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BAE5-55C2-4768-BB9C-78BE154008B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70EC-7587-43ED-820E-84A282BA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2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BAE5-55C2-4768-BB9C-78BE154008B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70EC-7587-43ED-820E-84A282BA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3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BAE5-55C2-4768-BB9C-78BE154008B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70EC-7587-43ED-820E-84A282BA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87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BAE5-55C2-4768-BB9C-78BE154008B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70EC-7587-43ED-820E-84A282BAFB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0984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BAE5-55C2-4768-BB9C-78BE154008B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70EC-7587-43ED-820E-84A282BA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44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BAE5-55C2-4768-BB9C-78BE154008B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70EC-7587-43ED-820E-84A282BA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97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BAE5-55C2-4768-BB9C-78BE154008B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70EC-7587-43ED-820E-84A282BA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29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BAE5-55C2-4768-BB9C-78BE154008B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70EC-7587-43ED-820E-84A282BA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69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BAE5-55C2-4768-BB9C-78BE154008B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70EC-7587-43ED-820E-84A282BA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5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BAE5-55C2-4768-BB9C-78BE154008B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70EC-7587-43ED-820E-84A282BA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3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BAE5-55C2-4768-BB9C-78BE154008B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70EC-7587-43ED-820E-84A282BA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9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BAE5-55C2-4768-BB9C-78BE154008B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70EC-7587-43ED-820E-84A282BA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7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BAE5-55C2-4768-BB9C-78BE154008B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70EC-7587-43ED-820E-84A282BA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8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BAE5-55C2-4768-BB9C-78BE154008B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70EC-7587-43ED-820E-84A282BA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1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BAE5-55C2-4768-BB9C-78BE154008B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70EC-7587-43ED-820E-84A282BA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29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BAE5-55C2-4768-BB9C-78BE154008B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70EC-7587-43ED-820E-84A282BA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9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BAE5-55C2-4768-BB9C-78BE154008B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D70EC-7587-43ED-820E-84A282BA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6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8CBAE5-55C2-4768-BB9C-78BE154008BC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8AD70EC-7587-43ED-820E-84A282BAF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74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19796"/>
          </a:xfrm>
        </p:spPr>
        <p:txBody>
          <a:bodyPr>
            <a:normAutofit/>
          </a:bodyPr>
          <a:lstStyle/>
          <a:p>
            <a:pPr rtl="1"/>
            <a:r>
              <a:rPr lang="he-IL" dirty="0"/>
              <a:t>פרויקט גמר בתכנות מתקדם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2521107"/>
          </a:xfrm>
        </p:spPr>
        <p:txBody>
          <a:bodyPr>
            <a:normAutofit/>
          </a:bodyPr>
          <a:lstStyle/>
          <a:p>
            <a:pPr algn="r" rtl="1"/>
            <a:r>
              <a:rPr lang="he-IL" dirty="0">
                <a:solidFill>
                  <a:schemeClr val="tx2"/>
                </a:solidFill>
              </a:rPr>
              <a:t>מגישים: אייל ארד 212552442, דניאל יופה 324061878</a:t>
            </a:r>
          </a:p>
          <a:p>
            <a:pPr algn="r" rtl="1"/>
            <a:r>
              <a:rPr lang="he-IL" dirty="0">
                <a:solidFill>
                  <a:schemeClr val="tx2"/>
                </a:solidFill>
              </a:rPr>
              <a:t>מספר קורס: 83-677-01</a:t>
            </a:r>
          </a:p>
          <a:p>
            <a:pPr algn="r" rtl="1"/>
            <a:r>
              <a:rPr lang="he-IL" dirty="0">
                <a:solidFill>
                  <a:schemeClr val="tx2"/>
                </a:solidFill>
              </a:rPr>
              <a:t>מרצה: ד"ר אליהו חלסצ</a:t>
            </a:r>
            <a:r>
              <a:rPr lang="en-US" dirty="0">
                <a:solidFill>
                  <a:schemeClr val="tx2"/>
                </a:solidFill>
              </a:rPr>
              <a:t>'</a:t>
            </a:r>
            <a:r>
              <a:rPr lang="he-IL" dirty="0">
                <a:solidFill>
                  <a:schemeClr val="tx2"/>
                </a:solidFill>
              </a:rPr>
              <a:t>י</a:t>
            </a:r>
          </a:p>
          <a:p>
            <a:pPr algn="r" rtl="1"/>
            <a:r>
              <a:rPr lang="he-IL" dirty="0">
                <a:solidFill>
                  <a:schemeClr val="tx2"/>
                </a:solidFill>
              </a:rPr>
              <a:t>שנה: תשפ"ד סמסטר ב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79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סיפור רקע לפרויקט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7599" y="1674899"/>
            <a:ext cx="10353762" cy="4058751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1400" dirty="0"/>
              <a:t>מטרת הפרויקט:</a:t>
            </a:r>
          </a:p>
          <a:p>
            <a:pPr marL="285750" indent="-285750" algn="r" rtl="1"/>
            <a:r>
              <a:rPr lang="he-IL" sz="1400" dirty="0"/>
              <a:t>בפרויקט זה נמשש חיקויים לספריות קיימות על מנת להרחיב את אופקיינו.</a:t>
            </a:r>
          </a:p>
          <a:p>
            <a:pPr marL="285750" indent="-285750" algn="r" rtl="1"/>
            <a:r>
              <a:rPr lang="he-IL" sz="1400" dirty="0"/>
              <a:t>צבירת ניסיון עם מספר רב של כלים כגון עבודה עם קבצים, עבודה עם </a:t>
            </a:r>
            <a:r>
              <a:rPr lang="en-US" sz="1400" dirty="0"/>
              <a:t>Threads</a:t>
            </a:r>
            <a:r>
              <a:rPr lang="he-IL" sz="1400" dirty="0"/>
              <a:t> ,עבודה עם </a:t>
            </a:r>
            <a:r>
              <a:rPr lang="en-US" sz="1400" dirty="0"/>
              <a:t>sockets</a:t>
            </a:r>
            <a:r>
              <a:rPr lang="he-IL" sz="1400" dirty="0"/>
              <a:t> וכו.</a:t>
            </a:r>
          </a:p>
          <a:p>
            <a:pPr marL="285750" indent="-285750" algn="r" rtl="1"/>
            <a:r>
              <a:rPr lang="he-IL" sz="1400" dirty="0"/>
              <a:t>פרויקט ראשוני זה מהווה אבן דרך בתחום.</a:t>
            </a:r>
          </a:p>
          <a:p>
            <a:pPr marL="0" indent="0" algn="r" rtl="1">
              <a:buNone/>
            </a:pPr>
            <a:r>
              <a:rPr lang="he-IL" sz="1400" dirty="0"/>
              <a:t>במהלך הפרויקט:</a:t>
            </a:r>
          </a:p>
          <a:p>
            <a:pPr marL="285750" indent="-285750" algn="r" rtl="1"/>
            <a:r>
              <a:rPr lang="he-IL" sz="1400" dirty="0"/>
              <a:t>מימשנו מערכת בארכיטקטורת </a:t>
            </a:r>
            <a:r>
              <a:rPr lang="en-US" sz="1400" dirty="0">
                <a:effectLst/>
              </a:rPr>
              <a:t>Publish–subscribe</a:t>
            </a:r>
            <a:r>
              <a:rPr lang="he-IL" sz="1400" dirty="0">
                <a:effectLst/>
              </a:rPr>
              <a:t> המאפשרת ביצוע של חישובים ופעולות מורחבות כגון חישובית מתמטיים, מניפולציות על מחרוזות וכו.</a:t>
            </a:r>
          </a:p>
          <a:p>
            <a:pPr marL="285750" indent="-285750" algn="r" rtl="1"/>
            <a:r>
              <a:rPr lang="he-IL" sz="1400" dirty="0">
                <a:effectLst/>
              </a:rPr>
              <a:t>מימשנו שרת </a:t>
            </a:r>
            <a:r>
              <a:rPr lang="en-US" sz="1400" dirty="0">
                <a:effectLst/>
              </a:rPr>
              <a:t>HTTP</a:t>
            </a:r>
            <a:r>
              <a:rPr lang="he-IL" sz="1400" dirty="0">
                <a:effectLst/>
              </a:rPr>
              <a:t> המאפשר שימוש בארכיטקטורה הנ"ל בצורה וויזואלית ונוחה למשתמש, שרת זה מאפשר למשתמש לבנות מודלים גרפיים שונים ולסמלץ עליהם קלטים.</a:t>
            </a:r>
          </a:p>
          <a:p>
            <a:pPr marL="285750" indent="-285750" algn="r" rtl="1"/>
            <a:r>
              <a:rPr lang="he-IL" sz="1400" dirty="0">
                <a:effectLst/>
              </a:rPr>
              <a:t>השרת מיישם זאת על ידי מימוש ארכיטקטורת </a:t>
            </a:r>
            <a:r>
              <a:rPr lang="en-US" sz="1400" dirty="0">
                <a:effectLst/>
              </a:rPr>
              <a:t>MVC</a:t>
            </a:r>
            <a:r>
              <a:rPr lang="he-IL" sz="1400" dirty="0">
                <a:effectLst/>
              </a:rPr>
              <a:t> המפרידה בין המודל ל-</a:t>
            </a:r>
            <a:r>
              <a:rPr lang="en-US" sz="1400" dirty="0">
                <a:effectLst/>
              </a:rPr>
              <a:t> View</a:t>
            </a:r>
            <a:r>
              <a:rPr lang="he-IL" sz="1400" dirty="0">
                <a:effectLst/>
              </a:rPr>
              <a:t>. </a:t>
            </a:r>
            <a:endParaRPr lang="he-IL" sz="1400" dirty="0"/>
          </a:p>
          <a:p>
            <a:pPr marL="0" indent="0" algn="r" rtl="1">
              <a:buNone/>
            </a:pP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794780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r" rtl="1">
              <a:buNone/>
            </a:pPr>
            <a:r>
              <a:rPr lang="he-IL" sz="1400" dirty="0"/>
              <a:t>הפרויקט מחולק לשלושה חלקים מרכזיים:</a:t>
            </a:r>
          </a:p>
          <a:p>
            <a:pPr algn="r" rtl="1"/>
            <a:r>
              <a:rPr lang="he-IL" sz="1400" dirty="0"/>
              <a:t>המודל: ממש את ארכיטקטורת </a:t>
            </a:r>
            <a:r>
              <a:rPr lang="en-US" sz="1400" dirty="0">
                <a:effectLst/>
              </a:rPr>
              <a:t>Publish–subscribe</a:t>
            </a:r>
            <a:r>
              <a:rPr lang="he-IL" sz="1400" dirty="0">
                <a:effectLst/>
              </a:rPr>
              <a:t> בעזרת אוביקטים משני סוגים, </a:t>
            </a:r>
            <a:r>
              <a:rPr lang="en-US" sz="1400" dirty="0">
                <a:effectLst/>
              </a:rPr>
              <a:t>Agent</a:t>
            </a:r>
            <a:r>
              <a:rPr lang="he-IL" sz="1400" dirty="0">
                <a:effectLst/>
              </a:rPr>
              <a:t> ו</a:t>
            </a:r>
            <a:r>
              <a:rPr lang="en-US" sz="1400" dirty="0">
                <a:effectLst/>
              </a:rPr>
              <a:t>Topic-</a:t>
            </a:r>
            <a:r>
              <a:rPr lang="he-IL" sz="1400" dirty="0">
                <a:effectLst/>
              </a:rPr>
              <a:t>:</a:t>
            </a:r>
            <a:endParaRPr lang="he-IL" sz="1400" dirty="0"/>
          </a:p>
          <a:p>
            <a:pPr lvl="1" algn="r" rtl="1"/>
            <a:r>
              <a:rPr lang="en-US" sz="1400" dirty="0">
                <a:effectLst/>
              </a:rPr>
              <a:t>Agent</a:t>
            </a:r>
            <a:r>
              <a:rPr lang="he-IL" sz="1400" dirty="0">
                <a:effectLst/>
              </a:rPr>
              <a:t>: בהינתן קריאה של </a:t>
            </a:r>
            <a:r>
              <a:rPr lang="en-US" sz="1400" dirty="0">
                <a:effectLst/>
              </a:rPr>
              <a:t>callback</a:t>
            </a:r>
            <a:r>
              <a:rPr lang="he-IL" sz="1400" dirty="0">
                <a:effectLst/>
              </a:rPr>
              <a:t> והודעה, מבצע פעולה על הקלט ומוציא כפלט את התוצאה ל</a:t>
            </a:r>
            <a:r>
              <a:rPr lang="en-US" sz="1400" dirty="0">
                <a:effectLst/>
              </a:rPr>
              <a:t>Topics-</a:t>
            </a:r>
            <a:r>
              <a:rPr lang="he-IL" sz="1400" dirty="0">
                <a:effectLst/>
              </a:rPr>
              <a:t> הרלוונטיים.</a:t>
            </a:r>
          </a:p>
          <a:p>
            <a:pPr lvl="1" algn="r" rtl="1"/>
            <a:r>
              <a:rPr lang="en-US" sz="1400" dirty="0">
                <a:effectLst/>
              </a:rPr>
              <a:t>Topic</a:t>
            </a:r>
            <a:r>
              <a:rPr lang="he-IL" sz="1400" dirty="0">
                <a:effectLst/>
              </a:rPr>
              <a:t>: מכיל שני מערכים מסוג </a:t>
            </a:r>
            <a:r>
              <a:rPr lang="en-US" sz="1400" dirty="0">
                <a:effectLst/>
              </a:rPr>
              <a:t>Agent</a:t>
            </a:r>
            <a:r>
              <a:rPr lang="he-IL" sz="1400" dirty="0">
                <a:effectLst/>
              </a:rPr>
              <a:t> המייצגים סוכנים אשר מקבלים פלט מאוביקט זה (</a:t>
            </a:r>
            <a:r>
              <a:rPr lang="en-US" sz="1400" dirty="0">
                <a:effectLst/>
              </a:rPr>
              <a:t>subs</a:t>
            </a:r>
            <a:r>
              <a:rPr lang="he-IL" sz="1400" dirty="0">
                <a:effectLst/>
              </a:rPr>
              <a:t>) וסוכנים אשר מוצאים פלט (</a:t>
            </a:r>
            <a:r>
              <a:rPr lang="en-US" sz="1400" dirty="0">
                <a:effectLst/>
              </a:rPr>
              <a:t>pubs</a:t>
            </a:r>
            <a:r>
              <a:rPr lang="he-IL" sz="1400" dirty="0">
                <a:effectLst/>
              </a:rPr>
              <a:t>)</a:t>
            </a:r>
            <a:endParaRPr lang="en-US" sz="1400" dirty="0">
              <a:effectLst/>
            </a:endParaRPr>
          </a:p>
          <a:p>
            <a:pPr algn="r" rtl="1"/>
            <a:r>
              <a:rPr lang="he-IL" sz="1400" dirty="0">
                <a:effectLst/>
              </a:rPr>
              <a:t>בעזרת אוביקטים אלו ניתן לשלוח הודעות דרך ה-</a:t>
            </a:r>
            <a:r>
              <a:rPr lang="en-US" sz="1400" dirty="0">
                <a:effectLst/>
              </a:rPr>
              <a:t>Topics</a:t>
            </a:r>
            <a:r>
              <a:rPr lang="he-IL" sz="1400" dirty="0">
                <a:effectLst/>
              </a:rPr>
              <a:t> ולהעביר אותם דרך המודל על מנת לבצע את החישובים הנ"ל.</a:t>
            </a:r>
          </a:p>
          <a:p>
            <a:pPr algn="r" rtl="1"/>
            <a:r>
              <a:rPr lang="he-IL" sz="1400" dirty="0">
                <a:effectLst/>
              </a:rPr>
              <a:t>השרת: שרת </a:t>
            </a:r>
            <a:r>
              <a:rPr lang="en-US" sz="1400" dirty="0">
                <a:effectLst/>
              </a:rPr>
              <a:t>HTTP</a:t>
            </a:r>
            <a:r>
              <a:rPr lang="he-IL" sz="1400" dirty="0">
                <a:effectLst/>
              </a:rPr>
              <a:t> המכיל </a:t>
            </a:r>
            <a:r>
              <a:rPr lang="en-US" sz="1400" dirty="0"/>
              <a:t>Request Parser</a:t>
            </a:r>
            <a:r>
              <a:rPr lang="he-IL" sz="1400" dirty="0"/>
              <a:t> המאפשר לחלץ מידע רלוונטי מבקשות </a:t>
            </a:r>
            <a:r>
              <a:rPr lang="en-US" sz="1400" dirty="0"/>
              <a:t>HTTP</a:t>
            </a:r>
            <a:r>
              <a:rPr lang="he-IL" sz="1400" dirty="0"/>
              <a:t>, </a:t>
            </a:r>
            <a:r>
              <a:rPr lang="en-US" sz="1400" dirty="0"/>
              <a:t>Servlets</a:t>
            </a:r>
            <a:r>
              <a:rPr lang="he-IL" sz="1400" dirty="0"/>
              <a:t> המיועדים לתת מענה לבקשות שונות ו-</a:t>
            </a:r>
            <a:r>
              <a:rPr lang="en-US" sz="1400" dirty="0"/>
              <a:t>Thread pool</a:t>
            </a:r>
            <a:r>
              <a:rPr lang="he-IL" sz="1400" dirty="0"/>
              <a:t> המאשר לו להתמודד עם מספר משתמשים במקביל.</a:t>
            </a:r>
          </a:p>
          <a:p>
            <a:pPr algn="r" rtl="1"/>
            <a:r>
              <a:rPr lang="he-IL" sz="1400" dirty="0">
                <a:effectLst/>
              </a:rPr>
              <a:t>התצוגה: מאפשרת יצירה והצגה אינטרקטיבית של המודל באמצעות שימוש ב-</a:t>
            </a:r>
            <a:r>
              <a:rPr lang="en-US" sz="1400" dirty="0">
                <a:effectLst/>
              </a:rPr>
              <a:t>HTML</a:t>
            </a:r>
            <a:r>
              <a:rPr lang="he-IL" sz="1400" dirty="0">
                <a:effectLst/>
              </a:rPr>
              <a:t> ו-</a:t>
            </a:r>
            <a:r>
              <a:rPr lang="en-US" sz="1400" dirty="0">
                <a:effectLst/>
              </a:rPr>
              <a:t>JAVASCRIPT</a:t>
            </a:r>
            <a:r>
              <a:rPr lang="he-IL" sz="1400" dirty="0">
                <a:effectLst/>
              </a:rPr>
              <a:t>.</a:t>
            </a:r>
          </a:p>
          <a:p>
            <a:pPr marL="36900" indent="0" algn="r" rtl="1">
              <a:buNone/>
            </a:pPr>
            <a:r>
              <a:rPr lang="he-IL" sz="1400" dirty="0">
                <a:effectLst/>
              </a:rPr>
              <a:t>כלים מרכזיים:</a:t>
            </a:r>
          </a:p>
          <a:p>
            <a:pPr algn="r" rtl="1"/>
            <a:r>
              <a:rPr lang="he-IL" sz="1400" dirty="0">
                <a:effectLst/>
              </a:rPr>
              <a:t>העלאת קבצי קונפיגורציה המאפשרים למשתמש לבנות מודל בתאמה אישית לצרכיו.</a:t>
            </a:r>
          </a:p>
          <a:p>
            <a:pPr algn="r" rtl="1"/>
            <a:r>
              <a:rPr lang="he-IL" sz="1400" dirty="0">
                <a:effectLst/>
              </a:rPr>
              <a:t>סימלוץ בזמן אמת של העברת הודעות במודל על מנת לבצע חישובים מורכבים.</a:t>
            </a:r>
          </a:p>
          <a:p>
            <a:pPr algn="r" rtl="1"/>
            <a:r>
              <a:rPr lang="he-IL" sz="1400" dirty="0">
                <a:effectLst/>
              </a:rPr>
              <a:t>ביצוע מניפולציות על נראות הגרף כגון הזזות של צמתים, הצגת תת גרף </a:t>
            </a:r>
            <a:r>
              <a:rPr lang="he-IL" sz="1400" dirty="0" err="1">
                <a:effectLst/>
              </a:rPr>
              <a:t>וכו</a:t>
            </a:r>
            <a:r>
              <a:rPr lang="he-IL" sz="1400" dirty="0">
                <a:effectLst/>
              </a:rPr>
              <a:t>'.</a:t>
            </a:r>
          </a:p>
        </p:txBody>
      </p:sp>
    </p:spTree>
    <p:extLst>
      <p:ext uri="{BB962C8B-B14F-4D97-AF65-F5344CB8AC3E}">
        <p14:creationId xmlns:p14="http://schemas.microsoft.com/office/powerpoint/2010/main" val="294764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סיכום הפרויקט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2000" dirty="0"/>
              <a:t>בפרויקט זה התנסינו בביצוע פרויקט תכנותי בו יצא לנו לנהל לראשונה פרויקט בעל פונקציונליות מורכבת הדורשת מאיתנו לשמור על עקרונות תכנות נכון כמו </a:t>
            </a:r>
            <a:r>
              <a:rPr lang="en-US" sz="2000" dirty="0"/>
              <a:t>SOLID</a:t>
            </a:r>
            <a:r>
              <a:rPr lang="he-IL" sz="2000" dirty="0"/>
              <a:t> ו-</a:t>
            </a:r>
            <a:r>
              <a:rPr lang="en-US" sz="2000" dirty="0"/>
              <a:t>GRASP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מימשנו מספר ספריות בעלות שימוש נרחב, בעזרת כלי פיתוח מגוונים בגאווה כגון התנהלות עם קבצים, </a:t>
            </a:r>
            <a:r>
              <a:rPr lang="en-US" sz="2000" dirty="0"/>
              <a:t>Threading</a:t>
            </a:r>
            <a:r>
              <a:rPr lang="he-IL" sz="2000" dirty="0"/>
              <a:t>, </a:t>
            </a:r>
            <a:r>
              <a:rPr lang="en-US" dirty="0"/>
              <a:t>Sockets</a:t>
            </a:r>
            <a:r>
              <a:rPr lang="he-IL" sz="2000" dirty="0"/>
              <a:t> </a:t>
            </a:r>
            <a:r>
              <a:rPr lang="he-IL" sz="2000" dirty="0" err="1"/>
              <a:t>וכו</a:t>
            </a:r>
            <a:r>
              <a:rPr lang="he-IL" sz="2000" dirty="0"/>
              <a:t>'.</a:t>
            </a:r>
          </a:p>
          <a:p>
            <a:pPr algn="r" rtl="1"/>
            <a:r>
              <a:rPr lang="he-IL" sz="2000" dirty="0"/>
              <a:t>למדנו על מספר </a:t>
            </a:r>
            <a:r>
              <a:rPr lang="en-US" sz="2000" dirty="0"/>
              <a:t>design patterns</a:t>
            </a:r>
            <a:r>
              <a:rPr lang="he-IL" sz="2000" dirty="0"/>
              <a:t> אשר מהווים בסיס לניהול תקין של פרויקט תוכנה ומימשנו בפרויקט זה מספר ארכיטקטורות, כגון </a:t>
            </a:r>
            <a:r>
              <a:rPr lang="en-US" sz="2000" dirty="0"/>
              <a:t>MVC, Concurrency</a:t>
            </a:r>
            <a:r>
              <a:rPr lang="he-IL" dirty="0"/>
              <a:t>.</a:t>
            </a:r>
            <a:endParaRPr lang="he-IL" sz="2000" dirty="0"/>
          </a:p>
          <a:p>
            <a:pPr algn="r" rtl="1"/>
            <a:endParaRPr lang="he-IL" sz="2000" dirty="0"/>
          </a:p>
          <a:p>
            <a:pPr algn="r" rtl="1"/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77947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157</TotalTime>
  <Words>389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Calisto MT</vt:lpstr>
      <vt:lpstr>Wingdings 2</vt:lpstr>
      <vt:lpstr>Slate</vt:lpstr>
      <vt:lpstr>פרויקט גמר בתכנות מתקדם</vt:lpstr>
      <vt:lpstr>סיפור רקע לפרויקט</vt:lpstr>
      <vt:lpstr>Design</vt:lpstr>
      <vt:lpstr>סיכום הפרויקט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גמר בתכנות מתקדם</dc:title>
  <dc:creator>AmIr Arad</dc:creator>
  <cp:lastModifiedBy>daniel yoffe</cp:lastModifiedBy>
  <cp:revision>20</cp:revision>
  <dcterms:created xsi:type="dcterms:W3CDTF">2024-07-28T19:46:15Z</dcterms:created>
  <dcterms:modified xsi:type="dcterms:W3CDTF">2024-07-31T19:29:42Z</dcterms:modified>
</cp:coreProperties>
</file>