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0" autoAdjust="0"/>
    <p:restoredTop sz="94651" autoAdjust="0"/>
  </p:normalViewPr>
  <p:slideViewPr>
    <p:cSldViewPr snapToGrid="0" snapToObjects="1">
      <p:cViewPr varScale="1">
        <p:scale>
          <a:sx n="93" d="100"/>
          <a:sy n="93" d="100"/>
        </p:scale>
        <p:origin x="208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457189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43" indent="-457189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59-021-01453-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nlinelibrary.wiley.com/doi/abs/10.1002/jrsm.1424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867" y="5794317"/>
            <a:ext cx="9174996" cy="794423"/>
          </a:xfrm>
        </p:spPr>
        <p:txBody>
          <a:bodyPr>
            <a:normAutofit fontScale="92500"/>
          </a:bodyPr>
          <a:lstStyle/>
          <a:p>
            <a:r>
              <a:rPr dirty="0"/>
              <a:t>Daniel Noble, Nicholas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0556" y="6373814"/>
            <a:ext cx="1022888" cy="365125"/>
          </a:xfrm>
        </p:spPr>
        <p:txBody>
          <a:bodyPr/>
          <a:lstStyle/>
          <a:p>
            <a:r>
              <a:rPr dirty="0"/>
              <a:t>2022-06-06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BE73-056A-6B6C-254E-73FB62F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79" y="2573565"/>
            <a:ext cx="3252251" cy="2473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24B98-233D-6C5A-A372-F9BF69008188}"/>
              </a:ext>
            </a:extLst>
          </p:cNvPr>
          <p:cNvSpPr txBox="1"/>
          <p:nvPr/>
        </p:nvSpPr>
        <p:spPr>
          <a:xfrm>
            <a:off x="6031187" y="5158353"/>
            <a:ext cx="191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De Boer </a:t>
            </a:r>
            <a:r>
              <a:rPr lang="en-US" sz="1600" i="1" dirty="0">
                <a:hlinkClick r:id="rId3"/>
              </a:rPr>
              <a:t>et al</a:t>
            </a:r>
            <a:r>
              <a:rPr lang="en-US" sz="1600" dirty="0">
                <a:hlinkClick r:id="rId3"/>
              </a:rPr>
              <a:t>. 2021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5F643-0CA9-E583-F422-EDFB50651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56" r="49623" b="50026"/>
          <a:stretch/>
        </p:blipFill>
        <p:spPr>
          <a:xfrm>
            <a:off x="587611" y="2431432"/>
            <a:ext cx="4286597" cy="2597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4AED2-433F-E684-A044-A2F2D87EBBC3}"/>
              </a:ext>
            </a:extLst>
          </p:cNvPr>
          <p:cNvSpPr txBox="1"/>
          <p:nvPr/>
        </p:nvSpPr>
        <p:spPr>
          <a:xfrm>
            <a:off x="2024690" y="5158353"/>
            <a:ext cx="265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Nakagawa </a:t>
            </a:r>
            <a:r>
              <a:rPr lang="en-US" sz="1600" i="1" dirty="0">
                <a:hlinkClick r:id="rId5"/>
              </a:rPr>
              <a:t>et al. </a:t>
            </a:r>
            <a:r>
              <a:rPr lang="en-US" sz="1600" dirty="0">
                <a:hlinkClick r:id="rId5"/>
              </a:rPr>
              <a:t>2021</a:t>
            </a:r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948484-FA9A-8ED0-34E2-1EE1A43C6B8D}"/>
              </a:ext>
            </a:extLst>
          </p:cNvPr>
          <p:cNvSpPr txBox="1">
            <a:spLocks/>
          </p:cNvSpPr>
          <p:nvPr/>
        </p:nvSpPr>
        <p:spPr>
          <a:xfrm>
            <a:off x="234593" y="269260"/>
            <a:ext cx="8674813" cy="83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/>
              <a:t>Meta-analysis in Comparative Physiology</a:t>
            </a:r>
            <a:endParaRPr lang="en-AU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D02F5-911B-FFCC-D357-FA64759C4253}"/>
              </a:ext>
            </a:extLst>
          </p:cNvPr>
          <p:cNvSpPr txBox="1"/>
          <p:nvPr/>
        </p:nvSpPr>
        <p:spPr>
          <a:xfrm>
            <a:off x="887364" y="1179916"/>
            <a:ext cx="7426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bg1">
                    <a:lumMod val="65000"/>
                  </a:schemeClr>
                </a:solidFill>
              </a:rPr>
              <a:t>PART 2: Introduction to meta-analytic modelling: common challenges and advanced concepts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EB5-ABD8-94A1-3EE0-2F0A532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5BB3-B47E-072E-96E9-FC83F434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1" y="1222625"/>
            <a:ext cx="8327204" cy="513984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Part 1: 9:00 – 10:30</a:t>
            </a:r>
          </a:p>
          <a:p>
            <a:pPr lvl="1"/>
            <a:r>
              <a:rPr lang="en-US" dirty="0"/>
              <a:t>What is meta-analysis and why should we use it?</a:t>
            </a:r>
          </a:p>
          <a:p>
            <a:pPr lvl="1"/>
            <a:r>
              <a:rPr lang="en-US" dirty="0"/>
              <a:t>Effect size and sampling variance: the key data for meta-analysis</a:t>
            </a:r>
          </a:p>
          <a:p>
            <a:pPr lvl="3"/>
            <a:r>
              <a:rPr lang="en-US" dirty="0"/>
              <a:t>What are effect sizes?</a:t>
            </a:r>
          </a:p>
          <a:p>
            <a:pPr lvl="3"/>
            <a:r>
              <a:rPr lang="en-US" dirty="0"/>
              <a:t>What types are out there and when to use?</a:t>
            </a:r>
          </a:p>
          <a:p>
            <a:pPr lvl="3"/>
            <a:r>
              <a:rPr lang="en-US" dirty="0"/>
              <a:t>Standardizing effect estimates – nuisance heterogeneity </a:t>
            </a:r>
          </a:p>
          <a:p>
            <a:pPr lvl="3"/>
            <a:r>
              <a:rPr lang="en-US" b="1" i="1" dirty="0"/>
              <a:t>Interpreting effect sizes and transformations</a:t>
            </a:r>
          </a:p>
          <a:p>
            <a:pPr lvl="3"/>
            <a:r>
              <a:rPr lang="en-US" b="1" i="1" dirty="0"/>
              <a:t>Assumptions, limitations, and common challenges</a:t>
            </a:r>
          </a:p>
          <a:p>
            <a:r>
              <a:rPr lang="en-US" b="1" dirty="0"/>
              <a:t>Part 2: 11:00 – 12:30 </a:t>
            </a:r>
          </a:p>
          <a:p>
            <a:pPr lvl="1"/>
            <a:r>
              <a:rPr lang="en-US" dirty="0"/>
              <a:t>Meta-analytic modelling </a:t>
            </a:r>
          </a:p>
          <a:p>
            <a:pPr lvl="3"/>
            <a:r>
              <a:rPr lang="en-US" dirty="0"/>
              <a:t>Fixed and random effect meta-analyses</a:t>
            </a:r>
          </a:p>
          <a:p>
            <a:pPr lvl="3"/>
            <a:r>
              <a:rPr lang="en-US" dirty="0"/>
              <a:t>Multi-level meta-analytic models (MLMA): The main types in comparative physiology</a:t>
            </a:r>
          </a:p>
          <a:p>
            <a:pPr lvl="5"/>
            <a:r>
              <a:rPr lang="en-US" dirty="0"/>
              <a:t>Non-independence – phylogeny, study, species, shared controls</a:t>
            </a:r>
          </a:p>
          <a:p>
            <a:pPr lvl="5"/>
            <a:r>
              <a:rPr lang="en-US" dirty="0"/>
              <a:t>Robust variance estimation</a:t>
            </a:r>
          </a:p>
          <a:p>
            <a:pPr lvl="5"/>
            <a:r>
              <a:rPr lang="en-US" dirty="0"/>
              <a:t>Sensitivity analyses</a:t>
            </a:r>
          </a:p>
          <a:p>
            <a:pPr lvl="3"/>
            <a:r>
              <a:rPr lang="en-US" b="1" i="1" dirty="0"/>
              <a:t>Meta-regression and heterogeneity </a:t>
            </a:r>
          </a:p>
          <a:p>
            <a:pPr lvl="3"/>
            <a:r>
              <a:rPr lang="en-US" b="1" i="1" dirty="0"/>
              <a:t>Interpreting and reporting meta-analytic model output</a:t>
            </a:r>
          </a:p>
          <a:p>
            <a:pPr lvl="3"/>
            <a:r>
              <a:rPr lang="en-US" dirty="0"/>
              <a:t>Publication bias </a:t>
            </a:r>
          </a:p>
          <a:p>
            <a:pPr lvl="5"/>
            <a:r>
              <a:rPr lang="en-US" dirty="0"/>
              <a:t>Time-lag, reporting bias</a:t>
            </a:r>
          </a:p>
          <a:p>
            <a:pPr lvl="5"/>
            <a:r>
              <a:rPr lang="en-US" b="1" i="1" dirty="0"/>
              <a:t>Detecting and correcting</a:t>
            </a:r>
          </a:p>
          <a:p>
            <a:r>
              <a:rPr lang="en-US" b="1" dirty="0"/>
              <a:t>Part 3:</a:t>
            </a:r>
            <a:r>
              <a:rPr lang="en-US" dirty="0"/>
              <a:t> </a:t>
            </a:r>
            <a:r>
              <a:rPr lang="en-US" b="1" dirty="0"/>
              <a:t>14:45 – 16:00 </a:t>
            </a:r>
          </a:p>
          <a:p>
            <a:pPr lvl="1"/>
            <a:r>
              <a:rPr lang="en-US" dirty="0"/>
              <a:t>Help (advice) with your own meta-analysis! (if you need it)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E6AC8-DE3C-322C-5782-BC8A05F6B353}"/>
              </a:ext>
            </a:extLst>
          </p:cNvPr>
          <p:cNvSpPr/>
          <p:nvPr/>
        </p:nvSpPr>
        <p:spPr>
          <a:xfrm>
            <a:off x="627313" y="3088160"/>
            <a:ext cx="8380071" cy="253336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D6FE-12C9-282B-F43A-1440602E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512-80B2-B900-EEFB-6DA1FDBD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E400-7819-3761-12DD-799D9CB7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24F-B15A-0E01-ADF4-8CE2D90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2543-4733-C3C5-21CA-6659EBA3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F8A-26DC-E57E-0213-3B37F44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3B8B-F150-52E4-B95F-0F301551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C3B-66BA-4845-C2C7-8F3B5D6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CBD-E710-3B93-C22E-40258D75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B92A-F80A-6901-A341-D6F2A11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22B8-6C3D-CA0C-620F-C5696EC0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181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Workshop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What is meta-analysis?</vt:lpstr>
      <vt:lpstr>PowerPoint Presentation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cp:lastModifiedBy>Daniel Noble</cp:lastModifiedBy>
  <cp:revision>147</cp:revision>
  <dcterms:created xsi:type="dcterms:W3CDTF">2022-06-05T22:41:34Z</dcterms:created>
  <dcterms:modified xsi:type="dcterms:W3CDTF">2022-06-14T02:49:37Z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