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Slide with Bullets</a:t>
                </a:r>
              </a:p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Slide with R Output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LDH activity in 8 C treatment</a:t>
                </a:r>
                <a:br/>
                <a:r>
                  <a:rPr>
                    <a:latin typeface="Courier"/>
                  </a:rPr>
                  <a:t>trt_8C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0.4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LDH activity in 26 C treatment</a:t>
                </a:r>
                <a:br/>
                <a:r>
                  <a:rPr>
                    <a:latin typeface="Courier"/>
                  </a:rPr>
                  <a:t>trt_26C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0.2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What's the difference, i.e., effect size, between treatments?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(trt_26C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trt_8C)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0.3264926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t.test</a:t>
                </a:r>
                <a:r>
                  <a:rPr>
                    <a:latin typeface="Courier"/>
                  </a:rPr>
                  <a:t>(trt_26C, trt_8C)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Welch Two Sample t-test
## 
## data:  trt_26C and trt_8C
## t = 1.9077, df = 10.949, p-value = 0.08298
## alternative hypothesis: true difference in means is not equal to 0
## 95 percent confidence interval:
##  -0.05040154  0.70338667
## sample estimates:
## mean of x mean of y 
## 0.6875036 0.3610110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Do 1000s of experiments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experiment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function</a:t>
                </a:r>
                <a:r>
                  <a:rPr>
                    <a:latin typeface="Courier"/>
                  </a:rPr>
                  <a:t>(times) {</a:t>
                </a:r>
                <a:br/>
                <a:br/>
                <a:r>
                  <a:rPr>
                    <a:latin typeface="Courier"/>
                  </a:rPr>
                  <a:t>    dat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matrix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nrow =</a:t>
                </a:r>
                <a:r>
                  <a:rPr>
                    <a:latin typeface="Courier"/>
                  </a:rPr>
                  <a:t> times,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ncol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))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(i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times) 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LDH activity in 8 C treatment</a:t>
                </a:r>
                <a:br/>
                <a:r>
                  <a:rPr>
                    <a:latin typeface="Courier"/>
                  </a:rPr>
                  <a:t>        trt_8C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0.4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LDH activity in 26 C treatment</a:t>
                </a:r>
                <a:br/>
                <a:r>
                  <a:rPr>
                    <a:latin typeface="Courier"/>
                  </a:rPr>
                  <a:t>        trt_26C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0.2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What's the difference, i.e., effect size, between treatments?</a:t>
                </a:r>
                <a:br/>
                <a:r>
                  <a:rPr>
                    <a:latin typeface="Courier"/>
                  </a:rPr>
                  <a:t>        dat[i,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(trt_26C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trt_8C)</a:t>
                </a:r>
                <a:br/>
                <a:r>
                  <a:rPr>
                    <a:latin typeface="Courier"/>
                  </a:rPr>
                  <a:t>        dat[i,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t.test</a:t>
                </a:r>
                <a:r>
                  <a:rPr>
                    <a:latin typeface="Courier"/>
                  </a:rPr>
                  <a:t>(trt_26C, trt_8C)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p.value</a:t>
                </a:r>
                <a:br/>
                <a:br/>
                <a:r>
                  <a:rPr>
                    <a:latin typeface="Courier"/>
                  </a:rPr>
                  <a:t>    }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names</a:t>
                </a:r>
                <a:r>
                  <a:rPr>
                    <a:latin typeface="Courier"/>
                  </a:rPr>
                  <a:t>(dat)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"effect"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"p"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(dat)</a:t>
                </a:r>
                <a:br/>
                <a:r>
                  <a:rPr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expts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experiment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Figure</a:t>
                </a:r>
              </a:p>
            </p:txBody>
          </p:sp>
        </mc:Choice>
      </mc:AlternateContent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errors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0.1712021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means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()</a:t>
                </a:r>
                <a:br/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(i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1e+06</a:t>
                </a:r>
                <a:r>
                  <a:rPr>
                    <a:latin typeface="Courier"/>
                  </a:rPr>
                  <a:t>) {</a:t>
                </a:r>
                <a:br/>
                <a:r>
                  <a:rPr>
                    <a:latin typeface="Courier"/>
                  </a:rPr>
                  <a:t>    mass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18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10.8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0.988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means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(means,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(mass))</a:t>
                </a:r>
                <a:br/>
                <a:r>
                  <a:rPr>
                    <a:latin typeface="Courier"/>
                  </a:rPr>
                  <a:t>}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The mean of the means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(means)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The standard deviation of the means or standard error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(means)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Our analytical calculaton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(mass)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(mass))</a:t>
                </a:r>
                <a:br/>
                <a:r>
                  <a:rPr>
                    <a:latin typeface="Courier"/>
                  </a:rPr>
                  <a:t>se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Plots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ggplot</a:t>
                </a:r>
                <a:r>
                  <a:rPr>
                    <a:latin typeface="Courier"/>
                  </a:rPr>
                  <a:t>()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geom_histogram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aes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x =</a:t>
                </a:r>
                <a:r>
                  <a:rPr>
                    <a:latin typeface="Courier"/>
                  </a:rPr>
                  <a:t> means))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Zr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zr_data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read.csv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"https://raw.githubusercontent.com/daniel1noble/meta-workshop/gh-pages/data/ind_disp_raw_data.csv"</a:t>
                </a:r>
                <a:r>
                  <a:rPr>
                    <a:latin typeface="Courier"/>
                  </a:rPr>
                  <a:t>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br/>
                <a:r>
                  <a:rPr>
                    <a:latin typeface="Courier"/>
                  </a:rPr>
                  <a:t>  dplyr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(study_ID, taxa, species, trait, response, response_unit, disp_trait, disp_unit, corr_coeff, sample_size)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remove irrelevant columns for this tutorial</a:t>
                </a:r>
                <a:br/>
                <a:r>
                  <a:rPr>
                    <a:latin typeface="Courier"/>
                  </a:rPr>
                  <a:t>  dplyr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top_n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)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select first 10 effect sizes to illustrate escalc function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Selecting by sample_size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Effect calculation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Fisher's r-to-z transformed correlation coefficient (ZCOR) as yi = effect size and vi = sampling variances, where ri = raw correlation coefficients, and ni = sample size.</a:t>
                </a:r>
                <a:br/>
                <a:r>
                  <a:rPr>
                    <a:latin typeface="Courier"/>
                  </a:rPr>
                  <a:t>zr_data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metafor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escalc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measure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"ZCOR"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ri =</a:t>
                </a:r>
                <a:r>
                  <a:rPr>
                    <a:latin typeface="Courier"/>
                  </a:rPr>
                  <a:t> corr_coeff,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ni =</a:t>
                </a:r>
                <a:r>
                  <a:rPr>
                    <a:latin typeface="Courier"/>
                  </a:rPr>
                  <a:t> sample_size,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 =</a:t>
                </a:r>
                <a:r>
                  <a:rPr>
                    <a:latin typeface="Courier"/>
                  </a:rPr>
                  <a:t> zr_data,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var.names=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"Zr"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"v_Zr"</a:t>
                </a:r>
                <a:r>
                  <a:rPr>
                    <a:latin typeface="Courier"/>
                  </a:rPr>
                  <a:t>))</a:t>
                </a:r>
                <a:br/>
                <a:br/>
                <a:r>
                  <a:rPr>
                    <a:latin typeface="Courier"/>
                  </a:rPr>
                  <a:t>zr_data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Back transofrmation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We can easily convert back to r as follows</a:t>
                </a:r>
                <a:br/>
                <a:r>
                  <a:rPr>
                    <a:latin typeface="Courier"/>
                  </a:rPr>
                  <a:t>zr_data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tanh</a:t>
                </a:r>
                <a:r>
                  <a:rPr>
                    <a:latin typeface="Courier"/>
                  </a:rPr>
                  <a:t>(zr_data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Zr)</a:t>
                </a:r>
                <a:br/>
                <a:br/>
                <a:r>
                  <a:rPr>
                    <a:latin typeface="Courier"/>
                  </a:rPr>
                  <a:t>zr_data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(corr_coeff, r)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Hedges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contrast_data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read.csv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"https://raw.githubusercontent.com/daniel1noble/meta-workshop/gh-pages/data/pop_disp_raw_data.csv"</a:t>
                </a:r>
                <a:r>
                  <a:rPr>
                    <a:latin typeface="Courier"/>
                  </a:rPr>
                  <a:t>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br/>
                <a:r>
                  <a:rPr>
                    <a:latin typeface="Courier"/>
                  </a:rPr>
                  <a:t>  dplyr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(study_ID, taxa, species, trait, response, response_unit, mean_core, sd_core, n_core, mean_front, sd_front, n_front)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remove irrelevant columns for this tutorial</a:t>
                </a:r>
                <a:br/>
                <a:r>
                  <a:rPr>
                    <a:latin typeface="Courier"/>
                  </a:rPr>
                  <a:t>  dplyr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top_n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)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select first 10 effect sizes to illustrate escalc function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Selecting by n_front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Hedgesg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    </a:r>
                <a:br/>
                <a:r>
                  <a:rPr>
                    <a:latin typeface="Courier"/>
                  </a:rPr>
                  <a:t>contrast_data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metafor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escalc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measure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"SMD"</a:t>
                </a:r>
                <a:r>
                  <a:rPr>
                    <a:latin typeface="Courier"/>
                  </a:rPr>
                  <a:t>, </a:t>
                </a:r>
                <a:br/>
                <a:r>
                  <a:rPr>
                    <a:latin typeface="Courier"/>
                  </a:rPr>
                  <a:t>                 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m1i =</a:t>
                </a:r>
                <a:r>
                  <a:rPr>
                    <a:latin typeface="Courier"/>
                  </a:rPr>
                  <a:t> mean_front,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n1i =</a:t>
                </a:r>
                <a:r>
                  <a:rPr>
                    <a:latin typeface="Courier"/>
                  </a:rPr>
                  <a:t> n_front,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sd1i =</a:t>
                </a:r>
                <a:r>
                  <a:rPr>
                    <a:latin typeface="Courier"/>
                  </a:rPr>
                  <a:t> sd_front,</a:t>
                </a:r>
                <a:br/>
                <a:r>
                  <a:rPr>
                    <a:latin typeface="Courier"/>
                  </a:rPr>
                  <a:t>                 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m2i =</a:t>
                </a:r>
                <a:r>
                  <a:rPr>
                    <a:latin typeface="Courier"/>
                  </a:rPr>
                  <a:t> mean_core,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n2i =</a:t>
                </a:r>
                <a:r>
                  <a:rPr>
                    <a:latin typeface="Courier"/>
                  </a:rPr>
                  <a:t> n_core,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sd2i =</a:t>
                </a:r>
                <a:r>
                  <a:rPr>
                    <a:latin typeface="Courier"/>
                  </a:rPr>
                  <a:t> sd_core, </a:t>
                </a:r>
                <a:br/>
                <a:r>
                  <a:rPr>
                    <a:latin typeface="Courier"/>
                  </a:rPr>
                  <a:t>                 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 =</a:t>
                </a:r>
                <a:r>
                  <a:rPr>
                    <a:latin typeface="Courier"/>
                  </a:rPr>
                  <a:t> contrast_data,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var.names=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"g"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"v_g"</a:t>
                </a:r>
                <a:r>
                  <a:rPr>
                    <a:latin typeface="Courier"/>
                  </a:rPr>
                  <a:t>))</a:t>
                </a:r>
                <a:br/>
                <a:r>
                  <a:rPr>
                    <a:latin typeface="Courier"/>
                  </a:rPr>
                  <a:t>contrast_data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(study_ID, mean_core, sd_core, n_core, mean_front, sd_front, n_front, g, v_g)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lnRR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    </a:r>
                <a:br/>
                <a:r>
                  <a:rPr>
                    <a:latin typeface="Courier"/>
                  </a:rPr>
                  <a:t>contrast_data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metafor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escalc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measure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"ROM"</a:t>
                </a:r>
                <a:r>
                  <a:rPr>
                    <a:latin typeface="Courier"/>
                  </a:rPr>
                  <a:t>, </a:t>
                </a:r>
                <a:br/>
                <a:r>
                  <a:rPr>
                    <a:latin typeface="Courier"/>
                  </a:rPr>
                  <a:t>                 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m1i =</a:t>
                </a:r>
                <a:r>
                  <a:rPr>
                    <a:latin typeface="Courier"/>
                  </a:rPr>
                  <a:t> mean_front,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n1i =</a:t>
                </a:r>
                <a:r>
                  <a:rPr>
                    <a:latin typeface="Courier"/>
                  </a:rPr>
                  <a:t> n_front,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sd1i =</a:t>
                </a:r>
                <a:r>
                  <a:rPr>
                    <a:latin typeface="Courier"/>
                  </a:rPr>
                  <a:t> sd_front,</a:t>
                </a:r>
                <a:br/>
                <a:r>
                  <a:rPr>
                    <a:latin typeface="Courier"/>
                  </a:rPr>
                  <a:t>                 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m2i =</a:t>
                </a:r>
                <a:r>
                  <a:rPr>
                    <a:latin typeface="Courier"/>
                  </a:rPr>
                  <a:t> mean_core,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n2i =</a:t>
                </a:r>
                <a:r>
                  <a:rPr>
                    <a:latin typeface="Courier"/>
                  </a:rPr>
                  <a:t> n_core,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sd2i =</a:t>
                </a:r>
                <a:r>
                  <a:rPr>
                    <a:latin typeface="Courier"/>
                  </a:rPr>
                  <a:t> sd_core, </a:t>
                </a:r>
                <a:br/>
                <a:r>
                  <a:rPr>
                    <a:latin typeface="Courier"/>
                  </a:rPr>
                  <a:t>                 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 =</a:t>
                </a:r>
                <a:r>
                  <a:rPr>
                    <a:latin typeface="Courier"/>
                  </a:rPr>
                  <a:t> contrast_data,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var.names=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"lnRR"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"v_lnRR"</a:t>
                </a:r>
                <a:r>
                  <a:rPr>
                    <a:latin typeface="Courier"/>
                  </a:rPr>
                  <a:t>))</a:t>
                </a:r>
                <a:br/>
                <a:r>
                  <a:rPr>
                    <a:latin typeface="Courier"/>
                  </a:rPr>
                  <a:t>contrast_data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(study_ID, mean_core, sd_core, n_core, mean_front, sd_front, n_front, lnRR, v_lnRR)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lnRR v_lnRR 
## 1   0.1420 0.0049 
## 2   0.1661 0.0001 
## 3   0.0150 0.0013 
## 4   0.1348 0.0014 
## 5   0.0426 0.0001 
## 6   0.0361 0.0001 
## 7   0.0491 0.0001 
## 8   0.0429 0.0002 
## 9  -0.0249 0.0037 
## 10  0.0896 0.0001 
## 11  0.0984 0.0000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COnverting back to understand lnRR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BA2121"/>
                    </a:solidFill>
                    <a:latin typeface="Courier"/>
                  </a:rPr>
                  <a:t>### Let's back calculate effects to make sure we understand why they are interpreted as percentage differences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Make sure we understand how it's calculated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with</a:t>
                </a:r>
                <a:r>
                  <a:rPr>
                    <a:latin typeface="Courier"/>
                  </a:rPr>
                  <a:t>(contrast_data,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log</a:t>
                </a:r>
                <a:r>
                  <a:rPr>
                    <a:latin typeface="Courier"/>
                  </a:rPr>
                  <a:t>(mean_front[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mean_core[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0.1419703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Alternatively....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with</a:t>
                </a:r>
                <a:r>
                  <a:rPr>
                    <a:latin typeface="Courier"/>
                  </a:rPr>
                  <a:t>(contrast_data,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log</a:t>
                </a:r>
                <a:r>
                  <a:rPr>
                    <a:latin typeface="Courier"/>
                  </a:rPr>
                  <a:t>(mean_front[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log</a:t>
                </a:r>
                <a:r>
                  <a:rPr>
                    <a:latin typeface="Courier"/>
                  </a:rPr>
                  <a:t>(mean_core[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0.1419703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Now lets back-transform to odds. 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with</a:t>
                </a:r>
                <a:r>
                  <a:rPr>
                    <a:latin typeface="Courier"/>
                  </a:rPr>
                  <a:t>(contrast_data,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log</a:t>
                </a:r>
                <a:r>
                  <a:rPr>
                    <a:latin typeface="Courier"/>
                  </a:rPr>
                  <a:t>(mean_front[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log</a:t>
                </a:r>
                <a:r>
                  <a:rPr>
                    <a:latin typeface="Courier"/>
                  </a:rPr>
                  <a:t>(mean_core[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1.152542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Interpretation: What this tells us is that the numerator is 1.15 times the denominator, or, that the marginal (front) mean is 15% larger compared to the core mean. We can see that this is true as follows: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with</a:t>
                </a:r>
                <a:r>
                  <a:rPr>
                    <a:latin typeface="Courier"/>
                  </a:rPr>
                  <a:t>(contrast_data,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log</a:t>
                </a:r>
                <a:r>
                  <a:rPr>
                    <a:latin typeface="Courier"/>
                  </a:rPr>
                  <a:t>(mean_front[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log</a:t>
                </a:r>
                <a:r>
                  <a:rPr>
                    <a:latin typeface="Courier"/>
                  </a:rPr>
                  <a:t>(mean_core[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mean_core[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0.9525292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This value should now match the marginal mean value, which it does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with</a:t>
                </a:r>
                <a:r>
                  <a:rPr>
                    <a:latin typeface="Courier"/>
                  </a:rPr>
                  <a:t>(contrast_data, mean_front[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0.9525292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Geary test - Counts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2022-06-13T04:31:00Z</dcterms:created>
  <dcterms:modified xsi:type="dcterms:W3CDTF">2022-06-13T04:31:00Z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2022-06-13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