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715" autoAdjust="0"/>
  </p:normalViewPr>
  <p:slideViewPr>
    <p:cSldViewPr snapToGrid="0" snapToObjects="1">
      <p:cViewPr varScale="1">
        <p:scale>
          <a:sx n="158" d="100"/>
          <a:sy n="158" d="100"/>
        </p:scale>
        <p:origin x="504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Meta-analysis in Comparative Physiology: A brief introduction to effect sizes and meta-analytic modelling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Daniel W.A Noble, Nicholis Wu, Essie Rodgers, Patrice Pottier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2022-07-02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Zr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zr_data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"https://raw.githubusercontent.com/daniel1noble/meta-workshop/gh-pages/data/ind_disp_raw_data.csv"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(study_ID, taxa, species, trait, response, response_unit, disp_trait, disp_unit, corr_coeff, sample_size)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remove irrelevant columns for this tutorial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top_n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select first 10 effect sizes to illustrate escalc function</a:t>
            </a:r>
          </a:p>
          <a:p>
            <a:pPr lvl="0" indent="0">
              <a:buNone/>
            </a:pPr>
            <a:r>
              <a:rPr>
                <a:latin typeface="Courier"/>
              </a:rPr>
              <a:t>## Selecting by sample_size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Effect calculation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Fisher's r-to-z transformed correlation coefficient (ZCOR) as yi = effect size and vi = sampling variances, where ri = raw correlation coefficients, and ni = sample size.</a:t>
            </a:r>
            <a:br/>
            <a:r>
              <a:rPr>
                <a:latin typeface="Courier"/>
              </a:rPr>
              <a:t>zr_data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escalc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measure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"ZCOR"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ri =</a:t>
            </a:r>
            <a:r>
              <a:rPr>
                <a:latin typeface="Courier"/>
              </a:rPr>
              <a:t> corr_coeff, </a:t>
            </a:r>
            <a:r>
              <a:rPr>
                <a:solidFill>
                  <a:srgbClr val="7D9029"/>
                </a:solidFill>
                <a:latin typeface="Courier"/>
              </a:rPr>
              <a:t>ni =</a:t>
            </a:r>
            <a:r>
              <a:rPr>
                <a:latin typeface="Courier"/>
              </a:rPr>
              <a:t> sample_size,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zr_data, </a:t>
            </a:r>
            <a:r>
              <a:rPr>
                <a:solidFill>
                  <a:srgbClr val="7D9029"/>
                </a:solidFill>
                <a:latin typeface="Courier"/>
              </a:rPr>
              <a:t>var.names=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"Zr"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"v_Zr"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zr_data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study_ID     taxa              species          trait       response 
## 1         5 Mammalia      Tamias_striatus     Metabolism     Resting MR 
## 2        13     Aves          Parus_major     Metabolism       Basal MR 
## 3        13     Aves          Parus_major     Metabolism       Basal MR 
## 4        45 Mammalia      Syncerus_caffer      Condition Body condition 
## 5        45 Mammalia      Syncerus_caffer      Condition Body condition 
## 6        55     Aves Phoenicopterus_ruber      Condition Body condition 
## 7        87     Aves  Cyanistes caeruleus       Immunity            WBC 
## 8        87     Aves  Cyanistes caeruleus Cardiovascular    Haematocrit 
## 9        87     Aves  Cyanistes caeruleus       Immunity            WBC 
## 10       87     Aves  Cyanistes caeruleus Cardiovascular    Haematocrit 
##       response_unit  disp_trait disp_unit  corr_coeff sample_size      Zr 
## 1       residual mW Exploration  residual -0.14300000         296 -0.1440 
## 2  mass-corrected W Exploration            0.05547002         345  0.0555 
## 3  mass-corrected W Exploration           -0.13969969         335 -0.1406 
## 4             index   Dispersal         % -0.40000000         415 -0.4236 
## 5             index   Dispersal         % -0.53000000         508 -0.5901 
## 6                     Dispersal            0.87300000         462  1.3456 
## 7                 n    Activity         n  0.06500000         485  0.0651 
## 8                 %    Activity         n  0.01500000         485  0.0150 
## 9                 n    Activity         n  0.17000000         485  0.1717 
## 10                %    Activity         n -0.13000000         485 -0.1307 
##      v_Zr 
## 1  0.0034 
## 2  0.0029 
## 3  0.0030 
## 4  0.0024 
## 5  0.0020 
## 6  0.0022 
## 7  0.0021 
## 8  0.0021 
## 9  0.0021 
## 10 0.0021</a:t>
            </a:r>
          </a:p>
          <a:p>
            <a:pPr lvl="0" indent="0">
              <a:buNone/>
            </a:pPr>
            <a:r>
              <a:rPr>
                <a:latin typeface="Courier"/>
              </a:rPr>
              <a:t>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forest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zr_data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Zr[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], </a:t>
            </a:r>
            <a:r>
              <a:rPr>
                <a:solidFill>
                  <a:srgbClr val="7D9029"/>
                </a:solidFill>
                <a:latin typeface="Courier"/>
              </a:rPr>
              <a:t>vi =</a:t>
            </a:r>
            <a:r>
              <a:rPr>
                <a:latin typeface="Courier"/>
              </a:rPr>
              <a:t> zr_data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v_Zr[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], </a:t>
            </a:r>
            <a:r>
              <a:rPr>
                <a:solidFill>
                  <a:srgbClr val="7D9029"/>
                </a:solidFill>
                <a:latin typeface="Courier"/>
              </a:rPr>
              <a:t>xlab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"Z-transformed Correlation (Zr)"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id="3" name="Picture 1" descr="code_slides_files/figure-pptx/Zrescalc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Back transofrmation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We can easily convert back to r as follows</a:t>
            </a:r>
            <a:br/>
            <a:r>
              <a:rPr>
                <a:latin typeface="Courier"/>
              </a:rPr>
              <a:t>zr_data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tanh</a:t>
            </a:r>
            <a:r>
              <a:rPr>
                <a:latin typeface="Courier"/>
              </a:rPr>
              <a:t>(zr_data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Zr)</a:t>
            </a:r>
            <a:br/>
            <a:br/>
            <a:r>
              <a:rPr>
                <a:latin typeface="Courier"/>
              </a:rPr>
              <a:t>zr_data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(corr_coeff, r)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 corr_coeff           r 
## 1  -0.14300000 -0.14300000 
## 2   0.05547002  0.05547002 
## 3  -0.13969969 -0.13969969 
## 4  -0.40000000 -0.40000000 
## 5  -0.53000000 -0.53000000 
## 6   0.87300000  0.87300000 
## 7   0.06500000  0.06500000 
## 8   0.01500000  0.01500000 
## 9   0.17000000  0.17000000 
## 10 -0.13000000 -0.13000000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Hedges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contrast_data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"https://raw.githubusercontent.com/daniel1noble/meta-workshop/gh-pages/data/pop_disp_raw_data.csv"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(study_ID, taxa, species, trait, response, response_unit, mean_core, sd_core, n_core, mean_front, sd_front, n_front)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remove irrelevant columns for this tutorial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top_n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select first 10 effect sizes to illustrate escalc function</a:t>
            </a:r>
          </a:p>
          <a:p>
            <a:pPr lvl="0" indent="0">
              <a:buNone/>
            </a:pPr>
            <a:r>
              <a:rPr>
                <a:latin typeface="Courier"/>
              </a:rPr>
              <a:t>## Selecting by n_front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Hedgesg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Hedges' g as g = effect size and v_g = sampling variances, where m1i = mean of edge population, n1i = sample size of edge population, sd1i = standard deviation of edge population, m2i = mean of core population, n2i = sample size of core population, sd2i = standard deviation of core population.</a:t>
            </a:r>
            <a:br/>
            <a:r>
              <a:rPr>
                <a:latin typeface="Courier"/>
              </a:rPr>
              <a:t>contrast_data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escalc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measure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"SMD"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m1i =</a:t>
            </a:r>
            <a:r>
              <a:rPr>
                <a:latin typeface="Courier"/>
              </a:rPr>
              <a:t> mean_front, </a:t>
            </a:r>
            <a:r>
              <a:rPr>
                <a:solidFill>
                  <a:srgbClr val="7D9029"/>
                </a:solidFill>
                <a:latin typeface="Courier"/>
              </a:rPr>
              <a:t>n1i =</a:t>
            </a:r>
            <a:r>
              <a:rPr>
                <a:latin typeface="Courier"/>
              </a:rPr>
              <a:t> n_front, </a:t>
            </a:r>
            <a:r>
              <a:rPr>
                <a:solidFill>
                  <a:srgbClr val="7D9029"/>
                </a:solidFill>
                <a:latin typeface="Courier"/>
              </a:rPr>
              <a:t>sd1i =</a:t>
            </a:r>
            <a:r>
              <a:rPr>
                <a:latin typeface="Courier"/>
              </a:rPr>
              <a:t> sd_front,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m2i =</a:t>
            </a:r>
            <a:r>
              <a:rPr>
                <a:latin typeface="Courier"/>
              </a:rPr>
              <a:t> mean_core, </a:t>
            </a:r>
            <a:r>
              <a:rPr>
                <a:solidFill>
                  <a:srgbClr val="7D9029"/>
                </a:solidFill>
                <a:latin typeface="Courier"/>
              </a:rPr>
              <a:t>n2i =</a:t>
            </a:r>
            <a:r>
              <a:rPr>
                <a:latin typeface="Courier"/>
              </a:rPr>
              <a:t> n_core, </a:t>
            </a:r>
            <a:r>
              <a:rPr>
                <a:solidFill>
                  <a:srgbClr val="7D9029"/>
                </a:solidFill>
                <a:latin typeface="Courier"/>
              </a:rPr>
              <a:t>sd2i =</a:t>
            </a:r>
            <a:r>
              <a:rPr>
                <a:latin typeface="Courier"/>
              </a:rPr>
              <a:t> sd_core, 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contrast_data, </a:t>
            </a:r>
            <a:r>
              <a:rPr>
                <a:solidFill>
                  <a:srgbClr val="7D9029"/>
                </a:solidFill>
                <a:latin typeface="Courier"/>
              </a:rPr>
              <a:t>var.names=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"v_g"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contrast_data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(study_ID, mean_core, sd_core, n_core, mean_front, sd_front, n_front, g, v_g)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study_ID    mean_core      sd_core n_core   mean_front     sd_front n_front 
## 1         9    0.8264591   0.41322957     98    0.9525292   0.58132296     161 
## 2        24    0.4333333   0.02804233    116    0.5116402   0.02698413     117 
## 3        34 2491.3240000 619.79470000     94 2528.9950000 603.98380000      96 
## 4        34 2491.3240000 619.79470000     94 2850.9130000 749.38730000      96 
## 5        37    1.3800000   0.18000000   2757    1.4400000   0.18000000     306 
## 6        37    1.3600000   0.17000000   2478    1.4100000   0.16000000     215 
## 7        38    1.3900000   0.13000000    228    1.4600000   0.20000000     238 
## 8        38    1.3700000   0.16000000    200    1.4300000   0.19000000     137 
## 9        38    1.2200000   0.59000000     86    1.1900000   0.42000000     130 
## 10       39    0.0320000   0.00300000    188    0.0350000   0.00300000     188 
## 11       39    0.0290000   0.00200000    251    0.0320000   0.00200000     251 
##          g    v_g 
## 1   0.2398 0.0165 
## 2   2.8366 0.0344 
## 3   0.0613 0.0211 
## 4   0.5203 0.0218 
## 5   0.3333 0.0036 
## 6   0.2954 0.0051 
## 7   0.4125 0.0088 
## 8   0.3464 0.0125 
## 9  -0.0604 0.0193 
## 10  0.9980 0.0120 
## 11  1.4977 0.0102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lnRR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log response ratio, lnRR = effect size and v_lnRR = sampling variances, where m1i = mean of edge population, n1i = sample size of edge population, sd1i = standard deviation of edge population, m2i = mean of core population, n2i = sample size of core population, sd2i = standard deviation of core population.</a:t>
            </a:r>
            <a:br/>
            <a:r>
              <a:rPr>
                <a:latin typeface="Courier"/>
              </a:rPr>
              <a:t>contrast_data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escalc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measure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"ROM"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m1i =</a:t>
            </a:r>
            <a:r>
              <a:rPr>
                <a:latin typeface="Courier"/>
              </a:rPr>
              <a:t> mean_front, </a:t>
            </a:r>
            <a:r>
              <a:rPr>
                <a:solidFill>
                  <a:srgbClr val="7D9029"/>
                </a:solidFill>
                <a:latin typeface="Courier"/>
              </a:rPr>
              <a:t>n1i =</a:t>
            </a:r>
            <a:r>
              <a:rPr>
                <a:latin typeface="Courier"/>
              </a:rPr>
              <a:t> n_front, </a:t>
            </a:r>
            <a:r>
              <a:rPr>
                <a:solidFill>
                  <a:srgbClr val="7D9029"/>
                </a:solidFill>
                <a:latin typeface="Courier"/>
              </a:rPr>
              <a:t>sd1i =</a:t>
            </a:r>
            <a:r>
              <a:rPr>
                <a:latin typeface="Courier"/>
              </a:rPr>
              <a:t> sd_front,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m2i =</a:t>
            </a:r>
            <a:r>
              <a:rPr>
                <a:latin typeface="Courier"/>
              </a:rPr>
              <a:t> mean_core, </a:t>
            </a:r>
            <a:r>
              <a:rPr>
                <a:solidFill>
                  <a:srgbClr val="7D9029"/>
                </a:solidFill>
                <a:latin typeface="Courier"/>
              </a:rPr>
              <a:t>n2i =</a:t>
            </a:r>
            <a:r>
              <a:rPr>
                <a:latin typeface="Courier"/>
              </a:rPr>
              <a:t> n_core, </a:t>
            </a:r>
            <a:r>
              <a:rPr>
                <a:solidFill>
                  <a:srgbClr val="7D9029"/>
                </a:solidFill>
                <a:latin typeface="Courier"/>
              </a:rPr>
              <a:t>sd2i =</a:t>
            </a:r>
            <a:r>
              <a:rPr>
                <a:latin typeface="Courier"/>
              </a:rPr>
              <a:t> sd_core, 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contrast_data, </a:t>
            </a:r>
            <a:r>
              <a:rPr>
                <a:solidFill>
                  <a:srgbClr val="7D9029"/>
                </a:solidFill>
                <a:latin typeface="Courier"/>
              </a:rPr>
              <a:t>var.names=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"lnRR"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"v_lnRR"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contrast_data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(study_ID, mean_core, sd_core, n_core, mean_front, sd_front, n_front, lnRR, v_lnRR)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#contrast_data$cluster &lt;- c(1,1,1,2,2,3,4,5,6,7,8)</a:t>
            </a:r>
            <a:br/>
            <a:r>
              <a:rPr>
                <a:latin typeface="Courier"/>
              </a:rPr>
              <a:t>contrast_data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obs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06287E"/>
                </a:solidFill>
                <a:latin typeface="Courier"/>
              </a:rPr>
              <a:t>nrow</a:t>
            </a:r>
            <a:r>
              <a:rPr>
                <a:latin typeface="Courier"/>
              </a:rPr>
              <a:t>(contrast_data)</a:t>
            </a:r>
            <a:br/>
            <a:r>
              <a:rPr>
                <a:latin typeface="Courier"/>
              </a:rPr>
              <a:t>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contrast_data</a:t>
            </a:r>
            <a:br/>
            <a:r>
              <a:rPr>
                <a:latin typeface="Courier"/>
              </a:rPr>
              <a:t>covariance_funtions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(data, m, sd, n, cov_type){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(cov_type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"ROM"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Covariance for shared control when using log response ratio. From Jageunesse 2011. Ecology</a:t>
            </a:r>
            <a:br/>
            <a:r>
              <a:rPr>
                <a:latin typeface="Courier"/>
              </a:rPr>
              <a:t>    cov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data[, sd]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(data[, n]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data[, m]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}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(cov_type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"LOR"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#formula for odds ratio (1/x + 1/(m-x))</a:t>
            </a:r>
            <a:br/>
            <a:r>
              <a:rPr>
                <a:latin typeface="Courier"/>
              </a:rPr>
              <a:t>    cov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data[, m]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(data[, n]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data[, m])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(cov)</a:t>
            </a:r>
            <a:br/>
            <a:r>
              <a:rPr>
                <a:latin typeface="Courier"/>
              </a:rPr>
              <a:t>}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Step 1: split on cluster</a:t>
            </a:r>
            <a:br/>
            <a:r>
              <a:rPr>
                <a:latin typeface="Courier"/>
              </a:rPr>
              <a:t>splt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split</a:t>
            </a:r>
            <a:r>
              <a:rPr>
                <a:latin typeface="Courier"/>
              </a:rPr>
              <a:t>(data, 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cluster)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Step 2: calculate the covariance. Because cluster will have repeated values these will be the same within a study</a:t>
            </a:r>
            <a:br/>
            <a:r>
              <a:rPr>
                <a:latin typeface="Courier"/>
              </a:rPr>
              <a:t>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cov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unlist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lapply</a:t>
            </a:r>
            <a:r>
              <a:rPr>
                <a:latin typeface="Courier"/>
              </a:rPr>
              <a:t>(splt,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(x) </a:t>
            </a:r>
            <a:br/>
            <a:r>
              <a:rPr>
                <a:latin typeface="Courier"/>
              </a:rPr>
              <a:t>        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dim</a:t>
            </a:r>
            <a:r>
              <a:rPr>
                <a:latin typeface="Courier"/>
              </a:rPr>
              <a:t>(x)[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 {</a:t>
            </a:r>
            <a:br/>
            <a:r>
              <a:rPr>
                <a:latin typeface="Courier"/>
              </a:rPr>
              <a:t>                    </a:t>
            </a:r>
            <a:r>
              <a:rPr>
                <a:solidFill>
                  <a:srgbClr val="06287E"/>
                </a:solidFill>
                <a:latin typeface="Courier"/>
              </a:rPr>
              <a:t>covariance_funtions</a:t>
            </a:r>
            <a:r>
              <a:rPr>
                <a:latin typeface="Courier"/>
              </a:rPr>
              <a:t>(x, </a:t>
            </a:r>
            <a:r>
              <a:rPr>
                <a:solidFill>
                  <a:srgbClr val="7D9029"/>
                </a:solidFill>
                <a:latin typeface="Courier"/>
              </a:rPr>
              <a:t>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"mean_core"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"sd_core"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"n_core"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cov_type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"ROM"</a:t>
            </a:r>
            <a:r>
              <a:rPr>
                <a:latin typeface="Courier"/>
              </a:rPr>
              <a:t>) }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{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}))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Step 3: build matrix</a:t>
            </a:r>
            <a:br/>
            <a:r>
              <a:rPr>
                <a:latin typeface="Courier"/>
              </a:rPr>
              <a:t>m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diag</a:t>
            </a:r>
            <a:r>
              <a:rPr>
                <a:latin typeface="Courier"/>
              </a:rPr>
              <a:t>(data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v_lnRR)</a:t>
            </a:r>
            <a:br/>
            <a:br/>
            <a:r>
              <a:rPr>
                <a:latin typeface="Courier"/>
              </a:rPr>
              <a:t>m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lapply</a:t>
            </a:r>
            <a:r>
              <a:rPr>
                <a:latin typeface="Courier"/>
              </a:rPr>
              <a:t>(splt,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(x) </a:t>
            </a:r>
            <a:r>
              <a:rPr>
                <a:solidFill>
                  <a:srgbClr val="06287E"/>
                </a:solidFill>
                <a:latin typeface="Courier"/>
              </a:rPr>
              <a:t>matrix</a:t>
            </a:r>
            <a:r>
              <a:rPr>
                <a:latin typeface="Courier"/>
              </a:rPr>
              <a:t>(x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v_lnRR))</a:t>
            </a:r>
            <a:br/>
            <a:br/>
            <a:r>
              <a:rPr>
                <a:latin typeface="Courier"/>
              </a:rPr>
              <a:t>m_splt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split</a:t>
            </a:r>
            <a:r>
              <a:rPr>
                <a:latin typeface="Courier"/>
              </a:rPr>
              <a:t>(m, 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cluster)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bdiag</a:t>
            </a:r>
            <a:r>
              <a:rPr>
                <a:latin typeface="Courier"/>
              </a:rPr>
              <a:t>(m)</a:t>
            </a:r>
            <a:br/>
            <a:r>
              <a:rPr>
                <a:latin typeface="Courier"/>
              </a:rPr>
              <a:t>m[</a:t>
            </a:r>
            <a:r>
              <a:rPr>
                <a:solidFill>
                  <a:srgbClr val="06287E"/>
                </a:solidFill>
                <a:latin typeface="Courier"/>
              </a:rPr>
              <a:t>which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duplicated</a:t>
            </a:r>
            <a:r>
              <a:rPr>
                <a:latin typeface="Courier"/>
              </a:rPr>
              <a:t>(data[,cluster])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06287E"/>
                </a:solidFill>
                <a:latin typeface="Courier"/>
              </a:rPr>
              <a:t>which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duplicated</a:t>
            </a:r>
            <a:r>
              <a:rPr>
                <a:latin typeface="Courier"/>
              </a:rPr>
              <a:t>(data[,cluster])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cov[</a:t>
            </a:r>
            <a:r>
              <a:rPr>
                <a:solidFill>
                  <a:srgbClr val="06287E"/>
                </a:solidFill>
                <a:latin typeface="Courier"/>
              </a:rPr>
              <a:t>which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duplicated</a:t>
            </a:r>
            <a:r>
              <a:rPr>
                <a:latin typeface="Courier"/>
              </a:rPr>
              <a:t>(data[,cluster])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)]</a:t>
            </a:r>
            <a:br/>
            <a:br/>
            <a:r>
              <a:rPr>
                <a:latin typeface="Courier"/>
              </a:rPr>
              <a:t>  m[</a:t>
            </a:r>
            <a:r>
              <a:rPr>
                <a:solidFill>
                  <a:srgbClr val="06287E"/>
                </a:solidFill>
                <a:latin typeface="Courier"/>
              </a:rPr>
              <a:t>upper.tri</a:t>
            </a:r>
            <a:r>
              <a:rPr>
                <a:latin typeface="Courier"/>
              </a:rPr>
              <a:t>(m)]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</a:t>
            </a:r>
            <a:r>
              <a:rPr>
                <a:latin typeface="Courier"/>
              </a:rPr>
              <a:t>(m[</a:t>
            </a:r>
            <a:r>
              <a:rPr>
                <a:solidFill>
                  <a:srgbClr val="06287E"/>
                </a:solidFill>
                <a:latin typeface="Courier"/>
              </a:rPr>
              <a:t>lower.tri</a:t>
            </a:r>
            <a:r>
              <a:rPr>
                <a:latin typeface="Courier"/>
              </a:rPr>
              <a:t>(m)])</a:t>
            </a:r>
            <a:br/>
            <a:br/>
            <a:r>
              <a:rPr>
                <a:latin typeface="Courier"/>
              </a:rPr>
              <a:t>mat_splt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lapply</a:t>
            </a:r>
            <a:r>
              <a:rPr>
                <a:latin typeface="Courier"/>
              </a:rPr>
              <a:t>(splt,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(x) </a:t>
            </a:r>
            <a:r>
              <a:rPr>
                <a:solidFill>
                  <a:srgbClr val="06287E"/>
                </a:solidFill>
                <a:latin typeface="Courier"/>
              </a:rPr>
              <a:t>diag</a:t>
            </a:r>
            <a:r>
              <a:rPr>
                <a:latin typeface="Courier"/>
              </a:rPr>
              <a:t>(x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v_lnRR))</a:t>
            </a:r>
            <a:br/>
            <a:br/>
            <a:br/>
            <a:br/>
            <a:r>
              <a:rPr>
                <a:latin typeface="Courier"/>
              </a:rPr>
              <a:t>mat_splt[[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]][</a:t>
            </a:r>
            <a:r>
              <a:rPr>
                <a:solidFill>
                  <a:srgbClr val="06287E"/>
                </a:solidFill>
                <a:latin typeface="Courier"/>
              </a:rPr>
              <a:t>lower.tri</a:t>
            </a:r>
            <a:r>
              <a:rPr>
                <a:latin typeface="Courier"/>
              </a:rPr>
              <a:t>(mat_splt[[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]])]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cov[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</a:t>
            </a:r>
            <a:br/>
            <a:br/>
            <a:br/>
            <a:r>
              <a:rPr i="1">
                <a:solidFill>
                  <a:srgbClr val="BA2121"/>
                </a:solidFill>
                <a:latin typeface="Courier"/>
              </a:rPr>
              <a:t>### Testing out new make_VCV with contrast_data as example</a:t>
            </a:r>
            <a:br/>
            <a:r>
              <a:rPr>
                <a:latin typeface="Courier"/>
              </a:rPr>
              <a:t>contrast_data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cluster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contrast_data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cluster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(contrast_data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cluster,</a:t>
            </a:r>
            <a:r>
              <a:rPr>
                <a:solidFill>
                  <a:srgbClr val="4070A0"/>
                </a:solidFill>
                <a:latin typeface="Courier"/>
              </a:rPr>
              <a:t>"."</a:t>
            </a:r>
            <a:r>
              <a:rPr>
                <a:latin typeface="Courier"/>
              </a:rPr>
              <a:t>, contrast_data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study_ID)</a:t>
            </a:r>
            <a:br/>
            <a:br/>
            <a:r>
              <a:rPr>
                <a:latin typeface="Courier"/>
              </a:rPr>
              <a:t>metaAidR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make_VCV_matrix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contrast_data, </a:t>
            </a:r>
            <a:r>
              <a:rPr>
                <a:solidFill>
                  <a:srgbClr val="7D9029"/>
                </a:solidFill>
                <a:latin typeface="Courier"/>
              </a:rPr>
              <a:t>V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"v_lnRR"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obs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"obs"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cluster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"cluster"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"cor"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make_VCV_matrix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7D9029"/>
                </a:solidFill>
                <a:latin typeface="Courier"/>
              </a:rPr>
              <a:t>V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"v_lnRR"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obs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"obs"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cluster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"cluster"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"mean_core"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"sd_core"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"n_core"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cov_type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"ROM"</a:t>
            </a:r>
            <a:r>
              <a:rPr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COnverting back to understand lnRR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BA2121"/>
                </a:solidFill>
                <a:latin typeface="Courier"/>
              </a:rPr>
              <a:t>### Let's back calculate effects to make sure we understand why they are interpreted as percentage differences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Make sure we understand how it's calculated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0.1419703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Alternatively....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0.1419703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Now lets back-transform to odds. 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06287E"/>
                </a:solidFill>
                <a:latin typeface="Courier"/>
              </a:rPr>
              <a:t>exp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1.152542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Interpretation: What this tells us is that the numerator is 1.15 times the denominator, or, that the marginal (front) mean is 15% larger compared to the core mean. We can see that this is true as follows: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06287E"/>
                </a:solidFill>
                <a:latin typeface="Courier"/>
              </a:rPr>
              <a:t>exp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]))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0.9525292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This value should now match the marginal mean value, which it does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0.9525292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𝑙𝑛</m:t>
                  </m:r>
                  <m:acc>
                    <m:accPr>
                      <m:chr m:val="‾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e>
                  </m:acc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𝑙𝑜𝑔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acc>
                        <m:accPr>
                          <m:chr m:val="‾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e>
                  </m:d>
                  <m:r>
                    <a:rPr>
                      <a:latin typeface="Cambria Math" panose="02040503050406030204" pitchFamily="18" charset="0"/>
                    </a:rPr>
                    <m:t>−</m:t>
                  </m:r>
                  <m:r>
                    <a:rPr>
                      <a:latin typeface="Cambria Math" panose="02040503050406030204" pitchFamily="18" charset="0"/>
                    </a:rPr>
                    <m:t>𝑙𝑜𝑔</m:t>
                  </m:r>
                  <m:rad>
                    <m:ra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radPr>
                    <m:deg/>
                    <m:e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‾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e>
                  </m:rad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𝑙𝑛𝑆𝐷</m:t>
                  </m:r>
                  <m:r>
                    <a:rPr>
                      <a:latin typeface="Cambria Math" panose="02040503050406030204" pitchFamily="18" charset="0"/>
                    </a:rPr>
                    <m:t>=</m:t>
                  </m:r>
                  <m:rad>
                    <m:ra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radPr>
                    <m:deg/>
                    <m:e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‾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e>
                  </m:rad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Proportions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acc>
                    <m:accPr>
                      <m:chr m:val="‾"/>
                      <m:ctrlPr>
                        <a:rPr>
                          <a:latin typeface="Cambria Math" panose="02040503050406030204" pitchFamily="18" charset="0"/>
                        </a:rPr>
                      </m:ctrlPr>
                    </m:accPr>
                    <m:e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e>
                  </m:acc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𝑙𝑜𝑔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𝑆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𝐷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rad>
                    <m:ra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radPr>
                    <m:deg/>
                    <m:e>
                      <m:r>
                        <a:rPr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e>
                  </m:rad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Arcsine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acc>
                    <m:accPr>
                      <m:chr m:val="‾"/>
                      <m:ctrlPr>
                        <a:rPr>
                          <a:latin typeface="Cambria Math" panose="02040503050406030204" pitchFamily="18" charset="0"/>
                        </a:rPr>
                      </m:ctrlPr>
                    </m:accPr>
                    <m:e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e>
                  </m:acc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𝑎𝑟𝑐𝑠𝑖𝑛𝑒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ad>
                        <m:ra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‾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rad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𝑆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𝐷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rad>
                    <m:ra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radPr>
                    <m:deg/>
                    <m:e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4</m:t>
                          </m:r>
                          <m:acc>
                            <m:accPr>
                              <m:chr m:val="‾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‾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e>
                  </m:rad>
                </m:oMath>
              </m:oMathPara>
            </a14:m>
            <a:endParaRPr/>
          </a:p>
          <a:p>
            <a:pPr marL="0" lvl="0" indent="0">
              <a:buNone/>
            </a:pPr>
            <a:r>
              <a:t>## Geary test - Counts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f>
                    <m:f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fPr>
                    <m:num>
                      <m:acc>
                        <m:accPr>
                          <m:chr m:val="‾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𝑆𝐷</m:t>
                      </m:r>
                    </m:den>
                  </m:f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3/2</m:t>
                              </m:r>
                            </m:sup>
                          </m:sSup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1+4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e>
                  </m:d>
                  <m:r>
                    <a:rPr>
                      <a:latin typeface="Cambria Math" panose="02040503050406030204" pitchFamily="18" charset="0"/>
                    </a:rPr>
                    <m:t>≥3</m:t>
                  </m:r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Bullet 1</a:t>
            </a:r>
          </a:p>
          <a:p>
            <a:pPr lvl="0"/>
            <a:r>
              <a:t>Bullet 2</a:t>
            </a:r>
          </a:p>
          <a:p>
            <a:pPr lvl="0"/>
            <a:r>
              <a:t>Bullet 3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m:oMathPara>
            </a14:m>
            <a:endParaRPr/>
          </a:p>
          <a:p>
            <a:pPr lvl="0"/>
            <a:r>
              <a:t>Eat eggs</a:t>
            </a:r>
          </a:p>
          <a:p>
            <a:pPr lvl="0"/>
            <a:r>
              <a:t>Drink coffee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Q10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𝑙𝑛𝑅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𝑅</m:t>
                      </m:r>
                    </m:e>
                    <m: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𝑙𝑛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e>
                  </m:d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p>
                          <m:r>
                            <a:rPr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e>
                  </m:d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#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𝑒𝑞</m:t>
                      </m:r>
                      <m:r>
                        <a:rPr>
                          <a:latin typeface="Cambria Math" panose="02040503050406030204" pitchFamily="18" charset="0"/>
                        </a:rPr>
                        <m:t>: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𝑙𝑛𝑞</m:t>
                      </m:r>
                      <m:r>
                        <a:rPr>
                          <a:latin typeface="Cambria Math" panose="02040503050406030204" pitchFamily="18" charset="0"/>
                        </a:rPr>
                        <m:t>10</m:t>
                      </m:r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Sup>
                    <m:sSubSup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>
                          <a:latin typeface="Cambria Math" panose="02040503050406030204" pitchFamily="18" charset="0"/>
                        </a:rPr>
                        <m:t>𝑠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𝑙𝑛𝑅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sub>
                      </m:sSub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  <m:r>
                    <a:rPr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𝑆</m:t>
                          </m:r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𝑆</m:t>
                          </m:r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e>
                  </m:d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∘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#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𝑒𝑞</m:t>
                      </m:r>
                      <m:r>
                        <a:rPr>
                          <a:latin typeface="Cambria Math" panose="02040503050406030204" pitchFamily="18" charset="0"/>
                        </a:rPr>
                        <m:t>: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𝑉𝑙𝑛𝑞</m:t>
                      </m:r>
                      <m:r>
                        <a:rPr>
                          <a:latin typeface="Cambria Math" panose="02040503050406030204" pitchFamily="18" charset="0"/>
                        </a:rPr>
                        <m:t>10</m:t>
                      </m:r>
                    </m:e>
                  </m:d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Fixed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Generate some simulated effect size data with known sampling variance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assumed to come from a common underlying distribution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set.seed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86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Set see so that we all get the same simulated results</a:t>
            </a:r>
            <a:br/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We will have 5 studies</a:t>
            </a:r>
            <a:br/>
            <a:r>
              <a:rPr>
                <a:latin typeface="Courier"/>
              </a:rPr>
              <a:t>    stdy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                                   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We know the variance for each effect</a:t>
            </a:r>
            <a:br/>
            <a:r>
              <a:rPr>
                <a:latin typeface="Courier"/>
              </a:rPr>
              <a:t>    Ves   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0.05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0.02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0.09</a:t>
            </a:r>
            <a:r>
              <a:rPr>
                <a:latin typeface="Courier"/>
              </a:rPr>
              <a:t>) 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We'll need this later but these are weights</a:t>
            </a:r>
            <a:br/>
            <a:r>
              <a:rPr>
                <a:latin typeface="Courier"/>
              </a:rPr>
              <a:t>    W   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Ves                                       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We assume they are sampled from a normal distribution  with a mean effect size of 2</a:t>
            </a:r>
            <a:br/>
            <a:r>
              <a:rPr>
                <a:latin typeface="Courier"/>
              </a:rPr>
              <a:t>    es   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(Ves),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(Ves))       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Data for our fixed effect meta-analysis</a:t>
            </a:r>
            <a:br/>
            <a:r>
              <a:rPr>
                <a:latin typeface="Courier"/>
              </a:rPr>
              <a:t>    dataFE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stdy =</a:t>
            </a:r>
            <a:r>
              <a:rPr>
                <a:latin typeface="Courier"/>
              </a:rPr>
              <a:t> stdy, es, Ves)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Fixed effects</a:t>
            </a:r>
          </a:p>
        </p:txBody>
      </p:sp>
      <p:pic>
        <p:nvPicPr>
          <p:cNvPr id="3" name="Picture 1" descr="code_slides_files/figure-pptx/fePLO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Fixed effect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Run a fixed effect meta-analysis using the FE dataset. </a:t>
            </a:r>
            <a:br/>
            <a:r>
              <a:rPr>
                <a:latin typeface="Courier"/>
              </a:rPr>
              <a:t>   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rma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 =</a:t>
            </a:r>
            <a:r>
              <a:rPr>
                <a:latin typeface="Courier"/>
              </a:rPr>
              <a:t> es, </a:t>
            </a:r>
            <a:r>
              <a:rPr>
                <a:solidFill>
                  <a:srgbClr val="7D9029"/>
                </a:solidFill>
                <a:latin typeface="Courier"/>
              </a:rPr>
              <a:t>vi =</a:t>
            </a:r>
            <a:r>
              <a:rPr>
                <a:latin typeface="Courier"/>
              </a:rPr>
              <a:t> Ves, </a:t>
            </a:r>
            <a:r>
              <a:rPr>
                <a:solidFill>
                  <a:srgbClr val="7D9029"/>
                </a:solidFill>
                <a:latin typeface="Courier"/>
              </a:rPr>
              <a:t>method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dataFE)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Fixed-Effects Model (k = 5)
## 
## I^2 (total heterogeneity / total variability):   0.00%
## H^2 (total variability / sampling variability):  0.56
## 
## Test for Heterogeneity:
## Q(df = 4) = 2.2340, p-val = 0.6928
## 
## Model Results:
## 
## estimate      se     zval    pval   ci.lb   ci.ub     ​ 
##   2.0731  0.0994  20.8459  &lt;.0001  1.8782  2.2680  *** 
## 
## ---
## Signif. codes:  0 '***' 0.001 '**' 0.01 '*' 0.05 '.' 0.1 ' ' 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Now by hand 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can even do all the seemingly fancy stuff </a:t>
            </a:r>
            <a:r>
              <a:rPr>
                <a:latin typeface="Courier"/>
              </a:rPr>
              <a:t>metafor</a:t>
            </a:r>
            <a:r>
              <a:t> is doing ourselves if we want….we just need to know the equations: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acc>
                    <m:accPr>
                      <m:chr m:val="‾"/>
                      <m:ctrlPr>
                        <a:rPr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>
                          <a:latin typeface="Cambria Math" panose="02040503050406030204" pitchFamily="18" charset="0"/>
                        </a:rPr>
                        <m:t>𝐸𝑆</m:t>
                      </m:r>
                    </m:e>
                  </m:acc>
                  <m:r>
                    <a:rPr>
                      <a:latin typeface="Cambria Math" panose="02040503050406030204" pitchFamily="18" charset="0"/>
                    </a:rPr>
                    <m:t>=∑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𝐸𝑆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/∑</m:t>
                  </m:r>
                  <m:r>
                    <a:rPr>
                      <a:latin typeface="Cambria Math" panose="02040503050406030204" pitchFamily="18" charset="0"/>
                    </a:rPr>
                    <m:t>𝑊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Sup>
                    <m:sSubSup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>
                          <a:latin typeface="Cambria Math" panose="02040503050406030204" pitchFamily="18" charset="0"/>
                        </a:rPr>
                        <m:t>𝜎</m:t>
                      </m:r>
                    </m:e>
                    <m:sub>
                      <m:acc>
                        <m:accPr>
                          <m:chr m:val="‾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𝐸𝑆</m:t>
                          </m:r>
                        </m:e>
                      </m:acc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  <m:r>
                    <a:rPr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𝑊</m:t>
                      </m:r>
                    </m:den>
                  </m:f>
                </m:oMath>
              </m:oMathPara>
            </a14:m>
            <a:endParaRPr/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pooled effect size</a:t>
            </a:r>
            <a:br/>
            <a:r>
              <a:rPr>
                <a:latin typeface="Courier"/>
              </a:rPr>
              <a:t>       EsP.FE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dataFE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es)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(W)</a:t>
            </a:r>
            <a:br/>
            <a:r>
              <a:rPr>
                <a:latin typeface="Courier"/>
              </a:rPr>
              <a:t>       EsP.FE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2.073105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the pooled variance around estimate</a:t>
            </a:r>
            <a:br/>
            <a:r>
              <a:rPr>
                <a:latin typeface="Courier"/>
              </a:rPr>
              <a:t>    VarEsP.FE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(W)</a:t>
            </a:r>
            <a:br/>
            <a:r>
              <a:rPr>
                <a:latin typeface="Courier"/>
              </a:rPr>
              <a:t>    VarEsP.FE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0.00989011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the standard error around estimate</a:t>
            </a:r>
            <a:br/>
            <a:r>
              <a:rPr>
                <a:latin typeface="Courier"/>
              </a:rPr>
              <a:t>    SE.EsP.FE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(VarEsP.FE)</a:t>
            </a:r>
            <a:br/>
            <a:r>
              <a:rPr>
                <a:latin typeface="Courier"/>
              </a:rPr>
              <a:t>    SE.EsP.FE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0.09944903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Random effect in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Here adding 0.8 says we want to add 0.8 as the between study variability. In other words, each effect size is sampled from a larger distribution of effect sizes that itself comes from a distribution with a variance of 0.8. </a:t>
            </a:r>
            <a:br/>
            <a:r>
              <a:rPr>
                <a:latin typeface="Courier"/>
              </a:rPr>
              <a:t>    esRE      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(Ves),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(Ves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0.8</a:t>
            </a:r>
            <a:r>
              <a:rPr>
                <a:latin typeface="Courier"/>
              </a:rPr>
              <a:t>))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Data for our random effect meta-analysis </a:t>
            </a:r>
            <a:br/>
            <a:r>
              <a:rPr>
                <a:latin typeface="Courier"/>
              </a:rPr>
              <a:t>    dataRE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stdy =</a:t>
            </a:r>
            <a:r>
              <a:rPr>
                <a:latin typeface="Courier"/>
              </a:rPr>
              <a:t> stdy, esRE, Ves)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Random effect plot</a:t>
            </a:r>
          </a:p>
        </p:txBody>
      </p:sp>
      <p:pic>
        <p:nvPicPr>
          <p:cNvPr id="3" name="Picture 1" descr="code_slides_files/figure-pptx/fvsr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686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Mean (arrows are sampling standard deviation) effect size for each study. Data simulated under a fixed effect model in black and data simulated under a random effect model in red.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 ## random effect model</a:t>
            </a:r>
          </a:p>
          <a:p>
            <a:pPr lvl="0" indent="0">
              <a:buNone/>
            </a:pPr>
            <a:r>
              <a:rPr>
                <a:latin typeface="Courier"/>
              </a:rPr>
              <a:t>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rma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 =</a:t>
            </a:r>
            <a:r>
              <a:rPr>
                <a:latin typeface="Courier"/>
              </a:rPr>
              <a:t> esRE, </a:t>
            </a:r>
            <a:r>
              <a:rPr>
                <a:solidFill>
                  <a:srgbClr val="7D9029"/>
                </a:solidFill>
                <a:latin typeface="Courier"/>
              </a:rPr>
              <a:t>vi =</a:t>
            </a:r>
            <a:r>
              <a:rPr>
                <a:latin typeface="Courier"/>
              </a:rPr>
              <a:t> Ves, </a:t>
            </a:r>
            <a:r>
              <a:rPr>
                <a:solidFill>
                  <a:srgbClr val="7D9029"/>
                </a:solidFill>
                <a:latin typeface="Courier"/>
              </a:rPr>
              <a:t>method=</a:t>
            </a:r>
            <a:r>
              <a:rPr>
                <a:solidFill>
                  <a:srgbClr val="4070A0"/>
                </a:solidFill>
                <a:latin typeface="Courier"/>
              </a:rPr>
              <a:t>"DL"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dataRE)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Random-Effects Model (k = 5; tau^2 estimator: DL)
## 
## tau^2 (estimated amount of total heterogeneity): 0.2947 (SE = 0.2731)
## tau (square root of estimated tau^2 value):      0.5429
## I^2 (total heterogeneity / total variability):   83.61%
## H^2 (total variability / sampling variability):  6.10
## 
## Test for Heterogeneity:
## Q(df = 4) = 24.4015, p-val &lt; .0001
## 
## Model Results:
## 
## estimate      se    zval    pval   ci.lb   ci.ub     ​ 
##   2.0163  0.2697  7.4753  &lt;.0001  1.4876  2.5449  *** 
## 
## ---
## Signif. codes:  0 '***' 0.001 '**' 0.01 '*' 0.05 '.' 0.1 ' ' 1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Random by 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first need to estimate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𝜏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 or the between-study variance which can be calculated from these equations: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p>
                    <m:sSup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𝜏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𝑑𝑓</m:t>
                      </m:r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𝐶</m:t>
                      </m:r>
                    </m:den>
                  </m:f>
                </m:oMath>
              </m:oMathPara>
            </a14:m>
            <a:endParaRPr/>
          </a:p>
          <a:p>
            <a:pPr marL="0" lvl="0" indent="0">
              <a:buNone/>
            </a:pPr>
            <a:r>
              <a:t>where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𝑄</m:t>
                  </m:r>
                  <m:r>
                    <a:rPr>
                      <a:latin typeface="Cambria Math" panose="02040503050406030204" pitchFamily="18" charset="0"/>
                    </a:rPr>
                    <m:t>=</m:t>
                  </m:r>
                  <m:nary>
                    <m:naryPr>
                      <m:chr m:val="∑"/>
                      <m:limLoc m:val="undOvr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>
                          <a:latin typeface="Cambria Math" panose="02040503050406030204" pitchFamily="18" charset="0"/>
                        </a:rPr>
                        <m:t>=1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</m:sup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𝐸</m:t>
                      </m:r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e>
                  </m:nary>
                  <m:r>
                    <a:rPr>
                      <a:latin typeface="Cambria Math" panose="02040503050406030204" pitchFamily="18" charset="0"/>
                    </a:rPr>
                    <m:t>−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den>
                  </m:f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𝐶</m:t>
                  </m:r>
                  <m:r>
                    <a:rPr>
                      <a:latin typeface="Cambria Math" panose="02040503050406030204" pitchFamily="18" charset="0"/>
                    </a:rPr>
                    <m:t>=∑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𝑊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−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∑</m:t>
                      </m:r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den>
                  </m:f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Random effect by hand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our Q statistic again</a:t>
            </a:r>
            <a:br/>
            <a:r>
              <a:rPr>
                <a:latin typeface="Courier"/>
              </a:rPr>
              <a:t>    Q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(dataRE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es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 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dataRE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es)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(W))</a:t>
            </a:r>
            <a:br/>
            <a:r>
              <a:rPr>
                <a:latin typeface="Courier"/>
              </a:rPr>
              <a:t>    Q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24.40149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tau2</a:t>
            </a:r>
            <a:br/>
            <a:r>
              <a:rPr>
                <a:latin typeface="Courier"/>
              </a:rPr>
              <a:t>    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((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(W))</a:t>
            </a:r>
            <a:br/>
            <a:r>
              <a:rPr>
                <a:latin typeface="Courier"/>
              </a:rPr>
              <a:t>    C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69.23077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df</a:t>
            </a:r>
            <a:br/>
            <a:r>
              <a:rPr>
                <a:latin typeface="Courier"/>
              </a:rPr>
              <a:t>    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nrow</a:t>
            </a:r>
            <a:r>
              <a:rPr>
                <a:latin typeface="Courier"/>
              </a:rPr>
              <a:t>(dataRE)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  </a:t>
            </a:r>
            <a:br/>
            <a:r>
              <a:rPr>
                <a:latin typeface="Courier"/>
              </a:rPr>
              <a:t>    T2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(Q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df)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C</a:t>
            </a:r>
            <a:br/>
            <a:r>
              <a:rPr>
                <a:latin typeface="Courier"/>
              </a:rPr>
              <a:t>    T2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0.2946883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LDH activity in 8 C treatment</a:t>
            </a:r>
            <a:br/>
            <a:r>
              <a:rPr>
                <a:latin typeface="Courier"/>
              </a:rPr>
              <a:t>trt_8C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LDH activity in 26 C treatment</a:t>
            </a:r>
            <a:br/>
            <a:r>
              <a:rPr>
                <a:latin typeface="Courier"/>
              </a:rPr>
              <a:t>trt_26C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0.2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What's the difference, i.e., effect size, between treatments?</a:t>
            </a:r>
            <a:br/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(trt_26C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trt_8C)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0.3447775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(trt_26C, trt_8C)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Welch Two Sample t-test
## 
## data:  trt_26C and trt_8C
## t = 2.243, df = 11.187, p-value = 0.04608
## alternative hypothesis: true difference in means is not equal to 0
## 95 percent confidence interval:
##  0.007142345 0.682412703
## sample estimates:
## mean of x mean of y 
## 0.6313495 0.2865720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Now that we have tau2 lets do the meta-analysis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Remember, things are the same but the weighting is different now.</a:t>
            </a:r>
          </a:p>
          <a:p>
            <a:pPr lvl="0" indent="0">
              <a:buNone/>
            </a:pPr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RE weights</a:t>
            </a:r>
            <a:br/>
            <a:r>
              <a:rPr>
                <a:latin typeface="Courier"/>
              </a:rPr>
              <a:t>      W.re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(T2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dataRE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Ves)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#Pooled effect size for random effect meta-analysis</a:t>
            </a:r>
            <a:br/>
            <a:r>
              <a:rPr>
                <a:latin typeface="Courier"/>
              </a:rPr>
              <a:t>      esPoolRE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(W.re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dataRE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es)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(W.re) </a:t>
            </a:r>
            <a:br/>
            <a:r>
              <a:rPr>
                <a:latin typeface="Courier"/>
              </a:rPr>
              <a:t>      esPoolRE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2.016261</a:t>
            </a:r>
          </a:p>
          <a:p>
            <a:pPr lvl="0" indent="0">
              <a:buNone/>
            </a:pPr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Calculate the pooled variance around estimate</a:t>
            </a:r>
            <a:br/>
            <a:r>
              <a:rPr>
                <a:latin typeface="Courier"/>
              </a:rPr>
              <a:t>       VarES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(W.re)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Calculate the standard error around estimate</a:t>
            </a:r>
            <a:br/>
            <a:r>
              <a:rPr>
                <a:latin typeface="Courier"/>
              </a:rPr>
              <a:t>       SE.ES.RE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(VarES)</a:t>
            </a:r>
            <a:br/>
            <a:r>
              <a:rPr>
                <a:latin typeface="Courier"/>
              </a:rPr>
              <a:t>       SE.ES.RE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0.2697219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Q10 write our functioon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#' @title lnRR_Q10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@description Calculates the log Q10 response ratio.  Note that temperature 2 is placed in the numerator and temperature 1 is in the denominator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t1  Lowest of the two treatment temperatures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t2  Highest of the two treatment temperatures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r1  Mean physiological rate for temperature 1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r2  Mean physiological rate for temperature 2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sd1 Standard deviation for physiological rates at temperature 1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sd2 Standard deviation for physiological rates at temperature 2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n1  Sample size at temperature 1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n2  Sample size at temperature 2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name Character string for column name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@example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lnRR_Q10(20, 30, 10, 5, 1, 1, 30, 30)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lnRR_Q10(20, 30, 10, 5, 1, 1, 30, 30, name = "acclim")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@export</a:t>
            </a:r>
            <a:br/>
            <a:br/>
            <a:r>
              <a:rPr>
                <a:latin typeface="Courier"/>
              </a:rPr>
              <a:t>lnRR_Q10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(t1, t2, r1, r2, sd1, sd2, n1, n2, </a:t>
            </a:r>
            <a:r>
              <a:rPr>
                <a:solidFill>
                  <a:srgbClr val="7D9029"/>
                </a:solidFill>
                <a:latin typeface="Courier"/>
              </a:rPr>
              <a:t>name =</a:t>
            </a:r>
            <a:r>
              <a:rPr>
                <a:solidFill>
                  <a:srgbClr val="4070A0"/>
                </a:solidFill>
                <a:latin typeface="Courier"/>
              </a:rPr>
              <a:t>"acute"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lnRR_Q10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(t2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t1))  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(r2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r1)</a:t>
            </a:r>
            <a:br/>
            <a:r>
              <a:rPr>
                <a:latin typeface="Courier"/>
              </a:rPr>
              <a:t>  V_lnRR_Q10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(t2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t1))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((sd1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(n1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r1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(sd2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(n2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r2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            dat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(lnRR_Q10, V_lnRR_Q10)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colnames</a:t>
            </a:r>
            <a:r>
              <a:rPr>
                <a:latin typeface="Courier"/>
              </a:rPr>
              <a:t>(dat)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"lnRR_Q10"</a:t>
            </a:r>
            <a:r>
              <a:rPr>
                <a:latin typeface="Courier"/>
              </a:rPr>
              <a:t>, name),  </a:t>
            </a:r>
            <a:br/>
            <a:r>
              <a:rPr>
                <a:latin typeface="Courier"/>
              </a:rPr>
              <a:t>                       </a:t>
            </a: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"V_lnRR_Q10"</a:t>
            </a:r>
            <a:r>
              <a:rPr>
                <a:latin typeface="Courier"/>
              </a:rPr>
              <a:t>, name))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(dat)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Q10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q10_dat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"https://osf.io/download/fb3ht/"</a:t>
            </a:r>
            <a:r>
              <a:rPr>
                <a:latin typeface="Courier"/>
              </a:rPr>
              <a:t>) 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Calculate lnRRQ10 and it's associated sampling variance</a:t>
            </a:r>
            <a:br/>
            <a:r>
              <a:rPr>
                <a:latin typeface="Courier"/>
              </a:rPr>
              <a:t>q10_dat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cbind</a:t>
            </a:r>
            <a:r>
              <a:rPr>
                <a:latin typeface="Courier"/>
              </a:rPr>
              <a:t>(q10_dat, </a:t>
            </a:r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(q10_dat, </a:t>
            </a:r>
            <a:r>
              <a:rPr>
                <a:solidFill>
                  <a:srgbClr val="06287E"/>
                </a:solidFill>
                <a:latin typeface="Courier"/>
              </a:rPr>
              <a:t>lnRR_Q10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t1 =</a:t>
            </a:r>
            <a:r>
              <a:rPr>
                <a:latin typeface="Courier"/>
              </a:rPr>
              <a:t> t1, </a:t>
            </a:r>
            <a:r>
              <a:rPr>
                <a:solidFill>
                  <a:srgbClr val="7D9029"/>
                </a:solidFill>
                <a:latin typeface="Courier"/>
              </a:rPr>
              <a:t>t2 =</a:t>
            </a:r>
            <a:r>
              <a:rPr>
                <a:latin typeface="Courier"/>
              </a:rPr>
              <a:t> t2, </a:t>
            </a:r>
            <a:r>
              <a:rPr>
                <a:solidFill>
                  <a:srgbClr val="7D9029"/>
                </a:solidFill>
                <a:latin typeface="Courier"/>
              </a:rPr>
              <a:t>r1 =</a:t>
            </a:r>
            <a:r>
              <a:rPr>
                <a:latin typeface="Courier"/>
              </a:rPr>
              <a:t> mean_t1, </a:t>
            </a:r>
            <a:r>
              <a:rPr>
                <a:solidFill>
                  <a:srgbClr val="7D9029"/>
                </a:solidFill>
                <a:latin typeface="Courier"/>
              </a:rPr>
              <a:t>r2 =</a:t>
            </a:r>
            <a:r>
              <a:rPr>
                <a:latin typeface="Courier"/>
              </a:rPr>
              <a:t> mean_t2, </a:t>
            </a:r>
            <a:r>
              <a:rPr>
                <a:solidFill>
                  <a:srgbClr val="7D9029"/>
                </a:solidFill>
                <a:latin typeface="Courier"/>
              </a:rPr>
              <a:t>sd1 =</a:t>
            </a:r>
            <a:r>
              <a:rPr>
                <a:latin typeface="Courier"/>
              </a:rPr>
              <a:t> sd_t1, </a:t>
            </a:r>
            <a:r>
              <a:rPr>
                <a:solidFill>
                  <a:srgbClr val="7D9029"/>
                </a:solidFill>
                <a:latin typeface="Courier"/>
              </a:rPr>
              <a:t>sd2 =</a:t>
            </a:r>
            <a:r>
              <a:rPr>
                <a:latin typeface="Courier"/>
              </a:rPr>
              <a:t> sd_t2, </a:t>
            </a:r>
            <a:r>
              <a:rPr>
                <a:solidFill>
                  <a:srgbClr val="7D9029"/>
                </a:solidFill>
                <a:latin typeface="Courier"/>
              </a:rPr>
              <a:t>n1 =</a:t>
            </a:r>
            <a:r>
              <a:rPr>
                <a:latin typeface="Courier"/>
              </a:rPr>
              <a:t> n_t1, </a:t>
            </a:r>
            <a:r>
              <a:rPr>
                <a:solidFill>
                  <a:srgbClr val="7D9029"/>
                </a:solidFill>
                <a:latin typeface="Courier"/>
              </a:rPr>
              <a:t>n2 =</a:t>
            </a:r>
            <a:r>
              <a:rPr>
                <a:latin typeface="Courier"/>
              </a:rPr>
              <a:t> n_t2, </a:t>
            </a:r>
            <a:r>
              <a:rPr>
                <a:solidFill>
                  <a:srgbClr val="7D9029"/>
                </a:solidFill>
                <a:latin typeface="Courier"/>
              </a:rPr>
              <a:t>name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""</a:t>
            </a:r>
            <a:r>
              <a:rPr>
                <a:latin typeface="Courier"/>
              </a:rPr>
              <a:t>)))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(q10_dat)</a:t>
            </a:r>
          </a:p>
          <a:p>
            <a:pPr lvl="0" indent="0">
              <a:buNone/>
            </a:pPr>
            <a:r>
              <a:rPr>
                <a:latin typeface="Courier"/>
              </a:rPr>
              <a:t>##   study_ID            study_name year           species     order  life_stage
## 1      119 119_Udyawer_etal_2016 2016  Hydrophis curtus serpentes unspecified
## 2      119 119_Udyawer_etal_2016 2016  Hydrophis curtus serpentes unspecified
## 3      119 119_Udyawer_etal_2016 2016  Hydrophis curtus serpentes unspecified
## 4      119 119_Udyawer_etal_2016 2016 Hydrophis elegans serpentes unspecified
## 5      119 119_Udyawer_etal_2016 2016 Hydrophis elegans serpentes unspecified
## 6      119 119_Udyawer_etal_2016 2016 Hydrophis elegans serpentes unspecified
##   animal_source body_mass respiration_mode replication_level dive.type
## 1          wild       160          bimodal        individual voluntary
## 2          wild       160          bimodal        individual voluntary
## 3          wild       160          bimodal        individual voluntary
## 4          wild      1035          bimodal        individual voluntary
## 5          wild      1035          bimodal        individual voluntary
## 6          wild      1035          bimodal        individual voluntary
##   summary_stat acclimation_temp t1 t2 mean_t delta_t t_magnitude  mean_t1
## 1         mean               27 21 24   22.5       3       plus3 39.78947
## 2         mean               27 24 27   25.5       3       plus3 28.42105
## 3         mean               27 27 30   28.5       3       plus3 15.78947
## 4         mean               27 21 24   22.5       3       plus3 27.36842
## 5         mean               27 24 27   25.5       3       plus3 21.68421
## 6         mean               27 27 30   28.5       3       plus3 14.10526
##       sd_t1 n_t1    se_t1  mean_t2     sd_t2 n_t2     se_t2 shared_control
## 1 16.059446   11 4.842105 28.42105 15.361210   11 4.6315789              1
## 2 15.361210   11 4.631579 15.78947  4.887658   11 1.4736842              2
## 3  4.887658   11 1.473684 11.15789  3.491184   11 1.0526316              3
## 4 13.314853   10 4.210526 21.68421  9.986140   10 3.1578947              1
## 5  9.986140   10 3.157895 14.10526  4.660199   10 1.4736842              2
## 6  4.660199   10 1.473684 10.94737  1.997228   10 0.6315789              3
##         Q10 source   lnRR_Q10 V_lnRR_Q10
## 1 0.3257666  Fig1B -1.1215741  0.4596238
## 2 0.1409586  Fig1B -1.9592889  0.3918671
## 3 0.3143272  Fig1B -1.1573207  0.1956786
## 4 0.4602349  Fig1B -0.7760182  0.4986339
## 5 0.2384836  Fig1B -1.4334546  0.3569331
## 6 0.4296305  Fig1B -0.8448297  0.1582664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Q10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Now we can back-calculate to put on the original Q10 scale. We can than check that this matches the Q10 already in the data</a:t>
            </a:r>
            <a:br/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(q10_dat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exp_lnRR_Q10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exp</a:t>
            </a:r>
            <a:r>
              <a:rPr>
                <a:latin typeface="Courier"/>
              </a:rPr>
              <a:t>(lnRR_Q10))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(exp_lnRR_Q10, Q10))</a:t>
            </a:r>
          </a:p>
          <a:p>
            <a:pPr lvl="0" indent="0">
              <a:buNone/>
            </a:pPr>
            <a:r>
              <a:rPr>
                <a:latin typeface="Courier"/>
              </a:rPr>
              <a:t>##   exp_lnRR_Q10       Q10
## 1    0.3257666 0.3257666
## 2    0.1409586 0.1409586
## 3    0.3143272 0.3143272
## 4    0.4602349 0.4602349
## 5    0.2384836 0.2384836
## 6    0.4296305 0.4296305</a:t>
            </a:r>
          </a:p>
          <a:p>
            <a:pPr marL="0" lvl="0" indent="0">
              <a:buNone/>
            </a:pPr>
            <a:r>
              <a:rPr b="1"/>
              <a:t>For the first row of our data we can see that dive duration when temperatures increase by 10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​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∘</m:t>
                    </m:r>
                  </m:sup>
                </m:sSup>
              </m:oMath>
            </a14:m>
            <a:r>
              <a:rPr b="1"/>
              <a:t>C is expected to decrease by ~67% (1-0.33)</a:t>
            </a:r>
            <a:r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MLMA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install.packages("pacman") ; uncomment this line if you haven't already installed 'pacman'</a:t>
            </a:r>
            <a:br/>
            <a:r>
              <a:rPr>
                <a:latin typeface="Courier"/>
              </a:rPr>
              <a:t>pacman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p_load</a:t>
            </a:r>
            <a:r>
              <a:rPr>
                <a:latin typeface="Courier"/>
              </a:rPr>
              <a:t>(metafor, tidyverse)</a:t>
            </a:r>
            <a:br/>
            <a:br/>
            <a:r>
              <a:rPr>
                <a:latin typeface="Courier"/>
              </a:rPr>
              <a:t>asr_dat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"https://osf.io/qn2af/download"</a:t>
            </a:r>
            <a:r>
              <a:rPr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t>We’ll also need our function for calculating ARR and its sampling variance because these don’t exist in any current packages.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#' @title arr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@description Calculates the acclimation response ratio (ARR).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t2_l  Lowest of the two treatment temperatures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t1_h  Highest of the two treatment temperatures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x1_h  Mean trait value at high temperature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x2_l  Mean trait value at low temperature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sd1_h Standard deviation of mean trait value at high temperature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sd2_l Standard deviation of mean trait value at low temperature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n1_h  Sample size at high temperature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n2_l  Sample size at low temperature</a:t>
            </a:r>
            <a:br/>
            <a:br/>
            <a:r>
              <a:rPr>
                <a:latin typeface="Courier"/>
              </a:rPr>
              <a:t>arr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(x1_h, x2_l, sd1_h, sd2_l, n1_h, n2_l, t1_h, t2_l){</a:t>
            </a:r>
            <a:br/>
            <a:r>
              <a:rPr>
                <a:latin typeface="Courier"/>
              </a:rPr>
              <a:t>        ARR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(x1_h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x2_l)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(t1_h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t2_l)</a:t>
            </a:r>
            <a:br/>
            <a:r>
              <a:rPr>
                <a:latin typeface="Courier"/>
              </a:rPr>
              <a:t>      V_ARR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(t1_h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t2_l))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(sd2_l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n2_l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sd1_h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n1_h))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(ARR, V_ARR))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Caluclate ARR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the effect sizes</a:t>
            </a:r>
            <a:br/>
            <a:r>
              <a:rPr>
                <a:latin typeface="Courier"/>
              </a:rPr>
              <a:t>asr_dat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asr_dat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ARR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x1_h =</a:t>
            </a:r>
            <a:r>
              <a:rPr>
                <a:latin typeface="Courier"/>
              </a:rPr>
              <a:t> mean_high, </a:t>
            </a:r>
            <a:r>
              <a:rPr>
                <a:solidFill>
                  <a:srgbClr val="7D9029"/>
                </a:solidFill>
                <a:latin typeface="Courier"/>
              </a:rPr>
              <a:t>x2_l =</a:t>
            </a:r>
            <a:r>
              <a:rPr>
                <a:latin typeface="Courier"/>
              </a:rPr>
              <a:t> mean_low, </a:t>
            </a:r>
            <a:r>
              <a:rPr>
                <a:solidFill>
                  <a:srgbClr val="7D9029"/>
                </a:solidFill>
                <a:latin typeface="Courier"/>
              </a:rPr>
              <a:t>t1_h =</a:t>
            </a:r>
            <a:r>
              <a:rPr>
                <a:latin typeface="Courier"/>
              </a:rPr>
              <a:t> acc_temp_high, </a:t>
            </a:r>
            <a:r>
              <a:rPr>
                <a:solidFill>
                  <a:srgbClr val="7D9029"/>
                </a:solidFill>
                <a:latin typeface="Courier"/>
              </a:rPr>
              <a:t>t2_l =</a:t>
            </a:r>
            <a:r>
              <a:rPr>
                <a:latin typeface="Courier"/>
              </a:rPr>
              <a:t> acc_temp_low,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sd1_h =</a:t>
            </a:r>
            <a:r>
              <a:rPr>
                <a:latin typeface="Courier"/>
              </a:rPr>
              <a:t> sd_high, </a:t>
            </a:r>
            <a:r>
              <a:rPr>
                <a:solidFill>
                  <a:srgbClr val="7D9029"/>
                </a:solidFill>
                <a:latin typeface="Courier"/>
              </a:rPr>
              <a:t>sd2_l =</a:t>
            </a:r>
            <a:r>
              <a:rPr>
                <a:latin typeface="Courier"/>
              </a:rPr>
              <a:t> sd_low, </a:t>
            </a:r>
            <a:r>
              <a:rPr>
                <a:solidFill>
                  <a:srgbClr val="7D9029"/>
                </a:solidFill>
                <a:latin typeface="Courier"/>
              </a:rPr>
              <a:t>n1_h =</a:t>
            </a:r>
            <a:r>
              <a:rPr>
                <a:latin typeface="Courier"/>
              </a:rPr>
              <a:t> n_high_adj, </a:t>
            </a:r>
            <a:r>
              <a:rPr>
                <a:solidFill>
                  <a:srgbClr val="7D9029"/>
                </a:solidFill>
                <a:latin typeface="Courier"/>
              </a:rPr>
              <a:t>n2_l =</a:t>
            </a:r>
            <a:r>
              <a:rPr>
                <a:latin typeface="Courier"/>
              </a:rPr>
              <a:t> n_low_adj)[,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V_ARR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x1_h =</a:t>
            </a:r>
            <a:r>
              <a:rPr>
                <a:latin typeface="Courier"/>
              </a:rPr>
              <a:t> mean_high, </a:t>
            </a:r>
            <a:r>
              <a:rPr>
                <a:solidFill>
                  <a:srgbClr val="7D9029"/>
                </a:solidFill>
                <a:latin typeface="Courier"/>
              </a:rPr>
              <a:t>x2_l =</a:t>
            </a:r>
            <a:r>
              <a:rPr>
                <a:latin typeface="Courier"/>
              </a:rPr>
              <a:t> mean_low, </a:t>
            </a:r>
            <a:r>
              <a:rPr>
                <a:solidFill>
                  <a:srgbClr val="7D9029"/>
                </a:solidFill>
                <a:latin typeface="Courier"/>
              </a:rPr>
              <a:t>t1_h =</a:t>
            </a:r>
            <a:r>
              <a:rPr>
                <a:latin typeface="Courier"/>
              </a:rPr>
              <a:t> acc_temp_high, </a:t>
            </a:r>
            <a:r>
              <a:rPr>
                <a:solidFill>
                  <a:srgbClr val="7D9029"/>
                </a:solidFill>
                <a:latin typeface="Courier"/>
              </a:rPr>
              <a:t>t2_l =</a:t>
            </a:r>
            <a:r>
              <a:rPr>
                <a:latin typeface="Courier"/>
              </a:rPr>
              <a:t> acc_temp_low,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7D9029"/>
                </a:solidFill>
                <a:latin typeface="Courier"/>
              </a:rPr>
              <a:t>sd1_h =</a:t>
            </a:r>
            <a:r>
              <a:rPr>
                <a:latin typeface="Courier"/>
              </a:rPr>
              <a:t> sd_high, </a:t>
            </a:r>
            <a:r>
              <a:rPr>
                <a:solidFill>
                  <a:srgbClr val="7D9029"/>
                </a:solidFill>
                <a:latin typeface="Courier"/>
              </a:rPr>
              <a:t>sd2_l =</a:t>
            </a:r>
            <a:r>
              <a:rPr>
                <a:latin typeface="Courier"/>
              </a:rPr>
              <a:t> sd_low, </a:t>
            </a:r>
            <a:r>
              <a:rPr>
                <a:solidFill>
                  <a:srgbClr val="7D9029"/>
                </a:solidFill>
                <a:latin typeface="Courier"/>
              </a:rPr>
              <a:t>n1_h =</a:t>
            </a:r>
            <a:r>
              <a:rPr>
                <a:latin typeface="Courier"/>
              </a:rPr>
              <a:t> n_high_adj, </a:t>
            </a:r>
            <a:r>
              <a:rPr>
                <a:solidFill>
                  <a:srgbClr val="7D9029"/>
                </a:solidFill>
                <a:latin typeface="Courier"/>
              </a:rPr>
              <a:t>n2_l =</a:t>
            </a:r>
            <a:r>
              <a:rPr>
                <a:latin typeface="Courier"/>
              </a:rPr>
              <a:t> n_low_adj)[,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(sex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"female"</a:t>
            </a:r>
            <a:r>
              <a:rPr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Multi-level meta-analytic model</a:t>
            </a:r>
            <a:br/>
            <a:r>
              <a:rPr>
                <a:latin typeface="Courier"/>
              </a:rPr>
              <a:t>MLMA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rma.mv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yi=</a:t>
            </a:r>
            <a:r>
              <a:rPr>
                <a:latin typeface="Courier"/>
              </a:rPr>
              <a:t> ARR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V =</a:t>
            </a:r>
            <a:r>
              <a:rPr>
                <a:latin typeface="Courier"/>
              </a:rPr>
              <a:t> V_ARR, </a:t>
            </a:r>
            <a:br/>
            <a:r>
              <a:rPr>
                <a:latin typeface="Courier"/>
              </a:rPr>
              <a:t>                   </a:t>
            </a:r>
            <a:r>
              <a:rPr>
                <a:solidFill>
                  <a:srgbClr val="7D9029"/>
                </a:solidFill>
                <a:latin typeface="Courier"/>
              </a:rPr>
              <a:t>method=</a:t>
            </a:r>
            <a:r>
              <a:rPr>
                <a:solidFill>
                  <a:srgbClr val="4070A0"/>
                </a:solidFill>
                <a:latin typeface="Courier"/>
              </a:rPr>
              <a:t>"REML"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</a:t>
            </a:r>
            <a:r>
              <a:rPr>
                <a:solidFill>
                  <a:srgbClr val="7D9029"/>
                </a:solidFill>
                <a:latin typeface="Courier"/>
              </a:rPr>
              <a:t>random=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species_ID,</a:t>
            </a:r>
            <a:br/>
            <a:r>
              <a:rPr>
                <a:latin typeface="Courier"/>
              </a:rPr>
              <a:t>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authors,</a:t>
            </a:r>
            <a:br/>
            <a:r>
              <a:rPr>
                <a:latin typeface="Courier"/>
              </a:rPr>
              <a:t>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es_ID), </a:t>
            </a:r>
            <a:br/>
            <a:r>
              <a:rPr>
                <a:latin typeface="Courier"/>
              </a:rPr>
              <a:t>                   </a:t>
            </a:r>
            <a:r>
              <a:rPr>
                <a:solidFill>
                  <a:srgbClr val="7D9029"/>
                </a:solidFill>
                <a:latin typeface="Courier"/>
              </a:rPr>
              <a:t>dfs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"contain"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</a:t>
            </a:r>
            <a:r>
              <a:rPr>
                <a:solidFill>
                  <a:srgbClr val="7D9029"/>
                </a:solidFill>
                <a:latin typeface="Courier"/>
              </a:rPr>
              <a:t>test=</a:t>
            </a:r>
            <a:r>
              <a:rPr>
                <a:solidFill>
                  <a:srgbClr val="4070A0"/>
                </a:solidFill>
                <a:latin typeface="Courier"/>
              </a:rPr>
              <a:t>"t"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</a:t>
            </a:r>
            <a:r>
              <a:rPr>
                <a:solidFill>
                  <a:srgbClr val="7D9029"/>
                </a:solidFill>
                <a:latin typeface="Courier"/>
              </a:rPr>
              <a:t>data=</a:t>
            </a:r>
            <a:r>
              <a:rPr>
                <a:latin typeface="Courier"/>
              </a:rPr>
              <a:t>asr_dat)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(MLMA)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Multivariate Meta-Analysis Model (k = 123; method: REML)
## 
## Variance Components:
## 
##             estim    sqrt  nlvls  fixed      factor 
## sigma^2.1  0.0008  0.0280     29     no  species_ID 
## sigma^2.2  0.0154  0.1241     21     no     authors 
## sigma^2.3  0.0097  0.0987    123     no       es_ID 
## 
## Test for Heterogeneity:
## Q(df = 122) = 3941.0055, p-val &lt; .0001
## 
## Model Results:
## 
## estimate      se    tval  df    pval   ci.lb   ci.ub     ​ 
##   0.1668  0.0316  5.2857  20  &lt;.0001  0.1010  0.2327  *** 
## 
## ---
## Signif. codes:  0 '***' 0.001 '**' 0.01 '*' 0.05 '.' 0.1 ' ' 1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Phylogeny1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[1] search_string     unique_name       approximate_match ott_id           
## [5] is_synonym        flags             number_matches   
## &lt;0 rows&gt; (or 0-length row.names)</a:t>
            </a:r>
          </a:p>
          <a:p>
            <a:pPr lvl="0" indent="0">
              <a:buNone/>
            </a:pPr>
            <a:r>
              <a:rPr>
                <a:latin typeface="Courier"/>
              </a:rPr>
              <a:t>## Progress [---------------------------------] 0/984 (  0) ?sProgress [==============================] 984/984 (100)  0s                                                            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 in collapse_singles(tr, show_progress): Dropping singleton
## nodes with labels: Deuterostomia, Chordata, mrcaott42ott658, Craniata
## (subphylum in Deuterostomia), Vertebrata (subphylum in Deuterostomia),
## Gnathostomata (superclass in phylum Chordata), Teleostomi, Sarcopterygii,
## Dipnotetrapodomorpha, Mammalia, Eutheria (in Deuterostomia), mrcaott42ott30082,
## Glires, mrcaott42ott29157, Rodentia, mrcaott42ott48903, mrcaott42ott254702,
## Myomorpha, Muroidea, mrcaott42ott45197, mrcaott42ott55942, mrcaott42ott102,
## mrcaott102ott283439, mrcaott102ott38119, mrcaott102ott125766,
## mrcaott102ott456651, mrcaott102ott1729, mrcaott102ott23039, mrcaott102ott289304,
## mrcaott102ott185328, mrcaott102ott542525, mrcaott102ott348560,
## mrcaott102ott542521, mrcaott102ott321218, Mus musculus, mrcaott8118ott211375,
## mrcaott8118ott606407, mrcaott8118ott993024, mrcaott8118ott106790,
## mrcaott8118ott366063, mrcaott8118ott167547, mrcaott8118ott106786,
## mrcaott8118ott92106, mrcaott92106ott577539, mrcaott92106ott182319,
## mrcaott19510ott565388, mrcaott19510ott154782, mrcaott19510ott981023,
## mrcaott19510ott79088, mrcaott79088ott404792, mrcaott79088ott89162,
## mrcaott79088ott89262, mrcaott89262ott89265, mrcaott89262ott838823,
## mrcaott89262ott197974, mrcaott197974ott764841, mrcaott739ott15637, Neotominae,
## mrcaott18770ott5266794, mrcaott18770ott39171, mrcaott18770ott39181,
## mrcaott18770ott76407, mrcaott76407ott1024550, mrcaott76407ott138845,
## mrcaott76407ott319357, mrcaott76407ott373073, mrcaott76407ott576106,
## mrcaott76407ott259483, mrcaott259483ott1026151, mrcaott259483ott259485,
## Peromyscus maniculatus, mrcaott9032ott42889, Arvicolinae, mrcaott42889ott176437,
## mrcaott42889ott48249, mrcaott48249ott270179, mrcaott48249ott90548,
## mrcaott48249ott496185, mrcaott48249ott131164, mrcaott131164ott427965,
## mrcaott131164ott404170, mrcaott131164ott163267, mrcaott163267ott177476,
## mrcaott163267ott509531, mrcaott163267ott803141, mrcaott163267ott7067213,
## mrcaott163267ott449577, Hystricomorpha, mrcaott38834ott173065,
## mrcaott38834ott45520, mrcaott38834ott44975, mrcaott44975ott67355,
## mrcaott67355ott88915, mrcaott88915ott236057, mrcaott236057ott744018, Caviidae,
## mrcaott236057ott264229, mrcaott236057ott484314, Cavia, mrcaott236059ott744000,
## mrcaott236059ott810517, Sciuromorpha, mrcaott10477ott829369, Sciuridae,
## mrcaott10477ott43435, mrcaott10477ott97818, mrcaott10477ott259084,
## mrcaott10477ott152097, Marmotini, Tamias, mrcaott428070ott429973,
## mrcaott429973ott501354, mrcaott429973ott501356, mrcaott501356ott599867,
## mrcaott599867ott599879, mrcaott786ott112387, Primates, Haplorrhini, Simiiformes,
## Catarrhini, mrcaott786ott3607729, mrcaott786ott83926, Cercopithecoidea,
## Cercopithecidae, mrcaott786ott5512, Cercopithecinae, mrcaott33609ott111862,
## mrcaott33609ott436611, mrcaott436611ott741053, mrcaott436611ott554544,
## mrcaott436611ott665522, Papio, mrcaott485691ott741051, mrcaott485691ott554291,
## mrcaott485691ott1013353, Papio cynocephalus, Strepsirrhini, mrcaott3428ott50727,
## Lemuriformes, mrcaott3428ott22554, mrcaott3428ott132960, mrcaott3428ott5146,
## Cheirogaleidae, mrcaott5146ott311696, mrcaott5146ott516007, mrcaott5146ott16910,
## Microcebus, mrcaott311211ott765339, mrcaott1548ott6790, mrcaott1548ott3607484,
## mrcaott1548ott4942380, mrcaott1548ott4942547, mrcaott1548ott3021, Artiodactyla,
## mrcaott1548ott21987, mrcaott1548ott5256, Ruminantia, Pecora, Cervidae,
## mrcaott15447ott54038, mrcaott54038ott256566, mrcaott256566ott1008240,
## Capreolus, Capreolus capreolus, mrcaott20474ott233507, mrcaott20474ott561127,
## mrcaott20474ott21273, mrcaott20474ott23046, mrcaott20474ott98208,
## mrcaott20474ott938450, Caprinae, mrcaott20474ott768699, mrcaott20474ott274550,
## mrcaott20474ott346628, mrcaott20474ott88864, mrcaott88864ott143624,
## mrcaott88864ott698614, mrcaott88864ott556488, mrcaott556488ott862859, Capra
## pyrenaica, mrcaott132224ott185299, Ovis, Bovinae, mrcaott24247ott73074,
## mrcaott73074ott1054629, mrcaott73074ott354607, mrcaott73074ott116346,
## Syncerus, Syncerus caffer, mrcaott4697ott263949, Carnivora, mrcaott4697ott6940,
## Caniformia, mrcaott4697ott10732, mrcaott4697ott231602, mrcaott4697ott638813,
## mrcaott4697ott203417, Mustelidae, mrcaott4697ott901933, mrcaott4697ott4709,
## mrcaott4697ott135341, Melinae, Meles, Meles meles, Eulipotyphla,
## mrcaott3285ott17250, mrcaott3285ott60434, Soricidae, Crocidurinae,
## Crocidura, Metatheria, mrcaott6735ott29033, mrcaott6735ott905267,
## mrcaott6735ott70811, Diprotodontia, mrcaott6735ott44497, mrcaott6735ott34417,
## mrcaott34417ott262996, mrcaott34417ott42481, Macropodidae, mrcaott42481ott46393,
## mrcaott42481ott42818, mrcaott42481ott65579, mrcaott42481ott317154,
## mrcaott42481ott733444, mrcaott42481ott234941, mrcaott42481ott836770,
## mrcaott42481ott42493, mrcaott42481ott398453, mrcaott42481ott901181, Sauropsida,
## Sauria, mrcaott246ott4128455, mrcaott246ott4127082, mrcaott246ott4129629,
## mrcaott246ott4142716, mrcaott246ott4126667, mrcaott246ott2982,
## mrcaott246ott31216, mrcaott246ott4947920, mrcaott246ott4127428,
## mrcaott246ott4126230, mrcaott246ott4127421, mrcaott246ott664349,
## mrcaott246ott4126505, mrcaott246ott4127015, mrcaott246ott4129653,
## mrcaott246ott4127541, mrcaott246ott4946623, mrcaott246ott4126482,
## mrcaott246ott4128105, mrcaott246ott4127288, mrcaott246ott4132146,
## mrcaott246ott3602822, mrcaott246ott4143599, mrcaott246ott3600976,
## mrcaott246ott4132107, Aves, Neognathae, mrcaott246ott5481, mrcaott246ott5021,
## mrcaott246ott7145, mrcaott246ott928360, mrcaott246ott3600042,
## mrcaott246ott47588, mrcaott246ott7113, Passeriformes, mrcaott246ott3212,
## mrcaott246ott428578, mrcaott246ott44866, mrcaott246ott5929, mrcaott246ott32658,
## mrcaott246ott4820, mrcaott246ott22325, mrcaott246ott176461, mrcaott246ott10351,
## mrcaott246ott3364, mrcaott3364ott73828, mrcaott3364ott4083, mrcaott4083ott35042,
## mrcaott4083ott370807, mrcaott4083ott469177, mrcaott4083ott11712,
## mrcaott4083ott52094, mrcaott4083ott24017, mrcaott24017ott105913,
## mrcaott105913ott311555, mrcaott311555ott1082386, mrcaott311555ott445491,
## Taeniopygia, mrcaott4088ott95302, mrcaott4088ott8371, mrcaott4088ott6366,
## mrcaott4088ott5616, mrcaott5616ott5620, mrcaott5616ott28339,
## mrcaott5616ott6023, mrcaott6023ott243614, mrcaott6023ott101225,
## mrcaott6023ott125079, mrcaott125079ott463026, Zonotrichia (genus in domain
## Eukaryota), Junco, mrcaott765405ott4947621, mrcaott765405ott7068418,
## Junco hyemalis, mrcaott9416ott840030, mrcaott9416ott96147,
## mrcaott9416ott7068473, Passer, mrcaott9416ott407769, mrcaott9416ott25628,
## mrcaott9416ott407764, mrcaott9416ott68955, mrcaott9416ott73636, Passer
## domesticus, mrcaott1488ott72472, mrcaott1488ott2375, mrcaott2375ott73144,
## mrcaott2375ott71358, mrcaott2375ott814750, mrcaott2375ott61147, Cyanistes,
## mrcaott123763ott258794, mrcaott84656ott5925750, mrcaott84656ott325811,
## mrcaott84656ott325806, mrcaott84656ott875992, Parus, mrcaott84656ott492911,
## mrcaott2907ott6895, Strigiformes, Strigidae, mrcaott98069ott254541,
## mrcaott98069ott176475, mrcaott98069ott178693, Athene, mrcaott98069ott649945,
## mrcaott98069ott526159, Accipitriformes, mrcaott1858ott1036186,
## mrcaott1858ott806938, Accipitridae, Accipitrinae, mrcaott1858ott103122,
## mrcaott1858ott8285, mrcaott1858ott238260, mrcaott1858ott317639,
## mrcaott1858ott1866, mrcaott1858ott806935, mrcaott1858ott14661,
## mrcaott1858ott1864, mrcaott1867ott14657, mrcaott14657ott901447,
## mrcaott14657ott479314, mrcaott14657ott624767, mrcaott14657ott283156, Hieraaetus
## fasciatus, mrcaott47576ott103132, mrcaott47576ott677096, mrcaott47576ott677101,
## mrcaott47576ott317001, Neophron, Neophron percnopterus, mrcaott5272ott9830,
## mrcaott5272ott92263, mrcaott92263ott472423, Phoenicopteriformes,
## Phoenicopteridae, Phoenicopterus, mrcaott472423ott595567, Phoenicopterus
## ruber, mrcaott1662ott4947157, Lepidosauria, Squamata (order in Deuterostomia),
## Bifurcata, Unidentata, mrcaott1662ott4126044, Serpentes, mrcaott1662ott20148,
## mrcaott1662ott4126085, mrcaott1662ott35603, mrcaott1662ott16254,
## mrcaott1662ott106872, mrcaott1662ott215727, mrcaott1662ott6519,
## mrcaott1662ott49551, mrcaott1662ott4565, mrcaott1662ott120972,
## mrcaott1662ott106866, mrcaott1662ott69228, mrcaott1662ott69220,
## mrcaott1662ott334726, mrcaott1662ott430823, mrcaott1662ott7069534,
## mrcaott1662ott334719, mrcaott1662ott1669, mrcaott1669ott28505,
## mrcaott28505ott331713, mrcaott28505ott234912, mrcaott28505ott49758,
## mrcaott28505ott405892, Pantherophis</a:t>
            </a:r>
          </a:p>
          <a:p>
            <a:pPr lvl="0" indent="0">
              <a:buNone/>
            </a:pPr>
            <a:r>
              <a:rPr>
                <a:latin typeface="Courier"/>
              </a:rPr>
              <a:t>## character(0)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Phylegeny2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Phylegeny3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overall_model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rma.mv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 =</a:t>
            </a:r>
            <a:r>
              <a:rPr>
                <a:latin typeface="Courier"/>
              </a:rPr>
              <a:t> Zr, </a:t>
            </a:r>
            <a:r>
              <a:rPr>
                <a:solidFill>
                  <a:srgbClr val="7D9029"/>
                </a:solidFill>
                <a:latin typeface="Courier"/>
              </a:rPr>
              <a:t>V =</a:t>
            </a:r>
            <a:r>
              <a:rPr>
                <a:latin typeface="Courier"/>
              </a:rPr>
              <a:t> V_Zr, </a:t>
            </a:r>
            <a:r>
              <a:rPr>
                <a:solidFill>
                  <a:srgbClr val="7D9029"/>
                </a:solidFill>
                <a:latin typeface="Courier"/>
              </a:rPr>
              <a:t>mod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random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br/>
            <a:r>
              <a:rPr>
                <a:latin typeface="Courier"/>
              </a:rPr>
              <a:t>    study_ID,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es_ID,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species,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species_OTL), </a:t>
            </a:r>
            <a:r>
              <a:rPr>
                <a:solidFill>
                  <a:srgbClr val="7D9029"/>
                </a:solidFill>
                <a:latin typeface="Courier"/>
              </a:rPr>
              <a:t>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species_OTL =</a:t>
            </a:r>
            <a:r>
              <a:rPr>
                <a:latin typeface="Courier"/>
              </a:rPr>
              <a:t> phylo_cor),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method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"REML"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test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dfs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"contain"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zr_data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   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species_OTL =</a:t>
            </a:r>
            <a:r>
              <a:rPr>
                <a:latin typeface="Courier"/>
              </a:rPr>
              <a:t> stringr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str_replace_all</a:t>
            </a:r>
            <a:r>
              <a:rPr>
                <a:latin typeface="Courier"/>
              </a:rPr>
              <a:t>(species_OTL, </a:t>
            </a:r>
            <a:r>
              <a:rPr>
                <a:solidFill>
                  <a:srgbClr val="4070A0"/>
                </a:solidFill>
                <a:latin typeface="Courier"/>
              </a:rPr>
              <a:t>" 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"_"</a:t>
            </a:r>
            <a:r>
              <a:rPr>
                <a:latin typeface="Courier"/>
              </a:rPr>
              <a:t>)))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(overall_model)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Multivariate Meta-Analysis Model (k = 272; method: REML)
## 
##    logLik   Deviance        AIC        BIC       AICc  ​ 
## -160.5426   321.0852   331.0852   349.0958   331.3116   
## 
## Variance Components:
## 
##             estim    sqrt  nlvls  fixed       factor    R 
## sigma^2.1  0.0016  0.0398     88     no     study_ID   no 
## sigma^2.2  0.1155  0.3399    272     no        es_ID   no 
## sigma^2.3  0.0260  0.1614     79     no      species   no 
## sigma^2.4  0.0000  0.0000     74     no  species_OTL  yes 
## 
## Test for Heterogeneity:
## Q(df = 271) = 2508.8317, p-val &lt; .0001
## 
## Model Results:
## 
## estimate      se    tval  df    pval   ci.lb   ci.ub    ​ 
##   0.0979  0.0347  2.8202  73  0.0062  0.0287  0.1671  ** 
## 
## ---
## Signif. codes:  0 '***' 0.001 '**' 0.01 '*' 0.05 '.' 0.1 ' '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Do 1000s of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experiment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(times) {</a:t>
            </a:r>
            <a:br/>
            <a:br/>
            <a:r>
              <a:rPr>
                <a:latin typeface="Courier"/>
              </a:rPr>
              <a:t>    dat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matrix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nrow =</a:t>
            </a:r>
            <a:r>
              <a:rPr>
                <a:latin typeface="Courier"/>
              </a:rPr>
              <a:t> times, </a:t>
            </a:r>
            <a:r>
              <a:rPr>
                <a:solidFill>
                  <a:srgbClr val="7D9029"/>
                </a:solidFill>
                <a:latin typeface="Courier"/>
              </a:rPr>
              <a:t>ncol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latin typeface="Courier"/>
              </a:rPr>
              <a:t>times) {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LDH activity in 8 C treatment</a:t>
            </a:r>
            <a:br/>
            <a:r>
              <a:rPr>
                <a:latin typeface="Courier"/>
              </a:rPr>
              <a:t>        trt_8C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LDH activity in 26 C treatment</a:t>
            </a:r>
            <a:br/>
            <a:r>
              <a:rPr>
                <a:latin typeface="Courier"/>
              </a:rPr>
              <a:t>        trt_26C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0.2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What's the difference, i.e., effect size, between treatments?</a:t>
            </a:r>
            <a:br/>
            <a:r>
              <a:rPr>
                <a:latin typeface="Courier"/>
              </a:rPr>
              <a:t>        dat[i,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(trt_26C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trt_8C)</a:t>
            </a:r>
            <a:br/>
            <a:r>
              <a:rPr>
                <a:latin typeface="Courier"/>
              </a:rPr>
              <a:t>        dat[i,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(trt_26C, trt_8C)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p.value</a:t>
            </a:r>
            <a:br/>
            <a:br/>
            <a:r>
              <a:rPr>
                <a:latin typeface="Courier"/>
              </a:rPr>
              <a:t>    }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(dat)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"effect"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"p"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(dat)</a:t>
            </a:r>
            <a:br/>
            <a:r>
              <a:rPr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expts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experiment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10000</a:t>
            </a:r>
            <a:r>
              <a:rPr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Figure</a:t>
            </a:r>
          </a:p>
        </p:txBody>
      </p:sp>
      <p:pic>
        <p:nvPicPr>
          <p:cNvPr id="3" name="Picture 1" descr="code_slides_files/figure-pptx/simfig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𝑆𝐸</m:t>
                  </m:r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𝑆𝐷</m:t>
                  </m:r>
                  <m:r>
                    <a:rPr>
                      <a:latin typeface="Cambria Math" panose="02040503050406030204" pitchFamily="18" charset="0"/>
                    </a:rPr>
                    <m:t>/</m:t>
                  </m:r>
                  <m:rad>
                    <m:ra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radPr>
                    <m:deg/>
                    <m:e>
                      <m:r>
                        <a:rPr>
                          <a:latin typeface="Cambria Math" panose="02040503050406030204" pitchFamily="18" charset="0"/>
                        </a:rPr>
                        <m:t>𝑁</m:t>
                      </m:r>
                    </m:e>
                  </m:rad>
                </m:oMath>
              </m:oMathPara>
            </a14:m>
            <a:endParaRPr/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(expts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effect)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0.1708166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means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1e+06</a:t>
            </a:r>
            <a:r>
              <a:rPr>
                <a:latin typeface="Courier"/>
              </a:rPr>
              <a:t>) {</a:t>
            </a:r>
            <a:br/>
            <a:r>
              <a:rPr>
                <a:latin typeface="Courier"/>
              </a:rPr>
              <a:t>    mass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10.8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0.988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means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(means,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(mass))</a:t>
            </a:r>
            <a:br/>
            <a:r>
              <a:rPr>
                <a:latin typeface="Courier"/>
              </a:rPr>
              <a:t>}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The mean of the means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(means)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The standard deviation of the means or standard error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(means)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Our analytical calculaton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(mass)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(mass))</a:t>
            </a:r>
            <a:br/>
            <a:r>
              <a:rPr>
                <a:latin typeface="Courier"/>
              </a:rPr>
              <a:t>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geom_histogram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means))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6907</Words>
  <Application>Microsoft Macintosh PowerPoint</Application>
  <PresentationFormat>On-screen Show (16:9)</PresentationFormat>
  <Paragraphs>140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Cambria Math</vt:lpstr>
      <vt:lpstr>Courier</vt:lpstr>
      <vt:lpstr>Office Theme</vt:lpstr>
      <vt:lpstr>Meta-analysis in Comparative Physiology: A brief introduction to effect sizes and meta-analytic modelling</vt:lpstr>
      <vt:lpstr>Slide with Bullets</vt:lpstr>
      <vt:lpstr>Slide with R Output</vt:lpstr>
      <vt:lpstr>Do 1000s of experiments</vt:lpstr>
      <vt:lpstr>Figure</vt:lpstr>
      <vt:lpstr>errors</vt:lpstr>
      <vt:lpstr>se</vt:lpstr>
      <vt:lpstr>Our analytical calculaton</vt:lpstr>
      <vt:lpstr>Plots</vt:lpstr>
      <vt:lpstr>Zr</vt:lpstr>
      <vt:lpstr>Effect calculation</vt:lpstr>
      <vt:lpstr>Back transofrmation</vt:lpstr>
      <vt:lpstr>Hedges</vt:lpstr>
      <vt:lpstr>Hedgesg</vt:lpstr>
      <vt:lpstr>lnRR</vt:lpstr>
      <vt:lpstr>COnverting back to understand lnRR</vt:lpstr>
      <vt:lpstr>Latency</vt:lpstr>
      <vt:lpstr>Proportions</vt:lpstr>
      <vt:lpstr>Arcsine transformation</vt:lpstr>
      <vt:lpstr>Q10</vt:lpstr>
      <vt:lpstr>Fixed effect</vt:lpstr>
      <vt:lpstr>Fixed effects</vt:lpstr>
      <vt:lpstr>Fixed effect model</vt:lpstr>
      <vt:lpstr>Now by hand FE</vt:lpstr>
      <vt:lpstr>Random effect in code</vt:lpstr>
      <vt:lpstr>Random effect plot</vt:lpstr>
      <vt:lpstr>PowerPoint Presentation</vt:lpstr>
      <vt:lpstr>Random by hand</vt:lpstr>
      <vt:lpstr>Random effect by hand 2</vt:lpstr>
      <vt:lpstr>Now that we have tau2 lets do the meta-analysis</vt:lpstr>
      <vt:lpstr>Q10 write our functioon</vt:lpstr>
      <vt:lpstr>Q10</vt:lpstr>
      <vt:lpstr>Q10 Interpretation</vt:lpstr>
      <vt:lpstr>MLMA</vt:lpstr>
      <vt:lpstr>Caluclate ARR</vt:lpstr>
      <vt:lpstr>Fit model</vt:lpstr>
      <vt:lpstr>Phylogeny1</vt:lpstr>
      <vt:lpstr>Phylegeny2</vt:lpstr>
      <vt:lpstr>Phylegeny3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Meta-analysis in Comparative Physiology: A brief introduction to effect sizes and meta-analytic modelling</dc:title>
  <dc:creator>Daniel W.A Noble, Nicholis Wu, Essie Rodgers, Patrice Pottier</dc:creator>
  <cp:keywords/>
  <cp:lastModifiedBy>Daniel Noble</cp:lastModifiedBy>
  <cp:revision>1</cp:revision>
  <dcterms:created xsi:type="dcterms:W3CDTF">2022-07-02T01:13:08Z</dcterms:created>
  <dcterms:modified xsi:type="dcterms:W3CDTF">2022-07-02T01:37:04Z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2022-07-02</vt:lpwstr>
  </property>
  <property fmtid="{D5CDD505-2E9C-101B-9397-08002B2CF9AE}" pid="3" name="editor_options">
    <vt:lpwstr/>
  </property>
  <property fmtid="{D5CDD505-2E9C-101B-9397-08002B2CF9AE}" pid="4" name="output">
    <vt:lpwstr>powerpoint_presentation</vt:lpwstr>
  </property>
</Properties>
</file>