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Meta-analysis in Comparative Physiology: A brief introduction to effect sizes and meta-analytic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W.A Noble, Nicholis Wu, Essie Rodgers, Patrice Pottier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2022-06-27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zr_data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"https://raw.githubusercontent.com/daniel1noble/meta-workshop/gh-pages/data/ind_disp_raw_data.csv"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taxa, species, trait, response, response_unit, disp_trait, disp_unit, corr_coeff, sample_size)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remove irrelevant columns for this tutorial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select first 10 effect sizes to illustrate escalc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Selecting by sample_size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Effect calculation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Fisher's r-to-z transformed correlation coefficient (ZCOR) as yi = effect size and vi = sampling variances, where ri = raw correlation coefficients, and ni = sample size.</a:t>
            </a:r>
            <a:br/>
            <a:r>
              <a:rPr>
                <a:latin typeface="Courier"/>
              </a:rPr>
              <a:t>zr_data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"ZCOR"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ri =</a:t>
            </a:r>
            <a:r>
              <a:rPr>
                <a:latin typeface="Courier"/>
              </a:rPr>
              <a:t> corr_coeff, </a:t>
            </a:r>
            <a:r>
              <a:rPr>
                <a:solidFill>
                  <a:srgbClr val="7D9029"/>
                </a:solidFill>
                <a:latin typeface="Courier"/>
              </a:rPr>
              <a:t>ni =</a:t>
            </a:r>
            <a:r>
              <a:rPr>
                <a:latin typeface="Courier"/>
              </a:rPr>
              <a:t> sample_size,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zr_data,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"Zr"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"v_Zr"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zr_data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 taxa              species          trait       response 
## 1         5 Mammalia      Tamias_striatus     Metabolism     Resting MR 
## 2        13     Aves          Parus_major     Metabolism       Basal MR 
## 3        13     Aves          Parus_major     Metabolism       Basal MR 
## 4        45 Mammalia      Syncerus_caffer      Condition Body condition 
## 5        45 Mammalia      Syncerus_caffer      Condition Body condition 
## 6        55     Aves Phoenicopterus_ruber      Condition Body condition 
## 7        87     Aves  Cyanistes caeruleus       Immunity            WBC 
## 8        87     Aves  Cyanistes caeruleus Cardiovascular    Haematocrit 
## 9        87     Aves  Cyanistes caeruleus       Immunity            WBC 
## 10       87     Aves  Cyanistes caeruleus Cardiovascular    Haematocrit 
##       response_unit  disp_trait disp_unit  corr_coeff sample_size      Zr 
## 1       residual mW Exploration  residual -0.14300000         296 -0.1440 
## 2  mass-corrected W Exploration            0.05547002         345  0.0555 
## 3  mass-corrected W Exploration           -0.13969969         335 -0.1406 
## 4             index   Dispersal         % -0.40000000         415 -0.4236 
## 5             index   Dispersal         % -0.53000000         508 -0.5901 
## 6                     Dispersal            0.87300000         462  1.3456 
## 7                 n    Activity         n  0.06500000         485  0.0651 
## 8                 %    Activity         n  0.01500000         485  0.0150 
## 9                 n    Activity         n  0.17000000         485  0.1717 
## 10                %    Activity         n -0.13000000         485 -0.1307 
##      v_Zr 
## 1  0.0034 
## 2  0.0029 
## 3  0.0030 
## 4  0.0024 
## 5  0.0020 
## 6  0.0022 
## 7  0.0021 
## 8  0.0021 
## 9  0.0021 
## 10 0.0021</a:t>
            </a:r>
          </a:p>
          <a:p>
            <a:pPr lvl="0" indent="0">
              <a:buNone/>
            </a:pPr>
            <a:r>
              <a:rPr>
                <a:latin typeface="Courier"/>
              </a:rPr>
              <a:t>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forest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v_Zr[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"Z-transformed Correlation (Zr)"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ode_slides_files/figure-pptx/Zrescalc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 transofrmation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We can easily convert back to r as follows</a:t>
            </a:r>
            <a:br/>
            <a:r>
              <a:rPr>
                <a:latin typeface="Courier"/>
              </a:rPr>
              <a:t>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tanh</a:t>
            </a:r>
            <a:r>
              <a:rPr>
                <a:latin typeface="Courier"/>
              </a:rPr>
              <a:t>(zr_data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Zr)</a:t>
            </a:r>
            <a:br/>
            <a:br/>
            <a:r>
              <a:rPr>
                <a:latin typeface="Courier"/>
              </a:rPr>
              <a:t>zr_data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(corr_coeff, 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 corr_coeff           r 
## 1  -0.14300000 -0.14300000 
## 2   0.05547002  0.05547002 
## 3  -0.13969969 -0.13969969 
## 4  -0.40000000 -0.40000000 
## 5  -0.53000000 -0.53000000 
## 6   0.87300000  0.87300000 
## 7   0.06500000  0.06500000 
## 8   0.01500000  0.01500000 
## 9   0.17000000  0.17000000 
## 10 -0.13000000 -0.13000000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"https://raw.githubusercontent.com/daniel1noble/meta-workshop/gh-pages/data/pop_disp_raw_data.csv"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taxa, species, trait, response, response_unit, mean_core, sd_core, n_core, mean_front, sd_front, n_front)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remove irrelevant columns for this tutorial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select first 10 effect sizes to illustrate escalc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Selecting by n_front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Hedgesg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Hedges' g as g = effect size and v_g = sampling variances, where m1i = mean of edge population, n1i = sample size of edge population, sd1i = standard deviation of edge population, m2i = mean of core population, n2i = sample size of core population, sd2i = standard deviation of core population.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"SMD"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mean_front,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n_front,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sd_front,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mean_core,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n_core,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sd_core,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"v_g"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mean_core, sd_core, n_core, mean_front, sd_front, n_front, g, v_g)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mean_core      sd_core n_core   mean_front     sd_front n_front 
## 1         9    0.8264591   0.41322957     98    0.9525292   0.58132296     161 
## 2        24    0.4333333   0.02804233    116    0.5116402   0.02698413     117 
## 3        34 2491.3240000 619.79470000     94 2528.9950000 603.98380000      96 
## 4        34 2491.3240000 619.79470000     94 2850.9130000 749.38730000      96 
## 5        37    1.3800000   0.18000000   2757    1.4400000   0.18000000     306 
## 6        37    1.3600000   0.17000000   2478    1.4100000   0.16000000     215 
## 7        38    1.3900000   0.13000000    228    1.4600000   0.20000000     238 
## 8        38    1.3700000   0.16000000    200    1.4300000   0.19000000     137 
## 9        38    1.2200000   0.59000000     86    1.1900000   0.42000000     130 
## 10       39    0.0320000   0.00300000    188    0.0350000   0.00300000     188 
## 11       39    0.0290000   0.00200000    251    0.0320000   0.00200000     251 
##          g    v_g 
## 1   0.2398 0.0165 
## 2   2.8366 0.0344 
## 3   0.0613 0.0211 
## 4   0.5203 0.0218 
## 5   0.3333 0.0036 
## 6   0.2954 0.0051 
## 7   0.4125 0.0088 
## 8   0.3464 0.0125 
## 9  -0.0604 0.0193 
## 10  0.9980 0.0120 
## 11  1.4977 0.0102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log response ratio, lnRR = effect size and v_lnRR = sampling variances, where m1i = mean of edge population, n1i = sample size of edge population, sd1i = standard deviation of edge population, m2i = mean of core population, n2i = sample size of core population, sd2i = standard deviation of core population.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mean_front,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n_front,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sd_front,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mean_core,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n_core,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sd_core,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"lnRR"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"v_lnRR"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mean_core, sd_core, n_core, mean_front, sd_front, n_front, lnRR, v_lnRR)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#contrast_data$cluster &lt;- c(1,1,1,2,2,3,4,5,6,7,8)</a:t>
            </a:r>
            <a:br/>
            <a:r>
              <a:rPr>
                <a:latin typeface="Courier"/>
              </a:rPr>
              <a:t>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obs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(contrast_data)</a:t>
            </a:r>
            <a:br/>
            <a:r>
              <a:rPr>
                <a:latin typeface="Courier"/>
              </a:rPr>
              <a:t>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contrast_data</a:t>
            </a:r>
            <a:br/>
            <a:r>
              <a:rPr>
                <a:latin typeface="Courier"/>
              </a:rPr>
              <a:t>covariance_funtions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(data, m, sd, n, cov_type){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(cov_type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Covariance for shared control when using log response ratio. From Jageunesse 2011. Ecology</a:t>
            </a:r>
            <a:br/>
            <a:r>
              <a:rPr>
                <a:latin typeface="Courier"/>
              </a:rPr>
              <a:t>    cov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data[, sd]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(data[, n]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data[, m]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}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(cov_type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"LOR"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#formula for odds ratio (1/x + 1/(m-x))</a:t>
            </a:r>
            <a:br/>
            <a:r>
              <a:rPr>
                <a:latin typeface="Courier"/>
              </a:rPr>
              <a:t>    cov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data[, m]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(data[, n]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data[, m])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(cov)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Step 1: split on cluster</a:t>
            </a:r>
            <a:br/>
            <a:r>
              <a:rPr>
                <a:latin typeface="Courier"/>
              </a:rPr>
              <a:t>splt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split</a:t>
            </a:r>
            <a:r>
              <a:rPr>
                <a:latin typeface="Courier"/>
              </a:rPr>
              <a:t>(data,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Step 2: calculate the covariance. Because cluster will have repeated values these will be the same within a study</a:t>
            </a:r>
            <a:br/>
            <a:r>
              <a:rPr>
                <a:latin typeface="Courier"/>
              </a:rPr>
              <a:t>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lapply</a:t>
            </a:r>
            <a:r>
              <a:rPr>
                <a:latin typeface="Courier"/>
              </a:rPr>
              <a:t>(splt,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</a:t>
            </a:r>
            <a:br/>
            <a:r>
              <a:rPr>
                <a:latin typeface="Courier"/>
              </a:rPr>
              <a:t>  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dim</a:t>
            </a:r>
            <a:r>
              <a:rPr>
                <a:latin typeface="Courier"/>
              </a:rPr>
              <a:t>(x)[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{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06287E"/>
                </a:solidFill>
                <a:latin typeface="Courier"/>
              </a:rPr>
              <a:t>covariance_funtions</a:t>
            </a:r>
            <a:r>
              <a:rPr>
                <a:latin typeface="Courier"/>
              </a:rPr>
              <a:t>(x, </a:t>
            </a:r>
            <a:r>
              <a:rPr>
                <a:solidFill>
                  <a:srgbClr val="7D9029"/>
                </a:solidFill>
                <a:latin typeface="Courier"/>
              </a:rPr>
              <a:t>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"mean_core"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"sd_core"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cov_type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) }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{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}))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Step 3: build matrix</a:t>
            </a:r>
            <a:br/>
            <a:r>
              <a:rPr>
                <a:latin typeface="Courier"/>
              </a:rPr>
              <a:t>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diag</a:t>
            </a:r>
            <a:r>
              <a:rPr>
                <a:latin typeface="Courier"/>
              </a:rPr>
              <a:t>(data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v_lnRR)</a:t>
            </a:r>
            <a:br/>
            <a:br/>
            <a:r>
              <a:rPr>
                <a:latin typeface="Courier"/>
              </a:rPr>
              <a:t>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lapply</a:t>
            </a:r>
            <a:r>
              <a:rPr>
                <a:latin typeface="Courier"/>
              </a:rPr>
              <a:t>(splt,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v_lnRR))</a:t>
            </a:r>
            <a:br/>
            <a:br/>
            <a:r>
              <a:rPr>
                <a:latin typeface="Courier"/>
              </a:rPr>
              <a:t>m_splt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split</a:t>
            </a:r>
            <a:r>
              <a:rPr>
                <a:latin typeface="Courier"/>
              </a:rPr>
              <a:t>(m,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bdiag</a:t>
            </a:r>
            <a:r>
              <a:rPr>
                <a:latin typeface="Courier"/>
              </a:rPr>
              <a:t>(m)</a:t>
            </a:r>
            <a:br/>
            <a:r>
              <a:rPr>
                <a:latin typeface="Courier"/>
              </a:rPr>
              <a:t>m[</a:t>
            </a:r>
            <a:r>
              <a:rPr>
                <a:solidFill>
                  <a:srgbClr val="06287E"/>
                </a:solidFill>
                <a:latin typeface="Courier"/>
              </a:rPr>
              <a:t>which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duplicated</a:t>
            </a:r>
            <a:r>
              <a:rPr>
                <a:latin typeface="Courier"/>
              </a:rPr>
              <a:t>(data[,cluster])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06287E"/>
                </a:solidFill>
                <a:latin typeface="Courier"/>
              </a:rPr>
              <a:t>which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duplicated</a:t>
            </a:r>
            <a:r>
              <a:rPr>
                <a:latin typeface="Courier"/>
              </a:rPr>
              <a:t>(data[,cluster])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cov[</a:t>
            </a:r>
            <a:r>
              <a:rPr>
                <a:solidFill>
                  <a:srgbClr val="06287E"/>
                </a:solidFill>
                <a:latin typeface="Courier"/>
              </a:rPr>
              <a:t>which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duplicated</a:t>
            </a:r>
            <a:r>
              <a:rPr>
                <a:latin typeface="Courier"/>
              </a:rPr>
              <a:t>(data[,cluster])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)]</a:t>
            </a:r>
            <a:br/>
            <a:br/>
            <a:r>
              <a:rPr>
                <a:latin typeface="Courier"/>
              </a:rPr>
              <a:t>  m[</a:t>
            </a:r>
            <a:r>
              <a:rPr>
                <a:solidFill>
                  <a:srgbClr val="06287E"/>
                </a:solidFill>
                <a:latin typeface="Courier"/>
              </a:rPr>
              <a:t>upper.tri</a:t>
            </a:r>
            <a:r>
              <a:rPr>
                <a:latin typeface="Courier"/>
              </a:rPr>
              <a:t>(m)]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</a:t>
            </a:r>
            <a:r>
              <a:rPr>
                <a:latin typeface="Courier"/>
              </a:rPr>
              <a:t>(m[</a:t>
            </a:r>
            <a:r>
              <a:rPr>
                <a:solidFill>
                  <a:srgbClr val="06287E"/>
                </a:solidFill>
                <a:latin typeface="Courier"/>
              </a:rPr>
              <a:t>lower.tri</a:t>
            </a:r>
            <a:r>
              <a:rPr>
                <a:latin typeface="Courier"/>
              </a:rPr>
              <a:t>(m)])</a:t>
            </a:r>
            <a:br/>
            <a:br/>
            <a:r>
              <a:rPr>
                <a:latin typeface="Courier"/>
              </a:rPr>
              <a:t>mat_splt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lapply</a:t>
            </a:r>
            <a:r>
              <a:rPr>
                <a:latin typeface="Courier"/>
              </a:rPr>
              <a:t>(splt,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</a:t>
            </a:r>
            <a:r>
              <a:rPr>
                <a:solidFill>
                  <a:srgbClr val="06287E"/>
                </a:solidFill>
                <a:latin typeface="Courier"/>
              </a:rPr>
              <a:t>diag</a:t>
            </a:r>
            <a:r>
              <a:rPr>
                <a:latin typeface="Courier"/>
              </a:rPr>
              <a:t>(x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v_lnRR))</a:t>
            </a:r>
            <a:br/>
            <a:br/>
            <a:br/>
            <a:br/>
            <a:r>
              <a:rPr>
                <a:latin typeface="Courier"/>
              </a:rPr>
              <a:t>mat_splt[[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]][</a:t>
            </a:r>
            <a:r>
              <a:rPr>
                <a:solidFill>
                  <a:srgbClr val="06287E"/>
                </a:solidFill>
                <a:latin typeface="Courier"/>
              </a:rPr>
              <a:t>lower.tri</a:t>
            </a:r>
            <a:r>
              <a:rPr>
                <a:latin typeface="Courier"/>
              </a:rPr>
              <a:t>(mat_splt[[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]])]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cov[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  <a:br/>
            <a:br/>
            <a:br/>
            <a:r>
              <a:rPr i="1">
                <a:solidFill>
                  <a:srgbClr val="BA2121"/>
                </a:solidFill>
                <a:latin typeface="Courier"/>
              </a:rPr>
              <a:t>### Testing out new make_VCV with contrast_data as example</a:t>
            </a:r>
            <a:br/>
            <a:r>
              <a:rPr>
                <a:latin typeface="Courier"/>
              </a:rPr>
              <a:t>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cluster,</a:t>
            </a:r>
            <a:r>
              <a:rPr>
                <a:solidFill>
                  <a:srgbClr val="4070A0"/>
                </a:solidFill>
                <a:latin typeface="Courier"/>
              </a:rPr>
              <a:t>"."</a:t>
            </a:r>
            <a:r>
              <a:rPr>
                <a:latin typeface="Courier"/>
              </a:rPr>
              <a:t>, 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study_ID)</a:t>
            </a:r>
            <a:br/>
            <a:br/>
            <a:r>
              <a:rPr>
                <a:latin typeface="Courier"/>
              </a:rPr>
              <a:t>metaAidR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make_VCV_matrix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"v_lnRR"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"obs"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cluster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"cluster"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"cor"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make_VCV_matrix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"v_lnRR"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"obs"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cluster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"cluster"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"mean_core"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"sd_core"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cov_type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COnverting back to understand lnRR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### Let's back calculate effects to make sure we understand why they are interpreted as percentage differences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Make sure we understand how it's calculated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0.1419703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Alternatively....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0.1419703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lets back-transform to odds. 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1.152542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Interpretation: What this tells us is that the numerator is 1.15 times the denominator, or, that the marginal (front) mean is 15% larger compared to the core mean. We can see that this is true as follows: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0.9525292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This value should now match the marginal mean value, which it does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0.9525292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Latency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acc>
                        <m:accPr>
                          <m:chr m:val="‾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ad>
                        <m:radPr>
                          <m:degHide m:val="1"/>
                        </m:radPr>
                        <m:deg/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S</m:t>
                                  </m:r>
                                  <m:sSup>
                                    <m:e>
                                      <m:r>
                                        <m:t>D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e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r>
                        <m:t>S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l</m:t>
                          </m:r>
                          <m:r>
                            <m:t>o</m:t>
                          </m:r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S</m:t>
                                  </m:r>
                                  <m:sSup>
                                    <m:e>
                                      <m:r>
                                        <m:t>D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e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Proportions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p</m:t>
                              </m:r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</m:den>
                          </m:f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S</m:t>
                          </m:r>
                          <m:sSup>
                            <m:e>
                              <m:r>
                                <m:t>D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1</m:t>
                                  </m:r>
                                </m:num>
                                <m:den>
                                  <m:r>
                                    <m:t>p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m:t>+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p</m:t>
                                  </m:r>
                                </m:num>
                                <m:den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p>
                                    <m:e>
                                      <m:r>
                                        <m:t>p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Arcsine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c</m:t>
                      </m:r>
                      <m:r>
                        <m:t>s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ad>
                            <m:radPr>
                              <m:degHide m:val="1"/>
                            </m:radPr>
                            <m:deg/>
                            <m:e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</m:rad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p>
                                <m:e>
                                  <m:r>
                                    <m:t>D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4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## Geary test - Counts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</m:num>
                        <m:den>
                          <m:r>
                            <m:t>S</m:t>
                          </m:r>
                          <m:r>
                            <m:t>D</m:t>
                          </m:r>
                        </m:den>
                      </m:f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4</m:t>
                              </m:r>
                              <m:sSup>
                                <m:e>
                                  <m:r>
                                    <m:t>N</m:t>
                                  </m:r>
                                </m:e>
                                <m:sup>
                                  <m: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m:t>/</m:t>
                                  </m:r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4</m:t>
                              </m:r>
                              <m:r>
                                <m:t>N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≥</m:t>
                      </m:r>
                      <m:r>
                        <m:t>3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Bullet 1</a:t>
                </a:r>
              </a:p>
              <a:p>
                <a:pPr lvl="0"/>
                <a:r>
                  <a:rPr/>
                  <a:t>Bullet 2</a:t>
                </a:r>
              </a:p>
              <a:p>
                <a:pPr lvl="0"/>
                <a:r>
                  <a:rPr/>
                  <a:t>Bullet 3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lvl="0"/>
                <a:r>
                  <a:rPr/>
                  <a:t>Eat eggs</a:t>
                </a:r>
              </a:p>
              <a:p>
                <a:pPr lvl="0"/>
                <a:r>
                  <a:rPr/>
                  <a:t>Drink coffee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r>
                        <m:t>R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10</m:t>
                              </m:r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 </m:t>
                          </m:r>
                          <m:f>
                            <m:fPr>
                              <m:type m:val="bar"/>
                            </m:fPr>
                            <m:num>
                              <m:sSup>
                                <m:e>
                                  <m:r>
                                    <m:t>10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m:t>∘</m:t>
                                  </m:r>
                                </m:sup>
                              </m:sSup>
                              <m:r>
                                <m:t>C</m:t>
                              </m:r>
                            </m:num>
                            <m:den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r>
                            <m:t>l</m:t>
                          </m:r>
                          <m:r>
                            <m:t>n</m:t>
                          </m:r>
                          <m:r>
                            <m:t>q</m:t>
                          </m:r>
                          <m:r>
                            <m:t>10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s</m:t>
                          </m:r>
                        </m:e>
                        <m:sub>
                          <m:r>
                            <m:t>l</m:t>
                          </m:r>
                          <m:r>
                            <m:t>n</m:t>
                          </m:r>
                          <m:r>
                            <m:t>R</m:t>
                          </m:r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sSub>
                                <m:e>
                                  <m:r>
                                    <m:t>Q</m:t>
                                  </m:r>
                                </m:e>
                                <m:sub>
                                  <m:r>
                                    <m:t>10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bSup>
                                <m:e>
                                  <m:r>
                                    <m:t>D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m:t>+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bSup>
                                <m:e>
                                  <m:r>
                                    <m:t>D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 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sSup>
                                    <m:e>
                                      <m:r>
                                        <m:t>10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m:t>∘</m:t>
                                      </m:r>
                                    </m:sup>
                                  </m:sSup>
                                  <m:r>
                                    <m:t>C</m:t>
                                  </m:r>
                                </m:num>
                                <m:den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m:t>2</m:t>
                          </m:r>
                        </m:sup>
                      </m:sSup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r>
                            <m:t>V</m:t>
                          </m:r>
                          <m:r>
                            <m:t>l</m:t>
                          </m:r>
                          <m:r>
                            <m:t>n</m:t>
                          </m:r>
                          <m:r>
                            <m:t>q</m:t>
                          </m:r>
                          <m:r>
                            <m:t>10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Generate some simulated effect size data with known sampling variance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assumed to come from a common underlying distribution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Set see so that we all get the same simulated results</a:t>
            </a:r>
            <a:br/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We will have 5 studies</a:t>
            </a:r>
            <a:br/>
            <a:r>
              <a:rPr>
                <a:latin typeface="Courier"/>
              </a:rPr>
              <a:t>    stdy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                                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We know the variance for each effect</a:t>
            </a:r>
            <a:br/>
            <a:r>
              <a:rPr>
                <a:latin typeface="Courier"/>
              </a:rPr>
              <a:t>    Ves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0.09</a:t>
            </a:r>
            <a:r>
              <a:rPr>
                <a:latin typeface="Courier"/>
              </a:rPr>
              <a:t>)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We'll need this later but these are weights</a:t>
            </a:r>
            <a:br/>
            <a:r>
              <a:rPr>
                <a:latin typeface="Courier"/>
              </a:rPr>
              <a:t>    W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Ves                                     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We assume they are sampled from a normal distribution  with a mean effect size of 2</a:t>
            </a:r>
            <a:br/>
            <a:r>
              <a:rPr>
                <a:latin typeface="Courier"/>
              </a:rPr>
              <a:t>    es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(Ves),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(Ves))     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Data for our fixed effect meta-analysis</a:t>
            </a:r>
            <a:br/>
            <a:r>
              <a:rPr>
                <a:latin typeface="Courier"/>
              </a:rPr>
              <a:t>    dataFE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stdy =</a:t>
            </a:r>
            <a:r>
              <a:rPr>
                <a:latin typeface="Courier"/>
              </a:rPr>
              <a:t> stdy, es, Ves)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effects</a:t>
            </a:r>
          </a:p>
        </p:txBody>
      </p:sp>
      <p:pic>
        <p:nvPicPr>
          <p:cNvPr descr="code_slides_files/figure-pptx/fe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effect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Run a fixed effect meta-analysis using the FE dataset. </a:t>
            </a:r>
            <a:br/>
            <a:r>
              <a:rPr>
                <a:latin typeface="Courier"/>
              </a:rPr>
              <a:t>   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es,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Ves,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dataFE)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Fixed-Effects Model (k = 5)
## 
## I^2 (total heterogeneity / total variability):   0.00%
## H^2 (total variability / sampling variability):  0.56
## 
## Test for Heterogeneity:
## Q(df = 4) = 2.2340, p-val = 0.6928
## 
## Model Results:
## 
## estimate      se     zval    pval   ci.lb   ci.ub     ​ 
##   2.0731  0.0994  20.8459  &lt;.0001  1.8782  2.2680  *** 
## 
## ---
## Signif. codes:  0 '***' 0.001 '**' 0.01 '*' 0.05 '.' 0.1 ' ' 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by hand FE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even do all the seemingly fancy stuff </a:t>
                </a:r>
                <a:r>
                  <a:rPr>
                    <a:latin typeface="Courier"/>
                  </a:rPr>
                  <a:t>metafor</a:t>
                </a:r>
                <a:r>
                  <a:rPr/>
                  <a:t> is doing ourselves if we want….we just need to know the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r>
                            <m:t>E</m:t>
                          </m:r>
                          <m:r>
                            <m:t>S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W</m:t>
                          </m:r>
                          <m:r>
                            <m:rPr>
                              <m:sty m:val="p"/>
                            </m:rPr>
                            <m:t>*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d>
                      <m:r>
                        <m:rPr>
                          <m:sty m:val="p"/>
                        </m:rPr>
                        <m:t>/</m:t>
                      </m:r>
                      <m:r>
                        <m:rPr>
                          <m:sty m:val="p"/>
                        </m:rPr>
                        <m:t>∑</m:t>
                      </m:r>
                      <m:r>
                        <m:t>W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σ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acc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∑</m:t>
                          </m:r>
                          <m:r>
                            <m:t>W</m:t>
                          </m:r>
                        </m:den>
                      </m:f>
                    </m:oMath>
                  </m:oMathPara>
                </a14:m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pooled effect size</a:t>
                </a:r>
                <a:br/>
                <a:r>
                  <a:rPr>
                    <a:latin typeface="Courier"/>
                  </a:rPr>
                  <a:t>       EsP.FE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(W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dataFE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es)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(W)</a:t>
                </a:r>
                <a:br/>
                <a:r>
                  <a:rPr>
                    <a:latin typeface="Courier"/>
                  </a:rPr>
                  <a:t>       EsP.FE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2.073105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the pooled variance around estimate</a:t>
                </a:r>
                <a:br/>
                <a:r>
                  <a:rPr>
                    <a:latin typeface="Courier"/>
                  </a:rPr>
                  <a:t>    VarEsP.FE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(W)</a:t>
                </a:r>
                <a:br/>
                <a:r>
                  <a:rPr>
                    <a:latin typeface="Courier"/>
                  </a:rPr>
                  <a:t>    VarEsP.FE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0.00989011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the standard error around estimate</a:t>
                </a:r>
                <a:br/>
                <a:r>
                  <a:rPr>
                    <a:latin typeface="Courier"/>
                  </a:rPr>
                  <a:t>    SE.EsP.FE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sqrt</a:t>
                </a:r>
                <a:r>
                  <a:rPr>
                    <a:latin typeface="Courier"/>
                  </a:rPr>
                  <a:t>(VarEsP.FE)</a:t>
                </a:r>
                <a:br/>
                <a:r>
                  <a:rPr>
                    <a:latin typeface="Courier"/>
                  </a:rPr>
                  <a:t>    SE.EsP.FE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0.09944903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effect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Here adding 0.8 says we want to add 0.8 as the between study variability. In other words, each effect size is sampled from a larger distribution of effect sizes that itself comes from a distribution with a variance of 0.8. </a:t>
            </a:r>
            <a:br/>
            <a:r>
              <a:rPr>
                <a:latin typeface="Courier"/>
              </a:rPr>
              <a:t>    esRE   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(Ves),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(Ves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0.8</a:t>
            </a:r>
            <a:r>
              <a:rPr>
                <a:latin typeface="Courier"/>
              </a:rPr>
              <a:t>))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Data for our random effect meta-analysis </a:t>
            </a:r>
            <a:br/>
            <a:r>
              <a:rPr>
                <a:latin typeface="Courier"/>
              </a:rPr>
              <a:t>    dataRE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stdy =</a:t>
            </a:r>
            <a:r>
              <a:rPr>
                <a:latin typeface="Courier"/>
              </a:rPr>
              <a:t> stdy, esRE, Ves)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effect plot</a:t>
            </a:r>
          </a:p>
        </p:txBody>
      </p:sp>
      <p:pic>
        <p:nvPicPr>
          <p:cNvPr descr="code_slides_files/figure-pptx/fvs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Mean (arrows are sampling standard deviation) effect size for each study. Data simulated under a fixed effect model in black and data simulated under a random effect model in red.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## random effect model</a:t>
            </a:r>
          </a:p>
          <a:p>
            <a:pPr lvl="0" indent="0">
              <a:buNone/>
            </a:pPr>
            <a:r>
              <a:rPr>
                <a:latin typeface="Courier"/>
              </a:rPr>
              <a:t>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esRE,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Ves, </a:t>
            </a:r>
            <a:r>
              <a:rPr>
                <a:solidFill>
                  <a:srgbClr val="7D9029"/>
                </a:solidFill>
                <a:latin typeface="Courier"/>
              </a:rPr>
              <a:t>method=</a:t>
            </a:r>
            <a:r>
              <a:rPr>
                <a:solidFill>
                  <a:srgbClr val="4070A0"/>
                </a:solidFill>
                <a:latin typeface="Courier"/>
              </a:rPr>
              <a:t>"DL"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dataRE)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Random-Effects Model (k = 5; tau^2 estimator: DL)
## 
## tau^2 (estimated amount of total heterogeneity): 0.2947 (SE = 0.2731)
## tau (square root of estimated tau^2 value):      0.5429
## I^2 (total heterogeneity / total variability):   83.61%
## H^2 (total variability / sampling variability):  6.10
## 
## Test for Heterogeneity:
## Q(df = 4) = 24.4015, p-val &lt; .0001
## 
## Model Results:
## 
## estimate      se    zval    pval   ci.lb   ci.ub     ​ 
##   2.0163  0.2697  7.4753  &lt;.0001  1.4876  2.5449  *** 
## 
## ---
## Signif. codes:  0 '***' 0.001 '**' 0.01 '*' 0.05 '.' 0.1 ' ' 1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by hand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first need to estimate </a:t>
                </a:r>
                <a14:m>
                  <m:oMath xmlns:m="http://schemas.openxmlformats.org/officeDocument/2006/math">
                    <m:sSup>
                      <m:e>
                        <m:r>
                          <m:t>τ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or the between-study variance which can be calculated from these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τ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d</m:t>
                          </m:r>
                          <m:r>
                            <m:t>f</m:t>
                          </m:r>
                        </m:num>
                        <m:den>
                          <m:r>
                            <m:t>C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Q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E</m:t>
                          </m:r>
                          <m:sSubSup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nary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0"/>
                                      <m:supHide m:val="0"/>
                                    </m:naryPr>
                                    <m:sub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</m:sub>
                                    <m:sup>
                                      <m:r>
                                        <m:t>k</m:t>
                                      </m:r>
                                    </m:sup>
                                    <m:e>
                                      <m:sSub>
                                        <m:e>
                                          <m:r>
                                            <m:t>W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t>E</m:t>
                                      </m:r>
                                      <m:sSub>
                                        <m:e>
                                          <m: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∑</m:t>
                          </m:r>
                          <m:sSubSup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m:t>∑</m:t>
                          </m:r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effect by hand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our Q statistic again</a:t>
            </a:r>
            <a:br/>
            <a:r>
              <a:rPr>
                <a:latin typeface="Courier"/>
              </a:rPr>
              <a:t>    Q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es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 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es)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(W))</a:t>
            </a:r>
            <a:br/>
            <a:r>
              <a:rPr>
                <a:latin typeface="Courier"/>
              </a:rPr>
              <a:t>    Q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24.40149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tau2</a:t>
            </a:r>
            <a:br/>
            <a:r>
              <a:rPr>
                <a:latin typeface="Courier"/>
              </a:rPr>
              <a:t>    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((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(W))</a:t>
            </a:r>
            <a:br/>
            <a:r>
              <a:rPr>
                <a:latin typeface="Courier"/>
              </a:rPr>
              <a:t>    C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69.23077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df</a:t>
            </a:r>
            <a:br/>
            <a:r>
              <a:rPr>
                <a:latin typeface="Courier"/>
              </a:rPr>
              <a:t>    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(dataRE)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  </a:t>
            </a:r>
            <a:br/>
            <a:r>
              <a:rPr>
                <a:latin typeface="Courier"/>
              </a:rPr>
              <a:t>    T2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(Q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df)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C</a:t>
            </a:r>
            <a:br/>
            <a:r>
              <a:rPr>
                <a:latin typeface="Courier"/>
              </a:rPr>
              <a:t>    T2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0.2946883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LDH activity in 8 C treatment</a:t>
            </a:r>
            <a:br/>
            <a:r>
              <a:rPr>
                <a:latin typeface="Courier"/>
              </a:rPr>
              <a:t>trt_8C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LDH activity in 26 C treatment</a:t>
            </a:r>
            <a:br/>
            <a:r>
              <a:rPr>
                <a:latin typeface="Courier"/>
              </a:rPr>
              <a:t>trt_26C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What's the difference, i.e., effect size, between treatments?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(trt_26C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trt_8C)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-0.0549564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(trt_26C, trt_8C)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Welch Two Sample t-test
## 
## data:  trt_26C and trt_8C
## t = -0.39812, df = 11.942, p-value = 0.6976
## alternative hypothesis: true difference in means is not equal to 0
## 95 percent confidence interval:
##  -0.3558830  0.2459702
## sample estimates:
## mean of x mean of y 
## 0.6234178 0.6783742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that we have tau2 lets do the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Remember, things are the same but the weighting is different now.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 weights</a:t>
            </a:r>
            <a:br/>
            <a:r>
              <a:rPr>
                <a:latin typeface="Courier"/>
              </a:rPr>
              <a:t>      W.re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(T2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Ves)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#Pooled effect size for random effect meta-analysis</a:t>
            </a:r>
            <a:br/>
            <a:r>
              <a:rPr>
                <a:latin typeface="Courier"/>
              </a:rPr>
              <a:t>      esPoolRE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(W.re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es)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(W.re) </a:t>
            </a:r>
            <a:br/>
            <a:r>
              <a:rPr>
                <a:latin typeface="Courier"/>
              </a:rPr>
              <a:t>      esPoolRE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2.016261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Calculate the pooled variance around estimate</a:t>
            </a:r>
            <a:br/>
            <a:r>
              <a:rPr>
                <a:latin typeface="Courier"/>
              </a:rPr>
              <a:t>       VarES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(W.re)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Calculate the standard error around estimate</a:t>
            </a:r>
            <a:br/>
            <a:r>
              <a:rPr>
                <a:latin typeface="Courier"/>
              </a:rPr>
              <a:t>       SE.ES.RE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(VarES)</a:t>
            </a:r>
            <a:br/>
            <a:r>
              <a:rPr>
                <a:latin typeface="Courier"/>
              </a:rPr>
              <a:t>       SE.ES.RE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0.2697219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 write our functioon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#' @title lnRR_Q10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@description Calculates the log Q10 response ratio.  Note that temperature 2 is placed in the numerator and temperature 1 is in the denominator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t1  Lowest of the two treatment temperatures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t2  Highest of the two treatment temperatures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r1  Mean physiological rate for temperature 1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r2  Mean physiological rate for temperature 2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sd1 Standard deviation for physiological rates at temperature 1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sd2 Standard deviation for physiological rates at temperature 2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n1  Sample size at temperature 1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n2  Sample size at temperature 2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name Character string for column name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@example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lnRR_Q10(20, 30, 10, 5, 1, 1, 30, 30)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lnRR_Q10(20, 30, 10, 5, 1, 1, 30, 30, name = "acclim")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@export</a:t>
            </a:r>
            <a:br/>
            <a:br/>
            <a:r>
              <a:rPr>
                <a:latin typeface="Courier"/>
              </a:rPr>
              <a:t>lnRR_Q10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(t1, t2, r1, r2, sd1, sd2, n1, n2,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solidFill>
                  <a:srgbClr val="4070A0"/>
                </a:solidFill>
                <a:latin typeface="Courier"/>
              </a:rPr>
              <a:t>"acute"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lnRR_Q10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(t2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t1))  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(r2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r1)</a:t>
            </a:r>
            <a:br/>
            <a:r>
              <a:rPr>
                <a:latin typeface="Courier"/>
              </a:rPr>
              <a:t>  V_lnRR_Q10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(t2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t1))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((sd1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(n1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r1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(sd2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(n2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r2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            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(lnRR_Q10, V_lnRR_Q10)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colnames</a:t>
            </a:r>
            <a:r>
              <a:rPr>
                <a:latin typeface="Courier"/>
              </a:rPr>
              <a:t>(dat)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"lnRR_Q10"</a:t>
            </a:r>
            <a:r>
              <a:rPr>
                <a:latin typeface="Courier"/>
              </a:rPr>
              <a:t>, name),  </a:t>
            </a:r>
            <a:br/>
            <a:r>
              <a:rPr>
                <a:latin typeface="Courier"/>
              </a:rPr>
              <a:t>                      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"V_lnRR_Q10"</a:t>
            </a:r>
            <a:r>
              <a:rPr>
                <a:latin typeface="Courier"/>
              </a:rPr>
              <a:t>, name))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(dat)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q10_dat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"https://osf.io/download/fb3ht/"</a:t>
            </a:r>
            <a:r>
              <a:rPr>
                <a:latin typeface="Courier"/>
              </a:rPr>
              <a:t>) 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Calculate lnRRQ10 and it's associated sampling variance</a:t>
            </a:r>
            <a:br/>
            <a:r>
              <a:rPr>
                <a:latin typeface="Courier"/>
              </a:rPr>
              <a:t>q10_dat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cbind</a:t>
            </a:r>
            <a:r>
              <a:rPr>
                <a:latin typeface="Courier"/>
              </a:rPr>
              <a:t>(q10_dat, </a:t>
            </a:r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(q10_dat, </a:t>
            </a:r>
            <a:r>
              <a:rPr>
                <a:solidFill>
                  <a:srgbClr val="06287E"/>
                </a:solidFill>
                <a:latin typeface="Courier"/>
              </a:rPr>
              <a:t>lnRR_Q10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t1 =</a:t>
            </a:r>
            <a:r>
              <a:rPr>
                <a:latin typeface="Courier"/>
              </a:rPr>
              <a:t> t1, </a:t>
            </a:r>
            <a:r>
              <a:rPr>
                <a:solidFill>
                  <a:srgbClr val="7D9029"/>
                </a:solidFill>
                <a:latin typeface="Courier"/>
              </a:rPr>
              <a:t>t2 =</a:t>
            </a:r>
            <a:r>
              <a:rPr>
                <a:latin typeface="Courier"/>
              </a:rPr>
              <a:t> t2, </a:t>
            </a:r>
            <a:r>
              <a:rPr>
                <a:solidFill>
                  <a:srgbClr val="7D9029"/>
                </a:solidFill>
                <a:latin typeface="Courier"/>
              </a:rPr>
              <a:t>r1 =</a:t>
            </a:r>
            <a:r>
              <a:rPr>
                <a:latin typeface="Courier"/>
              </a:rPr>
              <a:t> mean_t1, </a:t>
            </a:r>
            <a:r>
              <a:rPr>
                <a:solidFill>
                  <a:srgbClr val="7D9029"/>
                </a:solidFill>
                <a:latin typeface="Courier"/>
              </a:rPr>
              <a:t>r2 =</a:t>
            </a:r>
            <a:r>
              <a:rPr>
                <a:latin typeface="Courier"/>
              </a:rPr>
              <a:t> mean_t2, </a:t>
            </a:r>
            <a:r>
              <a:rPr>
                <a:solidFill>
                  <a:srgbClr val="7D9029"/>
                </a:solidFill>
                <a:latin typeface="Courier"/>
              </a:rPr>
              <a:t>sd1 =</a:t>
            </a:r>
            <a:r>
              <a:rPr>
                <a:latin typeface="Courier"/>
              </a:rPr>
              <a:t> sd_t1, </a:t>
            </a:r>
            <a:r>
              <a:rPr>
                <a:solidFill>
                  <a:srgbClr val="7D9029"/>
                </a:solidFill>
                <a:latin typeface="Courier"/>
              </a:rPr>
              <a:t>sd2 =</a:t>
            </a:r>
            <a:r>
              <a:rPr>
                <a:latin typeface="Courier"/>
              </a:rPr>
              <a:t> sd_t2, </a:t>
            </a:r>
            <a:r>
              <a:rPr>
                <a:solidFill>
                  <a:srgbClr val="7D9029"/>
                </a:solidFill>
                <a:latin typeface="Courier"/>
              </a:rPr>
              <a:t>n1 =</a:t>
            </a:r>
            <a:r>
              <a:rPr>
                <a:latin typeface="Courier"/>
              </a:rPr>
              <a:t> n_t1, </a:t>
            </a:r>
            <a:r>
              <a:rPr>
                <a:solidFill>
                  <a:srgbClr val="7D9029"/>
                </a:solidFill>
                <a:latin typeface="Courier"/>
              </a:rPr>
              <a:t>n2 =</a:t>
            </a:r>
            <a:r>
              <a:rPr>
                <a:latin typeface="Courier"/>
              </a:rPr>
              <a:t> n_t2,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)))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(q10_dat)</a:t>
            </a:r>
          </a:p>
          <a:p>
            <a:pPr lvl="0" indent="0">
              <a:buNone/>
            </a:pPr>
            <a:r>
              <a:rPr>
                <a:latin typeface="Courier"/>
              </a:rPr>
              <a:t>##   study_ID            study_name year           species     order  life_stage
## 1      119 119_Udyawer_etal_2016 2016  Hydrophis curtus serpentes unspecified
## 2      119 119_Udyawer_etal_2016 2016  Hydrophis curtus serpentes unspecified
## 3      119 119_Udyawer_etal_2016 2016  Hydrophis curtus serpentes unspecified
## 4      119 119_Udyawer_etal_2016 2016 Hydrophis elegans serpentes unspecified
## 5      119 119_Udyawer_etal_2016 2016 Hydrophis elegans serpentes unspecified
## 6      119 119_Udyawer_etal_2016 2016 Hydrophis elegans serpentes unspecified
##   animal_source body_mass respiration_mode replication_level dive.type
## 1          wild       160          bimodal        individual voluntary
## 2          wild       160          bimodal        individual voluntary
## 3          wild       160          bimodal        individual voluntary
## 4          wild      1035          bimodal        individual voluntary
## 5          wild      1035          bimodal        individual voluntary
## 6          wild      1035          bimodal        individual voluntary
##   summary_stat acclimation_temp t1 t2 mean_t delta_t t_magnitude  mean_t1
## 1         mean               27 21 24   22.5       3       plus3 39.78947
## 2         mean               27 24 27   25.5       3       plus3 28.42105
## 3         mean               27 27 30   28.5       3       plus3 15.78947
## 4         mean               27 21 24   22.5       3       plus3 27.36842
## 5         mean               27 24 27   25.5       3       plus3 21.68421
## 6         mean               27 27 30   28.5       3       plus3 14.10526
##       sd_t1 n_t1    se_t1  mean_t2     sd_t2 n_t2     se_t2 shared_control
## 1 16.059446   11 4.842105 28.42105 15.361210   11 4.6315789              1
## 2 15.361210   11 4.631579 15.78947  4.887658   11 1.4736842              2
## 3  4.887658   11 1.473684 11.15789  3.491184   11 1.0526316              3
## 4 13.314853   10 4.210526 21.68421  9.986140   10 3.1578947              1
## 5  9.986140   10 3.157895 14.10526  4.660199   10 1.4736842              2
## 6  4.660199   10 1.473684 10.94737  1.997228   10 0.6315789              3
##         Q10 source   lnRR_Q10 V_lnRR_Q10
## 1 0.3257666  Fig1B -1.1215741  0.4596238
## 2 0.1409586  Fig1B -1.9592889  0.3918671
## 3 0.3143272  Fig1B -1.1573207  0.1956786
## 4 0.4602349  Fig1B -0.7760182  0.4986339
## 5 0.2384836  Fig1B -1.4334546  0.3569331
## 6 0.4296305  Fig1B -0.8448297  0.1582664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 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Now we can back-calculate to put on the original Q10 scale. We can than check that this matches the Q10 already in the data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head</a:t>
                </a:r>
                <a:r>
                  <a:rPr>
                    <a:latin typeface="Courier"/>
                  </a:rPr>
                  <a:t>(q10_dat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mutate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exp_lnRR_Q10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exp</a:t>
                </a:r>
                <a:r>
                  <a:rPr>
                    <a:latin typeface="Courier"/>
                  </a:rPr>
                  <a:t>(lnRR_Q10))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select</a:t>
                </a:r>
                <a:r>
                  <a:rPr>
                    <a:latin typeface="Courier"/>
                  </a:rPr>
                  <a:t>(exp_lnRR_Q10, Q10))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  exp_lnRR_Q10       Q10
## 1    0.3257666 0.3257666
## 2    0.1409586 0.1409586
## 3    0.3143272 0.3143272
## 4    0.4602349 0.4602349
## 5    0.2384836 0.2384836
## 6    0.4296305 0.4296305</a:t>
                </a:r>
              </a:p>
              <a:p>
                <a:pPr lvl="0" indent="0" marL="0">
                  <a:buNone/>
                </a:pPr>
                <a:r>
                  <a:rPr b="1"/>
                  <a:t>For the first row of our data we can see that dive duration when temperatures increase by 10</a:t>
                </a:r>
                <a14:m>
                  <m:oMath xmlns:m="http://schemas.openxmlformats.org/officeDocument/2006/math">
                    <m:sSup>
                      <m:e>
                        <m:r>
                          <m:t>​</m:t>
                        </m:r>
                      </m:e>
                      <m:sup>
                        <m:r>
                          <m:rPr>
                            <m:sty m:val="p"/>
                          </m:rPr>
                          <m:t>∘</m:t>
                        </m:r>
                      </m:sup>
                    </m:sSup>
                  </m:oMath>
                </a14:m>
                <a:r>
                  <a:rPr b="1"/>
                  <a:t>C is expected to decrease by ~67% (1-0.33)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1000s of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experiment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(times) {</a:t>
            </a:r>
            <a:br/>
            <a:br/>
            <a:r>
              <a:rPr>
                <a:latin typeface="Courier"/>
              </a:rPr>
              <a:t>    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nrow =</a:t>
            </a:r>
            <a:r>
              <a:rPr>
                <a:latin typeface="Courier"/>
              </a:rPr>
              <a:t> times, </a:t>
            </a:r>
            <a:r>
              <a:rPr>
                <a:solidFill>
                  <a:srgbClr val="7D9029"/>
                </a:solidFill>
                <a:latin typeface="Courier"/>
              </a:rPr>
              <a:t>ncol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times) {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LDH activity in 8 C treatment</a:t>
            </a:r>
            <a:br/>
            <a:r>
              <a:rPr>
                <a:latin typeface="Courier"/>
              </a:rPr>
              <a:t>        trt_8C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LDH activity in 26 C treatment</a:t>
            </a:r>
            <a:br/>
            <a:r>
              <a:rPr>
                <a:latin typeface="Courier"/>
              </a:rPr>
              <a:t>        trt_26C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What's the difference, i.e., effect size, between treatments?</a:t>
            </a:r>
            <a:br/>
            <a:r>
              <a:rPr>
                <a:latin typeface="Courier"/>
              </a:rPr>
              <a:t>        dat[i,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(trt_26C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trt_8C)</a:t>
            </a:r>
            <a:br/>
            <a:r>
              <a:rPr>
                <a:latin typeface="Courier"/>
              </a:rPr>
              <a:t>        dat[i,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(trt_26C, trt_8C)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p.value</a:t>
            </a:r>
            <a:br/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(dat)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"effect"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(dat)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expts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experiment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</a:t>
            </a:r>
          </a:p>
        </p:txBody>
      </p:sp>
      <p:pic>
        <p:nvPicPr>
          <p:cNvPr descr="code_slides_files/figure-pptx/simfi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/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N</m:t>
                          </m:r>
                        </m:e>
                      </m:rad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sd</a:t>
                </a:r>
                <a:r>
                  <a:rPr>
                    <a:latin typeface="Courier"/>
                  </a:rPr>
                  <a:t>(expts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effect)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0.1737988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1e+06</a:t>
            </a:r>
            <a:r>
              <a:rPr>
                <a:latin typeface="Courier"/>
              </a:rPr>
              <a:t>) {</a:t>
            </a:r>
            <a:br/>
            <a:r>
              <a:rPr>
                <a:latin typeface="Courier"/>
              </a:rPr>
              <a:t>    mass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10.8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0.988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(means,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(mass))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The mean of the means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(means)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The standard deviation of the means or standard error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(means)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analytical calculaton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(mass)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(mass))</a:t>
            </a:r>
            <a:br/>
            <a:r>
              <a:rPr>
                <a:latin typeface="Courier"/>
              </a:rPr>
              <a:t>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geom_histogram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means))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in Comparative Physiology: A brief introduction to effect sizes and meta-analytic modelling</dc:title>
  <dc:creator>Daniel W.A Noble, Nicholis Wu, Essie Rodgers, Patrice Pottier</dc:creator>
  <cp:keywords/>
  <dcterms:created xsi:type="dcterms:W3CDTF">2022-06-27T05:17:41Z</dcterms:created>
  <dcterms:modified xsi:type="dcterms:W3CDTF">2022-06-27T05:17:41Z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2022-06-27</vt:lpwstr>
  </property>
  <property fmtid="{D5CDD505-2E9C-101B-9397-08002B2CF9AE}" pid="3" name="editor_options">
    <vt:lpwstr/>
  </property>
  <property fmtid="{D5CDD505-2E9C-101B-9397-08002B2CF9AE}" pid="4" name="output">
    <vt:lpwstr>powerpoint_presentation</vt:lpwstr>
  </property>
</Properties>
</file>