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17" r:id="rId2"/>
    <p:sldId id="292" r:id="rId3"/>
    <p:sldId id="258" r:id="rId4"/>
    <p:sldId id="294" r:id="rId5"/>
    <p:sldId id="259" r:id="rId6"/>
    <p:sldId id="293" r:id="rId7"/>
    <p:sldId id="308" r:id="rId8"/>
    <p:sldId id="307" r:id="rId9"/>
    <p:sldId id="276" r:id="rId10"/>
    <p:sldId id="277" r:id="rId11"/>
    <p:sldId id="278" r:id="rId12"/>
    <p:sldId id="318" r:id="rId13"/>
    <p:sldId id="320" r:id="rId14"/>
    <p:sldId id="321" r:id="rId15"/>
    <p:sldId id="319" r:id="rId16"/>
    <p:sldId id="279" r:id="rId17"/>
    <p:sldId id="280" r:id="rId18"/>
    <p:sldId id="282" r:id="rId19"/>
    <p:sldId id="283" r:id="rId20"/>
    <p:sldId id="284" r:id="rId21"/>
    <p:sldId id="262" r:id="rId22"/>
    <p:sldId id="316" r:id="rId23"/>
    <p:sldId id="295" r:id="rId24"/>
    <p:sldId id="296" r:id="rId25"/>
    <p:sldId id="297" r:id="rId26"/>
    <p:sldId id="29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47" autoAdjust="0"/>
    <p:restoredTop sz="94651" autoAdjust="0"/>
  </p:normalViewPr>
  <p:slideViewPr>
    <p:cSldViewPr snapToGrid="0" snapToObjects="1">
      <p:cViewPr varScale="1">
        <p:scale>
          <a:sx n="84" d="100"/>
          <a:sy n="84" d="100"/>
        </p:scale>
        <p:origin x="192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866B-A228-A54E-B5D8-00FBC732E1AE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60A3C-BC96-E241-926B-90F1DDA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2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CED03-68E4-184F-96C6-86FA95DC3A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6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2.073105 / 0.09944903 gets you the </a:t>
            </a:r>
            <a:r>
              <a:rPr lang="en-US" dirty="0" err="1"/>
              <a:t>zval</a:t>
            </a:r>
            <a:endParaRPr lang="en-US" dirty="0"/>
          </a:p>
          <a:p>
            <a:r>
              <a:rPr lang="en-US" dirty="0"/>
              <a:t>2*</a:t>
            </a:r>
            <a:r>
              <a:rPr lang="en-US" dirty="0" err="1"/>
              <a:t>pnorm</a:t>
            </a:r>
            <a:r>
              <a:rPr lang="en-US" dirty="0"/>
              <a:t>(20.8459, </a:t>
            </a:r>
            <a:r>
              <a:rPr lang="en-US" dirty="0" err="1"/>
              <a:t>lower.tail</a:t>
            </a:r>
            <a:r>
              <a:rPr lang="en-US" dirty="0"/>
              <a:t> = FALSE) gets you the p-value for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60A3C-BC96-E241-926B-90F1DDABEE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1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457189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66" indent="-457189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-457189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943" indent="-457189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320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09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697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jpeg"/><Relationship Id="rId3" Type="http://schemas.openxmlformats.org/officeDocument/2006/relationships/hyperlink" Target="https://www.nature.com/articles/s41559-021-01453-9" TargetMode="External"/><Relationship Id="rId7" Type="http://schemas.openxmlformats.org/officeDocument/2006/relationships/image" Target="../media/image4.svg"/><Relationship Id="rId12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s://onlinelibrary.wiley.com/doi/abs/10.1002/jrsm.1424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77069"/>
            <a:ext cx="9174996" cy="794423"/>
          </a:xfrm>
        </p:spPr>
        <p:txBody>
          <a:bodyPr>
            <a:normAutofit fontScale="92500"/>
          </a:bodyPr>
          <a:lstStyle/>
          <a:p>
            <a:r>
              <a:rPr dirty="0"/>
              <a:t>Daniel Noble, Nicholas Wu, Essie Rodgers, Patrice Pottier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5BE73-056A-6B6C-254E-73FB62F1A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444" y="2501717"/>
            <a:ext cx="2424996" cy="18444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E24B98-233D-6C5A-A372-F9BF69008188}"/>
              </a:ext>
            </a:extLst>
          </p:cNvPr>
          <p:cNvSpPr txBox="1"/>
          <p:nvPr/>
        </p:nvSpPr>
        <p:spPr>
          <a:xfrm>
            <a:off x="5862652" y="4346257"/>
            <a:ext cx="1911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De Boer </a:t>
            </a:r>
            <a:r>
              <a:rPr lang="en-US" sz="1600" i="1" dirty="0">
                <a:hlinkClick r:id="rId3"/>
              </a:rPr>
              <a:t>et al</a:t>
            </a:r>
            <a:r>
              <a:rPr lang="en-US" sz="1600" dirty="0">
                <a:hlinkClick r:id="rId3"/>
              </a:rPr>
              <a:t>. 2021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15F643-0CA9-E583-F422-EDFB50651F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256" r="49623" b="50026"/>
          <a:stretch/>
        </p:blipFill>
        <p:spPr>
          <a:xfrm>
            <a:off x="1319748" y="2387149"/>
            <a:ext cx="3252252" cy="19706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44AED2-433F-E684-A044-A2F2D87EBBC3}"/>
              </a:ext>
            </a:extLst>
          </p:cNvPr>
          <p:cNvSpPr txBox="1"/>
          <p:nvPr/>
        </p:nvSpPr>
        <p:spPr>
          <a:xfrm>
            <a:off x="1856155" y="4346257"/>
            <a:ext cx="265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5"/>
              </a:rPr>
              <a:t>Nakagawa </a:t>
            </a:r>
            <a:r>
              <a:rPr lang="en-US" sz="1600" i="1" dirty="0">
                <a:hlinkClick r:id="rId5"/>
              </a:rPr>
              <a:t>et al. </a:t>
            </a:r>
            <a:r>
              <a:rPr lang="en-US" sz="1600" dirty="0">
                <a:hlinkClick r:id="rId5"/>
              </a:rPr>
              <a:t>2021</a:t>
            </a:r>
            <a:endParaRPr lang="en-US" sz="1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16371-10BB-4137-91D5-D89CD72E20A7}"/>
              </a:ext>
            </a:extLst>
          </p:cNvPr>
          <p:cNvGrpSpPr/>
          <p:nvPr/>
        </p:nvGrpSpPr>
        <p:grpSpPr>
          <a:xfrm>
            <a:off x="354923" y="313795"/>
            <a:ext cx="2720640" cy="522996"/>
            <a:chOff x="540022" y="6114755"/>
            <a:chExt cx="2502088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6EE04C-7539-4458-9206-E23A8D5CACA8}"/>
                </a:ext>
              </a:extLst>
            </p:cNvPr>
            <p:cNvSpPr txBox="1"/>
            <p:nvPr/>
          </p:nvSpPr>
          <p:spPr>
            <a:xfrm>
              <a:off x="894945" y="6114755"/>
              <a:ext cx="21471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#SEBmeta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BA82549-1A16-4DD0-9CC6-87B87EEB7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0022" y="6150211"/>
              <a:ext cx="354923" cy="287674"/>
            </a:xfrm>
            <a:prstGeom prst="rect">
              <a:avLst/>
            </a:prstGeom>
          </p:spPr>
        </p:pic>
      </p:grp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906216B2-1998-41A8-BDC9-83DFCFECD5C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0307" y="16831"/>
            <a:ext cx="1376147" cy="794424"/>
          </a:xfrm>
          <a:prstGeom prst="rect">
            <a:avLst/>
          </a:prstGeom>
        </p:spPr>
      </p:pic>
      <p:pic>
        <p:nvPicPr>
          <p:cNvPr id="15" name="Picture 14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1E9A8D3A-CDA3-46E6-B11F-02A708EB1D2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9756" y="274303"/>
            <a:ext cx="1259980" cy="40306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2F26968-84F1-CDA4-6482-F08B9F216028}"/>
              </a:ext>
            </a:extLst>
          </p:cNvPr>
          <p:cNvSpPr txBox="1">
            <a:spLocks/>
          </p:cNvSpPr>
          <p:nvPr/>
        </p:nvSpPr>
        <p:spPr>
          <a:xfrm>
            <a:off x="354923" y="769627"/>
            <a:ext cx="8674813" cy="1717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/>
              <a:t>Meta-analysis in Comparative Physiology</a:t>
            </a:r>
            <a:br>
              <a:rPr lang="en-AU" sz="3200" b="1" dirty="0"/>
            </a:br>
            <a:r>
              <a:rPr lang="en-AU" sz="3200" b="1" dirty="0">
                <a:solidFill>
                  <a:schemeClr val="bg1">
                    <a:lumMod val="65000"/>
                  </a:schemeClr>
                </a:solidFill>
              </a:rPr>
              <a:t>PART 2: Introduction to meta-analytic modelling: common challenges and advanced concepts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F7515-7B9A-43FA-DE18-7941E1A1A6F7}"/>
              </a:ext>
            </a:extLst>
          </p:cNvPr>
          <p:cNvSpPr txBox="1"/>
          <p:nvPr/>
        </p:nvSpPr>
        <p:spPr>
          <a:xfrm>
            <a:off x="-900332" y="17865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88816-CA75-F23C-1785-73FAFF81BF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673" y="5327983"/>
            <a:ext cx="1454149" cy="14541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A68A49-60D2-DC07-E06B-BE71E8F4CE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2331" y="5631177"/>
            <a:ext cx="2067689" cy="8861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4DF081-39C3-AC25-DDB4-BA78ADCF15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34069" y="5463221"/>
            <a:ext cx="1553679" cy="12220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D60CE3-7F6D-9387-78F1-5D0677C309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40773" y="5359037"/>
            <a:ext cx="1430432" cy="14304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Fixed effects model data…</a:t>
            </a:r>
            <a:endParaRPr b="1" dirty="0"/>
          </a:p>
        </p:txBody>
      </p:sp>
      <p:pic>
        <p:nvPicPr>
          <p:cNvPr id="3" name="Picture 1" descr="code_slides_files/figure-pptx/fePLOT-1.png"/>
          <p:cNvPicPr>
            <a:picLocks noGrp="1" noChangeAspect="1"/>
          </p:cNvPicPr>
          <p:nvPr/>
        </p:nvPicPr>
        <p:blipFill rotWithShape="1">
          <a:blip r:embed="rId2"/>
          <a:srcRect t="19234" r="6193" b="3930"/>
          <a:stretch/>
        </p:blipFill>
        <p:spPr bwMode="auto">
          <a:xfrm>
            <a:off x="202556" y="1417639"/>
            <a:ext cx="8229600" cy="53885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Fixed effect model</a:t>
            </a:r>
            <a:r>
              <a:rPr lang="en-AU" b="1" dirty="0"/>
              <a:t> meta-analysis..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Run a fixed effect meta-analysis using the FE dataset.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metafor</a:t>
            </a:r>
            <a:r>
              <a:rPr dirty="0">
                <a:solidFill>
                  <a:srgbClr val="4070A0"/>
                </a:solidFill>
                <a:latin typeface="Courier"/>
              </a:rPr>
              <a:t>::</a:t>
            </a:r>
            <a:r>
              <a:rPr dirty="0" err="1">
                <a:solidFill>
                  <a:srgbClr val="06287E"/>
                </a:solidFill>
                <a:latin typeface="Courier"/>
              </a:rPr>
              <a:t>rma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yi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es, </a:t>
            </a:r>
            <a:r>
              <a:rPr dirty="0">
                <a:solidFill>
                  <a:srgbClr val="7D9029"/>
                </a:solidFill>
                <a:latin typeface="Courier"/>
              </a:rPr>
              <a:t>vi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Ves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method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"FE"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data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dataFE</a:t>
            </a:r>
            <a:r>
              <a:rPr dirty="0">
                <a:latin typeface="Courier"/>
              </a:rPr>
              <a:t>)</a:t>
            </a:r>
          </a:p>
          <a:p>
            <a:pPr indent="0">
              <a:buNone/>
            </a:pPr>
            <a:r>
              <a:rPr dirty="0">
                <a:latin typeface="Courier"/>
              </a:rPr>
              <a:t>## 
## Fixed-Effects Model (k = 5)
## 
</a:t>
            </a:r>
            <a:r>
              <a:rPr b="1" dirty="0">
                <a:latin typeface="Courier"/>
              </a:rPr>
              <a:t>## I^2 (total heterogeneity / total variability):   0.00%</a:t>
            </a:r>
            <a:r>
              <a:rPr dirty="0">
                <a:latin typeface="Courier"/>
              </a:rPr>
              <a:t>
## H^2 (total variability / sampling variability):  0.56
## 
</a:t>
            </a:r>
            <a:r>
              <a:rPr b="1" dirty="0">
                <a:latin typeface="Courier"/>
              </a:rPr>
              <a:t>## Test for Heterogeneity:
## Q(</a:t>
            </a:r>
            <a:r>
              <a:rPr b="1" dirty="0" err="1">
                <a:latin typeface="Courier"/>
              </a:rPr>
              <a:t>df</a:t>
            </a:r>
            <a:r>
              <a:rPr b="1" dirty="0">
                <a:latin typeface="Courier"/>
              </a:rPr>
              <a:t> = 4) = 2.2340, p-</a:t>
            </a:r>
            <a:r>
              <a:rPr b="1" dirty="0" err="1">
                <a:latin typeface="Courier"/>
              </a:rPr>
              <a:t>val</a:t>
            </a:r>
            <a:r>
              <a:rPr b="1" dirty="0">
                <a:latin typeface="Courier"/>
              </a:rPr>
              <a:t> = 0.6928</a:t>
            </a:r>
            <a:r>
              <a:rPr dirty="0">
                <a:latin typeface="Courier"/>
              </a:rPr>
              <a:t>
## 
## Model Results:
## 
## estimate      se     </a:t>
            </a:r>
            <a:r>
              <a:rPr dirty="0" err="1">
                <a:latin typeface="Courier"/>
              </a:rPr>
              <a:t>zval</a:t>
            </a: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pval</a:t>
            </a:r>
            <a:r>
              <a:rPr dirty="0">
                <a:latin typeface="Courier"/>
              </a:rPr>
              <a:t>   </a:t>
            </a:r>
            <a:r>
              <a:rPr dirty="0" err="1">
                <a:latin typeface="Courier"/>
              </a:rPr>
              <a:t>ci.lb</a:t>
            </a:r>
            <a:r>
              <a:rPr dirty="0">
                <a:latin typeface="Courier"/>
              </a:rPr>
              <a:t>   </a:t>
            </a:r>
            <a:r>
              <a:rPr dirty="0" err="1">
                <a:latin typeface="Courier"/>
              </a:rPr>
              <a:t>ci.ub</a:t>
            </a:r>
            <a:r>
              <a:rPr dirty="0">
                <a:latin typeface="Courier"/>
              </a:rPr>
              <a:t>     ​ 
</a:t>
            </a:r>
            <a:r>
              <a:rPr b="1" dirty="0">
                <a:latin typeface="Courier"/>
              </a:rPr>
              <a:t>##   2.0731  </a:t>
            </a:r>
            <a:r>
              <a:rPr dirty="0">
                <a:latin typeface="Courier"/>
              </a:rPr>
              <a:t>0.0994  20.8459  &lt;.0001  1.8782  2.2680  *** 
## 
## ---
## </a:t>
            </a:r>
            <a:r>
              <a:rPr dirty="0" err="1">
                <a:latin typeface="Courier"/>
              </a:rPr>
              <a:t>Signif</a:t>
            </a:r>
            <a:r>
              <a:rPr dirty="0">
                <a:latin typeface="Courier"/>
              </a:rPr>
              <a:t>. codes:  0 '***' 0.001 '**' 0.01 '*' 0.05 '.' 0.1 ' '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Now </a:t>
            </a:r>
            <a:r>
              <a:rPr lang="en-AU" dirty="0"/>
              <a:t>a fixed effect analysis by hand…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9"/>
                <a:ext cx="8229600" cy="4525963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sz="3800" dirty="0"/>
                  <a:t>We can even do all the seemingly fancy stuff </a:t>
                </a:r>
                <a:r>
                  <a:rPr sz="3800" dirty="0" err="1">
                    <a:latin typeface="Courier"/>
                  </a:rPr>
                  <a:t>metafor</a:t>
                </a:r>
                <a:r>
                  <a:rPr sz="3800" dirty="0"/>
                  <a:t> is doing ourselves if we want….we just need to know the equations:</a:t>
                </a:r>
                <a:endParaRPr lang="en-AU" sz="3800" dirty="0"/>
              </a:p>
              <a:p>
                <a:pPr marL="0" indent="0">
                  <a:buNone/>
                </a:pPr>
                <a:endParaRPr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𝐸𝑆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=∑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𝐸𝑆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/∑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‾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𝐸𝑆</m:t>
                              </m:r>
                            </m:e>
                          </m:acc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dirty="0"/>
              </a:p>
              <a:p>
                <a:pPr indent="0">
                  <a:buNone/>
                </a:pP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 Calculate pooled effect size</a:t>
                </a:r>
                <a:br>
                  <a:rPr dirty="0"/>
                </a:br>
                <a:r>
                  <a:rPr dirty="0">
                    <a:latin typeface="Courier"/>
                  </a:rPr>
                  <a:t>       </a:t>
                </a:r>
                <a:r>
                  <a:rPr dirty="0" err="1">
                    <a:latin typeface="Courier"/>
                  </a:rPr>
                  <a:t>EsP.FE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 dirty="0">
                    <a:latin typeface="Courier"/>
                  </a:rPr>
                  <a:t>(W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 dirty="0" err="1">
                    <a:latin typeface="Courier"/>
                  </a:rPr>
                  <a:t>dataFE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 dirty="0" err="1">
                    <a:latin typeface="Courier"/>
                  </a:rPr>
                  <a:t>es</a:t>
                </a:r>
                <a:r>
                  <a:rPr dirty="0">
                    <a:latin typeface="Courier"/>
                  </a:rPr>
                  <a:t>) 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 dirty="0">
                    <a:latin typeface="Courier"/>
                  </a:rPr>
                  <a:t>(W)</a:t>
                </a:r>
                <a:br>
                  <a:rPr dirty="0"/>
                </a:br>
                <a:r>
                  <a:rPr dirty="0">
                    <a:latin typeface="Courier"/>
                  </a:rPr>
                  <a:t>       </a:t>
                </a:r>
                <a:r>
                  <a:rPr dirty="0" err="1">
                    <a:latin typeface="Courier"/>
                  </a:rPr>
                  <a:t>EsP.FE</a:t>
                </a:r>
                <a:endParaRPr dirty="0">
                  <a:latin typeface="Courier"/>
                </a:endParaRPr>
              </a:p>
              <a:p>
                <a:pPr indent="0">
                  <a:buNone/>
                </a:pPr>
                <a:r>
                  <a:rPr dirty="0">
                    <a:latin typeface="Courier"/>
                  </a:rPr>
                  <a:t>## [1] 2.073105</a:t>
                </a:r>
              </a:p>
              <a:p>
                <a:pPr indent="0">
                  <a:buNone/>
                </a:pP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 Calculate the pooled variance around estimate</a:t>
                </a:r>
                <a:br>
                  <a:rPr dirty="0"/>
                </a:br>
                <a:r>
                  <a:rPr dirty="0">
                    <a:latin typeface="Courier"/>
                  </a:rPr>
                  <a:t>    </a:t>
                </a:r>
                <a:r>
                  <a:rPr dirty="0" err="1">
                    <a:latin typeface="Courier"/>
                  </a:rPr>
                  <a:t>VarEsP.FE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 dirty="0">
                    <a:latin typeface="Courier"/>
                  </a:rPr>
                  <a:t>(W)</a:t>
                </a:r>
                <a:br>
                  <a:rPr dirty="0"/>
                </a:br>
                <a:r>
                  <a:rPr dirty="0">
                    <a:latin typeface="Courier"/>
                  </a:rPr>
                  <a:t>    </a:t>
                </a:r>
                <a:r>
                  <a:rPr dirty="0" err="1">
                    <a:latin typeface="Courier"/>
                  </a:rPr>
                  <a:t>VarEsP.FE</a:t>
                </a:r>
                <a:endParaRPr dirty="0">
                  <a:latin typeface="Courier"/>
                </a:endParaRPr>
              </a:p>
              <a:p>
                <a:pPr indent="0">
                  <a:buNone/>
                </a:pPr>
                <a:r>
                  <a:rPr dirty="0">
                    <a:latin typeface="Courier"/>
                  </a:rPr>
                  <a:t>## [1] 0.00989011</a:t>
                </a:r>
              </a:p>
              <a:p>
                <a:pPr indent="0">
                  <a:buNone/>
                </a:pP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 Calculate the standard error around estimate</a:t>
                </a:r>
                <a:br>
                  <a:rPr dirty="0"/>
                </a:br>
                <a:r>
                  <a:rPr dirty="0">
                    <a:latin typeface="Courier"/>
                  </a:rPr>
                  <a:t>    </a:t>
                </a:r>
                <a:r>
                  <a:rPr dirty="0" err="1">
                    <a:latin typeface="Courier"/>
                  </a:rPr>
                  <a:t>SE.EsP.FE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6287E"/>
                    </a:solidFill>
                    <a:latin typeface="Courier"/>
                  </a:rPr>
                  <a:t>sqrt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VarEsP.FE</a:t>
                </a:r>
                <a:r>
                  <a:rPr dirty="0">
                    <a:latin typeface="Courier"/>
                  </a:rPr>
                  <a:t>)</a:t>
                </a:r>
                <a:br>
                  <a:rPr dirty="0"/>
                </a:br>
                <a:r>
                  <a:rPr dirty="0">
                    <a:latin typeface="Courier"/>
                  </a:rPr>
                  <a:t>    </a:t>
                </a:r>
                <a:r>
                  <a:rPr dirty="0" err="1">
                    <a:latin typeface="Courier"/>
                  </a:rPr>
                  <a:t>SE.EsP.FE</a:t>
                </a:r>
                <a:endParaRPr dirty="0">
                  <a:latin typeface="Courier"/>
                </a:endParaRPr>
              </a:p>
              <a:p>
                <a:pPr indent="0">
                  <a:buNone/>
                </a:pPr>
                <a:r>
                  <a:rPr dirty="0">
                    <a:latin typeface="Courier"/>
                  </a:rPr>
                  <a:t>## [1] 0.09944903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9"/>
                <a:ext cx="8229600" cy="4525963"/>
              </a:xfrm>
              <a:blipFill>
                <a:blip r:embed="rId2"/>
                <a:stretch>
                  <a:fillRect l="-617" t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2626239-739F-B63B-6E22-154725F8397D}"/>
              </a:ext>
            </a:extLst>
          </p:cNvPr>
          <p:cNvSpPr txBox="1"/>
          <p:nvPr/>
        </p:nvSpPr>
        <p:spPr>
          <a:xfrm>
            <a:off x="677119" y="5760126"/>
            <a:ext cx="822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Courier"/>
              </a:rPr>
              <a:t>## estimate      se     </a:t>
            </a:r>
            <a:r>
              <a:rPr lang="en-AU" dirty="0" err="1">
                <a:latin typeface="Courier"/>
              </a:rPr>
              <a:t>zval</a:t>
            </a:r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pval</a:t>
            </a:r>
            <a:r>
              <a:rPr lang="en-AU" dirty="0">
                <a:latin typeface="Courier"/>
              </a:rPr>
              <a:t>   </a:t>
            </a:r>
            <a:r>
              <a:rPr lang="en-AU" dirty="0" err="1">
                <a:latin typeface="Courier"/>
              </a:rPr>
              <a:t>ci.lb</a:t>
            </a:r>
            <a:r>
              <a:rPr lang="en-AU" dirty="0">
                <a:latin typeface="Courier"/>
              </a:rPr>
              <a:t>   </a:t>
            </a:r>
            <a:r>
              <a:rPr lang="en-AU" dirty="0" err="1">
                <a:latin typeface="Courier"/>
              </a:rPr>
              <a:t>ci.ub</a:t>
            </a:r>
            <a:r>
              <a:rPr lang="en-AU" dirty="0">
                <a:latin typeface="Courier"/>
              </a:rPr>
              <a:t>     ​ 
</a:t>
            </a:r>
            <a:r>
              <a:rPr lang="en-AU" b="1" dirty="0">
                <a:latin typeface="Courier"/>
              </a:rPr>
              <a:t>##   2.0731  </a:t>
            </a:r>
            <a:r>
              <a:rPr lang="en-AU" dirty="0">
                <a:latin typeface="Courier"/>
              </a:rPr>
              <a:t>0.0994  20.8459  &lt;.0001  1.8782  2.2680  ***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FB52E-14FB-37A4-9552-02BB3708A6F5}"/>
              </a:ext>
            </a:extLst>
          </p:cNvPr>
          <p:cNvSpPr txBox="1"/>
          <p:nvPr/>
        </p:nvSpPr>
        <p:spPr>
          <a:xfrm>
            <a:off x="5972537" y="1810993"/>
            <a:ext cx="30672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i="1" dirty="0">
                <a:solidFill>
                  <a:srgbClr val="60A0B0"/>
                </a:solidFill>
                <a:latin typeface="Courier"/>
              </a:rPr>
              <a:t># We'll need this later but these are weights</a:t>
            </a:r>
            <a:br>
              <a:rPr lang="en-AU" dirty="0"/>
            </a:br>
            <a:r>
              <a:rPr lang="en-AU" dirty="0">
                <a:latin typeface="Courier"/>
              </a:rPr>
              <a:t>    W     </a:t>
            </a:r>
            <a:r>
              <a:rPr lang="en-AU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AU" dirty="0">
                <a:latin typeface="Courier"/>
              </a:rPr>
              <a:t> </a:t>
            </a:r>
            <a:r>
              <a:rPr lang="en-AU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AU" dirty="0">
                <a:latin typeface="Courier"/>
              </a:rPr>
              <a:t> </a:t>
            </a:r>
            <a:r>
              <a:rPr lang="en-AU" dirty="0">
                <a:solidFill>
                  <a:srgbClr val="4070A0"/>
                </a:solidFill>
                <a:latin typeface="Courier"/>
              </a:rPr>
              <a:t>/</a:t>
            </a:r>
            <a:r>
              <a:rPr lang="en-AU" dirty="0">
                <a:latin typeface="Courier"/>
              </a:rPr>
              <a:t> </a:t>
            </a:r>
            <a:r>
              <a:rPr lang="en-AU" dirty="0" err="1">
                <a:latin typeface="Courier"/>
              </a:rPr>
              <a:t>Ves</a:t>
            </a:r>
            <a:r>
              <a:rPr lang="en-AU" dirty="0">
                <a:latin typeface="Courier"/>
              </a:rPr>
              <a:t>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627119-866D-7F3A-A58E-EC70F304A413}"/>
              </a:ext>
            </a:extLst>
          </p:cNvPr>
          <p:cNvSpPr/>
          <p:nvPr/>
        </p:nvSpPr>
        <p:spPr>
          <a:xfrm>
            <a:off x="5868365" y="1810993"/>
            <a:ext cx="3275635" cy="132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1151AC-740E-3813-410C-D9084B7C42D8}"/>
              </a:ext>
            </a:extLst>
          </p:cNvPr>
          <p:cNvSpPr/>
          <p:nvPr/>
        </p:nvSpPr>
        <p:spPr>
          <a:xfrm>
            <a:off x="237281" y="2847150"/>
            <a:ext cx="8669438" cy="3640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Now </a:t>
            </a:r>
            <a:r>
              <a:rPr lang="en-AU" dirty="0"/>
              <a:t>a fixed effect analysis by hand…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9"/>
                <a:ext cx="8229600" cy="4525963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sz="3800" dirty="0"/>
                  <a:t>We can even do all the seemingly fancy stuff </a:t>
                </a:r>
                <a:r>
                  <a:rPr sz="3800" dirty="0" err="1">
                    <a:latin typeface="Courier"/>
                  </a:rPr>
                  <a:t>metafor</a:t>
                </a:r>
                <a:r>
                  <a:rPr sz="3800" dirty="0"/>
                  <a:t> is doing ourselves if we want….we just need to know the equations:</a:t>
                </a:r>
                <a:endParaRPr lang="en-AU" sz="3800" dirty="0"/>
              </a:p>
              <a:p>
                <a:pPr marL="0" indent="0">
                  <a:buNone/>
                </a:pPr>
                <a:endParaRPr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𝐸𝑆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=∑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𝐸𝑆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/∑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‾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𝐸𝑆</m:t>
                              </m:r>
                            </m:e>
                          </m:acc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dirty="0"/>
              </a:p>
              <a:p>
                <a:pPr indent="0">
                  <a:buNone/>
                </a:pP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 Calculate pooled effect size</a:t>
                </a:r>
                <a:br>
                  <a:rPr dirty="0"/>
                </a:br>
                <a:r>
                  <a:rPr dirty="0">
                    <a:latin typeface="Courier"/>
                  </a:rPr>
                  <a:t>       </a:t>
                </a:r>
                <a:r>
                  <a:rPr dirty="0" err="1">
                    <a:latin typeface="Courier"/>
                  </a:rPr>
                  <a:t>EsP.FE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 dirty="0">
                    <a:latin typeface="Courier"/>
                  </a:rPr>
                  <a:t>(W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 dirty="0" err="1">
                    <a:latin typeface="Courier"/>
                  </a:rPr>
                  <a:t>dataFE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 dirty="0" err="1">
                    <a:latin typeface="Courier"/>
                  </a:rPr>
                  <a:t>es</a:t>
                </a:r>
                <a:r>
                  <a:rPr dirty="0">
                    <a:latin typeface="Courier"/>
                  </a:rPr>
                  <a:t>) 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 dirty="0">
                    <a:latin typeface="Courier"/>
                  </a:rPr>
                  <a:t>(W)</a:t>
                </a:r>
                <a:br>
                  <a:rPr dirty="0"/>
                </a:br>
                <a:r>
                  <a:rPr dirty="0">
                    <a:latin typeface="Courier"/>
                  </a:rPr>
                  <a:t>       </a:t>
                </a:r>
                <a:r>
                  <a:rPr dirty="0" err="1">
                    <a:latin typeface="Courier"/>
                  </a:rPr>
                  <a:t>EsP.FE</a:t>
                </a:r>
                <a:endParaRPr dirty="0">
                  <a:latin typeface="Courier"/>
                </a:endParaRPr>
              </a:p>
              <a:p>
                <a:pPr indent="0">
                  <a:buNone/>
                </a:pPr>
                <a:r>
                  <a:rPr dirty="0">
                    <a:latin typeface="Courier"/>
                  </a:rPr>
                  <a:t>## [1] 2.073105</a:t>
                </a:r>
              </a:p>
              <a:p>
                <a:pPr indent="0">
                  <a:buNone/>
                </a:pP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 Calculate the pooled variance around estimate</a:t>
                </a:r>
                <a:br>
                  <a:rPr dirty="0"/>
                </a:br>
                <a:r>
                  <a:rPr dirty="0">
                    <a:latin typeface="Courier"/>
                  </a:rPr>
                  <a:t>    </a:t>
                </a:r>
                <a:r>
                  <a:rPr dirty="0" err="1">
                    <a:latin typeface="Courier"/>
                  </a:rPr>
                  <a:t>VarEsP.FE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 dirty="0">
                    <a:latin typeface="Courier"/>
                  </a:rPr>
                  <a:t>(W)</a:t>
                </a:r>
                <a:br>
                  <a:rPr dirty="0"/>
                </a:br>
                <a:r>
                  <a:rPr dirty="0">
                    <a:latin typeface="Courier"/>
                  </a:rPr>
                  <a:t>    </a:t>
                </a:r>
                <a:r>
                  <a:rPr dirty="0" err="1">
                    <a:latin typeface="Courier"/>
                  </a:rPr>
                  <a:t>VarEsP.FE</a:t>
                </a:r>
                <a:endParaRPr dirty="0">
                  <a:latin typeface="Courier"/>
                </a:endParaRPr>
              </a:p>
              <a:p>
                <a:pPr indent="0">
                  <a:buNone/>
                </a:pPr>
                <a:r>
                  <a:rPr dirty="0">
                    <a:latin typeface="Courier"/>
                  </a:rPr>
                  <a:t>## [1] 0.00989011</a:t>
                </a:r>
              </a:p>
              <a:p>
                <a:pPr indent="0">
                  <a:buNone/>
                </a:pP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 Calculate the standard error around estimate</a:t>
                </a:r>
                <a:br>
                  <a:rPr dirty="0"/>
                </a:br>
                <a:r>
                  <a:rPr dirty="0">
                    <a:latin typeface="Courier"/>
                  </a:rPr>
                  <a:t>    </a:t>
                </a:r>
                <a:r>
                  <a:rPr dirty="0" err="1">
                    <a:latin typeface="Courier"/>
                  </a:rPr>
                  <a:t>SE.EsP.FE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6287E"/>
                    </a:solidFill>
                    <a:latin typeface="Courier"/>
                  </a:rPr>
                  <a:t>sqrt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VarEsP.FE</a:t>
                </a:r>
                <a:r>
                  <a:rPr dirty="0">
                    <a:latin typeface="Courier"/>
                  </a:rPr>
                  <a:t>)</a:t>
                </a:r>
                <a:br>
                  <a:rPr dirty="0"/>
                </a:br>
                <a:r>
                  <a:rPr dirty="0">
                    <a:latin typeface="Courier"/>
                  </a:rPr>
                  <a:t>    </a:t>
                </a:r>
                <a:r>
                  <a:rPr dirty="0" err="1">
                    <a:latin typeface="Courier"/>
                  </a:rPr>
                  <a:t>SE.EsP.FE</a:t>
                </a:r>
                <a:endParaRPr dirty="0">
                  <a:latin typeface="Courier"/>
                </a:endParaRPr>
              </a:p>
              <a:p>
                <a:pPr indent="0">
                  <a:buNone/>
                </a:pPr>
                <a:r>
                  <a:rPr dirty="0">
                    <a:latin typeface="Courier"/>
                  </a:rPr>
                  <a:t>## [1] 0.09944903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9"/>
                <a:ext cx="8229600" cy="4525963"/>
              </a:xfrm>
              <a:blipFill>
                <a:blip r:embed="rId2"/>
                <a:stretch>
                  <a:fillRect l="-617" t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2626239-739F-B63B-6E22-154725F8397D}"/>
              </a:ext>
            </a:extLst>
          </p:cNvPr>
          <p:cNvSpPr txBox="1"/>
          <p:nvPr/>
        </p:nvSpPr>
        <p:spPr>
          <a:xfrm>
            <a:off x="677119" y="5760126"/>
            <a:ext cx="822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Courier"/>
              </a:rPr>
              <a:t>## estimate      se     </a:t>
            </a:r>
            <a:r>
              <a:rPr lang="en-AU" dirty="0" err="1">
                <a:latin typeface="Courier"/>
              </a:rPr>
              <a:t>zval</a:t>
            </a:r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pval</a:t>
            </a:r>
            <a:r>
              <a:rPr lang="en-AU" dirty="0">
                <a:latin typeface="Courier"/>
              </a:rPr>
              <a:t>   </a:t>
            </a:r>
            <a:r>
              <a:rPr lang="en-AU" dirty="0" err="1">
                <a:latin typeface="Courier"/>
              </a:rPr>
              <a:t>ci.lb</a:t>
            </a:r>
            <a:r>
              <a:rPr lang="en-AU" dirty="0">
                <a:latin typeface="Courier"/>
              </a:rPr>
              <a:t>   </a:t>
            </a:r>
            <a:r>
              <a:rPr lang="en-AU" dirty="0" err="1">
                <a:latin typeface="Courier"/>
              </a:rPr>
              <a:t>ci.ub</a:t>
            </a:r>
            <a:r>
              <a:rPr lang="en-AU" dirty="0">
                <a:latin typeface="Courier"/>
              </a:rPr>
              <a:t>     ​ 
</a:t>
            </a:r>
            <a:r>
              <a:rPr lang="en-AU" b="1" dirty="0">
                <a:latin typeface="Courier"/>
              </a:rPr>
              <a:t>##   2.0731  </a:t>
            </a:r>
            <a:r>
              <a:rPr lang="en-AU" dirty="0">
                <a:latin typeface="Courier"/>
              </a:rPr>
              <a:t>0.0994  20.8459  &lt;.0001  1.8782  2.2680  ***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FB52E-14FB-37A4-9552-02BB3708A6F5}"/>
              </a:ext>
            </a:extLst>
          </p:cNvPr>
          <p:cNvSpPr txBox="1"/>
          <p:nvPr/>
        </p:nvSpPr>
        <p:spPr>
          <a:xfrm>
            <a:off x="5949387" y="1721288"/>
            <a:ext cx="30672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i="1" dirty="0">
                <a:solidFill>
                  <a:srgbClr val="60A0B0"/>
                </a:solidFill>
                <a:latin typeface="Courier"/>
              </a:rPr>
              <a:t># We'll need this later but these are weights</a:t>
            </a:r>
            <a:br>
              <a:rPr lang="en-AU" dirty="0"/>
            </a:br>
            <a:r>
              <a:rPr lang="en-AU" dirty="0">
                <a:latin typeface="Courier"/>
              </a:rPr>
              <a:t>    W     </a:t>
            </a:r>
            <a:r>
              <a:rPr lang="en-AU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AU" dirty="0">
                <a:latin typeface="Courier"/>
              </a:rPr>
              <a:t> </a:t>
            </a:r>
            <a:r>
              <a:rPr lang="en-AU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AU" dirty="0">
                <a:latin typeface="Courier"/>
              </a:rPr>
              <a:t> </a:t>
            </a:r>
            <a:r>
              <a:rPr lang="en-AU" dirty="0">
                <a:solidFill>
                  <a:srgbClr val="4070A0"/>
                </a:solidFill>
                <a:latin typeface="Courier"/>
              </a:rPr>
              <a:t>/</a:t>
            </a:r>
            <a:r>
              <a:rPr lang="en-AU" dirty="0">
                <a:latin typeface="Courier"/>
              </a:rPr>
              <a:t> </a:t>
            </a:r>
            <a:r>
              <a:rPr lang="en-AU" dirty="0" err="1">
                <a:latin typeface="Courier"/>
              </a:rPr>
              <a:t>Ves</a:t>
            </a:r>
            <a:r>
              <a:rPr lang="en-AU" dirty="0">
                <a:latin typeface="Courier"/>
              </a:rPr>
              <a:t>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1151AC-740E-3813-410C-D9084B7C42D8}"/>
              </a:ext>
            </a:extLst>
          </p:cNvPr>
          <p:cNvSpPr/>
          <p:nvPr/>
        </p:nvSpPr>
        <p:spPr>
          <a:xfrm>
            <a:off x="237281" y="2858946"/>
            <a:ext cx="8669438" cy="3628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Now </a:t>
            </a:r>
            <a:r>
              <a:rPr lang="en-AU" dirty="0"/>
              <a:t>a fixed effect analysis by hand…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9"/>
                <a:ext cx="8229600" cy="4525963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sz="3800" dirty="0"/>
                  <a:t>We can even do all the seemingly fancy stuff </a:t>
                </a:r>
                <a:r>
                  <a:rPr sz="3800" dirty="0" err="1">
                    <a:latin typeface="Courier"/>
                  </a:rPr>
                  <a:t>metafor</a:t>
                </a:r>
                <a:r>
                  <a:rPr sz="3800" dirty="0"/>
                  <a:t> is doing ourselves if we want….we just need to know the equations:</a:t>
                </a:r>
                <a:endParaRPr lang="en-AU" sz="3800" dirty="0"/>
              </a:p>
              <a:p>
                <a:pPr marL="0" indent="0">
                  <a:buNone/>
                </a:pPr>
                <a:endParaRPr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𝐸𝑆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=∑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𝐸𝑆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/∑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‾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𝐸𝑆</m:t>
                              </m:r>
                            </m:e>
                          </m:acc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dirty="0"/>
              </a:p>
              <a:p>
                <a:pPr indent="0">
                  <a:buNone/>
                </a:pP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 Calculate pooled effect size</a:t>
                </a:r>
                <a:br>
                  <a:rPr dirty="0"/>
                </a:br>
                <a:r>
                  <a:rPr dirty="0">
                    <a:latin typeface="Courier"/>
                  </a:rPr>
                  <a:t>       </a:t>
                </a:r>
                <a:r>
                  <a:rPr dirty="0" err="1">
                    <a:latin typeface="Courier"/>
                  </a:rPr>
                  <a:t>EsP.FE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 dirty="0">
                    <a:latin typeface="Courier"/>
                  </a:rPr>
                  <a:t>(W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 dirty="0" err="1">
                    <a:latin typeface="Courier"/>
                  </a:rPr>
                  <a:t>dataFE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 dirty="0" err="1">
                    <a:latin typeface="Courier"/>
                  </a:rPr>
                  <a:t>es</a:t>
                </a:r>
                <a:r>
                  <a:rPr dirty="0">
                    <a:latin typeface="Courier"/>
                  </a:rPr>
                  <a:t>) 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 dirty="0">
                    <a:latin typeface="Courier"/>
                  </a:rPr>
                  <a:t>(W)</a:t>
                </a:r>
                <a:br>
                  <a:rPr dirty="0"/>
                </a:br>
                <a:r>
                  <a:rPr dirty="0">
                    <a:latin typeface="Courier"/>
                  </a:rPr>
                  <a:t>       </a:t>
                </a:r>
                <a:r>
                  <a:rPr dirty="0" err="1">
                    <a:latin typeface="Courier"/>
                  </a:rPr>
                  <a:t>EsP.FE</a:t>
                </a:r>
                <a:endParaRPr dirty="0">
                  <a:latin typeface="Courier"/>
                </a:endParaRPr>
              </a:p>
              <a:p>
                <a:pPr indent="0">
                  <a:buNone/>
                </a:pPr>
                <a:r>
                  <a:rPr dirty="0">
                    <a:latin typeface="Courier"/>
                  </a:rPr>
                  <a:t>## [1] 2.073105</a:t>
                </a:r>
              </a:p>
              <a:p>
                <a:pPr indent="0">
                  <a:buNone/>
                </a:pP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 Calculate the pooled variance around estimate</a:t>
                </a:r>
                <a:br>
                  <a:rPr dirty="0"/>
                </a:br>
                <a:r>
                  <a:rPr dirty="0">
                    <a:latin typeface="Courier"/>
                  </a:rPr>
                  <a:t>    </a:t>
                </a:r>
                <a:r>
                  <a:rPr dirty="0" err="1">
                    <a:latin typeface="Courier"/>
                  </a:rPr>
                  <a:t>VarEsP.FE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 dirty="0">
                    <a:latin typeface="Courier"/>
                  </a:rPr>
                  <a:t>(W)</a:t>
                </a:r>
                <a:br>
                  <a:rPr dirty="0"/>
                </a:br>
                <a:r>
                  <a:rPr dirty="0">
                    <a:latin typeface="Courier"/>
                  </a:rPr>
                  <a:t>    </a:t>
                </a:r>
                <a:r>
                  <a:rPr dirty="0" err="1">
                    <a:latin typeface="Courier"/>
                  </a:rPr>
                  <a:t>VarEsP.FE</a:t>
                </a:r>
                <a:endParaRPr dirty="0">
                  <a:latin typeface="Courier"/>
                </a:endParaRPr>
              </a:p>
              <a:p>
                <a:pPr indent="0">
                  <a:buNone/>
                </a:pPr>
                <a:r>
                  <a:rPr dirty="0">
                    <a:latin typeface="Courier"/>
                  </a:rPr>
                  <a:t>## [1] 0.00989011</a:t>
                </a:r>
              </a:p>
              <a:p>
                <a:pPr indent="0">
                  <a:buNone/>
                </a:pP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 Calculate the standard error around estimate</a:t>
                </a:r>
                <a:br>
                  <a:rPr dirty="0"/>
                </a:br>
                <a:r>
                  <a:rPr dirty="0">
                    <a:latin typeface="Courier"/>
                  </a:rPr>
                  <a:t>    </a:t>
                </a:r>
                <a:r>
                  <a:rPr dirty="0" err="1">
                    <a:latin typeface="Courier"/>
                  </a:rPr>
                  <a:t>SE.EsP.FE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6287E"/>
                    </a:solidFill>
                    <a:latin typeface="Courier"/>
                  </a:rPr>
                  <a:t>sqrt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VarEsP.FE</a:t>
                </a:r>
                <a:r>
                  <a:rPr dirty="0">
                    <a:latin typeface="Courier"/>
                  </a:rPr>
                  <a:t>)</a:t>
                </a:r>
                <a:br>
                  <a:rPr dirty="0"/>
                </a:br>
                <a:r>
                  <a:rPr dirty="0">
                    <a:latin typeface="Courier"/>
                  </a:rPr>
                  <a:t>    </a:t>
                </a:r>
                <a:r>
                  <a:rPr dirty="0" err="1">
                    <a:latin typeface="Courier"/>
                  </a:rPr>
                  <a:t>SE.EsP.FE</a:t>
                </a:r>
                <a:endParaRPr dirty="0">
                  <a:latin typeface="Courier"/>
                </a:endParaRPr>
              </a:p>
              <a:p>
                <a:pPr indent="0">
                  <a:buNone/>
                </a:pPr>
                <a:r>
                  <a:rPr dirty="0">
                    <a:latin typeface="Courier"/>
                  </a:rPr>
                  <a:t>## [1] 0.09944903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9"/>
                <a:ext cx="8229600" cy="4525963"/>
              </a:xfrm>
              <a:blipFill>
                <a:blip r:embed="rId2"/>
                <a:stretch>
                  <a:fillRect l="-617" t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2626239-739F-B63B-6E22-154725F8397D}"/>
              </a:ext>
            </a:extLst>
          </p:cNvPr>
          <p:cNvSpPr txBox="1"/>
          <p:nvPr/>
        </p:nvSpPr>
        <p:spPr>
          <a:xfrm>
            <a:off x="677119" y="5760126"/>
            <a:ext cx="822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Courier"/>
              </a:rPr>
              <a:t>## estimate      se     </a:t>
            </a:r>
            <a:r>
              <a:rPr lang="en-AU" dirty="0" err="1">
                <a:latin typeface="Courier"/>
              </a:rPr>
              <a:t>zval</a:t>
            </a:r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pval</a:t>
            </a:r>
            <a:r>
              <a:rPr lang="en-AU" dirty="0">
                <a:latin typeface="Courier"/>
              </a:rPr>
              <a:t>   </a:t>
            </a:r>
            <a:r>
              <a:rPr lang="en-AU" dirty="0" err="1">
                <a:latin typeface="Courier"/>
              </a:rPr>
              <a:t>ci.lb</a:t>
            </a:r>
            <a:r>
              <a:rPr lang="en-AU" dirty="0">
                <a:latin typeface="Courier"/>
              </a:rPr>
              <a:t>   </a:t>
            </a:r>
            <a:r>
              <a:rPr lang="en-AU" dirty="0" err="1">
                <a:latin typeface="Courier"/>
              </a:rPr>
              <a:t>ci.ub</a:t>
            </a:r>
            <a:r>
              <a:rPr lang="en-AU" dirty="0">
                <a:latin typeface="Courier"/>
              </a:rPr>
              <a:t>     ​ 
</a:t>
            </a:r>
            <a:r>
              <a:rPr lang="en-AU" b="1" dirty="0">
                <a:latin typeface="Courier"/>
              </a:rPr>
              <a:t>##   2.0731  </a:t>
            </a:r>
            <a:r>
              <a:rPr lang="en-AU" dirty="0">
                <a:latin typeface="Courier"/>
              </a:rPr>
              <a:t>0.0994  20.8459  &lt;.0001  1.8782  2.2680  ***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1151AC-740E-3813-410C-D9084B7C42D8}"/>
              </a:ext>
            </a:extLst>
          </p:cNvPr>
          <p:cNvSpPr/>
          <p:nvPr/>
        </p:nvSpPr>
        <p:spPr>
          <a:xfrm>
            <a:off x="237281" y="5440361"/>
            <a:ext cx="8669438" cy="1047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0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164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Now </a:t>
            </a:r>
            <a:r>
              <a:rPr lang="en-AU" dirty="0"/>
              <a:t>a fixed effect analysis by hand…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9"/>
                <a:ext cx="8229600" cy="4525963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sz="3800" dirty="0"/>
                  <a:t>We can even do all the seemingly fancy stuff </a:t>
                </a:r>
                <a:r>
                  <a:rPr sz="3800" b="1" dirty="0" err="1">
                    <a:latin typeface="Courier"/>
                  </a:rPr>
                  <a:t>metafor</a:t>
                </a:r>
                <a:r>
                  <a:rPr sz="3800" dirty="0"/>
                  <a:t> is doing ourselves if we want….we just need to know the equations:</a:t>
                </a:r>
                <a:endParaRPr lang="en-AU" sz="3800" dirty="0"/>
              </a:p>
              <a:p>
                <a:pPr marL="0" indent="0">
                  <a:buNone/>
                </a:pPr>
                <a:endParaRPr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𝐸𝑆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=∑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𝐸𝑆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/∑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‾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𝐸𝑆</m:t>
                              </m:r>
                            </m:e>
                          </m:acc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dirty="0"/>
              </a:p>
              <a:p>
                <a:pPr indent="0">
                  <a:buNone/>
                </a:pP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 Calculate pooled effect size</a:t>
                </a:r>
                <a:br>
                  <a:rPr dirty="0"/>
                </a:br>
                <a:r>
                  <a:rPr dirty="0">
                    <a:latin typeface="Courier"/>
                  </a:rPr>
                  <a:t>       </a:t>
                </a:r>
                <a:r>
                  <a:rPr dirty="0" err="1">
                    <a:latin typeface="Courier"/>
                  </a:rPr>
                  <a:t>EsP.FE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 dirty="0">
                    <a:latin typeface="Courier"/>
                  </a:rPr>
                  <a:t>(W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 dirty="0" err="1">
                    <a:latin typeface="Courier"/>
                  </a:rPr>
                  <a:t>dataFE</a:t>
                </a:r>
                <a:r>
                  <a:rPr dirty="0" err="1"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 dirty="0" err="1">
                    <a:latin typeface="Courier"/>
                  </a:rPr>
                  <a:t>es</a:t>
                </a:r>
                <a:r>
                  <a:rPr dirty="0">
                    <a:latin typeface="Courier"/>
                  </a:rPr>
                  <a:t>) 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 dirty="0">
                    <a:latin typeface="Courier"/>
                  </a:rPr>
                  <a:t>(W)</a:t>
                </a:r>
                <a:br>
                  <a:rPr dirty="0"/>
                </a:br>
                <a:r>
                  <a:rPr dirty="0">
                    <a:latin typeface="Courier"/>
                  </a:rPr>
                  <a:t>       </a:t>
                </a:r>
                <a:r>
                  <a:rPr dirty="0" err="1">
                    <a:latin typeface="Courier"/>
                  </a:rPr>
                  <a:t>EsP.FE</a:t>
                </a:r>
                <a:endParaRPr dirty="0">
                  <a:latin typeface="Courier"/>
                </a:endParaRPr>
              </a:p>
              <a:p>
                <a:pPr indent="0">
                  <a:buNone/>
                </a:pPr>
                <a:r>
                  <a:rPr dirty="0">
                    <a:latin typeface="Courier"/>
                  </a:rPr>
                  <a:t>## [1] 2.073105</a:t>
                </a:r>
              </a:p>
              <a:p>
                <a:pPr indent="0">
                  <a:buNone/>
                </a:pP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 Calculate the pooled variance around estimate</a:t>
                </a:r>
                <a:br>
                  <a:rPr dirty="0"/>
                </a:br>
                <a:r>
                  <a:rPr dirty="0">
                    <a:latin typeface="Courier"/>
                  </a:rPr>
                  <a:t>    </a:t>
                </a:r>
                <a:r>
                  <a:rPr dirty="0" err="1">
                    <a:latin typeface="Courier"/>
                  </a:rPr>
                  <a:t>VarEsP.FE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 dirty="0">
                    <a:latin typeface="Courier"/>
                  </a:rPr>
                  <a:t>(W)</a:t>
                </a:r>
                <a:br>
                  <a:rPr dirty="0"/>
                </a:br>
                <a:r>
                  <a:rPr dirty="0">
                    <a:latin typeface="Courier"/>
                  </a:rPr>
                  <a:t>    </a:t>
                </a:r>
                <a:r>
                  <a:rPr dirty="0" err="1">
                    <a:latin typeface="Courier"/>
                  </a:rPr>
                  <a:t>VarEsP.FE</a:t>
                </a:r>
                <a:endParaRPr dirty="0">
                  <a:latin typeface="Courier"/>
                </a:endParaRPr>
              </a:p>
              <a:p>
                <a:pPr indent="0">
                  <a:buNone/>
                </a:pPr>
                <a:r>
                  <a:rPr dirty="0">
                    <a:latin typeface="Courier"/>
                  </a:rPr>
                  <a:t>## [1] 0.00989011</a:t>
                </a:r>
              </a:p>
              <a:p>
                <a:pPr indent="0">
                  <a:buNone/>
                </a:pPr>
                <a:r>
                  <a:rPr i="1" dirty="0">
                    <a:solidFill>
                      <a:srgbClr val="60A0B0"/>
                    </a:solidFill>
                    <a:latin typeface="Courier"/>
                  </a:rPr>
                  <a:t># Calculate the standard error around estimate</a:t>
                </a:r>
                <a:br>
                  <a:rPr dirty="0"/>
                </a:br>
                <a:r>
                  <a:rPr dirty="0">
                    <a:latin typeface="Courier"/>
                  </a:rPr>
                  <a:t>    </a:t>
                </a:r>
                <a:r>
                  <a:rPr dirty="0" err="1">
                    <a:latin typeface="Courier"/>
                  </a:rPr>
                  <a:t>SE.EsP.FE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 dirty="0">
                    <a:latin typeface="Courier"/>
                  </a:rPr>
                  <a:t> </a:t>
                </a:r>
                <a:r>
                  <a:rPr dirty="0">
                    <a:solidFill>
                      <a:srgbClr val="06287E"/>
                    </a:solidFill>
                    <a:latin typeface="Courier"/>
                  </a:rPr>
                  <a:t>sqrt</a:t>
                </a:r>
                <a:r>
                  <a:rPr dirty="0">
                    <a:latin typeface="Courier"/>
                  </a:rPr>
                  <a:t>(</a:t>
                </a:r>
                <a:r>
                  <a:rPr dirty="0" err="1">
                    <a:latin typeface="Courier"/>
                  </a:rPr>
                  <a:t>VarEsP.FE</a:t>
                </a:r>
                <a:r>
                  <a:rPr dirty="0">
                    <a:latin typeface="Courier"/>
                  </a:rPr>
                  <a:t>)</a:t>
                </a:r>
                <a:br>
                  <a:rPr dirty="0"/>
                </a:br>
                <a:r>
                  <a:rPr dirty="0">
                    <a:latin typeface="Courier"/>
                  </a:rPr>
                  <a:t>    </a:t>
                </a:r>
                <a:r>
                  <a:rPr dirty="0" err="1">
                    <a:latin typeface="Courier"/>
                  </a:rPr>
                  <a:t>SE.EsP.FE</a:t>
                </a:r>
                <a:endParaRPr dirty="0">
                  <a:latin typeface="Courier"/>
                </a:endParaRPr>
              </a:p>
              <a:p>
                <a:pPr indent="0">
                  <a:buNone/>
                </a:pPr>
                <a:r>
                  <a:rPr dirty="0">
                    <a:latin typeface="Courier"/>
                  </a:rPr>
                  <a:t>## [1] 0.09944903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9"/>
                <a:ext cx="8229600" cy="4525963"/>
              </a:xfrm>
              <a:blipFill>
                <a:blip r:embed="rId3"/>
                <a:stretch>
                  <a:fillRect l="-617" t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2626239-739F-B63B-6E22-154725F8397D}"/>
              </a:ext>
            </a:extLst>
          </p:cNvPr>
          <p:cNvSpPr txBox="1"/>
          <p:nvPr/>
        </p:nvSpPr>
        <p:spPr>
          <a:xfrm>
            <a:off x="677118" y="5760126"/>
            <a:ext cx="8362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Courier"/>
              </a:rPr>
              <a:t>## estimate      se     </a:t>
            </a:r>
            <a:r>
              <a:rPr lang="en-AU" dirty="0" err="1">
                <a:latin typeface="Courier"/>
              </a:rPr>
              <a:t>zval</a:t>
            </a:r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pval</a:t>
            </a:r>
            <a:r>
              <a:rPr lang="en-AU" dirty="0">
                <a:latin typeface="Courier"/>
              </a:rPr>
              <a:t>   </a:t>
            </a:r>
            <a:r>
              <a:rPr lang="en-AU" dirty="0" err="1">
                <a:latin typeface="Courier"/>
              </a:rPr>
              <a:t>ci.lb</a:t>
            </a:r>
            <a:r>
              <a:rPr lang="en-AU" dirty="0">
                <a:latin typeface="Courier"/>
              </a:rPr>
              <a:t>   </a:t>
            </a:r>
            <a:r>
              <a:rPr lang="en-AU" dirty="0" err="1">
                <a:latin typeface="Courier"/>
              </a:rPr>
              <a:t>ci.ub</a:t>
            </a:r>
            <a:r>
              <a:rPr lang="en-AU" dirty="0">
                <a:latin typeface="Courier"/>
              </a:rPr>
              <a:t>     ​ 
</a:t>
            </a:r>
            <a:r>
              <a:rPr lang="en-AU" b="1" dirty="0">
                <a:latin typeface="Courier"/>
              </a:rPr>
              <a:t>##   2.0731    </a:t>
            </a:r>
            <a:r>
              <a:rPr lang="en-AU" dirty="0">
                <a:latin typeface="Courier"/>
              </a:rPr>
              <a:t>0.0994  20.8459  &lt;.0001  1.8782  2.2680  ***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FB5C7A-85B3-6AA9-B875-965A119D3394}"/>
              </a:ext>
            </a:extLst>
          </p:cNvPr>
          <p:cNvSpPr/>
          <p:nvPr/>
        </p:nvSpPr>
        <p:spPr>
          <a:xfrm>
            <a:off x="677119" y="5760126"/>
            <a:ext cx="1788289" cy="646331"/>
          </a:xfrm>
          <a:prstGeom prst="rect">
            <a:avLst/>
          </a:prstGeom>
          <a:solidFill>
            <a:schemeClr val="tx2">
              <a:lumMod val="60000"/>
              <a:lumOff val="40000"/>
              <a:alpha val="20336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BF9EA137-EAF7-7596-08E5-725E02BF17A4}"/>
              </a:ext>
            </a:extLst>
          </p:cNvPr>
          <p:cNvCxnSpPr>
            <a:cxnSpLocks/>
          </p:cNvCxnSpPr>
          <p:nvPr/>
        </p:nvCxnSpPr>
        <p:spPr>
          <a:xfrm rot="5400000">
            <a:off x="-293603" y="4506403"/>
            <a:ext cx="2224446" cy="283001"/>
          </a:xfrm>
          <a:prstGeom prst="curvedConnector3">
            <a:avLst>
              <a:gd name="adj1" fmla="val -686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355DE2-E145-25EA-DDDA-FE2A1C6FA76D}"/>
              </a:ext>
            </a:extLst>
          </p:cNvPr>
          <p:cNvSpPr/>
          <p:nvPr/>
        </p:nvSpPr>
        <p:spPr>
          <a:xfrm>
            <a:off x="2685327" y="5760126"/>
            <a:ext cx="1055032" cy="646331"/>
          </a:xfrm>
          <a:prstGeom prst="rect">
            <a:avLst/>
          </a:prstGeom>
          <a:solidFill>
            <a:schemeClr val="accent2">
              <a:lumMod val="60000"/>
              <a:lumOff val="40000"/>
              <a:alpha val="2033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CF6FDC-CFBF-DC9F-78FC-1A3FB510E236}"/>
              </a:ext>
            </a:extLst>
          </p:cNvPr>
          <p:cNvCxnSpPr/>
          <p:nvPr/>
        </p:nvCxnSpPr>
        <p:spPr>
          <a:xfrm>
            <a:off x="2685327" y="5288280"/>
            <a:ext cx="301713" cy="42612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9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Random effect</a:t>
            </a:r>
            <a:r>
              <a:rPr lang="en-AU" b="1" dirty="0"/>
              <a:t> model</a:t>
            </a:r>
            <a:r>
              <a:rPr b="1" dirty="0"/>
              <a:t> in code</a:t>
            </a:r>
            <a:r>
              <a:rPr lang="en-AU" b="1" dirty="0"/>
              <a:t>….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97" y="1319515"/>
            <a:ext cx="9051403" cy="4806650"/>
          </a:xfrm>
        </p:spPr>
        <p:txBody>
          <a:bodyPr>
            <a:normAutofit fontScale="77500" lnSpcReduction="20000"/>
          </a:bodyPr>
          <a:lstStyle/>
          <a:p>
            <a:pPr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Here adding 0.8 says we want to add 0.8 as the between study variability. In other words, each effect size is sampled from a larger distribution of effect sizes that itself comes from a distribution with a variance of 0.8.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endParaRPr lang="en-AU" dirty="0">
              <a:latin typeface="Courier"/>
            </a:endParaRPr>
          </a:p>
          <a:p>
            <a:pPr indent="0">
              <a:buNone/>
            </a:pPr>
            <a:r>
              <a:rPr dirty="0" err="1">
                <a:latin typeface="Courier"/>
              </a:rPr>
              <a:t>esRE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rnorm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06287E"/>
                </a:solidFill>
                <a:latin typeface="Courier"/>
              </a:rPr>
              <a:t>length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Ves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 </a:t>
            </a:r>
            <a:r>
              <a:rPr b="1" dirty="0">
                <a:solidFill>
                  <a:srgbClr val="06287E"/>
                </a:solidFill>
                <a:latin typeface="Courier"/>
              </a:rPr>
              <a:t>sqrt</a:t>
            </a:r>
            <a:r>
              <a:rPr b="1" dirty="0">
                <a:latin typeface="Courier"/>
              </a:rPr>
              <a:t>(</a:t>
            </a:r>
            <a:r>
              <a:rPr b="1" dirty="0" err="1">
                <a:latin typeface="Courier"/>
              </a:rPr>
              <a:t>Ves</a:t>
            </a:r>
            <a:r>
              <a:rPr b="1" dirty="0">
                <a:latin typeface="Courier"/>
              </a:rPr>
              <a:t> </a:t>
            </a:r>
            <a:r>
              <a:rPr b="1" dirty="0">
                <a:solidFill>
                  <a:srgbClr val="4070A0"/>
                </a:solidFill>
                <a:latin typeface="Courier"/>
              </a:rPr>
              <a:t>+</a:t>
            </a:r>
            <a:r>
              <a:rPr b="1" dirty="0">
                <a:latin typeface="Courier"/>
              </a:rPr>
              <a:t> </a:t>
            </a:r>
            <a:r>
              <a:rPr b="1" dirty="0">
                <a:solidFill>
                  <a:srgbClr val="40A070"/>
                </a:solidFill>
                <a:latin typeface="Courier"/>
              </a:rPr>
              <a:t>0.8</a:t>
            </a:r>
            <a:r>
              <a:rPr b="1" dirty="0">
                <a:latin typeface="Courier"/>
              </a:rPr>
              <a:t>)</a:t>
            </a:r>
            <a:r>
              <a:rPr dirty="0">
                <a:latin typeface="Courier"/>
              </a:rPr>
              <a:t>) </a:t>
            </a:r>
            <a:br>
              <a:rPr dirty="0"/>
            </a:br>
            <a:endParaRPr lang="en-AU" dirty="0"/>
          </a:p>
          <a:p>
            <a:pPr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Data for our random effect meta-analysis </a:t>
            </a:r>
            <a:br>
              <a:rPr dirty="0"/>
            </a:br>
            <a:r>
              <a:rPr dirty="0" err="1">
                <a:latin typeface="Courier"/>
              </a:rPr>
              <a:t>dataRE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data.frame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stdy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stdy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esRE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Ves</a:t>
            </a: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Random effect </a:t>
            </a:r>
            <a:r>
              <a:rPr lang="en-AU" b="1" dirty="0"/>
              <a:t>model data…</a:t>
            </a:r>
            <a:endParaRPr b="1" dirty="0"/>
          </a:p>
        </p:txBody>
      </p:sp>
      <p:pic>
        <p:nvPicPr>
          <p:cNvPr id="3" name="Picture 1" descr="code_slides_files/figure-pptx/fvsr-1.png"/>
          <p:cNvPicPr>
            <a:picLocks noGrp="1" noChangeAspect="1"/>
          </p:cNvPicPr>
          <p:nvPr/>
        </p:nvPicPr>
        <p:blipFill rotWithShape="1">
          <a:blip r:embed="rId2"/>
          <a:srcRect t="17987" r="5393" b="3722"/>
          <a:stretch/>
        </p:blipFill>
        <p:spPr bwMode="auto">
          <a:xfrm>
            <a:off x="916651" y="1416049"/>
            <a:ext cx="6678618" cy="44175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917798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rPr dirty="0"/>
              <a:t>Mean (arrows are sampling standard deviation) effect size for each study. Data simulated under a fixed effect model in black and data simulated under a random effect model in red.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AU" dirty="0"/>
              <a:t> </a:t>
            </a:r>
            <a:r>
              <a:rPr lang="en-AU" i="1" dirty="0">
                <a:solidFill>
                  <a:srgbClr val="60A0B0"/>
                </a:solidFill>
                <a:latin typeface="Courier"/>
              </a:rPr>
              <a:t># Random effect meta-analysis</a:t>
            </a:r>
            <a:endParaRPr lang="en-AU" dirty="0"/>
          </a:p>
          <a:p>
            <a:pPr indent="0">
              <a:buNone/>
            </a:pPr>
            <a:r>
              <a:rPr dirty="0" err="1">
                <a:latin typeface="Courier"/>
              </a:rPr>
              <a:t>metafor</a:t>
            </a:r>
            <a:r>
              <a:rPr dirty="0">
                <a:solidFill>
                  <a:srgbClr val="4070A0"/>
                </a:solidFill>
                <a:latin typeface="Courier"/>
              </a:rPr>
              <a:t>::</a:t>
            </a:r>
            <a:r>
              <a:rPr dirty="0" err="1">
                <a:solidFill>
                  <a:srgbClr val="06287E"/>
                </a:solidFill>
                <a:latin typeface="Courier"/>
              </a:rPr>
              <a:t>rma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yi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esRE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vi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Ves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method=</a:t>
            </a:r>
            <a:r>
              <a:rPr dirty="0">
                <a:solidFill>
                  <a:srgbClr val="4070A0"/>
                </a:solidFill>
                <a:latin typeface="Courier"/>
              </a:rPr>
              <a:t>"DL"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data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dataRE</a:t>
            </a:r>
            <a:r>
              <a:rPr dirty="0">
                <a:latin typeface="Courier"/>
              </a:rPr>
              <a:t>)</a:t>
            </a:r>
          </a:p>
          <a:p>
            <a:pPr indent="0">
              <a:buNone/>
            </a:pPr>
            <a:r>
              <a:rPr dirty="0">
                <a:latin typeface="Courier"/>
              </a:rPr>
              <a:t>## 
## Random-Effects Model (k = 5; tau^2 estimator: DL)
## 
## tau^2 (estimated amount of total heterogeneity): 0.2947 (SE = 0.2731)
## tau (square root of estimated tau^2 value):      0.5429
## I^2 (total heterogeneity / total variability):   83.61%
## H^2 (total variability / sampling variability):  6.10
## 
## Test for Heterogeneity:
## Q(</a:t>
            </a: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= 4) = 24.4015, p-</a:t>
            </a:r>
            <a:r>
              <a:rPr dirty="0" err="1">
                <a:latin typeface="Courier"/>
              </a:rPr>
              <a:t>val</a:t>
            </a:r>
            <a:r>
              <a:rPr dirty="0">
                <a:latin typeface="Courier"/>
              </a:rPr>
              <a:t> &lt; .0001
## 
## Model Results:
## 
## estimate      se    </a:t>
            </a:r>
            <a:r>
              <a:rPr dirty="0" err="1">
                <a:latin typeface="Courier"/>
              </a:rPr>
              <a:t>zval</a:t>
            </a: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pval</a:t>
            </a:r>
            <a:r>
              <a:rPr dirty="0">
                <a:latin typeface="Courier"/>
              </a:rPr>
              <a:t>   </a:t>
            </a:r>
            <a:r>
              <a:rPr dirty="0" err="1">
                <a:latin typeface="Courier"/>
              </a:rPr>
              <a:t>ci.lb</a:t>
            </a:r>
            <a:r>
              <a:rPr dirty="0">
                <a:latin typeface="Courier"/>
              </a:rPr>
              <a:t>   </a:t>
            </a:r>
            <a:r>
              <a:rPr dirty="0" err="1">
                <a:latin typeface="Courier"/>
              </a:rPr>
              <a:t>ci.ub</a:t>
            </a:r>
            <a:r>
              <a:rPr dirty="0">
                <a:latin typeface="Courier"/>
              </a:rPr>
              <a:t>     ​ 
##   2.0163  0.2697  7.4753  &lt;.0001  1.4876  2.5449  *** 
## 
## ---
## </a:t>
            </a:r>
            <a:r>
              <a:rPr dirty="0" err="1">
                <a:latin typeface="Courier"/>
              </a:rPr>
              <a:t>Signif</a:t>
            </a:r>
            <a:r>
              <a:rPr dirty="0">
                <a:latin typeface="Courier"/>
              </a:rPr>
              <a:t>. codes:  0 '***' 0.001 '**' 0.01 '*' 0.05 '.' 0.1 ' ' 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B7843E-4F5B-9F2E-B4F9-300DA27F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Random</a:t>
            </a:r>
            <a:r>
              <a:rPr b="1" dirty="0"/>
              <a:t> effect</a:t>
            </a:r>
            <a:r>
              <a:rPr lang="en-AU" b="1" dirty="0"/>
              <a:t>s</a:t>
            </a:r>
            <a:r>
              <a:rPr b="1" dirty="0"/>
              <a:t> model</a:t>
            </a:r>
            <a:r>
              <a:rPr lang="en-AU" b="1" dirty="0"/>
              <a:t> meta-analysis..</a:t>
            </a:r>
            <a:endParaRPr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03336"/>
                <a:ext cx="8458200" cy="51431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dirty="0"/>
                  <a:t>We first need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 or the between-study variance which can be calculated from these equations</a:t>
                </a:r>
                <a:r>
                  <a:rPr lang="en-AU" dirty="0"/>
                  <a:t> (</a:t>
                </a:r>
                <a:r>
                  <a:rPr lang="en-AU" dirty="0" err="1"/>
                  <a:t>Borenstein</a:t>
                </a:r>
                <a:r>
                  <a:rPr lang="en-AU" dirty="0"/>
                  <a:t>, 2009)</a:t>
                </a:r>
                <a:r>
                  <a:rPr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dirty="0"/>
              </a:p>
              <a:p>
                <a:pPr marL="0" indent="0">
                  <a:buNone/>
                </a:pPr>
                <a:r>
                  <a:rPr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𝐸</m:t>
                          </m:r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∑</m:t>
                          </m:r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03336"/>
                <a:ext cx="8458200" cy="5143183"/>
              </a:xfrm>
              <a:blipFill>
                <a:blip r:embed="rId2"/>
                <a:stretch>
                  <a:fillRect l="-1799" t="-1970" b="-2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311EF37-FAAF-4013-92C0-074C9852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60336"/>
            <a:ext cx="8686800" cy="1143000"/>
          </a:xfrm>
        </p:spPr>
        <p:txBody>
          <a:bodyPr>
            <a:normAutofit fontScale="90000"/>
          </a:bodyPr>
          <a:lstStyle/>
          <a:p>
            <a:r>
              <a:rPr dirty="0"/>
              <a:t>Now </a:t>
            </a:r>
            <a:r>
              <a:rPr lang="en-AU" dirty="0"/>
              <a:t>a random effect analysis by hand…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DEB5-ABD8-94A1-3EE0-2F0A5327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5BB3-B47E-072E-96E9-FC83F434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61" y="1222625"/>
            <a:ext cx="8327204" cy="5139846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Part 1: 9:00 – 10:30</a:t>
            </a:r>
          </a:p>
          <a:p>
            <a:pPr lvl="1"/>
            <a:r>
              <a:rPr lang="en-US" dirty="0"/>
              <a:t>What is meta-analysis and why should we use it?</a:t>
            </a:r>
          </a:p>
          <a:p>
            <a:pPr lvl="1"/>
            <a:r>
              <a:rPr lang="en-US" dirty="0"/>
              <a:t>Effect size and sampling variance: the key data for meta-analysis</a:t>
            </a:r>
          </a:p>
          <a:p>
            <a:pPr lvl="3"/>
            <a:r>
              <a:rPr lang="en-US" dirty="0"/>
              <a:t>What are effect sizes?</a:t>
            </a:r>
          </a:p>
          <a:p>
            <a:pPr lvl="3"/>
            <a:r>
              <a:rPr lang="en-US" dirty="0"/>
              <a:t>What types are out there and when to use?</a:t>
            </a:r>
          </a:p>
          <a:p>
            <a:pPr lvl="3"/>
            <a:r>
              <a:rPr lang="en-US" dirty="0"/>
              <a:t>Standardizing effect estimates – nuisance heterogeneity </a:t>
            </a:r>
          </a:p>
          <a:p>
            <a:pPr lvl="3"/>
            <a:r>
              <a:rPr lang="en-US" b="1" i="1" dirty="0"/>
              <a:t>Interpreting effect sizes and transformations</a:t>
            </a:r>
          </a:p>
          <a:p>
            <a:pPr lvl="3"/>
            <a:r>
              <a:rPr lang="en-US" b="1" i="1" dirty="0"/>
              <a:t>Assumptions, limitations, and common challenges</a:t>
            </a:r>
          </a:p>
          <a:p>
            <a:r>
              <a:rPr lang="en-US" b="1" dirty="0"/>
              <a:t>Part 2: 11:00 – 12:30 </a:t>
            </a:r>
          </a:p>
          <a:p>
            <a:pPr lvl="1"/>
            <a:r>
              <a:rPr lang="en-US" dirty="0"/>
              <a:t>Meta-analytic modelling </a:t>
            </a:r>
          </a:p>
          <a:p>
            <a:pPr lvl="3"/>
            <a:r>
              <a:rPr lang="en-US" dirty="0"/>
              <a:t>Fixed and random effect meta-analyses</a:t>
            </a:r>
          </a:p>
          <a:p>
            <a:pPr lvl="3"/>
            <a:r>
              <a:rPr lang="en-US" dirty="0"/>
              <a:t>Multi-level meta-analytic models (MLMA): The main types in comparative physiology</a:t>
            </a:r>
          </a:p>
          <a:p>
            <a:pPr lvl="5"/>
            <a:r>
              <a:rPr lang="en-US" dirty="0"/>
              <a:t>Non-independence – phylogeny, study, species, shared controls</a:t>
            </a:r>
          </a:p>
          <a:p>
            <a:pPr lvl="5"/>
            <a:r>
              <a:rPr lang="en-US" dirty="0"/>
              <a:t>Robust variance estimation</a:t>
            </a:r>
          </a:p>
          <a:p>
            <a:pPr lvl="5"/>
            <a:r>
              <a:rPr lang="en-US" dirty="0"/>
              <a:t>Sensitivity analyses</a:t>
            </a:r>
          </a:p>
          <a:p>
            <a:pPr lvl="3"/>
            <a:r>
              <a:rPr lang="en-US" b="1" i="1" dirty="0"/>
              <a:t>Meta-regression and heterogeneity </a:t>
            </a:r>
          </a:p>
          <a:p>
            <a:pPr lvl="3"/>
            <a:r>
              <a:rPr lang="en-US" b="1" i="1" dirty="0"/>
              <a:t>Interpreting and reporting meta-analytic model output</a:t>
            </a:r>
          </a:p>
          <a:p>
            <a:pPr lvl="3"/>
            <a:r>
              <a:rPr lang="en-US" dirty="0"/>
              <a:t>Publication bias </a:t>
            </a:r>
          </a:p>
          <a:p>
            <a:pPr lvl="5"/>
            <a:r>
              <a:rPr lang="en-US" dirty="0"/>
              <a:t>Time-lag, reporting bias</a:t>
            </a:r>
          </a:p>
          <a:p>
            <a:pPr lvl="5"/>
            <a:r>
              <a:rPr lang="en-US" b="1" i="1" dirty="0"/>
              <a:t>Detecting and correcting</a:t>
            </a:r>
          </a:p>
          <a:p>
            <a:r>
              <a:rPr lang="en-US" b="1" dirty="0"/>
              <a:t>Part 3:</a:t>
            </a:r>
            <a:r>
              <a:rPr lang="en-US" dirty="0"/>
              <a:t> </a:t>
            </a:r>
            <a:r>
              <a:rPr lang="en-US" b="1" dirty="0"/>
              <a:t>14:45 – 16:00 </a:t>
            </a:r>
          </a:p>
          <a:p>
            <a:pPr lvl="1"/>
            <a:r>
              <a:rPr lang="en-US" dirty="0"/>
              <a:t>Help (advice) with your own meta-analysis! (if you need it)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E6AC8-DE3C-322C-5782-BC8A05F6B353}"/>
              </a:ext>
            </a:extLst>
          </p:cNvPr>
          <p:cNvSpPr/>
          <p:nvPr/>
        </p:nvSpPr>
        <p:spPr>
          <a:xfrm>
            <a:off x="627313" y="3088160"/>
            <a:ext cx="8380071" cy="253336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9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" y="1303336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Calculate our Q statistic again</a:t>
            </a:r>
            <a:br>
              <a:rPr dirty="0"/>
            </a:br>
            <a:r>
              <a:rPr dirty="0">
                <a:latin typeface="Courier"/>
              </a:rPr>
              <a:t>    Q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(W</a:t>
            </a:r>
            <a:r>
              <a:rPr dirty="0">
                <a:solidFill>
                  <a:srgbClr val="4070A0"/>
                </a:solidFill>
                <a:latin typeface="Courier"/>
              </a:rPr>
              <a:t>*</a:t>
            </a:r>
            <a:r>
              <a:rPr dirty="0">
                <a:latin typeface="Courier"/>
              </a:rPr>
              <a:t>(dataRE</a:t>
            </a:r>
            <a:r>
              <a:rPr dirty="0">
                <a:solidFill>
                  <a:srgbClr val="4070A0"/>
                </a:solidFill>
                <a:latin typeface="Courier"/>
              </a:rPr>
              <a:t>$</a:t>
            </a:r>
            <a:r>
              <a:rPr dirty="0">
                <a:latin typeface="Courier"/>
              </a:rPr>
              <a:t>es</a:t>
            </a:r>
            <a:r>
              <a:rPr dirty="0">
                <a:solidFill>
                  <a:srgbClr val="4070A0"/>
                </a:solidFill>
                <a:latin typeface="Courier"/>
              </a:rPr>
              <a:t>^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) ) </a:t>
            </a:r>
            <a:r>
              <a:rPr dirty="0">
                <a:solidFill>
                  <a:srgbClr val="4070A0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 (</a:t>
            </a:r>
            <a:r>
              <a:rPr dirty="0">
                <a:solidFill>
                  <a:srgbClr val="06287E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(W</a:t>
            </a:r>
            <a:r>
              <a:rPr dirty="0">
                <a:solidFill>
                  <a:srgbClr val="4070A0"/>
                </a:solidFill>
                <a:latin typeface="Courier"/>
              </a:rPr>
              <a:t>*</a:t>
            </a:r>
            <a:r>
              <a:rPr dirty="0" err="1">
                <a:latin typeface="Courier"/>
              </a:rPr>
              <a:t>dataRE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es</a:t>
            </a:r>
            <a:r>
              <a:rPr dirty="0">
                <a:latin typeface="Courier"/>
              </a:rPr>
              <a:t>)</a:t>
            </a:r>
            <a:r>
              <a:rPr dirty="0">
                <a:solidFill>
                  <a:srgbClr val="4070A0"/>
                </a:solidFill>
                <a:latin typeface="Courier"/>
              </a:rPr>
              <a:t>^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/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(W))</a:t>
            </a:r>
            <a:br>
              <a:rPr dirty="0"/>
            </a:br>
            <a:r>
              <a:rPr dirty="0">
                <a:latin typeface="Courier"/>
              </a:rPr>
              <a:t>    Q</a:t>
            </a:r>
          </a:p>
          <a:p>
            <a:pPr indent="0">
              <a:buNone/>
            </a:pPr>
            <a:r>
              <a:rPr dirty="0">
                <a:latin typeface="Courier"/>
              </a:rPr>
              <a:t>## [1] 24.40149</a:t>
            </a:r>
          </a:p>
          <a:p>
            <a:pPr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Calculate tau2</a:t>
            </a:r>
            <a:br>
              <a:rPr dirty="0"/>
            </a:br>
            <a:r>
              <a:rPr dirty="0">
                <a:latin typeface="Courier"/>
              </a:rPr>
              <a:t>    C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(W) </a:t>
            </a:r>
            <a:r>
              <a:rPr dirty="0">
                <a:solidFill>
                  <a:srgbClr val="4070A0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 ((</a:t>
            </a:r>
            <a:r>
              <a:rPr dirty="0">
                <a:solidFill>
                  <a:srgbClr val="06287E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(W</a:t>
            </a:r>
            <a:r>
              <a:rPr dirty="0">
                <a:solidFill>
                  <a:srgbClr val="4070A0"/>
                </a:solidFill>
                <a:latin typeface="Courier"/>
              </a:rPr>
              <a:t>^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))</a:t>
            </a:r>
            <a:r>
              <a:rPr dirty="0">
                <a:solidFill>
                  <a:srgbClr val="4070A0"/>
                </a:solidFill>
                <a:latin typeface="Courier"/>
              </a:rPr>
              <a:t>/</a:t>
            </a:r>
            <a:r>
              <a:rPr dirty="0">
                <a:solidFill>
                  <a:srgbClr val="06287E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(W))</a:t>
            </a:r>
            <a:br>
              <a:rPr dirty="0"/>
            </a:br>
            <a:r>
              <a:rPr dirty="0">
                <a:latin typeface="Courier"/>
              </a:rPr>
              <a:t>    C</a:t>
            </a:r>
          </a:p>
          <a:p>
            <a:pPr indent="0">
              <a:buNone/>
            </a:pPr>
            <a:r>
              <a:rPr dirty="0">
                <a:latin typeface="Courier"/>
              </a:rPr>
              <a:t>## [1] 69.23077</a:t>
            </a:r>
          </a:p>
          <a:p>
            <a:pPr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Calculate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df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nrow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dataRE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   </a:t>
            </a:r>
            <a:br>
              <a:rPr dirty="0"/>
            </a:br>
            <a:r>
              <a:rPr dirty="0">
                <a:latin typeface="Courier"/>
              </a:rPr>
              <a:t>    T2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(Q </a:t>
            </a:r>
            <a:r>
              <a:rPr dirty="0">
                <a:solidFill>
                  <a:srgbClr val="4070A0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df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/</a:t>
            </a:r>
            <a:r>
              <a:rPr dirty="0">
                <a:latin typeface="Courier"/>
              </a:rPr>
              <a:t> C</a:t>
            </a:r>
            <a:br>
              <a:rPr dirty="0"/>
            </a:br>
            <a:r>
              <a:rPr dirty="0">
                <a:latin typeface="Courier"/>
              </a:rPr>
              <a:t>    T2</a:t>
            </a:r>
          </a:p>
          <a:p>
            <a:pPr indent="0">
              <a:buNone/>
            </a:pPr>
            <a:r>
              <a:rPr dirty="0">
                <a:latin typeface="Courier"/>
              </a:rPr>
              <a:t>## [1] 0.2946883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B65DF8-9C9B-A7C0-6F4A-AAEDD918340A}"/>
              </a:ext>
            </a:extLst>
          </p:cNvPr>
          <p:cNvSpPr txBox="1">
            <a:spLocks/>
          </p:cNvSpPr>
          <p:nvPr/>
        </p:nvSpPr>
        <p:spPr>
          <a:xfrm>
            <a:off x="228600" y="160336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Now a random effect analysis by hand…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BABE5-BD68-3823-AFC1-6F6519051593}"/>
              </a:ext>
            </a:extLst>
          </p:cNvPr>
          <p:cNvSpPr txBox="1"/>
          <p:nvPr/>
        </p:nvSpPr>
        <p:spPr>
          <a:xfrm>
            <a:off x="3579495" y="2331634"/>
            <a:ext cx="5440680" cy="646331"/>
          </a:xfrm>
          <a:prstGeom prst="rect">
            <a:avLst/>
          </a:prstGeom>
          <a:solidFill>
            <a:schemeClr val="accent6">
              <a:lumMod val="60000"/>
              <a:lumOff val="40000"/>
              <a:alpha val="4883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dirty="0">
                <a:latin typeface="Courier"/>
              </a:rPr>
              <a:t>## Test for Heterogeneity:
## Q(</a:t>
            </a:r>
            <a:r>
              <a:rPr lang="en-AU" dirty="0" err="1">
                <a:latin typeface="Courier"/>
              </a:rPr>
              <a:t>df</a:t>
            </a:r>
            <a:r>
              <a:rPr lang="en-AU" dirty="0">
                <a:latin typeface="Courier"/>
              </a:rPr>
              <a:t> = 4) = 24.4015, p-</a:t>
            </a:r>
            <a:r>
              <a:rPr lang="en-AU" dirty="0" err="1">
                <a:latin typeface="Courier"/>
              </a:rPr>
              <a:t>val</a:t>
            </a:r>
            <a:r>
              <a:rPr lang="en-AU" dirty="0">
                <a:latin typeface="Courier"/>
              </a:rPr>
              <a:t> &lt; .0001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5E8E0-952B-B8C8-BEE4-6F6FD1A3C3F9}"/>
              </a:ext>
            </a:extLst>
          </p:cNvPr>
          <p:cNvSpPr txBox="1"/>
          <p:nvPr/>
        </p:nvSpPr>
        <p:spPr>
          <a:xfrm>
            <a:off x="3640455" y="5182968"/>
            <a:ext cx="5223510" cy="646331"/>
          </a:xfrm>
          <a:prstGeom prst="rect">
            <a:avLst/>
          </a:prstGeom>
          <a:solidFill>
            <a:schemeClr val="accent2">
              <a:lumMod val="60000"/>
              <a:lumOff val="40000"/>
              <a:alpha val="57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AU" dirty="0">
                <a:latin typeface="Courier"/>
              </a:rPr>
              <a:t>## tau^2 (estimated amount of total heterogeneity): 0.2947 (SE = 0.2731)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dirty="0"/>
              <a:t>Remember, things are the same but the weighting is different now.</a:t>
            </a:r>
          </a:p>
          <a:p>
            <a:pPr indent="0">
              <a:buNone/>
            </a:pPr>
            <a:r>
              <a:rPr dirty="0">
                <a:latin typeface="Courier"/>
              </a:rPr>
              <a:t>    </a:t>
            </a:r>
            <a:endParaRPr lang="en-AU" dirty="0">
              <a:latin typeface="Courier"/>
            </a:endParaRPr>
          </a:p>
          <a:p>
            <a:pPr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RE weights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 err="1">
                <a:latin typeface="Courier"/>
              </a:rPr>
              <a:t>W.re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/</a:t>
            </a:r>
            <a:r>
              <a:rPr dirty="0">
                <a:latin typeface="Courier"/>
              </a:rPr>
              <a:t> (T2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dataRE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Ves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#Pooled effect size for random effect meta-analysis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 err="1">
                <a:latin typeface="Courier"/>
              </a:rPr>
              <a:t>esPoolRE</a:t>
            </a: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W.re</a:t>
            </a:r>
            <a:r>
              <a:rPr dirty="0">
                <a:solidFill>
                  <a:srgbClr val="4070A0"/>
                </a:solidFill>
                <a:latin typeface="Courier"/>
              </a:rPr>
              <a:t>*</a:t>
            </a:r>
            <a:r>
              <a:rPr dirty="0" err="1">
                <a:latin typeface="Courier"/>
              </a:rPr>
              <a:t>dataRE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es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/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W.re</a:t>
            </a:r>
            <a:r>
              <a:rPr dirty="0">
                <a:latin typeface="Courier"/>
              </a:rPr>
              <a:t>) 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 err="1">
                <a:latin typeface="Courier"/>
              </a:rPr>
              <a:t>esPoolRE</a:t>
            </a:r>
            <a:endParaRPr dirty="0">
              <a:latin typeface="Courier"/>
            </a:endParaRPr>
          </a:p>
          <a:p>
            <a:pPr indent="0">
              <a:buNone/>
            </a:pPr>
            <a:r>
              <a:rPr dirty="0">
                <a:latin typeface="Courier"/>
              </a:rPr>
              <a:t>## [1] 2.016261</a:t>
            </a:r>
          </a:p>
          <a:p>
            <a:pPr indent="0">
              <a:buNone/>
            </a:pPr>
            <a:endParaRPr lang="en-AU" i="1" dirty="0">
              <a:solidFill>
                <a:srgbClr val="60A0B0"/>
              </a:solidFill>
              <a:latin typeface="Courier"/>
            </a:endParaRPr>
          </a:p>
          <a:p>
            <a:pPr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Calculate the pooled variance around estimate</a:t>
            </a:r>
            <a:br>
              <a:rPr dirty="0"/>
            </a:br>
            <a:r>
              <a:rPr dirty="0">
                <a:latin typeface="Courier"/>
              </a:rPr>
              <a:t>       </a:t>
            </a:r>
            <a:r>
              <a:rPr dirty="0" err="1">
                <a:latin typeface="Courier"/>
              </a:rPr>
              <a:t>VarES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/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W.re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Calculate the standard error around estimate</a:t>
            </a:r>
            <a:br>
              <a:rPr dirty="0"/>
            </a:br>
            <a:r>
              <a:rPr dirty="0">
                <a:latin typeface="Courier"/>
              </a:rPr>
              <a:t>       SE.ES.RE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sqrt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VarES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   SE.ES.RE</a:t>
            </a:r>
          </a:p>
          <a:p>
            <a:pPr indent="0">
              <a:buNone/>
            </a:pPr>
            <a:r>
              <a:rPr dirty="0">
                <a:latin typeface="Courier"/>
              </a:rPr>
              <a:t>## [1] 0.2697219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9B535A-C8B2-7056-02FB-CDDE4D21245F}"/>
              </a:ext>
            </a:extLst>
          </p:cNvPr>
          <p:cNvSpPr txBox="1">
            <a:spLocks/>
          </p:cNvSpPr>
          <p:nvPr/>
        </p:nvSpPr>
        <p:spPr>
          <a:xfrm>
            <a:off x="0" y="91164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Now a random effect analysis by hand…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3D1E7-E99D-CC2E-3D1D-962E6526D891}"/>
              </a:ext>
            </a:extLst>
          </p:cNvPr>
          <p:cNvSpPr txBox="1"/>
          <p:nvPr/>
        </p:nvSpPr>
        <p:spPr>
          <a:xfrm>
            <a:off x="541020" y="5691981"/>
            <a:ext cx="8061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Courier"/>
              </a:rPr>
              <a:t>## estimate      se    </a:t>
            </a:r>
            <a:r>
              <a:rPr lang="en-AU" dirty="0" err="1">
                <a:latin typeface="Courier"/>
              </a:rPr>
              <a:t>zval</a:t>
            </a:r>
            <a:r>
              <a:rPr lang="en-AU" dirty="0">
                <a:latin typeface="Courier"/>
              </a:rPr>
              <a:t>    </a:t>
            </a:r>
            <a:r>
              <a:rPr lang="en-AU" dirty="0" err="1">
                <a:latin typeface="Courier"/>
              </a:rPr>
              <a:t>pval</a:t>
            </a:r>
            <a:r>
              <a:rPr lang="en-AU" dirty="0">
                <a:latin typeface="Courier"/>
              </a:rPr>
              <a:t>   </a:t>
            </a:r>
            <a:r>
              <a:rPr lang="en-AU" dirty="0" err="1">
                <a:latin typeface="Courier"/>
              </a:rPr>
              <a:t>ci.lb</a:t>
            </a:r>
            <a:r>
              <a:rPr lang="en-AU" dirty="0">
                <a:latin typeface="Courier"/>
              </a:rPr>
              <a:t>   </a:t>
            </a:r>
            <a:r>
              <a:rPr lang="en-AU" dirty="0" err="1">
                <a:latin typeface="Courier"/>
              </a:rPr>
              <a:t>ci.ub</a:t>
            </a:r>
            <a:r>
              <a:rPr lang="en-AU" dirty="0">
                <a:latin typeface="Courier"/>
              </a:rPr>
              <a:t>     ​ 
##   2.0163  0.2697  7.4753  &lt;.0001  1.4876  2.5449  ***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9F8054-DE60-71D4-A736-270CD3D7FE90}"/>
              </a:ext>
            </a:extLst>
          </p:cNvPr>
          <p:cNvSpPr/>
          <p:nvPr/>
        </p:nvSpPr>
        <p:spPr>
          <a:xfrm>
            <a:off x="433175" y="5737701"/>
            <a:ext cx="1788289" cy="646331"/>
          </a:xfrm>
          <a:prstGeom prst="rect">
            <a:avLst/>
          </a:prstGeom>
          <a:solidFill>
            <a:schemeClr val="tx2">
              <a:lumMod val="60000"/>
              <a:lumOff val="40000"/>
              <a:alpha val="20336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147E09EA-9174-7F10-0262-BA6AC41D2AE2}"/>
              </a:ext>
            </a:extLst>
          </p:cNvPr>
          <p:cNvCxnSpPr>
            <a:cxnSpLocks/>
          </p:cNvCxnSpPr>
          <p:nvPr/>
        </p:nvCxnSpPr>
        <p:spPr>
          <a:xfrm rot="5400000">
            <a:off x="-108968" y="4255692"/>
            <a:ext cx="2445857" cy="426719"/>
          </a:xfrm>
          <a:prstGeom prst="curvedConnector3">
            <a:avLst>
              <a:gd name="adj1" fmla="val -135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4ABEA6F-BFBF-FAD3-3FE4-D64173D6B4BE}"/>
              </a:ext>
            </a:extLst>
          </p:cNvPr>
          <p:cNvSpPr/>
          <p:nvPr/>
        </p:nvSpPr>
        <p:spPr>
          <a:xfrm>
            <a:off x="2334703" y="5737701"/>
            <a:ext cx="1055032" cy="646331"/>
          </a:xfrm>
          <a:prstGeom prst="rect">
            <a:avLst/>
          </a:prstGeom>
          <a:solidFill>
            <a:schemeClr val="accent2">
              <a:lumMod val="60000"/>
              <a:lumOff val="40000"/>
              <a:alpha val="2033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92FBCE6-DA7A-0974-85C0-F73681E02AAC}"/>
              </a:ext>
            </a:extLst>
          </p:cNvPr>
          <p:cNvCxnSpPr/>
          <p:nvPr/>
        </p:nvCxnSpPr>
        <p:spPr>
          <a:xfrm>
            <a:off x="2685327" y="5288280"/>
            <a:ext cx="301713" cy="42612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1F21-792C-464F-BA41-95BABBDB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More non-independence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1EBD1-C6C6-B946-A886-E9DD041C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508" y="1066241"/>
            <a:ext cx="5527963" cy="4725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DB2C76-2723-DC4D-9C57-F84E0369E63A}"/>
              </a:ext>
            </a:extLst>
          </p:cNvPr>
          <p:cNvSpPr txBox="1"/>
          <p:nvPr/>
        </p:nvSpPr>
        <p:spPr>
          <a:xfrm>
            <a:off x="2929759" y="6064531"/>
            <a:ext cx="352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 one or averaging or modeling? </a:t>
            </a:r>
          </a:p>
          <a:p>
            <a:r>
              <a:rPr lang="en-US" dirty="0"/>
              <a:t>What would you do?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F62FF85-D278-5F9D-5CC8-B2D2167F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3983"/>
            <a:ext cx="4226868" cy="41900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092D39-D923-A126-2B8A-784BED6AB6C9}"/>
              </a:ext>
            </a:extLst>
          </p:cNvPr>
          <p:cNvSpPr/>
          <p:nvPr/>
        </p:nvSpPr>
        <p:spPr>
          <a:xfrm>
            <a:off x="3564783" y="2798178"/>
            <a:ext cx="763929" cy="2725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70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A24F-B15A-0E01-ADF4-8CE2D909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2543-4733-C3C5-21CA-6659EBA3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3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6F8A-26DC-E57E-0213-3B37F44C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3B8B-F150-52E4-B95F-0F301551B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03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EC3B-66BA-4845-C2C7-8F3B5D6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0CBD-E710-3B93-C22E-40258D75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66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B92A-F80A-6901-A341-D6F2A111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922B8-6C3D-CA0C-620F-C5696EC0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3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926-2E32-BB4C-A4EF-4DA446A7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4638"/>
            <a:ext cx="788670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Two main aims of </a:t>
            </a:r>
            <a:br>
              <a:rPr lang="en-US" b="1" dirty="0"/>
            </a:br>
            <a:r>
              <a:rPr lang="en-US" b="1" dirty="0"/>
              <a:t>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FE50-D8B5-5D4B-A5D3-FD3B13B9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Finding generality across studies on the same (similar) topics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olidFill>
                  <a:srgbClr val="FF0000"/>
                </a:solidFill>
              </a:rPr>
              <a:t>Meta-analysis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Finding consistency (inconsistency) among studies – just looking at means may not be useful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olidFill>
                  <a:srgbClr val="FF0000"/>
                </a:solidFill>
              </a:rPr>
              <a:t>Heterogeneity analysis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olidFill>
                  <a:srgbClr val="FF0000"/>
                </a:solidFill>
              </a:rPr>
              <a:t>Meta-regression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Publication-bias tests</a:t>
            </a:r>
          </a:p>
        </p:txBody>
      </p:sp>
    </p:spTree>
    <p:extLst>
      <p:ext uri="{BB962C8B-B14F-4D97-AF65-F5344CB8AC3E}">
        <p14:creationId xmlns:p14="http://schemas.microsoft.com/office/powerpoint/2010/main" val="9871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4512-80B2-B900-EEFB-6DA1FDBD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meta-analysis is doing…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2AC7F462-59BE-FAA1-A617-2E1E75780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62" y="1322946"/>
            <a:ext cx="5939562" cy="51657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2A4C0D-1988-589E-B692-A971E22CAA7E}"/>
              </a:ext>
            </a:extLst>
          </p:cNvPr>
          <p:cNvSpPr txBox="1"/>
          <p:nvPr/>
        </p:nvSpPr>
        <p:spPr>
          <a:xfrm>
            <a:off x="457200" y="64886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Hillebrand &amp; </a:t>
            </a:r>
            <a:r>
              <a:rPr lang="en-US" dirty="0" err="1"/>
              <a:t>Gurevitch</a:t>
            </a:r>
            <a:r>
              <a:rPr lang="en-US" dirty="0"/>
              <a:t> (2016). </a:t>
            </a:r>
            <a:r>
              <a:rPr lang="en-US" dirty="0" err="1"/>
              <a:t>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8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8BF5-73C4-A14D-A015-84760165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Meta-analysis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3BEA-7561-3949-88EE-2500CA30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Fixed-effect (common-effect) and random-effects meta-analyses</a:t>
            </a:r>
          </a:p>
          <a:p>
            <a:pPr>
              <a:lnSpc>
                <a:spcPct val="130000"/>
              </a:lnSpc>
            </a:pPr>
            <a:r>
              <a:rPr lang="en-US" dirty="0"/>
              <a:t>Heterogeneity tests</a:t>
            </a:r>
          </a:p>
          <a:p>
            <a:pPr>
              <a:lnSpc>
                <a:spcPct val="130000"/>
              </a:lnSpc>
            </a:pPr>
            <a:r>
              <a:rPr lang="en-US" dirty="0"/>
              <a:t>Meta-regression (mixed-effects meta-analysis)</a:t>
            </a:r>
          </a:p>
          <a:p>
            <a:pPr>
              <a:lnSpc>
                <a:spcPct val="130000"/>
              </a:lnSpc>
            </a:pPr>
            <a:r>
              <a:rPr lang="en-US" dirty="0"/>
              <a:t>Publication bias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Are studies with significant results more likely to be published?</a:t>
            </a:r>
          </a:p>
        </p:txBody>
      </p:sp>
    </p:spTree>
    <p:extLst>
      <p:ext uri="{BB962C8B-B14F-4D97-AF65-F5344CB8AC3E}">
        <p14:creationId xmlns:p14="http://schemas.microsoft.com/office/powerpoint/2010/main" val="387165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E03-CD63-5D94-4B03-E904814C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403" y="208659"/>
            <a:ext cx="4361597" cy="15125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Fixed and random</a:t>
            </a:r>
            <a:br>
              <a:rPr lang="en-US" b="1" dirty="0"/>
            </a:br>
            <a:r>
              <a:rPr lang="en-US" b="1" dirty="0"/>
              <a:t>model assumptions</a:t>
            </a:r>
          </a:p>
        </p:txBody>
      </p:sp>
      <p:pic>
        <p:nvPicPr>
          <p:cNvPr id="5" name="Content Placeholder 4" descr="Chart, radar chart, line chart&#10;&#10;Description automatically generated">
            <a:extLst>
              <a:ext uri="{FF2B5EF4-FFF2-40B4-BE49-F238E27FC236}">
                <a16:creationId xmlns:a16="http://schemas.microsoft.com/office/drawing/2014/main" id="{9462AA0C-A875-9118-B4F5-33FEAA216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-76200"/>
            <a:ext cx="4630003" cy="70104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AEF4D8-1AE9-E7A9-9FE4-6CC56C18E8ED}"/>
              </a:ext>
            </a:extLst>
          </p:cNvPr>
          <p:cNvSpPr txBox="1">
            <a:spLocks/>
          </p:cNvSpPr>
          <p:nvPr/>
        </p:nvSpPr>
        <p:spPr>
          <a:xfrm>
            <a:off x="4705409" y="3185601"/>
            <a:ext cx="4040188" cy="255040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45718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566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131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20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0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697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All studies are estimating the same (common) “true” underlying effect</a:t>
            </a:r>
          </a:p>
          <a:p>
            <a:pPr>
              <a:defRPr/>
            </a:pPr>
            <a:r>
              <a:rPr lang="en-US"/>
              <a:t>Variability between studies is due to random variation (chance) only</a:t>
            </a:r>
          </a:p>
          <a:p>
            <a:pPr marL="320040" indent="-320040">
              <a:buFont typeface="Wingdings"/>
              <a:buChar char=""/>
              <a:defRPr/>
            </a:pP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9892006-97D3-236C-7E1F-69A749BF4172}"/>
              </a:ext>
            </a:extLst>
          </p:cNvPr>
          <p:cNvSpPr txBox="1">
            <a:spLocks/>
          </p:cNvSpPr>
          <p:nvPr/>
        </p:nvSpPr>
        <p:spPr>
          <a:xfrm>
            <a:off x="4782403" y="2343203"/>
            <a:ext cx="3886200" cy="63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18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566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131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20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0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697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b="1" dirty="0"/>
              <a:t>Fixed (common) effect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D9C469-B082-31F9-272A-CB1960D4D809}"/>
              </a:ext>
            </a:extLst>
          </p:cNvPr>
          <p:cNvSpPr/>
          <p:nvPr/>
        </p:nvSpPr>
        <p:spPr>
          <a:xfrm>
            <a:off x="152400" y="4132162"/>
            <a:ext cx="4419600" cy="2725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DF4F8CDB-E8E5-D0CD-63D3-8676D6522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4711079"/>
            <a:ext cx="4630003" cy="162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1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E03-CD63-5D94-4B03-E904814C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403" y="208659"/>
            <a:ext cx="4361597" cy="15125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Fixed and random</a:t>
            </a:r>
            <a:br>
              <a:rPr lang="en-US" b="1" dirty="0"/>
            </a:br>
            <a:r>
              <a:rPr lang="en-US" b="1" dirty="0"/>
              <a:t>model assumptions</a:t>
            </a:r>
          </a:p>
        </p:txBody>
      </p:sp>
      <p:pic>
        <p:nvPicPr>
          <p:cNvPr id="5" name="Content Placeholder 4" descr="Chart, radar chart, line chart&#10;&#10;Description automatically generated">
            <a:extLst>
              <a:ext uri="{FF2B5EF4-FFF2-40B4-BE49-F238E27FC236}">
                <a16:creationId xmlns:a16="http://schemas.microsoft.com/office/drawing/2014/main" id="{9462AA0C-A875-9118-B4F5-33FEAA216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-76200"/>
            <a:ext cx="4630003" cy="7010400"/>
          </a:xfr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30ABDDD-B3FA-9A09-D8DC-BF066997295A}"/>
              </a:ext>
            </a:extLst>
          </p:cNvPr>
          <p:cNvSpPr txBox="1">
            <a:spLocks/>
          </p:cNvSpPr>
          <p:nvPr/>
        </p:nvSpPr>
        <p:spPr>
          <a:xfrm>
            <a:off x="4661766" y="3079993"/>
            <a:ext cx="4041775" cy="252613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45718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566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131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20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0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697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Each study has different “true” underlying effects</a:t>
            </a:r>
          </a:p>
          <a:p>
            <a:pPr>
              <a:defRPr/>
            </a:pPr>
            <a:r>
              <a:rPr lang="en-US" dirty="0"/>
              <a:t>Variability between studies is due to random variation (chance) </a:t>
            </a:r>
            <a:r>
              <a:rPr lang="en-US" b="1" i="1" dirty="0"/>
              <a:t>and actual differences</a:t>
            </a:r>
          </a:p>
          <a:p>
            <a:pPr marL="320040" indent="-320040">
              <a:buFont typeface="Wingdings"/>
              <a:buChar char=""/>
              <a:defRPr/>
            </a:pPr>
            <a:endParaRPr lang="en-US" dirty="0"/>
          </a:p>
          <a:p>
            <a:pPr marL="320040" indent="-320040">
              <a:buFont typeface="Wingdings"/>
              <a:buChar char=""/>
              <a:defRPr/>
            </a:pP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CD05D7A-197E-4800-D888-9212639CF310}"/>
              </a:ext>
            </a:extLst>
          </p:cNvPr>
          <p:cNvSpPr txBox="1">
            <a:spLocks/>
          </p:cNvSpPr>
          <p:nvPr/>
        </p:nvSpPr>
        <p:spPr>
          <a:xfrm>
            <a:off x="4739553" y="2209734"/>
            <a:ext cx="3886200" cy="639763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566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131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20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0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697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b="1" dirty="0"/>
              <a:t>Random effects</a:t>
            </a:r>
          </a:p>
        </p:txBody>
      </p:sp>
    </p:spTree>
    <p:extLst>
      <p:ext uri="{BB962C8B-B14F-4D97-AF65-F5344CB8AC3E}">
        <p14:creationId xmlns:p14="http://schemas.microsoft.com/office/powerpoint/2010/main" val="324247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5" y="145812"/>
            <a:ext cx="8269165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Fixed (common) and random: it’s just another linear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1680653"/>
            <a:ext cx="31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Fixed-effect meta-analysis</a:t>
            </a:r>
          </a:p>
          <a:p>
            <a:r>
              <a:rPr lang="en-US" dirty="0"/>
              <a:t>(common-effect meta-analysis)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4781" y="1682997"/>
            <a:ext cx="346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Random-effects meta-analysis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F09476-6110-1540-882A-3F5A19418BA8}"/>
              </a:ext>
            </a:extLst>
          </p:cNvPr>
          <p:cNvSpPr txBox="1"/>
          <p:nvPr/>
        </p:nvSpPr>
        <p:spPr>
          <a:xfrm>
            <a:off x="5073827" y="6304085"/>
            <a:ext cx="36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Nakagawa &amp; Santos (2012, </a:t>
            </a:r>
            <a:r>
              <a:rPr lang="en-US" dirty="0" err="1"/>
              <a:t>Evol</a:t>
            </a:r>
            <a:r>
              <a:rPr lang="en-US" dirty="0"/>
              <a:t> </a:t>
            </a:r>
            <a:r>
              <a:rPr lang="en-US" dirty="0" err="1"/>
              <a:t>Ecol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208879-FC86-7844-8A0C-149F064B565D}"/>
                  </a:ext>
                </a:extLst>
              </p:cNvPr>
              <p:cNvSpPr txBox="1"/>
              <p:nvPr/>
            </p:nvSpPr>
            <p:spPr>
              <a:xfrm>
                <a:off x="1145872" y="5090719"/>
                <a:ext cx="1695464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study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208879-FC86-7844-8A0C-149F064B5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72" y="5090719"/>
                <a:ext cx="1695464" cy="39485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65CCB42-CA3A-9344-9710-58986A03BC82}"/>
                  </a:ext>
                </a:extLst>
              </p:cNvPr>
              <p:cNvSpPr/>
              <p:nvPr/>
            </p:nvSpPr>
            <p:spPr>
              <a:xfrm>
                <a:off x="925185" y="5469550"/>
                <a:ext cx="268001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sampling errors </a:t>
                </a:r>
                <a:endParaRPr lang="en-US" i="1" dirty="0">
                  <a:latin typeface="Cambria Math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= meta-analytic mean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effect size</a:t>
                </a:r>
                <a:r>
                  <a:rPr lang="en-AU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65CCB42-CA3A-9344-9710-58986A03B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85" y="5469550"/>
                <a:ext cx="2680016" cy="923330"/>
              </a:xfrm>
              <a:prstGeom prst="rect">
                <a:avLst/>
              </a:prstGeom>
              <a:blipFill>
                <a:blip r:embed="rId4"/>
                <a:stretch>
                  <a:fillRect t="-4110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2973286-684A-5F45-BE39-CFC4945159CA}"/>
                  </a:ext>
                </a:extLst>
              </p:cNvPr>
              <p:cNvSpPr/>
              <p:nvPr/>
            </p:nvSpPr>
            <p:spPr>
              <a:xfrm>
                <a:off x="5151613" y="5116239"/>
                <a:ext cx="25665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study-specific effect</a:t>
                </a:r>
                <a:endParaRPr lang="en-AU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2973286-684A-5F45-BE39-CFC494515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13" y="5116239"/>
                <a:ext cx="2566536" cy="369332"/>
              </a:xfrm>
              <a:prstGeom prst="rect">
                <a:avLst/>
              </a:prstGeom>
              <a:blipFill>
                <a:blip r:embed="rId5"/>
                <a:stretch>
                  <a:fillRect t="-6667" r="-49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1A8BF1-A344-E741-BBED-7CFB650528C9}"/>
                  </a:ext>
                </a:extLst>
              </p:cNvPr>
              <p:cNvSpPr/>
              <p:nvPr/>
            </p:nvSpPr>
            <p:spPr>
              <a:xfrm>
                <a:off x="789839" y="2668218"/>
                <a:ext cx="2402958" cy="1638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𝐌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1A8BF1-A344-E741-BBED-7CFB65052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39" y="2668218"/>
                <a:ext cx="2402958" cy="1638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B35302-09F9-814C-A107-D67CEFBDB180}"/>
                  </a:ext>
                </a:extLst>
              </p:cNvPr>
              <p:cNvSpPr/>
              <p:nvPr/>
            </p:nvSpPr>
            <p:spPr>
              <a:xfrm>
                <a:off x="5073827" y="2658903"/>
                <a:ext cx="2566536" cy="1613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B35302-09F9-814C-A107-D67CEFBDB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827" y="2658903"/>
                <a:ext cx="2566536" cy="16135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D2F3CF-5D5E-334E-BF62-50F26D287C1F}"/>
                  </a:ext>
                </a:extLst>
              </p:cNvPr>
              <p:cNvSpPr/>
              <p:nvPr/>
            </p:nvSpPr>
            <p:spPr>
              <a:xfrm>
                <a:off x="5073827" y="5710162"/>
                <a:ext cx="2870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is often referred to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D2F3CF-5D5E-334E-BF62-50F26D287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827" y="5710162"/>
                <a:ext cx="2870979" cy="369332"/>
              </a:xfrm>
              <a:prstGeom prst="rect">
                <a:avLst/>
              </a:prstGeom>
              <a:blipFill>
                <a:blip r:embed="rId8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274B562-081A-9F41-ADD0-F60547D13AFA}"/>
                  </a:ext>
                </a:extLst>
              </p:cNvPr>
              <p:cNvSpPr/>
              <p:nvPr/>
            </p:nvSpPr>
            <p:spPr>
              <a:xfrm>
                <a:off x="7021929" y="4034386"/>
                <a:ext cx="2016449" cy="925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274B562-081A-9F41-ADD0-F60547D13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929" y="4034386"/>
                <a:ext cx="2016449" cy="925253"/>
              </a:xfrm>
              <a:prstGeom prst="rect">
                <a:avLst/>
              </a:prstGeom>
              <a:blipFill>
                <a:blip r:embed="rId9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ABBD81-BFF3-B940-A330-44B8A2898C61}"/>
                  </a:ext>
                </a:extLst>
              </p:cNvPr>
              <p:cNvSpPr/>
              <p:nvPr/>
            </p:nvSpPr>
            <p:spPr>
              <a:xfrm>
                <a:off x="3020697" y="3962701"/>
                <a:ext cx="1310230" cy="925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ABBD81-BFF3-B940-A330-44B8A2898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697" y="3962701"/>
                <a:ext cx="1310230" cy="925253"/>
              </a:xfrm>
              <a:prstGeom prst="rect">
                <a:avLst/>
              </a:prstGeom>
              <a:blipFill>
                <a:blip r:embed="rId10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50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Fixed </a:t>
            </a:r>
            <a:r>
              <a:rPr lang="en-AU" b="1" dirty="0"/>
              <a:t>(common) </a:t>
            </a:r>
            <a:r>
              <a:rPr b="1" dirty="0"/>
              <a:t>effect</a:t>
            </a:r>
            <a:r>
              <a:rPr lang="en-AU" b="1" dirty="0"/>
              <a:t> in code…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Generate some simulated effect size data with known sampling variance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assumed to come from a common underlying distribution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set.seed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86</a:t>
            </a:r>
            <a:r>
              <a:rPr dirty="0">
                <a:latin typeface="Courier"/>
              </a:rPr>
              <a:t>) </a:t>
            </a:r>
            <a:r>
              <a:rPr i="1" dirty="0">
                <a:solidFill>
                  <a:srgbClr val="60A0B0"/>
                </a:solidFill>
                <a:latin typeface="Courier"/>
              </a:rPr>
              <a:t># Set see so that we all get the same simulated results</a:t>
            </a:r>
            <a:br>
              <a:rPr dirty="0"/>
            </a:br>
            <a:endParaRPr lang="en-AU" dirty="0">
              <a:latin typeface="Courier"/>
            </a:endParaRPr>
          </a:p>
          <a:p>
            <a:pPr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We will have 5 studies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stdy</a:t>
            </a: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solidFill>
                  <a:srgbClr val="4070A0"/>
                </a:solidFill>
                <a:latin typeface="Courier"/>
              </a:rPr>
              <a:t>: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                                      </a:t>
            </a:r>
            <a:br>
              <a:rPr dirty="0"/>
            </a:br>
            <a:endParaRPr lang="en-AU" dirty="0"/>
          </a:p>
          <a:p>
            <a:pPr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We know the variance for each effect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Ves</a:t>
            </a:r>
            <a:r>
              <a:rPr dirty="0">
                <a:latin typeface="Courier"/>
              </a:rPr>
              <a:t>    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0.05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0.10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0.02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0.10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0.09</a:t>
            </a:r>
            <a:r>
              <a:rPr dirty="0">
                <a:latin typeface="Courier"/>
              </a:rPr>
              <a:t>)    </a:t>
            </a:r>
            <a:br>
              <a:rPr dirty="0"/>
            </a:br>
            <a:endParaRPr lang="en-AU" dirty="0"/>
          </a:p>
          <a:p>
            <a:pPr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We'll need this later but these are weights</a:t>
            </a:r>
            <a:br>
              <a:rPr dirty="0"/>
            </a:br>
            <a:r>
              <a:rPr dirty="0">
                <a:latin typeface="Courier"/>
              </a:rPr>
              <a:t>    W    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/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Ves</a:t>
            </a:r>
            <a:r>
              <a:rPr dirty="0">
                <a:latin typeface="Courier"/>
              </a:rPr>
              <a:t>                                          </a:t>
            </a:r>
            <a:br>
              <a:rPr dirty="0"/>
            </a:br>
            <a:endParaRPr lang="en-AU" dirty="0"/>
          </a:p>
          <a:p>
            <a:pPr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We assume they are sampled from a normal distribution  with a mean effect size of 2</a:t>
            </a:r>
            <a:br>
              <a:rPr dirty="0"/>
            </a:br>
            <a:r>
              <a:rPr dirty="0">
                <a:latin typeface="Courier"/>
              </a:rPr>
              <a:t>    es    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rnorm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06287E"/>
                </a:solidFill>
                <a:latin typeface="Courier"/>
              </a:rPr>
              <a:t>length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Ves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06287E"/>
                </a:solidFill>
                <a:latin typeface="Courier"/>
              </a:rPr>
              <a:t>sqrt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Ves</a:t>
            </a:r>
            <a:r>
              <a:rPr dirty="0">
                <a:latin typeface="Courier"/>
              </a:rPr>
              <a:t>))          </a:t>
            </a:r>
            <a:br>
              <a:rPr dirty="0"/>
            </a:br>
            <a:endParaRPr lang="en-AU" dirty="0"/>
          </a:p>
          <a:p>
            <a:pPr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Data for our fixed effect meta-analysis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dataFE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data.frame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stdy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stdy</a:t>
            </a:r>
            <a:r>
              <a:rPr dirty="0">
                <a:latin typeface="Courier"/>
              </a:rPr>
              <a:t>, es, </a:t>
            </a:r>
            <a:r>
              <a:rPr dirty="0" err="1">
                <a:latin typeface="Courier"/>
              </a:rPr>
              <a:t>Ves</a:t>
            </a: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4992</TotalTime>
  <Words>2143</Words>
  <Application>Microsoft Macintosh PowerPoint</Application>
  <PresentationFormat>On-screen Show (4:3)</PresentationFormat>
  <Paragraphs>174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</vt:lpstr>
      <vt:lpstr>Cambria Math</vt:lpstr>
      <vt:lpstr>Courier</vt:lpstr>
      <vt:lpstr>Wingdings</vt:lpstr>
      <vt:lpstr>Office Theme</vt:lpstr>
      <vt:lpstr>PowerPoint Presentation</vt:lpstr>
      <vt:lpstr>Workshop Overview</vt:lpstr>
      <vt:lpstr>Two main aims of  meta-analysis</vt:lpstr>
      <vt:lpstr>What meta-analysis is doing…</vt:lpstr>
      <vt:lpstr>Meta-analysis </vt:lpstr>
      <vt:lpstr>Fixed and random model assumptions</vt:lpstr>
      <vt:lpstr>Fixed and random model assumptions</vt:lpstr>
      <vt:lpstr>Fixed (common) and random: it’s just another linear model</vt:lpstr>
      <vt:lpstr>Fixed (common) effect in code…</vt:lpstr>
      <vt:lpstr>Fixed effects model data…</vt:lpstr>
      <vt:lpstr>Fixed effect model meta-analysis..</vt:lpstr>
      <vt:lpstr>Now a fixed effect analysis by hand…</vt:lpstr>
      <vt:lpstr>Now a fixed effect analysis by hand…</vt:lpstr>
      <vt:lpstr>Now a fixed effect analysis by hand…</vt:lpstr>
      <vt:lpstr>Now a fixed effect analysis by hand…</vt:lpstr>
      <vt:lpstr>Random effect model in code….</vt:lpstr>
      <vt:lpstr>Random effect model data…</vt:lpstr>
      <vt:lpstr>Random effects model meta-analysis..</vt:lpstr>
      <vt:lpstr>Now a random effect analysis by hand…</vt:lpstr>
      <vt:lpstr>PowerPoint Presentation</vt:lpstr>
      <vt:lpstr>PowerPoint Presentation</vt:lpstr>
      <vt:lpstr>More non-independence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Macintosh PowerPoint</Application>
  <PresentationFormat>On-screen Show (16:9)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Courier</vt:lpstr>
      <vt:lpstr>Office Theme</vt:lpstr>
      <vt:lpstr>Meta-analysis in Comparative Physiology: A brief introduction to effect sizes and meta-analytic modelling</vt:lpstr>
      <vt:lpstr>What is meta-analysis?</vt:lpstr>
      <vt:lpstr>PowerPoint Presentation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cp:lastModifiedBy>Daniel Noble</cp:lastModifiedBy>
  <cp:revision>188</cp:revision>
  <dcterms:created xsi:type="dcterms:W3CDTF">2022-06-05T22:41:34Z</dcterms:created>
  <dcterms:modified xsi:type="dcterms:W3CDTF">2022-06-17T02:55:50Z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2022-06-06</vt:lpwstr>
  </property>
  <property fmtid="{D5CDD505-2E9C-101B-9397-08002B2CF9AE}" pid="3" name="output">
    <vt:lpwstr/>
  </property>
</Properties>
</file>