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Meta-analysis in Comparative Physiology: A brief introduction to effect sizes and meta-analytic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W.A Noble, Nicholis Wu, Essie Rodgers, Patrice Pottier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2022-06-13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Slide with Bullets</a:t>
                </a:r>
              </a:p>
              <a:p>
                <a:pPr lvl="0"/>
                <a:r>
                  <a:rPr/>
                  <a:t>Bullet 1</a:t>
                </a:r>
              </a:p>
              <a:p>
                <a:pPr lvl="0"/>
                <a:r>
                  <a:rPr/>
                  <a:t>Bullet 2</a:t>
                </a:r>
              </a:p>
              <a:p>
                <a:pPr lvl="0"/>
                <a:r>
                  <a:rPr/>
                  <a:t>Bullet 3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r>
                            <m:t>x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  <a:p>
                <a:pPr lvl="0"/>
                <a:r>
                  <a:rPr/>
                  <a:t>Eat eggs</a:t>
                </a:r>
              </a:p>
              <a:p>
                <a:pPr lvl="0"/>
                <a:r>
                  <a:rPr/>
                  <a:t>Drink coffee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Slide with R Output</a:t>
                </a:r>
              </a:p>
              <a:p>
                <a:pPr lvl="0" indent="0">
                  <a:buNone/>
                </a:pPr>
                <a:r>
                  <a:rPr i="1">
                    <a:solidFill>
                      <a:srgbClr val="60A0B0"/>
                    </a:solidFill>
                    <a:latin typeface="Courier"/>
                  </a:rPr>
                  <a:t># LDH activity in 8 C treatment</a:t>
                </a:r>
                <a:br/>
                <a:r>
                  <a:rPr>
                    <a:latin typeface="Courier"/>
                  </a:rPr>
                  <a:t>trt_8C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rnorm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0.4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0.5</a:t>
                </a:r>
                <a:r>
                  <a:rPr>
                    <a:latin typeface="Courier"/>
                  </a:rPr>
                  <a:t>)</a:t>
                </a:r>
                <a:br/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# LDH activity in 26 C treatment</a:t>
                </a:r>
                <a:br/>
                <a:r>
                  <a:rPr>
                    <a:latin typeface="Courier"/>
                  </a:rPr>
                  <a:t>trt_26C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rnorm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0.6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0.2</a:t>
                </a:r>
                <a:r>
                  <a:rPr>
                    <a:latin typeface="Courier"/>
                  </a:rPr>
                  <a:t>)</a:t>
                </a:r>
                <a:br/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# What's the difference, i.e., effect size, between treatments?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mean</a:t>
                </a:r>
                <a:r>
                  <a:rPr>
                    <a:latin typeface="Courier"/>
                  </a:rPr>
                  <a:t>(trt_26C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trt_8C)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0.1689233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t.test</a:t>
                </a:r>
                <a:r>
                  <a:rPr>
                    <a:latin typeface="Courier"/>
                  </a:rPr>
                  <a:t>(trt_26C, trt_8C)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
##  Welch Two Sample t-test
## 
## data:  trt_26C and trt_8C
## t = 0.90505, df = 12.249, p-value = 0.3829
## alternative hypothesis: true difference in means is not equal to 0
## 95 percent confidence interval:
##  -0.2368285  0.5746752
## sample estimates:
## mean of x mean of y 
## 0.6241681 0.4552448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Do 1000s of experiments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experiment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function</a:t>
                </a:r>
                <a:r>
                  <a:rPr>
                    <a:latin typeface="Courier"/>
                  </a:rPr>
                  <a:t>(times) {</a:t>
                </a:r>
                <a:br/>
                <a:br/>
                <a:r>
                  <a:rPr>
                    <a:latin typeface="Courier"/>
                  </a:rPr>
                  <a:t>    dat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data.frame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matrix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nrow =</a:t>
                </a:r>
                <a:r>
                  <a:rPr>
                    <a:latin typeface="Courier"/>
                  </a:rPr>
                  <a:t> times,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ncol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))</a:t>
                </a:r>
                <a:br/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(i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in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times) {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 i="1">
                    <a:solidFill>
                      <a:srgbClr val="60A0B0"/>
                    </a:solidFill>
                    <a:latin typeface="Courier"/>
                  </a:rPr>
                  <a:t># LDH activity in 8 C treatment</a:t>
                </a:r>
                <a:br/>
                <a:r>
                  <a:rPr>
                    <a:latin typeface="Courier"/>
                  </a:rPr>
                  <a:t>        trt_8C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rnorm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0.4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0.5</a:t>
                </a:r>
                <a:r>
                  <a:rPr>
                    <a:latin typeface="Courier"/>
                  </a:rPr>
                  <a:t>)</a:t>
                </a:r>
                <a:br/>
                <a:br/>
                <a:r>
                  <a:rPr>
                    <a:latin typeface="Courier"/>
                  </a:rPr>
                  <a:t>        </a:t>
                </a:r>
                <a:r>
                  <a:rPr i="1">
                    <a:solidFill>
                      <a:srgbClr val="60A0B0"/>
                    </a:solidFill>
                    <a:latin typeface="Courier"/>
                  </a:rPr>
                  <a:t># LDH activity in 26 C treatment</a:t>
                </a:r>
                <a:br/>
                <a:r>
                  <a:rPr>
                    <a:latin typeface="Courier"/>
                  </a:rPr>
                  <a:t>        trt_26C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rnorm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0.6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0.2</a:t>
                </a:r>
                <a:r>
                  <a:rPr>
                    <a:latin typeface="Courier"/>
                  </a:rPr>
                  <a:t>)</a:t>
                </a:r>
                <a:br/>
                <a:br/>
                <a:r>
                  <a:rPr>
                    <a:latin typeface="Courier"/>
                  </a:rPr>
                  <a:t>        </a:t>
                </a:r>
                <a:r>
                  <a:rPr i="1">
                    <a:solidFill>
                      <a:srgbClr val="60A0B0"/>
                    </a:solidFill>
                    <a:latin typeface="Courier"/>
                  </a:rPr>
                  <a:t># What's the difference, i.e., effect size, between treatments?</a:t>
                </a:r>
                <a:br/>
                <a:r>
                  <a:rPr>
                    <a:latin typeface="Courier"/>
                  </a:rPr>
                  <a:t>        dat[i,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mean</a:t>
                </a:r>
                <a:r>
                  <a:rPr>
                    <a:latin typeface="Courier"/>
                  </a:rPr>
                  <a:t>(trt_26C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trt_8C)</a:t>
                </a:r>
                <a:br/>
                <a:r>
                  <a:rPr>
                    <a:latin typeface="Courier"/>
                  </a:rPr>
                  <a:t>        dat[i,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]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t.test</a:t>
                </a:r>
                <a:r>
                  <a:rPr>
                    <a:latin typeface="Courier"/>
                  </a:rPr>
                  <a:t>(trt_26C, trt_8C)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$</a:t>
                </a:r>
                <a:r>
                  <a:rPr>
                    <a:latin typeface="Courier"/>
                  </a:rPr>
                  <a:t>p.value</a:t>
                </a:r>
                <a:br/>
                <a:br/>
                <a:r>
                  <a:rPr>
                    <a:latin typeface="Courier"/>
                  </a:rPr>
                  <a:t>    }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names</a:t>
                </a:r>
                <a:r>
                  <a:rPr>
                    <a:latin typeface="Courier"/>
                  </a:rPr>
                  <a:t>(dat)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c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"effect"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"p"</a:t>
                </a:r>
                <a:r>
                  <a:rPr>
                    <a:latin typeface="Courier"/>
                  </a:rPr>
                  <a:t>)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return</a:t>
                </a:r>
                <a:r>
                  <a:rPr>
                    <a:latin typeface="Courier"/>
                  </a:rPr>
                  <a:t>(dat)</a:t>
                </a:r>
                <a:br/>
                <a:r>
                  <a:rPr>
                    <a:latin typeface="Courier"/>
                  </a:rPr>
                  <a:t>}</a:t>
                </a:r>
                <a:br/>
                <a:br/>
                <a:r>
                  <a:rPr>
                    <a:latin typeface="Courier"/>
                  </a:rPr>
                  <a:t>expts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experiment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10000</a:t>
                </a:r>
                <a:r>
                  <a:rPr>
                    <a:latin typeface="Courier"/>
                  </a:rPr>
                  <a:t>)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Figure</a:t>
                </a:r>
              </a:p>
            </p:txBody>
          </p:sp>
        </mc:Choice>
      </mc:AlternateContent>
      <p:pic>
        <p:nvPicPr>
          <p:cNvPr descr="code_slides_files/figure-pptx/simfi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errors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S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/</m:t>
                      </m:r>
                      <m:rad>
                        <m:radPr>
                          <m:degHide m:val="1"/>
                        </m:radPr>
                        <m:deg/>
                        <m:e>
                          <m:r>
                            <m:t>N</m:t>
                          </m:r>
                        </m:e>
                      </m:rad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sd</a:t>
                </a:r>
                <a:r>
                  <a:rPr>
                    <a:latin typeface="Courier"/>
                  </a:rPr>
                  <a:t>(expts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$</a:t>
                </a:r>
                <a:r>
                  <a:rPr>
                    <a:latin typeface="Courier"/>
                  </a:rPr>
                  <a:t>effect)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0.1706722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means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c</a:t>
                </a:r>
                <a:r>
                  <a:rPr>
                    <a:latin typeface="Courier"/>
                  </a:rPr>
                  <a:t>()</a:t>
                </a:r>
                <a:br/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(i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in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1e+06</a:t>
                </a:r>
                <a:r>
                  <a:rPr>
                    <a:latin typeface="Courier"/>
                  </a:rPr>
                  <a:t>) {</a:t>
                </a:r>
                <a:br/>
                <a:r>
                  <a:rPr>
                    <a:latin typeface="Courier"/>
                  </a:rPr>
                  <a:t>    mass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rnorm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n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18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mean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10.8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sd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0.988</a:t>
                </a:r>
                <a:r>
                  <a:rPr>
                    <a:latin typeface="Courier"/>
                  </a:rPr>
                  <a:t>)</a:t>
                </a:r>
                <a:br/>
                <a:r>
                  <a:rPr>
                    <a:latin typeface="Courier"/>
                  </a:rPr>
                  <a:t>    means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c</a:t>
                </a:r>
                <a:r>
                  <a:rPr>
                    <a:latin typeface="Courier"/>
                  </a:rPr>
                  <a:t>(means,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mean</a:t>
                </a:r>
                <a:r>
                  <a:rPr>
                    <a:latin typeface="Courier"/>
                  </a:rPr>
                  <a:t>(mass))</a:t>
                </a:r>
                <a:br/>
                <a:r>
                  <a:rPr>
                    <a:latin typeface="Courier"/>
                  </a:rPr>
                  <a:t>}</a:t>
                </a:r>
                <a:br/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# The mean of the means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mean</a:t>
                </a:r>
                <a:r>
                  <a:rPr>
                    <a:latin typeface="Courier"/>
                  </a:rPr>
                  <a:t>(means)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# The standard deviation of the means or standard error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sd</a:t>
                </a:r>
                <a:r>
                  <a:rPr>
                    <a:latin typeface="Courier"/>
                  </a:rPr>
                  <a:t>(means)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Our analytical calculaton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se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sd</a:t>
                </a:r>
                <a:r>
                  <a:rPr>
                    <a:latin typeface="Courier"/>
                  </a:rPr>
                  <a:t>(mass)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sqrt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length</a:t>
                </a:r>
                <a:r>
                  <a:rPr>
                    <a:latin typeface="Courier"/>
                  </a:rPr>
                  <a:t>(mass))</a:t>
                </a:r>
                <a:br/>
                <a:r>
                  <a:rPr>
                    <a:latin typeface="Courier"/>
                  </a:rPr>
                  <a:t>se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Plots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ggplot</a:t>
                </a:r>
                <a:r>
                  <a:rPr>
                    <a:latin typeface="Courier"/>
                  </a:rPr>
                  <a:t>()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geom_histogram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aes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x =</a:t>
                </a:r>
                <a:r>
                  <a:rPr>
                    <a:latin typeface="Courier"/>
                  </a:rPr>
                  <a:t> means))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Zr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zr_data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read.csv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"https://raw.githubusercontent.com/daniel1noble/meta-workshop/gh-pages/data/ind_disp_raw_data.csv"</a:t>
                </a:r>
                <a:r>
                  <a:rPr>
                    <a:latin typeface="Courier"/>
                  </a:rPr>
                  <a:t>)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%&gt;%</a:t>
                </a:r>
                <a:br/>
                <a:r>
                  <a:rPr>
                    <a:latin typeface="Courier"/>
                  </a:rPr>
                  <a:t>  dplyr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::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select</a:t>
                </a:r>
                <a:r>
                  <a:rPr>
                    <a:latin typeface="Courier"/>
                  </a:rPr>
                  <a:t>(study_ID, taxa, species, trait, response, response_unit, disp_trait, disp_unit, corr_coeff, sample_size)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%&gt;%</a:t>
                </a:r>
                <a:r>
                  <a:rPr>
                    <a:latin typeface="Courier"/>
                  </a:rPr>
                  <a:t> </a:t>
                </a:r>
                <a:r>
                  <a:rPr i="1">
                    <a:solidFill>
                      <a:srgbClr val="60A0B0"/>
                    </a:solidFill>
                    <a:latin typeface="Courier"/>
                  </a:rPr>
                  <a:t># remove irrelevant columns for this tutorial</a:t>
                </a:r>
                <a:br/>
                <a:r>
                  <a:rPr>
                    <a:latin typeface="Courier"/>
                  </a:rPr>
                  <a:t>  dplyr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::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top_n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10</a:t>
                </a:r>
                <a:r>
                  <a:rPr>
                    <a:latin typeface="Courier"/>
                  </a:rPr>
                  <a:t>) </a:t>
                </a:r>
                <a:r>
                  <a:rPr i="1">
                    <a:solidFill>
                      <a:srgbClr val="60A0B0"/>
                    </a:solidFill>
                    <a:latin typeface="Courier"/>
                  </a:rPr>
                  <a:t># select first 10 effect sizes to illustrate escalc function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Selecting by sample_size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Effect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Calculate Fisher's r-to-z transformed correlation coefficient (ZCOR) as yi = effect size and vi = sampling variances, where ri = raw correlation coefficients, and ni = sample size.</a:t>
            </a:r>
            <a:br/>
            <a:r>
              <a:rPr>
                <a:latin typeface="Courier"/>
              </a:rPr>
              <a:t>zr_data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metafor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escalc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measure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"ZCOR"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ri =</a:t>
            </a:r>
            <a:r>
              <a:rPr>
                <a:latin typeface="Courier"/>
              </a:rPr>
              <a:t> corr_coeff, </a:t>
            </a:r>
            <a:r>
              <a:rPr>
                <a:solidFill>
                  <a:srgbClr val="7D9029"/>
                </a:solidFill>
                <a:latin typeface="Courier"/>
              </a:rPr>
              <a:t>ni =</a:t>
            </a:r>
            <a:r>
              <a:rPr>
                <a:latin typeface="Courier"/>
              </a:rPr>
              <a:t> sample_size,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zr_data, </a:t>
            </a:r>
            <a:r>
              <a:rPr>
                <a:solidFill>
                  <a:srgbClr val="7D9029"/>
                </a:solidFill>
                <a:latin typeface="Courier"/>
              </a:rPr>
              <a:t>var.names=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"Zr"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"v_Zr"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zr_data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study_ID     taxa              species          trait       response 
## 1         5 Mammalia      Tamias_striatus     Metabolism     Resting MR 
## 2        13     Aves          Parus_major     Metabolism       Basal MR 
## 3        13     Aves          Parus_major     Metabolism       Basal MR 
## 4        45 Mammalia      Syncerus_caffer      Condition Body condition 
## 5        45 Mammalia      Syncerus_caffer      Condition Body condition 
## 6        55     Aves Phoenicopterus_ruber      Condition Body condition 
## 7        87     Aves  Cyanistes caeruleus       Immunity            WBC 
## 8        87     Aves  Cyanistes caeruleus Cardiovascular    Haematocrit 
## 9        87     Aves  Cyanistes caeruleus       Immunity            WBC 
## 10       87     Aves  Cyanistes caeruleus Cardiovascular    Haematocrit 
##       response_unit  disp_trait disp_unit  corr_coeff sample_size      Zr 
## 1       residual mW Exploration  residual -0.14300000         296 -0.1440 
## 2  mass-corrected W Exploration            0.05547002         345  0.0555 
## 3  mass-corrected W Exploration           -0.13969969         335 -0.1406 
## 4             index   Dispersal         % -0.40000000         415 -0.4236 
## 5             index   Dispersal         % -0.53000000         508 -0.5901 
## 6                     Dispersal            0.87300000         462  1.3456 
## 7                 n    Activity         n  0.06500000         485  0.0651 
## 8                 %    Activity         n  0.01500000         485  0.0150 
## 9                 n    Activity         n  0.17000000         485  0.1717 
## 10                %    Activity         n -0.13000000         485 -0.1307 
##      v_Zr 
## 1  0.0034 
## 2  0.0029 
## 3  0.0030 
## 4  0.0024 
## 5  0.0020 
## 6  0.0022 
## 7  0.0021 
## 8  0.0021 
## 9  0.0021 
## 10 0.0021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 transofrmation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We can easily convert back to r as follows</a:t>
            </a:r>
            <a:br/>
            <a:r>
              <a:rPr>
                <a:latin typeface="Courier"/>
              </a:rPr>
              <a:t>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tanh</a:t>
            </a:r>
            <a:r>
              <a:rPr>
                <a:latin typeface="Courier"/>
              </a:rPr>
              <a:t>(zr_data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Zr)</a:t>
            </a:r>
            <a:br/>
            <a:br/>
            <a:r>
              <a:rPr>
                <a:latin typeface="Courier"/>
              </a:rPr>
              <a:t>zr_data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(corr_coeff, r)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 corr_coeff           r 
## 1  -0.14300000 -0.14300000 
## 2   0.05547002  0.05547002 
## 3  -0.13969969 -0.13969969 
## 4  -0.40000000 -0.40000000 
## 5  -0.53000000 -0.53000000 
## 6   0.87300000  0.87300000 
## 7   0.06500000  0.06500000 
## 8   0.01500000  0.01500000 
## 9   0.17000000  0.17000000 
## 10 -0.13000000 -0.13000000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Meta-analysis in Comparative Physiology: A brief introduction to effect sizes and meta-analytic modelling</dc:title>
  <dc:creator>Daniel W.A Noble, Nicholis Wu, Essie Rodgers, Patrice Pottier</dc:creator>
  <cp:keywords/>
  <dcterms:created xsi:type="dcterms:W3CDTF">2022-06-13T01:04:24Z</dcterms:created>
  <dcterms:modified xsi:type="dcterms:W3CDTF">2022-06-13T01:04:24Z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2022-06-13</vt:lpwstr>
  </property>
  <property fmtid="{D5CDD505-2E9C-101B-9397-08002B2CF9AE}" pid="3" name="editor_options">
    <vt:lpwstr/>
  </property>
  <property fmtid="{D5CDD505-2E9C-101B-9397-08002B2CF9AE}" pid="4" name="output">
    <vt:lpwstr>powerpoint_presentation</vt:lpwstr>
  </property>
</Properties>
</file>