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3" Type="http://schemas.openxmlformats.org/officeDocument/2006/relationships/viewProps" Target="viewProps.xml" /><Relationship Id="rId3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5" Type="http://schemas.openxmlformats.org/officeDocument/2006/relationships/tableStyles" Target="tableStyles.xml" /><Relationship Id="rId3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Meta-analysis in Comparative Physiology: A brief introduction to effect sizes and meta-analytic modelling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Daniel W.A Noble, Nicholis Wu, Essie Rodgers, Patrice Pottier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2022-06-17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zr_data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"https://raw.githubusercontent.com/daniel1noble/meta-workshop/gh-pages/data/ind_disp_raw_data.csv"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(study_ID, taxa, species, trait, response, response_unit, disp_trait, disp_unit, corr_coeff, sample_size)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# remove irrelevant columns for this tutorial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top_n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 </a:t>
            </a:r>
            <a:r>
              <a:rPr i="1">
                <a:solidFill>
                  <a:srgbClr val="60A0B0"/>
                </a:solidFill>
                <a:latin typeface="Courier"/>
              </a:rPr>
              <a:t># select first 10 effect sizes to illustrate escalc function</a:t>
            </a:r>
          </a:p>
          <a:p>
            <a:pPr lvl="0" indent="0">
              <a:buNone/>
            </a:pPr>
            <a:r>
              <a:rPr>
                <a:latin typeface="Courier"/>
              </a:rPr>
              <a:t>## Selecting by sample_size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Effect calculation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Calculate Fisher's r-to-z transformed correlation coefficient (ZCOR) as yi = effect size and vi = sampling variances, where ri = raw correlation coefficients, and ni = sample size.</a:t>
            </a:r>
            <a:br/>
            <a:r>
              <a:rPr>
                <a:latin typeface="Courier"/>
              </a:rPr>
              <a:t>zr_data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metafor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escalc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measure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"ZCOR"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ri =</a:t>
            </a:r>
            <a:r>
              <a:rPr>
                <a:latin typeface="Courier"/>
              </a:rPr>
              <a:t> corr_coeff, </a:t>
            </a:r>
            <a:r>
              <a:rPr>
                <a:solidFill>
                  <a:srgbClr val="7D9029"/>
                </a:solidFill>
                <a:latin typeface="Courier"/>
              </a:rPr>
              <a:t>ni =</a:t>
            </a:r>
            <a:r>
              <a:rPr>
                <a:latin typeface="Courier"/>
              </a:rPr>
              <a:t> sample_size,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zr_data, </a:t>
            </a:r>
            <a:r>
              <a:rPr>
                <a:solidFill>
                  <a:srgbClr val="7D9029"/>
                </a:solidFill>
                <a:latin typeface="Courier"/>
              </a:rPr>
              <a:t>var.names=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"Zr"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"v_Zr"</a:t>
            </a:r>
            <a:r>
              <a:rPr>
                <a:latin typeface="Courier"/>
              </a:rPr>
              <a:t>))</a:t>
            </a:r>
            <a:br/>
            <a:br/>
            <a:r>
              <a:rPr>
                <a:latin typeface="Courier"/>
              </a:rPr>
              <a:t>zr_data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  study_ID     taxa              species          trait       response 
## 1         5 Mammalia      Tamias_striatus     Metabolism     Resting MR 
## 2        13     Aves          Parus_major     Metabolism       Basal MR 
## 3        13     Aves          Parus_major     Metabolism       Basal MR 
## 4        45 Mammalia      Syncerus_caffer      Condition Body condition 
## 5        45 Mammalia      Syncerus_caffer      Condition Body condition 
## 6        55     Aves Phoenicopterus_ruber      Condition Body condition 
## 7        87     Aves  Cyanistes caeruleus       Immunity            WBC 
## 8        87     Aves  Cyanistes caeruleus Cardiovascular    Haematocrit 
## 9        87     Aves  Cyanistes caeruleus       Immunity            WBC 
## 10       87     Aves  Cyanistes caeruleus Cardiovascular    Haematocrit 
##       response_unit  disp_trait disp_unit  corr_coeff sample_size      Zr 
## 1       residual mW Exploration  residual -0.14300000         296 -0.1440 
## 2  mass-corrected W Exploration            0.05547002         345  0.0555 
## 3  mass-corrected W Exploration           -0.13969969         335 -0.1406 
## 4             index   Dispersal         % -0.40000000         415 -0.4236 
## 5             index   Dispersal         % -0.53000000         508 -0.5901 
## 6                     Dispersal            0.87300000         462  1.3456 
## 7                 n    Activity         n  0.06500000         485  0.0651 
## 8                 %    Activity         n  0.01500000         485  0.0150 
## 9                 n    Activity         n  0.17000000         485  0.1717 
## 10                %    Activity         n -0.13000000         485 -0.1307 
##      v_Zr 
## 1  0.0034 
## 2  0.0029 
## 3  0.0030 
## 4  0.0024 
## 5  0.0020 
## 6  0.0022 
## 7  0.0021 
## 8  0.0021 
## 9  0.0021 
## 10 0.0021</a:t>
            </a:r>
          </a:p>
          <a:p>
            <a:pPr lvl="0" indent="0">
              <a:buNone/>
            </a:pPr>
            <a:r>
              <a:rPr>
                <a:latin typeface="Courier"/>
              </a:rPr>
              <a:t>metafor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forest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zr_data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Zr[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], </a:t>
            </a:r>
            <a:r>
              <a:rPr>
                <a:solidFill>
                  <a:srgbClr val="7D9029"/>
                </a:solidFill>
                <a:latin typeface="Courier"/>
              </a:rPr>
              <a:t>vi =</a:t>
            </a:r>
            <a:r>
              <a:rPr>
                <a:latin typeface="Courier"/>
              </a:rPr>
              <a:t> zr_data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v_Zr[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], </a:t>
            </a:r>
            <a:r>
              <a:rPr>
                <a:solidFill>
                  <a:srgbClr val="7D9029"/>
                </a:solidFill>
                <a:latin typeface="Courier"/>
              </a:rPr>
              <a:t>xlab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"Z-transformed Correlation (Zr)"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descr="code_slides_files/figure-pptx/Zrescalc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 transofrmation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We can easily convert back to r as follows</a:t>
            </a:r>
            <a:br/>
            <a:r>
              <a:rPr>
                <a:latin typeface="Courier"/>
              </a:rPr>
              <a:t>zr_data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tanh</a:t>
            </a:r>
            <a:r>
              <a:rPr>
                <a:latin typeface="Courier"/>
              </a:rPr>
              <a:t>(zr_data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Zr)</a:t>
            </a:r>
            <a:br/>
            <a:br/>
            <a:r>
              <a:rPr>
                <a:latin typeface="Courier"/>
              </a:rPr>
              <a:t>zr_data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(corr_coeff, r)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   corr_coeff           r 
## 1  -0.14300000 -0.14300000 
## 2   0.05547002  0.05547002 
## 3  -0.13969969 -0.13969969 
## 4  -0.40000000 -0.40000000 
## 5  -0.53000000 -0.53000000 
## 6   0.87300000  0.87300000 
## 7   0.06500000  0.06500000 
## 8   0.01500000  0.01500000 
## 9   0.17000000  0.17000000 
## 10 -0.13000000 -0.13000000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Hedges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contrast_data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"https://raw.githubusercontent.com/daniel1noble/meta-workshop/gh-pages/data/pop_disp_raw_data.csv"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(study_ID, taxa, species, trait, response, response_unit, mean_core, sd_core, n_core, mean_front, sd_front, n_front)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# remove irrelevant columns for this tutorial</a:t>
            </a:r>
            <a:br/>
            <a:r>
              <a:rPr>
                <a:latin typeface="Courier"/>
              </a:rPr>
              <a:t>  dplyr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top_n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 </a:t>
            </a:r>
            <a:r>
              <a:rPr i="1">
                <a:solidFill>
                  <a:srgbClr val="60A0B0"/>
                </a:solidFill>
                <a:latin typeface="Courier"/>
              </a:rPr>
              <a:t># select first 10 effect sizes to illustrate escalc function</a:t>
            </a:r>
          </a:p>
          <a:p>
            <a:pPr lvl="0" indent="0">
              <a:buNone/>
            </a:pPr>
            <a:r>
              <a:rPr>
                <a:latin typeface="Courier"/>
              </a:rPr>
              <a:t>## Selecting by n_front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Hedgesg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Calculate Hedges' g as g = effect size and v_g = sampling variances, where m1i = mean of edge population, n1i = sample size of edge population, sd1i = standard deviation of edge population, m2i = mean of core population, n2i = sample size of core population, sd2i = standard deviation of core population.</a:t>
            </a:r>
            <a:br/>
            <a:r>
              <a:rPr>
                <a:latin typeface="Courier"/>
              </a:rPr>
              <a:t>contrast_data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metafor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escalc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measure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"SMD"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m1i =</a:t>
            </a:r>
            <a:r>
              <a:rPr>
                <a:latin typeface="Courier"/>
              </a:rPr>
              <a:t> mean_front, </a:t>
            </a:r>
            <a:r>
              <a:rPr>
                <a:solidFill>
                  <a:srgbClr val="7D9029"/>
                </a:solidFill>
                <a:latin typeface="Courier"/>
              </a:rPr>
              <a:t>n1i =</a:t>
            </a:r>
            <a:r>
              <a:rPr>
                <a:latin typeface="Courier"/>
              </a:rPr>
              <a:t> n_front, </a:t>
            </a:r>
            <a:r>
              <a:rPr>
                <a:solidFill>
                  <a:srgbClr val="7D9029"/>
                </a:solidFill>
                <a:latin typeface="Courier"/>
              </a:rPr>
              <a:t>sd1i =</a:t>
            </a:r>
            <a:r>
              <a:rPr>
                <a:latin typeface="Courier"/>
              </a:rPr>
              <a:t> sd_front,</a:t>
            </a:r>
            <a:br/>
            <a:r>
              <a:rPr>
                <a:latin typeface="Courier"/>
              </a:rPr>
              <a:t>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m2i =</a:t>
            </a:r>
            <a:r>
              <a:rPr>
                <a:latin typeface="Courier"/>
              </a:rPr>
              <a:t> mean_core, </a:t>
            </a:r>
            <a:r>
              <a:rPr>
                <a:solidFill>
                  <a:srgbClr val="7D9029"/>
                </a:solidFill>
                <a:latin typeface="Courier"/>
              </a:rPr>
              <a:t>n2i =</a:t>
            </a:r>
            <a:r>
              <a:rPr>
                <a:latin typeface="Courier"/>
              </a:rPr>
              <a:t> n_core, </a:t>
            </a:r>
            <a:r>
              <a:rPr>
                <a:solidFill>
                  <a:srgbClr val="7D9029"/>
                </a:solidFill>
                <a:latin typeface="Courier"/>
              </a:rPr>
              <a:t>sd2i =</a:t>
            </a:r>
            <a:r>
              <a:rPr>
                <a:latin typeface="Courier"/>
              </a:rPr>
              <a:t> sd_core, </a:t>
            </a:r>
            <a:br/>
            <a:r>
              <a:rPr>
                <a:latin typeface="Courier"/>
              </a:rPr>
              <a:t>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contrast_data, </a:t>
            </a:r>
            <a:r>
              <a:rPr>
                <a:solidFill>
                  <a:srgbClr val="7D9029"/>
                </a:solidFill>
                <a:latin typeface="Courier"/>
              </a:rPr>
              <a:t>var.names=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"g"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"v_g"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contrast_data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(study_ID, mean_core, sd_core, n_core, mean_front, sd_front, n_front, g, v_g)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  study_ID    mean_core      sd_core n_core   mean_front     sd_front n_front 
## 1         9    0.8264591   0.41322957     98    0.9525292   0.58132296     161 
## 2        24    0.4333333   0.02804233    116    0.5116402   0.02698413     117 
## 3        34 2491.3240000 619.79470000     94 2528.9950000 603.98380000      96 
## 4        34 2491.3240000 619.79470000     94 2850.9130000 749.38730000      96 
## 5        37    1.3800000   0.18000000   2757    1.4400000   0.18000000     306 
## 6        37    1.3600000   0.17000000   2478    1.4100000   0.16000000     215 
## 7        38    1.3900000   0.13000000    228    1.4600000   0.20000000     238 
## 8        38    1.3700000   0.16000000    200    1.4300000   0.19000000     137 
## 9        38    1.2200000   0.59000000     86    1.1900000   0.42000000     130 
## 10       39    0.0320000   0.00300000    188    0.0350000   0.00300000     188 
## 11       39    0.0290000   0.00200000    251    0.0320000   0.00200000     251 
##          g    v_g 
## 1   0.2398 0.0165 
## 2   2.8366 0.0344 
## 3   0.0613 0.0211 
## 4   0.5203 0.0218 
## 5   0.3333 0.0036 
## 6   0.2954 0.0051 
## 7   0.4125 0.0088 
## 8   0.3464 0.0125 
## 9  -0.0604 0.0193 
## 10  0.9980 0.0120 
## 11  1.4977 0.0102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lnRR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Calculate log response ratio, lnRR = effect size and v_lnRR = sampling variances, where m1i = mean of edge population, n1i = sample size of edge population, sd1i = standard deviation of edge population, m2i = mean of core population, n2i = sample size of core population, sd2i = standard deviation of core population.</a:t>
            </a:r>
            <a:br/>
            <a:r>
              <a:rPr>
                <a:latin typeface="Courier"/>
              </a:rPr>
              <a:t>contrast_data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metafor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escalc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measure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"ROM"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m1i =</a:t>
            </a:r>
            <a:r>
              <a:rPr>
                <a:latin typeface="Courier"/>
              </a:rPr>
              <a:t> mean_front, </a:t>
            </a:r>
            <a:r>
              <a:rPr>
                <a:solidFill>
                  <a:srgbClr val="7D9029"/>
                </a:solidFill>
                <a:latin typeface="Courier"/>
              </a:rPr>
              <a:t>n1i =</a:t>
            </a:r>
            <a:r>
              <a:rPr>
                <a:latin typeface="Courier"/>
              </a:rPr>
              <a:t> n_front, </a:t>
            </a:r>
            <a:r>
              <a:rPr>
                <a:solidFill>
                  <a:srgbClr val="7D9029"/>
                </a:solidFill>
                <a:latin typeface="Courier"/>
              </a:rPr>
              <a:t>sd1i =</a:t>
            </a:r>
            <a:r>
              <a:rPr>
                <a:latin typeface="Courier"/>
              </a:rPr>
              <a:t> sd_front,</a:t>
            </a:r>
            <a:br/>
            <a:r>
              <a:rPr>
                <a:latin typeface="Courier"/>
              </a:rPr>
              <a:t>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m2i =</a:t>
            </a:r>
            <a:r>
              <a:rPr>
                <a:latin typeface="Courier"/>
              </a:rPr>
              <a:t> mean_core, </a:t>
            </a:r>
            <a:r>
              <a:rPr>
                <a:solidFill>
                  <a:srgbClr val="7D9029"/>
                </a:solidFill>
                <a:latin typeface="Courier"/>
              </a:rPr>
              <a:t>n2i =</a:t>
            </a:r>
            <a:r>
              <a:rPr>
                <a:latin typeface="Courier"/>
              </a:rPr>
              <a:t> n_core, </a:t>
            </a:r>
            <a:r>
              <a:rPr>
                <a:solidFill>
                  <a:srgbClr val="7D9029"/>
                </a:solidFill>
                <a:latin typeface="Courier"/>
              </a:rPr>
              <a:t>sd2i =</a:t>
            </a:r>
            <a:r>
              <a:rPr>
                <a:latin typeface="Courier"/>
              </a:rPr>
              <a:t> sd_core, </a:t>
            </a:r>
            <a:br/>
            <a:r>
              <a:rPr>
                <a:latin typeface="Courier"/>
              </a:rPr>
              <a:t>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contrast_data, </a:t>
            </a:r>
            <a:r>
              <a:rPr>
                <a:solidFill>
                  <a:srgbClr val="7D9029"/>
                </a:solidFill>
                <a:latin typeface="Courier"/>
              </a:rPr>
              <a:t>var.names=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"lnRR"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"v_lnRR"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contrast_data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(study_ID, mean_core, sd_core, n_core, mean_front, sd_front, n_front, lnRR, v_lnRR)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  study_ID    mean_core      sd_core n_core   mean_front     sd_front n_front 
## 1         9    0.8264591   0.41322957     98    0.9525292   0.58132296     161 
## 2        24    0.4333333   0.02804233    116    0.5116402   0.02698413     117 
## 3        34 2491.3240000 619.79470000     94 2528.9950000 603.98380000      96 
## 4        34 2491.3240000 619.79470000     94 2850.9130000 749.38730000      96 
## 5        37    1.3800000   0.18000000   2757    1.4400000   0.18000000     306 
## 6        37    1.3600000   0.17000000   2478    1.4100000   0.16000000     215 
## 7        38    1.3900000   0.13000000    228    1.4600000   0.20000000     238 
## 8        38    1.3700000   0.16000000    200    1.4300000   0.19000000     137 
## 9        38    1.2200000   0.59000000     86    1.1900000   0.42000000     130 
## 10       39    0.0320000   0.00300000    188    0.0350000   0.00300000     188 
## 11       39    0.0290000   0.00200000    251    0.0320000   0.00200000     251 
##       lnRR v_lnRR 
## 1   0.1420 0.0049 
## 2   0.1661 0.0001 
## 3   0.0150 0.0013 
## 4   0.1348 0.0014 
## 5   0.0426 0.0001 
## 6   0.0361 0.0001 
## 7   0.0491 0.0001 
## 8   0.0429 0.0002 
## 9  -0.0249 0.0037 
## 10  0.0896 0.0001 
## 11  0.0984 0.0000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COnverting back to understand lnRR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BA2121"/>
                </a:solidFill>
                <a:latin typeface="Courier"/>
              </a:rPr>
              <a:t>### Let's back calculate effects to make sure we understand why they are interpreted as percentage differences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Make sure we understand how it's calculated</a:t>
            </a:r>
            <a:br/>
            <a:r>
              <a:rPr>
                <a:solidFill>
                  <a:srgbClr val="06287E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(contrast_data, 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(mean_front[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mean_core[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0.1419703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Alternatively....</a:t>
            </a:r>
            <a:br/>
            <a:r>
              <a:rPr>
                <a:solidFill>
                  <a:srgbClr val="06287E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(contrast_data, 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(mean_front[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(mean_core[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0.1419703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Now lets back-transform to odds. </a:t>
            </a:r>
            <a:br/>
            <a:r>
              <a:rPr>
                <a:solidFill>
                  <a:srgbClr val="06287E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(contrast_data, </a:t>
            </a:r>
            <a:r>
              <a:rPr>
                <a:solidFill>
                  <a:srgbClr val="06287E"/>
                </a:solidFill>
                <a:latin typeface="Courier"/>
              </a:rPr>
              <a:t>exp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(mean_front[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(mean_core[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])))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1.152542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Interpretation: What this tells us is that the numerator is 1.15 times the denominator, or, that the marginal (front) mean is 15% larger compared to the core mean. We can see that this is true as follows:</a:t>
            </a:r>
            <a:br/>
            <a:r>
              <a:rPr>
                <a:solidFill>
                  <a:srgbClr val="06287E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(contrast_data, </a:t>
            </a:r>
            <a:r>
              <a:rPr>
                <a:solidFill>
                  <a:srgbClr val="06287E"/>
                </a:solidFill>
                <a:latin typeface="Courier"/>
              </a:rPr>
              <a:t>exp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(mean_front[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(mean_core[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]))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mean_core[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0.9525292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This value should now match the marginal mean value, which it does</a:t>
            </a:r>
            <a:br/>
            <a:r>
              <a:rPr>
                <a:solidFill>
                  <a:srgbClr val="06287E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(contrast_data, mean_front[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0.9525292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Latency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l</m:t>
                      </m:r>
                      <m:r>
                        <m:t>n</m:t>
                      </m:r>
                      <m:acc>
                        <m:accPr>
                          <m:chr m:val="‾"/>
                        </m:accPr>
                        <m:e>
                          <m:r>
                            <m:t>X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t>l</m:t>
                      </m:r>
                      <m:r>
                        <m:t>o</m:t>
                      </m:r>
                      <m:r>
                        <m:t>g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acc>
                            <m:accPr>
                              <m:chr m:val="‾"/>
                            </m:accPr>
                            <m:e>
                              <m:r>
                                <m:t>X</m:t>
                              </m:r>
                            </m:e>
                          </m:acc>
                        </m:e>
                      </m:d>
                      <m:r>
                        <m:rPr>
                          <m:sty m:val="p"/>
                        </m:rPr>
                        <m:t>−</m:t>
                      </m:r>
                      <m:r>
                        <m:t>l</m:t>
                      </m:r>
                      <m:r>
                        <m:t>o</m:t>
                      </m:r>
                      <m:r>
                        <m:t>g</m:t>
                      </m:r>
                      <m:rad>
                        <m:radPr>
                          <m:degHide m:val="1"/>
                        </m:radPr>
                        <m:deg/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f>
                                <m:fPr>
                                  <m:type m:val="bar"/>
                                </m:fPr>
                                <m:num>
                                  <m:r>
                                    <m:t>S</m:t>
                                  </m:r>
                                  <m:sSup>
                                    <m:e>
                                      <m:r>
                                        <m:t>D</m:t>
                                      </m:r>
                                    </m:e>
                                    <m:sup>
                                      <m: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e>
                                      <m:acc>
                                        <m:accPr>
                                          <m:chr m:val="‾"/>
                                        </m:accPr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l</m:t>
                      </m:r>
                      <m:r>
                        <m:t>n</m:t>
                      </m:r>
                      <m:r>
                        <m:t>S</m:t>
                      </m:r>
                      <m:r>
                        <m:t>D</m:t>
                      </m:r>
                      <m:r>
                        <m:rPr>
                          <m:sty m:val="p"/>
                        </m:rPr>
                        <m:t>=</m:t>
                      </m:r>
                      <m:rad>
                        <m:radPr>
                          <m:degHide m:val="1"/>
                        </m:radPr>
                        <m:deg/>
                        <m:e>
                          <m:r>
                            <m:t>l</m:t>
                          </m:r>
                          <m:r>
                            <m:t>o</m:t>
                          </m:r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f>
                                <m:fPr>
                                  <m:type m:val="bar"/>
                                </m:fPr>
                                <m:num>
                                  <m:r>
                                    <m:t>S</m:t>
                                  </m:r>
                                  <m:sSup>
                                    <m:e>
                                      <m:r>
                                        <m:t>D</m:t>
                                      </m:r>
                                    </m:e>
                                    <m:sup>
                                      <m: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e>
                                      <m:acc>
                                        <m:accPr>
                                          <m:chr m:val="‾"/>
                                        </m:accPr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Proportions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‾"/>
                        </m:accPr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p</m:t>
                              </m:r>
                            </m:sub>
                          </m:sSub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t>l</m:t>
                      </m:r>
                      <m:r>
                        <m:t>o</m:t>
                      </m:r>
                      <m:r>
                        <m:t>g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r>
                                <m:t>p</m:t>
                              </m:r>
                            </m:num>
                            <m:den>
                              <m: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p</m:t>
                              </m:r>
                            </m:den>
                          </m:f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sSub>
                        <m:e>
                          <m:r>
                            <m:t>D</m:t>
                          </m:r>
                        </m:e>
                        <m:sub>
                          <m:r>
                            <m:t>p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ad>
                        <m:radPr>
                          <m:degHide m:val="1"/>
                        </m:radPr>
                        <m:deg/>
                        <m:e>
                          <m:r>
                            <m:t>S</m:t>
                          </m:r>
                          <m:sSup>
                            <m:e>
                              <m:r>
                                <m:t>D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f>
                                <m:fPr>
                                  <m:type m:val="bar"/>
                                </m:fPr>
                                <m:num>
                                  <m:r>
                                    <m:t>1</m:t>
                                  </m:r>
                                </m:num>
                                <m:den>
                                  <m:r>
                                    <m:t>p</m:t>
                                  </m:r>
                                </m:den>
                              </m:f>
                            </m:e>
                          </m:d>
                          <m:r>
                            <m:rPr>
                              <m:sty m:val="p"/>
                            </m:rPr>
                            <m:t>+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f>
                                <m:fPr>
                                  <m:type m:val="bar"/>
                                </m:fPr>
                                <m:num>
                                  <m:r>
                                    <m:t>p</m:t>
                                  </m:r>
                                </m:num>
                                <m:den>
                                  <m:r>
                                    <m:t>1</m:t>
                                  </m:r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sSup>
                                    <m:e>
                                      <m:r>
                                        <m:t>p</m:t>
                                      </m:r>
                                    </m:e>
                                    <m:sup>
                                      <m: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Arcsine transformation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‾"/>
                        </m:accPr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t</m:t>
                              </m:r>
                            </m:sub>
                          </m:sSub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t>a</m:t>
                      </m:r>
                      <m:r>
                        <m:t>r</m:t>
                      </m:r>
                      <m:r>
                        <m:t>c</m:t>
                      </m:r>
                      <m:r>
                        <m:t>s</m:t>
                      </m:r>
                      <m:r>
                        <m:t>i</m:t>
                      </m:r>
                      <m:r>
                        <m:t>n</m:t>
                      </m:r>
                      <m:r>
                        <m:t>e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ad>
                            <m:radPr>
                              <m:degHide m:val="1"/>
                            </m:radPr>
                            <m:deg/>
                            <m:e>
                              <m:acc>
                                <m:accPr>
                                  <m:chr m:val="‾"/>
                                </m:accPr>
                                <m:e>
                                  <m:r>
                                    <m:t>X</m:t>
                                  </m:r>
                                </m:e>
                              </m:acc>
                            </m:e>
                          </m:rad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sSub>
                        <m:e>
                          <m:r>
                            <m:t>D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ad>
                        <m:radPr>
                          <m:degHide m:val="1"/>
                        </m:radPr>
                        <m:deg/>
                        <m:e>
                          <m:f>
                            <m:fPr>
                              <m:type m:val="bar"/>
                            </m:fPr>
                            <m:num>
                              <m:r>
                                <m:t>S</m:t>
                              </m:r>
                              <m:sSup>
                                <m:e>
                                  <m:r>
                                    <m:t>D</m:t>
                                  </m:r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m:t>4</m:t>
                              </m:r>
                              <m:acc>
                                <m:accPr>
                                  <m:chr m:val="‾"/>
                                </m:accPr>
                                <m:e>
                                  <m:r>
                                    <m:t>X</m:t>
                                  </m:r>
                                </m:e>
                              </m:acc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r>
                                    <m:t>1</m:t>
                                  </m:r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acc>
                                    <m:accPr>
                                      <m:chr m:val="‾"/>
                                    </m:accPr>
                                    <m:e>
                                      <m:r>
                                        <m:t>X</m:t>
                                      </m:r>
                                    </m:e>
                                  </m:acc>
                                </m:e>
                              </m:d>
                            </m:den>
                          </m:f>
                        </m:e>
                      </m:ra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## Geary test - Counts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acc>
                            <m:accPr>
                              <m:chr m:val="‾"/>
                            </m:accPr>
                            <m:e>
                              <m:r>
                                <m:t>X</m:t>
                              </m:r>
                            </m:e>
                          </m:acc>
                        </m:num>
                        <m:den>
                          <m:r>
                            <m:t>S</m:t>
                          </m:r>
                          <m:r>
                            <m:t>D</m:t>
                          </m:r>
                        </m:den>
                      </m:f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r>
                                <m:t>4</m:t>
                              </m:r>
                              <m:sSup>
                                <m:e>
                                  <m:r>
                                    <m:t>N</m:t>
                                  </m:r>
                                </m:e>
                                <m:sup>
                                  <m:r>
                                    <m:t>3</m:t>
                                  </m:r>
                                  <m:r>
                                    <m:rPr>
                                      <m:sty m:val="p"/>
                                    </m:rPr>
                                    <m:t>/</m:t>
                                  </m:r>
                                  <m: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r>
                                <m:t>4</m:t>
                              </m:r>
                              <m:r>
                                <m:t>N</m:t>
                              </m:r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m:t>≥</m:t>
                      </m:r>
                      <m:r>
                        <m:t>3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Bullets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Bullet 1</a:t>
                </a:r>
              </a:p>
              <a:p>
                <a:pPr lvl="0"/>
                <a:r>
                  <a:rPr/>
                  <a:t>Bullet 2</a:t>
                </a:r>
              </a:p>
              <a:p>
                <a:pPr lvl="0"/>
                <a:r>
                  <a:rPr/>
                  <a:t>Bullet 3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p>
                        <m:e>
                          <m:r>
                            <m:t>x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  <a:p>
                <a:pPr lvl="0"/>
                <a:r>
                  <a:rPr/>
                  <a:t>Eat eggs</a:t>
                </a:r>
              </a:p>
              <a:p>
                <a:pPr lvl="0"/>
                <a:r>
                  <a:rPr/>
                  <a:t>Drink coffee</a:t>
                </a:r>
              </a:p>
            </p:txBody>
          </p:sp>
        </mc:Choice>
      </mc:AlternateContent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Q10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l</m:t>
                      </m:r>
                      <m:r>
                        <m:t>n</m:t>
                      </m:r>
                      <m:r>
                        <m:t>R</m:t>
                      </m:r>
                      <m:sSub>
                        <m:e>
                          <m:r>
                            <m:t>R</m:t>
                          </m:r>
                        </m:e>
                        <m:sub>
                          <m:sSub>
                            <m:e>
                              <m:r>
                                <m:t>Q</m:t>
                              </m:r>
                            </m:e>
                            <m:sub>
                              <m:r>
                                <m:t>10</m:t>
                              </m:r>
                            </m:sub>
                          </m:sSub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l</m:t>
                      </m:r>
                      <m:r>
                        <m:t>n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sSub>
                                <m:e>
                                  <m:r>
                                    <m:t>R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e>
                                  <m:r>
                                    <m:t>R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 </m:t>
                          </m:r>
                          <m:f>
                            <m:fPr>
                              <m:type m:val="bar"/>
                            </m:fPr>
                            <m:num>
                              <m:sSup>
                                <m:e>
                                  <m:r>
                                    <m:t>10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m:t>∘</m:t>
                                  </m:r>
                                </m:sup>
                              </m:sSup>
                              <m:r>
                                <m:t>C</m:t>
                              </m:r>
                            </m:num>
                            <m:den>
                              <m:sSub>
                                <m:e>
                                  <m:r>
                                    <m:t>T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sSub>
                                <m:e>
                                  <m:r>
                                    <m:t>T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rPr>
                              <m:sty m:val="p"/>
                            </m:rPr>
                            <m:t>#</m:t>
                          </m:r>
                          <m:r>
                            <m:t>e</m:t>
                          </m:r>
                          <m:r>
                            <m:t>q</m:t>
                          </m:r>
                          <m:r>
                            <m:rPr>
                              <m:sty m:val="p"/>
                            </m:rPr>
                            <m:t>:</m:t>
                          </m:r>
                          <m:r>
                            <m:t>l</m:t>
                          </m:r>
                          <m:r>
                            <m:t>n</m:t>
                          </m:r>
                          <m:r>
                            <m:t>q</m:t>
                          </m:r>
                          <m:r>
                            <m:t>10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Sup>
                        <m:e>
                          <m:r>
                            <m:t>s</m:t>
                          </m:r>
                        </m:e>
                        <m:sub>
                          <m:r>
                            <m:t>l</m:t>
                          </m:r>
                          <m:r>
                            <m:t>n</m:t>
                          </m:r>
                          <m:r>
                            <m:t>R</m:t>
                          </m:r>
                          <m:sSub>
                            <m:e>
                              <m:r>
                                <m:t>R</m:t>
                              </m:r>
                            </m:e>
                            <m:sub>
                              <m:sSub>
                                <m:e>
                                  <m:r>
                                    <m:t>Q</m:t>
                                  </m:r>
                                </m:e>
                                <m:sub>
                                  <m:r>
                                    <m:t>10</m:t>
                                  </m:r>
                                </m:sub>
                              </m:sSub>
                            </m:sub>
                          </m:sSub>
                        </m:sub>
                        <m:sup>
                          <m:r>
                            <m:t>2</m:t>
                          </m:r>
                        </m:sup>
                      </m:sSubSup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r>
                                <m:t>S</m:t>
                              </m:r>
                              <m:sSubSup>
                                <m:e>
                                  <m:r>
                                    <m:t>D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  <m:sup>
                                  <m: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e>
                                  <m:r>
                                    <m:t>R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  <m:sup>
                                  <m:r>
                                    <m:t>2</m:t>
                                  </m:r>
                                </m:sup>
                              </m:sSubSup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sty m:val="p"/>
                            </m:rPr>
                            <m:t>+</m:t>
                          </m:r>
                          <m:f>
                            <m:fPr>
                              <m:type m:val="bar"/>
                            </m:fPr>
                            <m:num>
                              <m:r>
                                <m:t>S</m:t>
                              </m:r>
                              <m:sSubSup>
                                <m:e>
                                  <m:r>
                                    <m:t>D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  <m:sup>
                                  <m: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e>
                                  <m:r>
                                    <m:t>R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  <m:sup>
                                  <m:r>
                                    <m:t>2</m:t>
                                  </m:r>
                                </m:sup>
                              </m:sSubSup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p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 </m:t>
                              </m:r>
                              <m:f>
                                <m:fPr>
                                  <m:type m:val="bar"/>
                                </m:fPr>
                                <m:num>
                                  <m:sSup>
                                    <m:e>
                                      <m:r>
                                        <m:t>10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m:t>∘</m:t>
                                      </m:r>
                                    </m:sup>
                                  </m:sSup>
                                  <m:r>
                                    <m:t>C</m:t>
                                  </m:r>
                                </m:num>
                                <m:den>
                                  <m:sSub>
                                    <m:e>
                                      <m:r>
                                        <m:t>T</m:t>
                                      </m:r>
                                    </m:e>
                                    <m:sub>
                                      <m:r>
                                        <m:t>2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sSub>
                                    <m:e>
                                      <m:r>
                                        <m:t>T</m:t>
                                      </m:r>
                                    </m:e>
                                    <m:sub>
                                      <m: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m:t>2</m:t>
                          </m:r>
                        </m:sup>
                      </m:sSup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rPr>
                              <m:sty m:val="p"/>
                            </m:rPr>
                            <m:t>#</m:t>
                          </m:r>
                          <m:r>
                            <m:t>e</m:t>
                          </m:r>
                          <m:r>
                            <m:t>q</m:t>
                          </m:r>
                          <m:r>
                            <m:rPr>
                              <m:sty m:val="p"/>
                            </m:rPr>
                            <m:t>:</m:t>
                          </m:r>
                          <m:r>
                            <m:t>V</m:t>
                          </m:r>
                          <m:r>
                            <m:t>l</m:t>
                          </m:r>
                          <m:r>
                            <m:t>n</m:t>
                          </m:r>
                          <m:r>
                            <m:t>q</m:t>
                          </m:r>
                          <m:r>
                            <m:t>10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Fixed effect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Generate some simulated effect size data with known sampling variance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assumed to come from a common underlying distribution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set.seed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86</a:t>
            </a:r>
            <a:r>
              <a:rPr>
                <a:latin typeface="Courier"/>
              </a:rPr>
              <a:t>) </a:t>
            </a:r>
            <a:r>
              <a:rPr i="1">
                <a:solidFill>
                  <a:srgbClr val="60A0B0"/>
                </a:solidFill>
                <a:latin typeface="Courier"/>
              </a:rPr>
              <a:t># Set see so that we all get the same simulated results</a:t>
            </a:r>
            <a:br/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# We will have 5 studies</a:t>
            </a:r>
            <a:br/>
            <a:r>
              <a:rPr>
                <a:latin typeface="Courier"/>
              </a:rPr>
              <a:t>    stdy 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                                     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We know the variance for each effect</a:t>
            </a:r>
            <a:br/>
            <a:r>
              <a:rPr>
                <a:latin typeface="Courier"/>
              </a:rPr>
              <a:t>    Ves    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0.05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0.02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0.09</a:t>
            </a:r>
            <a:r>
              <a:rPr>
                <a:latin typeface="Courier"/>
              </a:rPr>
              <a:t>)   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We'll need this later but these are weights</a:t>
            </a:r>
            <a:br/>
            <a:r>
              <a:rPr>
                <a:latin typeface="Courier"/>
              </a:rPr>
              <a:t>    W    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Ves                                         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We assume they are sampled from a normal distribution  with a mean effect size of 2</a:t>
            </a:r>
            <a:br/>
            <a:r>
              <a:rPr>
                <a:latin typeface="Courier"/>
              </a:rPr>
              <a:t>    es    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length</a:t>
            </a:r>
            <a:r>
              <a:rPr>
                <a:latin typeface="Courier"/>
              </a:rPr>
              <a:t>(Ves),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(Ves))         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Data for our fixed effect meta-analysis</a:t>
            </a:r>
            <a:br/>
            <a:r>
              <a:rPr>
                <a:latin typeface="Courier"/>
              </a:rPr>
              <a:t>    dataFE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stdy =</a:t>
            </a:r>
            <a:r>
              <a:rPr>
                <a:latin typeface="Courier"/>
              </a:rPr>
              <a:t> stdy, es, Ves)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Fixed effects</a:t>
            </a:r>
          </a:p>
        </p:txBody>
      </p:sp>
      <p:pic>
        <p:nvPicPr>
          <p:cNvPr descr="code_slides_files/figure-pptx/fe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Fixed effect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Run a fixed effect meta-analysis using the FE dataset. </a:t>
            </a:r>
            <a:br/>
            <a:r>
              <a:rPr>
                <a:latin typeface="Courier"/>
              </a:rPr>
              <a:t>    metafor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rma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yi =</a:t>
            </a:r>
            <a:r>
              <a:rPr>
                <a:latin typeface="Courier"/>
              </a:rPr>
              <a:t> es, </a:t>
            </a:r>
            <a:r>
              <a:rPr>
                <a:solidFill>
                  <a:srgbClr val="7D9029"/>
                </a:solidFill>
                <a:latin typeface="Courier"/>
              </a:rPr>
              <a:t>vi =</a:t>
            </a:r>
            <a:r>
              <a:rPr>
                <a:latin typeface="Courier"/>
              </a:rPr>
              <a:t> Ves, </a:t>
            </a:r>
            <a:r>
              <a:rPr>
                <a:solidFill>
                  <a:srgbClr val="7D9029"/>
                </a:solidFill>
                <a:latin typeface="Courier"/>
              </a:rPr>
              <a:t>method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"FE"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dataFE)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Fixed-Effects Model (k = 5)
## 
## I^2 (total heterogeneity / total variability):   0.00%
## H^2 (total variability / sampling variability):  0.56
## 
## Test for Heterogeneity:
## Q(df = 4) = 2.2340, p-val = 0.6928
## 
## Model Results:
## 
## estimate      se     zval    pval   ci.lb   ci.ub     ​ 
##   2.0731  0.0994  20.8459  &lt;.0001  1.8782  2.2680  *** 
## 
## ---
## Signif. codes:  0 '***' 0.001 '**' 0.01 '*' 0.05 '.' 0.1 ' ' 1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by hand FE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We can even do all the seemingly fancy stuff </a:t>
                </a:r>
                <a:r>
                  <a:rPr>
                    <a:latin typeface="Courier"/>
                  </a:rPr>
                  <a:t>metafor</a:t>
                </a:r>
                <a:r>
                  <a:rPr/>
                  <a:t> is doing ourselves if we want….we just need to know the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‾"/>
                        </m:accPr>
                        <m:e>
                          <m:r>
                            <m:t>E</m:t>
                          </m:r>
                          <m:r>
                            <m:t>S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∑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W</m:t>
                          </m:r>
                          <m:r>
                            <m:rPr>
                              <m:sty m:val="p"/>
                            </m:rPr>
                            <m:t>*</m:t>
                          </m:r>
                          <m:r>
                            <m:t>E</m:t>
                          </m:r>
                          <m:r>
                            <m:t>S</m:t>
                          </m:r>
                        </m:e>
                      </m:d>
                      <m:r>
                        <m:rPr>
                          <m:sty m:val="p"/>
                        </m:rPr>
                        <m:t>/</m:t>
                      </m:r>
                      <m:r>
                        <m:rPr>
                          <m:sty m:val="p"/>
                        </m:rPr>
                        <m:t>∑</m:t>
                      </m:r>
                      <m:r>
                        <m:t>W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Sup>
                        <m:e>
                          <m:r>
                            <m:t>σ</m:t>
                          </m:r>
                        </m:e>
                        <m:sub>
                          <m:acc>
                            <m:accPr>
                              <m:chr m:val="‾"/>
                            </m:accPr>
                            <m:e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acc>
                        </m:sub>
                        <m:sup>
                          <m:r>
                            <m:t>2</m:t>
                          </m:r>
                        </m:sup>
                      </m:sSubSup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m:t>∑</m:t>
                          </m:r>
                          <m:r>
                            <m:t>W</m:t>
                          </m:r>
                        </m:den>
                      </m:f>
                    </m:oMath>
                  </m:oMathPara>
                </a14:m>
              </a:p>
              <a:p>
                <a:pPr lvl="0" indent="0">
                  <a:buNone/>
                </a:pPr>
                <a:r>
                  <a:rPr i="1">
                    <a:solidFill>
                      <a:srgbClr val="60A0B0"/>
                    </a:solidFill>
                    <a:latin typeface="Courier"/>
                  </a:rPr>
                  <a:t># Calculate pooled effect size</a:t>
                </a:r>
                <a:br/>
                <a:r>
                  <a:rPr>
                    <a:latin typeface="Courier"/>
                  </a:rPr>
                  <a:t>       EsP.FE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sum</a:t>
                </a:r>
                <a:r>
                  <a:rPr>
                    <a:latin typeface="Courier"/>
                  </a:rPr>
                  <a:t>(W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*</a:t>
                </a:r>
                <a:r>
                  <a:rPr>
                    <a:latin typeface="Courier"/>
                  </a:rPr>
                  <a:t>dataFE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$</a:t>
                </a:r>
                <a:r>
                  <a:rPr>
                    <a:latin typeface="Courier"/>
                  </a:rPr>
                  <a:t>es)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/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sum</a:t>
                </a:r>
                <a:r>
                  <a:rPr>
                    <a:latin typeface="Courier"/>
                  </a:rPr>
                  <a:t>(W)</a:t>
                </a:r>
                <a:br/>
                <a:r>
                  <a:rPr>
                    <a:latin typeface="Courier"/>
                  </a:rPr>
                  <a:t>       EsP.FE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[1] 2.073105</a:t>
                </a:r>
              </a:p>
              <a:p>
                <a:pPr lvl="0" indent="0">
                  <a:buNone/>
                </a:pPr>
                <a:r>
                  <a:rPr i="1">
                    <a:solidFill>
                      <a:srgbClr val="60A0B0"/>
                    </a:solidFill>
                    <a:latin typeface="Courier"/>
                  </a:rPr>
                  <a:t># Calculate the pooled variance around estimate</a:t>
                </a:r>
                <a:br/>
                <a:r>
                  <a:rPr>
                    <a:latin typeface="Courier"/>
                  </a:rPr>
                  <a:t>    VarEsP.FE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/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sum</a:t>
                </a:r>
                <a:r>
                  <a:rPr>
                    <a:latin typeface="Courier"/>
                  </a:rPr>
                  <a:t>(W)</a:t>
                </a:r>
                <a:br/>
                <a:r>
                  <a:rPr>
                    <a:latin typeface="Courier"/>
                  </a:rPr>
                  <a:t>    VarEsP.FE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[1] 0.00989011</a:t>
                </a:r>
              </a:p>
              <a:p>
                <a:pPr lvl="0" indent="0">
                  <a:buNone/>
                </a:pPr>
                <a:r>
                  <a:rPr i="1">
                    <a:solidFill>
                      <a:srgbClr val="60A0B0"/>
                    </a:solidFill>
                    <a:latin typeface="Courier"/>
                  </a:rPr>
                  <a:t># Calculate the standard error around estimate</a:t>
                </a:r>
                <a:br/>
                <a:r>
                  <a:rPr>
                    <a:latin typeface="Courier"/>
                  </a:rPr>
                  <a:t>    SE.EsP.FE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sqrt</a:t>
                </a:r>
                <a:r>
                  <a:rPr>
                    <a:latin typeface="Courier"/>
                  </a:rPr>
                  <a:t>(VarEsP.FE)</a:t>
                </a:r>
                <a:br/>
                <a:r>
                  <a:rPr>
                    <a:latin typeface="Courier"/>
                  </a:rPr>
                  <a:t>    SE.EsP.FE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[1] 0.09944903</a:t>
                </a:r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Random effect in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Here adding 0.8 says we want to add 0.8 as the between study variability. In other words, each effect size is sampled from a larger distribution of effect sizes that itself comes from a distribution with a variance of 0.8. </a:t>
            </a:r>
            <a:br/>
            <a:r>
              <a:rPr>
                <a:latin typeface="Courier"/>
              </a:rPr>
              <a:t>    esRE       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length</a:t>
            </a:r>
            <a:r>
              <a:rPr>
                <a:latin typeface="Courier"/>
              </a:rPr>
              <a:t>(Ves),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(Ves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0.8</a:t>
            </a:r>
            <a:r>
              <a:rPr>
                <a:latin typeface="Courier"/>
              </a:rPr>
              <a:t>))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Data for our random effect meta-analysis </a:t>
            </a:r>
            <a:br/>
            <a:r>
              <a:rPr>
                <a:latin typeface="Courier"/>
              </a:rPr>
              <a:t>    dataRE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stdy =</a:t>
            </a:r>
            <a:r>
              <a:rPr>
                <a:latin typeface="Courier"/>
              </a:rPr>
              <a:t> stdy, esRE, Ves)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Random effect plot</a:t>
            </a:r>
          </a:p>
        </p:txBody>
      </p:sp>
      <p:pic>
        <p:nvPicPr>
          <p:cNvPr descr="code_slides_files/figure-pptx/fvsr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68600" y="1193800"/>
            <a:ext cx="3606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Mean (arrows are sampling standard deviation) effect size for each study. Data simulated under a fixed effect model in black and data simulated under a random effect model in red.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## random effect model</a:t>
            </a:r>
          </a:p>
          <a:p>
            <a:pPr lvl="0" indent="0">
              <a:buNone/>
            </a:pPr>
            <a:r>
              <a:rPr>
                <a:latin typeface="Courier"/>
              </a:rPr>
              <a:t>metafor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rma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yi =</a:t>
            </a:r>
            <a:r>
              <a:rPr>
                <a:latin typeface="Courier"/>
              </a:rPr>
              <a:t> esRE, </a:t>
            </a:r>
            <a:r>
              <a:rPr>
                <a:solidFill>
                  <a:srgbClr val="7D9029"/>
                </a:solidFill>
                <a:latin typeface="Courier"/>
              </a:rPr>
              <a:t>vi =</a:t>
            </a:r>
            <a:r>
              <a:rPr>
                <a:latin typeface="Courier"/>
              </a:rPr>
              <a:t> Ves, </a:t>
            </a:r>
            <a:r>
              <a:rPr>
                <a:solidFill>
                  <a:srgbClr val="7D9029"/>
                </a:solidFill>
                <a:latin typeface="Courier"/>
              </a:rPr>
              <a:t>method=</a:t>
            </a:r>
            <a:r>
              <a:rPr>
                <a:solidFill>
                  <a:srgbClr val="4070A0"/>
                </a:solidFill>
                <a:latin typeface="Courier"/>
              </a:rPr>
              <a:t>"DL"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dataRE)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Random-Effects Model (k = 5; tau^2 estimator: DL)
## 
## tau^2 (estimated amount of total heterogeneity): 0.2947 (SE = 0.2731)
## tau (square root of estimated tau^2 value):      0.5429
## I^2 (total heterogeneity / total variability):   83.61%
## H^2 (total variability / sampling variability):  6.10
## 
## Test for Heterogeneity:
## Q(df = 4) = 24.4015, p-val &lt; .0001
## 
## Model Results:
## 
## estimate      se    zval    pval   ci.lb   ci.ub     ​ 
##   2.0163  0.2697  7.4753  &lt;.0001  1.4876  2.5449  *** 
## 
## ---
## Signif. codes:  0 '***' 0.001 '**' 0.01 '*' 0.05 '.' 0.1 ' ' 1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Random by hand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We first need to estimate </a:t>
                </a:r>
                <a14:m>
                  <m:oMath xmlns:m="http://schemas.openxmlformats.org/officeDocument/2006/math">
                    <m:sSup>
                      <m:e>
                        <m:r>
                          <m:t>τ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or the between-study variance which can be calculated from these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τ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Q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d</m:t>
                          </m:r>
                          <m:r>
                            <m:t>f</m:t>
                          </m:r>
                        </m:num>
                        <m:den>
                          <m:r>
                            <m:t>C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Q</m:t>
                      </m:r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k</m:t>
                          </m:r>
                        </m:sup>
                        <m:e>
                          <m:sSub>
                            <m:e>
                              <m:r>
                                <m:t>W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E</m:t>
                          </m:r>
                          <m:sSubSup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</m:e>
                      </m:nary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s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subHide m:val="0"/>
                                      <m:supHide m:val="0"/>
                                    </m:naryPr>
                                    <m:sub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</m:sub>
                                    <m:sup>
                                      <m:r>
                                        <m:t>k</m:t>
                                      </m:r>
                                    </m:sup>
                                    <m:e>
                                      <m:sSub>
                                        <m:e>
                                          <m:r>
                                            <m:t>W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t>E</m:t>
                                      </m:r>
                                      <m:sSub>
                                        <m:e>
                                          <m:r>
                                            <m:t>S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bHide m:val="0"/>
                              <m:supHide m:val="0"/>
                            </m:naryPr>
                            <m:sub>
                              <m: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k</m:t>
                              </m:r>
                            </m:sup>
                            <m:e>
                              <m:sSub>
                                <m:e>
                                  <m:r>
                                    <m:t>W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C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∑</m:t>
                      </m:r>
                      <m:sSub>
                        <m:e>
                          <m:r>
                            <m:t>W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r>
                            <m:rPr>
                              <m:sty m:val="p"/>
                            </m:rPr>
                            <m:t>∑</m:t>
                          </m:r>
                          <m:sSubSup>
                            <m:e>
                              <m:r>
                                <m:t>W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m:t>∑</m:t>
                          </m:r>
                          <m:sSub>
                            <m:e>
                              <m:r>
                                <m:t>W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</p:txBody>
          </p:sp>
        </mc:Choice>
      </mc:AlternateContent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Random effect by hand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Calculate our Q statistic again</a:t>
            </a:r>
            <a:br/>
            <a:r>
              <a:rPr>
                <a:latin typeface="Courier"/>
              </a:rPr>
              <a:t>    Q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(W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(dataRE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es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 )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(W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dataRE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es)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(W))</a:t>
            </a:r>
            <a:br/>
            <a:r>
              <a:rPr>
                <a:latin typeface="Courier"/>
              </a:rPr>
              <a:t>    Q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24.40149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Calculate tau2</a:t>
            </a:r>
            <a:br/>
            <a:r>
              <a:rPr>
                <a:latin typeface="Courier"/>
              </a:rPr>
              <a:t>    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(W)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((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(W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(W))</a:t>
            </a:r>
            <a:br/>
            <a:r>
              <a:rPr>
                <a:latin typeface="Courier"/>
              </a:rPr>
              <a:t>    C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69.23077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Calculate df</a:t>
            </a:r>
            <a:br/>
            <a:r>
              <a:rPr>
                <a:latin typeface="Courier"/>
              </a:rPr>
              <a:t>    df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nrow</a:t>
            </a:r>
            <a:r>
              <a:rPr>
                <a:latin typeface="Courier"/>
              </a:rPr>
              <a:t>(dataRE)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  </a:t>
            </a:r>
            <a:br/>
            <a:r>
              <a:rPr>
                <a:latin typeface="Courier"/>
              </a:rPr>
              <a:t>    T2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(Q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df)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C</a:t>
            </a:r>
            <a:br/>
            <a:r>
              <a:rPr>
                <a:latin typeface="Courier"/>
              </a:rPr>
              <a:t>    T2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0.2946883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LDH activity in 8 C treatment</a:t>
            </a:r>
            <a:br/>
            <a:r>
              <a:rPr>
                <a:latin typeface="Courier"/>
              </a:rPr>
              <a:t>trt_8C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LDH activity in 26 C treatment</a:t>
            </a:r>
            <a:br/>
            <a:r>
              <a:rPr>
                <a:latin typeface="Courier"/>
              </a:rPr>
              <a:t>trt_26C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0.2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What's the difference, i.e., effect size, between treatments?</a:t>
            </a:r>
            <a:br/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(trt_26C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trt_8C)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0.2004822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t.test</a:t>
            </a:r>
            <a:r>
              <a:rPr>
                <a:latin typeface="Courier"/>
              </a:rPr>
              <a:t>(trt_26C, trt_8C)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Welch Two Sample t-test
## 
## data:  trt_26C and trt_8C
## t = 1.3226, df = 10.893, p-value = 0.2131
## alternative hypothesis: true difference in means is not equal to 0
## 95 percent confidence interval:
##  -0.1335494  0.5345138
## sample estimates:
## mean of x mean of y 
## 0.5349029 0.3344207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that we have tau2 lets do the meta-analysis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Remember, things are the same but the weighting is different now.</a:t>
            </a:r>
          </a:p>
          <a:p>
            <a:pPr lvl="0" indent="0">
              <a:buNone/>
            </a:pPr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RE weights</a:t>
            </a:r>
            <a:br/>
            <a:r>
              <a:rPr>
                <a:latin typeface="Courier"/>
              </a:rPr>
              <a:t>      W.re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(T2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dataRE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Ves)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#Pooled effect size for random effect meta-analysis</a:t>
            </a:r>
            <a:br/>
            <a:r>
              <a:rPr>
                <a:latin typeface="Courier"/>
              </a:rPr>
              <a:t>      esPoolRE 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(W.re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dataRE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es)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(W.re) </a:t>
            </a:r>
            <a:br/>
            <a:r>
              <a:rPr>
                <a:latin typeface="Courier"/>
              </a:rPr>
              <a:t>      esPoolRE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2.016261</a:t>
            </a:r>
          </a:p>
          <a:p>
            <a:pPr lvl="0" indent="0">
              <a:buNone/>
            </a:pPr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Calculate the pooled variance around estimate</a:t>
            </a:r>
            <a:br/>
            <a:r>
              <a:rPr>
                <a:latin typeface="Courier"/>
              </a:rPr>
              <a:t>       VarES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(W.re)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Calculate the standard error around estimate</a:t>
            </a:r>
            <a:br/>
            <a:r>
              <a:rPr>
                <a:latin typeface="Courier"/>
              </a:rPr>
              <a:t>       SE.ES.RE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(VarES)</a:t>
            </a:r>
            <a:br/>
            <a:r>
              <a:rPr>
                <a:latin typeface="Courier"/>
              </a:rPr>
              <a:t>       SE.ES.RE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0.2697219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1000s of 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experiment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(times) {</a:t>
            </a:r>
            <a:br/>
            <a:br/>
            <a:r>
              <a:rPr>
                <a:latin typeface="Courier"/>
              </a:rPr>
              <a:t>    dat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matrix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nrow =</a:t>
            </a:r>
            <a:r>
              <a:rPr>
                <a:latin typeface="Courier"/>
              </a:rPr>
              <a:t> times, </a:t>
            </a:r>
            <a:r>
              <a:rPr>
                <a:solidFill>
                  <a:srgbClr val="7D9029"/>
                </a:solidFill>
                <a:latin typeface="Courier"/>
              </a:rPr>
              <a:t>ncol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))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(i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latin typeface="Courier"/>
              </a:rPr>
              <a:t>times) {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 LDH activity in 8 C treatment</a:t>
            </a:r>
            <a:br/>
            <a:r>
              <a:rPr>
                <a:latin typeface="Courier"/>
              </a:rPr>
              <a:t>        trt_8C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 LDH activity in 26 C treatment</a:t>
            </a:r>
            <a:br/>
            <a:r>
              <a:rPr>
                <a:latin typeface="Courier"/>
              </a:rPr>
              <a:t>        trt_26C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0.2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 What's the difference, i.e., effect size, between treatments?</a:t>
            </a:r>
            <a:br/>
            <a:r>
              <a:rPr>
                <a:latin typeface="Courier"/>
              </a:rPr>
              <a:t>        dat[i,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(trt_26C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trt_8C)</a:t>
            </a:r>
            <a:br/>
            <a:r>
              <a:rPr>
                <a:latin typeface="Courier"/>
              </a:rPr>
              <a:t>        dat[i,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t.test</a:t>
            </a:r>
            <a:r>
              <a:rPr>
                <a:latin typeface="Courier"/>
              </a:rPr>
              <a:t>(trt_26C, trt_8C)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p.value</a:t>
            </a:r>
            <a:br/>
            <a:br/>
            <a:r>
              <a:rPr>
                <a:latin typeface="Courier"/>
              </a:rPr>
              <a:t>    }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(dat)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"effect"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"p"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(dat)</a:t>
            </a:r>
            <a:br/>
            <a:r>
              <a:rPr>
                <a:latin typeface="Courier"/>
              </a:rPr>
              <a:t>}</a:t>
            </a:r>
            <a:br/>
            <a:br/>
            <a:r>
              <a:rPr>
                <a:latin typeface="Courier"/>
              </a:rPr>
              <a:t>expts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experiment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10000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Figure</a:t>
            </a:r>
          </a:p>
        </p:txBody>
      </p:sp>
      <p:pic>
        <p:nvPicPr>
          <p:cNvPr descr="code_slides_files/figure-pptx/simfig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errors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S</m:t>
                      </m:r>
                      <m:r>
                        <m:t>D</m:t>
                      </m:r>
                      <m:r>
                        <m:rPr>
                          <m:sty m:val="p"/>
                        </m:rPr>
                        <m:t>/</m:t>
                      </m:r>
                      <m:rad>
                        <m:radPr>
                          <m:degHide m:val="1"/>
                        </m:radPr>
                        <m:deg/>
                        <m:e>
                          <m:r>
                            <m:t>N</m:t>
                          </m:r>
                        </m:e>
                      </m:rad>
                    </m:oMath>
                  </m:oMathPara>
                </a14:m>
              </a:p>
              <a:p>
                <a:pPr lvl="0" indent="0">
                  <a:buNone/>
                </a:pPr>
                <a:r>
                  <a:rPr>
                    <a:solidFill>
                      <a:srgbClr val="06287E"/>
                    </a:solidFill>
                    <a:latin typeface="Courier"/>
                  </a:rPr>
                  <a:t>sd</a:t>
                </a:r>
                <a:r>
                  <a:rPr>
                    <a:latin typeface="Courier"/>
                  </a:rPr>
                  <a:t>(expts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$</a:t>
                </a:r>
                <a:r>
                  <a:rPr>
                    <a:latin typeface="Courier"/>
                  </a:rPr>
                  <a:t>effect)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[1] 0.1719139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means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(i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1e+06</a:t>
            </a:r>
            <a:r>
              <a:rPr>
                <a:latin typeface="Courier"/>
              </a:rPr>
              <a:t>) {</a:t>
            </a:r>
            <a:br/>
            <a:r>
              <a:rPr>
                <a:latin typeface="Courier"/>
              </a:rPr>
              <a:t>    mass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18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mean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10.8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0.988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means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(means,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(mass))</a:t>
            </a:r>
            <a:br/>
            <a:r>
              <a:rPr>
                <a:latin typeface="Courier"/>
              </a:rPr>
              <a:t>}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The mean of the means</a:t>
            </a:r>
            <a:br/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(means)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The standard deviation of the means or standard error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sd</a:t>
            </a:r>
            <a:r>
              <a:rPr>
                <a:latin typeface="Courier"/>
              </a:rPr>
              <a:t>(means)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Our analytical calculaton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sd</a:t>
            </a:r>
            <a:r>
              <a:rPr>
                <a:latin typeface="Courier"/>
              </a:rPr>
              <a:t>(mass)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length</a:t>
            </a:r>
            <a:r>
              <a:rPr>
                <a:latin typeface="Courier"/>
              </a:rPr>
              <a:t>(mass))</a:t>
            </a:r>
            <a:br/>
            <a:r>
              <a:rPr>
                <a:latin typeface="Courier"/>
              </a:rPr>
              <a:t>se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geom_histogram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means))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Meta-analysis in Comparative Physiology: A brief introduction to effect sizes and meta-analytic modelling</dc:title>
  <dc:creator>Daniel W.A Noble, Nicholis Wu, Essie Rodgers, Patrice Pottier</dc:creator>
  <cp:keywords/>
  <dcterms:created xsi:type="dcterms:W3CDTF">2022-06-17T02:46:13Z</dcterms:created>
  <dcterms:modified xsi:type="dcterms:W3CDTF">2022-06-17T02:46:13Z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2022-06-17</vt:lpwstr>
  </property>
  <property fmtid="{D5CDD505-2E9C-101B-9397-08002B2CF9AE}" pid="3" name="editor_options">
    <vt:lpwstr/>
  </property>
  <property fmtid="{D5CDD505-2E9C-101B-9397-08002B2CF9AE}" pid="4" name="output">
    <vt:lpwstr>powerpoint_presentation</vt:lpwstr>
  </property>
</Properties>
</file>