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forest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"Z-transformed Correlation (Zr)"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Zrescal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#contrast_data$cluster &lt;- c(1,1,1,2,2,3,4,5,6,7,8)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obs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(contrast_data)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contrast_data</a:t>
            </a:r>
            <a:br/>
            <a:r>
              <a:rPr>
                <a:latin typeface="Courier"/>
              </a:rPr>
              <a:t>covariance_funtions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m, sd, n, cov_type){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Covariance for shared control when using log response ratio. From Jageunesse 2011. Ecology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data[, sd]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data[, m]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"LOR"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#formula for odds ratio (1/x + 1/(m-x))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data[, m]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data[, m])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(cov)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1: split on cluster</a:t>
            </a:r>
            <a:br/>
            <a:r>
              <a:rPr>
                <a:latin typeface="Courier"/>
              </a:rPr>
              <a:t>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(data,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2: calculate the covariance. Because cluster will have repeated values these will be the same within a study</a:t>
            </a:r>
            <a:br/>
            <a:r>
              <a:rPr>
                <a:latin typeface="Courier"/>
              </a:rPr>
              <a:t>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br/>
            <a:r>
              <a:rPr>
                <a:latin typeface="Courier"/>
              </a:rPr>
              <a:t>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(x)[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covariance_funtions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}))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3: build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</a:t>
            </a:r>
            <a:br/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r>
              <a:rPr>
                <a:latin typeface="Courier"/>
              </a:rPr>
              <a:t>m_splt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(m,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bdiag</a:t>
            </a:r>
            <a:r>
              <a:rPr>
                <a:latin typeface="Courier"/>
              </a:rPr>
              <a:t>(m)</a:t>
            </a:r>
            <a:br/>
            <a:r>
              <a:rPr>
                <a:latin typeface="Courier"/>
              </a:rPr>
              <a:t>m[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</a:t>
            </a:r>
            <a:br/>
            <a:br/>
            <a:r>
              <a:rPr>
                <a:latin typeface="Courier"/>
              </a:rPr>
              <a:t>  m[</a:t>
            </a:r>
            <a:r>
              <a:rPr>
                <a:solidFill>
                  <a:srgbClr val="06287E"/>
                </a:solidFill>
                <a:latin typeface="Courier"/>
              </a:rPr>
              <a:t>upper.tri</a:t>
            </a:r>
            <a:r>
              <a:rPr>
                <a:latin typeface="Courier"/>
              </a:rPr>
              <a:t>(m)]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(m[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(m)])</a:t>
            </a:r>
            <a:br/>
            <a:br/>
            <a:r>
              <a:rPr>
                <a:latin typeface="Courier"/>
              </a:rPr>
              <a:t>mat_splt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br/>
            <a:br/>
            <a:r>
              <a:rPr>
                <a:latin typeface="Courier"/>
              </a:rPr>
              <a:t>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 Testing out new make_VCV with contrast_data as example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cluster,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, 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study_ID)</a:t>
            </a:r>
            <a:br/>
            <a:br/>
            <a:r>
              <a:rPr>
                <a:latin typeface="Courier"/>
              </a:rPr>
              <a:t>metaAidR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"cor"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ad>
                        <m:radPr>
                          <m:degHide m:val="1"/>
                        </m:radPr>
                        <m:deg/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p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p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r>
                                        <m:t>p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Arcsine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c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ad>
                            <m:radPr>
                              <m:degHide m:val="1"/>
                            </m:radPr>
                            <m:deg/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</m:ra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p>
                                <m:e>
                                  <m:r>
                                    <m:t>D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4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## Geary test - Counts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num>
                        <m:den>
                          <m:r>
                            <m:t>S</m:t>
                          </m:r>
                          <m:r>
                            <m:t>D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4</m:t>
                              </m:r>
                              <m:sSup>
                                <m:e>
                                  <m:r>
                                    <m:t>N</m:t>
                                  </m:r>
                                </m:e>
                                <m:sup>
                                  <m: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4</m:t>
                              </m:r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R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R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V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 some simulated effect size data with known sampling variance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assumed to come from a common underlying distribution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Set see so that we all get the same simulated results</a:t>
            </a:r>
            <a:br/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We will have 5 studies</a:t>
            </a:r>
            <a:br/>
            <a:r>
              <a:rPr>
                <a:latin typeface="Courier"/>
              </a:rPr>
              <a:t>    stdy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know the variance for each effect</a:t>
            </a:r>
            <a:br/>
            <a:r>
              <a:rPr>
                <a:latin typeface="Courier"/>
              </a:rPr>
              <a:t>    Ves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0.09</a:t>
            </a:r>
            <a:r>
              <a:rPr>
                <a:latin typeface="Courier"/>
              </a:rPr>
              <a:t>)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We'll need this later but these are weights</a:t>
            </a:r>
            <a:br/>
            <a:r>
              <a:rPr>
                <a:latin typeface="Courier"/>
              </a:rPr>
              <a:t>    W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Ves    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assume they are sampled from a normal distribution  with a mean effect size of 2</a:t>
            </a:r>
            <a:br/>
            <a:r>
              <a:rPr>
                <a:latin typeface="Courier"/>
              </a:rPr>
              <a:t>    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(Ves))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fixed effect meta-analysis</a:t>
            </a:r>
            <a:br/>
            <a:r>
              <a:rPr>
                <a:latin typeface="Courier"/>
              </a:rPr>
              <a:t>    dataFE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es, Ves)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effects</a:t>
            </a:r>
          </a:p>
        </p:txBody>
      </p:sp>
      <p:pic>
        <p:nvPicPr>
          <p:cNvPr descr="code_slides_files/figure-pptx/fe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Run a fixed effect meta-analysis using the FE dataset. </a:t>
            </a:r>
            <a:br/>
            <a:r>
              <a:rPr>
                <a:latin typeface="Courier"/>
              </a:rPr>
              <a:t>   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dataFE)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Fixed-Effects Model (k = 5)
## 
## I^2 (total heterogeneity / total variability):   0.00%
## H^2 (total variability / sampling variability):  0.56
## 
## Test for Heterogeneity:
## Q(df = 4) = 2.2340, p-val = 0.6928
## 
## Model Results:
## 
## estimate      se     zval    pval   ci.lb   ci.ub     ​ 
##   2.0731  0.0994  20.8459  &lt;.0001  1.8782  2.2680  *** 
## 
## ---
## Signif. codes:  0 '***' 0.001 '**' 0.01 '*' 0.05 '.' 0.1 ' ' 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by hand 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even do all the seemingly fancy stuff </a:t>
                </a:r>
                <a:r>
                  <a:rPr>
                    <a:latin typeface="Courier"/>
                  </a:rPr>
                  <a:t>metafor</a:t>
                </a:r>
                <a:r>
                  <a:rPr/>
                  <a:t> is doing ourselves if we want….we just need to know the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E</m:t>
                          </m:r>
                          <m:r>
                            <m:t>S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rPr>
                          <m:sty m:val="p"/>
                        </m:rPr>
                        <m:t>∑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σ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acc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r>
                            <m:t>W</m:t>
                          </m:r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pooled effect size</a:t>
                </a:r>
                <a:br/>
                <a:r>
                  <a:rPr>
                    <a:latin typeface="Courier"/>
                  </a:rPr>
                  <a:t>       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dataFE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es)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   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2.073105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pooled variance around estimate</a:t>
                </a:r>
                <a:br/>
                <a:r>
                  <a:rPr>
                    <a:latin typeface="Courier"/>
                  </a:rPr>
                  <a:t>    VarEsP.FE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VarEsP.FE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0.00989011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standard error around estimate</a:t>
                </a:r>
                <a:br/>
                <a:r>
                  <a:rPr>
                    <a:latin typeface="Courier"/>
                  </a:rPr>
                  <a:t>    SE.EsP.FE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>
                    <a:latin typeface="Courier"/>
                  </a:rPr>
                  <a:t>(VarEsP.FE)</a:t>
                </a:r>
                <a:br/>
                <a:r>
                  <a:rPr>
                    <a:latin typeface="Courier"/>
                  </a:rPr>
                  <a:t>    SE.EsP.FE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0.09944903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Here adding 0.8 says we want to add 0.8 as the between study variability. In other words, each effect size is sampled from a larger distribution of effect sizes that itself comes from a distribution with a variance of 0.8. </a:t>
            </a:r>
            <a:br/>
            <a:r>
              <a:rPr>
                <a:latin typeface="Courier"/>
              </a:rPr>
              <a:t>    esRE  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))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random effect meta-analysis </a:t>
            </a:r>
            <a:br/>
            <a:r>
              <a:rPr>
                <a:latin typeface="Courier"/>
              </a:rPr>
              <a:t>    dataRE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esRE, Ves)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plot</a:t>
            </a:r>
          </a:p>
        </p:txBody>
      </p:sp>
      <p:pic>
        <p:nvPicPr>
          <p:cNvPr descr="code_slides_files/figure-pptx/fvs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Mean (arrows are sampling standard deviation) effect size for each study. Data simulated under a fixed effect model in black and data simulated under a random effect model in red.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random effect model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esRE,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"DL"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dataRE)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Random-Effects Model (k = 5; tau^2 estimator: DL)
## 
## tau^2 (estimated amount of total heterogeneity): 0.2947 (SE = 0.2731)
## tau (square root of estimated tau^2 value):      0.5429
## I^2 (total heterogeneity / total variability):   83.61%
## H^2 (total variability / sampling variability):  6.10
## 
## Test for Heterogeneity:
## Q(df = 4) = 24.4015, p-val &lt; .0001
## 
## Model Results:
## 
## estimate      se    zval    pval   ci.lb   ci.ub     ​ 
##   2.0163  0.2697  7.4753  &lt;.0001  1.4876  2.5449  *** 
## 
## ---
## Signif. codes:  0 '***' 0.001 '**' 0.01 '*' 0.05 '.' 0.1 ' ' 1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first need to estimate </a:t>
                </a:r>
                <a14:m>
                  <m:oMath xmlns:m="http://schemas.openxmlformats.org/officeDocument/2006/math">
                    <m:sSup>
                      <m:e>
                        <m:r>
                          <m:t>τ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or the between-study variance which can be calculated from these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τ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d</m:t>
                          </m:r>
                          <m:r>
                            <m:t>f</m:t>
                          </m:r>
                        </m:num>
                        <m:den>
                          <m:r>
                            <m:t>C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E</m:t>
                          </m:r>
                          <m:sSubSup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t>E</m:t>
                                      </m:r>
                                      <m:sSub>
                                        <m:e>
                                          <m: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sSubSup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by hand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our Q statistic again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Q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24.40149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tau2</a:t>
            </a:r>
            <a:br/>
            <a:r>
              <a:rPr>
                <a:latin typeface="Courier"/>
              </a:rPr>
              <a:t>    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C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69.23077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df</a:t>
            </a:r>
            <a:br/>
            <a:r>
              <a:rPr>
                <a:latin typeface="Courier"/>
              </a:rPr>
              <a:t>    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(dataRE)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  </a:t>
            </a:r>
            <a:br/>
            <a:r>
              <a:rPr>
                <a:latin typeface="Courier"/>
              </a:rPr>
              <a:t>    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(Q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df)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C</a:t>
            </a:r>
            <a:br/>
            <a:r>
              <a:rPr>
                <a:latin typeface="Courier"/>
              </a:rPr>
              <a:t>    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0.2946883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0.08647018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0.48662, df = 13.648, p-value = 0.6342
## alternative hypothesis: true difference in means is not equal to 0
## 95 percent confidence interval:
##  -0.2955729  0.4685132
## sample estimates:
## mean of x mean of y 
## 0.5910876 0.5046174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tau2 lets do the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Remember, things are the same but the weighting is different now.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 weights</a:t>
            </a:r>
            <a:br/>
            <a:r>
              <a:rPr>
                <a:latin typeface="Courier"/>
              </a:rPr>
              <a:t>      W.re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Ves)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#Pooled effect size for random effect meta-analysis</a:t>
            </a:r>
            <a:br/>
            <a:r>
              <a:rPr>
                <a:latin typeface="Courier"/>
              </a:rPr>
              <a:t>      esPoolRE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 </a:t>
            </a:r>
            <a:br/>
            <a:r>
              <a:rPr>
                <a:latin typeface="Courier"/>
              </a:rPr>
              <a:t>      esPoolRE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2.016261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pooled variance around estimate</a:t>
            </a:r>
            <a:br/>
            <a:r>
              <a:rPr>
                <a:latin typeface="Courier"/>
              </a:rPr>
              <a:t>       VarES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standard error around estimate</a:t>
            </a:r>
            <a:br/>
            <a:r>
              <a:rPr>
                <a:latin typeface="Courier"/>
              </a:rPr>
              <a:t>       SE.ES.RE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(VarES)</a:t>
            </a:r>
            <a:br/>
            <a:r>
              <a:rPr>
                <a:latin typeface="Courier"/>
              </a:rPr>
              <a:t>       SE.ES.RE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0.2697219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write our functioon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lnRR_Q10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log Q10 response ratio.  Note that temperature 2 is placed in the numerator and temperature 1 is in the denominator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r1  Mean physiological rate for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r2  Mean physiological rate for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 Standard deviation for physiological rates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 Standard deviation for physiological rates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  Sample size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  Sample size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name Character string for column name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@example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30, name = "acclim")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@export</a:t>
            </a:r>
            <a:br/>
            <a:br/>
            <a:r>
              <a:rPr>
                <a:latin typeface="Courier"/>
              </a:rPr>
              <a:t>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(t1, t2, r1, r2, sd1, sd2, n1, n2,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solidFill>
                  <a:srgbClr val="4070A0"/>
                </a:solidFill>
                <a:latin typeface="Courier"/>
              </a:rPr>
              <a:t>"acute"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  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(r2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r1)</a:t>
            </a:r>
            <a:br/>
            <a:r>
              <a:rPr>
                <a:latin typeface="Courier"/>
              </a:rPr>
              <a:t>  V_lnRR_Q10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((sd1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(n1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(sd2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      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(lnRR_Q10, V_lnRR_Q10)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"lnRR_Q10"</a:t>
            </a:r>
            <a:r>
              <a:rPr>
                <a:latin typeface="Courier"/>
              </a:rPr>
              <a:t>, name),  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"V_lnRR_Q10"</a:t>
            </a:r>
            <a:r>
              <a:rPr>
                <a:latin typeface="Courier"/>
              </a:rPr>
              <a:t>, name))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"https://osf.io/download/fb3ht/"</a:t>
            </a:r>
            <a:r>
              <a:rPr>
                <a:latin typeface="Courier"/>
              </a:rPr>
              <a:t>)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Calculate lnRRQ10 and it's associated sampling variance</a:t>
            </a:r>
            <a:br/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lnRR_Q10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t1 =</a:t>
            </a:r>
            <a:r>
              <a:rPr>
                <a:latin typeface="Courier"/>
              </a:rPr>
              <a:t> t1, </a:t>
            </a:r>
            <a:r>
              <a:rPr>
                <a:solidFill>
                  <a:srgbClr val="7D9029"/>
                </a:solidFill>
                <a:latin typeface="Courier"/>
              </a:rPr>
              <a:t>t2 =</a:t>
            </a:r>
            <a:r>
              <a:rPr>
                <a:latin typeface="Courier"/>
              </a:rPr>
              <a:t> t2, </a:t>
            </a:r>
            <a:r>
              <a:rPr>
                <a:solidFill>
                  <a:srgbClr val="7D9029"/>
                </a:solidFill>
                <a:latin typeface="Courier"/>
              </a:rPr>
              <a:t>r1 =</a:t>
            </a:r>
            <a:r>
              <a:rPr>
                <a:latin typeface="Courier"/>
              </a:rPr>
              <a:t> mean_t1, </a:t>
            </a:r>
            <a:r>
              <a:rPr>
                <a:solidFill>
                  <a:srgbClr val="7D9029"/>
                </a:solidFill>
                <a:latin typeface="Courier"/>
              </a:rPr>
              <a:t>r2 =</a:t>
            </a:r>
            <a:r>
              <a:rPr>
                <a:latin typeface="Courier"/>
              </a:rPr>
              <a:t> mean_t2, </a:t>
            </a:r>
            <a:r>
              <a:rPr>
                <a:solidFill>
                  <a:srgbClr val="7D9029"/>
                </a:solidFill>
                <a:latin typeface="Courier"/>
              </a:rPr>
              <a:t>sd1 =</a:t>
            </a:r>
            <a:r>
              <a:rPr>
                <a:latin typeface="Courier"/>
              </a:rPr>
              <a:t> sd_t1, </a:t>
            </a:r>
            <a:r>
              <a:rPr>
                <a:solidFill>
                  <a:srgbClr val="7D9029"/>
                </a:solidFill>
                <a:latin typeface="Courier"/>
              </a:rPr>
              <a:t>sd2 =</a:t>
            </a:r>
            <a:r>
              <a:rPr>
                <a:latin typeface="Courier"/>
              </a:rPr>
              <a:t> sd_t2, </a:t>
            </a:r>
            <a:r>
              <a:rPr>
                <a:solidFill>
                  <a:srgbClr val="7D9029"/>
                </a:solidFill>
                <a:latin typeface="Courier"/>
              </a:rPr>
              <a:t>n1 =</a:t>
            </a:r>
            <a:r>
              <a:rPr>
                <a:latin typeface="Courier"/>
              </a:rPr>
              <a:t> n_t1, </a:t>
            </a:r>
            <a:r>
              <a:rPr>
                <a:solidFill>
                  <a:srgbClr val="7D9029"/>
                </a:solidFill>
                <a:latin typeface="Courier"/>
              </a:rPr>
              <a:t>n2 =</a:t>
            </a:r>
            <a:r>
              <a:rPr>
                <a:latin typeface="Courier"/>
              </a:rPr>
              <a:t> n_t2,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(q10_dat)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study_ID            study_name year           species     order  life_stage
## 1      119 119_Udyawer_etal_2016 2016  Hydrophis curtus serpentes unspecified
## 2      119 119_Udyawer_etal_2016 2016  Hydrophis curtus serpentes unspecified
## 3      119 119_Udyawer_etal_2016 2016  Hydrophis curtus serpentes unspecified
## 4      119 119_Udyawer_etal_2016 2016 Hydrophis elegans serpentes unspecified
## 5      119 119_Udyawer_etal_2016 2016 Hydrophis elegans serpentes unspecified
## 6      119 119_Udyawer_etal_2016 2016 Hydrophis elegans serpentes unspecified
##   animal_source body_mass respiration_mode replication_level dive.type
## 1          wild       160          bimodal        individual voluntary
## 2          wild       160          bimodal        individual voluntary
## 3          wild       160          bimodal        individual voluntary
## 4          wild      1035          bimodal        individual voluntary
## 5          wild      1035          bimodal        individual voluntary
## 6          wild      1035          bimodal        individual voluntary
##   summary_stat acclimation_temp t1 t2 mean_t delta_t t_magnitude  mean_t1
## 1         mean               27 21 24   22.5       3       plus3 39.78947
## 2         mean               27 24 27   25.5       3       plus3 28.42105
## 3         mean               27 27 30   28.5       3       plus3 15.78947
## 4         mean               27 21 24   22.5       3       plus3 27.36842
## 5         mean               27 24 27   25.5       3       plus3 21.68421
## 6         mean               27 27 30   28.5       3       plus3 14.10526
##       sd_t1 n_t1    se_t1  mean_t2     sd_t2 n_t2     se_t2 shared_control
## 1 16.059446   11 4.842105 28.42105 15.361210   11 4.6315789              1
## 2 15.361210   11 4.631579 15.78947  4.887658   11 1.4736842              2
## 3  4.887658   11 1.473684 11.15789  3.491184   11 1.0526316              3
## 4 13.314853   10 4.210526 21.68421  9.986140   10 3.1578947              1
## 5  9.986140   10 3.157895 14.10526  4.660199   10 1.4736842              2
## 6  4.660199   10 1.473684 10.94737  1.997228   10 0.6315789              3
##         Q10 source   lnRR_Q10 V_lnRR_Q10
## 1 0.3257666  Fig1B -1.1215741  0.4596238
## 2 0.1409586  Fig1B -1.9592889  0.3918671
## 3 0.3143272  Fig1B -1.1573207  0.1956786
## 4 0.4602349  Fig1B -0.7760182  0.4986339
## 5 0.2384836  Fig1B -1.4334546  0.3569331
## 6 0.4296305  Fig1B -0.8448297  0.1582664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Now we can back-calculate to put on the original Q10 scale. We can than check that this matches the Q10 already in the data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head</a:t>
                </a:r>
                <a:r>
                  <a:rPr>
                    <a:latin typeface="Courier"/>
                  </a:rPr>
                  <a:t>(q10_dat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mutate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exp_lnRR_Q10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exp</a:t>
                </a:r>
                <a:r>
                  <a:rPr>
                    <a:latin typeface="Courier"/>
                  </a:rPr>
                  <a:t>(lnRR_Q10))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(exp_lnRR_Q10, Q10))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exp_lnRR_Q10       Q10
## 1    0.3257666 0.3257666
## 2    0.1409586 0.1409586
## 3    0.3143272 0.3143272
## 4    0.4602349 0.4602349
## 5    0.2384836 0.2384836
## 6    0.4296305 0.4296305</a:t>
                </a:r>
              </a:p>
              <a:p>
                <a:pPr lvl="0" indent="0" marL="0">
                  <a:buNone/>
                </a:pPr>
                <a:r>
                  <a:rPr b="1"/>
                  <a:t>For the first row of our data we can see that dive duration when temperatures increase by 10</a:t>
                </a:r>
                <a14:m>
                  <m:oMath xmlns:m="http://schemas.openxmlformats.org/officeDocument/2006/math">
                    <m:sSup>
                      <m:e>
                        <m:r>
                          <m:t>​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</m:oMath>
                </a14:m>
                <a:r>
                  <a:rPr b="1"/>
                  <a:t>C is expected to decrease by ~67% (1-0.33)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install.packages("pacman") ; uncomment this line if you haven't already installed 'pacman'</a:t>
            </a:r>
            <a:br/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(metafor, tidyverse)</a:t>
            </a:r>
            <a:br/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"https://osf.io/qn2af/download"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We’ll also need our function for calculating ARR and its sampling variance because these don’t exist in any current packages.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arr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acclimation response ratio (ARR).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t2_l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t1_h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x1_h 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x2_l 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sd1_h Standard deviation of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sd2_l Standard deviation of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n1_h  Sample size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n2_l  Sample size at low temperature</a:t>
            </a:r>
            <a:br/>
            <a:br/>
            <a:r>
              <a:rPr>
                <a:latin typeface="Courier"/>
              </a:rPr>
              <a:t>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(x1_h, x2_l, sd1_h, sd2_l, n1_h, n2_l, t1_h, t2_l){</a:t>
            </a:r>
            <a:br/>
            <a:r>
              <a:rPr>
                <a:latin typeface="Courier"/>
              </a:rPr>
              <a:t>        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(x1_h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x2_l)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</a:t>
            </a:r>
            <a:br/>
            <a:r>
              <a:rPr>
                <a:latin typeface="Courier"/>
              </a:rPr>
              <a:t>      V_ARR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(sd2_l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n2_l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sd1_h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n1_h))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(ARR, V_ARR))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Caluclate ARR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the effect sizes</a:t>
            </a:r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asr_dat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V_ARR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(sex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Multi-level meta-analytic model</a:t>
            </a:r>
            <a:br/>
            <a:r>
              <a:rPr>
                <a:latin typeface="Courier"/>
              </a:rPr>
              <a:t>MLMA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yi=</a:t>
            </a:r>
            <a:r>
              <a:rPr>
                <a:latin typeface="Courier"/>
              </a:rPr>
              <a:t> ARR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V_ARR,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species_ID,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authors,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es_ID),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test=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asr_dat)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(MLMA)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123; method: REML)
## 
## Variance Components:
## 
##             estim    sqrt  nlvls  fixed      factor 
## sigma^2.1  0.0008  0.0280     29     no  species_ID 
## sigma^2.2  0.0154  0.1241     21     no     authors 
## sigma^2.3  0.0097  0.0987    123     no       es_ID 
## 
## Test for Heterogeneity:
## Q(df = 122) = 3941.0055, p-val &lt; .0001
## 
## Model Results:
## 
## estimate      se    tval  df    pval   ci.lb   ci.ub     ​ 
##   0.1668  0.0316  5.2857  20  &lt;.0001  0.1010  0.2327  *** 
## 
## ---
## Signif. codes:  0 '***' 0.001 '**' 0.01 '*' 0.05 '.' 0.1 ' ' 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0.1708647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2022-06-28T01:14:46Z</dcterms:created>
  <dcterms:modified xsi:type="dcterms:W3CDTF">2022-06-28T01:14:46Z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2022-06-28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