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#contrast_data$cluster &lt;- c(1,1,1,2,2,3,4,5,6,7,8)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(contrast_data)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contrast_data</a:t>
            </a:r>
            <a:br/>
            <a:r>
              <a:rPr>
                <a:latin typeface="Courier"/>
              </a:rPr>
              <a:t>covariance_funtions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m, sd, n, cov_type){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Covariance for shared control when using log response ratio. From Jageunesse 2011. Ecology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data[, sd]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data[, m]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"LOR"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#formula for odds ratio (1/x + 1/(m-x))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data[, m]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data[, m])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(cov)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1: split on cluster</a:t>
            </a:r>
            <a:br/>
            <a:r>
              <a:rPr>
                <a:latin typeface="Courier"/>
              </a:rPr>
              <a:t>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(data,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calculate the covariance. Because cluster will have repeated values these will be the same within a study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(x)[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covariance_funtions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build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</a:t>
            </a:r>
            <a:br/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r>
              <a:rPr>
                <a:latin typeface="Courier"/>
              </a:rPr>
              <a:t>m_splt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(m,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bdiag</a:t>
            </a:r>
            <a:r>
              <a:rPr>
                <a:latin typeface="Courier"/>
              </a:rPr>
              <a:t>(m)</a:t>
            </a:r>
            <a:br/>
            <a:r>
              <a:rPr>
                <a:latin typeface="Courier"/>
              </a:rPr>
              <a:t>m[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m[</a:t>
            </a:r>
            <a:r>
              <a:rPr>
                <a:solidFill>
                  <a:srgbClr val="06287E"/>
                </a:solidFill>
                <a:latin typeface="Courier"/>
              </a:rPr>
              <a:t>upper.tri</a:t>
            </a:r>
            <a:r>
              <a:rPr>
                <a:latin typeface="Courier"/>
              </a:rPr>
              <a:t>(m)]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(m[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(m)])</a:t>
            </a:r>
            <a:br/>
            <a:br/>
            <a:r>
              <a:rPr>
                <a:latin typeface="Courier"/>
              </a:rPr>
              <a:t>mat_splt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br/>
            <a:br/>
            <a:r>
              <a:rPr>
                <a:latin typeface="Courier"/>
              </a:rPr>
              <a:t>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Testing out new make_VCV with contrast_data as example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cluster,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, 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study_ID)</a:t>
            </a:r>
            <a:br/>
            <a:br/>
            <a:r>
              <a:rPr>
                <a:latin typeface="Courier"/>
              </a:rPr>
              <a:t>metaAidR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effects</a:t>
            </a:r>
          </a:p>
        </p:txBody>
      </p:sp>
      <p:pic>
        <p:nvPicPr>
          <p:cNvPr descr="code_slides_files/figure-pptx/f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​ 
##   2.0731  0.0994  20.8459  &lt;.0001  1.8782  2.2680  *** 
## 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by hand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even do all the seemingly fancy stuff </a:t>
                </a:r>
                <a:r>
                  <a:rPr>
                    <a:latin typeface="Courier"/>
                  </a:rPr>
                  <a:t>metafor</a:t>
                </a:r>
                <a:r>
                  <a:rPr/>
                  <a:t> is doing ourselves if we want….we just need to know the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E</m:t>
                          </m:r>
                          <m:r>
                            <m:t>S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acc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/>
                <a:r>
                  <a:rPr>
                    <a:latin typeface="Courier"/>
                  </a:rPr>
                  <a:t>       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dataFE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   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2.073105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/>
                <a:r>
                  <a:rPr>
                    <a:latin typeface="Courier"/>
                  </a:rPr>
                  <a:t>    VarEsP.FE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VarEsP.FE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0.00989011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/>
                <a:r>
                  <a:rPr>
                    <a:latin typeface="Courier"/>
                  </a:rPr>
                  <a:t>    SE.EsP.FE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(VarEsP.FE)</a:t>
                </a:r>
                <a:br/>
                <a:r>
                  <a:rPr>
                    <a:latin typeface="Courier"/>
                  </a:rPr>
                  <a:t>    SE.EsP.FE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0.09944903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plot</a:t>
            </a:r>
          </a:p>
        </p:txBody>
      </p:sp>
      <p:pic>
        <p:nvPicPr>
          <p:cNvPr descr="code_slides_files/figure-pptx/fvs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random effect model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​ 
##   2.0163  0.2697  7.4753  &lt;.0001  1.4876  2.5449  *** 
## 
## ---
## Signif. codes:  0 '***' 0.001 '**' 0.01 '*' 0.05 '.' 0.1 ' ' 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first need to estimate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between-study variance which can be calculated from these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τ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d</m:t>
                          </m:r>
                          <m:r>
                            <m:t>f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E</m:t>
                          </m:r>
                          <m:sSubSup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E</m:t>
                                      </m:r>
                                      <m:sSub>
                                        <m:e>
                                          <m: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-0.002541888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-0.018689, df = 10.811, p-value = 0.9854
## alternative hypothesis: true difference in means is not equal to 0
## 95 percent confidence interval:
##  -0.3025320  0.2974482
## sample estimates:
## mean of x mean of y 
## 0.5646176 0.5671595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write our functioon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lnRR_Q10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log Q10 response ratio.  Note that temperature 2 is placed in the numerator and temperature 1 is in the denominator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r1  Mean physiological rate for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r2  Mean physiological rate for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 Standard deviation for physiological rates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 Standard deviation for physiological rates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  Sample size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  Sample size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name Character string for column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@example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30, name = "acclim")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@export</a:t>
            </a:r>
            <a:br/>
            <a:br/>
            <a:r>
              <a:rPr>
                <a:latin typeface="Courier"/>
              </a:rPr>
              <a:t>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(t1, t2, r1, r2, sd1, sd2, n1, n2,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solidFill>
                  <a:srgbClr val="4070A0"/>
                </a:solidFill>
                <a:latin typeface="Courier"/>
              </a:rPr>
              <a:t>"acute"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  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(r2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r1)</a:t>
            </a:r>
            <a:br/>
            <a:r>
              <a:rPr>
                <a:latin typeface="Courier"/>
              </a:rPr>
              <a:t>  V_lnRR_Q10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((sd1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(sd2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  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(lnRR_Q10, V_lnRR_Q10)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"lnRR_Q10"</a:t>
            </a:r>
            <a:r>
              <a:rPr>
                <a:latin typeface="Courier"/>
              </a:rPr>
              <a:t>, name), 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"V_lnRR_Q10"</a:t>
            </a:r>
            <a:r>
              <a:rPr>
                <a:latin typeface="Courier"/>
              </a:rPr>
              <a:t>, name))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"https://osf.io/download/fb3ht/"</a:t>
            </a:r>
            <a:r>
              <a:rPr>
                <a:latin typeface="Courier"/>
              </a:rPr>
              <a:t>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lnRRQ10 and it's associated sampling variance</a:t>
            </a:r>
            <a:br/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lnRR_Q10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t1 =</a:t>
            </a:r>
            <a:r>
              <a:rPr>
                <a:latin typeface="Courier"/>
              </a:rPr>
              <a:t> t1, </a:t>
            </a:r>
            <a:r>
              <a:rPr>
                <a:solidFill>
                  <a:srgbClr val="7D9029"/>
                </a:solidFill>
                <a:latin typeface="Courier"/>
              </a:rPr>
              <a:t>t2 =</a:t>
            </a:r>
            <a:r>
              <a:rPr>
                <a:latin typeface="Courier"/>
              </a:rPr>
              <a:t> t2, </a:t>
            </a:r>
            <a:r>
              <a:rPr>
                <a:solidFill>
                  <a:srgbClr val="7D9029"/>
                </a:solidFill>
                <a:latin typeface="Courier"/>
              </a:rPr>
              <a:t>r1 =</a:t>
            </a:r>
            <a:r>
              <a:rPr>
                <a:latin typeface="Courier"/>
              </a:rPr>
              <a:t> mean_t1, </a:t>
            </a:r>
            <a:r>
              <a:rPr>
                <a:solidFill>
                  <a:srgbClr val="7D9029"/>
                </a:solidFill>
                <a:latin typeface="Courier"/>
              </a:rPr>
              <a:t>r2 =</a:t>
            </a:r>
            <a:r>
              <a:rPr>
                <a:latin typeface="Courier"/>
              </a:rPr>
              <a:t> mean_t2, </a:t>
            </a:r>
            <a:r>
              <a:rPr>
                <a:solidFill>
                  <a:srgbClr val="7D9029"/>
                </a:solidFill>
                <a:latin typeface="Courier"/>
              </a:rPr>
              <a:t>sd1 =</a:t>
            </a:r>
            <a:r>
              <a:rPr>
                <a:latin typeface="Courier"/>
              </a:rPr>
              <a:t> sd_t1, </a:t>
            </a:r>
            <a:r>
              <a:rPr>
                <a:solidFill>
                  <a:srgbClr val="7D9029"/>
                </a:solidFill>
                <a:latin typeface="Courier"/>
              </a:rPr>
              <a:t>sd2 =</a:t>
            </a:r>
            <a:r>
              <a:rPr>
                <a:latin typeface="Courier"/>
              </a:rPr>
              <a:t> sd_t2, </a:t>
            </a:r>
            <a:r>
              <a:rPr>
                <a:solidFill>
                  <a:srgbClr val="7D9029"/>
                </a:solidFill>
                <a:latin typeface="Courier"/>
              </a:rPr>
              <a:t>n1 =</a:t>
            </a:r>
            <a:r>
              <a:rPr>
                <a:latin typeface="Courier"/>
              </a:rPr>
              <a:t> n_t1, </a:t>
            </a:r>
            <a:r>
              <a:rPr>
                <a:solidFill>
                  <a:srgbClr val="7D9029"/>
                </a:solidFill>
                <a:latin typeface="Courier"/>
              </a:rPr>
              <a:t>n2 =</a:t>
            </a:r>
            <a:r>
              <a:rPr>
                <a:latin typeface="Courier"/>
              </a:rPr>
              <a:t> n_t2,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study_ID            study_name year           species     order  life_stage
## 1      119 119_Udyawer_etal_2016 2016  Hydrophis curtus serpentes unspecified
## 2      119 119_Udyawer_etal_2016 2016  Hydrophis curtus serpentes unspecified
## 3      119 119_Udyawer_etal_2016 2016  Hydrophis curtus serpentes unspecified
## 4      119 119_Udyawer_etal_2016 2016 Hydrophis elegans serpentes unspecified
## 5      119 119_Udyawer_etal_2016 2016 Hydrophis elegans serpentes unspecified
## 6      119 119_Udyawer_etal_2016 2016 Hydrophis elegans serpentes unspecified
##   animal_source body_mass respiration_mode replication_level dive.type
## 1          wild       160          bimodal        individual voluntary
## 2          wild       160          bimodal        individual voluntary
## 3          wild       160          bimodal        individual voluntary
## 4          wild      1035          bimodal        individual voluntary
## 5          wild      1035          bimodal        individual voluntary
## 6          wild      1035          bimodal        individual voluntary
##   summary_stat acclimation_temp t1 t2 mean_t delta_t t_magnitude  mean_t1
## 1         mean               27 21 24   22.5       3       plus3 39.78947
## 2         mean               27 24 27   25.5       3       plus3 28.42105
## 3         mean               27 27 30   28.5       3       plus3 15.78947
## 4         mean               27 21 24   22.5       3       plus3 27.36842
## 5         mean               27 24 27   25.5       3       plus3 21.68421
## 6         mean               27 27 30   28.5       3       plus3 14.10526
##       sd_t1 n_t1    se_t1  mean_t2     sd_t2 n_t2     se_t2 shared_control
## 1 16.059446   11 4.842105 28.42105 15.361210   11 4.6315789              1
## 2 15.361210   11 4.631579 15.78947  4.887658   11 1.4736842              2
## 3  4.887658   11 1.473684 11.15789  3.491184   11 1.0526316              3
## 4 13.314853   10 4.210526 21.68421  9.986140   10 3.1578947              1
## 5  9.986140   10 3.157895 14.10526  4.660199   10 1.4736842              2
## 6  4.660199   10 1.473684 10.94737  1.997228   10 0.6315789              3
##         Q10 source   lnRR_Q10 V_lnRR_Q10
## 1 0.3257666  Fig1B -1.1215741  0.4596238
## 2 0.1409586  Fig1B -1.9592889  0.3918671
## 3 0.3143272  Fig1B -1.1573207  0.1956786
## 4 0.4602349  Fig1B -0.7760182  0.4986339
## 5 0.2384836  Fig1B -1.4334546  0.3569331
## 6 0.4296305  Fig1B -0.8448297  0.1582664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Now we can back-calculate to put on the original Q10 scale. We can than check that this matches the Q10 already in the data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head</a:t>
                </a:r>
                <a:r>
                  <a:rPr>
                    <a:latin typeface="Courier"/>
                  </a:rPr>
                  <a:t>(q10_dat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mutate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exp_lnRR_Q10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(lnRR_Q10))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(exp_lnRR_Q10, Q10))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exp_lnRR_Q10       Q10
## 1    0.3257666 0.3257666
## 2    0.1409586 0.1409586
## 3    0.3143272 0.3143272
## 4    0.4602349 0.4602349
## 5    0.2384836 0.2384836
## 6    0.4296305 0.4296305</a:t>
                </a:r>
              </a:p>
              <a:p>
                <a:pPr lvl="0" indent="0" marL="0">
                  <a:buNone/>
                </a:pPr>
                <a:r>
                  <a:rPr b="1"/>
                  <a:t>For the first row of our data we can see that dive duration when temperatures increase by 10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</m:oMath>
                </a14:m>
                <a:r>
                  <a:rPr b="1"/>
                  <a:t>C is expected to decrease by ~67% (1-0.33)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install.packages("pacman") ; uncomment this line if you haven't already installed 'pacman'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(metafor, tidyverse)</a:t>
            </a:r>
            <a:br/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"https://osf.io/qn2af/download"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We’ll also need our function for calculating ARR and its sampling variance because these don’t exist in any current packages.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arr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acclimation response ratio (ARR).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t2_l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t1_h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x1_h 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x2_l 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sd1_h Standard deviation of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sd2_l Standard deviation of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n1_h  Sample size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n2_l  Sample size at low temperature</a:t>
            </a:r>
            <a:br/>
            <a:br/>
            <a:r>
              <a:rPr>
                <a:latin typeface="Courier"/>
              </a:rPr>
              <a:t>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(x1_h, x2_l, sd1_h, sd2_l, n1_h, n2_l, t1_h, t2_l){</a:t>
            </a:r>
            <a:br/>
            <a:r>
              <a:rPr>
                <a:latin typeface="Courier"/>
              </a:rPr>
              <a:t>        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(x1_h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x2_l)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</a:t>
            </a:r>
            <a:br/>
            <a:r>
              <a:rPr>
                <a:latin typeface="Courier"/>
              </a:rPr>
              <a:t>      V_ARR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(sd2_l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n2_l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sd1_h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n1_h))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(ARR, V_ARR))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Caluclate ARR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effect sizes</a:t>
            </a:r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asr_dat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V_ARR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(sex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Multi-level meta-analytic model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authors,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0.0008  0.0280     29     no  species_ID 
## sigma^2.2  0.0154  0.1241     21     no     authors 
## sigma^2.3  0.0097  0.0987    123     no       es_ID 
## 
## Test for Heterogeneity:
## Q(df = 122) = 3941.0055, p-val &lt; .0001
## 
## Model Results:
## 
## estimate      se    tval  df    pval   ci.lb   ci.ub     ​ 
##   0.1668  0.0316  5.2857  20  &lt;.0001  0.1010  0.2327  *** 
## 
## ---
## Signif. codes:  0 '***' 0.001 '**' 0.01 '*' 0.05 '.' 0.1 ' ' 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Phylogeny1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search_string     unique_name       approximate_match ott_id           
## [5] is_synonym        flags             number_matches   
## &lt;0 rows&gt; (or 0-length row.names)</a:t>
            </a:r>
          </a:p>
          <a:p>
            <a:pPr lvl="0" indent="0">
              <a:buNone/>
            </a:pPr>
            <a:r>
              <a:rPr>
                <a:latin typeface="Courier"/>
              </a:rPr>
              <a:t>## Progress [---------------------------------] 0/984 (  0) ?sProgress [==============================] 984/984 (100)  0s                                                        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collapse_singles(tr, show_progress): Dropping singleton
## nodes with labels: Deuterostomia, Chordata, mrcaott42ott658, Craniata
## (subphylum in Deuterostomia), Vertebrata (subphylum in Deuterostomia),
## Gnathostomata (superclass in phylum Chordata), Teleostomi, Sarcopterygii,
## Dipnotetrapodomorpha, Mammalia, Eutheria (in Deuterostomia), mrcaott42ott30082,
## Glires, mrcaott42ott29157, Rodentia, mrcaott42ott48903, mrcaott42ott254702,
## Myomorpha, Muroidea, mrcaott42ott45197, mrcaott42ott55942, mrcaott42ott102,
## mrcaott102ott283439, mrcaott102ott38119, mrcaott102ott125766,
## mrcaott102ott456651, mrcaott102ott1729, mrcaott102ott23039, mrcaott102ott289304,
## mrcaott102ott185328, mrcaott102ott542525, mrcaott102ott348560,
## mrcaott102ott542521, mrcaott102ott321218, Mus musculus, mrcaott8118ott211375,
## mrcaott8118ott606407, mrcaott8118ott993024, mrcaott8118ott106790,
## mrcaott8118ott366063, mrcaott8118ott167547, mrcaott8118ott106786,
## mrcaott8118ott92106, mrcaott92106ott577539, mrcaott92106ott182319,
## mrcaott19510ott565388, mrcaott19510ott154782, mrcaott19510ott981023,
## mrcaott19510ott79088, mrcaott79088ott404792, mrcaott79088ott89162,
## mrcaott79088ott89262, mrcaott89262ott89265, mrcaott89262ott838823,
## mrcaott89262ott197974, mrcaott197974ott764841, mrcaott739ott15637, Neotominae,
## mrcaott18770ott5266794, mrcaott18770ott39171, mrcaott18770ott39181,
## mrcaott18770ott76407, mrcaott76407ott1024550, mrcaott76407ott138845,
## mrcaott76407ott319357, mrcaott76407ott373073, mrcaott76407ott576106,
## mrcaott76407ott259483, mrcaott259483ott1026151, mrcaott259483ott259485,
## Peromyscus maniculatus, mrcaott9032ott42889, Arvicolinae, mrcaott42889ott176437,
## mrcaott42889ott48249, mrcaott48249ott270179, mrcaott48249ott90548,
## mrcaott48249ott496185, mrcaott48249ott131164, mrcaott131164ott427965,
## mrcaott131164ott404170, mrcaott131164ott163267, mrcaott163267ott177476,
## mrcaott163267ott509531, mrcaott163267ott803141, mrcaott163267ott7067213,
## mrcaott163267ott449577, Hystricomorpha, mrcaott38834ott173065,
## mrcaott38834ott45520, mrcaott38834ott44975, mrcaott44975ott67355,
## mrcaott67355ott88915, mrcaott88915ott236057, mrcaott236057ott744018, Caviidae,
## mrcaott236057ott264229, mrcaott236057ott484314, Cavia, mrcaott236059ott744000,
## mrcaott236059ott810517, Sciuromorpha, mrcaott10477ott829369, Sciuridae,
## mrcaott10477ott43435, mrcaott10477ott97818, mrcaott10477ott259084,
## mrcaott10477ott152097, Marmotini, Tamias, mrcaott428070ott429973,
## mrcaott429973ott501354, mrcaott429973ott501356, mrcaott501356ott599867,
## mrcaott599867ott599879, mrcaott786ott112387, Primates, Haplorrhini, Simiiformes,
## Catarrhini, mrcaott786ott3607729, mrcaott786ott83926, Cercopithecoidea,
## Cercopithecidae, mrcaott786ott5512, Cercopithecinae, mrcaott33609ott111862,
## mrcaott33609ott436611, mrcaott436611ott741053, mrcaott436611ott554544,
## mrcaott436611ott665522, Papio, mrcaott485691ott741051, mrcaott485691ott554291,
## mrcaott485691ott1013353, Papio cynocephalus, Strepsirrhini, mrcaott3428ott50727,
## Lemuriformes, mrcaott3428ott22554, mrcaott3428ott132960, mrcaott3428ott5146,
## Cheirogaleidae, mrcaott5146ott311696, mrcaott5146ott516007, mrcaott5146ott16910,
## Microcebus, mrcaott311211ott765339, mrcaott1548ott6790, mrcaott1548ott3607484,
## mrcaott1548ott4942380, mrcaott1548ott4942547, mrcaott1548ott3021, Artiodactyla,
## mrcaott1548ott21987, mrcaott1548ott5256, Ruminantia, Pecora, Cervidae,
## mrcaott15447ott54038, mrcaott54038ott256566, mrcaott256566ott1008240,
## Capreolus, Capreolus capreolus, mrcaott20474ott233507, mrcaott20474ott561127,
## mrcaott20474ott21273, mrcaott20474ott23046, mrcaott20474ott98208,
## mrcaott20474ott938450, Caprinae, mrcaott20474ott768699, mrcaott20474ott274550,
## mrcaott20474ott346628, mrcaott20474ott88864, mrcaott88864ott143624,
## mrcaott88864ott698614, mrcaott88864ott556488, mrcaott556488ott862859, Capra
## pyrenaica, mrcaott132224ott185299, Ovis, Bovinae, mrcaott24247ott73074,
## mrcaott73074ott1054629, mrcaott73074ott354607, mrcaott73074ott116346,
## Syncerus, Syncerus caffer, mrcaott4697ott263949, Carnivora, mrcaott4697ott6940,
## Caniformia, mrcaott4697ott10732, mrcaott4697ott231602, mrcaott4697ott638813,
## mrcaott4697ott203417, Mustelidae, mrcaott4697ott901933, mrcaott4697ott4709,
## mrcaott4697ott135341, Melinae, Meles, Meles meles, Eulipotyphla,
## mrcaott3285ott17250, mrcaott3285ott60434, Soricidae, Crocidurinae,
## Crocidura, Metatheria, mrcaott6735ott29033, mrcaott6735ott905267,
## mrcaott6735ott70811, Diprotodontia, mrcaott6735ott44497, mrcaott6735ott34417,
## mrcaott34417ott262996, mrcaott34417ott42481, Macropodidae, mrcaott42481ott46393,
## mrcaott42481ott42818, mrcaott42481ott65579, mrcaott42481ott317154,
## mrcaott42481ott733444, mrcaott42481ott234941, mrcaott42481ott836770,
## mrcaott42481ott42493, mrcaott42481ott398453, mrcaott42481ott901181, Sauropsida,
## Sauria, mrcaott246ott4128455, mrcaott246ott4127082, mrcaott246ott4129629,
## mrcaott246ott4142716, mrcaott246ott4126667, mrcaott246ott2982,
## mrcaott246ott31216, mrcaott246ott4947920, mrcaott246ott4127428,
## mrcaott246ott4126230, mrcaott246ott4127421, mrcaott246ott664349,
## mrcaott246ott4126505, mrcaott246ott4127015, mrcaott246ott4129653,
## mrcaott246ott4127541, mrcaott246ott4946623, mrcaott246ott4126482,
## mrcaott246ott4128105, mrcaott246ott4127288, mrcaott246ott4132146,
## mrcaott246ott3602822, mrcaott246ott4143599, mrcaott246ott3600976,
## mrcaott246ott4132107, Aves, Neognathae, mrcaott246ott5481, mrcaott246ott5021,
## mrcaott246ott7145, mrcaott246ott928360, mrcaott246ott3600042,
## mrcaott246ott47588, mrcaott246ott7113, Passeriformes, mrcaott246ott3212,
## mrcaott246ott428578, mrcaott246ott44866, mrcaott246ott5929, mrcaott246ott32658,
## mrcaott246ott4820, mrcaott246ott22325, mrcaott246ott176461, mrcaott246ott10351,
## mrcaott246ott3364, mrcaott3364ott73828, mrcaott3364ott4083, mrcaott4083ott35042,
## mrcaott4083ott370807, mrcaott4083ott469177, mrcaott4083ott11712,
## mrcaott4083ott52094, mrcaott4083ott24017, mrcaott24017ott105913,
## mrcaott105913ott311555, mrcaott311555ott1082386, mrcaott311555ott445491,
## Taeniopygia, mrcaott4088ott95302, mrcaott4088ott8371, mrcaott4088ott6366,
## mrcaott4088ott5616, mrcaott5616ott5620, mrcaott5616ott28339,
## mrcaott5616ott6023, mrcaott6023ott243614, mrcaott6023ott101225,
## mrcaott6023ott125079, mrcaott125079ott463026, Zonotrichia (genus in domain
## Eukaryota), Junco, mrcaott765405ott4947621, mrcaott765405ott7068418,
## Junco hyemalis, mrcaott9416ott840030, mrcaott9416ott96147,
## mrcaott9416ott7068473, Passer, mrcaott9416ott407769, mrcaott9416ott25628,
## mrcaott9416ott407764, mrcaott9416ott68955, mrcaott9416ott73636, Passer
## domesticus, mrcaott1488ott72472, mrcaott1488ott2375, mrcaott2375ott73144,
## mrcaott2375ott71358, mrcaott2375ott814750, mrcaott2375ott61147, Cyanistes,
## mrcaott123763ott258794, mrcaott84656ott5925750, mrcaott84656ott325811,
## mrcaott84656ott325806, mrcaott84656ott875992, Parus, mrcaott84656ott492911,
## mrcaott2907ott6895, Strigiformes, Strigidae, mrcaott98069ott254541,
## mrcaott98069ott176475, mrcaott98069ott178693, Athene, mrcaott98069ott649945,
## mrcaott98069ott526159, Accipitriformes, mrcaott1858ott1036186,
## mrcaott1858ott806938, Accipitridae, Accipitrinae, mrcaott1858ott103122,
## mrcaott1858ott8285, mrcaott1858ott238260, mrcaott1858ott317639,
## mrcaott1858ott1866, mrcaott1858ott806935, mrcaott1858ott14661,
## mrcaott1858ott1864, mrcaott1867ott14657, mrcaott14657ott901447,
## mrcaott14657ott479314, mrcaott14657ott624767, mrcaott14657ott283156, Hieraaetus
## fasciatus, mrcaott47576ott103132, mrcaott47576ott677096, mrcaott47576ott677101,
## mrcaott47576ott317001, Neophron, Neophron percnopterus, mrcaott5272ott9830,
## mrcaott5272ott92263, mrcaott92263ott472423, Phoenicopteriformes,
## Phoenicopteridae, Phoenicopterus, mrcaott472423ott595567, Phoenicopterus
## ruber, mrcaott1662ott4947157, Lepidosauria, Squamata (order in Deuterostomia),
## Bifurcata, Unidentata, mrcaott1662ott4126044, Serpentes, mrcaott1662ott20148,
## mrcaott1662ott4126085, mrcaott1662ott35603, mrcaott1662ott16254,
## mrcaott1662ott106872, mrcaott1662ott215727, mrcaott1662ott6519,
## mrcaott1662ott49551, mrcaott1662ott4565, mrcaott1662ott120972,
## mrcaott1662ott106866, mrcaott1662ott69228, mrcaott1662ott69220,
## mrcaott1662ott334726, mrcaott1662ott430823, mrcaott1662ott7069534,
## mrcaott1662ott334719, mrcaott1662ott1669, mrcaott1669ott28505,
## mrcaott28505ott331713, mrcaott28505ott234912, mrcaott28505ott49758,
## mrcaott28505ott405892, Pantherophis</a:t>
            </a:r>
          </a:p>
          <a:p>
            <a:pPr lvl="0" indent="0">
              <a:buNone/>
            </a:pPr>
            <a:r>
              <a:rPr>
                <a:latin typeface="Courier"/>
              </a:rPr>
              <a:t>## character(0)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Phylegeny2</a:t>
            </a:r>
          </a:p>
        </p:txBody>
      </p:sp>
      <p:pic>
        <p:nvPicPr>
          <p:cNvPr descr="code_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overall_model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V_Zr,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br/>
            <a:r>
              <a:rPr>
                <a:latin typeface="Courier"/>
              </a:rPr>
              <a:t>    study_ID,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es_ID,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species_OTL), </a:t>
            </a:r>
            <a:r>
              <a:rPr>
                <a:solidFill>
                  <a:srgbClr val="7D9029"/>
                </a:solidFill>
                <a:latin typeface="Courier"/>
              </a:rPr>
              <a:t>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phylo_cor),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str_replace_all</a:t>
            </a:r>
            <a:r>
              <a:rPr>
                <a:latin typeface="Courier"/>
              </a:rPr>
              <a:t>(species_OTL,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"_"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(overall_model)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272; method: REML)
## 
##    logLik   Deviance        AIC        BIC       AICc  ​ 
## -160.5426   321.0852   331.0852   349.0958   331.3116   
## 
## Variance Components:
## 
##             estim    sqrt  nlvls  fixed       factor    R 
## sigma^2.1  0.0016  0.0398     88     no     study_ID   no 
## sigma^2.2  0.1155  0.3399    272     no        es_ID   no 
## sigma^2.3  0.0260  0.1614     79     no      species   no 
## sigma^2.4  0.0000  0.0000     74     no  species_OTL  yes 
## 
## Test for Heterogeneity:
## Q(df = 271) = 2508.8317, p-val &lt; .0001
## 
## Model Results:
## 
## estimate      se    tval  df    pval   ci.lb   ci.ub    ​ 
##   0.0979  0.0347  2.8202  73  0.0062  0.0287  0.1671  ** 
## 
## ---
## Signif. codes:  0 '***' 0.001 '**' 0.01 '*' 0.05 '.' 0.1 ' '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Load packages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install.packages('devtools') # We need this package to download from GitHub.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Un-comment if you don't already have it installed.</a:t>
            </a:r>
            <a:br/>
            <a:r>
              <a:rPr>
                <a:latin typeface="Courier"/>
              </a:rPr>
              <a:t>devtools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"daniel1noble/metaAidR"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We've created a useful function for creating matrices here</a:t>
            </a:r>
          </a:p>
          <a:p>
            <a:pPr lvl="0" indent="0">
              <a:buNone/>
            </a:pPr>
            <a:r>
              <a:rPr>
                <a:latin typeface="Courier"/>
              </a:rPr>
              <a:t>## Skipping install of 'metaAidR' from a github remote, the SHA1 (bc8ae816) has not changed since last install.
##   Use `force = TRUE` to force installation</a:t>
            </a:r>
          </a:p>
          <a:p>
            <a:pPr lvl="0" indent="0">
              <a:buNone/>
            </a:pPr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(metaAidR, metafor, corrplot)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the data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"https://raw.githubusercontent.com/daniel1noble/meta-workshop/gh-pages/data/Mass.data.csv"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log response ratio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treat_N,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control_N,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treat_mean,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control_mean,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treat_error,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control_error,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mass_data)</a:t>
            </a:r>
            <a:br/>
            <a:r>
              <a:rPr>
                <a:latin typeface="Courier"/>
              </a:rPr>
              <a:t>mass_data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(mass_data)[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M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"comparison_ID"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"control_mean"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"control_error"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"vcv"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vcal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shared2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Plot the M matrix as a correlation matrix</a:t>
            </a:r>
            <a:br/>
            <a:r>
              <a:rPr>
                <a:latin typeface="Courier"/>
              </a:rPr>
              <a:t>corrplot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corrplot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cov2cor</a:t>
            </a:r>
            <a:r>
              <a:rPr>
                <a:latin typeface="Courier"/>
              </a:rPr>
              <a:t>(M), </a:t>
            </a:r>
            <a:r>
              <a:rPr>
                <a:solidFill>
                  <a:srgbClr val="7D9029"/>
                </a:solidFill>
                <a:latin typeface="Courier"/>
              </a:rPr>
              <a:t>tl.cex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sc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full model including all random effects and moderators to do AICc model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selection on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yi,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M,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paper_no,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Genus_species,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data_ID),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50; method: REML)
## 
##    logLik   Deviance        AIC        BIC       AICc  ​ 
##   60.1528  -120.3057  -112.3057  -104.7384  -111.3966   
## 
## Variance Components:
## 
##             estim    sqrt  nlvls  fixed         factor 
## sigma^2.1  0.0000  0.0000     19     no       paper_no 
## sigma^2.2  0.0029  0.0540     16     no  Genus_species 
## sigma^2.3  0.0022  0.0465     50     no        data_ID 
## 
## Test for Heterogeneity:
## Q(df = 49) = 954.2505, p-val &lt; .0001
## 
## Model Results:
## 
## estimate      se     tval  df    pval    ci.lb   ci.ub   ​ 
##  -0.0151  0.0169  -0.8916  15  0.3867  -0.0512  0.0210    
## 
## ---
## Signif. codes:  0 '***' 0.001 '**' 0.01 '*' 0.05 '.' 0.1 ' ' 1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 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I</m:t>
                          </m:r>
                        </m:e>
                        <m:sub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l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den>
                      </m:f>
                      <m:r>
                        <m:t> 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The orchaRd package has some convenient functions for calculating various I2 estimates including total. We'll load and install that package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#install.packages("pacman")</a:t>
                </a:r>
                <a:br/>
                <a:r>
                  <a:rPr>
                    <a:latin typeface="Courier"/>
                  </a:rPr>
                  <a:t>pacman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p_load</a:t>
                </a:r>
                <a:r>
                  <a:rPr>
                    <a:latin typeface="Courier"/>
                  </a:rPr>
                  <a:t>(devtools, tidyverse, metafor, patchwork, R.rsp, emmeans, flextable)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#devtools::install_github("daniel1noble/orchaRd", force = TRUE, build_vignettes = TRUE)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library</a:t>
                </a:r>
                <a:r>
                  <a:rPr>
                    <a:latin typeface="Courier"/>
                  </a:rPr>
                  <a:t>(orchaRd)</a:t>
                </a:r>
                <a:br/>
                <a:br/>
                <a:r>
                  <a:rPr>
                    <a:latin typeface="Courier"/>
                  </a:rPr>
                  <a:t>orchaRd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i2_ml</a:t>
                </a:r>
                <a:r>
                  <a:rPr>
                    <a:latin typeface="Courier"/>
                  </a:rPr>
                  <a:t>(MLMA,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 =</a:t>
                </a:r>
                <a:r>
                  <a:rPr>
                    <a:latin typeface="Courier"/>
                  </a:rPr>
                  <a:t> asr_dat)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I2_Total I2_species_ID   I2_study_ID      I2_es_ID 
##     98.418961      2.982312     58.480574     36.956076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∼</m:t>
                      </m:r>
                      <m:acc>
                        <m:accPr>
                          <m:chr m:val="‾"/>
                        </m:accPr>
                        <m:e>
                          <m:r>
                            <m:t>u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1.96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p</m:t>
                          </m:r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prediction intervals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predict</a:t>
                </a:r>
                <a:r>
                  <a:rPr>
                    <a:latin typeface="Courier"/>
                  </a:rPr>
                  <a:t>(MLMA)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pred     se  ci.lb  ci.ub   pi.lb  pi.ub 
##  0.1668 0.0316 0.1010 0.2327 -0.1755 0.5091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(l.pi.z, u.pi.z)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-0.1548412  0.4884412</a:t>
            </a:r>
          </a:p>
          <a:p>
            <a:pPr lvl="0" indent="0">
              <a:buNone/>
            </a:pPr>
            <a:r>
              <a:rPr>
                <a:latin typeface="Courier"/>
              </a:rPr>
              <a:t>l.pi.t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(l.pi.t, u.pi.t)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-0.1755121  0.5091121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meta_reg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method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class,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study_ID,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latin typeface="Courier"/>
              </a:rPr>
              <a:t>meta_reg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0.0009  0.0305     29     no  species_ID 
## sigma^2.2  0.0037  0.0605     21     no    study_ID 
## sigma^2.3  0.0105  0.1024    123     no       es_ID 
## 
## Test for Residual Heterogeneity:
## QE(df = 115) = 898.2185, p-val &lt; .0001
## 
## Test of Moderators (coefficients 2:8):
## F(df1 = 7, df2 = 13) = 4.0631, p-val = 0.0142
## 
## Model Results:
## 
##                      estimate      se     tval   df    pval    ci.lb    ci.ub​ 
## intrcpt                0.2953  0.0381   7.7505   13  &lt;.0001   0.2130   0.3776 
## methodLTmax           -0.0541  0.0569  -0.9507  115  0.3438  -0.1667   0.0586 
## classAmphibia         -0.0312  0.1029  -0.3035   13  0.7663  -0.2534   0.1910 
## classArachnida        -0.3432  0.1347  -2.5477   13  0.0243  -0.6341  -0.0522 
## classChondrichthyes    0.0453  0.1113   0.4072   13  0.6905  -0.1951   0.2857 
## classInsecta          -0.2331  0.0517  -4.5114   13  0.0006  -0.3447  -0.1215 
## classMalacostraca     -0.1331  0.0598  -2.2271   13  0.0442  -0.2623  -0.0040 
## classReptilia         -0.2291  0.1071  -2.1393   13  0.0520  -0.4605   0.0023 
##  
## intrcpt              *** 
## methodLTmax 
## classAmphibia 
## classArachnida         * 
## classChondrichthyes 
## classInsecta         *** 
## classMalacostraca      * 
## classReptilia          . 
## 
## ---
## Signif. codes:  0 '***' 0.001 '**' 0.01 '*' 0.05 '.' 0.1 ' ' 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0.1700801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2022-07-02T06:45:47Z</dcterms:created>
  <dcterms:modified xsi:type="dcterms:W3CDTF">2022-07-02T06:45:47Z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2022-07-02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