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2" r:id="rId3"/>
    <p:sldId id="258" r:id="rId4"/>
    <p:sldId id="259" r:id="rId5"/>
    <p:sldId id="293" r:id="rId6"/>
    <p:sldId id="308" r:id="rId7"/>
    <p:sldId id="307" r:id="rId8"/>
    <p:sldId id="316" r:id="rId9"/>
    <p:sldId id="294" r:id="rId10"/>
    <p:sldId id="295" r:id="rId11"/>
    <p:sldId id="296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0" autoAdjust="0"/>
    <p:restoredTop sz="94651" autoAdjust="0"/>
  </p:normalViewPr>
  <p:slideViewPr>
    <p:cSldViewPr snapToGrid="0" snapToObjects="1">
      <p:cViewPr varScale="1">
        <p:scale>
          <a:sx n="110" d="100"/>
          <a:sy n="110" d="100"/>
        </p:scale>
        <p:origin x="8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866B-A228-A54E-B5D8-00FBC732E1AE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60A3C-BC96-E241-926B-90F1DDABE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CED03-68E4-184F-96C6-86FA95DC3A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457189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457189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indent="-457189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43" indent="-457189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59-021-01453-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nlinelibrary.wiley.com/doi/abs/10.1002/jrsm.1424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867" y="5794317"/>
            <a:ext cx="9174996" cy="794423"/>
          </a:xfrm>
        </p:spPr>
        <p:txBody>
          <a:bodyPr>
            <a:normAutofit fontScale="92500"/>
          </a:bodyPr>
          <a:lstStyle/>
          <a:p>
            <a:r>
              <a:rPr dirty="0"/>
              <a:t>Daniel Noble, Nicholas Wu, Essie Rodgers, Patrice Pottier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0556" y="6373814"/>
            <a:ext cx="1022888" cy="365125"/>
          </a:xfrm>
        </p:spPr>
        <p:txBody>
          <a:bodyPr/>
          <a:lstStyle/>
          <a:p>
            <a:r>
              <a:rPr dirty="0"/>
              <a:t>2022-06-06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BE73-056A-6B6C-254E-73FB62F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79" y="2573565"/>
            <a:ext cx="3252251" cy="2473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E24B98-233D-6C5A-A372-F9BF69008188}"/>
              </a:ext>
            </a:extLst>
          </p:cNvPr>
          <p:cNvSpPr txBox="1"/>
          <p:nvPr/>
        </p:nvSpPr>
        <p:spPr>
          <a:xfrm>
            <a:off x="6031187" y="5158353"/>
            <a:ext cx="191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De Boer </a:t>
            </a:r>
            <a:r>
              <a:rPr lang="en-US" sz="1600" i="1" dirty="0">
                <a:hlinkClick r:id="rId3"/>
              </a:rPr>
              <a:t>et al</a:t>
            </a:r>
            <a:r>
              <a:rPr lang="en-US" sz="1600" dirty="0">
                <a:hlinkClick r:id="rId3"/>
              </a:rPr>
              <a:t>. 2021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5F643-0CA9-E583-F422-EDFB50651F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56" r="49623" b="50026"/>
          <a:stretch/>
        </p:blipFill>
        <p:spPr>
          <a:xfrm>
            <a:off x="587611" y="2431432"/>
            <a:ext cx="4286597" cy="25973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44AED2-433F-E684-A044-A2F2D87EBBC3}"/>
              </a:ext>
            </a:extLst>
          </p:cNvPr>
          <p:cNvSpPr txBox="1"/>
          <p:nvPr/>
        </p:nvSpPr>
        <p:spPr>
          <a:xfrm>
            <a:off x="2024690" y="5158353"/>
            <a:ext cx="265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Nakagawa </a:t>
            </a:r>
            <a:r>
              <a:rPr lang="en-US" sz="1600" i="1" dirty="0">
                <a:hlinkClick r:id="rId5"/>
              </a:rPr>
              <a:t>et al. </a:t>
            </a:r>
            <a:r>
              <a:rPr lang="en-US" sz="1600" dirty="0">
                <a:hlinkClick r:id="rId5"/>
              </a:rPr>
              <a:t>2021</a:t>
            </a: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948484-FA9A-8ED0-34E2-1EE1A43C6B8D}"/>
              </a:ext>
            </a:extLst>
          </p:cNvPr>
          <p:cNvSpPr txBox="1">
            <a:spLocks/>
          </p:cNvSpPr>
          <p:nvPr/>
        </p:nvSpPr>
        <p:spPr>
          <a:xfrm>
            <a:off x="234593" y="269260"/>
            <a:ext cx="8674813" cy="830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/>
              <a:t>Meta-analysis in Comparative Physiology</a:t>
            </a:r>
            <a:endParaRPr lang="en-AU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02F5-911B-FFCC-D357-FA64759C4253}"/>
              </a:ext>
            </a:extLst>
          </p:cNvPr>
          <p:cNvSpPr txBox="1"/>
          <p:nvPr/>
        </p:nvSpPr>
        <p:spPr>
          <a:xfrm>
            <a:off x="887364" y="1179916"/>
            <a:ext cx="7426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bg1">
                    <a:lumMod val="65000"/>
                  </a:schemeClr>
                </a:solidFill>
              </a:rPr>
              <a:t>PART 2: Introduction to meta-analytic modelling: common challenges and advanced concepts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24F-B15A-0E01-ADF4-8CE2D909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2543-4733-C3C5-21CA-6659EBA3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8A-26DC-E57E-0213-3B37F44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3B8B-F150-52E4-B95F-0F301551B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EC3B-66BA-4845-C2C7-8F3B5D6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0CBD-E710-3B93-C22E-40258D75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92A-F80A-6901-A341-D6F2A111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22B8-6C3D-CA0C-620F-C5696EC0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EB5-ABD8-94A1-3EE0-2F0A532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5BB3-B47E-072E-96E9-FC83F434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1" y="1222625"/>
            <a:ext cx="8327204" cy="513984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Part 1: 9:00 – 10:30</a:t>
            </a:r>
          </a:p>
          <a:p>
            <a:pPr lvl="1"/>
            <a:r>
              <a:rPr lang="en-US" dirty="0"/>
              <a:t>What is meta-analysis and why should we use it?</a:t>
            </a:r>
          </a:p>
          <a:p>
            <a:pPr lvl="1"/>
            <a:r>
              <a:rPr lang="en-US" dirty="0"/>
              <a:t>Effect size and sampling variance: the key data for meta-analysis</a:t>
            </a:r>
          </a:p>
          <a:p>
            <a:pPr lvl="3"/>
            <a:r>
              <a:rPr lang="en-US" dirty="0"/>
              <a:t>What are effect sizes?</a:t>
            </a:r>
          </a:p>
          <a:p>
            <a:pPr lvl="3"/>
            <a:r>
              <a:rPr lang="en-US" dirty="0"/>
              <a:t>What types are out there and when to use?</a:t>
            </a:r>
          </a:p>
          <a:p>
            <a:pPr lvl="3"/>
            <a:r>
              <a:rPr lang="en-US" dirty="0"/>
              <a:t>Standardizing effect estimates – nuisance heterogeneity </a:t>
            </a:r>
          </a:p>
          <a:p>
            <a:pPr lvl="3"/>
            <a:r>
              <a:rPr lang="en-US" b="1" i="1" dirty="0"/>
              <a:t>Interpreting effect sizes and transformations</a:t>
            </a:r>
          </a:p>
          <a:p>
            <a:pPr lvl="3"/>
            <a:r>
              <a:rPr lang="en-US" b="1" i="1" dirty="0"/>
              <a:t>Assumptions, limitations, and common challenges</a:t>
            </a:r>
          </a:p>
          <a:p>
            <a:r>
              <a:rPr lang="en-US" b="1" dirty="0"/>
              <a:t>Part 2: 11:00 – 12:30 </a:t>
            </a:r>
          </a:p>
          <a:p>
            <a:pPr lvl="1"/>
            <a:r>
              <a:rPr lang="en-US" dirty="0"/>
              <a:t>Meta-analytic modelling </a:t>
            </a:r>
          </a:p>
          <a:p>
            <a:pPr lvl="3"/>
            <a:r>
              <a:rPr lang="en-US" dirty="0"/>
              <a:t>Fixed and random effect meta-analyses</a:t>
            </a:r>
          </a:p>
          <a:p>
            <a:pPr lvl="3"/>
            <a:r>
              <a:rPr lang="en-US" dirty="0"/>
              <a:t>Multi-level meta-analytic models (MLMA): The main types in comparative physiology</a:t>
            </a:r>
          </a:p>
          <a:p>
            <a:pPr lvl="5"/>
            <a:r>
              <a:rPr lang="en-US" dirty="0"/>
              <a:t>Non-independence – phylogeny, study, species, shared controls</a:t>
            </a:r>
          </a:p>
          <a:p>
            <a:pPr lvl="5"/>
            <a:r>
              <a:rPr lang="en-US" dirty="0"/>
              <a:t>Robust variance estimation</a:t>
            </a:r>
          </a:p>
          <a:p>
            <a:pPr lvl="5"/>
            <a:r>
              <a:rPr lang="en-US" dirty="0"/>
              <a:t>Sensitivity analyses</a:t>
            </a:r>
          </a:p>
          <a:p>
            <a:pPr lvl="3"/>
            <a:r>
              <a:rPr lang="en-US" b="1" i="1" dirty="0"/>
              <a:t>Meta-regression and heterogeneity </a:t>
            </a:r>
          </a:p>
          <a:p>
            <a:pPr lvl="3"/>
            <a:r>
              <a:rPr lang="en-US" b="1" i="1" dirty="0"/>
              <a:t>Interpreting and reporting meta-analytic model output</a:t>
            </a:r>
          </a:p>
          <a:p>
            <a:pPr lvl="3"/>
            <a:r>
              <a:rPr lang="en-US" dirty="0"/>
              <a:t>Publication bias </a:t>
            </a:r>
          </a:p>
          <a:p>
            <a:pPr lvl="5"/>
            <a:r>
              <a:rPr lang="en-US" dirty="0"/>
              <a:t>Time-lag, reporting bias</a:t>
            </a:r>
          </a:p>
          <a:p>
            <a:pPr lvl="5"/>
            <a:r>
              <a:rPr lang="en-US" b="1" i="1" dirty="0"/>
              <a:t>Detecting and correcting</a:t>
            </a:r>
          </a:p>
          <a:p>
            <a:r>
              <a:rPr lang="en-US" b="1" dirty="0"/>
              <a:t>Part 3:</a:t>
            </a:r>
            <a:r>
              <a:rPr lang="en-US" dirty="0"/>
              <a:t> </a:t>
            </a:r>
            <a:r>
              <a:rPr lang="en-US" b="1" dirty="0"/>
              <a:t>14:45 – 16:00 </a:t>
            </a:r>
          </a:p>
          <a:p>
            <a:pPr lvl="1"/>
            <a:r>
              <a:rPr lang="en-US" dirty="0"/>
              <a:t>Help (advice) with your own meta-analysis! (if you need it)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E6AC8-DE3C-322C-5782-BC8A05F6B353}"/>
              </a:ext>
            </a:extLst>
          </p:cNvPr>
          <p:cNvSpPr/>
          <p:nvPr/>
        </p:nvSpPr>
        <p:spPr>
          <a:xfrm>
            <a:off x="627313" y="3088160"/>
            <a:ext cx="8380071" cy="253336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926-2E32-BB4C-A4EF-4DA446A7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638"/>
            <a:ext cx="78867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Two main aims of </a:t>
            </a:r>
            <a:br>
              <a:rPr lang="en-US" b="1" dirty="0"/>
            </a:br>
            <a:r>
              <a:rPr lang="en-US" b="1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FE50-D8B5-5D4B-A5D3-FD3B13B9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generality across studies on the same (similar) topics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Meta-analysis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/>
              <a:t>Finding consistency (inconsistency) among studies – just looking at means may not be useful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Heterogeneity analysis</a:t>
            </a:r>
          </a:p>
          <a:p>
            <a:pPr lvl="1">
              <a:lnSpc>
                <a:spcPct val="130000"/>
              </a:lnSpc>
            </a:pPr>
            <a:r>
              <a:rPr lang="en-US" dirty="0">
                <a:solidFill>
                  <a:srgbClr val="FF0000"/>
                </a:solidFill>
              </a:rPr>
              <a:t>Meta-regression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Publication-bias tests</a:t>
            </a:r>
          </a:p>
        </p:txBody>
      </p:sp>
    </p:spTree>
    <p:extLst>
      <p:ext uri="{BB962C8B-B14F-4D97-AF65-F5344CB8AC3E}">
        <p14:creationId xmlns:p14="http://schemas.microsoft.com/office/powerpoint/2010/main" val="98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8BF5-73C4-A14D-A015-84760165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Meta-analysis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BEA-7561-3949-88EE-2500CA3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Fixed-effect (common-effect) and random-effects meta-analyses</a:t>
            </a:r>
          </a:p>
          <a:p>
            <a:pPr>
              <a:lnSpc>
                <a:spcPct val="130000"/>
              </a:lnSpc>
            </a:pPr>
            <a:r>
              <a:rPr lang="en-US" dirty="0"/>
              <a:t>Heterogeneity tests</a:t>
            </a:r>
          </a:p>
          <a:p>
            <a:pPr>
              <a:lnSpc>
                <a:spcPct val="130000"/>
              </a:lnSpc>
            </a:pPr>
            <a:r>
              <a:rPr lang="en-US" dirty="0"/>
              <a:t>Meta-regression (mixed-effects meta-analysis)</a:t>
            </a:r>
          </a:p>
          <a:p>
            <a:pPr>
              <a:lnSpc>
                <a:spcPct val="130000"/>
              </a:lnSpc>
            </a:pPr>
            <a:r>
              <a:rPr lang="en-US" dirty="0"/>
              <a:t>Publication bias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Are studies with significant results more likely to be published?</a:t>
            </a:r>
          </a:p>
        </p:txBody>
      </p:sp>
    </p:spTree>
    <p:extLst>
      <p:ext uri="{BB962C8B-B14F-4D97-AF65-F5344CB8AC3E}">
        <p14:creationId xmlns:p14="http://schemas.microsoft.com/office/powerpoint/2010/main" val="38716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AEF4D8-1AE9-E7A9-9FE4-6CC56C18E8ED}"/>
              </a:ext>
            </a:extLst>
          </p:cNvPr>
          <p:cNvSpPr txBox="1">
            <a:spLocks/>
          </p:cNvSpPr>
          <p:nvPr/>
        </p:nvSpPr>
        <p:spPr>
          <a:xfrm>
            <a:off x="4705409" y="3185601"/>
            <a:ext cx="4040188" cy="255040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All studies are estimating the same (common) “true” underlying effect</a:t>
            </a:r>
          </a:p>
          <a:p>
            <a:pPr>
              <a:defRPr/>
            </a:pPr>
            <a:r>
              <a:rPr lang="en-US"/>
              <a:t>Variability between studies is due to random variation (chance) only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9892006-97D3-236C-7E1F-69A749BF4172}"/>
              </a:ext>
            </a:extLst>
          </p:cNvPr>
          <p:cNvSpPr txBox="1">
            <a:spLocks/>
          </p:cNvSpPr>
          <p:nvPr/>
        </p:nvSpPr>
        <p:spPr>
          <a:xfrm>
            <a:off x="4782403" y="2343203"/>
            <a:ext cx="3886200" cy="63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Fixed (common) effect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9C469-B082-31F9-272A-CB1960D4D809}"/>
              </a:ext>
            </a:extLst>
          </p:cNvPr>
          <p:cNvSpPr/>
          <p:nvPr/>
        </p:nvSpPr>
        <p:spPr>
          <a:xfrm>
            <a:off x="152400" y="4132162"/>
            <a:ext cx="4419600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E03-CD63-5D94-4B03-E904814C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03" y="208659"/>
            <a:ext cx="4361597" cy="1512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and random</a:t>
            </a:r>
            <a:br>
              <a:rPr lang="en-US" b="1" dirty="0"/>
            </a:br>
            <a:r>
              <a:rPr lang="en-US" b="1" dirty="0"/>
              <a:t>model assumptions</a:t>
            </a:r>
          </a:p>
        </p:txBody>
      </p:sp>
      <p:pic>
        <p:nvPicPr>
          <p:cNvPr id="5" name="Content Placeholder 4" descr="Chart, radar chart, line chart&#10;&#10;Description automatically generated">
            <a:extLst>
              <a:ext uri="{FF2B5EF4-FFF2-40B4-BE49-F238E27FC236}">
                <a16:creationId xmlns:a16="http://schemas.microsoft.com/office/drawing/2014/main" id="{9462AA0C-A875-9118-B4F5-33FEAA216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-76200"/>
            <a:ext cx="4630003" cy="7010400"/>
          </a:xfr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30ABDDD-B3FA-9A09-D8DC-BF066997295A}"/>
              </a:ext>
            </a:extLst>
          </p:cNvPr>
          <p:cNvSpPr txBox="1">
            <a:spLocks/>
          </p:cNvSpPr>
          <p:nvPr/>
        </p:nvSpPr>
        <p:spPr>
          <a:xfrm>
            <a:off x="4661766" y="3079993"/>
            <a:ext cx="4041775" cy="25261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Each study has different “true” underlying effects</a:t>
            </a:r>
          </a:p>
          <a:p>
            <a:pPr>
              <a:defRPr/>
            </a:pPr>
            <a:r>
              <a:rPr lang="en-US" dirty="0"/>
              <a:t>Variability between studies is due to random variation (chance) </a:t>
            </a:r>
            <a:r>
              <a:rPr lang="en-US" b="1" i="1" dirty="0"/>
              <a:t>and actual differences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CD05D7A-197E-4800-D888-9212639CF310}"/>
              </a:ext>
            </a:extLst>
          </p:cNvPr>
          <p:cNvSpPr txBox="1">
            <a:spLocks/>
          </p:cNvSpPr>
          <p:nvPr/>
        </p:nvSpPr>
        <p:spPr>
          <a:xfrm>
            <a:off x="4739553" y="2209734"/>
            <a:ext cx="3886200" cy="639763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66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131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20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09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697" indent="-457189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b="1" dirty="0"/>
              <a:t>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24247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145812"/>
            <a:ext cx="826916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(common) and random: it’s just another linear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1680653"/>
            <a:ext cx="31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Fixed-effect meta-analysis</a:t>
            </a:r>
          </a:p>
          <a:p>
            <a:r>
              <a:rPr lang="en-US" dirty="0"/>
              <a:t>(common-effect meta-analysis)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4781" y="1682997"/>
            <a:ext cx="346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Random-effects meta-analysis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09476-6110-1540-882A-3F5A19418BA8}"/>
              </a:ext>
            </a:extLst>
          </p:cNvPr>
          <p:cNvSpPr txBox="1"/>
          <p:nvPr/>
        </p:nvSpPr>
        <p:spPr>
          <a:xfrm>
            <a:off x="5073827" y="6304085"/>
            <a:ext cx="36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Nakagawa &amp; Santos (2012, </a:t>
            </a:r>
            <a:r>
              <a:rPr lang="en-US" dirty="0" err="1"/>
              <a:t>Evol</a:t>
            </a:r>
            <a:r>
              <a:rPr lang="en-US" dirty="0"/>
              <a:t> </a:t>
            </a:r>
            <a:r>
              <a:rPr lang="en-US" dirty="0" err="1"/>
              <a:t>Ecol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/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study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208879-FC86-7844-8A0C-149F064B5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72" y="5090719"/>
                <a:ext cx="1695464" cy="39485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/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sampling errors </a:t>
                </a:r>
                <a:endParaRPr lang="en-US" i="1" dirty="0">
                  <a:latin typeface="Cambria Math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= meta-analytic mean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effect size</a:t>
                </a:r>
                <a:r>
                  <a:rPr lang="en-AU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65CCB42-CA3A-9344-9710-58986A03B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85" y="5469550"/>
                <a:ext cx="2680016" cy="923330"/>
              </a:xfrm>
              <a:prstGeom prst="rect">
                <a:avLst/>
              </a:prstGeom>
              <a:blipFill>
                <a:blip r:embed="rId4"/>
                <a:stretch>
                  <a:fillRect t="-4110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/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study-specific effect</a:t>
                </a:r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973286-684A-5F45-BE39-CFC49451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13" y="5116239"/>
                <a:ext cx="2566536" cy="369332"/>
              </a:xfrm>
              <a:prstGeom prst="rect">
                <a:avLst/>
              </a:prstGeom>
              <a:blipFill>
                <a:blip r:embed="rId5"/>
                <a:stretch>
                  <a:fillRect t="-6667" r="-4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/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1A8BF1-A344-E741-BBED-7CFB65052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39" y="2668218"/>
                <a:ext cx="2402958" cy="1638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/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4B35302-09F9-814C-A107-D67CEFBDB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2658903"/>
                <a:ext cx="2566536" cy="1613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/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often referred to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F3CF-5D5E-334E-BF62-50F26D28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827" y="5710162"/>
                <a:ext cx="2870979" cy="369332"/>
              </a:xfrm>
              <a:prstGeom prst="rect">
                <a:avLst/>
              </a:prstGeom>
              <a:blipFill>
                <a:blip r:embed="rId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/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74B562-081A-9F41-ADD0-F60547D13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034386"/>
                <a:ext cx="2016449" cy="92525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/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BBD81-BFF3-B940-A330-44B8A2898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7" y="3962701"/>
                <a:ext cx="1310230" cy="925253"/>
              </a:xfrm>
              <a:prstGeom prst="rect">
                <a:avLst/>
              </a:prstGeom>
              <a:blipFill>
                <a:blip r:embed="rId10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50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1F21-792C-464F-BA41-95BABBDB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More non-independence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1EBD1-C6C6-B946-A886-E9DD041C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08" y="1066241"/>
            <a:ext cx="5527963" cy="4725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B2C76-2723-DC4D-9C57-F84E0369E63A}"/>
              </a:ext>
            </a:extLst>
          </p:cNvPr>
          <p:cNvSpPr txBox="1"/>
          <p:nvPr/>
        </p:nvSpPr>
        <p:spPr>
          <a:xfrm>
            <a:off x="2929759" y="6064531"/>
            <a:ext cx="352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one or averaging or modeling? </a:t>
            </a:r>
          </a:p>
          <a:p>
            <a:r>
              <a:rPr lang="en-US" dirty="0"/>
              <a:t>What would you do?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F62FF85-D278-5F9D-5CC8-B2D2167F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983"/>
            <a:ext cx="4226868" cy="41900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92D39-D923-A126-2B8A-784BED6AB6C9}"/>
              </a:ext>
            </a:extLst>
          </p:cNvPr>
          <p:cNvSpPr/>
          <p:nvPr/>
        </p:nvSpPr>
        <p:spPr>
          <a:xfrm>
            <a:off x="3564783" y="2798178"/>
            <a:ext cx="763929" cy="27258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7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4512-80B2-B900-EEFB-6DA1FDBD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E400-7819-3761-12DD-799D9CB7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4755</TotalTime>
  <Words>443</Words>
  <Application>Microsoft Macintosh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Wingdings</vt:lpstr>
      <vt:lpstr>Office Theme</vt:lpstr>
      <vt:lpstr>PowerPoint Presentation</vt:lpstr>
      <vt:lpstr>Workshop Overview</vt:lpstr>
      <vt:lpstr>Two main aims of  meta-analysis</vt:lpstr>
      <vt:lpstr>Meta-analysis </vt:lpstr>
      <vt:lpstr>Fixed and random model assumptions</vt:lpstr>
      <vt:lpstr>Fixed and random model assumptions</vt:lpstr>
      <vt:lpstr>Fixed (common) and random: it’s just another linear model</vt:lpstr>
      <vt:lpstr>More non-independence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</vt:lpstr>
      <vt:lpstr>Office Theme</vt:lpstr>
      <vt:lpstr>Meta-analysis in Comparative Physiology: A brief introduction to effect sizes and meta-analytic modelling</vt:lpstr>
      <vt:lpstr>What is meta-analysis?</vt:lpstr>
      <vt:lpstr>PowerPoint Presentation</vt:lpstr>
      <vt:lpstr>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 in Comparative Physiology: A brief introduction to effect sizes and meta-analytic modelling</dc:title>
  <dc:creator>Daniel W.A Noble, Nicholis Wu, Essie Rodgers, Patrice Pottier</dc:creator>
  <cp:keywords/>
  <cp:lastModifiedBy>Daniel Noble</cp:lastModifiedBy>
  <cp:revision>159</cp:revision>
  <dcterms:created xsi:type="dcterms:W3CDTF">2022-06-05T22:41:34Z</dcterms:created>
  <dcterms:modified xsi:type="dcterms:W3CDTF">2022-06-14T03:48:39Z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2022-06-06</vt:lpwstr>
  </property>
  <property fmtid="{D5CDD505-2E9C-101B-9397-08002B2CF9AE}" pid="3" name="output">
    <vt:lpwstr/>
  </property>
</Properties>
</file>