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58" r:id="rId4"/>
    <p:sldId id="294" r:id="rId5"/>
    <p:sldId id="259" r:id="rId6"/>
    <p:sldId id="293" r:id="rId7"/>
    <p:sldId id="308" r:id="rId8"/>
    <p:sldId id="307" r:id="rId9"/>
    <p:sldId id="316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 autoAdjust="0"/>
    <p:restoredTop sz="94651" autoAdjust="0"/>
  </p:normalViewPr>
  <p:slideViewPr>
    <p:cSldViewPr snapToGrid="0" snapToObjects="1">
      <p:cViewPr varScale="1">
        <p:scale>
          <a:sx n="110" d="100"/>
          <a:sy n="110" d="100"/>
        </p:scale>
        <p:origin x="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866B-A228-A54E-B5D8-00FBC732E1AE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0A3C-BC96-E241-926B-90F1DDA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ED03-68E4-184F-96C6-86FA95DC3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nature.com/articles/s41559-021-01453-9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nlinelibrary.wiley.com/doi/abs/10.1002/jrsm.1424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499" y="5312680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0556" y="6373814"/>
            <a:ext cx="1022888" cy="365125"/>
          </a:xfrm>
        </p:spPr>
        <p:txBody>
          <a:bodyPr/>
          <a:lstStyle/>
          <a:p>
            <a:r>
              <a:rPr dirty="0"/>
              <a:t>2022-06-06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4" y="2313252"/>
            <a:ext cx="3252251" cy="2473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5862652" y="4898040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419076" y="2171119"/>
            <a:ext cx="4286597" cy="2597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1856155" y="4898040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948484-FA9A-8ED0-34E2-1EE1A43C6B8D}"/>
              </a:ext>
            </a:extLst>
          </p:cNvPr>
          <p:cNvSpPr txBox="1">
            <a:spLocks/>
          </p:cNvSpPr>
          <p:nvPr/>
        </p:nvSpPr>
        <p:spPr>
          <a:xfrm>
            <a:off x="234593" y="269260"/>
            <a:ext cx="8674813" cy="83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/>
              <a:t>Meta-analysis in Comparative Physiology</a:t>
            </a:r>
            <a:endParaRPr lang="en-AU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02F5-911B-FFCC-D357-FA64759C4253}"/>
              </a:ext>
            </a:extLst>
          </p:cNvPr>
          <p:cNvSpPr txBox="1"/>
          <p:nvPr/>
        </p:nvSpPr>
        <p:spPr>
          <a:xfrm>
            <a:off x="887364" y="1179916"/>
            <a:ext cx="74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560C5D-6344-508E-9D9C-E454CD78E396}"/>
              </a:ext>
            </a:extLst>
          </p:cNvPr>
          <p:cNvGrpSpPr/>
          <p:nvPr/>
        </p:nvGrpSpPr>
        <p:grpSpPr>
          <a:xfrm>
            <a:off x="276831" y="6292960"/>
            <a:ext cx="2445189" cy="400110"/>
            <a:chOff x="540022" y="6074125"/>
            <a:chExt cx="2445189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EDCD62-5C56-4026-3D8D-911E2D2FCC11}"/>
                </a:ext>
              </a:extLst>
            </p:cNvPr>
            <p:cNvSpPr txBox="1"/>
            <p:nvPr/>
          </p:nvSpPr>
          <p:spPr>
            <a:xfrm>
              <a:off x="838046" y="6074125"/>
              <a:ext cx="21471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#SEBmeta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758EFAF-A90C-C24C-0AF4-A94F490E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022" y="6150211"/>
              <a:ext cx="354923" cy="287674"/>
            </a:xfrm>
            <a:prstGeom prst="rect">
              <a:avLst/>
            </a:prstGeom>
          </p:spPr>
        </p:pic>
      </p:grp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35AD8716-A758-84D4-94B4-9F0716B33FB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2293" y="5985646"/>
            <a:ext cx="1376147" cy="794424"/>
          </a:xfrm>
          <a:prstGeom prst="rect">
            <a:avLst/>
          </a:prstGeom>
        </p:spPr>
      </p:pic>
      <p:pic>
        <p:nvPicPr>
          <p:cNvPr id="17" name="Picture 1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C49CE773-F90E-2CAE-AAD5-E179C6895DE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1664" y="6330338"/>
            <a:ext cx="1259980" cy="4030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926-2E32-BB4C-A4EF-4DA446A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788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 main aims of </a:t>
            </a:r>
            <a:br>
              <a:rPr lang="en-US" b="1" dirty="0"/>
            </a:br>
            <a:r>
              <a:rPr lang="en-US" b="1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E50-D8B5-5D4B-A5D3-FD3B13B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generality across studies on the same (similar) topics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Meta-analysis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consistency (inconsistency) among studies – just looking at means may not be useful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Heterogeneity analysis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Meta-regression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Publication-bias tests</a:t>
            </a:r>
          </a:p>
        </p:txBody>
      </p:sp>
    </p:spTree>
    <p:extLst>
      <p:ext uri="{BB962C8B-B14F-4D97-AF65-F5344CB8AC3E}">
        <p14:creationId xmlns:p14="http://schemas.microsoft.com/office/powerpoint/2010/main" val="98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meta-analysis is doing…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AC7F462-59BE-FAA1-A617-2E1E7578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2" y="1322946"/>
            <a:ext cx="5939562" cy="516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4C0D-1988-589E-B692-A971E22CAA7E}"/>
              </a:ext>
            </a:extLst>
          </p:cNvPr>
          <p:cNvSpPr txBox="1"/>
          <p:nvPr/>
        </p:nvSpPr>
        <p:spPr>
          <a:xfrm>
            <a:off x="457200" y="6488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Hillebrand &amp; </a:t>
            </a:r>
            <a:r>
              <a:rPr lang="en-US" dirty="0" err="1"/>
              <a:t>Gurevitch</a:t>
            </a:r>
            <a:r>
              <a:rPr lang="en-US" dirty="0"/>
              <a:t> (2016). </a:t>
            </a:r>
            <a:r>
              <a:rPr lang="en-US" dirty="0" err="1"/>
              <a:t>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BF5-73C4-A14D-A015-8476016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Meta-analysis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BEA-7561-3949-88EE-2500CA3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Fixed-effect (common-effect) and random-effects meta-analyses</a:t>
            </a:r>
          </a:p>
          <a:p>
            <a:pPr>
              <a:lnSpc>
                <a:spcPct val="130000"/>
              </a:lnSpc>
            </a:pPr>
            <a:r>
              <a:rPr lang="en-US" dirty="0"/>
              <a:t>Heterogeneity tests</a:t>
            </a:r>
          </a:p>
          <a:p>
            <a:pPr>
              <a:lnSpc>
                <a:spcPct val="130000"/>
              </a:lnSpc>
            </a:pPr>
            <a:r>
              <a:rPr lang="en-US" dirty="0"/>
              <a:t>Meta-regression (mixed-effects meta-analysis)</a:t>
            </a:r>
          </a:p>
          <a:p>
            <a:pPr>
              <a:lnSpc>
                <a:spcPct val="130000"/>
              </a:lnSpc>
            </a:pPr>
            <a:r>
              <a:rPr lang="en-US" dirty="0"/>
              <a:t>Publication bias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Are studies with significant results more likely to be published?</a:t>
            </a:r>
          </a:p>
        </p:txBody>
      </p:sp>
    </p:spTree>
    <p:extLst>
      <p:ext uri="{BB962C8B-B14F-4D97-AF65-F5344CB8AC3E}">
        <p14:creationId xmlns:p14="http://schemas.microsoft.com/office/powerpoint/2010/main" val="38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EF4D8-1AE9-E7A9-9FE4-6CC56C18E8ED}"/>
              </a:ext>
            </a:extLst>
          </p:cNvPr>
          <p:cNvSpPr txBox="1">
            <a:spLocks/>
          </p:cNvSpPr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All studies are estimating the same (common) “true” underlying effect</a:t>
            </a:r>
          </a:p>
          <a:p>
            <a:pPr>
              <a:defRPr/>
            </a:pPr>
            <a:r>
              <a:rPr lang="en-US"/>
              <a:t>Variability between studies is due to random variation (chance) only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892006-97D3-236C-7E1F-69A749BF4172}"/>
              </a:ext>
            </a:extLst>
          </p:cNvPr>
          <p:cNvSpPr txBox="1">
            <a:spLocks/>
          </p:cNvSpPr>
          <p:nvPr/>
        </p:nvSpPr>
        <p:spPr>
          <a:xfrm>
            <a:off x="4782403" y="2343203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Fixed (common)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C469-B082-31F9-272A-CB1960D4D809}"/>
              </a:ext>
            </a:extLst>
          </p:cNvPr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F4F8CDB-E8E5-D0CD-63D3-8676D652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711079"/>
            <a:ext cx="4630003" cy="1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30ABDDD-B3FA-9A09-D8DC-BF066997295A}"/>
              </a:ext>
            </a:extLst>
          </p:cNvPr>
          <p:cNvSpPr txBox="1">
            <a:spLocks/>
          </p:cNvSpPr>
          <p:nvPr/>
        </p:nvSpPr>
        <p:spPr>
          <a:xfrm>
            <a:off x="4661766" y="3079993"/>
            <a:ext cx="4041775" cy="2526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Each study has different “true” underlying effects</a:t>
            </a:r>
          </a:p>
          <a:p>
            <a:pPr>
              <a:defRPr/>
            </a:pPr>
            <a:r>
              <a:rPr lang="en-US" dirty="0"/>
              <a:t>Variability between studies is due to random variation (chance) </a:t>
            </a:r>
            <a:r>
              <a:rPr lang="en-US" b="1" i="1" dirty="0"/>
              <a:t>and actual differences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05D7A-197E-4800-D888-9212639CF310}"/>
              </a:ext>
            </a:extLst>
          </p:cNvPr>
          <p:cNvSpPr txBox="1">
            <a:spLocks/>
          </p:cNvSpPr>
          <p:nvPr/>
        </p:nvSpPr>
        <p:spPr>
          <a:xfrm>
            <a:off x="4739553" y="2209734"/>
            <a:ext cx="38862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242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45812"/>
            <a:ext cx="826916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(common) and random: it’s just another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0653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Fixed-effect meta-analysis</a:t>
            </a:r>
          </a:p>
          <a:p>
            <a:r>
              <a:rPr lang="en-US" dirty="0"/>
              <a:t>(common-effect meta-analysis)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781" y="1682997"/>
            <a:ext cx="34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Random-effects meta-analysis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09476-6110-1540-882A-3F5A19418BA8}"/>
              </a:ext>
            </a:extLst>
          </p:cNvPr>
          <p:cNvSpPr txBox="1"/>
          <p:nvPr/>
        </p:nvSpPr>
        <p:spPr>
          <a:xfrm>
            <a:off x="5073827" y="6304085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Nakagawa &amp; Santos (2012, </a:t>
            </a:r>
            <a:r>
              <a:rPr lang="en-US" dirty="0" err="1"/>
              <a:t>Evol</a:t>
            </a:r>
            <a:r>
              <a:rPr lang="en-US" dirty="0"/>
              <a:t> </a:t>
            </a:r>
            <a:r>
              <a:rPr lang="en-US" dirty="0" err="1"/>
              <a:t>Ecol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/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/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sampling errors </a:t>
                </a:r>
                <a:endParaRPr lang="en-US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meta-analytic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effect size</a:t>
                </a:r>
                <a:r>
                  <a:rPr lang="en-AU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  <a:blipFill>
                <a:blip r:embed="rId4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/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study-specific effect</a:t>
                </a: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  <a:blipFill>
                <a:blip r:embed="rId5"/>
                <a:stretch>
                  <a:fillRect t="-6667" r="-4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/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/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/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often referred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/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/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F21-792C-464F-BA41-95BABBD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non-independence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EBD1-C6C6-B946-A886-E9DD041C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8" y="1066241"/>
            <a:ext cx="5527963" cy="4725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B2C76-2723-DC4D-9C57-F84E0369E63A}"/>
              </a:ext>
            </a:extLst>
          </p:cNvPr>
          <p:cNvSpPr txBox="1"/>
          <p:nvPr/>
        </p:nvSpPr>
        <p:spPr>
          <a:xfrm>
            <a:off x="2929759" y="6064531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or averaging or modeling? </a:t>
            </a:r>
          </a:p>
          <a:p>
            <a:r>
              <a:rPr lang="en-US" dirty="0"/>
              <a:t>What would you do?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62FF85-D278-5F9D-5CC8-B2D2167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983"/>
            <a:ext cx="4226868" cy="4190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92D39-D923-A126-2B8A-784BED6AB6C9}"/>
              </a:ext>
            </a:extLst>
          </p:cNvPr>
          <p:cNvSpPr/>
          <p:nvPr/>
        </p:nvSpPr>
        <p:spPr>
          <a:xfrm>
            <a:off x="3564783" y="2798178"/>
            <a:ext cx="763929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457</Words>
  <Application>Microsoft Macintosh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Wingdings</vt:lpstr>
      <vt:lpstr>Office Theme</vt:lpstr>
      <vt:lpstr>PowerPoint Presentation</vt:lpstr>
      <vt:lpstr>Workshop Overview</vt:lpstr>
      <vt:lpstr>Two main aims of  meta-analysis</vt:lpstr>
      <vt:lpstr>What meta-analysis is doing…</vt:lpstr>
      <vt:lpstr>Meta-analysis </vt:lpstr>
      <vt:lpstr>Fixed and random model assumptions</vt:lpstr>
      <vt:lpstr>Fixed and random model assumptions</vt:lpstr>
      <vt:lpstr>Fixed (common) and random: it’s just another linear model</vt:lpstr>
      <vt:lpstr>More non-independence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165</cp:revision>
  <dcterms:created xsi:type="dcterms:W3CDTF">2022-06-05T22:41:34Z</dcterms:created>
  <dcterms:modified xsi:type="dcterms:W3CDTF">2022-06-15T00:12:49Z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