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4" r:id="rId3"/>
    <p:sldId id="281" r:id="rId4"/>
    <p:sldId id="280" r:id="rId5"/>
    <p:sldId id="282" r:id="rId6"/>
    <p:sldId id="259" r:id="rId7"/>
    <p:sldId id="273" r:id="rId8"/>
    <p:sldId id="269" r:id="rId9"/>
    <p:sldId id="279" r:id="rId10"/>
    <p:sldId id="270" r:id="rId11"/>
    <p:sldId id="260" r:id="rId12"/>
    <p:sldId id="257" r:id="rId13"/>
    <p:sldId id="264" r:id="rId14"/>
    <p:sldId id="263" r:id="rId15"/>
    <p:sldId id="267" r:id="rId16"/>
    <p:sldId id="261" r:id="rId17"/>
    <p:sldId id="265" r:id="rId18"/>
    <p:sldId id="278" r:id="rId19"/>
    <p:sldId id="262" r:id="rId20"/>
    <p:sldId id="266" r:id="rId21"/>
    <p:sldId id="277" r:id="rId22"/>
    <p:sldId id="26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863"/>
  </p:normalViewPr>
  <p:slideViewPr>
    <p:cSldViewPr snapToGrid="0" snapToObjects="1">
      <p:cViewPr varScale="1">
        <p:scale>
          <a:sx n="95" d="100"/>
          <a:sy n="95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758E2-EBCA-B14E-A2C3-FF1AD832082F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219C1-BFC1-D84E-AF67-1E3DA4D2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2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219C1-BFC1-D84E-AF67-1E3DA4D2C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219C1-BFC1-D84E-AF67-1E3DA4D2C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6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2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FD646-D383-5A44-BE40-7BEB8C54C37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EC88-7920-BE4C-B1FD-9B749CE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357" y="384048"/>
            <a:ext cx="9144000" cy="104165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The best of both worlds: Function-valued and character-state insights in variation on reaction norms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57" y="1425702"/>
            <a:ext cx="9053830" cy="54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F-V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Repeatability slope and variance comps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0" y="1690688"/>
            <a:ext cx="8677656" cy="50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in individual differences, the higher the better in the long term so selection can act on the variation in an evolutionary relevant time frame</a:t>
            </a:r>
          </a:p>
          <a:p>
            <a:r>
              <a:rPr lang="en-US" dirty="0" smtClean="0"/>
              <a:t>This is essentially repeatability in the intercept so this very much depends on what the intercept is set at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Still don’t fully understand why can’t get </a:t>
            </a:r>
            <a:r>
              <a:rPr lang="en-US" sz="2000" dirty="0" err="1" smtClean="0">
                <a:solidFill>
                  <a:srgbClr val="FF0000"/>
                </a:solidFill>
              </a:rPr>
              <a:t>Rslope</a:t>
            </a:r>
            <a:r>
              <a:rPr lang="en-US" sz="2000" dirty="0" smtClean="0">
                <a:solidFill>
                  <a:srgbClr val="FF0000"/>
                </a:solidFill>
              </a:rPr>
              <a:t> over time..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F-V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Repeatability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F-V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Trade-offs between intercept and 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-slope) - dependent on where the intercept is centered at)</a:t>
            </a:r>
          </a:p>
          <a:p>
            <a:r>
              <a:rPr lang="en-US" dirty="0"/>
              <a:t>C</a:t>
            </a:r>
            <a:r>
              <a:rPr lang="en-US" dirty="0" smtClean="0"/>
              <a:t>hanges after </a:t>
            </a:r>
            <a:r>
              <a:rPr lang="en-US" dirty="0" err="1" smtClean="0"/>
              <a:t>recentering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Tells us where reaction norms cross between what temperatures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cov</a:t>
            </a:r>
            <a:r>
              <a:rPr lang="en-US" dirty="0" smtClean="0"/>
              <a:t> is positive, reaction norms may not cross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cov</a:t>
            </a:r>
            <a:r>
              <a:rPr lang="en-US" dirty="0" smtClean="0"/>
              <a:t> is negative,  crosses at some point greater than the intercept temp</a:t>
            </a:r>
          </a:p>
          <a:p>
            <a:r>
              <a:rPr lang="en-US" dirty="0" smtClean="0"/>
              <a:t>Between individuals covariance: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err="1" smtClean="0">
                <a:solidFill>
                  <a:srgbClr val="FF0000"/>
                </a:solidFill>
              </a:rPr>
              <a:t>ve</a:t>
            </a:r>
            <a:r>
              <a:rPr lang="en-US" dirty="0" smtClean="0">
                <a:solidFill>
                  <a:srgbClr val="FF0000"/>
                </a:solidFill>
              </a:rPr>
              <a:t>, no support for</a:t>
            </a:r>
            <a:r>
              <a:rPr lang="en-US" dirty="0" smtClean="0"/>
              <a:t> metabolic cold hypothesis/compensatory hypothesis which predicts that low </a:t>
            </a:r>
            <a:r>
              <a:rPr lang="en-US" dirty="0" err="1" smtClean="0"/>
              <a:t>mr</a:t>
            </a:r>
            <a:r>
              <a:rPr lang="en-US" dirty="0" smtClean="0"/>
              <a:t> at low temps should be more plastic to take advantage of of responses to warmer temps. </a:t>
            </a:r>
            <a:r>
              <a:rPr lang="en-US" dirty="0" smtClean="0">
                <a:solidFill>
                  <a:srgbClr val="FF0000"/>
                </a:solidFill>
              </a:rPr>
              <a:t>Variation in state between ID can drive positive covariance (</a:t>
            </a:r>
            <a:r>
              <a:rPr lang="en-US" dirty="0" err="1" smtClean="0">
                <a:solidFill>
                  <a:srgbClr val="FF0000"/>
                </a:solidFill>
              </a:rPr>
              <a:t>Westneat</a:t>
            </a:r>
            <a:r>
              <a:rPr lang="en-US" dirty="0">
                <a:solidFill>
                  <a:srgbClr val="FF0000"/>
                </a:solidFill>
              </a:rPr>
              <a:t>, D. F., Wright, J., &amp; </a:t>
            </a:r>
            <a:r>
              <a:rPr lang="en-US" dirty="0" err="1">
                <a:solidFill>
                  <a:srgbClr val="FF0000"/>
                </a:solidFill>
              </a:rPr>
              <a:t>Dingemanse</a:t>
            </a:r>
            <a:r>
              <a:rPr lang="en-US" dirty="0">
                <a:solidFill>
                  <a:srgbClr val="FF0000"/>
                </a:solidFill>
              </a:rPr>
              <a:t>, N. J. </a:t>
            </a:r>
            <a:r>
              <a:rPr lang="en-US" dirty="0" smtClean="0">
                <a:solidFill>
                  <a:srgbClr val="FF0000"/>
                </a:solidFill>
              </a:rPr>
              <a:t>2014). i.e. Responsiveness to temp is state dependent??  - big house, big car? </a:t>
            </a:r>
          </a:p>
        </p:txBody>
      </p:sp>
    </p:spTree>
    <p:extLst>
      <p:ext uri="{BB962C8B-B14F-4D97-AF65-F5344CB8AC3E}">
        <p14:creationId xmlns:p14="http://schemas.microsoft.com/office/powerpoint/2010/main" val="14241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Within individual, between series covariance</a:t>
            </a:r>
            <a:r>
              <a:rPr lang="en-US" dirty="0" smtClean="0">
                <a:solidFill>
                  <a:srgbClr val="FF0000"/>
                </a:solidFill>
              </a:rPr>
              <a:t>: -</a:t>
            </a:r>
            <a:r>
              <a:rPr lang="en-US" dirty="0" err="1" smtClean="0">
                <a:solidFill>
                  <a:srgbClr val="FF0000"/>
                </a:solidFill>
              </a:rPr>
              <a:t>ve</a:t>
            </a:r>
            <a:r>
              <a:rPr lang="en-US" dirty="0" smtClean="0">
                <a:solidFill>
                  <a:srgbClr val="FF0000"/>
                </a:solidFill>
              </a:rPr>
              <a:t> correlation</a:t>
            </a:r>
            <a:r>
              <a:rPr lang="en-US" dirty="0" smtClean="0"/>
              <a:t>, seems to support this compensatory hypothesis</a:t>
            </a:r>
            <a:r>
              <a:rPr lang="mr-IN" dirty="0" smtClean="0"/>
              <a:t>…</a:t>
            </a:r>
            <a:r>
              <a:rPr lang="en-AU" dirty="0" smtClean="0"/>
              <a:t>.</a:t>
            </a:r>
            <a:r>
              <a:rPr lang="en-US" dirty="0" smtClean="0"/>
              <a:t> within an individual, reactions can cross</a:t>
            </a:r>
            <a:r>
              <a:rPr lang="mr-IN" dirty="0" smtClean="0"/>
              <a:t>…</a:t>
            </a:r>
            <a:r>
              <a:rPr lang="en-AU" dirty="0" smtClean="0">
                <a:solidFill>
                  <a:srgbClr val="FF0000"/>
                </a:solidFill>
              </a:rPr>
              <a:t>Why is compensation occurring at the within individual level??</a:t>
            </a:r>
          </a:p>
          <a:p>
            <a:pPr lvl="1"/>
            <a:r>
              <a:rPr lang="en-AU" dirty="0" smtClean="0">
                <a:solidFill>
                  <a:srgbClr val="FF0000"/>
                </a:solidFill>
              </a:rPr>
              <a:t>Differences in state between IDs can mask trade-offs occurring in the within individual level (</a:t>
            </a:r>
            <a:r>
              <a:rPr lang="en-AU" dirty="0" err="1" smtClean="0">
                <a:solidFill>
                  <a:srgbClr val="FF0000"/>
                </a:solidFill>
              </a:rPr>
              <a:t>Careau</a:t>
            </a:r>
            <a:r>
              <a:rPr lang="en-AU" dirty="0" smtClean="0">
                <a:solidFill>
                  <a:srgbClr val="FF0000"/>
                </a:solidFill>
              </a:rPr>
              <a:t> and Wilson 2017)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F-V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Trade-offs between intercept and plasticity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Character-state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Thermal repeatability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363" y="1985963"/>
            <a:ext cx="11087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Using this approach we can directly estimate repeatability at each temp, at the within and between individual level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Are these comparable with RN approach?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This approach is way easier but you can’t get estimate of how repeatable it is over time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Variance highest at 30 degrees. Their preferred temp?!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Repeatability decreases at 32 degrees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16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Character-state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Thermal repeatability and variance comps.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30" y="1690688"/>
            <a:ext cx="8779139" cy="512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3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Character-state approach </a:t>
            </a:r>
            <a:r>
              <a:rPr lang="mr-IN" dirty="0" smtClean="0"/>
              <a:t>–</a:t>
            </a:r>
            <a:r>
              <a:rPr lang="en-AU" dirty="0" smtClean="0"/>
              <a:t> BETWEEN ID</a:t>
            </a:r>
            <a:br>
              <a:rPr lang="en-AU" dirty="0" smtClean="0"/>
            </a:br>
            <a:r>
              <a:rPr lang="en-AU" sz="3600" dirty="0" smtClean="0"/>
              <a:t> Trade offs in responses between temperatures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32179" y="4698492"/>
            <a:ext cx="404813" cy="371475"/>
            <a:chOff x="11353800" y="2043113"/>
            <a:chExt cx="404813" cy="37147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10651" y="4070604"/>
            <a:ext cx="404813" cy="371475"/>
            <a:chOff x="11353800" y="2043113"/>
            <a:chExt cx="404813" cy="37147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164076" y="4070604"/>
            <a:ext cx="404813" cy="371475"/>
            <a:chOff x="11353800" y="2043113"/>
            <a:chExt cx="404813" cy="37147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61499" y="3454908"/>
            <a:ext cx="404813" cy="371475"/>
            <a:chOff x="11353800" y="2043113"/>
            <a:chExt cx="404813" cy="37147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39308" y="3454907"/>
            <a:ext cx="404813" cy="371475"/>
            <a:chOff x="11353800" y="2043113"/>
            <a:chExt cx="404813" cy="3714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416555" y="3454907"/>
            <a:ext cx="404813" cy="371475"/>
            <a:chOff x="11353800" y="2043113"/>
            <a:chExt cx="404813" cy="3714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421462" y="2854326"/>
            <a:ext cx="404813" cy="371475"/>
            <a:chOff x="11353800" y="2043113"/>
            <a:chExt cx="404813" cy="37147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421462" y="2238629"/>
            <a:ext cx="404813" cy="371475"/>
            <a:chOff x="11353800" y="2043113"/>
            <a:chExt cx="404813" cy="37147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338492" y="2238628"/>
            <a:ext cx="404813" cy="371475"/>
            <a:chOff x="11353800" y="2043113"/>
            <a:chExt cx="404813" cy="37147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9833238" y="2121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72661" y="2121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33238" y="26955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22039" y="3346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10838" y="3946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77061" y="45993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3283" y="5231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22039" y="27012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3338" y="26955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58914" y="21140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77061" y="3946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892899" y="3083432"/>
            <a:ext cx="404813" cy="371475"/>
            <a:chOff x="11353800" y="2043113"/>
            <a:chExt cx="404813" cy="371475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162990" y="3782477"/>
            <a:ext cx="404813" cy="371475"/>
            <a:chOff x="11353800" y="2043113"/>
            <a:chExt cx="404813" cy="371475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82182" y="4492900"/>
            <a:ext cx="404813" cy="371475"/>
            <a:chOff x="11353800" y="2043113"/>
            <a:chExt cx="404813" cy="371475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125369" y="4489782"/>
            <a:ext cx="404813" cy="371475"/>
            <a:chOff x="11353800" y="2043113"/>
            <a:chExt cx="404813" cy="371475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733420" y="5094303"/>
            <a:ext cx="404813" cy="371475"/>
            <a:chOff x="11353800" y="2043113"/>
            <a:chExt cx="404813" cy="371475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1353800" y="2043113"/>
              <a:ext cx="404813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1353800" y="2043113"/>
              <a:ext cx="383381" cy="37147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6805591" y="2634704"/>
            <a:ext cx="1090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*All significant</a:t>
            </a:r>
            <a:endParaRPr lang="en-US" sz="12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9" y="1764717"/>
            <a:ext cx="4832296" cy="483229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60" y="1987868"/>
            <a:ext cx="4655740" cy="465574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103379" y="2880249"/>
            <a:ext cx="2343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significant and positive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1794032" y="2813291"/>
            <a:ext cx="1556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Can’t to </a:t>
            </a:r>
            <a:r>
              <a:rPr lang="en-US" sz="1600" dirty="0" err="1" smtClean="0"/>
              <a:t>intepret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15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6697" y="2544084"/>
            <a:ext cx="3170904" cy="21700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Character-state approach </a:t>
            </a:r>
            <a:r>
              <a:rPr lang="mr-IN" sz="3600" dirty="0" smtClean="0"/>
              <a:t>–</a:t>
            </a:r>
            <a:r>
              <a:rPr lang="en-AU" sz="3600" dirty="0" smtClean="0"/>
              <a:t> BETWEEN ID</a:t>
            </a:r>
            <a:br>
              <a:rPr lang="en-AU" sz="3600" dirty="0" smtClean="0"/>
            </a:br>
            <a:r>
              <a:rPr lang="en-AU" sz="2800" dirty="0" smtClean="0"/>
              <a:t> Trade offs in responses between temperatures</a:t>
            </a:r>
            <a:endParaRPr 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57602" y="171729"/>
            <a:ext cx="6563030" cy="6618915"/>
            <a:chOff x="3657602" y="171729"/>
            <a:chExt cx="6563030" cy="6618915"/>
          </a:xfrm>
        </p:grpSpPr>
        <p:grpSp>
          <p:nvGrpSpPr>
            <p:cNvPr id="12" name="Group 11"/>
            <p:cNvGrpSpPr/>
            <p:nvPr/>
          </p:nvGrpSpPr>
          <p:grpSpPr>
            <a:xfrm>
              <a:off x="3657602" y="1483135"/>
              <a:ext cx="6563030" cy="5307509"/>
              <a:chOff x="2286000" y="211695"/>
              <a:chExt cx="7934632" cy="641672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5041490"/>
                <a:ext cx="7934632" cy="1586926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3574" y="3398274"/>
                <a:ext cx="6327058" cy="158176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203" y="1751346"/>
                <a:ext cx="4756429" cy="1585476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7103" y="211695"/>
                <a:ext cx="3079301" cy="1539651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057" y="171729"/>
              <a:ext cx="1320907" cy="1320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between ID level, </a:t>
            </a:r>
            <a:r>
              <a:rPr lang="en-US" dirty="0" err="1" smtClean="0"/>
              <a:t>covariances</a:t>
            </a:r>
            <a:r>
              <a:rPr lang="en-US" dirty="0" smtClean="0"/>
              <a:t> between responses increases with temp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43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Character-state approach </a:t>
            </a:r>
            <a:r>
              <a:rPr lang="mr-IN" dirty="0" smtClean="0"/>
              <a:t>–</a:t>
            </a:r>
            <a:r>
              <a:rPr lang="en-AU" dirty="0" smtClean="0"/>
              <a:t> BETWEEN ID</a:t>
            </a:r>
            <a:br>
              <a:rPr lang="en-AU" dirty="0" smtClean="0"/>
            </a:br>
            <a:r>
              <a:rPr lang="en-AU" sz="3600" dirty="0" smtClean="0"/>
              <a:t> Trade offs in responses between temperatures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70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Character-state approach </a:t>
            </a:r>
            <a:r>
              <a:rPr lang="mr-IN" dirty="0" smtClean="0"/>
              <a:t>–</a:t>
            </a:r>
            <a:r>
              <a:rPr lang="en-AU" dirty="0" smtClean="0"/>
              <a:t> WITHIN ID</a:t>
            </a:r>
            <a:br>
              <a:rPr lang="en-AU" dirty="0" smtClean="0"/>
            </a:br>
            <a:r>
              <a:rPr lang="en-AU" sz="3600" dirty="0" smtClean="0"/>
              <a:t> Trade offs in responses between temperatures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8878" y="203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6878" y="203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9427" y="2677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9744" y="203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0635" y="203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9744" y="2677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5417" y="3366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9744" y="3366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9427" y="3366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4998" y="40540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70635" y="4638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0199" y="2033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1076" y="2033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81076" y="2677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55696" y="3321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1076" y="3984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0199" y="3321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0199" y="4638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03172" y="5288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81076" y="46423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56365" y="3984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9913" y="3346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71267" y="2677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08245" y="2033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117368" y="2033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9913" y="2033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29069" y="2677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07805" y="3321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88170" y="2594868"/>
            <a:ext cx="1090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*All significant</a:t>
            </a:r>
            <a:endParaRPr lang="en-US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37" y="1644982"/>
            <a:ext cx="4874100" cy="48741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65" y="1692619"/>
            <a:ext cx="4778826" cy="4778826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7280964" y="2062571"/>
            <a:ext cx="3790753" cy="3775712"/>
            <a:chOff x="7280964" y="2062571"/>
            <a:chExt cx="3790753" cy="3775712"/>
          </a:xfrm>
        </p:grpSpPr>
        <p:sp>
          <p:nvSpPr>
            <p:cNvPr id="49" name="TextBox 48"/>
            <p:cNvSpPr txBox="1"/>
            <p:nvPr/>
          </p:nvSpPr>
          <p:spPr>
            <a:xfrm>
              <a:off x="10771635" y="20625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71635" y="27333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71635" y="34290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84124" y="27491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377869" y="34290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683041" y="41110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85401" y="47922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80964" y="54689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985400" y="54689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683041" y="47895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77869" y="54689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395640" y="47881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74362" y="47881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71635" y="54689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71635" y="47881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074362" y="41108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79016" y="41073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21840" y="2733367"/>
            <a:ext cx="3086317" cy="3104916"/>
            <a:chOff x="7985400" y="2733367"/>
            <a:chExt cx="3086317" cy="3104916"/>
          </a:xfrm>
        </p:grpSpPr>
        <p:sp>
          <p:nvSpPr>
            <p:cNvPr id="86" name="TextBox 85"/>
            <p:cNvSpPr txBox="1"/>
            <p:nvPr/>
          </p:nvSpPr>
          <p:spPr>
            <a:xfrm>
              <a:off x="10771635" y="27333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771635" y="34290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85400" y="54689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683041" y="47895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377869" y="54689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395640" y="47881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074362" y="47881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771635" y="54689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771635" y="47881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074362" y="41108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379016" y="41073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3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56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 smtClean="0"/>
              <a:t>approaches </a:t>
            </a:r>
            <a:r>
              <a:rPr lang="mr-IN" dirty="0" smtClean="0"/>
              <a:t>–</a:t>
            </a:r>
            <a:r>
              <a:rPr lang="en-US" dirty="0" smtClean="0"/>
              <a:t> what can we do?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14114" y="713504"/>
            <a:ext cx="6055589" cy="6055589"/>
          </a:xfrm>
          <a:prstGeom prst="ellipse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2900" y="677529"/>
            <a:ext cx="6055589" cy="6055589"/>
          </a:xfrm>
          <a:prstGeom prst="ellipse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5421" y="1126422"/>
            <a:ext cx="26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Function-valued approach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44570" y="1126422"/>
            <a:ext cx="259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Character-state approach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0052" y="3140427"/>
            <a:ext cx="250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Repeatability of slope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964" y="3880134"/>
            <a:ext cx="337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Repeatability of intercept </a:t>
            </a:r>
            <a:r>
              <a:rPr lang="en-US" dirty="0" smtClean="0"/>
              <a:t>over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different </a:t>
            </a:r>
            <a:r>
              <a:rPr lang="en-US" dirty="0" smtClean="0"/>
              <a:t>temporal scales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4828" y="4598008"/>
            <a:ext cx="256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Between ID </a:t>
            </a:r>
            <a:r>
              <a:rPr lang="en-US" dirty="0" err="1" smtClean="0"/>
              <a:t>cov</a:t>
            </a:r>
            <a:r>
              <a:rPr lang="en-US" dirty="0" smtClean="0"/>
              <a:t>/</a:t>
            </a:r>
            <a:r>
              <a:rPr lang="en-US" dirty="0" err="1" smtClean="0"/>
              <a:t>cor</a:t>
            </a:r>
            <a:r>
              <a:rPr lang="en-US" dirty="0" smtClean="0"/>
              <a:t> of</a:t>
            </a:r>
            <a:br>
              <a:rPr lang="en-US" dirty="0" smtClean="0"/>
            </a:br>
            <a:r>
              <a:rPr lang="en-US" dirty="0" smtClean="0"/>
              <a:t>intercept-slope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4464" y="1688323"/>
            <a:ext cx="329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Between ID variance of ‘traits’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256206" y="2295096"/>
            <a:ext cx="336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Within ID variance of ‘traits’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5392" y="2882966"/>
            <a:ext cx="3576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Between ID</a:t>
            </a:r>
            <a:br>
              <a:rPr lang="en-US" dirty="0" smtClean="0"/>
            </a:br>
            <a:r>
              <a:rPr lang="en-US" dirty="0" err="1" smtClean="0"/>
              <a:t>cov</a:t>
            </a:r>
            <a:r>
              <a:rPr lang="en-US" dirty="0" smtClean="0"/>
              <a:t>/</a:t>
            </a:r>
            <a:r>
              <a:rPr lang="en-US" dirty="0" err="1" smtClean="0"/>
              <a:t>cor</a:t>
            </a:r>
            <a:r>
              <a:rPr lang="en-US" dirty="0" smtClean="0"/>
              <a:t> between different ‘traits’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1653" y="3768031"/>
            <a:ext cx="368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Within ID </a:t>
            </a:r>
            <a:r>
              <a:rPr lang="en-US" dirty="0" err="1" smtClean="0"/>
              <a:t>cov</a:t>
            </a:r>
            <a:r>
              <a:rPr lang="en-US" dirty="0" smtClean="0"/>
              <a:t>/</a:t>
            </a:r>
            <a:r>
              <a:rPr lang="en-US" dirty="0" err="1" smtClean="0"/>
              <a:t>cor</a:t>
            </a:r>
            <a:r>
              <a:rPr lang="en-US" dirty="0" smtClean="0"/>
              <a:t> between different ‘traits’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7658" y="2311267"/>
            <a:ext cx="212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Repeatability </a:t>
            </a:r>
            <a:br>
              <a:rPr lang="en-US" dirty="0" smtClean="0"/>
            </a:br>
            <a:r>
              <a:rPr lang="en-US" dirty="0" smtClean="0"/>
              <a:t>at a specific temp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18679" y="1603171"/>
            <a:ext cx="333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Between ID variance of </a:t>
            </a:r>
            <a:r>
              <a:rPr lang="en-US" dirty="0" smtClean="0"/>
              <a:t>intercept and slope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586165" y="2371799"/>
            <a:ext cx="36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Within </a:t>
            </a:r>
            <a:r>
              <a:rPr lang="en-US" dirty="0" smtClean="0"/>
              <a:t>ID </a:t>
            </a:r>
            <a:r>
              <a:rPr lang="en-US" dirty="0" smtClean="0"/>
              <a:t>between time-periods </a:t>
            </a:r>
            <a:br>
              <a:rPr lang="en-US" dirty="0" smtClean="0"/>
            </a:br>
            <a:r>
              <a:rPr lang="en-US" dirty="0" smtClean="0"/>
              <a:t>variance of intercept and slope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4399" y="5282492"/>
            <a:ext cx="34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Within </a:t>
            </a:r>
            <a:r>
              <a:rPr lang="en-US" dirty="0" smtClean="0"/>
              <a:t>ID </a:t>
            </a:r>
            <a:r>
              <a:rPr lang="en-US" dirty="0" smtClean="0"/>
              <a:t>between time-periods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ov</a:t>
            </a:r>
            <a:r>
              <a:rPr lang="en-US" dirty="0" smtClean="0"/>
              <a:t>/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smtClean="0"/>
              <a:t>of intercept-slope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individual level: Responses at different temps are moderately </a:t>
            </a:r>
            <a:r>
              <a:rPr lang="en-US" b="1" i="1" dirty="0" smtClean="0"/>
              <a:t>+</a:t>
            </a:r>
            <a:r>
              <a:rPr lang="en-US" b="1" i="1" dirty="0" err="1" smtClean="0"/>
              <a:t>vely</a:t>
            </a:r>
            <a:r>
              <a:rPr lang="en-US" b="1" i="1" dirty="0" smtClean="0"/>
              <a:t> correlated </a:t>
            </a:r>
            <a:endParaRPr lang="en-US" b="1" i="1" dirty="0"/>
          </a:p>
          <a:p>
            <a:r>
              <a:rPr lang="en-US" dirty="0" smtClean="0"/>
              <a:t>Is this an habituation response? Or a seasonal response?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Careau</a:t>
            </a:r>
            <a:r>
              <a:rPr lang="en-US" dirty="0" smtClean="0">
                <a:solidFill>
                  <a:srgbClr val="FF0000"/>
                </a:solidFill>
              </a:rPr>
              <a:t> and Wilson 2017? Sink and swim trade-off in performance? </a:t>
            </a:r>
            <a:endParaRPr lang="en-US" b="1" i="1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70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Character-state approach </a:t>
            </a:r>
            <a:r>
              <a:rPr lang="mr-IN" dirty="0" smtClean="0"/>
              <a:t>–</a:t>
            </a:r>
            <a:r>
              <a:rPr lang="en-AU" dirty="0" smtClean="0"/>
              <a:t> WITHIN ID</a:t>
            </a:r>
            <a:br>
              <a:rPr lang="en-AU" dirty="0" smtClean="0"/>
            </a:br>
            <a:r>
              <a:rPr lang="en-AU" sz="3600" dirty="0" smtClean="0"/>
              <a:t> Trade offs of responses between temperatures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70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Character-state approach </a:t>
            </a:r>
            <a:r>
              <a:rPr lang="mr-IN" dirty="0" smtClean="0"/>
              <a:t>–</a:t>
            </a:r>
            <a:r>
              <a:rPr lang="en-AU" dirty="0" smtClean="0"/>
              <a:t> WITHIN ID</a:t>
            </a:r>
            <a:br>
              <a:rPr lang="en-AU" dirty="0" smtClean="0"/>
            </a:br>
            <a:r>
              <a:rPr lang="en-AU" sz="3600" dirty="0" smtClean="0"/>
              <a:t> </a:t>
            </a:r>
            <a:r>
              <a:rPr lang="en-US" sz="3600" dirty="0" smtClean="0"/>
              <a:t>Is this an habituation or a seasonal response?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8" y="1543533"/>
            <a:ext cx="5263428" cy="5263428"/>
          </a:xfrm>
        </p:spPr>
      </p:pic>
    </p:spTree>
    <p:extLst>
      <p:ext uri="{BB962C8B-B14F-4D97-AF65-F5344CB8AC3E}">
        <p14:creationId xmlns:p14="http://schemas.microsoft.com/office/powerpoint/2010/main" val="898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Plasticity is repeatable as!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Character-state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Thermal repeatability and variance comps.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690688"/>
            <a:ext cx="885825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4114" y="713504"/>
            <a:ext cx="6055589" cy="6055589"/>
          </a:xfrm>
          <a:prstGeom prst="ellipse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2900" y="677529"/>
            <a:ext cx="6055589" cy="6055589"/>
          </a:xfrm>
          <a:prstGeom prst="ellipse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5421" y="1126422"/>
            <a:ext cx="26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Function-valued approach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44570" y="1126422"/>
            <a:ext cx="259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Character-state approach</a:t>
            </a:r>
            <a:endParaRPr lang="en-US" b="1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23156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two approaches </a:t>
            </a:r>
            <a:r>
              <a:rPr lang="mr-IN" dirty="0" smtClean="0"/>
              <a:t>–</a:t>
            </a:r>
            <a:r>
              <a:rPr lang="en-US" dirty="0" smtClean="0"/>
              <a:t> what can we assume?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6673" y="3378789"/>
            <a:ext cx="333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Strength of selection is the same across the entire reaction norm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67706" y="3378789"/>
            <a:ext cx="333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Strength of selection can vary in different environments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43433" y="1695790"/>
            <a:ext cx="3338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Slope and intercept are considered as traits that selection can target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79489" y="1674850"/>
            <a:ext cx="3338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Selection can act on phenotypic trait in each environment separately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82988" y="2680656"/>
            <a:ext cx="2349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Phenotypi</a:t>
            </a:r>
            <a:r>
              <a:rPr lang="en-US" sz="2000" dirty="0" smtClean="0"/>
              <a:t>c </a:t>
            </a:r>
            <a:r>
              <a:rPr lang="en-US" sz="2000" smtClean="0"/>
              <a:t>variation is </a:t>
            </a:r>
            <a:r>
              <a:rPr lang="en-US" sz="2000" dirty="0" smtClean="0"/>
              <a:t>heritable to some degree so that selection can act on this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283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4114" y="713504"/>
            <a:ext cx="6055589" cy="6055589"/>
          </a:xfrm>
          <a:prstGeom prst="ellipse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2900" y="677529"/>
            <a:ext cx="6055589" cy="6055589"/>
          </a:xfrm>
          <a:prstGeom prst="ellipse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5421" y="1126422"/>
            <a:ext cx="26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Function-valued approach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44570" y="1126422"/>
            <a:ext cx="259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Character-state approach</a:t>
            </a:r>
            <a:endParaRPr lang="en-US" b="1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23156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two approaches </a:t>
            </a:r>
            <a:r>
              <a:rPr lang="mr-IN" dirty="0" smtClean="0"/>
              <a:t>–</a:t>
            </a:r>
            <a:r>
              <a:rPr lang="en-US" dirty="0" smtClean="0"/>
              <a:t> what can we learn?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7335" y="2263824"/>
            <a:ext cx="22321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Does stressful environments promote phenotypic variance?</a:t>
            </a:r>
            <a:endParaRPr lang="en-US" sz="2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03612" y="1738481"/>
            <a:ext cx="2909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Constraints within and between individuals in  intercept and slope </a:t>
            </a:r>
            <a:r>
              <a:rPr lang="mr-IN" dirty="0" smtClean="0"/>
              <a:t>–</a:t>
            </a:r>
            <a:r>
              <a:rPr lang="en-US" dirty="0" smtClean="0"/>
              <a:t> “Cold metabolic hypothesis” predicts that individuals with lower average trait expression should be more plastic to compensate and make use of potentially favorable conditions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-976884" y="2617767"/>
            <a:ext cx="324472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What are the mechanisms to be more plastic while maintaining low MR?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2329" y="1738481"/>
            <a:ext cx="2909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Constraints within and between individuals in  </a:t>
            </a:r>
            <a:r>
              <a:rPr lang="en-AU" dirty="0" smtClean="0"/>
              <a:t>responses at different temperatures 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Specialist and generalist trade-offs, do some individuals just do well at all temps? Or do some individuals excel at certain temps?</a:t>
            </a:r>
            <a:br>
              <a:rPr lang="en-AU" dirty="0" smtClean="0"/>
            </a:br>
            <a:r>
              <a:rPr lang="en-AU" dirty="0" smtClean="0"/>
              <a:t>Negative correlation between high and low temps at between ID level. If within</a:t>
            </a:r>
            <a:r>
              <a:rPr lang="mr-IN" dirty="0" smtClean="0"/>
              <a:t>…</a:t>
            </a:r>
            <a:r>
              <a:rPr lang="en-AU" dirty="0" smtClean="0"/>
              <a:t>would be enzyme </a:t>
            </a:r>
            <a:r>
              <a:rPr lang="en-AU" dirty="0" err="1" smtClean="0"/>
              <a:t>tradeoff</a:t>
            </a:r>
            <a:r>
              <a:rPr lang="en-AU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72436" y="4000638"/>
            <a:ext cx="2232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Allocation/acquisition tradeoffs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34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815" y="1073274"/>
            <a:ext cx="4451821" cy="4328442"/>
            <a:chOff x="3762789" y="0"/>
            <a:chExt cx="4451821" cy="4328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29" b="69352"/>
            <a:stretch/>
          </p:blipFill>
          <p:spPr>
            <a:xfrm>
              <a:off x="3762790" y="0"/>
              <a:ext cx="4451820" cy="198403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752"/>
            <a:stretch/>
          </p:blipFill>
          <p:spPr>
            <a:xfrm>
              <a:off x="3762789" y="1917152"/>
              <a:ext cx="4437219" cy="2411290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/>
        </p:nvCxnSpPr>
        <p:spPr>
          <a:xfrm>
            <a:off x="188259" y="2995605"/>
            <a:ext cx="116182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02424" y="209805"/>
            <a:ext cx="734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Predictions to </a:t>
            </a:r>
            <a:r>
              <a:rPr lang="en-US" sz="2800" smtClean="0"/>
              <a:t>detect trade offs in reaction norms</a:t>
            </a:r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5183166" y="935731"/>
            <a:ext cx="693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Hypothesis: </a:t>
            </a:r>
            <a:r>
              <a:rPr lang="en-US" dirty="0" smtClean="0"/>
              <a:t>Differences in resource allocation/acquisition can promote</a:t>
            </a:r>
          </a:p>
          <a:p>
            <a:r>
              <a:rPr lang="en-US" dirty="0"/>
              <a:t>e</a:t>
            </a:r>
            <a:r>
              <a:rPr lang="en-US" dirty="0" smtClean="0"/>
              <a:t>levational differences in MR. i.e. more resources, higher metabolic rate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3166" y="1513098"/>
            <a:ext cx="6814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Predict: </a:t>
            </a:r>
          </a:p>
          <a:p>
            <a:r>
              <a:rPr lang="en-US" dirty="0" smtClean="0"/>
              <a:t>Repeatable slopes and traits at all temps</a:t>
            </a:r>
          </a:p>
          <a:p>
            <a:r>
              <a:rPr lang="en-US" dirty="0" smtClean="0"/>
              <a:t>Positive covariance between intercept and slope at all temps (reaction </a:t>
            </a:r>
            <a:br>
              <a:rPr lang="en-US" dirty="0" smtClean="0"/>
            </a:br>
            <a:r>
              <a:rPr lang="en-US" dirty="0" smtClean="0"/>
              <a:t>norms don’t cross)</a:t>
            </a:r>
          </a:p>
          <a:p>
            <a:r>
              <a:rPr lang="en-US" dirty="0" smtClean="0"/>
              <a:t>Positive correlation of MR  between all temps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3166" y="3057311"/>
            <a:ext cx="680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Hypothesis: Individuals can </a:t>
            </a:r>
            <a:r>
              <a:rPr lang="en-US" u="sng" dirty="0" err="1" smtClean="0"/>
              <a:t>specialise</a:t>
            </a:r>
            <a:r>
              <a:rPr lang="en-US" u="sng" dirty="0" smtClean="0"/>
              <a:t>/</a:t>
            </a:r>
            <a:r>
              <a:rPr lang="en-US" u="sng" dirty="0" err="1" smtClean="0"/>
              <a:t>optimise</a:t>
            </a:r>
            <a:r>
              <a:rPr lang="en-US" u="sng" dirty="0" smtClean="0"/>
              <a:t> MR at different temps, </a:t>
            </a:r>
            <a:br>
              <a:rPr lang="en-US" u="sng" dirty="0" smtClean="0"/>
            </a:br>
            <a:r>
              <a:rPr lang="en-US" u="sng" dirty="0" smtClean="0"/>
              <a:t>while others do more less okay at all temps.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83166" y="3775678"/>
            <a:ext cx="7098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Predict: </a:t>
            </a:r>
          </a:p>
          <a:p>
            <a:r>
              <a:rPr lang="en-US" dirty="0" smtClean="0"/>
              <a:t>Negative correlation between high and low temps between individuals</a:t>
            </a:r>
          </a:p>
          <a:p>
            <a:r>
              <a:rPr lang="en-US" dirty="0" smtClean="0"/>
              <a:t>Crossing of reaction norms (negative correlation with intercept and slope)</a:t>
            </a:r>
            <a:br>
              <a:rPr lang="en-US" dirty="0" smtClean="0"/>
            </a:br>
            <a:r>
              <a:rPr lang="en-US" dirty="0" smtClean="0"/>
              <a:t>Repeatable </a:t>
            </a:r>
            <a:r>
              <a:rPr lang="en-US" dirty="0"/>
              <a:t>slopes and traits at all temps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F-V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Repeatability intercept and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Re-centering intercept - tells us about: </a:t>
            </a:r>
          </a:p>
          <a:p>
            <a:r>
              <a:rPr lang="en-US" dirty="0" smtClean="0"/>
              <a:t>repeatability at intercept = average response at that temperature (needs to be a meaningful temp) i.e. Phenotypic variation in average response of MR as well as in plasticity of MR in response to temp</a:t>
            </a:r>
          </a:p>
          <a:p>
            <a:r>
              <a:rPr lang="en-US" dirty="0" smtClean="0"/>
              <a:t>As well as slope = how flexible an individual is in response to temp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1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F-V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Repeatability intercept and slope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87" y="1690688"/>
            <a:ext cx="861218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F-V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Repeatability intercept and variance comps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18" y="1690688"/>
            <a:ext cx="8466363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Character-state approach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Thermal repeatability and variance comps.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30" y="1690688"/>
            <a:ext cx="8779139" cy="512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15988</TotalTime>
  <Words>778</Words>
  <Application>Microsoft Macintosh PowerPoint</Application>
  <PresentationFormat>Widescreen</PresentationFormat>
  <Paragraphs>158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The best of both worlds: Function-valued and character-state insights in variation on reaction norms</vt:lpstr>
      <vt:lpstr>The two approaches – what can we do?</vt:lpstr>
      <vt:lpstr>PowerPoint Presentation</vt:lpstr>
      <vt:lpstr>PowerPoint Presentation</vt:lpstr>
      <vt:lpstr>PowerPoint Presentation</vt:lpstr>
      <vt:lpstr>F-V approach –  Repeatability intercept and slope</vt:lpstr>
      <vt:lpstr>F-V approach –  Repeatability intercept and slope</vt:lpstr>
      <vt:lpstr>F-V approach –  Repeatability intercept and variance comps</vt:lpstr>
      <vt:lpstr>Character-state approach –  Thermal repeatability and variance comps.</vt:lpstr>
      <vt:lpstr>F-V approach –  Repeatability slope and variance comps</vt:lpstr>
      <vt:lpstr>F-V approach –  Repeatability over time</vt:lpstr>
      <vt:lpstr>F-V approach –  Trade-offs between intercept and plasticity</vt:lpstr>
      <vt:lpstr>F-V approach –  Trade-offs between intercept and plasticity</vt:lpstr>
      <vt:lpstr>Character-state approach –  Thermal repeatability</vt:lpstr>
      <vt:lpstr>Character-state approach –  Thermal repeatability and variance comps.</vt:lpstr>
      <vt:lpstr>Character-state approach – BETWEEN ID  Trade offs in responses between temperatures</vt:lpstr>
      <vt:lpstr>Character-state approach – BETWEEN ID  Trade offs in responses between temperatures</vt:lpstr>
      <vt:lpstr>Character-state approach – BETWEEN ID  Trade offs in responses between temperatures</vt:lpstr>
      <vt:lpstr>PowerPoint Presentation</vt:lpstr>
      <vt:lpstr>PowerPoint Presentation</vt:lpstr>
      <vt:lpstr>PowerPoint Presentation</vt:lpstr>
      <vt:lpstr>Conclusions</vt:lpstr>
      <vt:lpstr>Character-state approach –  Thermal repeatability and variance comps.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fonti.kar@gmail.com</dc:creator>
  <cp:lastModifiedBy>fonti.kar@gmail.com</cp:lastModifiedBy>
  <cp:revision>90</cp:revision>
  <dcterms:created xsi:type="dcterms:W3CDTF">2017-10-30T02:02:55Z</dcterms:created>
  <dcterms:modified xsi:type="dcterms:W3CDTF">2017-11-24T03:22:03Z</dcterms:modified>
</cp:coreProperties>
</file>