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9" r:id="rId3"/>
    <p:sldId id="262" r:id="rId4"/>
    <p:sldId id="260" r:id="rId5"/>
    <p:sldId id="261" r:id="rId6"/>
    <p:sldId id="263" r:id="rId7"/>
    <p:sldId id="264" r:id="rId8"/>
    <p:sldId id="265" r:id="rId9"/>
    <p:sldId id="266" r:id="rId10"/>
    <p:sldId id="257" r:id="rId11"/>
    <p:sldId id="271" r:id="rId12"/>
    <p:sldId id="268" r:id="rId13"/>
    <p:sldId id="274" r:id="rId14"/>
    <p:sldId id="267" r:id="rId15"/>
    <p:sldId id="272" r:id="rId16"/>
    <p:sldId id="270" r:id="rId17"/>
    <p:sldId id="273" r:id="rId18"/>
    <p:sldId id="269" r:id="rId19"/>
    <p:sldId id="275" r:id="rId20"/>
    <p:sldId id="25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25FB-E220-424E-8966-CFB28DD4E13B}" type="datetimeFigureOut">
              <a:rPr lang="en-US" smtClean="0"/>
              <a:t>7/5/2021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D7D698-88B2-4D3B-A799-72E90EFDDCD8}" type="slidenum">
              <a:rPr lang="en-US" smtClean="0"/>
              <a:t>‹#›</a:t>
            </a:fld>
            <a:endParaRPr lang="en-US"/>
          </a:p>
        </p:txBody>
      </p:sp>
    </p:spTree>
    <p:extLst>
      <p:ext uri="{BB962C8B-B14F-4D97-AF65-F5344CB8AC3E}">
        <p14:creationId xmlns:p14="http://schemas.microsoft.com/office/powerpoint/2010/main" val="2943536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D7D698-88B2-4D3B-A799-72E90EFDDCD8}" type="slidenum">
              <a:rPr lang="en-US" smtClean="0"/>
              <a:t>16</a:t>
            </a:fld>
            <a:endParaRPr lang="en-US"/>
          </a:p>
        </p:txBody>
      </p:sp>
    </p:spTree>
    <p:extLst>
      <p:ext uri="{BB962C8B-B14F-4D97-AF65-F5344CB8AC3E}">
        <p14:creationId xmlns:p14="http://schemas.microsoft.com/office/powerpoint/2010/main" val="54415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D7D698-88B2-4D3B-A799-72E90EFDDCD8}" type="slidenum">
              <a:rPr lang="en-US" smtClean="0"/>
              <a:t>19</a:t>
            </a:fld>
            <a:endParaRPr lang="en-US"/>
          </a:p>
        </p:txBody>
      </p:sp>
    </p:spTree>
    <p:extLst>
      <p:ext uri="{BB962C8B-B14F-4D97-AF65-F5344CB8AC3E}">
        <p14:creationId xmlns:p14="http://schemas.microsoft.com/office/powerpoint/2010/main" val="1987353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2DD0-DBA3-475F-811D-7748A66132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20BEC8-8345-4025-86A2-6EF91E1940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D14F82-6B27-490F-A673-79CE1C20D5EB}"/>
              </a:ext>
            </a:extLst>
          </p:cNvPr>
          <p:cNvSpPr>
            <a:spLocks noGrp="1"/>
          </p:cNvSpPr>
          <p:nvPr>
            <p:ph type="dt" sz="half" idx="10"/>
          </p:nvPr>
        </p:nvSpPr>
        <p:spPr/>
        <p:txBody>
          <a:bodyPr/>
          <a:lstStyle/>
          <a:p>
            <a:fld id="{917BD710-28DC-4A68-A870-5D7193757635}" type="datetimeFigureOut">
              <a:rPr lang="en-US" smtClean="0"/>
              <a:t>7/4/2021</a:t>
            </a:fld>
            <a:endParaRPr lang="en-US"/>
          </a:p>
        </p:txBody>
      </p:sp>
      <p:sp>
        <p:nvSpPr>
          <p:cNvPr id="5" name="Footer Placeholder 4">
            <a:extLst>
              <a:ext uri="{FF2B5EF4-FFF2-40B4-BE49-F238E27FC236}">
                <a16:creationId xmlns:a16="http://schemas.microsoft.com/office/drawing/2014/main" id="{19744B03-D415-4D21-95A5-6AA1531F7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185A2-2D58-4194-8816-F9D2AC89493C}"/>
              </a:ext>
            </a:extLst>
          </p:cNvPr>
          <p:cNvSpPr>
            <a:spLocks noGrp="1"/>
          </p:cNvSpPr>
          <p:nvPr>
            <p:ph type="sldNum" sz="quarter" idx="12"/>
          </p:nvPr>
        </p:nvSpPr>
        <p:spPr/>
        <p:txBody>
          <a:bodyPr/>
          <a:lstStyle/>
          <a:p>
            <a:fld id="{BAE00D8F-8C59-4426-BCD2-E47BDF0C96F6}" type="slidenum">
              <a:rPr lang="en-US" smtClean="0"/>
              <a:t>‹#›</a:t>
            </a:fld>
            <a:endParaRPr lang="en-US"/>
          </a:p>
        </p:txBody>
      </p:sp>
    </p:spTree>
    <p:extLst>
      <p:ext uri="{BB962C8B-B14F-4D97-AF65-F5344CB8AC3E}">
        <p14:creationId xmlns:p14="http://schemas.microsoft.com/office/powerpoint/2010/main" val="2924365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A377-3D94-4050-83DB-1EDD951849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43A4C-77F5-407F-920A-540BA526AE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F24CB3-7117-4818-867E-560860FFC752}"/>
              </a:ext>
            </a:extLst>
          </p:cNvPr>
          <p:cNvSpPr>
            <a:spLocks noGrp="1"/>
          </p:cNvSpPr>
          <p:nvPr>
            <p:ph type="dt" sz="half" idx="10"/>
          </p:nvPr>
        </p:nvSpPr>
        <p:spPr/>
        <p:txBody>
          <a:bodyPr/>
          <a:lstStyle/>
          <a:p>
            <a:fld id="{917BD710-28DC-4A68-A870-5D7193757635}" type="datetimeFigureOut">
              <a:rPr lang="en-US" smtClean="0"/>
              <a:t>7/4/2021</a:t>
            </a:fld>
            <a:endParaRPr lang="en-US"/>
          </a:p>
        </p:txBody>
      </p:sp>
      <p:sp>
        <p:nvSpPr>
          <p:cNvPr id="5" name="Footer Placeholder 4">
            <a:extLst>
              <a:ext uri="{FF2B5EF4-FFF2-40B4-BE49-F238E27FC236}">
                <a16:creationId xmlns:a16="http://schemas.microsoft.com/office/drawing/2014/main" id="{01FACB13-6E6D-4BF5-AB22-764C7E42C2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DA810-7DBD-4AA3-87F2-2EFEB58D9C8B}"/>
              </a:ext>
            </a:extLst>
          </p:cNvPr>
          <p:cNvSpPr>
            <a:spLocks noGrp="1"/>
          </p:cNvSpPr>
          <p:nvPr>
            <p:ph type="sldNum" sz="quarter" idx="12"/>
          </p:nvPr>
        </p:nvSpPr>
        <p:spPr/>
        <p:txBody>
          <a:bodyPr/>
          <a:lstStyle/>
          <a:p>
            <a:fld id="{BAE00D8F-8C59-4426-BCD2-E47BDF0C96F6}" type="slidenum">
              <a:rPr lang="en-US" smtClean="0"/>
              <a:t>‹#›</a:t>
            </a:fld>
            <a:endParaRPr lang="en-US"/>
          </a:p>
        </p:txBody>
      </p:sp>
    </p:spTree>
    <p:extLst>
      <p:ext uri="{BB962C8B-B14F-4D97-AF65-F5344CB8AC3E}">
        <p14:creationId xmlns:p14="http://schemas.microsoft.com/office/powerpoint/2010/main" val="209859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FC2DEF-4293-47B2-A434-E4DD654408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4E3FD7-36E7-4F9B-9AE8-FD67BB0D8E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2A7F44-5109-43AF-88EF-919E4E89B1D2}"/>
              </a:ext>
            </a:extLst>
          </p:cNvPr>
          <p:cNvSpPr>
            <a:spLocks noGrp="1"/>
          </p:cNvSpPr>
          <p:nvPr>
            <p:ph type="dt" sz="half" idx="10"/>
          </p:nvPr>
        </p:nvSpPr>
        <p:spPr/>
        <p:txBody>
          <a:bodyPr/>
          <a:lstStyle/>
          <a:p>
            <a:fld id="{917BD710-28DC-4A68-A870-5D7193757635}" type="datetimeFigureOut">
              <a:rPr lang="en-US" smtClean="0"/>
              <a:t>7/4/2021</a:t>
            </a:fld>
            <a:endParaRPr lang="en-US"/>
          </a:p>
        </p:txBody>
      </p:sp>
      <p:sp>
        <p:nvSpPr>
          <p:cNvPr id="5" name="Footer Placeholder 4">
            <a:extLst>
              <a:ext uri="{FF2B5EF4-FFF2-40B4-BE49-F238E27FC236}">
                <a16:creationId xmlns:a16="http://schemas.microsoft.com/office/drawing/2014/main" id="{159B81CD-D001-49D7-8DC4-680AABFA1D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4E8A82-614A-4F6B-AF49-F75409B77A57}"/>
              </a:ext>
            </a:extLst>
          </p:cNvPr>
          <p:cNvSpPr>
            <a:spLocks noGrp="1"/>
          </p:cNvSpPr>
          <p:nvPr>
            <p:ph type="sldNum" sz="quarter" idx="12"/>
          </p:nvPr>
        </p:nvSpPr>
        <p:spPr/>
        <p:txBody>
          <a:bodyPr/>
          <a:lstStyle/>
          <a:p>
            <a:fld id="{BAE00D8F-8C59-4426-BCD2-E47BDF0C96F6}" type="slidenum">
              <a:rPr lang="en-US" smtClean="0"/>
              <a:t>‹#›</a:t>
            </a:fld>
            <a:endParaRPr lang="en-US"/>
          </a:p>
        </p:txBody>
      </p:sp>
    </p:spTree>
    <p:extLst>
      <p:ext uri="{BB962C8B-B14F-4D97-AF65-F5344CB8AC3E}">
        <p14:creationId xmlns:p14="http://schemas.microsoft.com/office/powerpoint/2010/main" val="2418084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78C6-7FA4-4F0D-96FA-7BBFF253CD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A15039-A9F2-4FA2-ACCA-B644CF4AAB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6FF38-C9A3-43AC-9E25-0E2E4E39C9C9}"/>
              </a:ext>
            </a:extLst>
          </p:cNvPr>
          <p:cNvSpPr>
            <a:spLocks noGrp="1"/>
          </p:cNvSpPr>
          <p:nvPr>
            <p:ph type="dt" sz="half" idx="10"/>
          </p:nvPr>
        </p:nvSpPr>
        <p:spPr/>
        <p:txBody>
          <a:bodyPr/>
          <a:lstStyle/>
          <a:p>
            <a:fld id="{917BD710-28DC-4A68-A870-5D7193757635}" type="datetimeFigureOut">
              <a:rPr lang="en-US" smtClean="0"/>
              <a:t>7/4/2021</a:t>
            </a:fld>
            <a:endParaRPr lang="en-US"/>
          </a:p>
        </p:txBody>
      </p:sp>
      <p:sp>
        <p:nvSpPr>
          <p:cNvPr id="5" name="Footer Placeholder 4">
            <a:extLst>
              <a:ext uri="{FF2B5EF4-FFF2-40B4-BE49-F238E27FC236}">
                <a16:creationId xmlns:a16="http://schemas.microsoft.com/office/drawing/2014/main" id="{12E099D3-DB3F-449F-9FB4-A86D6C8C17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38CB7-7E31-4F63-853A-3ED748A03731}"/>
              </a:ext>
            </a:extLst>
          </p:cNvPr>
          <p:cNvSpPr>
            <a:spLocks noGrp="1"/>
          </p:cNvSpPr>
          <p:nvPr>
            <p:ph type="sldNum" sz="quarter" idx="12"/>
          </p:nvPr>
        </p:nvSpPr>
        <p:spPr/>
        <p:txBody>
          <a:bodyPr/>
          <a:lstStyle/>
          <a:p>
            <a:fld id="{BAE00D8F-8C59-4426-BCD2-E47BDF0C96F6}" type="slidenum">
              <a:rPr lang="en-US" smtClean="0"/>
              <a:t>‹#›</a:t>
            </a:fld>
            <a:endParaRPr lang="en-US"/>
          </a:p>
        </p:txBody>
      </p:sp>
    </p:spTree>
    <p:extLst>
      <p:ext uri="{BB962C8B-B14F-4D97-AF65-F5344CB8AC3E}">
        <p14:creationId xmlns:p14="http://schemas.microsoft.com/office/powerpoint/2010/main" val="1553203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1D4D2-5FC9-4C20-A6FB-41B995386E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475978-22FC-49E8-8ED1-7573BBD5D2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D544ED-ACC9-4569-A1DC-565FCAC0354C}"/>
              </a:ext>
            </a:extLst>
          </p:cNvPr>
          <p:cNvSpPr>
            <a:spLocks noGrp="1"/>
          </p:cNvSpPr>
          <p:nvPr>
            <p:ph type="dt" sz="half" idx="10"/>
          </p:nvPr>
        </p:nvSpPr>
        <p:spPr/>
        <p:txBody>
          <a:bodyPr/>
          <a:lstStyle/>
          <a:p>
            <a:fld id="{917BD710-28DC-4A68-A870-5D7193757635}" type="datetimeFigureOut">
              <a:rPr lang="en-US" smtClean="0"/>
              <a:t>7/4/2021</a:t>
            </a:fld>
            <a:endParaRPr lang="en-US"/>
          </a:p>
        </p:txBody>
      </p:sp>
      <p:sp>
        <p:nvSpPr>
          <p:cNvPr id="5" name="Footer Placeholder 4">
            <a:extLst>
              <a:ext uri="{FF2B5EF4-FFF2-40B4-BE49-F238E27FC236}">
                <a16:creationId xmlns:a16="http://schemas.microsoft.com/office/drawing/2014/main" id="{8013032A-29AD-48B4-B80E-6E65A7A59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B7AD01-90C0-4656-BCF2-9B9079746A17}"/>
              </a:ext>
            </a:extLst>
          </p:cNvPr>
          <p:cNvSpPr>
            <a:spLocks noGrp="1"/>
          </p:cNvSpPr>
          <p:nvPr>
            <p:ph type="sldNum" sz="quarter" idx="12"/>
          </p:nvPr>
        </p:nvSpPr>
        <p:spPr/>
        <p:txBody>
          <a:bodyPr/>
          <a:lstStyle/>
          <a:p>
            <a:fld id="{BAE00D8F-8C59-4426-BCD2-E47BDF0C96F6}" type="slidenum">
              <a:rPr lang="en-US" smtClean="0"/>
              <a:t>‹#›</a:t>
            </a:fld>
            <a:endParaRPr lang="en-US"/>
          </a:p>
        </p:txBody>
      </p:sp>
    </p:spTree>
    <p:extLst>
      <p:ext uri="{BB962C8B-B14F-4D97-AF65-F5344CB8AC3E}">
        <p14:creationId xmlns:p14="http://schemas.microsoft.com/office/powerpoint/2010/main" val="302139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3EFA9-BE8E-44AD-8FEA-A1FF10ADC8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5F45D1-729F-4A55-BBA5-897C88B2ED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E5799A-6139-49F8-BCED-D6C8C15A69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A3FBB6-A856-4AED-9A3D-2E90D07A4B81}"/>
              </a:ext>
            </a:extLst>
          </p:cNvPr>
          <p:cNvSpPr>
            <a:spLocks noGrp="1"/>
          </p:cNvSpPr>
          <p:nvPr>
            <p:ph type="dt" sz="half" idx="10"/>
          </p:nvPr>
        </p:nvSpPr>
        <p:spPr/>
        <p:txBody>
          <a:bodyPr/>
          <a:lstStyle/>
          <a:p>
            <a:fld id="{917BD710-28DC-4A68-A870-5D7193757635}" type="datetimeFigureOut">
              <a:rPr lang="en-US" smtClean="0"/>
              <a:t>7/4/2021</a:t>
            </a:fld>
            <a:endParaRPr lang="en-US"/>
          </a:p>
        </p:txBody>
      </p:sp>
      <p:sp>
        <p:nvSpPr>
          <p:cNvPr id="6" name="Footer Placeholder 5">
            <a:extLst>
              <a:ext uri="{FF2B5EF4-FFF2-40B4-BE49-F238E27FC236}">
                <a16:creationId xmlns:a16="http://schemas.microsoft.com/office/drawing/2014/main" id="{B6C76702-B166-4BE0-A087-1454D660F4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7BDB2E-925C-43A6-BAF4-1428902B4730}"/>
              </a:ext>
            </a:extLst>
          </p:cNvPr>
          <p:cNvSpPr>
            <a:spLocks noGrp="1"/>
          </p:cNvSpPr>
          <p:nvPr>
            <p:ph type="sldNum" sz="quarter" idx="12"/>
          </p:nvPr>
        </p:nvSpPr>
        <p:spPr/>
        <p:txBody>
          <a:bodyPr/>
          <a:lstStyle/>
          <a:p>
            <a:fld id="{BAE00D8F-8C59-4426-BCD2-E47BDF0C96F6}" type="slidenum">
              <a:rPr lang="en-US" smtClean="0"/>
              <a:t>‹#›</a:t>
            </a:fld>
            <a:endParaRPr lang="en-US"/>
          </a:p>
        </p:txBody>
      </p:sp>
    </p:spTree>
    <p:extLst>
      <p:ext uri="{BB962C8B-B14F-4D97-AF65-F5344CB8AC3E}">
        <p14:creationId xmlns:p14="http://schemas.microsoft.com/office/powerpoint/2010/main" val="2375418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E36FA-934B-467D-AA95-41A585F39B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59C7A5-E47C-4EDE-9F85-888C426706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B8E06F-58B2-40D7-BA13-81446EBD11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4FDE80-39EB-4917-BFF2-56969ABD9E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7B46EF-4BA4-47C7-9B49-DEDA830D25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287605-DCE6-43A2-A5C1-3F83A401F5B8}"/>
              </a:ext>
            </a:extLst>
          </p:cNvPr>
          <p:cNvSpPr>
            <a:spLocks noGrp="1"/>
          </p:cNvSpPr>
          <p:nvPr>
            <p:ph type="dt" sz="half" idx="10"/>
          </p:nvPr>
        </p:nvSpPr>
        <p:spPr/>
        <p:txBody>
          <a:bodyPr/>
          <a:lstStyle/>
          <a:p>
            <a:fld id="{917BD710-28DC-4A68-A870-5D7193757635}" type="datetimeFigureOut">
              <a:rPr lang="en-US" smtClean="0"/>
              <a:t>7/4/2021</a:t>
            </a:fld>
            <a:endParaRPr lang="en-US"/>
          </a:p>
        </p:txBody>
      </p:sp>
      <p:sp>
        <p:nvSpPr>
          <p:cNvPr id="8" name="Footer Placeholder 7">
            <a:extLst>
              <a:ext uri="{FF2B5EF4-FFF2-40B4-BE49-F238E27FC236}">
                <a16:creationId xmlns:a16="http://schemas.microsoft.com/office/drawing/2014/main" id="{336B5D6C-C497-4A37-8E8E-8364885D72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03094B-E4C0-41BE-91A9-BDB51B5FC86A}"/>
              </a:ext>
            </a:extLst>
          </p:cNvPr>
          <p:cNvSpPr>
            <a:spLocks noGrp="1"/>
          </p:cNvSpPr>
          <p:nvPr>
            <p:ph type="sldNum" sz="quarter" idx="12"/>
          </p:nvPr>
        </p:nvSpPr>
        <p:spPr/>
        <p:txBody>
          <a:bodyPr/>
          <a:lstStyle/>
          <a:p>
            <a:fld id="{BAE00D8F-8C59-4426-BCD2-E47BDF0C96F6}" type="slidenum">
              <a:rPr lang="en-US" smtClean="0"/>
              <a:t>‹#›</a:t>
            </a:fld>
            <a:endParaRPr lang="en-US"/>
          </a:p>
        </p:txBody>
      </p:sp>
    </p:spTree>
    <p:extLst>
      <p:ext uri="{BB962C8B-B14F-4D97-AF65-F5344CB8AC3E}">
        <p14:creationId xmlns:p14="http://schemas.microsoft.com/office/powerpoint/2010/main" val="398729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5D06-C55F-4289-8BE5-5F84EB4399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5FF955-8F9D-48C3-8E24-C60C5062EE98}"/>
              </a:ext>
            </a:extLst>
          </p:cNvPr>
          <p:cNvSpPr>
            <a:spLocks noGrp="1"/>
          </p:cNvSpPr>
          <p:nvPr>
            <p:ph type="dt" sz="half" idx="10"/>
          </p:nvPr>
        </p:nvSpPr>
        <p:spPr/>
        <p:txBody>
          <a:bodyPr/>
          <a:lstStyle/>
          <a:p>
            <a:fld id="{917BD710-28DC-4A68-A870-5D7193757635}" type="datetimeFigureOut">
              <a:rPr lang="en-US" smtClean="0"/>
              <a:t>7/4/2021</a:t>
            </a:fld>
            <a:endParaRPr lang="en-US"/>
          </a:p>
        </p:txBody>
      </p:sp>
      <p:sp>
        <p:nvSpPr>
          <p:cNvPr id="4" name="Footer Placeholder 3">
            <a:extLst>
              <a:ext uri="{FF2B5EF4-FFF2-40B4-BE49-F238E27FC236}">
                <a16:creationId xmlns:a16="http://schemas.microsoft.com/office/drawing/2014/main" id="{294933F3-2820-480E-A123-D47052E660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A85AD0-B474-4631-8526-CCFC8DFE0740}"/>
              </a:ext>
            </a:extLst>
          </p:cNvPr>
          <p:cNvSpPr>
            <a:spLocks noGrp="1"/>
          </p:cNvSpPr>
          <p:nvPr>
            <p:ph type="sldNum" sz="quarter" idx="12"/>
          </p:nvPr>
        </p:nvSpPr>
        <p:spPr/>
        <p:txBody>
          <a:bodyPr/>
          <a:lstStyle/>
          <a:p>
            <a:fld id="{BAE00D8F-8C59-4426-BCD2-E47BDF0C96F6}" type="slidenum">
              <a:rPr lang="en-US" smtClean="0"/>
              <a:t>‹#›</a:t>
            </a:fld>
            <a:endParaRPr lang="en-US"/>
          </a:p>
        </p:txBody>
      </p:sp>
    </p:spTree>
    <p:extLst>
      <p:ext uri="{BB962C8B-B14F-4D97-AF65-F5344CB8AC3E}">
        <p14:creationId xmlns:p14="http://schemas.microsoft.com/office/powerpoint/2010/main" val="69831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A6BE62-1747-4A7B-A4EF-3975D737ED69}"/>
              </a:ext>
            </a:extLst>
          </p:cNvPr>
          <p:cNvSpPr>
            <a:spLocks noGrp="1"/>
          </p:cNvSpPr>
          <p:nvPr>
            <p:ph type="dt" sz="half" idx="10"/>
          </p:nvPr>
        </p:nvSpPr>
        <p:spPr/>
        <p:txBody>
          <a:bodyPr/>
          <a:lstStyle/>
          <a:p>
            <a:fld id="{917BD710-28DC-4A68-A870-5D7193757635}" type="datetimeFigureOut">
              <a:rPr lang="en-US" smtClean="0"/>
              <a:t>7/4/2021</a:t>
            </a:fld>
            <a:endParaRPr lang="en-US"/>
          </a:p>
        </p:txBody>
      </p:sp>
      <p:sp>
        <p:nvSpPr>
          <p:cNvPr id="3" name="Footer Placeholder 2">
            <a:extLst>
              <a:ext uri="{FF2B5EF4-FFF2-40B4-BE49-F238E27FC236}">
                <a16:creationId xmlns:a16="http://schemas.microsoft.com/office/drawing/2014/main" id="{F1278EF0-3D0D-4B42-97A3-D38E0C18E4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EFEBC8-8515-4FF3-90FB-190BF7B34251}"/>
              </a:ext>
            </a:extLst>
          </p:cNvPr>
          <p:cNvSpPr>
            <a:spLocks noGrp="1"/>
          </p:cNvSpPr>
          <p:nvPr>
            <p:ph type="sldNum" sz="quarter" idx="12"/>
          </p:nvPr>
        </p:nvSpPr>
        <p:spPr/>
        <p:txBody>
          <a:bodyPr/>
          <a:lstStyle/>
          <a:p>
            <a:fld id="{BAE00D8F-8C59-4426-BCD2-E47BDF0C96F6}" type="slidenum">
              <a:rPr lang="en-US" smtClean="0"/>
              <a:t>‹#›</a:t>
            </a:fld>
            <a:endParaRPr lang="en-US"/>
          </a:p>
        </p:txBody>
      </p:sp>
    </p:spTree>
    <p:extLst>
      <p:ext uri="{BB962C8B-B14F-4D97-AF65-F5344CB8AC3E}">
        <p14:creationId xmlns:p14="http://schemas.microsoft.com/office/powerpoint/2010/main" val="4114900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DAC0E-E9C2-437D-902C-503A1786CB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187AC9-2C3E-4F28-ABA0-C1C432A43B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A5C57A-C8E7-4AB9-B8A7-BB9F46072E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AECD28-C730-4043-9A8D-925A2ACBD5F3}"/>
              </a:ext>
            </a:extLst>
          </p:cNvPr>
          <p:cNvSpPr>
            <a:spLocks noGrp="1"/>
          </p:cNvSpPr>
          <p:nvPr>
            <p:ph type="dt" sz="half" idx="10"/>
          </p:nvPr>
        </p:nvSpPr>
        <p:spPr/>
        <p:txBody>
          <a:bodyPr/>
          <a:lstStyle/>
          <a:p>
            <a:fld id="{917BD710-28DC-4A68-A870-5D7193757635}" type="datetimeFigureOut">
              <a:rPr lang="en-US" smtClean="0"/>
              <a:t>7/4/2021</a:t>
            </a:fld>
            <a:endParaRPr lang="en-US"/>
          </a:p>
        </p:txBody>
      </p:sp>
      <p:sp>
        <p:nvSpPr>
          <p:cNvPr id="6" name="Footer Placeholder 5">
            <a:extLst>
              <a:ext uri="{FF2B5EF4-FFF2-40B4-BE49-F238E27FC236}">
                <a16:creationId xmlns:a16="http://schemas.microsoft.com/office/drawing/2014/main" id="{FF76EB7B-598C-4E18-9584-63AAAE9A7E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46BF4D-B2CC-4628-80CD-A3DCB2B6534A}"/>
              </a:ext>
            </a:extLst>
          </p:cNvPr>
          <p:cNvSpPr>
            <a:spLocks noGrp="1"/>
          </p:cNvSpPr>
          <p:nvPr>
            <p:ph type="sldNum" sz="quarter" idx="12"/>
          </p:nvPr>
        </p:nvSpPr>
        <p:spPr/>
        <p:txBody>
          <a:bodyPr/>
          <a:lstStyle/>
          <a:p>
            <a:fld id="{BAE00D8F-8C59-4426-BCD2-E47BDF0C96F6}" type="slidenum">
              <a:rPr lang="en-US" smtClean="0"/>
              <a:t>‹#›</a:t>
            </a:fld>
            <a:endParaRPr lang="en-US"/>
          </a:p>
        </p:txBody>
      </p:sp>
    </p:spTree>
    <p:extLst>
      <p:ext uri="{BB962C8B-B14F-4D97-AF65-F5344CB8AC3E}">
        <p14:creationId xmlns:p14="http://schemas.microsoft.com/office/powerpoint/2010/main" val="55593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1CC49-6422-4F35-82EE-20C438F9C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36B097-F774-4EB2-A3B6-E24678404C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058E9B-89D9-466E-8E5A-FC2AE0E443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2CCB9C-D758-47F9-B69D-DE088ACF316B}"/>
              </a:ext>
            </a:extLst>
          </p:cNvPr>
          <p:cNvSpPr>
            <a:spLocks noGrp="1"/>
          </p:cNvSpPr>
          <p:nvPr>
            <p:ph type="dt" sz="half" idx="10"/>
          </p:nvPr>
        </p:nvSpPr>
        <p:spPr/>
        <p:txBody>
          <a:bodyPr/>
          <a:lstStyle/>
          <a:p>
            <a:fld id="{917BD710-28DC-4A68-A870-5D7193757635}" type="datetimeFigureOut">
              <a:rPr lang="en-US" smtClean="0"/>
              <a:t>7/4/2021</a:t>
            </a:fld>
            <a:endParaRPr lang="en-US"/>
          </a:p>
        </p:txBody>
      </p:sp>
      <p:sp>
        <p:nvSpPr>
          <p:cNvPr id="6" name="Footer Placeholder 5">
            <a:extLst>
              <a:ext uri="{FF2B5EF4-FFF2-40B4-BE49-F238E27FC236}">
                <a16:creationId xmlns:a16="http://schemas.microsoft.com/office/drawing/2014/main" id="{3DBB4AF8-6BFD-4C4B-80DA-A192DC4B8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E1ACBD-1519-4028-87CC-667C555F65A0}"/>
              </a:ext>
            </a:extLst>
          </p:cNvPr>
          <p:cNvSpPr>
            <a:spLocks noGrp="1"/>
          </p:cNvSpPr>
          <p:nvPr>
            <p:ph type="sldNum" sz="quarter" idx="12"/>
          </p:nvPr>
        </p:nvSpPr>
        <p:spPr/>
        <p:txBody>
          <a:bodyPr/>
          <a:lstStyle/>
          <a:p>
            <a:fld id="{BAE00D8F-8C59-4426-BCD2-E47BDF0C96F6}" type="slidenum">
              <a:rPr lang="en-US" smtClean="0"/>
              <a:t>‹#›</a:t>
            </a:fld>
            <a:endParaRPr lang="en-US"/>
          </a:p>
        </p:txBody>
      </p:sp>
    </p:spTree>
    <p:extLst>
      <p:ext uri="{BB962C8B-B14F-4D97-AF65-F5344CB8AC3E}">
        <p14:creationId xmlns:p14="http://schemas.microsoft.com/office/powerpoint/2010/main" val="3661887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E36AAD-13ED-489E-92B5-2614157606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3709E4-1A53-4FA8-A556-ACA8F39D10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B3E4DD-4193-430B-AA1D-10A9A520EE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7BD710-28DC-4A68-A870-5D7193757635}" type="datetimeFigureOut">
              <a:rPr lang="en-US" smtClean="0"/>
              <a:t>7/4/2021</a:t>
            </a:fld>
            <a:endParaRPr lang="en-US"/>
          </a:p>
        </p:txBody>
      </p:sp>
      <p:sp>
        <p:nvSpPr>
          <p:cNvPr id="5" name="Footer Placeholder 4">
            <a:extLst>
              <a:ext uri="{FF2B5EF4-FFF2-40B4-BE49-F238E27FC236}">
                <a16:creationId xmlns:a16="http://schemas.microsoft.com/office/drawing/2014/main" id="{CDC2D7FD-63E0-4B0C-8D40-A206F52835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00CCFE-BA37-476B-B57E-4C888874E5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00D8F-8C59-4426-BCD2-E47BDF0C96F6}" type="slidenum">
              <a:rPr lang="en-US" smtClean="0"/>
              <a:t>‹#›</a:t>
            </a:fld>
            <a:endParaRPr lang="en-US"/>
          </a:p>
        </p:txBody>
      </p:sp>
    </p:spTree>
    <p:extLst>
      <p:ext uri="{BB962C8B-B14F-4D97-AF65-F5344CB8AC3E}">
        <p14:creationId xmlns:p14="http://schemas.microsoft.com/office/powerpoint/2010/main" val="255730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w3schools.com/python/python_for_loops.asp"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9B940F-3D4E-447C-87D6-EB955BDB5846}"/>
              </a:ext>
            </a:extLst>
          </p:cNvPr>
          <p:cNvSpPr>
            <a:spLocks noGrp="1"/>
          </p:cNvSpPr>
          <p:nvPr>
            <p:ph type="ctrTitle"/>
          </p:nvPr>
        </p:nvSpPr>
        <p:spPr>
          <a:xfrm>
            <a:off x="982639" y="1012536"/>
            <a:ext cx="4613300" cy="3163224"/>
          </a:xfrm>
        </p:spPr>
        <p:txBody>
          <a:bodyPr anchor="t">
            <a:normAutofit/>
          </a:bodyPr>
          <a:lstStyle/>
          <a:p>
            <a:pPr algn="l"/>
            <a:r>
              <a:rPr lang="es-CR" sz="4800" b="1" dirty="0"/>
              <a:t>Lenguaje de programación </a:t>
            </a:r>
            <a:br>
              <a:rPr lang="es-CR" sz="4800" b="1" dirty="0"/>
            </a:br>
            <a:r>
              <a:rPr lang="es-CR" sz="4800" b="1" dirty="0"/>
              <a:t>Python</a:t>
            </a:r>
            <a:endParaRPr lang="en-US" sz="4800" b="1" dirty="0"/>
          </a:p>
        </p:txBody>
      </p:sp>
      <p:sp>
        <p:nvSpPr>
          <p:cNvPr id="3" name="Subtitle 2">
            <a:extLst>
              <a:ext uri="{FF2B5EF4-FFF2-40B4-BE49-F238E27FC236}">
                <a16:creationId xmlns:a16="http://schemas.microsoft.com/office/drawing/2014/main" id="{E6C9142B-C98A-4E96-89D9-A020F093DFF8}"/>
              </a:ext>
            </a:extLst>
          </p:cNvPr>
          <p:cNvSpPr>
            <a:spLocks noGrp="1"/>
          </p:cNvSpPr>
          <p:nvPr>
            <p:ph type="subTitle" idx="1"/>
          </p:nvPr>
        </p:nvSpPr>
        <p:spPr>
          <a:xfrm>
            <a:off x="982638" y="4389120"/>
            <a:ext cx="4408228" cy="1192815"/>
          </a:xfrm>
        </p:spPr>
        <p:txBody>
          <a:bodyPr anchor="b">
            <a:normAutofit/>
          </a:bodyPr>
          <a:lstStyle/>
          <a:p>
            <a:pPr algn="l"/>
            <a:r>
              <a:rPr lang="es-CR"/>
              <a:t>Por: Arlyn Chavarría Jiménez</a:t>
            </a:r>
            <a:endParaRPr lang="en-US"/>
          </a:p>
        </p:txBody>
      </p:sp>
      <p:sp>
        <p:nvSpPr>
          <p:cNvPr id="35" name="Rectangle 3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7648B1C4-2189-4D75-9681-F04F7A31A5D5}"/>
              </a:ext>
            </a:extLst>
          </p:cNvPr>
          <p:cNvPicPr>
            <a:picLocks noChangeAspect="1"/>
          </p:cNvPicPr>
          <p:nvPr/>
        </p:nvPicPr>
        <p:blipFill rotWithShape="1">
          <a:blip r:embed="rId2">
            <a:extLst>
              <a:ext uri="{28A0092B-C50C-407E-A947-70E740481C1C}">
                <a14:useLocalDpi xmlns:a14="http://schemas.microsoft.com/office/drawing/2010/main" val="0"/>
              </a:ext>
            </a:extLst>
          </a:blip>
          <a:srcRect r="31" b="31"/>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extLst>
      <p:ext uri="{BB962C8B-B14F-4D97-AF65-F5344CB8AC3E}">
        <p14:creationId xmlns:p14="http://schemas.microsoft.com/office/powerpoint/2010/main" val="233159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E237E-9AE9-41A4-AB5D-F9DA8D10D86B}"/>
              </a:ext>
            </a:extLst>
          </p:cNvPr>
          <p:cNvSpPr>
            <a:spLocks noGrp="1"/>
          </p:cNvSpPr>
          <p:nvPr>
            <p:ph type="title"/>
          </p:nvPr>
        </p:nvSpPr>
        <p:spPr>
          <a:xfrm>
            <a:off x="457200" y="251010"/>
            <a:ext cx="6011438" cy="1049284"/>
          </a:xfrm>
        </p:spPr>
        <p:txBody>
          <a:bodyPr anchor="b">
            <a:normAutofit/>
          </a:bodyPr>
          <a:lstStyle/>
          <a:p>
            <a:pPr algn="ctr"/>
            <a:r>
              <a:rPr lang="es-CR" sz="4000" b="1" dirty="0"/>
              <a:t>Principales Características</a:t>
            </a:r>
            <a:endParaRPr lang="en-US" sz="4000" dirty="0"/>
          </a:p>
        </p:txBody>
      </p:sp>
      <p:sp>
        <p:nvSpPr>
          <p:cNvPr id="3" name="Content Placeholder 2">
            <a:extLst>
              <a:ext uri="{FF2B5EF4-FFF2-40B4-BE49-F238E27FC236}">
                <a16:creationId xmlns:a16="http://schemas.microsoft.com/office/drawing/2014/main" id="{B6C6726E-0423-4E80-B0C7-1CE985F0590D}"/>
              </a:ext>
            </a:extLst>
          </p:cNvPr>
          <p:cNvSpPr>
            <a:spLocks noGrp="1"/>
          </p:cNvSpPr>
          <p:nvPr>
            <p:ph idx="1"/>
          </p:nvPr>
        </p:nvSpPr>
        <p:spPr>
          <a:xfrm>
            <a:off x="457201" y="1484852"/>
            <a:ext cx="6522098" cy="4456126"/>
          </a:xfrm>
        </p:spPr>
        <p:txBody>
          <a:bodyPr anchor="t">
            <a:normAutofit fontScale="92500" lnSpcReduction="10000"/>
          </a:bodyPr>
          <a:lstStyle/>
          <a:p>
            <a:pPr algn="just"/>
            <a:r>
              <a:rPr lang="es-ES" sz="2000" dirty="0"/>
              <a:t>Habitualmente,  a  los  programas  en  Python  se  les  denomina  </a:t>
            </a:r>
            <a:r>
              <a:rPr lang="es-ES" sz="2000" b="1" dirty="0"/>
              <a:t>scripts</a:t>
            </a:r>
            <a:r>
              <a:rPr lang="es-ES" sz="2000" dirty="0"/>
              <a:t>.  En  realidad,  script es el término que se suele emplear para los ficheros de código fuente escritos en Python (estos normalmente son con extensión .</a:t>
            </a:r>
            <a:r>
              <a:rPr lang="es-ES" sz="2000" dirty="0" err="1"/>
              <a:t>py</a:t>
            </a:r>
            <a:r>
              <a:rPr lang="es-ES" sz="2000" dirty="0"/>
              <a:t>)</a:t>
            </a:r>
          </a:p>
          <a:p>
            <a:pPr algn="just"/>
            <a:r>
              <a:rPr lang="es-ES" sz="2000" b="1" dirty="0"/>
              <a:t>Dinámicamente Tipado</a:t>
            </a:r>
            <a:r>
              <a:rPr lang="es-ES" sz="2000" dirty="0"/>
              <a:t>: Python  carece  de  tipos  propiamente  dichos,  es  decir,  es  un  lenguaje  con  tipado dinámico.  </a:t>
            </a:r>
            <a:r>
              <a:rPr lang="es-ES" sz="2000" b="1" dirty="0"/>
              <a:t>No es necesario declarar en Python el tipo de variable</a:t>
            </a:r>
            <a:r>
              <a:rPr lang="es-ES" sz="2000" dirty="0"/>
              <a:t>, ya que el tipo de cada variable se fija en el momento de su asignación. Como consecuencia de este hecho,  una  variable  puede  cambiar  su  tipo  durante  su  ciclo  de  vida  sin  necesidad  explícita  de  ser  declarado. Como en el ejemplo del lado derecho.</a:t>
            </a:r>
          </a:p>
          <a:p>
            <a:pPr algn="just"/>
            <a:r>
              <a:rPr lang="es-ES" sz="2000" b="1" dirty="0"/>
              <a:t>Con respecto a la sintaxis</a:t>
            </a:r>
            <a:r>
              <a:rPr lang="es-ES" sz="2000" dirty="0"/>
              <a:t>: una de las diferencias más destacables es el uso de la indentación (sangría).   Diferentes niveles de indentación son utilizados para marcar   las sentencias que corresponden al mismo bloque.</a:t>
            </a:r>
          </a:p>
          <a:p>
            <a:endParaRPr lang="en-US" sz="2000" dirty="0"/>
          </a:p>
        </p:txBody>
      </p:sp>
      <p:sp>
        <p:nvSpPr>
          <p:cNvPr id="13" name="Rectangle 1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Text&#10;&#10;Description automatically generated">
            <a:extLst>
              <a:ext uri="{FF2B5EF4-FFF2-40B4-BE49-F238E27FC236}">
                <a16:creationId xmlns:a16="http://schemas.microsoft.com/office/drawing/2014/main" id="{BA178CD4-A290-49EA-97EF-800DC00AE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3333" y="775652"/>
            <a:ext cx="3876302" cy="5071731"/>
          </a:xfrm>
          <a:prstGeom prst="rect">
            <a:avLst/>
          </a:prstGeom>
        </p:spPr>
      </p:pic>
    </p:spTree>
    <p:extLst>
      <p:ext uri="{BB962C8B-B14F-4D97-AF65-F5344CB8AC3E}">
        <p14:creationId xmlns:p14="http://schemas.microsoft.com/office/powerpoint/2010/main" val="429000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341B39-F732-4CBB-B828-F64CD6B8FE1F}"/>
              </a:ext>
            </a:extLst>
          </p:cNvPr>
          <p:cNvSpPr>
            <a:spLocks noGrp="1"/>
          </p:cNvSpPr>
          <p:nvPr>
            <p:ph type="title"/>
          </p:nvPr>
        </p:nvSpPr>
        <p:spPr>
          <a:xfrm>
            <a:off x="1136397" y="502020"/>
            <a:ext cx="5323715" cy="1642970"/>
          </a:xfrm>
        </p:spPr>
        <p:txBody>
          <a:bodyPr anchor="b">
            <a:normAutofit/>
          </a:bodyPr>
          <a:lstStyle/>
          <a:p>
            <a:r>
              <a:rPr lang="es-CR" sz="4000" b="1"/>
              <a:t>Sintaxis – Input/Output</a:t>
            </a:r>
            <a:endParaRPr lang="en-US" sz="4000"/>
          </a:p>
        </p:txBody>
      </p:sp>
      <p:sp>
        <p:nvSpPr>
          <p:cNvPr id="3" name="Content Placeholder 2">
            <a:extLst>
              <a:ext uri="{FF2B5EF4-FFF2-40B4-BE49-F238E27FC236}">
                <a16:creationId xmlns:a16="http://schemas.microsoft.com/office/drawing/2014/main" id="{0D1E5EE0-7475-4F86-A477-26BC7BDBB8F6}"/>
              </a:ext>
            </a:extLst>
          </p:cNvPr>
          <p:cNvSpPr>
            <a:spLocks noGrp="1"/>
          </p:cNvSpPr>
          <p:nvPr>
            <p:ph idx="1"/>
          </p:nvPr>
        </p:nvSpPr>
        <p:spPr>
          <a:xfrm>
            <a:off x="1144923" y="2405894"/>
            <a:ext cx="5315189" cy="3535083"/>
          </a:xfrm>
        </p:spPr>
        <p:txBody>
          <a:bodyPr anchor="t">
            <a:normAutofit lnSpcReduction="10000"/>
          </a:bodyPr>
          <a:lstStyle/>
          <a:p>
            <a:pPr algn="just"/>
            <a:r>
              <a:rPr lang="es-CR" sz="2000" dirty="0"/>
              <a:t>Capturar un input:</a:t>
            </a:r>
          </a:p>
          <a:p>
            <a:pPr marL="0" indent="0" algn="just">
              <a:buNone/>
            </a:pPr>
            <a:r>
              <a:rPr lang="es-CR" sz="2000" dirty="0"/>
              <a:t>En el ejemplo de la derecha, se tiene la forma en que se puede capturar valores de entrada. Estas corresponden a las líneas de código 4, 5, 6 y 11.</a:t>
            </a:r>
          </a:p>
          <a:p>
            <a:pPr algn="just"/>
            <a:endParaRPr lang="es-CR" sz="2000" dirty="0"/>
          </a:p>
          <a:p>
            <a:pPr algn="just"/>
            <a:r>
              <a:rPr lang="es-CR" sz="2000" dirty="0"/>
              <a:t>Imprimir un output:</a:t>
            </a:r>
          </a:p>
          <a:p>
            <a:pPr marL="0" indent="0" algn="just">
              <a:buNone/>
            </a:pPr>
            <a:r>
              <a:rPr lang="es-CR" sz="2000" dirty="0"/>
              <a:t>En el ejemplo de la derecha, se tiene la forma en que se puede imprimir (Similar a escribir en </a:t>
            </a:r>
            <a:r>
              <a:rPr lang="es-CR" sz="2000" dirty="0" err="1"/>
              <a:t>PSeint</a:t>
            </a:r>
            <a:r>
              <a:rPr lang="es-CR" sz="2000" dirty="0"/>
              <a:t>) en pantalla el mensaje o valores entregados por el programa, como se observa en las líneas de código 2 y 8</a:t>
            </a:r>
          </a:p>
          <a:p>
            <a:pPr marL="0" indent="0">
              <a:buNone/>
            </a:pPr>
            <a:endParaRPr lang="en-US" sz="2000" dirty="0"/>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Text&#10;&#10;Description automatically generated">
            <a:extLst>
              <a:ext uri="{FF2B5EF4-FFF2-40B4-BE49-F238E27FC236}">
                <a16:creationId xmlns:a16="http://schemas.microsoft.com/office/drawing/2014/main" id="{17CE91F3-BDD4-4B2A-91BA-39C118F7C9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287" y="1756708"/>
            <a:ext cx="5027084" cy="4018941"/>
          </a:xfrm>
          <a:prstGeom prst="rect">
            <a:avLst/>
          </a:prstGeom>
        </p:spPr>
      </p:pic>
    </p:spTree>
    <p:extLst>
      <p:ext uri="{BB962C8B-B14F-4D97-AF65-F5344CB8AC3E}">
        <p14:creationId xmlns:p14="http://schemas.microsoft.com/office/powerpoint/2010/main" val="256590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2EB0F9-0F2B-47B3-86C1-59EA2C21EE38}"/>
              </a:ext>
            </a:extLst>
          </p:cNvPr>
          <p:cNvSpPr>
            <a:spLocks noGrp="1"/>
          </p:cNvSpPr>
          <p:nvPr>
            <p:ph type="title"/>
          </p:nvPr>
        </p:nvSpPr>
        <p:spPr>
          <a:xfrm>
            <a:off x="88433" y="0"/>
            <a:ext cx="5323715" cy="1642970"/>
          </a:xfrm>
        </p:spPr>
        <p:txBody>
          <a:bodyPr anchor="b">
            <a:normAutofit/>
          </a:bodyPr>
          <a:lstStyle/>
          <a:p>
            <a:r>
              <a:rPr lang="es-CR" sz="4000" b="1" dirty="0"/>
              <a:t>Sintaxis – Estructuras de Datos</a:t>
            </a:r>
            <a:endParaRPr lang="en-US" sz="4000" b="1" dirty="0"/>
          </a:p>
        </p:txBody>
      </p:sp>
      <p:sp>
        <p:nvSpPr>
          <p:cNvPr id="3" name="Content Placeholder 2">
            <a:extLst>
              <a:ext uri="{FF2B5EF4-FFF2-40B4-BE49-F238E27FC236}">
                <a16:creationId xmlns:a16="http://schemas.microsoft.com/office/drawing/2014/main" id="{31BC75E1-95D5-4A83-8243-A17B6E1FC53B}"/>
              </a:ext>
            </a:extLst>
          </p:cNvPr>
          <p:cNvSpPr>
            <a:spLocks noGrp="1"/>
          </p:cNvSpPr>
          <p:nvPr>
            <p:ph idx="1"/>
          </p:nvPr>
        </p:nvSpPr>
        <p:spPr>
          <a:xfrm>
            <a:off x="96960" y="1840815"/>
            <a:ext cx="8026374" cy="4364775"/>
          </a:xfrm>
        </p:spPr>
        <p:txBody>
          <a:bodyPr anchor="t">
            <a:normAutofit/>
          </a:bodyPr>
          <a:lstStyle/>
          <a:p>
            <a:pPr algn="just"/>
            <a:r>
              <a:rPr lang="es-CR" sz="2000" dirty="0"/>
              <a:t>Listas – Es una colección ordenados y que pueden cambiar dentro del programa. Se permiten miembros repetidos.</a:t>
            </a:r>
          </a:p>
          <a:p>
            <a:pPr algn="just"/>
            <a:r>
              <a:rPr lang="es-CR" sz="2000" dirty="0"/>
              <a:t>Diccionarios – Es una colección ordenada que puede cambiar. No admite valores repetidos.</a:t>
            </a:r>
          </a:p>
          <a:p>
            <a:pPr algn="just"/>
            <a:r>
              <a:rPr lang="es-CR" sz="2000" dirty="0"/>
              <a:t>Tuplas – Es una colección que no puede cambiar durante la ejecución del programa. Esta permite valores repetidos.</a:t>
            </a:r>
          </a:p>
          <a:p>
            <a:pPr algn="just"/>
            <a:r>
              <a:rPr lang="es-CR" sz="2000" dirty="0"/>
              <a:t>Conjuntos – Es una colección de forma desordenada y no indexada. No permite miembros duplicados.</a:t>
            </a:r>
          </a:p>
          <a:p>
            <a:endParaRPr lang="en-US" sz="2000" dirty="0"/>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47897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 name="Rectangle 36">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94AE2D-79FA-4E49-A5E5-A41E126E43C0}"/>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3100" b="1">
                <a:solidFill>
                  <a:srgbClr val="FFFFFF"/>
                </a:solidFill>
              </a:rPr>
              <a:t>Sintaxis – Estructuras de Datos - Ejemplos</a:t>
            </a:r>
            <a:endParaRPr lang="en-US" sz="3100">
              <a:solidFill>
                <a:srgbClr val="FFFFFF"/>
              </a:solidFill>
            </a:endParaRPr>
          </a:p>
        </p:txBody>
      </p:sp>
      <p:pic>
        <p:nvPicPr>
          <p:cNvPr id="5" name="Picture 4">
            <a:extLst>
              <a:ext uri="{FF2B5EF4-FFF2-40B4-BE49-F238E27FC236}">
                <a16:creationId xmlns:a16="http://schemas.microsoft.com/office/drawing/2014/main" id="{BE089D49-7749-40B4-A591-E0055C1C0326}"/>
              </a:ext>
            </a:extLst>
          </p:cNvPr>
          <p:cNvPicPr>
            <a:picLocks noChangeAspect="1"/>
          </p:cNvPicPr>
          <p:nvPr/>
        </p:nvPicPr>
        <p:blipFill>
          <a:blip r:embed="rId2"/>
          <a:stretch>
            <a:fillRect/>
          </a:stretch>
        </p:blipFill>
        <p:spPr>
          <a:xfrm>
            <a:off x="6262576" y="2352244"/>
            <a:ext cx="5793673" cy="3577592"/>
          </a:xfrm>
          <a:prstGeom prst="rect">
            <a:avLst/>
          </a:prstGeom>
        </p:spPr>
      </p:pic>
      <p:pic>
        <p:nvPicPr>
          <p:cNvPr id="4" name="Content Placeholder 3">
            <a:extLst>
              <a:ext uri="{FF2B5EF4-FFF2-40B4-BE49-F238E27FC236}">
                <a16:creationId xmlns:a16="http://schemas.microsoft.com/office/drawing/2014/main" id="{E11E43F0-35CD-4840-B8DC-F5008A47BE9D}"/>
              </a:ext>
            </a:extLst>
          </p:cNvPr>
          <p:cNvPicPr>
            <a:picLocks noChangeAspect="1"/>
          </p:cNvPicPr>
          <p:nvPr/>
        </p:nvPicPr>
        <p:blipFill>
          <a:blip r:embed="rId3"/>
          <a:stretch>
            <a:fillRect/>
          </a:stretch>
        </p:blipFill>
        <p:spPr>
          <a:xfrm>
            <a:off x="-3" y="1484411"/>
            <a:ext cx="4911856" cy="5338975"/>
          </a:xfrm>
          <a:prstGeom prst="rect">
            <a:avLst/>
          </a:prstGeom>
        </p:spPr>
      </p:pic>
      <p:cxnSp>
        <p:nvCxnSpPr>
          <p:cNvPr id="7" name="Straight Arrow Connector 6">
            <a:extLst>
              <a:ext uri="{FF2B5EF4-FFF2-40B4-BE49-F238E27FC236}">
                <a16:creationId xmlns:a16="http://schemas.microsoft.com/office/drawing/2014/main" id="{C8802C17-1E59-481E-B141-7D3696CB5821}"/>
              </a:ext>
            </a:extLst>
          </p:cNvPr>
          <p:cNvCxnSpPr>
            <a:cxnSpLocks/>
            <a:stCxn id="4" idx="3"/>
            <a:endCxn id="5" idx="1"/>
          </p:cNvCxnSpPr>
          <p:nvPr/>
        </p:nvCxnSpPr>
        <p:spPr>
          <a:xfrm flipV="1">
            <a:off x="4911853" y="4141040"/>
            <a:ext cx="1350723" cy="1285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9B9D02FE-FA1D-4AA1-AF55-CF94662E7AE7}"/>
              </a:ext>
            </a:extLst>
          </p:cNvPr>
          <p:cNvSpPr txBox="1"/>
          <p:nvPr/>
        </p:nvSpPr>
        <p:spPr>
          <a:xfrm>
            <a:off x="7346022" y="1982912"/>
            <a:ext cx="3421295" cy="369332"/>
          </a:xfrm>
          <a:prstGeom prst="rect">
            <a:avLst/>
          </a:prstGeom>
          <a:noFill/>
        </p:spPr>
        <p:txBody>
          <a:bodyPr wrap="square" rtlCol="0">
            <a:spAutoFit/>
          </a:bodyPr>
          <a:lstStyle/>
          <a:p>
            <a:r>
              <a:rPr lang="es-CR" dirty="0"/>
              <a:t>Output</a:t>
            </a:r>
            <a:endParaRPr lang="en-US" dirty="0"/>
          </a:p>
        </p:txBody>
      </p:sp>
      <p:sp>
        <p:nvSpPr>
          <p:cNvPr id="14" name="TextBox 13">
            <a:extLst>
              <a:ext uri="{FF2B5EF4-FFF2-40B4-BE49-F238E27FC236}">
                <a16:creationId xmlns:a16="http://schemas.microsoft.com/office/drawing/2014/main" id="{41D372EA-5525-4931-A101-F915285A4ED9}"/>
              </a:ext>
            </a:extLst>
          </p:cNvPr>
          <p:cNvSpPr txBox="1"/>
          <p:nvPr/>
        </p:nvSpPr>
        <p:spPr>
          <a:xfrm>
            <a:off x="1115261" y="1115079"/>
            <a:ext cx="2332234" cy="369332"/>
          </a:xfrm>
          <a:prstGeom prst="rect">
            <a:avLst/>
          </a:prstGeom>
          <a:noFill/>
        </p:spPr>
        <p:txBody>
          <a:bodyPr wrap="square" rtlCol="0">
            <a:spAutoFit/>
          </a:bodyPr>
          <a:lstStyle/>
          <a:p>
            <a:r>
              <a:rPr lang="es-CR" dirty="0">
                <a:solidFill>
                  <a:schemeClr val="bg1"/>
                </a:solidFill>
              </a:rPr>
              <a:t>Ejemplo de Código</a:t>
            </a:r>
            <a:endParaRPr lang="en-US" dirty="0">
              <a:solidFill>
                <a:schemeClr val="bg1"/>
              </a:solidFill>
            </a:endParaRPr>
          </a:p>
        </p:txBody>
      </p:sp>
    </p:spTree>
    <p:extLst>
      <p:ext uri="{BB962C8B-B14F-4D97-AF65-F5344CB8AC3E}">
        <p14:creationId xmlns:p14="http://schemas.microsoft.com/office/powerpoint/2010/main" val="2492748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2EB0F9-0F2B-47B3-86C1-59EA2C21EE38}"/>
              </a:ext>
            </a:extLst>
          </p:cNvPr>
          <p:cNvSpPr>
            <a:spLocks noGrp="1"/>
          </p:cNvSpPr>
          <p:nvPr>
            <p:ph type="title"/>
          </p:nvPr>
        </p:nvSpPr>
        <p:spPr>
          <a:xfrm>
            <a:off x="1136397" y="502021"/>
            <a:ext cx="4959603" cy="1642969"/>
          </a:xfrm>
        </p:spPr>
        <p:txBody>
          <a:bodyPr anchor="b">
            <a:normAutofit/>
          </a:bodyPr>
          <a:lstStyle/>
          <a:p>
            <a:r>
              <a:rPr lang="es-CR" sz="4000" b="1" dirty="0"/>
              <a:t>Sintaxis – Control de Flujo</a:t>
            </a:r>
            <a:endParaRPr lang="en-US" sz="4000" b="1" dirty="0"/>
          </a:p>
        </p:txBody>
      </p:sp>
      <p:sp>
        <p:nvSpPr>
          <p:cNvPr id="3" name="Content Placeholder 2">
            <a:extLst>
              <a:ext uri="{FF2B5EF4-FFF2-40B4-BE49-F238E27FC236}">
                <a16:creationId xmlns:a16="http://schemas.microsoft.com/office/drawing/2014/main" id="{31BC75E1-95D5-4A83-8243-A17B6E1FC53B}"/>
              </a:ext>
            </a:extLst>
          </p:cNvPr>
          <p:cNvSpPr>
            <a:spLocks noGrp="1"/>
          </p:cNvSpPr>
          <p:nvPr>
            <p:ph idx="1"/>
          </p:nvPr>
        </p:nvSpPr>
        <p:spPr>
          <a:xfrm>
            <a:off x="1136397" y="2418408"/>
            <a:ext cx="4959603" cy="3522569"/>
          </a:xfrm>
        </p:spPr>
        <p:txBody>
          <a:bodyPr anchor="t">
            <a:normAutofit/>
          </a:bodyPr>
          <a:lstStyle/>
          <a:p>
            <a:pPr algn="just"/>
            <a:r>
              <a:rPr lang="es-CR" sz="2000" dirty="0"/>
              <a:t>Ejemplo de Condicional </a:t>
            </a:r>
            <a:r>
              <a:rPr lang="es-CR" sz="2000" dirty="0" err="1"/>
              <a:t>if</a:t>
            </a:r>
            <a:r>
              <a:rPr lang="es-CR" sz="2000" dirty="0"/>
              <a:t> (líneas de la 14 a la 16) – En este ejemplo se indica si x es mayor que 10</a:t>
            </a:r>
          </a:p>
          <a:p>
            <a:pPr marL="0" indent="0" algn="just">
              <a:buNone/>
            </a:pPr>
            <a:endParaRPr lang="es-CR" sz="2000" dirty="0"/>
          </a:p>
          <a:p>
            <a:pPr algn="just"/>
            <a:r>
              <a:rPr lang="es-CR" sz="2000" dirty="0"/>
              <a:t>Ejemplo de Condicional </a:t>
            </a:r>
            <a:r>
              <a:rPr lang="es-CR" sz="2000" dirty="0" err="1"/>
              <a:t>if</a:t>
            </a:r>
            <a:r>
              <a:rPr lang="es-CR" sz="2000" dirty="0"/>
              <a:t>, </a:t>
            </a:r>
            <a:r>
              <a:rPr lang="es-CR" sz="2000" dirty="0" err="1"/>
              <a:t>else</a:t>
            </a:r>
            <a:r>
              <a:rPr lang="es-CR" sz="2000" dirty="0"/>
              <a:t> (líneas de la 18 a la 21) – En este ejemplo se indica si x es mayor que 10 o no.</a:t>
            </a:r>
          </a:p>
          <a:p>
            <a:pPr marL="0" indent="0" algn="just">
              <a:buNone/>
            </a:pPr>
            <a:endParaRPr lang="es-CR" sz="2000" dirty="0"/>
          </a:p>
          <a:p>
            <a:pPr algn="just"/>
            <a:r>
              <a:rPr lang="es-CR" sz="2000" dirty="0"/>
              <a:t>Ejemplo de Condicional </a:t>
            </a:r>
            <a:r>
              <a:rPr lang="es-CR" sz="2000" dirty="0" err="1"/>
              <a:t>if</a:t>
            </a:r>
            <a:r>
              <a:rPr lang="es-CR" sz="2000" dirty="0"/>
              <a:t>, </a:t>
            </a:r>
            <a:r>
              <a:rPr lang="es-CR" sz="2000" dirty="0" err="1"/>
              <a:t>else</a:t>
            </a:r>
            <a:r>
              <a:rPr lang="es-CR" sz="2000" dirty="0"/>
              <a:t> </a:t>
            </a:r>
            <a:r>
              <a:rPr lang="es-CR" sz="2000" dirty="0" err="1"/>
              <a:t>if</a:t>
            </a:r>
            <a:r>
              <a:rPr lang="es-CR" sz="2000" dirty="0"/>
              <a:t> y </a:t>
            </a:r>
            <a:r>
              <a:rPr lang="es-CR" sz="2000" dirty="0" err="1"/>
              <a:t>else</a:t>
            </a:r>
            <a:r>
              <a:rPr lang="es-CR" sz="2000" dirty="0"/>
              <a:t> (líneas de la 24 a la 29)</a:t>
            </a:r>
          </a:p>
          <a:p>
            <a:endParaRPr lang="en-US" sz="2000" dirty="0"/>
          </a:p>
        </p:txBody>
      </p:sp>
      <p:pic>
        <p:nvPicPr>
          <p:cNvPr id="5" name="Picture 4" descr="Text&#10;&#10;Description automatically generated">
            <a:extLst>
              <a:ext uri="{FF2B5EF4-FFF2-40B4-BE49-F238E27FC236}">
                <a16:creationId xmlns:a16="http://schemas.microsoft.com/office/drawing/2014/main" id="{1A38A497-2440-49E6-A9CB-585AF0FF2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2442" y="870974"/>
            <a:ext cx="5201023" cy="4702295"/>
          </a:xfrm>
          <a:prstGeom prst="rect">
            <a:avLst/>
          </a:prstGeom>
        </p:spPr>
      </p:pic>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8265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33">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A276EF-6D5A-4C8F-8A4E-58EC9D1EB1B8}"/>
              </a:ext>
            </a:extLst>
          </p:cNvPr>
          <p:cNvSpPr>
            <a:spLocks noGrp="1"/>
          </p:cNvSpPr>
          <p:nvPr>
            <p:ph type="title"/>
          </p:nvPr>
        </p:nvSpPr>
        <p:spPr>
          <a:xfrm>
            <a:off x="159691" y="2501984"/>
            <a:ext cx="3620604" cy="1528028"/>
          </a:xfrm>
        </p:spPr>
        <p:txBody>
          <a:bodyPr anchor="b">
            <a:normAutofit/>
          </a:bodyPr>
          <a:lstStyle/>
          <a:p>
            <a:pPr algn="ctr"/>
            <a:r>
              <a:rPr lang="es-CR" sz="4000" b="1" dirty="0">
                <a:solidFill>
                  <a:srgbClr val="FFFFFF"/>
                </a:solidFill>
              </a:rPr>
              <a:t>Sintaxis – Control de Flujo</a:t>
            </a:r>
            <a:endParaRPr lang="en-US" sz="4000" dirty="0">
              <a:solidFill>
                <a:srgbClr val="FFFFFF"/>
              </a:solidFill>
            </a:endParaRPr>
          </a:p>
        </p:txBody>
      </p:sp>
      <p:sp>
        <p:nvSpPr>
          <p:cNvPr id="3" name="Content Placeholder 2">
            <a:extLst>
              <a:ext uri="{FF2B5EF4-FFF2-40B4-BE49-F238E27FC236}">
                <a16:creationId xmlns:a16="http://schemas.microsoft.com/office/drawing/2014/main" id="{681CB165-CB44-4FE3-A829-E9C3C17CA6E1}"/>
              </a:ext>
            </a:extLst>
          </p:cNvPr>
          <p:cNvSpPr>
            <a:spLocks noGrp="1"/>
          </p:cNvSpPr>
          <p:nvPr>
            <p:ph idx="1"/>
          </p:nvPr>
        </p:nvSpPr>
        <p:spPr>
          <a:xfrm>
            <a:off x="4060664" y="20282"/>
            <a:ext cx="3580021" cy="6847856"/>
          </a:xfrm>
        </p:spPr>
        <p:txBody>
          <a:bodyPr anchor="ctr">
            <a:normAutofit/>
          </a:bodyPr>
          <a:lstStyle/>
          <a:p>
            <a:pPr algn="just"/>
            <a:r>
              <a:rPr lang="es-CR" sz="2000" dirty="0"/>
              <a:t>Switch/case – Como tal no existe en Python, un switch se puede simular utilizando un diccionario como se muestra en el siguiente ejemplo.</a:t>
            </a:r>
          </a:p>
          <a:p>
            <a:pPr marL="0" indent="0" algn="just">
              <a:buNone/>
            </a:pPr>
            <a:r>
              <a:rPr lang="es-CR" sz="2000" dirty="0"/>
              <a:t>En este ejemplo se pide por el ingreso de un número (del 1 al 12 referente a un mes, y mediante el diccionario se retorna el valor del mes en </a:t>
            </a:r>
            <a:r>
              <a:rPr lang="es-CR" sz="2000" dirty="0" err="1"/>
              <a:t>string</a:t>
            </a:r>
            <a:r>
              <a:rPr lang="es-CR" sz="2000" dirty="0"/>
              <a:t>)</a:t>
            </a:r>
          </a:p>
          <a:p>
            <a:endParaRPr lang="es-CR" sz="2000" dirty="0"/>
          </a:p>
          <a:p>
            <a:endParaRPr lang="en-US" sz="2000" dirty="0"/>
          </a:p>
        </p:txBody>
      </p:sp>
      <p:pic>
        <p:nvPicPr>
          <p:cNvPr id="6" name="Picture 5">
            <a:extLst>
              <a:ext uri="{FF2B5EF4-FFF2-40B4-BE49-F238E27FC236}">
                <a16:creationId xmlns:a16="http://schemas.microsoft.com/office/drawing/2014/main" id="{9F411867-5601-409C-AD50-52BE2C4087E2}"/>
              </a:ext>
            </a:extLst>
          </p:cNvPr>
          <p:cNvPicPr>
            <a:picLocks noChangeAspect="1"/>
          </p:cNvPicPr>
          <p:nvPr/>
        </p:nvPicPr>
        <p:blipFill>
          <a:blip r:embed="rId2"/>
          <a:stretch>
            <a:fillRect/>
          </a:stretch>
        </p:blipFill>
        <p:spPr>
          <a:xfrm>
            <a:off x="8145644" y="4584753"/>
            <a:ext cx="4005766" cy="2183142"/>
          </a:xfrm>
          <a:prstGeom prst="rect">
            <a:avLst/>
          </a:prstGeom>
        </p:spPr>
      </p:pic>
      <p:pic>
        <p:nvPicPr>
          <p:cNvPr id="5" name="Picture 4" descr="Text&#10;&#10;Description automatically generated">
            <a:extLst>
              <a:ext uri="{FF2B5EF4-FFF2-40B4-BE49-F238E27FC236}">
                <a16:creationId xmlns:a16="http://schemas.microsoft.com/office/drawing/2014/main" id="{69B87A90-775C-443E-9020-3BB126108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0201" y="124523"/>
            <a:ext cx="3956652" cy="3905489"/>
          </a:xfrm>
          <a:prstGeom prst="rect">
            <a:avLst/>
          </a:prstGeom>
        </p:spPr>
      </p:pic>
      <p:cxnSp>
        <p:nvCxnSpPr>
          <p:cNvPr id="8" name="Straight Arrow Connector 7">
            <a:extLst>
              <a:ext uri="{FF2B5EF4-FFF2-40B4-BE49-F238E27FC236}">
                <a16:creationId xmlns:a16="http://schemas.microsoft.com/office/drawing/2014/main" id="{D7A04DFF-D338-4860-987A-E7D3CB28D215}"/>
              </a:ext>
            </a:extLst>
          </p:cNvPr>
          <p:cNvCxnSpPr>
            <a:stCxn id="5" idx="2"/>
            <a:endCxn id="6" idx="0"/>
          </p:cNvCxnSpPr>
          <p:nvPr/>
        </p:nvCxnSpPr>
        <p:spPr>
          <a:xfrm>
            <a:off x="10148527" y="4030012"/>
            <a:ext cx="0" cy="55474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66314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2EB0F9-0F2B-47B3-86C1-59EA2C21EE38}"/>
              </a:ext>
            </a:extLst>
          </p:cNvPr>
          <p:cNvSpPr>
            <a:spLocks noGrp="1"/>
          </p:cNvSpPr>
          <p:nvPr>
            <p:ph type="title"/>
          </p:nvPr>
        </p:nvSpPr>
        <p:spPr>
          <a:xfrm>
            <a:off x="465651" y="0"/>
            <a:ext cx="4790364" cy="1668424"/>
          </a:xfrm>
        </p:spPr>
        <p:txBody>
          <a:bodyPr anchor="b">
            <a:normAutofit/>
          </a:bodyPr>
          <a:lstStyle/>
          <a:p>
            <a:r>
              <a:rPr lang="es-CR" sz="4000" b="1" dirty="0"/>
              <a:t>Sintaxis – Control de Flujo</a:t>
            </a:r>
            <a:endParaRPr lang="en-US" sz="4000" b="1" dirty="0"/>
          </a:p>
        </p:txBody>
      </p:sp>
      <p:sp>
        <p:nvSpPr>
          <p:cNvPr id="3" name="Content Placeholder 2">
            <a:extLst>
              <a:ext uri="{FF2B5EF4-FFF2-40B4-BE49-F238E27FC236}">
                <a16:creationId xmlns:a16="http://schemas.microsoft.com/office/drawing/2014/main" id="{31BC75E1-95D5-4A83-8243-A17B6E1FC53B}"/>
              </a:ext>
            </a:extLst>
          </p:cNvPr>
          <p:cNvSpPr>
            <a:spLocks noGrp="1"/>
          </p:cNvSpPr>
          <p:nvPr>
            <p:ph idx="1"/>
          </p:nvPr>
        </p:nvSpPr>
        <p:spPr>
          <a:xfrm>
            <a:off x="341249" y="1668424"/>
            <a:ext cx="4748836" cy="4476899"/>
          </a:xfrm>
        </p:spPr>
        <p:txBody>
          <a:bodyPr>
            <a:normAutofit fontScale="92500" lnSpcReduction="10000"/>
          </a:bodyPr>
          <a:lstStyle/>
          <a:p>
            <a:pPr algn="just"/>
            <a:r>
              <a:rPr lang="es-CR" sz="2000" dirty="0" err="1"/>
              <a:t>For</a:t>
            </a:r>
            <a:r>
              <a:rPr lang="es-CR" sz="2000" dirty="0"/>
              <a:t> – Ejemplo 1: se realiza dentro del </a:t>
            </a:r>
            <a:r>
              <a:rPr lang="es-CR" sz="2000" dirty="0" err="1"/>
              <a:t>for</a:t>
            </a:r>
            <a:r>
              <a:rPr lang="es-CR" sz="2000" dirty="0"/>
              <a:t> la lectura de una cadena de caracteres y este se imprime letra por letra.</a:t>
            </a:r>
          </a:p>
          <a:p>
            <a:pPr algn="just"/>
            <a:r>
              <a:rPr lang="es-CR" sz="2000" dirty="0" err="1"/>
              <a:t>For</a:t>
            </a:r>
            <a:r>
              <a:rPr lang="es-CR" sz="2000" dirty="0"/>
              <a:t> – Ejemplo 2: se realiza la lectura de una lista y se imprime en pantalla cada uno de las cadenas de caracteres pertenecientes a esa lista</a:t>
            </a:r>
          </a:p>
          <a:p>
            <a:pPr algn="just"/>
            <a:r>
              <a:rPr lang="es-CR" sz="2000" dirty="0" err="1"/>
              <a:t>For</a:t>
            </a:r>
            <a:r>
              <a:rPr lang="es-CR" sz="2000" dirty="0"/>
              <a:t> – Ejemplo 3: en este ejemplo, se realiza el </a:t>
            </a:r>
            <a:r>
              <a:rPr lang="es-CR" sz="2000" dirty="0" err="1"/>
              <a:t>for</a:t>
            </a:r>
            <a:r>
              <a:rPr lang="es-CR" sz="2000" dirty="0"/>
              <a:t> para un rango definido (en este caso 6), el rango empieza en 0, este rango puede especificarse en un intervalo: </a:t>
            </a:r>
          </a:p>
          <a:p>
            <a:pPr marL="0" indent="0" algn="just">
              <a:buNone/>
            </a:pPr>
            <a:r>
              <a:rPr lang="es-CR" sz="2000" dirty="0"/>
              <a:t>	</a:t>
            </a:r>
            <a:r>
              <a:rPr lang="es-CR" sz="2000" dirty="0" err="1">
                <a:latin typeface="Courier New" panose="02070309020205020404" pitchFamily="49" charset="0"/>
                <a:cs typeface="Courier New" panose="02070309020205020404" pitchFamily="49" charset="0"/>
              </a:rPr>
              <a:t>range</a:t>
            </a:r>
            <a:r>
              <a:rPr lang="es-CR" sz="2000" dirty="0">
                <a:latin typeface="Courier New" panose="02070309020205020404" pitchFamily="49" charset="0"/>
                <a:cs typeface="Courier New" panose="02070309020205020404" pitchFamily="49" charset="0"/>
              </a:rPr>
              <a:t>(</a:t>
            </a:r>
            <a:r>
              <a:rPr lang="es-CR" sz="2000" b="1" dirty="0">
                <a:latin typeface="Courier New" panose="02070309020205020404" pitchFamily="49" charset="0"/>
                <a:cs typeface="Courier New" panose="02070309020205020404" pitchFamily="49" charset="0"/>
              </a:rPr>
              <a:t>2,6</a:t>
            </a:r>
            <a:r>
              <a:rPr lang="es-CR" sz="2000" dirty="0">
                <a:latin typeface="Courier New" panose="02070309020205020404" pitchFamily="49" charset="0"/>
                <a:cs typeface="Courier New" panose="02070309020205020404" pitchFamily="49" charset="0"/>
              </a:rPr>
              <a:t>)</a:t>
            </a:r>
          </a:p>
          <a:p>
            <a:pPr marL="0" indent="0" algn="just">
              <a:buNone/>
            </a:pPr>
            <a:r>
              <a:rPr lang="es-CR" sz="2000" dirty="0"/>
              <a:t>El </a:t>
            </a:r>
            <a:r>
              <a:rPr lang="es-CR" sz="2000" dirty="0" err="1"/>
              <a:t>range</a:t>
            </a:r>
            <a:r>
              <a:rPr lang="es-CR" sz="2000" dirty="0"/>
              <a:t> por defecto hace incrementos de 1, sin embargo esto también se puede especificar: </a:t>
            </a:r>
          </a:p>
          <a:p>
            <a:pPr marL="0" indent="0" algn="just">
              <a:buNone/>
            </a:pPr>
            <a:r>
              <a:rPr lang="en-US" sz="2000" dirty="0"/>
              <a:t>	</a:t>
            </a:r>
            <a:r>
              <a:rPr lang="en-US" sz="2000" dirty="0">
                <a:latin typeface="Courier New" panose="02070309020205020404" pitchFamily="49" charset="0"/>
                <a:cs typeface="Courier New" panose="02070309020205020404" pitchFamily="49" charset="0"/>
              </a:rPr>
              <a:t>range(</a:t>
            </a:r>
            <a:r>
              <a:rPr lang="en-US" sz="2000" b="1" dirty="0">
                <a:latin typeface="Courier New" panose="02070309020205020404" pitchFamily="49" charset="0"/>
                <a:cs typeface="Courier New" panose="02070309020205020404" pitchFamily="49" charset="0"/>
              </a:rPr>
              <a:t>2, 30, </a:t>
            </a:r>
            <a:r>
              <a:rPr lang="en-US" sz="2000" b="1" dirty="0">
                <a:solidFill>
                  <a:srgbClr val="FF0000"/>
                </a:solidFill>
                <a:latin typeface="Courier New" panose="02070309020205020404" pitchFamily="49" charset="0"/>
                <a:cs typeface="Courier New" panose="02070309020205020404" pitchFamily="49" charset="0"/>
              </a:rPr>
              <a:t>3</a:t>
            </a:r>
            <a:r>
              <a:rPr lang="en-US" sz="2000" dirty="0">
                <a:latin typeface="Courier New" panose="02070309020205020404" pitchFamily="49" charset="0"/>
                <a:cs typeface="Courier New" panose="02070309020205020404" pitchFamily="49" charset="0"/>
              </a:rPr>
              <a:t>)</a:t>
            </a:r>
            <a:endParaRPr lang="es-CR" sz="2000" dirty="0">
              <a:latin typeface="Courier New" panose="02070309020205020404" pitchFamily="49" charset="0"/>
              <a:cs typeface="Courier New" panose="02070309020205020404" pitchFamily="49" charset="0"/>
            </a:endParaRPr>
          </a:p>
          <a:p>
            <a:endParaRPr lang="en-US" sz="2000" dirty="0"/>
          </a:p>
        </p:txBody>
      </p:sp>
      <p:pic>
        <p:nvPicPr>
          <p:cNvPr id="6" name="Picture 5">
            <a:extLst>
              <a:ext uri="{FF2B5EF4-FFF2-40B4-BE49-F238E27FC236}">
                <a16:creationId xmlns:a16="http://schemas.microsoft.com/office/drawing/2014/main" id="{48CC8A9B-6423-4FAC-B878-CAC869F56E26}"/>
              </a:ext>
            </a:extLst>
          </p:cNvPr>
          <p:cNvPicPr>
            <a:picLocks noChangeAspect="1"/>
          </p:cNvPicPr>
          <p:nvPr/>
        </p:nvPicPr>
        <p:blipFill>
          <a:blip r:embed="rId3"/>
          <a:stretch>
            <a:fillRect/>
          </a:stretch>
        </p:blipFill>
        <p:spPr>
          <a:xfrm>
            <a:off x="9183105" y="234105"/>
            <a:ext cx="2838116" cy="1714695"/>
          </a:xfrm>
          <a:prstGeom prst="rect">
            <a:avLst/>
          </a:prstGeom>
        </p:spPr>
      </p:pic>
      <p:pic>
        <p:nvPicPr>
          <p:cNvPr id="5" name="Picture 4">
            <a:extLst>
              <a:ext uri="{FF2B5EF4-FFF2-40B4-BE49-F238E27FC236}">
                <a16:creationId xmlns:a16="http://schemas.microsoft.com/office/drawing/2014/main" id="{2289741E-3579-4354-BF0B-110345780CC9}"/>
              </a:ext>
            </a:extLst>
          </p:cNvPr>
          <p:cNvPicPr>
            <a:picLocks noChangeAspect="1"/>
          </p:cNvPicPr>
          <p:nvPr/>
        </p:nvPicPr>
        <p:blipFill>
          <a:blip r:embed="rId4"/>
          <a:stretch>
            <a:fillRect/>
          </a:stretch>
        </p:blipFill>
        <p:spPr>
          <a:xfrm>
            <a:off x="5256015" y="269710"/>
            <a:ext cx="3277565" cy="1668424"/>
          </a:xfrm>
          <a:prstGeom prst="rect">
            <a:avLst/>
          </a:prstGeom>
        </p:spPr>
      </p:pic>
      <p:sp>
        <p:nvSpPr>
          <p:cNvPr id="24" name="Rectangle 23">
            <a:extLst>
              <a:ext uri="{FF2B5EF4-FFF2-40B4-BE49-F238E27FC236}">
                <a16:creationId xmlns:a16="http://schemas.microsoft.com/office/drawing/2014/main" id="{FA169C72-4010-413C-A913-4BD6E2D12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58C3C99-2F64-46DC-9F81-BAA40930E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BA8347E-EC1A-45EE-A9E2-FC0100FEC22F}"/>
              </a:ext>
            </a:extLst>
          </p:cNvPr>
          <p:cNvPicPr>
            <a:picLocks noChangeAspect="1"/>
          </p:cNvPicPr>
          <p:nvPr/>
        </p:nvPicPr>
        <p:blipFill>
          <a:blip r:embed="rId5"/>
          <a:stretch>
            <a:fillRect/>
          </a:stretch>
        </p:blipFill>
        <p:spPr>
          <a:xfrm>
            <a:off x="5263626" y="2329370"/>
            <a:ext cx="3344719" cy="1668424"/>
          </a:xfrm>
          <a:prstGeom prst="rect">
            <a:avLst/>
          </a:prstGeom>
        </p:spPr>
      </p:pic>
      <p:pic>
        <p:nvPicPr>
          <p:cNvPr id="8" name="Picture 7">
            <a:extLst>
              <a:ext uri="{FF2B5EF4-FFF2-40B4-BE49-F238E27FC236}">
                <a16:creationId xmlns:a16="http://schemas.microsoft.com/office/drawing/2014/main" id="{02A74631-EAA9-4533-93E3-6E4086053EFD}"/>
              </a:ext>
            </a:extLst>
          </p:cNvPr>
          <p:cNvPicPr>
            <a:picLocks noChangeAspect="1"/>
          </p:cNvPicPr>
          <p:nvPr/>
        </p:nvPicPr>
        <p:blipFill>
          <a:blip r:embed="rId6"/>
          <a:stretch>
            <a:fillRect/>
          </a:stretch>
        </p:blipFill>
        <p:spPr>
          <a:xfrm>
            <a:off x="9183105" y="2345631"/>
            <a:ext cx="2838116" cy="1613314"/>
          </a:xfrm>
          <a:prstGeom prst="rect">
            <a:avLst/>
          </a:prstGeom>
        </p:spPr>
      </p:pic>
      <p:pic>
        <p:nvPicPr>
          <p:cNvPr id="10" name="Picture 9">
            <a:extLst>
              <a:ext uri="{FF2B5EF4-FFF2-40B4-BE49-F238E27FC236}">
                <a16:creationId xmlns:a16="http://schemas.microsoft.com/office/drawing/2014/main" id="{5FA6E0EF-57F9-425D-B2EC-FB96C8206621}"/>
              </a:ext>
            </a:extLst>
          </p:cNvPr>
          <p:cNvPicPr>
            <a:picLocks noChangeAspect="1"/>
          </p:cNvPicPr>
          <p:nvPr/>
        </p:nvPicPr>
        <p:blipFill>
          <a:blip r:embed="rId7"/>
          <a:stretch>
            <a:fillRect/>
          </a:stretch>
        </p:blipFill>
        <p:spPr>
          <a:xfrm>
            <a:off x="5294107" y="4304321"/>
            <a:ext cx="3283759" cy="1921110"/>
          </a:xfrm>
          <a:prstGeom prst="rect">
            <a:avLst/>
          </a:prstGeom>
        </p:spPr>
      </p:pic>
      <p:pic>
        <p:nvPicPr>
          <p:cNvPr id="12" name="Picture 11">
            <a:extLst>
              <a:ext uri="{FF2B5EF4-FFF2-40B4-BE49-F238E27FC236}">
                <a16:creationId xmlns:a16="http://schemas.microsoft.com/office/drawing/2014/main" id="{9A389076-4284-468D-B6BC-282470C5E5DB}"/>
              </a:ext>
            </a:extLst>
          </p:cNvPr>
          <p:cNvPicPr>
            <a:picLocks noChangeAspect="1"/>
          </p:cNvPicPr>
          <p:nvPr/>
        </p:nvPicPr>
        <p:blipFill>
          <a:blip r:embed="rId8"/>
          <a:stretch>
            <a:fillRect/>
          </a:stretch>
        </p:blipFill>
        <p:spPr>
          <a:xfrm>
            <a:off x="9183105" y="4341139"/>
            <a:ext cx="2912364" cy="1841003"/>
          </a:xfrm>
          <a:prstGeom prst="rect">
            <a:avLst/>
          </a:prstGeom>
        </p:spPr>
      </p:pic>
      <p:cxnSp>
        <p:nvCxnSpPr>
          <p:cNvPr id="18" name="Straight Arrow Connector 17">
            <a:extLst>
              <a:ext uri="{FF2B5EF4-FFF2-40B4-BE49-F238E27FC236}">
                <a16:creationId xmlns:a16="http://schemas.microsoft.com/office/drawing/2014/main" id="{405B18F0-5F99-4B29-A6FF-E2294B944EBB}"/>
              </a:ext>
            </a:extLst>
          </p:cNvPr>
          <p:cNvCxnSpPr>
            <a:stCxn id="5" idx="3"/>
            <a:endCxn id="6" idx="1"/>
          </p:cNvCxnSpPr>
          <p:nvPr/>
        </p:nvCxnSpPr>
        <p:spPr>
          <a:xfrm flipV="1">
            <a:off x="8533580" y="1091453"/>
            <a:ext cx="649525" cy="12469"/>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D61B1072-3086-4AA7-B782-3AF4464D0052}"/>
              </a:ext>
            </a:extLst>
          </p:cNvPr>
          <p:cNvCxnSpPr>
            <a:stCxn id="7" idx="3"/>
            <a:endCxn id="8" idx="1"/>
          </p:cNvCxnSpPr>
          <p:nvPr/>
        </p:nvCxnSpPr>
        <p:spPr>
          <a:xfrm flipV="1">
            <a:off x="8608345" y="3152288"/>
            <a:ext cx="574760" cy="1129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5C01A988-98C2-45F0-814F-B8B11114FA0F}"/>
              </a:ext>
            </a:extLst>
          </p:cNvPr>
          <p:cNvCxnSpPr>
            <a:stCxn id="10" idx="3"/>
            <a:endCxn id="12" idx="1"/>
          </p:cNvCxnSpPr>
          <p:nvPr/>
        </p:nvCxnSpPr>
        <p:spPr>
          <a:xfrm flipV="1">
            <a:off x="8577866" y="5261641"/>
            <a:ext cx="605239" cy="323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54736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C89FA4-BDFD-4E69-8820-80CD6DE8FA71}"/>
              </a:ext>
            </a:extLst>
          </p:cNvPr>
          <p:cNvSpPr>
            <a:spLocks noGrp="1"/>
          </p:cNvSpPr>
          <p:nvPr>
            <p:ph type="title"/>
          </p:nvPr>
        </p:nvSpPr>
        <p:spPr>
          <a:xfrm>
            <a:off x="412367" y="19269"/>
            <a:ext cx="5420323" cy="1946203"/>
          </a:xfrm>
        </p:spPr>
        <p:txBody>
          <a:bodyPr>
            <a:normAutofit/>
          </a:bodyPr>
          <a:lstStyle/>
          <a:p>
            <a:r>
              <a:rPr lang="es-CR" sz="4000" b="1" dirty="0"/>
              <a:t>Sintaxis – Control de Flujo</a:t>
            </a:r>
            <a:endParaRPr lang="en-US" sz="4000" dirty="0"/>
          </a:p>
        </p:txBody>
      </p:sp>
      <p:sp>
        <p:nvSpPr>
          <p:cNvPr id="3" name="Content Placeholder 2">
            <a:extLst>
              <a:ext uri="{FF2B5EF4-FFF2-40B4-BE49-F238E27FC236}">
                <a16:creationId xmlns:a16="http://schemas.microsoft.com/office/drawing/2014/main" id="{F0B58001-7880-462C-9461-64515903DA28}"/>
              </a:ext>
            </a:extLst>
          </p:cNvPr>
          <p:cNvSpPr>
            <a:spLocks noGrp="1"/>
          </p:cNvSpPr>
          <p:nvPr>
            <p:ph idx="1"/>
          </p:nvPr>
        </p:nvSpPr>
        <p:spPr>
          <a:xfrm>
            <a:off x="5967246" y="547815"/>
            <a:ext cx="5398333" cy="2257005"/>
          </a:xfrm>
        </p:spPr>
        <p:txBody>
          <a:bodyPr anchor="ctr">
            <a:normAutofit/>
          </a:bodyPr>
          <a:lstStyle/>
          <a:p>
            <a:pPr algn="just"/>
            <a:r>
              <a:rPr lang="es-CR" dirty="0" err="1"/>
              <a:t>While</a:t>
            </a:r>
            <a:r>
              <a:rPr lang="es-CR" dirty="0"/>
              <a:t> – En el ejemplo de abajo, se observa la sintaxis de un bucle utilizando un </a:t>
            </a:r>
            <a:r>
              <a:rPr lang="es-CR" dirty="0" err="1"/>
              <a:t>while</a:t>
            </a:r>
            <a:endParaRPr lang="es-CR" dirty="0"/>
          </a:p>
          <a:p>
            <a:endParaRPr lang="en-US" sz="2000" dirty="0"/>
          </a:p>
        </p:txBody>
      </p:sp>
      <p:pic>
        <p:nvPicPr>
          <p:cNvPr id="4" name="Picture 3">
            <a:extLst>
              <a:ext uri="{FF2B5EF4-FFF2-40B4-BE49-F238E27FC236}">
                <a16:creationId xmlns:a16="http://schemas.microsoft.com/office/drawing/2014/main" id="{FCF560BE-C162-4027-ACCD-53440C399890}"/>
              </a:ext>
            </a:extLst>
          </p:cNvPr>
          <p:cNvPicPr>
            <a:picLocks noChangeAspect="1"/>
          </p:cNvPicPr>
          <p:nvPr/>
        </p:nvPicPr>
        <p:blipFill>
          <a:blip r:embed="rId2"/>
          <a:stretch>
            <a:fillRect/>
          </a:stretch>
        </p:blipFill>
        <p:spPr>
          <a:xfrm>
            <a:off x="546923" y="3128093"/>
            <a:ext cx="4764782" cy="2769274"/>
          </a:xfrm>
          <a:prstGeom prst="rect">
            <a:avLst/>
          </a:prstGeom>
        </p:spPr>
      </p:pic>
      <p:pic>
        <p:nvPicPr>
          <p:cNvPr id="5" name="Picture 4">
            <a:extLst>
              <a:ext uri="{FF2B5EF4-FFF2-40B4-BE49-F238E27FC236}">
                <a16:creationId xmlns:a16="http://schemas.microsoft.com/office/drawing/2014/main" id="{E550F682-EF2F-44D0-B2FF-E1478009E548}"/>
              </a:ext>
            </a:extLst>
          </p:cNvPr>
          <p:cNvPicPr>
            <a:picLocks noChangeAspect="1"/>
          </p:cNvPicPr>
          <p:nvPr/>
        </p:nvPicPr>
        <p:blipFill>
          <a:blip r:embed="rId3"/>
          <a:stretch>
            <a:fillRect/>
          </a:stretch>
        </p:blipFill>
        <p:spPr>
          <a:xfrm>
            <a:off x="6353675" y="3128093"/>
            <a:ext cx="5398333" cy="2769274"/>
          </a:xfrm>
          <a:prstGeom prst="rect">
            <a:avLst/>
          </a:prstGeom>
        </p:spPr>
      </p:pic>
      <p:cxnSp>
        <p:nvCxnSpPr>
          <p:cNvPr id="7" name="Straight Arrow Connector 6">
            <a:extLst>
              <a:ext uri="{FF2B5EF4-FFF2-40B4-BE49-F238E27FC236}">
                <a16:creationId xmlns:a16="http://schemas.microsoft.com/office/drawing/2014/main" id="{2690DF01-42EC-447B-88DB-01E11EFF8E50}"/>
              </a:ext>
            </a:extLst>
          </p:cNvPr>
          <p:cNvCxnSpPr>
            <a:cxnSpLocks/>
            <a:stCxn id="4" idx="3"/>
            <a:endCxn id="5" idx="1"/>
          </p:cNvCxnSpPr>
          <p:nvPr/>
        </p:nvCxnSpPr>
        <p:spPr>
          <a:xfrm>
            <a:off x="5311705" y="4512730"/>
            <a:ext cx="1041970"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3089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2EB0F9-0F2B-47B3-86C1-59EA2C21EE38}"/>
              </a:ext>
            </a:extLst>
          </p:cNvPr>
          <p:cNvSpPr>
            <a:spLocks noGrp="1"/>
          </p:cNvSpPr>
          <p:nvPr>
            <p:ph type="title"/>
          </p:nvPr>
        </p:nvSpPr>
        <p:spPr>
          <a:xfrm>
            <a:off x="2134843" y="0"/>
            <a:ext cx="5754896" cy="783771"/>
          </a:xfrm>
        </p:spPr>
        <p:txBody>
          <a:bodyPr anchor="b">
            <a:normAutofit/>
          </a:bodyPr>
          <a:lstStyle/>
          <a:p>
            <a:r>
              <a:rPr lang="es-CR" sz="4000" b="1" dirty="0"/>
              <a:t>Sintaxis – Funciones</a:t>
            </a:r>
            <a:endParaRPr lang="en-US" sz="4000" b="1" dirty="0"/>
          </a:p>
        </p:txBody>
      </p:sp>
      <p:pic>
        <p:nvPicPr>
          <p:cNvPr id="4" name="Picture 3">
            <a:extLst>
              <a:ext uri="{FF2B5EF4-FFF2-40B4-BE49-F238E27FC236}">
                <a16:creationId xmlns:a16="http://schemas.microsoft.com/office/drawing/2014/main" id="{C73D1C2B-E1AA-48EC-BEA5-3035090F2106}"/>
              </a:ext>
            </a:extLst>
          </p:cNvPr>
          <p:cNvPicPr>
            <a:picLocks noChangeAspect="1"/>
          </p:cNvPicPr>
          <p:nvPr/>
        </p:nvPicPr>
        <p:blipFill rotWithShape="1">
          <a:blip r:embed="rId2"/>
          <a:srcRect l="6226" r="4421" b="-4"/>
          <a:stretch/>
        </p:blipFill>
        <p:spPr>
          <a:xfrm>
            <a:off x="610931" y="0"/>
            <a:ext cx="1217870" cy="1363029"/>
          </a:xfrm>
          <a:prstGeom prst="rect">
            <a:avLst/>
          </a:prstGeom>
        </p:spPr>
      </p:pic>
      <p:sp>
        <p:nvSpPr>
          <p:cNvPr id="3" name="Content Placeholder 2">
            <a:extLst>
              <a:ext uri="{FF2B5EF4-FFF2-40B4-BE49-F238E27FC236}">
                <a16:creationId xmlns:a16="http://schemas.microsoft.com/office/drawing/2014/main" id="{31BC75E1-95D5-4A83-8243-A17B6E1FC53B}"/>
              </a:ext>
            </a:extLst>
          </p:cNvPr>
          <p:cNvSpPr>
            <a:spLocks noGrp="1"/>
          </p:cNvSpPr>
          <p:nvPr>
            <p:ph idx="1"/>
          </p:nvPr>
        </p:nvSpPr>
        <p:spPr>
          <a:xfrm>
            <a:off x="1828800" y="1108938"/>
            <a:ext cx="9993085" cy="5291434"/>
          </a:xfrm>
        </p:spPr>
        <p:txBody>
          <a:bodyPr anchor="t">
            <a:normAutofit/>
          </a:bodyPr>
          <a:lstStyle/>
          <a:p>
            <a:pPr algn="just"/>
            <a:r>
              <a:rPr lang="es-CR" sz="2400" dirty="0"/>
              <a:t>Funciones:</a:t>
            </a:r>
          </a:p>
          <a:p>
            <a:pPr lvl="1" algn="just"/>
            <a:r>
              <a:rPr lang="es-CR" dirty="0"/>
              <a:t>Max() </a:t>
            </a:r>
            <a:r>
              <a:rPr lang="es-CR" dirty="0">
                <a:sym typeface="Wingdings" panose="05000000000000000000" pitchFamily="2" charset="2"/>
              </a:rPr>
              <a:t> Obtiene el valor máximo de n cantidad de números. </a:t>
            </a:r>
            <a:endParaRPr lang="es-CR" dirty="0"/>
          </a:p>
          <a:p>
            <a:pPr lvl="1" algn="just"/>
            <a:r>
              <a:rPr lang="es-CR" dirty="0" err="1"/>
              <a:t>Abs</a:t>
            </a:r>
            <a:r>
              <a:rPr lang="es-CR" dirty="0"/>
              <a:t>() </a:t>
            </a:r>
            <a:r>
              <a:rPr lang="es-CR" dirty="0">
                <a:sym typeface="Wingdings" panose="05000000000000000000" pitchFamily="2" charset="2"/>
              </a:rPr>
              <a:t> Obtiene el valor absoluto de un número.</a:t>
            </a:r>
            <a:endParaRPr lang="es-CR" dirty="0"/>
          </a:p>
          <a:p>
            <a:pPr lvl="1" algn="just"/>
            <a:r>
              <a:rPr lang="es-CR" dirty="0" err="1"/>
              <a:t>Pow</a:t>
            </a:r>
            <a:r>
              <a:rPr lang="es-CR" dirty="0"/>
              <a:t>() </a:t>
            </a:r>
            <a:r>
              <a:rPr lang="es-CR" dirty="0">
                <a:sym typeface="Wingdings" panose="05000000000000000000" pitchFamily="2" charset="2"/>
              </a:rPr>
              <a:t> Calcula la potencia de un numero.</a:t>
            </a:r>
          </a:p>
          <a:p>
            <a:pPr lvl="1" algn="just"/>
            <a:r>
              <a:rPr lang="es-CR" dirty="0" err="1"/>
              <a:t>len</a:t>
            </a:r>
            <a:r>
              <a:rPr lang="es-CR" dirty="0"/>
              <a:t>() </a:t>
            </a:r>
            <a:r>
              <a:rPr lang="es-CR" dirty="0">
                <a:sym typeface="Wingdings" panose="05000000000000000000" pitchFamily="2" charset="2"/>
              </a:rPr>
              <a:t> Obtiene la longitud de una lista, tupla o </a:t>
            </a:r>
            <a:r>
              <a:rPr lang="es-CR" dirty="0" err="1">
                <a:sym typeface="Wingdings" panose="05000000000000000000" pitchFamily="2" charset="2"/>
              </a:rPr>
              <a:t>string</a:t>
            </a:r>
            <a:endParaRPr lang="es-CR" dirty="0">
              <a:sym typeface="Wingdings" panose="05000000000000000000" pitchFamily="2" charset="2"/>
            </a:endParaRPr>
          </a:p>
          <a:p>
            <a:pPr lvl="1" algn="just"/>
            <a:r>
              <a:rPr lang="en-US" dirty="0"/>
              <a:t>lower() </a:t>
            </a:r>
            <a:r>
              <a:rPr lang="en-US" dirty="0">
                <a:sym typeface="Wingdings" panose="05000000000000000000" pitchFamily="2" charset="2"/>
              </a:rPr>
              <a:t> </a:t>
            </a:r>
            <a:r>
              <a:rPr lang="en-US" dirty="0" err="1">
                <a:sym typeface="Wingdings" panose="05000000000000000000" pitchFamily="2" charset="2"/>
              </a:rPr>
              <a:t>Convierte</a:t>
            </a:r>
            <a:r>
              <a:rPr lang="en-US" dirty="0">
                <a:sym typeface="Wingdings" panose="05000000000000000000" pitchFamily="2" charset="2"/>
              </a:rPr>
              <a:t> una </a:t>
            </a:r>
            <a:r>
              <a:rPr lang="en-US" dirty="0" err="1">
                <a:sym typeface="Wingdings" panose="05000000000000000000" pitchFamily="2" charset="2"/>
              </a:rPr>
              <a:t>cadena</a:t>
            </a:r>
            <a:r>
              <a:rPr lang="en-US" dirty="0">
                <a:sym typeface="Wingdings" panose="05000000000000000000" pitchFamily="2" charset="2"/>
              </a:rPr>
              <a:t> de </a:t>
            </a:r>
            <a:r>
              <a:rPr lang="en-US" dirty="0" err="1">
                <a:sym typeface="Wingdings" panose="05000000000000000000" pitchFamily="2" charset="2"/>
              </a:rPr>
              <a:t>caracteres</a:t>
            </a:r>
            <a:r>
              <a:rPr lang="en-US" dirty="0">
                <a:sym typeface="Wingdings" panose="05000000000000000000" pitchFamily="2" charset="2"/>
              </a:rPr>
              <a:t> a </a:t>
            </a:r>
            <a:r>
              <a:rPr lang="en-US" dirty="0" err="1">
                <a:sym typeface="Wingdings" panose="05000000000000000000" pitchFamily="2" charset="2"/>
              </a:rPr>
              <a:t>minúsculas</a:t>
            </a:r>
            <a:endParaRPr lang="es-CR" dirty="0"/>
          </a:p>
          <a:p>
            <a:pPr algn="just"/>
            <a:r>
              <a:rPr lang="es-CR" sz="2400" dirty="0"/>
              <a:t>Funciones de módulos, ejemplos:</a:t>
            </a:r>
          </a:p>
          <a:p>
            <a:pPr lvl="1" algn="just"/>
            <a:r>
              <a:rPr lang="en-US" dirty="0"/>
              <a:t>import datetime </a:t>
            </a:r>
            <a:r>
              <a:rPr lang="en-US" dirty="0">
                <a:sym typeface="Wingdings" panose="05000000000000000000" pitchFamily="2" charset="2"/>
              </a:rPr>
              <a:t> </a:t>
            </a:r>
            <a:r>
              <a:rPr lang="en-US" dirty="0" err="1">
                <a:sym typeface="Wingdings" panose="05000000000000000000" pitchFamily="2" charset="2"/>
              </a:rPr>
              <a:t>Ejemplo</a:t>
            </a:r>
            <a:r>
              <a:rPr lang="en-US" dirty="0">
                <a:sym typeface="Wingdings" panose="05000000000000000000" pitchFamily="2" charset="2"/>
              </a:rPr>
              <a:t>:  </a:t>
            </a:r>
            <a:r>
              <a:rPr lang="en-US" dirty="0" err="1"/>
              <a:t>datetime.datetime.now</a:t>
            </a:r>
            <a:r>
              <a:rPr lang="en-US" dirty="0"/>
              <a:t>(), para </a:t>
            </a:r>
            <a:r>
              <a:rPr lang="en-US" dirty="0" err="1"/>
              <a:t>obtener</a:t>
            </a:r>
            <a:r>
              <a:rPr lang="en-US" dirty="0"/>
              <a:t> la </a:t>
            </a:r>
            <a:r>
              <a:rPr lang="en-US" dirty="0" err="1"/>
              <a:t>fecha</a:t>
            </a:r>
            <a:r>
              <a:rPr lang="en-US" dirty="0"/>
              <a:t> actual</a:t>
            </a:r>
            <a:endParaRPr lang="es-CR" dirty="0"/>
          </a:p>
          <a:p>
            <a:pPr lvl="1" algn="just"/>
            <a:r>
              <a:rPr lang="es-CR" dirty="0" err="1"/>
              <a:t>Import</a:t>
            </a:r>
            <a:r>
              <a:rPr lang="es-CR" dirty="0"/>
              <a:t> os </a:t>
            </a:r>
            <a:r>
              <a:rPr lang="es-CR" dirty="0">
                <a:sym typeface="Wingdings" panose="05000000000000000000" pitchFamily="2" charset="2"/>
              </a:rPr>
              <a:t> Ejemplo: </a:t>
            </a:r>
            <a:r>
              <a:rPr lang="es-CR" dirty="0" err="1"/>
              <a:t>os.mkdir</a:t>
            </a:r>
            <a:r>
              <a:rPr lang="es-CR" dirty="0"/>
              <a:t>(</a:t>
            </a:r>
            <a:r>
              <a:rPr lang="es-CR" b="1" dirty="0" err="1"/>
              <a:t>path</a:t>
            </a:r>
            <a:r>
              <a:rPr lang="es-CR" dirty="0"/>
              <a:t>), para crear un directorio</a:t>
            </a:r>
          </a:p>
          <a:p>
            <a:pPr lvl="1" algn="just"/>
            <a:r>
              <a:rPr lang="es-CR" dirty="0" err="1"/>
              <a:t>Import</a:t>
            </a:r>
            <a:r>
              <a:rPr lang="es-CR" dirty="0"/>
              <a:t> </a:t>
            </a:r>
            <a:r>
              <a:rPr lang="es-CR" dirty="0" err="1"/>
              <a:t>sys</a:t>
            </a:r>
            <a:r>
              <a:rPr lang="es-CR" dirty="0"/>
              <a:t> (</a:t>
            </a:r>
            <a:r>
              <a:rPr lang="es-CR" dirty="0" err="1"/>
              <a:t>sys.exit</a:t>
            </a:r>
            <a:r>
              <a:rPr lang="es-CR" dirty="0"/>
              <a:t>() </a:t>
            </a:r>
            <a:r>
              <a:rPr lang="es-CR" dirty="0">
                <a:sym typeface="Wingdings" panose="05000000000000000000" pitchFamily="2" charset="2"/>
              </a:rPr>
              <a:t> Para detener el programa</a:t>
            </a:r>
            <a:r>
              <a:rPr lang="es-CR" dirty="0"/>
              <a:t>)</a:t>
            </a:r>
          </a:p>
          <a:p>
            <a:pPr lvl="1" algn="just"/>
            <a:r>
              <a:rPr lang="en-US" dirty="0"/>
              <a:t>import math (</a:t>
            </a:r>
            <a:r>
              <a:rPr lang="en-US" dirty="0" err="1"/>
              <a:t>math.ceil</a:t>
            </a:r>
            <a:r>
              <a:rPr lang="en-US" dirty="0"/>
              <a:t> </a:t>
            </a:r>
            <a:r>
              <a:rPr lang="en-US" dirty="0">
                <a:sym typeface="Wingdings" panose="05000000000000000000" pitchFamily="2" charset="2"/>
              </a:rPr>
              <a:t> </a:t>
            </a:r>
            <a:r>
              <a:rPr lang="en-US" dirty="0" err="1">
                <a:sym typeface="Wingdings" panose="05000000000000000000" pitchFamily="2" charset="2"/>
              </a:rPr>
              <a:t>Función</a:t>
            </a:r>
            <a:r>
              <a:rPr lang="en-US" dirty="0">
                <a:sym typeface="Wingdings" panose="05000000000000000000" pitchFamily="2" charset="2"/>
              </a:rPr>
              <a:t> </a:t>
            </a:r>
            <a:r>
              <a:rPr lang="en-US" dirty="0" err="1">
                <a:sym typeface="Wingdings" panose="05000000000000000000" pitchFamily="2" charset="2"/>
              </a:rPr>
              <a:t>techo</a:t>
            </a:r>
            <a:r>
              <a:rPr lang="en-US" dirty="0"/>
              <a:t>, </a:t>
            </a:r>
            <a:r>
              <a:rPr lang="en-US" dirty="0" err="1"/>
              <a:t>math.floor</a:t>
            </a:r>
            <a:r>
              <a:rPr lang="en-US" dirty="0"/>
              <a:t> </a:t>
            </a:r>
            <a:r>
              <a:rPr lang="en-US" dirty="0">
                <a:sym typeface="Wingdings" panose="05000000000000000000" pitchFamily="2" charset="2"/>
              </a:rPr>
              <a:t> </a:t>
            </a:r>
            <a:r>
              <a:rPr lang="en-US" dirty="0" err="1">
                <a:sym typeface="Wingdings" panose="05000000000000000000" pitchFamily="2" charset="2"/>
              </a:rPr>
              <a:t>función</a:t>
            </a:r>
            <a:r>
              <a:rPr lang="en-US" dirty="0">
                <a:sym typeface="Wingdings" panose="05000000000000000000" pitchFamily="2" charset="2"/>
              </a:rPr>
              <a:t> </a:t>
            </a:r>
            <a:r>
              <a:rPr lang="en-US" dirty="0" err="1">
                <a:sym typeface="Wingdings" panose="05000000000000000000" pitchFamily="2" charset="2"/>
              </a:rPr>
              <a:t>piso</a:t>
            </a:r>
            <a:r>
              <a:rPr lang="en-US" dirty="0"/>
              <a:t>)</a:t>
            </a:r>
            <a:endParaRPr lang="es-CR" dirty="0"/>
          </a:p>
        </p:txBody>
      </p:sp>
      <p:sp>
        <p:nvSpPr>
          <p:cNvPr id="11" name="Rectangle 1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935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0" dur="500"/>
                                        <p:tgtEl>
                                          <p:spTgt spid="3">
                                            <p:txEl>
                                              <p:pRg st="7" end="7"/>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3" dur="500"/>
                                        <p:tgtEl>
                                          <p:spTgt spid="3">
                                            <p:txEl>
                                              <p:pRg st="8" end="8"/>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6" dur="500"/>
                                        <p:tgtEl>
                                          <p:spTgt spid="3">
                                            <p:txEl>
                                              <p:pRg st="9" end="9"/>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2BBD3E-7EB3-496C-B43E-6F69743D5BEE}"/>
              </a:ext>
            </a:extLst>
          </p:cNvPr>
          <p:cNvSpPr>
            <a:spLocks noGrp="1"/>
          </p:cNvSpPr>
          <p:nvPr>
            <p:ph type="title"/>
          </p:nvPr>
        </p:nvSpPr>
        <p:spPr>
          <a:xfrm>
            <a:off x="684089" y="0"/>
            <a:ext cx="5981278" cy="976045"/>
          </a:xfrm>
        </p:spPr>
        <p:txBody>
          <a:bodyPr>
            <a:normAutofit/>
          </a:bodyPr>
          <a:lstStyle/>
          <a:p>
            <a:r>
              <a:rPr lang="es-CR" sz="4000" b="1" dirty="0"/>
              <a:t>Sintaxis – Funciones</a:t>
            </a:r>
            <a:endParaRPr lang="en-US" sz="4000" dirty="0"/>
          </a:p>
        </p:txBody>
      </p:sp>
      <p:sp>
        <p:nvSpPr>
          <p:cNvPr id="3" name="Content Placeholder 2">
            <a:extLst>
              <a:ext uri="{FF2B5EF4-FFF2-40B4-BE49-F238E27FC236}">
                <a16:creationId xmlns:a16="http://schemas.microsoft.com/office/drawing/2014/main" id="{A2D72F3B-49F9-47CB-911B-453FB505C927}"/>
              </a:ext>
            </a:extLst>
          </p:cNvPr>
          <p:cNvSpPr>
            <a:spLocks noGrp="1"/>
          </p:cNvSpPr>
          <p:nvPr>
            <p:ph idx="1"/>
          </p:nvPr>
        </p:nvSpPr>
        <p:spPr>
          <a:xfrm>
            <a:off x="684089" y="948355"/>
            <a:ext cx="5860549" cy="2996921"/>
          </a:xfrm>
        </p:spPr>
        <p:txBody>
          <a:bodyPr>
            <a:normAutofit/>
          </a:bodyPr>
          <a:lstStyle/>
          <a:p>
            <a:pPr algn="just"/>
            <a:r>
              <a:rPr lang="es-CR" sz="2000" dirty="0"/>
              <a:t>Funciones creadas dentro del programa, estructura:</a:t>
            </a:r>
          </a:p>
          <a:p>
            <a:pPr marL="0" indent="0" algn="just">
              <a:buNone/>
            </a:pPr>
            <a:endParaRPr lang="es-CR" sz="2000" dirty="0"/>
          </a:p>
          <a:p>
            <a:pPr marL="0" indent="0" algn="just">
              <a:buNone/>
            </a:pPr>
            <a:r>
              <a:rPr lang="es-CR" sz="1600" dirty="0">
                <a:latin typeface="Courier New" panose="02070309020205020404" pitchFamily="49" charset="0"/>
                <a:cs typeface="Courier New" panose="02070309020205020404" pitchFamily="49" charset="0"/>
              </a:rPr>
              <a:t>…</a:t>
            </a:r>
            <a:r>
              <a:rPr lang="es-CR" sz="1600" dirty="0" err="1">
                <a:latin typeface="Courier New" panose="02070309020205020404" pitchFamily="49" charset="0"/>
                <a:cs typeface="Courier New" panose="02070309020205020404" pitchFamily="49" charset="0"/>
              </a:rPr>
              <a:t>code</a:t>
            </a:r>
            <a:r>
              <a:rPr lang="es-CR" sz="1600" dirty="0">
                <a:latin typeface="Courier New" panose="02070309020205020404" pitchFamily="49" charset="0"/>
                <a:cs typeface="Courier New" panose="02070309020205020404" pitchFamily="49" charset="0"/>
              </a:rPr>
              <a:t>…</a:t>
            </a:r>
          </a:p>
          <a:p>
            <a:pPr marL="0" indent="0" algn="just">
              <a:buNone/>
            </a:pPr>
            <a:r>
              <a:rPr lang="en-US" sz="1600" b="1" dirty="0">
                <a:latin typeface="Courier New" panose="02070309020205020404" pitchFamily="49" charset="0"/>
                <a:cs typeface="Courier New" panose="02070309020205020404" pitchFamily="49" charset="0"/>
              </a:rPr>
              <a:t>def </a:t>
            </a:r>
            <a:r>
              <a:rPr lang="en-US" sz="1600" dirty="0" err="1">
                <a:highlight>
                  <a:srgbClr val="FFFF00"/>
                </a:highlight>
                <a:latin typeface="Courier New" panose="02070309020205020404" pitchFamily="49" charset="0"/>
                <a:cs typeface="Courier New" panose="02070309020205020404" pitchFamily="49" charset="0"/>
              </a:rPr>
              <a:t>nombre_funcion</a:t>
            </a:r>
            <a:r>
              <a:rPr lang="en-US" sz="1600" dirty="0">
                <a:latin typeface="Courier New" panose="02070309020205020404" pitchFamily="49" charset="0"/>
                <a:cs typeface="Courier New" panose="02070309020205020404" pitchFamily="49" charset="0"/>
              </a:rPr>
              <a:t>(argumento_1,argumento_2,….):</a:t>
            </a:r>
          </a:p>
          <a:p>
            <a:pPr marL="0" indent="0" algn="just">
              <a:buNone/>
            </a:pPr>
            <a:r>
              <a:rPr lang="en-US" sz="1600" dirty="0">
                <a:latin typeface="Courier New" panose="02070309020205020404" pitchFamily="49" charset="0"/>
                <a:cs typeface="Courier New" panose="02070309020205020404" pitchFamily="49" charset="0"/>
              </a:rPr>
              <a:t>	code</a:t>
            </a:r>
          </a:p>
          <a:p>
            <a:pPr marL="0" indent="0" algn="just">
              <a:buNone/>
            </a:pPr>
            <a:r>
              <a:rPr lang="en-US" sz="1600" dirty="0" err="1">
                <a:highlight>
                  <a:srgbClr val="FFFF00"/>
                </a:highlight>
                <a:latin typeface="Courier New" panose="02070309020205020404" pitchFamily="49" charset="0"/>
                <a:cs typeface="Courier New" panose="02070309020205020404" pitchFamily="49" charset="0"/>
              </a:rPr>
              <a:t>nombre_funcion</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arg_1,arg_2,...</a:t>
            </a:r>
            <a:r>
              <a:rPr lang="en-US" sz="1600" b="1" dirty="0">
                <a:latin typeface="Courier New" panose="02070309020205020404" pitchFamily="49" charset="0"/>
                <a:cs typeface="Courier New" panose="02070309020205020404" pitchFamily="49" charset="0"/>
              </a:rPr>
              <a:t>)</a:t>
            </a:r>
          </a:p>
          <a:p>
            <a:pPr marL="0" indent="0" algn="just">
              <a:buNone/>
            </a:pPr>
            <a:r>
              <a:rPr lang="en-US" sz="1600" dirty="0">
                <a:latin typeface="Courier New" panose="02070309020205020404" pitchFamily="49" charset="0"/>
                <a:cs typeface="Courier New" panose="02070309020205020404" pitchFamily="49" charset="0"/>
              </a:rPr>
              <a:t>…code…</a:t>
            </a:r>
          </a:p>
          <a:p>
            <a:endParaRPr lang="en-US" sz="2000" dirty="0"/>
          </a:p>
        </p:txBody>
      </p:sp>
      <p:pic>
        <p:nvPicPr>
          <p:cNvPr id="5" name="Picture 4">
            <a:extLst>
              <a:ext uri="{FF2B5EF4-FFF2-40B4-BE49-F238E27FC236}">
                <a16:creationId xmlns:a16="http://schemas.microsoft.com/office/drawing/2014/main" id="{B346F059-D7E6-4E79-8A98-CCF82803296B}"/>
              </a:ext>
            </a:extLst>
          </p:cNvPr>
          <p:cNvPicPr>
            <a:picLocks noChangeAspect="1"/>
          </p:cNvPicPr>
          <p:nvPr/>
        </p:nvPicPr>
        <p:blipFill>
          <a:blip r:embed="rId3"/>
          <a:stretch>
            <a:fillRect/>
          </a:stretch>
        </p:blipFill>
        <p:spPr>
          <a:xfrm>
            <a:off x="5435029" y="4292027"/>
            <a:ext cx="6725302" cy="1967151"/>
          </a:xfrm>
          <a:prstGeom prst="rect">
            <a:avLst/>
          </a:prstGeom>
        </p:spPr>
      </p:pic>
      <p:pic>
        <p:nvPicPr>
          <p:cNvPr id="4" name="Picture 3">
            <a:extLst>
              <a:ext uri="{FF2B5EF4-FFF2-40B4-BE49-F238E27FC236}">
                <a16:creationId xmlns:a16="http://schemas.microsoft.com/office/drawing/2014/main" id="{8B7EB165-C119-4E7D-A549-2B47B09444B4}"/>
              </a:ext>
            </a:extLst>
          </p:cNvPr>
          <p:cNvPicPr>
            <a:picLocks noChangeAspect="1"/>
          </p:cNvPicPr>
          <p:nvPr/>
        </p:nvPicPr>
        <p:blipFill>
          <a:blip r:embed="rId4"/>
          <a:stretch>
            <a:fillRect/>
          </a:stretch>
        </p:blipFill>
        <p:spPr>
          <a:xfrm>
            <a:off x="6665367" y="287030"/>
            <a:ext cx="5434778" cy="2651379"/>
          </a:xfrm>
          <a:prstGeom prst="rect">
            <a:avLst/>
          </a:prstGeom>
        </p:spPr>
      </p:pic>
      <p:cxnSp>
        <p:nvCxnSpPr>
          <p:cNvPr id="7" name="Straight Arrow Connector 6">
            <a:extLst>
              <a:ext uri="{FF2B5EF4-FFF2-40B4-BE49-F238E27FC236}">
                <a16:creationId xmlns:a16="http://schemas.microsoft.com/office/drawing/2014/main" id="{314266BE-28F3-4996-9EA2-43FD9F087A3E}"/>
              </a:ext>
            </a:extLst>
          </p:cNvPr>
          <p:cNvCxnSpPr>
            <a:stCxn id="4" idx="2"/>
          </p:cNvCxnSpPr>
          <p:nvPr/>
        </p:nvCxnSpPr>
        <p:spPr>
          <a:xfrm flipH="1">
            <a:off x="9370031" y="2938409"/>
            <a:ext cx="12725" cy="135361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115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ircle(in)">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56EADF-1AB7-41FB-A8DA-8F49D6EE1E24}"/>
              </a:ext>
            </a:extLst>
          </p:cNvPr>
          <p:cNvSpPr>
            <a:spLocks noGrp="1"/>
          </p:cNvSpPr>
          <p:nvPr>
            <p:ph type="title"/>
          </p:nvPr>
        </p:nvSpPr>
        <p:spPr>
          <a:xfrm>
            <a:off x="841090" y="0"/>
            <a:ext cx="6940641" cy="876563"/>
          </a:xfrm>
        </p:spPr>
        <p:txBody>
          <a:bodyPr anchor="b">
            <a:normAutofit/>
          </a:bodyPr>
          <a:lstStyle/>
          <a:p>
            <a:r>
              <a:rPr lang="es-CR" sz="4000" b="1" dirty="0"/>
              <a:t>Índice</a:t>
            </a:r>
            <a:endParaRPr lang="en-US" sz="4000" b="1" dirty="0"/>
          </a:p>
        </p:txBody>
      </p:sp>
      <p:sp>
        <p:nvSpPr>
          <p:cNvPr id="3" name="Content Placeholder 2">
            <a:extLst>
              <a:ext uri="{FF2B5EF4-FFF2-40B4-BE49-F238E27FC236}">
                <a16:creationId xmlns:a16="http://schemas.microsoft.com/office/drawing/2014/main" id="{7BC4B74C-F933-4B4F-AB10-0936A4CD03C5}"/>
              </a:ext>
            </a:extLst>
          </p:cNvPr>
          <p:cNvSpPr>
            <a:spLocks noGrp="1"/>
          </p:cNvSpPr>
          <p:nvPr>
            <p:ph idx="1"/>
          </p:nvPr>
        </p:nvSpPr>
        <p:spPr>
          <a:xfrm>
            <a:off x="849616" y="968979"/>
            <a:ext cx="7249863" cy="5889008"/>
          </a:xfrm>
        </p:spPr>
        <p:txBody>
          <a:bodyPr anchor="t">
            <a:normAutofit/>
          </a:bodyPr>
          <a:lstStyle/>
          <a:p>
            <a:r>
              <a:rPr lang="es-CR" sz="2000" dirty="0">
                <a:hlinkClick r:id="" action="ppaction://noaction"/>
              </a:rPr>
              <a:t>Breve Historia</a:t>
            </a:r>
            <a:endParaRPr lang="es-CR" sz="2000" dirty="0"/>
          </a:p>
          <a:p>
            <a:r>
              <a:rPr lang="es-CR" sz="2000" dirty="0">
                <a:hlinkClick r:id="" action="ppaction://noaction"/>
              </a:rPr>
              <a:t>Qué es Python</a:t>
            </a:r>
            <a:endParaRPr lang="es-CR" sz="2000" dirty="0"/>
          </a:p>
          <a:p>
            <a:r>
              <a:rPr lang="es-CR" sz="2000" dirty="0">
                <a:hlinkClick r:id="" action="ppaction://noaction"/>
              </a:rPr>
              <a:t>Definiciones importantes</a:t>
            </a:r>
            <a:endParaRPr lang="es-CR" sz="2000" dirty="0"/>
          </a:p>
          <a:p>
            <a:r>
              <a:rPr lang="es-CR" sz="2000" dirty="0">
                <a:hlinkClick r:id="" action="ppaction://noaction"/>
              </a:rPr>
              <a:t>Versiones actuales</a:t>
            </a:r>
            <a:endParaRPr lang="es-CR" sz="2000" dirty="0"/>
          </a:p>
          <a:p>
            <a:r>
              <a:rPr lang="es-CR" sz="2000" dirty="0">
                <a:hlinkClick r:id="" action="ppaction://noaction"/>
              </a:rPr>
              <a:t>Características principales</a:t>
            </a:r>
            <a:endParaRPr lang="es-CR" sz="2000" dirty="0"/>
          </a:p>
          <a:p>
            <a:pPr lvl="1"/>
            <a:r>
              <a:rPr lang="es-CR" sz="2000" dirty="0">
                <a:hlinkClick r:id="" action="ppaction://noaction"/>
              </a:rPr>
              <a:t>Dinámicamente Tipado</a:t>
            </a:r>
            <a:endParaRPr lang="en-US" sz="2000" dirty="0"/>
          </a:p>
          <a:p>
            <a:pPr lvl="1"/>
            <a:r>
              <a:rPr lang="en-US" sz="2000" dirty="0">
                <a:hlinkClick r:id="" action="ppaction://noaction"/>
              </a:rPr>
              <a:t>Orientado a </a:t>
            </a:r>
            <a:r>
              <a:rPr lang="en-US" sz="2000" dirty="0" err="1">
                <a:hlinkClick r:id="" action="ppaction://noaction"/>
              </a:rPr>
              <a:t>objetos</a:t>
            </a:r>
            <a:endParaRPr lang="en-US" sz="2000" dirty="0"/>
          </a:p>
          <a:p>
            <a:pPr lvl="1"/>
            <a:r>
              <a:rPr lang="en-US" sz="2000" dirty="0">
                <a:hlinkClick r:id="" action="ppaction://noaction"/>
              </a:rPr>
              <a:t>Diferencias </a:t>
            </a:r>
            <a:r>
              <a:rPr lang="en-US" sz="2000" dirty="0" err="1">
                <a:hlinkClick r:id="" action="ppaction://noaction"/>
              </a:rPr>
              <a:t>en</a:t>
            </a:r>
            <a:r>
              <a:rPr lang="en-US" sz="2000" dirty="0">
                <a:hlinkClick r:id="" action="ppaction://noaction"/>
              </a:rPr>
              <a:t> la </a:t>
            </a:r>
            <a:r>
              <a:rPr lang="en-US" sz="2000" dirty="0" err="1">
                <a:hlinkClick r:id="" action="ppaction://noaction"/>
              </a:rPr>
              <a:t>Sintaxis</a:t>
            </a:r>
            <a:r>
              <a:rPr lang="en-US" sz="2000" dirty="0">
                <a:hlinkClick r:id="" action="ppaction://noaction"/>
              </a:rPr>
              <a:t> con </a:t>
            </a:r>
            <a:r>
              <a:rPr lang="en-US" sz="2000" dirty="0" err="1">
                <a:hlinkClick r:id="" action="ppaction://noaction"/>
              </a:rPr>
              <a:t>respecto</a:t>
            </a:r>
            <a:r>
              <a:rPr lang="en-US" sz="2000" dirty="0">
                <a:hlinkClick r:id="" action="ppaction://noaction"/>
              </a:rPr>
              <a:t> a </a:t>
            </a:r>
            <a:r>
              <a:rPr lang="en-US" sz="2000" dirty="0" err="1">
                <a:hlinkClick r:id="" action="ppaction://noaction"/>
              </a:rPr>
              <a:t>otros</a:t>
            </a:r>
            <a:r>
              <a:rPr lang="en-US" sz="2000" dirty="0">
                <a:hlinkClick r:id="" action="ppaction://noaction"/>
              </a:rPr>
              <a:t> </a:t>
            </a:r>
            <a:r>
              <a:rPr lang="en-US" sz="2000" dirty="0" err="1">
                <a:hlinkClick r:id="" action="ppaction://noaction"/>
              </a:rPr>
              <a:t>lenguajes</a:t>
            </a:r>
            <a:endParaRPr lang="en-US" sz="2000" dirty="0"/>
          </a:p>
          <a:p>
            <a:pPr lvl="1"/>
            <a:r>
              <a:rPr lang="en-US" sz="2000" dirty="0">
                <a:hlinkClick r:id="" action="ppaction://noaction"/>
              </a:rPr>
              <a:t>Interpretador</a:t>
            </a:r>
            <a:endParaRPr lang="es-CR" sz="2000" dirty="0"/>
          </a:p>
          <a:p>
            <a:r>
              <a:rPr lang="es-CR" sz="2000" dirty="0">
                <a:hlinkClick r:id="" action="ppaction://noaction"/>
              </a:rPr>
              <a:t>Sintaxis</a:t>
            </a:r>
            <a:endParaRPr lang="es-CR" sz="2000" dirty="0"/>
          </a:p>
          <a:p>
            <a:pPr lvl="1"/>
            <a:r>
              <a:rPr lang="es-CR" sz="2000" dirty="0">
                <a:hlinkClick r:id="" action="ppaction://noaction"/>
              </a:rPr>
              <a:t>Inputs y </a:t>
            </a:r>
            <a:r>
              <a:rPr lang="es-CR" sz="2000" dirty="0" err="1">
                <a:hlinkClick r:id="" action="ppaction://noaction"/>
              </a:rPr>
              <a:t>Ouputs</a:t>
            </a:r>
            <a:endParaRPr lang="es-CR" sz="2000" dirty="0"/>
          </a:p>
          <a:p>
            <a:pPr lvl="1"/>
            <a:r>
              <a:rPr lang="es-CR" sz="2000" dirty="0">
                <a:hlinkClick r:id="" action="ppaction://noaction"/>
              </a:rPr>
              <a:t>Control de Flujo (</a:t>
            </a:r>
            <a:r>
              <a:rPr lang="es-CR" sz="2000" dirty="0" err="1">
                <a:hlinkClick r:id="" action="ppaction://noaction"/>
              </a:rPr>
              <a:t>if</a:t>
            </a:r>
            <a:r>
              <a:rPr lang="es-CR" sz="2000" dirty="0">
                <a:hlinkClick r:id="" action="ppaction://noaction"/>
              </a:rPr>
              <a:t>, </a:t>
            </a:r>
            <a:r>
              <a:rPr lang="es-CR" sz="2000" dirty="0" err="1">
                <a:hlinkClick r:id="" action="ppaction://noaction"/>
              </a:rPr>
              <a:t>for</a:t>
            </a:r>
            <a:r>
              <a:rPr lang="es-CR" sz="2000" dirty="0">
                <a:hlinkClick r:id="" action="ppaction://noaction"/>
              </a:rPr>
              <a:t> y </a:t>
            </a:r>
            <a:r>
              <a:rPr lang="es-CR" sz="2000" dirty="0" err="1">
                <a:hlinkClick r:id="" action="ppaction://noaction"/>
              </a:rPr>
              <a:t>while</a:t>
            </a:r>
            <a:r>
              <a:rPr lang="es-CR" sz="2000" dirty="0">
                <a:hlinkClick r:id="" action="ppaction://noaction"/>
              </a:rPr>
              <a:t>)</a:t>
            </a:r>
            <a:endParaRPr lang="es-CR" sz="2000" dirty="0"/>
          </a:p>
          <a:p>
            <a:pPr lvl="1"/>
            <a:r>
              <a:rPr lang="es-CR" sz="2000" dirty="0">
                <a:hlinkClick r:id="" action="ppaction://noaction"/>
              </a:rPr>
              <a:t>Estructuras de datos</a:t>
            </a:r>
            <a:endParaRPr lang="es-CR" sz="2000" dirty="0"/>
          </a:p>
          <a:p>
            <a:pPr lvl="1"/>
            <a:r>
              <a:rPr lang="es-CR" sz="2000" dirty="0">
                <a:hlinkClick r:id="" action="ppaction://noaction"/>
              </a:rPr>
              <a:t>Funciones</a:t>
            </a:r>
            <a:endParaRPr lang="es-CR" sz="2000" dirty="0"/>
          </a:p>
          <a:p>
            <a:pPr marL="228600" lvl="1">
              <a:spcBef>
                <a:spcPts val="1000"/>
              </a:spcBef>
            </a:pPr>
            <a:r>
              <a:rPr lang="es-CR" sz="2000" dirty="0">
                <a:hlinkClick r:id="" action="ppaction://noaction"/>
              </a:rPr>
              <a:t>Referencias</a:t>
            </a:r>
            <a:endParaRPr lang="es-CR" sz="2000" dirty="0"/>
          </a:p>
          <a:p>
            <a:pPr lvl="1"/>
            <a:endParaRPr lang="es-CR" sz="1000" dirty="0"/>
          </a:p>
          <a:p>
            <a:pPr lvl="1"/>
            <a:endParaRPr lang="es-CR" sz="1000" dirty="0"/>
          </a:p>
          <a:p>
            <a:pPr lvl="1"/>
            <a:endParaRPr lang="es-CR" sz="1000" dirty="0"/>
          </a:p>
        </p:txBody>
      </p:sp>
      <p:sp>
        <p:nvSpPr>
          <p:cNvPr id="14" name="Rectangle 13">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3DB14974-1403-4EB5-AFAF-8C0401D40BA1}"/>
              </a:ext>
            </a:extLst>
          </p:cNvPr>
          <p:cNvPicPr>
            <a:picLocks noChangeAspect="1"/>
          </p:cNvPicPr>
          <p:nvPr/>
        </p:nvPicPr>
        <p:blipFill>
          <a:blip r:embed="rId2"/>
          <a:stretch>
            <a:fillRect/>
          </a:stretch>
        </p:blipFill>
        <p:spPr>
          <a:xfrm>
            <a:off x="6164805" y="1323505"/>
            <a:ext cx="4170530" cy="4170530"/>
          </a:xfrm>
          <a:prstGeom prst="rect">
            <a:avLst/>
          </a:prstGeom>
        </p:spPr>
      </p:pic>
    </p:spTree>
    <p:extLst>
      <p:ext uri="{BB962C8B-B14F-4D97-AF65-F5344CB8AC3E}">
        <p14:creationId xmlns:p14="http://schemas.microsoft.com/office/powerpoint/2010/main" val="427489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500"/>
                                        <p:tgtEl>
                                          <p:spTgt spid="3">
                                            <p:txEl>
                                              <p:pRg st="12" end="12"/>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3" end="13"/>
                                            </p:txEl>
                                          </p:spTgt>
                                        </p:tgtEl>
                                        <p:attrNameLst>
                                          <p:attrName>style.visibility</p:attrName>
                                        </p:attrNameLst>
                                      </p:cBhvr>
                                      <p:to>
                                        <p:strVal val="visible"/>
                                      </p:to>
                                    </p:set>
                                    <p:animEffect transition="in" filter="fade">
                                      <p:cBhvr>
                                        <p:cTn id="56" dur="500"/>
                                        <p:tgtEl>
                                          <p:spTgt spid="3">
                                            <p:txEl>
                                              <p:pRg st="13" end="13"/>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Effect transition="in" filter="fade">
                                      <p:cBhvr>
                                        <p:cTn id="59"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E8BEA1-DF81-4E5A-86D3-3D526B909235}"/>
              </a:ext>
            </a:extLst>
          </p:cNvPr>
          <p:cNvSpPr>
            <a:spLocks noGrp="1"/>
          </p:cNvSpPr>
          <p:nvPr>
            <p:ph type="title"/>
          </p:nvPr>
        </p:nvSpPr>
        <p:spPr>
          <a:xfrm>
            <a:off x="1136398" y="45248"/>
            <a:ext cx="6440059" cy="785602"/>
          </a:xfrm>
        </p:spPr>
        <p:txBody>
          <a:bodyPr anchor="b">
            <a:normAutofit/>
          </a:bodyPr>
          <a:lstStyle/>
          <a:p>
            <a:r>
              <a:rPr lang="es-CR" sz="4000" b="1" dirty="0"/>
              <a:t>Referencias</a:t>
            </a:r>
            <a:endParaRPr lang="en-US" sz="4000" b="1" dirty="0"/>
          </a:p>
        </p:txBody>
      </p:sp>
      <p:sp>
        <p:nvSpPr>
          <p:cNvPr id="3" name="Content Placeholder 2">
            <a:extLst>
              <a:ext uri="{FF2B5EF4-FFF2-40B4-BE49-F238E27FC236}">
                <a16:creationId xmlns:a16="http://schemas.microsoft.com/office/drawing/2014/main" id="{ACDAE332-205D-4DB9-8E83-CCD74B488E7B}"/>
              </a:ext>
            </a:extLst>
          </p:cNvPr>
          <p:cNvSpPr>
            <a:spLocks noGrp="1"/>
          </p:cNvSpPr>
          <p:nvPr>
            <p:ph idx="1"/>
          </p:nvPr>
        </p:nvSpPr>
        <p:spPr>
          <a:xfrm>
            <a:off x="1136397" y="830850"/>
            <a:ext cx="9668451" cy="5327354"/>
          </a:xfrm>
        </p:spPr>
        <p:txBody>
          <a:bodyPr anchor="t">
            <a:noAutofit/>
          </a:bodyPr>
          <a:lstStyle/>
          <a:p>
            <a:pPr algn="just"/>
            <a:r>
              <a:rPr lang="en-US" dirty="0"/>
              <a:t>Python Tutorial - Guido van Rossum and the Python development team, May 21st, 2020 (</a:t>
            </a:r>
            <a:r>
              <a:rPr lang="en-US" dirty="0" err="1"/>
              <a:t>Capítulo</a:t>
            </a:r>
            <a:r>
              <a:rPr lang="en-US" dirty="0"/>
              <a:t> 3, page 9)</a:t>
            </a:r>
          </a:p>
          <a:p>
            <a:pPr algn="just"/>
            <a:endParaRPr lang="en-US" dirty="0"/>
          </a:p>
          <a:p>
            <a:pPr algn="just"/>
            <a:r>
              <a:rPr lang="en-US" dirty="0"/>
              <a:t>Python 3 al </a:t>
            </a:r>
            <a:r>
              <a:rPr lang="en-US" dirty="0" err="1"/>
              <a:t>descubierto</a:t>
            </a:r>
            <a:r>
              <a:rPr lang="en-US" dirty="0"/>
              <a:t> - Arturo Fernández Monto, 2013 2da </a:t>
            </a:r>
            <a:r>
              <a:rPr lang="en-US" dirty="0" err="1"/>
              <a:t>edición</a:t>
            </a:r>
            <a:endParaRPr lang="en-US" dirty="0"/>
          </a:p>
          <a:p>
            <a:pPr algn="just"/>
            <a:endParaRPr lang="en-US" dirty="0"/>
          </a:p>
          <a:p>
            <a:pPr algn="just"/>
            <a:r>
              <a:rPr lang="en-US" dirty="0">
                <a:hlinkClick r:id="rId2"/>
              </a:rPr>
              <a:t>https://www.python.org/downloads/</a:t>
            </a:r>
            <a:endParaRPr lang="en-US" dirty="0"/>
          </a:p>
          <a:p>
            <a:pPr marL="0" indent="0" algn="just">
              <a:buNone/>
            </a:pPr>
            <a:endParaRPr lang="en-US" dirty="0"/>
          </a:p>
          <a:p>
            <a:pPr algn="just"/>
            <a:r>
              <a:rPr lang="en-US" dirty="0">
                <a:hlinkClick r:id="rId3"/>
              </a:rPr>
              <a:t>https://www.w3schools.com/python/python_for_loops.asp</a:t>
            </a:r>
            <a:endParaRPr lang="en-US" dirty="0"/>
          </a:p>
          <a:p>
            <a:pPr marL="0" indent="0" algn="just">
              <a:buNone/>
            </a:pPr>
            <a:endParaRPr lang="en-US" dirty="0"/>
          </a:p>
          <a:p>
            <a:pPr marL="0" indent="0" algn="just">
              <a:buNone/>
            </a:pPr>
            <a:r>
              <a:rPr lang="en-US" dirty="0"/>
              <a:t>¡</a:t>
            </a:r>
            <a:r>
              <a:rPr lang="en-US" dirty="0" err="1"/>
              <a:t>Muchas</a:t>
            </a:r>
            <a:r>
              <a:rPr lang="en-US" dirty="0"/>
              <a:t> gracias!</a:t>
            </a:r>
          </a:p>
        </p:txBody>
      </p:sp>
      <p:pic>
        <p:nvPicPr>
          <p:cNvPr id="4" name="Picture 3">
            <a:extLst>
              <a:ext uri="{FF2B5EF4-FFF2-40B4-BE49-F238E27FC236}">
                <a16:creationId xmlns:a16="http://schemas.microsoft.com/office/drawing/2014/main" id="{D11E25E4-4FDB-4A63-B3AA-BFA81B9DADB4}"/>
              </a:ext>
            </a:extLst>
          </p:cNvPr>
          <p:cNvPicPr>
            <a:picLocks noChangeAspect="1"/>
          </p:cNvPicPr>
          <p:nvPr/>
        </p:nvPicPr>
        <p:blipFill rotWithShape="1">
          <a:blip r:embed="rId4"/>
          <a:srcRect r="3" b="3"/>
          <a:stretch/>
        </p:blipFill>
        <p:spPr>
          <a:xfrm>
            <a:off x="11113677" y="45248"/>
            <a:ext cx="1078323" cy="1078323"/>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p:spPr>
      </p:pic>
      <p:sp>
        <p:nvSpPr>
          <p:cNvPr id="11"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443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xEl>
                                              <p:pRg st="2" end="2"/>
                                            </p:txEl>
                                          </p:spTgt>
                                        </p:tgtEl>
                                      </p:cBhvr>
                                    </p:animEffect>
                                    <p:animScale>
                                      <p:cBhvr>
                                        <p:cTn id="12" dur="250" autoRev="1" fill="hold"/>
                                        <p:tgtEl>
                                          <p:spTgt spid="3">
                                            <p:txEl>
                                              <p:pRg st="2" end="2"/>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3">
                                            <p:txEl>
                                              <p:pRg st="4" end="4"/>
                                            </p:txEl>
                                          </p:spTgt>
                                        </p:tgtEl>
                                      </p:cBhvr>
                                    </p:animEffect>
                                    <p:animScale>
                                      <p:cBhvr>
                                        <p:cTn id="17" dur="250" autoRev="1" fill="hold"/>
                                        <p:tgtEl>
                                          <p:spTgt spid="3">
                                            <p:txEl>
                                              <p:pRg st="4" end="4"/>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3">
                                            <p:txEl>
                                              <p:pRg st="6" end="6"/>
                                            </p:txEl>
                                          </p:spTgt>
                                        </p:tgtEl>
                                      </p:cBhvr>
                                    </p:animEffect>
                                    <p:animScale>
                                      <p:cBhvr>
                                        <p:cTn id="22" dur="250" autoRev="1" fill="hold"/>
                                        <p:tgtEl>
                                          <p:spTgt spid="3">
                                            <p:txEl>
                                              <p:pRg st="6" end="6"/>
                                            </p:txEl>
                                          </p:spTgt>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0" nodeType="clickEffect">
                                  <p:stCondLst>
                                    <p:cond delay="0"/>
                                  </p:stCondLst>
                                  <p:childTnLst>
                                    <p:animEffect transition="out" filter="fade">
                                      <p:cBhvr>
                                        <p:cTn id="26" dur="500" tmFilter="0, 0; .2, .5; .8, .5; 1, 0"/>
                                        <p:tgtEl>
                                          <p:spTgt spid="3">
                                            <p:txEl>
                                              <p:pRg st="8" end="8"/>
                                            </p:txEl>
                                          </p:spTgt>
                                        </p:tgtEl>
                                      </p:cBhvr>
                                    </p:animEffect>
                                    <p:animScale>
                                      <p:cBhvr>
                                        <p:cTn id="27" dur="250" autoRev="1" fill="hold"/>
                                        <p:tgtEl>
                                          <p:spTgt spid="3">
                                            <p:txEl>
                                              <p:pRg st="8" end="8"/>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0D6DF2-9549-4BA6-A707-8FBB9A22DD29}"/>
              </a:ext>
            </a:extLst>
          </p:cNvPr>
          <p:cNvSpPr>
            <a:spLocks noGrp="1"/>
          </p:cNvSpPr>
          <p:nvPr>
            <p:ph type="title"/>
          </p:nvPr>
        </p:nvSpPr>
        <p:spPr>
          <a:xfrm>
            <a:off x="410057" y="489329"/>
            <a:ext cx="3201366" cy="3387497"/>
          </a:xfrm>
        </p:spPr>
        <p:txBody>
          <a:bodyPr anchor="b">
            <a:normAutofit/>
          </a:bodyPr>
          <a:lstStyle/>
          <a:p>
            <a:pPr algn="r"/>
            <a:r>
              <a:rPr lang="es-CR" sz="4000" b="1">
                <a:solidFill>
                  <a:srgbClr val="FFFFFF"/>
                </a:solidFill>
              </a:rPr>
              <a:t>Breve Historia</a:t>
            </a:r>
            <a:endParaRPr lang="en-US" sz="4000" b="1">
              <a:solidFill>
                <a:srgbClr val="FFFFFF"/>
              </a:solidFill>
            </a:endParaRPr>
          </a:p>
        </p:txBody>
      </p:sp>
      <p:sp>
        <p:nvSpPr>
          <p:cNvPr id="3" name="Content Placeholder 2">
            <a:extLst>
              <a:ext uri="{FF2B5EF4-FFF2-40B4-BE49-F238E27FC236}">
                <a16:creationId xmlns:a16="http://schemas.microsoft.com/office/drawing/2014/main" id="{70936D2D-2226-4F0F-9016-C2EE5F80FE6F}"/>
              </a:ext>
            </a:extLst>
          </p:cNvPr>
          <p:cNvSpPr>
            <a:spLocks noGrp="1"/>
          </p:cNvSpPr>
          <p:nvPr>
            <p:ph idx="1"/>
          </p:nvPr>
        </p:nvSpPr>
        <p:spPr>
          <a:xfrm>
            <a:off x="4037826" y="10138"/>
            <a:ext cx="7902640" cy="6837724"/>
          </a:xfrm>
        </p:spPr>
        <p:txBody>
          <a:bodyPr anchor="ctr">
            <a:normAutofit/>
          </a:bodyPr>
          <a:lstStyle/>
          <a:p>
            <a:pPr marL="0" indent="0" algn="just">
              <a:buNone/>
            </a:pPr>
            <a:r>
              <a:rPr lang="es-ES" sz="1800" dirty="0"/>
              <a:t>El  origen  del  lenguaje  Python  se  remonta  a  principios  de  los  noventa.  Por  este  tiempo,  un  investigador  </a:t>
            </a:r>
            <a:r>
              <a:rPr lang="es-ES" sz="1800" b="1" dirty="0"/>
              <a:t>holandés  llamado  </a:t>
            </a:r>
            <a:r>
              <a:rPr lang="es-ES" sz="1800" b="1" dirty="0">
                <a:solidFill>
                  <a:srgbClr val="FF0000"/>
                </a:solidFill>
              </a:rPr>
              <a:t>Guido  van  Rossum</a:t>
            </a:r>
            <a:r>
              <a:rPr lang="es-ES" sz="1800" dirty="0"/>
              <a:t>,  que  trabajaba  en  el  centro  de  investigación  CWI  (</a:t>
            </a:r>
            <a:r>
              <a:rPr lang="es-ES" sz="1800" dirty="0" err="1"/>
              <a:t>Centrum</a:t>
            </a:r>
            <a:r>
              <a:rPr lang="es-ES" sz="1800" dirty="0"/>
              <a:t>  </a:t>
            </a:r>
            <a:r>
              <a:rPr lang="es-ES" sz="1800" dirty="0" err="1"/>
              <a:t>Wiskunde</a:t>
            </a:r>
            <a:r>
              <a:rPr lang="es-ES" sz="1800" dirty="0"/>
              <a:t>  &amp;  </a:t>
            </a:r>
            <a:r>
              <a:rPr lang="es-ES" sz="1800" dirty="0" err="1"/>
              <a:t>Informatica</a:t>
            </a:r>
            <a:r>
              <a:rPr lang="es-ES" sz="1800" dirty="0"/>
              <a:t>)  </a:t>
            </a:r>
            <a:r>
              <a:rPr lang="es-ES" sz="1800" b="1" dirty="0"/>
              <a:t>de  Ámsterdam</a:t>
            </a:r>
            <a:r>
              <a:rPr lang="es-ES" sz="1800" dirty="0"/>
              <a:t>, es  asignado  a  un  proyecto  que  consistía  en  el   desarrollo  de  un  sistema  operativo  distribuido.  Por  aquel  tiempo,  el  CWI  utilizaba  un  lenguaje  de  programación  llamado  ABC.  </a:t>
            </a:r>
            <a:r>
              <a:rPr lang="es-ES" sz="1800" b="1" dirty="0"/>
              <a:t>En  lugar  de  emplear  este  lenguaje,  Guido  decide  crear  uno  nuevo  que  pueda  superar  las  limitaciones.</a:t>
            </a:r>
          </a:p>
          <a:p>
            <a:pPr marL="0" indent="0" algn="just">
              <a:buNone/>
            </a:pPr>
            <a:r>
              <a:rPr lang="es-ES" sz="1800" dirty="0"/>
              <a:t>La  primera  versión  del  lenguaje  sale en </a:t>
            </a:r>
            <a:r>
              <a:rPr lang="es-ES" sz="1800" b="1" dirty="0"/>
              <a:t>1991</a:t>
            </a:r>
            <a:r>
              <a:rPr lang="es-ES" sz="1800" dirty="0"/>
              <a:t>,  pero  no  es  hasta  </a:t>
            </a:r>
            <a:r>
              <a:rPr lang="es-ES" sz="1800" b="1" dirty="0"/>
              <a:t>tres  años  después  cuando  decide  publicarse  la  versión  1.0</a:t>
            </a:r>
            <a:r>
              <a:rPr lang="es-ES" sz="1800" dirty="0"/>
              <a:t>.</a:t>
            </a:r>
          </a:p>
          <a:p>
            <a:pPr marL="0" indent="0" algn="just">
              <a:buNone/>
            </a:pPr>
            <a:r>
              <a:rPr lang="es-ES" sz="1800" dirty="0"/>
              <a:t>Hasta  el  momento  solo  se  ha  liberado  </a:t>
            </a:r>
            <a:r>
              <a:rPr lang="es-ES" sz="1800" b="1" dirty="0"/>
              <a:t>tres  versiones  principales</a:t>
            </a:r>
            <a:r>
              <a:rPr lang="es-ES" sz="1800" dirty="0"/>
              <a:t>,  teniendo  cada  una  de  ellas  diversas  actualizaciones.  En  lo  que  respecta  a  la  versión  2,  la  última  en  ser  liberada  fue  la  2.7,  en  julio  de  2010.  En  el  momento  de  escribir  estas  líneas,  </a:t>
            </a:r>
            <a:r>
              <a:rPr lang="es-ES" sz="1800" b="1" dirty="0"/>
              <a:t>la  versión  3  cuenta  con  la  actualización  3.9.5,  liberada  en  octubre  de  2020.</a:t>
            </a:r>
          </a:p>
          <a:p>
            <a:pPr marL="0" indent="0" algn="just">
              <a:buNone/>
            </a:pPr>
            <a:r>
              <a:rPr lang="es-ES" sz="1800" dirty="0"/>
              <a:t>Entre  las  características  de  las  primeras  versiones  de  Python  cabe  destacar  el  soporte  de  la  </a:t>
            </a:r>
            <a:r>
              <a:rPr lang="es-ES" sz="1800" b="1" dirty="0"/>
              <a:t>orientación  a  objetos,  el  manejo  de  excepciones  y  el  soporte  de  estructuras  de  datos  de  alto  nivel</a:t>
            </a:r>
            <a:r>
              <a:rPr lang="es-ES" sz="1800" dirty="0"/>
              <a:t>,  como,  por  ejemplo,  </a:t>
            </a:r>
            <a:r>
              <a:rPr lang="es-ES" sz="1800" b="1" dirty="0"/>
              <a:t>las  listas  y  los  diccionarios</a:t>
            </a:r>
            <a:r>
              <a:rPr lang="es-ES" sz="1800" dirty="0"/>
              <a:t>. Se  tuvo  en  cuenta  que  el  código   escrito  en  este  lenguaje  fuera  </a:t>
            </a:r>
            <a:r>
              <a:rPr lang="es-ES" sz="1800" b="1" dirty="0"/>
              <a:t>fácil  de  leer  y  de  aprender</a:t>
            </a:r>
            <a:r>
              <a:rPr lang="es-ES" sz="1800" dirty="0"/>
              <a:t>,  sin  que  esto  suponga  renunciar  a  características y funcionalidades avanzadas.</a:t>
            </a:r>
            <a:endParaRPr lang="en-US" sz="1800" dirty="0"/>
          </a:p>
        </p:txBody>
      </p:sp>
    </p:spTree>
    <p:extLst>
      <p:ext uri="{BB962C8B-B14F-4D97-AF65-F5344CB8AC3E}">
        <p14:creationId xmlns:p14="http://schemas.microsoft.com/office/powerpoint/2010/main" val="1883406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632724-2812-404A-A850-ABDEE2E30641}"/>
              </a:ext>
            </a:extLst>
          </p:cNvPr>
          <p:cNvSpPr>
            <a:spLocks noGrp="1"/>
          </p:cNvSpPr>
          <p:nvPr>
            <p:ph type="title"/>
          </p:nvPr>
        </p:nvSpPr>
        <p:spPr>
          <a:xfrm>
            <a:off x="821094" y="489508"/>
            <a:ext cx="5274905" cy="704810"/>
          </a:xfrm>
        </p:spPr>
        <p:txBody>
          <a:bodyPr anchor="b">
            <a:normAutofit/>
          </a:bodyPr>
          <a:lstStyle/>
          <a:p>
            <a:pPr algn="r"/>
            <a:r>
              <a:rPr lang="en-US" sz="4000" b="1" dirty="0"/>
              <a:t>¿</a:t>
            </a:r>
            <a:r>
              <a:rPr lang="en-US" sz="4000" b="1" dirty="0" err="1"/>
              <a:t>Qué</a:t>
            </a:r>
            <a:r>
              <a:rPr lang="en-US" sz="4000" b="1" dirty="0"/>
              <a:t> es Python?</a:t>
            </a:r>
          </a:p>
        </p:txBody>
      </p:sp>
      <p:sp>
        <p:nvSpPr>
          <p:cNvPr id="3" name="Content Placeholder 2">
            <a:extLst>
              <a:ext uri="{FF2B5EF4-FFF2-40B4-BE49-F238E27FC236}">
                <a16:creationId xmlns:a16="http://schemas.microsoft.com/office/drawing/2014/main" id="{BC102F5E-686D-4392-BF5B-911E05748998}"/>
              </a:ext>
            </a:extLst>
          </p:cNvPr>
          <p:cNvSpPr>
            <a:spLocks noGrp="1"/>
          </p:cNvSpPr>
          <p:nvPr>
            <p:ph idx="1"/>
          </p:nvPr>
        </p:nvSpPr>
        <p:spPr>
          <a:xfrm>
            <a:off x="821094" y="1575029"/>
            <a:ext cx="4434487" cy="4586074"/>
          </a:xfrm>
        </p:spPr>
        <p:txBody>
          <a:bodyPr anchor="t">
            <a:normAutofit/>
          </a:bodyPr>
          <a:lstStyle/>
          <a:p>
            <a:pPr algn="just"/>
            <a:r>
              <a:rPr lang="es-ES" sz="2000" dirty="0"/>
              <a:t>Python es un lenguaje de programación de </a:t>
            </a:r>
            <a:r>
              <a:rPr lang="es-ES" sz="2000" b="1" dirty="0"/>
              <a:t>alto nivel, interpretado y multipropósito</a:t>
            </a:r>
            <a:r>
              <a:rPr lang="es-ES" sz="2000" dirty="0"/>
              <a:t>. En los últimos años su utilización ha ido constantemente creciendo y en  la  actualidad  es  uno  de  los  lenguajes  de  programación  más  empleados</a:t>
            </a:r>
          </a:p>
          <a:p>
            <a:pPr marL="0" indent="0" algn="just">
              <a:buNone/>
            </a:pPr>
            <a:endParaRPr lang="es-ES" sz="2000" dirty="0"/>
          </a:p>
          <a:p>
            <a:pPr algn="just"/>
            <a:r>
              <a:rPr lang="es-ES" sz="2000" dirty="0"/>
              <a:t>Puede  ser  utilizado  en  diversas  plataformas  y  sistemas  operativos,  entre  los  que  podemos  destacar  los  más  populares,  como  </a:t>
            </a:r>
            <a:r>
              <a:rPr lang="es-ES" sz="2000" b="1" dirty="0"/>
              <a:t>Windows,  Mac  OS  y  Linux. </a:t>
            </a:r>
            <a:endParaRPr lang="en-US" sz="2000" b="1" dirty="0"/>
          </a:p>
        </p:txBody>
      </p:sp>
      <p:pic>
        <p:nvPicPr>
          <p:cNvPr id="4" name="Picture 3">
            <a:extLst>
              <a:ext uri="{FF2B5EF4-FFF2-40B4-BE49-F238E27FC236}">
                <a16:creationId xmlns:a16="http://schemas.microsoft.com/office/drawing/2014/main" id="{57298195-2F5D-4F61-8F97-8A938A81AF79}"/>
              </a:ext>
            </a:extLst>
          </p:cNvPr>
          <p:cNvPicPr>
            <a:picLocks noChangeAspect="1"/>
          </p:cNvPicPr>
          <p:nvPr/>
        </p:nvPicPr>
        <p:blipFill>
          <a:blip r:embed="rId2"/>
          <a:stretch>
            <a:fillRect/>
          </a:stretch>
        </p:blipFill>
        <p:spPr>
          <a:xfrm>
            <a:off x="6675120" y="757362"/>
            <a:ext cx="4957638" cy="4957638"/>
          </a:xfrm>
          <a:prstGeom prst="rect">
            <a:avLst/>
          </a:prstGeom>
        </p:spPr>
      </p:pic>
      <p:sp>
        <p:nvSpPr>
          <p:cNvPr id="11" name="Rectangle 10">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598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CCE91A-E9F5-445E-BCBA-998146B72388}"/>
              </a:ext>
            </a:extLst>
          </p:cNvPr>
          <p:cNvSpPr>
            <a:spLocks noGrp="1"/>
          </p:cNvSpPr>
          <p:nvPr>
            <p:ph type="title"/>
          </p:nvPr>
        </p:nvSpPr>
        <p:spPr>
          <a:xfrm>
            <a:off x="1082623" y="548403"/>
            <a:ext cx="5555043" cy="776274"/>
          </a:xfrm>
        </p:spPr>
        <p:txBody>
          <a:bodyPr anchor="b">
            <a:normAutofit/>
          </a:bodyPr>
          <a:lstStyle/>
          <a:p>
            <a:r>
              <a:rPr lang="es-CR" sz="4000" b="1" dirty="0"/>
              <a:t>Definiciones importantes</a:t>
            </a:r>
            <a:endParaRPr lang="en-US" sz="4000" b="1" dirty="0"/>
          </a:p>
        </p:txBody>
      </p:sp>
      <p:sp>
        <p:nvSpPr>
          <p:cNvPr id="3" name="Content Placeholder 2">
            <a:extLst>
              <a:ext uri="{FF2B5EF4-FFF2-40B4-BE49-F238E27FC236}">
                <a16:creationId xmlns:a16="http://schemas.microsoft.com/office/drawing/2014/main" id="{512BE35E-E009-4237-9FF6-276853448140}"/>
              </a:ext>
            </a:extLst>
          </p:cNvPr>
          <p:cNvSpPr>
            <a:spLocks noGrp="1"/>
          </p:cNvSpPr>
          <p:nvPr>
            <p:ph idx="1"/>
          </p:nvPr>
        </p:nvSpPr>
        <p:spPr>
          <a:xfrm>
            <a:off x="905069" y="1884784"/>
            <a:ext cx="7091266" cy="4934680"/>
          </a:xfrm>
        </p:spPr>
        <p:txBody>
          <a:bodyPr anchor="t">
            <a:normAutofit/>
          </a:bodyPr>
          <a:lstStyle/>
          <a:p>
            <a:r>
              <a:rPr lang="es-ES" sz="2000" dirty="0"/>
              <a:t>¿Qué significa interpretado?</a:t>
            </a:r>
          </a:p>
          <a:p>
            <a:pPr marL="0" indent="0">
              <a:buNone/>
            </a:pPr>
            <a:r>
              <a:rPr lang="es-ES" sz="2000" dirty="0"/>
              <a:t>No es necesario  compilar  el  código  para  su   ejecución,  ya  que  existe  un  intérprete  que  se  encarga  de  leer  el  fichero  fuente  y  ejecutarlo.</a:t>
            </a:r>
          </a:p>
          <a:p>
            <a:r>
              <a:rPr lang="es-ES" sz="2000" dirty="0"/>
              <a:t>¿Que significa alto nivel?</a:t>
            </a:r>
          </a:p>
          <a:p>
            <a:pPr marL="0" indent="0">
              <a:buNone/>
            </a:pPr>
            <a:r>
              <a:rPr lang="es-ES" sz="2000" dirty="0"/>
              <a:t>Que no es un lenguaje de máquina, ya que utiliza palabras claves o sintaxis específica y que ejecuta comandos que luego son traducidas a lenguaje de máquina.</a:t>
            </a:r>
          </a:p>
          <a:p>
            <a:r>
              <a:rPr lang="es-ES" sz="2000" dirty="0"/>
              <a:t>Que significa multipropósito o propósito general?</a:t>
            </a:r>
          </a:p>
          <a:p>
            <a:pPr marL="0" indent="0">
              <a:buNone/>
            </a:pPr>
            <a:r>
              <a:rPr lang="es-ES" sz="2000" dirty="0"/>
              <a:t> Con  este  lenguaje  podemos  desarrollar  software  para  aplicaciones  científicas,  para  comunicaciones  de  red,  para  aplicaciones  de  escritorio  con  interfaz  gráfica  de  usuario  (GUI),  para  crear  juegos,  para  smartphones y  por  supuesto, para aplicaciones web.</a:t>
            </a:r>
            <a:endParaRPr lang="en-US" sz="2000" dirty="0"/>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2475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739E3-2922-4229-841B-33CE71C67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F7EA2C-6944-42DC-9857-56F07FBD5190}"/>
              </a:ext>
            </a:extLst>
          </p:cNvPr>
          <p:cNvSpPr>
            <a:spLocks noGrp="1"/>
          </p:cNvSpPr>
          <p:nvPr>
            <p:ph type="title"/>
          </p:nvPr>
        </p:nvSpPr>
        <p:spPr>
          <a:xfrm>
            <a:off x="982638" y="1012536"/>
            <a:ext cx="4487813" cy="3141111"/>
          </a:xfrm>
        </p:spPr>
        <p:txBody>
          <a:bodyPr vert="horz" lIns="91440" tIns="45720" rIns="91440" bIns="45720" rtlCol="0" anchor="t">
            <a:normAutofit/>
          </a:bodyPr>
          <a:lstStyle/>
          <a:p>
            <a:r>
              <a:rPr lang="en-US" sz="4800" b="1" kern="1200" dirty="0" err="1">
                <a:solidFill>
                  <a:schemeClr val="tx1"/>
                </a:solidFill>
                <a:latin typeface="+mj-lt"/>
                <a:ea typeface="+mj-ea"/>
                <a:cs typeface="+mj-cs"/>
              </a:rPr>
              <a:t>Versiones</a:t>
            </a:r>
            <a:r>
              <a:rPr lang="en-US" sz="4800" b="1" kern="1200" dirty="0">
                <a:solidFill>
                  <a:schemeClr val="tx1"/>
                </a:solidFill>
                <a:latin typeface="+mj-lt"/>
                <a:ea typeface="+mj-ea"/>
                <a:cs typeface="+mj-cs"/>
              </a:rPr>
              <a:t> </a:t>
            </a:r>
            <a:r>
              <a:rPr lang="en-US" sz="4800" b="1" kern="1200" dirty="0" err="1">
                <a:solidFill>
                  <a:schemeClr val="tx1"/>
                </a:solidFill>
                <a:latin typeface="+mj-lt"/>
                <a:ea typeface="+mj-ea"/>
                <a:cs typeface="+mj-cs"/>
              </a:rPr>
              <a:t>actuales</a:t>
            </a:r>
            <a:endParaRPr lang="en-US" sz="4800" b="1" kern="1200" dirty="0">
              <a:solidFill>
                <a:schemeClr val="tx1"/>
              </a:solidFill>
              <a:latin typeface="+mj-lt"/>
              <a:ea typeface="+mj-ea"/>
              <a:cs typeface="+mj-cs"/>
            </a:endParaRPr>
          </a:p>
        </p:txBody>
      </p:sp>
      <p:sp>
        <p:nvSpPr>
          <p:cNvPr id="11" name="Rectangle 10">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6000" y="-3"/>
            <a:ext cx="6096000"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5999" y="-3"/>
            <a:ext cx="6095999" cy="6408536"/>
          </a:xfrm>
          <a:prstGeom prst="rect">
            <a:avLst/>
          </a:prstGeom>
          <a:gradFill>
            <a:gsLst>
              <a:gs pos="0">
                <a:schemeClr val="accent1">
                  <a:lumMod val="75000"/>
                  <a:alpha val="56000"/>
                </a:schemeClr>
              </a:gs>
              <a:gs pos="100000">
                <a:srgbClr val="000000">
                  <a:alpha val="52000"/>
                </a:srgb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862482" y="1528481"/>
            <a:ext cx="6858002" cy="380103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0FB9A03-09DC-4AF8-8F02-2FE7C61D60E4}"/>
              </a:ext>
            </a:extLst>
          </p:cNvPr>
          <p:cNvPicPr>
            <a:picLocks noChangeAspect="1"/>
          </p:cNvPicPr>
          <p:nvPr/>
        </p:nvPicPr>
        <p:blipFill>
          <a:blip r:embed="rId2"/>
          <a:stretch>
            <a:fillRect/>
          </a:stretch>
        </p:blipFill>
        <p:spPr>
          <a:xfrm>
            <a:off x="436944" y="2621903"/>
            <a:ext cx="11318106" cy="3480317"/>
          </a:xfrm>
          <a:prstGeom prst="rect">
            <a:avLst/>
          </a:prstGeom>
        </p:spPr>
      </p:pic>
    </p:spTree>
    <p:extLst>
      <p:ext uri="{BB962C8B-B14F-4D97-AF65-F5344CB8AC3E}">
        <p14:creationId xmlns:p14="http://schemas.microsoft.com/office/powerpoint/2010/main" val="390834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EF12FD-0094-4D71-9316-38FBBE81F75B}"/>
              </a:ext>
            </a:extLst>
          </p:cNvPr>
          <p:cNvSpPr>
            <a:spLocks noGrp="1"/>
          </p:cNvSpPr>
          <p:nvPr>
            <p:ph type="title"/>
          </p:nvPr>
        </p:nvSpPr>
        <p:spPr>
          <a:xfrm>
            <a:off x="466722" y="586855"/>
            <a:ext cx="3201366" cy="3387497"/>
          </a:xfrm>
        </p:spPr>
        <p:txBody>
          <a:bodyPr anchor="b">
            <a:normAutofit/>
          </a:bodyPr>
          <a:lstStyle/>
          <a:p>
            <a:pPr algn="r"/>
            <a:r>
              <a:rPr lang="es-CR" sz="4000" b="1">
                <a:solidFill>
                  <a:srgbClr val="FFFFFF"/>
                </a:solidFill>
              </a:rPr>
              <a:t>Principales Características</a:t>
            </a:r>
            <a:endParaRPr lang="en-US" sz="4000" b="1">
              <a:solidFill>
                <a:srgbClr val="FFFFFF"/>
              </a:solidFill>
            </a:endParaRPr>
          </a:p>
        </p:txBody>
      </p:sp>
      <p:sp>
        <p:nvSpPr>
          <p:cNvPr id="3" name="Content Placeholder 2">
            <a:extLst>
              <a:ext uri="{FF2B5EF4-FFF2-40B4-BE49-F238E27FC236}">
                <a16:creationId xmlns:a16="http://schemas.microsoft.com/office/drawing/2014/main" id="{4D8EB18E-4ACF-4AA6-B6EC-E29123C0D855}"/>
              </a:ext>
            </a:extLst>
          </p:cNvPr>
          <p:cNvSpPr>
            <a:spLocks noGrp="1"/>
          </p:cNvSpPr>
          <p:nvPr>
            <p:ph idx="1"/>
          </p:nvPr>
        </p:nvSpPr>
        <p:spPr>
          <a:xfrm>
            <a:off x="4037827" y="10134"/>
            <a:ext cx="7961340" cy="6837728"/>
          </a:xfrm>
        </p:spPr>
        <p:txBody>
          <a:bodyPr anchor="ctr">
            <a:normAutofit/>
          </a:bodyPr>
          <a:lstStyle/>
          <a:p>
            <a:pPr algn="just"/>
            <a:r>
              <a:rPr lang="es-ES" sz="2400" dirty="0"/>
              <a:t>Dos de las principales características del lenguaje Python son, por un lado que es interpretado y, por otro lado, que es multiplataforma (Linux, Windows, MacOS).</a:t>
            </a:r>
          </a:p>
          <a:p>
            <a:pPr algn="just"/>
            <a:r>
              <a:rPr lang="es-ES" sz="2400" dirty="0"/>
              <a:t>Es un lenguaje orientado a objetos (Este modelo abarca los principios de abstracción, encapsulación, modularidad, jerarquía, tipos, concurrencia y persistencia.)</a:t>
            </a:r>
          </a:p>
          <a:p>
            <a:pPr algn="just"/>
            <a:r>
              <a:rPr lang="es-ES" sz="2400" dirty="0"/>
              <a:t>Posee un interpretador, esto significa que podemos correr código </a:t>
            </a:r>
            <a:r>
              <a:rPr lang="es-ES" sz="2400" dirty="0" err="1"/>
              <a:t>python</a:t>
            </a:r>
            <a:r>
              <a:rPr lang="es-ES" sz="2400" dirty="0"/>
              <a:t> sin necesidad de almacenarlo en un fichero, puede utilizarse el </a:t>
            </a:r>
            <a:r>
              <a:rPr lang="es-ES" sz="2400" dirty="0" err="1"/>
              <a:t>intepretador</a:t>
            </a:r>
            <a:r>
              <a:rPr lang="es-ES" sz="2400" dirty="0"/>
              <a:t> para probar. En otras palabras la interacción con el intérprete del lenguaje se puede hacer directamente a través de la consola. </a:t>
            </a:r>
          </a:p>
        </p:txBody>
      </p:sp>
    </p:spTree>
    <p:extLst>
      <p:ext uri="{BB962C8B-B14F-4D97-AF65-F5344CB8AC3E}">
        <p14:creationId xmlns:p14="http://schemas.microsoft.com/office/powerpoint/2010/main" val="187055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9A7127-DEFA-4645-9203-5B24337269AD}"/>
              </a:ext>
            </a:extLst>
          </p:cNvPr>
          <p:cNvSpPr>
            <a:spLocks noGrp="1"/>
          </p:cNvSpPr>
          <p:nvPr>
            <p:ph type="title"/>
          </p:nvPr>
        </p:nvSpPr>
        <p:spPr>
          <a:xfrm>
            <a:off x="1705564" y="95538"/>
            <a:ext cx="7046550" cy="1108111"/>
          </a:xfrm>
        </p:spPr>
        <p:txBody>
          <a:bodyPr anchor="b">
            <a:normAutofit/>
          </a:bodyPr>
          <a:lstStyle/>
          <a:p>
            <a:r>
              <a:rPr lang="es-CR" sz="4000" b="1" dirty="0"/>
              <a:t>Principales Características</a:t>
            </a:r>
            <a:endParaRPr lang="en-US" sz="4000" b="1" dirty="0"/>
          </a:p>
        </p:txBody>
      </p:sp>
      <p:sp>
        <p:nvSpPr>
          <p:cNvPr id="3" name="Content Placeholder 2">
            <a:extLst>
              <a:ext uri="{FF2B5EF4-FFF2-40B4-BE49-F238E27FC236}">
                <a16:creationId xmlns:a16="http://schemas.microsoft.com/office/drawing/2014/main" id="{FCFD46C4-AC56-4D6F-B342-0EA823ED09CB}"/>
              </a:ext>
            </a:extLst>
          </p:cNvPr>
          <p:cNvSpPr>
            <a:spLocks noGrp="1"/>
          </p:cNvSpPr>
          <p:nvPr>
            <p:ph idx="1"/>
          </p:nvPr>
        </p:nvSpPr>
        <p:spPr>
          <a:xfrm>
            <a:off x="1136397" y="2647011"/>
            <a:ext cx="10293603" cy="3293966"/>
          </a:xfrm>
        </p:spPr>
        <p:txBody>
          <a:bodyPr anchor="t">
            <a:normAutofit/>
          </a:bodyPr>
          <a:lstStyle/>
          <a:p>
            <a:r>
              <a:rPr lang="es-ES" sz="1700" dirty="0"/>
              <a:t>Se puede acceder al interpretador corriendo el comando, como se ve continuación:</a:t>
            </a:r>
            <a:endParaRPr lang="en-US" sz="1700" dirty="0"/>
          </a:p>
          <a:p>
            <a:pPr marL="0" indent="0">
              <a:buNone/>
            </a:pPr>
            <a:endParaRPr lang="en-US" sz="1700" dirty="0"/>
          </a:p>
          <a:p>
            <a:pPr marL="0" indent="0">
              <a:buNone/>
            </a:pPr>
            <a:r>
              <a:rPr lang="en-US" sz="1700" dirty="0">
                <a:latin typeface="Courier New" panose="02070309020205020404" pitchFamily="49" charset="0"/>
                <a:cs typeface="Courier New" panose="02070309020205020404" pitchFamily="49" charset="0"/>
              </a:rPr>
              <a:t>C:\Users\arlyn&gt;python</a:t>
            </a:r>
          </a:p>
          <a:p>
            <a:pPr marL="0" indent="0">
              <a:buNone/>
            </a:pPr>
            <a:r>
              <a:rPr lang="en-US" sz="1700" dirty="0">
                <a:highlight>
                  <a:srgbClr val="FFFF00"/>
                </a:highlight>
                <a:latin typeface="Courier New" panose="02070309020205020404" pitchFamily="49" charset="0"/>
                <a:cs typeface="Courier New" panose="02070309020205020404" pitchFamily="49" charset="0"/>
              </a:rPr>
              <a:t>Python 3.8.3 </a:t>
            </a:r>
            <a:r>
              <a:rPr lang="en-US" sz="1700" dirty="0">
                <a:latin typeface="Courier New" panose="02070309020205020404" pitchFamily="49" charset="0"/>
                <a:cs typeface="Courier New" panose="02070309020205020404" pitchFamily="49" charset="0"/>
              </a:rPr>
              <a:t>(tags/v3.8.3:6f8c832, </a:t>
            </a:r>
            <a:r>
              <a:rPr lang="en-US" sz="1700" dirty="0">
                <a:highlight>
                  <a:srgbClr val="FFFF00"/>
                </a:highlight>
                <a:latin typeface="Courier New" panose="02070309020205020404" pitchFamily="49" charset="0"/>
                <a:cs typeface="Courier New" panose="02070309020205020404" pitchFamily="49" charset="0"/>
              </a:rPr>
              <a:t>May 13 2020</a:t>
            </a:r>
            <a:r>
              <a:rPr lang="en-US" sz="1700" dirty="0">
                <a:latin typeface="Courier New" panose="02070309020205020404" pitchFamily="49" charset="0"/>
                <a:cs typeface="Courier New" panose="02070309020205020404" pitchFamily="49" charset="0"/>
              </a:rPr>
              <a:t>, 22:20:19) [MSC v.1925 32 bit (Intel)] on win32</a:t>
            </a:r>
          </a:p>
          <a:p>
            <a:pPr marL="0" indent="0">
              <a:buNone/>
            </a:pPr>
            <a:r>
              <a:rPr lang="en-US" sz="1700" dirty="0">
                <a:latin typeface="Courier New" panose="02070309020205020404" pitchFamily="49" charset="0"/>
                <a:cs typeface="Courier New" panose="02070309020205020404" pitchFamily="49" charset="0"/>
              </a:rPr>
              <a:t>Type "help", "copyright", "credits" or "license" for more information.</a:t>
            </a:r>
          </a:p>
          <a:p>
            <a:pPr marL="0" indent="0">
              <a:buNone/>
            </a:pPr>
            <a:r>
              <a:rPr lang="en-US" sz="1700" b="1" dirty="0">
                <a:highlight>
                  <a:srgbClr val="FFFF00"/>
                </a:highlight>
                <a:latin typeface="Courier New" panose="02070309020205020404" pitchFamily="49" charset="0"/>
                <a:cs typeface="Courier New" panose="02070309020205020404" pitchFamily="49" charset="0"/>
              </a:rPr>
              <a:t>&gt;&gt;&gt;</a:t>
            </a:r>
          </a:p>
          <a:p>
            <a:pPr marL="0" indent="0">
              <a:buNone/>
            </a:pPr>
            <a:endParaRPr lang="en-US" sz="1700" dirty="0"/>
          </a:p>
        </p:txBody>
      </p:sp>
      <p:sp>
        <p:nvSpPr>
          <p:cNvPr id="11"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046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2000"/>
                                        <p:tgtEl>
                                          <p:spTgt spid="3">
                                            <p:txEl>
                                              <p:pRg st="2" end="2"/>
                                            </p:txEl>
                                          </p:spTgt>
                                        </p:tgtEl>
                                      </p:cBhvr>
                                    </p:animEffect>
                                    <p:anim calcmode="lin" valueType="num">
                                      <p:cBhvr>
                                        <p:cTn id="15"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2000"/>
                                        <p:tgtEl>
                                          <p:spTgt spid="3">
                                            <p:txEl>
                                              <p:pRg st="3" end="3"/>
                                            </p:txEl>
                                          </p:spTgt>
                                        </p:tgtEl>
                                      </p:cBhvr>
                                    </p:animEffect>
                                    <p:anim calcmode="lin" valueType="num">
                                      <p:cBhvr>
                                        <p:cTn id="22"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23"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2000"/>
                                        <p:tgtEl>
                                          <p:spTgt spid="3">
                                            <p:txEl>
                                              <p:pRg st="4" end="4"/>
                                            </p:txEl>
                                          </p:spTgt>
                                        </p:tgtEl>
                                      </p:cBhvr>
                                    </p:animEffect>
                                    <p:anim calcmode="lin" valueType="num">
                                      <p:cBhvr>
                                        <p:cTn id="29"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30"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2000"/>
                                        <p:tgtEl>
                                          <p:spTgt spid="3">
                                            <p:txEl>
                                              <p:pRg st="5" end="5"/>
                                            </p:txEl>
                                          </p:spTgt>
                                        </p:tgtEl>
                                      </p:cBhvr>
                                    </p:animEffect>
                                    <p:anim calcmode="lin" valueType="num">
                                      <p:cBhvr>
                                        <p:cTn id="36"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37" dur="2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3DD7D5-67A1-411D-B08A-540862C10861}"/>
              </a:ext>
            </a:extLst>
          </p:cNvPr>
          <p:cNvSpPr>
            <a:spLocks noGrp="1"/>
          </p:cNvSpPr>
          <p:nvPr>
            <p:ph type="title"/>
          </p:nvPr>
        </p:nvSpPr>
        <p:spPr>
          <a:xfrm>
            <a:off x="1071083" y="95538"/>
            <a:ext cx="6421399" cy="821485"/>
          </a:xfrm>
        </p:spPr>
        <p:txBody>
          <a:bodyPr anchor="b">
            <a:normAutofit/>
          </a:bodyPr>
          <a:lstStyle/>
          <a:p>
            <a:r>
              <a:rPr lang="es-CR" sz="4000" b="1" dirty="0"/>
              <a:t>Principales Características</a:t>
            </a:r>
            <a:endParaRPr lang="en-US" sz="4000" dirty="0"/>
          </a:p>
        </p:txBody>
      </p:sp>
      <p:sp>
        <p:nvSpPr>
          <p:cNvPr id="3" name="Content Placeholder 2">
            <a:extLst>
              <a:ext uri="{FF2B5EF4-FFF2-40B4-BE49-F238E27FC236}">
                <a16:creationId xmlns:a16="http://schemas.microsoft.com/office/drawing/2014/main" id="{1C20D367-EB7F-4D26-B7D6-BFBD28F8D761}"/>
              </a:ext>
            </a:extLst>
          </p:cNvPr>
          <p:cNvSpPr>
            <a:spLocks noGrp="1"/>
          </p:cNvSpPr>
          <p:nvPr>
            <p:ph idx="1"/>
          </p:nvPr>
        </p:nvSpPr>
        <p:spPr>
          <a:xfrm>
            <a:off x="1071084" y="1302992"/>
            <a:ext cx="5311962" cy="1582252"/>
          </a:xfrm>
        </p:spPr>
        <p:txBody>
          <a:bodyPr anchor="t">
            <a:normAutofit/>
          </a:bodyPr>
          <a:lstStyle/>
          <a:p>
            <a:pPr algn="just"/>
            <a:r>
              <a:rPr lang="es-ES" dirty="0"/>
              <a:t>El </a:t>
            </a:r>
            <a:r>
              <a:rPr lang="es-ES" dirty="0" err="1"/>
              <a:t>intepretador</a:t>
            </a:r>
            <a:r>
              <a:rPr lang="es-ES" dirty="0"/>
              <a:t> se puede utilizar como una calculadora, como se observa en el siguiente video:</a:t>
            </a:r>
          </a:p>
          <a:p>
            <a:endParaRPr lang="es-ES" sz="2000" dirty="0"/>
          </a:p>
          <a:p>
            <a:endParaRPr lang="en-US" sz="2000" dirty="0"/>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interpretador_como_calculadora">
            <a:hlinkClick r:id="" action="ppaction://media"/>
            <a:extLst>
              <a:ext uri="{FF2B5EF4-FFF2-40B4-BE49-F238E27FC236}">
                <a16:creationId xmlns:a16="http://schemas.microsoft.com/office/drawing/2014/main" id="{F191A759-D76A-409A-BA23-4780592136C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638836" y="2573315"/>
            <a:ext cx="7176689" cy="4036886"/>
          </a:xfrm>
          <a:prstGeom prst="rect">
            <a:avLst/>
          </a:prstGeom>
        </p:spPr>
      </p:pic>
    </p:spTree>
    <p:extLst>
      <p:ext uri="{BB962C8B-B14F-4D97-AF65-F5344CB8AC3E}">
        <p14:creationId xmlns:p14="http://schemas.microsoft.com/office/powerpoint/2010/main" val="338040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0667"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2" fill="hold" display="0">
                  <p:stCondLst>
                    <p:cond delay="indefinite"/>
                  </p:stCondLst>
                </p:cTn>
                <p:tgtEl>
                  <p:spTgt spid="4"/>
                </p:tgtEl>
              </p:cMediaNode>
            </p:video>
            <p:seq concurrent="1" nextAc="seek">
              <p:cTn id="13" restart="whenNotActive" fill="hold" evtFilter="cancelBubble" nodeType="interactiveSeq">
                <p:stCondLst>
                  <p:cond evt="onClick" delay="0">
                    <p:tgtEl>
                      <p:spTgt spid="4"/>
                    </p:tgtEl>
                  </p:cond>
                </p:stCondLst>
                <p:endSync evt="end" delay="0">
                  <p:rtn val="all"/>
                </p:endSync>
                <p:childTnLst>
                  <p:par>
                    <p:cTn id="14" fill="hold">
                      <p:stCondLst>
                        <p:cond delay="0"/>
                      </p:stCondLst>
                      <p:childTnLst>
                        <p:par>
                          <p:cTn id="15" fill="hold">
                            <p:stCondLst>
                              <p:cond delay="0"/>
                            </p:stCondLst>
                            <p:childTnLst>
                              <p:par>
                                <p:cTn id="16" presetID="2" presetClass="mediacall" presetSubtype="0" fill="hold" nodeType="clickEffect">
                                  <p:stCondLst>
                                    <p:cond delay="0"/>
                                  </p:stCondLst>
                                  <p:childTnLst>
                                    <p:cmd type="call" cmd="togglePause">
                                      <p:cBhvr>
                                        <p:cTn id="17" dur="1" fill="hold"/>
                                        <p:tgtEl>
                                          <p:spTgt spid="4"/>
                                        </p:tgtEl>
                                      </p:cBhvr>
                                    </p:cmd>
                                  </p:childTnLst>
                                </p:cTn>
                              </p:par>
                            </p:childTnLst>
                          </p:cTn>
                        </p:par>
                      </p:childTnLst>
                    </p:cTn>
                  </p:par>
                </p:childTnLst>
              </p:cTn>
              <p:nextCondLst>
                <p:cond evt="onClick" delay="0">
                  <p:tgtEl>
                    <p:spTgt spid="4"/>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1192</TotalTime>
  <Words>1566</Words>
  <Application>Microsoft Office PowerPoint</Application>
  <PresentationFormat>Widescreen</PresentationFormat>
  <Paragraphs>117</Paragraphs>
  <Slides>20</Slides>
  <Notes>2</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Courier New</vt:lpstr>
      <vt:lpstr>Office Theme</vt:lpstr>
      <vt:lpstr>Lenguaje de programación  Python</vt:lpstr>
      <vt:lpstr>Índice</vt:lpstr>
      <vt:lpstr>Breve Historia</vt:lpstr>
      <vt:lpstr>¿Qué es Python?</vt:lpstr>
      <vt:lpstr>Definiciones importantes</vt:lpstr>
      <vt:lpstr>Versiones actuales</vt:lpstr>
      <vt:lpstr>Principales Características</vt:lpstr>
      <vt:lpstr>Principales Características</vt:lpstr>
      <vt:lpstr>Principales Características</vt:lpstr>
      <vt:lpstr>Principales Características</vt:lpstr>
      <vt:lpstr>Sintaxis – Input/Output</vt:lpstr>
      <vt:lpstr>Sintaxis – Estructuras de Datos</vt:lpstr>
      <vt:lpstr>Sintaxis – Estructuras de Datos - Ejemplos</vt:lpstr>
      <vt:lpstr>Sintaxis – Control de Flujo</vt:lpstr>
      <vt:lpstr>Sintaxis – Control de Flujo</vt:lpstr>
      <vt:lpstr>Sintaxis – Control de Flujo</vt:lpstr>
      <vt:lpstr>Sintaxis – Control de Flujo</vt:lpstr>
      <vt:lpstr>Sintaxis – Funciones</vt:lpstr>
      <vt:lpstr>Sintaxis – Funciones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Rodriguez, Jose Daniel</dc:creator>
  <cp:lastModifiedBy>Rodriguez, Jose Daniel</cp:lastModifiedBy>
  <cp:revision>57</cp:revision>
  <dcterms:created xsi:type="dcterms:W3CDTF">2021-07-04T22:38:18Z</dcterms:created>
  <dcterms:modified xsi:type="dcterms:W3CDTF">2021-07-05T18:30:25Z</dcterms:modified>
</cp:coreProperties>
</file>