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1" r:id="rId3"/>
    <p:sldId id="257" r:id="rId4"/>
    <p:sldId id="258" r:id="rId5"/>
    <p:sldId id="282" r:id="rId6"/>
    <p:sldId id="283" r:id="rId7"/>
    <p:sldId id="260" r:id="rId8"/>
    <p:sldId id="267" r:id="rId9"/>
    <p:sldId id="271" r:id="rId10"/>
    <p:sldId id="265" r:id="rId11"/>
    <p:sldId id="268" r:id="rId12"/>
    <p:sldId id="269" r:id="rId13"/>
    <p:sldId id="270" r:id="rId14"/>
    <p:sldId id="261" r:id="rId15"/>
    <p:sldId id="262" r:id="rId16"/>
    <p:sldId id="272" r:id="rId17"/>
    <p:sldId id="263" r:id="rId18"/>
    <p:sldId id="264" r:id="rId19"/>
    <p:sldId id="266" r:id="rId20"/>
    <p:sldId id="275" r:id="rId21"/>
    <p:sldId id="273" r:id="rId22"/>
    <p:sldId id="276" r:id="rId23"/>
    <p:sldId id="274" r:id="rId24"/>
    <p:sldId id="277" r:id="rId25"/>
    <p:sldId id="278" r:id="rId26"/>
    <p:sldId id="279" r:id="rId27"/>
    <p:sldId id="28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LeftInfo"/>
          <p:cNvSpPr txBox="1">
            <a:spLocks noChangeArrowheads="1"/>
          </p:cNvSpPr>
          <p:nvPr/>
        </p:nvSpPr>
        <p:spPr bwMode="auto">
          <a:xfrm>
            <a:off x="-1514475" y="2828876"/>
            <a:ext cx="1476375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Slide title</a:t>
            </a: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FFFFFF"/>
                </a:solidFill>
              </a:rPr>
              <a:t>70 pt</a:t>
            </a: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9FB7D3"/>
                </a:solidFill>
              </a:rPr>
              <a:t>CAPITALS</a:t>
            </a:r>
            <a:endParaRPr lang="en-US" sz="1200" dirty="0">
              <a:solidFill>
                <a:srgbClr val="9FB7D3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dirty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dirty="0" smtClean="0">
                <a:solidFill>
                  <a:srgbClr val="FFFFFF"/>
                </a:solidFill>
              </a:rPr>
              <a:t>Slide </a:t>
            </a:r>
            <a:r>
              <a:rPr lang="en-US" sz="1200" dirty="0">
                <a:solidFill>
                  <a:srgbClr val="FFFFFF"/>
                </a:solidFill>
              </a:rPr>
              <a:t>subtitle </a:t>
            </a:r>
          </a:p>
          <a:p>
            <a:pPr algn="r">
              <a:spcBef>
                <a:spcPct val="0"/>
              </a:spcBef>
            </a:pPr>
            <a:r>
              <a:rPr lang="en-US" sz="1200" dirty="0">
                <a:solidFill>
                  <a:srgbClr val="FFFFFF"/>
                </a:solidFill>
              </a:rPr>
              <a:t>minimum 30 pt</a:t>
            </a:r>
          </a:p>
          <a:p>
            <a:pPr algn="r">
              <a:spcBef>
                <a:spcPct val="0"/>
              </a:spcBef>
            </a:pPr>
            <a:endParaRPr lang="en-GB" sz="1200" dirty="0">
              <a:solidFill>
                <a:schemeClr val="bg1"/>
              </a:solidFill>
            </a:endParaRPr>
          </a:p>
        </p:txBody>
      </p:sp>
      <p:pic>
        <p:nvPicPr>
          <p:cNvPr id="6" name="Logo2011" descr="ERI_UF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22000" y="432000"/>
            <a:ext cx="1027112" cy="900113"/>
          </a:xfrm>
          <a:prstGeom prst="rect">
            <a:avLst/>
          </a:prstGeom>
          <a:noFill/>
        </p:spPr>
      </p:pic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93699" y="5137200"/>
            <a:ext cx="8355014" cy="1386001"/>
          </a:xfrm>
        </p:spPr>
        <p:txBody>
          <a:bodyPr anchor="b" anchorCtr="0"/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charset="0"/>
              <a:buNone/>
              <a:defRPr sz="3000" baseline="0">
                <a:latin typeface="+mn-lt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Add subtitle</a:t>
            </a: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93700" y="1808709"/>
            <a:ext cx="8351839" cy="2839491"/>
          </a:xfrm>
        </p:spPr>
        <p:txBody>
          <a:bodyPr anchor="ctr">
            <a:normAutofit/>
          </a:bodyPr>
          <a:lstStyle>
            <a:lvl1pPr>
              <a:lnSpc>
                <a:spcPct val="75000"/>
              </a:lnSpc>
              <a:defRPr sz="7000">
                <a:latin typeface="Ericsson Capital TT"/>
              </a:defRPr>
            </a:lvl1pPr>
          </a:lstStyle>
          <a:p>
            <a:r>
              <a:rPr lang="en-US" dirty="0"/>
              <a:t>Click to </a:t>
            </a:r>
            <a:r>
              <a:rPr lang="en-US" dirty="0" smtClean="0"/>
              <a:t>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795463"/>
            <a:ext cx="8355012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Content over two content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645025" y="4010025"/>
            <a:ext cx="4103688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393700" y="4010025"/>
            <a:ext cx="4105275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795463"/>
            <a:ext cx="8351838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wo content parts over conte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393700" y="4010025"/>
            <a:ext cx="8355013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4645025" y="1795463"/>
            <a:ext cx="4103688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396875" y="1795463"/>
            <a:ext cx="4102100" cy="20701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4013200"/>
            <a:ext cx="410051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5025" y="1795463"/>
            <a:ext cx="410051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half" idx="3"/>
          </p:nvPr>
        </p:nvSpPr>
        <p:spPr>
          <a:xfrm>
            <a:off x="4648200" y="1795463"/>
            <a:ext cx="4100513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396875" y="4013200"/>
            <a:ext cx="4098925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795463"/>
            <a:ext cx="4098925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7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sz="quarter" idx="4"/>
          </p:nvPr>
        </p:nvSpPr>
        <p:spPr>
          <a:xfrm>
            <a:off x="4648200" y="4022725"/>
            <a:ext cx="4100513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396875" y="4022725"/>
            <a:ext cx="4098925" cy="2066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/>
          </p:nvPr>
        </p:nvSpPr>
        <p:spPr>
          <a:xfrm>
            <a:off x="4648200" y="1804988"/>
            <a:ext cx="4100513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/>
          </p:nvPr>
        </p:nvSpPr>
        <p:spPr>
          <a:xfrm>
            <a:off x="396875" y="1804988"/>
            <a:ext cx="4098925" cy="2065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11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335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037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96875" y="1800000"/>
            <a:ext cx="8351839" cy="385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22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>
            <a:spLocks noGrp="1"/>
          </p:cNvSpPr>
          <p:nvPr>
            <p:ph sz="quarter" idx="3"/>
          </p:nvPr>
        </p:nvSpPr>
        <p:spPr>
          <a:xfrm>
            <a:off x="4645025" y="1795464"/>
            <a:ext cx="4100513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393700" y="1795463"/>
            <a:ext cx="4098925" cy="4284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26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061075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228975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800225"/>
            <a:ext cx="2687638" cy="4724399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0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7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itle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393701" y="1800225"/>
            <a:ext cx="3854450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3854449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48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93701" y="239713"/>
            <a:ext cx="7494588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3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1800225"/>
            <a:ext cx="4105275" cy="4724400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5025" y="239713"/>
            <a:ext cx="3243263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09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w small title,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643438" y="3545840"/>
            <a:ext cx="4105275" cy="2978785"/>
          </a:xfrm>
        </p:spPr>
        <p:txBody>
          <a:bodyPr/>
          <a:lstStyle/>
          <a:p>
            <a:pPr lvl="0"/>
            <a:r>
              <a:rPr lang="sv-SE" dirty="0" err="1" smtClean="0"/>
              <a:t>Click</a:t>
            </a:r>
            <a:r>
              <a:rPr lang="sv-SE" dirty="0" smtClean="0"/>
              <a:t> to </a:t>
            </a:r>
            <a:r>
              <a:rPr lang="sv-SE" dirty="0" err="1" smtClean="0"/>
              <a:t>add</a:t>
            </a:r>
            <a:r>
              <a:rPr lang="sv-SE" dirty="0" smtClean="0"/>
              <a:t>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643438" y="1797524"/>
            <a:ext cx="4105275" cy="10853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65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LeftInfo"/>
          <p:cNvSpPr txBox="1">
            <a:spLocks noChangeArrowheads="1"/>
          </p:cNvSpPr>
          <p:nvPr/>
        </p:nvSpPr>
        <p:spPr bwMode="auto">
          <a:xfrm>
            <a:off x="-1886857" y="438151"/>
            <a:ext cx="1764294" cy="6278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Slide title 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44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Text and bullet level 1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 minimum 24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Bullets level 2-5</a:t>
            </a: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rgbClr val="FFFFFF"/>
                </a:solidFill>
              </a:rPr>
              <a:t>minimum 20 pt</a:t>
            </a:r>
          </a:p>
          <a:p>
            <a:pPr algn="r">
              <a:spcBef>
                <a:spcPct val="0"/>
              </a:spcBef>
            </a:pPr>
            <a:endParaRPr lang="en-US" sz="1200" noProof="0" dirty="0" smtClean="0">
              <a:solidFill>
                <a:srgbClr val="FFFFFF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pPr algn="r"/>
            <a:endParaRPr lang="en-US" sz="800" noProof="0" dirty="0" smtClean="0">
              <a:solidFill>
                <a:schemeClr val="bg1"/>
              </a:solidFill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+mn-lt"/>
              </a:rPr>
              <a:t>Characters for Embedded font:</a:t>
            </a:r>
            <a:br>
              <a:rPr lang="en-US" sz="500" noProof="0" dirty="0" smtClean="0">
                <a:solidFill>
                  <a:srgbClr val="9FB7D3"/>
                </a:solidFill>
                <a:latin typeface="+mn-lt"/>
              </a:rPr>
            </a:br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!"#$%&amp;'()*+,-./0123456789:;&lt;=&gt;?@ABCDEFGHIJKLMNOPQRSTUVWXYZ[\]^_`abcdefghijklmnopqrstuvwxyz{|}~¡¢£¤¥¦§¨©ª«¬®¯°±²³´¶·¸¹º»¼½ÀÁÂÃÄÅÆÇÈËÌÍÎÏÐÑÒÓÔÕÖ×ØÙÚÛÜÝÞßàáâãäåæçèéêëìíîïðñòóôõö÷øùúûüýþÿĀāĂăąĆćĊċČĎďĐđĒĖėĘęĚěĞğĠġĢģĪīĮįİıĶķĹĺĻļĽľŁłŃńŅņŇňŌŐőŒœŔŕŖŗŘřŚśŞşŠšŢţŤťŪūŮůŰűŲųŴŵŶŷŸŹźŻżŽžƒȘșˆˇ˘˙˚˛˜˝ẀẁẃẄẅỲỳ–—‘’‚“”„†‡•…‰‹›⁄€™ĀĀĂĂĄĄĆĆĊĊČČĎĎĐĐĒĒĖĖĘĘĚĚĞĞĠĠĢĢĪĪĮĮİĶĶĹĹĻĻĽĽŃŃŅŅŇŇŌŌŐŐŔŔŖŖŘŘŚŚŞŞŢŢŤŤŪŪŮŮŰŰŲŲŴŴŶŶŹŹŻŻȘș−≤≥ﬁﬂ</a:t>
            </a:r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ΆΈΉΊΌΎΏΐΑΒΓΕΖΗΘΙΚΛΜΝΞΟΠΡΣΤΥΦΧΨΪΫΆΈΉΊΰαβγδεζηθικλνξορςΣΤΥΦΧΨΩΪΫΌΎΏ</a:t>
            </a:r>
            <a:endParaRPr lang="en-US" sz="500" i="1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r>
              <a:rPr lang="en-US" sz="500" noProof="0" dirty="0" smtClean="0">
                <a:solidFill>
                  <a:srgbClr val="9FB7D3"/>
                </a:solidFill>
                <a:latin typeface="Ericsson Capital TT" pitchFamily="2" charset="0"/>
              </a:rPr>
              <a:t>ЁЂЃЄЅІЇЈЉЊЋЌЎЏАБВГДЕЖЗИЙКЛМНОПРСТУФХЦЧШЩЪЫЬЭЮЯАБВГДЕЖЗИЙКЛМНОПРСТУФХЦЧШЩЪЫЬЭЮЯЁЂЃЄЅІЇЈЉЊЋЌЎЏѢѢѲѲѴѴҐҐәǽẀẁẂẃẄẅỲỳ№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500" noProof="0" dirty="0" smtClean="0">
              <a:solidFill>
                <a:srgbClr val="9FB7D3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5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800" noProof="0" dirty="0" smtClean="0">
              <a:solidFill>
                <a:schemeClr val="bg1"/>
              </a:solidFill>
              <a:latin typeface="Ericsson Capital TT" pitchFamily="2" charset="0"/>
            </a:endParaRPr>
          </a:p>
          <a:p>
            <a:pPr algn="r">
              <a:spcBef>
                <a:spcPct val="0"/>
              </a:spcBef>
            </a:pPr>
            <a:endParaRPr lang="en-US" sz="1400" noProof="0" dirty="0" smtClean="0">
              <a:solidFill>
                <a:schemeClr val="bg1"/>
              </a:solidFill>
            </a:endParaRPr>
          </a:p>
          <a:p>
            <a:pPr algn="r">
              <a:spcBef>
                <a:spcPct val="0"/>
              </a:spcBef>
            </a:pPr>
            <a:r>
              <a:rPr lang="en-US" sz="1200" noProof="0" dirty="0" smtClean="0">
                <a:solidFill>
                  <a:schemeClr val="bg1"/>
                </a:solidFill>
              </a:rPr>
              <a:t>Do not add objects or text in the footer area</a:t>
            </a:r>
            <a:endParaRPr lang="en-US" sz="1200" noProof="0" dirty="0">
              <a:solidFill>
                <a:schemeClr val="bg1"/>
              </a:solidFill>
            </a:endParaRPr>
          </a:p>
        </p:txBody>
      </p:sp>
      <p:pic>
        <p:nvPicPr>
          <p:cNvPr id="9" name="Econ2011" descr="ECON_RGB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8316001" y="360000"/>
            <a:ext cx="444500" cy="588962"/>
          </a:xfrm>
          <a:prstGeom prst="rect">
            <a:avLst/>
          </a:prstGeom>
          <a:noFill/>
        </p:spPr>
      </p:pic>
      <p:sp>
        <p:nvSpPr>
          <p:cNvPr id="21523" name="txtfooterCopy"/>
          <p:cNvSpPr txBox="1">
            <a:spLocks noChangeArrowheads="1"/>
          </p:cNvSpPr>
          <p:nvPr/>
        </p:nvSpPr>
        <p:spPr bwMode="auto">
          <a:xfrm>
            <a:off x="395288" y="6524625"/>
            <a:ext cx="7399338" cy="2159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l"/>
            <a:r>
              <a:rPr lang="en-US" sz="800" b="0" i="0" u="none" smtClean="0">
                <a:solidFill>
                  <a:srgbClr val="87888A"/>
                </a:solidFill>
              </a:rPr>
              <a:t>Ericsson Internal  |  2011-10-19  |  Page </a:t>
            </a:r>
            <a:fld id="{139A0F96-82EC-407F-B91E-71470EBB2E32}" type="slidenum">
              <a:rPr lang="en-US" sz="800" b="0" i="0" u="none" smtClean="0">
                <a:solidFill>
                  <a:srgbClr val="87888A"/>
                </a:solidFill>
              </a:rPr>
              <a:t>‹#›</a:t>
            </a:fld>
            <a:endParaRPr lang="en-US" sz="800" b="0" i="0" u="none" dirty="0">
              <a:solidFill>
                <a:srgbClr val="87888A"/>
              </a:solidFill>
            </a:endParaRPr>
          </a:p>
        </p:txBody>
      </p:sp>
      <p:sp>
        <p:nvSpPr>
          <p:cNvPr id="21507" name="Content_SM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800000"/>
            <a:ext cx="8351839" cy="38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add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393701" y="239713"/>
            <a:ext cx="7494588" cy="1085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0" rIns="72000" bIns="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Add Header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Ericsson Capital T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Capital TT" pitchFamily="2" charset="0"/>
        </a:defRPr>
      </a:lvl9pPr>
    </p:titleStyle>
    <p:bodyStyle>
      <a:lvl1pPr marL="176213" indent="-176213" algn="l" rtl="0" eaLnBrk="1" fontAlgn="base" hangingPunct="1">
        <a:spcBef>
          <a:spcPct val="20000"/>
        </a:spcBef>
        <a:spcAft>
          <a:spcPct val="0"/>
        </a:spcAft>
        <a:buClr>
          <a:srgbClr val="00A9D4"/>
        </a:buClr>
        <a:buFont typeface="Arial" charset="0"/>
        <a:buChar char="›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33400" indent="-1778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–"/>
        <a:defRPr sz="2000">
          <a:solidFill>
            <a:schemeClr val="tx1"/>
          </a:solidFill>
          <a:latin typeface="+mn-lt"/>
        </a:defRPr>
      </a:lvl2pPr>
      <a:lvl3pPr marL="892175" indent="-179388" algn="l" rtl="0" eaLnBrk="1" fontAlgn="base" hangingPunct="1">
        <a:spcBef>
          <a:spcPct val="20000"/>
        </a:spcBef>
        <a:spcAft>
          <a:spcPct val="0"/>
        </a:spcAft>
        <a:buClr>
          <a:srgbClr val="92CCE5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3pPr>
      <a:lvl4pPr marL="125253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-"/>
        <a:defRPr sz="2000">
          <a:solidFill>
            <a:schemeClr val="tx1"/>
          </a:solidFill>
          <a:latin typeface="+mn-lt"/>
        </a:defRPr>
      </a:lvl4pPr>
      <a:lvl5pPr marL="16144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5pPr>
      <a:lvl6pPr marL="20716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6pPr>
      <a:lvl7pPr marL="25288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7pPr>
      <a:lvl8pPr marL="29860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8pPr>
      <a:lvl9pPr marL="3443288" indent="-1809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Ericsson Capital TT" pitchFamily="2" charset="0"/>
        <a:buChar char="›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err="1" smtClean="0"/>
              <a:t>Session</a:t>
            </a:r>
            <a:r>
              <a:rPr lang="es-CR" dirty="0" smtClean="0"/>
              <a:t> </a:t>
            </a:r>
            <a:r>
              <a:rPr lang="es-CR" dirty="0" err="1" smtClean="0"/>
              <a:t>Border</a:t>
            </a:r>
            <a:r>
              <a:rPr lang="es-CR" dirty="0" smtClean="0"/>
              <a:t> Gateway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20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Conexiones externas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983" y="2286000"/>
            <a:ext cx="420052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7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33400"/>
            <a:ext cx="6343650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2" y="5314950"/>
            <a:ext cx="6257925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163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Arquitectura detallada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7315200" cy="5295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508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 smtClean="0"/>
              <a:t>VLANs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err="1" smtClean="0"/>
              <a:t>Vlan</a:t>
            </a:r>
            <a:r>
              <a:rPr lang="es-CR" dirty="0" smtClean="0"/>
              <a:t> externas</a:t>
            </a:r>
          </a:p>
          <a:p>
            <a:endParaRPr lang="es-CR" dirty="0"/>
          </a:p>
          <a:p>
            <a:endParaRPr lang="es-CR" dirty="0" smtClean="0"/>
          </a:p>
          <a:p>
            <a:r>
              <a:rPr lang="es-CR" dirty="0" err="1" smtClean="0"/>
              <a:t>Vlan</a:t>
            </a:r>
            <a:r>
              <a:rPr lang="es-CR" dirty="0" smtClean="0"/>
              <a:t> internas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76845"/>
            <a:ext cx="5505450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962400"/>
            <a:ext cx="539115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979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ISER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R" dirty="0" smtClean="0"/>
              <a:t>Ver </a:t>
            </a:r>
            <a:r>
              <a:rPr lang="es-CR" dirty="0" err="1" smtClean="0"/>
              <a:t>IP’s</a:t>
            </a:r>
            <a:r>
              <a:rPr lang="es-CR" dirty="0" smtClean="0"/>
              <a:t>.</a:t>
            </a:r>
          </a:p>
          <a:p>
            <a:pPr lvl="1"/>
            <a:r>
              <a:rPr lang="es-CR" dirty="0" smtClean="0"/>
              <a:t>En SIS: blades.sh</a:t>
            </a:r>
          </a:p>
          <a:p>
            <a:pPr marL="2228850" lvl="5" indent="0">
              <a:buNone/>
            </a:pPr>
            <a:r>
              <a:rPr lang="en-US" sz="1100" dirty="0"/>
              <a:t>sid@sis1&gt; blades.sh</a:t>
            </a:r>
          </a:p>
          <a:p>
            <a:pPr marL="2228850" lvl="5" indent="0">
              <a:buNone/>
            </a:pPr>
            <a:r>
              <a:rPr lang="en-US" sz="1100" dirty="0"/>
              <a:t>BS             </a:t>
            </a:r>
            <a:r>
              <a:rPr lang="en-US" sz="1100" dirty="0" smtClean="0"/>
              <a:t>	Blade      	 </a:t>
            </a:r>
            <a:r>
              <a:rPr lang="en-US" sz="1100" dirty="0"/>
              <a:t>ISOB Address    Check</a:t>
            </a:r>
          </a:p>
          <a:p>
            <a:pPr marL="2228850" lvl="5" indent="0">
              <a:buNone/>
            </a:pPr>
            <a:r>
              <a:rPr lang="en-US" sz="1100" dirty="0"/>
              <a:t>=====================================================</a:t>
            </a:r>
          </a:p>
          <a:p>
            <a:pPr marL="2228850" lvl="5" indent="0">
              <a:buNone/>
            </a:pPr>
            <a:r>
              <a:rPr lang="en-US" sz="1100" dirty="0"/>
              <a:t>bs_ISER_4    </a:t>
            </a:r>
            <a:r>
              <a:rPr lang="en-US" sz="1100" dirty="0" smtClean="0"/>
              <a:t>	blade_0_21  	</a:t>
            </a:r>
            <a:r>
              <a:rPr lang="en-US" sz="1100" dirty="0" smtClean="0">
                <a:solidFill>
                  <a:srgbClr val="FF0000"/>
                </a:solidFill>
              </a:rPr>
              <a:t>169.254.1.81</a:t>
            </a:r>
            <a:r>
              <a:rPr lang="en-US" sz="1100" dirty="0" smtClean="0"/>
              <a:t>    	ok</a:t>
            </a:r>
            <a:endParaRPr lang="en-US" sz="1100" dirty="0"/>
          </a:p>
          <a:p>
            <a:pPr marL="2228850" lvl="5" indent="0">
              <a:buNone/>
            </a:pPr>
            <a:r>
              <a:rPr lang="en-US" sz="1100" dirty="0"/>
              <a:t>bs_ISER_5      </a:t>
            </a:r>
            <a:r>
              <a:rPr lang="en-US" sz="1100" dirty="0" smtClean="0"/>
              <a:t>	blade_0_23  	</a:t>
            </a:r>
            <a:r>
              <a:rPr lang="en-US" sz="1100" dirty="0" smtClean="0">
                <a:solidFill>
                  <a:srgbClr val="FF0000"/>
                </a:solidFill>
              </a:rPr>
              <a:t>169.254.1.113</a:t>
            </a:r>
            <a:r>
              <a:rPr lang="en-US" sz="1100" dirty="0" smtClean="0"/>
              <a:t>   </a:t>
            </a:r>
            <a:r>
              <a:rPr lang="en-US" sz="1100" dirty="0"/>
              <a:t>ok</a:t>
            </a:r>
          </a:p>
          <a:p>
            <a:pPr marL="2228850" lvl="5" indent="0">
              <a:buNone/>
            </a:pPr>
            <a:r>
              <a:rPr lang="en-US" sz="1100" dirty="0"/>
              <a:t>bs_MXB_2       </a:t>
            </a:r>
            <a:r>
              <a:rPr lang="en-US" sz="1100" dirty="0" smtClean="0"/>
              <a:t>	blade_0_0   	169.254.0.1    	ok</a:t>
            </a:r>
            <a:endParaRPr lang="en-US" sz="1100" dirty="0"/>
          </a:p>
          <a:p>
            <a:pPr marL="2228850" lvl="5" indent="0">
              <a:buNone/>
            </a:pPr>
            <a:r>
              <a:rPr lang="en-US" sz="1100" dirty="0"/>
              <a:t>bs_MXB_3       </a:t>
            </a:r>
            <a:r>
              <a:rPr lang="en-US" sz="1100" dirty="0" smtClean="0"/>
              <a:t>	blade_0_25  	169.254.1.145   </a:t>
            </a:r>
            <a:r>
              <a:rPr lang="en-US" sz="1100" dirty="0"/>
              <a:t>ok</a:t>
            </a:r>
          </a:p>
          <a:p>
            <a:pPr marL="2228850" lvl="5" indent="0">
              <a:buNone/>
            </a:pPr>
            <a:r>
              <a:rPr lang="en-US" sz="1100" dirty="0"/>
              <a:t>bs_SBG_8       </a:t>
            </a:r>
            <a:r>
              <a:rPr lang="en-US" sz="1100" dirty="0" smtClean="0"/>
              <a:t>	blade_0_3   </a:t>
            </a:r>
            <a:r>
              <a:rPr lang="en-US" sz="1100" dirty="0"/>
              <a:t>169.254.0.49  </a:t>
            </a:r>
            <a:r>
              <a:rPr lang="en-US" sz="1100" dirty="0" smtClean="0"/>
              <a:t>	ok</a:t>
            </a:r>
            <a:endParaRPr lang="en-US" sz="1100" dirty="0"/>
          </a:p>
          <a:p>
            <a:pPr marL="2228850" lvl="5" indent="0">
              <a:buNone/>
            </a:pPr>
            <a:r>
              <a:rPr lang="en-US" sz="1100" dirty="0"/>
              <a:t>              </a:t>
            </a:r>
            <a:r>
              <a:rPr lang="en-US" sz="1100" dirty="0" smtClean="0"/>
              <a:t>		blade_0_5   </a:t>
            </a:r>
            <a:r>
              <a:rPr lang="en-US" sz="1100" dirty="0"/>
              <a:t>169.254.0.81   </a:t>
            </a:r>
            <a:r>
              <a:rPr lang="en-US" sz="1100" dirty="0" smtClean="0"/>
              <a:t>	ok</a:t>
            </a:r>
            <a:endParaRPr lang="en-US" sz="1100" dirty="0"/>
          </a:p>
          <a:p>
            <a:pPr marL="2228850" lvl="5" indent="0">
              <a:buNone/>
            </a:pPr>
            <a:r>
              <a:rPr lang="en-US" sz="1100" dirty="0"/>
              <a:t>bs_SGC_9       </a:t>
            </a:r>
            <a:r>
              <a:rPr lang="en-US" sz="1100" dirty="0" smtClean="0"/>
              <a:t>	blade_0_7   </a:t>
            </a:r>
            <a:r>
              <a:rPr lang="en-US" sz="1100" dirty="0"/>
              <a:t>169.254.0.113 </a:t>
            </a:r>
            <a:r>
              <a:rPr lang="en-US" sz="1100" dirty="0" smtClean="0"/>
              <a:t>	ok</a:t>
            </a:r>
            <a:endParaRPr lang="en-US" sz="1100" dirty="0"/>
          </a:p>
          <a:p>
            <a:pPr marL="2228850" lvl="5" indent="0">
              <a:buNone/>
            </a:pPr>
            <a:r>
              <a:rPr lang="en-US" sz="1100" dirty="0"/>
              <a:t>               </a:t>
            </a:r>
            <a:r>
              <a:rPr lang="en-US" sz="1100" dirty="0" smtClean="0"/>
              <a:t>		blade_0_9   </a:t>
            </a:r>
            <a:r>
              <a:rPr lang="en-US" sz="1100" dirty="0"/>
              <a:t>169.254.0.145  </a:t>
            </a:r>
            <a:r>
              <a:rPr lang="en-US" sz="1100" dirty="0" smtClean="0"/>
              <a:t>	ok</a:t>
            </a:r>
            <a:endParaRPr lang="en-US" sz="1100" dirty="0"/>
          </a:p>
          <a:p>
            <a:pPr marL="2228850" lvl="5" indent="0">
              <a:buNone/>
            </a:pPr>
            <a:r>
              <a:rPr lang="en-US" sz="1100" dirty="0"/>
              <a:t>bs_SIS_1      </a:t>
            </a:r>
            <a:r>
              <a:rPr lang="en-US" sz="1100" dirty="0" smtClean="0"/>
              <a:t>	blade_0_1   </a:t>
            </a:r>
            <a:r>
              <a:rPr lang="en-US" sz="1100" dirty="0"/>
              <a:t>169.254.62.19   </a:t>
            </a:r>
            <a:r>
              <a:rPr lang="en-US" sz="1100" dirty="0" smtClean="0"/>
              <a:t>	ok</a:t>
            </a:r>
            <a:endParaRPr lang="en-US" sz="1100" dirty="0"/>
          </a:p>
          <a:p>
            <a:pPr marL="2228850" lvl="5" indent="0">
              <a:buNone/>
            </a:pPr>
            <a:r>
              <a:rPr lang="en-US" sz="1100" dirty="0"/>
              <a:t>               </a:t>
            </a:r>
            <a:r>
              <a:rPr lang="en-US" sz="1100" dirty="0" smtClean="0"/>
              <a:t>		blade_0_13  </a:t>
            </a:r>
            <a:r>
              <a:rPr lang="en-US" sz="1100" dirty="0"/>
              <a:t>169.254.62.20   </a:t>
            </a:r>
            <a:r>
              <a:rPr lang="en-US" sz="1100" dirty="0" smtClean="0"/>
              <a:t>	NOK</a:t>
            </a:r>
          </a:p>
          <a:p>
            <a:pPr marL="914400" lvl="1" indent="-457200"/>
            <a:r>
              <a:rPr lang="es-CR" sz="3600" dirty="0" smtClean="0"/>
              <a:t>Conectar usando SSH.</a:t>
            </a:r>
            <a:endParaRPr lang="es-CR" sz="3600" dirty="0"/>
          </a:p>
          <a:p>
            <a:pPr marL="2228850" lvl="5" indent="0">
              <a:buNone/>
            </a:pPr>
            <a:endParaRPr lang="en-US" sz="1100" dirty="0" smtClean="0"/>
          </a:p>
        </p:txBody>
      </p:sp>
    </p:spTree>
    <p:extLst>
      <p:ext uri="{BB962C8B-B14F-4D97-AF65-F5344CB8AC3E}">
        <p14:creationId xmlns:p14="http://schemas.microsoft.com/office/powerpoint/2010/main" val="396754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ISER ver configuración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Show </a:t>
            </a:r>
            <a:r>
              <a:rPr lang="es-CR" dirty="0" err="1" smtClean="0"/>
              <a:t>vr</a:t>
            </a:r>
            <a:r>
              <a:rPr lang="es-CR" dirty="0" smtClean="0"/>
              <a:t> </a:t>
            </a:r>
            <a:r>
              <a:rPr lang="es-CR" dirty="0" err="1" smtClean="0"/>
              <a:t>all</a:t>
            </a:r>
            <a:r>
              <a:rPr lang="es-CR" dirty="0" smtClean="0"/>
              <a:t> </a:t>
            </a:r>
            <a:r>
              <a:rPr lang="es-CR" dirty="0" err="1" smtClean="0"/>
              <a:t>config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8665165"/>
              </p:ext>
            </p:extLst>
          </p:nvPr>
        </p:nvGraphicFramePr>
        <p:xfrm>
          <a:off x="4038600" y="3429000"/>
          <a:ext cx="571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Packager Shell Object" showAsIcon="1" r:id="rId3" imgW="572040" imgH="685440" progId="Package">
                  <p:embed/>
                </p:oleObj>
              </mc:Choice>
              <mc:Fallback>
                <p:oleObj name="Packager Shell Object" showAsIcon="1" r:id="rId3" imgW="572040" imgH="6854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38600" y="3429000"/>
                        <a:ext cx="5715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173447"/>
              </p:ext>
            </p:extLst>
          </p:nvPr>
        </p:nvGraphicFramePr>
        <p:xfrm>
          <a:off x="4876800" y="3352800"/>
          <a:ext cx="571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Packager Shell Object" showAsIcon="1" r:id="rId5" imgW="572040" imgH="685440" progId="Package">
                  <p:embed/>
                </p:oleObj>
              </mc:Choice>
              <mc:Fallback>
                <p:oleObj name="Packager Shell Object" showAsIcon="1" r:id="rId5" imgW="572040" imgH="68544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76800" y="3352800"/>
                        <a:ext cx="5715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698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GUI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b="1" i="1" dirty="0"/>
              <a:t>hostNameOrIpAddress</a:t>
            </a:r>
            <a:r>
              <a:rPr lang="en-US" dirty="0"/>
              <a:t>/ 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19400"/>
            <a:ext cx="759756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91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Alarmas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447800"/>
            <a:ext cx="581025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24200"/>
            <a:ext cx="21907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0" y="3124200"/>
            <a:ext cx="8382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67000" y="356235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45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 smtClean="0"/>
              <a:t>Backups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dirty="0" err="1" smtClean="0"/>
              <a:t>Integrated</a:t>
            </a:r>
            <a:r>
              <a:rPr lang="es-CR" dirty="0" smtClean="0"/>
              <a:t> </a:t>
            </a:r>
            <a:r>
              <a:rPr lang="es-CR" dirty="0" err="1" smtClean="0"/>
              <a:t>Site</a:t>
            </a:r>
            <a:r>
              <a:rPr lang="es-CR" dirty="0" smtClean="0"/>
              <a:t> </a:t>
            </a:r>
            <a:r>
              <a:rPr lang="es-CR" dirty="0" err="1" smtClean="0"/>
              <a:t>Services</a:t>
            </a:r>
            <a:r>
              <a:rPr lang="es-CR" dirty="0" smtClean="0"/>
              <a:t> -&gt;</a:t>
            </a:r>
            <a:r>
              <a:rPr lang="en-US" dirty="0" smtClean="0"/>
              <a:t> Software </a:t>
            </a:r>
            <a:r>
              <a:rPr lang="es-CR" dirty="0" smtClean="0"/>
              <a:t>-&gt; </a:t>
            </a:r>
            <a:r>
              <a:rPr lang="es-CR" dirty="0" err="1" smtClean="0"/>
              <a:t>Create</a:t>
            </a:r>
            <a:r>
              <a:rPr lang="es-CR" dirty="0" smtClean="0"/>
              <a:t> </a:t>
            </a:r>
            <a:r>
              <a:rPr lang="es-CR" dirty="0" err="1" smtClean="0"/>
              <a:t>Site</a:t>
            </a:r>
            <a:r>
              <a:rPr lang="es-CR" dirty="0" smtClean="0"/>
              <a:t> </a:t>
            </a:r>
            <a:r>
              <a:rPr lang="es-CR" dirty="0" err="1" smtClean="0"/>
              <a:t>backup</a:t>
            </a:r>
            <a:endParaRPr lang="es-CR" dirty="0" smtClean="0"/>
          </a:p>
          <a:p>
            <a:endParaRPr lang="es-CR" dirty="0"/>
          </a:p>
          <a:p>
            <a:pPr marL="457200" lvl="1" indent="0">
              <a:buNone/>
            </a:pPr>
            <a:endParaRPr lang="es-CR" dirty="0" smtClean="0"/>
          </a:p>
          <a:p>
            <a:pPr marL="457200" lvl="1" indent="0">
              <a:buNone/>
            </a:pPr>
            <a:endParaRPr lang="es-CR" dirty="0"/>
          </a:p>
          <a:p>
            <a:pPr marL="457200" lvl="1" indent="0">
              <a:buNone/>
            </a:pPr>
            <a:endParaRPr lang="es-CR" dirty="0" smtClean="0"/>
          </a:p>
          <a:p>
            <a:pPr marL="457200" lvl="1" indent="0">
              <a:buNone/>
            </a:pPr>
            <a:endParaRPr lang="es-CR" dirty="0"/>
          </a:p>
          <a:p>
            <a:pPr marL="457200" lvl="1" indent="0">
              <a:buNone/>
            </a:pPr>
            <a:endParaRPr lang="es-CR" dirty="0" smtClean="0"/>
          </a:p>
          <a:p>
            <a:pPr marL="457200" lvl="1" indent="0">
              <a:buNone/>
            </a:pPr>
            <a:endParaRPr lang="es-CR" dirty="0" smtClean="0"/>
          </a:p>
          <a:p>
            <a:r>
              <a:rPr lang="es-CR" dirty="0" err="1" smtClean="0"/>
              <a:t>Integrated</a:t>
            </a:r>
            <a:r>
              <a:rPr lang="es-CR" dirty="0" smtClean="0"/>
              <a:t> </a:t>
            </a:r>
            <a:r>
              <a:rPr lang="es-CR" dirty="0" err="1"/>
              <a:t>Site</a:t>
            </a:r>
            <a:r>
              <a:rPr lang="es-CR" dirty="0"/>
              <a:t> </a:t>
            </a:r>
            <a:r>
              <a:rPr lang="es-CR" dirty="0" err="1"/>
              <a:t>Services</a:t>
            </a:r>
            <a:r>
              <a:rPr lang="es-CR" dirty="0"/>
              <a:t> -&gt;</a:t>
            </a:r>
            <a:r>
              <a:rPr lang="en-US" dirty="0"/>
              <a:t> Software </a:t>
            </a:r>
            <a:r>
              <a:rPr lang="es-CR" dirty="0"/>
              <a:t>-&gt; </a:t>
            </a:r>
            <a:r>
              <a:rPr lang="es-CR" dirty="0" err="1" smtClean="0"/>
              <a:t>LoadSite</a:t>
            </a:r>
            <a:r>
              <a:rPr lang="es-CR" dirty="0" smtClean="0"/>
              <a:t> </a:t>
            </a:r>
            <a:r>
              <a:rPr lang="es-CR" dirty="0" err="1"/>
              <a:t>backup</a:t>
            </a:r>
            <a:endParaRPr lang="es-CR" dirty="0"/>
          </a:p>
          <a:p>
            <a:pPr marL="457200" lvl="1" indent="0">
              <a:buNone/>
            </a:pPr>
            <a:endParaRPr lang="es-CR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35382"/>
            <a:ext cx="518160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186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Creación de </a:t>
            </a:r>
            <a:r>
              <a:rPr lang="es-CR" dirty="0" err="1" smtClean="0"/>
              <a:t>VLANs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err="1" smtClean="0"/>
              <a:t>Integrated</a:t>
            </a:r>
            <a:r>
              <a:rPr lang="es-CR" dirty="0" smtClean="0"/>
              <a:t> </a:t>
            </a:r>
            <a:r>
              <a:rPr lang="es-CR" dirty="0" err="1" smtClean="0"/>
              <a:t>Site</a:t>
            </a:r>
            <a:r>
              <a:rPr lang="es-CR" dirty="0" smtClean="0"/>
              <a:t> </a:t>
            </a:r>
            <a:r>
              <a:rPr lang="es-CR" dirty="0" err="1" smtClean="0"/>
              <a:t>Services</a:t>
            </a:r>
            <a:r>
              <a:rPr lang="es-CR" dirty="0" smtClean="0"/>
              <a:t> -&gt; Network </a:t>
            </a:r>
            <a:r>
              <a:rPr lang="es-CR" dirty="0" err="1" smtClean="0"/>
              <a:t>Configuration</a:t>
            </a:r>
            <a:r>
              <a:rPr lang="es-CR" dirty="0" smtClean="0"/>
              <a:t> –&gt; IS </a:t>
            </a:r>
            <a:r>
              <a:rPr lang="es-CR" dirty="0" err="1" smtClean="0"/>
              <a:t>Vlan</a:t>
            </a:r>
            <a:endParaRPr lang="es-CR" dirty="0" smtClean="0"/>
          </a:p>
          <a:p>
            <a:endParaRPr lang="es-CR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743200"/>
            <a:ext cx="3124200" cy="3799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810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Hardware IS </a:t>
            </a:r>
            <a:r>
              <a:rPr lang="es-CR" dirty="0" err="1" smtClean="0"/>
              <a:t>Blade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1" descr="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7620000" cy="521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636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 smtClean="0"/>
              <a:t>Configfuración</a:t>
            </a:r>
            <a:r>
              <a:rPr lang="es-CR" dirty="0" smtClean="0"/>
              <a:t> 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err="1" smtClean="0"/>
              <a:t>Integrated</a:t>
            </a:r>
            <a:r>
              <a:rPr lang="es-CR" dirty="0" smtClean="0"/>
              <a:t> </a:t>
            </a:r>
            <a:r>
              <a:rPr lang="es-CR" dirty="0" err="1" smtClean="0"/>
              <a:t>Site</a:t>
            </a:r>
            <a:r>
              <a:rPr lang="es-CR" dirty="0" smtClean="0"/>
              <a:t> </a:t>
            </a:r>
            <a:r>
              <a:rPr lang="es-CR" dirty="0" err="1" smtClean="0"/>
              <a:t>Services</a:t>
            </a:r>
            <a:r>
              <a:rPr lang="es-CR" dirty="0" smtClean="0"/>
              <a:t> -&gt; Network </a:t>
            </a:r>
            <a:r>
              <a:rPr lang="es-CR" dirty="0" err="1" smtClean="0"/>
              <a:t>Configuration</a:t>
            </a:r>
            <a:r>
              <a:rPr lang="es-CR" dirty="0" smtClean="0"/>
              <a:t> –&gt; IS </a:t>
            </a:r>
            <a:r>
              <a:rPr lang="es-CR" dirty="0" err="1" smtClean="0"/>
              <a:t>Logical</a:t>
            </a:r>
            <a:r>
              <a:rPr lang="es-CR" dirty="0" smtClean="0"/>
              <a:t> Network</a:t>
            </a:r>
          </a:p>
          <a:p>
            <a:endParaRPr lang="es-C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77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err="1"/>
              <a:t>Integrated</a:t>
            </a:r>
            <a:r>
              <a:rPr lang="es-CR" dirty="0"/>
              <a:t> </a:t>
            </a:r>
            <a:r>
              <a:rPr lang="es-CR" dirty="0" err="1"/>
              <a:t>Site</a:t>
            </a:r>
            <a:r>
              <a:rPr lang="es-CR" dirty="0"/>
              <a:t> </a:t>
            </a:r>
            <a:r>
              <a:rPr lang="es-CR" dirty="0" err="1"/>
              <a:t>Services</a:t>
            </a:r>
            <a:r>
              <a:rPr lang="es-CR" dirty="0"/>
              <a:t> -&gt;</a:t>
            </a:r>
            <a:r>
              <a:rPr lang="en-US" dirty="0"/>
              <a:t> </a:t>
            </a:r>
            <a:r>
              <a:rPr lang="en-US" dirty="0" smtClean="0"/>
              <a:t>Logs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9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Versiones de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err="1"/>
              <a:t>Integrated</a:t>
            </a:r>
            <a:r>
              <a:rPr lang="es-CR" dirty="0"/>
              <a:t> </a:t>
            </a:r>
            <a:r>
              <a:rPr lang="es-CR" dirty="0" err="1"/>
              <a:t>Site</a:t>
            </a:r>
            <a:r>
              <a:rPr lang="es-CR" dirty="0"/>
              <a:t> </a:t>
            </a:r>
            <a:r>
              <a:rPr lang="es-CR" dirty="0" err="1"/>
              <a:t>Services</a:t>
            </a:r>
            <a:r>
              <a:rPr lang="es-CR" dirty="0"/>
              <a:t> -&gt;</a:t>
            </a:r>
            <a:r>
              <a:rPr lang="en-US" dirty="0"/>
              <a:t> </a:t>
            </a:r>
            <a:r>
              <a:rPr lang="en-US" dirty="0" smtClean="0"/>
              <a:t>Software</a:t>
            </a:r>
          </a:p>
          <a:p>
            <a:endParaRPr lang="es-CR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438400"/>
            <a:ext cx="475615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492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Configuración SIP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err="1" smtClean="0"/>
              <a:t>Session</a:t>
            </a:r>
            <a:r>
              <a:rPr lang="es-CR" dirty="0" smtClean="0"/>
              <a:t> </a:t>
            </a:r>
            <a:r>
              <a:rPr lang="es-CR" dirty="0" err="1" smtClean="0"/>
              <a:t>Border</a:t>
            </a:r>
            <a:r>
              <a:rPr lang="es-CR" dirty="0" smtClean="0"/>
              <a:t> Gateway -&gt; </a:t>
            </a:r>
            <a:r>
              <a:rPr lang="es-CR" dirty="0" err="1" smtClean="0"/>
              <a:t>Session</a:t>
            </a:r>
            <a:r>
              <a:rPr lang="es-CR" dirty="0" smtClean="0"/>
              <a:t> </a:t>
            </a:r>
            <a:r>
              <a:rPr lang="es-CR" dirty="0" err="1" smtClean="0"/>
              <a:t>Signaling</a:t>
            </a:r>
            <a:r>
              <a:rPr lang="es-CR" dirty="0" smtClean="0"/>
              <a:t>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90800"/>
            <a:ext cx="857512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857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/>
          <a:lstStyle/>
          <a:p>
            <a:r>
              <a:rPr lang="es-CR" dirty="0" err="1" smtClean="0"/>
              <a:t>Configuracion</a:t>
            </a:r>
            <a:r>
              <a:rPr lang="es-CR" dirty="0" smtClean="0"/>
              <a:t>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s-CR" sz="2000" dirty="0" err="1" smtClean="0"/>
              <a:t>Session</a:t>
            </a:r>
            <a:r>
              <a:rPr lang="es-CR" sz="2000" dirty="0" smtClean="0"/>
              <a:t> </a:t>
            </a:r>
            <a:r>
              <a:rPr lang="es-CR" sz="2000" dirty="0" err="1" smtClean="0"/>
              <a:t>Border</a:t>
            </a:r>
            <a:r>
              <a:rPr lang="es-CR" sz="2000" dirty="0" smtClean="0"/>
              <a:t> Gateway -&gt; Network </a:t>
            </a:r>
            <a:r>
              <a:rPr lang="es-CR" sz="2000" dirty="0" err="1" smtClean="0"/>
              <a:t>Configuration</a:t>
            </a:r>
            <a:r>
              <a:rPr lang="es-CR" sz="2000" dirty="0" smtClean="0"/>
              <a:t> - &gt; Network -&gt; Media proxy -&gt; </a:t>
            </a:r>
            <a:r>
              <a:rPr lang="es-CR" sz="2000" dirty="0" err="1" smtClean="0"/>
              <a:t>network</a:t>
            </a:r>
            <a:r>
              <a:rPr lang="es-CR" sz="2000" dirty="0" smtClean="0"/>
              <a:t> </a:t>
            </a:r>
            <a:r>
              <a:rPr lang="es-CR" sz="2000" dirty="0" err="1" smtClean="0"/>
              <a:t>configuration</a:t>
            </a:r>
            <a:endParaRPr 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057400"/>
            <a:ext cx="5117149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295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Trazas </a:t>
            </a:r>
            <a:r>
              <a:rPr lang="es-CR" dirty="0" err="1" smtClean="0"/>
              <a:t>TCPDUMp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351839" cy="3852000"/>
          </a:xfrm>
        </p:spPr>
        <p:txBody>
          <a:bodyPr/>
          <a:lstStyle/>
          <a:p>
            <a:r>
              <a:rPr lang="es-CR" dirty="0" smtClean="0"/>
              <a:t>Pasos:</a:t>
            </a:r>
          </a:p>
          <a:p>
            <a:pPr marL="812800" lvl="1" indent="-457200">
              <a:buFont typeface="+mj-lt"/>
              <a:buAutoNum type="arabicPeriod"/>
            </a:pPr>
            <a:r>
              <a:rPr lang="es-CR" dirty="0" smtClean="0"/>
              <a:t>Buscar la tarjeta SGC activa y </a:t>
            </a:r>
            <a:r>
              <a:rPr lang="es-CR" dirty="0" err="1" smtClean="0"/>
              <a:t>loguearse</a:t>
            </a:r>
            <a:r>
              <a:rPr lang="es-CR" dirty="0" smtClean="0"/>
              <a:t> a </a:t>
            </a:r>
            <a:r>
              <a:rPr lang="es-CR" dirty="0" err="1" smtClean="0"/>
              <a:t>ellla</a:t>
            </a:r>
            <a:r>
              <a:rPr lang="es-CR" dirty="0" smtClean="0"/>
              <a:t>.</a:t>
            </a:r>
          </a:p>
          <a:p>
            <a:pPr marL="812800" lvl="1" indent="-457200">
              <a:buFont typeface="+mj-lt"/>
              <a:buAutoNum type="arabicPeriod"/>
            </a:pPr>
            <a:r>
              <a:rPr lang="es-CR" dirty="0" smtClean="0"/>
              <a:t>Cambiar a usuario </a:t>
            </a:r>
            <a:r>
              <a:rPr lang="es-CR" dirty="0" err="1" smtClean="0"/>
              <a:t>root</a:t>
            </a:r>
            <a:r>
              <a:rPr lang="es-CR" dirty="0" smtClean="0"/>
              <a:t>:</a:t>
            </a:r>
          </a:p>
          <a:p>
            <a:pPr marL="714375" lvl="2" indent="0">
              <a:buNone/>
            </a:pPr>
            <a:r>
              <a:rPr lang="es-CR" i="1" dirty="0" smtClean="0"/>
              <a:t>				su </a:t>
            </a:r>
            <a:r>
              <a:rPr lang="es-CR" i="1" dirty="0" err="1" smtClean="0"/>
              <a:t>root</a:t>
            </a:r>
            <a:endParaRPr lang="es-CR" i="1" dirty="0"/>
          </a:p>
          <a:p>
            <a:pPr marL="812800" lvl="1" indent="-457200">
              <a:buFont typeface="+mj-lt"/>
              <a:buAutoNum type="arabicPeriod"/>
            </a:pPr>
            <a:r>
              <a:rPr lang="es-CR" dirty="0" smtClean="0"/>
              <a:t>Encontrar la interfaz a trazar “</a:t>
            </a:r>
            <a:r>
              <a:rPr lang="en-GB" b="1" dirty="0" err="1"/>
              <a:t>vrctl</a:t>
            </a:r>
            <a:r>
              <a:rPr lang="en-GB" b="1" dirty="0"/>
              <a:t> -c </a:t>
            </a:r>
            <a:r>
              <a:rPr lang="en-GB" b="1" dirty="0" smtClean="0"/>
              <a:t>&lt;</a:t>
            </a:r>
            <a:r>
              <a:rPr lang="en-GB" b="1" dirty="0" err="1" smtClean="0"/>
              <a:t>network_id</a:t>
            </a:r>
            <a:r>
              <a:rPr lang="en-GB" b="1" dirty="0" smtClean="0"/>
              <a:t>&gt;  </a:t>
            </a:r>
            <a:r>
              <a:rPr lang="en-GB" b="1" dirty="0" err="1"/>
              <a:t>ifconfig</a:t>
            </a:r>
            <a:r>
              <a:rPr lang="en-GB" b="1" dirty="0"/>
              <a:t> –</a:t>
            </a:r>
            <a:r>
              <a:rPr lang="en-GB" b="1" dirty="0" smtClean="0"/>
              <a:t>a</a:t>
            </a:r>
            <a:r>
              <a:rPr lang="en-GB" dirty="0" smtClean="0"/>
              <a:t>“</a:t>
            </a:r>
          </a:p>
          <a:p>
            <a:pPr marL="812800" lvl="1" indent="-457200">
              <a:buFont typeface="+mj-lt"/>
              <a:buAutoNum type="arabicPeriod"/>
            </a:pPr>
            <a:endParaRPr lang="es-CR" dirty="0" smtClean="0"/>
          </a:p>
          <a:p>
            <a:pPr marL="812800" lvl="1" indent="-457200">
              <a:buFont typeface="+mj-lt"/>
              <a:buAutoNum type="arabicPeriod"/>
            </a:pPr>
            <a:endParaRPr lang="es-CR" dirty="0"/>
          </a:p>
          <a:p>
            <a:pPr marL="812800" lvl="1" indent="-457200">
              <a:buFont typeface="+mj-lt"/>
              <a:buAutoNum type="arabicPeriod"/>
            </a:pPr>
            <a:endParaRPr lang="es-CR" dirty="0" smtClean="0"/>
          </a:p>
          <a:p>
            <a:pPr marL="812800" lvl="1" indent="-457200">
              <a:buFont typeface="+mj-lt"/>
              <a:buAutoNum type="arabicPeriod"/>
            </a:pPr>
            <a:endParaRPr lang="es-CR" dirty="0"/>
          </a:p>
          <a:p>
            <a:pPr marL="812800" lvl="1" indent="-457200">
              <a:buFont typeface="+mj-lt"/>
              <a:buAutoNum type="arabicPeriod"/>
            </a:pPr>
            <a:endParaRPr lang="es-CR" dirty="0" smtClean="0"/>
          </a:p>
          <a:p>
            <a:pPr marL="812800" lvl="1" indent="-457200">
              <a:buFont typeface="+mj-lt"/>
              <a:buAutoNum type="arabicPeriod"/>
            </a:pPr>
            <a:r>
              <a:rPr lang="es-CR" dirty="0"/>
              <a:t>c</a:t>
            </a:r>
            <a:r>
              <a:rPr lang="es-CR" dirty="0" smtClean="0"/>
              <a:t>d home/</a:t>
            </a:r>
            <a:r>
              <a:rPr lang="es-CR" dirty="0" err="1" smtClean="0"/>
              <a:t>homer</a:t>
            </a:r>
            <a:endParaRPr lang="es-CR" dirty="0" smtClean="0"/>
          </a:p>
          <a:p>
            <a:pPr marL="812800" lvl="1" indent="-457200">
              <a:buFont typeface="+mj-lt"/>
              <a:buAutoNum type="arabicPeriod"/>
            </a:pPr>
            <a:r>
              <a:rPr lang="en-GB" b="1" dirty="0" err="1" smtClean="0"/>
              <a:t>vrctl</a:t>
            </a:r>
            <a:r>
              <a:rPr lang="en-GB" b="1" dirty="0" smtClean="0"/>
              <a:t> </a:t>
            </a:r>
            <a:r>
              <a:rPr lang="en-GB" b="1" dirty="0"/>
              <a:t>-c 1 </a:t>
            </a:r>
            <a:r>
              <a:rPr lang="en-GB" b="1" dirty="0" err="1"/>
              <a:t>tcpdump</a:t>
            </a:r>
            <a:r>
              <a:rPr lang="en-GB" b="1" dirty="0"/>
              <a:t> -i bond0.257 -s 0 -w </a:t>
            </a:r>
            <a:r>
              <a:rPr lang="en-GB" b="1" dirty="0" smtClean="0"/>
              <a:t>&lt;</a:t>
            </a:r>
            <a:r>
              <a:rPr lang="en-GB" b="1" dirty="0" err="1" smtClean="0"/>
              <a:t>nombre_de_traza</a:t>
            </a:r>
            <a:r>
              <a:rPr lang="en-GB" b="1" dirty="0" smtClean="0"/>
              <a:t>&gt;</a:t>
            </a:r>
          </a:p>
          <a:p>
            <a:pPr marL="355600" lvl="1" indent="0">
              <a:buNone/>
            </a:pP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86200"/>
            <a:ext cx="483870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2674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Trazas </a:t>
            </a:r>
            <a:r>
              <a:rPr lang="es-CR" dirty="0" err="1" smtClean="0"/>
              <a:t>TCPDUMp</a:t>
            </a:r>
            <a:r>
              <a:rPr lang="es-CR" dirty="0" smtClean="0"/>
              <a:t> en SGC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351839" cy="3852000"/>
          </a:xfrm>
        </p:spPr>
        <p:txBody>
          <a:bodyPr/>
          <a:lstStyle/>
          <a:p>
            <a:pPr marL="812800" lvl="1" indent="-457200">
              <a:buFont typeface="+mj-lt"/>
              <a:buAutoNum type="arabicPeriod" startAt="6"/>
            </a:pPr>
            <a:r>
              <a:rPr lang="es-CR" dirty="0" err="1" smtClean="0"/>
              <a:t>To</a:t>
            </a:r>
            <a:r>
              <a:rPr lang="es-CR" dirty="0" smtClean="0"/>
              <a:t> stop trace “</a:t>
            </a:r>
            <a:r>
              <a:rPr lang="es-CR" dirty="0" err="1" smtClean="0"/>
              <a:t>ctrl</a:t>
            </a:r>
            <a:r>
              <a:rPr lang="es-CR" dirty="0" smtClean="0"/>
              <a:t>-c”</a:t>
            </a:r>
          </a:p>
          <a:p>
            <a:pPr marL="812800" lvl="1" indent="-457200">
              <a:buFont typeface="+mj-lt"/>
              <a:buAutoNum type="arabicPeriod" startAt="6"/>
            </a:pPr>
            <a:r>
              <a:rPr lang="es-CR" dirty="0" smtClean="0"/>
              <a:t>Acceder a la traza en la SIS usando el directorio /</a:t>
            </a:r>
            <a:r>
              <a:rPr lang="es-CR" dirty="0" err="1" smtClean="0"/>
              <a:t>private</a:t>
            </a:r>
            <a:r>
              <a:rPr lang="es-CR" dirty="0" smtClean="0"/>
              <a:t>/blade_0_x/</a:t>
            </a:r>
            <a:r>
              <a:rPr lang="es-CR" dirty="0" err="1" smtClean="0"/>
              <a:t>homedir</a:t>
            </a:r>
            <a:endParaRPr lang="es-CR" dirty="0"/>
          </a:p>
          <a:p>
            <a:pPr marL="812800" lvl="1" indent="-457200">
              <a:buFont typeface="+mj-lt"/>
              <a:buAutoNum type="arabicPeriod" startAt="6"/>
            </a:pPr>
            <a:r>
              <a:rPr lang="es-CR" dirty="0" smtClean="0"/>
              <a:t>Abrir traza en </a:t>
            </a:r>
            <a:r>
              <a:rPr lang="es-CR" dirty="0" err="1" smtClean="0"/>
              <a:t>Wireshark</a:t>
            </a:r>
            <a:r>
              <a:rPr lang="es-CR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85351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7888289" cy="1085371"/>
          </a:xfrm>
        </p:spPr>
        <p:txBody>
          <a:bodyPr/>
          <a:lstStyle/>
          <a:p>
            <a:r>
              <a:rPr lang="es-CR" dirty="0" smtClean="0"/>
              <a:t>Trazas </a:t>
            </a:r>
            <a:r>
              <a:rPr lang="es-CR" dirty="0" err="1" smtClean="0"/>
              <a:t>tcpdump</a:t>
            </a:r>
            <a:r>
              <a:rPr lang="es-CR" dirty="0" smtClean="0"/>
              <a:t> en </a:t>
            </a:r>
            <a:r>
              <a:rPr lang="es-CR" dirty="0" err="1" smtClean="0"/>
              <a:t>iser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CR" dirty="0" smtClean="0"/>
              <a:t>Ver todos los </a:t>
            </a:r>
            <a:r>
              <a:rPr lang="es-CR" dirty="0" err="1" smtClean="0"/>
              <a:t>blades</a:t>
            </a:r>
            <a:r>
              <a:rPr lang="es-CR" dirty="0" smtClean="0"/>
              <a:t> disponibles en SIS “blades.sh”</a:t>
            </a:r>
          </a:p>
          <a:p>
            <a:pPr marL="457200" indent="-457200">
              <a:buFont typeface="+mj-lt"/>
              <a:buAutoNum type="arabicPeriod"/>
            </a:pPr>
            <a:r>
              <a:rPr lang="es-CR" dirty="0" err="1" smtClean="0"/>
              <a:t>Loguearse</a:t>
            </a:r>
            <a:r>
              <a:rPr lang="es-CR" dirty="0" smtClean="0"/>
              <a:t> a ISER por </a:t>
            </a:r>
            <a:r>
              <a:rPr lang="es-CR" dirty="0" err="1" smtClean="0"/>
              <a:t>ssh</a:t>
            </a:r>
            <a:r>
              <a:rPr lang="es-CR" dirty="0" smtClean="0"/>
              <a:t> y usuario </a:t>
            </a:r>
            <a:r>
              <a:rPr lang="es-CR" dirty="0" err="1" smtClean="0"/>
              <a:t>debug</a:t>
            </a:r>
            <a:endParaRPr lang="es-CR" dirty="0" smtClean="0"/>
          </a:p>
          <a:p>
            <a:pPr marL="457200" indent="-457200">
              <a:buFont typeface="+mj-lt"/>
              <a:buAutoNum type="arabicPeriod"/>
            </a:pPr>
            <a:r>
              <a:rPr lang="es-CR" dirty="0" smtClean="0"/>
              <a:t>Usar el comando “</a:t>
            </a:r>
            <a:r>
              <a:rPr lang="es-CR" dirty="0" err="1" smtClean="0"/>
              <a:t>deb</a:t>
            </a:r>
            <a:r>
              <a:rPr lang="es-CR" dirty="0" smtClean="0"/>
              <a:t> !” para entrar al modo </a:t>
            </a:r>
            <a:r>
              <a:rPr lang="es-CR" dirty="0" err="1" smtClean="0"/>
              <a:t>debug</a:t>
            </a:r>
            <a:r>
              <a:rPr lang="es-CR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CR" dirty="0" smtClean="0"/>
              <a:t>Ver todas las interfaces “</a:t>
            </a:r>
            <a:r>
              <a:rPr lang="es-CR" dirty="0" err="1" smtClean="0"/>
              <a:t>ifconfig</a:t>
            </a:r>
            <a:r>
              <a:rPr lang="es-CR" dirty="0" smtClean="0"/>
              <a:t> –a”.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tcpdump</a:t>
            </a:r>
            <a:r>
              <a:rPr lang="en-GB" dirty="0"/>
              <a:t> –i &lt;interface&gt; -s0 –w &lt;</a:t>
            </a:r>
            <a:r>
              <a:rPr lang="en-GB" dirty="0" err="1"/>
              <a:t>name_of_file</a:t>
            </a:r>
            <a:r>
              <a:rPr lang="en-GB" dirty="0"/>
              <a:t>&gt;.</a:t>
            </a:r>
            <a:r>
              <a:rPr lang="en-GB" dirty="0" err="1" smtClean="0"/>
              <a:t>pcap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Detener</a:t>
            </a:r>
            <a:r>
              <a:rPr lang="en-GB" dirty="0" smtClean="0"/>
              <a:t> la </a:t>
            </a:r>
            <a:r>
              <a:rPr lang="en-GB" dirty="0" err="1" smtClean="0"/>
              <a:t>traza</a:t>
            </a:r>
            <a:r>
              <a:rPr lang="en-GB" dirty="0" smtClean="0"/>
              <a:t> “ctrl-c”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Buscar</a:t>
            </a:r>
            <a:r>
              <a:rPr lang="en-GB" dirty="0" smtClean="0"/>
              <a:t> la </a:t>
            </a:r>
            <a:r>
              <a:rPr lang="en-GB" dirty="0" err="1" smtClean="0"/>
              <a:t>traza</a:t>
            </a:r>
            <a:r>
              <a:rPr lang="en-GB" dirty="0" smtClean="0"/>
              <a:t> en SIS en </a:t>
            </a:r>
            <a:r>
              <a:rPr lang="en-GB" dirty="0"/>
              <a:t>/private/</a:t>
            </a:r>
            <a:r>
              <a:rPr lang="en-GB" dirty="0" err="1"/>
              <a:t>bs_ISER_x</a:t>
            </a:r>
            <a:r>
              <a:rPr lang="en-GB" dirty="0"/>
              <a:t>/</a:t>
            </a:r>
            <a:r>
              <a:rPr lang="en-GB" dirty="0" err="1"/>
              <a:t>usr</a:t>
            </a:r>
            <a:r>
              <a:rPr lang="en-GB" dirty="0"/>
              <a:t>/local/home/debug</a:t>
            </a:r>
            <a:r>
              <a:rPr lang="en-GB" dirty="0" smtClean="0"/>
              <a:t>/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 smtClean="0"/>
              <a:t>Descargar</a:t>
            </a:r>
            <a:r>
              <a:rPr lang="en-GB" dirty="0" smtClean="0"/>
              <a:t> </a:t>
            </a:r>
            <a:r>
              <a:rPr lang="en-GB" dirty="0" err="1" smtClean="0"/>
              <a:t>archivo</a:t>
            </a:r>
            <a:r>
              <a:rPr lang="en-GB" dirty="0" smtClean="0"/>
              <a:t> y </a:t>
            </a:r>
            <a:r>
              <a:rPr lang="en-GB" dirty="0" err="1" smtClean="0"/>
              <a:t>abrir</a:t>
            </a:r>
            <a:r>
              <a:rPr lang="en-GB" dirty="0" smtClean="0"/>
              <a:t> con </a:t>
            </a:r>
            <a:r>
              <a:rPr lang="en-GB" dirty="0" err="1" smtClean="0"/>
              <a:t>Wireshar</a:t>
            </a:r>
            <a:r>
              <a:rPr lang="en-GB" dirty="0" err="1"/>
              <a:t>k</a:t>
            </a:r>
            <a:endParaRPr lang="es-CR" dirty="0" smtClean="0"/>
          </a:p>
        </p:txBody>
      </p:sp>
    </p:spTree>
    <p:extLst>
      <p:ext uri="{BB962C8B-B14F-4D97-AF65-F5344CB8AC3E}">
        <p14:creationId xmlns:p14="http://schemas.microsoft.com/office/powerpoint/2010/main" val="546912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Hardware – IS </a:t>
            </a:r>
            <a:r>
              <a:rPr lang="es-CR" dirty="0" err="1" smtClean="0"/>
              <a:t>Blade</a:t>
            </a:r>
            <a:endParaRPr lang="en-US" dirty="0"/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781050" y="1549400"/>
            <a:ext cx="285750" cy="38766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65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1066800" y="1549400"/>
            <a:ext cx="609600" cy="38766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65"/>
          </a:solidFill>
          <a:ln w="9525" algn="ctr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wordArtVert" wrap="square" lIns="27432" tIns="0" rIns="0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000" b="0" i="0" u="none" strike="noStrike" baseline="0">
                <a:solidFill>
                  <a:srgbClr val="000000"/>
                </a:solidFill>
                <a:latin typeface="Arial"/>
                <a:cs typeface="Arial"/>
              </a:rPr>
              <a:t>SIS</a:t>
            </a:r>
            <a:endParaRPr lang="en-US"/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1676400" y="1549400"/>
            <a:ext cx="609600" cy="38766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65"/>
          </a:solidFill>
          <a:ln w="9525" algn="ctr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wordArtVert" wrap="square" lIns="27432" tIns="0" rIns="0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000" b="0" i="0" u="none" strike="noStrike" baseline="0">
                <a:solidFill>
                  <a:srgbClr val="000000"/>
                </a:solidFill>
                <a:latin typeface="Arial"/>
                <a:cs typeface="Arial"/>
              </a:rPr>
              <a:t>OMMP</a:t>
            </a:r>
            <a:endParaRPr lang="en-US"/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2286000" y="1549400"/>
            <a:ext cx="609600" cy="38766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65"/>
          </a:solidFill>
          <a:ln w="9525" algn="ctr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wordArtVert" wrap="square" lIns="27432" tIns="0" rIns="0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000" b="0" i="0" u="none" strike="noStrike" baseline="0">
                <a:solidFill>
                  <a:srgbClr val="000000"/>
                </a:solidFill>
                <a:latin typeface="Arial"/>
                <a:cs typeface="Arial"/>
              </a:rPr>
              <a:t>OMMP</a:t>
            </a:r>
            <a:endParaRPr lang="en-US"/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2895600" y="1549400"/>
            <a:ext cx="609600" cy="38766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65"/>
          </a:solidFill>
          <a:ln w="9525" algn="ctr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wordArtVert" wrap="square" lIns="27432" tIns="0" rIns="0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000" b="0" i="0" u="none" strike="noStrike" baseline="0">
                <a:solidFill>
                  <a:srgbClr val="000000"/>
                </a:solidFill>
                <a:latin typeface="Arial"/>
                <a:cs typeface="Arial"/>
              </a:rPr>
              <a:t>MP</a:t>
            </a:r>
            <a:endParaRPr lang="en-US"/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3505200" y="1549400"/>
            <a:ext cx="609600" cy="38766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65"/>
          </a:solidFill>
          <a:ln w="9525" algn="ctr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wordArtVert" wrap="square" lIns="27432" tIns="0" rIns="0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000" b="0" i="0" u="none" strike="noStrike" baseline="0">
                <a:solidFill>
                  <a:srgbClr val="000000"/>
                </a:solidFill>
                <a:latin typeface="Arial"/>
                <a:cs typeface="Arial"/>
              </a:rPr>
              <a:t>MP</a:t>
            </a:r>
            <a:endParaRPr lang="en-US"/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4114800" y="1549400"/>
            <a:ext cx="609600" cy="38766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65"/>
          </a:solidFill>
          <a:ln w="9525" algn="ctr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wordArtVert" wrap="square" lIns="27432" tIns="0" rIns="0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000" b="0" i="0" u="none" strike="noStrike" baseline="0">
                <a:solidFill>
                  <a:srgbClr val="000000"/>
                </a:solidFill>
                <a:latin typeface="Arial"/>
                <a:cs typeface="Arial"/>
              </a:rPr>
              <a:t>SGC</a:t>
            </a:r>
            <a:endParaRPr lang="en-US"/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4733925" y="1549400"/>
            <a:ext cx="600075" cy="38766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65"/>
          </a:solidFill>
          <a:ln w="9525" algn="ctr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wordArtVert" wrap="square" lIns="27432" tIns="0" rIns="0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000" b="0" i="0" u="none" strike="noStrike" baseline="0">
                <a:solidFill>
                  <a:srgbClr val="000000"/>
                </a:solidFill>
                <a:latin typeface="Arial"/>
                <a:cs typeface="Arial"/>
              </a:rPr>
              <a:t>SGC</a:t>
            </a:r>
            <a:endParaRPr lang="en-US"/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5334000" y="1549400"/>
            <a:ext cx="609600" cy="38766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65"/>
          </a:solidFill>
          <a:ln w="9525" algn="ctr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wordArtVert" wrap="square" lIns="27432" tIns="0" rIns="0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000" b="0" i="0" u="none" strike="noStrike" baseline="0">
                <a:solidFill>
                  <a:srgbClr val="000000"/>
                </a:solidFill>
                <a:latin typeface="Arial"/>
                <a:cs typeface="Arial"/>
              </a:rPr>
              <a:t>SGC</a:t>
            </a:r>
            <a:endParaRPr lang="en-US"/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5943600" y="1549400"/>
            <a:ext cx="609600" cy="38766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65"/>
          </a:solidFill>
          <a:ln w="9525" algn="ctr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wordArtVert" wrap="square" lIns="27432" tIns="0" rIns="0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000" b="0" i="0" u="none" strike="noStrike" baseline="0">
                <a:solidFill>
                  <a:srgbClr val="000000"/>
                </a:solidFill>
                <a:latin typeface="Arial"/>
                <a:cs typeface="Arial"/>
              </a:rPr>
              <a:t>SGC</a:t>
            </a:r>
            <a:endParaRPr lang="en-US"/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6553200" y="1549400"/>
            <a:ext cx="609600" cy="38766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65"/>
          </a:solidFill>
          <a:ln w="9525" algn="ctr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wordArtVert" wrap="square" lIns="27432" tIns="0" rIns="0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000" b="0" i="0" u="none" strike="noStrike" baseline="0">
                <a:solidFill>
                  <a:srgbClr val="000000"/>
                </a:solidFill>
                <a:latin typeface="Arial"/>
                <a:cs typeface="Arial"/>
              </a:rPr>
              <a:t>SGC</a:t>
            </a:r>
            <a:endParaRPr lang="en-US"/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7162800" y="1549400"/>
            <a:ext cx="609600" cy="38766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65"/>
          </a:solidFill>
          <a:ln w="9525" algn="ctr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wordArtVert" wrap="square" lIns="27432" tIns="0" rIns="0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000" b="0" i="0" u="none" strike="noStrike" baseline="0">
                <a:solidFill>
                  <a:srgbClr val="000000"/>
                </a:solidFill>
                <a:latin typeface="Arial"/>
                <a:cs typeface="Arial"/>
              </a:rPr>
              <a:t>ISER</a:t>
            </a:r>
            <a:endParaRPr lang="en-US"/>
          </a:p>
        </p:txBody>
      </p:sp>
      <p:sp>
        <p:nvSpPr>
          <p:cNvPr id="91" name="Rectangle 90" descr="Light vertical"/>
          <p:cNvSpPr>
            <a:spLocks noChangeArrowheads="1"/>
          </p:cNvSpPr>
          <p:nvPr/>
        </p:nvSpPr>
        <p:spPr bwMode="auto">
          <a:xfrm>
            <a:off x="1866900" y="4378325"/>
            <a:ext cx="228600" cy="219075"/>
          </a:xfrm>
          <a:prstGeom prst="rect">
            <a:avLst/>
          </a:prstGeom>
          <a:pattFill prst="ltVert">
            <a:fgClr>
              <a:srgbClr xmlns:mc="http://schemas.openxmlformats.org/markup-compatibility/2006" xmlns:a14="http://schemas.microsoft.com/office/drawing/2010/main" val="663300" mc:Ignorable="a14" a14:legacySpreadsheetColorIndex="60"/>
            </a:fgClr>
            <a:bgClr>
              <a:srgbClr val="FFFFFF"/>
            </a:bgClr>
          </a:pattFill>
          <a:ln w="9525" algn="ctr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Rectangle 91" descr="Light vertical"/>
          <p:cNvSpPr>
            <a:spLocks noChangeArrowheads="1"/>
          </p:cNvSpPr>
          <p:nvPr/>
        </p:nvSpPr>
        <p:spPr bwMode="auto">
          <a:xfrm>
            <a:off x="2486025" y="4378325"/>
            <a:ext cx="228600" cy="219075"/>
          </a:xfrm>
          <a:prstGeom prst="rect">
            <a:avLst/>
          </a:prstGeom>
          <a:pattFill prst="ltVert">
            <a:fgClr>
              <a:srgbClr xmlns:mc="http://schemas.openxmlformats.org/markup-compatibility/2006" xmlns:a14="http://schemas.microsoft.com/office/drawing/2010/main" val="663300" mc:Ignorable="a14" a14:legacySpreadsheetColorIndex="60"/>
            </a:fgClr>
            <a:bgClr>
              <a:srgbClr val="FFFFFF"/>
            </a:bgClr>
          </a:pattFill>
          <a:ln w="9525" algn="ctr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" name="Rectangle 92" descr="Light vertical"/>
          <p:cNvSpPr>
            <a:spLocks noChangeArrowheads="1"/>
          </p:cNvSpPr>
          <p:nvPr/>
        </p:nvSpPr>
        <p:spPr bwMode="auto">
          <a:xfrm>
            <a:off x="3086100" y="4378325"/>
            <a:ext cx="228600" cy="219075"/>
          </a:xfrm>
          <a:prstGeom prst="rect">
            <a:avLst/>
          </a:prstGeom>
          <a:pattFill prst="ltVert">
            <a:fgClr>
              <a:srgbClr xmlns:mc="http://schemas.openxmlformats.org/markup-compatibility/2006" xmlns:a14="http://schemas.microsoft.com/office/drawing/2010/main" val="663300" mc:Ignorable="a14" a14:legacySpreadsheetColorIndex="60"/>
            </a:fgClr>
            <a:bgClr>
              <a:srgbClr val="FFFFFF"/>
            </a:bgClr>
          </a:pattFill>
          <a:ln w="9525" algn="ctr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" name="Text Box 26"/>
          <p:cNvSpPr txBox="1">
            <a:spLocks noChangeArrowheads="1"/>
          </p:cNvSpPr>
          <p:nvPr/>
        </p:nvSpPr>
        <p:spPr bwMode="auto">
          <a:xfrm>
            <a:off x="1838325" y="4597400"/>
            <a:ext cx="25717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a14" a14:legacySpreadsheetColorIndex="6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8" tIns="22860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800" b="0" i="0" u="none" strike="noStrike" baseline="0">
                <a:solidFill>
                  <a:srgbClr val="000000"/>
                </a:solidFill>
                <a:latin typeface="Arial"/>
                <a:cs typeface="Arial"/>
              </a:rPr>
              <a:t>ETH</a:t>
            </a:r>
            <a:endParaRPr lang="en-US"/>
          </a:p>
        </p:txBody>
      </p:sp>
      <p:sp>
        <p:nvSpPr>
          <p:cNvPr id="95" name="Text Box 27"/>
          <p:cNvSpPr txBox="1">
            <a:spLocks noChangeArrowheads="1"/>
          </p:cNvSpPr>
          <p:nvPr/>
        </p:nvSpPr>
        <p:spPr bwMode="auto">
          <a:xfrm>
            <a:off x="2457450" y="4597400"/>
            <a:ext cx="25717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a14" a14:legacySpreadsheetColorIndex="6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8" tIns="22860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800" b="0" i="0" u="none" strike="noStrike" baseline="0">
                <a:solidFill>
                  <a:srgbClr val="000000"/>
                </a:solidFill>
                <a:latin typeface="Arial"/>
                <a:cs typeface="Arial"/>
              </a:rPr>
              <a:t>ETH</a:t>
            </a:r>
            <a:endParaRPr lang="en-US"/>
          </a:p>
        </p:txBody>
      </p:sp>
      <p:sp>
        <p:nvSpPr>
          <p:cNvPr id="96" name="Text Box 28"/>
          <p:cNvSpPr txBox="1">
            <a:spLocks noChangeArrowheads="1"/>
          </p:cNvSpPr>
          <p:nvPr/>
        </p:nvSpPr>
        <p:spPr bwMode="auto">
          <a:xfrm>
            <a:off x="3067050" y="4597400"/>
            <a:ext cx="25717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a14" a14:legacySpreadsheetColorIndex="6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8" tIns="22860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800" b="0" i="0" u="none" strike="noStrike" baseline="0">
                <a:solidFill>
                  <a:srgbClr val="000000"/>
                </a:solidFill>
                <a:latin typeface="Arial"/>
                <a:cs typeface="Arial"/>
              </a:rPr>
              <a:t>ETH</a:t>
            </a:r>
            <a:endParaRPr lang="en-US"/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8382000" y="1549400"/>
            <a:ext cx="304800" cy="38766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65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466725" y="1549400"/>
            <a:ext cx="314325" cy="3876675"/>
          </a:xfrm>
          <a:prstGeom prst="rect">
            <a:avLst/>
          </a:prstGeom>
          <a:gradFill rotWithShape="1">
            <a:gsLst>
              <a:gs pos="0">
                <a:srgbClr xmlns:mc="http://schemas.openxmlformats.org/markup-compatibility/2006" xmlns:a14="http://schemas.microsoft.com/office/drawing/2010/main" val="FFFFFF" mc:Ignorable="a14" a14:legacySpreadsheetColorIndex="65"/>
              </a:gs>
              <a:gs pos="100000">
                <a:srgbClr xmlns:mc="http://schemas.openxmlformats.org/markup-compatibility/2006" xmlns:a14="http://schemas.microsoft.com/office/drawing/2010/main" val="000000" mc:Ignorable="a14" a14:legacySpreadsheetColorIndex="65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es-CR" dirty="0" smtClean="0"/>
          </a:p>
          <a:p>
            <a:pPr algn="ctr"/>
            <a:endParaRPr lang="es-CR" dirty="0"/>
          </a:p>
          <a:p>
            <a:pPr algn="ctr"/>
            <a:endParaRPr lang="es-CR" dirty="0" smtClean="0"/>
          </a:p>
          <a:p>
            <a:pPr algn="ctr"/>
            <a:endParaRPr lang="es-CR" dirty="0"/>
          </a:p>
          <a:p>
            <a:pPr algn="ctr"/>
            <a:endParaRPr lang="es-CR" dirty="0" smtClean="0"/>
          </a:p>
          <a:p>
            <a:pPr algn="ctr"/>
            <a:r>
              <a:rPr lang="es-CR" dirty="0" smtClean="0"/>
              <a:t>SCXB</a:t>
            </a:r>
            <a:endParaRPr lang="en-US" dirty="0"/>
          </a:p>
        </p:txBody>
      </p:sp>
      <p:sp>
        <p:nvSpPr>
          <p:cNvPr id="99" name="Rectangle 98"/>
          <p:cNvSpPr>
            <a:spLocks noChangeArrowheads="1"/>
          </p:cNvSpPr>
          <p:nvPr/>
        </p:nvSpPr>
        <p:spPr bwMode="auto">
          <a:xfrm>
            <a:off x="8686800" y="1549400"/>
            <a:ext cx="314325" cy="3876675"/>
          </a:xfrm>
          <a:prstGeom prst="rect">
            <a:avLst/>
          </a:prstGeom>
          <a:gradFill rotWithShape="1">
            <a:gsLst>
              <a:gs pos="0">
                <a:srgbClr xmlns:mc="http://schemas.openxmlformats.org/markup-compatibility/2006" xmlns:a14="http://schemas.microsoft.com/office/drawing/2010/main" val="FFFFFF" mc:Ignorable="a14" a14:legacySpreadsheetColorIndex="65"/>
              </a:gs>
              <a:gs pos="100000">
                <a:srgbClr xmlns:mc="http://schemas.openxmlformats.org/markup-compatibility/2006" xmlns:a14="http://schemas.microsoft.com/office/drawing/2010/main" val="000000" mc:Ignorable="a14" a14:legacySpreadsheetColorIndex="65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r>
              <a:rPr lang="es-CR" dirty="0" smtClean="0"/>
              <a:t>SCXB</a:t>
            </a:r>
            <a:endParaRPr lang="en-US" dirty="0"/>
          </a:p>
        </p:txBody>
      </p:sp>
      <p:sp>
        <p:nvSpPr>
          <p:cNvPr id="100" name="Rectangle 99" descr="Light vertical"/>
          <p:cNvSpPr>
            <a:spLocks noChangeArrowheads="1"/>
          </p:cNvSpPr>
          <p:nvPr/>
        </p:nvSpPr>
        <p:spPr bwMode="auto">
          <a:xfrm>
            <a:off x="3714750" y="4378325"/>
            <a:ext cx="228600" cy="219075"/>
          </a:xfrm>
          <a:prstGeom prst="rect">
            <a:avLst/>
          </a:prstGeom>
          <a:pattFill prst="ltVert">
            <a:fgClr>
              <a:srgbClr xmlns:mc="http://schemas.openxmlformats.org/markup-compatibility/2006" xmlns:a14="http://schemas.microsoft.com/office/drawing/2010/main" val="663300" mc:Ignorable="a14" a14:legacySpreadsheetColorIndex="60"/>
            </a:fgClr>
            <a:bgClr>
              <a:srgbClr val="FFFFFF"/>
            </a:bgClr>
          </a:patt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1" name="Text Box 39"/>
          <p:cNvSpPr txBox="1">
            <a:spLocks noChangeArrowheads="1"/>
          </p:cNvSpPr>
          <p:nvPr/>
        </p:nvSpPr>
        <p:spPr bwMode="auto">
          <a:xfrm>
            <a:off x="3695700" y="4597400"/>
            <a:ext cx="25717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a14" a14:legacySpreadsheetColorIndex="6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8" tIns="22860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800" b="0" i="0" u="none" strike="noStrike" baseline="0">
                <a:solidFill>
                  <a:srgbClr val="000000"/>
                </a:solidFill>
                <a:latin typeface="Arial"/>
                <a:cs typeface="Arial"/>
              </a:rPr>
              <a:t>ETH</a:t>
            </a:r>
            <a:endParaRPr lang="en-US"/>
          </a:p>
        </p:txBody>
      </p:sp>
      <p:sp>
        <p:nvSpPr>
          <p:cNvPr id="102" name="Rectangle 101"/>
          <p:cNvSpPr>
            <a:spLocks noChangeArrowheads="1"/>
          </p:cNvSpPr>
          <p:nvPr/>
        </p:nvSpPr>
        <p:spPr bwMode="auto">
          <a:xfrm>
            <a:off x="6935932" y="5610225"/>
            <a:ext cx="228600" cy="2190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00" mc:Ignorable="a14" a14:legacySpreadsheetColorIndex="13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" name="Text Box 53"/>
          <p:cNvSpPr txBox="1">
            <a:spLocks noChangeArrowheads="1"/>
          </p:cNvSpPr>
          <p:nvPr/>
        </p:nvSpPr>
        <p:spPr bwMode="auto">
          <a:xfrm>
            <a:off x="7240732" y="5638800"/>
            <a:ext cx="1062038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a14" a14:legacySpreadsheetColorIndex="6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8" tIns="22860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lnSpc>
                <a:spcPts val="800"/>
              </a:lnSpc>
              <a:defRPr sz="1000"/>
            </a:pPr>
            <a:r>
              <a:rPr lang="en-US" sz="800" b="0" i="0" u="none" strike="noStrike" baseline="0">
                <a:solidFill>
                  <a:srgbClr val="000000"/>
                </a:solidFill>
                <a:latin typeface="Arial"/>
                <a:cs typeface="Arial"/>
              </a:rPr>
              <a:t>ELECTRICAL DIRECT</a:t>
            </a:r>
          </a:p>
          <a:p>
            <a:pPr algn="l" rtl="0">
              <a:lnSpc>
                <a:spcPts val="800"/>
              </a:lnSpc>
              <a:defRPr sz="1000"/>
            </a:pPr>
            <a:r>
              <a:rPr lang="en-US" sz="800" b="0" i="0" u="none" strike="noStrike" baseline="0">
                <a:solidFill>
                  <a:srgbClr val="000000"/>
                </a:solidFill>
                <a:latin typeface="Arial"/>
                <a:cs typeface="Arial"/>
              </a:rPr>
              <a:t>TO SWITCH</a:t>
            </a:r>
            <a:endParaRPr lang="en-US"/>
          </a:p>
        </p:txBody>
      </p:sp>
      <p:sp>
        <p:nvSpPr>
          <p:cNvPr id="104" name="Rectangle 103" descr="Light vertical"/>
          <p:cNvSpPr>
            <a:spLocks noChangeArrowheads="1"/>
          </p:cNvSpPr>
          <p:nvPr/>
        </p:nvSpPr>
        <p:spPr bwMode="auto">
          <a:xfrm>
            <a:off x="6954982" y="6096000"/>
            <a:ext cx="228600" cy="219075"/>
          </a:xfrm>
          <a:prstGeom prst="rect">
            <a:avLst/>
          </a:prstGeom>
          <a:pattFill prst="ltVert">
            <a:fgClr>
              <a:srgbClr xmlns:mc="http://schemas.openxmlformats.org/markup-compatibility/2006" xmlns:a14="http://schemas.microsoft.com/office/drawing/2010/main" val="663300" mc:Ignorable="a14" a14:legacySpreadsheetColorIndex="60"/>
            </a:fgClr>
            <a:bgClr>
              <a:srgbClr val="FFFFFF"/>
            </a:bgClr>
          </a:pattFill>
          <a:ln w="9525" algn="ctr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Text Box 55"/>
          <p:cNvSpPr txBox="1">
            <a:spLocks noChangeArrowheads="1"/>
          </p:cNvSpPr>
          <p:nvPr/>
        </p:nvSpPr>
        <p:spPr bwMode="auto">
          <a:xfrm>
            <a:off x="7240732" y="6096000"/>
            <a:ext cx="145732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a14" a14:legacySpreadsheetColorIndex="6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8" tIns="22860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800" b="0" i="0" u="none" strike="noStrike" baseline="0">
                <a:solidFill>
                  <a:srgbClr val="000000"/>
                </a:solidFill>
                <a:latin typeface="Arial"/>
                <a:cs typeface="Arial"/>
              </a:rPr>
              <a:t>ELECTRICAL VIA</a:t>
            </a:r>
          </a:p>
          <a:p>
            <a:pPr algn="l" rtl="0">
              <a:defRPr sz="1000"/>
            </a:pPr>
            <a:r>
              <a:rPr lang="en-US" sz="800" b="0" i="0" u="none" strike="noStrike" baseline="0">
                <a:solidFill>
                  <a:srgbClr val="000000"/>
                </a:solidFill>
                <a:latin typeface="Arial"/>
                <a:cs typeface="Arial"/>
              </a:rPr>
              <a:t>PATCH PANEL</a:t>
            </a:r>
          </a:p>
          <a:p>
            <a:pPr algn="l" rtl="0">
              <a:defRPr sz="1000"/>
            </a:pPr>
            <a:r>
              <a:rPr lang="en-US" sz="800" b="1" i="0" u="none" strike="noStrike" baseline="0">
                <a:solidFill>
                  <a:srgbClr val="000000"/>
                </a:solidFill>
                <a:latin typeface="Arial"/>
                <a:cs typeface="Arial"/>
              </a:rPr>
              <a:t>CONTAINS TWO ETH PORTS</a:t>
            </a:r>
            <a:endParaRPr lang="en-US"/>
          </a:p>
        </p:txBody>
      </p:sp>
      <p:sp>
        <p:nvSpPr>
          <p:cNvPr id="106" name="Rectangle 105"/>
          <p:cNvSpPr>
            <a:spLocks noChangeArrowheads="1"/>
          </p:cNvSpPr>
          <p:nvPr/>
        </p:nvSpPr>
        <p:spPr bwMode="auto">
          <a:xfrm>
            <a:off x="4724400" y="1549400"/>
            <a:ext cx="9525" cy="38766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65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7781925" y="1549400"/>
            <a:ext cx="609600" cy="38766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65"/>
          </a:solidFill>
          <a:ln w="9525" algn="ctr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wordArtVert" wrap="square" lIns="27432" tIns="0" rIns="0" bIns="0" anchor="t" upright="1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000" b="0" i="0" u="none" strike="noStrike" baseline="0">
                <a:solidFill>
                  <a:srgbClr val="000000"/>
                </a:solidFill>
                <a:latin typeface="Arial"/>
                <a:cs typeface="Arial"/>
              </a:rPr>
              <a:t>ISER</a:t>
            </a:r>
            <a:endParaRPr lang="en-US"/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7372350" y="4654550"/>
            <a:ext cx="228600" cy="2190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00" mc:Ignorable="a14" a14:legacySpreadsheetColorIndex="13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" name="Rectangle 108"/>
          <p:cNvSpPr>
            <a:spLocks noChangeArrowheads="1"/>
          </p:cNvSpPr>
          <p:nvPr/>
        </p:nvSpPr>
        <p:spPr bwMode="auto">
          <a:xfrm>
            <a:off x="7991475" y="4654550"/>
            <a:ext cx="228600" cy="2190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00" mc:Ignorable="a14" a14:legacySpreadsheetColorIndex="13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" name="Text Box 33"/>
          <p:cNvSpPr txBox="1">
            <a:spLocks noChangeArrowheads="1"/>
          </p:cNvSpPr>
          <p:nvPr/>
        </p:nvSpPr>
        <p:spPr bwMode="auto">
          <a:xfrm>
            <a:off x="7296150" y="4873625"/>
            <a:ext cx="4286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a14" a14:legacySpreadsheetColorIndex="6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8" tIns="22860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800" b="0" i="0" u="none" strike="noStrike" baseline="0">
                <a:solidFill>
                  <a:srgbClr val="000000"/>
                </a:solidFill>
                <a:latin typeface="Arial"/>
                <a:cs typeface="Arial"/>
              </a:rPr>
              <a:t>ETH_P0</a:t>
            </a:r>
            <a:endParaRPr lang="en-US"/>
          </a:p>
        </p:txBody>
      </p:sp>
      <p:sp>
        <p:nvSpPr>
          <p:cNvPr id="111" name="Text Box 34"/>
          <p:cNvSpPr txBox="1">
            <a:spLocks noChangeArrowheads="1"/>
          </p:cNvSpPr>
          <p:nvPr/>
        </p:nvSpPr>
        <p:spPr bwMode="auto">
          <a:xfrm>
            <a:off x="7915275" y="4883150"/>
            <a:ext cx="4286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a14" a14:legacySpreadsheetColorIndex="6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8" tIns="22860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800" b="0" i="0" u="none" strike="noStrike" baseline="0">
                <a:solidFill>
                  <a:srgbClr val="000000"/>
                </a:solidFill>
                <a:latin typeface="Arial"/>
                <a:cs typeface="Arial"/>
              </a:rPr>
              <a:t>ETH_P0</a:t>
            </a:r>
            <a:endParaRPr lang="en-US"/>
          </a:p>
        </p:txBody>
      </p:sp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7362825" y="4149725"/>
            <a:ext cx="228600" cy="2190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00" mc:Ignorable="a14" a14:legacySpreadsheetColorIndex="13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7981950" y="4149725"/>
            <a:ext cx="228600" cy="2190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00" mc:Ignorable="a14" a14:legacySpreadsheetColorIndex="13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4" name="Text Box 42"/>
          <p:cNvSpPr txBox="1">
            <a:spLocks noChangeArrowheads="1"/>
          </p:cNvSpPr>
          <p:nvPr/>
        </p:nvSpPr>
        <p:spPr bwMode="auto">
          <a:xfrm>
            <a:off x="7277100" y="4368800"/>
            <a:ext cx="4286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a14" a14:legacySpreadsheetColorIndex="6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8" tIns="22860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800" b="0" i="0" u="none" strike="noStrike" baseline="0">
                <a:solidFill>
                  <a:srgbClr val="000000"/>
                </a:solidFill>
                <a:latin typeface="Arial"/>
                <a:cs typeface="Arial"/>
              </a:rPr>
              <a:t>ETH_P1</a:t>
            </a:r>
            <a:endParaRPr lang="en-US"/>
          </a:p>
        </p:txBody>
      </p:sp>
      <p:sp>
        <p:nvSpPr>
          <p:cNvPr id="115" name="Text Box 43"/>
          <p:cNvSpPr txBox="1">
            <a:spLocks noChangeArrowheads="1"/>
          </p:cNvSpPr>
          <p:nvPr/>
        </p:nvSpPr>
        <p:spPr bwMode="auto">
          <a:xfrm>
            <a:off x="7905750" y="4378325"/>
            <a:ext cx="4286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a14" a14:legacySpreadsheetColorIndex="6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8" tIns="22860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800" b="0" i="0" u="none" strike="noStrike" baseline="0">
                <a:solidFill>
                  <a:srgbClr val="000000"/>
                </a:solidFill>
                <a:latin typeface="Arial"/>
                <a:cs typeface="Arial"/>
              </a:rPr>
              <a:t>ETH_P1</a:t>
            </a:r>
            <a:endParaRPr lang="en-US"/>
          </a:p>
        </p:txBody>
      </p:sp>
      <p:sp>
        <p:nvSpPr>
          <p:cNvPr id="116" name="Rectangle 115"/>
          <p:cNvSpPr>
            <a:spLocks noChangeArrowheads="1"/>
          </p:cNvSpPr>
          <p:nvPr/>
        </p:nvSpPr>
        <p:spPr bwMode="auto">
          <a:xfrm>
            <a:off x="7372350" y="2597150"/>
            <a:ext cx="228600" cy="2190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65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7" name="Rectangle 116"/>
          <p:cNvSpPr>
            <a:spLocks noChangeArrowheads="1"/>
          </p:cNvSpPr>
          <p:nvPr/>
        </p:nvSpPr>
        <p:spPr bwMode="auto">
          <a:xfrm>
            <a:off x="7991475" y="2597150"/>
            <a:ext cx="228600" cy="2190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65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8" name="Text Box 46"/>
          <p:cNvSpPr txBox="1">
            <a:spLocks noChangeArrowheads="1"/>
          </p:cNvSpPr>
          <p:nvPr/>
        </p:nvSpPr>
        <p:spPr bwMode="auto">
          <a:xfrm>
            <a:off x="7296150" y="2816225"/>
            <a:ext cx="4286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a14" a14:legacySpreadsheetColorIndex="6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8" tIns="22860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800" b="0" i="0" u="none" strike="noStrike" baseline="0">
                <a:solidFill>
                  <a:srgbClr val="000000"/>
                </a:solidFill>
                <a:latin typeface="Arial"/>
                <a:cs typeface="Arial"/>
              </a:rPr>
              <a:t>ETH_P2</a:t>
            </a:r>
            <a:endParaRPr lang="en-US"/>
          </a:p>
        </p:txBody>
      </p:sp>
      <p:sp>
        <p:nvSpPr>
          <p:cNvPr id="119" name="Text Box 47"/>
          <p:cNvSpPr txBox="1">
            <a:spLocks noChangeArrowheads="1"/>
          </p:cNvSpPr>
          <p:nvPr/>
        </p:nvSpPr>
        <p:spPr bwMode="auto">
          <a:xfrm>
            <a:off x="7915275" y="2825750"/>
            <a:ext cx="4286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a14" a14:legacySpreadsheetColorIndex="6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8" tIns="22860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800" b="0" i="0" u="none" strike="noStrike" baseline="0">
                <a:solidFill>
                  <a:srgbClr val="000000"/>
                </a:solidFill>
                <a:latin typeface="Arial"/>
                <a:cs typeface="Arial"/>
              </a:rPr>
              <a:t>ETH_P2</a:t>
            </a:r>
            <a:endParaRPr lang="en-US"/>
          </a:p>
        </p:txBody>
      </p:sp>
      <p:sp>
        <p:nvSpPr>
          <p:cNvPr id="120" name="Rectangle 119"/>
          <p:cNvSpPr>
            <a:spLocks noChangeArrowheads="1"/>
          </p:cNvSpPr>
          <p:nvPr/>
        </p:nvSpPr>
        <p:spPr bwMode="auto">
          <a:xfrm>
            <a:off x="7362825" y="2092325"/>
            <a:ext cx="228600" cy="2190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00" mc:Ignorable="a14" a14:legacySpreadsheetColorIndex="13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7981950" y="2092325"/>
            <a:ext cx="228600" cy="219075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00" mc:Ignorable="a14" a14:legacySpreadsheetColorIndex="13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" name="Text Box 50"/>
          <p:cNvSpPr txBox="1">
            <a:spLocks noChangeArrowheads="1"/>
          </p:cNvSpPr>
          <p:nvPr/>
        </p:nvSpPr>
        <p:spPr bwMode="auto">
          <a:xfrm>
            <a:off x="7277100" y="2311400"/>
            <a:ext cx="4286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a14" a14:legacySpreadsheetColorIndex="6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8" tIns="22860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800" b="0" i="0" u="none" strike="noStrike" baseline="0">
                <a:solidFill>
                  <a:srgbClr val="000000"/>
                </a:solidFill>
                <a:latin typeface="Arial"/>
                <a:cs typeface="Arial"/>
              </a:rPr>
              <a:t>ETH_P3</a:t>
            </a:r>
            <a:endParaRPr lang="en-US"/>
          </a:p>
        </p:txBody>
      </p:sp>
      <p:sp>
        <p:nvSpPr>
          <p:cNvPr id="123" name="Text Box 51"/>
          <p:cNvSpPr txBox="1">
            <a:spLocks noChangeArrowheads="1"/>
          </p:cNvSpPr>
          <p:nvPr/>
        </p:nvSpPr>
        <p:spPr bwMode="auto">
          <a:xfrm>
            <a:off x="7905750" y="2320925"/>
            <a:ext cx="4286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a14" a14:legacySpreadsheetColorIndex="6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288" tIns="22860" rIns="0" bIns="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800" b="0" i="0" u="none" strike="noStrike" baseline="0">
                <a:solidFill>
                  <a:srgbClr val="000000"/>
                </a:solidFill>
                <a:latin typeface="Arial"/>
                <a:cs typeface="Arial"/>
              </a:rPr>
              <a:t>ETH_P3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Hardware – IS </a:t>
            </a:r>
            <a:r>
              <a:rPr lang="es-CR" dirty="0" err="1" smtClean="0"/>
              <a:t>Blade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600200"/>
            <a:ext cx="7848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3200" b="1" dirty="0" smtClean="0"/>
              <a:t>SCXB: </a:t>
            </a:r>
            <a:r>
              <a:rPr lang="es-CR" sz="3200" dirty="0" smtClean="0"/>
              <a:t>Tarjeta de comunicación interna. </a:t>
            </a:r>
            <a:r>
              <a:rPr lang="es-CR" sz="3200" dirty="0" err="1" smtClean="0"/>
              <a:t>Switch</a:t>
            </a:r>
            <a:r>
              <a:rPr lang="es-CR" sz="3200" dirty="0" smtClean="0"/>
              <a:t> </a:t>
            </a:r>
            <a:r>
              <a:rPr lang="es-CR" sz="3200" dirty="0" err="1" smtClean="0"/>
              <a:t>ethernet</a:t>
            </a:r>
            <a:r>
              <a:rPr lang="es-CR" sz="3200" dirty="0" smtClean="0"/>
              <a:t>, soporta VLAN. Utiliza 2 slots (30 mm).</a:t>
            </a:r>
          </a:p>
          <a:p>
            <a:endParaRPr lang="es-CR" sz="3200" dirty="0" smtClean="0"/>
          </a:p>
          <a:p>
            <a:r>
              <a:rPr lang="es-CR" sz="3200" b="1" dirty="0" smtClean="0"/>
              <a:t>SIS: </a:t>
            </a:r>
            <a:r>
              <a:rPr lang="es-CR" sz="3200" dirty="0" smtClean="0"/>
              <a:t>O&amp;M y almacenamiento de configuración. Ocupa 2 slots. Puertos </a:t>
            </a:r>
            <a:r>
              <a:rPr lang="es-CR" sz="3200" dirty="0" err="1" smtClean="0"/>
              <a:t>Eth</a:t>
            </a:r>
            <a:r>
              <a:rPr lang="es-CR" sz="3200" dirty="0" smtClean="0"/>
              <a:t> y RS-232. Maneja el SW , el HW, el IS y las fallas. Funciona como servidor NTP, DGCP y </a:t>
            </a:r>
            <a:r>
              <a:rPr lang="es-CR" sz="3200" dirty="0" err="1" smtClean="0"/>
              <a:t>boot</a:t>
            </a:r>
            <a:r>
              <a:rPr lang="es-CR" sz="3200" dirty="0" smtClean="0"/>
              <a:t>, DNS, LDAP y maneja la GUI.</a:t>
            </a:r>
          </a:p>
        </p:txBody>
      </p:sp>
    </p:spTree>
    <p:extLst>
      <p:ext uri="{BB962C8B-B14F-4D97-AF65-F5344CB8AC3E}">
        <p14:creationId xmlns:p14="http://schemas.microsoft.com/office/powerpoint/2010/main" val="35734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Hardware – IS </a:t>
            </a:r>
            <a:r>
              <a:rPr lang="es-CR" dirty="0" err="1" smtClean="0"/>
              <a:t>Blade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220980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3200" b="1" dirty="0" smtClean="0"/>
              <a:t>ISER</a:t>
            </a:r>
            <a:r>
              <a:rPr lang="es-CR" sz="3200" b="1" dirty="0"/>
              <a:t>: </a:t>
            </a:r>
            <a:r>
              <a:rPr lang="es-CR" sz="3200" dirty="0" err="1"/>
              <a:t>Router</a:t>
            </a:r>
            <a:r>
              <a:rPr lang="es-CR" sz="3200" dirty="0"/>
              <a:t> para comunicación externa</a:t>
            </a:r>
            <a:r>
              <a:rPr lang="es-CR" sz="3200" dirty="0" smtClean="0"/>
              <a:t>. Ocupa 2 slots. Soporta protocolo BGP, OSPF, IS-IS, RIP, 64 Virtual </a:t>
            </a:r>
            <a:r>
              <a:rPr lang="es-CR" sz="3200" dirty="0" err="1" smtClean="0"/>
              <a:t>Routers</a:t>
            </a:r>
            <a:r>
              <a:rPr lang="es-CR" sz="3200" dirty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9420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 smtClean="0"/>
              <a:t>Hardware – IS </a:t>
            </a:r>
            <a:r>
              <a:rPr lang="es-CR" dirty="0" err="1" smtClean="0"/>
              <a:t>Blade</a:t>
            </a:r>
            <a:r>
              <a:rPr lang="es-CR" dirty="0" smtClean="0"/>
              <a:t/>
            </a:r>
            <a:br>
              <a:rPr lang="es-CR" dirty="0" smtClean="0"/>
            </a:br>
            <a:r>
              <a:rPr lang="es-CR" dirty="0" err="1" smtClean="0"/>
              <a:t>Application</a:t>
            </a:r>
            <a:r>
              <a:rPr lang="es-CR" dirty="0" smtClean="0"/>
              <a:t> SBG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220980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3200" b="1" dirty="0"/>
              <a:t>OMMP: </a:t>
            </a:r>
            <a:r>
              <a:rPr lang="es-CR" sz="3200" dirty="0"/>
              <a:t>Trafico de media (Media </a:t>
            </a:r>
            <a:r>
              <a:rPr lang="es-CR" sz="3200" dirty="0" err="1"/>
              <a:t>processor</a:t>
            </a:r>
            <a:r>
              <a:rPr lang="es-CR" sz="3200" dirty="0"/>
              <a:t>)</a:t>
            </a:r>
          </a:p>
          <a:p>
            <a:endParaRPr lang="es-CR" sz="3200" b="1" dirty="0" smtClean="0"/>
          </a:p>
          <a:p>
            <a:r>
              <a:rPr lang="es-CR" sz="3200" b="1" dirty="0" smtClean="0"/>
              <a:t>SGC</a:t>
            </a:r>
            <a:r>
              <a:rPr lang="es-CR" sz="3200" b="1" dirty="0"/>
              <a:t>: </a:t>
            </a:r>
            <a:r>
              <a:rPr lang="es-CR" sz="3200" dirty="0"/>
              <a:t>Señalización SIP o H323</a:t>
            </a:r>
          </a:p>
        </p:txBody>
      </p:sp>
    </p:spTree>
    <p:extLst>
      <p:ext uri="{BB962C8B-B14F-4D97-AF65-F5344CB8AC3E}">
        <p14:creationId xmlns:p14="http://schemas.microsoft.com/office/powerpoint/2010/main" val="132901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 smtClean="0"/>
              <a:t>Blades</a:t>
            </a:r>
            <a:r>
              <a:rPr lang="es-CR" dirty="0" smtClean="0"/>
              <a:t> </a:t>
            </a:r>
            <a:r>
              <a:rPr lang="es-CR" dirty="0" err="1" smtClean="0"/>
              <a:t>Systems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6733296"/>
              </p:ext>
            </p:extLst>
          </p:nvPr>
        </p:nvGraphicFramePr>
        <p:xfrm>
          <a:off x="1447800" y="1752600"/>
          <a:ext cx="6400800" cy="3916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3503"/>
                <a:gridCol w="2263697"/>
                <a:gridCol w="2133600"/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BS identifier</a:t>
                      </a:r>
                      <a:endParaRPr lang="en-US" sz="28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>
                          <a:effectLst/>
                        </a:rPr>
                        <a:t>User-defined name</a:t>
                      </a:r>
                      <a:endParaRPr lang="en-US" sz="2800" b="1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Number of blades</a:t>
                      </a:r>
                      <a:endParaRPr lang="en-US" sz="2800" b="1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bs_SIS_1</a:t>
                      </a:r>
                      <a:endParaRPr lang="en-US" sz="2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SIS</a:t>
                      </a:r>
                      <a:endParaRPr lang="en-US" sz="2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2</a:t>
                      </a:r>
                      <a:endParaRPr lang="en-US" sz="2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bs_MXB_2</a:t>
                      </a:r>
                      <a:endParaRPr lang="en-US" sz="2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MXB 0-0</a:t>
                      </a:r>
                      <a:endParaRPr lang="en-US" sz="2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bs_MXB_3</a:t>
                      </a:r>
                      <a:endParaRPr lang="en-US" sz="2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MXB 0-25</a:t>
                      </a:r>
                      <a:endParaRPr lang="en-US" sz="2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bs_ISER_4</a:t>
                      </a:r>
                      <a:endParaRPr lang="en-US" sz="2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ISER 0-21</a:t>
                      </a:r>
                      <a:endParaRPr lang="en-US" sz="2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bs_ISER_5</a:t>
                      </a:r>
                      <a:endParaRPr lang="en-US" sz="2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ISER 0-23</a:t>
                      </a:r>
                      <a:endParaRPr lang="en-US" sz="2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1</a:t>
                      </a:r>
                      <a:endParaRPr lang="en-US" sz="2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bs_SBG_6</a:t>
                      </a:r>
                      <a:endParaRPr lang="en-US" sz="2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MPP 0-3 0-5</a:t>
                      </a:r>
                      <a:endParaRPr lang="en-US" sz="2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2</a:t>
                      </a:r>
                      <a:endParaRPr lang="en-US" sz="2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>
                          <a:effectLst/>
                        </a:rPr>
                        <a:t>bs_SGC_7</a:t>
                      </a:r>
                      <a:endParaRPr lang="en-US" sz="2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SGC 0-7 0-9</a:t>
                      </a:r>
                      <a:endParaRPr lang="en-US" sz="2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</a:rPr>
                        <a:t>2</a:t>
                      </a:r>
                      <a:endParaRPr lang="en-US" sz="2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06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Arquitectura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295400"/>
            <a:ext cx="8772525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172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Conectividad con CORE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067675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409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Template2011">
  <a:themeElements>
    <a:clrScheme name="Landscape2009 1">
      <a:dk1>
        <a:srgbClr val="58585A"/>
      </a:dk1>
      <a:lt1>
        <a:srgbClr val="FFFFFF"/>
      </a:lt1>
      <a:dk2>
        <a:srgbClr val="00285E"/>
      </a:dk2>
      <a:lt2>
        <a:srgbClr val="B1B3B4"/>
      </a:lt2>
      <a:accent1>
        <a:srgbClr val="89BA17"/>
      </a:accent1>
      <a:accent2>
        <a:srgbClr val="F08A00"/>
      </a:accent2>
      <a:accent3>
        <a:srgbClr val="FFFFFF"/>
      </a:accent3>
      <a:accent4>
        <a:srgbClr val="4A4A4C"/>
      </a:accent4>
      <a:accent5>
        <a:srgbClr val="C4D9AB"/>
      </a:accent5>
      <a:accent6>
        <a:srgbClr val="D97D00"/>
      </a:accent6>
      <a:hlink>
        <a:srgbClr val="00A9D4"/>
      </a:hlink>
      <a:folHlink>
        <a:srgbClr val="00625F"/>
      </a:folHlink>
    </a:clrScheme>
    <a:fontScheme name="Landscape2009">
      <a:majorFont>
        <a:latin typeface="Ericsson Capital T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45720" rIns="7200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PresentationTemplate2011</Template>
  <TotalTime>1960</TotalTime>
  <Words>448</Words>
  <Application>Microsoft Office PowerPoint</Application>
  <PresentationFormat>On-screen Show (4:3)</PresentationFormat>
  <Paragraphs>158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PresentationTemplate2011</vt:lpstr>
      <vt:lpstr>Packager Shell Object</vt:lpstr>
      <vt:lpstr>Session Border Gateway</vt:lpstr>
      <vt:lpstr>Hardware IS Blade</vt:lpstr>
      <vt:lpstr>Hardware – IS Blade</vt:lpstr>
      <vt:lpstr>Hardware – IS Blade</vt:lpstr>
      <vt:lpstr>Hardware – IS Blade</vt:lpstr>
      <vt:lpstr>Hardware – IS Blade Application SBG</vt:lpstr>
      <vt:lpstr>Blades Systems</vt:lpstr>
      <vt:lpstr>Arquitectura</vt:lpstr>
      <vt:lpstr>Conectividad con CORE</vt:lpstr>
      <vt:lpstr>Conexiones externas</vt:lpstr>
      <vt:lpstr>PowerPoint Presentation</vt:lpstr>
      <vt:lpstr>Arquitectura detallada</vt:lpstr>
      <vt:lpstr>VLANs</vt:lpstr>
      <vt:lpstr>ISER</vt:lpstr>
      <vt:lpstr>ISER ver configuración</vt:lpstr>
      <vt:lpstr>GUI</vt:lpstr>
      <vt:lpstr>Alarmas</vt:lpstr>
      <vt:lpstr>Backups</vt:lpstr>
      <vt:lpstr>Creación de VLANs</vt:lpstr>
      <vt:lpstr>Configfuración IP</vt:lpstr>
      <vt:lpstr>LOGS</vt:lpstr>
      <vt:lpstr>Versiones de Software</vt:lpstr>
      <vt:lpstr>Configuración SIP</vt:lpstr>
      <vt:lpstr>Configuracion Media</vt:lpstr>
      <vt:lpstr>Trazas TCPDUMp</vt:lpstr>
      <vt:lpstr>Trazas TCPDUMp en SGC</vt:lpstr>
      <vt:lpstr>Trazas tcpdump en iser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Border Gateway</dc:title>
  <dc:creator>Francisco Zumbado</dc:creator>
  <cp:lastModifiedBy>Francisco Zumbado</cp:lastModifiedBy>
  <cp:revision>51</cp:revision>
  <dcterms:created xsi:type="dcterms:W3CDTF">2006-08-16T00:00:00Z</dcterms:created>
  <dcterms:modified xsi:type="dcterms:W3CDTF">2013-05-08T15:48:52Z</dcterms:modified>
</cp:coreProperties>
</file>