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handoutMasterIdLst>
    <p:handoutMasterId r:id="rId30"/>
  </p:handoutMasterIdLst>
  <p:sldIdLst>
    <p:sldId id="256" r:id="rId2"/>
    <p:sldId id="473" r:id="rId3"/>
    <p:sldId id="383" r:id="rId4"/>
    <p:sldId id="408" r:id="rId5"/>
    <p:sldId id="389" r:id="rId6"/>
    <p:sldId id="419" r:id="rId7"/>
    <p:sldId id="420" r:id="rId8"/>
    <p:sldId id="430" r:id="rId9"/>
    <p:sldId id="436" r:id="rId10"/>
    <p:sldId id="435" r:id="rId11"/>
    <p:sldId id="457" r:id="rId12"/>
    <p:sldId id="428" r:id="rId13"/>
    <p:sldId id="429" r:id="rId14"/>
    <p:sldId id="469" r:id="rId15"/>
    <p:sldId id="470" r:id="rId16"/>
    <p:sldId id="448" r:id="rId17"/>
    <p:sldId id="422" r:id="rId18"/>
    <p:sldId id="423" r:id="rId19"/>
    <p:sldId id="424" r:id="rId20"/>
    <p:sldId id="425" r:id="rId21"/>
    <p:sldId id="426" r:id="rId22"/>
    <p:sldId id="464" r:id="rId23"/>
    <p:sldId id="465" r:id="rId24"/>
    <p:sldId id="466" r:id="rId25"/>
    <p:sldId id="468" r:id="rId26"/>
    <p:sldId id="459" r:id="rId27"/>
    <p:sldId id="472" r:id="rId28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DDDDDD"/>
    <a:srgbClr val="0092C7"/>
    <a:srgbClr val="33CC33"/>
    <a:srgbClr val="0000FF"/>
    <a:srgbClr val="464334"/>
    <a:srgbClr val="FF0000"/>
    <a:srgbClr val="99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36" autoAdjust="0"/>
    <p:restoredTop sz="88889" autoAdjust="0"/>
  </p:normalViewPr>
  <p:slideViewPr>
    <p:cSldViewPr>
      <p:cViewPr>
        <p:scale>
          <a:sx n="66" d="100"/>
          <a:sy n="66" d="100"/>
        </p:scale>
        <p:origin x="-1080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14" tIns="44108" rIns="88214" bIns="44108" numCol="1" anchor="t" anchorCtr="0" compatLnSpc="1">
            <a:prstTxWarp prst="textNoShape">
              <a:avLst/>
            </a:prstTxWarp>
          </a:bodyPr>
          <a:lstStyle>
            <a:lvl1pPr defTabSz="882650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14" tIns="44108" rIns="88214" bIns="44108" numCol="1" anchor="t" anchorCtr="0" compatLnSpc="1">
            <a:prstTxWarp prst="textNoShape">
              <a:avLst/>
            </a:prstTxWarp>
          </a:bodyPr>
          <a:lstStyle>
            <a:lvl1pPr algn="r" defTabSz="882650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14" tIns="44108" rIns="88214" bIns="44108" numCol="1" anchor="b" anchorCtr="0" compatLnSpc="1">
            <a:prstTxWarp prst="textNoShape">
              <a:avLst/>
            </a:prstTxWarp>
          </a:bodyPr>
          <a:lstStyle>
            <a:lvl1pPr defTabSz="882650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214" tIns="44108" rIns="88214" bIns="44108" numCol="1" anchor="b" anchorCtr="0" compatLnSpc="1">
            <a:prstTxWarp prst="textNoShape">
              <a:avLst/>
            </a:prstTxWarp>
          </a:bodyPr>
          <a:lstStyle>
            <a:lvl1pPr algn="r" defTabSz="882650" eaLnBrk="1" hangingPunct="1">
              <a:defRPr sz="1200"/>
            </a:lvl1pPr>
          </a:lstStyle>
          <a:p>
            <a:fld id="{76E209A6-D4EA-4EEA-BDF4-E70613876EC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4" tIns="47777" rIns="95554" bIns="47777" numCol="1" anchor="t" anchorCtr="0" compatLnSpc="1">
            <a:prstTxWarp prst="textNoShape">
              <a:avLst/>
            </a:prstTxWarp>
          </a:bodyPr>
          <a:lstStyle>
            <a:lvl1pPr defTabSz="955675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4" tIns="47777" rIns="95554" bIns="47777" numCol="1" anchor="t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4" tIns="47777" rIns="95554" bIns="477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4" tIns="47777" rIns="95554" bIns="47777" numCol="1" anchor="b" anchorCtr="0" compatLnSpc="1">
            <a:prstTxWarp prst="textNoShape">
              <a:avLst/>
            </a:prstTxWarp>
          </a:bodyPr>
          <a:lstStyle>
            <a:lvl1pPr defTabSz="955675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54" tIns="47777" rIns="95554" bIns="47777" numCol="1" anchor="b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300"/>
            </a:lvl1pPr>
          </a:lstStyle>
          <a:p>
            <a:fld id="{6EC2D967-79A7-4637-8594-2F4BC700F32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A1B709-D54E-4F16-A920-64C868A4EC8E}" type="slidenum">
              <a:rPr lang="en-US"/>
              <a:pPr/>
              <a:t>1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4875"/>
            <a:ext cx="4984750" cy="4467225"/>
          </a:xfrm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87B9F2-7D52-44C3-B5D9-57FE61F4E01F}" type="slidenum">
              <a:rPr lang="en-US"/>
              <a:pPr/>
              <a:t>10</a:t>
            </a:fld>
            <a:endParaRPr lang="en-US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36974-36E0-43F2-90A7-F967A676C747}" type="slidenum">
              <a:rPr lang="en-US"/>
              <a:pPr/>
              <a:t>11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DE3D5F-BDFA-4308-B724-F2D2AD2146E7}" type="slidenum">
              <a:rPr lang="en-US"/>
              <a:pPr/>
              <a:t>12</a:t>
            </a:fld>
            <a:endParaRPr lang="en-US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D3970A-17AA-4EBF-9DCF-36F9A03568EF}" type="slidenum">
              <a:rPr lang="en-US"/>
              <a:pPr/>
              <a:t>13</a:t>
            </a:fld>
            <a:endParaRPr lang="en-US"/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B2362B-3839-4E9A-AEA0-58E973D29905}" type="slidenum">
              <a:rPr lang="en-US"/>
              <a:pPr/>
              <a:t>14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D7A491-5D1B-4A48-81F2-B3C3916FFED6}" type="slidenum">
              <a:rPr lang="en-US"/>
              <a:pPr/>
              <a:t>15</a:t>
            </a:fld>
            <a:endParaRPr lang="en-US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D8DECE-1705-46CC-9651-17410C7BC845}" type="slidenum">
              <a:rPr lang="en-US"/>
              <a:pPr/>
              <a:t>16</a:t>
            </a:fld>
            <a:endParaRPr lang="en-US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E6E5D3-36C9-42B4-A62F-7A61C2D333CD}" type="slidenum">
              <a:rPr lang="en-US"/>
              <a:pPr/>
              <a:t>17</a:t>
            </a:fld>
            <a:endParaRPr lang="en-US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9A435A-89F5-41CE-A199-DB4F9E2054A2}" type="slidenum">
              <a:rPr lang="en-US"/>
              <a:pPr/>
              <a:t>18</a:t>
            </a:fld>
            <a:endParaRPr lang="en-US"/>
          </a:p>
        </p:txBody>
      </p:sp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9E73E0-986B-4C5A-8CE9-438777173CD8}" type="slidenum">
              <a:rPr lang="en-US"/>
              <a:pPr/>
              <a:t>19</a:t>
            </a:fld>
            <a:endParaRPr lang="en-US"/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82B9B0-6EE0-46A0-BB47-D19125726A50}" type="slidenum">
              <a:rPr lang="en-US"/>
              <a:pPr/>
              <a:t>2</a:t>
            </a:fld>
            <a:endParaRPr lang="en-U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53241F-8872-411C-8D1D-F6A0F3A31A75}" type="slidenum">
              <a:rPr lang="en-US"/>
              <a:pPr/>
              <a:t>20</a:t>
            </a:fld>
            <a:endParaRPr lang="en-US"/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31F8FE-09C9-4DC1-B0B1-C58D8EA1DB25}" type="slidenum">
              <a:rPr lang="en-US"/>
              <a:pPr/>
              <a:t>21</a:t>
            </a:fld>
            <a:endParaRPr lang="en-US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540E77-4805-49E3-943C-CC51C869210A}" type="slidenum">
              <a:rPr lang="en-US"/>
              <a:pPr/>
              <a:t>22</a:t>
            </a:fld>
            <a:endParaRPr lang="en-US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D2D32C-8DC6-4684-BBE7-D7699DFCA7E1}" type="slidenum">
              <a:rPr lang="en-US"/>
              <a:pPr/>
              <a:t>23</a:t>
            </a:fld>
            <a:endParaRPr lang="en-US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6AC52A-A5AD-4F5C-BBEE-B9578C5576F1}" type="slidenum">
              <a:rPr lang="en-US"/>
              <a:pPr/>
              <a:t>24</a:t>
            </a:fld>
            <a:endParaRPr lang="en-US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4081FE-1ED7-4F56-949D-ADFB79DAA6D9}" type="slidenum">
              <a:rPr lang="en-US"/>
              <a:pPr/>
              <a:t>25</a:t>
            </a:fld>
            <a:endParaRPr 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55D4B3-B493-44E7-A232-D6FF8AE72338}" type="slidenum">
              <a:rPr lang="en-US"/>
              <a:pPr/>
              <a:t>26</a:t>
            </a:fld>
            <a:endParaRPr 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789926-85E6-442B-B1E0-761DE3A22DCF}" type="slidenum">
              <a:rPr lang="en-US"/>
              <a:pPr/>
              <a:t>27</a:t>
            </a:fld>
            <a:endParaRPr lang="en-US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82B9B0-6EE0-46A0-BB47-D19125726A50}" type="slidenum">
              <a:rPr lang="en-US"/>
              <a:pPr/>
              <a:t>3</a:t>
            </a:fld>
            <a:endParaRPr lang="en-U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684551-16FA-47D5-8739-1DBDD07B386D}" type="slidenum">
              <a:rPr lang="en-US"/>
              <a:pPr/>
              <a:t>4</a:t>
            </a:fld>
            <a:endParaRPr lang="en-US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6DCF95-1533-4236-B5BC-5759879A0296}" type="slidenum">
              <a:rPr lang="en-US"/>
              <a:pPr/>
              <a:t>5</a:t>
            </a:fld>
            <a:endParaRPr lang="en-US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FF8A33-4D3B-42E4-914C-5CA4DB8D014F}" type="slidenum">
              <a:rPr lang="en-US"/>
              <a:pPr/>
              <a:t>6</a:t>
            </a:fld>
            <a:endParaRPr lang="en-US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3171A1-4166-47D3-AF8F-15B007F61171}" type="slidenum">
              <a:rPr lang="en-US"/>
              <a:pPr/>
              <a:t>7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D0B395-3855-4EA3-AC4D-7561F00F8287}" type="slidenum">
              <a:rPr lang="en-US"/>
              <a:pPr/>
              <a:t>8</a:t>
            </a:fld>
            <a:endParaRPr lang="en-US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019A3F-87EF-4B0E-96F8-AE409E235E2B}" type="slidenum">
              <a:rPr lang="en-US"/>
              <a:pPr/>
              <a:t>9</a:t>
            </a:fld>
            <a:endParaRPr lang="en-US"/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page_couv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2301875"/>
            <a:ext cx="8640763" cy="431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:\Documents and Settings\Administrateur\Bureau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15888"/>
            <a:ext cx="2376487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51275" y="2852738"/>
            <a:ext cx="4695825" cy="3384550"/>
          </a:xfrm>
        </p:spPr>
        <p:txBody>
          <a:bodyPr/>
          <a:lstStyle>
            <a:lvl1pPr marL="0" indent="0" algn="r">
              <a:buFont typeface="Wingdings 2" pitchFamily="18" charset="2"/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755650" y="1268413"/>
            <a:ext cx="7993063" cy="1008062"/>
          </a:xfrm>
        </p:spPr>
        <p:txBody>
          <a:bodyPr anchor="t"/>
          <a:lstStyle>
            <a:lvl1pPr>
              <a:defRPr>
                <a:solidFill>
                  <a:srgbClr val="85736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51E8B-5210-4898-9382-3C29F47D714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Administration - Managing Products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0ACF1-0774-48E6-9BEB-4661E7B28330}" type="datetime1">
              <a:rPr lang="en-GB"/>
              <a:pPr>
                <a:defRPr/>
              </a:pPr>
              <a:t>20/08/2010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81700" y="401638"/>
            <a:ext cx="1812925" cy="56911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8163" y="401638"/>
            <a:ext cx="5291137" cy="56911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23EB7-5D0D-4DF5-BBE6-CA8B8406D26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Administration - Managing Products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A4336-633C-4248-979F-6D3BB42D875D}" type="datetime1">
              <a:rPr lang="en-GB"/>
              <a:pPr>
                <a:defRPr/>
              </a:pPr>
              <a:t>20/08/2010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357BA-44D9-4A5E-B14D-863FD64BFDC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Administration - Managing Products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64B1E-BA2B-4BE9-BB6E-9D5CC3A32AAF}" type="datetime1">
              <a:rPr lang="en-GB"/>
              <a:pPr>
                <a:defRPr/>
              </a:pPr>
              <a:t>20/08/2010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4C9593-AE27-456F-84C9-02D4B07BA9B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Administration - Managing Products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E0E54-CD17-4EDD-9EF0-FFE48CBF1A31}" type="datetime1">
              <a:rPr lang="en-GB"/>
              <a:pPr>
                <a:defRPr/>
              </a:pPr>
              <a:t>20/08/2010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0575" y="1446213"/>
            <a:ext cx="3425825" cy="4646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68800" y="1446213"/>
            <a:ext cx="3425825" cy="4646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F9BF2-F25B-4880-985E-72A49649CB7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Administration - Managing Products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679C6-6608-49B9-8F7D-93DD36BE5A32}" type="datetime1">
              <a:rPr lang="en-GB"/>
              <a:pPr>
                <a:defRPr/>
              </a:pPr>
              <a:t>20/08/2010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92616-AAB0-466B-9758-F4C8F986888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Administration - Managing Products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07A15-8621-4F6D-A4FB-91BED8ACA95C}" type="datetime1">
              <a:rPr lang="en-GB"/>
              <a:pPr>
                <a:defRPr/>
              </a:pPr>
              <a:t>20/08/2010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FDB6F-1404-498B-A6DA-EC24FCF7090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Administration - Managing Products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FAD22-A40C-4E97-B262-F5E802E7B00D}" type="datetime1">
              <a:rPr lang="en-GB"/>
              <a:pPr>
                <a:defRPr/>
              </a:pPr>
              <a:t>20/08/2010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119A6-72FC-4014-B0FB-2D8C801FEC14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Administration - Managing Products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93DB4-0691-49F5-8407-BB21BF21F0D7}" type="datetime1">
              <a:rPr lang="en-GB"/>
              <a:pPr>
                <a:defRPr/>
              </a:pPr>
              <a:t>20/08/2010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048C3-F093-42FA-9761-61406BDCED5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Administration - Managing Products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E0D79-A31D-4E1B-9051-342F53A63085}" type="datetime1">
              <a:rPr lang="en-GB"/>
              <a:pPr>
                <a:defRPr/>
              </a:pPr>
              <a:t>20/08/2010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1954D9-C032-4964-86CF-077BF26FB722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OTA platform - Administration - Managing Products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93A673-15D6-4149-BFAD-6C57C856519F}" type="datetime1">
              <a:rPr lang="en-GB"/>
              <a:pPr>
                <a:defRPr/>
              </a:pPr>
              <a:t>20/08/2010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2" descr="pied_pag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919788"/>
            <a:ext cx="9144000" cy="95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401638"/>
            <a:ext cx="6913562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8582025" y="6411913"/>
            <a:ext cx="5619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600" b="1" smtClean="0">
                <a:solidFill>
                  <a:schemeClr val="bg1"/>
                </a:solidFill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618BE1D5-79F8-4B88-9607-CC5C60AEDC9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51275" y="6481763"/>
            <a:ext cx="43370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000" smtClean="0">
                <a:solidFill>
                  <a:srgbClr val="857364"/>
                </a:solidFill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fr-FR"/>
              <a:t>OTA platform - Administration - Managing Products</a:t>
            </a:r>
            <a:endParaRPr lang="fr-FR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339975" y="6481763"/>
            <a:ext cx="143986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000">
                <a:solidFill>
                  <a:srgbClr val="857364"/>
                </a:solidFill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8E3E3BA2-3D72-4CE2-B83A-7176D86B6856}" type="datetime1">
              <a:rPr lang="en-GB"/>
              <a:pPr>
                <a:defRPr/>
              </a:pPr>
              <a:t>20/08/2010</a:t>
            </a:fld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0575" y="1446213"/>
            <a:ext cx="7004050" cy="464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EE7F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E7F00"/>
        </a:buClr>
        <a:buFont typeface="Wingdings 2" pitchFamily="1" charset="2"/>
        <a:buBlip>
          <a:blip r:embed="rId14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fontAlgn="base">
        <a:spcBef>
          <a:spcPct val="20000"/>
        </a:spcBef>
        <a:spcAft>
          <a:spcPct val="0"/>
        </a:spcAft>
        <a:buClr>
          <a:srgbClr val="EE7F00"/>
        </a:buClr>
        <a:buFont typeface="Symbol" pitchFamily="1" charset="2"/>
        <a:buChar char="·"/>
        <a:defRPr sz="1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EE7F00"/>
        </a:buClr>
        <a:buFont typeface="Symbol" pitchFamily="1" charset="2"/>
        <a:buChar char="·"/>
        <a:defRPr sz="1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EE7F00"/>
        </a:buClr>
        <a:buFont typeface="Arial" charset="0"/>
        <a:buChar char="–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562100"/>
            <a:ext cx="7594600" cy="3054350"/>
          </a:xfrm>
          <a:noFill/>
          <a:ln/>
        </p:spPr>
        <p:txBody>
          <a:bodyPr/>
          <a:lstStyle/>
          <a:p>
            <a:pPr algn="ctr"/>
            <a:r>
              <a:rPr lang="en-US" sz="4800">
                <a:latin typeface="Sans Light" pitchFamily="34" charset="0"/>
              </a:rPr>
              <a:t>SuMoS</a:t>
            </a:r>
            <a:r>
              <a:rPr lang="en-US" dirty="0">
                <a:latin typeface="Sans Light" pitchFamily="34" charset="0"/>
              </a:rPr>
              <a:t>  </a:t>
            </a:r>
            <a:br>
              <a:rPr lang="en-US" dirty="0">
                <a:latin typeface="Sans Light" pitchFamily="34" charset="0"/>
              </a:rPr>
            </a:br>
            <a:r>
              <a:rPr lang="en-US" dirty="0">
                <a:latin typeface="Sans Light" pitchFamily="34" charset="0"/>
              </a:rPr>
              <a:t/>
            </a:r>
            <a:br>
              <a:rPr lang="en-US" dirty="0">
                <a:latin typeface="Sans Light" pitchFamily="34" charset="0"/>
              </a:rPr>
            </a:br>
            <a:endParaRPr lang="en-US" sz="2400" dirty="0">
              <a:latin typeface="Sans Ligh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fr-FR" dirty="0"/>
              <a:t>Scripts </a:t>
            </a:r>
            <a:r>
              <a:rPr lang="fr-FR" dirty="0" smtClean="0"/>
              <a:t>para </a:t>
            </a:r>
            <a:r>
              <a:rPr lang="en-US" dirty="0" smtClean="0"/>
              <a:t>“</a:t>
            </a:r>
            <a:r>
              <a:rPr lang="en-US" dirty="0" err="1" smtClean="0"/>
              <a:t>Reunir</a:t>
            </a:r>
            <a:r>
              <a:rPr lang="fr-FR" dirty="0" smtClean="0"/>
              <a:t>" y </a:t>
            </a:r>
            <a:r>
              <a:rPr lang="en-US" dirty="0"/>
              <a:t>“</a:t>
            </a:r>
            <a:r>
              <a:rPr lang="fr-FR" dirty="0" err="1" smtClean="0"/>
              <a:t>Procesar</a:t>
            </a:r>
            <a:r>
              <a:rPr lang="en-US" dirty="0" smtClean="0"/>
              <a:t>".</a:t>
            </a:r>
            <a:r>
              <a:rPr lang="en-US" sz="3200" dirty="0" smtClean="0"/>
              <a:t>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2000" dirty="0" err="1">
                <a:latin typeface="Sans Light" pitchFamily="34" charset="0"/>
              </a:rPr>
              <a:t>SuMoS</a:t>
            </a:r>
            <a:r>
              <a:rPr lang="en-US" sz="2000" dirty="0">
                <a:latin typeface="Sans Light" pitchFamily="34" charset="0"/>
              </a:rPr>
              <a:t> – </a:t>
            </a:r>
            <a:r>
              <a:rPr lang="en-US" sz="2000" dirty="0" err="1" smtClean="0">
                <a:latin typeface="Sans Light" pitchFamily="34" charset="0"/>
              </a:rPr>
              <a:t>Supervisión</a:t>
            </a:r>
            <a:r>
              <a:rPr lang="en-US" sz="2000" dirty="0" smtClean="0">
                <a:latin typeface="Sans Light" pitchFamily="34" charset="0"/>
              </a:rPr>
              <a:t>, </a:t>
            </a:r>
            <a:r>
              <a:rPr lang="en-US" sz="2000" dirty="0" err="1" smtClean="0">
                <a:latin typeface="Sans Light" pitchFamily="34" charset="0"/>
              </a:rPr>
              <a:t>Monitoreo</a:t>
            </a:r>
            <a:r>
              <a:rPr lang="en-US" sz="2000" dirty="0" smtClean="0">
                <a:latin typeface="Sans Light" pitchFamily="34" charset="0"/>
              </a:rPr>
              <a:t> &amp; </a:t>
            </a:r>
            <a:r>
              <a:rPr lang="en-US" sz="2000" dirty="0" err="1" smtClean="0">
                <a:latin typeface="Sans Light" pitchFamily="34" charset="0"/>
              </a:rPr>
              <a:t>Estadísticas</a:t>
            </a:r>
            <a:endParaRPr lang="en-US" sz="2000" dirty="0">
              <a:latin typeface="Sans Light" pitchFamily="34" charset="0"/>
            </a:endParaRPr>
          </a:p>
        </p:txBody>
      </p:sp>
      <p:sp>
        <p:nvSpPr>
          <p:cNvPr id="5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6FC39-7F02-46B3-AEDD-B94FA5AEEC49}" type="slidenum">
              <a:rPr lang="fr-FR"/>
              <a:pPr/>
              <a:t>10</a:t>
            </a:fld>
            <a:endParaRPr lang="fr-FR"/>
          </a:p>
        </p:txBody>
      </p:sp>
      <p:pic>
        <p:nvPicPr>
          <p:cNvPr id="3348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813" y="1268413"/>
            <a:ext cx="5776912" cy="488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err="1"/>
              <a:t>Crontab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err="1">
                <a:latin typeface="Sans Light" pitchFamily="34" charset="0"/>
              </a:rPr>
              <a:t>SuMoS</a:t>
            </a:r>
            <a:r>
              <a:rPr lang="en-US" sz="2000" dirty="0">
                <a:latin typeface="Sans Light" pitchFamily="34" charset="0"/>
              </a:rPr>
              <a:t> – </a:t>
            </a:r>
            <a:r>
              <a:rPr lang="en-US" sz="2000" dirty="0" err="1" smtClean="0">
                <a:latin typeface="Sans Light" pitchFamily="34" charset="0"/>
              </a:rPr>
              <a:t>Supervisión</a:t>
            </a:r>
            <a:r>
              <a:rPr lang="en-US" sz="2000" dirty="0" smtClean="0">
                <a:latin typeface="Sans Light" pitchFamily="34" charset="0"/>
              </a:rPr>
              <a:t>, </a:t>
            </a:r>
            <a:r>
              <a:rPr lang="en-US" sz="2000" dirty="0" err="1" smtClean="0">
                <a:latin typeface="Sans Light" pitchFamily="34" charset="0"/>
              </a:rPr>
              <a:t>Monitoreo</a:t>
            </a:r>
            <a:r>
              <a:rPr lang="en-US" sz="2000" dirty="0" smtClean="0">
                <a:latin typeface="Sans Light" pitchFamily="34" charset="0"/>
              </a:rPr>
              <a:t> &amp; </a:t>
            </a:r>
            <a:r>
              <a:rPr lang="en-US" sz="2000" dirty="0" err="1" smtClean="0">
                <a:latin typeface="Sans Light" pitchFamily="34" charset="0"/>
              </a:rPr>
              <a:t>Estadísticas</a:t>
            </a:r>
            <a:endParaRPr lang="en-US" sz="2000" dirty="0">
              <a:latin typeface="Sans Light" pitchFamily="34" charset="0"/>
            </a:endParaRPr>
          </a:p>
        </p:txBody>
      </p:sp>
      <p:sp>
        <p:nvSpPr>
          <p:cNvPr id="5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29BD21-3429-4CC0-BCF0-EA22679B15D2}" type="slidenum">
              <a:rPr lang="fr-FR"/>
              <a:pPr/>
              <a:t>11</a:t>
            </a:fld>
            <a:endParaRPr lang="fr-FR"/>
          </a:p>
        </p:txBody>
      </p:sp>
      <p:sp>
        <p:nvSpPr>
          <p:cNvPr id="391171" name="Text Box 3"/>
          <p:cNvSpPr txBox="1">
            <a:spLocks noChangeArrowheads="1"/>
          </p:cNvSpPr>
          <p:nvPr/>
        </p:nvSpPr>
        <p:spPr bwMode="auto">
          <a:xfrm>
            <a:off x="0" y="1016000"/>
            <a:ext cx="9144000" cy="505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300" i="1" dirty="0">
                <a:solidFill>
                  <a:srgbClr val="FF0000"/>
                </a:solidFill>
                <a:latin typeface="Courier New" pitchFamily="49" charset="0"/>
              </a:rPr>
              <a:t>…</a:t>
            </a:r>
          </a:p>
          <a:p>
            <a:r>
              <a:rPr lang="en-US" sz="1300" i="1" dirty="0">
                <a:solidFill>
                  <a:srgbClr val="FF0000"/>
                </a:solidFill>
                <a:latin typeface="Courier New" pitchFamily="49" charset="0"/>
              </a:rPr>
              <a:t>#</a:t>
            </a:r>
            <a:r>
              <a:rPr lang="en-US" sz="1300" i="1" dirty="0" err="1">
                <a:solidFill>
                  <a:srgbClr val="FF0000"/>
                </a:solidFill>
                <a:latin typeface="Courier New" pitchFamily="49" charset="0"/>
              </a:rPr>
              <a:t>SUMOSAgent_CRONTAB_END</a:t>
            </a:r>
            <a:endParaRPr lang="en-US" sz="1300" i="1" dirty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US" sz="1300" i="1" dirty="0">
                <a:solidFill>
                  <a:srgbClr val="FF0000"/>
                </a:solidFill>
                <a:latin typeface="Courier New" pitchFamily="49" charset="0"/>
              </a:rPr>
              <a:t>#SUMOS_CRONTAB_BEGIN</a:t>
            </a:r>
          </a:p>
          <a:p>
            <a:r>
              <a:rPr lang="en-US" sz="1300" i="1" dirty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en-US" sz="1300" i="1" dirty="0" err="1">
                <a:solidFill>
                  <a:srgbClr val="FF0000"/>
                </a:solidFill>
                <a:latin typeface="Courier New" pitchFamily="49" charset="0"/>
              </a:rPr>
              <a:t>SuMos</a:t>
            </a:r>
            <a:r>
              <a:rPr lang="en-US" sz="1300" i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300" i="1" dirty="0" err="1">
                <a:solidFill>
                  <a:srgbClr val="FF0000"/>
                </a:solidFill>
                <a:latin typeface="Courier New" pitchFamily="49" charset="0"/>
              </a:rPr>
              <a:t>archivage</a:t>
            </a:r>
            <a:r>
              <a:rPr lang="en-US" sz="1300" i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300" i="1" dirty="0" err="1">
                <a:solidFill>
                  <a:srgbClr val="FF0000"/>
                </a:solidFill>
                <a:latin typeface="Courier New" pitchFamily="49" charset="0"/>
              </a:rPr>
              <a:t>crontab</a:t>
            </a:r>
            <a:r>
              <a:rPr lang="en-US" sz="1300" i="1" dirty="0">
                <a:solidFill>
                  <a:srgbClr val="FF0000"/>
                </a:solidFill>
                <a:latin typeface="Courier New" pitchFamily="49" charset="0"/>
              </a:rPr>
              <a:t> definition for client installation</a:t>
            </a:r>
          </a:p>
          <a:p>
            <a:r>
              <a:rPr lang="en-US" sz="1300" i="1" dirty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en-US" sz="1300" i="1" dirty="0" err="1">
                <a:solidFill>
                  <a:srgbClr val="FF0000"/>
                </a:solidFill>
                <a:latin typeface="Courier New" pitchFamily="49" charset="0"/>
              </a:rPr>
              <a:t>crontab</a:t>
            </a:r>
            <a:r>
              <a:rPr lang="en-US" sz="1300" i="1" dirty="0">
                <a:solidFill>
                  <a:srgbClr val="FF0000"/>
                </a:solidFill>
                <a:latin typeface="Courier New" pitchFamily="49" charset="0"/>
              </a:rPr>
              <a:t> file for applicative user</a:t>
            </a:r>
          </a:p>
          <a:p>
            <a:r>
              <a:rPr lang="en-US" sz="1300" i="1" dirty="0">
                <a:solidFill>
                  <a:srgbClr val="FF0000"/>
                </a:solidFill>
                <a:latin typeface="Courier New" pitchFamily="49" charset="0"/>
              </a:rPr>
              <a:t>#</a:t>
            </a:r>
          </a:p>
          <a:p>
            <a:r>
              <a:rPr lang="en-US" sz="1300" i="1" dirty="0">
                <a:solidFill>
                  <a:srgbClr val="FF0000"/>
                </a:solidFill>
                <a:latin typeface="Courier New" pitchFamily="49" charset="0"/>
              </a:rPr>
              <a:t># Archive package daily log files at 00:00</a:t>
            </a:r>
          </a:p>
          <a:p>
            <a:r>
              <a:rPr lang="en-US" sz="1300" i="1" dirty="0">
                <a:solidFill>
                  <a:srgbClr val="FF0000"/>
                </a:solidFill>
                <a:latin typeface="Courier New" pitchFamily="49" charset="0"/>
              </a:rPr>
              <a:t>0 0 * * *    </a:t>
            </a:r>
            <a:r>
              <a:rPr lang="en-US" sz="1300" i="1" dirty="0" err="1">
                <a:solidFill>
                  <a:srgbClr val="FF0000"/>
                </a:solidFill>
                <a:latin typeface="Courier New" pitchFamily="49" charset="0"/>
              </a:rPr>
              <a:t>sh</a:t>
            </a:r>
            <a:r>
              <a:rPr lang="en-US" sz="1300" i="1" dirty="0">
                <a:solidFill>
                  <a:srgbClr val="FF0000"/>
                </a:solidFill>
                <a:latin typeface="Courier New" pitchFamily="49" charset="0"/>
              </a:rPr>
              <a:t> /product/</a:t>
            </a:r>
            <a:r>
              <a:rPr lang="en-US" sz="1300" i="1" dirty="0" err="1">
                <a:solidFill>
                  <a:srgbClr val="FF0000"/>
                </a:solidFill>
                <a:latin typeface="Courier New" pitchFamily="49" charset="0"/>
              </a:rPr>
              <a:t>linqus</a:t>
            </a:r>
            <a:r>
              <a:rPr lang="en-US" sz="1300" i="1" dirty="0">
                <a:solidFill>
                  <a:srgbClr val="FF0000"/>
                </a:solidFill>
                <a:latin typeface="Courier New" pitchFamily="49" charset="0"/>
              </a:rPr>
              <a:t>/SUMOS43/SCRIPTS/ARCHIVAGE/bin/ArchiveFiles.sh ARCHIVE_SUMOS   &gt; /product/</a:t>
            </a:r>
            <a:r>
              <a:rPr lang="en-US" sz="1300" i="1" dirty="0" err="1">
                <a:solidFill>
                  <a:srgbClr val="FF0000"/>
                </a:solidFill>
                <a:latin typeface="Courier New" pitchFamily="49" charset="0"/>
              </a:rPr>
              <a:t>linqus</a:t>
            </a:r>
            <a:r>
              <a:rPr lang="en-US" sz="1300" i="1" dirty="0">
                <a:solidFill>
                  <a:srgbClr val="FF0000"/>
                </a:solidFill>
                <a:latin typeface="Courier New" pitchFamily="49" charset="0"/>
              </a:rPr>
              <a:t>/SUMOS43/DATA/CRON/ArchiveFiles_SUMOS.log 2&gt;&amp;1</a:t>
            </a:r>
          </a:p>
          <a:p>
            <a:endParaRPr lang="en-US" sz="1300" i="1" dirty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US" sz="1300" i="1" dirty="0">
                <a:solidFill>
                  <a:srgbClr val="FF0000"/>
                </a:solidFill>
                <a:latin typeface="Courier New" pitchFamily="49" charset="0"/>
              </a:rPr>
              <a:t># call the SUMOS stats gathering for this host, at 00:02</a:t>
            </a:r>
          </a:p>
          <a:p>
            <a:r>
              <a:rPr lang="en-US" sz="1300" i="1" dirty="0">
                <a:solidFill>
                  <a:srgbClr val="FF0000"/>
                </a:solidFill>
                <a:latin typeface="Courier New" pitchFamily="49" charset="0"/>
              </a:rPr>
              <a:t>2 0 * * *      </a:t>
            </a:r>
            <a:r>
              <a:rPr lang="en-US" sz="1300" i="1" dirty="0" err="1">
                <a:solidFill>
                  <a:srgbClr val="FF0000"/>
                </a:solidFill>
                <a:latin typeface="Courier New" pitchFamily="49" charset="0"/>
              </a:rPr>
              <a:t>sh</a:t>
            </a:r>
            <a:r>
              <a:rPr lang="en-US" sz="1300" i="1" dirty="0">
                <a:solidFill>
                  <a:srgbClr val="FF0000"/>
                </a:solidFill>
                <a:latin typeface="Courier New" pitchFamily="49" charset="0"/>
              </a:rPr>
              <a:t> /product/</a:t>
            </a:r>
            <a:r>
              <a:rPr lang="en-US" sz="1300" i="1" dirty="0" err="1">
                <a:solidFill>
                  <a:srgbClr val="FF0000"/>
                </a:solidFill>
                <a:latin typeface="Courier New" pitchFamily="49" charset="0"/>
              </a:rPr>
              <a:t>linqus</a:t>
            </a:r>
            <a:r>
              <a:rPr lang="en-US" sz="1300" i="1" dirty="0">
                <a:solidFill>
                  <a:srgbClr val="FF0000"/>
                </a:solidFill>
                <a:latin typeface="Courier New" pitchFamily="49" charset="0"/>
              </a:rPr>
              <a:t>/SUMOS43/SCRIPTS/GATHERING/STATS/bin/SUMOS_STATS_SDGM.sh process -notify -date yesterday   &gt; /product/</a:t>
            </a:r>
            <a:r>
              <a:rPr lang="en-US" sz="1300" i="1" dirty="0" err="1">
                <a:solidFill>
                  <a:srgbClr val="FF0000"/>
                </a:solidFill>
                <a:latin typeface="Courier New" pitchFamily="49" charset="0"/>
              </a:rPr>
              <a:t>linqus</a:t>
            </a:r>
            <a:r>
              <a:rPr lang="en-US" sz="1300" i="1" dirty="0">
                <a:solidFill>
                  <a:srgbClr val="FF0000"/>
                </a:solidFill>
                <a:latin typeface="Courier New" pitchFamily="49" charset="0"/>
              </a:rPr>
              <a:t>/SUMOS43/DATA/CRON/SUMOS_STATS_SDGM.log 2&gt;&amp;1</a:t>
            </a:r>
          </a:p>
          <a:p>
            <a:endParaRPr lang="en-US" sz="1300" i="1" dirty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US" sz="1300" i="1" dirty="0">
                <a:solidFill>
                  <a:srgbClr val="FF0000"/>
                </a:solidFill>
                <a:latin typeface="Courier New" pitchFamily="49" charset="0"/>
              </a:rPr>
              <a:t># install the SUMOS statistics processing every day at 04:00</a:t>
            </a:r>
          </a:p>
          <a:p>
            <a:r>
              <a:rPr lang="en-US" sz="1300" i="1" dirty="0">
                <a:solidFill>
                  <a:srgbClr val="FF0000"/>
                </a:solidFill>
                <a:latin typeface="Courier New" pitchFamily="49" charset="0"/>
              </a:rPr>
              <a:t>0 4 * * *       nice -20 </a:t>
            </a:r>
            <a:r>
              <a:rPr lang="en-US" sz="1300" i="1" dirty="0" err="1">
                <a:solidFill>
                  <a:srgbClr val="FF0000"/>
                </a:solidFill>
                <a:latin typeface="Courier New" pitchFamily="49" charset="0"/>
              </a:rPr>
              <a:t>sh</a:t>
            </a:r>
            <a:r>
              <a:rPr lang="en-US" sz="1300" i="1" dirty="0">
                <a:solidFill>
                  <a:srgbClr val="FF0000"/>
                </a:solidFill>
                <a:latin typeface="Courier New" pitchFamily="49" charset="0"/>
              </a:rPr>
              <a:t> /product/</a:t>
            </a:r>
            <a:r>
              <a:rPr lang="en-US" sz="1300" i="1" dirty="0" err="1">
                <a:solidFill>
                  <a:srgbClr val="FF0000"/>
                </a:solidFill>
                <a:latin typeface="Courier New" pitchFamily="49" charset="0"/>
              </a:rPr>
              <a:t>linqus</a:t>
            </a:r>
            <a:r>
              <a:rPr lang="en-US" sz="1300" i="1" dirty="0">
                <a:solidFill>
                  <a:srgbClr val="FF0000"/>
                </a:solidFill>
                <a:latin typeface="Courier New" pitchFamily="49" charset="0"/>
              </a:rPr>
              <a:t>/SUMOS43/SCRIPTS/PROCESSING/bin/SUMOS_STATS_SDPM.sh   &gt; /product/</a:t>
            </a:r>
            <a:r>
              <a:rPr lang="en-US" sz="1300" i="1" dirty="0" err="1">
                <a:solidFill>
                  <a:srgbClr val="FF0000"/>
                </a:solidFill>
                <a:latin typeface="Courier New" pitchFamily="49" charset="0"/>
              </a:rPr>
              <a:t>linqus</a:t>
            </a:r>
            <a:r>
              <a:rPr lang="en-US" sz="1300" i="1" dirty="0">
                <a:solidFill>
                  <a:srgbClr val="FF0000"/>
                </a:solidFill>
                <a:latin typeface="Courier New" pitchFamily="49" charset="0"/>
              </a:rPr>
              <a:t>/SUMOS43/DATA/CRON/SUMOS_STATS_SDPM.log 2&gt;&amp;1</a:t>
            </a:r>
          </a:p>
          <a:p>
            <a:endParaRPr lang="en-US" sz="1300" i="1" dirty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US" sz="1300" i="1" dirty="0">
                <a:solidFill>
                  <a:srgbClr val="FF0000"/>
                </a:solidFill>
                <a:latin typeface="Courier New" pitchFamily="49" charset="0"/>
              </a:rPr>
              <a:t># Publish </a:t>
            </a:r>
            <a:r>
              <a:rPr lang="en-US" sz="1300" i="1" dirty="0" err="1">
                <a:solidFill>
                  <a:srgbClr val="FF0000"/>
                </a:solidFill>
                <a:latin typeface="Courier New" pitchFamily="49" charset="0"/>
              </a:rPr>
              <a:t>tablespaces</a:t>
            </a:r>
            <a:r>
              <a:rPr lang="en-US" sz="1300" i="1" dirty="0">
                <a:solidFill>
                  <a:srgbClr val="FF0000"/>
                </a:solidFill>
                <a:latin typeface="Courier New" pitchFamily="49" charset="0"/>
              </a:rPr>
              <a:t> filling information to </a:t>
            </a:r>
            <a:r>
              <a:rPr lang="en-US" sz="1300" i="1" dirty="0" err="1">
                <a:solidFill>
                  <a:srgbClr val="FF0000"/>
                </a:solidFill>
                <a:latin typeface="Courier New" pitchFamily="49" charset="0"/>
              </a:rPr>
              <a:t>SuMoS</a:t>
            </a:r>
            <a:r>
              <a:rPr lang="en-US" sz="1300" i="1" dirty="0">
                <a:solidFill>
                  <a:srgbClr val="FF0000"/>
                </a:solidFill>
                <a:latin typeface="Courier New" pitchFamily="49" charset="0"/>
              </a:rPr>
              <a:t> every 0,59 </a:t>
            </a:r>
            <a:r>
              <a:rPr lang="en-US" sz="1300" i="1" dirty="0" err="1">
                <a:solidFill>
                  <a:srgbClr val="FF0000"/>
                </a:solidFill>
                <a:latin typeface="Courier New" pitchFamily="49" charset="0"/>
              </a:rPr>
              <a:t>mn</a:t>
            </a:r>
            <a:endParaRPr lang="en-US" sz="1300" i="1" dirty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en-US" sz="1300" i="1" dirty="0">
                <a:solidFill>
                  <a:srgbClr val="FF0000"/>
                </a:solidFill>
                <a:latin typeface="Courier New" pitchFamily="49" charset="0"/>
              </a:rPr>
              <a:t>0,59 * * * * </a:t>
            </a:r>
            <a:r>
              <a:rPr lang="en-US" sz="1300" i="1" dirty="0" err="1">
                <a:solidFill>
                  <a:srgbClr val="FF0000"/>
                </a:solidFill>
                <a:latin typeface="Courier New" pitchFamily="49" charset="0"/>
              </a:rPr>
              <a:t>sh</a:t>
            </a:r>
            <a:r>
              <a:rPr lang="en-US" sz="1300" i="1" dirty="0">
                <a:solidFill>
                  <a:srgbClr val="FF0000"/>
                </a:solidFill>
                <a:latin typeface="Courier New" pitchFamily="49" charset="0"/>
              </a:rPr>
              <a:t> /product/</a:t>
            </a:r>
            <a:r>
              <a:rPr lang="en-US" sz="1300" i="1" dirty="0" err="1">
                <a:solidFill>
                  <a:srgbClr val="FF0000"/>
                </a:solidFill>
                <a:latin typeface="Courier New" pitchFamily="49" charset="0"/>
              </a:rPr>
              <a:t>linqus</a:t>
            </a:r>
            <a:r>
              <a:rPr lang="en-US" sz="1300" i="1" dirty="0">
                <a:solidFill>
                  <a:srgbClr val="FF0000"/>
                </a:solidFill>
                <a:latin typeface="Courier New" pitchFamily="49" charset="0"/>
              </a:rPr>
              <a:t>/SUMOS43/SCRIPTS/MONITORING/TablespaceUsage.sh  DB1 DB2   &gt; /product/</a:t>
            </a:r>
            <a:r>
              <a:rPr lang="en-US" sz="1300" i="1" dirty="0" err="1">
                <a:solidFill>
                  <a:srgbClr val="FF0000"/>
                </a:solidFill>
                <a:latin typeface="Courier New" pitchFamily="49" charset="0"/>
              </a:rPr>
              <a:t>linqus</a:t>
            </a:r>
            <a:r>
              <a:rPr lang="en-US" sz="1300" i="1" dirty="0">
                <a:solidFill>
                  <a:srgbClr val="FF0000"/>
                </a:solidFill>
                <a:latin typeface="Courier New" pitchFamily="49" charset="0"/>
              </a:rPr>
              <a:t>/SUMOS43/DATA/CRON/TablespaceUsage.log 2&gt;&amp;1</a:t>
            </a:r>
          </a:p>
          <a:p>
            <a:r>
              <a:rPr lang="en-US" sz="1300" i="1" dirty="0">
                <a:solidFill>
                  <a:srgbClr val="FF0000"/>
                </a:solidFill>
                <a:latin typeface="Courier New" pitchFamily="49" charset="0"/>
              </a:rPr>
              <a:t>#SUMOS_CRONTAB_END</a:t>
            </a:r>
          </a:p>
          <a:p>
            <a:r>
              <a:rPr lang="en-US" sz="1300" i="1" dirty="0">
                <a:solidFill>
                  <a:srgbClr val="FF0000"/>
                </a:solidFill>
                <a:latin typeface="Courier New" pitchFamily="49" charset="0"/>
              </a:rPr>
              <a:t>root@app4 #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ans Light" pitchFamily="34" charset="0"/>
              </a:rPr>
              <a:t>Estadísticas</a:t>
            </a:r>
            <a:r>
              <a:rPr lang="en-US" dirty="0" smtClean="0">
                <a:latin typeface="Sans Light" pitchFamily="34" charset="0"/>
              </a:rPr>
              <a:t> </a:t>
            </a:r>
            <a:r>
              <a:rPr lang="en-US" dirty="0">
                <a:latin typeface="Sans Light" pitchFamily="34" charset="0"/>
              </a:rPr>
              <a:t>– </a:t>
            </a:r>
            <a:r>
              <a:rPr lang="en-US" dirty="0" err="1" smtClean="0">
                <a:latin typeface="Sans Light" pitchFamily="34" charset="0"/>
              </a:rPr>
              <a:t>Aprovisioamiento</a:t>
            </a:r>
            <a:r>
              <a:rPr lang="en-US" dirty="0" smtClean="0">
                <a:latin typeface="Sans Light" pitchFamily="34" charset="0"/>
              </a:rPr>
              <a:t>.</a:t>
            </a:r>
            <a:r>
              <a:rPr lang="en-US" dirty="0">
                <a:latin typeface="Sans Light" pitchFamily="34" charset="0"/>
              </a:rPr>
              <a:t/>
            </a:r>
            <a:br>
              <a:rPr lang="en-US" dirty="0">
                <a:latin typeface="Sans Light" pitchFamily="34" charset="0"/>
              </a:rPr>
            </a:br>
            <a:r>
              <a:rPr lang="en-US" sz="2000" dirty="0" err="1">
                <a:latin typeface="Sans Light" pitchFamily="34" charset="0"/>
              </a:rPr>
              <a:t>SuMoS</a:t>
            </a:r>
            <a:r>
              <a:rPr lang="en-US" sz="2000" dirty="0">
                <a:latin typeface="Sans Light" pitchFamily="34" charset="0"/>
              </a:rPr>
              <a:t> – </a:t>
            </a:r>
            <a:r>
              <a:rPr lang="en-US" sz="2000" dirty="0" err="1" smtClean="0">
                <a:latin typeface="Sans Light" pitchFamily="34" charset="0"/>
              </a:rPr>
              <a:t>Supervisión</a:t>
            </a:r>
            <a:r>
              <a:rPr lang="en-US" sz="2000" dirty="0" smtClean="0">
                <a:latin typeface="Sans Light" pitchFamily="34" charset="0"/>
              </a:rPr>
              <a:t>, </a:t>
            </a:r>
            <a:r>
              <a:rPr lang="en-US" sz="2000" dirty="0" err="1" smtClean="0">
                <a:latin typeface="Sans Light" pitchFamily="34" charset="0"/>
              </a:rPr>
              <a:t>Monitoreo</a:t>
            </a:r>
            <a:r>
              <a:rPr lang="en-US" sz="2000" dirty="0" smtClean="0">
                <a:latin typeface="Sans Light" pitchFamily="34" charset="0"/>
              </a:rPr>
              <a:t> &amp; </a:t>
            </a:r>
            <a:r>
              <a:rPr lang="en-US" sz="2000" dirty="0" err="1" smtClean="0">
                <a:latin typeface="Sans Light" pitchFamily="34" charset="0"/>
              </a:rPr>
              <a:t>Estadísticas</a:t>
            </a:r>
            <a:endParaRPr lang="en-US" sz="2000" dirty="0">
              <a:latin typeface="Sans Light" pitchFamily="34" charset="0"/>
            </a:endParaRP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1E96E-596B-4799-922D-72BF06726D49}" type="slidenum">
              <a:rPr lang="fr-FR"/>
              <a:pPr/>
              <a:t>12</a:t>
            </a:fld>
            <a:endParaRPr lang="fr-FR"/>
          </a:p>
        </p:txBody>
      </p:sp>
      <p:pic>
        <p:nvPicPr>
          <p:cNvPr id="318471" name="Picture 7" descr="SuMoS ORF Prov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8" y="1125538"/>
            <a:ext cx="4689475" cy="5040312"/>
          </a:xfrm>
          <a:prstGeom prst="rect">
            <a:avLst/>
          </a:prstGeom>
          <a:noFill/>
        </p:spPr>
      </p:pic>
      <p:pic>
        <p:nvPicPr>
          <p:cNvPr id="318472" name="Picture 8" descr="SuMoS Prov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65675" y="2343150"/>
            <a:ext cx="4378325" cy="2598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ans Light" pitchFamily="34" charset="0"/>
              </a:rPr>
              <a:t>Estadísticas</a:t>
            </a:r>
            <a:r>
              <a:rPr lang="en-US" dirty="0" smtClean="0">
                <a:latin typeface="Sans Light" pitchFamily="34" charset="0"/>
              </a:rPr>
              <a:t> </a:t>
            </a:r>
            <a:r>
              <a:rPr lang="en-US" dirty="0">
                <a:latin typeface="Sans Light" pitchFamily="34" charset="0"/>
              </a:rPr>
              <a:t>- </a:t>
            </a:r>
            <a:r>
              <a:rPr lang="en-US" dirty="0" err="1" smtClean="0">
                <a:latin typeface="Sans Light" pitchFamily="34" charset="0"/>
              </a:rPr>
              <a:t>Tráfico</a:t>
            </a:r>
            <a:r>
              <a:rPr lang="en-US" dirty="0">
                <a:latin typeface="Sans Light" pitchFamily="34" charset="0"/>
              </a:rPr>
              <a:t/>
            </a:r>
            <a:br>
              <a:rPr lang="en-US" dirty="0">
                <a:latin typeface="Sans Light" pitchFamily="34" charset="0"/>
              </a:rPr>
            </a:br>
            <a:r>
              <a:rPr lang="en-US" sz="2000" dirty="0" err="1">
                <a:latin typeface="Sans Light" pitchFamily="34" charset="0"/>
              </a:rPr>
              <a:t>SuMoS</a:t>
            </a:r>
            <a:r>
              <a:rPr lang="en-US" sz="2000" dirty="0">
                <a:latin typeface="Sans Light" pitchFamily="34" charset="0"/>
              </a:rPr>
              <a:t> – </a:t>
            </a:r>
            <a:r>
              <a:rPr lang="en-US" sz="2000" dirty="0" err="1" smtClean="0">
                <a:latin typeface="Sans Light" pitchFamily="34" charset="0"/>
              </a:rPr>
              <a:t>Supervisión</a:t>
            </a:r>
            <a:r>
              <a:rPr lang="en-US" sz="2000" dirty="0" smtClean="0">
                <a:latin typeface="Sans Light" pitchFamily="34" charset="0"/>
              </a:rPr>
              <a:t>, </a:t>
            </a:r>
            <a:r>
              <a:rPr lang="en-US" sz="2000" dirty="0" err="1" smtClean="0">
                <a:latin typeface="Sans Light" pitchFamily="34" charset="0"/>
              </a:rPr>
              <a:t>Monitoreo</a:t>
            </a:r>
            <a:r>
              <a:rPr lang="en-US" sz="2000" dirty="0" smtClean="0">
                <a:latin typeface="Sans Light" pitchFamily="34" charset="0"/>
              </a:rPr>
              <a:t> &amp; </a:t>
            </a:r>
            <a:r>
              <a:rPr lang="en-US" sz="2000" dirty="0" err="1" smtClean="0">
                <a:latin typeface="Sans Light" pitchFamily="34" charset="0"/>
              </a:rPr>
              <a:t>Estadísticas</a:t>
            </a:r>
            <a:endParaRPr lang="en-US" sz="2000" dirty="0">
              <a:latin typeface="Sans Light" pitchFamily="34" charset="0"/>
            </a:endParaRP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29397-CB4E-4A14-9AC7-C346432DD065}" type="slidenum">
              <a:rPr lang="fr-FR"/>
              <a:pPr/>
              <a:t>13</a:t>
            </a:fld>
            <a:endParaRPr lang="fr-FR"/>
          </a:p>
        </p:txBody>
      </p:sp>
      <p:pic>
        <p:nvPicPr>
          <p:cNvPr id="320517" name="Picture 5" descr="SuMoS trafic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268413"/>
            <a:ext cx="4659313" cy="4789487"/>
          </a:xfrm>
          <a:prstGeom prst="rect">
            <a:avLst/>
          </a:prstGeom>
          <a:noFill/>
        </p:spPr>
      </p:pic>
      <p:pic>
        <p:nvPicPr>
          <p:cNvPr id="320518" name="Picture 6" descr="sumos trafic pi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94263" y="2603500"/>
            <a:ext cx="4106862" cy="2120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ans Light" pitchFamily="34" charset="0"/>
              </a:rPr>
              <a:t>Estadísticas</a:t>
            </a:r>
            <a:r>
              <a:rPr lang="en-US" dirty="0" smtClean="0">
                <a:latin typeface="Sans Light" pitchFamily="34" charset="0"/>
              </a:rPr>
              <a:t>- </a:t>
            </a:r>
            <a:r>
              <a:rPr lang="en-US" dirty="0" err="1" smtClean="0">
                <a:latin typeface="Sans Light" pitchFamily="34" charset="0"/>
              </a:rPr>
              <a:t>Campañas</a:t>
            </a:r>
            <a:r>
              <a:rPr lang="en-US" dirty="0">
                <a:latin typeface="Sans Light" pitchFamily="34" charset="0"/>
              </a:rPr>
              <a:t/>
            </a:r>
            <a:br>
              <a:rPr lang="en-US" dirty="0">
                <a:latin typeface="Sans Light" pitchFamily="34" charset="0"/>
              </a:rPr>
            </a:br>
            <a:r>
              <a:rPr lang="en-US" sz="2000" dirty="0" err="1">
                <a:latin typeface="Sans Light" pitchFamily="34" charset="0"/>
              </a:rPr>
              <a:t>SuMoS</a:t>
            </a:r>
            <a:r>
              <a:rPr lang="en-US" sz="2000" dirty="0">
                <a:latin typeface="Sans Light" pitchFamily="34" charset="0"/>
              </a:rPr>
              <a:t> – </a:t>
            </a:r>
            <a:r>
              <a:rPr lang="en-US" sz="2000" dirty="0" err="1" smtClean="0">
                <a:latin typeface="Sans Light" pitchFamily="34" charset="0"/>
              </a:rPr>
              <a:t>Supervisión</a:t>
            </a:r>
            <a:r>
              <a:rPr lang="en-US" sz="2000" dirty="0" smtClean="0">
                <a:latin typeface="Sans Light" pitchFamily="34" charset="0"/>
              </a:rPr>
              <a:t>, </a:t>
            </a:r>
            <a:r>
              <a:rPr lang="en-US" sz="2000" dirty="0" err="1" smtClean="0">
                <a:latin typeface="Sans Light" pitchFamily="34" charset="0"/>
              </a:rPr>
              <a:t>Monitoreo</a:t>
            </a:r>
            <a:r>
              <a:rPr lang="en-US" sz="2000" dirty="0" smtClean="0">
                <a:latin typeface="Sans Light" pitchFamily="34" charset="0"/>
              </a:rPr>
              <a:t> &amp; </a:t>
            </a:r>
            <a:r>
              <a:rPr lang="en-US" sz="2000" dirty="0" err="1" smtClean="0">
                <a:latin typeface="Sans Light" pitchFamily="34" charset="0"/>
              </a:rPr>
              <a:t>Estadísticas</a:t>
            </a:r>
            <a:endParaRPr lang="en-US" sz="2000" dirty="0">
              <a:latin typeface="Sans Light" pitchFamily="34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C8520-B88B-4119-B23D-0289695A31D9}" type="slidenum">
              <a:rPr lang="fr-FR"/>
              <a:pPr/>
              <a:t>14</a:t>
            </a:fld>
            <a:endParaRPr lang="fr-FR"/>
          </a:p>
        </p:txBody>
      </p:sp>
      <p:pic>
        <p:nvPicPr>
          <p:cNvPr id="41575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13" y="2276475"/>
            <a:ext cx="9132887" cy="24907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ans Light" pitchFamily="34" charset="0"/>
              </a:rPr>
              <a:t>Estadísticas</a:t>
            </a:r>
            <a:r>
              <a:rPr lang="en-US" dirty="0" smtClean="0">
                <a:latin typeface="Sans Light" pitchFamily="34" charset="0"/>
              </a:rPr>
              <a:t> </a:t>
            </a:r>
            <a:r>
              <a:rPr lang="en-US" dirty="0">
                <a:latin typeface="Sans Light" pitchFamily="34" charset="0"/>
              </a:rPr>
              <a:t>– </a:t>
            </a:r>
            <a:r>
              <a:rPr lang="en-US" dirty="0" err="1" smtClean="0">
                <a:latin typeface="Sans Light" pitchFamily="34" charset="0"/>
              </a:rPr>
              <a:t>Invocador</a:t>
            </a:r>
            <a:r>
              <a:rPr lang="en-US" dirty="0">
                <a:latin typeface="Sans Light" pitchFamily="34" charset="0"/>
              </a:rPr>
              <a:t/>
            </a:r>
            <a:br>
              <a:rPr lang="en-US" dirty="0">
                <a:latin typeface="Sans Light" pitchFamily="34" charset="0"/>
              </a:rPr>
            </a:br>
            <a:r>
              <a:rPr lang="en-US" sz="2000" dirty="0" err="1">
                <a:latin typeface="Sans Light" pitchFamily="34" charset="0"/>
              </a:rPr>
              <a:t>SuMoS</a:t>
            </a:r>
            <a:r>
              <a:rPr lang="en-US" sz="2000" dirty="0">
                <a:latin typeface="Sans Light" pitchFamily="34" charset="0"/>
              </a:rPr>
              <a:t> – </a:t>
            </a:r>
            <a:r>
              <a:rPr lang="en-US" sz="2000" dirty="0" err="1" smtClean="0">
                <a:latin typeface="Sans Light" pitchFamily="34" charset="0"/>
              </a:rPr>
              <a:t>Supervisión</a:t>
            </a:r>
            <a:r>
              <a:rPr lang="en-US" sz="2000" dirty="0" smtClean="0">
                <a:latin typeface="Sans Light" pitchFamily="34" charset="0"/>
              </a:rPr>
              <a:t>, </a:t>
            </a:r>
            <a:r>
              <a:rPr lang="en-US" sz="2000" dirty="0" err="1" smtClean="0">
                <a:latin typeface="Sans Light" pitchFamily="34" charset="0"/>
              </a:rPr>
              <a:t>Monitoreo</a:t>
            </a:r>
            <a:r>
              <a:rPr lang="en-US" sz="2000" dirty="0" smtClean="0">
                <a:latin typeface="Sans Light" pitchFamily="34" charset="0"/>
              </a:rPr>
              <a:t> &amp; </a:t>
            </a:r>
            <a:r>
              <a:rPr lang="en-US" sz="2000" dirty="0" err="1" smtClean="0">
                <a:latin typeface="Sans Light" pitchFamily="34" charset="0"/>
              </a:rPr>
              <a:t>Estadísticas</a:t>
            </a:r>
            <a:endParaRPr lang="en-US" sz="2000" dirty="0">
              <a:latin typeface="Sans Light" pitchFamily="34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77DF9-1E9A-476F-B6AC-753FA6CBBA2A}" type="slidenum">
              <a:rPr lang="fr-FR"/>
              <a:pPr/>
              <a:t>15</a:t>
            </a:fld>
            <a:endParaRPr lang="fr-FR"/>
          </a:p>
        </p:txBody>
      </p:sp>
      <p:pic>
        <p:nvPicPr>
          <p:cNvPr id="4177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0113" y="1557338"/>
            <a:ext cx="7272337" cy="45735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ans Light" pitchFamily="34" charset="0"/>
              </a:rPr>
              <a:t>Iniciar</a:t>
            </a:r>
            <a:r>
              <a:rPr lang="en-US" dirty="0" smtClean="0">
                <a:latin typeface="Sans Light" pitchFamily="34" charset="0"/>
              </a:rPr>
              <a:t> </a:t>
            </a:r>
            <a:r>
              <a:rPr lang="en-US" dirty="0" err="1" smtClean="0">
                <a:latin typeface="Sans Light" pitchFamily="34" charset="0"/>
              </a:rPr>
              <a:t>Sesión</a:t>
            </a:r>
            <a:r>
              <a:rPr lang="en-US" dirty="0" smtClean="0">
                <a:latin typeface="Sans Light" pitchFamily="34" charset="0"/>
              </a:rPr>
              <a:t>.</a:t>
            </a:r>
            <a:r>
              <a:rPr lang="en-US" dirty="0">
                <a:latin typeface="Sans Light" pitchFamily="34" charset="0"/>
              </a:rPr>
              <a:t/>
            </a:r>
            <a:br>
              <a:rPr lang="en-US" dirty="0">
                <a:latin typeface="Sans Light" pitchFamily="34" charset="0"/>
              </a:rPr>
            </a:br>
            <a:r>
              <a:rPr lang="en-US" sz="2000" dirty="0" err="1">
                <a:latin typeface="Sans Light" pitchFamily="34" charset="0"/>
              </a:rPr>
              <a:t>SuMoS</a:t>
            </a:r>
            <a:r>
              <a:rPr lang="en-US" sz="2000" dirty="0">
                <a:latin typeface="Sans Light" pitchFamily="34" charset="0"/>
              </a:rPr>
              <a:t> – </a:t>
            </a:r>
            <a:r>
              <a:rPr lang="en-US" sz="2000" dirty="0" err="1" smtClean="0">
                <a:latin typeface="Sans Light" pitchFamily="34" charset="0"/>
              </a:rPr>
              <a:t>Supervisión</a:t>
            </a:r>
            <a:r>
              <a:rPr lang="en-US" sz="2000" dirty="0" smtClean="0">
                <a:latin typeface="Sans Light" pitchFamily="34" charset="0"/>
              </a:rPr>
              <a:t>, </a:t>
            </a:r>
            <a:r>
              <a:rPr lang="en-US" sz="2000" dirty="0" err="1" smtClean="0">
                <a:latin typeface="Sans Light" pitchFamily="34" charset="0"/>
              </a:rPr>
              <a:t>Monitoreo</a:t>
            </a:r>
            <a:r>
              <a:rPr lang="en-US" sz="2000" dirty="0" smtClean="0">
                <a:latin typeface="Sans Light" pitchFamily="34" charset="0"/>
              </a:rPr>
              <a:t> &amp; </a:t>
            </a:r>
            <a:r>
              <a:rPr lang="en-US" sz="2000" dirty="0" err="1" smtClean="0">
                <a:latin typeface="Sans Light" pitchFamily="34" charset="0"/>
              </a:rPr>
              <a:t>Estadísticas</a:t>
            </a:r>
            <a:endParaRPr lang="en-US" sz="2000" dirty="0">
              <a:latin typeface="Sans Light" pitchFamily="34" charset="0"/>
            </a:endParaRPr>
          </a:p>
        </p:txBody>
      </p:sp>
      <p:sp>
        <p:nvSpPr>
          <p:cNvPr id="7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86C00-9ABE-4C17-9BEC-07882C3B6B5F}" type="slidenum">
              <a:rPr lang="fr-FR"/>
              <a:pPr/>
              <a:t>16</a:t>
            </a:fld>
            <a:endParaRPr lang="fr-FR"/>
          </a:p>
        </p:txBody>
      </p:sp>
      <p:pic>
        <p:nvPicPr>
          <p:cNvPr id="3645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450" y="2960688"/>
            <a:ext cx="6769100" cy="251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4548" name="Rectangle 4"/>
          <p:cNvSpPr>
            <a:spLocks noChangeArrowheads="1"/>
          </p:cNvSpPr>
          <p:nvPr/>
        </p:nvSpPr>
        <p:spPr bwMode="auto">
          <a:xfrm>
            <a:off x="4479925" y="3200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s-MX"/>
          </a:p>
        </p:txBody>
      </p:sp>
      <p:sp>
        <p:nvSpPr>
          <p:cNvPr id="364549" name="Text Box 5"/>
          <p:cNvSpPr txBox="1">
            <a:spLocks noChangeArrowheads="1"/>
          </p:cNvSpPr>
          <p:nvPr/>
        </p:nvSpPr>
        <p:spPr bwMode="auto">
          <a:xfrm>
            <a:off x="503238" y="1449388"/>
            <a:ext cx="831691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IP:		</a:t>
            </a:r>
            <a:r>
              <a:rPr lang="en-US" sz="1600" b="1" dirty="0" smtClean="0">
                <a:solidFill>
                  <a:srgbClr val="FF0000"/>
                </a:solidFill>
              </a:rPr>
              <a:t>10.201.140.49</a:t>
            </a:r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rgbClr val="FF0000"/>
                </a:solidFill>
              </a:rPr>
              <a:t>PORT: 		8800 </a:t>
            </a:r>
            <a:r>
              <a:rPr lang="en-US" sz="1600" b="1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sz="1600" b="1" dirty="0" err="1" smtClean="0">
                <a:solidFill>
                  <a:srgbClr val="FF0000"/>
                </a:solidFill>
                <a:sym typeface="Wingdings" pitchFamily="2" charset="2"/>
              </a:rPr>
              <a:t>Regularmente</a:t>
            </a:r>
            <a:r>
              <a:rPr lang="en-US" sz="1600" b="1" dirty="0" smtClean="0">
                <a:solidFill>
                  <a:srgbClr val="FF0000"/>
                </a:solidFill>
                <a:sym typeface="Wingdings" pitchFamily="2" charset="2"/>
              </a:rPr>
              <a:t> un tomcat </a:t>
            </a:r>
            <a:r>
              <a:rPr lang="en-US" sz="1600" b="1" dirty="0" err="1" smtClean="0">
                <a:solidFill>
                  <a:srgbClr val="FF0000"/>
                </a:solidFill>
                <a:sym typeface="Wingdings" pitchFamily="2" charset="2"/>
              </a:rPr>
              <a:t>diferente</a:t>
            </a:r>
            <a:r>
              <a:rPr lang="en-US" sz="1600" b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  <a:sym typeface="Wingdings" pitchFamily="2" charset="2"/>
              </a:rPr>
              <a:t>desde</a:t>
            </a:r>
            <a:r>
              <a:rPr lang="en-US" sz="1600" b="1" dirty="0" smtClean="0">
                <a:solidFill>
                  <a:srgbClr val="FF0000"/>
                </a:solidFill>
                <a:sym typeface="Wingdings" pitchFamily="2" charset="2"/>
              </a:rPr>
              <a:t> OTA </a:t>
            </a:r>
            <a:r>
              <a:rPr lang="en-US" sz="1600" b="1" dirty="0">
                <a:solidFill>
                  <a:srgbClr val="FF0000"/>
                </a:solidFill>
                <a:sym typeface="Wingdings" pitchFamily="2" charset="2"/>
              </a:rPr>
              <a:t>CCI</a:t>
            </a:r>
            <a:endParaRPr lang="en-US" sz="1600" b="1" dirty="0">
              <a:solidFill>
                <a:srgbClr val="FF0000"/>
              </a:solidFill>
            </a:endParaRPr>
          </a:p>
          <a:p>
            <a:endParaRPr lang="en-US" sz="1600" b="1" dirty="0">
              <a:solidFill>
                <a:srgbClr val="FF0000"/>
              </a:solidFill>
            </a:endParaRPr>
          </a:p>
          <a:p>
            <a:r>
              <a:rPr lang="en-US" sz="1600" b="1" dirty="0" smtClean="0"/>
              <a:t>USUARIO:</a:t>
            </a:r>
            <a:r>
              <a:rPr lang="en-US" sz="1600" b="1" dirty="0"/>
              <a:t>	</a:t>
            </a:r>
            <a:r>
              <a:rPr lang="en-US" sz="1600" dirty="0"/>
              <a:t>	</a:t>
            </a:r>
            <a:r>
              <a:rPr lang="en-US" sz="1600" dirty="0" err="1" smtClean="0"/>
              <a:t>administrador</a:t>
            </a:r>
            <a:endParaRPr lang="en-US" sz="1600" dirty="0"/>
          </a:p>
          <a:p>
            <a:r>
              <a:rPr lang="en-US" sz="1600" b="1" dirty="0" smtClean="0"/>
              <a:t>CONTRASEÑA:</a:t>
            </a:r>
            <a:r>
              <a:rPr lang="en-US" sz="1600" dirty="0"/>
              <a:t>	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ans Light" pitchFamily="34" charset="0"/>
              </a:rPr>
              <a:t>Interface principal.</a:t>
            </a:r>
            <a:r>
              <a:rPr lang="en-US" dirty="0">
                <a:latin typeface="Sans Light" pitchFamily="34" charset="0"/>
              </a:rPr>
              <a:t/>
            </a:r>
            <a:br>
              <a:rPr lang="en-US" dirty="0">
                <a:latin typeface="Sans Light" pitchFamily="34" charset="0"/>
              </a:rPr>
            </a:br>
            <a:r>
              <a:rPr lang="en-US" sz="2000" dirty="0" err="1">
                <a:latin typeface="Sans Light" pitchFamily="34" charset="0"/>
              </a:rPr>
              <a:t>SuMoS</a:t>
            </a:r>
            <a:r>
              <a:rPr lang="en-US" sz="2000" dirty="0">
                <a:latin typeface="Sans Light" pitchFamily="34" charset="0"/>
              </a:rPr>
              <a:t> – </a:t>
            </a:r>
            <a:r>
              <a:rPr lang="en-US" sz="2000" dirty="0" err="1" smtClean="0">
                <a:latin typeface="Sans Light" pitchFamily="34" charset="0"/>
              </a:rPr>
              <a:t>Supervisión</a:t>
            </a:r>
            <a:r>
              <a:rPr lang="en-US" sz="2000" dirty="0" smtClean="0">
                <a:latin typeface="Sans Light" pitchFamily="34" charset="0"/>
              </a:rPr>
              <a:t>, </a:t>
            </a:r>
            <a:r>
              <a:rPr lang="en-US" sz="2000" dirty="0" err="1" smtClean="0">
                <a:latin typeface="Sans Light" pitchFamily="34" charset="0"/>
              </a:rPr>
              <a:t>Monitoreo</a:t>
            </a:r>
            <a:r>
              <a:rPr lang="en-US" sz="2000" dirty="0" smtClean="0">
                <a:latin typeface="Sans Light" pitchFamily="34" charset="0"/>
              </a:rPr>
              <a:t> &amp; </a:t>
            </a:r>
            <a:r>
              <a:rPr lang="en-US" sz="2000" dirty="0" err="1" smtClean="0">
                <a:latin typeface="Sans Light" pitchFamily="34" charset="0"/>
              </a:rPr>
              <a:t>Estadísticas</a:t>
            </a:r>
            <a:endParaRPr lang="en-US" sz="2000" dirty="0">
              <a:latin typeface="Sans Light" pitchFamily="34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1E1033-B99B-447B-9D45-1C3994AA7AE1}" type="slidenum">
              <a:rPr lang="fr-FR"/>
              <a:pPr/>
              <a:t>17</a:t>
            </a:fld>
            <a:endParaRPr lang="fr-FR"/>
          </a:p>
        </p:txBody>
      </p:sp>
      <p:pic>
        <p:nvPicPr>
          <p:cNvPr id="3061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8748712" cy="371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ans Light" pitchFamily="34" charset="0"/>
              </a:rPr>
              <a:t>Estadísticas</a:t>
            </a:r>
            <a:r>
              <a:rPr lang="en-US" dirty="0" smtClean="0">
                <a:latin typeface="Sans Light" pitchFamily="34" charset="0"/>
              </a:rPr>
              <a:t>.</a:t>
            </a:r>
            <a:r>
              <a:rPr lang="en-US" dirty="0">
                <a:latin typeface="Sans Light" pitchFamily="34" charset="0"/>
              </a:rPr>
              <a:t/>
            </a:r>
            <a:br>
              <a:rPr lang="en-US" dirty="0">
                <a:latin typeface="Sans Light" pitchFamily="34" charset="0"/>
              </a:rPr>
            </a:br>
            <a:r>
              <a:rPr lang="en-US" sz="2000" dirty="0" err="1">
                <a:latin typeface="Sans Light" pitchFamily="34" charset="0"/>
              </a:rPr>
              <a:t>SuMoS</a:t>
            </a:r>
            <a:r>
              <a:rPr lang="en-US" sz="2000" dirty="0">
                <a:latin typeface="Sans Light" pitchFamily="34" charset="0"/>
              </a:rPr>
              <a:t> – </a:t>
            </a:r>
            <a:r>
              <a:rPr lang="en-US" sz="2000" dirty="0" err="1" smtClean="0">
                <a:latin typeface="Sans Light" pitchFamily="34" charset="0"/>
              </a:rPr>
              <a:t>Supervisión</a:t>
            </a:r>
            <a:r>
              <a:rPr lang="en-US" sz="2000" dirty="0" smtClean="0">
                <a:latin typeface="Sans Light" pitchFamily="34" charset="0"/>
              </a:rPr>
              <a:t>, </a:t>
            </a:r>
            <a:r>
              <a:rPr lang="en-US" sz="2000" dirty="0" err="1" smtClean="0">
                <a:latin typeface="Sans Light" pitchFamily="34" charset="0"/>
              </a:rPr>
              <a:t>Monitoreo</a:t>
            </a:r>
            <a:r>
              <a:rPr lang="en-US" sz="2000" dirty="0" smtClean="0">
                <a:latin typeface="Sans Light" pitchFamily="34" charset="0"/>
              </a:rPr>
              <a:t> &amp; </a:t>
            </a:r>
            <a:r>
              <a:rPr lang="en-US" sz="2000" dirty="0" err="1" smtClean="0">
                <a:latin typeface="Sans Light" pitchFamily="34" charset="0"/>
              </a:rPr>
              <a:t>Estadísticas</a:t>
            </a:r>
            <a:endParaRPr lang="en-US" sz="2000" dirty="0">
              <a:latin typeface="Sans Light" pitchFamily="34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E4079-9337-4BD8-9262-0F1B68EBFFFB}" type="slidenum">
              <a:rPr lang="fr-FR"/>
              <a:pPr/>
              <a:t>18</a:t>
            </a:fld>
            <a:endParaRPr lang="fr-FR"/>
          </a:p>
        </p:txBody>
      </p:sp>
      <p:pic>
        <p:nvPicPr>
          <p:cNvPr id="3082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8713787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ans Light" pitchFamily="34" charset="0"/>
              </a:rPr>
              <a:t>Supervisión</a:t>
            </a:r>
            <a:r>
              <a:rPr lang="en-US" dirty="0">
                <a:latin typeface="Sans Light" pitchFamily="34" charset="0"/>
              </a:rPr>
              <a:t>.</a:t>
            </a:r>
            <a:br>
              <a:rPr lang="en-US" dirty="0">
                <a:latin typeface="Sans Light" pitchFamily="34" charset="0"/>
              </a:rPr>
            </a:br>
            <a:r>
              <a:rPr lang="en-US" sz="2000" dirty="0" err="1">
                <a:latin typeface="Sans Light" pitchFamily="34" charset="0"/>
              </a:rPr>
              <a:t>SuMoS</a:t>
            </a:r>
            <a:r>
              <a:rPr lang="en-US" sz="2000" dirty="0">
                <a:latin typeface="Sans Light" pitchFamily="34" charset="0"/>
              </a:rPr>
              <a:t> – </a:t>
            </a:r>
            <a:r>
              <a:rPr lang="en-US" sz="2000" dirty="0" err="1" smtClean="0">
                <a:latin typeface="Sans Light" pitchFamily="34" charset="0"/>
              </a:rPr>
              <a:t>Supervisión</a:t>
            </a:r>
            <a:r>
              <a:rPr lang="en-US" sz="2000" dirty="0" smtClean="0">
                <a:latin typeface="Sans Light" pitchFamily="34" charset="0"/>
              </a:rPr>
              <a:t>, </a:t>
            </a:r>
            <a:r>
              <a:rPr lang="en-US" sz="2000" dirty="0" err="1" smtClean="0">
                <a:latin typeface="Sans Light" pitchFamily="34" charset="0"/>
              </a:rPr>
              <a:t>Monitoreo</a:t>
            </a:r>
            <a:r>
              <a:rPr lang="en-US" sz="2000" dirty="0" smtClean="0">
                <a:latin typeface="Sans Light" pitchFamily="34" charset="0"/>
              </a:rPr>
              <a:t> &amp; </a:t>
            </a:r>
            <a:r>
              <a:rPr lang="en-US" sz="2000" dirty="0" err="1" smtClean="0">
                <a:latin typeface="Sans Light" pitchFamily="34" charset="0"/>
              </a:rPr>
              <a:t>Estadísticas</a:t>
            </a:r>
            <a:endParaRPr lang="en-US" sz="2000" dirty="0">
              <a:latin typeface="Sans Light" pitchFamily="34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93032-07D6-4379-A7B4-3991121CBD4B}" type="slidenum">
              <a:rPr lang="fr-FR"/>
              <a:pPr/>
              <a:t>19</a:t>
            </a:fld>
            <a:endParaRPr lang="fr-FR"/>
          </a:p>
        </p:txBody>
      </p:sp>
      <p:pic>
        <p:nvPicPr>
          <p:cNvPr id="3102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71588"/>
            <a:ext cx="8713787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18" name="Rectangle 1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Agenda</a:t>
            </a:r>
            <a:endParaRPr lang="en-US" sz="2000" dirty="0">
              <a:latin typeface="Sans Light" pitchFamily="34" charset="0"/>
            </a:endParaRPr>
          </a:p>
        </p:txBody>
      </p:sp>
      <p:sp>
        <p:nvSpPr>
          <p:cNvPr id="8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203B9-8DCE-455D-88B3-15ABD454300F}" type="slidenum">
              <a:rPr lang="fr-FR"/>
              <a:pPr/>
              <a:t>2</a:t>
            </a:fld>
            <a:endParaRPr lang="fr-FR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55650" y="1520825"/>
            <a:ext cx="7632700" cy="512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/>
              <a:t>1. </a:t>
            </a:r>
            <a:r>
              <a:rPr lang="en-US" sz="2000" b="1" dirty="0" err="1" smtClean="0"/>
              <a:t>Introducción</a:t>
            </a:r>
            <a:endParaRPr lang="en-US" sz="2000" b="1" dirty="0"/>
          </a:p>
          <a:p>
            <a:pPr>
              <a:spcBef>
                <a:spcPct val="50000"/>
              </a:spcBef>
            </a:pPr>
            <a:r>
              <a:rPr lang="en-US" sz="1400" dirty="0"/>
              <a:t/>
            </a:r>
            <a:br>
              <a:rPr lang="en-US" sz="1400" dirty="0"/>
            </a:br>
            <a:r>
              <a:rPr lang="en-US" sz="2000" b="1" dirty="0"/>
              <a:t>2. </a:t>
            </a:r>
            <a:r>
              <a:rPr lang="en-US" sz="2000" b="1" dirty="0" err="1" smtClean="0"/>
              <a:t>Instalación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1800" dirty="0"/>
              <a:t>	2.1 General</a:t>
            </a:r>
            <a:br>
              <a:rPr lang="en-US" sz="1800" dirty="0"/>
            </a:br>
            <a:r>
              <a:rPr lang="en-US" sz="1800" dirty="0"/>
              <a:t>	2.2 </a:t>
            </a:r>
            <a:r>
              <a:rPr lang="en-US" sz="1800" dirty="0" err="1"/>
              <a:t>Veritas</a:t>
            </a:r>
            <a:r>
              <a:rPr lang="en-US" sz="1800" dirty="0"/>
              <a:t> Cluster</a:t>
            </a:r>
            <a:br>
              <a:rPr lang="en-US" sz="1800" dirty="0"/>
            </a:br>
            <a:r>
              <a:rPr lang="en-US" sz="1800" dirty="0"/>
              <a:t>	2.3 </a:t>
            </a:r>
            <a:r>
              <a:rPr lang="en-US" sz="1800" dirty="0" err="1" smtClean="0"/>
              <a:t>Sistema</a:t>
            </a:r>
            <a:r>
              <a:rPr lang="en-US" sz="1800" dirty="0" smtClean="0"/>
              <a:t> de </a:t>
            </a:r>
            <a:r>
              <a:rPr lang="en-US" sz="1800" dirty="0" err="1" smtClean="0"/>
              <a:t>Archivo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2000" b="1" dirty="0"/>
              <a:t>3. </a:t>
            </a:r>
            <a:r>
              <a:rPr lang="en-US" sz="2000" b="1" dirty="0" err="1" smtClean="0"/>
              <a:t>Estadísticas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1800" dirty="0"/>
              <a:t>	3.1 </a:t>
            </a:r>
            <a:r>
              <a:rPr lang="en-US" sz="1800" dirty="0" err="1" smtClean="0"/>
              <a:t>Reportes</a:t>
            </a:r>
            <a:r>
              <a:rPr lang="en-US" sz="1800" dirty="0"/>
              <a:t>.</a:t>
            </a:r>
            <a:br>
              <a:rPr lang="en-US" sz="1800" dirty="0"/>
            </a:br>
            <a:r>
              <a:rPr lang="en-US" sz="1800" dirty="0"/>
              <a:t>	3.2 Scripts.</a:t>
            </a:r>
            <a:br>
              <a:rPr lang="en-US" sz="1800" dirty="0"/>
            </a:br>
            <a:r>
              <a:rPr lang="en-US" sz="1800" dirty="0"/>
              <a:t>	3.3 </a:t>
            </a:r>
            <a:r>
              <a:rPr lang="en-US" sz="1800" dirty="0" err="1" smtClean="0"/>
              <a:t>Pantallas</a:t>
            </a:r>
            <a:r>
              <a:rPr lang="en-US" sz="1800" dirty="0" smtClean="0"/>
              <a:t> 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2000" b="1" dirty="0"/>
              <a:t>4. </a:t>
            </a:r>
            <a:r>
              <a:rPr lang="en-US" sz="2000" b="1" dirty="0" err="1" smtClean="0"/>
              <a:t>Interfase</a:t>
            </a:r>
            <a:endParaRPr lang="en-US" sz="1000" dirty="0"/>
          </a:p>
          <a:p>
            <a:pPr>
              <a:spcBef>
                <a:spcPct val="50000"/>
              </a:spcBef>
            </a:pPr>
            <a:r>
              <a:rPr lang="en-US" sz="2000" b="1" dirty="0"/>
              <a:t>5. </a:t>
            </a:r>
            <a:r>
              <a:rPr lang="en-US" sz="2000" b="1" dirty="0" err="1" smtClean="0"/>
              <a:t>Monitoreo</a:t>
            </a:r>
            <a:endParaRPr lang="en-US" sz="1000" b="1" dirty="0"/>
          </a:p>
          <a:p>
            <a:pPr>
              <a:spcBef>
                <a:spcPct val="50000"/>
              </a:spcBef>
            </a:pPr>
            <a:r>
              <a:rPr lang="en-US" sz="2000" b="1" dirty="0"/>
              <a:t>6. </a:t>
            </a:r>
            <a:r>
              <a:rPr lang="en-US" sz="2000" b="1" dirty="0" err="1" smtClean="0"/>
              <a:t>Supervisión</a:t>
            </a:r>
            <a:endParaRPr lang="en-US" sz="2000" b="1" dirty="0"/>
          </a:p>
          <a:p>
            <a:pPr>
              <a:spcBef>
                <a:spcPct val="50000"/>
              </a:spcBef>
            </a:pP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ans Light" pitchFamily="34" charset="0"/>
              </a:rPr>
              <a:t>Configuración</a:t>
            </a:r>
            <a:r>
              <a:rPr lang="en-US" dirty="0">
                <a:latin typeface="Sans Light" pitchFamily="34" charset="0"/>
              </a:rPr>
              <a:t>.</a:t>
            </a:r>
            <a:br>
              <a:rPr lang="en-US" dirty="0">
                <a:latin typeface="Sans Light" pitchFamily="34" charset="0"/>
              </a:rPr>
            </a:br>
            <a:r>
              <a:rPr lang="en-US" sz="2000" dirty="0" err="1">
                <a:latin typeface="Sans Light" pitchFamily="34" charset="0"/>
              </a:rPr>
              <a:t>SuMoS</a:t>
            </a:r>
            <a:r>
              <a:rPr lang="en-US" sz="2000" dirty="0">
                <a:latin typeface="Sans Light" pitchFamily="34" charset="0"/>
              </a:rPr>
              <a:t> – </a:t>
            </a:r>
            <a:r>
              <a:rPr lang="en-US" sz="2000" dirty="0" err="1" smtClean="0">
                <a:latin typeface="Sans Light" pitchFamily="34" charset="0"/>
              </a:rPr>
              <a:t>Supervisión</a:t>
            </a:r>
            <a:r>
              <a:rPr lang="en-US" sz="2000" dirty="0" smtClean="0">
                <a:latin typeface="Sans Light" pitchFamily="34" charset="0"/>
              </a:rPr>
              <a:t>, </a:t>
            </a:r>
            <a:r>
              <a:rPr lang="en-US" sz="2000" dirty="0" err="1" smtClean="0">
                <a:latin typeface="Sans Light" pitchFamily="34" charset="0"/>
              </a:rPr>
              <a:t>Monitoreo</a:t>
            </a:r>
            <a:r>
              <a:rPr lang="en-US" sz="2000" dirty="0" smtClean="0">
                <a:latin typeface="Sans Light" pitchFamily="34" charset="0"/>
              </a:rPr>
              <a:t> &amp; </a:t>
            </a:r>
            <a:r>
              <a:rPr lang="en-US" sz="2000" dirty="0" err="1" smtClean="0">
                <a:latin typeface="Sans Light" pitchFamily="34" charset="0"/>
              </a:rPr>
              <a:t>Estadísticas</a:t>
            </a:r>
            <a:endParaRPr lang="en-US" sz="2000" dirty="0">
              <a:latin typeface="Sans Light" pitchFamily="34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88CB5-B3BB-4071-94E4-F5A2D8542814}" type="slidenum">
              <a:rPr lang="fr-FR"/>
              <a:pPr/>
              <a:t>20</a:t>
            </a:fld>
            <a:endParaRPr lang="fr-FR"/>
          </a:p>
        </p:txBody>
      </p:sp>
      <p:pic>
        <p:nvPicPr>
          <p:cNvPr id="3123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68413"/>
            <a:ext cx="8713787" cy="449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ans Light" pitchFamily="34" charset="0"/>
              </a:rPr>
              <a:t>Administración</a:t>
            </a:r>
            <a:r>
              <a:rPr lang="en-US" dirty="0">
                <a:latin typeface="Sans Light" pitchFamily="34" charset="0"/>
              </a:rPr>
              <a:t>.</a:t>
            </a:r>
            <a:br>
              <a:rPr lang="en-US" dirty="0">
                <a:latin typeface="Sans Light" pitchFamily="34" charset="0"/>
              </a:rPr>
            </a:br>
            <a:r>
              <a:rPr lang="en-US" sz="2000" dirty="0" err="1">
                <a:latin typeface="Sans Light" pitchFamily="34" charset="0"/>
              </a:rPr>
              <a:t>SuMoS</a:t>
            </a:r>
            <a:r>
              <a:rPr lang="en-US" sz="2000" dirty="0">
                <a:latin typeface="Sans Light" pitchFamily="34" charset="0"/>
              </a:rPr>
              <a:t> – </a:t>
            </a:r>
            <a:r>
              <a:rPr lang="en-US" sz="2000" dirty="0" err="1" smtClean="0">
                <a:latin typeface="Sans Light" pitchFamily="34" charset="0"/>
              </a:rPr>
              <a:t>Supervisión</a:t>
            </a:r>
            <a:r>
              <a:rPr lang="en-US" sz="2000" dirty="0" smtClean="0">
                <a:latin typeface="Sans Light" pitchFamily="34" charset="0"/>
              </a:rPr>
              <a:t>, </a:t>
            </a:r>
            <a:r>
              <a:rPr lang="en-US" sz="2000" dirty="0" err="1" smtClean="0">
                <a:latin typeface="Sans Light" pitchFamily="34" charset="0"/>
              </a:rPr>
              <a:t>Monitoreo</a:t>
            </a:r>
            <a:r>
              <a:rPr lang="en-US" sz="2000" dirty="0" smtClean="0">
                <a:latin typeface="Sans Light" pitchFamily="34" charset="0"/>
              </a:rPr>
              <a:t> &amp; </a:t>
            </a:r>
            <a:r>
              <a:rPr lang="en-US" sz="2000" dirty="0" err="1" smtClean="0">
                <a:latin typeface="Sans Light" pitchFamily="34" charset="0"/>
              </a:rPr>
              <a:t>Estadísticas</a:t>
            </a:r>
            <a:endParaRPr lang="en-US" sz="2000" dirty="0">
              <a:latin typeface="Sans Light" pitchFamily="34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BF45A-340E-4D64-A708-E5A346A79F4F}" type="slidenum">
              <a:rPr lang="fr-FR"/>
              <a:pPr/>
              <a:t>21</a:t>
            </a:fld>
            <a:endParaRPr lang="fr-FR"/>
          </a:p>
        </p:txBody>
      </p:sp>
      <p:pic>
        <p:nvPicPr>
          <p:cNvPr id="3143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274763"/>
            <a:ext cx="8713787" cy="451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19138" y="296863"/>
            <a:ext cx="8604250" cy="1143000"/>
          </a:xfrm>
        </p:spPr>
        <p:txBody>
          <a:bodyPr/>
          <a:lstStyle/>
          <a:p>
            <a:r>
              <a:rPr lang="en-US" b="1" dirty="0" err="1" smtClean="0">
                <a:latin typeface="Sans Light" pitchFamily="34" charset="0"/>
              </a:rPr>
              <a:t>Monitoreo</a:t>
            </a:r>
            <a:r>
              <a:rPr lang="en-US" sz="2400" dirty="0">
                <a:latin typeface="Sans Light" pitchFamily="34" charset="0"/>
              </a:rPr>
              <a:t/>
            </a:r>
            <a:br>
              <a:rPr lang="en-US" sz="2400" dirty="0">
                <a:latin typeface="Sans Light" pitchFamily="34" charset="0"/>
              </a:rPr>
            </a:br>
            <a:r>
              <a:rPr lang="en-US" sz="2400" dirty="0" err="1" smtClean="0">
                <a:latin typeface="Sans Light" pitchFamily="34" charset="0"/>
              </a:rPr>
              <a:t>Recuadros</a:t>
            </a:r>
            <a:r>
              <a:rPr lang="en-US" sz="2400" dirty="0" smtClean="0">
                <a:latin typeface="Sans Light" pitchFamily="34" charset="0"/>
              </a:rPr>
              <a:t> </a:t>
            </a:r>
            <a:r>
              <a:rPr lang="en-US" sz="2400" dirty="0" err="1" smtClean="0">
                <a:latin typeface="Sans Light" pitchFamily="34" charset="0"/>
              </a:rPr>
              <a:t>Componente</a:t>
            </a:r>
            <a:r>
              <a:rPr lang="en-US" sz="2400" dirty="0" smtClean="0">
                <a:latin typeface="Sans Light" pitchFamily="34" charset="0"/>
              </a:rPr>
              <a:t> &amp; base de </a:t>
            </a:r>
            <a:r>
              <a:rPr lang="en-US" sz="2400" dirty="0" err="1" smtClean="0">
                <a:latin typeface="Sans Light" pitchFamily="34" charset="0"/>
              </a:rPr>
              <a:t>datos</a:t>
            </a:r>
            <a:r>
              <a:rPr lang="en-US" sz="2400" dirty="0" smtClean="0">
                <a:latin typeface="Sans Light" pitchFamily="34" charset="0"/>
              </a:rPr>
              <a:t> &amp; </a:t>
            </a:r>
            <a:r>
              <a:rPr lang="en-US" sz="2400" dirty="0">
                <a:latin typeface="Sans Light" pitchFamily="34" charset="0"/>
              </a:rPr>
              <a:t>Driver </a:t>
            </a:r>
            <a:r>
              <a:rPr lang="en-US" sz="2400" dirty="0" smtClean="0">
                <a:latin typeface="Sans Light" pitchFamily="34" charset="0"/>
              </a:rPr>
              <a:t>&amp; </a:t>
            </a:r>
            <a:r>
              <a:rPr lang="en-US" sz="2400" dirty="0">
                <a:latin typeface="Sans Light" pitchFamily="34" charset="0"/>
              </a:rPr>
              <a:t>HA </a:t>
            </a:r>
            <a:r>
              <a:rPr lang="en-US" sz="2400" dirty="0" err="1" smtClean="0">
                <a:latin typeface="Sans Light" pitchFamily="34" charset="0"/>
              </a:rPr>
              <a:t>Visibilidad</a:t>
            </a:r>
            <a:r>
              <a:rPr lang="en-US" sz="2400" dirty="0" smtClean="0">
                <a:latin typeface="Sans Light" pitchFamily="34" charset="0"/>
              </a:rPr>
              <a:t> de </a:t>
            </a:r>
            <a:r>
              <a:rPr lang="en-US" sz="2400" dirty="0" err="1" smtClean="0">
                <a:latin typeface="Sans Light" pitchFamily="34" charset="0"/>
              </a:rPr>
              <a:t>paquete</a:t>
            </a:r>
            <a:r>
              <a:rPr lang="en-US" sz="2400" dirty="0" smtClean="0">
                <a:latin typeface="Sans Light" pitchFamily="34" charset="0"/>
              </a:rPr>
              <a:t> </a:t>
            </a:r>
            <a:r>
              <a:rPr lang="en-US" sz="2400" dirty="0">
                <a:latin typeface="Sans Light" pitchFamily="34" charset="0"/>
              </a:rPr>
              <a:t>…</a:t>
            </a:r>
            <a:endParaRPr lang="en-US" sz="1800" dirty="0">
              <a:latin typeface="Sans Light" pitchFamily="34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CBBFC6-ED86-4F9C-A2CD-10EA325D0325}" type="slidenum">
              <a:rPr lang="fr-FR"/>
              <a:pPr/>
              <a:t>22</a:t>
            </a:fld>
            <a:endParaRPr lang="fr-FR"/>
          </a:p>
        </p:txBody>
      </p:sp>
      <p:pic>
        <p:nvPicPr>
          <p:cNvPr id="405507" name="Picture 3" descr="monitoring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4325" y="1520825"/>
            <a:ext cx="5943600" cy="4505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Sans Light" pitchFamily="34" charset="0"/>
              </a:rPr>
              <a:t>Monitoreo</a:t>
            </a:r>
            <a:r>
              <a:rPr lang="en-US" b="1" dirty="0" smtClean="0">
                <a:latin typeface="Sans Light" pitchFamily="34" charset="0"/>
              </a:rPr>
              <a:t> </a:t>
            </a:r>
            <a:r>
              <a:rPr lang="en-US" b="1" dirty="0">
                <a:latin typeface="Sans Light" pitchFamily="34" charset="0"/>
              </a:rPr>
              <a:t/>
            </a:r>
            <a:br>
              <a:rPr lang="en-US" b="1" dirty="0">
                <a:latin typeface="Sans Light" pitchFamily="34" charset="0"/>
              </a:rPr>
            </a:br>
            <a:r>
              <a:rPr lang="en-US" sz="2400" dirty="0">
                <a:latin typeface="Sans Light" pitchFamily="34" charset="0"/>
              </a:rPr>
              <a:t>CPU &amp; </a:t>
            </a:r>
            <a:r>
              <a:rPr lang="en-US" sz="2400" dirty="0" err="1" smtClean="0">
                <a:latin typeface="Sans Light" pitchFamily="34" charset="0"/>
              </a:rPr>
              <a:t>Memoria</a:t>
            </a:r>
            <a:endParaRPr lang="en-US" sz="2400" dirty="0">
              <a:latin typeface="Sans Light" pitchFamily="34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FB3D1A-20CF-4639-97ED-065CBBE6B497}" type="slidenum">
              <a:rPr lang="fr-FR"/>
              <a:pPr/>
              <a:t>23</a:t>
            </a:fld>
            <a:endParaRPr lang="fr-FR"/>
          </a:p>
        </p:txBody>
      </p:sp>
      <p:pic>
        <p:nvPicPr>
          <p:cNvPr id="407555" name="Picture 3" descr="monitoring_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052513"/>
            <a:ext cx="6500813" cy="4946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Sans Light" pitchFamily="34" charset="0"/>
              </a:rPr>
              <a:t>Monitoreo</a:t>
            </a:r>
            <a:r>
              <a:rPr lang="en-US" b="1" dirty="0" smtClean="0">
                <a:latin typeface="Sans Light" pitchFamily="34" charset="0"/>
              </a:rPr>
              <a:t> </a:t>
            </a:r>
            <a:r>
              <a:rPr lang="en-US" dirty="0">
                <a:latin typeface="Sans Light" pitchFamily="34" charset="0"/>
              </a:rPr>
              <a:t/>
            </a:r>
            <a:br>
              <a:rPr lang="en-US" dirty="0">
                <a:latin typeface="Sans Light" pitchFamily="34" charset="0"/>
              </a:rPr>
            </a:br>
            <a:r>
              <a:rPr lang="en-US" sz="2400" dirty="0">
                <a:latin typeface="Sans Light" pitchFamily="34" charset="0"/>
              </a:rPr>
              <a:t>DB &amp; </a:t>
            </a:r>
            <a:r>
              <a:rPr lang="en-US" sz="2400" dirty="0" err="1" smtClean="0">
                <a:latin typeface="Sans Light" pitchFamily="34" charset="0"/>
              </a:rPr>
              <a:t>Tráfico</a:t>
            </a:r>
            <a:endParaRPr lang="en-US" sz="2400" dirty="0">
              <a:latin typeface="Sans Light" pitchFamily="34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5075F-6EB4-4EC1-912D-13C28854578E}" type="slidenum">
              <a:rPr lang="fr-FR"/>
              <a:pPr/>
              <a:t>24</a:t>
            </a:fld>
            <a:endParaRPr lang="fr-FR"/>
          </a:p>
        </p:txBody>
      </p:sp>
      <p:pic>
        <p:nvPicPr>
          <p:cNvPr id="409603" name="Picture 3" descr="monitoring_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150" y="981075"/>
            <a:ext cx="5173663" cy="51673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Sans Light" pitchFamily="34" charset="0"/>
              </a:rPr>
              <a:t>Supervisión</a:t>
            </a:r>
            <a:r>
              <a:rPr lang="en-US" dirty="0">
                <a:latin typeface="Sans Light" pitchFamily="34" charset="0"/>
              </a:rPr>
              <a:t/>
            </a:r>
            <a:br>
              <a:rPr lang="en-US" dirty="0">
                <a:latin typeface="Sans Light" pitchFamily="34" charset="0"/>
              </a:rPr>
            </a:br>
            <a:r>
              <a:rPr lang="en-US" sz="2400" dirty="0" err="1" smtClean="0">
                <a:latin typeface="Sans Light" pitchFamily="34" charset="0"/>
              </a:rPr>
              <a:t>Últimas</a:t>
            </a:r>
            <a:r>
              <a:rPr lang="en-US" sz="2400" dirty="0" smtClean="0">
                <a:latin typeface="Sans Light" pitchFamily="34" charset="0"/>
              </a:rPr>
              <a:t> 5 </a:t>
            </a:r>
            <a:r>
              <a:rPr lang="en-US" sz="2400" dirty="0" err="1" smtClean="0">
                <a:latin typeface="Sans Light" pitchFamily="34" charset="0"/>
              </a:rPr>
              <a:t>alertas</a:t>
            </a:r>
            <a:endParaRPr lang="en-US" sz="2400" dirty="0">
              <a:latin typeface="Sans Light" pitchFamily="34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89273-6DED-4DAA-B28A-A1AD59F2AC81}" type="slidenum">
              <a:rPr lang="fr-FR"/>
              <a:pPr/>
              <a:t>25</a:t>
            </a:fld>
            <a:endParaRPr lang="fr-FR"/>
          </a:p>
        </p:txBody>
      </p:sp>
      <p:pic>
        <p:nvPicPr>
          <p:cNvPr id="4137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2988" y="1160463"/>
            <a:ext cx="7142162" cy="51323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Sans Light" pitchFamily="34" charset="0"/>
              </a:rPr>
              <a:t>Supervisión</a:t>
            </a:r>
            <a:r>
              <a:rPr lang="en-US" dirty="0">
                <a:latin typeface="Sans Light" pitchFamily="34" charset="0"/>
              </a:rPr>
              <a:t/>
            </a:r>
            <a:br>
              <a:rPr lang="en-US" dirty="0">
                <a:latin typeface="Sans Light" pitchFamily="34" charset="0"/>
              </a:rPr>
            </a:br>
            <a:r>
              <a:rPr lang="en-US" sz="2400" dirty="0" err="1" smtClean="0">
                <a:latin typeface="Sans Light" pitchFamily="34" charset="0"/>
              </a:rPr>
              <a:t>Lista</a:t>
            </a:r>
            <a:r>
              <a:rPr lang="en-US" sz="2400" dirty="0" smtClean="0">
                <a:latin typeface="Sans Light" pitchFamily="34" charset="0"/>
              </a:rPr>
              <a:t> </a:t>
            </a:r>
            <a:r>
              <a:rPr lang="en-US" sz="2400" dirty="0" err="1" smtClean="0">
                <a:latin typeface="Sans Light" pitchFamily="34" charset="0"/>
              </a:rPr>
              <a:t>Completa</a:t>
            </a:r>
            <a:r>
              <a:rPr lang="en-US" sz="2400" dirty="0" smtClean="0">
                <a:latin typeface="Sans Light" pitchFamily="34" charset="0"/>
              </a:rPr>
              <a:t> de </a:t>
            </a:r>
            <a:r>
              <a:rPr lang="en-US" sz="2400" dirty="0" err="1" smtClean="0">
                <a:latin typeface="Sans Light" pitchFamily="34" charset="0"/>
              </a:rPr>
              <a:t>Alertas</a:t>
            </a:r>
            <a:endParaRPr lang="en-US" sz="2400" dirty="0">
              <a:latin typeface="Sans Light" pitchFamily="34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5E8864-1E5E-41BB-8251-E8B6FE69A09B}" type="slidenum">
              <a:rPr lang="fr-FR"/>
              <a:pPr/>
              <a:t>26</a:t>
            </a:fld>
            <a:endParaRPr lang="fr-FR"/>
          </a:p>
        </p:txBody>
      </p:sp>
      <p:pic>
        <p:nvPicPr>
          <p:cNvPr id="39527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5038" y="1052513"/>
            <a:ext cx="7251700" cy="51831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ans Light" pitchFamily="34" charset="0"/>
              </a:rPr>
              <a:t>Resolución</a:t>
            </a:r>
            <a:r>
              <a:rPr lang="en-US" dirty="0" smtClean="0">
                <a:latin typeface="Sans Light" pitchFamily="34" charset="0"/>
              </a:rPr>
              <a:t> de </a:t>
            </a:r>
            <a:r>
              <a:rPr lang="en-US" dirty="0" err="1" smtClean="0">
                <a:latin typeface="Sans Light" pitchFamily="34" charset="0"/>
              </a:rPr>
              <a:t>Problemas</a:t>
            </a:r>
            <a:r>
              <a:rPr lang="en-US" dirty="0" smtClean="0">
                <a:latin typeface="Sans Light" pitchFamily="34" charset="0"/>
              </a:rPr>
              <a:t> (Troubleshooting)</a:t>
            </a:r>
            <a:endParaRPr lang="en-US" sz="2000" dirty="0">
              <a:latin typeface="Sans Light" pitchFamily="34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E76A4B-4E05-4517-8054-BD7BA0561F49}" type="slidenum">
              <a:rPr lang="fr-FR"/>
              <a:pPr/>
              <a:t>27</a:t>
            </a:fld>
            <a:endParaRPr lang="fr-FR"/>
          </a:p>
        </p:txBody>
      </p:sp>
      <p:sp>
        <p:nvSpPr>
          <p:cNvPr id="421891" name="Text Box 3"/>
          <p:cNvSpPr txBox="1">
            <a:spLocks noChangeArrowheads="1"/>
          </p:cNvSpPr>
          <p:nvPr/>
        </p:nvSpPr>
        <p:spPr bwMode="auto">
          <a:xfrm>
            <a:off x="0" y="1376363"/>
            <a:ext cx="91440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1600" dirty="0"/>
              <a:t> </a:t>
            </a:r>
            <a:r>
              <a:rPr lang="en-US" sz="1600" dirty="0" smtClean="0"/>
              <a:t>S</a:t>
            </a:r>
            <a:r>
              <a:rPr lang="en-US" sz="1600" b="1" dirty="0" smtClean="0"/>
              <a:t>tats en </a:t>
            </a:r>
            <a:r>
              <a:rPr lang="en-US" sz="1600" b="1" dirty="0" err="1" smtClean="0"/>
              <a:t>blanco</a:t>
            </a:r>
            <a:r>
              <a:rPr lang="en-US" sz="1600" b="1" dirty="0" smtClean="0"/>
              <a:t>:</a:t>
            </a:r>
            <a:endParaRPr lang="en-US" sz="1600" b="1" dirty="0"/>
          </a:p>
          <a:p>
            <a:pPr lvl="1">
              <a:buFontTx/>
              <a:buChar char="•"/>
            </a:pPr>
            <a:r>
              <a:rPr lang="en-US" sz="1600" dirty="0"/>
              <a:t> </a:t>
            </a:r>
            <a:r>
              <a:rPr lang="en-US" sz="1600" dirty="0" err="1" smtClean="0"/>
              <a:t>Verificar</a:t>
            </a:r>
            <a:r>
              <a:rPr lang="en-US" sz="1600" dirty="0" smtClean="0"/>
              <a:t> el </a:t>
            </a:r>
            <a:r>
              <a:rPr lang="en-US" sz="1600" dirty="0" err="1" smtClean="0"/>
              <a:t>historial</a:t>
            </a:r>
            <a:r>
              <a:rPr lang="en-US" sz="1600" dirty="0" smtClean="0"/>
              <a:t> de </a:t>
            </a:r>
            <a:r>
              <a:rPr lang="en-US" sz="1600" dirty="0" err="1" smtClean="0"/>
              <a:t>auditoríal</a:t>
            </a:r>
            <a:r>
              <a:rPr lang="en-US" sz="1600" dirty="0" smtClean="0"/>
              <a:t> </a:t>
            </a:r>
            <a:r>
              <a:rPr lang="en-US" sz="1600" dirty="0"/>
              <a:t>/ </a:t>
            </a:r>
            <a:r>
              <a:rPr lang="en-US" sz="1600" dirty="0" err="1" smtClean="0"/>
              <a:t>Modo</a:t>
            </a:r>
            <a:r>
              <a:rPr lang="en-US" sz="1600" dirty="0" smtClean="0"/>
              <a:t> base de </a:t>
            </a:r>
            <a:r>
              <a:rPr lang="en-US" sz="1600" dirty="0" err="1" smtClean="0"/>
              <a:t>Datos</a:t>
            </a:r>
            <a:endParaRPr lang="en-US" sz="1600" dirty="0"/>
          </a:p>
          <a:p>
            <a:pPr>
              <a:buFontTx/>
              <a:buChar char="•"/>
            </a:pPr>
            <a:endParaRPr lang="en-US" sz="1600" dirty="0"/>
          </a:p>
          <a:p>
            <a:pPr>
              <a:buFontTx/>
              <a:buChar char="•"/>
            </a:pPr>
            <a:r>
              <a:rPr lang="en-US" sz="1600" b="1" dirty="0"/>
              <a:t> </a:t>
            </a:r>
            <a:r>
              <a:rPr lang="en-US" sz="1600" b="1" dirty="0" err="1" smtClean="0"/>
              <a:t>Faltan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Algunos</a:t>
            </a:r>
            <a:r>
              <a:rPr lang="en-US" sz="1600" b="1" dirty="0" smtClean="0"/>
              <a:t> stats:</a:t>
            </a:r>
            <a:endParaRPr lang="en-US" sz="1600" b="1" dirty="0"/>
          </a:p>
          <a:p>
            <a:pPr lvl="1">
              <a:buFontTx/>
              <a:buChar char="•"/>
            </a:pPr>
            <a:r>
              <a:rPr lang="en-US" sz="1600" dirty="0" err="1" smtClean="0"/>
              <a:t>Verificar</a:t>
            </a:r>
            <a:r>
              <a:rPr lang="en-US" sz="1600" dirty="0" smtClean="0"/>
              <a:t> </a:t>
            </a:r>
            <a:r>
              <a:rPr lang="en-US" sz="1600" dirty="0" err="1" smtClean="0"/>
              <a:t>si</a:t>
            </a:r>
            <a:r>
              <a:rPr lang="en-US" sz="1600" dirty="0" smtClean="0"/>
              <a:t> </a:t>
            </a:r>
            <a:r>
              <a:rPr lang="en-US" sz="1600" dirty="0" err="1" smtClean="0"/>
              <a:t>existe</a:t>
            </a:r>
            <a:r>
              <a:rPr lang="en-US" sz="1600" dirty="0" smtClean="0"/>
              <a:t> </a:t>
            </a:r>
            <a:r>
              <a:rPr lang="en-US" sz="1600" dirty="0" err="1" smtClean="0"/>
              <a:t>alguna</a:t>
            </a:r>
            <a:r>
              <a:rPr lang="en-US" sz="1600" dirty="0" smtClean="0"/>
              <a:t> </a:t>
            </a:r>
            <a:r>
              <a:rPr lang="en-US" sz="1600" dirty="0" err="1" smtClean="0"/>
              <a:t>Alerta</a:t>
            </a:r>
            <a:r>
              <a:rPr lang="en-US" sz="1600" dirty="0" smtClean="0"/>
              <a:t> Oracle </a:t>
            </a:r>
            <a:r>
              <a:rPr lang="en-US" sz="1600" dirty="0" err="1" smtClean="0"/>
              <a:t>para</a:t>
            </a:r>
            <a:r>
              <a:rPr lang="en-US" sz="1600" dirty="0" smtClean="0"/>
              <a:t> FRWK </a:t>
            </a:r>
            <a:r>
              <a:rPr lang="en-US" sz="1600" dirty="0" err="1" smtClean="0"/>
              <a:t>relacionada</a:t>
            </a:r>
            <a:r>
              <a:rPr lang="en-US" sz="1600" dirty="0" smtClean="0"/>
              <a:t> con el </a:t>
            </a:r>
            <a:r>
              <a:rPr lang="en-US" sz="1600" dirty="0" err="1" smtClean="0"/>
              <a:t>Historial</a:t>
            </a:r>
            <a:r>
              <a:rPr lang="en-US" sz="1600" dirty="0" smtClean="0"/>
              <a:t> de </a:t>
            </a:r>
            <a:r>
              <a:rPr lang="en-US" sz="1600" dirty="0" err="1" smtClean="0"/>
              <a:t>Auditoría</a:t>
            </a:r>
            <a:r>
              <a:rPr lang="en-US" sz="1600" dirty="0" smtClean="0"/>
              <a:t>. En </a:t>
            </a:r>
            <a:r>
              <a:rPr lang="en-US" sz="1600" dirty="0" err="1" smtClean="0"/>
              <a:t>caso</a:t>
            </a:r>
            <a:r>
              <a:rPr lang="en-US" sz="1600" dirty="0" smtClean="0"/>
              <a:t> </a:t>
            </a:r>
            <a:r>
              <a:rPr lang="en-US" sz="1600" dirty="0" err="1" smtClean="0"/>
              <a:t>afirmativo</a:t>
            </a:r>
            <a:r>
              <a:rPr lang="en-US" sz="1600" dirty="0" smtClean="0"/>
              <a:t>, </a:t>
            </a:r>
            <a:r>
              <a:rPr lang="en-US" sz="1600" dirty="0" err="1" smtClean="0"/>
              <a:t>aumenta</a:t>
            </a:r>
            <a:r>
              <a:rPr lang="en-US" sz="1600" dirty="0" smtClean="0"/>
              <a:t> el </a:t>
            </a:r>
            <a:r>
              <a:rPr lang="en-US" sz="1600" dirty="0" err="1" smtClean="0"/>
              <a:t>tamaño</a:t>
            </a:r>
            <a:r>
              <a:rPr lang="en-US" sz="1600" dirty="0" smtClean="0"/>
              <a:t> de los </a:t>
            </a:r>
            <a:r>
              <a:rPr lang="en-US" sz="1600" dirty="0" err="1" smtClean="0"/>
              <a:t>espacios</a:t>
            </a:r>
            <a:r>
              <a:rPr lang="en-US" sz="1600" dirty="0" smtClean="0"/>
              <a:t> en la </a:t>
            </a:r>
            <a:r>
              <a:rPr lang="en-US" sz="1600" dirty="0" err="1" smtClean="0"/>
              <a:t>tabla</a:t>
            </a:r>
            <a:r>
              <a:rPr lang="en-US" sz="1600" dirty="0" smtClean="0"/>
              <a:t> o </a:t>
            </a:r>
            <a:r>
              <a:rPr lang="en-US" sz="1600" dirty="0" err="1" smtClean="0"/>
              <a:t>incrementa</a:t>
            </a:r>
            <a:r>
              <a:rPr lang="en-US" sz="1600" dirty="0" smtClean="0"/>
              <a:t> los </a:t>
            </a:r>
            <a:r>
              <a:rPr lang="en-US" sz="1600" dirty="0" err="1" smtClean="0"/>
              <a:t>archivos</a:t>
            </a:r>
            <a:r>
              <a:rPr lang="en-US" sz="1600" dirty="0" smtClean="0"/>
              <a:t> de </a:t>
            </a:r>
            <a:r>
              <a:rPr lang="en-US" sz="1600" dirty="0" err="1" smtClean="0"/>
              <a:t>datos</a:t>
            </a:r>
            <a:r>
              <a:rPr lang="en-US" sz="1600" dirty="0" smtClean="0"/>
              <a:t>.</a:t>
            </a:r>
            <a:endParaRPr lang="en-US" sz="1600" dirty="0"/>
          </a:p>
          <a:p>
            <a:pPr lvl="1">
              <a:buFontTx/>
              <a:buChar char="•"/>
            </a:pPr>
            <a:endParaRPr lang="en-US" sz="1600" dirty="0"/>
          </a:p>
          <a:p>
            <a:pPr>
              <a:buFontTx/>
              <a:buChar char="•"/>
            </a:pPr>
            <a:r>
              <a:rPr lang="en-US" sz="1600" b="1" dirty="0"/>
              <a:t> </a:t>
            </a:r>
            <a:r>
              <a:rPr lang="en-US" sz="1600" b="1" dirty="0" err="1" smtClean="0"/>
              <a:t>Errores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durante</a:t>
            </a:r>
            <a:r>
              <a:rPr lang="en-US" sz="1600" b="1" dirty="0" smtClean="0"/>
              <a:t> la </a:t>
            </a:r>
            <a:r>
              <a:rPr lang="en-US" sz="1600" b="1" dirty="0" err="1" smtClean="0"/>
              <a:t>fase</a:t>
            </a:r>
            <a:r>
              <a:rPr lang="en-US" sz="1600" b="1" dirty="0" smtClean="0"/>
              <a:t> de </a:t>
            </a:r>
            <a:r>
              <a:rPr lang="en-US" sz="1600" b="1" dirty="0" err="1" smtClean="0"/>
              <a:t>recopilación</a:t>
            </a:r>
            <a:r>
              <a:rPr lang="en-US" sz="1600" b="1" dirty="0" smtClean="0"/>
              <a:t>  (</a:t>
            </a:r>
            <a:r>
              <a:rPr lang="en-US" sz="1600" b="1" dirty="0" err="1" smtClean="0"/>
              <a:t>alertas</a:t>
            </a:r>
            <a:r>
              <a:rPr lang="en-US" sz="1600" b="1" dirty="0" smtClean="0"/>
              <a:t> de </a:t>
            </a:r>
            <a:r>
              <a:rPr lang="en-US" sz="1600" b="1" dirty="0" err="1" smtClean="0"/>
              <a:t>supervisión</a:t>
            </a:r>
            <a:r>
              <a:rPr lang="en-US" sz="1600" b="1" dirty="0" smtClean="0"/>
              <a:t> ):</a:t>
            </a:r>
            <a:endParaRPr lang="en-US" sz="1600" b="1" dirty="0"/>
          </a:p>
          <a:p>
            <a:pPr lvl="1">
              <a:buFontTx/>
              <a:buChar char="•"/>
            </a:pPr>
            <a:r>
              <a:rPr lang="en-US" sz="1600" dirty="0"/>
              <a:t> </a:t>
            </a:r>
            <a:r>
              <a:rPr lang="en-US" sz="1600" dirty="0" err="1" smtClean="0"/>
              <a:t>Corra</a:t>
            </a:r>
            <a:r>
              <a:rPr lang="en-US" sz="1600" dirty="0" smtClean="0"/>
              <a:t> de </a:t>
            </a:r>
            <a:r>
              <a:rPr lang="en-US" sz="1600" dirty="0" err="1" smtClean="0"/>
              <a:t>nuevo</a:t>
            </a:r>
            <a:r>
              <a:rPr lang="en-US" sz="1600" dirty="0" smtClean="0"/>
              <a:t>, de </a:t>
            </a:r>
            <a:r>
              <a:rPr lang="en-US" sz="1600" dirty="0" err="1" smtClean="0"/>
              <a:t>manera</a:t>
            </a:r>
            <a:r>
              <a:rPr lang="en-US" sz="1600" dirty="0" smtClean="0"/>
              <a:t> manual los scripts </a:t>
            </a:r>
            <a:r>
              <a:rPr lang="en-US" sz="1600" dirty="0" err="1" smtClean="0"/>
              <a:t>respectivos</a:t>
            </a:r>
            <a:r>
              <a:rPr lang="en-US" sz="1600" dirty="0" smtClean="0"/>
              <a:t> (</a:t>
            </a:r>
            <a:r>
              <a:rPr lang="en-US" sz="1600" dirty="0" err="1" smtClean="0"/>
              <a:t>debe</a:t>
            </a:r>
            <a:r>
              <a:rPr lang="en-US" sz="1600" dirty="0" smtClean="0"/>
              <a:t> </a:t>
            </a:r>
            <a:r>
              <a:rPr lang="en-US" sz="1600" dirty="0" err="1" smtClean="0"/>
              <a:t>hacerse</a:t>
            </a:r>
            <a:r>
              <a:rPr lang="en-US" sz="1600" dirty="0" smtClean="0"/>
              <a:t> </a:t>
            </a:r>
            <a:r>
              <a:rPr lang="en-US" sz="1600" dirty="0" err="1" smtClean="0"/>
              <a:t>una</a:t>
            </a:r>
            <a:r>
              <a:rPr lang="en-US" sz="1600" dirty="0" smtClean="0"/>
              <a:t> </a:t>
            </a:r>
            <a:r>
              <a:rPr lang="en-US" sz="1600" dirty="0" err="1" smtClean="0"/>
              <a:t>revisión</a:t>
            </a:r>
            <a:r>
              <a:rPr lang="en-US" sz="1600" dirty="0" smtClean="0"/>
              <a:t> </a:t>
            </a:r>
            <a:r>
              <a:rPr lang="en-US" sz="1600" dirty="0" err="1" smtClean="0"/>
              <a:t>diaria</a:t>
            </a:r>
            <a:r>
              <a:rPr lang="en-US" sz="1600" dirty="0" smtClean="0"/>
              <a:t> </a:t>
            </a:r>
            <a:r>
              <a:rPr lang="en-US" sz="1600" dirty="0" err="1" smtClean="0"/>
              <a:t>para</a:t>
            </a:r>
            <a:r>
              <a:rPr lang="en-US" sz="1600" dirty="0" smtClean="0"/>
              <a:t> </a:t>
            </a:r>
            <a:r>
              <a:rPr lang="en-US" sz="1600" dirty="0" err="1" smtClean="0"/>
              <a:t>medir</a:t>
            </a:r>
            <a:r>
              <a:rPr lang="en-US" sz="1600" dirty="0" smtClean="0"/>
              <a:t> el </a:t>
            </a:r>
            <a:r>
              <a:rPr lang="en-US" sz="1600" dirty="0" err="1" smtClean="0"/>
              <a:t>historial</a:t>
            </a:r>
            <a:r>
              <a:rPr lang="en-US" sz="1600" dirty="0" smtClean="0"/>
              <a:t> de </a:t>
            </a:r>
            <a:r>
              <a:rPr lang="en-US" sz="1600" dirty="0" err="1" smtClean="0"/>
              <a:t>auditoría</a:t>
            </a:r>
            <a:r>
              <a:rPr lang="en-US" sz="1600" dirty="0" smtClean="0"/>
              <a:t> y la </a:t>
            </a:r>
            <a:r>
              <a:rPr lang="en-US" sz="1600" dirty="0" err="1" smtClean="0"/>
              <a:t>politica</a:t>
            </a:r>
            <a:r>
              <a:rPr lang="en-US" sz="1600" dirty="0" smtClean="0"/>
              <a:t> de </a:t>
            </a:r>
            <a:r>
              <a:rPr lang="en-US" sz="1600" dirty="0" err="1" smtClean="0"/>
              <a:t>escritura</a:t>
            </a:r>
            <a:r>
              <a:rPr lang="en-US" sz="1600" dirty="0" smtClean="0"/>
              <a:t> </a:t>
            </a:r>
            <a:r>
              <a:rPr lang="en-US" sz="1600" dirty="0" err="1" smtClean="0"/>
              <a:t>cíclica</a:t>
            </a:r>
            <a:r>
              <a:rPr lang="en-US" sz="1600" dirty="0" smtClean="0"/>
              <a:t>)</a:t>
            </a:r>
            <a:endParaRPr lang="en-US" sz="1600" dirty="0"/>
          </a:p>
          <a:p>
            <a:pPr>
              <a:buFontTx/>
              <a:buChar char="•"/>
            </a:pPr>
            <a:endParaRPr lang="en-US" sz="1600" dirty="0"/>
          </a:p>
          <a:p>
            <a:pPr>
              <a:buFontTx/>
              <a:buChar char="•"/>
            </a:pPr>
            <a:r>
              <a:rPr lang="en-US" sz="1600" b="1" dirty="0"/>
              <a:t> </a:t>
            </a:r>
            <a:r>
              <a:rPr lang="en-US" sz="1600" b="1" dirty="0" err="1" smtClean="0"/>
              <a:t>Errores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durante</a:t>
            </a:r>
            <a:r>
              <a:rPr lang="en-US" sz="1600" b="1" dirty="0" smtClean="0"/>
              <a:t> la </a:t>
            </a:r>
            <a:r>
              <a:rPr lang="en-US" sz="1600" b="1" dirty="0" err="1" smtClean="0"/>
              <a:t>fase</a:t>
            </a:r>
            <a:r>
              <a:rPr lang="en-US" sz="1600" b="1" dirty="0" smtClean="0"/>
              <a:t> de </a:t>
            </a:r>
            <a:r>
              <a:rPr lang="en-US" sz="1600" b="1" dirty="0" err="1" smtClean="0"/>
              <a:t>procesamiento</a:t>
            </a:r>
            <a:r>
              <a:rPr lang="en-US" sz="1600" b="1" dirty="0" smtClean="0"/>
              <a:t> (</a:t>
            </a:r>
            <a:r>
              <a:rPr lang="en-US" sz="1600" b="1" dirty="0" err="1" smtClean="0"/>
              <a:t>alertas</a:t>
            </a:r>
            <a:r>
              <a:rPr lang="en-US" sz="1600" b="1" dirty="0" smtClean="0"/>
              <a:t> de </a:t>
            </a:r>
            <a:r>
              <a:rPr lang="en-US" sz="1600" b="1" dirty="0" err="1" smtClean="0"/>
              <a:t>supervisión</a:t>
            </a:r>
            <a:r>
              <a:rPr lang="en-US" sz="1600" b="1" dirty="0" smtClean="0"/>
              <a:t> ):</a:t>
            </a:r>
            <a:endParaRPr lang="en-US" sz="1600" b="1" dirty="0"/>
          </a:p>
          <a:p>
            <a:pPr lvl="1">
              <a:buFontTx/>
              <a:buChar char="•"/>
            </a:pPr>
            <a:r>
              <a:rPr lang="en-US" sz="1600" dirty="0"/>
              <a:t> </a:t>
            </a:r>
            <a:r>
              <a:rPr lang="en-US" sz="1600" dirty="0" err="1" smtClean="0"/>
              <a:t>Verifique</a:t>
            </a:r>
            <a:r>
              <a:rPr lang="en-US" sz="1600" dirty="0" smtClean="0"/>
              <a:t> la </a:t>
            </a:r>
            <a:r>
              <a:rPr lang="en-US" sz="1600" dirty="0" err="1" smtClean="0"/>
              <a:t>cantidad</a:t>
            </a:r>
            <a:r>
              <a:rPr lang="en-US" sz="1600" dirty="0" smtClean="0"/>
              <a:t> total de </a:t>
            </a:r>
            <a:r>
              <a:rPr lang="en-US" sz="1600" dirty="0" err="1" smtClean="0"/>
              <a:t>tiempo</a:t>
            </a:r>
            <a:r>
              <a:rPr lang="en-US" sz="1600" dirty="0" smtClean="0"/>
              <a:t> </a:t>
            </a:r>
            <a:r>
              <a:rPr lang="en-US" sz="1600" dirty="0" err="1" smtClean="0"/>
              <a:t>tomado</a:t>
            </a:r>
            <a:r>
              <a:rPr lang="en-US" sz="1600" dirty="0" smtClean="0"/>
              <a:t> </a:t>
            </a:r>
            <a:r>
              <a:rPr lang="en-US" sz="1600" dirty="0" err="1" smtClean="0"/>
              <a:t>por</a:t>
            </a:r>
            <a:r>
              <a:rPr lang="en-US" sz="1600" dirty="0" smtClean="0"/>
              <a:t> los scripts </a:t>
            </a:r>
            <a:r>
              <a:rPr lang="en-US" sz="1600" dirty="0" err="1" smtClean="0"/>
              <a:t>recopilados</a:t>
            </a:r>
            <a:r>
              <a:rPr lang="en-US" sz="1600" dirty="0" smtClean="0"/>
              <a:t>. </a:t>
            </a:r>
            <a:r>
              <a:rPr lang="en-US" sz="1600" dirty="0" err="1" smtClean="0"/>
              <a:t>Quizá</a:t>
            </a:r>
            <a:r>
              <a:rPr lang="en-US" sz="1600" dirty="0" smtClean="0"/>
              <a:t> el </a:t>
            </a:r>
            <a:r>
              <a:rPr lang="en-US" sz="1600" dirty="0" err="1" smtClean="0"/>
              <a:t>intervalo</a:t>
            </a:r>
            <a:r>
              <a:rPr lang="en-US" sz="1600" dirty="0" smtClean="0"/>
              <a:t> de 4 </a:t>
            </a:r>
            <a:r>
              <a:rPr lang="en-US" sz="1600" dirty="0" err="1" smtClean="0"/>
              <a:t>horas</a:t>
            </a:r>
            <a:r>
              <a:rPr lang="en-US" sz="1600" dirty="0" smtClean="0"/>
              <a:t> </a:t>
            </a:r>
            <a:r>
              <a:rPr lang="en-US" sz="1600" dirty="0" err="1" smtClean="0"/>
              <a:t>ya</a:t>
            </a:r>
            <a:r>
              <a:rPr lang="en-US" sz="1600" dirty="0" smtClean="0"/>
              <a:t> no </a:t>
            </a:r>
            <a:r>
              <a:rPr lang="en-US" sz="1600" dirty="0" err="1" smtClean="0"/>
              <a:t>es</a:t>
            </a:r>
            <a:r>
              <a:rPr lang="en-US" sz="1600" dirty="0" smtClean="0"/>
              <a:t> </a:t>
            </a:r>
            <a:r>
              <a:rPr lang="en-US" sz="1600" dirty="0" err="1" smtClean="0"/>
              <a:t>suficiente</a:t>
            </a:r>
            <a:r>
              <a:rPr lang="en-US" sz="1600" dirty="0" smtClean="0"/>
              <a:t> (</a:t>
            </a:r>
            <a:r>
              <a:rPr lang="en-US" sz="1600" dirty="0" err="1" smtClean="0"/>
              <a:t>debido</a:t>
            </a:r>
            <a:r>
              <a:rPr lang="en-US" sz="1600" dirty="0" smtClean="0"/>
              <a:t> a </a:t>
            </a:r>
            <a:r>
              <a:rPr lang="en-US" sz="1600" dirty="0" err="1" smtClean="0"/>
              <a:t>que</a:t>
            </a:r>
            <a:r>
              <a:rPr lang="en-US" sz="1600" dirty="0" smtClean="0"/>
              <a:t> la DB se </a:t>
            </a:r>
            <a:r>
              <a:rPr lang="en-US" sz="1600" dirty="0" err="1" smtClean="0"/>
              <a:t>incrementa</a:t>
            </a:r>
            <a:r>
              <a:rPr lang="en-US" sz="1600" dirty="0" smtClean="0"/>
              <a:t>)</a:t>
            </a:r>
            <a:endParaRPr lang="en-US" sz="1600" dirty="0"/>
          </a:p>
          <a:p>
            <a:pPr lvl="1">
              <a:buFontTx/>
              <a:buChar char="•"/>
            </a:pPr>
            <a:r>
              <a:rPr lang="en-US" sz="1600" dirty="0"/>
              <a:t> </a:t>
            </a:r>
            <a:r>
              <a:rPr lang="en-US" sz="1600" dirty="0" err="1" smtClean="0"/>
              <a:t>Reevalúe</a:t>
            </a:r>
            <a:r>
              <a:rPr lang="en-US" sz="1600" dirty="0" smtClean="0"/>
              <a:t> los </a:t>
            </a:r>
            <a:r>
              <a:rPr lang="en-US" sz="1600" dirty="0" err="1" smtClean="0"/>
              <a:t>tiempos</a:t>
            </a:r>
            <a:r>
              <a:rPr lang="en-US" sz="1600" dirty="0" smtClean="0"/>
              <a:t> de </a:t>
            </a:r>
            <a:r>
              <a:rPr lang="en-US" sz="1600" dirty="0" err="1" smtClean="0"/>
              <a:t>crontab</a:t>
            </a:r>
            <a:r>
              <a:rPr lang="en-US" sz="1600" dirty="0" smtClean="0"/>
              <a:t> y </a:t>
            </a:r>
            <a:r>
              <a:rPr lang="en-US" sz="1600" dirty="0" err="1" smtClean="0"/>
              <a:t>corra</a:t>
            </a:r>
            <a:r>
              <a:rPr lang="en-US" sz="1600" dirty="0" smtClean="0"/>
              <a:t>, de </a:t>
            </a:r>
            <a:r>
              <a:rPr lang="en-US" sz="1600" dirty="0" err="1" smtClean="0"/>
              <a:t>manera</a:t>
            </a:r>
            <a:r>
              <a:rPr lang="en-US" sz="1600" dirty="0" smtClean="0"/>
              <a:t> manual, el script de </a:t>
            </a:r>
            <a:r>
              <a:rPr lang="en-US" sz="1600" dirty="0" err="1" smtClean="0"/>
              <a:t>procesamiento</a:t>
            </a:r>
            <a:r>
              <a:rPr lang="en-US" sz="1600" dirty="0" smtClean="0"/>
              <a:t> </a:t>
            </a:r>
            <a:r>
              <a:rPr lang="en-US" sz="1600" dirty="0" err="1" smtClean="0"/>
              <a:t>para</a:t>
            </a:r>
            <a:r>
              <a:rPr lang="en-US" sz="1600" dirty="0" smtClean="0"/>
              <a:t> el </a:t>
            </a:r>
            <a:r>
              <a:rPr lang="en-US" sz="1600" dirty="0" err="1" smtClean="0"/>
              <a:t>día</a:t>
            </a:r>
            <a:r>
              <a:rPr lang="en-US" sz="1600" dirty="0" smtClean="0"/>
              <a:t> </a:t>
            </a:r>
            <a:r>
              <a:rPr lang="en-US" sz="1600" dirty="0" err="1" smtClean="0"/>
              <a:t>correspondiente</a:t>
            </a:r>
            <a:r>
              <a:rPr lang="en-US" sz="1600" dirty="0" smtClean="0"/>
              <a:t>. </a:t>
            </a:r>
            <a:endParaRPr lang="en-US" sz="1600" dirty="0"/>
          </a:p>
          <a:p>
            <a:pPr lvl="1">
              <a:buFontTx/>
              <a:buChar char="•"/>
            </a:pPr>
            <a:endParaRPr lang="en-US" sz="1600" dirty="0"/>
          </a:p>
          <a:p>
            <a:pPr>
              <a:buFontTx/>
              <a:buChar char="•"/>
            </a:pP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18" name="Rectangle 1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/>
              <a:t>Introducción</a:t>
            </a:r>
            <a:r>
              <a:rPr lang="en-US" dirty="0"/>
              <a:t>.</a:t>
            </a:r>
            <a:br>
              <a:rPr lang="en-US" dirty="0"/>
            </a:br>
            <a:r>
              <a:rPr lang="en-US" sz="2000" dirty="0" err="1">
                <a:latin typeface="Sans Light" pitchFamily="34" charset="0"/>
              </a:rPr>
              <a:t>SuMoS</a:t>
            </a:r>
            <a:r>
              <a:rPr lang="en-US" sz="2000" dirty="0">
                <a:latin typeface="Sans Light" pitchFamily="34" charset="0"/>
              </a:rPr>
              <a:t> – </a:t>
            </a:r>
            <a:r>
              <a:rPr lang="en-US" sz="2000" dirty="0" err="1" smtClean="0">
                <a:latin typeface="Sans Light" pitchFamily="34" charset="0"/>
              </a:rPr>
              <a:t>Supervisión</a:t>
            </a:r>
            <a:r>
              <a:rPr lang="en-US" sz="2000" dirty="0">
                <a:latin typeface="Sans Light" pitchFamily="34" charset="0"/>
              </a:rPr>
              <a:t>, </a:t>
            </a:r>
            <a:r>
              <a:rPr lang="en-US" sz="2000" dirty="0" err="1" smtClean="0">
                <a:latin typeface="Sans Light" pitchFamily="34" charset="0"/>
              </a:rPr>
              <a:t>Monitorero</a:t>
            </a:r>
            <a:r>
              <a:rPr lang="en-US" sz="2000" dirty="0" smtClean="0">
                <a:latin typeface="Sans Light" pitchFamily="34" charset="0"/>
              </a:rPr>
              <a:t>&amp; </a:t>
            </a:r>
            <a:r>
              <a:rPr lang="en-US" sz="2000" dirty="0" err="1" smtClean="0">
                <a:latin typeface="Sans Light" pitchFamily="34" charset="0"/>
              </a:rPr>
              <a:t>Estadísticas</a:t>
            </a:r>
            <a:endParaRPr lang="en-US" sz="2000" dirty="0">
              <a:latin typeface="Sans Light" pitchFamily="34" charset="0"/>
            </a:endParaRPr>
          </a:p>
        </p:txBody>
      </p:sp>
      <p:sp>
        <p:nvSpPr>
          <p:cNvPr id="22630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87513"/>
            <a:ext cx="5614988" cy="4225925"/>
          </a:xfrm>
        </p:spPr>
        <p:txBody>
          <a:bodyPr/>
          <a:lstStyle/>
          <a:p>
            <a:r>
              <a:rPr lang="en-US" b="1" dirty="0" err="1" smtClean="0">
                <a:solidFill>
                  <a:srgbClr val="FF6600"/>
                </a:solidFill>
              </a:rPr>
              <a:t>Supervisión</a:t>
            </a:r>
            <a:r>
              <a:rPr lang="en-US" b="1" dirty="0"/>
              <a:t>:</a:t>
            </a:r>
          </a:p>
          <a:p>
            <a:pPr lvl="1"/>
            <a:r>
              <a:rPr lang="en-US" dirty="0" err="1" smtClean="0"/>
              <a:t>Alarmas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err="1" smtClean="0"/>
              <a:t>notificaciones</a:t>
            </a:r>
            <a:r>
              <a:rPr lang="en-US" dirty="0"/>
              <a:t>.</a:t>
            </a:r>
          </a:p>
          <a:p>
            <a:pPr lvl="2">
              <a:buFont typeface="Arial" charset="0"/>
              <a:buNone/>
            </a:pPr>
            <a:r>
              <a:rPr lang="en-US" dirty="0" err="1" smtClean="0"/>
              <a:t>Detección</a:t>
            </a:r>
            <a:r>
              <a:rPr lang="en-US" dirty="0" smtClean="0"/>
              <a:t> y </a:t>
            </a:r>
            <a:r>
              <a:rPr lang="en-US" dirty="0" err="1" smtClean="0"/>
              <a:t>notificaciones</a:t>
            </a:r>
            <a:r>
              <a:rPr lang="en-US" dirty="0" smtClean="0"/>
              <a:t> de </a:t>
            </a:r>
            <a:r>
              <a:rPr lang="en-US" dirty="0" err="1" smtClean="0"/>
              <a:t>falla</a:t>
            </a:r>
            <a:r>
              <a:rPr lang="en-US" dirty="0" smtClean="0"/>
              <a:t> . 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tomar</a:t>
            </a:r>
            <a:r>
              <a:rPr lang="en-US" dirty="0" smtClean="0"/>
              <a:t> </a:t>
            </a:r>
            <a:r>
              <a:rPr lang="en-US" dirty="0" err="1" smtClean="0"/>
              <a:t>acciones</a:t>
            </a:r>
            <a:r>
              <a:rPr lang="en-US" dirty="0" smtClean="0"/>
              <a:t> </a:t>
            </a:r>
            <a:r>
              <a:rPr lang="en-US" dirty="0" err="1" smtClean="0"/>
              <a:t>preventivas</a:t>
            </a:r>
            <a:r>
              <a:rPr lang="en-US" dirty="0" smtClean="0"/>
              <a:t> y </a:t>
            </a:r>
            <a:r>
              <a:rPr lang="en-US" dirty="0" err="1" smtClean="0"/>
              <a:t>correctivas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 err="1" smtClean="0"/>
              <a:t>Monitoreo</a:t>
            </a:r>
            <a:r>
              <a:rPr lang="en-US" b="1" dirty="0" smtClean="0"/>
              <a:t>:</a:t>
            </a:r>
            <a:endParaRPr lang="en-US" b="1" dirty="0"/>
          </a:p>
          <a:p>
            <a:pPr lvl="1"/>
            <a:r>
              <a:rPr lang="en-US" dirty="0" err="1" smtClean="0"/>
              <a:t>Estatus</a:t>
            </a:r>
            <a:r>
              <a:rPr lang="en-US" dirty="0" smtClean="0"/>
              <a:t> de </a:t>
            </a:r>
            <a:r>
              <a:rPr lang="en-US" dirty="0" err="1" smtClean="0"/>
              <a:t>plataforma</a:t>
            </a:r>
            <a:r>
              <a:rPr lang="en-US" dirty="0" smtClean="0"/>
              <a:t> en </a:t>
            </a:r>
            <a:r>
              <a:rPr lang="en-US" dirty="0" err="1" smtClean="0"/>
              <a:t>línea</a:t>
            </a:r>
            <a:r>
              <a:rPr lang="en-US" dirty="0" smtClean="0"/>
              <a:t>.</a:t>
            </a:r>
            <a:endParaRPr lang="en-US" dirty="0"/>
          </a:p>
          <a:p>
            <a:pPr lvl="2">
              <a:buFont typeface="Arial" charset="0"/>
              <a:buNone/>
            </a:pPr>
            <a:r>
              <a:rPr lang="en-US" dirty="0" smtClean="0"/>
              <a:t>Produce </a:t>
            </a:r>
            <a:r>
              <a:rPr lang="en-US" dirty="0" err="1" smtClean="0"/>
              <a:t>indicadores</a:t>
            </a:r>
            <a:r>
              <a:rPr lang="en-US" dirty="0" smtClean="0"/>
              <a:t> de </a:t>
            </a:r>
            <a:r>
              <a:rPr lang="en-US" dirty="0" err="1" smtClean="0"/>
              <a:t>llave</a:t>
            </a:r>
            <a:r>
              <a:rPr lang="en-US" dirty="0" smtClean="0"/>
              <a:t> de </a:t>
            </a:r>
            <a:r>
              <a:rPr lang="en-US" dirty="0" err="1" smtClean="0"/>
              <a:t>componentes</a:t>
            </a:r>
            <a:r>
              <a:rPr lang="en-US" dirty="0" smtClean="0"/>
              <a:t> de </a:t>
            </a:r>
            <a:r>
              <a:rPr lang="en-US" dirty="0" err="1" smtClean="0"/>
              <a:t>plataforma</a:t>
            </a:r>
            <a:r>
              <a:rPr lang="en-US" dirty="0" smtClean="0"/>
              <a:t> </a:t>
            </a:r>
            <a:r>
              <a:rPr lang="en-US" dirty="0" err="1" smtClean="0"/>
              <a:t>Gemalto</a:t>
            </a:r>
            <a:endParaRPr lang="en-US" dirty="0"/>
          </a:p>
          <a:p>
            <a:pPr lvl="2">
              <a:buFont typeface="Arial" charset="0"/>
              <a:buNone/>
            </a:pPr>
            <a:endParaRPr lang="en-US" dirty="0"/>
          </a:p>
          <a:p>
            <a:r>
              <a:rPr lang="en-US" b="1" dirty="0" err="1" smtClean="0">
                <a:solidFill>
                  <a:srgbClr val="FF0000"/>
                </a:solidFill>
              </a:rPr>
              <a:t>Estadísticas</a:t>
            </a:r>
            <a:r>
              <a:rPr lang="en-US" b="1" dirty="0"/>
              <a:t>:</a:t>
            </a:r>
          </a:p>
          <a:p>
            <a:pPr lvl="1"/>
            <a:r>
              <a:rPr lang="en-US" dirty="0" err="1" smtClean="0"/>
              <a:t>Reportes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plataforma</a:t>
            </a:r>
            <a:endParaRPr lang="en-US" dirty="0"/>
          </a:p>
          <a:p>
            <a:pPr lvl="2">
              <a:buFont typeface="Arial" charset="0"/>
              <a:buNone/>
            </a:pPr>
            <a:r>
              <a:rPr lang="en-US" dirty="0" err="1" smtClean="0"/>
              <a:t>Recoge</a:t>
            </a:r>
            <a:r>
              <a:rPr lang="en-US" dirty="0" smtClean="0"/>
              <a:t> y </a:t>
            </a:r>
            <a:r>
              <a:rPr lang="en-US" dirty="0" err="1" smtClean="0"/>
              <a:t>procesa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de </a:t>
            </a:r>
            <a:r>
              <a:rPr lang="en-US" dirty="0" err="1" smtClean="0"/>
              <a:t>uso</a:t>
            </a:r>
            <a:r>
              <a:rPr lang="en-US" dirty="0" smtClean="0"/>
              <a:t> y genera los </a:t>
            </a:r>
            <a:r>
              <a:rPr lang="en-US" dirty="0" err="1" smtClean="0"/>
              <a:t>reportes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8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203B9-8DCE-455D-88B3-15ABD454300F}" type="slidenum">
              <a:rPr lang="fr-FR"/>
              <a:pPr/>
              <a:t>3</a:t>
            </a:fld>
            <a:endParaRPr lang="fr-FR"/>
          </a:p>
        </p:txBody>
      </p:sp>
      <p:pic>
        <p:nvPicPr>
          <p:cNvPr id="226310" name="Picture 6" descr="Stats_PB_OperationVolum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7763" y="4772025"/>
            <a:ext cx="2700337" cy="1501775"/>
          </a:xfrm>
          <a:prstGeom prst="rect">
            <a:avLst/>
          </a:prstGeom>
          <a:noFill/>
        </p:spPr>
      </p:pic>
      <p:pic>
        <p:nvPicPr>
          <p:cNvPr id="226313" name="Picture 9" descr="5last_so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64275" y="1268413"/>
            <a:ext cx="2016125" cy="146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6314" name="Picture 10" descr="r sumos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64275" y="2789238"/>
            <a:ext cx="1944688" cy="19002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6" name="Rectangle 8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829604" cy="1143000"/>
          </a:xfrm>
          <a:noFill/>
          <a:ln/>
        </p:spPr>
        <p:txBody>
          <a:bodyPr/>
          <a:lstStyle/>
          <a:p>
            <a:r>
              <a:rPr lang="en-US" dirty="0" err="1" smtClean="0"/>
              <a:t>Introducción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err="1" smtClean="0">
                <a:latin typeface="Sans Light" pitchFamily="34" charset="0"/>
              </a:rPr>
              <a:t>SuMoS</a:t>
            </a:r>
            <a:r>
              <a:rPr lang="en-US" dirty="0" smtClean="0">
                <a:latin typeface="Sans Light" pitchFamily="34" charset="0"/>
              </a:rPr>
              <a:t> – </a:t>
            </a:r>
            <a:r>
              <a:rPr lang="en-US" dirty="0" err="1" smtClean="0">
                <a:latin typeface="Sans Light" pitchFamily="34" charset="0"/>
              </a:rPr>
              <a:t>Supervisión</a:t>
            </a:r>
            <a:r>
              <a:rPr lang="en-US" dirty="0" smtClean="0">
                <a:latin typeface="Sans Light" pitchFamily="34" charset="0"/>
              </a:rPr>
              <a:t>, </a:t>
            </a:r>
            <a:r>
              <a:rPr lang="en-US" dirty="0" err="1" smtClean="0">
                <a:latin typeface="Sans Light" pitchFamily="34" charset="0"/>
              </a:rPr>
              <a:t>Monitorero</a:t>
            </a:r>
            <a:r>
              <a:rPr lang="en-US" dirty="0" smtClean="0">
                <a:latin typeface="Sans Light" pitchFamily="34" charset="0"/>
              </a:rPr>
              <a:t>&amp; </a:t>
            </a:r>
            <a:r>
              <a:rPr lang="en-US" dirty="0" err="1" smtClean="0">
                <a:latin typeface="Sans Light" pitchFamily="34" charset="0"/>
              </a:rPr>
              <a:t>Estadísticas</a:t>
            </a:r>
            <a:endParaRPr lang="en-US" sz="2000" dirty="0">
              <a:latin typeface="Sans Light" pitchFamily="34" charset="0"/>
            </a:endParaRP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80BAD2-DAA1-4E9B-9CD4-D6194A271949}" type="slidenum">
              <a:rPr lang="fr-FR"/>
              <a:pPr/>
              <a:t>4</a:t>
            </a:fld>
            <a:endParaRPr lang="fr-FR"/>
          </a:p>
        </p:txBody>
      </p:sp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0" y="2247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s-MX"/>
          </a:p>
        </p:txBody>
      </p:sp>
      <p:graphicFrame>
        <p:nvGraphicFramePr>
          <p:cNvPr id="258052" name="Object 4"/>
          <p:cNvGraphicFramePr>
            <a:graphicFrameLocks noChangeAspect="1"/>
          </p:cNvGraphicFramePr>
          <p:nvPr/>
        </p:nvGraphicFramePr>
        <p:xfrm>
          <a:off x="617538" y="1536700"/>
          <a:ext cx="7834312" cy="4162425"/>
        </p:xfrm>
        <a:graphic>
          <a:graphicData uri="http://schemas.openxmlformats.org/presentationml/2006/ole">
            <p:oleObj spid="_x0000_s258052" name="Picture" r:id="rId4" imgW="5695920" imgH="3019320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ans Light" pitchFamily="34" charset="0"/>
              </a:rPr>
              <a:t>Beneficios</a:t>
            </a:r>
            <a:r>
              <a:rPr lang="en-US" dirty="0" smtClean="0">
                <a:latin typeface="Sans Light" pitchFamily="34" charset="0"/>
              </a:rPr>
              <a:t>.</a:t>
            </a:r>
            <a:r>
              <a:rPr lang="en-US" dirty="0">
                <a:latin typeface="Sans Light" pitchFamily="34" charset="0"/>
              </a:rPr>
              <a:t/>
            </a:r>
            <a:br>
              <a:rPr lang="en-US" dirty="0">
                <a:latin typeface="Sans Light" pitchFamily="34" charset="0"/>
              </a:rPr>
            </a:br>
            <a:r>
              <a:rPr lang="en-US" sz="2000" dirty="0" err="1">
                <a:latin typeface="Sans Light" pitchFamily="34" charset="0"/>
              </a:rPr>
              <a:t>SuMoS</a:t>
            </a:r>
            <a:r>
              <a:rPr lang="en-US" sz="2000" dirty="0">
                <a:latin typeface="Sans Light" pitchFamily="34" charset="0"/>
              </a:rPr>
              <a:t> – </a:t>
            </a:r>
            <a:r>
              <a:rPr lang="en-US" sz="2000" dirty="0" err="1" smtClean="0">
                <a:latin typeface="Sans Light" pitchFamily="34" charset="0"/>
              </a:rPr>
              <a:t>Supervisión</a:t>
            </a:r>
            <a:r>
              <a:rPr lang="en-US" sz="2000" dirty="0">
                <a:latin typeface="Sans Light" pitchFamily="34" charset="0"/>
              </a:rPr>
              <a:t>, </a:t>
            </a:r>
            <a:r>
              <a:rPr lang="en-US" sz="2000" dirty="0" err="1" smtClean="0">
                <a:latin typeface="Sans Light" pitchFamily="34" charset="0"/>
              </a:rPr>
              <a:t>Monitoreo</a:t>
            </a:r>
            <a:r>
              <a:rPr lang="en-US" sz="2000" dirty="0" smtClean="0">
                <a:latin typeface="Sans Light" pitchFamily="34" charset="0"/>
              </a:rPr>
              <a:t> </a:t>
            </a:r>
            <a:r>
              <a:rPr lang="en-US" sz="2000" dirty="0">
                <a:latin typeface="Sans Light" pitchFamily="34" charset="0"/>
              </a:rPr>
              <a:t>&amp; </a:t>
            </a:r>
            <a:r>
              <a:rPr lang="en-US" sz="2000" dirty="0" err="1" smtClean="0">
                <a:latin typeface="Sans Light" pitchFamily="34" charset="0"/>
              </a:rPr>
              <a:t>Estadísticas</a:t>
            </a:r>
            <a:endParaRPr lang="en-US" sz="2000" dirty="0">
              <a:latin typeface="Sans Light" pitchFamily="34" charset="0"/>
            </a:endParaRPr>
          </a:p>
        </p:txBody>
      </p:sp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71613"/>
            <a:ext cx="7847013" cy="4081462"/>
          </a:xfrm>
        </p:spPr>
        <p:txBody>
          <a:bodyPr/>
          <a:lstStyle/>
          <a:p>
            <a:r>
              <a:rPr lang="en-US" dirty="0" err="1" smtClean="0"/>
              <a:t>Beneficios</a:t>
            </a:r>
            <a:endParaRPr lang="en-US" dirty="0"/>
          </a:p>
          <a:p>
            <a:endParaRPr lang="en-US" dirty="0"/>
          </a:p>
          <a:p>
            <a:pPr lvl="1">
              <a:lnSpc>
                <a:spcPct val="150000"/>
              </a:lnSpc>
            </a:pPr>
            <a:r>
              <a:rPr lang="en-US" sz="1800" dirty="0" err="1" smtClean="0"/>
              <a:t>Reportes</a:t>
            </a:r>
            <a:r>
              <a:rPr lang="en-US" sz="1800" dirty="0" smtClean="0"/>
              <a:t> </a:t>
            </a:r>
            <a:r>
              <a:rPr lang="en-US" sz="1800" dirty="0" err="1" smtClean="0"/>
              <a:t>faciles</a:t>
            </a:r>
            <a:r>
              <a:rPr lang="en-US" sz="1800" dirty="0" smtClean="0"/>
              <a:t> de </a:t>
            </a:r>
            <a:r>
              <a:rPr lang="en-US" sz="1800" dirty="0" err="1" smtClean="0"/>
              <a:t>entender</a:t>
            </a:r>
            <a:r>
              <a:rPr lang="en-US" sz="1800" dirty="0" smtClean="0"/>
              <a:t> </a:t>
            </a:r>
            <a:r>
              <a:rPr lang="en-US" sz="1800" dirty="0" err="1" smtClean="0"/>
              <a:t>para</a:t>
            </a:r>
            <a:r>
              <a:rPr lang="en-US" sz="1800" dirty="0" smtClean="0"/>
              <a:t> los </a:t>
            </a:r>
            <a:r>
              <a:rPr lang="en-US" sz="1800" dirty="0" err="1" smtClean="0"/>
              <a:t>departamentos</a:t>
            </a:r>
            <a:r>
              <a:rPr lang="en-US" sz="1800" dirty="0" smtClean="0"/>
              <a:t> </a:t>
            </a:r>
            <a:r>
              <a:rPr lang="en-US" sz="1800" dirty="0" err="1" smtClean="0"/>
              <a:t>técnicos</a:t>
            </a:r>
            <a:r>
              <a:rPr lang="en-US" sz="1800" dirty="0" smtClean="0"/>
              <a:t> y </a:t>
            </a:r>
            <a:r>
              <a:rPr lang="en-US" sz="1800" dirty="0" err="1" smtClean="0"/>
              <a:t>mercadotecnia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 err="1" smtClean="0"/>
              <a:t>Reportes</a:t>
            </a:r>
            <a:r>
              <a:rPr lang="en-US" sz="1800" dirty="0" smtClean="0"/>
              <a:t> </a:t>
            </a:r>
            <a:r>
              <a:rPr lang="en-US" sz="1800" dirty="0" err="1" smtClean="0"/>
              <a:t>orientados</a:t>
            </a:r>
            <a:r>
              <a:rPr lang="en-US" sz="1800" dirty="0" smtClean="0"/>
              <a:t> a </a:t>
            </a:r>
            <a:r>
              <a:rPr lang="en-US" sz="1800" dirty="0" err="1" smtClean="0"/>
              <a:t>negocios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 err="1" smtClean="0"/>
              <a:t>Solución</a:t>
            </a:r>
            <a:r>
              <a:rPr lang="en-US" sz="1800" dirty="0" smtClean="0"/>
              <a:t> </a:t>
            </a:r>
            <a:r>
              <a:rPr lang="en-US" sz="1800" dirty="0" err="1" smtClean="0"/>
              <a:t>sencilla</a:t>
            </a:r>
            <a:r>
              <a:rPr lang="en-US" sz="1800" dirty="0" smtClean="0"/>
              <a:t> y </a:t>
            </a:r>
            <a:r>
              <a:rPr lang="en-US" sz="1800" dirty="0" err="1" smtClean="0"/>
              <a:t>práctica</a:t>
            </a:r>
            <a:r>
              <a:rPr lang="en-US" sz="1800" dirty="0" smtClean="0"/>
              <a:t>, </a:t>
            </a:r>
            <a:r>
              <a:rPr lang="en-US" sz="1800" dirty="0" err="1" smtClean="0"/>
              <a:t>cuando</a:t>
            </a:r>
            <a:r>
              <a:rPr lang="en-US" sz="1800" dirty="0" smtClean="0"/>
              <a:t> se </a:t>
            </a:r>
            <a:r>
              <a:rPr lang="en-US" sz="1800" dirty="0" err="1" smtClean="0"/>
              <a:t>compara</a:t>
            </a:r>
            <a:r>
              <a:rPr lang="en-US" sz="1800" dirty="0" smtClean="0"/>
              <a:t> con </a:t>
            </a:r>
            <a:r>
              <a:rPr lang="en-US" sz="1800" dirty="0" err="1" smtClean="0"/>
              <a:t>otras</a:t>
            </a:r>
            <a:r>
              <a:rPr lang="en-US" sz="1800" dirty="0" smtClean="0"/>
              <a:t> </a:t>
            </a:r>
            <a:r>
              <a:rPr lang="en-US" sz="1800" dirty="0" err="1" smtClean="0"/>
              <a:t>herramientas</a:t>
            </a:r>
            <a:r>
              <a:rPr lang="en-US" sz="1800" dirty="0" smtClean="0"/>
              <a:t> de </a:t>
            </a:r>
            <a:r>
              <a:rPr lang="en-US" sz="1800" dirty="0" err="1" smtClean="0"/>
              <a:t>mercado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 err="1" smtClean="0"/>
              <a:t>Acceso</a:t>
            </a:r>
            <a:r>
              <a:rPr lang="en-US" sz="1800" dirty="0" smtClean="0"/>
              <a:t> </a:t>
            </a:r>
            <a:r>
              <a:rPr lang="en-US" sz="1800" dirty="0" err="1" smtClean="0"/>
              <a:t>rápido</a:t>
            </a:r>
            <a:r>
              <a:rPr lang="en-US" sz="1800" dirty="0" smtClean="0"/>
              <a:t> a </a:t>
            </a:r>
            <a:r>
              <a:rPr lang="en-US" sz="1800" dirty="0" err="1" smtClean="0"/>
              <a:t>uso</a:t>
            </a:r>
            <a:r>
              <a:rPr lang="en-US" sz="1800" dirty="0" smtClean="0"/>
              <a:t> de </a:t>
            </a:r>
            <a:r>
              <a:rPr lang="en-US" sz="1800" dirty="0" err="1" smtClean="0"/>
              <a:t>plataforma</a:t>
            </a:r>
            <a:r>
              <a:rPr lang="en-US" sz="1800" dirty="0" smtClean="0"/>
              <a:t>, </a:t>
            </a:r>
            <a:r>
              <a:rPr lang="en-US" sz="1800" dirty="0" err="1" smtClean="0"/>
              <a:t>número</a:t>
            </a:r>
            <a:r>
              <a:rPr lang="en-US" sz="1800" dirty="0" smtClean="0"/>
              <a:t> de </a:t>
            </a:r>
            <a:r>
              <a:rPr lang="en-US" sz="1800" dirty="0" err="1" smtClean="0"/>
              <a:t>suscriptor</a:t>
            </a:r>
            <a:r>
              <a:rPr lang="en-US" sz="1800" dirty="0" smtClean="0"/>
              <a:t>  (</a:t>
            </a:r>
            <a:r>
              <a:rPr lang="en-US" sz="1800" dirty="0" err="1" smtClean="0"/>
              <a:t>incluyendo</a:t>
            </a:r>
            <a:r>
              <a:rPr lang="en-US" sz="1800" dirty="0" smtClean="0"/>
              <a:t> </a:t>
            </a:r>
            <a:r>
              <a:rPr lang="en-US" sz="1800" dirty="0" err="1" smtClean="0"/>
              <a:t>datos</a:t>
            </a:r>
            <a:r>
              <a:rPr lang="en-US" sz="1800" dirty="0" smtClean="0"/>
              <a:t> </a:t>
            </a:r>
            <a:r>
              <a:rPr lang="en-US" sz="1800" dirty="0" err="1" smtClean="0"/>
              <a:t>históricos</a:t>
            </a:r>
            <a:r>
              <a:rPr lang="en-US" sz="1800" dirty="0" smtClean="0"/>
              <a:t>) </a:t>
            </a:r>
            <a:r>
              <a:rPr lang="en-US" sz="1800" dirty="0" err="1" smtClean="0"/>
              <a:t>tráfico</a:t>
            </a:r>
            <a:r>
              <a:rPr lang="en-US" sz="1800" dirty="0" smtClean="0"/>
              <a:t>, </a:t>
            </a:r>
            <a:r>
              <a:rPr lang="en-US" sz="1800" dirty="0" err="1" smtClean="0"/>
              <a:t>desempeño</a:t>
            </a:r>
            <a:r>
              <a:rPr lang="en-US" sz="1800" dirty="0" smtClean="0"/>
              <a:t>,…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 err="1" smtClean="0"/>
              <a:t>Posibilidad</a:t>
            </a:r>
            <a:r>
              <a:rPr lang="en-US" sz="1800" dirty="0" smtClean="0"/>
              <a:t> de </a:t>
            </a:r>
            <a:r>
              <a:rPr lang="en-US" sz="1800" dirty="0" err="1" smtClean="0"/>
              <a:t>proponer</a:t>
            </a:r>
            <a:r>
              <a:rPr lang="en-US" sz="1800" dirty="0" smtClean="0"/>
              <a:t> </a:t>
            </a:r>
            <a:r>
              <a:rPr lang="en-US" sz="1800" dirty="0" err="1" smtClean="0"/>
              <a:t>acciones</a:t>
            </a:r>
            <a:r>
              <a:rPr lang="en-US" sz="1800" dirty="0" smtClean="0"/>
              <a:t> </a:t>
            </a:r>
            <a:r>
              <a:rPr lang="en-US" sz="1800" dirty="0" err="1" smtClean="0"/>
              <a:t>preventivas</a:t>
            </a:r>
            <a:r>
              <a:rPr lang="en-US" sz="1800" dirty="0" smtClean="0"/>
              <a:t>,  </a:t>
            </a:r>
            <a:r>
              <a:rPr lang="en-US" sz="1800" dirty="0" err="1" smtClean="0"/>
              <a:t>correcciones</a:t>
            </a:r>
            <a:r>
              <a:rPr lang="en-US" sz="1800" dirty="0" smtClean="0"/>
              <a:t> o planes de </a:t>
            </a:r>
            <a:r>
              <a:rPr lang="en-US" sz="1800" dirty="0" err="1" smtClean="0"/>
              <a:t>mejora</a:t>
            </a:r>
            <a:r>
              <a:rPr lang="en-US" sz="1800" dirty="0" smtClean="0"/>
              <a:t> y </a:t>
            </a:r>
            <a:r>
              <a:rPr lang="en-US" sz="1800" dirty="0" err="1" smtClean="0"/>
              <a:t>expansión</a:t>
            </a:r>
            <a:r>
              <a:rPr lang="en-US" sz="1800" dirty="0" smtClean="0"/>
              <a:t> de hardware.</a:t>
            </a:r>
            <a:endParaRPr lang="en-US" sz="1800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3E295-8D1B-4BD1-86ED-DA81C60433B3}" type="slidenum">
              <a:rPr lang="fr-FR"/>
              <a:pPr/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ans Light" pitchFamily="34" charset="0"/>
              </a:rPr>
              <a:t>Instalación</a:t>
            </a:r>
            <a:r>
              <a:rPr lang="en-US" dirty="0" smtClean="0">
                <a:latin typeface="Sans Light" pitchFamily="34" charset="0"/>
              </a:rPr>
              <a:t> </a:t>
            </a:r>
            <a:r>
              <a:rPr lang="en-US" dirty="0">
                <a:latin typeface="Sans Light" pitchFamily="34" charset="0"/>
              </a:rPr>
              <a:t>– </a:t>
            </a:r>
            <a:r>
              <a:rPr lang="en-US" dirty="0" err="1" smtClean="0">
                <a:latin typeface="Sans Light" pitchFamily="34" charset="0"/>
              </a:rPr>
              <a:t>Sistema</a:t>
            </a:r>
            <a:r>
              <a:rPr lang="en-US" dirty="0" smtClean="0">
                <a:latin typeface="Sans Light" pitchFamily="34" charset="0"/>
              </a:rPr>
              <a:t> de </a:t>
            </a:r>
            <a:r>
              <a:rPr lang="en-US" dirty="0" err="1" smtClean="0">
                <a:latin typeface="Sans Light" pitchFamily="34" charset="0"/>
              </a:rPr>
              <a:t>Archivo</a:t>
            </a:r>
            <a:r>
              <a:rPr lang="en-US" dirty="0" smtClean="0">
                <a:latin typeface="Sans Light" pitchFamily="34" charset="0"/>
              </a:rPr>
              <a:t>.</a:t>
            </a:r>
            <a:r>
              <a:rPr lang="en-US" dirty="0">
                <a:latin typeface="Sans Light" pitchFamily="34" charset="0"/>
              </a:rPr>
              <a:t/>
            </a:r>
            <a:br>
              <a:rPr lang="en-US" dirty="0">
                <a:latin typeface="Sans Light" pitchFamily="34" charset="0"/>
              </a:rPr>
            </a:br>
            <a:r>
              <a:rPr lang="en-US" sz="2000" dirty="0" err="1">
                <a:latin typeface="Sans Light" pitchFamily="34" charset="0"/>
              </a:rPr>
              <a:t>SuMoS</a:t>
            </a:r>
            <a:r>
              <a:rPr lang="en-US" sz="2000" dirty="0">
                <a:latin typeface="Sans Light" pitchFamily="34" charset="0"/>
              </a:rPr>
              <a:t> – </a:t>
            </a:r>
            <a:r>
              <a:rPr lang="en-US" sz="2000" dirty="0" err="1" smtClean="0">
                <a:latin typeface="Sans Light" pitchFamily="34" charset="0"/>
              </a:rPr>
              <a:t>Supervisión</a:t>
            </a:r>
            <a:r>
              <a:rPr lang="en-US" sz="2000" dirty="0" smtClean="0">
                <a:latin typeface="Sans Light" pitchFamily="34" charset="0"/>
              </a:rPr>
              <a:t>, </a:t>
            </a:r>
            <a:r>
              <a:rPr lang="en-US" sz="2000" dirty="0" err="1" smtClean="0">
                <a:latin typeface="Sans Light" pitchFamily="34" charset="0"/>
              </a:rPr>
              <a:t>Monitoreo</a:t>
            </a:r>
            <a:r>
              <a:rPr lang="en-US" sz="2000" dirty="0" smtClean="0">
                <a:latin typeface="Sans Light" pitchFamily="34" charset="0"/>
              </a:rPr>
              <a:t> &amp; </a:t>
            </a:r>
            <a:r>
              <a:rPr lang="en-US" sz="2000" dirty="0" err="1" smtClean="0">
                <a:latin typeface="Sans Light" pitchFamily="34" charset="0"/>
              </a:rPr>
              <a:t>Estadísticas</a:t>
            </a:r>
            <a:endParaRPr lang="en-US" sz="2000" dirty="0">
              <a:latin typeface="Sans Light" pitchFamily="34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4808CC-1C1D-4635-9286-0C462DC70F64}" type="slidenum">
              <a:rPr lang="fr-FR"/>
              <a:pPr/>
              <a:t>6</a:t>
            </a:fld>
            <a:endParaRPr lang="fr-FR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2875" y="1238220"/>
            <a:ext cx="9001125" cy="401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root@app3 # </a:t>
            </a:r>
            <a:r>
              <a:rPr lang="pt-BR" sz="1400" b="1" i="1" dirty="0">
                <a:solidFill>
                  <a:srgbClr val="FF0000"/>
                </a:solidFill>
                <a:latin typeface="Courier New" pitchFamily="49" charset="0"/>
              </a:rPr>
              <a:t>pwd</a:t>
            </a:r>
          </a:p>
          <a:p>
            <a:r>
              <a:rPr lang="pt-BR" sz="1600" b="1" i="1" dirty="0">
                <a:solidFill>
                  <a:srgbClr val="FF0000"/>
                </a:solidFill>
                <a:latin typeface="Courier New" pitchFamily="49" charset="0"/>
              </a:rPr>
              <a:t>/product/linqus/SUMOS43</a:t>
            </a:r>
          </a:p>
          <a:p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root@app3 # </a:t>
            </a:r>
            <a:r>
              <a:rPr lang="pt-BR" sz="1400" b="1" i="1" dirty="0">
                <a:solidFill>
                  <a:srgbClr val="FF0000"/>
                </a:solidFill>
                <a:latin typeface="Courier New" pitchFamily="49" charset="0"/>
              </a:rPr>
              <a:t>ls -la</a:t>
            </a:r>
          </a:p>
          <a:p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total 191652</a:t>
            </a:r>
          </a:p>
          <a:p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drwxr-xr-x  10 gemcast  dba          512 Jul 31 16:33 .</a:t>
            </a:r>
          </a:p>
          <a:p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drwxrwxr-x  42 gemcast  dba       131584 Nov 26 19:26 ..</a:t>
            </a:r>
          </a:p>
          <a:p>
            <a:r>
              <a:rPr lang="pt-BR" sz="1400" i="1" dirty="0">
                <a:latin typeface="Courier New" pitchFamily="49" charset="0"/>
              </a:rPr>
              <a:t>drwxr-xr-x  10 gemcast  dba          512 Jul 27 16:42 </a:t>
            </a:r>
            <a:r>
              <a:rPr lang="pt-BR" sz="1600" b="1" i="1" dirty="0">
                <a:latin typeface="Courier New" pitchFamily="49" charset="0"/>
              </a:rPr>
              <a:t>AGENT</a:t>
            </a:r>
          </a:p>
          <a:p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drwxr-xr-x   4 gemcast  dba          512 Jul 23 15:51 DATA</a:t>
            </a:r>
          </a:p>
          <a:p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drwxr-xr-x  12 gemcast  dba          512 Jul 27 16:12 GENENGINE</a:t>
            </a:r>
          </a:p>
          <a:p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drwxr-xr-x   2 gemcast  dba          512 Jul 23 15:51 History</a:t>
            </a:r>
          </a:p>
          <a:p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drwxr-xr-x   8 gemcast  dba          512 Jul 27 16:32 SCRIPTS</a:t>
            </a:r>
          </a:p>
          <a:p>
            <a:r>
              <a:rPr lang="pt-BR" sz="1400" i="1" dirty="0">
                <a:latin typeface="Courier New" pitchFamily="49" charset="0"/>
              </a:rPr>
              <a:t>drwxr-xr-x   9 gemcast  dba          512 Jul 31 14:53 </a:t>
            </a:r>
            <a:r>
              <a:rPr lang="pt-BR" sz="1600" b="1" i="1" dirty="0">
                <a:latin typeface="Courier New" pitchFamily="49" charset="0"/>
              </a:rPr>
              <a:t>SERVER</a:t>
            </a:r>
          </a:p>
          <a:p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-rw-r--r--   1 gemcast  dba      64513221 Jul 31 16:27 SERVER_FINAL_app3.tar.gz</a:t>
            </a:r>
          </a:p>
          <a:p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-rw-r--r--   1 gemcast  dba      33377878 Jul 27 16:50 SERVER_ORIG.zip</a:t>
            </a:r>
          </a:p>
          <a:p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drwxr-xr-x   2 gemcast  dba          512 Jul 27 16:42 SNMP</a:t>
            </a:r>
          </a:p>
          <a:p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-rw-r--r--   1 gemcast  dba           53 Jul 23 15:51 SuMoS_4.3.2.txt</a:t>
            </a:r>
          </a:p>
          <a:p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drwxr-xr-x   2 gemcast  dba          512 Jul 27 16:42 etc</a:t>
            </a:r>
          </a:p>
          <a:p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root@app3 #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ans Light" pitchFamily="34" charset="0"/>
              </a:rPr>
              <a:t>Instalación</a:t>
            </a:r>
            <a:r>
              <a:rPr lang="en-US" dirty="0" smtClean="0">
                <a:latin typeface="Sans Light" pitchFamily="34" charset="0"/>
              </a:rPr>
              <a:t> </a:t>
            </a:r>
            <a:r>
              <a:rPr lang="en-US" dirty="0">
                <a:latin typeface="Sans Light" pitchFamily="34" charset="0"/>
              </a:rPr>
              <a:t>– </a:t>
            </a:r>
            <a:r>
              <a:rPr lang="en-US" dirty="0" err="1" smtClean="0">
                <a:latin typeface="Sans Light" pitchFamily="34" charset="0"/>
              </a:rPr>
              <a:t>Sistema</a:t>
            </a:r>
            <a:r>
              <a:rPr lang="en-US" dirty="0" smtClean="0">
                <a:latin typeface="Sans Light" pitchFamily="34" charset="0"/>
              </a:rPr>
              <a:t> de </a:t>
            </a:r>
            <a:r>
              <a:rPr lang="en-US" dirty="0" err="1" smtClean="0">
                <a:latin typeface="Sans Light" pitchFamily="34" charset="0"/>
              </a:rPr>
              <a:t>Archivo</a:t>
            </a:r>
            <a:r>
              <a:rPr lang="en-US" dirty="0" smtClean="0">
                <a:latin typeface="Sans Light" pitchFamily="34" charset="0"/>
              </a:rPr>
              <a:t>.</a:t>
            </a:r>
            <a:r>
              <a:rPr lang="en-US" dirty="0">
                <a:latin typeface="Sans Light" pitchFamily="34" charset="0"/>
              </a:rPr>
              <a:t/>
            </a:r>
            <a:br>
              <a:rPr lang="en-US" dirty="0">
                <a:latin typeface="Sans Light" pitchFamily="34" charset="0"/>
              </a:rPr>
            </a:br>
            <a:r>
              <a:rPr lang="en-US" sz="2000" dirty="0" err="1">
                <a:latin typeface="Sans Light" pitchFamily="34" charset="0"/>
              </a:rPr>
              <a:t>SuMoS</a:t>
            </a:r>
            <a:r>
              <a:rPr lang="en-US" sz="2000" dirty="0">
                <a:latin typeface="Sans Light" pitchFamily="34" charset="0"/>
              </a:rPr>
              <a:t> – </a:t>
            </a:r>
            <a:r>
              <a:rPr lang="en-US" sz="2000" dirty="0" err="1" smtClean="0">
                <a:latin typeface="Sans Light" pitchFamily="34" charset="0"/>
              </a:rPr>
              <a:t>Supervisión</a:t>
            </a:r>
            <a:r>
              <a:rPr lang="en-US" sz="2000" dirty="0" smtClean="0">
                <a:latin typeface="Sans Light" pitchFamily="34" charset="0"/>
              </a:rPr>
              <a:t>, </a:t>
            </a:r>
            <a:r>
              <a:rPr lang="en-US" sz="2000" dirty="0" err="1" smtClean="0">
                <a:latin typeface="Sans Light" pitchFamily="34" charset="0"/>
              </a:rPr>
              <a:t>Monitoreo</a:t>
            </a:r>
            <a:r>
              <a:rPr lang="en-US" sz="2000" dirty="0" smtClean="0">
                <a:latin typeface="Sans Light" pitchFamily="34" charset="0"/>
              </a:rPr>
              <a:t> &amp; </a:t>
            </a:r>
            <a:r>
              <a:rPr lang="en-US" sz="2000" dirty="0" err="1" smtClean="0">
                <a:latin typeface="Sans Light" pitchFamily="34" charset="0"/>
              </a:rPr>
              <a:t>Estadísticas</a:t>
            </a:r>
            <a:endParaRPr lang="en-US" sz="2000" dirty="0">
              <a:latin typeface="Sans Light" pitchFamily="34" charset="0"/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C130C-1F6E-4AF8-A4BF-D7DB9010E41E}" type="slidenum">
              <a:rPr lang="fr-FR"/>
              <a:pPr/>
              <a:t>7</a:t>
            </a:fld>
            <a:endParaRPr lang="fr-FR"/>
          </a:p>
        </p:txBody>
      </p:sp>
      <p:sp>
        <p:nvSpPr>
          <p:cNvPr id="302083" name="Text Box 3"/>
          <p:cNvSpPr txBox="1">
            <a:spLocks noChangeArrowheads="1"/>
          </p:cNvSpPr>
          <p:nvPr/>
        </p:nvSpPr>
        <p:spPr bwMode="auto">
          <a:xfrm>
            <a:off x="142875" y="1665288"/>
            <a:ext cx="9001125" cy="307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 sz="1400" i="1" dirty="0" err="1">
                <a:solidFill>
                  <a:srgbClr val="FF0000"/>
                </a:solidFill>
                <a:latin typeface="Courier New" pitchFamily="49" charset="0"/>
              </a:rPr>
              <a:t>root@</a:t>
            </a:r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app3 # </a:t>
            </a:r>
            <a:r>
              <a:rPr lang="pt-BR" sz="1400" b="1" i="1" dirty="0" err="1">
                <a:solidFill>
                  <a:srgbClr val="FF0000"/>
                </a:solidFill>
                <a:latin typeface="Courier New" pitchFamily="49" charset="0"/>
              </a:rPr>
              <a:t>ls</a:t>
            </a:r>
            <a:r>
              <a:rPr lang="pt-BR" sz="1400" b="1" i="1" dirty="0">
                <a:solidFill>
                  <a:srgbClr val="FF0000"/>
                </a:solidFill>
                <a:latin typeface="Courier New" pitchFamily="49" charset="0"/>
              </a:rPr>
              <a:t> -</a:t>
            </a:r>
            <a:r>
              <a:rPr lang="pt-BR" sz="1400" b="1" i="1" dirty="0" err="1">
                <a:solidFill>
                  <a:srgbClr val="FF0000"/>
                </a:solidFill>
                <a:latin typeface="Courier New" pitchFamily="49" charset="0"/>
              </a:rPr>
              <a:t>las</a:t>
            </a:r>
            <a:r>
              <a:rPr lang="pt-BR" sz="1400" b="1" i="1" dirty="0">
                <a:solidFill>
                  <a:srgbClr val="FF0000"/>
                </a:solidFill>
                <a:latin typeface="Courier New" pitchFamily="49" charset="0"/>
              </a:rPr>
              <a:t> SERVER</a:t>
            </a:r>
          </a:p>
          <a:p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total 24</a:t>
            </a:r>
          </a:p>
          <a:p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   2 </a:t>
            </a:r>
            <a:r>
              <a:rPr lang="pt-BR" sz="1400" i="1" dirty="0" err="1">
                <a:solidFill>
                  <a:srgbClr val="FF0000"/>
                </a:solidFill>
                <a:latin typeface="Courier New" pitchFamily="49" charset="0"/>
              </a:rPr>
              <a:t>drwxr-xr</a:t>
            </a:r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-x   9 </a:t>
            </a:r>
            <a:r>
              <a:rPr lang="pt-BR" sz="1400" i="1" dirty="0" err="1">
                <a:solidFill>
                  <a:srgbClr val="FF0000"/>
                </a:solidFill>
                <a:latin typeface="Courier New" pitchFamily="49" charset="0"/>
              </a:rPr>
              <a:t>gemcast</a:t>
            </a:r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pt-BR" sz="1400" i="1" dirty="0" err="1">
                <a:solidFill>
                  <a:srgbClr val="FF0000"/>
                </a:solidFill>
                <a:latin typeface="Courier New" pitchFamily="49" charset="0"/>
              </a:rPr>
              <a:t>dba</a:t>
            </a:r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          512 Jul 31 14:53 .</a:t>
            </a:r>
          </a:p>
          <a:p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   2 </a:t>
            </a:r>
            <a:r>
              <a:rPr lang="pt-BR" sz="1400" i="1" dirty="0" err="1">
                <a:solidFill>
                  <a:srgbClr val="FF0000"/>
                </a:solidFill>
                <a:latin typeface="Courier New" pitchFamily="49" charset="0"/>
              </a:rPr>
              <a:t>drwxr-xr</a:t>
            </a:r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-x  10 </a:t>
            </a:r>
            <a:r>
              <a:rPr lang="pt-BR" sz="1400" i="1" dirty="0" err="1">
                <a:solidFill>
                  <a:srgbClr val="FF0000"/>
                </a:solidFill>
                <a:latin typeface="Courier New" pitchFamily="49" charset="0"/>
              </a:rPr>
              <a:t>gemcast</a:t>
            </a:r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pt-BR" sz="1400" i="1" dirty="0" err="1">
                <a:solidFill>
                  <a:srgbClr val="FF0000"/>
                </a:solidFill>
                <a:latin typeface="Courier New" pitchFamily="49" charset="0"/>
              </a:rPr>
              <a:t>dba</a:t>
            </a:r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          512 Jul 31 16:33 ..</a:t>
            </a:r>
          </a:p>
          <a:p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   2 </a:t>
            </a:r>
            <a:r>
              <a:rPr lang="pt-BR" sz="1400" i="1" dirty="0" err="1">
                <a:solidFill>
                  <a:srgbClr val="FF0000"/>
                </a:solidFill>
                <a:latin typeface="Courier New" pitchFamily="49" charset="0"/>
              </a:rPr>
              <a:t>drwxr-xr</a:t>
            </a:r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-x   2 </a:t>
            </a:r>
            <a:r>
              <a:rPr lang="pt-BR" sz="1400" i="1" dirty="0" err="1">
                <a:solidFill>
                  <a:srgbClr val="FF0000"/>
                </a:solidFill>
                <a:latin typeface="Courier New" pitchFamily="49" charset="0"/>
              </a:rPr>
              <a:t>gemcast</a:t>
            </a:r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pt-BR" sz="1400" i="1" dirty="0" err="1">
                <a:solidFill>
                  <a:srgbClr val="FF0000"/>
                </a:solidFill>
                <a:latin typeface="Courier New" pitchFamily="49" charset="0"/>
              </a:rPr>
              <a:t>dba</a:t>
            </a:r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          512 Jul 23 15:51 </a:t>
            </a:r>
            <a:r>
              <a:rPr lang="pt-BR" sz="1400" i="1" dirty="0" err="1">
                <a:solidFill>
                  <a:srgbClr val="FF0000"/>
                </a:solidFill>
                <a:latin typeface="Courier New" pitchFamily="49" charset="0"/>
              </a:rPr>
              <a:t>History</a:t>
            </a:r>
            <a:endParaRPr lang="pt-BR" sz="1400" i="1" dirty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   2 </a:t>
            </a:r>
            <a:r>
              <a:rPr lang="pt-BR" sz="1400" i="1" dirty="0" err="1">
                <a:solidFill>
                  <a:srgbClr val="FF0000"/>
                </a:solidFill>
                <a:latin typeface="Courier New" pitchFamily="49" charset="0"/>
              </a:rPr>
              <a:t>drwxr-xr</a:t>
            </a:r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-x   3 </a:t>
            </a:r>
            <a:r>
              <a:rPr lang="pt-BR" sz="1400" i="1" dirty="0" err="1">
                <a:solidFill>
                  <a:srgbClr val="FF0000"/>
                </a:solidFill>
                <a:latin typeface="Courier New" pitchFamily="49" charset="0"/>
              </a:rPr>
              <a:t>gemcast</a:t>
            </a:r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pt-BR" sz="1400" i="1" dirty="0" err="1">
                <a:solidFill>
                  <a:srgbClr val="FF0000"/>
                </a:solidFill>
                <a:latin typeface="Courier New" pitchFamily="49" charset="0"/>
              </a:rPr>
              <a:t>dba</a:t>
            </a:r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          512 Jul 27 16:53 SCRIPTS</a:t>
            </a:r>
          </a:p>
          <a:p>
            <a:r>
              <a:rPr lang="pt-BR" sz="1400" i="1" dirty="0">
                <a:latin typeface="Courier New" pitchFamily="49" charset="0"/>
              </a:rPr>
              <a:t>   2 </a:t>
            </a:r>
            <a:r>
              <a:rPr lang="pt-BR" sz="1400" i="1" dirty="0" err="1">
                <a:latin typeface="Courier New" pitchFamily="49" charset="0"/>
              </a:rPr>
              <a:t>lrwxrwxrwx</a:t>
            </a:r>
            <a:r>
              <a:rPr lang="pt-BR" sz="1400" i="1" dirty="0">
                <a:latin typeface="Courier New" pitchFamily="49" charset="0"/>
              </a:rPr>
              <a:t>   1 </a:t>
            </a:r>
            <a:r>
              <a:rPr lang="pt-BR" sz="1400" i="1" dirty="0" err="1">
                <a:latin typeface="Courier New" pitchFamily="49" charset="0"/>
              </a:rPr>
              <a:t>gemcast</a:t>
            </a:r>
            <a:r>
              <a:rPr lang="pt-BR" sz="1400" i="1" dirty="0">
                <a:latin typeface="Courier New" pitchFamily="49" charset="0"/>
              </a:rPr>
              <a:t>  </a:t>
            </a:r>
            <a:r>
              <a:rPr lang="pt-BR" sz="1400" i="1" dirty="0" err="1">
                <a:latin typeface="Courier New" pitchFamily="49" charset="0"/>
              </a:rPr>
              <a:t>dba</a:t>
            </a:r>
            <a:r>
              <a:rPr lang="pt-BR" sz="1400" i="1" dirty="0">
                <a:latin typeface="Courier New" pitchFamily="49" charset="0"/>
              </a:rPr>
              <a:t>           26 Jul 27 17:00 </a:t>
            </a:r>
            <a:r>
              <a:rPr lang="pt-BR" sz="1400" b="1" i="1" dirty="0">
                <a:latin typeface="Courier New" pitchFamily="49" charset="0"/>
              </a:rPr>
              <a:t>WEBPAGES -&gt; /var/</a:t>
            </a:r>
            <a:r>
              <a:rPr lang="pt-BR" sz="1400" b="1" i="1" dirty="0" err="1">
                <a:latin typeface="Courier New" pitchFamily="49" charset="0"/>
              </a:rPr>
              <a:t>linqus</a:t>
            </a:r>
            <a:r>
              <a:rPr lang="pt-BR" sz="1400" b="1" i="1" dirty="0">
                <a:latin typeface="Courier New" pitchFamily="49" charset="0"/>
              </a:rPr>
              <a:t>/sumos/WEBPAGES</a:t>
            </a:r>
          </a:p>
          <a:p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   2 </a:t>
            </a:r>
            <a:r>
              <a:rPr lang="pt-BR" sz="1400" i="1" dirty="0" err="1">
                <a:solidFill>
                  <a:srgbClr val="FF0000"/>
                </a:solidFill>
                <a:latin typeface="Courier New" pitchFamily="49" charset="0"/>
              </a:rPr>
              <a:t>drwxr-xr</a:t>
            </a:r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-x   2 </a:t>
            </a:r>
            <a:r>
              <a:rPr lang="pt-BR" sz="1400" i="1" dirty="0" err="1">
                <a:solidFill>
                  <a:srgbClr val="FF0000"/>
                </a:solidFill>
                <a:latin typeface="Courier New" pitchFamily="49" charset="0"/>
              </a:rPr>
              <a:t>gemcast</a:t>
            </a:r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pt-BR" sz="1400" i="1" dirty="0" err="1">
                <a:solidFill>
                  <a:srgbClr val="FF0000"/>
                </a:solidFill>
                <a:latin typeface="Courier New" pitchFamily="49" charset="0"/>
              </a:rPr>
              <a:t>dba</a:t>
            </a:r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          512 Nov 25 04:33 </a:t>
            </a:r>
            <a:r>
              <a:rPr lang="pt-BR" sz="1400" i="1" dirty="0" err="1">
                <a:solidFill>
                  <a:srgbClr val="FF0000"/>
                </a:solidFill>
                <a:latin typeface="Courier New" pitchFamily="49" charset="0"/>
              </a:rPr>
              <a:t>bin</a:t>
            </a:r>
            <a:endParaRPr lang="pt-BR" sz="1400" i="1" dirty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   4 </a:t>
            </a:r>
            <a:r>
              <a:rPr lang="pt-BR" sz="1400" i="1" dirty="0" err="1">
                <a:solidFill>
                  <a:srgbClr val="FF0000"/>
                </a:solidFill>
                <a:latin typeface="Courier New" pitchFamily="49" charset="0"/>
              </a:rPr>
              <a:t>drwxr-xr</a:t>
            </a:r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-x   2 </a:t>
            </a:r>
            <a:r>
              <a:rPr lang="pt-BR" sz="1400" i="1" dirty="0" err="1">
                <a:solidFill>
                  <a:srgbClr val="FF0000"/>
                </a:solidFill>
                <a:latin typeface="Courier New" pitchFamily="49" charset="0"/>
              </a:rPr>
              <a:t>gemcast</a:t>
            </a:r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pt-BR" sz="1400" i="1" dirty="0" err="1">
                <a:solidFill>
                  <a:srgbClr val="FF0000"/>
                </a:solidFill>
                <a:latin typeface="Courier New" pitchFamily="49" charset="0"/>
              </a:rPr>
              <a:t>dba</a:t>
            </a:r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         2048 </a:t>
            </a:r>
            <a:r>
              <a:rPr lang="pt-BR" sz="1400" i="1" dirty="0" err="1">
                <a:solidFill>
                  <a:srgbClr val="FF0000"/>
                </a:solidFill>
                <a:latin typeface="Courier New" pitchFamily="49" charset="0"/>
              </a:rPr>
              <a:t>Aug</a:t>
            </a:r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  5 14:32 </a:t>
            </a:r>
            <a:r>
              <a:rPr lang="pt-BR" sz="1400" i="1" dirty="0" err="1">
                <a:solidFill>
                  <a:srgbClr val="FF0000"/>
                </a:solidFill>
                <a:latin typeface="Courier New" pitchFamily="49" charset="0"/>
              </a:rPr>
              <a:t>conf</a:t>
            </a:r>
            <a:endParaRPr lang="pt-BR" sz="1400" i="1" dirty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   4 </a:t>
            </a:r>
            <a:r>
              <a:rPr lang="pt-BR" sz="1400" i="1" dirty="0" err="1">
                <a:solidFill>
                  <a:srgbClr val="FF0000"/>
                </a:solidFill>
                <a:latin typeface="Courier New" pitchFamily="49" charset="0"/>
              </a:rPr>
              <a:t>drwxr-xr</a:t>
            </a:r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-x   3 </a:t>
            </a:r>
            <a:r>
              <a:rPr lang="pt-BR" sz="1400" i="1" dirty="0" err="1">
                <a:solidFill>
                  <a:srgbClr val="FF0000"/>
                </a:solidFill>
                <a:latin typeface="Courier New" pitchFamily="49" charset="0"/>
              </a:rPr>
              <a:t>gemcast</a:t>
            </a:r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pt-BR" sz="1400" i="1" dirty="0" err="1">
                <a:solidFill>
                  <a:srgbClr val="FF0000"/>
                </a:solidFill>
                <a:latin typeface="Courier New" pitchFamily="49" charset="0"/>
              </a:rPr>
              <a:t>dba</a:t>
            </a:r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         1536 Jul 27 16:42 </a:t>
            </a:r>
            <a:r>
              <a:rPr lang="pt-BR" sz="1400" i="1" dirty="0" err="1">
                <a:solidFill>
                  <a:srgbClr val="FF0000"/>
                </a:solidFill>
                <a:latin typeface="Courier New" pitchFamily="49" charset="0"/>
              </a:rPr>
              <a:t>lib</a:t>
            </a:r>
            <a:endParaRPr lang="pt-BR" sz="1400" i="1" dirty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   2 </a:t>
            </a:r>
            <a:r>
              <a:rPr lang="pt-BR" sz="1400" i="1" dirty="0" err="1">
                <a:solidFill>
                  <a:srgbClr val="FF0000"/>
                </a:solidFill>
                <a:latin typeface="Courier New" pitchFamily="49" charset="0"/>
              </a:rPr>
              <a:t>drwxr-xr</a:t>
            </a:r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-x   2 </a:t>
            </a:r>
            <a:r>
              <a:rPr lang="pt-BR" sz="1400" i="1" dirty="0" err="1">
                <a:solidFill>
                  <a:srgbClr val="FF0000"/>
                </a:solidFill>
                <a:latin typeface="Courier New" pitchFamily="49" charset="0"/>
              </a:rPr>
              <a:t>gemcast</a:t>
            </a:r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pt-BR" sz="1400" i="1" dirty="0" err="1">
                <a:solidFill>
                  <a:srgbClr val="FF0000"/>
                </a:solidFill>
                <a:latin typeface="Courier New" pitchFamily="49" charset="0"/>
              </a:rPr>
              <a:t>dba</a:t>
            </a:r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          512 Nov 24 00:00 </a:t>
            </a:r>
            <a:r>
              <a:rPr lang="pt-BR" sz="1400" i="1" dirty="0" err="1">
                <a:solidFill>
                  <a:srgbClr val="FF0000"/>
                </a:solidFill>
                <a:latin typeface="Courier New" pitchFamily="49" charset="0"/>
              </a:rPr>
              <a:t>log</a:t>
            </a:r>
            <a:endParaRPr lang="pt-BR" sz="1400" i="1" dirty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   2 </a:t>
            </a:r>
            <a:r>
              <a:rPr lang="pt-BR" sz="1400" i="1" dirty="0" err="1">
                <a:solidFill>
                  <a:srgbClr val="FF0000"/>
                </a:solidFill>
                <a:latin typeface="Courier New" pitchFamily="49" charset="0"/>
              </a:rPr>
              <a:t>drwxr-xr</a:t>
            </a:r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-x   2 </a:t>
            </a:r>
            <a:r>
              <a:rPr lang="pt-BR" sz="1400" i="1" dirty="0" err="1">
                <a:solidFill>
                  <a:srgbClr val="FF0000"/>
                </a:solidFill>
                <a:latin typeface="Courier New" pitchFamily="49" charset="0"/>
              </a:rPr>
              <a:t>gemcast</a:t>
            </a:r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pt-BR" sz="1400" i="1" dirty="0" err="1">
                <a:solidFill>
                  <a:srgbClr val="FF0000"/>
                </a:solidFill>
                <a:latin typeface="Courier New" pitchFamily="49" charset="0"/>
              </a:rPr>
              <a:t>dba</a:t>
            </a:r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          512 Jul 23 15:51 note</a:t>
            </a:r>
          </a:p>
          <a:p>
            <a:r>
              <a:rPr lang="pt-BR" sz="1400" i="1" dirty="0" err="1">
                <a:solidFill>
                  <a:srgbClr val="FF0000"/>
                </a:solidFill>
                <a:latin typeface="Courier New" pitchFamily="49" charset="0"/>
              </a:rPr>
              <a:t>root@</a:t>
            </a:r>
            <a:r>
              <a:rPr lang="pt-BR" sz="1400" i="1" dirty="0">
                <a:solidFill>
                  <a:srgbClr val="FF0000"/>
                </a:solidFill>
                <a:latin typeface="Courier New" pitchFamily="49" charset="0"/>
              </a:rPr>
              <a:t>app3 #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5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fr-FR" dirty="0" err="1" smtClean="0"/>
              <a:t>Etadísticas</a:t>
            </a:r>
            <a:r>
              <a:rPr lang="en-US" dirty="0" smtClean="0"/>
              <a:t>. 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err="1">
                <a:latin typeface="Sans Light" pitchFamily="34" charset="0"/>
              </a:rPr>
              <a:t>SuMoS</a:t>
            </a:r>
            <a:r>
              <a:rPr lang="en-US" sz="2000" dirty="0">
                <a:latin typeface="Sans Light" pitchFamily="34" charset="0"/>
              </a:rPr>
              <a:t> – </a:t>
            </a:r>
            <a:r>
              <a:rPr lang="en-US" sz="2000" dirty="0" err="1" smtClean="0">
                <a:latin typeface="Sans Light" pitchFamily="34" charset="0"/>
              </a:rPr>
              <a:t>Supervisión</a:t>
            </a:r>
            <a:r>
              <a:rPr lang="en-US" sz="2000" dirty="0">
                <a:latin typeface="Sans Light" pitchFamily="34" charset="0"/>
              </a:rPr>
              <a:t>, </a:t>
            </a:r>
            <a:r>
              <a:rPr lang="en-US" sz="2000" dirty="0" err="1" smtClean="0">
                <a:latin typeface="Sans Light" pitchFamily="34" charset="0"/>
              </a:rPr>
              <a:t>Monitoreo</a:t>
            </a:r>
            <a:r>
              <a:rPr lang="en-US" sz="2000" dirty="0" smtClean="0">
                <a:latin typeface="Sans Light" pitchFamily="34" charset="0"/>
              </a:rPr>
              <a:t> </a:t>
            </a:r>
            <a:r>
              <a:rPr lang="en-US" sz="2000" dirty="0">
                <a:latin typeface="Sans Light" pitchFamily="34" charset="0"/>
              </a:rPr>
              <a:t>&amp; </a:t>
            </a:r>
            <a:r>
              <a:rPr lang="en-US" sz="2000" dirty="0" err="1" smtClean="0">
                <a:latin typeface="Sans Light" pitchFamily="34" charset="0"/>
              </a:rPr>
              <a:t>Estadísticas</a:t>
            </a:r>
            <a:endParaRPr lang="en-US" sz="2000" dirty="0">
              <a:latin typeface="Sans Light" pitchFamily="34" charset="0"/>
            </a:endParaRPr>
          </a:p>
        </p:txBody>
      </p:sp>
      <p:sp>
        <p:nvSpPr>
          <p:cNvPr id="5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F86A8-A626-485F-9683-AADF83D18EE6}" type="slidenum">
              <a:rPr lang="fr-FR"/>
              <a:pPr/>
              <a:t>8</a:t>
            </a:fld>
            <a:endParaRPr lang="fr-FR"/>
          </a:p>
        </p:txBody>
      </p:sp>
      <p:sp>
        <p:nvSpPr>
          <p:cNvPr id="322567" name="Rectangle 7"/>
          <p:cNvSpPr>
            <a:spLocks noChangeArrowheads="1"/>
          </p:cNvSpPr>
          <p:nvPr/>
        </p:nvSpPr>
        <p:spPr bwMode="auto">
          <a:xfrm>
            <a:off x="1116013" y="1252538"/>
            <a:ext cx="7056437" cy="476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/>
          <a:lstStyle/>
          <a:p>
            <a:pPr marL="288925" indent="-288925" eaLnBrk="1" hangingPunct="1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"/>
            </a:pPr>
            <a:r>
              <a:rPr lang="en-US" sz="1800" b="1" dirty="0" err="1" smtClean="0"/>
              <a:t>Tráfico</a:t>
            </a:r>
            <a:r>
              <a:rPr lang="en-US" sz="1800" b="1" dirty="0" smtClean="0"/>
              <a:t>:</a:t>
            </a:r>
            <a:endParaRPr lang="en-US" sz="1800" b="1" dirty="0"/>
          </a:p>
          <a:p>
            <a:pPr marL="666750" lvl="1" indent="-187325" eaLnBrk="1" hangingPunct="1">
              <a:spcBef>
                <a:spcPct val="20000"/>
              </a:spcBef>
              <a:buClr>
                <a:srgbClr val="FF8000"/>
              </a:buClr>
              <a:buFont typeface="Wingdings" pitchFamily="2" charset="2"/>
              <a:buChar char="§"/>
            </a:pPr>
            <a:r>
              <a:rPr lang="en-US" sz="1400" dirty="0"/>
              <a:t>SMS (MO, MT e DS).</a:t>
            </a:r>
          </a:p>
          <a:p>
            <a:pPr marL="666750" lvl="1" indent="-187325" eaLnBrk="1" hangingPunct="1">
              <a:spcBef>
                <a:spcPct val="20000"/>
              </a:spcBef>
              <a:buClr>
                <a:srgbClr val="FF8000"/>
              </a:buClr>
              <a:buFont typeface="Wingdings" pitchFamily="2" charset="2"/>
              <a:buChar char="§"/>
            </a:pPr>
            <a:endParaRPr lang="en-US" sz="1400" dirty="0"/>
          </a:p>
          <a:p>
            <a:pPr marL="288925" indent="-288925" eaLnBrk="1" hangingPunct="1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"/>
            </a:pPr>
            <a:r>
              <a:rPr lang="en-US" sz="1800" b="1" dirty="0" err="1" smtClean="0"/>
              <a:t>Uso</a:t>
            </a:r>
            <a:r>
              <a:rPr lang="en-US" sz="1800" b="1" dirty="0" smtClean="0"/>
              <a:t>:</a:t>
            </a:r>
            <a:endParaRPr lang="en-US" sz="1800" b="1" dirty="0"/>
          </a:p>
          <a:p>
            <a:pPr marL="666750" lvl="1" indent="-187325" eaLnBrk="1" hangingPunct="1">
              <a:spcBef>
                <a:spcPct val="20000"/>
              </a:spcBef>
              <a:buClr>
                <a:srgbClr val="FF8000"/>
              </a:buClr>
              <a:buFont typeface="Wingdings" pitchFamily="2" charset="2"/>
              <a:buChar char="§"/>
            </a:pPr>
            <a:r>
              <a:rPr lang="en-US" sz="1400" dirty="0" err="1" smtClean="0"/>
              <a:t>Solicitud</a:t>
            </a:r>
            <a:r>
              <a:rPr lang="en-US" sz="1400" dirty="0" smtClean="0"/>
              <a:t> </a:t>
            </a:r>
            <a:r>
              <a:rPr lang="en-US" sz="1400" dirty="0" err="1" smtClean="0"/>
              <a:t>por</a:t>
            </a:r>
            <a:r>
              <a:rPr lang="en-US" sz="1400" dirty="0" smtClean="0"/>
              <a:t> </a:t>
            </a:r>
            <a:r>
              <a:rPr lang="en-US" sz="1400" dirty="0" err="1" smtClean="0"/>
              <a:t>producto</a:t>
            </a:r>
            <a:endParaRPr lang="en-US" sz="1400" dirty="0"/>
          </a:p>
          <a:p>
            <a:pPr marL="666750" lvl="1" indent="-187325" eaLnBrk="1" hangingPunct="1">
              <a:spcBef>
                <a:spcPct val="20000"/>
              </a:spcBef>
              <a:buClr>
                <a:srgbClr val="FF8000"/>
              </a:buClr>
              <a:buFont typeface="Wingdings" pitchFamily="2" charset="2"/>
              <a:buChar char="§"/>
            </a:pPr>
            <a:r>
              <a:rPr lang="en-US" sz="1400" dirty="0" err="1" smtClean="0"/>
              <a:t>Información</a:t>
            </a:r>
            <a:r>
              <a:rPr lang="en-US" sz="1400" dirty="0" smtClean="0"/>
              <a:t> de </a:t>
            </a:r>
            <a:r>
              <a:rPr lang="en-US" sz="1400" dirty="0" err="1" smtClean="0"/>
              <a:t>Campaña</a:t>
            </a:r>
            <a:endParaRPr lang="en-US" sz="1400" dirty="0"/>
          </a:p>
          <a:p>
            <a:pPr marL="666750" lvl="1" indent="-187325" eaLnBrk="1" hangingPunct="1">
              <a:spcBef>
                <a:spcPct val="20000"/>
              </a:spcBef>
              <a:buClr>
                <a:srgbClr val="FF8000"/>
              </a:buClr>
              <a:buFont typeface="Wingdings" pitchFamily="2" charset="2"/>
              <a:buChar char="§"/>
            </a:pPr>
            <a:r>
              <a:rPr lang="en-US" sz="1400" dirty="0" err="1" smtClean="0"/>
              <a:t>Solicitud</a:t>
            </a:r>
            <a:r>
              <a:rPr lang="en-US" sz="1400" dirty="0" smtClean="0"/>
              <a:t> </a:t>
            </a:r>
            <a:r>
              <a:rPr lang="en-US" sz="1400" dirty="0" err="1" smtClean="0"/>
              <a:t>por</a:t>
            </a:r>
            <a:r>
              <a:rPr lang="en-US" sz="1400" dirty="0" smtClean="0"/>
              <a:t> </a:t>
            </a:r>
            <a:r>
              <a:rPr lang="en-US" sz="1400" dirty="0" err="1" smtClean="0"/>
              <a:t>usuario</a:t>
            </a:r>
            <a:r>
              <a:rPr lang="en-US" sz="1400" dirty="0" smtClean="0"/>
              <a:t>  </a:t>
            </a:r>
            <a:r>
              <a:rPr lang="en-US" sz="1400" dirty="0"/>
              <a:t>(</a:t>
            </a:r>
            <a:r>
              <a:rPr lang="en-US" sz="1400" dirty="0" smtClean="0"/>
              <a:t>o </a:t>
            </a:r>
            <a:r>
              <a:rPr lang="en-US" sz="1400" dirty="0" err="1" smtClean="0"/>
              <a:t>módulos</a:t>
            </a:r>
            <a:r>
              <a:rPr lang="en-US" sz="1400" dirty="0"/>
              <a:t>, </a:t>
            </a:r>
            <a:r>
              <a:rPr lang="en-US" sz="1400" dirty="0" err="1" smtClean="0"/>
              <a:t>dependiendo</a:t>
            </a:r>
            <a:r>
              <a:rPr lang="en-US" sz="1400" dirty="0" smtClean="0"/>
              <a:t> de </a:t>
            </a:r>
            <a:r>
              <a:rPr lang="en-US" sz="1400" dirty="0" err="1" smtClean="0"/>
              <a:t>las</a:t>
            </a:r>
            <a:r>
              <a:rPr lang="en-US" sz="1400" dirty="0" smtClean="0"/>
              <a:t> </a:t>
            </a:r>
            <a:r>
              <a:rPr lang="en-US" sz="1400" dirty="0" err="1" smtClean="0"/>
              <a:t>políticas</a:t>
            </a:r>
            <a:r>
              <a:rPr lang="en-US" sz="1400" dirty="0" smtClean="0"/>
              <a:t> de </a:t>
            </a:r>
            <a:r>
              <a:rPr lang="en-US" sz="1400" dirty="0" err="1" smtClean="0"/>
              <a:t>uso</a:t>
            </a:r>
            <a:r>
              <a:rPr lang="en-US" sz="1400" dirty="0" smtClean="0"/>
              <a:t> de </a:t>
            </a:r>
            <a:r>
              <a:rPr lang="en-US" sz="1400" dirty="0" err="1" smtClean="0"/>
              <a:t>cuenta</a:t>
            </a:r>
            <a:r>
              <a:rPr lang="en-US" sz="1400" dirty="0" smtClean="0"/>
              <a:t>)</a:t>
            </a:r>
            <a:endParaRPr lang="en-US" sz="1400" dirty="0"/>
          </a:p>
          <a:p>
            <a:pPr marL="666750" lvl="1" indent="-187325" eaLnBrk="1" hangingPunct="1">
              <a:spcBef>
                <a:spcPct val="20000"/>
              </a:spcBef>
              <a:buClr>
                <a:srgbClr val="FF8000"/>
              </a:buClr>
              <a:buFont typeface="Wingdings" pitchFamily="2" charset="2"/>
              <a:buChar char="§"/>
            </a:pPr>
            <a:endParaRPr lang="en-US" sz="1400" dirty="0"/>
          </a:p>
          <a:p>
            <a:pPr marL="288925" indent="-288925" eaLnBrk="1" hangingPunct="1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"/>
            </a:pPr>
            <a:r>
              <a:rPr lang="en-US" sz="1800" b="1" dirty="0" err="1" smtClean="0"/>
              <a:t>Respaldo</a:t>
            </a:r>
            <a:r>
              <a:rPr lang="en-US" sz="1800" b="1" dirty="0" smtClean="0"/>
              <a:t> de Phonebook :</a:t>
            </a:r>
            <a:endParaRPr lang="en-US" sz="1800" b="1" dirty="0"/>
          </a:p>
          <a:p>
            <a:pPr marL="666750" lvl="1" indent="-187325" eaLnBrk="1" hangingPunct="1">
              <a:spcBef>
                <a:spcPct val="20000"/>
              </a:spcBef>
              <a:buClr>
                <a:srgbClr val="FF8000"/>
              </a:buClr>
              <a:buFont typeface="Wingdings" pitchFamily="2" charset="2"/>
              <a:buChar char="§"/>
            </a:pPr>
            <a:r>
              <a:rPr lang="en-US" sz="1400" dirty="0" err="1" smtClean="0"/>
              <a:t>Información</a:t>
            </a:r>
            <a:r>
              <a:rPr lang="en-US" sz="1400" dirty="0" smtClean="0"/>
              <a:t> General</a:t>
            </a:r>
            <a:endParaRPr lang="en-US" sz="1400" dirty="0"/>
          </a:p>
          <a:p>
            <a:pPr marL="666750" lvl="1" indent="-187325" eaLnBrk="1" hangingPunct="1">
              <a:spcBef>
                <a:spcPct val="20000"/>
              </a:spcBef>
              <a:buClr>
                <a:srgbClr val="FF8000"/>
              </a:buClr>
              <a:buFont typeface="Wingdings" pitchFamily="2" charset="2"/>
              <a:buChar char="§"/>
            </a:pPr>
            <a:r>
              <a:rPr lang="en-US" sz="1400" dirty="0" err="1" smtClean="0"/>
              <a:t>Histórico</a:t>
            </a:r>
            <a:r>
              <a:rPr lang="en-US" sz="1400" dirty="0" smtClean="0"/>
              <a:t>, </a:t>
            </a:r>
            <a:r>
              <a:rPr lang="en-US" sz="1400" dirty="0" err="1" smtClean="0"/>
              <a:t>resultados</a:t>
            </a:r>
            <a:r>
              <a:rPr lang="en-US" sz="1400" dirty="0"/>
              <a:t>, </a:t>
            </a:r>
            <a:r>
              <a:rPr lang="en-US" sz="1400" dirty="0" err="1" smtClean="0"/>
              <a:t>índíces</a:t>
            </a:r>
            <a:r>
              <a:rPr lang="en-US" sz="1400" dirty="0" smtClean="0"/>
              <a:t> de </a:t>
            </a:r>
            <a:r>
              <a:rPr lang="en-US" sz="1400" dirty="0" err="1" smtClean="0"/>
              <a:t>éxito</a:t>
            </a:r>
            <a:r>
              <a:rPr lang="en-US" sz="1400" dirty="0" smtClean="0"/>
              <a:t> </a:t>
            </a:r>
            <a:r>
              <a:rPr lang="en-US" sz="1400" dirty="0" err="1" smtClean="0"/>
              <a:t>por</a:t>
            </a:r>
            <a:r>
              <a:rPr lang="en-US" sz="1400" dirty="0" smtClean="0"/>
              <a:t> </a:t>
            </a:r>
            <a:r>
              <a:rPr lang="en-US" sz="1400" dirty="0" err="1" smtClean="0"/>
              <a:t>cada</a:t>
            </a:r>
            <a:r>
              <a:rPr lang="en-US" sz="1400" dirty="0" smtClean="0"/>
              <a:t> </a:t>
            </a:r>
            <a:r>
              <a:rPr lang="en-US" sz="1400" dirty="0" err="1" smtClean="0"/>
              <a:t>operación</a:t>
            </a:r>
            <a:r>
              <a:rPr lang="en-US" sz="1400" dirty="0" smtClean="0"/>
              <a:t> (Sync</a:t>
            </a:r>
            <a:r>
              <a:rPr lang="en-US" sz="1400" dirty="0"/>
              <a:t>, </a:t>
            </a:r>
            <a:r>
              <a:rPr lang="en-US" sz="1400" dirty="0" err="1"/>
              <a:t>Bkp</a:t>
            </a:r>
            <a:r>
              <a:rPr lang="en-US" sz="1400" dirty="0"/>
              <a:t> &amp; Restore)</a:t>
            </a:r>
          </a:p>
          <a:p>
            <a:pPr marL="666750" lvl="1" indent="-187325" eaLnBrk="1" hangingPunct="1">
              <a:spcBef>
                <a:spcPct val="20000"/>
              </a:spcBef>
              <a:buClr>
                <a:srgbClr val="FF8000"/>
              </a:buClr>
              <a:buFont typeface="Wingdings" pitchFamily="2" charset="2"/>
              <a:buChar char="§"/>
            </a:pPr>
            <a:r>
              <a:rPr lang="en-US" sz="1400" dirty="0" err="1" smtClean="0"/>
              <a:t>Contactos</a:t>
            </a:r>
            <a:r>
              <a:rPr lang="en-US" sz="1400" dirty="0" smtClean="0"/>
              <a:t> </a:t>
            </a:r>
            <a:r>
              <a:rPr lang="en-US" sz="1400" dirty="0" err="1" smtClean="0"/>
              <a:t>promedio</a:t>
            </a:r>
            <a:r>
              <a:rPr lang="en-US" sz="1400" dirty="0" smtClean="0"/>
              <a:t> </a:t>
            </a:r>
            <a:r>
              <a:rPr lang="en-US" sz="1400" dirty="0" err="1" smtClean="0"/>
              <a:t>por</a:t>
            </a:r>
            <a:r>
              <a:rPr lang="en-US" sz="1400" dirty="0" smtClean="0"/>
              <a:t> </a:t>
            </a:r>
            <a:r>
              <a:rPr lang="en-US" sz="1400" dirty="0" err="1" smtClean="0"/>
              <a:t>cada</a:t>
            </a:r>
            <a:r>
              <a:rPr lang="en-US" sz="1400" dirty="0" smtClean="0"/>
              <a:t> </a:t>
            </a:r>
            <a:r>
              <a:rPr lang="en-US" sz="1400" dirty="0" err="1" smtClean="0"/>
              <a:t>operación</a:t>
            </a:r>
            <a:r>
              <a:rPr lang="en-US" sz="1400" dirty="0" smtClean="0"/>
              <a:t> </a:t>
            </a:r>
            <a:endParaRPr lang="en-US" sz="1400" dirty="0"/>
          </a:p>
          <a:p>
            <a:pPr marL="666750" lvl="1" indent="-187325" eaLnBrk="1" hangingPunct="1">
              <a:spcBef>
                <a:spcPct val="20000"/>
              </a:spcBef>
              <a:buClr>
                <a:srgbClr val="FF8000"/>
              </a:buClr>
              <a:buFont typeface="Wingdings" pitchFamily="2" charset="2"/>
              <a:buChar char="§"/>
            </a:pPr>
            <a:endParaRPr lang="en-US" sz="1400" dirty="0"/>
          </a:p>
          <a:p>
            <a:pPr marL="288925" indent="-288925" eaLnBrk="1" hangingPunct="1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"/>
            </a:pPr>
            <a:r>
              <a:rPr lang="en-US" sz="1800" b="1" dirty="0" err="1" smtClean="0"/>
              <a:t>Aprovisionamiento</a:t>
            </a:r>
            <a:r>
              <a:rPr lang="en-US" sz="1800" b="1" dirty="0" smtClean="0"/>
              <a:t>:</a:t>
            </a:r>
            <a:endParaRPr lang="en-US" sz="1800" b="1" dirty="0"/>
          </a:p>
          <a:p>
            <a:pPr marL="666750" lvl="1" indent="-187325" eaLnBrk="1" hangingPunct="1">
              <a:spcBef>
                <a:spcPct val="20000"/>
              </a:spcBef>
              <a:buClr>
                <a:srgbClr val="FF8000"/>
              </a:buClr>
              <a:buFont typeface="Wingdings" pitchFamily="2" charset="2"/>
              <a:buChar char="§"/>
            </a:pPr>
            <a:r>
              <a:rPr lang="en-US" sz="1400" dirty="0" err="1" smtClean="0"/>
              <a:t>Información</a:t>
            </a:r>
            <a:r>
              <a:rPr lang="en-US" sz="1400" dirty="0" smtClean="0"/>
              <a:t> del </a:t>
            </a:r>
            <a:r>
              <a:rPr lang="en-US" sz="1400" dirty="0" err="1" smtClean="0"/>
              <a:t>suscriptor</a:t>
            </a:r>
            <a:r>
              <a:rPr lang="en-US" sz="1400" dirty="0" smtClean="0"/>
              <a:t> </a:t>
            </a:r>
            <a:r>
              <a:rPr lang="en-US" sz="1400" dirty="0"/>
              <a:t>/ </a:t>
            </a:r>
            <a:r>
              <a:rPr lang="en-US" sz="1400" dirty="0" err="1" smtClean="0"/>
              <a:t>estatus</a:t>
            </a:r>
            <a:endParaRPr lang="en-US" sz="1400" dirty="0"/>
          </a:p>
          <a:p>
            <a:pPr marL="666750" lvl="1" indent="-187325" eaLnBrk="1" hangingPunct="1">
              <a:spcBef>
                <a:spcPct val="20000"/>
              </a:spcBef>
              <a:buClr>
                <a:srgbClr val="FF8000"/>
              </a:buClr>
              <a:buFont typeface="Wingdings" pitchFamily="2" charset="2"/>
              <a:buChar char="§"/>
            </a:pPr>
            <a:r>
              <a:rPr lang="en-US" sz="1400" dirty="0" err="1" smtClean="0"/>
              <a:t>Historico</a:t>
            </a:r>
            <a:r>
              <a:rPr lang="en-US" sz="1400" dirty="0" smtClean="0"/>
              <a:t> de </a:t>
            </a:r>
            <a:r>
              <a:rPr lang="en-US" sz="1400" dirty="0" err="1" smtClean="0"/>
              <a:t>aprovisionamiento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fr-FR" dirty="0" err="1" smtClean="0"/>
              <a:t>Estadísticas</a:t>
            </a:r>
            <a:r>
              <a:rPr lang="en-US" sz="3200" dirty="0"/>
              <a:t>. </a:t>
            </a:r>
            <a:br>
              <a:rPr lang="en-US" sz="3200" dirty="0"/>
            </a:br>
            <a:r>
              <a:rPr lang="en-US" sz="2000" dirty="0" err="1">
                <a:latin typeface="Sans Light" pitchFamily="34" charset="0"/>
              </a:rPr>
              <a:t>SuMoS</a:t>
            </a:r>
            <a:r>
              <a:rPr lang="en-US" sz="2000" dirty="0">
                <a:latin typeface="Sans Light" pitchFamily="34" charset="0"/>
              </a:rPr>
              <a:t> – </a:t>
            </a:r>
            <a:r>
              <a:rPr lang="en-US" sz="2000" dirty="0" err="1" smtClean="0">
                <a:latin typeface="Sans Light" pitchFamily="34" charset="0"/>
              </a:rPr>
              <a:t>Supervisión</a:t>
            </a:r>
            <a:r>
              <a:rPr lang="en-US" sz="2000" dirty="0" smtClean="0">
                <a:latin typeface="Sans Light" pitchFamily="34" charset="0"/>
              </a:rPr>
              <a:t>, </a:t>
            </a:r>
            <a:r>
              <a:rPr lang="en-US" sz="2000" dirty="0" err="1" smtClean="0">
                <a:latin typeface="Sans Light" pitchFamily="34" charset="0"/>
              </a:rPr>
              <a:t>Monitoreo</a:t>
            </a:r>
            <a:r>
              <a:rPr lang="en-US" sz="2000" dirty="0" smtClean="0">
                <a:latin typeface="Sans Light" pitchFamily="34" charset="0"/>
              </a:rPr>
              <a:t> &amp; </a:t>
            </a:r>
            <a:r>
              <a:rPr lang="en-US" sz="2000" dirty="0" err="1" smtClean="0">
                <a:latin typeface="Sans Light" pitchFamily="34" charset="0"/>
              </a:rPr>
              <a:t>Estadísticas</a:t>
            </a:r>
            <a:endParaRPr lang="en-US" sz="2000" dirty="0">
              <a:latin typeface="Sans Light" pitchFamily="34" charset="0"/>
            </a:endParaRPr>
          </a:p>
        </p:txBody>
      </p:sp>
      <p:sp>
        <p:nvSpPr>
          <p:cNvPr id="5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3A1BD-1CD8-4D1C-8F27-B473799AA316}" type="slidenum">
              <a:rPr lang="fr-FR"/>
              <a:pPr/>
              <a:t>9</a:t>
            </a:fld>
            <a:endParaRPr lang="fr-FR"/>
          </a:p>
        </p:txBody>
      </p:sp>
      <p:sp>
        <p:nvSpPr>
          <p:cNvPr id="336899" name="Rectangle 3"/>
          <p:cNvSpPr>
            <a:spLocks noChangeArrowheads="1"/>
          </p:cNvSpPr>
          <p:nvPr/>
        </p:nvSpPr>
        <p:spPr bwMode="auto">
          <a:xfrm>
            <a:off x="1116013" y="2008188"/>
            <a:ext cx="5614987" cy="271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/>
          <a:lstStyle/>
          <a:p>
            <a:pPr marL="288925" indent="-288925" eaLnBrk="1" hangingPunct="1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"/>
            </a:pPr>
            <a:r>
              <a:rPr lang="en-US" sz="1800" b="1" dirty="0" err="1" smtClean="0"/>
              <a:t>Tipo</a:t>
            </a:r>
            <a:r>
              <a:rPr lang="en-US" sz="1800" b="1" dirty="0" smtClean="0"/>
              <a:t> de Query.</a:t>
            </a:r>
            <a:endParaRPr lang="en-US" sz="1800" b="1" dirty="0"/>
          </a:p>
          <a:p>
            <a:pPr marL="666750" lvl="1" indent="-187325" eaLnBrk="1" hangingPunct="1">
              <a:spcBef>
                <a:spcPct val="20000"/>
              </a:spcBef>
              <a:buClr>
                <a:srgbClr val="FF8000"/>
              </a:buClr>
              <a:buFont typeface="Wingdings" pitchFamily="2" charset="2"/>
              <a:buChar char="§"/>
            </a:pPr>
            <a:r>
              <a:rPr lang="en-US" sz="1400" dirty="0" err="1" smtClean="0"/>
              <a:t>Diario</a:t>
            </a:r>
            <a:r>
              <a:rPr lang="en-US" sz="1400" dirty="0" smtClean="0"/>
              <a:t>, </a:t>
            </a:r>
            <a:r>
              <a:rPr lang="en-US" sz="1400" dirty="0" err="1" smtClean="0"/>
              <a:t>Semanal</a:t>
            </a:r>
            <a:r>
              <a:rPr lang="en-US" sz="1400" dirty="0" smtClean="0"/>
              <a:t>, </a:t>
            </a:r>
            <a:r>
              <a:rPr lang="en-US" sz="1400" dirty="0" err="1" smtClean="0"/>
              <a:t>Mensual</a:t>
            </a:r>
            <a:r>
              <a:rPr lang="en-US" sz="1400" dirty="0" smtClean="0"/>
              <a:t> y Annual</a:t>
            </a:r>
            <a:endParaRPr lang="en-US" sz="1400" dirty="0"/>
          </a:p>
          <a:p>
            <a:pPr marL="666750" lvl="1" indent="-187325" eaLnBrk="1" hangingPunct="1">
              <a:spcBef>
                <a:spcPct val="20000"/>
              </a:spcBef>
              <a:buClr>
                <a:srgbClr val="FF8000"/>
              </a:buClr>
              <a:buFont typeface="Wingdings" pitchFamily="2" charset="2"/>
              <a:buNone/>
            </a:pPr>
            <a:endParaRPr lang="pt-BR" sz="1400" dirty="0"/>
          </a:p>
          <a:p>
            <a:pPr marL="666750" lvl="1" indent="-187325" eaLnBrk="1" hangingPunct="1">
              <a:spcBef>
                <a:spcPct val="20000"/>
              </a:spcBef>
              <a:buClr>
                <a:srgbClr val="FF8000"/>
              </a:buClr>
              <a:buFont typeface="Wingdings" pitchFamily="2" charset="2"/>
              <a:buNone/>
            </a:pPr>
            <a:endParaRPr lang="pt-BR" sz="1400" dirty="0"/>
          </a:p>
          <a:p>
            <a:pPr marL="666750" lvl="1" indent="-187325" eaLnBrk="1" hangingPunct="1">
              <a:spcBef>
                <a:spcPct val="20000"/>
              </a:spcBef>
              <a:buClr>
                <a:srgbClr val="FF8000"/>
              </a:buClr>
              <a:buFont typeface="Wingdings" pitchFamily="2" charset="2"/>
              <a:buNone/>
            </a:pPr>
            <a:endParaRPr lang="en-US" sz="1400" dirty="0"/>
          </a:p>
          <a:p>
            <a:pPr marL="288925" indent="-288925" eaLnBrk="1" hangingPunct="1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"/>
            </a:pPr>
            <a:r>
              <a:rPr lang="en-US" sz="1800" b="1" dirty="0" err="1" smtClean="0"/>
              <a:t>Tipo</a:t>
            </a:r>
            <a:r>
              <a:rPr lang="en-US" sz="1800" b="1" dirty="0" smtClean="0"/>
              <a:t> de </a:t>
            </a:r>
            <a:r>
              <a:rPr lang="en-US" sz="1800" b="1" dirty="0" err="1" smtClean="0"/>
              <a:t>reportes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exportables</a:t>
            </a:r>
            <a:endParaRPr lang="en-US" sz="1800" b="1" dirty="0"/>
          </a:p>
          <a:p>
            <a:pPr marL="666750" lvl="1" indent="-187325" eaLnBrk="1" hangingPunct="1">
              <a:spcBef>
                <a:spcPct val="20000"/>
              </a:spcBef>
              <a:buClr>
                <a:srgbClr val="FF8000"/>
              </a:buClr>
              <a:buFont typeface="Wingdings" pitchFamily="2" charset="2"/>
              <a:buChar char="§"/>
            </a:pPr>
            <a:r>
              <a:rPr lang="en-US" sz="1400" dirty="0" err="1" smtClean="0"/>
              <a:t>Archivo</a:t>
            </a:r>
            <a:r>
              <a:rPr lang="en-US" sz="1400" dirty="0" smtClean="0"/>
              <a:t> de </a:t>
            </a:r>
            <a:r>
              <a:rPr lang="en-US" sz="1400" dirty="0" err="1" smtClean="0"/>
              <a:t>imágen</a:t>
            </a:r>
            <a:r>
              <a:rPr lang="en-US" sz="1400" dirty="0" smtClean="0"/>
              <a:t> JPG (</a:t>
            </a:r>
            <a:r>
              <a:rPr lang="en-US" sz="1400" dirty="0" err="1" smtClean="0"/>
              <a:t>comprimido</a:t>
            </a:r>
            <a:r>
              <a:rPr lang="en-US" sz="1400" dirty="0" smtClean="0"/>
              <a:t>)</a:t>
            </a:r>
            <a:endParaRPr lang="en-US" sz="1400" dirty="0"/>
          </a:p>
          <a:p>
            <a:pPr marL="666750" lvl="1" indent="-187325" eaLnBrk="1" hangingPunct="1">
              <a:spcBef>
                <a:spcPct val="20000"/>
              </a:spcBef>
              <a:buClr>
                <a:srgbClr val="FF8000"/>
              </a:buClr>
              <a:buFont typeface="Wingdings" pitchFamily="2" charset="2"/>
              <a:buChar char="§"/>
            </a:pPr>
            <a:r>
              <a:rPr lang="en-US" sz="1400" dirty="0" err="1" smtClean="0"/>
              <a:t>Archivo</a:t>
            </a:r>
            <a:r>
              <a:rPr lang="en-US" sz="1400" dirty="0" smtClean="0"/>
              <a:t> de </a:t>
            </a:r>
            <a:r>
              <a:rPr lang="en-US" sz="1400" dirty="0" err="1" smtClean="0"/>
              <a:t>texto</a:t>
            </a:r>
            <a:r>
              <a:rPr lang="en-US" sz="1400" dirty="0" smtClean="0"/>
              <a:t> CSV 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9" grpId="0" build="p"/>
    </p:bldLst>
  </p:timing>
</p:sld>
</file>

<file path=ppt/theme/theme1.xml><?xml version="1.0" encoding="utf-8"?>
<a:theme xmlns:a="http://schemas.openxmlformats.org/drawingml/2006/main" name="Gemalto Dec09">
  <a:themeElements>
    <a:clrScheme name="Template powerpoint gemalto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Template powerpoint gemal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powerpoint gemalto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14452</TotalTime>
  <Words>907</Words>
  <Application>Microsoft Office PowerPoint</Application>
  <PresentationFormat>On-screen Show (4:3)</PresentationFormat>
  <Paragraphs>193</Paragraphs>
  <Slides>27</Slides>
  <Notes>27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Gemalto Dec09</vt:lpstr>
      <vt:lpstr>Picture</vt:lpstr>
      <vt:lpstr>SuMoS    </vt:lpstr>
      <vt:lpstr>Agenda</vt:lpstr>
      <vt:lpstr>Introducción. SuMoS – Supervisión, Monitorero&amp; Estadísticas</vt:lpstr>
      <vt:lpstr>Introducción. SuMoS – Supervisión, Monitorero&amp; Estadísticas</vt:lpstr>
      <vt:lpstr>Beneficios. SuMoS – Supervisión, Monitoreo &amp; Estadísticas</vt:lpstr>
      <vt:lpstr>Instalación – Sistema de Archivo. SuMoS – Supervisión, Monitoreo &amp; Estadísticas</vt:lpstr>
      <vt:lpstr>Instalación – Sistema de Archivo. SuMoS – Supervisión, Monitoreo &amp; Estadísticas</vt:lpstr>
      <vt:lpstr>Etadísticas.  SuMoS – Supervisión, Monitoreo &amp; Estadísticas</vt:lpstr>
      <vt:lpstr>Estadísticas.  SuMoS – Supervisión, Monitoreo &amp; Estadísticas</vt:lpstr>
      <vt:lpstr>Scripts para “Reunir" y “Procesar".  SuMoS – Supervisión, Monitoreo &amp; Estadísticas</vt:lpstr>
      <vt:lpstr>Crontab SuMoS – Supervisión, Monitoreo &amp; Estadísticas</vt:lpstr>
      <vt:lpstr>Estadísticas – Aprovisioamiento. SuMoS – Supervisión, Monitoreo &amp; Estadísticas</vt:lpstr>
      <vt:lpstr>Estadísticas - Tráfico SuMoS – Supervisión, Monitoreo &amp; Estadísticas</vt:lpstr>
      <vt:lpstr>Estadísticas- Campañas SuMoS – Supervisión, Monitoreo &amp; Estadísticas</vt:lpstr>
      <vt:lpstr>Estadísticas – Invocador SuMoS – Supervisión, Monitoreo &amp; Estadísticas</vt:lpstr>
      <vt:lpstr>Iniciar Sesión. SuMoS – Supervisión, Monitoreo &amp; Estadísticas</vt:lpstr>
      <vt:lpstr>Interface principal. SuMoS – Supervisión, Monitoreo &amp; Estadísticas</vt:lpstr>
      <vt:lpstr>Estadísticas. SuMoS – Supervisión, Monitoreo &amp; Estadísticas</vt:lpstr>
      <vt:lpstr>Supervisión. SuMoS – Supervisión, Monitoreo &amp; Estadísticas</vt:lpstr>
      <vt:lpstr>Configuración. SuMoS – Supervisión, Monitoreo &amp; Estadísticas</vt:lpstr>
      <vt:lpstr>Administración. SuMoS – Supervisión, Monitoreo &amp; Estadísticas</vt:lpstr>
      <vt:lpstr>Monitoreo Recuadros Componente &amp; base de datos &amp; Driver &amp; HA Visibilidad de paquete …</vt:lpstr>
      <vt:lpstr>Monitoreo  CPU &amp; Memoria</vt:lpstr>
      <vt:lpstr>Monitoreo  DB &amp; Tráfico</vt:lpstr>
      <vt:lpstr>Supervisión Últimas 5 alertas</vt:lpstr>
      <vt:lpstr>Supervisión Lista Completa de Alertas</vt:lpstr>
      <vt:lpstr>Resolución de Problemas (Troubleshooting)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SuMoS</dc:title>
  <dc:subject>Supervision, Monitoring &amp; Statistics</dc:subject>
  <dc:creator>Belus</dc:creator>
  <cp:lastModifiedBy>Gemalto</cp:lastModifiedBy>
  <cp:revision>249</cp:revision>
  <dcterms:created xsi:type="dcterms:W3CDTF">2006-11-29T17:47:13Z</dcterms:created>
  <dcterms:modified xsi:type="dcterms:W3CDTF">2010-08-20T03:18:10Z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ype of File">
    <vt:lpwstr>2</vt:lpwstr>
  </property>
  <property fmtid="{D5CDD505-2E9C-101B-9397-08002B2CF9AE}" pid="3" name="Product Community">
    <vt:lpwstr>18</vt:lpwstr>
  </property>
  <property fmtid="{D5CDD505-2E9C-101B-9397-08002B2CF9AE}" pid="4" name="ContentType">
    <vt:lpwstr>Document</vt:lpwstr>
  </property>
</Properties>
</file>