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  <p:sldMasterId id="2147483657" r:id="rId5"/>
    <p:sldMasterId id="2147483680" r:id="rId6"/>
  </p:sldMasterIdLst>
  <p:notesMasterIdLst>
    <p:notesMasterId r:id="rId19"/>
  </p:notesMasterIdLst>
  <p:handoutMasterIdLst>
    <p:handoutMasterId r:id="rId20"/>
  </p:handoutMasterIdLst>
  <p:sldIdLst>
    <p:sldId id="274" r:id="rId7"/>
    <p:sldId id="277" r:id="rId8"/>
    <p:sldId id="281" r:id="rId9"/>
    <p:sldId id="278" r:id="rId10"/>
    <p:sldId id="284" r:id="rId11"/>
    <p:sldId id="285" r:id="rId12"/>
    <p:sldId id="280" r:id="rId13"/>
    <p:sldId id="287" r:id="rId14"/>
    <p:sldId id="288" r:id="rId15"/>
    <p:sldId id="289" r:id="rId16"/>
    <p:sldId id="290" r:id="rId17"/>
    <p:sldId id="276" r:id="rId18"/>
  </p:sldIdLst>
  <p:sldSz cx="9144000" cy="6858000" type="screen4x3"/>
  <p:notesSz cx="6669088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101"/>
    <a:srgbClr val="FF0066"/>
    <a:srgbClr val="6600CC"/>
    <a:srgbClr val="FFFF66"/>
    <a:srgbClr val="FF9933"/>
    <a:srgbClr val="DCE5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9" autoAdjust="0"/>
    <p:restoredTop sz="87879" autoAdjust="0"/>
  </p:normalViewPr>
  <p:slideViewPr>
    <p:cSldViewPr snapToGrid="0">
      <p:cViewPr>
        <p:scale>
          <a:sx n="80" d="100"/>
          <a:sy n="80" d="100"/>
        </p:scale>
        <p:origin x="-1050" y="354"/>
      </p:cViewPr>
      <p:guideLst>
        <p:guide orient="horz" pos="3972"/>
        <p:guide pos="36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610" y="-10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4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25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77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852B8D35-B33F-44FE-A4CD-3734EC983D43}" type="datetime5">
              <a:rPr lang="en-GB"/>
              <a:pPr>
                <a:defRPr/>
              </a:pPr>
              <a:t>30-Aug-10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1400" y="9220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C87388C7-C250-424A-A2C1-4AFFDE08A1E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33608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5B6EB9F5-39AA-40A8-9D20-8FAF4B2B05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482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4EFDC001-D527-46C3-992A-5FE4559C521A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30-août-10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59DB9B-EF25-4E7B-9176-8528B2A823D8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noFill/>
          <a:ln/>
        </p:spPr>
        <p:txBody>
          <a:bodyPr/>
          <a:lstStyle/>
          <a:p>
            <a:pPr eaLnBrk="1" hangingPunct="1"/>
            <a:r>
              <a:rPr lang="en-US" b="1" dirty="0" smtClean="0"/>
              <a:t>ISD</a:t>
            </a:r>
            <a:r>
              <a:rPr lang="en-US" dirty="0" smtClean="0"/>
              <a:t>	Issuer Security Domain</a:t>
            </a:r>
          </a:p>
          <a:p>
            <a:pPr eaLnBrk="1" hangingPunct="1"/>
            <a:r>
              <a:rPr lang="en-US" b="1" dirty="0" smtClean="0"/>
              <a:t>Hash</a:t>
            </a:r>
            <a:r>
              <a:rPr lang="en-US" dirty="0" smtClean="0"/>
              <a:t>	Data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integrety</a:t>
            </a:r>
            <a:r>
              <a:rPr lang="en-US" baseline="0" dirty="0" smtClean="0"/>
              <a:t> mechanism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  <a:p>
            <a:pPr eaLnBrk="1" hangingPunct="1"/>
            <a:endParaRPr lang="en-US" baseline="0" dirty="0" smtClean="0"/>
          </a:p>
          <a:p>
            <a:pPr eaLnBrk="1" hangingPunct="1"/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b="1" dirty="0" smtClean="0"/>
              <a:t>NBE	</a:t>
            </a:r>
            <a:r>
              <a:rPr lang="en-US" sz="1200" b="0" dirty="0" smtClean="0"/>
              <a:t>NFC Business Enabler</a:t>
            </a:r>
          </a:p>
          <a:p>
            <a:pPr eaLnBrk="1" hangingPunct="1"/>
            <a:endParaRPr lang="en-US" sz="1200" b="0" dirty="0" smtClean="0"/>
          </a:p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EB9F5-39AA-40A8-9D20-8FAF4B2B05FF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4B9616-4EC3-465D-8550-A773B78307EE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en-GB" sz="800" b="1" u="sng" dirty="0" smtClean="0"/>
              <a:t>O</a:t>
            </a:r>
            <a:r>
              <a:rPr lang="en-GB" sz="800" dirty="0" smtClean="0"/>
              <a:t>ver </a:t>
            </a:r>
            <a:r>
              <a:rPr lang="en-GB" sz="800" b="1" u="sng" dirty="0" smtClean="0"/>
              <a:t>T</a:t>
            </a:r>
            <a:r>
              <a:rPr lang="en-GB" sz="800" dirty="0" smtClean="0"/>
              <a:t>he </a:t>
            </a:r>
            <a:r>
              <a:rPr lang="en-GB" sz="800" b="1" u="sng" dirty="0" smtClean="0"/>
              <a:t>A</a:t>
            </a:r>
            <a:r>
              <a:rPr lang="en-GB" sz="800" dirty="0" smtClean="0"/>
              <a:t>ir, </a:t>
            </a:r>
            <a:r>
              <a:rPr lang="en-GB" sz="800" dirty="0" err="1" smtClean="0"/>
              <a:t>es</a:t>
            </a:r>
            <a:r>
              <a:rPr lang="en-GB" sz="800" dirty="0" smtClean="0"/>
              <a:t> </a:t>
            </a:r>
            <a:r>
              <a:rPr lang="en-GB" sz="800" dirty="0" err="1" smtClean="0"/>
              <a:t>una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manera</a:t>
            </a:r>
            <a:r>
              <a:rPr lang="en-GB" sz="800" baseline="0" dirty="0" smtClean="0"/>
              <a:t> de </a:t>
            </a:r>
            <a:r>
              <a:rPr lang="en-GB" sz="800" baseline="0" dirty="0" err="1" smtClean="0"/>
              <a:t>administrear</a:t>
            </a:r>
            <a:r>
              <a:rPr lang="en-GB" sz="800" baseline="0" dirty="0" smtClean="0"/>
              <a:t> y </a:t>
            </a:r>
            <a:r>
              <a:rPr lang="en-GB" sz="800" baseline="0" dirty="0" err="1" smtClean="0"/>
              <a:t>actualizar</a:t>
            </a:r>
            <a:r>
              <a:rPr lang="en-GB" sz="800" baseline="0" dirty="0" smtClean="0"/>
              <a:t> (u) </a:t>
            </a:r>
            <a:r>
              <a:rPr lang="en-GB" sz="800" baseline="0" dirty="0" err="1" smtClean="0"/>
              <a:t>tarjetas</a:t>
            </a:r>
            <a:r>
              <a:rPr lang="en-GB" sz="800" baseline="0" dirty="0" smtClean="0"/>
              <a:t> SIM a la </a:t>
            </a:r>
            <a:r>
              <a:rPr lang="en-GB" sz="800" baseline="0" dirty="0" err="1" smtClean="0"/>
              <a:t>distancia</a:t>
            </a:r>
            <a:r>
              <a:rPr lang="en-GB" sz="800" baseline="0" dirty="0" smtClean="0"/>
              <a:t> sin la </a:t>
            </a:r>
            <a:r>
              <a:rPr lang="en-GB" sz="800" baseline="0" dirty="0" err="1" smtClean="0"/>
              <a:t>necesidad</a:t>
            </a:r>
            <a:r>
              <a:rPr lang="en-GB" sz="800" baseline="0" dirty="0" smtClean="0"/>
              <a:t> de </a:t>
            </a:r>
            <a:r>
              <a:rPr lang="en-GB" sz="800" baseline="0" dirty="0" err="1" smtClean="0"/>
              <a:t>comunicarse</a:t>
            </a:r>
            <a:r>
              <a:rPr lang="en-GB" sz="800" baseline="0" dirty="0" smtClean="0"/>
              <a:t> de </a:t>
            </a:r>
            <a:r>
              <a:rPr lang="en-GB" sz="800" baseline="0" dirty="0" err="1" smtClean="0"/>
              <a:t>vuelta</a:t>
            </a:r>
            <a:r>
              <a:rPr lang="en-GB" sz="800" baseline="0" dirty="0" smtClean="0"/>
              <a:t> con </a:t>
            </a:r>
            <a:r>
              <a:rPr lang="en-GB" sz="800" baseline="0" dirty="0" err="1" smtClean="0"/>
              <a:t>las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tarjetas</a:t>
            </a:r>
            <a:r>
              <a:rPr lang="en-GB" sz="800" baseline="0" dirty="0" smtClean="0"/>
              <a:t> (u) SIM </a:t>
            </a:r>
            <a:r>
              <a:rPr lang="en-GB" sz="800" baseline="0" dirty="0" err="1" smtClean="0"/>
              <a:t>que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ya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están</a:t>
            </a:r>
            <a:r>
              <a:rPr lang="en-GB" sz="800" baseline="0" dirty="0" smtClean="0"/>
              <a:t> en campo. </a:t>
            </a:r>
            <a:endParaRPr lang="en-GB" sz="800" dirty="0" smtClean="0"/>
          </a:p>
          <a:p>
            <a:pPr marL="228600" indent="-228600" eaLnBrk="1" hangingPunct="1">
              <a:lnSpc>
                <a:spcPct val="80000"/>
              </a:lnSpc>
            </a:pPr>
            <a:endParaRPr lang="en-GB" sz="800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dirty="0" smtClean="0"/>
              <a:t>A </a:t>
            </a:r>
            <a:r>
              <a:rPr lang="en-GB" sz="800" dirty="0" err="1" smtClean="0"/>
              <a:t>continuación</a:t>
            </a:r>
            <a:r>
              <a:rPr lang="en-GB" sz="800" dirty="0" smtClean="0"/>
              <a:t>, un </a:t>
            </a:r>
            <a:r>
              <a:rPr lang="en-GB" sz="800" dirty="0" err="1" smtClean="0"/>
              <a:t>ejemplo</a:t>
            </a:r>
            <a:r>
              <a:rPr lang="en-GB" sz="800" dirty="0" smtClean="0"/>
              <a:t> </a:t>
            </a:r>
            <a:r>
              <a:rPr lang="en-GB" sz="800" dirty="0" err="1" smtClean="0"/>
              <a:t>para</a:t>
            </a:r>
            <a:r>
              <a:rPr lang="en-GB" sz="800" dirty="0" smtClean="0"/>
              <a:t> </a:t>
            </a:r>
            <a:r>
              <a:rPr lang="en-GB" sz="800" dirty="0" err="1" smtClean="0"/>
              <a:t>demostrar</a:t>
            </a:r>
            <a:r>
              <a:rPr lang="en-GB" sz="800" dirty="0" smtClean="0"/>
              <a:t> la </a:t>
            </a:r>
            <a:r>
              <a:rPr lang="en-GB" sz="800" dirty="0" err="1" smtClean="0"/>
              <a:t>Cadena</a:t>
            </a:r>
            <a:r>
              <a:rPr lang="en-GB" sz="800" baseline="0" dirty="0" smtClean="0"/>
              <a:t> de </a:t>
            </a:r>
            <a:r>
              <a:rPr lang="en-GB" sz="800" baseline="0" dirty="0" err="1" smtClean="0"/>
              <a:t>eventos</a:t>
            </a:r>
            <a:r>
              <a:rPr lang="en-GB" sz="800" baseline="0" dirty="0" smtClean="0"/>
              <a:t> “de principio a fin” </a:t>
            </a:r>
            <a:r>
              <a:rPr lang="en-GB" sz="800" dirty="0" smtClean="0"/>
              <a:t>: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1 – </a:t>
            </a:r>
            <a:r>
              <a:rPr lang="en-GB" sz="800" b="1" dirty="0" err="1" smtClean="0"/>
              <a:t>C</a:t>
            </a:r>
            <a:r>
              <a:rPr lang="en-GB" sz="800" dirty="0" err="1" smtClean="0"/>
              <a:t>ustomerEl</a:t>
            </a:r>
            <a:r>
              <a:rPr lang="en-GB" sz="800" dirty="0" smtClean="0"/>
              <a:t> </a:t>
            </a:r>
            <a:r>
              <a:rPr lang="en-GB" sz="800" dirty="0" err="1" smtClean="0"/>
              <a:t>agente</a:t>
            </a:r>
            <a:r>
              <a:rPr lang="en-GB" sz="800" dirty="0" smtClean="0"/>
              <a:t> de </a:t>
            </a:r>
            <a:r>
              <a:rPr lang="en-GB" sz="800" dirty="0" err="1" smtClean="0"/>
              <a:t>Atención</a:t>
            </a:r>
            <a:r>
              <a:rPr lang="en-GB" sz="800" dirty="0" smtClean="0"/>
              <a:t> a </a:t>
            </a:r>
            <a:r>
              <a:rPr lang="en-GB" sz="800" dirty="0" err="1" smtClean="0"/>
              <a:t>Cliente</a:t>
            </a:r>
            <a:r>
              <a:rPr lang="en-GB" sz="800" dirty="0" smtClean="0"/>
              <a:t> </a:t>
            </a:r>
            <a:r>
              <a:rPr lang="en-GB" sz="800" dirty="0" err="1" smtClean="0"/>
              <a:t>recibe</a:t>
            </a:r>
            <a:r>
              <a:rPr lang="en-GB" sz="800" dirty="0" smtClean="0"/>
              <a:t> </a:t>
            </a:r>
            <a:r>
              <a:rPr lang="en-GB" sz="800" dirty="0" err="1" smtClean="0"/>
              <a:t>una</a:t>
            </a:r>
            <a:r>
              <a:rPr lang="en-GB" sz="800" dirty="0" smtClean="0"/>
              <a:t> </a:t>
            </a:r>
            <a:r>
              <a:rPr lang="en-GB" sz="800" dirty="0" err="1" smtClean="0"/>
              <a:t>solicitud</a:t>
            </a:r>
            <a:r>
              <a:rPr lang="en-GB" sz="800" dirty="0" smtClean="0"/>
              <a:t> de </a:t>
            </a:r>
            <a:r>
              <a:rPr lang="en-GB" sz="800" dirty="0" err="1" smtClean="0"/>
              <a:t>actualización</a:t>
            </a:r>
            <a:r>
              <a:rPr lang="en-GB" sz="800" dirty="0" smtClean="0"/>
              <a:t> de parte de un </a:t>
            </a:r>
            <a:r>
              <a:rPr lang="en-GB" sz="800" dirty="0" err="1" smtClean="0"/>
              <a:t>suscriptor</a:t>
            </a:r>
            <a:r>
              <a:rPr lang="en-GB" sz="800" dirty="0" smtClean="0"/>
              <a:t>.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dirty="0" smtClean="0"/>
              <a:t>Este </a:t>
            </a:r>
            <a:r>
              <a:rPr lang="en-GB" sz="800" dirty="0" err="1" smtClean="0"/>
              <a:t>utiliza</a:t>
            </a:r>
            <a:r>
              <a:rPr lang="en-GB" sz="800" dirty="0" smtClean="0"/>
              <a:t> la </a:t>
            </a:r>
            <a:r>
              <a:rPr lang="en-GB" sz="800" dirty="0" err="1" smtClean="0"/>
              <a:t>Plataforma</a:t>
            </a:r>
            <a:r>
              <a:rPr lang="en-GB" sz="800" dirty="0" smtClean="0"/>
              <a:t> OTA </a:t>
            </a:r>
            <a:r>
              <a:rPr lang="en-GB" sz="800" dirty="0" err="1" smtClean="0"/>
              <a:t>para</a:t>
            </a:r>
            <a:r>
              <a:rPr lang="en-GB" sz="800" dirty="0" smtClean="0"/>
              <a:t> </a:t>
            </a:r>
            <a:r>
              <a:rPr lang="en-GB" sz="800" dirty="0" err="1" smtClean="0"/>
              <a:t>realizar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esta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solicitud</a:t>
            </a:r>
            <a:r>
              <a:rPr lang="en-GB" sz="800" baseline="0" dirty="0" smtClean="0"/>
              <a:t>: </a:t>
            </a:r>
            <a:r>
              <a:rPr lang="en-GB" sz="800" baseline="0" dirty="0" err="1" smtClean="0"/>
              <a:t>Actualizar</a:t>
            </a:r>
            <a:r>
              <a:rPr lang="en-GB" sz="800" baseline="0" dirty="0" smtClean="0"/>
              <a:t> el </a:t>
            </a:r>
            <a:r>
              <a:rPr lang="en-GB" sz="800" baseline="0" dirty="0" err="1" smtClean="0"/>
              <a:t>archivo</a:t>
            </a:r>
            <a:r>
              <a:rPr lang="en-GB" sz="800" baseline="0" dirty="0" smtClean="0"/>
              <a:t> ADN del </a:t>
            </a:r>
            <a:r>
              <a:rPr lang="en-GB" sz="800" baseline="0" dirty="0" err="1" smtClean="0"/>
              <a:t>suscriptor</a:t>
            </a:r>
            <a:r>
              <a:rPr lang="en-GB" sz="800" baseline="0" dirty="0" smtClean="0"/>
              <a:t>.</a:t>
            </a:r>
            <a:endParaRPr lang="en-GB" sz="800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2 –</a:t>
            </a:r>
            <a:r>
              <a:rPr lang="en-GB" sz="800" dirty="0" smtClean="0"/>
              <a:t> </a:t>
            </a:r>
            <a:r>
              <a:rPr lang="en-GB" sz="800" dirty="0" err="1" smtClean="0"/>
              <a:t>Asociado</a:t>
            </a:r>
            <a:r>
              <a:rPr lang="en-GB" sz="800" dirty="0" smtClean="0"/>
              <a:t> al MSISDN del </a:t>
            </a:r>
            <a:r>
              <a:rPr lang="en-GB" sz="800" dirty="0" err="1" smtClean="0"/>
              <a:t>suscritpor</a:t>
            </a:r>
            <a:r>
              <a:rPr lang="en-GB" sz="800" dirty="0" smtClean="0"/>
              <a:t>, la </a:t>
            </a:r>
            <a:r>
              <a:rPr lang="en-GB" sz="800" dirty="0" err="1" smtClean="0"/>
              <a:t>plataforma</a:t>
            </a:r>
            <a:r>
              <a:rPr lang="en-GB" sz="800" dirty="0" smtClean="0"/>
              <a:t> OTA </a:t>
            </a:r>
            <a:r>
              <a:rPr lang="en-GB" sz="800" dirty="0" err="1" smtClean="0"/>
              <a:t>recibe</a:t>
            </a:r>
            <a:r>
              <a:rPr lang="en-GB" sz="800" dirty="0" smtClean="0"/>
              <a:t> </a:t>
            </a:r>
            <a:r>
              <a:rPr lang="en-GB" sz="800" dirty="0" err="1" smtClean="0"/>
              <a:t>su</a:t>
            </a:r>
            <a:r>
              <a:rPr lang="en-GB" sz="800" dirty="0" smtClean="0"/>
              <a:t> </a:t>
            </a:r>
            <a:r>
              <a:rPr lang="en-GB" sz="800" dirty="0" err="1" smtClean="0"/>
              <a:t>información</a:t>
            </a:r>
            <a:r>
              <a:rPr lang="en-GB" sz="800" dirty="0" smtClean="0"/>
              <a:t> &amp; </a:t>
            </a:r>
            <a:r>
              <a:rPr lang="en-GB" sz="800" dirty="0" err="1" smtClean="0"/>
              <a:t>seguridad</a:t>
            </a:r>
            <a:r>
              <a:rPr lang="en-GB" sz="800" dirty="0" smtClean="0"/>
              <a:t> SIM </a:t>
            </a:r>
            <a:r>
              <a:rPr lang="en-GB" sz="800" dirty="0" err="1" smtClean="0"/>
              <a:t>correspondiente</a:t>
            </a:r>
            <a:r>
              <a:rPr lang="en-GB" sz="800" dirty="0" smtClean="0"/>
              <a:t>.</a:t>
            </a:r>
            <a:r>
              <a:rPr lang="en-GB" sz="800" baseline="0" dirty="0" smtClean="0"/>
              <a:t> </a:t>
            </a:r>
            <a:endParaRPr lang="en-GB" sz="800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3 –</a:t>
            </a:r>
            <a:r>
              <a:rPr lang="en-GB" sz="800" dirty="0" smtClean="0"/>
              <a:t> </a:t>
            </a:r>
            <a:r>
              <a:rPr lang="en-GB" sz="800" dirty="0" err="1" smtClean="0"/>
              <a:t>Módulo</a:t>
            </a:r>
            <a:r>
              <a:rPr lang="en-GB" sz="800" dirty="0" smtClean="0"/>
              <a:t> </a:t>
            </a:r>
            <a:r>
              <a:rPr lang="en-GB" sz="800" dirty="0" err="1" smtClean="0"/>
              <a:t>Generador</a:t>
            </a:r>
            <a:r>
              <a:rPr lang="en-GB" sz="800" baseline="0" dirty="0" smtClean="0"/>
              <a:t> de </a:t>
            </a:r>
            <a:r>
              <a:rPr lang="en-GB" sz="800" baseline="0" dirty="0" err="1" smtClean="0"/>
              <a:t>Mensaje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hace</a:t>
            </a:r>
            <a:r>
              <a:rPr lang="en-GB" sz="800" baseline="0" dirty="0" smtClean="0"/>
              <a:t> el ESMS compatible </a:t>
            </a:r>
            <a:r>
              <a:rPr lang="en-GB" sz="800" baseline="0" dirty="0" err="1" smtClean="0"/>
              <a:t>para</a:t>
            </a:r>
            <a:r>
              <a:rPr lang="en-GB" sz="800" baseline="0" dirty="0" smtClean="0"/>
              <a:t> la SIM (U) con los </a:t>
            </a:r>
            <a:r>
              <a:rPr lang="en-GB" sz="800" baseline="0" dirty="0" err="1" smtClean="0"/>
              <a:t>datos</a:t>
            </a:r>
            <a:r>
              <a:rPr lang="en-GB" sz="800" baseline="0" dirty="0" smtClean="0"/>
              <a:t>  del “Paso 2” (</a:t>
            </a:r>
            <a:r>
              <a:rPr lang="en-GB" sz="800" baseline="0" dirty="0" err="1" smtClean="0"/>
              <a:t>Información</a:t>
            </a:r>
            <a:r>
              <a:rPr lang="en-GB" sz="800" baseline="0" dirty="0" smtClean="0"/>
              <a:t> de </a:t>
            </a:r>
            <a:r>
              <a:rPr lang="en-GB" sz="800" baseline="0" dirty="0" err="1" smtClean="0"/>
              <a:t>seguridad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deTarjeta</a:t>
            </a:r>
            <a:r>
              <a:rPr lang="en-GB" sz="800" baseline="0" dirty="0" smtClean="0"/>
              <a:t> &amp; Packet)</a:t>
            </a:r>
            <a:endParaRPr lang="en-GB" sz="800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4 –</a:t>
            </a:r>
            <a:r>
              <a:rPr lang="en-GB" sz="800" dirty="0" smtClean="0"/>
              <a:t> La </a:t>
            </a:r>
            <a:r>
              <a:rPr lang="en-GB" sz="800" dirty="0" err="1" smtClean="0"/>
              <a:t>plataforma</a:t>
            </a:r>
            <a:r>
              <a:rPr lang="en-GB" sz="800" dirty="0" smtClean="0"/>
              <a:t> OTA </a:t>
            </a:r>
            <a:r>
              <a:rPr lang="en-GB" sz="800" dirty="0" err="1" smtClean="0"/>
              <a:t>envía</a:t>
            </a:r>
            <a:r>
              <a:rPr lang="en-GB" sz="800" dirty="0" smtClean="0"/>
              <a:t> el ESMS al SMSC.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5 -</a:t>
            </a:r>
            <a:r>
              <a:rPr lang="en-GB" sz="800" dirty="0" smtClean="0"/>
              <a:t> ESMS se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pasa</a:t>
            </a:r>
            <a:r>
              <a:rPr lang="en-GB" sz="800" baseline="0" dirty="0" smtClean="0"/>
              <a:t> </a:t>
            </a:r>
            <a:r>
              <a:rPr lang="en-GB" sz="800" b="1" dirty="0" smtClean="0"/>
              <a:t>O</a:t>
            </a:r>
            <a:r>
              <a:rPr lang="en-GB" sz="800" dirty="0" smtClean="0"/>
              <a:t>ver </a:t>
            </a:r>
            <a:r>
              <a:rPr lang="en-GB" sz="800" b="1" dirty="0" smtClean="0"/>
              <a:t>T</a:t>
            </a:r>
            <a:r>
              <a:rPr lang="en-GB" sz="800" dirty="0" smtClean="0"/>
              <a:t>he </a:t>
            </a:r>
            <a:r>
              <a:rPr lang="en-GB" sz="800" b="1" dirty="0" smtClean="0"/>
              <a:t>A</a:t>
            </a:r>
            <a:r>
              <a:rPr lang="en-GB" sz="800" dirty="0" smtClean="0"/>
              <a:t>ir via la red GSM.</a:t>
            </a:r>
            <a:endParaRPr lang="en-GB" sz="800" b="1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6 – </a:t>
            </a:r>
            <a:r>
              <a:rPr lang="en-GB" sz="800" b="0" dirty="0" err="1" smtClean="0"/>
              <a:t>Equipo</a:t>
            </a:r>
            <a:r>
              <a:rPr lang="en-GB" sz="800" b="0" dirty="0" smtClean="0"/>
              <a:t> </a:t>
            </a:r>
            <a:r>
              <a:rPr lang="en-GB" sz="800" b="0" dirty="0" err="1" smtClean="0"/>
              <a:t>Móvil</a:t>
            </a:r>
            <a:r>
              <a:rPr lang="en-GB" sz="800" b="0" dirty="0" smtClean="0"/>
              <a:t> </a:t>
            </a:r>
            <a:r>
              <a:rPr lang="en-GB" sz="800" b="0" dirty="0" err="1" smtClean="0"/>
              <a:t>recibe</a:t>
            </a:r>
            <a:r>
              <a:rPr lang="en-GB" sz="800" b="0" dirty="0" smtClean="0"/>
              <a:t> el ESMS y lo </a:t>
            </a:r>
            <a:r>
              <a:rPr lang="en-GB" sz="800" b="0" dirty="0" err="1" smtClean="0"/>
              <a:t>transmite</a:t>
            </a:r>
            <a:r>
              <a:rPr lang="en-GB" sz="800" b="0" dirty="0" smtClean="0"/>
              <a:t> a la SIM</a:t>
            </a:r>
            <a:r>
              <a:rPr lang="en-GB" sz="800" dirty="0" smtClean="0"/>
              <a:t>. 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7 -</a:t>
            </a:r>
            <a:r>
              <a:rPr lang="en-GB" sz="800" dirty="0" smtClean="0"/>
              <a:t> (U)SIM </a:t>
            </a:r>
            <a:r>
              <a:rPr lang="en-GB" sz="800" dirty="0" err="1" smtClean="0"/>
              <a:t>verifica</a:t>
            </a:r>
            <a:r>
              <a:rPr lang="en-GB" sz="800" dirty="0" smtClean="0"/>
              <a:t> </a:t>
            </a:r>
            <a:r>
              <a:rPr lang="en-GB" sz="800" dirty="0" err="1" smtClean="0"/>
              <a:t>todos</a:t>
            </a:r>
            <a:r>
              <a:rPr lang="en-GB" sz="800" dirty="0" smtClean="0"/>
              <a:t> los </a:t>
            </a:r>
            <a:r>
              <a:rPr lang="en-GB" sz="800" dirty="0" err="1" smtClean="0"/>
              <a:t>aditamentos</a:t>
            </a:r>
            <a:r>
              <a:rPr lang="en-GB" sz="800" dirty="0" smtClean="0"/>
              <a:t> de </a:t>
            </a:r>
            <a:r>
              <a:rPr lang="en-GB" sz="800" dirty="0" err="1" smtClean="0"/>
              <a:t>seguridad</a:t>
            </a:r>
            <a:r>
              <a:rPr lang="en-GB" sz="800" dirty="0" smtClean="0"/>
              <a:t> </a:t>
            </a:r>
            <a:r>
              <a:rPr lang="en-GB" sz="800" dirty="0" err="1" smtClean="0"/>
              <a:t>para</a:t>
            </a:r>
            <a:r>
              <a:rPr lang="en-GB" sz="800" dirty="0" smtClean="0"/>
              <a:t> </a:t>
            </a:r>
            <a:r>
              <a:rPr lang="en-GB" sz="800" dirty="0" err="1" smtClean="0"/>
              <a:t>asegurar</a:t>
            </a:r>
            <a:r>
              <a:rPr lang="en-GB" sz="800" dirty="0" smtClean="0"/>
              <a:t> la </a:t>
            </a:r>
            <a:r>
              <a:rPr lang="en-GB" sz="800" dirty="0" err="1" smtClean="0"/>
              <a:t>credibilidad</a:t>
            </a:r>
            <a:r>
              <a:rPr lang="en-GB" sz="800" dirty="0" smtClean="0"/>
              <a:t> del </a:t>
            </a:r>
            <a:r>
              <a:rPr lang="en-GB" sz="800" dirty="0" err="1" smtClean="0"/>
              <a:t>mensaje</a:t>
            </a:r>
            <a:r>
              <a:rPr lang="en-GB" sz="800" dirty="0" smtClean="0"/>
              <a:t> y </a:t>
            </a:r>
            <a:r>
              <a:rPr lang="en-GB" sz="800" dirty="0" err="1" smtClean="0"/>
              <a:t>ejecutar</a:t>
            </a:r>
            <a:r>
              <a:rPr lang="en-GB" sz="800" dirty="0" smtClean="0"/>
              <a:t> la </a:t>
            </a:r>
            <a:r>
              <a:rPr lang="en-GB" sz="800" dirty="0" err="1" smtClean="0"/>
              <a:t>Actualización</a:t>
            </a:r>
            <a:r>
              <a:rPr lang="en-GB" sz="800" dirty="0" smtClean="0"/>
              <a:t> en</a:t>
            </a:r>
            <a:r>
              <a:rPr lang="en-GB" sz="800" baseline="0" dirty="0" smtClean="0"/>
              <a:t> el </a:t>
            </a:r>
            <a:r>
              <a:rPr lang="en-GB" sz="800" baseline="0" dirty="0" err="1" smtClean="0"/>
              <a:t>archivo</a:t>
            </a:r>
            <a:r>
              <a:rPr lang="en-GB" sz="800" baseline="0" dirty="0" smtClean="0"/>
              <a:t> de la (U) SIM, en </a:t>
            </a:r>
            <a:r>
              <a:rPr lang="en-GB" sz="800" baseline="0" dirty="0" err="1" smtClean="0"/>
              <a:t>este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ejemplo</a:t>
            </a:r>
            <a:r>
              <a:rPr lang="en-GB" sz="800" baseline="0" dirty="0" smtClean="0"/>
              <a:t> el </a:t>
            </a:r>
            <a:r>
              <a:rPr lang="en-GB" sz="800" baseline="0" dirty="0" err="1" smtClean="0"/>
              <a:t>archivo</a:t>
            </a:r>
            <a:r>
              <a:rPr lang="en-GB" sz="800" baseline="0" dirty="0" smtClean="0"/>
              <a:t> ADN. </a:t>
            </a:r>
            <a:endParaRPr lang="en-GB" sz="800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GB" sz="800" b="1" dirty="0" smtClean="0"/>
              <a:t>8 –</a:t>
            </a:r>
            <a:r>
              <a:rPr lang="en-GB" sz="800" dirty="0" smtClean="0"/>
              <a:t> El </a:t>
            </a:r>
            <a:r>
              <a:rPr lang="en-GB" sz="800" dirty="0" err="1" smtClean="0"/>
              <a:t>suscriptor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tiene</a:t>
            </a:r>
            <a:r>
              <a:rPr lang="en-GB" sz="800" baseline="0" dirty="0" smtClean="0"/>
              <a:t> </a:t>
            </a:r>
            <a:r>
              <a:rPr lang="en-GB" sz="800" baseline="0" dirty="0" err="1" smtClean="0"/>
              <a:t>su</a:t>
            </a:r>
            <a:r>
              <a:rPr lang="en-GB" sz="800" baseline="0" dirty="0" smtClean="0"/>
              <a:t> </a:t>
            </a:r>
            <a:r>
              <a:rPr lang="en-GB" sz="800" dirty="0" smtClean="0"/>
              <a:t>Phone Book (</a:t>
            </a:r>
            <a:r>
              <a:rPr lang="en-GB" sz="800" b="1" dirty="0" smtClean="0"/>
              <a:t>A</a:t>
            </a:r>
            <a:r>
              <a:rPr lang="en-GB" sz="800" dirty="0" smtClean="0"/>
              <a:t>bbreviated </a:t>
            </a:r>
            <a:r>
              <a:rPr lang="en-GB" sz="800" b="1" dirty="0" smtClean="0"/>
              <a:t>D</a:t>
            </a:r>
            <a:r>
              <a:rPr lang="en-GB" sz="800" dirty="0" smtClean="0"/>
              <a:t>ialling </a:t>
            </a:r>
            <a:r>
              <a:rPr lang="en-GB" sz="800" b="1" dirty="0" smtClean="0"/>
              <a:t>N</a:t>
            </a:r>
            <a:r>
              <a:rPr lang="en-GB" sz="800" dirty="0" smtClean="0"/>
              <a:t>umber) </a:t>
            </a:r>
            <a:r>
              <a:rPr lang="en-GB" sz="800" dirty="0" err="1" smtClean="0"/>
              <a:t>actualizado</a:t>
            </a:r>
            <a:r>
              <a:rPr lang="en-GB" sz="800" dirty="0" smtClean="0"/>
              <a:t>.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800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800" dirty="0" smtClean="0"/>
              <a:t>ADN		Abbreviated Dialing Number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800" dirty="0" smtClean="0"/>
              <a:t>ESMS	Enhanced Short Messages Service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800" dirty="0" smtClean="0"/>
              <a:t>MSISDN	Mobile Subscriber Integrated Services Digital Network Number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800" dirty="0" smtClean="0"/>
              <a:t>OTA		Over The Air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800" dirty="0" smtClean="0"/>
              <a:t>SMSC	Short Messages Service Center</a:t>
            </a:r>
          </a:p>
          <a:p>
            <a:pPr marL="228600" indent="-228600" eaLnBrk="1" hangingPunct="1">
              <a:lnSpc>
                <a:spcPct val="80000"/>
              </a:lnSpc>
            </a:pPr>
            <a:endParaRPr lang="en-US" sz="800" dirty="0" smtClean="0"/>
          </a:p>
          <a:p>
            <a:pPr eaLnBrk="1" hangingPunct="1"/>
            <a:r>
              <a:rPr lang="en-US" sz="800" b="1" dirty="0" err="1" smtClean="0"/>
              <a:t>Métodos</a:t>
            </a:r>
            <a:r>
              <a:rPr lang="en-US" sz="800" b="1" dirty="0" smtClean="0"/>
              <a:t> de </a:t>
            </a:r>
            <a:r>
              <a:rPr lang="en-US" sz="800" b="1" dirty="0" err="1" smtClean="0"/>
              <a:t>enseñanza</a:t>
            </a:r>
            <a:r>
              <a:rPr lang="en-US" sz="800" b="1" dirty="0" smtClean="0"/>
              <a:t>:</a:t>
            </a:r>
          </a:p>
          <a:p>
            <a:pPr eaLnBrk="1" hangingPunct="1"/>
            <a:r>
              <a:rPr lang="en-US" sz="800" dirty="0" smtClean="0"/>
              <a:t>- </a:t>
            </a:r>
            <a:r>
              <a:rPr lang="en-US" sz="800" dirty="0" err="1" smtClean="0"/>
              <a:t>Hablar</a:t>
            </a:r>
            <a:endParaRPr lang="en-US" sz="800" dirty="0" smtClean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800" dirty="0" smtClean="0"/>
              <a:t>-</a:t>
            </a:r>
            <a:r>
              <a:rPr lang="en-US" sz="800" dirty="0" err="1" smtClean="0"/>
              <a:t>Hacerlos</a:t>
            </a:r>
            <a:r>
              <a:rPr lang="en-US" sz="800" dirty="0" smtClean="0"/>
              <a:t> </a:t>
            </a:r>
            <a:r>
              <a:rPr lang="en-US" sz="800" dirty="0" err="1" smtClean="0"/>
              <a:t>hablar</a:t>
            </a:r>
            <a:r>
              <a:rPr lang="en-US" sz="800" dirty="0" smtClean="0"/>
              <a:t> de:</a:t>
            </a:r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800" dirty="0" smtClean="0"/>
              <a:t>	* ADN?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053E9-ED96-4CC7-B6DE-00EBA600740A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b="1" dirty="0" err="1" smtClean="0"/>
              <a:t>Objetivos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principales</a:t>
            </a:r>
            <a:endParaRPr lang="en-US" sz="1000" b="1" dirty="0" smtClean="0"/>
          </a:p>
          <a:p>
            <a:pPr eaLnBrk="1" hangingPunct="1"/>
            <a:r>
              <a:rPr lang="en-US" sz="1000" dirty="0" err="1" smtClean="0"/>
              <a:t>Actualizar</a:t>
            </a:r>
            <a:r>
              <a:rPr lang="en-US" sz="1000" dirty="0" smtClean="0"/>
              <a:t> y </a:t>
            </a:r>
            <a:r>
              <a:rPr lang="en-US" sz="1000" dirty="0" err="1" smtClean="0"/>
              <a:t>auditar</a:t>
            </a:r>
            <a:r>
              <a:rPr lang="en-US" sz="1000" baseline="0" dirty="0" smtClean="0"/>
              <a:t> </a:t>
            </a:r>
            <a:r>
              <a:rPr lang="en-US" sz="1000" baseline="0" dirty="0" err="1" smtClean="0"/>
              <a:t>tarjetas</a:t>
            </a:r>
            <a:r>
              <a:rPr lang="en-US" sz="1000" baseline="0" dirty="0" smtClean="0"/>
              <a:t> en campo</a:t>
            </a:r>
            <a:endParaRPr lang="en-US" sz="1000" dirty="0" smtClean="0"/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1000" b="1" dirty="0" err="1" smtClean="0"/>
              <a:t>Elementos</a:t>
            </a:r>
            <a:endParaRPr lang="en-US" sz="1000" b="1" dirty="0" smtClean="0"/>
          </a:p>
          <a:p>
            <a:pPr eaLnBrk="1" hangingPunct="1"/>
            <a:r>
              <a:rPr lang="en-US" sz="1000" dirty="0" smtClean="0"/>
              <a:t>- </a:t>
            </a:r>
            <a:r>
              <a:rPr lang="en-US" sz="1000" dirty="0" err="1" smtClean="0"/>
              <a:t>Plataforma</a:t>
            </a:r>
            <a:r>
              <a:rPr lang="en-US" sz="1000" dirty="0" smtClean="0"/>
              <a:t> OTA </a:t>
            </a:r>
          </a:p>
          <a:p>
            <a:pPr eaLnBrk="1" hangingPunct="1"/>
            <a:r>
              <a:rPr lang="en-US" sz="1000" dirty="0" smtClean="0"/>
              <a:t>- SMSC</a:t>
            </a:r>
          </a:p>
          <a:p>
            <a:pPr eaLnBrk="1" hangingPunct="1"/>
            <a:r>
              <a:rPr lang="en-US" sz="1000" dirty="0" smtClean="0"/>
              <a:t>- ME</a:t>
            </a:r>
          </a:p>
          <a:p>
            <a:pPr eaLnBrk="1" hangingPunct="1"/>
            <a:r>
              <a:rPr lang="en-US" sz="1000" dirty="0" smtClean="0"/>
              <a:t>- </a:t>
            </a:r>
            <a:r>
              <a:rPr lang="en-US" sz="1000" dirty="0" err="1" smtClean="0"/>
              <a:t>Tarjeta</a:t>
            </a:r>
            <a:endParaRPr lang="en-US" sz="1000" dirty="0" smtClean="0"/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1000" b="1" dirty="0" err="1" smtClean="0"/>
              <a:t>Abreviaturas</a:t>
            </a:r>
            <a:endParaRPr lang="en-US" sz="1000" b="1" dirty="0" smtClean="0"/>
          </a:p>
          <a:p>
            <a:pPr eaLnBrk="1" hangingPunct="1"/>
            <a:r>
              <a:rPr lang="en-US" sz="1000" dirty="0" smtClean="0"/>
              <a:t>OTA		Over The Air</a:t>
            </a:r>
          </a:p>
          <a:p>
            <a:pPr eaLnBrk="1" hangingPunct="1"/>
            <a:r>
              <a:rPr lang="en-US" sz="1000" dirty="0" smtClean="0"/>
              <a:t>SMSC	Short Message Service Center</a:t>
            </a:r>
          </a:p>
          <a:p>
            <a:pPr eaLnBrk="1" hangingPunct="1"/>
            <a:r>
              <a:rPr lang="en-US" sz="1000" dirty="0" smtClean="0"/>
              <a:t>ME		Mobile Equipment</a:t>
            </a:r>
          </a:p>
          <a:p>
            <a:pPr eaLnBrk="1" hangingPunct="1"/>
            <a:r>
              <a:rPr lang="en-US" sz="1000" dirty="0" smtClean="0"/>
              <a:t>MSISDN	Mobile Subscriber Integrated Services Digital Number </a:t>
            </a:r>
          </a:p>
          <a:p>
            <a:pPr eaLnBrk="1" hangingPunct="1"/>
            <a:r>
              <a:rPr lang="en-US" sz="1000" dirty="0" smtClean="0"/>
              <a:t>IMSI		International Mobile Subscriber Identity</a:t>
            </a:r>
          </a:p>
          <a:p>
            <a:pPr eaLnBrk="1" hangingPunct="1"/>
            <a:r>
              <a:rPr lang="en-US" sz="1000" dirty="0" smtClean="0"/>
              <a:t>ICCID		Integrated Circuit Card Identification</a:t>
            </a:r>
          </a:p>
          <a:p>
            <a:pPr eaLnBrk="1" hangingPunct="1"/>
            <a:r>
              <a:rPr lang="en-US" sz="1000" dirty="0" smtClean="0"/>
              <a:t>SMS		Short Message Service</a:t>
            </a:r>
          </a:p>
          <a:p>
            <a:pPr eaLnBrk="1" hangingPunct="1"/>
            <a:r>
              <a:rPr lang="en-US" sz="1000" dirty="0" smtClean="0"/>
              <a:t>ESMS	Enhanced Short Message Service</a:t>
            </a:r>
          </a:p>
          <a:p>
            <a:pPr eaLnBrk="1" hangingPunct="1"/>
            <a:endParaRPr lang="en-US" sz="1000" dirty="0" smtClean="0"/>
          </a:p>
          <a:p>
            <a:pPr eaLnBrk="1" hangingPunct="1"/>
            <a:r>
              <a:rPr lang="en-US" sz="1000" b="1" dirty="0" smtClean="0"/>
              <a:t>Teaching methods:</a:t>
            </a:r>
          </a:p>
          <a:p>
            <a:pPr eaLnBrk="1" hangingPunct="1"/>
            <a:r>
              <a:rPr lang="en-US" sz="1000" dirty="0" smtClean="0"/>
              <a:t>- Getting to talk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EB9F5-39AA-40A8-9D20-8FAF4B2B05F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EB9F5-39AA-40A8-9D20-8FAF4B2B05F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  <a:p>
            <a:pPr eaLnBrk="1" hangingPunct="1"/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EB9F5-39AA-40A8-9D20-8FAF4B2B05FF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EB9F5-39AA-40A8-9D20-8FAF4B2B05FF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MNO	</a:t>
            </a:r>
            <a:r>
              <a:rPr lang="en-US" sz="1200" b="0" dirty="0" smtClean="0"/>
              <a:t>Mobile Network Operator</a:t>
            </a:r>
            <a:endParaRPr lang="en-US" sz="1200" b="1" dirty="0" smtClean="0"/>
          </a:p>
          <a:p>
            <a:pPr eaLnBrk="1" hangingPunct="1"/>
            <a:r>
              <a:rPr lang="en-US" sz="1200" b="1" dirty="0" smtClean="0"/>
              <a:t>NFC	</a:t>
            </a:r>
            <a:r>
              <a:rPr lang="en-US" sz="1200" b="0" dirty="0" smtClean="0"/>
              <a:t>Near Field Communication</a:t>
            </a:r>
          </a:p>
          <a:p>
            <a:pPr eaLnBrk="1" hangingPunct="1"/>
            <a:endParaRPr lang="en-US" sz="1200" b="0" dirty="0" smtClean="0"/>
          </a:p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EB9F5-39AA-40A8-9D20-8FAF4B2B05FF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EB9F5-39AA-40A8-9D20-8FAF4B2B05FF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909" y="4715153"/>
            <a:ext cx="5335270" cy="4466987"/>
          </a:xfrm>
          <a:noFill/>
          <a:ln/>
        </p:spPr>
        <p:txBody>
          <a:bodyPr/>
          <a:lstStyle/>
          <a:p>
            <a:pPr eaLnBrk="1" hangingPunct="1"/>
            <a:r>
              <a:rPr lang="en-US" sz="1200" b="1" dirty="0" err="1" smtClean="0"/>
              <a:t>Métodos</a:t>
            </a:r>
            <a:r>
              <a:rPr lang="en-US" sz="1200" b="1" dirty="0" smtClean="0"/>
              <a:t> de </a:t>
            </a:r>
            <a:r>
              <a:rPr lang="en-US" sz="1200" b="1" dirty="0" err="1" smtClean="0"/>
              <a:t>enseñanza</a:t>
            </a:r>
            <a:r>
              <a:rPr lang="en-US" sz="1200" b="1" dirty="0" smtClean="0"/>
              <a:t>:</a:t>
            </a:r>
          </a:p>
          <a:p>
            <a:pPr eaLnBrk="1" hangingPunct="1"/>
            <a:r>
              <a:rPr lang="en-US" sz="1200" dirty="0" smtClean="0"/>
              <a:t>- </a:t>
            </a:r>
            <a:r>
              <a:rPr lang="en-US" sz="1200" dirty="0" err="1" smtClean="0"/>
              <a:t>Hablar</a:t>
            </a:r>
            <a:endParaRPr lang="en-US" sz="12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941F-6830-42C1-82DD-A2B8052C39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910BF-3D6E-462F-876F-89CFFE423EB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15888"/>
            <a:ext cx="7466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6363"/>
            <a:ext cx="3656013" cy="2036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4213" y="1376363"/>
            <a:ext cx="3657600" cy="2036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565525"/>
            <a:ext cx="3656013" cy="2036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4213" y="3565525"/>
            <a:ext cx="3657600" cy="2036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E048B-B778-4EB5-950D-659FA91483E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9DD8B-F609-472F-98B7-AD3A41746A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2DC75-921E-4756-98CB-B6D5EE8C6D2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B307F-A2D5-4C28-82D2-C06525C738D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58820-6D4B-4F91-A8C2-CE393413FD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1A054-AB8A-4FF4-8330-9CFC8957BC8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F1FF-03AE-4B90-8631-9090D6B67A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1A833-B5C1-48F9-9A38-9C1357B97BE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DF308-8A69-4E88-82A2-1542BCA7760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86213-EA0F-4AF0-AE7B-E57162FFC7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B931C-5B52-47CA-AE56-26D25F230B3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EAB66-832B-4836-8F9E-92C73A66B6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B43EE-1960-489E-A26E-42D5857214B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78BB-E487-4758-803C-DF1C6C9D50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B4B31-A9E4-46F1-8887-B8577361A2E7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DC6D5-82C9-4158-8177-50F361DFD4F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8D367-5228-478B-9444-F9E74710F29F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0B72D-80AD-481B-B1EC-4B287F8ACB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5388B-93DD-4E84-9CC0-68C758F31812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34241-DF69-4E45-990F-4B9938AD9A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1939D-6683-4FA9-A435-AF45CAAB1853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D291D-81CA-4F88-8BBB-5BA61B37AF0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01F7-01D5-403D-B050-F78ACFF6E9F7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0CAB1-2EE3-445C-9A02-063A7403170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596A8-B9C9-4FFB-BA83-E718F37487D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B67EE-6230-45E1-984A-F589BC8DDA46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6052A-56C9-49D0-B605-DFD51806ED8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DB7B7-1048-42F3-A822-8DECA7D8D1EC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95DD5-FC12-4D46-8C71-5807F1E3F53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9E7C-6A4F-46F6-8A03-62B05410F13B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ADC9-CB4C-4329-8363-DF238F342B9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CD86D-2576-44F1-A681-162E1C4D5C76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FAF51-1688-42C2-B257-B506EFDC830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D58CA-17F5-4146-BF6D-08A437CCCEED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15888"/>
            <a:ext cx="7466013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6363"/>
            <a:ext cx="3656013" cy="2036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4213" y="1376363"/>
            <a:ext cx="3657600" cy="2036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565525"/>
            <a:ext cx="3656013" cy="2036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4213" y="3565525"/>
            <a:ext cx="3657600" cy="2036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305800" y="653415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DB83D-B0EA-4081-9E25-3EB3AEF23FB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0525" y="6530975"/>
            <a:ext cx="6838950" cy="2413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23C5-149B-4BD0-80E3-A2F81A37F4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2BF68-11A5-4F84-BAB3-76DB827FF79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5E4F5-C541-444D-9F64-1C7138D4FCD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A456B-ED7D-430D-B09D-EEE50B7C1C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2D529-8457-45AD-9287-6EE9EA2D1F1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1C41B-0A9A-4CD3-A744-F50BC536EB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_pages_sans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7AFD9939-51B2-4D87-8E33-1C40BEDF222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pitchFamily="34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82EA1605-F477-435C-8764-BE955DE5D7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pied_pa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DE3BA47-4E7B-4CD7-AAAD-E0A2FBFE856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- Introduction and usage - Sending a service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ECA474A9-F917-4E93-98EE-A82869B08E90}" type="datetime1">
              <a:rPr lang="en-GB"/>
              <a:pPr>
                <a:defRPr/>
              </a:pPr>
              <a:t>30/08/2010</a:t>
            </a:fld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pitchFamily="34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2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jpe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11" Type="http://schemas.openxmlformats.org/officeDocument/2006/relationships/image" Target="../media/image23.wmf"/><Relationship Id="rId5" Type="http://schemas.openxmlformats.org/officeDocument/2006/relationships/image" Target="../media/image29.jpeg"/><Relationship Id="rId10" Type="http://schemas.openxmlformats.org/officeDocument/2006/relationships/image" Target="../media/image31.png"/><Relationship Id="rId4" Type="http://schemas.openxmlformats.org/officeDocument/2006/relationships/image" Target="../media/image28.wmf"/><Relationship Id="rId9" Type="http://schemas.openxmlformats.org/officeDocument/2006/relationships/image" Target="../media/image24.wmf"/><Relationship Id="rId1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5.wmf"/><Relationship Id="rId18" Type="http://schemas.openxmlformats.org/officeDocument/2006/relationships/oleObject" Target="../embeddings/Microsoft_Office_Word_97_-_2003_Document4.doc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wmf"/><Relationship Id="rId12" Type="http://schemas.openxmlformats.org/officeDocument/2006/relationships/image" Target="../media/image44.wmf"/><Relationship Id="rId17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35.xml"/><Relationship Id="rId16" Type="http://schemas.openxmlformats.org/officeDocument/2006/relationships/oleObject" Target="../embeddings/Microsoft_Office_Word_97_-_2003_Document2.doc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wmf"/><Relationship Id="rId19" Type="http://schemas.openxmlformats.org/officeDocument/2006/relationships/image" Target="../media/image48.png"/><Relationship Id="rId4" Type="http://schemas.openxmlformats.org/officeDocument/2006/relationships/oleObject" Target="../embeddings/Microsoft_Office_Word_97_-_2003_Document1.doc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0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png"/><Relationship Id="rId12" Type="http://schemas.openxmlformats.org/officeDocument/2006/relationships/image" Target="../media/image29.jpe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7.jpeg"/><Relationship Id="rId4" Type="http://schemas.openxmlformats.org/officeDocument/2006/relationships/image" Target="../media/image23.wmf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 err="1" smtClean="0"/>
              <a:t>Qué</a:t>
            </a:r>
            <a:r>
              <a:rPr lang="en-US" sz="2800" dirty="0" smtClean="0"/>
              <a:t> </a:t>
            </a:r>
            <a:r>
              <a:rPr lang="en-US" sz="2800" dirty="0" err="1" smtClean="0"/>
              <a:t>es</a:t>
            </a:r>
            <a:r>
              <a:rPr lang="en-US" sz="2800" dirty="0" smtClean="0"/>
              <a:t> OTA</a:t>
            </a: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Plataforma</a:t>
            </a:r>
            <a:r>
              <a:rPr lang="en-US" dirty="0" smtClean="0"/>
              <a:t> OTA – </a:t>
            </a:r>
            <a:r>
              <a:rPr lang="en-US" dirty="0" err="1" smtClean="0"/>
              <a:t>Introducción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558"/>
            <a:ext cx="7466013" cy="831831"/>
          </a:xfrm>
        </p:spPr>
        <p:txBody>
          <a:bodyPr/>
          <a:lstStyle/>
          <a:p>
            <a:pPr eaLnBrk="1" hangingPunct="1"/>
            <a:r>
              <a:rPr lang="en-US" dirty="0" err="1" smtClean="0"/>
              <a:t>Plataforma</a:t>
            </a:r>
            <a:r>
              <a:rPr lang="en-US" dirty="0" smtClean="0"/>
              <a:t> Global –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2/3 </a:t>
            </a:r>
            <a:r>
              <a:rPr lang="en-US" dirty="0" err="1" smtClean="0"/>
              <a:t>Administración</a:t>
            </a:r>
            <a:r>
              <a:rPr lang="en-US" dirty="0" smtClean="0"/>
              <a:t> </a:t>
            </a:r>
            <a:r>
              <a:rPr lang="en-US" dirty="0" err="1" smtClean="0"/>
              <a:t>Delegada</a:t>
            </a:r>
            <a:endParaRPr lang="en-US" dirty="0" smtClean="0"/>
          </a:p>
        </p:txBody>
      </p:sp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82025" y="6411913"/>
            <a:ext cx="561975" cy="365125"/>
          </a:xfrm>
        </p:spPr>
        <p:txBody>
          <a:bodyPr/>
          <a:lstStyle/>
          <a:p>
            <a:pPr>
              <a:defRPr/>
            </a:pPr>
            <a:fld id="{767378BB-E487-4758-803C-DF1C6C9D500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8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OTA </a:t>
            </a:r>
            <a:r>
              <a:rPr lang="fr-FR" dirty="0" err="1" smtClean="0"/>
              <a:t>platform</a:t>
            </a:r>
            <a:r>
              <a:rPr lang="fr-FR" dirty="0" smtClean="0"/>
              <a:t> - Introduction and usage - </a:t>
            </a:r>
            <a:r>
              <a:rPr lang="fr-FR" dirty="0" err="1" smtClean="0"/>
              <a:t>Sending</a:t>
            </a:r>
            <a:r>
              <a:rPr lang="fr-FR" dirty="0" smtClean="0"/>
              <a:t> a service</a:t>
            </a:r>
            <a:endParaRPr lang="fr-FR" dirty="0"/>
          </a:p>
        </p:txBody>
      </p:sp>
      <p:grpSp>
        <p:nvGrpSpPr>
          <p:cNvPr id="85" name="Group 84"/>
          <p:cNvGrpSpPr/>
          <p:nvPr/>
        </p:nvGrpSpPr>
        <p:grpSpPr>
          <a:xfrm>
            <a:off x="7010400" y="1143000"/>
            <a:ext cx="1295400" cy="1141383"/>
            <a:chOff x="2514600" y="1905000"/>
            <a:chExt cx="1295400" cy="1141383"/>
          </a:xfrm>
        </p:grpSpPr>
        <p:pic>
          <p:nvPicPr>
            <p:cNvPr id="92" name="Picture 91" descr="BD06784_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1905000"/>
              <a:ext cx="1066800" cy="103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15" descr="bank-tn_451-storefront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4600" y="2362200"/>
              <a:ext cx="684184" cy="684183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0" y="1143000"/>
            <a:ext cx="1371600" cy="1128231"/>
            <a:chOff x="2819400" y="4648200"/>
            <a:chExt cx="1323975" cy="1128231"/>
          </a:xfrm>
        </p:grpSpPr>
        <p:pic>
          <p:nvPicPr>
            <p:cNvPr id="99" name="Picture 3" descr="PE01753_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76600" y="4648200"/>
              <a:ext cx="866775" cy="112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" name="Picture 7" descr="antena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-10000"/>
            </a:blip>
            <a:srcRect/>
            <a:stretch>
              <a:fillRect/>
            </a:stretch>
          </p:blipFill>
          <p:spPr bwMode="auto">
            <a:xfrm>
              <a:off x="2819400" y="5082694"/>
              <a:ext cx="687230" cy="693737"/>
            </a:xfrm>
            <a:prstGeom prst="rect">
              <a:avLst/>
            </a:prstGeom>
            <a:noFill/>
          </p:spPr>
        </p:pic>
      </p:grpSp>
      <p:sp>
        <p:nvSpPr>
          <p:cNvPr id="101" name="AutoShape 2"/>
          <p:cNvSpPr>
            <a:spLocks noChangeArrowheads="1"/>
          </p:cNvSpPr>
          <p:nvPr/>
        </p:nvSpPr>
        <p:spPr bwMode="auto">
          <a:xfrm>
            <a:off x="2133600" y="3048000"/>
            <a:ext cx="6629400" cy="2971800"/>
          </a:xfrm>
          <a:prstGeom prst="roundRect">
            <a:avLst>
              <a:gd name="adj" fmla="val 9713"/>
            </a:avLst>
          </a:prstGeom>
          <a:gradFill>
            <a:gsLst>
              <a:gs pos="3000">
                <a:schemeClr val="accent4">
                  <a:tint val="50000"/>
                  <a:satMod val="300000"/>
                </a:schemeClr>
              </a:gs>
              <a:gs pos="14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 w="12700"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  <a:latin typeface="Tahoma" pitchFamily="34" charset="0"/>
              <a:cs typeface="Arial" pitchFamily="34" charset="0"/>
            </a:endParaRPr>
          </a:p>
        </p:txBody>
      </p:sp>
      <p:sp>
        <p:nvSpPr>
          <p:cNvPr id="102" name="AutoShape 55"/>
          <p:cNvSpPr>
            <a:spLocks noChangeArrowheads="1"/>
          </p:cNvSpPr>
          <p:nvPr/>
        </p:nvSpPr>
        <p:spPr bwMode="auto">
          <a:xfrm>
            <a:off x="2209800" y="4343400"/>
            <a:ext cx="1295400" cy="1219200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ISD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100" dirty="0" err="1" smtClean="0">
                <a:cs typeface="Arial" pitchFamily="34" charset="0"/>
              </a:rPr>
              <a:t>Verificación</a:t>
            </a:r>
            <a:r>
              <a:rPr lang="en-US" sz="1100" dirty="0" smtClean="0">
                <a:cs typeface="Arial" pitchFamily="34" charset="0"/>
              </a:rPr>
              <a:t> de </a:t>
            </a:r>
            <a:r>
              <a:rPr lang="en-US" sz="1100" dirty="0" err="1" smtClean="0">
                <a:cs typeface="Arial" pitchFamily="34" charset="0"/>
              </a:rPr>
              <a:t>Llave</a:t>
            </a:r>
            <a:endParaRPr lang="en-US" sz="1100" dirty="0" smtClean="0">
              <a:cs typeface="Arial" pitchFamily="34" charset="0"/>
            </a:endParaRPr>
          </a:p>
        </p:txBody>
      </p:sp>
      <p:sp>
        <p:nvSpPr>
          <p:cNvPr id="103" name="AutoShape 149"/>
          <p:cNvSpPr>
            <a:spLocks noChangeArrowheads="1"/>
          </p:cNvSpPr>
          <p:nvPr/>
        </p:nvSpPr>
        <p:spPr bwMode="auto">
          <a:xfrm>
            <a:off x="76200" y="2438400"/>
            <a:ext cx="1905000" cy="1981200"/>
          </a:xfrm>
          <a:prstGeom prst="wedgeRoundRectCallout">
            <a:avLst>
              <a:gd name="adj1" fmla="val -3033"/>
              <a:gd name="adj2" fmla="val -82467"/>
              <a:gd name="adj3" fmla="val 16667"/>
            </a:avLst>
          </a:prstGeom>
          <a:solidFill>
            <a:srgbClr val="CDD0B8"/>
          </a:solidFill>
          <a:ln>
            <a:solidFill>
              <a:srgbClr val="B4BD9F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36000" rIns="36000">
            <a:normAutofit/>
          </a:bodyPr>
          <a:lstStyle/>
          <a:p>
            <a:pPr marL="190500" indent="-190500">
              <a:spcBef>
                <a:spcPct val="50000"/>
              </a:spcBef>
              <a:buClr>
                <a:srgbClr val="C0504D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2- Ok,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Yo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genero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 la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Llave</a:t>
            </a:r>
            <a:endParaRPr lang="en-US" sz="16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 rot="10800000">
            <a:off x="1833048" y="1530325"/>
            <a:ext cx="4910652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105" name="Text Box 60"/>
          <p:cNvSpPr txBox="1">
            <a:spLocks noChangeArrowheads="1"/>
          </p:cNvSpPr>
          <p:nvPr/>
        </p:nvSpPr>
        <p:spPr bwMode="auto">
          <a:xfrm>
            <a:off x="7335982" y="528572"/>
            <a:ext cx="180801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0500" indent="-190500" algn="ctr">
              <a:spcBef>
                <a:spcPts val="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 dirty="0" err="1" smtClean="0">
                <a:cs typeface="Arial" pitchFamily="34" charset="0"/>
              </a:rPr>
              <a:t>Proveedor</a:t>
            </a:r>
            <a:r>
              <a:rPr lang="en-US" sz="1600" b="1" dirty="0" smtClean="0">
                <a:cs typeface="Arial" pitchFamily="34" charset="0"/>
              </a:rPr>
              <a:t> de </a:t>
            </a:r>
            <a:r>
              <a:rPr lang="en-US" sz="1600" b="1" dirty="0" err="1" smtClean="0">
                <a:cs typeface="Arial" pitchFamily="34" charset="0"/>
              </a:rPr>
              <a:t>Servicio</a:t>
            </a:r>
            <a:r>
              <a:rPr lang="en-US" sz="1600" b="1" dirty="0" smtClean="0">
                <a:cs typeface="Arial" pitchFamily="34" charset="0"/>
              </a:rPr>
              <a:t> 2: </a:t>
            </a:r>
            <a:r>
              <a:rPr lang="en-US" sz="1600" b="1" dirty="0" err="1" smtClean="0">
                <a:cs typeface="Arial" pitchFamily="34" charset="0"/>
              </a:rPr>
              <a:t>Banco</a:t>
            </a:r>
            <a:endParaRPr lang="en-US" sz="1600" b="1" dirty="0">
              <a:cs typeface="Arial" pitchFamily="34" charset="0"/>
            </a:endParaRPr>
          </a:p>
        </p:txBody>
      </p:sp>
      <p:pic>
        <p:nvPicPr>
          <p:cNvPr id="106" name="Picture 65" descr="modul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88838" y="3240990"/>
            <a:ext cx="9350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7" name="Group 17"/>
          <p:cNvGrpSpPr>
            <a:grpSpLocks/>
          </p:cNvGrpSpPr>
          <p:nvPr/>
        </p:nvGrpSpPr>
        <p:grpSpPr bwMode="auto">
          <a:xfrm>
            <a:off x="2895600" y="4343400"/>
            <a:ext cx="590550" cy="533400"/>
            <a:chOff x="3836" y="2895"/>
            <a:chExt cx="1466" cy="859"/>
          </a:xfrm>
        </p:grpSpPr>
        <p:grpSp>
          <p:nvGrpSpPr>
            <p:cNvPr id="108" name="Group 18"/>
            <p:cNvGrpSpPr>
              <a:grpSpLocks/>
            </p:cNvGrpSpPr>
            <p:nvPr/>
          </p:nvGrpSpPr>
          <p:grpSpPr bwMode="auto">
            <a:xfrm rot="-4074010">
              <a:off x="4919" y="2915"/>
              <a:ext cx="211" cy="551"/>
              <a:chOff x="2074" y="1654"/>
              <a:chExt cx="211" cy="551"/>
            </a:xfrm>
          </p:grpSpPr>
          <p:sp>
            <p:nvSpPr>
              <p:cNvPr id="110" name="Freeform 19"/>
              <p:cNvSpPr>
                <a:spLocks/>
              </p:cNvSpPr>
              <p:nvPr/>
            </p:nvSpPr>
            <p:spPr bwMode="auto">
              <a:xfrm>
                <a:off x="2130" y="1691"/>
                <a:ext cx="111" cy="53"/>
              </a:xfrm>
              <a:custGeom>
                <a:avLst/>
                <a:gdLst>
                  <a:gd name="T0" fmla="*/ 105 w 111"/>
                  <a:gd name="T1" fmla="*/ 0 h 53"/>
                  <a:gd name="T2" fmla="*/ 101 w 111"/>
                  <a:gd name="T3" fmla="*/ 2 h 53"/>
                  <a:gd name="T4" fmla="*/ 101 w 111"/>
                  <a:gd name="T5" fmla="*/ 45 h 53"/>
                  <a:gd name="T6" fmla="*/ 100 w 111"/>
                  <a:gd name="T7" fmla="*/ 45 h 53"/>
                  <a:gd name="T8" fmla="*/ 96 w 111"/>
                  <a:gd name="T9" fmla="*/ 48 h 53"/>
                  <a:gd name="T10" fmla="*/ 91 w 111"/>
                  <a:gd name="T11" fmla="*/ 49 h 53"/>
                  <a:gd name="T12" fmla="*/ 0 w 111"/>
                  <a:gd name="T13" fmla="*/ 49 h 53"/>
                  <a:gd name="T14" fmla="*/ 0 w 111"/>
                  <a:gd name="T15" fmla="*/ 52 h 53"/>
                  <a:gd name="T16" fmla="*/ 110 w 111"/>
                  <a:gd name="T17" fmla="*/ 52 h 53"/>
                  <a:gd name="T18" fmla="*/ 105 w 111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53"/>
                  <a:gd name="T32" fmla="*/ 111 w 111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53">
                    <a:moveTo>
                      <a:pt x="105" y="0"/>
                    </a:moveTo>
                    <a:lnTo>
                      <a:pt x="101" y="2"/>
                    </a:lnTo>
                    <a:lnTo>
                      <a:pt x="101" y="45"/>
                    </a:lnTo>
                    <a:lnTo>
                      <a:pt x="100" y="45"/>
                    </a:lnTo>
                    <a:lnTo>
                      <a:pt x="96" y="48"/>
                    </a:lnTo>
                    <a:lnTo>
                      <a:pt x="91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110" y="52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0"/>
              <p:cNvSpPr>
                <a:spLocks/>
              </p:cNvSpPr>
              <p:nvPr/>
            </p:nvSpPr>
            <p:spPr bwMode="auto">
              <a:xfrm>
                <a:off x="2074" y="1660"/>
                <a:ext cx="66" cy="287"/>
              </a:xfrm>
              <a:custGeom>
                <a:avLst/>
                <a:gdLst>
                  <a:gd name="T0" fmla="*/ 12 w 66"/>
                  <a:gd name="T1" fmla="*/ 0 h 287"/>
                  <a:gd name="T2" fmla="*/ 0 w 66"/>
                  <a:gd name="T3" fmla="*/ 7 h 287"/>
                  <a:gd name="T4" fmla="*/ 0 w 66"/>
                  <a:gd name="T5" fmla="*/ 234 h 287"/>
                  <a:gd name="T6" fmla="*/ 5 w 66"/>
                  <a:gd name="T7" fmla="*/ 242 h 287"/>
                  <a:gd name="T8" fmla="*/ 8 w 66"/>
                  <a:gd name="T9" fmla="*/ 252 h 287"/>
                  <a:gd name="T10" fmla="*/ 16 w 66"/>
                  <a:gd name="T11" fmla="*/ 259 h 287"/>
                  <a:gd name="T12" fmla="*/ 27 w 66"/>
                  <a:gd name="T13" fmla="*/ 268 h 287"/>
                  <a:gd name="T14" fmla="*/ 38 w 66"/>
                  <a:gd name="T15" fmla="*/ 274 h 287"/>
                  <a:gd name="T16" fmla="*/ 65 w 66"/>
                  <a:gd name="T17" fmla="*/ 286 h 287"/>
                  <a:gd name="T18" fmla="*/ 65 w 66"/>
                  <a:gd name="T19" fmla="*/ 272 h 287"/>
                  <a:gd name="T20" fmla="*/ 19 w 66"/>
                  <a:gd name="T21" fmla="*/ 232 h 287"/>
                  <a:gd name="T22" fmla="*/ 12 w 66"/>
                  <a:gd name="T23" fmla="*/ 0 h 2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287"/>
                  <a:gd name="T38" fmla="*/ 66 w 66"/>
                  <a:gd name="T39" fmla="*/ 287 h 2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287">
                    <a:moveTo>
                      <a:pt x="12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5" y="242"/>
                    </a:lnTo>
                    <a:lnTo>
                      <a:pt x="8" y="252"/>
                    </a:lnTo>
                    <a:lnTo>
                      <a:pt x="16" y="259"/>
                    </a:lnTo>
                    <a:lnTo>
                      <a:pt x="27" y="268"/>
                    </a:lnTo>
                    <a:lnTo>
                      <a:pt x="38" y="274"/>
                    </a:lnTo>
                    <a:lnTo>
                      <a:pt x="65" y="286"/>
                    </a:lnTo>
                    <a:lnTo>
                      <a:pt x="65" y="272"/>
                    </a:lnTo>
                    <a:lnTo>
                      <a:pt x="19" y="23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21"/>
              <p:cNvSpPr>
                <a:spLocks/>
              </p:cNvSpPr>
              <p:nvPr/>
            </p:nvSpPr>
            <p:spPr bwMode="auto">
              <a:xfrm>
                <a:off x="2137" y="1928"/>
                <a:ext cx="25" cy="269"/>
              </a:xfrm>
              <a:custGeom>
                <a:avLst/>
                <a:gdLst>
                  <a:gd name="T0" fmla="*/ 24 w 25"/>
                  <a:gd name="T1" fmla="*/ 268 h 269"/>
                  <a:gd name="T2" fmla="*/ 14 w 25"/>
                  <a:gd name="T3" fmla="*/ 266 h 269"/>
                  <a:gd name="T4" fmla="*/ 0 w 25"/>
                  <a:gd name="T5" fmla="*/ 252 h 269"/>
                  <a:gd name="T6" fmla="*/ 0 w 25"/>
                  <a:gd name="T7" fmla="*/ 0 h 269"/>
                  <a:gd name="T8" fmla="*/ 9 w 25"/>
                  <a:gd name="T9" fmla="*/ 0 h 269"/>
                  <a:gd name="T10" fmla="*/ 9 w 25"/>
                  <a:gd name="T11" fmla="*/ 252 h 269"/>
                  <a:gd name="T12" fmla="*/ 24 w 25"/>
                  <a:gd name="T13" fmla="*/ 268 h 2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69"/>
                  <a:gd name="T23" fmla="*/ 25 w 25"/>
                  <a:gd name="T24" fmla="*/ 269 h 2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69">
                    <a:moveTo>
                      <a:pt x="24" y="268"/>
                    </a:moveTo>
                    <a:lnTo>
                      <a:pt x="14" y="266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52"/>
                    </a:lnTo>
                    <a:lnTo>
                      <a:pt x="24" y="268"/>
                    </a:lnTo>
                  </a:path>
                </a:pathLst>
              </a:custGeom>
              <a:solidFill>
                <a:srgbClr val="49494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2"/>
              <p:cNvSpPr>
                <a:spLocks/>
              </p:cNvSpPr>
              <p:nvPr/>
            </p:nvSpPr>
            <p:spPr bwMode="auto">
              <a:xfrm>
                <a:off x="2086" y="1654"/>
                <a:ext cx="199" cy="549"/>
              </a:xfrm>
              <a:custGeom>
                <a:avLst/>
                <a:gdLst>
                  <a:gd name="T0" fmla="*/ 0 w 199"/>
                  <a:gd name="T1" fmla="*/ 7 h 549"/>
                  <a:gd name="T2" fmla="*/ 2 w 199"/>
                  <a:gd name="T3" fmla="*/ 243 h 549"/>
                  <a:gd name="T4" fmla="*/ 10 w 199"/>
                  <a:gd name="T5" fmla="*/ 259 h 549"/>
                  <a:gd name="T6" fmla="*/ 26 w 199"/>
                  <a:gd name="T7" fmla="*/ 269 h 549"/>
                  <a:gd name="T8" fmla="*/ 46 w 199"/>
                  <a:gd name="T9" fmla="*/ 279 h 549"/>
                  <a:gd name="T10" fmla="*/ 59 w 199"/>
                  <a:gd name="T11" fmla="*/ 293 h 549"/>
                  <a:gd name="T12" fmla="*/ 74 w 199"/>
                  <a:gd name="T13" fmla="*/ 543 h 549"/>
                  <a:gd name="T14" fmla="*/ 96 w 199"/>
                  <a:gd name="T15" fmla="*/ 548 h 549"/>
                  <a:gd name="T16" fmla="*/ 124 w 199"/>
                  <a:gd name="T17" fmla="*/ 508 h 549"/>
                  <a:gd name="T18" fmla="*/ 125 w 199"/>
                  <a:gd name="T19" fmla="*/ 481 h 549"/>
                  <a:gd name="T20" fmla="*/ 128 w 199"/>
                  <a:gd name="T21" fmla="*/ 467 h 549"/>
                  <a:gd name="T22" fmla="*/ 134 w 199"/>
                  <a:gd name="T23" fmla="*/ 450 h 549"/>
                  <a:gd name="T24" fmla="*/ 125 w 199"/>
                  <a:gd name="T25" fmla="*/ 436 h 549"/>
                  <a:gd name="T26" fmla="*/ 128 w 199"/>
                  <a:gd name="T27" fmla="*/ 426 h 549"/>
                  <a:gd name="T28" fmla="*/ 139 w 199"/>
                  <a:gd name="T29" fmla="*/ 392 h 549"/>
                  <a:gd name="T30" fmla="*/ 124 w 199"/>
                  <a:gd name="T31" fmla="*/ 379 h 549"/>
                  <a:gd name="T32" fmla="*/ 140 w 199"/>
                  <a:gd name="T33" fmla="*/ 364 h 549"/>
                  <a:gd name="T34" fmla="*/ 150 w 199"/>
                  <a:gd name="T35" fmla="*/ 304 h 549"/>
                  <a:gd name="T36" fmla="*/ 153 w 199"/>
                  <a:gd name="T37" fmla="*/ 281 h 549"/>
                  <a:gd name="T38" fmla="*/ 175 w 199"/>
                  <a:gd name="T39" fmla="*/ 269 h 549"/>
                  <a:gd name="T40" fmla="*/ 192 w 199"/>
                  <a:gd name="T41" fmla="*/ 259 h 549"/>
                  <a:gd name="T42" fmla="*/ 198 w 199"/>
                  <a:gd name="T43" fmla="*/ 243 h 549"/>
                  <a:gd name="T44" fmla="*/ 198 w 199"/>
                  <a:gd name="T45" fmla="*/ 19 h 549"/>
                  <a:gd name="T46" fmla="*/ 196 w 199"/>
                  <a:gd name="T47" fmla="*/ 14 h 549"/>
                  <a:gd name="T48" fmla="*/ 193 w 199"/>
                  <a:gd name="T49" fmla="*/ 12 h 549"/>
                  <a:gd name="T50" fmla="*/ 175 w 199"/>
                  <a:gd name="T51" fmla="*/ 18 h 549"/>
                  <a:gd name="T52" fmla="*/ 158 w 199"/>
                  <a:gd name="T53" fmla="*/ 32 h 549"/>
                  <a:gd name="T54" fmla="*/ 150 w 199"/>
                  <a:gd name="T55" fmla="*/ 37 h 549"/>
                  <a:gd name="T56" fmla="*/ 150 w 199"/>
                  <a:gd name="T57" fmla="*/ 65 h 549"/>
                  <a:gd name="T58" fmla="*/ 149 w 199"/>
                  <a:gd name="T59" fmla="*/ 80 h 549"/>
                  <a:gd name="T60" fmla="*/ 143 w 199"/>
                  <a:gd name="T61" fmla="*/ 87 h 549"/>
                  <a:gd name="T62" fmla="*/ 54 w 199"/>
                  <a:gd name="T63" fmla="*/ 88 h 549"/>
                  <a:gd name="T64" fmla="*/ 45 w 199"/>
                  <a:gd name="T65" fmla="*/ 86 h 549"/>
                  <a:gd name="T66" fmla="*/ 42 w 199"/>
                  <a:gd name="T67" fmla="*/ 78 h 549"/>
                  <a:gd name="T68" fmla="*/ 43 w 199"/>
                  <a:gd name="T69" fmla="*/ 39 h 549"/>
                  <a:gd name="T70" fmla="*/ 46 w 199"/>
                  <a:gd name="T71" fmla="*/ 36 h 549"/>
                  <a:gd name="T72" fmla="*/ 93 w 199"/>
                  <a:gd name="T73" fmla="*/ 36 h 549"/>
                  <a:gd name="T74" fmla="*/ 104 w 199"/>
                  <a:gd name="T75" fmla="*/ 31 h 549"/>
                  <a:gd name="T76" fmla="*/ 114 w 199"/>
                  <a:gd name="T77" fmla="*/ 26 h 549"/>
                  <a:gd name="T78" fmla="*/ 136 w 199"/>
                  <a:gd name="T79" fmla="*/ 11 h 54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99"/>
                  <a:gd name="T121" fmla="*/ 0 h 549"/>
                  <a:gd name="T122" fmla="*/ 199 w 199"/>
                  <a:gd name="T123" fmla="*/ 549 h 54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99" h="549">
                    <a:moveTo>
                      <a:pt x="176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2" y="243"/>
                    </a:lnTo>
                    <a:lnTo>
                      <a:pt x="5" y="252"/>
                    </a:lnTo>
                    <a:lnTo>
                      <a:pt x="10" y="259"/>
                    </a:lnTo>
                    <a:lnTo>
                      <a:pt x="16" y="263"/>
                    </a:lnTo>
                    <a:lnTo>
                      <a:pt x="26" y="269"/>
                    </a:lnTo>
                    <a:lnTo>
                      <a:pt x="37" y="275"/>
                    </a:lnTo>
                    <a:lnTo>
                      <a:pt x="46" y="279"/>
                    </a:lnTo>
                    <a:lnTo>
                      <a:pt x="54" y="283"/>
                    </a:lnTo>
                    <a:lnTo>
                      <a:pt x="59" y="293"/>
                    </a:lnTo>
                    <a:lnTo>
                      <a:pt x="59" y="531"/>
                    </a:lnTo>
                    <a:lnTo>
                      <a:pt x="74" y="543"/>
                    </a:lnTo>
                    <a:lnTo>
                      <a:pt x="81" y="548"/>
                    </a:lnTo>
                    <a:lnTo>
                      <a:pt x="96" y="548"/>
                    </a:lnTo>
                    <a:lnTo>
                      <a:pt x="106" y="537"/>
                    </a:lnTo>
                    <a:lnTo>
                      <a:pt x="124" y="508"/>
                    </a:lnTo>
                    <a:lnTo>
                      <a:pt x="118" y="485"/>
                    </a:lnTo>
                    <a:lnTo>
                      <a:pt x="125" y="481"/>
                    </a:lnTo>
                    <a:lnTo>
                      <a:pt x="129" y="476"/>
                    </a:lnTo>
                    <a:lnTo>
                      <a:pt x="128" y="467"/>
                    </a:lnTo>
                    <a:lnTo>
                      <a:pt x="128" y="455"/>
                    </a:lnTo>
                    <a:lnTo>
                      <a:pt x="134" y="450"/>
                    </a:lnTo>
                    <a:lnTo>
                      <a:pt x="134" y="444"/>
                    </a:lnTo>
                    <a:lnTo>
                      <a:pt x="125" y="436"/>
                    </a:lnTo>
                    <a:lnTo>
                      <a:pt x="118" y="432"/>
                    </a:lnTo>
                    <a:lnTo>
                      <a:pt x="128" y="426"/>
                    </a:lnTo>
                    <a:lnTo>
                      <a:pt x="136" y="409"/>
                    </a:lnTo>
                    <a:lnTo>
                      <a:pt x="139" y="392"/>
                    </a:lnTo>
                    <a:lnTo>
                      <a:pt x="128" y="385"/>
                    </a:lnTo>
                    <a:lnTo>
                      <a:pt x="124" y="379"/>
                    </a:lnTo>
                    <a:lnTo>
                      <a:pt x="128" y="368"/>
                    </a:lnTo>
                    <a:lnTo>
                      <a:pt x="140" y="364"/>
                    </a:lnTo>
                    <a:lnTo>
                      <a:pt x="149" y="354"/>
                    </a:lnTo>
                    <a:lnTo>
                      <a:pt x="150" y="304"/>
                    </a:lnTo>
                    <a:lnTo>
                      <a:pt x="149" y="291"/>
                    </a:lnTo>
                    <a:lnTo>
                      <a:pt x="153" y="281"/>
                    </a:lnTo>
                    <a:lnTo>
                      <a:pt x="161" y="275"/>
                    </a:lnTo>
                    <a:lnTo>
                      <a:pt x="175" y="269"/>
                    </a:lnTo>
                    <a:lnTo>
                      <a:pt x="184" y="265"/>
                    </a:lnTo>
                    <a:lnTo>
                      <a:pt x="192" y="259"/>
                    </a:lnTo>
                    <a:lnTo>
                      <a:pt x="196" y="253"/>
                    </a:lnTo>
                    <a:lnTo>
                      <a:pt x="198" y="243"/>
                    </a:lnTo>
                    <a:lnTo>
                      <a:pt x="198" y="240"/>
                    </a:lnTo>
                    <a:lnTo>
                      <a:pt x="198" y="19"/>
                    </a:lnTo>
                    <a:lnTo>
                      <a:pt x="198" y="16"/>
                    </a:lnTo>
                    <a:lnTo>
                      <a:pt x="196" y="14"/>
                    </a:lnTo>
                    <a:lnTo>
                      <a:pt x="195" y="13"/>
                    </a:lnTo>
                    <a:lnTo>
                      <a:pt x="193" y="12"/>
                    </a:lnTo>
                    <a:lnTo>
                      <a:pt x="181" y="12"/>
                    </a:lnTo>
                    <a:lnTo>
                      <a:pt x="175" y="18"/>
                    </a:lnTo>
                    <a:lnTo>
                      <a:pt x="167" y="26"/>
                    </a:lnTo>
                    <a:lnTo>
                      <a:pt x="158" y="32"/>
                    </a:lnTo>
                    <a:lnTo>
                      <a:pt x="153" y="35"/>
                    </a:lnTo>
                    <a:lnTo>
                      <a:pt x="150" y="37"/>
                    </a:lnTo>
                    <a:lnTo>
                      <a:pt x="150" y="48"/>
                    </a:lnTo>
                    <a:lnTo>
                      <a:pt x="150" y="65"/>
                    </a:lnTo>
                    <a:lnTo>
                      <a:pt x="149" y="72"/>
                    </a:lnTo>
                    <a:lnTo>
                      <a:pt x="149" y="80"/>
                    </a:lnTo>
                    <a:lnTo>
                      <a:pt x="147" y="84"/>
                    </a:lnTo>
                    <a:lnTo>
                      <a:pt x="143" y="87"/>
                    </a:lnTo>
                    <a:lnTo>
                      <a:pt x="136" y="88"/>
                    </a:lnTo>
                    <a:lnTo>
                      <a:pt x="54" y="88"/>
                    </a:lnTo>
                    <a:lnTo>
                      <a:pt x="48" y="87"/>
                    </a:lnTo>
                    <a:lnTo>
                      <a:pt x="45" y="86"/>
                    </a:lnTo>
                    <a:lnTo>
                      <a:pt x="43" y="83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3" y="39"/>
                    </a:lnTo>
                    <a:lnTo>
                      <a:pt x="45" y="38"/>
                    </a:lnTo>
                    <a:lnTo>
                      <a:pt x="46" y="36"/>
                    </a:lnTo>
                    <a:lnTo>
                      <a:pt x="52" y="36"/>
                    </a:lnTo>
                    <a:lnTo>
                      <a:pt x="93" y="36"/>
                    </a:lnTo>
                    <a:lnTo>
                      <a:pt x="98" y="34"/>
                    </a:lnTo>
                    <a:lnTo>
                      <a:pt x="104" y="31"/>
                    </a:lnTo>
                    <a:lnTo>
                      <a:pt x="109" y="29"/>
                    </a:lnTo>
                    <a:lnTo>
                      <a:pt x="114" y="26"/>
                    </a:lnTo>
                    <a:lnTo>
                      <a:pt x="154" y="29"/>
                    </a:lnTo>
                    <a:lnTo>
                      <a:pt x="136" y="11"/>
                    </a:lnTo>
                    <a:lnTo>
                      <a:pt x="176" y="0"/>
                    </a:lnTo>
                  </a:path>
                </a:pathLst>
              </a:custGeom>
              <a:solidFill>
                <a:srgbClr val="B5B5B5"/>
              </a:solidFill>
              <a:ln w="12700" cap="rnd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23"/>
              <p:cNvSpPr>
                <a:spLocks noChangeShapeType="1"/>
              </p:cNvSpPr>
              <p:nvPr/>
            </p:nvSpPr>
            <p:spPr bwMode="auto">
              <a:xfrm flipV="1">
                <a:off x="2167" y="1944"/>
                <a:ext cx="0" cy="260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24"/>
              <p:cNvSpPr>
                <a:spLocks/>
              </p:cNvSpPr>
              <p:nvPr/>
            </p:nvSpPr>
            <p:spPr bwMode="auto">
              <a:xfrm>
                <a:off x="2167" y="1948"/>
                <a:ext cx="13" cy="255"/>
              </a:xfrm>
              <a:custGeom>
                <a:avLst/>
                <a:gdLst>
                  <a:gd name="T0" fmla="*/ 0 w 13"/>
                  <a:gd name="T1" fmla="*/ 0 h 255"/>
                  <a:gd name="T2" fmla="*/ 12 w 13"/>
                  <a:gd name="T3" fmla="*/ 0 h 255"/>
                  <a:gd name="T4" fmla="*/ 12 w 13"/>
                  <a:gd name="T5" fmla="*/ 254 h 255"/>
                  <a:gd name="T6" fmla="*/ 8 w 13"/>
                  <a:gd name="T7" fmla="*/ 254 h 255"/>
                  <a:gd name="T8" fmla="*/ 8 w 13"/>
                  <a:gd name="T9" fmla="*/ 5 h 255"/>
                  <a:gd name="T10" fmla="*/ 0 w 13"/>
                  <a:gd name="T11" fmla="*/ 5 h 255"/>
                  <a:gd name="T12" fmla="*/ 0 w 13"/>
                  <a:gd name="T13" fmla="*/ 0 h 2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255"/>
                  <a:gd name="T23" fmla="*/ 13 w 13"/>
                  <a:gd name="T24" fmla="*/ 255 h 2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255">
                    <a:moveTo>
                      <a:pt x="0" y="0"/>
                    </a:moveTo>
                    <a:lnTo>
                      <a:pt x="12" y="0"/>
                    </a:lnTo>
                    <a:lnTo>
                      <a:pt x="12" y="254"/>
                    </a:lnTo>
                    <a:lnTo>
                      <a:pt x="8" y="254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5"/>
              <p:cNvSpPr>
                <a:spLocks noChangeShapeType="1"/>
              </p:cNvSpPr>
              <p:nvPr/>
            </p:nvSpPr>
            <p:spPr bwMode="auto">
              <a:xfrm flipV="1">
                <a:off x="2164" y="1970"/>
                <a:ext cx="0" cy="235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26"/>
              <p:cNvSpPr>
                <a:spLocks/>
              </p:cNvSpPr>
              <p:nvPr/>
            </p:nvSpPr>
            <p:spPr bwMode="auto">
              <a:xfrm>
                <a:off x="2200" y="1948"/>
                <a:ext cx="23" cy="76"/>
              </a:xfrm>
              <a:custGeom>
                <a:avLst/>
                <a:gdLst>
                  <a:gd name="T0" fmla="*/ 0 w 23"/>
                  <a:gd name="T1" fmla="*/ 0 h 76"/>
                  <a:gd name="T2" fmla="*/ 22 w 23"/>
                  <a:gd name="T3" fmla="*/ 0 h 76"/>
                  <a:gd name="T4" fmla="*/ 22 w 23"/>
                  <a:gd name="T5" fmla="*/ 70 h 76"/>
                  <a:gd name="T6" fmla="*/ 15 w 23"/>
                  <a:gd name="T7" fmla="*/ 75 h 76"/>
                  <a:gd name="T8" fmla="*/ 15 w 23"/>
                  <a:gd name="T9" fmla="*/ 5 h 76"/>
                  <a:gd name="T10" fmla="*/ 2 w 23"/>
                  <a:gd name="T11" fmla="*/ 5 h 76"/>
                  <a:gd name="T12" fmla="*/ 0 w 23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76"/>
                  <a:gd name="T23" fmla="*/ 23 w 23"/>
                  <a:gd name="T24" fmla="*/ 76 h 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76">
                    <a:moveTo>
                      <a:pt x="0" y="0"/>
                    </a:moveTo>
                    <a:lnTo>
                      <a:pt x="22" y="0"/>
                    </a:lnTo>
                    <a:lnTo>
                      <a:pt x="22" y="70"/>
                    </a:lnTo>
                    <a:lnTo>
                      <a:pt x="15" y="75"/>
                    </a:lnTo>
                    <a:lnTo>
                      <a:pt x="15" y="5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27"/>
              <p:cNvSpPr>
                <a:spLocks/>
              </p:cNvSpPr>
              <p:nvPr/>
            </p:nvSpPr>
            <p:spPr bwMode="auto">
              <a:xfrm>
                <a:off x="2115" y="1756"/>
                <a:ext cx="138" cy="140"/>
              </a:xfrm>
              <a:custGeom>
                <a:avLst/>
                <a:gdLst>
                  <a:gd name="T0" fmla="*/ 20 w 138"/>
                  <a:gd name="T1" fmla="*/ 139 h 140"/>
                  <a:gd name="T2" fmla="*/ 12 w 138"/>
                  <a:gd name="T3" fmla="*/ 137 h 140"/>
                  <a:gd name="T4" fmla="*/ 6 w 138"/>
                  <a:gd name="T5" fmla="*/ 133 h 140"/>
                  <a:gd name="T6" fmla="*/ 3 w 138"/>
                  <a:gd name="T7" fmla="*/ 127 h 140"/>
                  <a:gd name="T8" fmla="*/ 0 w 138"/>
                  <a:gd name="T9" fmla="*/ 118 h 140"/>
                  <a:gd name="T10" fmla="*/ 0 w 138"/>
                  <a:gd name="T11" fmla="*/ 24 h 140"/>
                  <a:gd name="T12" fmla="*/ 0 w 138"/>
                  <a:gd name="T13" fmla="*/ 13 h 140"/>
                  <a:gd name="T14" fmla="*/ 4 w 138"/>
                  <a:gd name="T15" fmla="*/ 6 h 140"/>
                  <a:gd name="T16" fmla="*/ 10 w 138"/>
                  <a:gd name="T17" fmla="*/ 3 h 140"/>
                  <a:gd name="T18" fmla="*/ 20 w 138"/>
                  <a:gd name="T19" fmla="*/ 0 h 140"/>
                  <a:gd name="T20" fmla="*/ 119 w 138"/>
                  <a:gd name="T21" fmla="*/ 0 h 140"/>
                  <a:gd name="T22" fmla="*/ 129 w 138"/>
                  <a:gd name="T23" fmla="*/ 3 h 140"/>
                  <a:gd name="T24" fmla="*/ 134 w 138"/>
                  <a:gd name="T25" fmla="*/ 6 h 140"/>
                  <a:gd name="T26" fmla="*/ 136 w 138"/>
                  <a:gd name="T27" fmla="*/ 9 h 140"/>
                  <a:gd name="T28" fmla="*/ 137 w 138"/>
                  <a:gd name="T29" fmla="*/ 13 h 140"/>
                  <a:gd name="T30" fmla="*/ 137 w 138"/>
                  <a:gd name="T31" fmla="*/ 24 h 140"/>
                  <a:gd name="T32" fmla="*/ 137 w 138"/>
                  <a:gd name="T33" fmla="*/ 118 h 140"/>
                  <a:gd name="T34" fmla="*/ 136 w 138"/>
                  <a:gd name="T35" fmla="*/ 129 h 140"/>
                  <a:gd name="T36" fmla="*/ 134 w 138"/>
                  <a:gd name="T37" fmla="*/ 136 h 140"/>
                  <a:gd name="T38" fmla="*/ 132 w 138"/>
                  <a:gd name="T39" fmla="*/ 137 h 140"/>
                  <a:gd name="T40" fmla="*/ 128 w 138"/>
                  <a:gd name="T41" fmla="*/ 138 h 140"/>
                  <a:gd name="T42" fmla="*/ 119 w 138"/>
                  <a:gd name="T43" fmla="*/ 139 h 140"/>
                  <a:gd name="T44" fmla="*/ 20 w 138"/>
                  <a:gd name="T45" fmla="*/ 139 h 14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8"/>
                  <a:gd name="T70" fmla="*/ 0 h 140"/>
                  <a:gd name="T71" fmla="*/ 138 w 138"/>
                  <a:gd name="T72" fmla="*/ 140 h 14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8" h="140">
                    <a:moveTo>
                      <a:pt x="20" y="139"/>
                    </a:moveTo>
                    <a:lnTo>
                      <a:pt x="12" y="137"/>
                    </a:lnTo>
                    <a:lnTo>
                      <a:pt x="6" y="133"/>
                    </a:lnTo>
                    <a:lnTo>
                      <a:pt x="3" y="127"/>
                    </a:lnTo>
                    <a:lnTo>
                      <a:pt x="0" y="11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4" y="6"/>
                    </a:lnTo>
                    <a:lnTo>
                      <a:pt x="10" y="3"/>
                    </a:lnTo>
                    <a:lnTo>
                      <a:pt x="20" y="0"/>
                    </a:lnTo>
                    <a:lnTo>
                      <a:pt x="119" y="0"/>
                    </a:lnTo>
                    <a:lnTo>
                      <a:pt x="129" y="3"/>
                    </a:lnTo>
                    <a:lnTo>
                      <a:pt x="134" y="6"/>
                    </a:lnTo>
                    <a:lnTo>
                      <a:pt x="136" y="9"/>
                    </a:lnTo>
                    <a:lnTo>
                      <a:pt x="137" y="13"/>
                    </a:lnTo>
                    <a:lnTo>
                      <a:pt x="137" y="24"/>
                    </a:lnTo>
                    <a:lnTo>
                      <a:pt x="137" y="118"/>
                    </a:lnTo>
                    <a:lnTo>
                      <a:pt x="136" y="129"/>
                    </a:lnTo>
                    <a:lnTo>
                      <a:pt x="134" y="136"/>
                    </a:lnTo>
                    <a:lnTo>
                      <a:pt x="132" y="137"/>
                    </a:lnTo>
                    <a:lnTo>
                      <a:pt x="128" y="138"/>
                    </a:lnTo>
                    <a:lnTo>
                      <a:pt x="119" y="139"/>
                    </a:lnTo>
                    <a:lnTo>
                      <a:pt x="20" y="139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28"/>
              <p:cNvSpPr>
                <a:spLocks/>
              </p:cNvSpPr>
              <p:nvPr/>
            </p:nvSpPr>
            <p:spPr bwMode="auto">
              <a:xfrm>
                <a:off x="2137" y="1774"/>
                <a:ext cx="92" cy="106"/>
              </a:xfrm>
              <a:custGeom>
                <a:avLst/>
                <a:gdLst>
                  <a:gd name="T0" fmla="*/ 13 w 92"/>
                  <a:gd name="T1" fmla="*/ 105 h 106"/>
                  <a:gd name="T2" fmla="*/ 7 w 92"/>
                  <a:gd name="T3" fmla="*/ 104 h 106"/>
                  <a:gd name="T4" fmla="*/ 4 w 92"/>
                  <a:gd name="T5" fmla="*/ 101 h 106"/>
                  <a:gd name="T6" fmla="*/ 2 w 92"/>
                  <a:gd name="T7" fmla="*/ 97 h 106"/>
                  <a:gd name="T8" fmla="*/ 0 w 92"/>
                  <a:gd name="T9" fmla="*/ 90 h 106"/>
                  <a:gd name="T10" fmla="*/ 0 w 92"/>
                  <a:gd name="T11" fmla="*/ 18 h 106"/>
                  <a:gd name="T12" fmla="*/ 0 w 92"/>
                  <a:gd name="T13" fmla="*/ 10 h 106"/>
                  <a:gd name="T14" fmla="*/ 2 w 92"/>
                  <a:gd name="T15" fmla="*/ 5 h 106"/>
                  <a:gd name="T16" fmla="*/ 6 w 92"/>
                  <a:gd name="T17" fmla="*/ 3 h 106"/>
                  <a:gd name="T18" fmla="*/ 13 w 92"/>
                  <a:gd name="T19" fmla="*/ 0 h 106"/>
                  <a:gd name="T20" fmla="*/ 79 w 92"/>
                  <a:gd name="T21" fmla="*/ 0 h 106"/>
                  <a:gd name="T22" fmla="*/ 86 w 92"/>
                  <a:gd name="T23" fmla="*/ 3 h 106"/>
                  <a:gd name="T24" fmla="*/ 90 w 92"/>
                  <a:gd name="T25" fmla="*/ 5 h 106"/>
                  <a:gd name="T26" fmla="*/ 91 w 92"/>
                  <a:gd name="T27" fmla="*/ 8 h 106"/>
                  <a:gd name="T28" fmla="*/ 91 w 92"/>
                  <a:gd name="T29" fmla="*/ 11 h 106"/>
                  <a:gd name="T30" fmla="*/ 91 w 92"/>
                  <a:gd name="T31" fmla="*/ 18 h 106"/>
                  <a:gd name="T32" fmla="*/ 91 w 92"/>
                  <a:gd name="T33" fmla="*/ 90 h 106"/>
                  <a:gd name="T34" fmla="*/ 91 w 92"/>
                  <a:gd name="T35" fmla="*/ 98 h 106"/>
                  <a:gd name="T36" fmla="*/ 90 w 92"/>
                  <a:gd name="T37" fmla="*/ 103 h 106"/>
                  <a:gd name="T38" fmla="*/ 87 w 92"/>
                  <a:gd name="T39" fmla="*/ 104 h 106"/>
                  <a:gd name="T40" fmla="*/ 85 w 92"/>
                  <a:gd name="T41" fmla="*/ 104 h 106"/>
                  <a:gd name="T42" fmla="*/ 79 w 92"/>
                  <a:gd name="T43" fmla="*/ 105 h 106"/>
                  <a:gd name="T44" fmla="*/ 13 w 92"/>
                  <a:gd name="T45" fmla="*/ 105 h 10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2"/>
                  <a:gd name="T70" fmla="*/ 0 h 106"/>
                  <a:gd name="T71" fmla="*/ 92 w 92"/>
                  <a:gd name="T72" fmla="*/ 106 h 10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2" h="106">
                    <a:moveTo>
                      <a:pt x="13" y="105"/>
                    </a:moveTo>
                    <a:lnTo>
                      <a:pt x="7" y="104"/>
                    </a:lnTo>
                    <a:lnTo>
                      <a:pt x="4" y="101"/>
                    </a:lnTo>
                    <a:lnTo>
                      <a:pt x="2" y="97"/>
                    </a:lnTo>
                    <a:lnTo>
                      <a:pt x="0" y="90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79" y="0"/>
                    </a:lnTo>
                    <a:lnTo>
                      <a:pt x="86" y="3"/>
                    </a:lnTo>
                    <a:lnTo>
                      <a:pt x="90" y="5"/>
                    </a:lnTo>
                    <a:lnTo>
                      <a:pt x="91" y="8"/>
                    </a:lnTo>
                    <a:lnTo>
                      <a:pt x="91" y="11"/>
                    </a:lnTo>
                    <a:lnTo>
                      <a:pt x="91" y="18"/>
                    </a:lnTo>
                    <a:lnTo>
                      <a:pt x="91" y="90"/>
                    </a:lnTo>
                    <a:lnTo>
                      <a:pt x="91" y="98"/>
                    </a:lnTo>
                    <a:lnTo>
                      <a:pt x="90" y="103"/>
                    </a:lnTo>
                    <a:lnTo>
                      <a:pt x="87" y="104"/>
                    </a:lnTo>
                    <a:lnTo>
                      <a:pt x="85" y="104"/>
                    </a:lnTo>
                    <a:lnTo>
                      <a:pt x="79" y="105"/>
                    </a:lnTo>
                    <a:lnTo>
                      <a:pt x="13" y="105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29"/>
              <p:cNvSpPr>
                <a:spLocks/>
              </p:cNvSpPr>
              <p:nvPr/>
            </p:nvSpPr>
            <p:spPr bwMode="auto">
              <a:xfrm>
                <a:off x="2230" y="1763"/>
                <a:ext cx="11" cy="115"/>
              </a:xfrm>
              <a:custGeom>
                <a:avLst/>
                <a:gdLst>
                  <a:gd name="T0" fmla="*/ 8 w 11"/>
                  <a:gd name="T1" fmla="*/ 114 h 115"/>
                  <a:gd name="T2" fmla="*/ 9 w 11"/>
                  <a:gd name="T3" fmla="*/ 114 h 115"/>
                  <a:gd name="T4" fmla="*/ 9 w 11"/>
                  <a:gd name="T5" fmla="*/ 15 h 115"/>
                  <a:gd name="T6" fmla="*/ 9 w 11"/>
                  <a:gd name="T7" fmla="*/ 13 h 115"/>
                  <a:gd name="T8" fmla="*/ 10 w 11"/>
                  <a:gd name="T9" fmla="*/ 12 h 115"/>
                  <a:gd name="T10" fmla="*/ 9 w 11"/>
                  <a:gd name="T11" fmla="*/ 11 h 115"/>
                  <a:gd name="T12" fmla="*/ 9 w 11"/>
                  <a:gd name="T13" fmla="*/ 10 h 115"/>
                  <a:gd name="T14" fmla="*/ 9 w 11"/>
                  <a:gd name="T15" fmla="*/ 9 h 115"/>
                  <a:gd name="T16" fmla="*/ 9 w 11"/>
                  <a:gd name="T17" fmla="*/ 8 h 115"/>
                  <a:gd name="T18" fmla="*/ 9 w 11"/>
                  <a:gd name="T19" fmla="*/ 7 h 115"/>
                  <a:gd name="T20" fmla="*/ 9 w 11"/>
                  <a:gd name="T21" fmla="*/ 6 h 115"/>
                  <a:gd name="T22" fmla="*/ 8 w 11"/>
                  <a:gd name="T23" fmla="*/ 5 h 115"/>
                  <a:gd name="T24" fmla="*/ 8 w 11"/>
                  <a:gd name="T25" fmla="*/ 5 h 115"/>
                  <a:gd name="T26" fmla="*/ 7 w 11"/>
                  <a:gd name="T27" fmla="*/ 4 h 115"/>
                  <a:gd name="T28" fmla="*/ 6 w 11"/>
                  <a:gd name="T29" fmla="*/ 3 h 115"/>
                  <a:gd name="T30" fmla="*/ 6 w 11"/>
                  <a:gd name="T31" fmla="*/ 2 h 115"/>
                  <a:gd name="T32" fmla="*/ 5 w 11"/>
                  <a:gd name="T33" fmla="*/ 2 h 115"/>
                  <a:gd name="T34" fmla="*/ 5 w 11"/>
                  <a:gd name="T35" fmla="*/ 1 h 115"/>
                  <a:gd name="T36" fmla="*/ 4 w 11"/>
                  <a:gd name="T37" fmla="*/ 1 h 115"/>
                  <a:gd name="T38" fmla="*/ 4 w 11"/>
                  <a:gd name="T39" fmla="*/ 1 h 115"/>
                  <a:gd name="T40" fmla="*/ 3 w 11"/>
                  <a:gd name="T41" fmla="*/ 0 h 115"/>
                  <a:gd name="T42" fmla="*/ 2 w 11"/>
                  <a:gd name="T43" fmla="*/ 0 h 115"/>
                  <a:gd name="T44" fmla="*/ 0 w 11"/>
                  <a:gd name="T45" fmla="*/ 2 h 115"/>
                  <a:gd name="T46" fmla="*/ 1 w 11"/>
                  <a:gd name="T47" fmla="*/ 2 h 115"/>
                  <a:gd name="T48" fmla="*/ 2 w 11"/>
                  <a:gd name="T49" fmla="*/ 2 h 115"/>
                  <a:gd name="T50" fmla="*/ 2 w 11"/>
                  <a:gd name="T51" fmla="*/ 3 h 115"/>
                  <a:gd name="T52" fmla="*/ 3 w 11"/>
                  <a:gd name="T53" fmla="*/ 3 h 115"/>
                  <a:gd name="T54" fmla="*/ 4 w 11"/>
                  <a:gd name="T55" fmla="*/ 4 h 115"/>
                  <a:gd name="T56" fmla="*/ 4 w 11"/>
                  <a:gd name="T57" fmla="*/ 4 h 115"/>
                  <a:gd name="T58" fmla="*/ 5 w 11"/>
                  <a:gd name="T59" fmla="*/ 5 h 115"/>
                  <a:gd name="T60" fmla="*/ 5 w 11"/>
                  <a:gd name="T61" fmla="*/ 6 h 115"/>
                  <a:gd name="T62" fmla="*/ 6 w 11"/>
                  <a:gd name="T63" fmla="*/ 7 h 115"/>
                  <a:gd name="T64" fmla="*/ 6 w 11"/>
                  <a:gd name="T65" fmla="*/ 7 h 115"/>
                  <a:gd name="T66" fmla="*/ 7 w 11"/>
                  <a:gd name="T67" fmla="*/ 8 h 115"/>
                  <a:gd name="T68" fmla="*/ 7 w 11"/>
                  <a:gd name="T69" fmla="*/ 9 h 115"/>
                  <a:gd name="T70" fmla="*/ 7 w 11"/>
                  <a:gd name="T71" fmla="*/ 10 h 115"/>
                  <a:gd name="T72" fmla="*/ 8 w 11"/>
                  <a:gd name="T73" fmla="*/ 11 h 115"/>
                  <a:gd name="T74" fmla="*/ 8 w 11"/>
                  <a:gd name="T75" fmla="*/ 12 h 115"/>
                  <a:gd name="T76" fmla="*/ 8 w 11"/>
                  <a:gd name="T77" fmla="*/ 13 h 115"/>
                  <a:gd name="T78" fmla="*/ 8 w 11"/>
                  <a:gd name="T79" fmla="*/ 14 h 115"/>
                  <a:gd name="T80" fmla="*/ 8 w 11"/>
                  <a:gd name="T81" fmla="*/ 14 h 115"/>
                  <a:gd name="T82" fmla="*/ 8 w 11"/>
                  <a:gd name="T83" fmla="*/ 114 h 1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115"/>
                  <a:gd name="T128" fmla="*/ 11 w 11"/>
                  <a:gd name="T129" fmla="*/ 115 h 1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115">
                    <a:moveTo>
                      <a:pt x="8" y="114"/>
                    </a:moveTo>
                    <a:lnTo>
                      <a:pt x="9" y="114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7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9"/>
                    </a:lnTo>
                    <a:lnTo>
                      <a:pt x="7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14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0"/>
              <p:cNvSpPr>
                <a:spLocks/>
              </p:cNvSpPr>
              <p:nvPr/>
            </p:nvSpPr>
            <p:spPr bwMode="auto">
              <a:xfrm>
                <a:off x="2194" y="1779"/>
                <a:ext cx="11" cy="88"/>
              </a:xfrm>
              <a:custGeom>
                <a:avLst/>
                <a:gdLst>
                  <a:gd name="T0" fmla="*/ 8 w 11"/>
                  <a:gd name="T1" fmla="*/ 87 h 88"/>
                  <a:gd name="T2" fmla="*/ 10 w 11"/>
                  <a:gd name="T3" fmla="*/ 87 h 88"/>
                  <a:gd name="T4" fmla="*/ 10 w 11"/>
                  <a:gd name="T5" fmla="*/ 15 h 88"/>
                  <a:gd name="T6" fmla="*/ 10 w 11"/>
                  <a:gd name="T7" fmla="*/ 12 h 88"/>
                  <a:gd name="T8" fmla="*/ 10 w 11"/>
                  <a:gd name="T9" fmla="*/ 11 h 88"/>
                  <a:gd name="T10" fmla="*/ 10 w 11"/>
                  <a:gd name="T11" fmla="*/ 11 h 88"/>
                  <a:gd name="T12" fmla="*/ 10 w 11"/>
                  <a:gd name="T13" fmla="*/ 10 h 88"/>
                  <a:gd name="T14" fmla="*/ 9 w 11"/>
                  <a:gd name="T15" fmla="*/ 9 h 88"/>
                  <a:gd name="T16" fmla="*/ 9 w 11"/>
                  <a:gd name="T17" fmla="*/ 8 h 88"/>
                  <a:gd name="T18" fmla="*/ 9 w 11"/>
                  <a:gd name="T19" fmla="*/ 7 h 88"/>
                  <a:gd name="T20" fmla="*/ 9 w 11"/>
                  <a:gd name="T21" fmla="*/ 6 h 88"/>
                  <a:gd name="T22" fmla="*/ 8 w 11"/>
                  <a:gd name="T23" fmla="*/ 6 h 88"/>
                  <a:gd name="T24" fmla="*/ 8 w 11"/>
                  <a:gd name="T25" fmla="*/ 5 h 88"/>
                  <a:gd name="T26" fmla="*/ 8 w 11"/>
                  <a:gd name="T27" fmla="*/ 4 h 88"/>
                  <a:gd name="T28" fmla="*/ 7 w 11"/>
                  <a:gd name="T29" fmla="*/ 3 h 88"/>
                  <a:gd name="T30" fmla="*/ 6 w 11"/>
                  <a:gd name="T31" fmla="*/ 3 h 88"/>
                  <a:gd name="T32" fmla="*/ 6 w 11"/>
                  <a:gd name="T33" fmla="*/ 2 h 88"/>
                  <a:gd name="T34" fmla="*/ 5 w 11"/>
                  <a:gd name="T35" fmla="*/ 1 h 88"/>
                  <a:gd name="T36" fmla="*/ 4 w 11"/>
                  <a:gd name="T37" fmla="*/ 1 h 88"/>
                  <a:gd name="T38" fmla="*/ 3 w 11"/>
                  <a:gd name="T39" fmla="*/ 0 h 88"/>
                  <a:gd name="T40" fmla="*/ 2 w 11"/>
                  <a:gd name="T41" fmla="*/ 0 h 88"/>
                  <a:gd name="T42" fmla="*/ 2 w 11"/>
                  <a:gd name="T43" fmla="*/ 0 h 88"/>
                  <a:gd name="T44" fmla="*/ 0 w 11"/>
                  <a:gd name="T45" fmla="*/ 2 h 88"/>
                  <a:gd name="T46" fmla="*/ 1 w 11"/>
                  <a:gd name="T47" fmla="*/ 2 h 88"/>
                  <a:gd name="T48" fmla="*/ 1 w 11"/>
                  <a:gd name="T49" fmla="*/ 3 h 88"/>
                  <a:gd name="T50" fmla="*/ 2 w 11"/>
                  <a:gd name="T51" fmla="*/ 3 h 88"/>
                  <a:gd name="T52" fmla="*/ 3 w 11"/>
                  <a:gd name="T53" fmla="*/ 3 h 88"/>
                  <a:gd name="T54" fmla="*/ 4 w 11"/>
                  <a:gd name="T55" fmla="*/ 3 h 88"/>
                  <a:gd name="T56" fmla="*/ 4 w 11"/>
                  <a:gd name="T57" fmla="*/ 4 h 88"/>
                  <a:gd name="T58" fmla="*/ 5 w 11"/>
                  <a:gd name="T59" fmla="*/ 5 h 88"/>
                  <a:gd name="T60" fmla="*/ 6 w 11"/>
                  <a:gd name="T61" fmla="*/ 6 h 88"/>
                  <a:gd name="T62" fmla="*/ 6 w 11"/>
                  <a:gd name="T63" fmla="*/ 7 h 88"/>
                  <a:gd name="T64" fmla="*/ 7 w 11"/>
                  <a:gd name="T65" fmla="*/ 8 h 88"/>
                  <a:gd name="T66" fmla="*/ 8 w 11"/>
                  <a:gd name="T67" fmla="*/ 9 h 88"/>
                  <a:gd name="T68" fmla="*/ 8 w 11"/>
                  <a:gd name="T69" fmla="*/ 10 h 88"/>
                  <a:gd name="T70" fmla="*/ 8 w 11"/>
                  <a:gd name="T71" fmla="*/ 11 h 88"/>
                  <a:gd name="T72" fmla="*/ 8 w 11"/>
                  <a:gd name="T73" fmla="*/ 11 h 88"/>
                  <a:gd name="T74" fmla="*/ 8 w 11"/>
                  <a:gd name="T75" fmla="*/ 12 h 88"/>
                  <a:gd name="T76" fmla="*/ 8 w 11"/>
                  <a:gd name="T77" fmla="*/ 13 h 88"/>
                  <a:gd name="T78" fmla="*/ 8 w 11"/>
                  <a:gd name="T79" fmla="*/ 14 h 88"/>
                  <a:gd name="T80" fmla="*/ 8 w 11"/>
                  <a:gd name="T81" fmla="*/ 87 h 8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"/>
                  <a:gd name="T124" fmla="*/ 0 h 88"/>
                  <a:gd name="T125" fmla="*/ 11 w 11"/>
                  <a:gd name="T126" fmla="*/ 88 h 8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" h="88">
                    <a:moveTo>
                      <a:pt x="8" y="87"/>
                    </a:moveTo>
                    <a:lnTo>
                      <a:pt x="10" y="87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87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31"/>
              <p:cNvSpPr>
                <a:spLocks/>
              </p:cNvSpPr>
              <p:nvPr/>
            </p:nvSpPr>
            <p:spPr bwMode="auto">
              <a:xfrm>
                <a:off x="2227" y="1947"/>
                <a:ext cx="3" cy="50"/>
              </a:xfrm>
              <a:custGeom>
                <a:avLst/>
                <a:gdLst>
                  <a:gd name="T0" fmla="*/ 2 w 3"/>
                  <a:gd name="T1" fmla="*/ 49 h 50"/>
                  <a:gd name="T2" fmla="*/ 2 w 3"/>
                  <a:gd name="T3" fmla="*/ 0 h 50"/>
                  <a:gd name="T4" fmla="*/ 0 w 3"/>
                  <a:gd name="T5" fmla="*/ 0 h 50"/>
                  <a:gd name="T6" fmla="*/ 0 w 3"/>
                  <a:gd name="T7" fmla="*/ 49 h 50"/>
                  <a:gd name="T8" fmla="*/ 2 w 3"/>
                  <a:gd name="T9" fmla="*/ 49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50"/>
                  <a:gd name="T17" fmla="*/ 3 w 3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50">
                    <a:moveTo>
                      <a:pt x="2" y="4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2" y="4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32"/>
              <p:cNvSpPr>
                <a:spLocks/>
              </p:cNvSpPr>
              <p:nvPr/>
            </p:nvSpPr>
            <p:spPr bwMode="auto">
              <a:xfrm>
                <a:off x="2185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33"/>
              <p:cNvSpPr>
                <a:spLocks/>
              </p:cNvSpPr>
              <p:nvPr/>
            </p:nvSpPr>
            <p:spPr bwMode="auto">
              <a:xfrm>
                <a:off x="2152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34"/>
              <p:cNvSpPr>
                <a:spLocks/>
              </p:cNvSpPr>
              <p:nvPr/>
            </p:nvSpPr>
            <p:spPr bwMode="auto">
              <a:xfrm>
                <a:off x="2263" y="1672"/>
                <a:ext cx="11" cy="219"/>
              </a:xfrm>
              <a:custGeom>
                <a:avLst/>
                <a:gdLst>
                  <a:gd name="T0" fmla="*/ 8 w 11"/>
                  <a:gd name="T1" fmla="*/ 218 h 219"/>
                  <a:gd name="T2" fmla="*/ 9 w 11"/>
                  <a:gd name="T3" fmla="*/ 218 h 219"/>
                  <a:gd name="T4" fmla="*/ 10 w 11"/>
                  <a:gd name="T5" fmla="*/ 16 h 219"/>
                  <a:gd name="T6" fmla="*/ 10 w 11"/>
                  <a:gd name="T7" fmla="*/ 13 h 219"/>
                  <a:gd name="T8" fmla="*/ 10 w 11"/>
                  <a:gd name="T9" fmla="*/ 12 h 219"/>
                  <a:gd name="T10" fmla="*/ 10 w 11"/>
                  <a:gd name="T11" fmla="*/ 11 h 219"/>
                  <a:gd name="T12" fmla="*/ 10 w 11"/>
                  <a:gd name="T13" fmla="*/ 10 h 219"/>
                  <a:gd name="T14" fmla="*/ 9 w 11"/>
                  <a:gd name="T15" fmla="*/ 9 h 219"/>
                  <a:gd name="T16" fmla="*/ 9 w 11"/>
                  <a:gd name="T17" fmla="*/ 8 h 219"/>
                  <a:gd name="T18" fmla="*/ 9 w 11"/>
                  <a:gd name="T19" fmla="*/ 7 h 219"/>
                  <a:gd name="T20" fmla="*/ 9 w 11"/>
                  <a:gd name="T21" fmla="*/ 6 h 219"/>
                  <a:gd name="T22" fmla="*/ 8 w 11"/>
                  <a:gd name="T23" fmla="*/ 5 h 219"/>
                  <a:gd name="T24" fmla="*/ 8 w 11"/>
                  <a:gd name="T25" fmla="*/ 4 h 219"/>
                  <a:gd name="T26" fmla="*/ 6 w 11"/>
                  <a:gd name="T27" fmla="*/ 3 h 219"/>
                  <a:gd name="T28" fmla="*/ 6 w 11"/>
                  <a:gd name="T29" fmla="*/ 2 h 219"/>
                  <a:gd name="T30" fmla="*/ 5 w 11"/>
                  <a:gd name="T31" fmla="*/ 1 h 219"/>
                  <a:gd name="T32" fmla="*/ 4 w 11"/>
                  <a:gd name="T33" fmla="*/ 1 h 219"/>
                  <a:gd name="T34" fmla="*/ 4 w 11"/>
                  <a:gd name="T35" fmla="*/ 1 h 219"/>
                  <a:gd name="T36" fmla="*/ 3 w 11"/>
                  <a:gd name="T37" fmla="*/ 1 h 219"/>
                  <a:gd name="T38" fmla="*/ 2 w 11"/>
                  <a:gd name="T39" fmla="*/ 0 h 219"/>
                  <a:gd name="T40" fmla="*/ 2 w 11"/>
                  <a:gd name="T41" fmla="*/ 0 h 219"/>
                  <a:gd name="T42" fmla="*/ 0 w 11"/>
                  <a:gd name="T43" fmla="*/ 2 h 219"/>
                  <a:gd name="T44" fmla="*/ 1 w 11"/>
                  <a:gd name="T45" fmla="*/ 2 h 219"/>
                  <a:gd name="T46" fmla="*/ 1 w 11"/>
                  <a:gd name="T47" fmla="*/ 2 h 219"/>
                  <a:gd name="T48" fmla="*/ 2 w 11"/>
                  <a:gd name="T49" fmla="*/ 3 h 219"/>
                  <a:gd name="T50" fmla="*/ 3 w 11"/>
                  <a:gd name="T51" fmla="*/ 3 h 219"/>
                  <a:gd name="T52" fmla="*/ 4 w 11"/>
                  <a:gd name="T53" fmla="*/ 3 h 219"/>
                  <a:gd name="T54" fmla="*/ 4 w 11"/>
                  <a:gd name="T55" fmla="*/ 4 h 219"/>
                  <a:gd name="T56" fmla="*/ 5 w 11"/>
                  <a:gd name="T57" fmla="*/ 5 h 219"/>
                  <a:gd name="T58" fmla="*/ 5 w 11"/>
                  <a:gd name="T59" fmla="*/ 5 h 219"/>
                  <a:gd name="T60" fmla="*/ 6 w 11"/>
                  <a:gd name="T61" fmla="*/ 6 h 219"/>
                  <a:gd name="T62" fmla="*/ 6 w 11"/>
                  <a:gd name="T63" fmla="*/ 7 h 219"/>
                  <a:gd name="T64" fmla="*/ 6 w 11"/>
                  <a:gd name="T65" fmla="*/ 8 h 219"/>
                  <a:gd name="T66" fmla="*/ 7 w 11"/>
                  <a:gd name="T67" fmla="*/ 8 h 219"/>
                  <a:gd name="T68" fmla="*/ 8 w 11"/>
                  <a:gd name="T69" fmla="*/ 9 h 219"/>
                  <a:gd name="T70" fmla="*/ 8 w 11"/>
                  <a:gd name="T71" fmla="*/ 10 h 219"/>
                  <a:gd name="T72" fmla="*/ 8 w 11"/>
                  <a:gd name="T73" fmla="*/ 11 h 219"/>
                  <a:gd name="T74" fmla="*/ 8 w 11"/>
                  <a:gd name="T75" fmla="*/ 12 h 219"/>
                  <a:gd name="T76" fmla="*/ 8 w 11"/>
                  <a:gd name="T77" fmla="*/ 13 h 219"/>
                  <a:gd name="T78" fmla="*/ 8 w 11"/>
                  <a:gd name="T79" fmla="*/ 14 h 219"/>
                  <a:gd name="T80" fmla="*/ 8 w 11"/>
                  <a:gd name="T81" fmla="*/ 15 h 219"/>
                  <a:gd name="T82" fmla="*/ 8 w 11"/>
                  <a:gd name="T83" fmla="*/ 218 h 21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219"/>
                  <a:gd name="T128" fmla="*/ 11 w 11"/>
                  <a:gd name="T129" fmla="*/ 219 h 21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219">
                    <a:moveTo>
                      <a:pt x="8" y="218"/>
                    </a:moveTo>
                    <a:lnTo>
                      <a:pt x="9" y="218"/>
                    </a:lnTo>
                    <a:lnTo>
                      <a:pt x="10" y="16"/>
                    </a:lnTo>
                    <a:lnTo>
                      <a:pt x="10" y="13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8" y="218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09" name="Picture 35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36" y="2895"/>
              <a:ext cx="1045" cy="8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26" name="Text Box 68"/>
          <p:cNvSpPr txBox="1">
            <a:spLocks noChangeArrowheads="1"/>
          </p:cNvSpPr>
          <p:nvPr/>
        </p:nvSpPr>
        <p:spPr bwMode="auto">
          <a:xfrm>
            <a:off x="-249379" y="575958"/>
            <a:ext cx="136683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indent="-1905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 dirty="0" err="1" smtClean="0">
                <a:cs typeface="Arial" pitchFamily="34" charset="0"/>
              </a:rPr>
              <a:t>Proveedor</a:t>
            </a:r>
            <a:r>
              <a:rPr lang="en-US" sz="1600" b="1" dirty="0" smtClean="0">
                <a:cs typeface="Arial" pitchFamily="34" charset="0"/>
              </a:rPr>
              <a:t> de </a:t>
            </a:r>
            <a:r>
              <a:rPr lang="en-US" sz="1600" b="1" dirty="0" err="1" smtClean="0">
                <a:cs typeface="Arial" pitchFamily="34" charset="0"/>
              </a:rPr>
              <a:t>servicio</a:t>
            </a:r>
            <a:r>
              <a:rPr lang="en-US" sz="1600" b="1" dirty="0" smtClean="0">
                <a:cs typeface="Arial" pitchFamily="34" charset="0"/>
              </a:rPr>
              <a:t> 1: MNO</a:t>
            </a:r>
            <a:endParaRPr lang="en-US" sz="1600" b="1" dirty="0">
              <a:cs typeface="Arial" pitchFamily="34" charset="0"/>
            </a:endParaRPr>
          </a:p>
        </p:txBody>
      </p:sp>
      <p:grpSp>
        <p:nvGrpSpPr>
          <p:cNvPr id="127" name="Group 79"/>
          <p:cNvGrpSpPr>
            <a:grpSpLocks/>
          </p:cNvGrpSpPr>
          <p:nvPr/>
        </p:nvGrpSpPr>
        <p:grpSpPr bwMode="auto">
          <a:xfrm rot="-3409795">
            <a:off x="890030" y="3443792"/>
            <a:ext cx="402119" cy="341396"/>
            <a:chOff x="1632" y="1248"/>
            <a:chExt cx="2682" cy="2286"/>
          </a:xfrm>
        </p:grpSpPr>
        <p:sp>
          <p:nvSpPr>
            <p:cNvPr id="128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29" name="AutoShape 81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130" name="AutoShape 82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1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cxnSp>
        <p:nvCxnSpPr>
          <p:cNvPr id="131" name="Straight Arrow Connector 130"/>
          <p:cNvCxnSpPr/>
          <p:nvPr/>
        </p:nvCxnSpPr>
        <p:spPr bwMode="auto">
          <a:xfrm rot="16200000" flipH="1">
            <a:off x="677847" y="3356508"/>
            <a:ext cx="286112" cy="2385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 bwMode="auto">
          <a:xfrm flipV="1">
            <a:off x="1219200" y="3352800"/>
            <a:ext cx="377540" cy="26045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3" name="Picture 69" descr="IDSec_Certificats_00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24000" y="3048000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4" name="Group 36"/>
          <p:cNvGrpSpPr>
            <a:grpSpLocks/>
          </p:cNvGrpSpPr>
          <p:nvPr/>
        </p:nvGrpSpPr>
        <p:grpSpPr bwMode="auto">
          <a:xfrm>
            <a:off x="0" y="3048000"/>
            <a:ext cx="1017587" cy="641350"/>
            <a:chOff x="3836" y="2895"/>
            <a:chExt cx="1466" cy="859"/>
          </a:xfrm>
        </p:grpSpPr>
        <p:grpSp>
          <p:nvGrpSpPr>
            <p:cNvPr id="135" name="Group 37"/>
            <p:cNvGrpSpPr>
              <a:grpSpLocks/>
            </p:cNvGrpSpPr>
            <p:nvPr/>
          </p:nvGrpSpPr>
          <p:grpSpPr bwMode="auto">
            <a:xfrm rot="-4074010">
              <a:off x="4919" y="2915"/>
              <a:ext cx="211" cy="551"/>
              <a:chOff x="2074" y="1654"/>
              <a:chExt cx="211" cy="551"/>
            </a:xfrm>
          </p:grpSpPr>
          <p:sp>
            <p:nvSpPr>
              <p:cNvPr id="137" name="Freeform 38"/>
              <p:cNvSpPr>
                <a:spLocks/>
              </p:cNvSpPr>
              <p:nvPr/>
            </p:nvSpPr>
            <p:spPr bwMode="auto">
              <a:xfrm>
                <a:off x="2130" y="1691"/>
                <a:ext cx="111" cy="53"/>
              </a:xfrm>
              <a:custGeom>
                <a:avLst/>
                <a:gdLst>
                  <a:gd name="T0" fmla="*/ 105 w 111"/>
                  <a:gd name="T1" fmla="*/ 0 h 53"/>
                  <a:gd name="T2" fmla="*/ 101 w 111"/>
                  <a:gd name="T3" fmla="*/ 2 h 53"/>
                  <a:gd name="T4" fmla="*/ 101 w 111"/>
                  <a:gd name="T5" fmla="*/ 45 h 53"/>
                  <a:gd name="T6" fmla="*/ 100 w 111"/>
                  <a:gd name="T7" fmla="*/ 45 h 53"/>
                  <a:gd name="T8" fmla="*/ 96 w 111"/>
                  <a:gd name="T9" fmla="*/ 48 h 53"/>
                  <a:gd name="T10" fmla="*/ 91 w 111"/>
                  <a:gd name="T11" fmla="*/ 49 h 53"/>
                  <a:gd name="T12" fmla="*/ 0 w 111"/>
                  <a:gd name="T13" fmla="*/ 49 h 53"/>
                  <a:gd name="T14" fmla="*/ 0 w 111"/>
                  <a:gd name="T15" fmla="*/ 52 h 53"/>
                  <a:gd name="T16" fmla="*/ 110 w 111"/>
                  <a:gd name="T17" fmla="*/ 52 h 53"/>
                  <a:gd name="T18" fmla="*/ 105 w 111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53"/>
                  <a:gd name="T32" fmla="*/ 111 w 111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53">
                    <a:moveTo>
                      <a:pt x="105" y="0"/>
                    </a:moveTo>
                    <a:lnTo>
                      <a:pt x="101" y="2"/>
                    </a:lnTo>
                    <a:lnTo>
                      <a:pt x="101" y="45"/>
                    </a:lnTo>
                    <a:lnTo>
                      <a:pt x="100" y="45"/>
                    </a:lnTo>
                    <a:lnTo>
                      <a:pt x="96" y="48"/>
                    </a:lnTo>
                    <a:lnTo>
                      <a:pt x="91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110" y="52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39"/>
              <p:cNvSpPr>
                <a:spLocks/>
              </p:cNvSpPr>
              <p:nvPr/>
            </p:nvSpPr>
            <p:spPr bwMode="auto">
              <a:xfrm>
                <a:off x="2074" y="1660"/>
                <a:ext cx="66" cy="287"/>
              </a:xfrm>
              <a:custGeom>
                <a:avLst/>
                <a:gdLst>
                  <a:gd name="T0" fmla="*/ 12 w 66"/>
                  <a:gd name="T1" fmla="*/ 0 h 287"/>
                  <a:gd name="T2" fmla="*/ 0 w 66"/>
                  <a:gd name="T3" fmla="*/ 7 h 287"/>
                  <a:gd name="T4" fmla="*/ 0 w 66"/>
                  <a:gd name="T5" fmla="*/ 234 h 287"/>
                  <a:gd name="T6" fmla="*/ 5 w 66"/>
                  <a:gd name="T7" fmla="*/ 242 h 287"/>
                  <a:gd name="T8" fmla="*/ 8 w 66"/>
                  <a:gd name="T9" fmla="*/ 252 h 287"/>
                  <a:gd name="T10" fmla="*/ 16 w 66"/>
                  <a:gd name="T11" fmla="*/ 259 h 287"/>
                  <a:gd name="T12" fmla="*/ 27 w 66"/>
                  <a:gd name="T13" fmla="*/ 268 h 287"/>
                  <a:gd name="T14" fmla="*/ 38 w 66"/>
                  <a:gd name="T15" fmla="*/ 274 h 287"/>
                  <a:gd name="T16" fmla="*/ 65 w 66"/>
                  <a:gd name="T17" fmla="*/ 286 h 287"/>
                  <a:gd name="T18" fmla="*/ 65 w 66"/>
                  <a:gd name="T19" fmla="*/ 272 h 287"/>
                  <a:gd name="T20" fmla="*/ 19 w 66"/>
                  <a:gd name="T21" fmla="*/ 232 h 287"/>
                  <a:gd name="T22" fmla="*/ 12 w 66"/>
                  <a:gd name="T23" fmla="*/ 0 h 2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287"/>
                  <a:gd name="T38" fmla="*/ 66 w 66"/>
                  <a:gd name="T39" fmla="*/ 287 h 2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287">
                    <a:moveTo>
                      <a:pt x="12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5" y="242"/>
                    </a:lnTo>
                    <a:lnTo>
                      <a:pt x="8" y="252"/>
                    </a:lnTo>
                    <a:lnTo>
                      <a:pt x="16" y="259"/>
                    </a:lnTo>
                    <a:lnTo>
                      <a:pt x="27" y="268"/>
                    </a:lnTo>
                    <a:lnTo>
                      <a:pt x="38" y="274"/>
                    </a:lnTo>
                    <a:lnTo>
                      <a:pt x="65" y="286"/>
                    </a:lnTo>
                    <a:lnTo>
                      <a:pt x="65" y="272"/>
                    </a:lnTo>
                    <a:lnTo>
                      <a:pt x="19" y="23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40"/>
              <p:cNvSpPr>
                <a:spLocks/>
              </p:cNvSpPr>
              <p:nvPr/>
            </p:nvSpPr>
            <p:spPr bwMode="auto">
              <a:xfrm>
                <a:off x="2137" y="1928"/>
                <a:ext cx="25" cy="269"/>
              </a:xfrm>
              <a:custGeom>
                <a:avLst/>
                <a:gdLst>
                  <a:gd name="T0" fmla="*/ 24 w 25"/>
                  <a:gd name="T1" fmla="*/ 268 h 269"/>
                  <a:gd name="T2" fmla="*/ 14 w 25"/>
                  <a:gd name="T3" fmla="*/ 266 h 269"/>
                  <a:gd name="T4" fmla="*/ 0 w 25"/>
                  <a:gd name="T5" fmla="*/ 252 h 269"/>
                  <a:gd name="T6" fmla="*/ 0 w 25"/>
                  <a:gd name="T7" fmla="*/ 0 h 269"/>
                  <a:gd name="T8" fmla="*/ 9 w 25"/>
                  <a:gd name="T9" fmla="*/ 0 h 269"/>
                  <a:gd name="T10" fmla="*/ 9 w 25"/>
                  <a:gd name="T11" fmla="*/ 252 h 269"/>
                  <a:gd name="T12" fmla="*/ 24 w 25"/>
                  <a:gd name="T13" fmla="*/ 268 h 2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69"/>
                  <a:gd name="T23" fmla="*/ 25 w 25"/>
                  <a:gd name="T24" fmla="*/ 269 h 2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69">
                    <a:moveTo>
                      <a:pt x="24" y="268"/>
                    </a:moveTo>
                    <a:lnTo>
                      <a:pt x="14" y="266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52"/>
                    </a:lnTo>
                    <a:lnTo>
                      <a:pt x="24" y="268"/>
                    </a:lnTo>
                  </a:path>
                </a:pathLst>
              </a:custGeom>
              <a:solidFill>
                <a:srgbClr val="49494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41"/>
              <p:cNvSpPr>
                <a:spLocks/>
              </p:cNvSpPr>
              <p:nvPr/>
            </p:nvSpPr>
            <p:spPr bwMode="auto">
              <a:xfrm>
                <a:off x="2086" y="1654"/>
                <a:ext cx="199" cy="549"/>
              </a:xfrm>
              <a:custGeom>
                <a:avLst/>
                <a:gdLst>
                  <a:gd name="T0" fmla="*/ 0 w 199"/>
                  <a:gd name="T1" fmla="*/ 7 h 549"/>
                  <a:gd name="T2" fmla="*/ 2 w 199"/>
                  <a:gd name="T3" fmla="*/ 243 h 549"/>
                  <a:gd name="T4" fmla="*/ 10 w 199"/>
                  <a:gd name="T5" fmla="*/ 259 h 549"/>
                  <a:gd name="T6" fmla="*/ 26 w 199"/>
                  <a:gd name="T7" fmla="*/ 269 h 549"/>
                  <a:gd name="T8" fmla="*/ 46 w 199"/>
                  <a:gd name="T9" fmla="*/ 279 h 549"/>
                  <a:gd name="T10" fmla="*/ 59 w 199"/>
                  <a:gd name="T11" fmla="*/ 293 h 549"/>
                  <a:gd name="T12" fmla="*/ 74 w 199"/>
                  <a:gd name="T13" fmla="*/ 543 h 549"/>
                  <a:gd name="T14" fmla="*/ 96 w 199"/>
                  <a:gd name="T15" fmla="*/ 548 h 549"/>
                  <a:gd name="T16" fmla="*/ 124 w 199"/>
                  <a:gd name="T17" fmla="*/ 508 h 549"/>
                  <a:gd name="T18" fmla="*/ 125 w 199"/>
                  <a:gd name="T19" fmla="*/ 481 h 549"/>
                  <a:gd name="T20" fmla="*/ 128 w 199"/>
                  <a:gd name="T21" fmla="*/ 467 h 549"/>
                  <a:gd name="T22" fmla="*/ 134 w 199"/>
                  <a:gd name="T23" fmla="*/ 450 h 549"/>
                  <a:gd name="T24" fmla="*/ 125 w 199"/>
                  <a:gd name="T25" fmla="*/ 436 h 549"/>
                  <a:gd name="T26" fmla="*/ 128 w 199"/>
                  <a:gd name="T27" fmla="*/ 426 h 549"/>
                  <a:gd name="T28" fmla="*/ 139 w 199"/>
                  <a:gd name="T29" fmla="*/ 392 h 549"/>
                  <a:gd name="T30" fmla="*/ 124 w 199"/>
                  <a:gd name="T31" fmla="*/ 379 h 549"/>
                  <a:gd name="T32" fmla="*/ 140 w 199"/>
                  <a:gd name="T33" fmla="*/ 364 h 549"/>
                  <a:gd name="T34" fmla="*/ 150 w 199"/>
                  <a:gd name="T35" fmla="*/ 304 h 549"/>
                  <a:gd name="T36" fmla="*/ 153 w 199"/>
                  <a:gd name="T37" fmla="*/ 281 h 549"/>
                  <a:gd name="T38" fmla="*/ 175 w 199"/>
                  <a:gd name="T39" fmla="*/ 269 h 549"/>
                  <a:gd name="T40" fmla="*/ 192 w 199"/>
                  <a:gd name="T41" fmla="*/ 259 h 549"/>
                  <a:gd name="T42" fmla="*/ 198 w 199"/>
                  <a:gd name="T43" fmla="*/ 243 h 549"/>
                  <a:gd name="T44" fmla="*/ 198 w 199"/>
                  <a:gd name="T45" fmla="*/ 19 h 549"/>
                  <a:gd name="T46" fmla="*/ 196 w 199"/>
                  <a:gd name="T47" fmla="*/ 14 h 549"/>
                  <a:gd name="T48" fmla="*/ 193 w 199"/>
                  <a:gd name="T49" fmla="*/ 12 h 549"/>
                  <a:gd name="T50" fmla="*/ 175 w 199"/>
                  <a:gd name="T51" fmla="*/ 18 h 549"/>
                  <a:gd name="T52" fmla="*/ 158 w 199"/>
                  <a:gd name="T53" fmla="*/ 32 h 549"/>
                  <a:gd name="T54" fmla="*/ 150 w 199"/>
                  <a:gd name="T55" fmla="*/ 37 h 549"/>
                  <a:gd name="T56" fmla="*/ 150 w 199"/>
                  <a:gd name="T57" fmla="*/ 65 h 549"/>
                  <a:gd name="T58" fmla="*/ 149 w 199"/>
                  <a:gd name="T59" fmla="*/ 80 h 549"/>
                  <a:gd name="T60" fmla="*/ 143 w 199"/>
                  <a:gd name="T61" fmla="*/ 87 h 549"/>
                  <a:gd name="T62" fmla="*/ 54 w 199"/>
                  <a:gd name="T63" fmla="*/ 88 h 549"/>
                  <a:gd name="T64" fmla="*/ 45 w 199"/>
                  <a:gd name="T65" fmla="*/ 86 h 549"/>
                  <a:gd name="T66" fmla="*/ 42 w 199"/>
                  <a:gd name="T67" fmla="*/ 78 h 549"/>
                  <a:gd name="T68" fmla="*/ 43 w 199"/>
                  <a:gd name="T69" fmla="*/ 39 h 549"/>
                  <a:gd name="T70" fmla="*/ 46 w 199"/>
                  <a:gd name="T71" fmla="*/ 36 h 549"/>
                  <a:gd name="T72" fmla="*/ 93 w 199"/>
                  <a:gd name="T73" fmla="*/ 36 h 549"/>
                  <a:gd name="T74" fmla="*/ 104 w 199"/>
                  <a:gd name="T75" fmla="*/ 31 h 549"/>
                  <a:gd name="T76" fmla="*/ 114 w 199"/>
                  <a:gd name="T77" fmla="*/ 26 h 549"/>
                  <a:gd name="T78" fmla="*/ 136 w 199"/>
                  <a:gd name="T79" fmla="*/ 11 h 54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99"/>
                  <a:gd name="T121" fmla="*/ 0 h 549"/>
                  <a:gd name="T122" fmla="*/ 199 w 199"/>
                  <a:gd name="T123" fmla="*/ 549 h 54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99" h="549">
                    <a:moveTo>
                      <a:pt x="176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2" y="243"/>
                    </a:lnTo>
                    <a:lnTo>
                      <a:pt x="5" y="252"/>
                    </a:lnTo>
                    <a:lnTo>
                      <a:pt x="10" y="259"/>
                    </a:lnTo>
                    <a:lnTo>
                      <a:pt x="16" y="263"/>
                    </a:lnTo>
                    <a:lnTo>
                      <a:pt x="26" y="269"/>
                    </a:lnTo>
                    <a:lnTo>
                      <a:pt x="37" y="275"/>
                    </a:lnTo>
                    <a:lnTo>
                      <a:pt x="46" y="279"/>
                    </a:lnTo>
                    <a:lnTo>
                      <a:pt x="54" y="283"/>
                    </a:lnTo>
                    <a:lnTo>
                      <a:pt x="59" y="293"/>
                    </a:lnTo>
                    <a:lnTo>
                      <a:pt x="59" y="531"/>
                    </a:lnTo>
                    <a:lnTo>
                      <a:pt x="74" y="543"/>
                    </a:lnTo>
                    <a:lnTo>
                      <a:pt x="81" y="548"/>
                    </a:lnTo>
                    <a:lnTo>
                      <a:pt x="96" y="548"/>
                    </a:lnTo>
                    <a:lnTo>
                      <a:pt x="106" y="537"/>
                    </a:lnTo>
                    <a:lnTo>
                      <a:pt x="124" y="508"/>
                    </a:lnTo>
                    <a:lnTo>
                      <a:pt x="118" y="485"/>
                    </a:lnTo>
                    <a:lnTo>
                      <a:pt x="125" y="481"/>
                    </a:lnTo>
                    <a:lnTo>
                      <a:pt x="129" y="476"/>
                    </a:lnTo>
                    <a:lnTo>
                      <a:pt x="128" y="467"/>
                    </a:lnTo>
                    <a:lnTo>
                      <a:pt x="128" y="455"/>
                    </a:lnTo>
                    <a:lnTo>
                      <a:pt x="134" y="450"/>
                    </a:lnTo>
                    <a:lnTo>
                      <a:pt x="134" y="444"/>
                    </a:lnTo>
                    <a:lnTo>
                      <a:pt x="125" y="436"/>
                    </a:lnTo>
                    <a:lnTo>
                      <a:pt x="118" y="432"/>
                    </a:lnTo>
                    <a:lnTo>
                      <a:pt x="128" y="426"/>
                    </a:lnTo>
                    <a:lnTo>
                      <a:pt x="136" y="409"/>
                    </a:lnTo>
                    <a:lnTo>
                      <a:pt x="139" y="392"/>
                    </a:lnTo>
                    <a:lnTo>
                      <a:pt x="128" y="385"/>
                    </a:lnTo>
                    <a:lnTo>
                      <a:pt x="124" y="379"/>
                    </a:lnTo>
                    <a:lnTo>
                      <a:pt x="128" y="368"/>
                    </a:lnTo>
                    <a:lnTo>
                      <a:pt x="140" y="364"/>
                    </a:lnTo>
                    <a:lnTo>
                      <a:pt x="149" y="354"/>
                    </a:lnTo>
                    <a:lnTo>
                      <a:pt x="150" y="304"/>
                    </a:lnTo>
                    <a:lnTo>
                      <a:pt x="149" y="291"/>
                    </a:lnTo>
                    <a:lnTo>
                      <a:pt x="153" y="281"/>
                    </a:lnTo>
                    <a:lnTo>
                      <a:pt x="161" y="275"/>
                    </a:lnTo>
                    <a:lnTo>
                      <a:pt x="175" y="269"/>
                    </a:lnTo>
                    <a:lnTo>
                      <a:pt x="184" y="265"/>
                    </a:lnTo>
                    <a:lnTo>
                      <a:pt x="192" y="259"/>
                    </a:lnTo>
                    <a:lnTo>
                      <a:pt x="196" y="253"/>
                    </a:lnTo>
                    <a:lnTo>
                      <a:pt x="198" y="243"/>
                    </a:lnTo>
                    <a:lnTo>
                      <a:pt x="198" y="240"/>
                    </a:lnTo>
                    <a:lnTo>
                      <a:pt x="198" y="19"/>
                    </a:lnTo>
                    <a:lnTo>
                      <a:pt x="198" y="16"/>
                    </a:lnTo>
                    <a:lnTo>
                      <a:pt x="196" y="14"/>
                    </a:lnTo>
                    <a:lnTo>
                      <a:pt x="195" y="13"/>
                    </a:lnTo>
                    <a:lnTo>
                      <a:pt x="193" y="12"/>
                    </a:lnTo>
                    <a:lnTo>
                      <a:pt x="181" y="12"/>
                    </a:lnTo>
                    <a:lnTo>
                      <a:pt x="175" y="18"/>
                    </a:lnTo>
                    <a:lnTo>
                      <a:pt x="167" y="26"/>
                    </a:lnTo>
                    <a:lnTo>
                      <a:pt x="158" y="32"/>
                    </a:lnTo>
                    <a:lnTo>
                      <a:pt x="153" y="35"/>
                    </a:lnTo>
                    <a:lnTo>
                      <a:pt x="150" y="37"/>
                    </a:lnTo>
                    <a:lnTo>
                      <a:pt x="150" y="48"/>
                    </a:lnTo>
                    <a:lnTo>
                      <a:pt x="150" y="65"/>
                    </a:lnTo>
                    <a:lnTo>
                      <a:pt x="149" y="72"/>
                    </a:lnTo>
                    <a:lnTo>
                      <a:pt x="149" y="80"/>
                    </a:lnTo>
                    <a:lnTo>
                      <a:pt x="147" y="84"/>
                    </a:lnTo>
                    <a:lnTo>
                      <a:pt x="143" y="87"/>
                    </a:lnTo>
                    <a:lnTo>
                      <a:pt x="136" y="88"/>
                    </a:lnTo>
                    <a:lnTo>
                      <a:pt x="54" y="88"/>
                    </a:lnTo>
                    <a:lnTo>
                      <a:pt x="48" y="87"/>
                    </a:lnTo>
                    <a:lnTo>
                      <a:pt x="45" y="86"/>
                    </a:lnTo>
                    <a:lnTo>
                      <a:pt x="43" y="83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3" y="39"/>
                    </a:lnTo>
                    <a:lnTo>
                      <a:pt x="45" y="38"/>
                    </a:lnTo>
                    <a:lnTo>
                      <a:pt x="46" y="36"/>
                    </a:lnTo>
                    <a:lnTo>
                      <a:pt x="52" y="36"/>
                    </a:lnTo>
                    <a:lnTo>
                      <a:pt x="93" y="36"/>
                    </a:lnTo>
                    <a:lnTo>
                      <a:pt x="98" y="34"/>
                    </a:lnTo>
                    <a:lnTo>
                      <a:pt x="104" y="31"/>
                    </a:lnTo>
                    <a:lnTo>
                      <a:pt x="109" y="29"/>
                    </a:lnTo>
                    <a:lnTo>
                      <a:pt x="114" y="26"/>
                    </a:lnTo>
                    <a:lnTo>
                      <a:pt x="154" y="29"/>
                    </a:lnTo>
                    <a:lnTo>
                      <a:pt x="136" y="11"/>
                    </a:lnTo>
                    <a:lnTo>
                      <a:pt x="176" y="0"/>
                    </a:lnTo>
                  </a:path>
                </a:pathLst>
              </a:custGeom>
              <a:solidFill>
                <a:srgbClr val="B5B5B5"/>
              </a:solidFill>
              <a:ln w="12700" cap="rnd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2"/>
              <p:cNvSpPr>
                <a:spLocks noChangeShapeType="1"/>
              </p:cNvSpPr>
              <p:nvPr/>
            </p:nvSpPr>
            <p:spPr bwMode="auto">
              <a:xfrm flipV="1">
                <a:off x="2167" y="1944"/>
                <a:ext cx="0" cy="260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Freeform 43"/>
              <p:cNvSpPr>
                <a:spLocks/>
              </p:cNvSpPr>
              <p:nvPr/>
            </p:nvSpPr>
            <p:spPr bwMode="auto">
              <a:xfrm>
                <a:off x="2167" y="1948"/>
                <a:ext cx="13" cy="255"/>
              </a:xfrm>
              <a:custGeom>
                <a:avLst/>
                <a:gdLst>
                  <a:gd name="T0" fmla="*/ 0 w 13"/>
                  <a:gd name="T1" fmla="*/ 0 h 255"/>
                  <a:gd name="T2" fmla="*/ 12 w 13"/>
                  <a:gd name="T3" fmla="*/ 0 h 255"/>
                  <a:gd name="T4" fmla="*/ 12 w 13"/>
                  <a:gd name="T5" fmla="*/ 254 h 255"/>
                  <a:gd name="T6" fmla="*/ 8 w 13"/>
                  <a:gd name="T7" fmla="*/ 254 h 255"/>
                  <a:gd name="T8" fmla="*/ 8 w 13"/>
                  <a:gd name="T9" fmla="*/ 5 h 255"/>
                  <a:gd name="T10" fmla="*/ 0 w 13"/>
                  <a:gd name="T11" fmla="*/ 5 h 255"/>
                  <a:gd name="T12" fmla="*/ 0 w 13"/>
                  <a:gd name="T13" fmla="*/ 0 h 2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255"/>
                  <a:gd name="T23" fmla="*/ 13 w 13"/>
                  <a:gd name="T24" fmla="*/ 255 h 2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255">
                    <a:moveTo>
                      <a:pt x="0" y="0"/>
                    </a:moveTo>
                    <a:lnTo>
                      <a:pt x="12" y="0"/>
                    </a:lnTo>
                    <a:lnTo>
                      <a:pt x="12" y="254"/>
                    </a:lnTo>
                    <a:lnTo>
                      <a:pt x="8" y="254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44"/>
              <p:cNvSpPr>
                <a:spLocks noChangeShapeType="1"/>
              </p:cNvSpPr>
              <p:nvPr/>
            </p:nvSpPr>
            <p:spPr bwMode="auto">
              <a:xfrm flipV="1">
                <a:off x="2164" y="1970"/>
                <a:ext cx="0" cy="235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Freeform 45"/>
              <p:cNvSpPr>
                <a:spLocks/>
              </p:cNvSpPr>
              <p:nvPr/>
            </p:nvSpPr>
            <p:spPr bwMode="auto">
              <a:xfrm>
                <a:off x="2200" y="1948"/>
                <a:ext cx="23" cy="76"/>
              </a:xfrm>
              <a:custGeom>
                <a:avLst/>
                <a:gdLst>
                  <a:gd name="T0" fmla="*/ 0 w 23"/>
                  <a:gd name="T1" fmla="*/ 0 h 76"/>
                  <a:gd name="T2" fmla="*/ 22 w 23"/>
                  <a:gd name="T3" fmla="*/ 0 h 76"/>
                  <a:gd name="T4" fmla="*/ 22 w 23"/>
                  <a:gd name="T5" fmla="*/ 70 h 76"/>
                  <a:gd name="T6" fmla="*/ 15 w 23"/>
                  <a:gd name="T7" fmla="*/ 75 h 76"/>
                  <a:gd name="T8" fmla="*/ 15 w 23"/>
                  <a:gd name="T9" fmla="*/ 5 h 76"/>
                  <a:gd name="T10" fmla="*/ 2 w 23"/>
                  <a:gd name="T11" fmla="*/ 5 h 76"/>
                  <a:gd name="T12" fmla="*/ 0 w 23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76"/>
                  <a:gd name="T23" fmla="*/ 23 w 23"/>
                  <a:gd name="T24" fmla="*/ 76 h 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76">
                    <a:moveTo>
                      <a:pt x="0" y="0"/>
                    </a:moveTo>
                    <a:lnTo>
                      <a:pt x="22" y="0"/>
                    </a:lnTo>
                    <a:lnTo>
                      <a:pt x="22" y="70"/>
                    </a:lnTo>
                    <a:lnTo>
                      <a:pt x="15" y="75"/>
                    </a:lnTo>
                    <a:lnTo>
                      <a:pt x="15" y="5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46"/>
              <p:cNvSpPr>
                <a:spLocks/>
              </p:cNvSpPr>
              <p:nvPr/>
            </p:nvSpPr>
            <p:spPr bwMode="auto">
              <a:xfrm>
                <a:off x="2115" y="1756"/>
                <a:ext cx="138" cy="140"/>
              </a:xfrm>
              <a:custGeom>
                <a:avLst/>
                <a:gdLst>
                  <a:gd name="T0" fmla="*/ 20 w 138"/>
                  <a:gd name="T1" fmla="*/ 139 h 140"/>
                  <a:gd name="T2" fmla="*/ 12 w 138"/>
                  <a:gd name="T3" fmla="*/ 137 h 140"/>
                  <a:gd name="T4" fmla="*/ 6 w 138"/>
                  <a:gd name="T5" fmla="*/ 133 h 140"/>
                  <a:gd name="T6" fmla="*/ 3 w 138"/>
                  <a:gd name="T7" fmla="*/ 127 h 140"/>
                  <a:gd name="T8" fmla="*/ 0 w 138"/>
                  <a:gd name="T9" fmla="*/ 118 h 140"/>
                  <a:gd name="T10" fmla="*/ 0 w 138"/>
                  <a:gd name="T11" fmla="*/ 24 h 140"/>
                  <a:gd name="T12" fmla="*/ 0 w 138"/>
                  <a:gd name="T13" fmla="*/ 13 h 140"/>
                  <a:gd name="T14" fmla="*/ 4 w 138"/>
                  <a:gd name="T15" fmla="*/ 6 h 140"/>
                  <a:gd name="T16" fmla="*/ 10 w 138"/>
                  <a:gd name="T17" fmla="*/ 3 h 140"/>
                  <a:gd name="T18" fmla="*/ 20 w 138"/>
                  <a:gd name="T19" fmla="*/ 0 h 140"/>
                  <a:gd name="T20" fmla="*/ 119 w 138"/>
                  <a:gd name="T21" fmla="*/ 0 h 140"/>
                  <a:gd name="T22" fmla="*/ 129 w 138"/>
                  <a:gd name="T23" fmla="*/ 3 h 140"/>
                  <a:gd name="T24" fmla="*/ 134 w 138"/>
                  <a:gd name="T25" fmla="*/ 6 h 140"/>
                  <a:gd name="T26" fmla="*/ 136 w 138"/>
                  <a:gd name="T27" fmla="*/ 9 h 140"/>
                  <a:gd name="T28" fmla="*/ 137 w 138"/>
                  <a:gd name="T29" fmla="*/ 13 h 140"/>
                  <a:gd name="T30" fmla="*/ 137 w 138"/>
                  <a:gd name="T31" fmla="*/ 24 h 140"/>
                  <a:gd name="T32" fmla="*/ 137 w 138"/>
                  <a:gd name="T33" fmla="*/ 118 h 140"/>
                  <a:gd name="T34" fmla="*/ 136 w 138"/>
                  <a:gd name="T35" fmla="*/ 129 h 140"/>
                  <a:gd name="T36" fmla="*/ 134 w 138"/>
                  <a:gd name="T37" fmla="*/ 136 h 140"/>
                  <a:gd name="T38" fmla="*/ 132 w 138"/>
                  <a:gd name="T39" fmla="*/ 137 h 140"/>
                  <a:gd name="T40" fmla="*/ 128 w 138"/>
                  <a:gd name="T41" fmla="*/ 138 h 140"/>
                  <a:gd name="T42" fmla="*/ 119 w 138"/>
                  <a:gd name="T43" fmla="*/ 139 h 140"/>
                  <a:gd name="T44" fmla="*/ 20 w 138"/>
                  <a:gd name="T45" fmla="*/ 139 h 14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8"/>
                  <a:gd name="T70" fmla="*/ 0 h 140"/>
                  <a:gd name="T71" fmla="*/ 138 w 138"/>
                  <a:gd name="T72" fmla="*/ 140 h 14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8" h="140">
                    <a:moveTo>
                      <a:pt x="20" y="139"/>
                    </a:moveTo>
                    <a:lnTo>
                      <a:pt x="12" y="137"/>
                    </a:lnTo>
                    <a:lnTo>
                      <a:pt x="6" y="133"/>
                    </a:lnTo>
                    <a:lnTo>
                      <a:pt x="3" y="127"/>
                    </a:lnTo>
                    <a:lnTo>
                      <a:pt x="0" y="11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4" y="6"/>
                    </a:lnTo>
                    <a:lnTo>
                      <a:pt x="10" y="3"/>
                    </a:lnTo>
                    <a:lnTo>
                      <a:pt x="20" y="0"/>
                    </a:lnTo>
                    <a:lnTo>
                      <a:pt x="119" y="0"/>
                    </a:lnTo>
                    <a:lnTo>
                      <a:pt x="129" y="3"/>
                    </a:lnTo>
                    <a:lnTo>
                      <a:pt x="134" y="6"/>
                    </a:lnTo>
                    <a:lnTo>
                      <a:pt x="136" y="9"/>
                    </a:lnTo>
                    <a:lnTo>
                      <a:pt x="137" y="13"/>
                    </a:lnTo>
                    <a:lnTo>
                      <a:pt x="137" y="24"/>
                    </a:lnTo>
                    <a:lnTo>
                      <a:pt x="137" y="118"/>
                    </a:lnTo>
                    <a:lnTo>
                      <a:pt x="136" y="129"/>
                    </a:lnTo>
                    <a:lnTo>
                      <a:pt x="134" y="136"/>
                    </a:lnTo>
                    <a:lnTo>
                      <a:pt x="132" y="137"/>
                    </a:lnTo>
                    <a:lnTo>
                      <a:pt x="128" y="138"/>
                    </a:lnTo>
                    <a:lnTo>
                      <a:pt x="119" y="139"/>
                    </a:lnTo>
                    <a:lnTo>
                      <a:pt x="20" y="139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47"/>
              <p:cNvSpPr>
                <a:spLocks/>
              </p:cNvSpPr>
              <p:nvPr/>
            </p:nvSpPr>
            <p:spPr bwMode="auto">
              <a:xfrm>
                <a:off x="2137" y="1774"/>
                <a:ext cx="92" cy="106"/>
              </a:xfrm>
              <a:custGeom>
                <a:avLst/>
                <a:gdLst>
                  <a:gd name="T0" fmla="*/ 13 w 92"/>
                  <a:gd name="T1" fmla="*/ 105 h 106"/>
                  <a:gd name="T2" fmla="*/ 7 w 92"/>
                  <a:gd name="T3" fmla="*/ 104 h 106"/>
                  <a:gd name="T4" fmla="*/ 4 w 92"/>
                  <a:gd name="T5" fmla="*/ 101 h 106"/>
                  <a:gd name="T6" fmla="*/ 2 w 92"/>
                  <a:gd name="T7" fmla="*/ 97 h 106"/>
                  <a:gd name="T8" fmla="*/ 0 w 92"/>
                  <a:gd name="T9" fmla="*/ 90 h 106"/>
                  <a:gd name="T10" fmla="*/ 0 w 92"/>
                  <a:gd name="T11" fmla="*/ 18 h 106"/>
                  <a:gd name="T12" fmla="*/ 0 w 92"/>
                  <a:gd name="T13" fmla="*/ 10 h 106"/>
                  <a:gd name="T14" fmla="*/ 2 w 92"/>
                  <a:gd name="T15" fmla="*/ 5 h 106"/>
                  <a:gd name="T16" fmla="*/ 6 w 92"/>
                  <a:gd name="T17" fmla="*/ 3 h 106"/>
                  <a:gd name="T18" fmla="*/ 13 w 92"/>
                  <a:gd name="T19" fmla="*/ 0 h 106"/>
                  <a:gd name="T20" fmla="*/ 79 w 92"/>
                  <a:gd name="T21" fmla="*/ 0 h 106"/>
                  <a:gd name="T22" fmla="*/ 86 w 92"/>
                  <a:gd name="T23" fmla="*/ 3 h 106"/>
                  <a:gd name="T24" fmla="*/ 90 w 92"/>
                  <a:gd name="T25" fmla="*/ 5 h 106"/>
                  <a:gd name="T26" fmla="*/ 91 w 92"/>
                  <a:gd name="T27" fmla="*/ 8 h 106"/>
                  <a:gd name="T28" fmla="*/ 91 w 92"/>
                  <a:gd name="T29" fmla="*/ 11 h 106"/>
                  <a:gd name="T30" fmla="*/ 91 w 92"/>
                  <a:gd name="T31" fmla="*/ 18 h 106"/>
                  <a:gd name="T32" fmla="*/ 91 w 92"/>
                  <a:gd name="T33" fmla="*/ 90 h 106"/>
                  <a:gd name="T34" fmla="*/ 91 w 92"/>
                  <a:gd name="T35" fmla="*/ 98 h 106"/>
                  <a:gd name="T36" fmla="*/ 90 w 92"/>
                  <a:gd name="T37" fmla="*/ 103 h 106"/>
                  <a:gd name="T38" fmla="*/ 87 w 92"/>
                  <a:gd name="T39" fmla="*/ 104 h 106"/>
                  <a:gd name="T40" fmla="*/ 85 w 92"/>
                  <a:gd name="T41" fmla="*/ 104 h 106"/>
                  <a:gd name="T42" fmla="*/ 79 w 92"/>
                  <a:gd name="T43" fmla="*/ 105 h 106"/>
                  <a:gd name="T44" fmla="*/ 13 w 92"/>
                  <a:gd name="T45" fmla="*/ 105 h 10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2"/>
                  <a:gd name="T70" fmla="*/ 0 h 106"/>
                  <a:gd name="T71" fmla="*/ 92 w 92"/>
                  <a:gd name="T72" fmla="*/ 106 h 10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2" h="106">
                    <a:moveTo>
                      <a:pt x="13" y="105"/>
                    </a:moveTo>
                    <a:lnTo>
                      <a:pt x="7" y="104"/>
                    </a:lnTo>
                    <a:lnTo>
                      <a:pt x="4" y="101"/>
                    </a:lnTo>
                    <a:lnTo>
                      <a:pt x="2" y="97"/>
                    </a:lnTo>
                    <a:lnTo>
                      <a:pt x="0" y="90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79" y="0"/>
                    </a:lnTo>
                    <a:lnTo>
                      <a:pt x="86" y="3"/>
                    </a:lnTo>
                    <a:lnTo>
                      <a:pt x="90" y="5"/>
                    </a:lnTo>
                    <a:lnTo>
                      <a:pt x="91" y="8"/>
                    </a:lnTo>
                    <a:lnTo>
                      <a:pt x="91" y="11"/>
                    </a:lnTo>
                    <a:lnTo>
                      <a:pt x="91" y="18"/>
                    </a:lnTo>
                    <a:lnTo>
                      <a:pt x="91" y="90"/>
                    </a:lnTo>
                    <a:lnTo>
                      <a:pt x="91" y="98"/>
                    </a:lnTo>
                    <a:lnTo>
                      <a:pt x="90" y="103"/>
                    </a:lnTo>
                    <a:lnTo>
                      <a:pt x="87" y="104"/>
                    </a:lnTo>
                    <a:lnTo>
                      <a:pt x="85" y="104"/>
                    </a:lnTo>
                    <a:lnTo>
                      <a:pt x="79" y="105"/>
                    </a:lnTo>
                    <a:lnTo>
                      <a:pt x="13" y="105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48"/>
              <p:cNvSpPr>
                <a:spLocks/>
              </p:cNvSpPr>
              <p:nvPr/>
            </p:nvSpPr>
            <p:spPr bwMode="auto">
              <a:xfrm>
                <a:off x="2230" y="1763"/>
                <a:ext cx="11" cy="115"/>
              </a:xfrm>
              <a:custGeom>
                <a:avLst/>
                <a:gdLst>
                  <a:gd name="T0" fmla="*/ 8 w 11"/>
                  <a:gd name="T1" fmla="*/ 114 h 115"/>
                  <a:gd name="T2" fmla="*/ 9 w 11"/>
                  <a:gd name="T3" fmla="*/ 114 h 115"/>
                  <a:gd name="T4" fmla="*/ 9 w 11"/>
                  <a:gd name="T5" fmla="*/ 15 h 115"/>
                  <a:gd name="T6" fmla="*/ 9 w 11"/>
                  <a:gd name="T7" fmla="*/ 13 h 115"/>
                  <a:gd name="T8" fmla="*/ 10 w 11"/>
                  <a:gd name="T9" fmla="*/ 12 h 115"/>
                  <a:gd name="T10" fmla="*/ 9 w 11"/>
                  <a:gd name="T11" fmla="*/ 11 h 115"/>
                  <a:gd name="T12" fmla="*/ 9 w 11"/>
                  <a:gd name="T13" fmla="*/ 10 h 115"/>
                  <a:gd name="T14" fmla="*/ 9 w 11"/>
                  <a:gd name="T15" fmla="*/ 9 h 115"/>
                  <a:gd name="T16" fmla="*/ 9 w 11"/>
                  <a:gd name="T17" fmla="*/ 8 h 115"/>
                  <a:gd name="T18" fmla="*/ 9 w 11"/>
                  <a:gd name="T19" fmla="*/ 7 h 115"/>
                  <a:gd name="T20" fmla="*/ 9 w 11"/>
                  <a:gd name="T21" fmla="*/ 6 h 115"/>
                  <a:gd name="T22" fmla="*/ 8 w 11"/>
                  <a:gd name="T23" fmla="*/ 5 h 115"/>
                  <a:gd name="T24" fmla="*/ 8 w 11"/>
                  <a:gd name="T25" fmla="*/ 5 h 115"/>
                  <a:gd name="T26" fmla="*/ 7 w 11"/>
                  <a:gd name="T27" fmla="*/ 4 h 115"/>
                  <a:gd name="T28" fmla="*/ 6 w 11"/>
                  <a:gd name="T29" fmla="*/ 3 h 115"/>
                  <a:gd name="T30" fmla="*/ 6 w 11"/>
                  <a:gd name="T31" fmla="*/ 2 h 115"/>
                  <a:gd name="T32" fmla="*/ 5 w 11"/>
                  <a:gd name="T33" fmla="*/ 2 h 115"/>
                  <a:gd name="T34" fmla="*/ 5 w 11"/>
                  <a:gd name="T35" fmla="*/ 1 h 115"/>
                  <a:gd name="T36" fmla="*/ 4 w 11"/>
                  <a:gd name="T37" fmla="*/ 1 h 115"/>
                  <a:gd name="T38" fmla="*/ 4 w 11"/>
                  <a:gd name="T39" fmla="*/ 1 h 115"/>
                  <a:gd name="T40" fmla="*/ 3 w 11"/>
                  <a:gd name="T41" fmla="*/ 0 h 115"/>
                  <a:gd name="T42" fmla="*/ 2 w 11"/>
                  <a:gd name="T43" fmla="*/ 0 h 115"/>
                  <a:gd name="T44" fmla="*/ 0 w 11"/>
                  <a:gd name="T45" fmla="*/ 2 h 115"/>
                  <a:gd name="T46" fmla="*/ 1 w 11"/>
                  <a:gd name="T47" fmla="*/ 2 h 115"/>
                  <a:gd name="T48" fmla="*/ 2 w 11"/>
                  <a:gd name="T49" fmla="*/ 2 h 115"/>
                  <a:gd name="T50" fmla="*/ 2 w 11"/>
                  <a:gd name="T51" fmla="*/ 3 h 115"/>
                  <a:gd name="T52" fmla="*/ 3 w 11"/>
                  <a:gd name="T53" fmla="*/ 3 h 115"/>
                  <a:gd name="T54" fmla="*/ 4 w 11"/>
                  <a:gd name="T55" fmla="*/ 4 h 115"/>
                  <a:gd name="T56" fmla="*/ 4 w 11"/>
                  <a:gd name="T57" fmla="*/ 4 h 115"/>
                  <a:gd name="T58" fmla="*/ 5 w 11"/>
                  <a:gd name="T59" fmla="*/ 5 h 115"/>
                  <a:gd name="T60" fmla="*/ 5 w 11"/>
                  <a:gd name="T61" fmla="*/ 6 h 115"/>
                  <a:gd name="T62" fmla="*/ 6 w 11"/>
                  <a:gd name="T63" fmla="*/ 7 h 115"/>
                  <a:gd name="T64" fmla="*/ 6 w 11"/>
                  <a:gd name="T65" fmla="*/ 7 h 115"/>
                  <a:gd name="T66" fmla="*/ 7 w 11"/>
                  <a:gd name="T67" fmla="*/ 8 h 115"/>
                  <a:gd name="T68" fmla="*/ 7 w 11"/>
                  <a:gd name="T69" fmla="*/ 9 h 115"/>
                  <a:gd name="T70" fmla="*/ 7 w 11"/>
                  <a:gd name="T71" fmla="*/ 10 h 115"/>
                  <a:gd name="T72" fmla="*/ 8 w 11"/>
                  <a:gd name="T73" fmla="*/ 11 h 115"/>
                  <a:gd name="T74" fmla="*/ 8 w 11"/>
                  <a:gd name="T75" fmla="*/ 12 h 115"/>
                  <a:gd name="T76" fmla="*/ 8 w 11"/>
                  <a:gd name="T77" fmla="*/ 13 h 115"/>
                  <a:gd name="T78" fmla="*/ 8 w 11"/>
                  <a:gd name="T79" fmla="*/ 14 h 115"/>
                  <a:gd name="T80" fmla="*/ 8 w 11"/>
                  <a:gd name="T81" fmla="*/ 14 h 115"/>
                  <a:gd name="T82" fmla="*/ 8 w 11"/>
                  <a:gd name="T83" fmla="*/ 114 h 1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115"/>
                  <a:gd name="T128" fmla="*/ 11 w 11"/>
                  <a:gd name="T129" fmla="*/ 115 h 1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115">
                    <a:moveTo>
                      <a:pt x="8" y="114"/>
                    </a:moveTo>
                    <a:lnTo>
                      <a:pt x="9" y="114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7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9"/>
                    </a:lnTo>
                    <a:lnTo>
                      <a:pt x="7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14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49"/>
              <p:cNvSpPr>
                <a:spLocks/>
              </p:cNvSpPr>
              <p:nvPr/>
            </p:nvSpPr>
            <p:spPr bwMode="auto">
              <a:xfrm>
                <a:off x="2194" y="1779"/>
                <a:ext cx="11" cy="88"/>
              </a:xfrm>
              <a:custGeom>
                <a:avLst/>
                <a:gdLst>
                  <a:gd name="T0" fmla="*/ 8 w 11"/>
                  <a:gd name="T1" fmla="*/ 87 h 88"/>
                  <a:gd name="T2" fmla="*/ 10 w 11"/>
                  <a:gd name="T3" fmla="*/ 87 h 88"/>
                  <a:gd name="T4" fmla="*/ 10 w 11"/>
                  <a:gd name="T5" fmla="*/ 15 h 88"/>
                  <a:gd name="T6" fmla="*/ 10 w 11"/>
                  <a:gd name="T7" fmla="*/ 12 h 88"/>
                  <a:gd name="T8" fmla="*/ 10 w 11"/>
                  <a:gd name="T9" fmla="*/ 11 h 88"/>
                  <a:gd name="T10" fmla="*/ 10 w 11"/>
                  <a:gd name="T11" fmla="*/ 11 h 88"/>
                  <a:gd name="T12" fmla="*/ 10 w 11"/>
                  <a:gd name="T13" fmla="*/ 10 h 88"/>
                  <a:gd name="T14" fmla="*/ 9 w 11"/>
                  <a:gd name="T15" fmla="*/ 9 h 88"/>
                  <a:gd name="T16" fmla="*/ 9 w 11"/>
                  <a:gd name="T17" fmla="*/ 8 h 88"/>
                  <a:gd name="T18" fmla="*/ 9 w 11"/>
                  <a:gd name="T19" fmla="*/ 7 h 88"/>
                  <a:gd name="T20" fmla="*/ 9 w 11"/>
                  <a:gd name="T21" fmla="*/ 6 h 88"/>
                  <a:gd name="T22" fmla="*/ 8 w 11"/>
                  <a:gd name="T23" fmla="*/ 6 h 88"/>
                  <a:gd name="T24" fmla="*/ 8 w 11"/>
                  <a:gd name="T25" fmla="*/ 5 h 88"/>
                  <a:gd name="T26" fmla="*/ 8 w 11"/>
                  <a:gd name="T27" fmla="*/ 4 h 88"/>
                  <a:gd name="T28" fmla="*/ 7 w 11"/>
                  <a:gd name="T29" fmla="*/ 3 h 88"/>
                  <a:gd name="T30" fmla="*/ 6 w 11"/>
                  <a:gd name="T31" fmla="*/ 3 h 88"/>
                  <a:gd name="T32" fmla="*/ 6 w 11"/>
                  <a:gd name="T33" fmla="*/ 2 h 88"/>
                  <a:gd name="T34" fmla="*/ 5 w 11"/>
                  <a:gd name="T35" fmla="*/ 1 h 88"/>
                  <a:gd name="T36" fmla="*/ 4 w 11"/>
                  <a:gd name="T37" fmla="*/ 1 h 88"/>
                  <a:gd name="T38" fmla="*/ 3 w 11"/>
                  <a:gd name="T39" fmla="*/ 0 h 88"/>
                  <a:gd name="T40" fmla="*/ 2 w 11"/>
                  <a:gd name="T41" fmla="*/ 0 h 88"/>
                  <a:gd name="T42" fmla="*/ 2 w 11"/>
                  <a:gd name="T43" fmla="*/ 0 h 88"/>
                  <a:gd name="T44" fmla="*/ 0 w 11"/>
                  <a:gd name="T45" fmla="*/ 2 h 88"/>
                  <a:gd name="T46" fmla="*/ 1 w 11"/>
                  <a:gd name="T47" fmla="*/ 2 h 88"/>
                  <a:gd name="T48" fmla="*/ 1 w 11"/>
                  <a:gd name="T49" fmla="*/ 3 h 88"/>
                  <a:gd name="T50" fmla="*/ 2 w 11"/>
                  <a:gd name="T51" fmla="*/ 3 h 88"/>
                  <a:gd name="T52" fmla="*/ 3 w 11"/>
                  <a:gd name="T53" fmla="*/ 3 h 88"/>
                  <a:gd name="T54" fmla="*/ 4 w 11"/>
                  <a:gd name="T55" fmla="*/ 3 h 88"/>
                  <a:gd name="T56" fmla="*/ 4 w 11"/>
                  <a:gd name="T57" fmla="*/ 4 h 88"/>
                  <a:gd name="T58" fmla="*/ 5 w 11"/>
                  <a:gd name="T59" fmla="*/ 5 h 88"/>
                  <a:gd name="T60" fmla="*/ 6 w 11"/>
                  <a:gd name="T61" fmla="*/ 6 h 88"/>
                  <a:gd name="T62" fmla="*/ 6 w 11"/>
                  <a:gd name="T63" fmla="*/ 7 h 88"/>
                  <a:gd name="T64" fmla="*/ 7 w 11"/>
                  <a:gd name="T65" fmla="*/ 8 h 88"/>
                  <a:gd name="T66" fmla="*/ 8 w 11"/>
                  <a:gd name="T67" fmla="*/ 9 h 88"/>
                  <a:gd name="T68" fmla="*/ 8 w 11"/>
                  <a:gd name="T69" fmla="*/ 10 h 88"/>
                  <a:gd name="T70" fmla="*/ 8 w 11"/>
                  <a:gd name="T71" fmla="*/ 11 h 88"/>
                  <a:gd name="T72" fmla="*/ 8 w 11"/>
                  <a:gd name="T73" fmla="*/ 11 h 88"/>
                  <a:gd name="T74" fmla="*/ 8 w 11"/>
                  <a:gd name="T75" fmla="*/ 12 h 88"/>
                  <a:gd name="T76" fmla="*/ 8 w 11"/>
                  <a:gd name="T77" fmla="*/ 13 h 88"/>
                  <a:gd name="T78" fmla="*/ 8 w 11"/>
                  <a:gd name="T79" fmla="*/ 14 h 88"/>
                  <a:gd name="T80" fmla="*/ 8 w 11"/>
                  <a:gd name="T81" fmla="*/ 87 h 8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"/>
                  <a:gd name="T124" fmla="*/ 0 h 88"/>
                  <a:gd name="T125" fmla="*/ 11 w 11"/>
                  <a:gd name="T126" fmla="*/ 88 h 8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" h="88">
                    <a:moveTo>
                      <a:pt x="8" y="87"/>
                    </a:moveTo>
                    <a:lnTo>
                      <a:pt x="10" y="87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87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50"/>
              <p:cNvSpPr>
                <a:spLocks/>
              </p:cNvSpPr>
              <p:nvPr/>
            </p:nvSpPr>
            <p:spPr bwMode="auto">
              <a:xfrm>
                <a:off x="2227" y="1947"/>
                <a:ext cx="3" cy="50"/>
              </a:xfrm>
              <a:custGeom>
                <a:avLst/>
                <a:gdLst>
                  <a:gd name="T0" fmla="*/ 2 w 3"/>
                  <a:gd name="T1" fmla="*/ 49 h 50"/>
                  <a:gd name="T2" fmla="*/ 2 w 3"/>
                  <a:gd name="T3" fmla="*/ 0 h 50"/>
                  <a:gd name="T4" fmla="*/ 0 w 3"/>
                  <a:gd name="T5" fmla="*/ 0 h 50"/>
                  <a:gd name="T6" fmla="*/ 0 w 3"/>
                  <a:gd name="T7" fmla="*/ 49 h 50"/>
                  <a:gd name="T8" fmla="*/ 2 w 3"/>
                  <a:gd name="T9" fmla="*/ 49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50"/>
                  <a:gd name="T17" fmla="*/ 3 w 3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50">
                    <a:moveTo>
                      <a:pt x="2" y="4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2" y="4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51"/>
              <p:cNvSpPr>
                <a:spLocks/>
              </p:cNvSpPr>
              <p:nvPr/>
            </p:nvSpPr>
            <p:spPr bwMode="auto">
              <a:xfrm>
                <a:off x="2185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52"/>
              <p:cNvSpPr>
                <a:spLocks/>
              </p:cNvSpPr>
              <p:nvPr/>
            </p:nvSpPr>
            <p:spPr bwMode="auto">
              <a:xfrm>
                <a:off x="2152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53"/>
              <p:cNvSpPr>
                <a:spLocks/>
              </p:cNvSpPr>
              <p:nvPr/>
            </p:nvSpPr>
            <p:spPr bwMode="auto">
              <a:xfrm>
                <a:off x="2263" y="1672"/>
                <a:ext cx="11" cy="219"/>
              </a:xfrm>
              <a:custGeom>
                <a:avLst/>
                <a:gdLst>
                  <a:gd name="T0" fmla="*/ 8 w 11"/>
                  <a:gd name="T1" fmla="*/ 218 h 219"/>
                  <a:gd name="T2" fmla="*/ 9 w 11"/>
                  <a:gd name="T3" fmla="*/ 218 h 219"/>
                  <a:gd name="T4" fmla="*/ 10 w 11"/>
                  <a:gd name="T5" fmla="*/ 16 h 219"/>
                  <a:gd name="T6" fmla="*/ 10 w 11"/>
                  <a:gd name="T7" fmla="*/ 13 h 219"/>
                  <a:gd name="T8" fmla="*/ 10 w 11"/>
                  <a:gd name="T9" fmla="*/ 12 h 219"/>
                  <a:gd name="T10" fmla="*/ 10 w 11"/>
                  <a:gd name="T11" fmla="*/ 11 h 219"/>
                  <a:gd name="T12" fmla="*/ 10 w 11"/>
                  <a:gd name="T13" fmla="*/ 10 h 219"/>
                  <a:gd name="T14" fmla="*/ 9 w 11"/>
                  <a:gd name="T15" fmla="*/ 9 h 219"/>
                  <a:gd name="T16" fmla="*/ 9 w 11"/>
                  <a:gd name="T17" fmla="*/ 8 h 219"/>
                  <a:gd name="T18" fmla="*/ 9 w 11"/>
                  <a:gd name="T19" fmla="*/ 7 h 219"/>
                  <a:gd name="T20" fmla="*/ 9 w 11"/>
                  <a:gd name="T21" fmla="*/ 6 h 219"/>
                  <a:gd name="T22" fmla="*/ 8 w 11"/>
                  <a:gd name="T23" fmla="*/ 5 h 219"/>
                  <a:gd name="T24" fmla="*/ 8 w 11"/>
                  <a:gd name="T25" fmla="*/ 4 h 219"/>
                  <a:gd name="T26" fmla="*/ 6 w 11"/>
                  <a:gd name="T27" fmla="*/ 3 h 219"/>
                  <a:gd name="T28" fmla="*/ 6 w 11"/>
                  <a:gd name="T29" fmla="*/ 2 h 219"/>
                  <a:gd name="T30" fmla="*/ 5 w 11"/>
                  <a:gd name="T31" fmla="*/ 1 h 219"/>
                  <a:gd name="T32" fmla="*/ 4 w 11"/>
                  <a:gd name="T33" fmla="*/ 1 h 219"/>
                  <a:gd name="T34" fmla="*/ 4 w 11"/>
                  <a:gd name="T35" fmla="*/ 1 h 219"/>
                  <a:gd name="T36" fmla="*/ 3 w 11"/>
                  <a:gd name="T37" fmla="*/ 1 h 219"/>
                  <a:gd name="T38" fmla="*/ 2 w 11"/>
                  <a:gd name="T39" fmla="*/ 0 h 219"/>
                  <a:gd name="T40" fmla="*/ 2 w 11"/>
                  <a:gd name="T41" fmla="*/ 0 h 219"/>
                  <a:gd name="T42" fmla="*/ 0 w 11"/>
                  <a:gd name="T43" fmla="*/ 2 h 219"/>
                  <a:gd name="T44" fmla="*/ 1 w 11"/>
                  <a:gd name="T45" fmla="*/ 2 h 219"/>
                  <a:gd name="T46" fmla="*/ 1 w 11"/>
                  <a:gd name="T47" fmla="*/ 2 h 219"/>
                  <a:gd name="T48" fmla="*/ 2 w 11"/>
                  <a:gd name="T49" fmla="*/ 3 h 219"/>
                  <a:gd name="T50" fmla="*/ 3 w 11"/>
                  <a:gd name="T51" fmla="*/ 3 h 219"/>
                  <a:gd name="T52" fmla="*/ 4 w 11"/>
                  <a:gd name="T53" fmla="*/ 3 h 219"/>
                  <a:gd name="T54" fmla="*/ 4 w 11"/>
                  <a:gd name="T55" fmla="*/ 4 h 219"/>
                  <a:gd name="T56" fmla="*/ 5 w 11"/>
                  <a:gd name="T57" fmla="*/ 5 h 219"/>
                  <a:gd name="T58" fmla="*/ 5 w 11"/>
                  <a:gd name="T59" fmla="*/ 5 h 219"/>
                  <a:gd name="T60" fmla="*/ 6 w 11"/>
                  <a:gd name="T61" fmla="*/ 6 h 219"/>
                  <a:gd name="T62" fmla="*/ 6 w 11"/>
                  <a:gd name="T63" fmla="*/ 7 h 219"/>
                  <a:gd name="T64" fmla="*/ 6 w 11"/>
                  <a:gd name="T65" fmla="*/ 8 h 219"/>
                  <a:gd name="T66" fmla="*/ 7 w 11"/>
                  <a:gd name="T67" fmla="*/ 8 h 219"/>
                  <a:gd name="T68" fmla="*/ 8 w 11"/>
                  <a:gd name="T69" fmla="*/ 9 h 219"/>
                  <a:gd name="T70" fmla="*/ 8 w 11"/>
                  <a:gd name="T71" fmla="*/ 10 h 219"/>
                  <a:gd name="T72" fmla="*/ 8 w 11"/>
                  <a:gd name="T73" fmla="*/ 11 h 219"/>
                  <a:gd name="T74" fmla="*/ 8 w 11"/>
                  <a:gd name="T75" fmla="*/ 12 h 219"/>
                  <a:gd name="T76" fmla="*/ 8 w 11"/>
                  <a:gd name="T77" fmla="*/ 13 h 219"/>
                  <a:gd name="T78" fmla="*/ 8 w 11"/>
                  <a:gd name="T79" fmla="*/ 14 h 219"/>
                  <a:gd name="T80" fmla="*/ 8 w 11"/>
                  <a:gd name="T81" fmla="*/ 15 h 219"/>
                  <a:gd name="T82" fmla="*/ 8 w 11"/>
                  <a:gd name="T83" fmla="*/ 218 h 21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219"/>
                  <a:gd name="T128" fmla="*/ 11 w 11"/>
                  <a:gd name="T129" fmla="*/ 219 h 21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219">
                    <a:moveTo>
                      <a:pt x="8" y="218"/>
                    </a:moveTo>
                    <a:lnTo>
                      <a:pt x="9" y="218"/>
                    </a:lnTo>
                    <a:lnTo>
                      <a:pt x="10" y="16"/>
                    </a:lnTo>
                    <a:lnTo>
                      <a:pt x="10" y="13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8" y="218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6" name="Picture 54"/>
            <p:cNvPicPr>
              <a:picLocks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36" y="2895"/>
              <a:ext cx="1045" cy="8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cxnSp>
        <p:nvCxnSpPr>
          <p:cNvPr id="153" name="Straight Arrow Connector 152"/>
          <p:cNvCxnSpPr/>
          <p:nvPr/>
        </p:nvCxnSpPr>
        <p:spPr bwMode="auto">
          <a:xfrm>
            <a:off x="2001859" y="2258996"/>
            <a:ext cx="4910652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154" name="Text Box 19"/>
          <p:cNvSpPr txBox="1">
            <a:spLocks noChangeArrowheads="1"/>
          </p:cNvSpPr>
          <p:nvPr/>
        </p:nvSpPr>
        <p:spPr bwMode="auto">
          <a:xfrm rot="17460758">
            <a:off x="6158570" y="3189180"/>
            <a:ext cx="183169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0500" indent="-1905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smtClean="0">
                <a:cs typeface="Arial" pitchFamily="34" charset="0"/>
              </a:rPr>
              <a:t>4- LOAD          </a:t>
            </a:r>
            <a:r>
              <a:rPr lang="en-US" sz="1800">
                <a:cs typeface="Arial" pitchFamily="34" charset="0"/>
              </a:rPr>
              <a:t>+ </a:t>
            </a:r>
          </a:p>
        </p:txBody>
      </p:sp>
      <p:pic>
        <p:nvPicPr>
          <p:cNvPr id="155" name="Picture 70" descr="IDSec_Certificats_00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7766643">
            <a:off x="7281028" y="2311646"/>
            <a:ext cx="5032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6" name="Straight Arrow Connector 155"/>
          <p:cNvCxnSpPr/>
          <p:nvPr/>
        </p:nvCxnSpPr>
        <p:spPr bwMode="auto">
          <a:xfrm rot="5400000">
            <a:off x="6671398" y="2924564"/>
            <a:ext cx="1625062" cy="77079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157" name="Text Box 21"/>
          <p:cNvSpPr txBox="1">
            <a:spLocks noChangeArrowheads="1"/>
          </p:cNvSpPr>
          <p:nvPr/>
        </p:nvSpPr>
        <p:spPr bwMode="auto">
          <a:xfrm>
            <a:off x="3923876" y="4468830"/>
            <a:ext cx="225227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0500" indent="-1905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dirty="0" smtClean="0">
                <a:cs typeface="Arial" pitchFamily="34" charset="0"/>
              </a:rPr>
              <a:t>5- </a:t>
            </a:r>
            <a:r>
              <a:rPr lang="en-US" sz="1800" dirty="0" err="1" smtClean="0">
                <a:cs typeface="Arial" pitchFamily="34" charset="0"/>
              </a:rPr>
              <a:t>Pide</a:t>
            </a:r>
            <a:r>
              <a:rPr lang="en-US" sz="1800" dirty="0" smtClean="0">
                <a:cs typeface="Arial" pitchFamily="34" charset="0"/>
              </a:rPr>
              <a:t> </a:t>
            </a:r>
            <a:r>
              <a:rPr lang="en-US" sz="1800" dirty="0" err="1" smtClean="0">
                <a:cs typeface="Arial" pitchFamily="34" charset="0"/>
              </a:rPr>
              <a:t>aprobación</a:t>
            </a:r>
            <a:endParaRPr lang="en-US" sz="1800" dirty="0">
              <a:cs typeface="Arial" pitchFamily="34" charset="0"/>
            </a:endParaRPr>
          </a:p>
        </p:txBody>
      </p:sp>
      <p:sp>
        <p:nvSpPr>
          <p:cNvPr id="158" name="Text Box 62"/>
          <p:cNvSpPr txBox="1">
            <a:spLocks noChangeArrowheads="1"/>
          </p:cNvSpPr>
          <p:nvPr/>
        </p:nvSpPr>
        <p:spPr bwMode="auto">
          <a:xfrm>
            <a:off x="3546462" y="5087779"/>
            <a:ext cx="32353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0500" indent="-1905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b="1" dirty="0" smtClean="0">
                <a:cs typeface="Arial" pitchFamily="34" charset="0"/>
              </a:rPr>
              <a:t>6</a:t>
            </a:r>
            <a:r>
              <a:rPr lang="en-US" sz="1400" b="1" dirty="0" smtClean="0">
                <a:cs typeface="Arial" pitchFamily="34" charset="0"/>
              </a:rPr>
              <a:t>- </a:t>
            </a:r>
            <a:r>
              <a:rPr lang="en-US" sz="1400" b="1" dirty="0" err="1" smtClean="0">
                <a:cs typeface="Arial" pitchFamily="34" charset="0"/>
              </a:rPr>
              <a:t>Revalida</a:t>
            </a:r>
            <a:r>
              <a:rPr lang="en-US" sz="1400" b="1" dirty="0" smtClean="0">
                <a:cs typeface="Arial" pitchFamily="34" charset="0"/>
              </a:rPr>
              <a:t> </a:t>
            </a:r>
            <a:r>
              <a:rPr lang="en-US" sz="1400" b="1" dirty="0" err="1" smtClean="0">
                <a:cs typeface="Arial" pitchFamily="34" charset="0"/>
              </a:rPr>
              <a:t>llave+verif</a:t>
            </a:r>
            <a:r>
              <a:rPr lang="en-US" sz="1400" b="1" dirty="0" smtClean="0">
                <a:cs typeface="Arial" pitchFamily="34" charset="0"/>
              </a:rPr>
              <a:t> = OK/NOK</a:t>
            </a:r>
            <a:endParaRPr lang="en-US" sz="1400" b="1" dirty="0">
              <a:cs typeface="Arial" pitchFamily="34" charset="0"/>
            </a:endParaRPr>
          </a:p>
        </p:txBody>
      </p:sp>
      <p:sp>
        <p:nvSpPr>
          <p:cNvPr id="159" name="Text Box 63"/>
          <p:cNvSpPr txBox="1">
            <a:spLocks noChangeArrowheads="1"/>
          </p:cNvSpPr>
          <p:nvPr/>
        </p:nvSpPr>
        <p:spPr bwMode="auto">
          <a:xfrm>
            <a:off x="7270750" y="6049963"/>
            <a:ext cx="18732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indent="-19050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800" dirty="0" smtClean="0">
                <a:cs typeface="Arial" pitchFamily="34" charset="0"/>
              </a:rPr>
              <a:t>7- </a:t>
            </a:r>
            <a:r>
              <a:rPr lang="en-US" sz="1800" dirty="0">
                <a:cs typeface="Arial" pitchFamily="34" charset="0"/>
              </a:rPr>
              <a:t>Applet </a:t>
            </a:r>
            <a:r>
              <a:rPr lang="en-US" sz="1800" dirty="0" err="1" smtClean="0">
                <a:cs typeface="Arial" pitchFamily="34" charset="0"/>
              </a:rPr>
              <a:t>cargado</a:t>
            </a:r>
            <a:endParaRPr lang="en-US" sz="1800" dirty="0">
              <a:cs typeface="Arial" pitchFamily="34" charset="0"/>
            </a:endParaRPr>
          </a:p>
        </p:txBody>
      </p:sp>
      <p:cxnSp>
        <p:nvCxnSpPr>
          <p:cNvPr id="160" name="Straight Arrow Connector 159"/>
          <p:cNvCxnSpPr/>
          <p:nvPr/>
        </p:nvCxnSpPr>
        <p:spPr bwMode="auto">
          <a:xfrm rot="10800000" flipV="1">
            <a:off x="3648075" y="4799012"/>
            <a:ext cx="2856448" cy="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161" name="Straight Arrow Connector 160"/>
          <p:cNvCxnSpPr/>
          <p:nvPr/>
        </p:nvCxnSpPr>
        <p:spPr bwMode="auto">
          <a:xfrm>
            <a:off x="3795781" y="5332412"/>
            <a:ext cx="2708742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pic>
        <p:nvPicPr>
          <p:cNvPr id="162" name="Picture 71" descr="IDSec_Certificats_00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73831" y="4505147"/>
            <a:ext cx="503238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" name="Can 162"/>
          <p:cNvSpPr/>
          <p:nvPr/>
        </p:nvSpPr>
        <p:spPr>
          <a:xfrm>
            <a:off x="7924800" y="5105400"/>
            <a:ext cx="609600" cy="605588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/>
              </a:gs>
              <a:gs pos="25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b="1">
                <a:solidFill>
                  <a:prstClr val="black"/>
                </a:solidFill>
              </a:rPr>
              <a:t>Applet</a:t>
            </a:r>
            <a:endParaRPr lang="en-US" sz="1100" b="1">
              <a:solidFill>
                <a:prstClr val="black"/>
              </a:solidFill>
            </a:endParaRPr>
          </a:p>
        </p:txBody>
      </p:sp>
      <p:sp>
        <p:nvSpPr>
          <p:cNvPr id="164" name="AutoShape 149"/>
          <p:cNvSpPr>
            <a:spLocks noChangeArrowheads="1"/>
          </p:cNvSpPr>
          <p:nvPr/>
        </p:nvSpPr>
        <p:spPr bwMode="auto">
          <a:xfrm>
            <a:off x="4419600" y="990600"/>
            <a:ext cx="2438400" cy="381000"/>
          </a:xfrm>
          <a:prstGeom prst="wedgeRoundRectCallout">
            <a:avLst>
              <a:gd name="adj1" fmla="val 85541"/>
              <a:gd name="adj2" fmla="val 149506"/>
              <a:gd name="adj3" fmla="val 16667"/>
            </a:avLst>
          </a:prstGeom>
          <a:solidFill>
            <a:srgbClr val="CDD0B8"/>
          </a:solidFill>
          <a:ln>
            <a:solidFill>
              <a:srgbClr val="B4BD9F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36000" rIns="36000">
            <a:normAutofit/>
          </a:bodyPr>
          <a:lstStyle/>
          <a:p>
            <a:pPr marL="190500" indent="-190500">
              <a:spcBef>
                <a:spcPct val="50000"/>
              </a:spcBef>
              <a:buClr>
                <a:srgbClr val="C0504D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1-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Quiero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cargar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estois</a:t>
            </a:r>
            <a:endParaRPr lang="en-US" sz="16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65" name="Can 164"/>
          <p:cNvSpPr/>
          <p:nvPr/>
        </p:nvSpPr>
        <p:spPr>
          <a:xfrm>
            <a:off x="6400800" y="762000"/>
            <a:ext cx="609600" cy="605588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/>
              </a:gs>
              <a:gs pos="25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400" b="1" dirty="0">
                <a:solidFill>
                  <a:prstClr val="black"/>
                </a:solidFill>
              </a:rPr>
              <a:t>Applet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66" name="AutoShape 149"/>
          <p:cNvSpPr>
            <a:spLocks noChangeArrowheads="1"/>
          </p:cNvSpPr>
          <p:nvPr/>
        </p:nvSpPr>
        <p:spPr bwMode="auto">
          <a:xfrm>
            <a:off x="1981200" y="1752600"/>
            <a:ext cx="4724400" cy="381000"/>
          </a:xfrm>
          <a:prstGeom prst="wedgeRoundRectCallout">
            <a:avLst>
              <a:gd name="adj1" fmla="val -65727"/>
              <a:gd name="adj2" fmla="val -67270"/>
              <a:gd name="adj3" fmla="val 16667"/>
            </a:avLst>
          </a:prstGeom>
          <a:solidFill>
            <a:srgbClr val="CDD0B8"/>
          </a:solidFill>
          <a:ln>
            <a:solidFill>
              <a:srgbClr val="B4BD9F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36000" rIns="36000">
            <a:normAutofit/>
          </a:bodyPr>
          <a:lstStyle/>
          <a:p>
            <a:pPr marL="190500" indent="-190500">
              <a:spcBef>
                <a:spcPct val="50000"/>
              </a:spcBef>
              <a:buClr>
                <a:srgbClr val="C0504D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3- Te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autorizo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 a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cargar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aqui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está</a:t>
            </a:r>
            <a:r>
              <a:rPr lang="en-US" sz="1600" dirty="0" smtClean="0">
                <a:solidFill>
                  <a:prstClr val="black"/>
                </a:solidFill>
                <a:cs typeface="Arial" pitchFamily="34" charset="0"/>
              </a:rPr>
              <a:t> la </a:t>
            </a:r>
            <a:r>
              <a:rPr lang="en-US" sz="1600" dirty="0" err="1" smtClean="0">
                <a:solidFill>
                  <a:prstClr val="black"/>
                </a:solidFill>
                <a:cs typeface="Arial" pitchFamily="34" charset="0"/>
              </a:rPr>
              <a:t>llave</a:t>
            </a:r>
            <a:endParaRPr lang="en-US" sz="16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67" name="Can 166"/>
          <p:cNvSpPr/>
          <p:nvPr/>
        </p:nvSpPr>
        <p:spPr>
          <a:xfrm rot="17744705">
            <a:off x="6874352" y="2766090"/>
            <a:ext cx="529325" cy="519771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/>
              </a:gs>
              <a:gs pos="25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b="1">
                <a:solidFill>
                  <a:prstClr val="black"/>
                </a:solidFill>
              </a:rPr>
              <a:t>Applet</a:t>
            </a:r>
            <a:endParaRPr lang="en-US" sz="1050" b="1">
              <a:solidFill>
                <a:prstClr val="black"/>
              </a:solidFill>
            </a:endParaRPr>
          </a:p>
        </p:txBody>
      </p:sp>
      <p:pic>
        <p:nvPicPr>
          <p:cNvPr id="168" name="Picture 69" descr="IDSec_Certificats_000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867400" y="1828800"/>
            <a:ext cx="5032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" name="AutoShape 55"/>
          <p:cNvSpPr>
            <a:spLocks noChangeArrowheads="1"/>
          </p:cNvSpPr>
          <p:nvPr/>
        </p:nvSpPr>
        <p:spPr bwMode="auto">
          <a:xfrm>
            <a:off x="6705600" y="4419600"/>
            <a:ext cx="1143000" cy="1100137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>
                <a:solidFill>
                  <a:prstClr val="white"/>
                </a:solidFill>
              </a:rPr>
              <a:t>SD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sz="1100" dirty="0" err="1" smtClean="0">
                <a:cs typeface="Arial" pitchFamily="34" charset="0"/>
              </a:rPr>
              <a:t>Administración</a:t>
            </a:r>
            <a:r>
              <a:rPr lang="en-US" sz="1100" dirty="0" smtClean="0">
                <a:cs typeface="Arial" pitchFamily="34" charset="0"/>
              </a:rPr>
              <a:t> </a:t>
            </a:r>
            <a:r>
              <a:rPr lang="en-US" sz="1100" dirty="0" err="1" smtClean="0">
                <a:cs typeface="Arial" pitchFamily="34" charset="0"/>
              </a:rPr>
              <a:t>delegada</a:t>
            </a:r>
            <a:r>
              <a:rPr lang="en-US" sz="1100" dirty="0" smtClean="0">
                <a:cs typeface="Arial" pitchFamily="34" charset="0"/>
              </a:rPr>
              <a:t> </a:t>
            </a:r>
          </a:p>
        </p:txBody>
      </p:sp>
      <p:sp>
        <p:nvSpPr>
          <p:cNvPr id="170" name="Arc 169"/>
          <p:cNvSpPr/>
          <p:nvPr/>
        </p:nvSpPr>
        <p:spPr>
          <a:xfrm>
            <a:off x="6846180" y="4684712"/>
            <a:ext cx="1905000" cy="1258888"/>
          </a:xfrm>
          <a:prstGeom prst="arc">
            <a:avLst>
              <a:gd name="adj1" fmla="val 16272849"/>
              <a:gd name="adj2" fmla="val 10262932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71" name="Group 11"/>
          <p:cNvGrpSpPr>
            <a:grpSpLocks/>
          </p:cNvGrpSpPr>
          <p:nvPr/>
        </p:nvGrpSpPr>
        <p:grpSpPr bwMode="auto">
          <a:xfrm>
            <a:off x="7440612" y="4495800"/>
            <a:ext cx="407988" cy="446087"/>
            <a:chOff x="4579" y="929"/>
            <a:chExt cx="857" cy="1140"/>
          </a:xfrm>
        </p:grpSpPr>
        <p:pic>
          <p:nvPicPr>
            <p:cNvPr id="172" name="Picture 1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79" y="929"/>
              <a:ext cx="785" cy="1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aphicFrame>
          <p:nvGraphicFramePr>
            <p:cNvPr id="173" name="Object 13"/>
            <p:cNvGraphicFramePr>
              <a:graphicFrameLocks noChangeAspect="1"/>
            </p:cNvGraphicFramePr>
            <p:nvPr/>
          </p:nvGraphicFramePr>
          <p:xfrm>
            <a:off x="4840" y="1264"/>
            <a:ext cx="596" cy="805"/>
          </p:xfrm>
          <a:graphic>
            <a:graphicData uri="http://schemas.openxmlformats.org/presentationml/2006/ole">
              <p:oleObj spid="_x0000_s57348" name="Paint Shop Pro Image" r:id="rId12" imgW="946341" imgH="1278395" progId="">
                <p:embed/>
              </p:oleObj>
            </a:graphicData>
          </a:graphic>
        </p:graphicFrame>
      </p:grpSp>
      <p:grpSp>
        <p:nvGrpSpPr>
          <p:cNvPr id="174" name="Group 173"/>
          <p:cNvGrpSpPr/>
          <p:nvPr/>
        </p:nvGrpSpPr>
        <p:grpSpPr>
          <a:xfrm>
            <a:off x="6858000" y="4114800"/>
            <a:ext cx="609600" cy="531783"/>
            <a:chOff x="2514600" y="1905000"/>
            <a:chExt cx="1295400" cy="1141383"/>
          </a:xfrm>
        </p:grpSpPr>
        <p:pic>
          <p:nvPicPr>
            <p:cNvPr id="175" name="Picture 174" descr="BD06784_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1905000"/>
              <a:ext cx="1066800" cy="103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6" name="Picture 15" descr="bank-tn_451-storefront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4600" y="2362200"/>
              <a:ext cx="684184" cy="684183"/>
            </a:xfrm>
            <a:prstGeom prst="rect">
              <a:avLst/>
            </a:prstGeom>
            <a:noFill/>
          </p:spPr>
        </p:pic>
      </p:grpSp>
      <p:grpSp>
        <p:nvGrpSpPr>
          <p:cNvPr id="177" name="Group 176"/>
          <p:cNvGrpSpPr/>
          <p:nvPr/>
        </p:nvGrpSpPr>
        <p:grpSpPr>
          <a:xfrm>
            <a:off x="2362200" y="4038600"/>
            <a:ext cx="685800" cy="518631"/>
            <a:chOff x="2819400" y="4648200"/>
            <a:chExt cx="1323975" cy="1128231"/>
          </a:xfrm>
        </p:grpSpPr>
        <p:pic>
          <p:nvPicPr>
            <p:cNvPr id="178" name="Picture 3" descr="PE01753_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276600" y="4648200"/>
              <a:ext cx="866775" cy="112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9" name="Picture 7" descr="antena"/>
            <p:cNvPicPr>
              <a:picLocks noChangeAspect="1" noChangeArrowheads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-10000"/>
            </a:blip>
            <a:srcRect/>
            <a:stretch>
              <a:fillRect/>
            </a:stretch>
          </p:blipFill>
          <p:spPr bwMode="auto">
            <a:xfrm>
              <a:off x="2819400" y="5082694"/>
              <a:ext cx="687230" cy="693737"/>
            </a:xfrm>
            <a:prstGeom prst="rect">
              <a:avLst/>
            </a:prstGeom>
            <a:noFill/>
          </p:spPr>
        </p:pic>
      </p:grpSp>
      <p:sp>
        <p:nvSpPr>
          <p:cNvPr id="180" name="Rectangle 179"/>
          <p:cNvSpPr/>
          <p:nvPr/>
        </p:nvSpPr>
        <p:spPr>
          <a:xfrm>
            <a:off x="5029200" y="1295400"/>
            <a:ext cx="609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Hash</a:t>
            </a:r>
            <a:endParaRPr lang="en-US" sz="1400" dirty="0"/>
          </a:p>
        </p:txBody>
      </p:sp>
      <p:sp>
        <p:nvSpPr>
          <p:cNvPr id="181" name="Rectangle 180"/>
          <p:cNvSpPr/>
          <p:nvPr/>
        </p:nvSpPr>
        <p:spPr>
          <a:xfrm>
            <a:off x="152400" y="3962400"/>
            <a:ext cx="609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Hash</a:t>
            </a:r>
            <a:endParaRPr lang="en-US" sz="1400" dirty="0"/>
          </a:p>
        </p:txBody>
      </p:sp>
      <p:cxnSp>
        <p:nvCxnSpPr>
          <p:cNvPr id="182" name="Straight Arrow Connector 181"/>
          <p:cNvCxnSpPr/>
          <p:nvPr/>
        </p:nvCxnSpPr>
        <p:spPr bwMode="auto">
          <a:xfrm flipV="1">
            <a:off x="609600" y="3733800"/>
            <a:ext cx="377540" cy="2596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-23750" y="6210789"/>
            <a:ext cx="3174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Hash:</a:t>
            </a:r>
            <a:r>
              <a:rPr lang="en-US" sz="1200" i="1" dirty="0" smtClean="0"/>
              <a:t> “</a:t>
            </a:r>
            <a:r>
              <a:rPr lang="en-US" sz="1200" i="1" dirty="0" err="1" smtClean="0"/>
              <a:t>Huella</a:t>
            </a:r>
            <a:r>
              <a:rPr lang="en-US" sz="1200" i="1" dirty="0" smtClean="0"/>
              <a:t> digital” </a:t>
            </a:r>
            <a:r>
              <a:rPr lang="en-US" sz="1200" i="1" dirty="0" err="1" smtClean="0"/>
              <a:t>única</a:t>
            </a:r>
            <a:r>
              <a:rPr lang="en-US" sz="1200" i="1" dirty="0" smtClean="0"/>
              <a:t> de un </a:t>
            </a:r>
            <a:r>
              <a:rPr lang="en-US" sz="1200" i="1" dirty="0" err="1" smtClean="0"/>
              <a:t>mensaje</a:t>
            </a:r>
            <a:endParaRPr lang="en-US" sz="12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01" grpId="0" animBg="1"/>
      <p:bldP spid="102" grpId="0" animBg="1"/>
      <p:bldP spid="103" grpId="0" animBg="1"/>
      <p:bldP spid="105" grpId="0"/>
      <p:bldP spid="126" grpId="0"/>
      <p:bldP spid="154" grpId="0"/>
      <p:bldP spid="157" grpId="0"/>
      <p:bldP spid="158" grpId="0"/>
      <p:bldP spid="159" grpId="0"/>
      <p:bldP spid="163" grpId="0" animBg="1"/>
      <p:bldP spid="164" grpId="0" animBg="1"/>
      <p:bldP spid="165" grpId="0" animBg="1"/>
      <p:bldP spid="166" grpId="0" animBg="1"/>
      <p:bldP spid="167" grpId="0" animBg="1"/>
      <p:bldP spid="169" grpId="0" animBg="1"/>
      <p:bldP spid="170" grpId="0" animBg="1"/>
      <p:bldP spid="180" grpId="0" animBg="1"/>
      <p:bldP spid="181" grpId="0" animBg="1"/>
      <p:bldP spid="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Estrategias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r>
              <a:rPr lang="en-US" dirty="0" smtClean="0"/>
              <a:t> de </a:t>
            </a:r>
            <a:r>
              <a:rPr lang="en-US" dirty="0" err="1" smtClean="0"/>
              <a:t>Despliegue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378BB-E487-4758-803C-DF1C6C9D500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OTA platform - Introduction and usage - Sending a service</a:t>
            </a:r>
            <a:endParaRPr lang="fr-FR"/>
          </a:p>
        </p:txBody>
      </p:sp>
      <p:grpSp>
        <p:nvGrpSpPr>
          <p:cNvPr id="7" name="Group 147"/>
          <p:cNvGrpSpPr>
            <a:grpSpLocks/>
          </p:cNvGrpSpPr>
          <p:nvPr/>
        </p:nvGrpSpPr>
        <p:grpSpPr bwMode="auto">
          <a:xfrm>
            <a:off x="4929191" y="1502063"/>
            <a:ext cx="2090736" cy="4176712"/>
            <a:chOff x="48" y="1440"/>
            <a:chExt cx="1317" cy="2631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238" y="2665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39216"/>
                    <a:invGamma/>
                  </a:srgbClr>
                </a:gs>
                <a:gs pos="100000">
                  <a:srgbClr val="FF9900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cs typeface="Arial" charset="0"/>
                </a:rPr>
                <a:t>TSM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238" y="3120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66FF"/>
                </a:gs>
                <a:gs pos="50000">
                  <a:srgbClr val="0066FF">
                    <a:gamma/>
                    <a:tint val="3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cs typeface="Arial" charset="0"/>
                </a:rPr>
                <a:t>LinqUs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238" y="3585"/>
              <a:ext cx="725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8C26"/>
                </a:gs>
                <a:gs pos="50000">
                  <a:srgbClr val="338C26">
                    <a:gamma/>
                    <a:tint val="64314"/>
                    <a:invGamma/>
                  </a:srgbClr>
                </a:gs>
                <a:gs pos="100000">
                  <a:srgbClr val="338C26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Red MNO 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92" y="2620"/>
              <a:ext cx="862" cy="848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06" y="1486"/>
              <a:ext cx="122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6600"/>
                  </a:solidFill>
                </a:rPr>
                <a:t>Administración</a:t>
              </a:r>
              <a:r>
                <a:rPr lang="en-US" sz="2000" dirty="0" smtClean="0">
                  <a:solidFill>
                    <a:srgbClr val="FF6600"/>
                  </a:solidFill>
                </a:rPr>
                <a:t> </a:t>
              </a:r>
            </a:p>
            <a:p>
              <a:pPr algn="ctr"/>
              <a:r>
                <a:rPr lang="en-US" sz="2000" dirty="0" err="1" smtClean="0">
                  <a:solidFill>
                    <a:srgbClr val="FF6600"/>
                  </a:solidFill>
                </a:rPr>
                <a:t>Autorizada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48" y="1440"/>
              <a:ext cx="1296" cy="263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193" y="3546"/>
              <a:ext cx="861" cy="377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601" y="339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01" y="293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864" y="2490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 dirty="0" err="1"/>
                <a:t>Gemalto’s</a:t>
              </a:r>
              <a:endParaRPr lang="en-US" sz="1000" b="1" i="1" dirty="0"/>
            </a:p>
            <a:p>
              <a:r>
                <a:rPr lang="en-US" sz="1000" b="1" i="1" dirty="0" err="1"/>
                <a:t>Allynis</a:t>
              </a:r>
              <a:endParaRPr lang="en-US" sz="1000" b="1" i="1" dirty="0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68" y="3542"/>
              <a:ext cx="3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MNO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28" y="239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gray">
            <a:xfrm>
              <a:off x="133" y="210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103" y="207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gray">
            <a:xfrm>
              <a:off x="677" y="210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647" y="207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691" y="239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454" y="1958"/>
              <a:ext cx="2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SPs</a:t>
              </a:r>
            </a:p>
          </p:txBody>
        </p:sp>
      </p:grpSp>
      <p:grpSp>
        <p:nvGrpSpPr>
          <p:cNvPr id="26" name="Group 146"/>
          <p:cNvGrpSpPr>
            <a:grpSpLocks/>
          </p:cNvGrpSpPr>
          <p:nvPr/>
        </p:nvGrpSpPr>
        <p:grpSpPr bwMode="auto">
          <a:xfrm>
            <a:off x="204787" y="1502063"/>
            <a:ext cx="2079627" cy="4176712"/>
            <a:chOff x="1426" y="1440"/>
            <a:chExt cx="1310" cy="2631"/>
          </a:xfrm>
        </p:grpSpPr>
        <p:sp>
          <p:nvSpPr>
            <p:cNvPr id="27" name="AutoShape 21"/>
            <p:cNvSpPr>
              <a:spLocks noChangeArrowheads="1"/>
            </p:cNvSpPr>
            <p:nvPr/>
          </p:nvSpPr>
          <p:spPr bwMode="gray">
            <a:xfrm>
              <a:off x="1614" y="2665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39216"/>
                    <a:invGamma/>
                  </a:srgbClr>
                </a:gs>
                <a:gs pos="100000">
                  <a:srgbClr val="FF9900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cs typeface="Arial" charset="0"/>
                </a:rPr>
                <a:t>TSM</a:t>
              </a:r>
            </a:p>
          </p:txBody>
        </p:sp>
        <p:sp>
          <p:nvSpPr>
            <p:cNvPr id="28" name="AutoShape 22"/>
            <p:cNvSpPr>
              <a:spLocks noChangeArrowheads="1"/>
            </p:cNvSpPr>
            <p:nvPr/>
          </p:nvSpPr>
          <p:spPr bwMode="gray">
            <a:xfrm>
              <a:off x="1614" y="3165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66FF"/>
                </a:gs>
                <a:gs pos="50000">
                  <a:srgbClr val="0066FF">
                    <a:gamma/>
                    <a:tint val="3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cs typeface="Arial" charset="0"/>
                </a:rPr>
                <a:t>LinqUs</a:t>
              </a:r>
            </a:p>
          </p:txBody>
        </p:sp>
        <p:sp>
          <p:nvSpPr>
            <p:cNvPr id="29" name="AutoShape 23"/>
            <p:cNvSpPr>
              <a:spLocks noChangeArrowheads="1"/>
            </p:cNvSpPr>
            <p:nvPr/>
          </p:nvSpPr>
          <p:spPr bwMode="gray">
            <a:xfrm>
              <a:off x="1614" y="3585"/>
              <a:ext cx="725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8C26"/>
                </a:gs>
                <a:gs pos="50000">
                  <a:srgbClr val="338C26">
                    <a:gamma/>
                    <a:tint val="64314"/>
                    <a:invGamma/>
                  </a:srgbClr>
                </a:gs>
                <a:gs pos="100000">
                  <a:srgbClr val="338C26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Red MNO 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endParaRPr>
            </a:p>
          </p:txBody>
        </p:sp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1568" y="2620"/>
              <a:ext cx="862" cy="408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457" y="1486"/>
              <a:ext cx="122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6600"/>
                  </a:solidFill>
                </a:rPr>
                <a:t>Administración</a:t>
              </a:r>
              <a:r>
                <a:rPr lang="en-US" sz="2000" dirty="0" smtClean="0">
                  <a:solidFill>
                    <a:srgbClr val="FF6600"/>
                  </a:solidFill>
                </a:rPr>
                <a:t> </a:t>
              </a:r>
            </a:p>
            <a:p>
              <a:pPr algn="ctr"/>
              <a:r>
                <a:rPr lang="en-US" sz="2000" dirty="0" err="1" smtClean="0">
                  <a:solidFill>
                    <a:srgbClr val="FF6600"/>
                  </a:solidFill>
                </a:rPr>
                <a:t>Centralizada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  <p:sp>
          <p:nvSpPr>
            <p:cNvPr id="32" name="AutoShape 26"/>
            <p:cNvSpPr>
              <a:spLocks noChangeArrowheads="1"/>
            </p:cNvSpPr>
            <p:nvPr/>
          </p:nvSpPr>
          <p:spPr bwMode="auto">
            <a:xfrm>
              <a:off x="1426" y="1440"/>
              <a:ext cx="1296" cy="263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 noChangeArrowheads="1"/>
            </p:cNvSpPr>
            <p:nvPr/>
          </p:nvSpPr>
          <p:spPr bwMode="auto">
            <a:xfrm>
              <a:off x="1569" y="3073"/>
              <a:ext cx="861" cy="85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1977" y="2937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1977" y="343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1704" y="239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gray">
            <a:xfrm>
              <a:off x="1509" y="210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38" name="AutoShape 34"/>
            <p:cNvSpPr>
              <a:spLocks noChangeArrowheads="1"/>
            </p:cNvSpPr>
            <p:nvPr/>
          </p:nvSpPr>
          <p:spPr bwMode="auto">
            <a:xfrm>
              <a:off x="1479" y="207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35"/>
            <p:cNvSpPr>
              <a:spLocks noChangeArrowheads="1"/>
            </p:cNvSpPr>
            <p:nvPr/>
          </p:nvSpPr>
          <p:spPr bwMode="gray">
            <a:xfrm>
              <a:off x="2053" y="210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2023" y="207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067" y="239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82"/>
            <p:cNvSpPr txBox="1">
              <a:spLocks noChangeArrowheads="1"/>
            </p:cNvSpPr>
            <p:nvPr/>
          </p:nvSpPr>
          <p:spPr bwMode="auto">
            <a:xfrm>
              <a:off x="2235" y="2490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Gemalto’s</a:t>
              </a:r>
            </a:p>
            <a:p>
              <a:r>
                <a:rPr lang="en-US" sz="1000" b="1" i="1"/>
                <a:t>Allynis</a:t>
              </a:r>
            </a:p>
          </p:txBody>
        </p:sp>
        <p:sp>
          <p:nvSpPr>
            <p:cNvPr id="43" name="Text Box 83"/>
            <p:cNvSpPr txBox="1">
              <a:spLocks noChangeArrowheads="1"/>
            </p:cNvSpPr>
            <p:nvPr/>
          </p:nvSpPr>
          <p:spPr bwMode="auto">
            <a:xfrm>
              <a:off x="2139" y="3072"/>
              <a:ext cx="3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MNO</a:t>
              </a:r>
            </a:p>
          </p:txBody>
        </p:sp>
        <p:sp>
          <p:nvSpPr>
            <p:cNvPr id="44" name="Text Box 84"/>
            <p:cNvSpPr txBox="1">
              <a:spLocks noChangeArrowheads="1"/>
            </p:cNvSpPr>
            <p:nvPr/>
          </p:nvSpPr>
          <p:spPr bwMode="auto">
            <a:xfrm>
              <a:off x="1825" y="1958"/>
              <a:ext cx="2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SPs</a:t>
              </a:r>
            </a:p>
          </p:txBody>
        </p:sp>
      </p:grpSp>
      <p:grpSp>
        <p:nvGrpSpPr>
          <p:cNvPr id="45" name="Group 145"/>
          <p:cNvGrpSpPr>
            <a:grpSpLocks/>
          </p:cNvGrpSpPr>
          <p:nvPr/>
        </p:nvGrpSpPr>
        <p:grpSpPr bwMode="auto">
          <a:xfrm>
            <a:off x="2566987" y="1346688"/>
            <a:ext cx="2100261" cy="4537075"/>
            <a:chOff x="2805" y="1200"/>
            <a:chExt cx="1323" cy="2858"/>
          </a:xfrm>
        </p:grpSpPr>
        <p:sp>
          <p:nvSpPr>
            <p:cNvPr id="46" name="AutoShape 85"/>
            <p:cNvSpPr>
              <a:spLocks noChangeArrowheads="1"/>
            </p:cNvSpPr>
            <p:nvPr/>
          </p:nvSpPr>
          <p:spPr bwMode="gray">
            <a:xfrm>
              <a:off x="3006" y="2425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39216"/>
                    <a:invGamma/>
                  </a:srgbClr>
                </a:gs>
                <a:gs pos="100000">
                  <a:srgbClr val="FF9900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cs typeface="Arial" charset="0"/>
                </a:rPr>
                <a:t>TSM</a:t>
              </a:r>
            </a:p>
          </p:txBody>
        </p:sp>
        <p:sp>
          <p:nvSpPr>
            <p:cNvPr id="47" name="AutoShape 86"/>
            <p:cNvSpPr>
              <a:spLocks noChangeArrowheads="1"/>
            </p:cNvSpPr>
            <p:nvPr/>
          </p:nvSpPr>
          <p:spPr bwMode="gray">
            <a:xfrm>
              <a:off x="3006" y="2789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66FF"/>
                </a:gs>
                <a:gs pos="50000">
                  <a:srgbClr val="0066FF">
                    <a:gamma/>
                    <a:tint val="3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cs typeface="Arial" charset="0"/>
                </a:rPr>
                <a:t>LinqUs OTA</a:t>
              </a:r>
            </a:p>
          </p:txBody>
        </p:sp>
        <p:sp>
          <p:nvSpPr>
            <p:cNvPr id="48" name="AutoShape 87"/>
            <p:cNvSpPr>
              <a:spLocks noChangeArrowheads="1"/>
            </p:cNvSpPr>
            <p:nvPr/>
          </p:nvSpPr>
          <p:spPr bwMode="auto">
            <a:xfrm>
              <a:off x="2960" y="2380"/>
              <a:ext cx="862" cy="771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99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2842" y="1246"/>
              <a:ext cx="122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6600"/>
                  </a:solidFill>
                </a:rPr>
                <a:t>Administración</a:t>
              </a:r>
              <a:r>
                <a:rPr lang="en-US" sz="2000" dirty="0" smtClean="0">
                  <a:solidFill>
                    <a:srgbClr val="FF6600"/>
                  </a:solidFill>
                </a:rPr>
                <a:t> </a:t>
              </a:r>
            </a:p>
            <a:p>
              <a:pPr algn="ctr"/>
              <a:r>
                <a:rPr lang="en-US" sz="2000" dirty="0" err="1" smtClean="0">
                  <a:solidFill>
                    <a:srgbClr val="FF6600"/>
                  </a:solidFill>
                </a:rPr>
                <a:t>Delegada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  <p:sp>
          <p:nvSpPr>
            <p:cNvPr id="50" name="AutoShape 89"/>
            <p:cNvSpPr>
              <a:spLocks noChangeArrowheads="1"/>
            </p:cNvSpPr>
            <p:nvPr/>
          </p:nvSpPr>
          <p:spPr bwMode="auto">
            <a:xfrm>
              <a:off x="2805" y="1200"/>
              <a:ext cx="1296" cy="285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0"/>
            <p:cNvSpPr>
              <a:spLocks noChangeShapeType="1"/>
            </p:cNvSpPr>
            <p:nvPr/>
          </p:nvSpPr>
          <p:spPr bwMode="auto">
            <a:xfrm>
              <a:off x="3369" y="2697"/>
              <a:ext cx="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3096" y="215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93"/>
            <p:cNvSpPr>
              <a:spLocks noChangeArrowheads="1"/>
            </p:cNvSpPr>
            <p:nvPr/>
          </p:nvSpPr>
          <p:spPr bwMode="gray">
            <a:xfrm>
              <a:off x="2901" y="186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54" name="AutoShape 94"/>
            <p:cNvSpPr>
              <a:spLocks noChangeArrowheads="1"/>
            </p:cNvSpPr>
            <p:nvPr/>
          </p:nvSpPr>
          <p:spPr bwMode="auto">
            <a:xfrm>
              <a:off x="2871" y="183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95"/>
            <p:cNvSpPr>
              <a:spLocks noChangeArrowheads="1"/>
            </p:cNvSpPr>
            <p:nvPr/>
          </p:nvSpPr>
          <p:spPr bwMode="gray">
            <a:xfrm>
              <a:off x="3445" y="186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56" name="AutoShape 96"/>
            <p:cNvSpPr>
              <a:spLocks noChangeArrowheads="1"/>
            </p:cNvSpPr>
            <p:nvPr/>
          </p:nvSpPr>
          <p:spPr bwMode="auto">
            <a:xfrm>
              <a:off x="3415" y="183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97"/>
            <p:cNvSpPr>
              <a:spLocks noChangeShapeType="1"/>
            </p:cNvSpPr>
            <p:nvPr/>
          </p:nvSpPr>
          <p:spPr bwMode="auto">
            <a:xfrm flipH="1">
              <a:off x="3459" y="215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AutoShape 98"/>
            <p:cNvSpPr>
              <a:spLocks noChangeArrowheads="1"/>
            </p:cNvSpPr>
            <p:nvPr/>
          </p:nvSpPr>
          <p:spPr bwMode="gray">
            <a:xfrm>
              <a:off x="3005" y="3288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66FF"/>
                </a:gs>
                <a:gs pos="50000">
                  <a:srgbClr val="0066FF">
                    <a:gamma/>
                    <a:tint val="3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cs typeface="Arial" charset="0"/>
                </a:rPr>
                <a:t>LinqUs OTA</a:t>
              </a:r>
            </a:p>
          </p:txBody>
        </p:sp>
        <p:sp>
          <p:nvSpPr>
            <p:cNvPr id="59" name="AutoShape 99"/>
            <p:cNvSpPr>
              <a:spLocks noChangeArrowheads="1"/>
            </p:cNvSpPr>
            <p:nvPr/>
          </p:nvSpPr>
          <p:spPr bwMode="gray">
            <a:xfrm>
              <a:off x="3005" y="3650"/>
              <a:ext cx="725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8C26"/>
                </a:gs>
                <a:gs pos="50000">
                  <a:srgbClr val="338C26">
                    <a:gamma/>
                    <a:tint val="64314"/>
                    <a:invGamma/>
                  </a:srgbClr>
                </a:gs>
                <a:gs pos="100000">
                  <a:srgbClr val="338C26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Red MNO 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endParaRPr>
            </a:p>
          </p:txBody>
        </p:sp>
        <p:sp>
          <p:nvSpPr>
            <p:cNvPr id="60" name="AutoShape 100"/>
            <p:cNvSpPr>
              <a:spLocks noChangeArrowheads="1"/>
            </p:cNvSpPr>
            <p:nvPr/>
          </p:nvSpPr>
          <p:spPr bwMode="auto">
            <a:xfrm>
              <a:off x="2960" y="3196"/>
              <a:ext cx="861" cy="771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02"/>
            <p:cNvSpPr>
              <a:spLocks noChangeShapeType="1"/>
            </p:cNvSpPr>
            <p:nvPr/>
          </p:nvSpPr>
          <p:spPr bwMode="auto">
            <a:xfrm>
              <a:off x="3369" y="3060"/>
              <a:ext cx="0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3"/>
            <p:cNvSpPr>
              <a:spLocks noChangeShapeType="1"/>
            </p:cNvSpPr>
            <p:nvPr/>
          </p:nvSpPr>
          <p:spPr bwMode="auto">
            <a:xfrm>
              <a:off x="3369" y="3559"/>
              <a:ext cx="0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04"/>
            <p:cNvSpPr>
              <a:spLocks/>
            </p:cNvSpPr>
            <p:nvPr/>
          </p:nvSpPr>
          <p:spPr bwMode="auto">
            <a:xfrm>
              <a:off x="2846" y="2879"/>
              <a:ext cx="181" cy="907"/>
            </a:xfrm>
            <a:custGeom>
              <a:avLst/>
              <a:gdLst>
                <a:gd name="T0" fmla="*/ 181 w 181"/>
                <a:gd name="T1" fmla="*/ 0 h 907"/>
                <a:gd name="T2" fmla="*/ 0 w 181"/>
                <a:gd name="T3" fmla="*/ 0 h 907"/>
                <a:gd name="T4" fmla="*/ 0 w 181"/>
                <a:gd name="T5" fmla="*/ 907 h 907"/>
                <a:gd name="T6" fmla="*/ 181 w 181"/>
                <a:gd name="T7" fmla="*/ 907 h 9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907"/>
                <a:gd name="T14" fmla="*/ 181 w 181"/>
                <a:gd name="T15" fmla="*/ 907 h 9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907">
                  <a:moveTo>
                    <a:pt x="181" y="0"/>
                  </a:moveTo>
                  <a:lnTo>
                    <a:pt x="0" y="0"/>
                  </a:lnTo>
                  <a:lnTo>
                    <a:pt x="0" y="907"/>
                  </a:lnTo>
                  <a:lnTo>
                    <a:pt x="181" y="907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106"/>
            <p:cNvSpPr txBox="1">
              <a:spLocks noChangeArrowheads="1"/>
            </p:cNvSpPr>
            <p:nvPr/>
          </p:nvSpPr>
          <p:spPr bwMode="auto">
            <a:xfrm>
              <a:off x="3627" y="2260"/>
              <a:ext cx="5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 dirty="0" err="1"/>
                <a:t>Gemalto’s</a:t>
              </a:r>
              <a:endParaRPr lang="en-US" sz="1000" b="1" i="1" dirty="0"/>
            </a:p>
            <a:p>
              <a:r>
                <a:rPr lang="en-US" sz="1000" b="1" i="1" dirty="0" err="1"/>
                <a:t>Allynis</a:t>
              </a:r>
              <a:endParaRPr lang="en-US" sz="1000" b="1" i="1" dirty="0"/>
            </a:p>
          </p:txBody>
        </p:sp>
        <p:sp>
          <p:nvSpPr>
            <p:cNvPr id="65" name="Text Box 107"/>
            <p:cNvSpPr txBox="1">
              <a:spLocks noChangeArrowheads="1"/>
            </p:cNvSpPr>
            <p:nvPr/>
          </p:nvSpPr>
          <p:spPr bwMode="auto">
            <a:xfrm>
              <a:off x="3531" y="3189"/>
              <a:ext cx="3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MNO</a:t>
              </a:r>
            </a:p>
          </p:txBody>
        </p:sp>
        <p:sp>
          <p:nvSpPr>
            <p:cNvPr id="66" name="Text Box 108"/>
            <p:cNvSpPr txBox="1">
              <a:spLocks noChangeArrowheads="1"/>
            </p:cNvSpPr>
            <p:nvPr/>
          </p:nvSpPr>
          <p:spPr bwMode="auto">
            <a:xfrm>
              <a:off x="3217" y="1728"/>
              <a:ext cx="2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SPs</a:t>
              </a:r>
            </a:p>
          </p:txBody>
        </p:sp>
      </p:grpSp>
      <p:grpSp>
        <p:nvGrpSpPr>
          <p:cNvPr id="67" name="Group 144"/>
          <p:cNvGrpSpPr>
            <a:grpSpLocks/>
          </p:cNvGrpSpPr>
          <p:nvPr/>
        </p:nvGrpSpPr>
        <p:grpSpPr bwMode="auto">
          <a:xfrm>
            <a:off x="7215188" y="1502063"/>
            <a:ext cx="1752600" cy="4176712"/>
            <a:chOff x="4272" y="1440"/>
            <a:chExt cx="1104" cy="2631"/>
          </a:xfrm>
        </p:grpSpPr>
        <p:sp>
          <p:nvSpPr>
            <p:cNvPr id="68" name="AutoShape 126"/>
            <p:cNvSpPr>
              <a:spLocks noChangeArrowheads="1"/>
            </p:cNvSpPr>
            <p:nvPr/>
          </p:nvSpPr>
          <p:spPr bwMode="gray">
            <a:xfrm>
              <a:off x="4462" y="2665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FF9900"/>
                </a:gs>
                <a:gs pos="50000">
                  <a:srgbClr val="FF9900">
                    <a:gamma/>
                    <a:tint val="39216"/>
                    <a:invGamma/>
                  </a:srgbClr>
                </a:gs>
                <a:gs pos="100000">
                  <a:srgbClr val="FF9900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latin typeface="Arial" charset="0"/>
                  <a:cs typeface="Arial" charset="0"/>
                </a:rPr>
                <a:t>NBE</a:t>
              </a:r>
            </a:p>
          </p:txBody>
        </p:sp>
        <p:sp>
          <p:nvSpPr>
            <p:cNvPr id="69" name="AutoShape 127"/>
            <p:cNvSpPr>
              <a:spLocks noChangeArrowheads="1"/>
            </p:cNvSpPr>
            <p:nvPr/>
          </p:nvSpPr>
          <p:spPr bwMode="gray">
            <a:xfrm>
              <a:off x="4462" y="3120"/>
              <a:ext cx="726" cy="226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0066FF"/>
                </a:gs>
                <a:gs pos="50000">
                  <a:srgbClr val="0066FF">
                    <a:gamma/>
                    <a:tint val="39216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>
                  <a:latin typeface="Arial" charset="0"/>
                  <a:cs typeface="Arial" charset="0"/>
                </a:rPr>
                <a:t>LinqUs</a:t>
              </a:r>
            </a:p>
          </p:txBody>
        </p:sp>
        <p:sp>
          <p:nvSpPr>
            <p:cNvPr id="70" name="AutoShape 128"/>
            <p:cNvSpPr>
              <a:spLocks noChangeArrowheads="1"/>
            </p:cNvSpPr>
            <p:nvPr/>
          </p:nvSpPr>
          <p:spPr bwMode="gray">
            <a:xfrm>
              <a:off x="4462" y="3585"/>
              <a:ext cx="725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38C26"/>
                </a:gs>
                <a:gs pos="50000">
                  <a:srgbClr val="338C26">
                    <a:gamma/>
                    <a:tint val="64314"/>
                    <a:invGamma/>
                  </a:srgbClr>
                </a:gs>
                <a:gs pos="100000">
                  <a:srgbClr val="338C26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Red MNO </a:t>
              </a:r>
              <a:endPara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cs typeface="Arial" charset="0"/>
              </a:endParaRPr>
            </a:p>
          </p:txBody>
        </p:sp>
        <p:sp>
          <p:nvSpPr>
            <p:cNvPr id="71" name="Rectangle 130"/>
            <p:cNvSpPr>
              <a:spLocks noChangeArrowheads="1"/>
            </p:cNvSpPr>
            <p:nvPr/>
          </p:nvSpPr>
          <p:spPr bwMode="auto">
            <a:xfrm>
              <a:off x="4478" y="1486"/>
              <a:ext cx="6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err="1" smtClean="0">
                  <a:solidFill>
                    <a:srgbClr val="FF6600"/>
                  </a:solidFill>
                </a:rPr>
                <a:t>Oferta</a:t>
              </a:r>
              <a:r>
                <a:rPr lang="en-US" sz="2000" dirty="0" smtClean="0">
                  <a:solidFill>
                    <a:srgbClr val="FF6600"/>
                  </a:solidFill>
                </a:rPr>
                <a:t> </a:t>
              </a:r>
            </a:p>
            <a:p>
              <a:pPr algn="ctr"/>
              <a:r>
                <a:rPr lang="en-US" sz="2000" dirty="0" smtClean="0">
                  <a:solidFill>
                    <a:srgbClr val="FF6600"/>
                  </a:solidFill>
                </a:rPr>
                <a:t>MNO</a:t>
              </a:r>
              <a:endParaRPr lang="en-US" sz="2000" dirty="0">
                <a:solidFill>
                  <a:srgbClr val="FF6600"/>
                </a:solidFill>
              </a:endParaRPr>
            </a:p>
          </p:txBody>
        </p:sp>
        <p:sp>
          <p:nvSpPr>
            <p:cNvPr id="72" name="AutoShape 131"/>
            <p:cNvSpPr>
              <a:spLocks noChangeArrowheads="1"/>
            </p:cNvSpPr>
            <p:nvPr/>
          </p:nvSpPr>
          <p:spPr bwMode="auto">
            <a:xfrm>
              <a:off x="4272" y="1440"/>
              <a:ext cx="1104" cy="263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132"/>
            <p:cNvSpPr>
              <a:spLocks noChangeArrowheads="1"/>
            </p:cNvSpPr>
            <p:nvPr/>
          </p:nvSpPr>
          <p:spPr bwMode="auto">
            <a:xfrm>
              <a:off x="4417" y="2544"/>
              <a:ext cx="861" cy="1379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33"/>
            <p:cNvSpPr>
              <a:spLocks noChangeShapeType="1"/>
            </p:cNvSpPr>
            <p:nvPr/>
          </p:nvSpPr>
          <p:spPr bwMode="auto">
            <a:xfrm>
              <a:off x="4825" y="3391"/>
              <a:ext cx="0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4"/>
            <p:cNvSpPr>
              <a:spLocks noChangeShapeType="1"/>
            </p:cNvSpPr>
            <p:nvPr/>
          </p:nvSpPr>
          <p:spPr bwMode="auto">
            <a:xfrm>
              <a:off x="4825" y="293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136"/>
            <p:cNvSpPr txBox="1">
              <a:spLocks noChangeArrowheads="1"/>
            </p:cNvSpPr>
            <p:nvPr/>
          </p:nvSpPr>
          <p:spPr bwMode="auto">
            <a:xfrm>
              <a:off x="4992" y="2551"/>
              <a:ext cx="30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MNO</a:t>
              </a:r>
            </a:p>
          </p:txBody>
        </p:sp>
        <p:sp>
          <p:nvSpPr>
            <p:cNvPr id="77" name="Line 137"/>
            <p:cNvSpPr>
              <a:spLocks noChangeShapeType="1"/>
            </p:cNvSpPr>
            <p:nvPr/>
          </p:nvSpPr>
          <p:spPr bwMode="auto">
            <a:xfrm>
              <a:off x="4552" y="239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138"/>
            <p:cNvSpPr>
              <a:spLocks noChangeArrowheads="1"/>
            </p:cNvSpPr>
            <p:nvPr/>
          </p:nvSpPr>
          <p:spPr bwMode="gray">
            <a:xfrm>
              <a:off x="4357" y="210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79" name="AutoShape 139"/>
            <p:cNvSpPr>
              <a:spLocks noChangeArrowheads="1"/>
            </p:cNvSpPr>
            <p:nvPr/>
          </p:nvSpPr>
          <p:spPr bwMode="auto">
            <a:xfrm>
              <a:off x="4327" y="207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140"/>
            <p:cNvSpPr>
              <a:spLocks noChangeArrowheads="1"/>
            </p:cNvSpPr>
            <p:nvPr/>
          </p:nvSpPr>
          <p:spPr bwMode="gray">
            <a:xfrm>
              <a:off x="4901" y="2109"/>
              <a:ext cx="317" cy="2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66FF"/>
                </a:gs>
                <a:gs pos="50000">
                  <a:srgbClr val="FF66FF">
                    <a:gamma/>
                    <a:tint val="64314"/>
                    <a:invGamma/>
                  </a:srgbClr>
                </a:gs>
                <a:gs pos="100000">
                  <a:srgbClr val="FF66FF"/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cs typeface="Arial" charset="0"/>
                </a:rPr>
                <a:t>SP</a:t>
              </a:r>
            </a:p>
          </p:txBody>
        </p:sp>
        <p:sp>
          <p:nvSpPr>
            <p:cNvPr id="81" name="AutoShape 141"/>
            <p:cNvSpPr>
              <a:spLocks noChangeArrowheads="1"/>
            </p:cNvSpPr>
            <p:nvPr/>
          </p:nvSpPr>
          <p:spPr bwMode="auto">
            <a:xfrm>
              <a:off x="4871" y="2075"/>
              <a:ext cx="407" cy="363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42"/>
            <p:cNvSpPr>
              <a:spLocks noChangeShapeType="1"/>
            </p:cNvSpPr>
            <p:nvPr/>
          </p:nvSpPr>
          <p:spPr bwMode="auto">
            <a:xfrm flipH="1">
              <a:off x="4915" y="2393"/>
              <a:ext cx="136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143"/>
            <p:cNvSpPr txBox="1">
              <a:spLocks noChangeArrowheads="1"/>
            </p:cNvSpPr>
            <p:nvPr/>
          </p:nvSpPr>
          <p:spPr bwMode="auto">
            <a:xfrm>
              <a:off x="4678" y="1958"/>
              <a:ext cx="26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i="1"/>
                <a:t>SPs</a:t>
              </a:r>
            </a:p>
          </p:txBody>
        </p:sp>
      </p:grpSp>
      <p:sp>
        <p:nvSpPr>
          <p:cNvPr id="84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0700" y="5997045"/>
            <a:ext cx="3109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TSM</a:t>
            </a:r>
            <a:r>
              <a:rPr lang="en-US" sz="1400" i="1" dirty="0" smtClean="0"/>
              <a:t>	Trusted Service Manager</a:t>
            </a:r>
          </a:p>
          <a:p>
            <a:r>
              <a:rPr lang="en-US" sz="1400" b="1" i="1" dirty="0" smtClean="0"/>
              <a:t>NBE</a:t>
            </a:r>
            <a:r>
              <a:rPr lang="en-US" sz="1400" i="1" dirty="0" smtClean="0"/>
              <a:t>	NFC Business Enabler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60"/>
          <p:cNvSpPr>
            <a:spLocks noGrp="1" noChangeArrowheads="1"/>
          </p:cNvSpPr>
          <p:nvPr>
            <p:ph type="title" sz="quarter"/>
          </p:nvPr>
        </p:nvSpPr>
        <p:spPr>
          <a:xfrm>
            <a:off x="685800" y="20888"/>
            <a:ext cx="7466013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 la </a:t>
            </a:r>
            <a:r>
              <a:rPr lang="en-US" dirty="0" err="1" smtClean="0"/>
              <a:t>solicitud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 a la </a:t>
            </a:r>
            <a:r>
              <a:rPr lang="en-US" dirty="0" err="1" smtClean="0"/>
              <a:t>actualización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…</a:t>
            </a:r>
          </a:p>
        </p:txBody>
      </p:sp>
      <p:sp>
        <p:nvSpPr>
          <p:cNvPr id="1031" name="Slide Number Placeholder 6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9421B1-4DA1-4B62-A374-86EF27750351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103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8913" y="6530975"/>
            <a:ext cx="6838950" cy="241300"/>
          </a:xfrm>
          <a:noFill/>
        </p:spPr>
        <p:txBody>
          <a:bodyPr/>
          <a:lstStyle/>
          <a:p>
            <a:r>
              <a:rPr lang="en-US" smtClean="0"/>
              <a:t>OTA platform - Introduction and usage – What is OTA?</a:t>
            </a:r>
          </a:p>
        </p:txBody>
      </p:sp>
      <p:grpSp>
        <p:nvGrpSpPr>
          <p:cNvPr id="2" name="Group 1365"/>
          <p:cNvGrpSpPr>
            <a:grpSpLocks/>
          </p:cNvGrpSpPr>
          <p:nvPr/>
        </p:nvGrpSpPr>
        <p:grpSpPr bwMode="auto">
          <a:xfrm>
            <a:off x="492125" y="1289050"/>
            <a:ext cx="1103313" cy="1243013"/>
            <a:chOff x="310" y="1034"/>
            <a:chExt cx="695" cy="783"/>
          </a:xfrm>
        </p:grpSpPr>
        <p:sp>
          <p:nvSpPr>
            <p:cNvPr id="269601" name="Rectangle 1313"/>
            <p:cNvSpPr>
              <a:spLocks noChangeArrowheads="1"/>
            </p:cNvSpPr>
            <p:nvPr/>
          </p:nvSpPr>
          <p:spPr bwMode="auto">
            <a:xfrm>
              <a:off x="310" y="1034"/>
              <a:ext cx="695" cy="6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35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" name="Text Box 1314"/>
            <p:cNvSpPr txBox="1">
              <a:spLocks noChangeArrowheads="1"/>
            </p:cNvSpPr>
            <p:nvPr/>
          </p:nvSpPr>
          <p:spPr bwMode="auto">
            <a:xfrm>
              <a:off x="383" y="1703"/>
              <a:ext cx="549" cy="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altLang="ko-KR" sz="1200" b="1" dirty="0" err="1" smtClean="0"/>
                <a:t>Suscriptor</a:t>
              </a:r>
              <a:endParaRPr lang="en-US" b="1" dirty="0"/>
            </a:p>
          </p:txBody>
        </p:sp>
        <p:graphicFrame>
          <p:nvGraphicFramePr>
            <p:cNvPr id="1029" name="Object 1309"/>
            <p:cNvGraphicFramePr>
              <a:graphicFrameLocks noChangeAspect="1"/>
            </p:cNvGraphicFramePr>
            <p:nvPr/>
          </p:nvGraphicFramePr>
          <p:xfrm>
            <a:off x="390" y="1047"/>
            <a:ext cx="519" cy="642"/>
          </p:xfrm>
          <a:graphic>
            <a:graphicData uri="http://schemas.openxmlformats.org/presentationml/2006/ole">
              <p:oleObj spid="_x0000_s1029" name="Document" r:id="rId4" imgW="595781" imgH="739742" progId="Word.Document.8">
                <p:embed/>
              </p:oleObj>
            </a:graphicData>
          </a:graphic>
        </p:graphicFrame>
      </p:grpSp>
      <p:grpSp>
        <p:nvGrpSpPr>
          <p:cNvPr id="3" name="Group 1367"/>
          <p:cNvGrpSpPr>
            <a:grpSpLocks/>
          </p:cNvGrpSpPr>
          <p:nvPr/>
        </p:nvGrpSpPr>
        <p:grpSpPr bwMode="auto">
          <a:xfrm>
            <a:off x="1301750" y="1409700"/>
            <a:ext cx="2428875" cy="2290763"/>
            <a:chOff x="820" y="1110"/>
            <a:chExt cx="1530" cy="1443"/>
          </a:xfrm>
        </p:grpSpPr>
        <p:grpSp>
          <p:nvGrpSpPr>
            <p:cNvPr id="1069" name="Group 1366"/>
            <p:cNvGrpSpPr>
              <a:grpSpLocks/>
            </p:cNvGrpSpPr>
            <p:nvPr/>
          </p:nvGrpSpPr>
          <p:grpSpPr bwMode="auto">
            <a:xfrm>
              <a:off x="945" y="1110"/>
              <a:ext cx="1405" cy="1443"/>
              <a:chOff x="837" y="1260"/>
              <a:chExt cx="1405" cy="1443"/>
            </a:xfrm>
          </p:grpSpPr>
          <p:pic>
            <p:nvPicPr>
              <p:cNvPr id="1071" name="Picture 136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37" y="1658"/>
                <a:ext cx="716" cy="7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72" name="AutoShape 1331"/>
              <p:cNvSpPr>
                <a:spLocks noChangeArrowheads="1"/>
              </p:cNvSpPr>
              <p:nvPr/>
            </p:nvSpPr>
            <p:spPr bwMode="auto">
              <a:xfrm>
                <a:off x="1594" y="1260"/>
                <a:ext cx="648" cy="504"/>
              </a:xfrm>
              <a:prstGeom prst="wedgeEllipseCallout">
                <a:avLst>
                  <a:gd name="adj1" fmla="val -79940"/>
                  <a:gd name="adj2" fmla="val 54565"/>
                </a:avLst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ko-KR" sz="800" dirty="0" smtClean="0"/>
                  <a:t>Si </a:t>
                </a:r>
                <a:r>
                  <a:rPr lang="en-US" altLang="ko-KR" sz="800" dirty="0" err="1" smtClean="0"/>
                  <a:t>señor</a:t>
                </a:r>
                <a:r>
                  <a:rPr lang="en-US" altLang="ko-KR" sz="800" dirty="0" smtClean="0"/>
                  <a:t>, </a:t>
                </a:r>
                <a:r>
                  <a:rPr lang="en-US" altLang="ko-KR" sz="800" dirty="0" err="1" smtClean="0"/>
                  <a:t>actualizaré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err="1" smtClean="0"/>
                  <a:t>su</a:t>
                </a:r>
                <a:r>
                  <a:rPr lang="en-US" altLang="ko-KR" sz="800" dirty="0" smtClean="0"/>
                  <a:t> Phonebook </a:t>
                </a:r>
                <a:r>
                  <a:rPr lang="en-US" altLang="ko-KR" sz="800" dirty="0" err="1" smtClean="0"/>
                  <a:t>por</a:t>
                </a:r>
                <a:r>
                  <a:rPr lang="en-US" altLang="ko-KR" sz="800" dirty="0" smtClean="0"/>
                  <a:t> </a:t>
                </a:r>
                <a:r>
                  <a:rPr lang="en-US" altLang="ko-KR" sz="800" dirty="0" err="1" smtClean="0"/>
                  <a:t>usted</a:t>
                </a:r>
                <a:endParaRPr lang="en-US" dirty="0"/>
              </a:p>
            </p:txBody>
          </p:sp>
          <p:sp>
            <p:nvSpPr>
              <p:cNvPr id="1073" name="Text Box 1364"/>
              <p:cNvSpPr txBox="1">
                <a:spLocks noChangeArrowheads="1"/>
              </p:cNvSpPr>
              <p:nvPr/>
            </p:nvSpPr>
            <p:spPr bwMode="auto">
              <a:xfrm>
                <a:off x="951" y="2463"/>
                <a:ext cx="549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altLang="ko-KR" sz="1200" b="1" dirty="0" err="1" smtClean="0"/>
                  <a:t>Agente</a:t>
                </a:r>
                <a:r>
                  <a:rPr lang="en-US" altLang="ko-KR" sz="1200" b="1" dirty="0" smtClean="0"/>
                  <a:t> de </a:t>
                </a:r>
                <a:r>
                  <a:rPr lang="en-US" altLang="ko-KR" sz="1200" b="1" dirty="0" err="1" smtClean="0"/>
                  <a:t>Atención</a:t>
                </a:r>
                <a:r>
                  <a:rPr lang="en-US" altLang="ko-KR" sz="1200" b="1" dirty="0" smtClean="0"/>
                  <a:t> a </a:t>
                </a:r>
                <a:r>
                  <a:rPr lang="en-US" altLang="ko-KR" sz="1200" b="1" dirty="0" err="1" smtClean="0"/>
                  <a:t>Cliente</a:t>
                </a:r>
                <a:r>
                  <a:rPr lang="en-US" altLang="ko-KR" sz="1200" b="1" dirty="0" smtClean="0"/>
                  <a:t> </a:t>
                </a:r>
                <a:endParaRPr lang="en-US" b="1" dirty="0"/>
              </a:p>
            </p:txBody>
          </p:sp>
        </p:grpSp>
        <p:sp>
          <p:nvSpPr>
            <p:cNvPr id="1070" name="WordArt 1328"/>
            <p:cNvSpPr>
              <a:spLocks noChangeArrowheads="1" noChangeShapeType="1" noTextEdit="1"/>
            </p:cNvSpPr>
            <p:nvPr/>
          </p:nvSpPr>
          <p:spPr bwMode="auto">
            <a:xfrm>
              <a:off x="820" y="1939"/>
              <a:ext cx="144" cy="28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1800" kern="10">
                  <a:ln w="9525">
                    <a:noFill/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9933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>
                        <a:alpha val="79999"/>
                      </a:srgbClr>
                    </a:outerShdw>
                  </a:effectLst>
                  <a:latin typeface="Impact"/>
                </a:rPr>
                <a:t>1</a:t>
              </a:r>
            </a:p>
          </p:txBody>
        </p:sp>
      </p:grpSp>
      <p:sp>
        <p:nvSpPr>
          <p:cNvPr id="269620" name="AutoShape 1332"/>
          <p:cNvSpPr>
            <a:spLocks noChangeArrowheads="1"/>
          </p:cNvSpPr>
          <p:nvPr/>
        </p:nvSpPr>
        <p:spPr bwMode="auto">
          <a:xfrm>
            <a:off x="2173185" y="2925762"/>
            <a:ext cx="2493817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FFCC99"/>
              </a:gs>
              <a:gs pos="100000">
                <a:srgbClr val="9933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ko-KR" sz="1200" dirty="0" err="1" smtClean="0">
                <a:solidFill>
                  <a:srgbClr val="FFFFFF"/>
                </a:solidFill>
                <a:latin typeface="Sendnya"/>
              </a:rPr>
              <a:t>Actualizar</a:t>
            </a:r>
            <a:r>
              <a:rPr lang="en-US" altLang="ko-KR" sz="1200" dirty="0" smtClean="0">
                <a:solidFill>
                  <a:srgbClr val="FFFFFF"/>
                </a:solidFill>
                <a:latin typeface="Sendnya"/>
              </a:rPr>
              <a:t> ADN- </a:t>
            </a:r>
            <a:r>
              <a:rPr lang="en-US" altLang="ko-KR" sz="1200" dirty="0">
                <a:solidFill>
                  <a:srgbClr val="FFFFFF"/>
                </a:solidFill>
                <a:latin typeface="Sendnya"/>
              </a:rPr>
              <a:t>MSISDN</a:t>
            </a:r>
            <a:endParaRPr lang="en-US" dirty="0"/>
          </a:p>
        </p:txBody>
      </p:sp>
      <p:grpSp>
        <p:nvGrpSpPr>
          <p:cNvPr id="5" name="Group 1397"/>
          <p:cNvGrpSpPr>
            <a:grpSpLocks/>
          </p:cNvGrpSpPr>
          <p:nvPr/>
        </p:nvGrpSpPr>
        <p:grpSpPr bwMode="auto">
          <a:xfrm>
            <a:off x="2759075" y="3487738"/>
            <a:ext cx="2530475" cy="1454150"/>
            <a:chOff x="1738" y="2341"/>
            <a:chExt cx="1594" cy="916"/>
          </a:xfrm>
        </p:grpSpPr>
        <p:pic>
          <p:nvPicPr>
            <p:cNvPr id="1066" name="Picture 133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38" y="2401"/>
              <a:ext cx="1594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7" name="Picture 133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04" y="2341"/>
              <a:ext cx="16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8" name="Picture 133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97" y="2414"/>
              <a:ext cx="373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1393"/>
          <p:cNvGrpSpPr>
            <a:grpSpLocks/>
          </p:cNvGrpSpPr>
          <p:nvPr/>
        </p:nvGrpSpPr>
        <p:grpSpPr bwMode="auto">
          <a:xfrm>
            <a:off x="6781800" y="4375150"/>
            <a:ext cx="2362200" cy="1697038"/>
            <a:chOff x="4272" y="2816"/>
            <a:chExt cx="1488" cy="1069"/>
          </a:xfrm>
        </p:grpSpPr>
        <p:pic>
          <p:nvPicPr>
            <p:cNvPr id="1063" name="Picture 134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272" y="3150"/>
              <a:ext cx="636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4" name="Picture 135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312" y="3151"/>
              <a:ext cx="16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65" name="AutoShape 1351"/>
            <p:cNvSpPr>
              <a:spLocks noChangeArrowheads="1"/>
            </p:cNvSpPr>
            <p:nvPr/>
          </p:nvSpPr>
          <p:spPr bwMode="auto">
            <a:xfrm>
              <a:off x="4958" y="2816"/>
              <a:ext cx="802" cy="708"/>
            </a:xfrm>
            <a:prstGeom prst="wedgeEllipseCallout">
              <a:avLst>
                <a:gd name="adj1" fmla="val -83889"/>
                <a:gd name="adj2" fmla="val 29366"/>
              </a:avLst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ko-KR" sz="1200" dirty="0" smtClean="0">
                  <a:latin typeface="Sendnya"/>
                </a:rPr>
                <a:t>¡</a:t>
              </a:r>
              <a:r>
                <a:rPr lang="en-US" altLang="ko-KR" sz="1200" dirty="0" err="1" smtClean="0">
                  <a:latin typeface="Sendnya"/>
                </a:rPr>
                <a:t>Maravilloso</a:t>
              </a:r>
              <a:r>
                <a:rPr lang="en-US" altLang="ko-KR" sz="1200" dirty="0" smtClean="0">
                  <a:latin typeface="Sendnya"/>
                </a:rPr>
                <a:t>!</a:t>
              </a:r>
              <a:endParaRPr lang="en-US" altLang="ko-KR" sz="1200" dirty="0">
                <a:latin typeface="Sendnya"/>
              </a:endParaRPr>
            </a:p>
            <a:p>
              <a:pPr algn="ctr"/>
              <a:r>
                <a:rPr lang="en-US" altLang="ko-KR" sz="1200" dirty="0" smtClean="0">
                  <a:latin typeface="Sendnya"/>
                </a:rPr>
                <a:t>Mi Phonebook </a:t>
              </a:r>
              <a:r>
                <a:rPr lang="en-US" altLang="ko-KR" sz="1200" dirty="0" err="1" smtClean="0">
                  <a:latin typeface="Sendnya"/>
                </a:rPr>
                <a:t>está</a:t>
              </a:r>
              <a:r>
                <a:rPr lang="en-US" altLang="ko-KR" sz="1200" dirty="0" smtClean="0">
                  <a:latin typeface="Sendnya"/>
                </a:rPr>
                <a:t> </a:t>
              </a:r>
              <a:r>
                <a:rPr lang="en-US" altLang="ko-KR" sz="1200" dirty="0" err="1" smtClean="0">
                  <a:latin typeface="Sendnya"/>
                </a:rPr>
                <a:t>actualizada</a:t>
              </a:r>
              <a:endParaRPr lang="en-US" dirty="0"/>
            </a:p>
          </p:txBody>
        </p:sp>
      </p:grpSp>
      <p:grpSp>
        <p:nvGrpSpPr>
          <p:cNvPr id="7" name="Group 1394"/>
          <p:cNvGrpSpPr>
            <a:grpSpLocks/>
          </p:cNvGrpSpPr>
          <p:nvPr/>
        </p:nvGrpSpPr>
        <p:grpSpPr bwMode="auto">
          <a:xfrm>
            <a:off x="4619625" y="5021263"/>
            <a:ext cx="2095500" cy="1033462"/>
            <a:chOff x="2910" y="3223"/>
            <a:chExt cx="1320" cy="651"/>
          </a:xfrm>
        </p:grpSpPr>
        <p:pic>
          <p:nvPicPr>
            <p:cNvPr id="1061" name="Picture 134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910" y="3415"/>
              <a:ext cx="1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2" name="Picture 1387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568" y="3223"/>
              <a:ext cx="160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396"/>
          <p:cNvGrpSpPr>
            <a:grpSpLocks/>
          </p:cNvGrpSpPr>
          <p:nvPr/>
        </p:nvGrpSpPr>
        <p:grpSpPr bwMode="auto">
          <a:xfrm>
            <a:off x="2903538" y="5410200"/>
            <a:ext cx="1365250" cy="592138"/>
            <a:chOff x="1829" y="3468"/>
            <a:chExt cx="860" cy="373"/>
          </a:xfrm>
        </p:grpSpPr>
        <p:pic>
          <p:nvPicPr>
            <p:cNvPr id="1059" name="Picture 134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829" y="3591"/>
              <a:ext cx="860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0" name="Picture 138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25" y="3468"/>
              <a:ext cx="373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1390"/>
          <p:cNvGrpSpPr>
            <a:grpSpLocks/>
          </p:cNvGrpSpPr>
          <p:nvPr/>
        </p:nvGrpSpPr>
        <p:grpSpPr bwMode="auto">
          <a:xfrm>
            <a:off x="2033588" y="4016375"/>
            <a:ext cx="841375" cy="2292350"/>
            <a:chOff x="1281" y="2590"/>
            <a:chExt cx="530" cy="1444"/>
          </a:xfrm>
        </p:grpSpPr>
        <p:sp>
          <p:nvSpPr>
            <p:cNvPr id="1057" name="Text Box 1389"/>
            <p:cNvSpPr txBox="1">
              <a:spLocks noChangeArrowheads="1"/>
            </p:cNvSpPr>
            <p:nvPr/>
          </p:nvSpPr>
          <p:spPr bwMode="auto">
            <a:xfrm>
              <a:off x="1346" y="3861"/>
              <a:ext cx="3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SMSC</a:t>
              </a:r>
            </a:p>
          </p:txBody>
        </p:sp>
        <p:pic>
          <p:nvPicPr>
            <p:cNvPr id="1058" name="Picture 134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281" y="2590"/>
              <a:ext cx="530" cy="1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1392"/>
          <p:cNvGrpSpPr>
            <a:grpSpLocks/>
          </p:cNvGrpSpPr>
          <p:nvPr/>
        </p:nvGrpSpPr>
        <p:grpSpPr bwMode="auto">
          <a:xfrm>
            <a:off x="4540248" y="2466976"/>
            <a:ext cx="1335086" cy="1557338"/>
            <a:chOff x="2860" y="1776"/>
            <a:chExt cx="841" cy="981"/>
          </a:xfrm>
        </p:grpSpPr>
        <p:pic>
          <p:nvPicPr>
            <p:cNvPr id="1055" name="Picture 1352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970" y="1776"/>
              <a:ext cx="591" cy="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6" name="Text Box 1391"/>
            <p:cNvSpPr txBox="1">
              <a:spLocks noChangeArrowheads="1"/>
            </p:cNvSpPr>
            <p:nvPr/>
          </p:nvSpPr>
          <p:spPr bwMode="auto">
            <a:xfrm>
              <a:off x="2860" y="2583"/>
              <a:ext cx="84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 smtClean="0"/>
                <a:t>Plataforma</a:t>
              </a:r>
              <a:r>
                <a:rPr lang="en-US" sz="1200" b="1" dirty="0" smtClean="0"/>
                <a:t> OTA</a:t>
              </a:r>
              <a:endParaRPr lang="en-US" sz="1200" b="1" dirty="0"/>
            </a:p>
          </p:txBody>
        </p:sp>
      </p:grpSp>
      <p:grpSp>
        <p:nvGrpSpPr>
          <p:cNvPr id="11" name="Group 1402"/>
          <p:cNvGrpSpPr>
            <a:grpSpLocks/>
          </p:cNvGrpSpPr>
          <p:nvPr/>
        </p:nvGrpSpPr>
        <p:grpSpPr bwMode="auto">
          <a:xfrm>
            <a:off x="5751501" y="895361"/>
            <a:ext cx="3517895" cy="1754187"/>
            <a:chOff x="3623" y="720"/>
            <a:chExt cx="2216" cy="1105"/>
          </a:xfrm>
        </p:grpSpPr>
        <p:graphicFrame>
          <p:nvGraphicFramePr>
            <p:cNvPr id="1028" name="Object 1356"/>
            <p:cNvGraphicFramePr>
              <a:graphicFrameLocks noChangeAspect="1"/>
            </p:cNvGraphicFramePr>
            <p:nvPr/>
          </p:nvGraphicFramePr>
          <p:xfrm>
            <a:off x="3623" y="743"/>
            <a:ext cx="132" cy="192"/>
          </p:xfrm>
          <a:graphic>
            <a:graphicData uri="http://schemas.openxmlformats.org/presentationml/2006/ole">
              <p:oleObj spid="_x0000_s1028" name="Document" r:id="rId16" imgW="209367" imgH="304176" progId="Word.Document.8">
                <p:embed/>
              </p:oleObj>
            </a:graphicData>
          </a:graphic>
        </p:graphicFrame>
        <p:sp>
          <p:nvSpPr>
            <p:cNvPr id="1054" name="Text Box 1399"/>
            <p:cNvSpPr txBox="1">
              <a:spLocks noChangeArrowheads="1"/>
            </p:cNvSpPr>
            <p:nvPr/>
          </p:nvSpPr>
          <p:spPr bwMode="auto">
            <a:xfrm>
              <a:off x="3752" y="720"/>
              <a:ext cx="2087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FF9933"/>
                </a:buClr>
              </a:pPr>
              <a:r>
                <a:rPr lang="en-US" sz="1800" dirty="0" err="1" smtClean="0"/>
                <a:t>Recuperar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para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este</a:t>
              </a:r>
              <a:r>
                <a:rPr lang="en-US" sz="1800" dirty="0" smtClean="0"/>
                <a:t> </a:t>
              </a:r>
              <a:r>
                <a:rPr lang="en-US" sz="1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MSISDN</a:t>
              </a:r>
              <a:r>
                <a:rPr lang="en-US" sz="1800" dirty="0"/>
                <a:t>:</a:t>
              </a:r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dirty="0"/>
                <a:t> </a:t>
              </a:r>
              <a:r>
                <a:rPr lang="en-US" sz="1800" dirty="0" err="1" smtClean="0"/>
                <a:t>Perfil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tarjeta</a:t>
              </a:r>
              <a:endParaRPr lang="en-US" sz="1800" dirty="0"/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dirty="0" err="1" smtClean="0"/>
                <a:t>Segurida</a:t>
              </a:r>
              <a:r>
                <a:rPr lang="en-US" sz="1800" dirty="0" smtClean="0"/>
                <a:t> de la </a:t>
              </a:r>
              <a:r>
                <a:rPr lang="en-US" sz="1800" dirty="0" err="1" smtClean="0"/>
                <a:t>tarjeta</a:t>
              </a:r>
              <a:endParaRPr lang="en-US" sz="1800" dirty="0" smtClean="0"/>
            </a:p>
            <a:p>
              <a:pPr>
                <a:buClr>
                  <a:srgbClr val="FF9933"/>
                </a:buClr>
              </a:pPr>
              <a:r>
                <a:rPr lang="en-US" sz="1800" dirty="0" err="1" smtClean="0"/>
                <a:t>para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este</a:t>
              </a:r>
              <a:r>
                <a:rPr lang="en-US" sz="1800" dirty="0" smtClean="0"/>
                <a:t>  </a:t>
              </a:r>
              <a:r>
                <a:rPr lang="en-US" sz="18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Servicio</a:t>
              </a:r>
              <a:endPara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dirty="0"/>
                <a:t> </a:t>
              </a:r>
              <a:r>
                <a:rPr lang="en-US" sz="1800" dirty="0" err="1" smtClean="0"/>
                <a:t>Implementación</a:t>
              </a:r>
              <a:r>
                <a:rPr lang="en-US" sz="1800" dirty="0" smtClean="0"/>
                <a:t> de </a:t>
              </a:r>
              <a:r>
                <a:rPr lang="en-US" sz="1800" dirty="0" err="1" smtClean="0"/>
                <a:t>Servicio</a:t>
              </a:r>
              <a:endParaRPr lang="en-US" sz="1800" dirty="0"/>
            </a:p>
            <a:p>
              <a:pPr>
                <a:buClr>
                  <a:srgbClr val="FF9933"/>
                </a:buClr>
                <a:buFont typeface="Wingdings" pitchFamily="2" charset="2"/>
                <a:buChar char="ü"/>
              </a:pPr>
              <a:r>
                <a:rPr lang="en-US" sz="1800" dirty="0"/>
                <a:t> </a:t>
              </a:r>
              <a:r>
                <a:rPr lang="en-US" sz="1800" dirty="0" err="1" smtClean="0"/>
                <a:t>Seguridad</a:t>
              </a:r>
              <a:r>
                <a:rPr lang="en-US" sz="1800" dirty="0" smtClean="0"/>
                <a:t> en el </a:t>
              </a:r>
              <a:r>
                <a:rPr lang="en-US" sz="1800" dirty="0" err="1" smtClean="0"/>
                <a:t>Servicio</a:t>
              </a:r>
              <a:r>
                <a:rPr lang="en-US" sz="1800" dirty="0" smtClean="0"/>
                <a:t> </a:t>
              </a:r>
              <a:endParaRPr lang="en-US" sz="1800" dirty="0"/>
            </a:p>
          </p:txBody>
        </p:sp>
      </p:grpSp>
      <p:grpSp>
        <p:nvGrpSpPr>
          <p:cNvPr id="12" name="Group 1403"/>
          <p:cNvGrpSpPr>
            <a:grpSpLocks/>
          </p:cNvGrpSpPr>
          <p:nvPr/>
        </p:nvGrpSpPr>
        <p:grpSpPr bwMode="auto">
          <a:xfrm>
            <a:off x="5770584" y="2827336"/>
            <a:ext cx="3565533" cy="923924"/>
            <a:chOff x="3635" y="1781"/>
            <a:chExt cx="2246" cy="582"/>
          </a:xfrm>
        </p:grpSpPr>
        <p:graphicFrame>
          <p:nvGraphicFramePr>
            <p:cNvPr id="1027" name="Object 1353"/>
            <p:cNvGraphicFramePr>
              <a:graphicFrameLocks noChangeAspect="1"/>
            </p:cNvGraphicFramePr>
            <p:nvPr/>
          </p:nvGraphicFramePr>
          <p:xfrm>
            <a:off x="3635" y="1808"/>
            <a:ext cx="132" cy="192"/>
          </p:xfrm>
          <a:graphic>
            <a:graphicData uri="http://schemas.openxmlformats.org/presentationml/2006/ole">
              <p:oleObj spid="_x0000_s1027" name="Document" r:id="rId17" imgW="209367" imgH="304176" progId="Word.Document.8">
                <p:embed/>
              </p:oleObj>
            </a:graphicData>
          </a:graphic>
        </p:graphicFrame>
        <p:sp>
          <p:nvSpPr>
            <p:cNvPr id="1053" name="Text Box 1400"/>
            <p:cNvSpPr txBox="1">
              <a:spLocks noChangeArrowheads="1"/>
            </p:cNvSpPr>
            <p:nvPr/>
          </p:nvSpPr>
          <p:spPr bwMode="auto">
            <a:xfrm>
              <a:off x="3746" y="1781"/>
              <a:ext cx="2135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Verificar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viabilidad</a:t>
              </a:r>
              <a:r>
                <a:rPr lang="en-US" sz="1800" dirty="0" smtClean="0"/>
                <a:t> </a:t>
              </a:r>
              <a:r>
                <a:rPr lang="en-US" sz="1400" i="1" dirty="0" smtClean="0"/>
                <a:t>(</a:t>
              </a:r>
              <a:r>
                <a:rPr lang="en-US" sz="1400" i="1" dirty="0" err="1" smtClean="0"/>
                <a:t>Basándose</a:t>
              </a:r>
              <a:r>
                <a:rPr lang="en-US" sz="1400" i="1" dirty="0" smtClean="0"/>
                <a:t> en </a:t>
              </a:r>
            </a:p>
            <a:p>
              <a:r>
                <a:rPr lang="en-US" sz="1400" i="1" dirty="0" err="1" smtClean="0"/>
                <a:t>datos</a:t>
              </a:r>
              <a:r>
                <a:rPr lang="en-US" sz="1400" i="1" dirty="0" smtClean="0"/>
                <a:t> </a:t>
              </a:r>
              <a:r>
                <a:rPr lang="en-US" sz="1400" i="1" dirty="0" err="1" smtClean="0"/>
                <a:t>previos</a:t>
              </a:r>
              <a:r>
                <a:rPr lang="en-US" sz="1400" i="1" dirty="0" smtClean="0"/>
                <a:t>) </a:t>
              </a:r>
              <a:r>
                <a:rPr lang="en-US" sz="1800" dirty="0" smtClean="0"/>
                <a:t>y </a:t>
              </a:r>
              <a:r>
                <a:rPr lang="en-US" sz="1800" dirty="0" err="1" smtClean="0"/>
                <a:t>después</a:t>
              </a:r>
              <a:r>
                <a:rPr lang="en-US" sz="1800" dirty="0" smtClean="0"/>
                <a:t> </a:t>
              </a:r>
              <a:endParaRPr lang="en-US" sz="1800" dirty="0"/>
            </a:p>
            <a:p>
              <a:r>
                <a:rPr lang="en-US" sz="1800" dirty="0" err="1" smtClean="0"/>
                <a:t>Crear</a:t>
              </a:r>
              <a:r>
                <a:rPr lang="en-US" sz="1800" dirty="0" smtClean="0"/>
                <a:t> el ESMS</a:t>
              </a:r>
              <a:endParaRPr lang="en-US" sz="1800" dirty="0"/>
            </a:p>
          </p:txBody>
        </p:sp>
      </p:grpSp>
      <p:grpSp>
        <p:nvGrpSpPr>
          <p:cNvPr id="13" name="Group 1404"/>
          <p:cNvGrpSpPr>
            <a:grpSpLocks/>
          </p:cNvGrpSpPr>
          <p:nvPr/>
        </p:nvGrpSpPr>
        <p:grpSpPr bwMode="auto">
          <a:xfrm>
            <a:off x="5770560" y="3786188"/>
            <a:ext cx="2906711" cy="369887"/>
            <a:chOff x="3635" y="2385"/>
            <a:chExt cx="1831" cy="233"/>
          </a:xfrm>
        </p:grpSpPr>
        <p:graphicFrame>
          <p:nvGraphicFramePr>
            <p:cNvPr id="1026" name="Object 1359"/>
            <p:cNvGraphicFramePr>
              <a:graphicFrameLocks noChangeAspect="1"/>
            </p:cNvGraphicFramePr>
            <p:nvPr/>
          </p:nvGraphicFramePr>
          <p:xfrm>
            <a:off x="3635" y="2401"/>
            <a:ext cx="132" cy="192"/>
          </p:xfrm>
          <a:graphic>
            <a:graphicData uri="http://schemas.openxmlformats.org/presentationml/2006/ole">
              <p:oleObj spid="_x0000_s1026" name="Document" r:id="rId18" imgW="209367" imgH="304176" progId="Word.Document.8">
                <p:embed/>
              </p:oleObj>
            </a:graphicData>
          </a:graphic>
        </p:graphicFrame>
        <p:sp>
          <p:nvSpPr>
            <p:cNvPr id="1052" name="Text Box 1401"/>
            <p:cNvSpPr txBox="1">
              <a:spLocks noChangeArrowheads="1"/>
            </p:cNvSpPr>
            <p:nvPr/>
          </p:nvSpPr>
          <p:spPr bwMode="auto">
            <a:xfrm>
              <a:off x="3750" y="2385"/>
              <a:ext cx="17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err="1" smtClean="0"/>
                <a:t>Enviar</a:t>
              </a:r>
              <a:r>
                <a:rPr lang="en-US" sz="1800" dirty="0" smtClean="0"/>
                <a:t> el ESMS a </a:t>
              </a:r>
              <a:r>
                <a:rPr lang="en-US" sz="1800" dirty="0"/>
                <a:t>SMSC</a:t>
              </a:r>
            </a:p>
          </p:txBody>
        </p:sp>
      </p:grpSp>
      <p:grpSp>
        <p:nvGrpSpPr>
          <p:cNvPr id="14" name="Group 1406"/>
          <p:cNvGrpSpPr>
            <a:grpSpLocks/>
          </p:cNvGrpSpPr>
          <p:nvPr/>
        </p:nvGrpSpPr>
        <p:grpSpPr bwMode="auto">
          <a:xfrm>
            <a:off x="4283075" y="5116513"/>
            <a:ext cx="555625" cy="1211262"/>
            <a:chOff x="2698" y="3223"/>
            <a:chExt cx="350" cy="763"/>
          </a:xfrm>
        </p:grpSpPr>
        <p:grpSp>
          <p:nvGrpSpPr>
            <p:cNvPr id="1048" name="Group 1395"/>
            <p:cNvGrpSpPr>
              <a:grpSpLocks/>
            </p:cNvGrpSpPr>
            <p:nvPr/>
          </p:nvGrpSpPr>
          <p:grpSpPr bwMode="auto">
            <a:xfrm>
              <a:off x="2698" y="3223"/>
              <a:ext cx="350" cy="599"/>
              <a:chOff x="2698" y="3283"/>
              <a:chExt cx="350" cy="599"/>
            </a:xfrm>
          </p:grpSpPr>
          <p:pic>
            <p:nvPicPr>
              <p:cNvPr id="1050" name="Picture 1344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2709" y="3372"/>
                <a:ext cx="339" cy="5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51" name="Picture 1386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2698" y="3283"/>
                <a:ext cx="160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49" name="Text Box 1405"/>
            <p:cNvSpPr txBox="1">
              <a:spLocks noChangeArrowheads="1"/>
            </p:cNvSpPr>
            <p:nvPr/>
          </p:nvSpPr>
          <p:spPr bwMode="auto">
            <a:xfrm>
              <a:off x="2702" y="3813"/>
              <a:ext cx="2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/>
                <a:t>ME</a:t>
              </a:r>
            </a:p>
          </p:txBody>
        </p:sp>
      </p:grpSp>
      <p:sp>
        <p:nvSpPr>
          <p:cNvPr id="104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47" name="Slide Number Placeholder 3"/>
          <p:cNvSpPr txBox="1">
            <a:spLocks/>
          </p:cNvSpPr>
          <p:nvPr/>
        </p:nvSpPr>
        <p:spPr bwMode="auto">
          <a:xfrm>
            <a:off x="8582025" y="6411913"/>
            <a:ext cx="5619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fld id="{67761134-5013-4E99-B101-A611E7382FB4}" type="slidenum">
              <a:rPr lang="fr-FR" sz="1600" b="1">
                <a:solidFill>
                  <a:schemeClr val="bg1"/>
                </a:solidFill>
              </a:rPr>
              <a:pPr/>
              <a:t>12</a:t>
            </a:fld>
            <a:endParaRPr lang="fr-FR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696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620" grpId="0" animBg="1"/>
      <p:bldP spid="10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OTA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OTA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¿</a:t>
            </a:r>
            <a:r>
              <a:rPr lang="en-US" dirty="0" err="1" smtClean="0"/>
              <a:t>Cuáles</a:t>
            </a:r>
            <a:r>
              <a:rPr lang="en-US" dirty="0" smtClean="0"/>
              <a:t> son los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r>
              <a:rPr lang="en-US" dirty="0" smtClean="0"/>
              <a:t> </a:t>
            </a:r>
            <a:r>
              <a:rPr lang="en-US" dirty="0" err="1" smtClean="0"/>
              <a:t>involucrados</a:t>
            </a:r>
            <a:r>
              <a:rPr lang="en-US" dirty="0" smtClean="0"/>
              <a:t> en la </a:t>
            </a:r>
            <a:r>
              <a:rPr lang="en-US" dirty="0" err="1" smtClean="0"/>
              <a:t>cadena</a:t>
            </a:r>
            <a:r>
              <a:rPr lang="en-US" dirty="0" smtClean="0"/>
              <a:t> OTA?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abreviaturas</a:t>
            </a:r>
            <a:endParaRPr lang="en-US" dirty="0" smtClean="0"/>
          </a:p>
          <a:p>
            <a:pPr lvl="1" eaLnBrk="1" hangingPunct="1"/>
            <a:r>
              <a:rPr lang="en-US" dirty="0" smtClean="0"/>
              <a:t>OTA</a:t>
            </a:r>
          </a:p>
          <a:p>
            <a:pPr lvl="1" eaLnBrk="1" hangingPunct="1"/>
            <a:r>
              <a:rPr lang="en-US" dirty="0" smtClean="0"/>
              <a:t>SMSC</a:t>
            </a:r>
          </a:p>
          <a:p>
            <a:pPr lvl="1" eaLnBrk="1" hangingPunct="1"/>
            <a:r>
              <a:rPr lang="en-US" dirty="0" smtClean="0"/>
              <a:t>ME</a:t>
            </a:r>
          </a:p>
          <a:p>
            <a:pPr lvl="1" eaLnBrk="1" hangingPunct="1"/>
            <a:r>
              <a:rPr lang="en-US" dirty="0" smtClean="0"/>
              <a:t>MSISDN</a:t>
            </a:r>
          </a:p>
          <a:p>
            <a:pPr lvl="1" eaLnBrk="1" hangingPunct="1"/>
            <a:r>
              <a:rPr lang="en-US" dirty="0" smtClean="0"/>
              <a:t>IMSI</a:t>
            </a:r>
          </a:p>
          <a:p>
            <a:pPr lvl="1" eaLnBrk="1" hangingPunct="1"/>
            <a:r>
              <a:rPr lang="en-US" dirty="0" smtClean="0"/>
              <a:t>ICCID</a:t>
            </a:r>
          </a:p>
          <a:p>
            <a:pPr lvl="1" eaLnBrk="1" hangingPunct="1"/>
            <a:r>
              <a:rPr lang="en-US" dirty="0" smtClean="0"/>
              <a:t>SMS</a:t>
            </a:r>
          </a:p>
          <a:p>
            <a:pPr lvl="1" eaLnBrk="1" hangingPunct="1"/>
            <a:r>
              <a:rPr lang="en-US" dirty="0" smtClean="0"/>
              <a:t>ESMS</a:t>
            </a:r>
          </a:p>
          <a:p>
            <a:pPr lvl="1" eaLnBrk="1" hangingPunct="1"/>
            <a:r>
              <a:rPr lang="en-US" dirty="0" smtClean="0"/>
              <a:t>SD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314511-8C9F-449E-A05D-3CDB1E75058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OTA  - </a:t>
            </a:r>
            <a:r>
              <a:rPr lang="en-US" dirty="0" err="1" smtClean="0"/>
              <a:t>Introduccion</a:t>
            </a:r>
            <a:r>
              <a:rPr lang="en-US" dirty="0" smtClean="0"/>
              <a:t> y </a:t>
            </a:r>
            <a:r>
              <a:rPr lang="en-US" dirty="0" err="1" smtClean="0"/>
              <a:t>uso</a:t>
            </a:r>
            <a:r>
              <a:rPr lang="en-US" dirty="0" smtClean="0"/>
              <a:t> – 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OTA?</a:t>
            </a:r>
          </a:p>
        </p:txBody>
      </p:sp>
      <p:pic>
        <p:nvPicPr>
          <p:cNvPr id="277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25" y="4352925"/>
            <a:ext cx="2246313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3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7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27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  <p:bldP spid="92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572212" y="1064076"/>
            <a:ext cx="5446452" cy="1269691"/>
          </a:xfrm>
        </p:spPr>
        <p:txBody>
          <a:bodyPr/>
          <a:lstStyle/>
          <a:p>
            <a:pPr>
              <a:buNone/>
            </a:pPr>
            <a:r>
              <a:rPr lang="en-US" b="1" dirty="0" err="1" smtClean="0"/>
              <a:t>Objetivo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Administrar</a:t>
            </a:r>
            <a:r>
              <a:rPr lang="en-US" dirty="0" smtClean="0"/>
              <a:t> </a:t>
            </a:r>
            <a:r>
              <a:rPr lang="en-US" dirty="0" err="1" smtClean="0"/>
              <a:t>tarjetas</a:t>
            </a:r>
            <a:r>
              <a:rPr lang="en-US" dirty="0" smtClean="0"/>
              <a:t> de </a:t>
            </a:r>
            <a:r>
              <a:rPr lang="en-US" dirty="0" err="1" smtClean="0"/>
              <a:t>manera</a:t>
            </a:r>
            <a:r>
              <a:rPr lang="en-US" dirty="0" smtClean="0"/>
              <a:t> </a:t>
            </a:r>
            <a:r>
              <a:rPr lang="en-US" dirty="0" err="1" smtClean="0"/>
              <a:t>remota</a:t>
            </a:r>
            <a:r>
              <a:rPr lang="en-US" dirty="0" smtClean="0"/>
              <a:t> a la </a:t>
            </a:r>
            <a:r>
              <a:rPr lang="en-US" dirty="0" err="1" smtClean="0"/>
              <a:t>distancia</a:t>
            </a:r>
            <a:r>
              <a:rPr lang="en-US" dirty="0" smtClean="0"/>
              <a:t> en un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endParaRPr lang="en-US" dirty="0" smtClean="0"/>
          </a:p>
          <a:p>
            <a:r>
              <a:rPr lang="en-US" dirty="0" err="1" smtClean="0"/>
              <a:t>Solicitud</a:t>
            </a:r>
            <a:r>
              <a:rPr lang="en-US" dirty="0" smtClean="0"/>
              <a:t> </a:t>
            </a:r>
            <a:r>
              <a:rPr lang="en-US" dirty="0" err="1" smtClean="0"/>
              <a:t>única</a:t>
            </a:r>
            <a:r>
              <a:rPr lang="en-US" dirty="0" smtClean="0"/>
              <a:t> (One shot) (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tarjeta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Campaña</a:t>
            </a:r>
            <a:r>
              <a:rPr lang="en-US" dirty="0" smtClean="0"/>
              <a:t> (</a:t>
            </a:r>
            <a:r>
              <a:rPr lang="en-US" dirty="0" err="1" smtClean="0"/>
              <a:t>Enormes</a:t>
            </a:r>
            <a:r>
              <a:rPr lang="en-US" dirty="0" smtClean="0"/>
              <a:t> </a:t>
            </a:r>
            <a:r>
              <a:rPr lang="en-US" dirty="0" err="1" smtClean="0"/>
              <a:t>cantidades</a:t>
            </a:r>
            <a:r>
              <a:rPr lang="en-US" dirty="0" smtClean="0"/>
              <a:t> de </a:t>
            </a:r>
            <a:r>
              <a:rPr lang="en-US" dirty="0" err="1" smtClean="0"/>
              <a:t>tarjetas</a:t>
            </a:r>
            <a:r>
              <a:rPr lang="en-US" dirty="0" smtClean="0"/>
              <a:t>)</a:t>
            </a:r>
          </a:p>
        </p:txBody>
      </p:sp>
      <p:pic>
        <p:nvPicPr>
          <p:cNvPr id="10242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1809" y="3433683"/>
            <a:ext cx="5736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Panorama general de OTA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22CB18-42FF-4143-8736-0608E867B7C8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/>
              <a:t>OTA </a:t>
            </a:r>
            <a:r>
              <a:rPr lang="fr-FR" dirty="0" err="1" smtClean="0"/>
              <a:t>platform</a:t>
            </a:r>
            <a:r>
              <a:rPr lang="fr-FR" dirty="0" smtClean="0"/>
              <a:t> - Introduction and usage - </a:t>
            </a:r>
            <a:r>
              <a:rPr lang="fr-FR" dirty="0" err="1" smtClean="0"/>
              <a:t>Sending</a:t>
            </a:r>
            <a:r>
              <a:rPr lang="fr-FR" dirty="0" smtClean="0"/>
              <a:t> a service</a:t>
            </a:r>
          </a:p>
        </p:txBody>
      </p:sp>
      <p:pic>
        <p:nvPicPr>
          <p:cNvPr id="10246" name="Picture 25" descr="workpla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670" y="3193695"/>
            <a:ext cx="801687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3907" y="3042802"/>
            <a:ext cx="68126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antenn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94361" y="2579427"/>
            <a:ext cx="919404" cy="224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 noChangeAspect="1"/>
          </p:cNvGrpSpPr>
          <p:nvPr/>
        </p:nvGrpSpPr>
        <p:grpSpPr bwMode="auto">
          <a:xfrm rot="40880" flipH="1">
            <a:off x="4935113" y="2860276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 rot="21559120">
            <a:off x="3545317" y="2848907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10252" name="Picture 63" descr="SQ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0338" y="2941167"/>
            <a:ext cx="949089" cy="132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736" y="1880112"/>
            <a:ext cx="5667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8124" y="1489231"/>
            <a:ext cx="6731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4209" y="3586083"/>
            <a:ext cx="5736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6307" y="3195202"/>
            <a:ext cx="68126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76609" y="3738483"/>
            <a:ext cx="5736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8707" y="3347602"/>
            <a:ext cx="68126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009" y="3890883"/>
            <a:ext cx="5736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1107" y="3500002"/>
            <a:ext cx="68126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409" y="4043283"/>
            <a:ext cx="5736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43507" y="3652402"/>
            <a:ext cx="68126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3809" y="4195683"/>
            <a:ext cx="5736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95907" y="3804802"/>
            <a:ext cx="68126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23" descr="gemalto plug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6209" y="4348083"/>
            <a:ext cx="573613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48307" y="3957202"/>
            <a:ext cx="681265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1719618" y="4299045"/>
            <a:ext cx="707438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OTA</a:t>
            </a:r>
            <a:endParaRPr 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32554" y="4874525"/>
            <a:ext cx="926857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SMSC</a:t>
            </a:r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194438" y="5299873"/>
            <a:ext cx="2821606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Tarjetas</a:t>
            </a:r>
            <a:r>
              <a:rPr lang="en-US" sz="2000" b="1" dirty="0" smtClean="0"/>
              <a:t> en el Campo</a:t>
            </a:r>
          </a:p>
          <a:p>
            <a:pPr algn="ctr"/>
            <a:r>
              <a:rPr lang="en-US" sz="2000" b="1" dirty="0" err="1" smtClean="0"/>
              <a:t>Bajo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cobertura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6471" y="3946477"/>
            <a:ext cx="62709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CCI</a:t>
            </a:r>
            <a:endParaRPr lang="en-US" sz="2000" b="1" dirty="0"/>
          </a:p>
        </p:txBody>
      </p:sp>
      <p:pic>
        <p:nvPicPr>
          <p:cNvPr id="70" name="Picture 138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0135" y="3835021"/>
            <a:ext cx="434051" cy="4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138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54879" y="3813411"/>
            <a:ext cx="526577" cy="52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1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8.87142E-6 L 0.21042 -0.16697 L 0.43282 -0.28838 L 0.52986 -0.29232 " pathEditMode="relative" ptsTypes="AAAA">
                                      <p:cBhvr>
                                        <p:cTn id="9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0" presetClass="path" presetSubtype="0" repeatCount="indefinite" accel="50000" decel="50000" fill="hold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39593E-6 L 0.21945 -0.18687 L 0.46875 -0.09551 " pathEditMode="relative" ptsTypes="AAA">
                                      <p:cBhvr>
                                        <p:cTn id="10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7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OTA 1 –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archivo</a:t>
            </a:r>
            <a:r>
              <a:rPr lang="en-US" dirty="0" smtClean="0"/>
              <a:t>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BF8FE0-EA52-4A05-BC1A-BDD7FFD5A391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OTA platform - Introduction and usage – What is OTA</a:t>
            </a:r>
          </a:p>
        </p:txBody>
      </p:sp>
      <p:sp>
        <p:nvSpPr>
          <p:cNvPr id="1127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2212" y="1064076"/>
            <a:ext cx="8203298" cy="114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7F00"/>
              </a:buClr>
              <a:buSzTx/>
              <a:buFont typeface="Wingdings 2" pitchFamily="18" charset="2"/>
              <a:buNone/>
              <a:tabLst/>
              <a:defRPr/>
            </a:pPr>
            <a:r>
              <a:rPr lang="en-US" sz="2000" b="1" kern="0" dirty="0" smtClean="0">
                <a:latin typeface="+mn-lt"/>
                <a:ea typeface="+mn-ea"/>
              </a:rPr>
              <a:t>O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bjetivo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tarjetas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la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distancia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un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seguro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ADMINISTRACIÓN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lang="en-US" sz="2000" kern="0" dirty="0" smtClean="0">
                <a:latin typeface="+mn-lt"/>
                <a:ea typeface="+mn-ea"/>
              </a:rPr>
              <a:t>ARCHIVO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rgbClr val="EE7F00"/>
              </a:buClr>
              <a:buBlip>
                <a:blip r:embed="rId3"/>
              </a:buBlip>
              <a:defRPr/>
            </a:pPr>
            <a:r>
              <a:rPr lang="en-US" sz="2000" kern="0" dirty="0" err="1" smtClean="0"/>
              <a:t>Archivo</a:t>
            </a:r>
            <a:r>
              <a:rPr lang="en-US" sz="2000" kern="0" dirty="0" smtClean="0"/>
              <a:t> </a:t>
            </a:r>
            <a:r>
              <a:rPr lang="en-US" sz="2000" b="1" kern="0" dirty="0" err="1" smtClean="0">
                <a:solidFill>
                  <a:srgbClr val="00B050"/>
                </a:solidFill>
                <a:latin typeface="+mn-lt"/>
                <a:ea typeface="+mn-ea"/>
              </a:rPr>
              <a:t>Actualizar</a:t>
            </a:r>
            <a:r>
              <a:rPr lang="en-US" sz="2000" b="1" kern="0" dirty="0" smtClean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en-US" sz="2000" kern="0" dirty="0" smtClean="0">
              <a:latin typeface="+mn-lt"/>
              <a:ea typeface="+mn-ea"/>
            </a:endParaRPr>
          </a:p>
          <a:p>
            <a:pPr marL="342900" lvl="0" indent="-342900">
              <a:spcBef>
                <a:spcPct val="20000"/>
              </a:spcBef>
              <a:buClr>
                <a:srgbClr val="EE7F00"/>
              </a:buClr>
              <a:buBlip>
                <a:blip r:embed="rId3"/>
              </a:buBlip>
              <a:defRPr/>
            </a:pPr>
            <a:r>
              <a:rPr lang="en-US" sz="2000" kern="0" dirty="0" err="1" smtClean="0"/>
              <a:t>Archivo</a:t>
            </a:r>
            <a:r>
              <a:rPr lang="en-US" sz="2000" kern="0" dirty="0" smtClean="0"/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Auditar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5" descr="workpla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670" y="3193695"/>
            <a:ext cx="801687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antenn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4361" y="2579427"/>
            <a:ext cx="919404" cy="224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7"/>
          <p:cNvGrpSpPr>
            <a:grpSpLocks noChangeAspect="1"/>
          </p:cNvGrpSpPr>
          <p:nvPr/>
        </p:nvGrpSpPr>
        <p:grpSpPr bwMode="auto">
          <a:xfrm rot="40880" flipH="1">
            <a:off x="4935113" y="2860276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2" name="Group 7"/>
          <p:cNvGrpSpPr>
            <a:grpSpLocks noChangeAspect="1"/>
          </p:cNvGrpSpPr>
          <p:nvPr/>
        </p:nvGrpSpPr>
        <p:grpSpPr bwMode="auto">
          <a:xfrm rot="21559120">
            <a:off x="3545317" y="2848907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32" name="Picture 63" descr="SQ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0338" y="2941167"/>
            <a:ext cx="949089" cy="132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3" descr="gemalto plugi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53417" y="3777151"/>
            <a:ext cx="5667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6805" y="3386270"/>
            <a:ext cx="6731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1719618" y="4299045"/>
            <a:ext cx="707438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OTA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32554" y="4874525"/>
            <a:ext cx="926857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SMSC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26753" y="4835841"/>
            <a:ext cx="2600584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Tarjeta</a:t>
            </a:r>
            <a:r>
              <a:rPr lang="en-US" sz="2000" b="1" dirty="0" smtClean="0"/>
              <a:t> en el Campo</a:t>
            </a:r>
          </a:p>
          <a:p>
            <a:pPr algn="ctr"/>
            <a:r>
              <a:rPr lang="en-US" sz="2000" b="1" dirty="0" err="1" smtClean="0"/>
              <a:t>Bajo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cobertura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06471" y="3946477"/>
            <a:ext cx="62709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CCI</a:t>
            </a:r>
            <a:endParaRPr lang="en-US" sz="2000" b="1" dirty="0"/>
          </a:p>
        </p:txBody>
      </p:sp>
      <p:pic>
        <p:nvPicPr>
          <p:cNvPr id="52" name="Picture 138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90135" y="3835021"/>
            <a:ext cx="434051" cy="4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AutoShape 7"/>
          <p:cNvSpPr>
            <a:spLocks noChangeArrowheads="1"/>
          </p:cNvSpPr>
          <p:nvPr/>
        </p:nvSpPr>
        <p:spPr bwMode="auto">
          <a:xfrm>
            <a:off x="8001802" y="3566758"/>
            <a:ext cx="587991" cy="745934"/>
          </a:xfrm>
          <a:prstGeom prst="flowChartDocument">
            <a:avLst/>
          </a:prstGeom>
          <a:solidFill>
            <a:srgbClr val="CCFFCC">
              <a:alpha val="4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1200" b="1" dirty="0" smtClean="0"/>
              <a:t>PLMN</a:t>
            </a:r>
            <a:endParaRPr lang="en-US" sz="1200" b="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74843" y="3868465"/>
            <a:ext cx="720670" cy="3315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27760" y="3634375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00B050"/>
                </a:solidFill>
              </a:rPr>
              <a:t>Actualizar</a:t>
            </a:r>
            <a:r>
              <a:rPr lang="en-US" sz="1050" b="1" dirty="0" smtClean="0">
                <a:solidFill>
                  <a:srgbClr val="00B050"/>
                </a:solidFill>
              </a:rPr>
              <a:t> </a:t>
            </a:r>
            <a:endParaRPr lang="en-US" sz="1050" b="1" dirty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267748" y="4020865"/>
            <a:ext cx="720670" cy="3315"/>
          </a:xfrm>
          <a:prstGeom prst="straightConnector1">
            <a:avLst/>
          </a:prstGeom>
          <a:ln w="28575">
            <a:solidFill>
              <a:srgbClr val="FF0066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89457" y="4063233"/>
            <a:ext cx="6559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FF0066"/>
                </a:solidFill>
              </a:rPr>
              <a:t>Auditar</a:t>
            </a:r>
            <a:endParaRPr lang="en-US" sz="1050" b="1" dirty="0">
              <a:solidFill>
                <a:srgbClr val="FF0066"/>
              </a:solidFill>
            </a:endParaRPr>
          </a:p>
        </p:txBody>
      </p:sp>
      <p:pic>
        <p:nvPicPr>
          <p:cNvPr id="61" name="Picture 138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17126" y="3762704"/>
            <a:ext cx="434051" cy="4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32655E-6 L 0.221 -0.17298 L 0.42396 -0.01595 L 0.48663 -0.01595 " pathEditMode="relative" ptsTypes="AAAA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0.00024 L 0.21944 -0.17275 L 0.42535 -0.01364 L 0.48958 -0.01364 " pathEditMode="relative" ptsTypes="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7.03704E-6 L -0.05694 7.03704E-6 L -0.26319 -0.16851 L -0.48611 0.00371 " pathEditMode="relative" ptsTypes="AAAA">
                                      <p:cBhvr>
                                        <p:cTn id="8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48" grpId="0"/>
      <p:bldP spid="49" grpId="0"/>
      <p:bldP spid="50" grpId="0"/>
      <p:bldP spid="51" grpId="0"/>
      <p:bldP spid="54" grpId="0" animBg="1"/>
      <p:bldP spid="58" grpId="0"/>
      <p:bldP spid="58" grpId="1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OTA 2 – </a:t>
            </a:r>
            <a:r>
              <a:rPr lang="en-US" dirty="0" err="1" smtClean="0"/>
              <a:t>Administración</a:t>
            </a:r>
            <a:r>
              <a:rPr lang="en-US" dirty="0" smtClean="0"/>
              <a:t> de Applet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BF8FE0-EA52-4A05-BC1A-BDD7FFD5A391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OTA platform - Introduction and usage – What is OTA</a:t>
            </a:r>
          </a:p>
        </p:txBody>
      </p:sp>
      <p:sp>
        <p:nvSpPr>
          <p:cNvPr id="1127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2212" y="1064076"/>
            <a:ext cx="8571788" cy="114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EE7F00"/>
              </a:buClr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err="1" smtClean="0"/>
              <a:t>Administrar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tarjetas</a:t>
            </a:r>
            <a:r>
              <a:rPr lang="en-US" sz="2000" kern="0" dirty="0" smtClean="0"/>
              <a:t> a la </a:t>
            </a:r>
            <a:r>
              <a:rPr lang="en-US" sz="2000" kern="0" dirty="0" err="1" smtClean="0"/>
              <a:t>distancia</a:t>
            </a:r>
            <a:r>
              <a:rPr lang="en-US" sz="2000" kern="0" dirty="0" smtClean="0"/>
              <a:t> en un </a:t>
            </a:r>
            <a:r>
              <a:rPr lang="en-US" sz="2000" kern="0" dirty="0" err="1" smtClean="0"/>
              <a:t>modo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seguro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ADMINISTRACIÓN DE APPLET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7F00"/>
              </a:buClr>
              <a:buSzTx/>
              <a:buFont typeface="Wingdings 2" pitchFamily="18" charset="2"/>
              <a:buBlip>
                <a:blip r:embed="rId3"/>
              </a:buBlip>
              <a:tabLst/>
              <a:defRPr/>
            </a:pPr>
            <a:r>
              <a:rPr lang="en-US" sz="2000" b="1" kern="0" dirty="0" err="1" smtClean="0">
                <a:solidFill>
                  <a:srgbClr val="00B050"/>
                </a:solidFill>
                <a:latin typeface="+mn-lt"/>
                <a:ea typeface="+mn-ea"/>
              </a:rPr>
              <a:t>Instalar</a:t>
            </a:r>
            <a:r>
              <a:rPr lang="en-US" sz="2000" b="1" kern="0" dirty="0" smtClean="0">
                <a:solidFill>
                  <a:srgbClr val="00B050"/>
                </a:solidFill>
                <a:latin typeface="+mn-lt"/>
                <a:ea typeface="+mn-ea"/>
              </a:rPr>
              <a:t>/</a:t>
            </a:r>
            <a:r>
              <a:rPr lang="en-US" sz="2000" b="1" kern="0" dirty="0" err="1" smtClean="0">
                <a:solidFill>
                  <a:srgbClr val="00B050"/>
                </a:solidFill>
                <a:latin typeface="+mn-lt"/>
                <a:ea typeface="+mn-ea"/>
              </a:rPr>
              <a:t>Borrar</a:t>
            </a:r>
            <a:r>
              <a:rPr lang="en-US" sz="2000" kern="0" dirty="0" smtClean="0">
                <a:latin typeface="+mn-lt"/>
                <a:ea typeface="+mn-ea"/>
              </a:rPr>
              <a:t> Applet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E7F00"/>
              </a:buClr>
              <a:buSzTx/>
              <a:buFont typeface="Wingdings 2" pitchFamily="18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Auditar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Applet (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Detectar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err="1" smtClean="0">
                <a:latin typeface="+mn-lt"/>
                <a:ea typeface="+mn-ea"/>
              </a:rPr>
              <a:t>presencia</a:t>
            </a:r>
            <a:r>
              <a:rPr lang="en-US" sz="2000" kern="0" dirty="0" smtClean="0">
                <a:latin typeface="+mn-lt"/>
                <a:ea typeface="+mn-ea"/>
              </a:rPr>
              <a:t>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5" descr="workpla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670" y="3193695"/>
            <a:ext cx="801687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antenn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4361" y="2579427"/>
            <a:ext cx="919404" cy="224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 noChangeAspect="1"/>
          </p:cNvGrpSpPr>
          <p:nvPr/>
        </p:nvGrpSpPr>
        <p:grpSpPr bwMode="auto">
          <a:xfrm rot="40880" flipH="1">
            <a:off x="4935113" y="2860276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 rot="21559120">
            <a:off x="3545317" y="2848907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32" name="Picture 63" descr="SQ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0338" y="2941167"/>
            <a:ext cx="949089" cy="132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3" descr="gemalto plugin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53417" y="3777151"/>
            <a:ext cx="5667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6805" y="3386270"/>
            <a:ext cx="6731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1719618" y="4299045"/>
            <a:ext cx="707438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OTA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32554" y="4874525"/>
            <a:ext cx="926857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SMSC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26754" y="4835841"/>
            <a:ext cx="2600584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Tarjeta</a:t>
            </a:r>
            <a:r>
              <a:rPr lang="en-US" sz="2000" b="1" dirty="0" smtClean="0"/>
              <a:t> en el Campo</a:t>
            </a:r>
          </a:p>
          <a:p>
            <a:pPr algn="ctr"/>
            <a:r>
              <a:rPr lang="en-US" sz="2000" b="1" dirty="0" err="1" smtClean="0"/>
              <a:t>Bajo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cobertura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06471" y="3946477"/>
            <a:ext cx="62709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CCI</a:t>
            </a:r>
            <a:endParaRPr lang="en-US" sz="2000" b="1" dirty="0"/>
          </a:p>
        </p:txBody>
      </p:sp>
      <p:pic>
        <p:nvPicPr>
          <p:cNvPr id="52" name="Picture 138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90135" y="3835021"/>
            <a:ext cx="434051" cy="4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traight Arrow Connector 55"/>
          <p:cNvCxnSpPr/>
          <p:nvPr/>
        </p:nvCxnSpPr>
        <p:spPr>
          <a:xfrm>
            <a:off x="7274843" y="3868465"/>
            <a:ext cx="720670" cy="3315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28749" y="3634375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00B050"/>
                </a:solidFill>
              </a:rPr>
              <a:t>Instalar</a:t>
            </a:r>
            <a:endParaRPr lang="en-US" sz="1050" b="1" dirty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267748" y="4020865"/>
            <a:ext cx="720670" cy="3315"/>
          </a:xfrm>
          <a:prstGeom prst="straightConnector1">
            <a:avLst/>
          </a:prstGeom>
          <a:ln w="28575">
            <a:solidFill>
              <a:srgbClr val="FF0066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89457" y="4063233"/>
            <a:ext cx="6559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FF0066"/>
                </a:solidFill>
              </a:rPr>
              <a:t>Auditar</a:t>
            </a:r>
            <a:endParaRPr lang="en-US" sz="1050" b="1" dirty="0">
              <a:solidFill>
                <a:srgbClr val="FF0066"/>
              </a:solidFill>
            </a:endParaRPr>
          </a:p>
        </p:txBody>
      </p:sp>
      <p:pic>
        <p:nvPicPr>
          <p:cNvPr id="61" name="Picture 138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17126" y="3762704"/>
            <a:ext cx="434051" cy="4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AutoShape 55"/>
          <p:cNvSpPr>
            <a:spLocks noChangeArrowheads="1"/>
          </p:cNvSpPr>
          <p:nvPr/>
        </p:nvSpPr>
        <p:spPr bwMode="auto">
          <a:xfrm>
            <a:off x="7989070" y="3693226"/>
            <a:ext cx="537414" cy="454025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Applet</a:t>
            </a:r>
            <a:endParaRPr lang="en-US" sz="11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32655E-6 L 0.221 -0.17298 L 0.42396 -0.01595 L 0.48663 -0.01595 " pathEditMode="relative" ptsTypes="AAAA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0.00024 L 0.21944 -0.17275 L 0.42535 -0.01364 L 0.48958 -0.01364 " pathEditMode="relative" ptsTypes="AAAA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7 7.03704E-6 L -0.05694 7.03704E-6 L -0.26319 -0.16851 L -0.48611 0.00371 " pathEditMode="relative" ptsTypes="AAAA">
                                      <p:cBhvr>
                                        <p:cTn id="8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48" grpId="0"/>
      <p:bldP spid="49" grpId="0"/>
      <p:bldP spid="50" grpId="0"/>
      <p:bldP spid="51" grpId="0"/>
      <p:bldP spid="58" grpId="0"/>
      <p:bldP spid="58" grpId="1"/>
      <p:bldP spid="60" grpId="0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OTA 3 – </a:t>
            </a:r>
            <a:r>
              <a:rPr lang="en-US" dirty="0" err="1" smtClean="0"/>
              <a:t>Activación</a:t>
            </a:r>
            <a:r>
              <a:rPr lang="en-US" dirty="0" smtClean="0"/>
              <a:t> de Applet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BF8FE0-EA52-4A05-BC1A-BDD7FFD5A391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OTA platform - Introduction and usage – What is OTA</a:t>
            </a:r>
          </a:p>
        </p:txBody>
      </p:sp>
      <p:sp>
        <p:nvSpPr>
          <p:cNvPr id="11270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2212" y="1064076"/>
            <a:ext cx="8322406" cy="126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rgbClr val="EE7F00"/>
              </a:buClr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Objetivo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Administrar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tarjetas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kern="0" dirty="0" smtClean="0"/>
              <a:t>a </a:t>
            </a:r>
            <a:r>
              <a:rPr lang="en-US" sz="2000" kern="0" dirty="0" err="1" smtClean="0"/>
              <a:t>distancia</a:t>
            </a:r>
            <a:r>
              <a:rPr lang="en-US" sz="2000" kern="0" dirty="0" smtClean="0"/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un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seguro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ACTIVACIÓN DE APPLET </a:t>
            </a:r>
          </a:p>
          <a:p>
            <a:pPr marL="342900" lvl="0" indent="-342900">
              <a:spcBef>
                <a:spcPct val="20000"/>
              </a:spcBef>
              <a:buClr>
                <a:srgbClr val="EE7F00"/>
              </a:buClr>
              <a:defRPr/>
            </a:pPr>
            <a:r>
              <a:rPr lang="en-US" sz="2000" b="1" kern="0" dirty="0" err="1" smtClean="0">
                <a:solidFill>
                  <a:srgbClr val="00B050"/>
                </a:solidFill>
                <a:latin typeface="+mn-lt"/>
                <a:ea typeface="+mn-ea"/>
              </a:rPr>
              <a:t>Disparador</a:t>
            </a:r>
            <a:r>
              <a:rPr lang="en-US" sz="2000" b="1" kern="0" dirty="0" smtClean="0">
                <a:solidFill>
                  <a:srgbClr val="00B050"/>
                </a:solidFill>
                <a:latin typeface="+mn-lt"/>
                <a:ea typeface="+mn-ea"/>
              </a:rPr>
              <a:t> de </a:t>
            </a:r>
            <a:r>
              <a:rPr lang="en-US" sz="2000" b="1" kern="0" dirty="0" err="1" smtClean="0">
                <a:solidFill>
                  <a:srgbClr val="00B050"/>
                </a:solidFill>
                <a:latin typeface="+mn-lt"/>
                <a:ea typeface="+mn-ea"/>
              </a:rPr>
              <a:t>Aplicación</a:t>
            </a:r>
            <a:r>
              <a:rPr lang="en-US" sz="2000" b="1" kern="0" dirty="0" smtClean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en-US" sz="2000" b="1" kern="0" dirty="0" err="1" smtClean="0">
                <a:solidFill>
                  <a:srgbClr val="00B050"/>
                </a:solidFill>
                <a:latin typeface="+mn-lt"/>
                <a:ea typeface="+mn-ea"/>
              </a:rPr>
              <a:t>Residente</a:t>
            </a:r>
            <a:r>
              <a:rPr lang="en-US" sz="2000" b="1" kern="0" dirty="0" smtClean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br>
              <a:rPr lang="en-US" sz="2000" b="1" kern="0" dirty="0" smtClean="0">
                <a:solidFill>
                  <a:srgbClr val="00B050"/>
                </a:solidFill>
                <a:latin typeface="+mn-lt"/>
                <a:ea typeface="+mn-ea"/>
              </a:rPr>
            </a:br>
            <a:r>
              <a:rPr lang="en-US" sz="1600" i="1" kern="0" dirty="0" smtClean="0">
                <a:latin typeface="+mn-lt"/>
                <a:ea typeface="+mn-ea"/>
              </a:rPr>
              <a:t>Ex: SIM Toolkit Application</a:t>
            </a:r>
            <a:endParaRPr lang="en-US" sz="2000" i="1" kern="0" dirty="0" smtClean="0">
              <a:latin typeface="+mn-lt"/>
              <a:ea typeface="+mn-ea"/>
            </a:endParaRPr>
          </a:p>
        </p:txBody>
      </p:sp>
      <p:pic>
        <p:nvPicPr>
          <p:cNvPr id="9" name="Picture 25" descr="workpla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670" y="3193695"/>
            <a:ext cx="801687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anten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4361" y="2579427"/>
            <a:ext cx="919404" cy="224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 noChangeAspect="1"/>
          </p:cNvGrpSpPr>
          <p:nvPr/>
        </p:nvGrpSpPr>
        <p:grpSpPr bwMode="auto">
          <a:xfrm rot="40880" flipH="1">
            <a:off x="4935113" y="2860276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7"/>
          <p:cNvGrpSpPr>
            <a:grpSpLocks noChangeAspect="1"/>
          </p:cNvGrpSpPr>
          <p:nvPr/>
        </p:nvGrpSpPr>
        <p:grpSpPr bwMode="auto">
          <a:xfrm rot="21559120">
            <a:off x="3545317" y="2848907"/>
            <a:ext cx="719137" cy="615950"/>
            <a:chOff x="3125" y="953"/>
            <a:chExt cx="365" cy="36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Freeform 8"/>
            <p:cNvSpPr>
              <a:spLocks noChangeAspect="1"/>
            </p:cNvSpPr>
            <p:nvPr/>
          </p:nvSpPr>
          <p:spPr bwMode="auto">
            <a:xfrm rot="9754581">
              <a:off x="3476" y="957"/>
              <a:ext cx="14" cy="50"/>
            </a:xfrm>
            <a:custGeom>
              <a:avLst/>
              <a:gdLst>
                <a:gd name="T0" fmla="*/ 8 w 14"/>
                <a:gd name="T1" fmla="*/ 49 h 50"/>
                <a:gd name="T2" fmla="*/ 11 w 14"/>
                <a:gd name="T3" fmla="*/ 41 h 50"/>
                <a:gd name="T4" fmla="*/ 13 w 14"/>
                <a:gd name="T5" fmla="*/ 36 h 50"/>
                <a:gd name="T6" fmla="*/ 13 w 14"/>
                <a:gd name="T7" fmla="*/ 28 h 50"/>
                <a:gd name="T8" fmla="*/ 13 w 14"/>
                <a:gd name="T9" fmla="*/ 23 h 50"/>
                <a:gd name="T10" fmla="*/ 11 w 14"/>
                <a:gd name="T11" fmla="*/ 16 h 50"/>
                <a:gd name="T12" fmla="*/ 8 w 14"/>
                <a:gd name="T13" fmla="*/ 11 h 50"/>
                <a:gd name="T14" fmla="*/ 4 w 14"/>
                <a:gd name="T15" fmla="*/ 5 h 50"/>
                <a:gd name="T16" fmla="*/ 0 w 14"/>
                <a:gd name="T17" fmla="*/ 0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50"/>
                <a:gd name="T29" fmla="*/ 14 w 14"/>
                <a:gd name="T30" fmla="*/ 50 h 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50">
                  <a:moveTo>
                    <a:pt x="8" y="49"/>
                  </a:moveTo>
                  <a:lnTo>
                    <a:pt x="11" y="41"/>
                  </a:lnTo>
                  <a:lnTo>
                    <a:pt x="13" y="36"/>
                  </a:lnTo>
                  <a:lnTo>
                    <a:pt x="13" y="28"/>
                  </a:lnTo>
                  <a:lnTo>
                    <a:pt x="13" y="23"/>
                  </a:lnTo>
                  <a:lnTo>
                    <a:pt x="11" y="16"/>
                  </a:lnTo>
                  <a:lnTo>
                    <a:pt x="8" y="11"/>
                  </a:lnTo>
                  <a:lnTo>
                    <a:pt x="4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 9"/>
            <p:cNvSpPr>
              <a:spLocks noChangeAspect="1"/>
            </p:cNvSpPr>
            <p:nvPr/>
          </p:nvSpPr>
          <p:spPr bwMode="auto">
            <a:xfrm rot="9754581">
              <a:off x="3436" y="954"/>
              <a:ext cx="26" cy="88"/>
            </a:xfrm>
            <a:custGeom>
              <a:avLst/>
              <a:gdLst>
                <a:gd name="T0" fmla="*/ 0 w 26"/>
                <a:gd name="T1" fmla="*/ 0 h 88"/>
                <a:gd name="T2" fmla="*/ 6 w 26"/>
                <a:gd name="T3" fmla="*/ 5 h 88"/>
                <a:gd name="T4" fmla="*/ 9 w 26"/>
                <a:gd name="T5" fmla="*/ 10 h 88"/>
                <a:gd name="T6" fmla="*/ 16 w 26"/>
                <a:gd name="T7" fmla="*/ 20 h 88"/>
                <a:gd name="T8" fmla="*/ 18 w 26"/>
                <a:gd name="T9" fmla="*/ 24 h 88"/>
                <a:gd name="T10" fmla="*/ 21 w 26"/>
                <a:gd name="T11" fmla="*/ 31 h 88"/>
                <a:gd name="T12" fmla="*/ 24 w 26"/>
                <a:gd name="T13" fmla="*/ 43 h 88"/>
                <a:gd name="T14" fmla="*/ 25 w 26"/>
                <a:gd name="T15" fmla="*/ 53 h 88"/>
                <a:gd name="T16" fmla="*/ 24 w 26"/>
                <a:gd name="T17" fmla="*/ 59 h 88"/>
                <a:gd name="T18" fmla="*/ 24 w 26"/>
                <a:gd name="T19" fmla="*/ 64 h 88"/>
                <a:gd name="T20" fmla="*/ 22 w 26"/>
                <a:gd name="T21" fmla="*/ 78 h 88"/>
                <a:gd name="T22" fmla="*/ 20 w 26"/>
                <a:gd name="T23" fmla="*/ 82 h 88"/>
                <a:gd name="T24" fmla="*/ 16 w 26"/>
                <a:gd name="T25" fmla="*/ 8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"/>
                <a:gd name="T40" fmla="*/ 0 h 88"/>
                <a:gd name="T41" fmla="*/ 26 w 26"/>
                <a:gd name="T42" fmla="*/ 88 h 8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" h="88">
                  <a:moveTo>
                    <a:pt x="0" y="0"/>
                  </a:moveTo>
                  <a:lnTo>
                    <a:pt x="6" y="5"/>
                  </a:lnTo>
                  <a:lnTo>
                    <a:pt x="9" y="10"/>
                  </a:lnTo>
                  <a:lnTo>
                    <a:pt x="16" y="20"/>
                  </a:lnTo>
                  <a:lnTo>
                    <a:pt x="18" y="24"/>
                  </a:lnTo>
                  <a:lnTo>
                    <a:pt x="21" y="31"/>
                  </a:lnTo>
                  <a:lnTo>
                    <a:pt x="24" y="43"/>
                  </a:lnTo>
                  <a:lnTo>
                    <a:pt x="25" y="53"/>
                  </a:lnTo>
                  <a:lnTo>
                    <a:pt x="24" y="59"/>
                  </a:lnTo>
                  <a:lnTo>
                    <a:pt x="24" y="64"/>
                  </a:lnTo>
                  <a:lnTo>
                    <a:pt x="22" y="78"/>
                  </a:lnTo>
                  <a:lnTo>
                    <a:pt x="20" y="82"/>
                  </a:lnTo>
                  <a:lnTo>
                    <a:pt x="16" y="87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 10"/>
            <p:cNvSpPr>
              <a:spLocks noChangeAspect="1"/>
            </p:cNvSpPr>
            <p:nvPr/>
          </p:nvSpPr>
          <p:spPr bwMode="auto">
            <a:xfrm rot="9754581">
              <a:off x="3392" y="954"/>
              <a:ext cx="37" cy="126"/>
            </a:xfrm>
            <a:custGeom>
              <a:avLst/>
              <a:gdLst>
                <a:gd name="T0" fmla="*/ 23 w 37"/>
                <a:gd name="T1" fmla="*/ 125 h 126"/>
                <a:gd name="T2" fmla="*/ 26 w 37"/>
                <a:gd name="T3" fmla="*/ 116 h 126"/>
                <a:gd name="T4" fmla="*/ 30 w 37"/>
                <a:gd name="T5" fmla="*/ 109 h 126"/>
                <a:gd name="T6" fmla="*/ 33 w 37"/>
                <a:gd name="T7" fmla="*/ 101 h 126"/>
                <a:gd name="T8" fmla="*/ 33 w 37"/>
                <a:gd name="T9" fmla="*/ 92 h 126"/>
                <a:gd name="T10" fmla="*/ 36 w 37"/>
                <a:gd name="T11" fmla="*/ 83 h 126"/>
                <a:gd name="T12" fmla="*/ 36 w 37"/>
                <a:gd name="T13" fmla="*/ 75 h 126"/>
                <a:gd name="T14" fmla="*/ 35 w 37"/>
                <a:gd name="T15" fmla="*/ 67 h 126"/>
                <a:gd name="T16" fmla="*/ 34 w 37"/>
                <a:gd name="T17" fmla="*/ 59 h 126"/>
                <a:gd name="T18" fmla="*/ 33 w 37"/>
                <a:gd name="T19" fmla="*/ 51 h 126"/>
                <a:gd name="T20" fmla="*/ 29 w 37"/>
                <a:gd name="T21" fmla="*/ 42 h 126"/>
                <a:gd name="T22" fmla="*/ 28 w 37"/>
                <a:gd name="T23" fmla="*/ 34 h 126"/>
                <a:gd name="T24" fmla="*/ 22 w 37"/>
                <a:gd name="T25" fmla="*/ 27 h 126"/>
                <a:gd name="T26" fmla="*/ 18 w 37"/>
                <a:gd name="T27" fmla="*/ 20 h 126"/>
                <a:gd name="T28" fmla="*/ 14 w 37"/>
                <a:gd name="T29" fmla="*/ 12 h 126"/>
                <a:gd name="T30" fmla="*/ 6 w 37"/>
                <a:gd name="T31" fmla="*/ 5 h 126"/>
                <a:gd name="T32" fmla="*/ 0 w 37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126"/>
                <a:gd name="T53" fmla="*/ 37 w 37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126">
                  <a:moveTo>
                    <a:pt x="23" y="125"/>
                  </a:moveTo>
                  <a:lnTo>
                    <a:pt x="26" y="116"/>
                  </a:lnTo>
                  <a:lnTo>
                    <a:pt x="30" y="109"/>
                  </a:lnTo>
                  <a:lnTo>
                    <a:pt x="33" y="101"/>
                  </a:lnTo>
                  <a:lnTo>
                    <a:pt x="33" y="92"/>
                  </a:lnTo>
                  <a:lnTo>
                    <a:pt x="36" y="83"/>
                  </a:lnTo>
                  <a:lnTo>
                    <a:pt x="36" y="75"/>
                  </a:lnTo>
                  <a:lnTo>
                    <a:pt x="35" y="67"/>
                  </a:lnTo>
                  <a:lnTo>
                    <a:pt x="34" y="59"/>
                  </a:lnTo>
                  <a:lnTo>
                    <a:pt x="33" y="51"/>
                  </a:lnTo>
                  <a:lnTo>
                    <a:pt x="29" y="42"/>
                  </a:lnTo>
                  <a:lnTo>
                    <a:pt x="28" y="34"/>
                  </a:lnTo>
                  <a:lnTo>
                    <a:pt x="22" y="27"/>
                  </a:lnTo>
                  <a:lnTo>
                    <a:pt x="18" y="20"/>
                  </a:lnTo>
                  <a:lnTo>
                    <a:pt x="14" y="12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 11"/>
            <p:cNvSpPr>
              <a:spLocks noChangeAspect="1"/>
            </p:cNvSpPr>
            <p:nvPr/>
          </p:nvSpPr>
          <p:spPr bwMode="auto">
            <a:xfrm rot="9754581">
              <a:off x="3348" y="953"/>
              <a:ext cx="47" cy="167"/>
            </a:xfrm>
            <a:custGeom>
              <a:avLst/>
              <a:gdLst>
                <a:gd name="T0" fmla="*/ 0 w 47"/>
                <a:gd name="T1" fmla="*/ 0 h 167"/>
                <a:gd name="T2" fmla="*/ 9 w 47"/>
                <a:gd name="T3" fmla="*/ 10 h 167"/>
                <a:gd name="T4" fmla="*/ 16 w 47"/>
                <a:gd name="T5" fmla="*/ 18 h 167"/>
                <a:gd name="T6" fmla="*/ 23 w 47"/>
                <a:gd name="T7" fmla="*/ 27 h 167"/>
                <a:gd name="T8" fmla="*/ 30 w 47"/>
                <a:gd name="T9" fmla="*/ 37 h 167"/>
                <a:gd name="T10" fmla="*/ 35 w 47"/>
                <a:gd name="T11" fmla="*/ 47 h 167"/>
                <a:gd name="T12" fmla="*/ 38 w 47"/>
                <a:gd name="T13" fmla="*/ 58 h 167"/>
                <a:gd name="T14" fmla="*/ 41 w 47"/>
                <a:gd name="T15" fmla="*/ 67 h 167"/>
                <a:gd name="T16" fmla="*/ 43 w 47"/>
                <a:gd name="T17" fmla="*/ 79 h 167"/>
                <a:gd name="T18" fmla="*/ 45 w 47"/>
                <a:gd name="T19" fmla="*/ 89 h 167"/>
                <a:gd name="T20" fmla="*/ 46 w 47"/>
                <a:gd name="T21" fmla="*/ 100 h 167"/>
                <a:gd name="T22" fmla="*/ 46 w 47"/>
                <a:gd name="T23" fmla="*/ 111 h 167"/>
                <a:gd name="T24" fmla="*/ 43 w 47"/>
                <a:gd name="T25" fmla="*/ 122 h 167"/>
                <a:gd name="T26" fmla="*/ 42 w 47"/>
                <a:gd name="T27" fmla="*/ 133 h 167"/>
                <a:gd name="T28" fmla="*/ 39 w 47"/>
                <a:gd name="T29" fmla="*/ 144 h 167"/>
                <a:gd name="T30" fmla="*/ 35 w 47"/>
                <a:gd name="T31" fmla="*/ 154 h 167"/>
                <a:gd name="T32" fmla="*/ 30 w 47"/>
                <a:gd name="T33" fmla="*/ 166 h 16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167"/>
                <a:gd name="T53" fmla="*/ 47 w 47"/>
                <a:gd name="T54" fmla="*/ 167 h 16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167">
                  <a:moveTo>
                    <a:pt x="0" y="0"/>
                  </a:moveTo>
                  <a:lnTo>
                    <a:pt x="9" y="10"/>
                  </a:lnTo>
                  <a:lnTo>
                    <a:pt x="16" y="18"/>
                  </a:lnTo>
                  <a:lnTo>
                    <a:pt x="23" y="27"/>
                  </a:lnTo>
                  <a:lnTo>
                    <a:pt x="30" y="37"/>
                  </a:lnTo>
                  <a:lnTo>
                    <a:pt x="35" y="47"/>
                  </a:lnTo>
                  <a:lnTo>
                    <a:pt x="38" y="58"/>
                  </a:lnTo>
                  <a:lnTo>
                    <a:pt x="41" y="67"/>
                  </a:lnTo>
                  <a:lnTo>
                    <a:pt x="43" y="79"/>
                  </a:lnTo>
                  <a:lnTo>
                    <a:pt x="45" y="89"/>
                  </a:lnTo>
                  <a:lnTo>
                    <a:pt x="46" y="100"/>
                  </a:lnTo>
                  <a:lnTo>
                    <a:pt x="46" y="111"/>
                  </a:lnTo>
                  <a:lnTo>
                    <a:pt x="43" y="122"/>
                  </a:lnTo>
                  <a:lnTo>
                    <a:pt x="42" y="133"/>
                  </a:lnTo>
                  <a:lnTo>
                    <a:pt x="39" y="144"/>
                  </a:lnTo>
                  <a:lnTo>
                    <a:pt x="35" y="154"/>
                  </a:lnTo>
                  <a:lnTo>
                    <a:pt x="30" y="166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 12"/>
            <p:cNvSpPr>
              <a:spLocks noChangeAspect="1"/>
            </p:cNvSpPr>
            <p:nvPr/>
          </p:nvSpPr>
          <p:spPr bwMode="auto">
            <a:xfrm rot="9754581">
              <a:off x="3303" y="953"/>
              <a:ext cx="59" cy="205"/>
            </a:xfrm>
            <a:custGeom>
              <a:avLst/>
              <a:gdLst>
                <a:gd name="T0" fmla="*/ 36 w 59"/>
                <a:gd name="T1" fmla="*/ 204 h 205"/>
                <a:gd name="T2" fmla="*/ 43 w 59"/>
                <a:gd name="T3" fmla="*/ 191 h 205"/>
                <a:gd name="T4" fmla="*/ 48 w 59"/>
                <a:gd name="T5" fmla="*/ 177 h 205"/>
                <a:gd name="T6" fmla="*/ 52 w 59"/>
                <a:gd name="T7" fmla="*/ 164 h 205"/>
                <a:gd name="T8" fmla="*/ 55 w 59"/>
                <a:gd name="T9" fmla="*/ 150 h 205"/>
                <a:gd name="T10" fmla="*/ 58 w 59"/>
                <a:gd name="T11" fmla="*/ 137 h 205"/>
                <a:gd name="T12" fmla="*/ 57 w 59"/>
                <a:gd name="T13" fmla="*/ 123 h 205"/>
                <a:gd name="T14" fmla="*/ 58 w 59"/>
                <a:gd name="T15" fmla="*/ 110 h 205"/>
                <a:gd name="T16" fmla="*/ 56 w 59"/>
                <a:gd name="T17" fmla="*/ 97 h 205"/>
                <a:gd name="T18" fmla="*/ 53 w 59"/>
                <a:gd name="T19" fmla="*/ 83 h 205"/>
                <a:gd name="T20" fmla="*/ 48 w 59"/>
                <a:gd name="T21" fmla="*/ 71 h 205"/>
                <a:gd name="T22" fmla="*/ 44 w 59"/>
                <a:gd name="T23" fmla="*/ 58 h 205"/>
                <a:gd name="T24" fmla="*/ 37 w 59"/>
                <a:gd name="T25" fmla="*/ 44 h 205"/>
                <a:gd name="T26" fmla="*/ 30 w 59"/>
                <a:gd name="T27" fmla="*/ 33 h 205"/>
                <a:gd name="T28" fmla="*/ 20 w 59"/>
                <a:gd name="T29" fmla="*/ 22 h 205"/>
                <a:gd name="T30" fmla="*/ 12 w 59"/>
                <a:gd name="T31" fmla="*/ 11 h 205"/>
                <a:gd name="T32" fmla="*/ 0 w 59"/>
                <a:gd name="T33" fmla="*/ 0 h 20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205"/>
                <a:gd name="T53" fmla="*/ 59 w 59"/>
                <a:gd name="T54" fmla="*/ 205 h 20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205">
                  <a:moveTo>
                    <a:pt x="36" y="204"/>
                  </a:moveTo>
                  <a:lnTo>
                    <a:pt x="43" y="191"/>
                  </a:lnTo>
                  <a:lnTo>
                    <a:pt x="48" y="177"/>
                  </a:lnTo>
                  <a:lnTo>
                    <a:pt x="52" y="164"/>
                  </a:lnTo>
                  <a:lnTo>
                    <a:pt x="55" y="150"/>
                  </a:lnTo>
                  <a:lnTo>
                    <a:pt x="58" y="137"/>
                  </a:lnTo>
                  <a:lnTo>
                    <a:pt x="57" y="123"/>
                  </a:lnTo>
                  <a:lnTo>
                    <a:pt x="58" y="110"/>
                  </a:lnTo>
                  <a:lnTo>
                    <a:pt x="56" y="97"/>
                  </a:lnTo>
                  <a:lnTo>
                    <a:pt x="53" y="83"/>
                  </a:lnTo>
                  <a:lnTo>
                    <a:pt x="48" y="71"/>
                  </a:lnTo>
                  <a:lnTo>
                    <a:pt x="44" y="58"/>
                  </a:lnTo>
                  <a:lnTo>
                    <a:pt x="37" y="44"/>
                  </a:lnTo>
                  <a:lnTo>
                    <a:pt x="30" y="33"/>
                  </a:lnTo>
                  <a:lnTo>
                    <a:pt x="20" y="22"/>
                  </a:lnTo>
                  <a:lnTo>
                    <a:pt x="12" y="11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 13"/>
            <p:cNvSpPr>
              <a:spLocks noChangeAspect="1"/>
            </p:cNvSpPr>
            <p:nvPr/>
          </p:nvSpPr>
          <p:spPr bwMode="auto">
            <a:xfrm rot="9754581">
              <a:off x="3259" y="954"/>
              <a:ext cx="69" cy="243"/>
            </a:xfrm>
            <a:custGeom>
              <a:avLst/>
              <a:gdLst>
                <a:gd name="T0" fmla="*/ 0 w 69"/>
                <a:gd name="T1" fmla="*/ 0 h 243"/>
                <a:gd name="T2" fmla="*/ 13 w 69"/>
                <a:gd name="T3" fmla="*/ 12 h 243"/>
                <a:gd name="T4" fmla="*/ 25 w 69"/>
                <a:gd name="T5" fmla="*/ 24 h 243"/>
                <a:gd name="T6" fmla="*/ 34 w 69"/>
                <a:gd name="T7" fmla="*/ 39 h 243"/>
                <a:gd name="T8" fmla="*/ 44 w 69"/>
                <a:gd name="T9" fmla="*/ 53 h 243"/>
                <a:gd name="T10" fmla="*/ 51 w 69"/>
                <a:gd name="T11" fmla="*/ 66 h 243"/>
                <a:gd name="T12" fmla="*/ 57 w 69"/>
                <a:gd name="T13" fmla="*/ 82 h 243"/>
                <a:gd name="T14" fmla="*/ 60 w 69"/>
                <a:gd name="T15" fmla="*/ 90 h 243"/>
                <a:gd name="T16" fmla="*/ 62 w 69"/>
                <a:gd name="T17" fmla="*/ 98 h 243"/>
                <a:gd name="T18" fmla="*/ 65 w 69"/>
                <a:gd name="T19" fmla="*/ 113 h 243"/>
                <a:gd name="T20" fmla="*/ 67 w 69"/>
                <a:gd name="T21" fmla="*/ 129 h 243"/>
                <a:gd name="T22" fmla="*/ 67 w 69"/>
                <a:gd name="T23" fmla="*/ 137 h 243"/>
                <a:gd name="T24" fmla="*/ 68 w 69"/>
                <a:gd name="T25" fmla="*/ 146 h 243"/>
                <a:gd name="T26" fmla="*/ 67 w 69"/>
                <a:gd name="T27" fmla="*/ 162 h 243"/>
                <a:gd name="T28" fmla="*/ 65 w 69"/>
                <a:gd name="T29" fmla="*/ 176 h 243"/>
                <a:gd name="T30" fmla="*/ 61 w 69"/>
                <a:gd name="T31" fmla="*/ 194 h 243"/>
                <a:gd name="T32" fmla="*/ 59 w 69"/>
                <a:gd name="T33" fmla="*/ 210 h 243"/>
                <a:gd name="T34" fmla="*/ 51 w 69"/>
                <a:gd name="T35" fmla="*/ 226 h 243"/>
                <a:gd name="T36" fmla="*/ 43 w 69"/>
                <a:gd name="T37" fmla="*/ 242 h 2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"/>
                <a:gd name="T58" fmla="*/ 0 h 243"/>
                <a:gd name="T59" fmla="*/ 69 w 69"/>
                <a:gd name="T60" fmla="*/ 243 h 24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" h="243">
                  <a:moveTo>
                    <a:pt x="0" y="0"/>
                  </a:moveTo>
                  <a:lnTo>
                    <a:pt x="13" y="12"/>
                  </a:lnTo>
                  <a:lnTo>
                    <a:pt x="25" y="24"/>
                  </a:lnTo>
                  <a:lnTo>
                    <a:pt x="34" y="39"/>
                  </a:lnTo>
                  <a:lnTo>
                    <a:pt x="44" y="53"/>
                  </a:lnTo>
                  <a:lnTo>
                    <a:pt x="51" y="66"/>
                  </a:lnTo>
                  <a:lnTo>
                    <a:pt x="57" y="82"/>
                  </a:lnTo>
                  <a:lnTo>
                    <a:pt x="60" y="90"/>
                  </a:lnTo>
                  <a:lnTo>
                    <a:pt x="62" y="98"/>
                  </a:lnTo>
                  <a:lnTo>
                    <a:pt x="65" y="113"/>
                  </a:lnTo>
                  <a:lnTo>
                    <a:pt x="67" y="129"/>
                  </a:lnTo>
                  <a:lnTo>
                    <a:pt x="67" y="137"/>
                  </a:lnTo>
                  <a:lnTo>
                    <a:pt x="68" y="146"/>
                  </a:lnTo>
                  <a:lnTo>
                    <a:pt x="67" y="162"/>
                  </a:lnTo>
                  <a:lnTo>
                    <a:pt x="65" y="176"/>
                  </a:lnTo>
                  <a:lnTo>
                    <a:pt x="61" y="194"/>
                  </a:lnTo>
                  <a:lnTo>
                    <a:pt x="59" y="210"/>
                  </a:lnTo>
                  <a:lnTo>
                    <a:pt x="51" y="226"/>
                  </a:lnTo>
                  <a:lnTo>
                    <a:pt x="43" y="242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 14"/>
            <p:cNvSpPr>
              <a:spLocks noChangeAspect="1"/>
            </p:cNvSpPr>
            <p:nvPr/>
          </p:nvSpPr>
          <p:spPr bwMode="auto">
            <a:xfrm rot="9754581">
              <a:off x="3216" y="954"/>
              <a:ext cx="78" cy="284"/>
            </a:xfrm>
            <a:custGeom>
              <a:avLst/>
              <a:gdLst>
                <a:gd name="T0" fmla="*/ 49 w 78"/>
                <a:gd name="T1" fmla="*/ 283 h 284"/>
                <a:gd name="T2" fmla="*/ 59 w 78"/>
                <a:gd name="T3" fmla="*/ 264 h 284"/>
                <a:gd name="T4" fmla="*/ 65 w 78"/>
                <a:gd name="T5" fmla="*/ 244 h 284"/>
                <a:gd name="T6" fmla="*/ 66 w 78"/>
                <a:gd name="T7" fmla="*/ 236 h 284"/>
                <a:gd name="T8" fmla="*/ 69 w 78"/>
                <a:gd name="T9" fmla="*/ 226 h 284"/>
                <a:gd name="T10" fmla="*/ 73 w 78"/>
                <a:gd name="T11" fmla="*/ 207 h 284"/>
                <a:gd name="T12" fmla="*/ 76 w 78"/>
                <a:gd name="T13" fmla="*/ 188 h 284"/>
                <a:gd name="T14" fmla="*/ 77 w 78"/>
                <a:gd name="T15" fmla="*/ 171 h 284"/>
                <a:gd name="T16" fmla="*/ 76 w 78"/>
                <a:gd name="T17" fmla="*/ 152 h 284"/>
                <a:gd name="T18" fmla="*/ 73 w 78"/>
                <a:gd name="T19" fmla="*/ 133 h 284"/>
                <a:gd name="T20" fmla="*/ 69 w 78"/>
                <a:gd name="T21" fmla="*/ 116 h 284"/>
                <a:gd name="T22" fmla="*/ 64 w 78"/>
                <a:gd name="T23" fmla="*/ 97 h 284"/>
                <a:gd name="T24" fmla="*/ 57 w 78"/>
                <a:gd name="T25" fmla="*/ 79 h 284"/>
                <a:gd name="T26" fmla="*/ 48 w 78"/>
                <a:gd name="T27" fmla="*/ 62 h 284"/>
                <a:gd name="T28" fmla="*/ 38 w 78"/>
                <a:gd name="T29" fmla="*/ 47 h 284"/>
                <a:gd name="T30" fmla="*/ 32 w 78"/>
                <a:gd name="T31" fmla="*/ 39 h 284"/>
                <a:gd name="T32" fmla="*/ 27 w 78"/>
                <a:gd name="T33" fmla="*/ 31 h 284"/>
                <a:gd name="T34" fmla="*/ 15 w 78"/>
                <a:gd name="T35" fmla="*/ 16 h 284"/>
                <a:gd name="T36" fmla="*/ 7 w 78"/>
                <a:gd name="T37" fmla="*/ 8 h 284"/>
                <a:gd name="T38" fmla="*/ 0 w 78"/>
                <a:gd name="T39" fmla="*/ 0 h 2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8"/>
                <a:gd name="T61" fmla="*/ 0 h 284"/>
                <a:gd name="T62" fmla="*/ 78 w 78"/>
                <a:gd name="T63" fmla="*/ 284 h 2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8" h="284">
                  <a:moveTo>
                    <a:pt x="49" y="283"/>
                  </a:moveTo>
                  <a:lnTo>
                    <a:pt x="59" y="264"/>
                  </a:lnTo>
                  <a:lnTo>
                    <a:pt x="65" y="244"/>
                  </a:lnTo>
                  <a:lnTo>
                    <a:pt x="66" y="236"/>
                  </a:lnTo>
                  <a:lnTo>
                    <a:pt x="69" y="226"/>
                  </a:lnTo>
                  <a:lnTo>
                    <a:pt x="73" y="207"/>
                  </a:lnTo>
                  <a:lnTo>
                    <a:pt x="76" y="188"/>
                  </a:lnTo>
                  <a:lnTo>
                    <a:pt x="77" y="171"/>
                  </a:lnTo>
                  <a:lnTo>
                    <a:pt x="76" y="152"/>
                  </a:lnTo>
                  <a:lnTo>
                    <a:pt x="73" y="133"/>
                  </a:lnTo>
                  <a:lnTo>
                    <a:pt x="69" y="116"/>
                  </a:lnTo>
                  <a:lnTo>
                    <a:pt x="64" y="97"/>
                  </a:lnTo>
                  <a:lnTo>
                    <a:pt x="57" y="79"/>
                  </a:lnTo>
                  <a:lnTo>
                    <a:pt x="48" y="62"/>
                  </a:lnTo>
                  <a:lnTo>
                    <a:pt x="38" y="47"/>
                  </a:lnTo>
                  <a:lnTo>
                    <a:pt x="32" y="39"/>
                  </a:lnTo>
                  <a:lnTo>
                    <a:pt x="27" y="31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 15"/>
            <p:cNvSpPr>
              <a:spLocks noChangeAspect="1"/>
            </p:cNvSpPr>
            <p:nvPr/>
          </p:nvSpPr>
          <p:spPr bwMode="auto">
            <a:xfrm rot="9754581">
              <a:off x="3170" y="954"/>
              <a:ext cx="90" cy="322"/>
            </a:xfrm>
            <a:custGeom>
              <a:avLst/>
              <a:gdLst>
                <a:gd name="T0" fmla="*/ 0 w 90"/>
                <a:gd name="T1" fmla="*/ 0 h 322"/>
                <a:gd name="T2" fmla="*/ 7 w 90"/>
                <a:gd name="T3" fmla="*/ 7 h 322"/>
                <a:gd name="T4" fmla="*/ 15 w 90"/>
                <a:gd name="T5" fmla="*/ 15 h 322"/>
                <a:gd name="T6" fmla="*/ 32 w 90"/>
                <a:gd name="T7" fmla="*/ 32 h 322"/>
                <a:gd name="T8" fmla="*/ 44 w 90"/>
                <a:gd name="T9" fmla="*/ 51 h 322"/>
                <a:gd name="T10" fmla="*/ 51 w 90"/>
                <a:gd name="T11" fmla="*/ 59 h 322"/>
                <a:gd name="T12" fmla="*/ 56 w 90"/>
                <a:gd name="T13" fmla="*/ 68 h 322"/>
                <a:gd name="T14" fmla="*/ 62 w 90"/>
                <a:gd name="T15" fmla="*/ 79 h 322"/>
                <a:gd name="T16" fmla="*/ 65 w 90"/>
                <a:gd name="T17" fmla="*/ 89 h 322"/>
                <a:gd name="T18" fmla="*/ 70 w 90"/>
                <a:gd name="T19" fmla="*/ 99 h 322"/>
                <a:gd name="T20" fmla="*/ 74 w 90"/>
                <a:gd name="T21" fmla="*/ 108 h 322"/>
                <a:gd name="T22" fmla="*/ 78 w 90"/>
                <a:gd name="T23" fmla="*/ 117 h 322"/>
                <a:gd name="T24" fmla="*/ 80 w 90"/>
                <a:gd name="T25" fmla="*/ 129 h 322"/>
                <a:gd name="T26" fmla="*/ 85 w 90"/>
                <a:gd name="T27" fmla="*/ 149 h 322"/>
                <a:gd name="T28" fmla="*/ 88 w 90"/>
                <a:gd name="T29" fmla="*/ 171 h 322"/>
                <a:gd name="T30" fmla="*/ 88 w 90"/>
                <a:gd name="T31" fmla="*/ 182 h 322"/>
                <a:gd name="T32" fmla="*/ 87 w 90"/>
                <a:gd name="T33" fmla="*/ 191 h 322"/>
                <a:gd name="T34" fmla="*/ 89 w 90"/>
                <a:gd name="T35" fmla="*/ 203 h 322"/>
                <a:gd name="T36" fmla="*/ 87 w 90"/>
                <a:gd name="T37" fmla="*/ 213 h 322"/>
                <a:gd name="T38" fmla="*/ 87 w 90"/>
                <a:gd name="T39" fmla="*/ 223 h 322"/>
                <a:gd name="T40" fmla="*/ 86 w 90"/>
                <a:gd name="T41" fmla="*/ 234 h 322"/>
                <a:gd name="T42" fmla="*/ 84 w 90"/>
                <a:gd name="T43" fmla="*/ 245 h 322"/>
                <a:gd name="T44" fmla="*/ 80 w 90"/>
                <a:gd name="T45" fmla="*/ 255 h 322"/>
                <a:gd name="T46" fmla="*/ 74 w 90"/>
                <a:gd name="T47" fmla="*/ 277 h 322"/>
                <a:gd name="T48" fmla="*/ 67 w 90"/>
                <a:gd name="T49" fmla="*/ 299 h 322"/>
                <a:gd name="T50" fmla="*/ 56 w 90"/>
                <a:gd name="T51" fmla="*/ 321 h 32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0"/>
                <a:gd name="T79" fmla="*/ 0 h 322"/>
                <a:gd name="T80" fmla="*/ 90 w 90"/>
                <a:gd name="T81" fmla="*/ 322 h 32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0" h="322">
                  <a:moveTo>
                    <a:pt x="0" y="0"/>
                  </a:moveTo>
                  <a:lnTo>
                    <a:pt x="7" y="7"/>
                  </a:lnTo>
                  <a:lnTo>
                    <a:pt x="15" y="15"/>
                  </a:lnTo>
                  <a:lnTo>
                    <a:pt x="32" y="32"/>
                  </a:lnTo>
                  <a:lnTo>
                    <a:pt x="44" y="51"/>
                  </a:lnTo>
                  <a:lnTo>
                    <a:pt x="51" y="59"/>
                  </a:lnTo>
                  <a:lnTo>
                    <a:pt x="56" y="68"/>
                  </a:lnTo>
                  <a:lnTo>
                    <a:pt x="62" y="79"/>
                  </a:lnTo>
                  <a:lnTo>
                    <a:pt x="65" y="89"/>
                  </a:lnTo>
                  <a:lnTo>
                    <a:pt x="70" y="99"/>
                  </a:lnTo>
                  <a:lnTo>
                    <a:pt x="74" y="108"/>
                  </a:lnTo>
                  <a:lnTo>
                    <a:pt x="78" y="117"/>
                  </a:lnTo>
                  <a:lnTo>
                    <a:pt x="80" y="129"/>
                  </a:lnTo>
                  <a:lnTo>
                    <a:pt x="85" y="149"/>
                  </a:lnTo>
                  <a:lnTo>
                    <a:pt x="88" y="171"/>
                  </a:lnTo>
                  <a:lnTo>
                    <a:pt x="88" y="182"/>
                  </a:lnTo>
                  <a:lnTo>
                    <a:pt x="87" y="191"/>
                  </a:lnTo>
                  <a:lnTo>
                    <a:pt x="89" y="203"/>
                  </a:lnTo>
                  <a:lnTo>
                    <a:pt x="87" y="213"/>
                  </a:lnTo>
                  <a:lnTo>
                    <a:pt x="87" y="223"/>
                  </a:lnTo>
                  <a:lnTo>
                    <a:pt x="86" y="234"/>
                  </a:lnTo>
                  <a:lnTo>
                    <a:pt x="84" y="245"/>
                  </a:lnTo>
                  <a:lnTo>
                    <a:pt x="80" y="255"/>
                  </a:lnTo>
                  <a:lnTo>
                    <a:pt x="74" y="277"/>
                  </a:lnTo>
                  <a:lnTo>
                    <a:pt x="67" y="299"/>
                  </a:lnTo>
                  <a:lnTo>
                    <a:pt x="56" y="321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 16"/>
            <p:cNvSpPr>
              <a:spLocks noChangeAspect="1"/>
            </p:cNvSpPr>
            <p:nvPr/>
          </p:nvSpPr>
          <p:spPr bwMode="auto">
            <a:xfrm rot="9754581">
              <a:off x="3125" y="956"/>
              <a:ext cx="101" cy="360"/>
            </a:xfrm>
            <a:custGeom>
              <a:avLst/>
              <a:gdLst>
                <a:gd name="T0" fmla="*/ 63 w 101"/>
                <a:gd name="T1" fmla="*/ 359 h 360"/>
                <a:gd name="T2" fmla="*/ 68 w 101"/>
                <a:gd name="T3" fmla="*/ 347 h 360"/>
                <a:gd name="T4" fmla="*/ 74 w 101"/>
                <a:gd name="T5" fmla="*/ 334 h 360"/>
                <a:gd name="T6" fmla="*/ 83 w 101"/>
                <a:gd name="T7" fmla="*/ 311 h 360"/>
                <a:gd name="T8" fmla="*/ 88 w 101"/>
                <a:gd name="T9" fmla="*/ 299 h 360"/>
                <a:gd name="T10" fmla="*/ 91 w 101"/>
                <a:gd name="T11" fmla="*/ 287 h 360"/>
                <a:gd name="T12" fmla="*/ 94 w 101"/>
                <a:gd name="T13" fmla="*/ 275 h 360"/>
                <a:gd name="T14" fmla="*/ 96 w 101"/>
                <a:gd name="T15" fmla="*/ 263 h 360"/>
                <a:gd name="T16" fmla="*/ 99 w 101"/>
                <a:gd name="T17" fmla="*/ 239 h 360"/>
                <a:gd name="T18" fmla="*/ 100 w 101"/>
                <a:gd name="T19" fmla="*/ 228 h 360"/>
                <a:gd name="T20" fmla="*/ 98 w 101"/>
                <a:gd name="T21" fmla="*/ 215 h 360"/>
                <a:gd name="T22" fmla="*/ 100 w 101"/>
                <a:gd name="T23" fmla="*/ 204 h 360"/>
                <a:gd name="T24" fmla="*/ 98 w 101"/>
                <a:gd name="T25" fmla="*/ 192 h 360"/>
                <a:gd name="T26" fmla="*/ 97 w 101"/>
                <a:gd name="T27" fmla="*/ 179 h 360"/>
                <a:gd name="T28" fmla="*/ 94 w 101"/>
                <a:gd name="T29" fmla="*/ 167 h 360"/>
                <a:gd name="T30" fmla="*/ 92 w 101"/>
                <a:gd name="T31" fmla="*/ 155 h 360"/>
                <a:gd name="T32" fmla="*/ 91 w 101"/>
                <a:gd name="T33" fmla="*/ 146 h 360"/>
                <a:gd name="T34" fmla="*/ 86 w 101"/>
                <a:gd name="T35" fmla="*/ 134 h 360"/>
                <a:gd name="T36" fmla="*/ 83 w 101"/>
                <a:gd name="T37" fmla="*/ 122 h 360"/>
                <a:gd name="T38" fmla="*/ 74 w 101"/>
                <a:gd name="T39" fmla="*/ 100 h 360"/>
                <a:gd name="T40" fmla="*/ 69 w 101"/>
                <a:gd name="T41" fmla="*/ 90 h 360"/>
                <a:gd name="T42" fmla="*/ 62 w 101"/>
                <a:gd name="T43" fmla="*/ 77 h 360"/>
                <a:gd name="T44" fmla="*/ 57 w 101"/>
                <a:gd name="T45" fmla="*/ 68 h 360"/>
                <a:gd name="T46" fmla="*/ 51 w 101"/>
                <a:gd name="T47" fmla="*/ 57 h 360"/>
                <a:gd name="T48" fmla="*/ 43 w 101"/>
                <a:gd name="T49" fmla="*/ 47 h 360"/>
                <a:gd name="T50" fmla="*/ 34 w 101"/>
                <a:gd name="T51" fmla="*/ 37 h 360"/>
                <a:gd name="T52" fmla="*/ 18 w 101"/>
                <a:gd name="T53" fmla="*/ 18 h 360"/>
                <a:gd name="T54" fmla="*/ 9 w 101"/>
                <a:gd name="T55" fmla="*/ 9 h 360"/>
                <a:gd name="T56" fmla="*/ 0 w 101"/>
                <a:gd name="T57" fmla="*/ 0 h 3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01"/>
                <a:gd name="T88" fmla="*/ 0 h 360"/>
                <a:gd name="T89" fmla="*/ 101 w 101"/>
                <a:gd name="T90" fmla="*/ 360 h 3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01" h="360">
                  <a:moveTo>
                    <a:pt x="63" y="359"/>
                  </a:moveTo>
                  <a:lnTo>
                    <a:pt x="68" y="347"/>
                  </a:lnTo>
                  <a:lnTo>
                    <a:pt x="74" y="334"/>
                  </a:lnTo>
                  <a:lnTo>
                    <a:pt x="83" y="311"/>
                  </a:lnTo>
                  <a:lnTo>
                    <a:pt x="88" y="299"/>
                  </a:lnTo>
                  <a:lnTo>
                    <a:pt x="91" y="287"/>
                  </a:lnTo>
                  <a:lnTo>
                    <a:pt x="94" y="275"/>
                  </a:lnTo>
                  <a:lnTo>
                    <a:pt x="96" y="263"/>
                  </a:lnTo>
                  <a:lnTo>
                    <a:pt x="99" y="239"/>
                  </a:lnTo>
                  <a:lnTo>
                    <a:pt x="100" y="228"/>
                  </a:lnTo>
                  <a:lnTo>
                    <a:pt x="98" y="215"/>
                  </a:lnTo>
                  <a:lnTo>
                    <a:pt x="100" y="204"/>
                  </a:lnTo>
                  <a:lnTo>
                    <a:pt x="98" y="192"/>
                  </a:lnTo>
                  <a:lnTo>
                    <a:pt x="97" y="179"/>
                  </a:lnTo>
                  <a:lnTo>
                    <a:pt x="94" y="167"/>
                  </a:lnTo>
                  <a:lnTo>
                    <a:pt x="92" y="155"/>
                  </a:lnTo>
                  <a:lnTo>
                    <a:pt x="91" y="146"/>
                  </a:lnTo>
                  <a:lnTo>
                    <a:pt x="86" y="134"/>
                  </a:lnTo>
                  <a:lnTo>
                    <a:pt x="83" y="122"/>
                  </a:lnTo>
                  <a:lnTo>
                    <a:pt x="74" y="100"/>
                  </a:lnTo>
                  <a:lnTo>
                    <a:pt x="69" y="90"/>
                  </a:lnTo>
                  <a:lnTo>
                    <a:pt x="62" y="77"/>
                  </a:lnTo>
                  <a:lnTo>
                    <a:pt x="57" y="68"/>
                  </a:lnTo>
                  <a:lnTo>
                    <a:pt x="51" y="57"/>
                  </a:lnTo>
                  <a:lnTo>
                    <a:pt x="43" y="47"/>
                  </a:lnTo>
                  <a:lnTo>
                    <a:pt x="34" y="37"/>
                  </a:lnTo>
                  <a:lnTo>
                    <a:pt x="18" y="18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32" name="Picture 63" descr="SQ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0338" y="2941167"/>
            <a:ext cx="949089" cy="132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3" descr="gemalto plugi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53417" y="3777151"/>
            <a:ext cx="566738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1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6805" y="3386270"/>
            <a:ext cx="6731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1719618" y="4299045"/>
            <a:ext cx="707438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OTA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232554" y="4874525"/>
            <a:ext cx="926857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SMSC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26754" y="4835841"/>
            <a:ext cx="2600584" cy="707886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Tarjeta</a:t>
            </a:r>
            <a:r>
              <a:rPr lang="en-US" sz="2000" b="1" dirty="0" smtClean="0"/>
              <a:t> en el Campo</a:t>
            </a:r>
          </a:p>
          <a:p>
            <a:pPr algn="ctr"/>
            <a:r>
              <a:rPr lang="en-US" sz="2000" b="1" dirty="0" err="1" smtClean="0"/>
              <a:t>Bajo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cobertura</a:t>
            </a:r>
            <a:endParaRPr 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06471" y="3946477"/>
            <a:ext cx="627095" cy="40011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CCI</a:t>
            </a:r>
            <a:endParaRPr lang="en-US" sz="2000" b="1" dirty="0"/>
          </a:p>
        </p:txBody>
      </p:sp>
      <p:pic>
        <p:nvPicPr>
          <p:cNvPr id="52" name="Picture 138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90135" y="3835021"/>
            <a:ext cx="434051" cy="4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Straight Arrow Connector 55"/>
          <p:cNvCxnSpPr/>
          <p:nvPr/>
        </p:nvCxnSpPr>
        <p:spPr>
          <a:xfrm>
            <a:off x="7274843" y="3868465"/>
            <a:ext cx="720670" cy="3315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127761" y="3634375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 err="1" smtClean="0">
                <a:solidFill>
                  <a:srgbClr val="00B050"/>
                </a:solidFill>
              </a:rPr>
              <a:t>Activación</a:t>
            </a:r>
            <a:endParaRPr lang="en-US" sz="1050" b="1" dirty="0">
              <a:solidFill>
                <a:srgbClr val="00B050"/>
              </a:solidFill>
            </a:endParaRPr>
          </a:p>
        </p:txBody>
      </p:sp>
      <p:sp>
        <p:nvSpPr>
          <p:cNvPr id="44" name="AutoShape 55"/>
          <p:cNvSpPr>
            <a:spLocks noChangeArrowheads="1"/>
          </p:cNvSpPr>
          <p:nvPr/>
        </p:nvSpPr>
        <p:spPr bwMode="auto">
          <a:xfrm>
            <a:off x="7989070" y="3693226"/>
            <a:ext cx="537414" cy="454025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Applet</a:t>
            </a:r>
            <a:endParaRPr lang="en-US" sz="1100" dirty="0">
              <a:solidFill>
                <a:prstClr val="white"/>
              </a:solidFill>
            </a:endParaRPr>
          </a:p>
        </p:txBody>
      </p:sp>
      <p:grpSp>
        <p:nvGrpSpPr>
          <p:cNvPr id="45" name="Group 14"/>
          <p:cNvGrpSpPr>
            <a:grpSpLocks/>
          </p:cNvGrpSpPr>
          <p:nvPr/>
        </p:nvGrpSpPr>
        <p:grpSpPr bwMode="auto">
          <a:xfrm>
            <a:off x="7453314" y="4098308"/>
            <a:ext cx="1846263" cy="1236663"/>
            <a:chOff x="4401" y="2432"/>
            <a:chExt cx="1163" cy="779"/>
          </a:xfrm>
        </p:grpSpPr>
        <p:pic>
          <p:nvPicPr>
            <p:cNvPr id="46" name="Picture 15" descr="Picture2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604" y="2432"/>
              <a:ext cx="590" cy="545"/>
            </a:xfrm>
            <a:prstGeom prst="rect">
              <a:avLst/>
            </a:prstGeom>
            <a:noFill/>
          </p:spPr>
        </p:pic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4401" y="2998"/>
              <a:ext cx="116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 err="1" smtClean="0"/>
                <a:t>Procesamiento</a:t>
              </a:r>
              <a:r>
                <a:rPr lang="en-US" sz="1600" b="1" dirty="0" smtClean="0"/>
                <a:t>…</a:t>
              </a:r>
              <a:endParaRPr lang="en-US" sz="16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7.32655E-6 L 0.221 -0.17298 L 0.42396 -0.01595 L 0.48663 -0.01595 " pathEditMode="relative" ptsTypes="AAAA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48" grpId="0"/>
      <p:bldP spid="49" grpId="0"/>
      <p:bldP spid="50" grpId="0"/>
      <p:bldP spid="51" grpId="0"/>
      <p:bldP spid="58" grpId="0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SIM Car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2569" y="1508166"/>
            <a:ext cx="4420745" cy="4103309"/>
          </a:xfrm>
          <a:prstGeom prst="rect">
            <a:avLst/>
          </a:prstGeom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OTA 4 – NFC</a:t>
            </a: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BBFCE-DF24-4E38-92B8-08AA053553A8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/>
              <a:t>OTA platform - Introduction and usage - Sending a service</a:t>
            </a:r>
          </a:p>
        </p:txBody>
      </p:sp>
      <p:sp>
        <p:nvSpPr>
          <p:cNvPr id="13317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7" name="Freeform 3"/>
          <p:cNvSpPr>
            <a:spLocks noEditPoints="1"/>
          </p:cNvSpPr>
          <p:nvPr/>
        </p:nvSpPr>
        <p:spPr bwMode="gray">
          <a:xfrm rot="20241944">
            <a:off x="763351" y="1644655"/>
            <a:ext cx="7500638" cy="4023968"/>
          </a:xfrm>
          <a:custGeom>
            <a:avLst/>
            <a:gdLst/>
            <a:ahLst/>
            <a:cxnLst>
              <a:cxn ang="0">
                <a:pos x="1692" y="12"/>
              </a:cxn>
              <a:cxn ang="0">
                <a:pos x="1234" y="74"/>
              </a:cxn>
              <a:cxn ang="0">
                <a:pos x="828" y="182"/>
              </a:cxn>
              <a:cxn ang="0">
                <a:pos x="486" y="330"/>
              </a:cxn>
              <a:cxn ang="0">
                <a:pos x="226" y="510"/>
              </a:cxn>
              <a:cxn ang="0">
                <a:pos x="58" y="718"/>
              </a:cxn>
              <a:cxn ang="0">
                <a:pos x="0" y="944"/>
              </a:cxn>
              <a:cxn ang="0">
                <a:pos x="58" y="1170"/>
              </a:cxn>
              <a:cxn ang="0">
                <a:pos x="226" y="1378"/>
              </a:cxn>
              <a:cxn ang="0">
                <a:pos x="486" y="1558"/>
              </a:cxn>
              <a:cxn ang="0">
                <a:pos x="828" y="1706"/>
              </a:cxn>
              <a:cxn ang="0">
                <a:pos x="1234" y="1814"/>
              </a:cxn>
              <a:cxn ang="0">
                <a:pos x="1692" y="1876"/>
              </a:cxn>
              <a:cxn ang="0">
                <a:pos x="2186" y="1884"/>
              </a:cxn>
              <a:cxn ang="0">
                <a:pos x="2658" y="1840"/>
              </a:cxn>
              <a:cxn ang="0">
                <a:pos x="3084" y="1746"/>
              </a:cxn>
              <a:cxn ang="0">
                <a:pos x="3448" y="1612"/>
              </a:cxn>
              <a:cxn ang="0">
                <a:pos x="3738" y="1442"/>
              </a:cxn>
              <a:cxn ang="0">
                <a:pos x="3938" y="1242"/>
              </a:cxn>
              <a:cxn ang="0">
                <a:pos x="4034" y="1022"/>
              </a:cxn>
              <a:cxn ang="0">
                <a:pos x="4014" y="790"/>
              </a:cxn>
              <a:cxn ang="0">
                <a:pos x="3882" y="576"/>
              </a:cxn>
              <a:cxn ang="0">
                <a:pos x="3650" y="386"/>
              </a:cxn>
              <a:cxn ang="0">
                <a:pos x="3334" y="228"/>
              </a:cxn>
              <a:cxn ang="0">
                <a:pos x="2948" y="106"/>
              </a:cxn>
              <a:cxn ang="0">
                <a:pos x="2506" y="28"/>
              </a:cxn>
              <a:cxn ang="0">
                <a:pos x="2020" y="0"/>
              </a:cxn>
              <a:cxn ang="0">
                <a:pos x="1606" y="1736"/>
              </a:cxn>
              <a:cxn ang="0">
                <a:pos x="1164" y="1678"/>
              </a:cxn>
              <a:cxn ang="0">
                <a:pos x="776" y="1576"/>
              </a:cxn>
              <a:cxn ang="0">
                <a:pos x="458" y="1436"/>
              </a:cxn>
              <a:cxn ang="0">
                <a:pos x="224" y="1266"/>
              </a:cxn>
              <a:cxn ang="0">
                <a:pos x="88" y="1074"/>
              </a:cxn>
              <a:cxn ang="0">
                <a:pos x="68" y="864"/>
              </a:cxn>
              <a:cxn ang="0">
                <a:pos x="166" y="664"/>
              </a:cxn>
              <a:cxn ang="0">
                <a:pos x="370" y="486"/>
              </a:cxn>
              <a:cxn ang="0">
                <a:pos x="662" y="336"/>
              </a:cxn>
              <a:cxn ang="0">
                <a:pos x="1028" y="222"/>
              </a:cxn>
              <a:cxn ang="0">
                <a:pos x="1454" y="148"/>
              </a:cxn>
              <a:cxn ang="0">
                <a:pos x="1922" y="120"/>
              </a:cxn>
              <a:cxn ang="0">
                <a:pos x="2392" y="148"/>
              </a:cxn>
              <a:cxn ang="0">
                <a:pos x="2818" y="222"/>
              </a:cxn>
              <a:cxn ang="0">
                <a:pos x="3184" y="336"/>
              </a:cxn>
              <a:cxn ang="0">
                <a:pos x="3476" y="486"/>
              </a:cxn>
              <a:cxn ang="0">
                <a:pos x="3680" y="664"/>
              </a:cxn>
              <a:cxn ang="0">
                <a:pos x="3778" y="864"/>
              </a:cxn>
              <a:cxn ang="0">
                <a:pos x="3758" y="1074"/>
              </a:cxn>
              <a:cxn ang="0">
                <a:pos x="3622" y="1266"/>
              </a:cxn>
              <a:cxn ang="0">
                <a:pos x="3388" y="1436"/>
              </a:cxn>
              <a:cxn ang="0">
                <a:pos x="3070" y="1576"/>
              </a:cxn>
              <a:cxn ang="0">
                <a:pos x="2682" y="1678"/>
              </a:cxn>
              <a:cxn ang="0">
                <a:pos x="2240" y="1736"/>
              </a:cxn>
            </a:cxnLst>
            <a:rect l="0" t="0" r="r" b="b"/>
            <a:pathLst>
              <a:path w="4040" h="1888">
                <a:moveTo>
                  <a:pt x="2020" y="0"/>
                </a:moveTo>
                <a:lnTo>
                  <a:pt x="1854" y="4"/>
                </a:lnTo>
                <a:lnTo>
                  <a:pt x="1692" y="12"/>
                </a:lnTo>
                <a:lnTo>
                  <a:pt x="1534" y="28"/>
                </a:lnTo>
                <a:lnTo>
                  <a:pt x="1382" y="48"/>
                </a:lnTo>
                <a:lnTo>
                  <a:pt x="1234" y="74"/>
                </a:lnTo>
                <a:lnTo>
                  <a:pt x="1092" y="106"/>
                </a:lnTo>
                <a:lnTo>
                  <a:pt x="956" y="142"/>
                </a:lnTo>
                <a:lnTo>
                  <a:pt x="828" y="182"/>
                </a:lnTo>
                <a:lnTo>
                  <a:pt x="706" y="228"/>
                </a:lnTo>
                <a:lnTo>
                  <a:pt x="592" y="276"/>
                </a:lnTo>
                <a:lnTo>
                  <a:pt x="486" y="330"/>
                </a:lnTo>
                <a:lnTo>
                  <a:pt x="390" y="386"/>
                </a:lnTo>
                <a:lnTo>
                  <a:pt x="302" y="446"/>
                </a:lnTo>
                <a:lnTo>
                  <a:pt x="226" y="510"/>
                </a:lnTo>
                <a:lnTo>
                  <a:pt x="158" y="576"/>
                </a:lnTo>
                <a:lnTo>
                  <a:pt x="102" y="646"/>
                </a:lnTo>
                <a:lnTo>
                  <a:pt x="58" y="718"/>
                </a:lnTo>
                <a:lnTo>
                  <a:pt x="26" y="790"/>
                </a:lnTo>
                <a:lnTo>
                  <a:pt x="6" y="866"/>
                </a:lnTo>
                <a:lnTo>
                  <a:pt x="0" y="944"/>
                </a:lnTo>
                <a:lnTo>
                  <a:pt x="6" y="1022"/>
                </a:lnTo>
                <a:lnTo>
                  <a:pt x="26" y="1098"/>
                </a:lnTo>
                <a:lnTo>
                  <a:pt x="58" y="1170"/>
                </a:lnTo>
                <a:lnTo>
                  <a:pt x="102" y="1242"/>
                </a:lnTo>
                <a:lnTo>
                  <a:pt x="158" y="1312"/>
                </a:lnTo>
                <a:lnTo>
                  <a:pt x="226" y="1378"/>
                </a:lnTo>
                <a:lnTo>
                  <a:pt x="302" y="1442"/>
                </a:lnTo>
                <a:lnTo>
                  <a:pt x="390" y="1502"/>
                </a:lnTo>
                <a:lnTo>
                  <a:pt x="486" y="1558"/>
                </a:lnTo>
                <a:lnTo>
                  <a:pt x="592" y="1612"/>
                </a:lnTo>
                <a:lnTo>
                  <a:pt x="706" y="1660"/>
                </a:lnTo>
                <a:lnTo>
                  <a:pt x="828" y="1706"/>
                </a:lnTo>
                <a:lnTo>
                  <a:pt x="956" y="1746"/>
                </a:lnTo>
                <a:lnTo>
                  <a:pt x="1092" y="1782"/>
                </a:lnTo>
                <a:lnTo>
                  <a:pt x="1234" y="1814"/>
                </a:lnTo>
                <a:lnTo>
                  <a:pt x="1382" y="1840"/>
                </a:lnTo>
                <a:lnTo>
                  <a:pt x="1534" y="1860"/>
                </a:lnTo>
                <a:lnTo>
                  <a:pt x="1692" y="1876"/>
                </a:lnTo>
                <a:lnTo>
                  <a:pt x="1854" y="1884"/>
                </a:lnTo>
                <a:lnTo>
                  <a:pt x="2020" y="1888"/>
                </a:lnTo>
                <a:lnTo>
                  <a:pt x="2186" y="1884"/>
                </a:lnTo>
                <a:lnTo>
                  <a:pt x="2348" y="1876"/>
                </a:lnTo>
                <a:lnTo>
                  <a:pt x="2506" y="1860"/>
                </a:lnTo>
                <a:lnTo>
                  <a:pt x="2658" y="1840"/>
                </a:lnTo>
                <a:lnTo>
                  <a:pt x="2806" y="1814"/>
                </a:lnTo>
                <a:lnTo>
                  <a:pt x="2948" y="1782"/>
                </a:lnTo>
                <a:lnTo>
                  <a:pt x="3084" y="1746"/>
                </a:lnTo>
                <a:lnTo>
                  <a:pt x="3212" y="1706"/>
                </a:lnTo>
                <a:lnTo>
                  <a:pt x="3334" y="1660"/>
                </a:lnTo>
                <a:lnTo>
                  <a:pt x="3448" y="1612"/>
                </a:lnTo>
                <a:lnTo>
                  <a:pt x="3554" y="1558"/>
                </a:lnTo>
                <a:lnTo>
                  <a:pt x="3650" y="1502"/>
                </a:lnTo>
                <a:lnTo>
                  <a:pt x="3738" y="1442"/>
                </a:lnTo>
                <a:lnTo>
                  <a:pt x="3814" y="1378"/>
                </a:lnTo>
                <a:lnTo>
                  <a:pt x="3882" y="1312"/>
                </a:lnTo>
                <a:lnTo>
                  <a:pt x="3938" y="1242"/>
                </a:lnTo>
                <a:lnTo>
                  <a:pt x="3982" y="1170"/>
                </a:lnTo>
                <a:lnTo>
                  <a:pt x="4014" y="1098"/>
                </a:lnTo>
                <a:lnTo>
                  <a:pt x="4034" y="1022"/>
                </a:lnTo>
                <a:lnTo>
                  <a:pt x="4040" y="944"/>
                </a:lnTo>
                <a:lnTo>
                  <a:pt x="4034" y="866"/>
                </a:lnTo>
                <a:lnTo>
                  <a:pt x="4014" y="790"/>
                </a:lnTo>
                <a:lnTo>
                  <a:pt x="3982" y="718"/>
                </a:lnTo>
                <a:lnTo>
                  <a:pt x="3938" y="646"/>
                </a:lnTo>
                <a:lnTo>
                  <a:pt x="3882" y="576"/>
                </a:lnTo>
                <a:lnTo>
                  <a:pt x="3814" y="510"/>
                </a:lnTo>
                <a:lnTo>
                  <a:pt x="3738" y="446"/>
                </a:lnTo>
                <a:lnTo>
                  <a:pt x="3650" y="386"/>
                </a:lnTo>
                <a:lnTo>
                  <a:pt x="3554" y="330"/>
                </a:lnTo>
                <a:lnTo>
                  <a:pt x="3448" y="276"/>
                </a:lnTo>
                <a:lnTo>
                  <a:pt x="3334" y="228"/>
                </a:lnTo>
                <a:lnTo>
                  <a:pt x="3212" y="182"/>
                </a:lnTo>
                <a:lnTo>
                  <a:pt x="3084" y="142"/>
                </a:lnTo>
                <a:lnTo>
                  <a:pt x="2948" y="106"/>
                </a:lnTo>
                <a:lnTo>
                  <a:pt x="2806" y="74"/>
                </a:lnTo>
                <a:lnTo>
                  <a:pt x="2658" y="48"/>
                </a:lnTo>
                <a:lnTo>
                  <a:pt x="2506" y="28"/>
                </a:lnTo>
                <a:lnTo>
                  <a:pt x="2348" y="12"/>
                </a:lnTo>
                <a:lnTo>
                  <a:pt x="2186" y="4"/>
                </a:lnTo>
                <a:lnTo>
                  <a:pt x="2020" y="0"/>
                </a:lnTo>
                <a:close/>
                <a:moveTo>
                  <a:pt x="1922" y="1748"/>
                </a:moveTo>
                <a:lnTo>
                  <a:pt x="1762" y="1746"/>
                </a:lnTo>
                <a:lnTo>
                  <a:pt x="1606" y="1736"/>
                </a:lnTo>
                <a:lnTo>
                  <a:pt x="1454" y="1722"/>
                </a:lnTo>
                <a:lnTo>
                  <a:pt x="1306" y="1702"/>
                </a:lnTo>
                <a:lnTo>
                  <a:pt x="1164" y="1678"/>
                </a:lnTo>
                <a:lnTo>
                  <a:pt x="1028" y="1648"/>
                </a:lnTo>
                <a:lnTo>
                  <a:pt x="898" y="1614"/>
                </a:lnTo>
                <a:lnTo>
                  <a:pt x="776" y="1576"/>
                </a:lnTo>
                <a:lnTo>
                  <a:pt x="662" y="1532"/>
                </a:lnTo>
                <a:lnTo>
                  <a:pt x="554" y="1486"/>
                </a:lnTo>
                <a:lnTo>
                  <a:pt x="458" y="1436"/>
                </a:lnTo>
                <a:lnTo>
                  <a:pt x="370" y="1382"/>
                </a:lnTo>
                <a:lnTo>
                  <a:pt x="292" y="1326"/>
                </a:lnTo>
                <a:lnTo>
                  <a:pt x="224" y="1266"/>
                </a:lnTo>
                <a:lnTo>
                  <a:pt x="166" y="1204"/>
                </a:lnTo>
                <a:lnTo>
                  <a:pt x="122" y="1140"/>
                </a:lnTo>
                <a:lnTo>
                  <a:pt x="88" y="1074"/>
                </a:lnTo>
                <a:lnTo>
                  <a:pt x="68" y="1004"/>
                </a:lnTo>
                <a:lnTo>
                  <a:pt x="62" y="934"/>
                </a:lnTo>
                <a:lnTo>
                  <a:pt x="68" y="864"/>
                </a:lnTo>
                <a:lnTo>
                  <a:pt x="88" y="796"/>
                </a:lnTo>
                <a:lnTo>
                  <a:pt x="122" y="730"/>
                </a:lnTo>
                <a:lnTo>
                  <a:pt x="166" y="664"/>
                </a:lnTo>
                <a:lnTo>
                  <a:pt x="224" y="602"/>
                </a:lnTo>
                <a:lnTo>
                  <a:pt x="292" y="544"/>
                </a:lnTo>
                <a:lnTo>
                  <a:pt x="370" y="486"/>
                </a:lnTo>
                <a:lnTo>
                  <a:pt x="458" y="434"/>
                </a:lnTo>
                <a:lnTo>
                  <a:pt x="554" y="382"/>
                </a:lnTo>
                <a:lnTo>
                  <a:pt x="662" y="336"/>
                </a:lnTo>
                <a:lnTo>
                  <a:pt x="776" y="294"/>
                </a:lnTo>
                <a:lnTo>
                  <a:pt x="898" y="256"/>
                </a:lnTo>
                <a:lnTo>
                  <a:pt x="1028" y="222"/>
                </a:lnTo>
                <a:lnTo>
                  <a:pt x="1164" y="192"/>
                </a:lnTo>
                <a:lnTo>
                  <a:pt x="1306" y="166"/>
                </a:lnTo>
                <a:lnTo>
                  <a:pt x="1454" y="148"/>
                </a:lnTo>
                <a:lnTo>
                  <a:pt x="1606" y="132"/>
                </a:lnTo>
                <a:lnTo>
                  <a:pt x="1762" y="124"/>
                </a:lnTo>
                <a:lnTo>
                  <a:pt x="1922" y="120"/>
                </a:lnTo>
                <a:lnTo>
                  <a:pt x="2084" y="124"/>
                </a:lnTo>
                <a:lnTo>
                  <a:pt x="2240" y="132"/>
                </a:lnTo>
                <a:lnTo>
                  <a:pt x="2392" y="148"/>
                </a:lnTo>
                <a:lnTo>
                  <a:pt x="2540" y="166"/>
                </a:lnTo>
                <a:lnTo>
                  <a:pt x="2682" y="192"/>
                </a:lnTo>
                <a:lnTo>
                  <a:pt x="2818" y="222"/>
                </a:lnTo>
                <a:lnTo>
                  <a:pt x="2948" y="256"/>
                </a:lnTo>
                <a:lnTo>
                  <a:pt x="3070" y="294"/>
                </a:lnTo>
                <a:lnTo>
                  <a:pt x="3184" y="336"/>
                </a:lnTo>
                <a:lnTo>
                  <a:pt x="3292" y="382"/>
                </a:lnTo>
                <a:lnTo>
                  <a:pt x="3388" y="434"/>
                </a:lnTo>
                <a:lnTo>
                  <a:pt x="3476" y="486"/>
                </a:lnTo>
                <a:lnTo>
                  <a:pt x="3554" y="544"/>
                </a:lnTo>
                <a:lnTo>
                  <a:pt x="3622" y="602"/>
                </a:lnTo>
                <a:lnTo>
                  <a:pt x="3680" y="664"/>
                </a:lnTo>
                <a:lnTo>
                  <a:pt x="3724" y="730"/>
                </a:lnTo>
                <a:lnTo>
                  <a:pt x="3758" y="796"/>
                </a:lnTo>
                <a:lnTo>
                  <a:pt x="3778" y="864"/>
                </a:lnTo>
                <a:lnTo>
                  <a:pt x="3784" y="934"/>
                </a:lnTo>
                <a:lnTo>
                  <a:pt x="3778" y="1004"/>
                </a:lnTo>
                <a:lnTo>
                  <a:pt x="3758" y="1074"/>
                </a:lnTo>
                <a:lnTo>
                  <a:pt x="3724" y="1140"/>
                </a:lnTo>
                <a:lnTo>
                  <a:pt x="3680" y="1204"/>
                </a:lnTo>
                <a:lnTo>
                  <a:pt x="3622" y="1266"/>
                </a:lnTo>
                <a:lnTo>
                  <a:pt x="3554" y="1326"/>
                </a:lnTo>
                <a:lnTo>
                  <a:pt x="3476" y="1382"/>
                </a:lnTo>
                <a:lnTo>
                  <a:pt x="3388" y="1436"/>
                </a:lnTo>
                <a:lnTo>
                  <a:pt x="3292" y="1486"/>
                </a:lnTo>
                <a:lnTo>
                  <a:pt x="3184" y="1532"/>
                </a:lnTo>
                <a:lnTo>
                  <a:pt x="3070" y="1576"/>
                </a:lnTo>
                <a:lnTo>
                  <a:pt x="2948" y="1614"/>
                </a:lnTo>
                <a:lnTo>
                  <a:pt x="2818" y="1648"/>
                </a:lnTo>
                <a:lnTo>
                  <a:pt x="2682" y="1678"/>
                </a:lnTo>
                <a:lnTo>
                  <a:pt x="2540" y="1702"/>
                </a:lnTo>
                <a:lnTo>
                  <a:pt x="2392" y="1722"/>
                </a:lnTo>
                <a:lnTo>
                  <a:pt x="2240" y="1736"/>
                </a:lnTo>
                <a:lnTo>
                  <a:pt x="2084" y="1746"/>
                </a:lnTo>
                <a:lnTo>
                  <a:pt x="1922" y="1748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gamma/>
                  <a:tint val="30196"/>
                  <a:invGamma/>
                  <a:alpha val="58000"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4" descr="anten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1663" y="1049050"/>
            <a:ext cx="884237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creditcard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675" y="4941888"/>
            <a:ext cx="93662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451-storefron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98638" y="2203725"/>
            <a:ext cx="7921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08284" y="185450"/>
            <a:ext cx="3819730" cy="1144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/>
          <a:p>
            <a:pPr marL="190500" indent="-190500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dirty="0"/>
              <a:t>MNO</a:t>
            </a:r>
          </a:p>
          <a:p>
            <a:pPr marL="190500" indent="-190500">
              <a:buClr>
                <a:schemeClr val="hlink"/>
              </a:buClr>
              <a:buFontTx/>
              <a:buChar char="•"/>
            </a:pPr>
            <a:r>
              <a:rPr lang="en-US" sz="1800" dirty="0" err="1" smtClean="0"/>
              <a:t>Proporciona</a:t>
            </a:r>
            <a:r>
              <a:rPr lang="en-US" sz="1800" dirty="0" smtClean="0"/>
              <a:t> canal de </a:t>
            </a:r>
            <a:r>
              <a:rPr lang="en-US" sz="1800" dirty="0" err="1" smtClean="0"/>
              <a:t>comunicación</a:t>
            </a:r>
            <a:r>
              <a:rPr lang="en-US" sz="1800" dirty="0" smtClean="0"/>
              <a:t> a </a:t>
            </a:r>
            <a:r>
              <a:rPr lang="en-US" sz="1800" dirty="0" err="1" smtClean="0"/>
              <a:t>proveedor</a:t>
            </a:r>
            <a:r>
              <a:rPr lang="en-US" sz="1800" dirty="0" smtClean="0"/>
              <a:t> de </a:t>
            </a:r>
            <a:r>
              <a:rPr lang="en-US" sz="1800" dirty="0" err="1" smtClean="0"/>
              <a:t>servicio</a:t>
            </a:r>
            <a:endParaRPr lang="en-US" sz="18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973950" y="5350313"/>
            <a:ext cx="4006273" cy="1144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/>
          <a:p>
            <a:pPr marL="190500" indent="-190500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dirty="0" err="1" smtClean="0"/>
              <a:t>Esquema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pago</a:t>
            </a:r>
            <a:endParaRPr lang="en-US" sz="1800" b="1" dirty="0"/>
          </a:p>
          <a:p>
            <a:pPr marL="190500" indent="-190500">
              <a:buClr>
                <a:schemeClr val="hlink"/>
              </a:buClr>
              <a:buFontTx/>
              <a:buChar char="•"/>
            </a:pPr>
            <a:r>
              <a:rPr lang="en-US" sz="1800" dirty="0" err="1" smtClean="0"/>
              <a:t>Interconecta</a:t>
            </a:r>
            <a:r>
              <a:rPr lang="en-US" sz="1800" dirty="0" smtClean="0"/>
              <a:t> </a:t>
            </a:r>
            <a:r>
              <a:rPr lang="en-US" sz="1800" dirty="0" err="1" smtClean="0"/>
              <a:t>usuarios</a:t>
            </a:r>
            <a:r>
              <a:rPr lang="en-US" sz="1800" dirty="0" smtClean="0"/>
              <a:t> (</a:t>
            </a:r>
            <a:r>
              <a:rPr lang="en-US" sz="1800" dirty="0" err="1" smtClean="0"/>
              <a:t>banco</a:t>
            </a:r>
            <a:r>
              <a:rPr lang="en-US" sz="1800" dirty="0" smtClean="0"/>
              <a:t> </a:t>
            </a:r>
            <a:r>
              <a:rPr lang="en-US" sz="1800" dirty="0" err="1" smtClean="0"/>
              <a:t>mercantil</a:t>
            </a:r>
            <a:r>
              <a:rPr lang="en-US" sz="1800" dirty="0" smtClean="0"/>
              <a:t>) y </a:t>
            </a:r>
            <a:r>
              <a:rPr lang="en-US" sz="1800" dirty="0" err="1" smtClean="0"/>
              <a:t>emisores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en-US" sz="1800" dirty="0" err="1" smtClean="0"/>
              <a:t>banco</a:t>
            </a:r>
            <a:r>
              <a:rPr lang="en-US" sz="1800" dirty="0" smtClean="0"/>
              <a:t> de comprador)  </a:t>
            </a:r>
            <a:r>
              <a:rPr lang="en-US" sz="1800" dirty="0" err="1" smtClean="0"/>
              <a:t>para</a:t>
            </a:r>
            <a:r>
              <a:rPr lang="en-US" sz="1800" dirty="0" smtClean="0"/>
              <a:t> </a:t>
            </a:r>
            <a:r>
              <a:rPr lang="en-US" sz="1800" dirty="0" err="1" smtClean="0"/>
              <a:t>procesar</a:t>
            </a:r>
            <a:r>
              <a:rPr lang="en-US" sz="1800" dirty="0" smtClean="0"/>
              <a:t> </a:t>
            </a:r>
            <a:r>
              <a:rPr lang="en-US" sz="1800" dirty="0" err="1" smtClean="0"/>
              <a:t>pago</a:t>
            </a:r>
            <a:endParaRPr lang="en-US" sz="1800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25631" y="1267100"/>
            <a:ext cx="3384468" cy="8673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/>
          <a:p>
            <a:pPr marL="190500" indent="-190500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dirty="0" err="1" smtClean="0"/>
              <a:t>Banco</a:t>
            </a:r>
            <a:endParaRPr lang="en-US" sz="1800" b="1" dirty="0"/>
          </a:p>
          <a:p>
            <a:pPr marL="190500" indent="-190500">
              <a:buClr>
                <a:schemeClr val="hlink"/>
              </a:buClr>
              <a:buFontTx/>
              <a:buChar char="•"/>
            </a:pPr>
            <a:r>
              <a:rPr lang="en-US" sz="1800" dirty="0" err="1" smtClean="0"/>
              <a:t>Emite</a:t>
            </a:r>
            <a:r>
              <a:rPr lang="en-US" sz="1800" dirty="0" smtClean="0"/>
              <a:t> y opera la </a:t>
            </a:r>
            <a:r>
              <a:rPr lang="en-US" sz="1800" dirty="0" err="1" smtClean="0"/>
              <a:t>aplicación</a:t>
            </a:r>
            <a:r>
              <a:rPr lang="en-US" sz="1800" dirty="0" smtClean="0"/>
              <a:t> de  </a:t>
            </a:r>
            <a:r>
              <a:rPr lang="en-US" sz="1800" dirty="0" err="1" smtClean="0"/>
              <a:t>pago</a:t>
            </a:r>
            <a:r>
              <a:rPr lang="en-US" sz="1800" dirty="0" smtClean="0"/>
              <a:t>  </a:t>
            </a:r>
            <a:r>
              <a:rPr lang="en-US" sz="1800" dirty="0" err="1" smtClean="0"/>
              <a:t>para</a:t>
            </a:r>
            <a:r>
              <a:rPr lang="en-US" sz="1800" dirty="0" smtClean="0"/>
              <a:t> el comprador</a:t>
            </a:r>
            <a:endParaRPr lang="en-US" sz="1800" dirty="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662051" y="4135885"/>
            <a:ext cx="2576946" cy="8673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36000" rIns="0" bIns="0">
            <a:spAutoFit/>
          </a:bodyPr>
          <a:lstStyle/>
          <a:p>
            <a:pPr marL="190500" indent="-190500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dirty="0" err="1" smtClean="0"/>
              <a:t>Transporte</a:t>
            </a:r>
            <a:endParaRPr lang="en-US" sz="1800" b="1" dirty="0"/>
          </a:p>
          <a:p>
            <a:pPr marL="82550" indent="-82550">
              <a:buClr>
                <a:schemeClr val="hlink"/>
              </a:buClr>
              <a:buFontTx/>
              <a:buChar char="•"/>
            </a:pPr>
            <a:r>
              <a:rPr lang="en-US" sz="1800" dirty="0" smtClean="0"/>
              <a:t> Opera la </a:t>
            </a:r>
            <a:r>
              <a:rPr lang="en-US" sz="1800" dirty="0" err="1" smtClean="0"/>
              <a:t>aplicación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transporte</a:t>
            </a:r>
            <a:endParaRPr lang="en-US" sz="1800" dirty="0"/>
          </a:p>
        </p:txBody>
      </p: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8276" y="3291349"/>
            <a:ext cx="842568" cy="79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AutoShape 55"/>
          <p:cNvSpPr>
            <a:spLocks noChangeArrowheads="1"/>
          </p:cNvSpPr>
          <p:nvPr/>
        </p:nvSpPr>
        <p:spPr bwMode="auto">
          <a:xfrm>
            <a:off x="4063400" y="2364175"/>
            <a:ext cx="609600" cy="609599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SD1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4594825" y="2743202"/>
            <a:ext cx="547217" cy="390890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>
                  <a:alpha val="39000"/>
                </a:schemeClr>
              </a:gs>
              <a:gs pos="25000">
                <a:schemeClr val="accent6">
                  <a:lumMod val="75000"/>
                  <a:alpha val="27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Applet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4292000" y="2592775"/>
            <a:ext cx="1016292" cy="672941"/>
          </a:xfrm>
          <a:prstGeom prst="arc">
            <a:avLst>
              <a:gd name="adj1" fmla="val 14003003"/>
              <a:gd name="adj2" fmla="val 11452433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AutoShape 55"/>
          <p:cNvSpPr>
            <a:spLocks noChangeArrowheads="1"/>
          </p:cNvSpPr>
          <p:nvPr/>
        </p:nvSpPr>
        <p:spPr bwMode="auto">
          <a:xfrm>
            <a:off x="3111399" y="3799088"/>
            <a:ext cx="609600" cy="609599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SD4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3642824" y="4178115"/>
            <a:ext cx="547217" cy="390890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>
                  <a:alpha val="39000"/>
                </a:schemeClr>
              </a:gs>
              <a:gs pos="25000">
                <a:schemeClr val="accent6">
                  <a:lumMod val="75000"/>
                  <a:alpha val="27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Applet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3339999" y="4027688"/>
            <a:ext cx="1016292" cy="672941"/>
          </a:xfrm>
          <a:prstGeom prst="arc">
            <a:avLst>
              <a:gd name="adj1" fmla="val 14003003"/>
              <a:gd name="adj2" fmla="val 11452433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AutoShape 55"/>
          <p:cNvSpPr>
            <a:spLocks noChangeArrowheads="1"/>
          </p:cNvSpPr>
          <p:nvPr/>
        </p:nvSpPr>
        <p:spPr bwMode="auto">
          <a:xfrm>
            <a:off x="4393933" y="3407230"/>
            <a:ext cx="609600" cy="609599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SD2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4925358" y="3786257"/>
            <a:ext cx="547217" cy="390890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>
                  <a:alpha val="39000"/>
                </a:schemeClr>
              </a:gs>
              <a:gs pos="25000">
                <a:schemeClr val="accent6">
                  <a:lumMod val="75000"/>
                  <a:alpha val="27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Applet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>
            <a:off x="4622533" y="3635830"/>
            <a:ext cx="1016292" cy="672941"/>
          </a:xfrm>
          <a:prstGeom prst="arc">
            <a:avLst>
              <a:gd name="adj1" fmla="val 14003003"/>
              <a:gd name="adj2" fmla="val 11452433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AutoShape 55"/>
          <p:cNvSpPr>
            <a:spLocks noChangeArrowheads="1"/>
          </p:cNvSpPr>
          <p:nvPr/>
        </p:nvSpPr>
        <p:spPr bwMode="auto">
          <a:xfrm>
            <a:off x="5306333" y="2977755"/>
            <a:ext cx="609600" cy="609599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dirty="0" smtClean="0">
                <a:solidFill>
                  <a:prstClr val="white"/>
                </a:solidFill>
              </a:rPr>
              <a:t>SD3</a:t>
            </a:r>
            <a:endParaRPr lang="en-US" sz="110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5837758" y="3356782"/>
            <a:ext cx="547217" cy="390890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>
                  <a:alpha val="39000"/>
                </a:schemeClr>
              </a:gs>
              <a:gs pos="25000">
                <a:schemeClr val="accent6">
                  <a:lumMod val="75000"/>
                  <a:alpha val="27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  <a:prstDash val="dash"/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200" b="1" dirty="0" smtClean="0">
                <a:solidFill>
                  <a:prstClr val="black"/>
                </a:solidFill>
              </a:rPr>
              <a:t>Applet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5534933" y="3206355"/>
            <a:ext cx="1016292" cy="672941"/>
          </a:xfrm>
          <a:prstGeom prst="arc">
            <a:avLst>
              <a:gd name="adj1" fmla="val 14003003"/>
              <a:gd name="adj2" fmla="val 11452433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3783" y="926275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Several Service Providers!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 animBg="1"/>
      <p:bldP spid="11" grpId="0"/>
      <p:bldP spid="12" grpId="0"/>
      <p:bldP spid="13" grpId="0"/>
      <p:bldP spid="14" grpId="0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163" y="401638"/>
            <a:ext cx="7727064" cy="550862"/>
          </a:xfrm>
        </p:spPr>
        <p:txBody>
          <a:bodyPr/>
          <a:lstStyle/>
          <a:p>
            <a:r>
              <a:rPr lang="en-US" dirty="0" err="1" smtClean="0"/>
              <a:t>Plataforma</a:t>
            </a:r>
            <a:r>
              <a:rPr lang="en-US" dirty="0" smtClean="0"/>
              <a:t> Global –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1/3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446213"/>
            <a:ext cx="7925913" cy="4646612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De </a:t>
            </a:r>
            <a:r>
              <a:rPr lang="en-US" sz="2400" dirty="0" err="1" smtClean="0"/>
              <a:t>acuerdo</a:t>
            </a:r>
            <a:r>
              <a:rPr lang="en-US" sz="2400" dirty="0" smtClean="0"/>
              <a:t> con el </a:t>
            </a:r>
            <a:r>
              <a:rPr lang="en-US" sz="2400" dirty="0" err="1" smtClean="0"/>
              <a:t>estándar</a:t>
            </a:r>
            <a:r>
              <a:rPr lang="en-US" sz="2400" dirty="0" smtClean="0"/>
              <a:t> de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Plataforma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Global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versión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2.2</a:t>
            </a:r>
            <a:r>
              <a:rPr lang="en-US" sz="2400" dirty="0" smtClean="0"/>
              <a:t>, </a:t>
            </a:r>
            <a:r>
              <a:rPr lang="en-US" sz="2400" dirty="0" err="1" smtClean="0"/>
              <a:t>muchos</a:t>
            </a:r>
            <a:r>
              <a:rPr lang="en-US" sz="2400" dirty="0" smtClean="0"/>
              <a:t> “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privilegios</a:t>
            </a:r>
            <a:r>
              <a:rPr lang="en-US" sz="2400" dirty="0" smtClean="0"/>
              <a:t>” (= </a:t>
            </a:r>
            <a:r>
              <a:rPr lang="en-US" sz="2400" dirty="0" err="1" smtClean="0"/>
              <a:t>Mecanismos</a:t>
            </a:r>
            <a:r>
              <a:rPr lang="en-US" sz="2400" dirty="0" smtClean="0"/>
              <a:t>) </a:t>
            </a:r>
            <a:r>
              <a:rPr lang="en-US" sz="2400" dirty="0" err="1" smtClean="0"/>
              <a:t>están</a:t>
            </a:r>
            <a:r>
              <a:rPr lang="en-US" sz="2400" dirty="0" smtClean="0"/>
              <a:t> </a:t>
            </a:r>
            <a:r>
              <a:rPr lang="en-US" sz="2400" dirty="0" err="1" smtClean="0"/>
              <a:t>disponibles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administrar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Dominios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aplicaciones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seguridad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aire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Los 2 </a:t>
            </a:r>
            <a:r>
              <a:rPr lang="en-US" sz="2400" dirty="0" err="1" smtClean="0"/>
              <a:t>privilegios</a:t>
            </a:r>
            <a:r>
              <a:rPr lang="en-US" sz="2400" dirty="0" smtClean="0"/>
              <a:t> </a:t>
            </a:r>
            <a:r>
              <a:rPr lang="en-US" sz="2400" dirty="0" err="1" smtClean="0"/>
              <a:t>principales</a:t>
            </a:r>
            <a:r>
              <a:rPr lang="en-US" sz="2400" dirty="0" smtClean="0"/>
              <a:t> son:</a:t>
            </a:r>
          </a:p>
          <a:p>
            <a:r>
              <a:rPr lang="en-US" sz="2400" dirty="0" err="1" smtClean="0"/>
              <a:t>Modo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Administración</a:t>
            </a:r>
            <a:r>
              <a:rPr lang="en-US" sz="2400" dirty="0" smtClean="0"/>
              <a:t> </a:t>
            </a:r>
            <a:r>
              <a:rPr lang="en-US" sz="2400" dirty="0" err="1" smtClean="0"/>
              <a:t>Autorizada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Modo</a:t>
            </a:r>
            <a:r>
              <a:rPr lang="en-US" sz="2400" dirty="0" smtClean="0"/>
              <a:t> </a:t>
            </a:r>
            <a:r>
              <a:rPr lang="en-US" sz="2400" dirty="0" err="1" smtClean="0"/>
              <a:t>Administración</a:t>
            </a:r>
            <a:r>
              <a:rPr lang="en-US" sz="2400" dirty="0" smtClean="0"/>
              <a:t> </a:t>
            </a:r>
            <a:r>
              <a:rPr lang="en-US" sz="2400" dirty="0" err="1" smtClean="0"/>
              <a:t>Delegada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7378BB-E487-4758-803C-DF1C6C9D500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OTA </a:t>
            </a:r>
            <a:r>
              <a:rPr lang="fr-FR" dirty="0" err="1" smtClean="0"/>
              <a:t>platform</a:t>
            </a:r>
            <a:r>
              <a:rPr lang="fr-FR" dirty="0" smtClean="0"/>
              <a:t> - Introduction and usage - </a:t>
            </a:r>
            <a:r>
              <a:rPr lang="fr-FR" dirty="0" err="1" smtClean="0"/>
              <a:t>Sending</a:t>
            </a:r>
            <a:r>
              <a:rPr lang="fr-FR" dirty="0" smtClean="0"/>
              <a:t> a service</a:t>
            </a:r>
            <a:endParaRPr lang="fr-FR" dirty="0"/>
          </a:p>
        </p:txBody>
      </p:sp>
      <p:sp>
        <p:nvSpPr>
          <p:cNvPr id="6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AutoShape 2"/>
          <p:cNvSpPr>
            <a:spLocks noChangeArrowheads="1"/>
          </p:cNvSpPr>
          <p:nvPr/>
        </p:nvSpPr>
        <p:spPr bwMode="auto">
          <a:xfrm>
            <a:off x="1468438" y="2924175"/>
            <a:ext cx="6227762" cy="3279775"/>
          </a:xfrm>
          <a:prstGeom prst="roundRect">
            <a:avLst>
              <a:gd name="adj" fmla="val 9713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/>
            <a:endParaRPr lang="en-US" sz="1800" b="0">
              <a:latin typeface="Tahoma" pitchFamily="34" charset="0"/>
              <a:cs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1295400"/>
            <a:ext cx="457200" cy="463550"/>
            <a:chOff x="4579" y="929"/>
            <a:chExt cx="857" cy="1141"/>
          </a:xfrm>
        </p:grpSpPr>
        <p:pic>
          <p:nvPicPr>
            <p:cNvPr id="5190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9" y="929"/>
              <a:ext cx="785" cy="1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aphicFrame>
          <p:nvGraphicFramePr>
            <p:cNvPr id="5123" name="Object 10"/>
            <p:cNvGraphicFramePr>
              <a:graphicFrameLocks noChangeAspect="1"/>
            </p:cNvGraphicFramePr>
            <p:nvPr/>
          </p:nvGraphicFramePr>
          <p:xfrm>
            <a:off x="4840" y="1264"/>
            <a:ext cx="596" cy="806"/>
          </p:xfrm>
          <a:graphic>
            <a:graphicData uri="http://schemas.openxmlformats.org/presentationml/2006/ole">
              <p:oleObj spid="_x0000_s56323" name="Paint Shop Pro Image" r:id="rId5" imgW="946341" imgH="1278395" progId="">
                <p:embed/>
              </p:oleObj>
            </a:graphicData>
          </a:graphic>
        </p:graphicFrame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90350" y="1404250"/>
            <a:ext cx="685800" cy="590550"/>
            <a:chOff x="3836" y="2895"/>
            <a:chExt cx="1466" cy="859"/>
          </a:xfrm>
        </p:grpSpPr>
        <p:grpSp>
          <p:nvGrpSpPr>
            <p:cNvPr id="4" name="Group 37"/>
            <p:cNvGrpSpPr>
              <a:grpSpLocks/>
            </p:cNvGrpSpPr>
            <p:nvPr/>
          </p:nvGrpSpPr>
          <p:grpSpPr bwMode="auto">
            <a:xfrm rot="-4074010">
              <a:off x="4921" y="2913"/>
              <a:ext cx="211" cy="551"/>
              <a:chOff x="2074" y="1654"/>
              <a:chExt cx="211" cy="551"/>
            </a:xfrm>
          </p:grpSpPr>
          <p:sp>
            <p:nvSpPr>
              <p:cNvPr id="5172" name="Freeform 38"/>
              <p:cNvSpPr>
                <a:spLocks/>
              </p:cNvSpPr>
              <p:nvPr/>
            </p:nvSpPr>
            <p:spPr bwMode="auto">
              <a:xfrm>
                <a:off x="2130" y="1691"/>
                <a:ext cx="111" cy="53"/>
              </a:xfrm>
              <a:custGeom>
                <a:avLst/>
                <a:gdLst>
                  <a:gd name="T0" fmla="*/ 105 w 111"/>
                  <a:gd name="T1" fmla="*/ 0 h 53"/>
                  <a:gd name="T2" fmla="*/ 101 w 111"/>
                  <a:gd name="T3" fmla="*/ 2 h 53"/>
                  <a:gd name="T4" fmla="*/ 101 w 111"/>
                  <a:gd name="T5" fmla="*/ 45 h 53"/>
                  <a:gd name="T6" fmla="*/ 100 w 111"/>
                  <a:gd name="T7" fmla="*/ 45 h 53"/>
                  <a:gd name="T8" fmla="*/ 96 w 111"/>
                  <a:gd name="T9" fmla="*/ 48 h 53"/>
                  <a:gd name="T10" fmla="*/ 91 w 111"/>
                  <a:gd name="T11" fmla="*/ 49 h 53"/>
                  <a:gd name="T12" fmla="*/ 0 w 111"/>
                  <a:gd name="T13" fmla="*/ 49 h 53"/>
                  <a:gd name="T14" fmla="*/ 0 w 111"/>
                  <a:gd name="T15" fmla="*/ 52 h 53"/>
                  <a:gd name="T16" fmla="*/ 110 w 111"/>
                  <a:gd name="T17" fmla="*/ 52 h 53"/>
                  <a:gd name="T18" fmla="*/ 105 w 111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53"/>
                  <a:gd name="T32" fmla="*/ 111 w 111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53">
                    <a:moveTo>
                      <a:pt x="105" y="0"/>
                    </a:moveTo>
                    <a:lnTo>
                      <a:pt x="101" y="2"/>
                    </a:lnTo>
                    <a:lnTo>
                      <a:pt x="101" y="45"/>
                    </a:lnTo>
                    <a:lnTo>
                      <a:pt x="100" y="45"/>
                    </a:lnTo>
                    <a:lnTo>
                      <a:pt x="96" y="48"/>
                    </a:lnTo>
                    <a:lnTo>
                      <a:pt x="91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110" y="52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3" name="Freeform 39"/>
              <p:cNvSpPr>
                <a:spLocks/>
              </p:cNvSpPr>
              <p:nvPr/>
            </p:nvSpPr>
            <p:spPr bwMode="auto">
              <a:xfrm>
                <a:off x="2074" y="1660"/>
                <a:ext cx="66" cy="287"/>
              </a:xfrm>
              <a:custGeom>
                <a:avLst/>
                <a:gdLst>
                  <a:gd name="T0" fmla="*/ 12 w 66"/>
                  <a:gd name="T1" fmla="*/ 0 h 287"/>
                  <a:gd name="T2" fmla="*/ 0 w 66"/>
                  <a:gd name="T3" fmla="*/ 7 h 287"/>
                  <a:gd name="T4" fmla="*/ 0 w 66"/>
                  <a:gd name="T5" fmla="*/ 234 h 287"/>
                  <a:gd name="T6" fmla="*/ 5 w 66"/>
                  <a:gd name="T7" fmla="*/ 242 h 287"/>
                  <a:gd name="T8" fmla="*/ 8 w 66"/>
                  <a:gd name="T9" fmla="*/ 252 h 287"/>
                  <a:gd name="T10" fmla="*/ 16 w 66"/>
                  <a:gd name="T11" fmla="*/ 259 h 287"/>
                  <a:gd name="T12" fmla="*/ 27 w 66"/>
                  <a:gd name="T13" fmla="*/ 268 h 287"/>
                  <a:gd name="T14" fmla="*/ 38 w 66"/>
                  <a:gd name="T15" fmla="*/ 274 h 287"/>
                  <a:gd name="T16" fmla="*/ 65 w 66"/>
                  <a:gd name="T17" fmla="*/ 286 h 287"/>
                  <a:gd name="T18" fmla="*/ 65 w 66"/>
                  <a:gd name="T19" fmla="*/ 272 h 287"/>
                  <a:gd name="T20" fmla="*/ 19 w 66"/>
                  <a:gd name="T21" fmla="*/ 232 h 287"/>
                  <a:gd name="T22" fmla="*/ 12 w 66"/>
                  <a:gd name="T23" fmla="*/ 0 h 2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287"/>
                  <a:gd name="T38" fmla="*/ 66 w 66"/>
                  <a:gd name="T39" fmla="*/ 287 h 2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287">
                    <a:moveTo>
                      <a:pt x="12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5" y="242"/>
                    </a:lnTo>
                    <a:lnTo>
                      <a:pt x="8" y="252"/>
                    </a:lnTo>
                    <a:lnTo>
                      <a:pt x="16" y="259"/>
                    </a:lnTo>
                    <a:lnTo>
                      <a:pt x="27" y="268"/>
                    </a:lnTo>
                    <a:lnTo>
                      <a:pt x="38" y="274"/>
                    </a:lnTo>
                    <a:lnTo>
                      <a:pt x="65" y="286"/>
                    </a:lnTo>
                    <a:lnTo>
                      <a:pt x="65" y="272"/>
                    </a:lnTo>
                    <a:lnTo>
                      <a:pt x="19" y="23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4" name="Freeform 40"/>
              <p:cNvSpPr>
                <a:spLocks/>
              </p:cNvSpPr>
              <p:nvPr/>
            </p:nvSpPr>
            <p:spPr bwMode="auto">
              <a:xfrm>
                <a:off x="2137" y="1928"/>
                <a:ext cx="25" cy="269"/>
              </a:xfrm>
              <a:custGeom>
                <a:avLst/>
                <a:gdLst>
                  <a:gd name="T0" fmla="*/ 24 w 25"/>
                  <a:gd name="T1" fmla="*/ 268 h 269"/>
                  <a:gd name="T2" fmla="*/ 14 w 25"/>
                  <a:gd name="T3" fmla="*/ 266 h 269"/>
                  <a:gd name="T4" fmla="*/ 0 w 25"/>
                  <a:gd name="T5" fmla="*/ 252 h 269"/>
                  <a:gd name="T6" fmla="*/ 0 w 25"/>
                  <a:gd name="T7" fmla="*/ 0 h 269"/>
                  <a:gd name="T8" fmla="*/ 9 w 25"/>
                  <a:gd name="T9" fmla="*/ 0 h 269"/>
                  <a:gd name="T10" fmla="*/ 9 w 25"/>
                  <a:gd name="T11" fmla="*/ 252 h 269"/>
                  <a:gd name="T12" fmla="*/ 24 w 25"/>
                  <a:gd name="T13" fmla="*/ 268 h 2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69"/>
                  <a:gd name="T23" fmla="*/ 25 w 25"/>
                  <a:gd name="T24" fmla="*/ 269 h 2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69">
                    <a:moveTo>
                      <a:pt x="24" y="268"/>
                    </a:moveTo>
                    <a:lnTo>
                      <a:pt x="14" y="266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52"/>
                    </a:lnTo>
                    <a:lnTo>
                      <a:pt x="24" y="268"/>
                    </a:lnTo>
                  </a:path>
                </a:pathLst>
              </a:custGeom>
              <a:solidFill>
                <a:srgbClr val="49494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5" name="Freeform 41"/>
              <p:cNvSpPr>
                <a:spLocks/>
              </p:cNvSpPr>
              <p:nvPr/>
            </p:nvSpPr>
            <p:spPr bwMode="auto">
              <a:xfrm>
                <a:off x="2086" y="1654"/>
                <a:ext cx="199" cy="549"/>
              </a:xfrm>
              <a:custGeom>
                <a:avLst/>
                <a:gdLst>
                  <a:gd name="T0" fmla="*/ 0 w 199"/>
                  <a:gd name="T1" fmla="*/ 7 h 549"/>
                  <a:gd name="T2" fmla="*/ 2 w 199"/>
                  <a:gd name="T3" fmla="*/ 243 h 549"/>
                  <a:gd name="T4" fmla="*/ 10 w 199"/>
                  <a:gd name="T5" fmla="*/ 259 h 549"/>
                  <a:gd name="T6" fmla="*/ 26 w 199"/>
                  <a:gd name="T7" fmla="*/ 269 h 549"/>
                  <a:gd name="T8" fmla="*/ 46 w 199"/>
                  <a:gd name="T9" fmla="*/ 279 h 549"/>
                  <a:gd name="T10" fmla="*/ 59 w 199"/>
                  <a:gd name="T11" fmla="*/ 293 h 549"/>
                  <a:gd name="T12" fmla="*/ 74 w 199"/>
                  <a:gd name="T13" fmla="*/ 543 h 549"/>
                  <a:gd name="T14" fmla="*/ 96 w 199"/>
                  <a:gd name="T15" fmla="*/ 548 h 549"/>
                  <a:gd name="T16" fmla="*/ 124 w 199"/>
                  <a:gd name="T17" fmla="*/ 508 h 549"/>
                  <a:gd name="T18" fmla="*/ 125 w 199"/>
                  <a:gd name="T19" fmla="*/ 481 h 549"/>
                  <a:gd name="T20" fmla="*/ 128 w 199"/>
                  <a:gd name="T21" fmla="*/ 467 h 549"/>
                  <a:gd name="T22" fmla="*/ 134 w 199"/>
                  <a:gd name="T23" fmla="*/ 450 h 549"/>
                  <a:gd name="T24" fmla="*/ 125 w 199"/>
                  <a:gd name="T25" fmla="*/ 436 h 549"/>
                  <a:gd name="T26" fmla="*/ 128 w 199"/>
                  <a:gd name="T27" fmla="*/ 426 h 549"/>
                  <a:gd name="T28" fmla="*/ 139 w 199"/>
                  <a:gd name="T29" fmla="*/ 392 h 549"/>
                  <a:gd name="T30" fmla="*/ 124 w 199"/>
                  <a:gd name="T31" fmla="*/ 379 h 549"/>
                  <a:gd name="T32" fmla="*/ 140 w 199"/>
                  <a:gd name="T33" fmla="*/ 364 h 549"/>
                  <a:gd name="T34" fmla="*/ 150 w 199"/>
                  <a:gd name="T35" fmla="*/ 304 h 549"/>
                  <a:gd name="T36" fmla="*/ 153 w 199"/>
                  <a:gd name="T37" fmla="*/ 281 h 549"/>
                  <a:gd name="T38" fmla="*/ 175 w 199"/>
                  <a:gd name="T39" fmla="*/ 269 h 549"/>
                  <a:gd name="T40" fmla="*/ 192 w 199"/>
                  <a:gd name="T41" fmla="*/ 259 h 549"/>
                  <a:gd name="T42" fmla="*/ 198 w 199"/>
                  <a:gd name="T43" fmla="*/ 243 h 549"/>
                  <a:gd name="T44" fmla="*/ 198 w 199"/>
                  <a:gd name="T45" fmla="*/ 19 h 549"/>
                  <a:gd name="T46" fmla="*/ 196 w 199"/>
                  <a:gd name="T47" fmla="*/ 14 h 549"/>
                  <a:gd name="T48" fmla="*/ 193 w 199"/>
                  <a:gd name="T49" fmla="*/ 12 h 549"/>
                  <a:gd name="T50" fmla="*/ 175 w 199"/>
                  <a:gd name="T51" fmla="*/ 18 h 549"/>
                  <a:gd name="T52" fmla="*/ 158 w 199"/>
                  <a:gd name="T53" fmla="*/ 32 h 549"/>
                  <a:gd name="T54" fmla="*/ 150 w 199"/>
                  <a:gd name="T55" fmla="*/ 37 h 549"/>
                  <a:gd name="T56" fmla="*/ 150 w 199"/>
                  <a:gd name="T57" fmla="*/ 65 h 549"/>
                  <a:gd name="T58" fmla="*/ 149 w 199"/>
                  <a:gd name="T59" fmla="*/ 80 h 549"/>
                  <a:gd name="T60" fmla="*/ 143 w 199"/>
                  <a:gd name="T61" fmla="*/ 87 h 549"/>
                  <a:gd name="T62" fmla="*/ 54 w 199"/>
                  <a:gd name="T63" fmla="*/ 88 h 549"/>
                  <a:gd name="T64" fmla="*/ 45 w 199"/>
                  <a:gd name="T65" fmla="*/ 86 h 549"/>
                  <a:gd name="T66" fmla="*/ 42 w 199"/>
                  <a:gd name="T67" fmla="*/ 78 h 549"/>
                  <a:gd name="T68" fmla="*/ 43 w 199"/>
                  <a:gd name="T69" fmla="*/ 39 h 549"/>
                  <a:gd name="T70" fmla="*/ 46 w 199"/>
                  <a:gd name="T71" fmla="*/ 36 h 549"/>
                  <a:gd name="T72" fmla="*/ 93 w 199"/>
                  <a:gd name="T73" fmla="*/ 36 h 549"/>
                  <a:gd name="T74" fmla="*/ 104 w 199"/>
                  <a:gd name="T75" fmla="*/ 31 h 549"/>
                  <a:gd name="T76" fmla="*/ 114 w 199"/>
                  <a:gd name="T77" fmla="*/ 26 h 549"/>
                  <a:gd name="T78" fmla="*/ 136 w 199"/>
                  <a:gd name="T79" fmla="*/ 11 h 54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99"/>
                  <a:gd name="T121" fmla="*/ 0 h 549"/>
                  <a:gd name="T122" fmla="*/ 199 w 199"/>
                  <a:gd name="T123" fmla="*/ 549 h 54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99" h="549">
                    <a:moveTo>
                      <a:pt x="176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2" y="243"/>
                    </a:lnTo>
                    <a:lnTo>
                      <a:pt x="5" y="252"/>
                    </a:lnTo>
                    <a:lnTo>
                      <a:pt x="10" y="259"/>
                    </a:lnTo>
                    <a:lnTo>
                      <a:pt x="16" y="263"/>
                    </a:lnTo>
                    <a:lnTo>
                      <a:pt x="26" y="269"/>
                    </a:lnTo>
                    <a:lnTo>
                      <a:pt x="37" y="275"/>
                    </a:lnTo>
                    <a:lnTo>
                      <a:pt x="46" y="279"/>
                    </a:lnTo>
                    <a:lnTo>
                      <a:pt x="54" y="283"/>
                    </a:lnTo>
                    <a:lnTo>
                      <a:pt x="59" y="293"/>
                    </a:lnTo>
                    <a:lnTo>
                      <a:pt x="59" y="531"/>
                    </a:lnTo>
                    <a:lnTo>
                      <a:pt x="74" y="543"/>
                    </a:lnTo>
                    <a:lnTo>
                      <a:pt x="81" y="548"/>
                    </a:lnTo>
                    <a:lnTo>
                      <a:pt x="96" y="548"/>
                    </a:lnTo>
                    <a:lnTo>
                      <a:pt x="106" y="537"/>
                    </a:lnTo>
                    <a:lnTo>
                      <a:pt x="124" y="508"/>
                    </a:lnTo>
                    <a:lnTo>
                      <a:pt x="118" y="485"/>
                    </a:lnTo>
                    <a:lnTo>
                      <a:pt x="125" y="481"/>
                    </a:lnTo>
                    <a:lnTo>
                      <a:pt x="129" y="476"/>
                    </a:lnTo>
                    <a:lnTo>
                      <a:pt x="128" y="467"/>
                    </a:lnTo>
                    <a:lnTo>
                      <a:pt x="128" y="455"/>
                    </a:lnTo>
                    <a:lnTo>
                      <a:pt x="134" y="450"/>
                    </a:lnTo>
                    <a:lnTo>
                      <a:pt x="134" y="444"/>
                    </a:lnTo>
                    <a:lnTo>
                      <a:pt x="125" y="436"/>
                    </a:lnTo>
                    <a:lnTo>
                      <a:pt x="118" y="432"/>
                    </a:lnTo>
                    <a:lnTo>
                      <a:pt x="128" y="426"/>
                    </a:lnTo>
                    <a:lnTo>
                      <a:pt x="136" y="409"/>
                    </a:lnTo>
                    <a:lnTo>
                      <a:pt x="139" y="392"/>
                    </a:lnTo>
                    <a:lnTo>
                      <a:pt x="128" y="385"/>
                    </a:lnTo>
                    <a:lnTo>
                      <a:pt x="124" y="379"/>
                    </a:lnTo>
                    <a:lnTo>
                      <a:pt x="128" y="368"/>
                    </a:lnTo>
                    <a:lnTo>
                      <a:pt x="140" y="364"/>
                    </a:lnTo>
                    <a:lnTo>
                      <a:pt x="149" y="354"/>
                    </a:lnTo>
                    <a:lnTo>
                      <a:pt x="150" y="304"/>
                    </a:lnTo>
                    <a:lnTo>
                      <a:pt x="149" y="291"/>
                    </a:lnTo>
                    <a:lnTo>
                      <a:pt x="153" y="281"/>
                    </a:lnTo>
                    <a:lnTo>
                      <a:pt x="161" y="275"/>
                    </a:lnTo>
                    <a:lnTo>
                      <a:pt x="175" y="269"/>
                    </a:lnTo>
                    <a:lnTo>
                      <a:pt x="184" y="265"/>
                    </a:lnTo>
                    <a:lnTo>
                      <a:pt x="192" y="259"/>
                    </a:lnTo>
                    <a:lnTo>
                      <a:pt x="196" y="253"/>
                    </a:lnTo>
                    <a:lnTo>
                      <a:pt x="198" y="243"/>
                    </a:lnTo>
                    <a:lnTo>
                      <a:pt x="198" y="240"/>
                    </a:lnTo>
                    <a:lnTo>
                      <a:pt x="198" y="19"/>
                    </a:lnTo>
                    <a:lnTo>
                      <a:pt x="198" y="16"/>
                    </a:lnTo>
                    <a:lnTo>
                      <a:pt x="196" y="14"/>
                    </a:lnTo>
                    <a:lnTo>
                      <a:pt x="195" y="13"/>
                    </a:lnTo>
                    <a:lnTo>
                      <a:pt x="193" y="12"/>
                    </a:lnTo>
                    <a:lnTo>
                      <a:pt x="181" y="12"/>
                    </a:lnTo>
                    <a:lnTo>
                      <a:pt x="175" y="18"/>
                    </a:lnTo>
                    <a:lnTo>
                      <a:pt x="167" y="26"/>
                    </a:lnTo>
                    <a:lnTo>
                      <a:pt x="158" y="32"/>
                    </a:lnTo>
                    <a:lnTo>
                      <a:pt x="153" y="35"/>
                    </a:lnTo>
                    <a:lnTo>
                      <a:pt x="150" y="37"/>
                    </a:lnTo>
                    <a:lnTo>
                      <a:pt x="150" y="48"/>
                    </a:lnTo>
                    <a:lnTo>
                      <a:pt x="150" y="65"/>
                    </a:lnTo>
                    <a:lnTo>
                      <a:pt x="149" y="72"/>
                    </a:lnTo>
                    <a:lnTo>
                      <a:pt x="149" y="80"/>
                    </a:lnTo>
                    <a:lnTo>
                      <a:pt x="147" y="84"/>
                    </a:lnTo>
                    <a:lnTo>
                      <a:pt x="143" y="87"/>
                    </a:lnTo>
                    <a:lnTo>
                      <a:pt x="136" y="88"/>
                    </a:lnTo>
                    <a:lnTo>
                      <a:pt x="54" y="88"/>
                    </a:lnTo>
                    <a:lnTo>
                      <a:pt x="48" y="87"/>
                    </a:lnTo>
                    <a:lnTo>
                      <a:pt x="45" y="86"/>
                    </a:lnTo>
                    <a:lnTo>
                      <a:pt x="43" y="83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3" y="39"/>
                    </a:lnTo>
                    <a:lnTo>
                      <a:pt x="45" y="38"/>
                    </a:lnTo>
                    <a:lnTo>
                      <a:pt x="46" y="36"/>
                    </a:lnTo>
                    <a:lnTo>
                      <a:pt x="52" y="36"/>
                    </a:lnTo>
                    <a:lnTo>
                      <a:pt x="93" y="36"/>
                    </a:lnTo>
                    <a:lnTo>
                      <a:pt x="98" y="34"/>
                    </a:lnTo>
                    <a:lnTo>
                      <a:pt x="104" y="31"/>
                    </a:lnTo>
                    <a:lnTo>
                      <a:pt x="109" y="29"/>
                    </a:lnTo>
                    <a:lnTo>
                      <a:pt x="114" y="26"/>
                    </a:lnTo>
                    <a:lnTo>
                      <a:pt x="154" y="29"/>
                    </a:lnTo>
                    <a:lnTo>
                      <a:pt x="136" y="11"/>
                    </a:lnTo>
                    <a:lnTo>
                      <a:pt x="176" y="0"/>
                    </a:lnTo>
                  </a:path>
                </a:pathLst>
              </a:custGeom>
              <a:solidFill>
                <a:srgbClr val="B5B5B5"/>
              </a:solidFill>
              <a:ln w="12700" cap="rnd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6" name="Line 42"/>
              <p:cNvSpPr>
                <a:spLocks noChangeShapeType="1"/>
              </p:cNvSpPr>
              <p:nvPr/>
            </p:nvSpPr>
            <p:spPr bwMode="auto">
              <a:xfrm flipV="1">
                <a:off x="2167" y="1944"/>
                <a:ext cx="0" cy="260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7" name="Freeform 43"/>
              <p:cNvSpPr>
                <a:spLocks/>
              </p:cNvSpPr>
              <p:nvPr/>
            </p:nvSpPr>
            <p:spPr bwMode="auto">
              <a:xfrm>
                <a:off x="2167" y="1948"/>
                <a:ext cx="13" cy="255"/>
              </a:xfrm>
              <a:custGeom>
                <a:avLst/>
                <a:gdLst>
                  <a:gd name="T0" fmla="*/ 0 w 13"/>
                  <a:gd name="T1" fmla="*/ 0 h 255"/>
                  <a:gd name="T2" fmla="*/ 12 w 13"/>
                  <a:gd name="T3" fmla="*/ 0 h 255"/>
                  <a:gd name="T4" fmla="*/ 12 w 13"/>
                  <a:gd name="T5" fmla="*/ 254 h 255"/>
                  <a:gd name="T6" fmla="*/ 8 w 13"/>
                  <a:gd name="T7" fmla="*/ 254 h 255"/>
                  <a:gd name="T8" fmla="*/ 8 w 13"/>
                  <a:gd name="T9" fmla="*/ 5 h 255"/>
                  <a:gd name="T10" fmla="*/ 0 w 13"/>
                  <a:gd name="T11" fmla="*/ 5 h 255"/>
                  <a:gd name="T12" fmla="*/ 0 w 13"/>
                  <a:gd name="T13" fmla="*/ 0 h 2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255"/>
                  <a:gd name="T23" fmla="*/ 13 w 13"/>
                  <a:gd name="T24" fmla="*/ 255 h 2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255">
                    <a:moveTo>
                      <a:pt x="0" y="0"/>
                    </a:moveTo>
                    <a:lnTo>
                      <a:pt x="12" y="0"/>
                    </a:lnTo>
                    <a:lnTo>
                      <a:pt x="12" y="254"/>
                    </a:lnTo>
                    <a:lnTo>
                      <a:pt x="8" y="254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8" name="Line 44"/>
              <p:cNvSpPr>
                <a:spLocks noChangeShapeType="1"/>
              </p:cNvSpPr>
              <p:nvPr/>
            </p:nvSpPr>
            <p:spPr bwMode="auto">
              <a:xfrm flipV="1">
                <a:off x="2164" y="1970"/>
                <a:ext cx="0" cy="235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9" name="Freeform 45"/>
              <p:cNvSpPr>
                <a:spLocks/>
              </p:cNvSpPr>
              <p:nvPr/>
            </p:nvSpPr>
            <p:spPr bwMode="auto">
              <a:xfrm>
                <a:off x="2200" y="1948"/>
                <a:ext cx="23" cy="76"/>
              </a:xfrm>
              <a:custGeom>
                <a:avLst/>
                <a:gdLst>
                  <a:gd name="T0" fmla="*/ 0 w 23"/>
                  <a:gd name="T1" fmla="*/ 0 h 76"/>
                  <a:gd name="T2" fmla="*/ 22 w 23"/>
                  <a:gd name="T3" fmla="*/ 0 h 76"/>
                  <a:gd name="T4" fmla="*/ 22 w 23"/>
                  <a:gd name="T5" fmla="*/ 70 h 76"/>
                  <a:gd name="T6" fmla="*/ 15 w 23"/>
                  <a:gd name="T7" fmla="*/ 75 h 76"/>
                  <a:gd name="T8" fmla="*/ 15 w 23"/>
                  <a:gd name="T9" fmla="*/ 5 h 76"/>
                  <a:gd name="T10" fmla="*/ 2 w 23"/>
                  <a:gd name="T11" fmla="*/ 5 h 76"/>
                  <a:gd name="T12" fmla="*/ 0 w 23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76"/>
                  <a:gd name="T23" fmla="*/ 23 w 23"/>
                  <a:gd name="T24" fmla="*/ 76 h 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76">
                    <a:moveTo>
                      <a:pt x="0" y="0"/>
                    </a:moveTo>
                    <a:lnTo>
                      <a:pt x="22" y="0"/>
                    </a:lnTo>
                    <a:lnTo>
                      <a:pt x="22" y="70"/>
                    </a:lnTo>
                    <a:lnTo>
                      <a:pt x="15" y="75"/>
                    </a:lnTo>
                    <a:lnTo>
                      <a:pt x="15" y="5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0" name="Freeform 46"/>
              <p:cNvSpPr>
                <a:spLocks/>
              </p:cNvSpPr>
              <p:nvPr/>
            </p:nvSpPr>
            <p:spPr bwMode="auto">
              <a:xfrm>
                <a:off x="2115" y="1756"/>
                <a:ext cx="138" cy="140"/>
              </a:xfrm>
              <a:custGeom>
                <a:avLst/>
                <a:gdLst>
                  <a:gd name="T0" fmla="*/ 20 w 138"/>
                  <a:gd name="T1" fmla="*/ 139 h 140"/>
                  <a:gd name="T2" fmla="*/ 12 w 138"/>
                  <a:gd name="T3" fmla="*/ 137 h 140"/>
                  <a:gd name="T4" fmla="*/ 6 w 138"/>
                  <a:gd name="T5" fmla="*/ 133 h 140"/>
                  <a:gd name="T6" fmla="*/ 3 w 138"/>
                  <a:gd name="T7" fmla="*/ 127 h 140"/>
                  <a:gd name="T8" fmla="*/ 0 w 138"/>
                  <a:gd name="T9" fmla="*/ 118 h 140"/>
                  <a:gd name="T10" fmla="*/ 0 w 138"/>
                  <a:gd name="T11" fmla="*/ 24 h 140"/>
                  <a:gd name="T12" fmla="*/ 0 w 138"/>
                  <a:gd name="T13" fmla="*/ 13 h 140"/>
                  <a:gd name="T14" fmla="*/ 4 w 138"/>
                  <a:gd name="T15" fmla="*/ 6 h 140"/>
                  <a:gd name="T16" fmla="*/ 10 w 138"/>
                  <a:gd name="T17" fmla="*/ 3 h 140"/>
                  <a:gd name="T18" fmla="*/ 20 w 138"/>
                  <a:gd name="T19" fmla="*/ 0 h 140"/>
                  <a:gd name="T20" fmla="*/ 119 w 138"/>
                  <a:gd name="T21" fmla="*/ 0 h 140"/>
                  <a:gd name="T22" fmla="*/ 129 w 138"/>
                  <a:gd name="T23" fmla="*/ 3 h 140"/>
                  <a:gd name="T24" fmla="*/ 134 w 138"/>
                  <a:gd name="T25" fmla="*/ 6 h 140"/>
                  <a:gd name="T26" fmla="*/ 136 w 138"/>
                  <a:gd name="T27" fmla="*/ 9 h 140"/>
                  <a:gd name="T28" fmla="*/ 137 w 138"/>
                  <a:gd name="T29" fmla="*/ 13 h 140"/>
                  <a:gd name="T30" fmla="*/ 137 w 138"/>
                  <a:gd name="T31" fmla="*/ 24 h 140"/>
                  <a:gd name="T32" fmla="*/ 137 w 138"/>
                  <a:gd name="T33" fmla="*/ 118 h 140"/>
                  <a:gd name="T34" fmla="*/ 136 w 138"/>
                  <a:gd name="T35" fmla="*/ 129 h 140"/>
                  <a:gd name="T36" fmla="*/ 134 w 138"/>
                  <a:gd name="T37" fmla="*/ 136 h 140"/>
                  <a:gd name="T38" fmla="*/ 132 w 138"/>
                  <a:gd name="T39" fmla="*/ 137 h 140"/>
                  <a:gd name="T40" fmla="*/ 128 w 138"/>
                  <a:gd name="T41" fmla="*/ 138 h 140"/>
                  <a:gd name="T42" fmla="*/ 119 w 138"/>
                  <a:gd name="T43" fmla="*/ 139 h 140"/>
                  <a:gd name="T44" fmla="*/ 20 w 138"/>
                  <a:gd name="T45" fmla="*/ 139 h 14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8"/>
                  <a:gd name="T70" fmla="*/ 0 h 140"/>
                  <a:gd name="T71" fmla="*/ 138 w 138"/>
                  <a:gd name="T72" fmla="*/ 140 h 14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8" h="140">
                    <a:moveTo>
                      <a:pt x="20" y="139"/>
                    </a:moveTo>
                    <a:lnTo>
                      <a:pt x="12" y="137"/>
                    </a:lnTo>
                    <a:lnTo>
                      <a:pt x="6" y="133"/>
                    </a:lnTo>
                    <a:lnTo>
                      <a:pt x="3" y="127"/>
                    </a:lnTo>
                    <a:lnTo>
                      <a:pt x="0" y="11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4" y="6"/>
                    </a:lnTo>
                    <a:lnTo>
                      <a:pt x="10" y="3"/>
                    </a:lnTo>
                    <a:lnTo>
                      <a:pt x="20" y="0"/>
                    </a:lnTo>
                    <a:lnTo>
                      <a:pt x="119" y="0"/>
                    </a:lnTo>
                    <a:lnTo>
                      <a:pt x="129" y="3"/>
                    </a:lnTo>
                    <a:lnTo>
                      <a:pt x="134" y="6"/>
                    </a:lnTo>
                    <a:lnTo>
                      <a:pt x="136" y="9"/>
                    </a:lnTo>
                    <a:lnTo>
                      <a:pt x="137" y="13"/>
                    </a:lnTo>
                    <a:lnTo>
                      <a:pt x="137" y="24"/>
                    </a:lnTo>
                    <a:lnTo>
                      <a:pt x="137" y="118"/>
                    </a:lnTo>
                    <a:lnTo>
                      <a:pt x="136" y="129"/>
                    </a:lnTo>
                    <a:lnTo>
                      <a:pt x="134" y="136"/>
                    </a:lnTo>
                    <a:lnTo>
                      <a:pt x="132" y="137"/>
                    </a:lnTo>
                    <a:lnTo>
                      <a:pt x="128" y="138"/>
                    </a:lnTo>
                    <a:lnTo>
                      <a:pt x="119" y="139"/>
                    </a:lnTo>
                    <a:lnTo>
                      <a:pt x="20" y="139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1" name="Freeform 47"/>
              <p:cNvSpPr>
                <a:spLocks/>
              </p:cNvSpPr>
              <p:nvPr/>
            </p:nvSpPr>
            <p:spPr bwMode="auto">
              <a:xfrm>
                <a:off x="2137" y="1774"/>
                <a:ext cx="92" cy="106"/>
              </a:xfrm>
              <a:custGeom>
                <a:avLst/>
                <a:gdLst>
                  <a:gd name="T0" fmla="*/ 13 w 92"/>
                  <a:gd name="T1" fmla="*/ 105 h 106"/>
                  <a:gd name="T2" fmla="*/ 7 w 92"/>
                  <a:gd name="T3" fmla="*/ 104 h 106"/>
                  <a:gd name="T4" fmla="*/ 4 w 92"/>
                  <a:gd name="T5" fmla="*/ 101 h 106"/>
                  <a:gd name="T6" fmla="*/ 2 w 92"/>
                  <a:gd name="T7" fmla="*/ 97 h 106"/>
                  <a:gd name="T8" fmla="*/ 0 w 92"/>
                  <a:gd name="T9" fmla="*/ 90 h 106"/>
                  <a:gd name="T10" fmla="*/ 0 w 92"/>
                  <a:gd name="T11" fmla="*/ 18 h 106"/>
                  <a:gd name="T12" fmla="*/ 0 w 92"/>
                  <a:gd name="T13" fmla="*/ 10 h 106"/>
                  <a:gd name="T14" fmla="*/ 2 w 92"/>
                  <a:gd name="T15" fmla="*/ 5 h 106"/>
                  <a:gd name="T16" fmla="*/ 6 w 92"/>
                  <a:gd name="T17" fmla="*/ 3 h 106"/>
                  <a:gd name="T18" fmla="*/ 13 w 92"/>
                  <a:gd name="T19" fmla="*/ 0 h 106"/>
                  <a:gd name="T20" fmla="*/ 79 w 92"/>
                  <a:gd name="T21" fmla="*/ 0 h 106"/>
                  <a:gd name="T22" fmla="*/ 86 w 92"/>
                  <a:gd name="T23" fmla="*/ 3 h 106"/>
                  <a:gd name="T24" fmla="*/ 90 w 92"/>
                  <a:gd name="T25" fmla="*/ 5 h 106"/>
                  <a:gd name="T26" fmla="*/ 91 w 92"/>
                  <a:gd name="T27" fmla="*/ 8 h 106"/>
                  <a:gd name="T28" fmla="*/ 91 w 92"/>
                  <a:gd name="T29" fmla="*/ 11 h 106"/>
                  <a:gd name="T30" fmla="*/ 91 w 92"/>
                  <a:gd name="T31" fmla="*/ 18 h 106"/>
                  <a:gd name="T32" fmla="*/ 91 w 92"/>
                  <a:gd name="T33" fmla="*/ 90 h 106"/>
                  <a:gd name="T34" fmla="*/ 91 w 92"/>
                  <a:gd name="T35" fmla="*/ 98 h 106"/>
                  <a:gd name="T36" fmla="*/ 90 w 92"/>
                  <a:gd name="T37" fmla="*/ 103 h 106"/>
                  <a:gd name="T38" fmla="*/ 87 w 92"/>
                  <a:gd name="T39" fmla="*/ 104 h 106"/>
                  <a:gd name="T40" fmla="*/ 85 w 92"/>
                  <a:gd name="T41" fmla="*/ 104 h 106"/>
                  <a:gd name="T42" fmla="*/ 79 w 92"/>
                  <a:gd name="T43" fmla="*/ 105 h 106"/>
                  <a:gd name="T44" fmla="*/ 13 w 92"/>
                  <a:gd name="T45" fmla="*/ 105 h 10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2"/>
                  <a:gd name="T70" fmla="*/ 0 h 106"/>
                  <a:gd name="T71" fmla="*/ 92 w 92"/>
                  <a:gd name="T72" fmla="*/ 106 h 10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2" h="106">
                    <a:moveTo>
                      <a:pt x="13" y="105"/>
                    </a:moveTo>
                    <a:lnTo>
                      <a:pt x="7" y="104"/>
                    </a:lnTo>
                    <a:lnTo>
                      <a:pt x="4" y="101"/>
                    </a:lnTo>
                    <a:lnTo>
                      <a:pt x="2" y="97"/>
                    </a:lnTo>
                    <a:lnTo>
                      <a:pt x="0" y="90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79" y="0"/>
                    </a:lnTo>
                    <a:lnTo>
                      <a:pt x="86" y="3"/>
                    </a:lnTo>
                    <a:lnTo>
                      <a:pt x="90" y="5"/>
                    </a:lnTo>
                    <a:lnTo>
                      <a:pt x="91" y="8"/>
                    </a:lnTo>
                    <a:lnTo>
                      <a:pt x="91" y="11"/>
                    </a:lnTo>
                    <a:lnTo>
                      <a:pt x="91" y="18"/>
                    </a:lnTo>
                    <a:lnTo>
                      <a:pt x="91" y="90"/>
                    </a:lnTo>
                    <a:lnTo>
                      <a:pt x="91" y="98"/>
                    </a:lnTo>
                    <a:lnTo>
                      <a:pt x="90" y="103"/>
                    </a:lnTo>
                    <a:lnTo>
                      <a:pt x="87" y="104"/>
                    </a:lnTo>
                    <a:lnTo>
                      <a:pt x="85" y="104"/>
                    </a:lnTo>
                    <a:lnTo>
                      <a:pt x="79" y="105"/>
                    </a:lnTo>
                    <a:lnTo>
                      <a:pt x="13" y="105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2" name="Freeform 48"/>
              <p:cNvSpPr>
                <a:spLocks/>
              </p:cNvSpPr>
              <p:nvPr/>
            </p:nvSpPr>
            <p:spPr bwMode="auto">
              <a:xfrm>
                <a:off x="2230" y="1763"/>
                <a:ext cx="11" cy="115"/>
              </a:xfrm>
              <a:custGeom>
                <a:avLst/>
                <a:gdLst>
                  <a:gd name="T0" fmla="*/ 8 w 11"/>
                  <a:gd name="T1" fmla="*/ 114 h 115"/>
                  <a:gd name="T2" fmla="*/ 9 w 11"/>
                  <a:gd name="T3" fmla="*/ 114 h 115"/>
                  <a:gd name="T4" fmla="*/ 9 w 11"/>
                  <a:gd name="T5" fmla="*/ 15 h 115"/>
                  <a:gd name="T6" fmla="*/ 9 w 11"/>
                  <a:gd name="T7" fmla="*/ 13 h 115"/>
                  <a:gd name="T8" fmla="*/ 10 w 11"/>
                  <a:gd name="T9" fmla="*/ 12 h 115"/>
                  <a:gd name="T10" fmla="*/ 9 w 11"/>
                  <a:gd name="T11" fmla="*/ 11 h 115"/>
                  <a:gd name="T12" fmla="*/ 9 w 11"/>
                  <a:gd name="T13" fmla="*/ 10 h 115"/>
                  <a:gd name="T14" fmla="*/ 9 w 11"/>
                  <a:gd name="T15" fmla="*/ 9 h 115"/>
                  <a:gd name="T16" fmla="*/ 9 w 11"/>
                  <a:gd name="T17" fmla="*/ 8 h 115"/>
                  <a:gd name="T18" fmla="*/ 9 w 11"/>
                  <a:gd name="T19" fmla="*/ 7 h 115"/>
                  <a:gd name="T20" fmla="*/ 9 w 11"/>
                  <a:gd name="T21" fmla="*/ 6 h 115"/>
                  <a:gd name="T22" fmla="*/ 8 w 11"/>
                  <a:gd name="T23" fmla="*/ 5 h 115"/>
                  <a:gd name="T24" fmla="*/ 8 w 11"/>
                  <a:gd name="T25" fmla="*/ 5 h 115"/>
                  <a:gd name="T26" fmla="*/ 7 w 11"/>
                  <a:gd name="T27" fmla="*/ 4 h 115"/>
                  <a:gd name="T28" fmla="*/ 6 w 11"/>
                  <a:gd name="T29" fmla="*/ 3 h 115"/>
                  <a:gd name="T30" fmla="*/ 6 w 11"/>
                  <a:gd name="T31" fmla="*/ 2 h 115"/>
                  <a:gd name="T32" fmla="*/ 5 w 11"/>
                  <a:gd name="T33" fmla="*/ 2 h 115"/>
                  <a:gd name="T34" fmla="*/ 5 w 11"/>
                  <a:gd name="T35" fmla="*/ 1 h 115"/>
                  <a:gd name="T36" fmla="*/ 4 w 11"/>
                  <a:gd name="T37" fmla="*/ 1 h 115"/>
                  <a:gd name="T38" fmla="*/ 4 w 11"/>
                  <a:gd name="T39" fmla="*/ 1 h 115"/>
                  <a:gd name="T40" fmla="*/ 3 w 11"/>
                  <a:gd name="T41" fmla="*/ 0 h 115"/>
                  <a:gd name="T42" fmla="*/ 2 w 11"/>
                  <a:gd name="T43" fmla="*/ 0 h 115"/>
                  <a:gd name="T44" fmla="*/ 0 w 11"/>
                  <a:gd name="T45" fmla="*/ 2 h 115"/>
                  <a:gd name="T46" fmla="*/ 1 w 11"/>
                  <a:gd name="T47" fmla="*/ 2 h 115"/>
                  <a:gd name="T48" fmla="*/ 2 w 11"/>
                  <a:gd name="T49" fmla="*/ 2 h 115"/>
                  <a:gd name="T50" fmla="*/ 2 w 11"/>
                  <a:gd name="T51" fmla="*/ 3 h 115"/>
                  <a:gd name="T52" fmla="*/ 3 w 11"/>
                  <a:gd name="T53" fmla="*/ 3 h 115"/>
                  <a:gd name="T54" fmla="*/ 4 w 11"/>
                  <a:gd name="T55" fmla="*/ 4 h 115"/>
                  <a:gd name="T56" fmla="*/ 4 w 11"/>
                  <a:gd name="T57" fmla="*/ 4 h 115"/>
                  <a:gd name="T58" fmla="*/ 5 w 11"/>
                  <a:gd name="T59" fmla="*/ 5 h 115"/>
                  <a:gd name="T60" fmla="*/ 5 w 11"/>
                  <a:gd name="T61" fmla="*/ 6 h 115"/>
                  <a:gd name="T62" fmla="*/ 6 w 11"/>
                  <a:gd name="T63" fmla="*/ 7 h 115"/>
                  <a:gd name="T64" fmla="*/ 6 w 11"/>
                  <a:gd name="T65" fmla="*/ 7 h 115"/>
                  <a:gd name="T66" fmla="*/ 7 w 11"/>
                  <a:gd name="T67" fmla="*/ 8 h 115"/>
                  <a:gd name="T68" fmla="*/ 7 w 11"/>
                  <a:gd name="T69" fmla="*/ 9 h 115"/>
                  <a:gd name="T70" fmla="*/ 7 w 11"/>
                  <a:gd name="T71" fmla="*/ 10 h 115"/>
                  <a:gd name="T72" fmla="*/ 8 w 11"/>
                  <a:gd name="T73" fmla="*/ 11 h 115"/>
                  <a:gd name="T74" fmla="*/ 8 w 11"/>
                  <a:gd name="T75" fmla="*/ 12 h 115"/>
                  <a:gd name="T76" fmla="*/ 8 w 11"/>
                  <a:gd name="T77" fmla="*/ 13 h 115"/>
                  <a:gd name="T78" fmla="*/ 8 w 11"/>
                  <a:gd name="T79" fmla="*/ 14 h 115"/>
                  <a:gd name="T80" fmla="*/ 8 w 11"/>
                  <a:gd name="T81" fmla="*/ 14 h 115"/>
                  <a:gd name="T82" fmla="*/ 8 w 11"/>
                  <a:gd name="T83" fmla="*/ 114 h 1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115"/>
                  <a:gd name="T128" fmla="*/ 11 w 11"/>
                  <a:gd name="T129" fmla="*/ 115 h 1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115">
                    <a:moveTo>
                      <a:pt x="8" y="114"/>
                    </a:moveTo>
                    <a:lnTo>
                      <a:pt x="9" y="114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7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9"/>
                    </a:lnTo>
                    <a:lnTo>
                      <a:pt x="7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14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3" name="Freeform 49"/>
              <p:cNvSpPr>
                <a:spLocks/>
              </p:cNvSpPr>
              <p:nvPr/>
            </p:nvSpPr>
            <p:spPr bwMode="auto">
              <a:xfrm>
                <a:off x="2194" y="1779"/>
                <a:ext cx="11" cy="88"/>
              </a:xfrm>
              <a:custGeom>
                <a:avLst/>
                <a:gdLst>
                  <a:gd name="T0" fmla="*/ 8 w 11"/>
                  <a:gd name="T1" fmla="*/ 87 h 88"/>
                  <a:gd name="T2" fmla="*/ 10 w 11"/>
                  <a:gd name="T3" fmla="*/ 87 h 88"/>
                  <a:gd name="T4" fmla="*/ 10 w 11"/>
                  <a:gd name="T5" fmla="*/ 15 h 88"/>
                  <a:gd name="T6" fmla="*/ 10 w 11"/>
                  <a:gd name="T7" fmla="*/ 12 h 88"/>
                  <a:gd name="T8" fmla="*/ 10 w 11"/>
                  <a:gd name="T9" fmla="*/ 11 h 88"/>
                  <a:gd name="T10" fmla="*/ 10 w 11"/>
                  <a:gd name="T11" fmla="*/ 11 h 88"/>
                  <a:gd name="T12" fmla="*/ 10 w 11"/>
                  <a:gd name="T13" fmla="*/ 10 h 88"/>
                  <a:gd name="T14" fmla="*/ 9 w 11"/>
                  <a:gd name="T15" fmla="*/ 9 h 88"/>
                  <a:gd name="T16" fmla="*/ 9 w 11"/>
                  <a:gd name="T17" fmla="*/ 8 h 88"/>
                  <a:gd name="T18" fmla="*/ 9 w 11"/>
                  <a:gd name="T19" fmla="*/ 7 h 88"/>
                  <a:gd name="T20" fmla="*/ 9 w 11"/>
                  <a:gd name="T21" fmla="*/ 6 h 88"/>
                  <a:gd name="T22" fmla="*/ 8 w 11"/>
                  <a:gd name="T23" fmla="*/ 6 h 88"/>
                  <a:gd name="T24" fmla="*/ 8 w 11"/>
                  <a:gd name="T25" fmla="*/ 5 h 88"/>
                  <a:gd name="T26" fmla="*/ 8 w 11"/>
                  <a:gd name="T27" fmla="*/ 4 h 88"/>
                  <a:gd name="T28" fmla="*/ 7 w 11"/>
                  <a:gd name="T29" fmla="*/ 3 h 88"/>
                  <a:gd name="T30" fmla="*/ 6 w 11"/>
                  <a:gd name="T31" fmla="*/ 3 h 88"/>
                  <a:gd name="T32" fmla="*/ 6 w 11"/>
                  <a:gd name="T33" fmla="*/ 2 h 88"/>
                  <a:gd name="T34" fmla="*/ 5 w 11"/>
                  <a:gd name="T35" fmla="*/ 1 h 88"/>
                  <a:gd name="T36" fmla="*/ 4 w 11"/>
                  <a:gd name="T37" fmla="*/ 1 h 88"/>
                  <a:gd name="T38" fmla="*/ 3 w 11"/>
                  <a:gd name="T39" fmla="*/ 0 h 88"/>
                  <a:gd name="T40" fmla="*/ 2 w 11"/>
                  <a:gd name="T41" fmla="*/ 0 h 88"/>
                  <a:gd name="T42" fmla="*/ 2 w 11"/>
                  <a:gd name="T43" fmla="*/ 0 h 88"/>
                  <a:gd name="T44" fmla="*/ 0 w 11"/>
                  <a:gd name="T45" fmla="*/ 2 h 88"/>
                  <a:gd name="T46" fmla="*/ 1 w 11"/>
                  <a:gd name="T47" fmla="*/ 2 h 88"/>
                  <a:gd name="T48" fmla="*/ 1 w 11"/>
                  <a:gd name="T49" fmla="*/ 3 h 88"/>
                  <a:gd name="T50" fmla="*/ 2 w 11"/>
                  <a:gd name="T51" fmla="*/ 3 h 88"/>
                  <a:gd name="T52" fmla="*/ 3 w 11"/>
                  <a:gd name="T53" fmla="*/ 3 h 88"/>
                  <a:gd name="T54" fmla="*/ 4 w 11"/>
                  <a:gd name="T55" fmla="*/ 3 h 88"/>
                  <a:gd name="T56" fmla="*/ 4 w 11"/>
                  <a:gd name="T57" fmla="*/ 4 h 88"/>
                  <a:gd name="T58" fmla="*/ 5 w 11"/>
                  <a:gd name="T59" fmla="*/ 5 h 88"/>
                  <a:gd name="T60" fmla="*/ 6 w 11"/>
                  <a:gd name="T61" fmla="*/ 6 h 88"/>
                  <a:gd name="T62" fmla="*/ 6 w 11"/>
                  <a:gd name="T63" fmla="*/ 7 h 88"/>
                  <a:gd name="T64" fmla="*/ 7 w 11"/>
                  <a:gd name="T65" fmla="*/ 8 h 88"/>
                  <a:gd name="T66" fmla="*/ 8 w 11"/>
                  <a:gd name="T67" fmla="*/ 9 h 88"/>
                  <a:gd name="T68" fmla="*/ 8 w 11"/>
                  <a:gd name="T69" fmla="*/ 10 h 88"/>
                  <a:gd name="T70" fmla="*/ 8 w 11"/>
                  <a:gd name="T71" fmla="*/ 11 h 88"/>
                  <a:gd name="T72" fmla="*/ 8 w 11"/>
                  <a:gd name="T73" fmla="*/ 11 h 88"/>
                  <a:gd name="T74" fmla="*/ 8 w 11"/>
                  <a:gd name="T75" fmla="*/ 12 h 88"/>
                  <a:gd name="T76" fmla="*/ 8 w 11"/>
                  <a:gd name="T77" fmla="*/ 13 h 88"/>
                  <a:gd name="T78" fmla="*/ 8 w 11"/>
                  <a:gd name="T79" fmla="*/ 14 h 88"/>
                  <a:gd name="T80" fmla="*/ 8 w 11"/>
                  <a:gd name="T81" fmla="*/ 87 h 8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"/>
                  <a:gd name="T124" fmla="*/ 0 h 88"/>
                  <a:gd name="T125" fmla="*/ 11 w 11"/>
                  <a:gd name="T126" fmla="*/ 88 h 8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" h="88">
                    <a:moveTo>
                      <a:pt x="8" y="87"/>
                    </a:moveTo>
                    <a:lnTo>
                      <a:pt x="10" y="87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87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4" name="Freeform 50"/>
              <p:cNvSpPr>
                <a:spLocks/>
              </p:cNvSpPr>
              <p:nvPr/>
            </p:nvSpPr>
            <p:spPr bwMode="auto">
              <a:xfrm>
                <a:off x="2227" y="1947"/>
                <a:ext cx="3" cy="50"/>
              </a:xfrm>
              <a:custGeom>
                <a:avLst/>
                <a:gdLst>
                  <a:gd name="T0" fmla="*/ 2 w 3"/>
                  <a:gd name="T1" fmla="*/ 49 h 50"/>
                  <a:gd name="T2" fmla="*/ 2 w 3"/>
                  <a:gd name="T3" fmla="*/ 0 h 50"/>
                  <a:gd name="T4" fmla="*/ 0 w 3"/>
                  <a:gd name="T5" fmla="*/ 0 h 50"/>
                  <a:gd name="T6" fmla="*/ 0 w 3"/>
                  <a:gd name="T7" fmla="*/ 49 h 50"/>
                  <a:gd name="T8" fmla="*/ 2 w 3"/>
                  <a:gd name="T9" fmla="*/ 49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50"/>
                  <a:gd name="T17" fmla="*/ 3 w 3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50">
                    <a:moveTo>
                      <a:pt x="2" y="4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2" y="4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5" name="Freeform 51"/>
              <p:cNvSpPr>
                <a:spLocks/>
              </p:cNvSpPr>
              <p:nvPr/>
            </p:nvSpPr>
            <p:spPr bwMode="auto">
              <a:xfrm>
                <a:off x="2185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6" name="Freeform 52"/>
              <p:cNvSpPr>
                <a:spLocks/>
              </p:cNvSpPr>
              <p:nvPr/>
            </p:nvSpPr>
            <p:spPr bwMode="auto">
              <a:xfrm>
                <a:off x="2152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7" name="Freeform 53"/>
              <p:cNvSpPr>
                <a:spLocks/>
              </p:cNvSpPr>
              <p:nvPr/>
            </p:nvSpPr>
            <p:spPr bwMode="auto">
              <a:xfrm>
                <a:off x="2263" y="1672"/>
                <a:ext cx="11" cy="219"/>
              </a:xfrm>
              <a:custGeom>
                <a:avLst/>
                <a:gdLst>
                  <a:gd name="T0" fmla="*/ 8 w 11"/>
                  <a:gd name="T1" fmla="*/ 218 h 219"/>
                  <a:gd name="T2" fmla="*/ 9 w 11"/>
                  <a:gd name="T3" fmla="*/ 218 h 219"/>
                  <a:gd name="T4" fmla="*/ 10 w 11"/>
                  <a:gd name="T5" fmla="*/ 16 h 219"/>
                  <a:gd name="T6" fmla="*/ 10 w 11"/>
                  <a:gd name="T7" fmla="*/ 13 h 219"/>
                  <a:gd name="T8" fmla="*/ 10 w 11"/>
                  <a:gd name="T9" fmla="*/ 12 h 219"/>
                  <a:gd name="T10" fmla="*/ 10 w 11"/>
                  <a:gd name="T11" fmla="*/ 11 h 219"/>
                  <a:gd name="T12" fmla="*/ 10 w 11"/>
                  <a:gd name="T13" fmla="*/ 10 h 219"/>
                  <a:gd name="T14" fmla="*/ 9 w 11"/>
                  <a:gd name="T15" fmla="*/ 9 h 219"/>
                  <a:gd name="T16" fmla="*/ 9 w 11"/>
                  <a:gd name="T17" fmla="*/ 8 h 219"/>
                  <a:gd name="T18" fmla="*/ 9 w 11"/>
                  <a:gd name="T19" fmla="*/ 7 h 219"/>
                  <a:gd name="T20" fmla="*/ 9 w 11"/>
                  <a:gd name="T21" fmla="*/ 6 h 219"/>
                  <a:gd name="T22" fmla="*/ 8 w 11"/>
                  <a:gd name="T23" fmla="*/ 5 h 219"/>
                  <a:gd name="T24" fmla="*/ 8 w 11"/>
                  <a:gd name="T25" fmla="*/ 4 h 219"/>
                  <a:gd name="T26" fmla="*/ 6 w 11"/>
                  <a:gd name="T27" fmla="*/ 3 h 219"/>
                  <a:gd name="T28" fmla="*/ 6 w 11"/>
                  <a:gd name="T29" fmla="*/ 2 h 219"/>
                  <a:gd name="T30" fmla="*/ 5 w 11"/>
                  <a:gd name="T31" fmla="*/ 1 h 219"/>
                  <a:gd name="T32" fmla="*/ 4 w 11"/>
                  <a:gd name="T33" fmla="*/ 1 h 219"/>
                  <a:gd name="T34" fmla="*/ 4 w 11"/>
                  <a:gd name="T35" fmla="*/ 1 h 219"/>
                  <a:gd name="T36" fmla="*/ 3 w 11"/>
                  <a:gd name="T37" fmla="*/ 1 h 219"/>
                  <a:gd name="T38" fmla="*/ 2 w 11"/>
                  <a:gd name="T39" fmla="*/ 0 h 219"/>
                  <a:gd name="T40" fmla="*/ 2 w 11"/>
                  <a:gd name="T41" fmla="*/ 0 h 219"/>
                  <a:gd name="T42" fmla="*/ 0 w 11"/>
                  <a:gd name="T43" fmla="*/ 2 h 219"/>
                  <a:gd name="T44" fmla="*/ 1 w 11"/>
                  <a:gd name="T45" fmla="*/ 2 h 219"/>
                  <a:gd name="T46" fmla="*/ 1 w 11"/>
                  <a:gd name="T47" fmla="*/ 2 h 219"/>
                  <a:gd name="T48" fmla="*/ 2 w 11"/>
                  <a:gd name="T49" fmla="*/ 3 h 219"/>
                  <a:gd name="T50" fmla="*/ 3 w 11"/>
                  <a:gd name="T51" fmla="*/ 3 h 219"/>
                  <a:gd name="T52" fmla="*/ 4 w 11"/>
                  <a:gd name="T53" fmla="*/ 3 h 219"/>
                  <a:gd name="T54" fmla="*/ 4 w 11"/>
                  <a:gd name="T55" fmla="*/ 4 h 219"/>
                  <a:gd name="T56" fmla="*/ 5 w 11"/>
                  <a:gd name="T57" fmla="*/ 5 h 219"/>
                  <a:gd name="T58" fmla="*/ 5 w 11"/>
                  <a:gd name="T59" fmla="*/ 5 h 219"/>
                  <a:gd name="T60" fmla="*/ 6 w 11"/>
                  <a:gd name="T61" fmla="*/ 6 h 219"/>
                  <a:gd name="T62" fmla="*/ 6 w 11"/>
                  <a:gd name="T63" fmla="*/ 7 h 219"/>
                  <a:gd name="T64" fmla="*/ 6 w 11"/>
                  <a:gd name="T65" fmla="*/ 8 h 219"/>
                  <a:gd name="T66" fmla="*/ 7 w 11"/>
                  <a:gd name="T67" fmla="*/ 8 h 219"/>
                  <a:gd name="T68" fmla="*/ 8 w 11"/>
                  <a:gd name="T69" fmla="*/ 9 h 219"/>
                  <a:gd name="T70" fmla="*/ 8 w 11"/>
                  <a:gd name="T71" fmla="*/ 10 h 219"/>
                  <a:gd name="T72" fmla="*/ 8 w 11"/>
                  <a:gd name="T73" fmla="*/ 11 h 219"/>
                  <a:gd name="T74" fmla="*/ 8 w 11"/>
                  <a:gd name="T75" fmla="*/ 12 h 219"/>
                  <a:gd name="T76" fmla="*/ 8 w 11"/>
                  <a:gd name="T77" fmla="*/ 13 h 219"/>
                  <a:gd name="T78" fmla="*/ 8 w 11"/>
                  <a:gd name="T79" fmla="*/ 14 h 219"/>
                  <a:gd name="T80" fmla="*/ 8 w 11"/>
                  <a:gd name="T81" fmla="*/ 15 h 219"/>
                  <a:gd name="T82" fmla="*/ 8 w 11"/>
                  <a:gd name="T83" fmla="*/ 218 h 21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219"/>
                  <a:gd name="T128" fmla="*/ 11 w 11"/>
                  <a:gd name="T129" fmla="*/ 219 h 21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219">
                    <a:moveTo>
                      <a:pt x="8" y="218"/>
                    </a:moveTo>
                    <a:lnTo>
                      <a:pt x="9" y="218"/>
                    </a:lnTo>
                    <a:lnTo>
                      <a:pt x="10" y="16"/>
                    </a:lnTo>
                    <a:lnTo>
                      <a:pt x="10" y="13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8" y="218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71" name="Picture 54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36" y="2895"/>
              <a:ext cx="1045" cy="8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5131" name="Text Box 59"/>
          <p:cNvSpPr txBox="1">
            <a:spLocks noChangeArrowheads="1"/>
          </p:cNvSpPr>
          <p:nvPr/>
        </p:nvSpPr>
        <p:spPr bwMode="auto">
          <a:xfrm>
            <a:off x="-61537" y="2325888"/>
            <a:ext cx="2524125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0500" indent="-1905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dirty="0" err="1" smtClean="0">
                <a:cs typeface="Arial" pitchFamily="34" charset="0"/>
              </a:rPr>
              <a:t>Proveedor</a:t>
            </a:r>
            <a:r>
              <a:rPr lang="en-US" sz="1600" dirty="0" smtClean="0">
                <a:cs typeface="Arial" pitchFamily="34" charset="0"/>
              </a:rPr>
              <a:t> de </a:t>
            </a:r>
            <a:r>
              <a:rPr lang="en-US" sz="1600" dirty="0" err="1" smtClean="0">
                <a:cs typeface="Arial" pitchFamily="34" charset="0"/>
              </a:rPr>
              <a:t>Servicio</a:t>
            </a:r>
            <a:r>
              <a:rPr lang="en-US" sz="1600" dirty="0" smtClean="0">
                <a:cs typeface="Arial" pitchFamily="34" charset="0"/>
              </a:rPr>
              <a:t> 1: MNO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5132" name="Text Box 60"/>
          <p:cNvSpPr txBox="1">
            <a:spLocks noChangeArrowheads="1"/>
          </p:cNvSpPr>
          <p:nvPr/>
        </p:nvSpPr>
        <p:spPr bwMode="auto">
          <a:xfrm>
            <a:off x="6038775" y="2341375"/>
            <a:ext cx="2416464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0500" indent="-1905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1600" dirty="0" err="1" smtClean="0">
                <a:cs typeface="Arial" pitchFamily="34" charset="0"/>
              </a:rPr>
              <a:t>Proveedor</a:t>
            </a:r>
            <a:r>
              <a:rPr lang="en-US" sz="1600" dirty="0" smtClean="0">
                <a:cs typeface="Arial" pitchFamily="34" charset="0"/>
              </a:rPr>
              <a:t> de </a:t>
            </a:r>
            <a:r>
              <a:rPr lang="en-US" sz="1600" dirty="0" err="1" smtClean="0">
                <a:cs typeface="Arial" pitchFamily="34" charset="0"/>
              </a:rPr>
              <a:t>Servicio</a:t>
            </a:r>
            <a:r>
              <a:rPr lang="en-US" sz="1600" dirty="0" smtClean="0">
                <a:cs typeface="Arial" pitchFamily="34" charset="0"/>
              </a:rPr>
              <a:t> 2: </a:t>
            </a:r>
            <a:r>
              <a:rPr lang="en-US" sz="1600" dirty="0" err="1" smtClean="0">
                <a:cs typeface="Arial" pitchFamily="34" charset="0"/>
              </a:rPr>
              <a:t>Banco</a:t>
            </a:r>
            <a:endParaRPr lang="en-US" sz="1600" dirty="0">
              <a:cs typeface="Arial" pitchFamily="34" charset="0"/>
            </a:endParaRPr>
          </a:p>
        </p:txBody>
      </p:sp>
      <p:sp>
        <p:nvSpPr>
          <p:cNvPr id="999485" name="Freeform 61"/>
          <p:cNvSpPr>
            <a:spLocks/>
          </p:cNvSpPr>
          <p:nvPr/>
        </p:nvSpPr>
        <p:spPr bwMode="auto">
          <a:xfrm>
            <a:off x="2411413" y="2565400"/>
            <a:ext cx="1655762" cy="1871663"/>
          </a:xfrm>
          <a:custGeom>
            <a:avLst/>
            <a:gdLst>
              <a:gd name="T0" fmla="*/ 0 w 982"/>
              <a:gd name="T1" fmla="*/ 0 h 1315"/>
              <a:gd name="T2" fmla="*/ 2147483647 w 982"/>
              <a:gd name="T3" fmla="*/ 2147483647 h 1315"/>
              <a:gd name="T4" fmla="*/ 2147483647 w 982"/>
              <a:gd name="T5" fmla="*/ 2147483647 h 1315"/>
              <a:gd name="T6" fmla="*/ 0 60000 65536"/>
              <a:gd name="T7" fmla="*/ 0 60000 65536"/>
              <a:gd name="T8" fmla="*/ 0 60000 65536"/>
              <a:gd name="T9" fmla="*/ 0 w 982"/>
              <a:gd name="T10" fmla="*/ 0 h 1315"/>
              <a:gd name="T11" fmla="*/ 982 w 982"/>
              <a:gd name="T12" fmla="*/ 1315 h 1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2" h="1315">
                <a:moveTo>
                  <a:pt x="0" y="0"/>
                </a:moveTo>
                <a:cubicBezTo>
                  <a:pt x="370" y="208"/>
                  <a:pt x="740" y="416"/>
                  <a:pt x="861" y="635"/>
                </a:cubicBezTo>
                <a:cubicBezTo>
                  <a:pt x="982" y="854"/>
                  <a:pt x="748" y="1202"/>
                  <a:pt x="725" y="1315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135" name="Picture 65" descr="modul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3048000"/>
            <a:ext cx="935038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9513" name="Freeform 89"/>
          <p:cNvSpPr>
            <a:spLocks/>
          </p:cNvSpPr>
          <p:nvPr/>
        </p:nvSpPr>
        <p:spPr bwMode="auto">
          <a:xfrm rot="20858488" flipH="1">
            <a:off x="4843463" y="2266950"/>
            <a:ext cx="1674812" cy="2376488"/>
          </a:xfrm>
          <a:custGeom>
            <a:avLst/>
            <a:gdLst>
              <a:gd name="T0" fmla="*/ 0 w 982"/>
              <a:gd name="T1" fmla="*/ 0 h 1315"/>
              <a:gd name="T2" fmla="*/ 2147483647 w 982"/>
              <a:gd name="T3" fmla="*/ 2147483647 h 1315"/>
              <a:gd name="T4" fmla="*/ 2147483647 w 982"/>
              <a:gd name="T5" fmla="*/ 2147483647 h 1315"/>
              <a:gd name="T6" fmla="*/ 0 60000 65536"/>
              <a:gd name="T7" fmla="*/ 0 60000 65536"/>
              <a:gd name="T8" fmla="*/ 0 60000 65536"/>
              <a:gd name="T9" fmla="*/ 0 w 982"/>
              <a:gd name="T10" fmla="*/ 0 h 1315"/>
              <a:gd name="T11" fmla="*/ 982 w 982"/>
              <a:gd name="T12" fmla="*/ 1315 h 13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2" h="1315">
                <a:moveTo>
                  <a:pt x="0" y="0"/>
                </a:moveTo>
                <a:cubicBezTo>
                  <a:pt x="370" y="208"/>
                  <a:pt x="740" y="416"/>
                  <a:pt x="861" y="635"/>
                </a:cubicBezTo>
                <a:cubicBezTo>
                  <a:pt x="982" y="854"/>
                  <a:pt x="748" y="1202"/>
                  <a:pt x="725" y="1315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AutoShape 55"/>
          <p:cNvSpPr>
            <a:spLocks noChangeArrowheads="1"/>
          </p:cNvSpPr>
          <p:nvPr/>
        </p:nvSpPr>
        <p:spPr bwMode="auto">
          <a:xfrm>
            <a:off x="1763713" y="4078288"/>
            <a:ext cx="1047750" cy="1100137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200" dirty="0" smtClean="0"/>
              <a:t>SD 1</a:t>
            </a:r>
            <a:endParaRPr lang="en-US" sz="1100" dirty="0"/>
          </a:p>
          <a:p>
            <a:pPr algn="ctr">
              <a:defRPr/>
            </a:pPr>
            <a:r>
              <a:rPr lang="en-US" sz="1100" dirty="0" err="1" smtClean="0"/>
              <a:t>Admn</a:t>
            </a:r>
            <a:r>
              <a:rPr lang="en-US" sz="1100" dirty="0" smtClean="0"/>
              <a:t> </a:t>
            </a:r>
            <a:r>
              <a:rPr lang="en-US" sz="1100" dirty="0" err="1" smtClean="0"/>
              <a:t>Autorizada</a:t>
            </a:r>
            <a:r>
              <a:rPr lang="en-US" sz="1100" dirty="0" smtClean="0"/>
              <a:t> </a:t>
            </a:r>
            <a:endParaRPr lang="en-US" sz="1100" dirty="0"/>
          </a:p>
          <a:p>
            <a:pPr algn="ctr">
              <a:defRPr/>
            </a:pPr>
            <a:endParaRPr lang="en-US" sz="1100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770063" y="4724400"/>
            <a:ext cx="590550" cy="533400"/>
            <a:chOff x="3836" y="2895"/>
            <a:chExt cx="1466" cy="859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 rot="-4074010">
              <a:off x="4921" y="2913"/>
              <a:ext cx="211" cy="551"/>
              <a:chOff x="2074" y="1654"/>
              <a:chExt cx="211" cy="551"/>
            </a:xfrm>
          </p:grpSpPr>
          <p:sp>
            <p:nvSpPr>
              <p:cNvPr id="5154" name="Freeform 19"/>
              <p:cNvSpPr>
                <a:spLocks/>
              </p:cNvSpPr>
              <p:nvPr/>
            </p:nvSpPr>
            <p:spPr bwMode="auto">
              <a:xfrm>
                <a:off x="2130" y="1691"/>
                <a:ext cx="111" cy="53"/>
              </a:xfrm>
              <a:custGeom>
                <a:avLst/>
                <a:gdLst>
                  <a:gd name="T0" fmla="*/ 105 w 111"/>
                  <a:gd name="T1" fmla="*/ 0 h 53"/>
                  <a:gd name="T2" fmla="*/ 101 w 111"/>
                  <a:gd name="T3" fmla="*/ 2 h 53"/>
                  <a:gd name="T4" fmla="*/ 101 w 111"/>
                  <a:gd name="T5" fmla="*/ 45 h 53"/>
                  <a:gd name="T6" fmla="*/ 100 w 111"/>
                  <a:gd name="T7" fmla="*/ 45 h 53"/>
                  <a:gd name="T8" fmla="*/ 96 w 111"/>
                  <a:gd name="T9" fmla="*/ 48 h 53"/>
                  <a:gd name="T10" fmla="*/ 91 w 111"/>
                  <a:gd name="T11" fmla="*/ 49 h 53"/>
                  <a:gd name="T12" fmla="*/ 0 w 111"/>
                  <a:gd name="T13" fmla="*/ 49 h 53"/>
                  <a:gd name="T14" fmla="*/ 0 w 111"/>
                  <a:gd name="T15" fmla="*/ 52 h 53"/>
                  <a:gd name="T16" fmla="*/ 110 w 111"/>
                  <a:gd name="T17" fmla="*/ 52 h 53"/>
                  <a:gd name="T18" fmla="*/ 105 w 111"/>
                  <a:gd name="T19" fmla="*/ 0 h 5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1"/>
                  <a:gd name="T31" fmla="*/ 0 h 53"/>
                  <a:gd name="T32" fmla="*/ 111 w 111"/>
                  <a:gd name="T33" fmla="*/ 53 h 5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1" h="53">
                    <a:moveTo>
                      <a:pt x="105" y="0"/>
                    </a:moveTo>
                    <a:lnTo>
                      <a:pt x="101" y="2"/>
                    </a:lnTo>
                    <a:lnTo>
                      <a:pt x="101" y="45"/>
                    </a:lnTo>
                    <a:lnTo>
                      <a:pt x="100" y="45"/>
                    </a:lnTo>
                    <a:lnTo>
                      <a:pt x="96" y="48"/>
                    </a:lnTo>
                    <a:lnTo>
                      <a:pt x="91" y="49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110" y="52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5" name="Freeform 20"/>
              <p:cNvSpPr>
                <a:spLocks/>
              </p:cNvSpPr>
              <p:nvPr/>
            </p:nvSpPr>
            <p:spPr bwMode="auto">
              <a:xfrm>
                <a:off x="2074" y="1660"/>
                <a:ext cx="66" cy="287"/>
              </a:xfrm>
              <a:custGeom>
                <a:avLst/>
                <a:gdLst>
                  <a:gd name="T0" fmla="*/ 12 w 66"/>
                  <a:gd name="T1" fmla="*/ 0 h 287"/>
                  <a:gd name="T2" fmla="*/ 0 w 66"/>
                  <a:gd name="T3" fmla="*/ 7 h 287"/>
                  <a:gd name="T4" fmla="*/ 0 w 66"/>
                  <a:gd name="T5" fmla="*/ 234 h 287"/>
                  <a:gd name="T6" fmla="*/ 5 w 66"/>
                  <a:gd name="T7" fmla="*/ 242 h 287"/>
                  <a:gd name="T8" fmla="*/ 8 w 66"/>
                  <a:gd name="T9" fmla="*/ 252 h 287"/>
                  <a:gd name="T10" fmla="*/ 16 w 66"/>
                  <a:gd name="T11" fmla="*/ 259 h 287"/>
                  <a:gd name="T12" fmla="*/ 27 w 66"/>
                  <a:gd name="T13" fmla="*/ 268 h 287"/>
                  <a:gd name="T14" fmla="*/ 38 w 66"/>
                  <a:gd name="T15" fmla="*/ 274 h 287"/>
                  <a:gd name="T16" fmla="*/ 65 w 66"/>
                  <a:gd name="T17" fmla="*/ 286 h 287"/>
                  <a:gd name="T18" fmla="*/ 65 w 66"/>
                  <a:gd name="T19" fmla="*/ 272 h 287"/>
                  <a:gd name="T20" fmla="*/ 19 w 66"/>
                  <a:gd name="T21" fmla="*/ 232 h 287"/>
                  <a:gd name="T22" fmla="*/ 12 w 66"/>
                  <a:gd name="T23" fmla="*/ 0 h 28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66"/>
                  <a:gd name="T37" fmla="*/ 0 h 287"/>
                  <a:gd name="T38" fmla="*/ 66 w 66"/>
                  <a:gd name="T39" fmla="*/ 287 h 287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66" h="287">
                    <a:moveTo>
                      <a:pt x="12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5" y="242"/>
                    </a:lnTo>
                    <a:lnTo>
                      <a:pt x="8" y="252"/>
                    </a:lnTo>
                    <a:lnTo>
                      <a:pt x="16" y="259"/>
                    </a:lnTo>
                    <a:lnTo>
                      <a:pt x="27" y="268"/>
                    </a:lnTo>
                    <a:lnTo>
                      <a:pt x="38" y="274"/>
                    </a:lnTo>
                    <a:lnTo>
                      <a:pt x="65" y="286"/>
                    </a:lnTo>
                    <a:lnTo>
                      <a:pt x="65" y="272"/>
                    </a:lnTo>
                    <a:lnTo>
                      <a:pt x="19" y="23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494949"/>
              </a:solidFill>
              <a:ln w="12700" cap="rnd">
                <a:solidFill>
                  <a:srgbClr val="49494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6" name="Freeform 21"/>
              <p:cNvSpPr>
                <a:spLocks/>
              </p:cNvSpPr>
              <p:nvPr/>
            </p:nvSpPr>
            <p:spPr bwMode="auto">
              <a:xfrm>
                <a:off x="2137" y="1928"/>
                <a:ext cx="25" cy="269"/>
              </a:xfrm>
              <a:custGeom>
                <a:avLst/>
                <a:gdLst>
                  <a:gd name="T0" fmla="*/ 24 w 25"/>
                  <a:gd name="T1" fmla="*/ 268 h 269"/>
                  <a:gd name="T2" fmla="*/ 14 w 25"/>
                  <a:gd name="T3" fmla="*/ 266 h 269"/>
                  <a:gd name="T4" fmla="*/ 0 w 25"/>
                  <a:gd name="T5" fmla="*/ 252 h 269"/>
                  <a:gd name="T6" fmla="*/ 0 w 25"/>
                  <a:gd name="T7" fmla="*/ 0 h 269"/>
                  <a:gd name="T8" fmla="*/ 9 w 25"/>
                  <a:gd name="T9" fmla="*/ 0 h 269"/>
                  <a:gd name="T10" fmla="*/ 9 w 25"/>
                  <a:gd name="T11" fmla="*/ 252 h 269"/>
                  <a:gd name="T12" fmla="*/ 24 w 25"/>
                  <a:gd name="T13" fmla="*/ 268 h 2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269"/>
                  <a:gd name="T23" fmla="*/ 25 w 25"/>
                  <a:gd name="T24" fmla="*/ 269 h 2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269">
                    <a:moveTo>
                      <a:pt x="24" y="268"/>
                    </a:moveTo>
                    <a:lnTo>
                      <a:pt x="14" y="266"/>
                    </a:lnTo>
                    <a:lnTo>
                      <a:pt x="0" y="252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252"/>
                    </a:lnTo>
                    <a:lnTo>
                      <a:pt x="24" y="268"/>
                    </a:lnTo>
                  </a:path>
                </a:pathLst>
              </a:custGeom>
              <a:solidFill>
                <a:srgbClr val="49494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7" name="Freeform 22"/>
              <p:cNvSpPr>
                <a:spLocks/>
              </p:cNvSpPr>
              <p:nvPr/>
            </p:nvSpPr>
            <p:spPr bwMode="auto">
              <a:xfrm>
                <a:off x="2086" y="1654"/>
                <a:ext cx="199" cy="549"/>
              </a:xfrm>
              <a:custGeom>
                <a:avLst/>
                <a:gdLst>
                  <a:gd name="T0" fmla="*/ 0 w 199"/>
                  <a:gd name="T1" fmla="*/ 7 h 549"/>
                  <a:gd name="T2" fmla="*/ 2 w 199"/>
                  <a:gd name="T3" fmla="*/ 243 h 549"/>
                  <a:gd name="T4" fmla="*/ 10 w 199"/>
                  <a:gd name="T5" fmla="*/ 259 h 549"/>
                  <a:gd name="T6" fmla="*/ 26 w 199"/>
                  <a:gd name="T7" fmla="*/ 269 h 549"/>
                  <a:gd name="T8" fmla="*/ 46 w 199"/>
                  <a:gd name="T9" fmla="*/ 279 h 549"/>
                  <a:gd name="T10" fmla="*/ 59 w 199"/>
                  <a:gd name="T11" fmla="*/ 293 h 549"/>
                  <a:gd name="T12" fmla="*/ 74 w 199"/>
                  <a:gd name="T13" fmla="*/ 543 h 549"/>
                  <a:gd name="T14" fmla="*/ 96 w 199"/>
                  <a:gd name="T15" fmla="*/ 548 h 549"/>
                  <a:gd name="T16" fmla="*/ 124 w 199"/>
                  <a:gd name="T17" fmla="*/ 508 h 549"/>
                  <a:gd name="T18" fmla="*/ 125 w 199"/>
                  <a:gd name="T19" fmla="*/ 481 h 549"/>
                  <a:gd name="T20" fmla="*/ 128 w 199"/>
                  <a:gd name="T21" fmla="*/ 467 h 549"/>
                  <a:gd name="T22" fmla="*/ 134 w 199"/>
                  <a:gd name="T23" fmla="*/ 450 h 549"/>
                  <a:gd name="T24" fmla="*/ 125 w 199"/>
                  <a:gd name="T25" fmla="*/ 436 h 549"/>
                  <a:gd name="T26" fmla="*/ 128 w 199"/>
                  <a:gd name="T27" fmla="*/ 426 h 549"/>
                  <a:gd name="T28" fmla="*/ 139 w 199"/>
                  <a:gd name="T29" fmla="*/ 392 h 549"/>
                  <a:gd name="T30" fmla="*/ 124 w 199"/>
                  <a:gd name="T31" fmla="*/ 379 h 549"/>
                  <a:gd name="T32" fmla="*/ 140 w 199"/>
                  <a:gd name="T33" fmla="*/ 364 h 549"/>
                  <a:gd name="T34" fmla="*/ 150 w 199"/>
                  <a:gd name="T35" fmla="*/ 304 h 549"/>
                  <a:gd name="T36" fmla="*/ 153 w 199"/>
                  <a:gd name="T37" fmla="*/ 281 h 549"/>
                  <a:gd name="T38" fmla="*/ 175 w 199"/>
                  <a:gd name="T39" fmla="*/ 269 h 549"/>
                  <a:gd name="T40" fmla="*/ 192 w 199"/>
                  <a:gd name="T41" fmla="*/ 259 h 549"/>
                  <a:gd name="T42" fmla="*/ 198 w 199"/>
                  <a:gd name="T43" fmla="*/ 243 h 549"/>
                  <a:gd name="T44" fmla="*/ 198 w 199"/>
                  <a:gd name="T45" fmla="*/ 19 h 549"/>
                  <a:gd name="T46" fmla="*/ 196 w 199"/>
                  <a:gd name="T47" fmla="*/ 14 h 549"/>
                  <a:gd name="T48" fmla="*/ 193 w 199"/>
                  <a:gd name="T49" fmla="*/ 12 h 549"/>
                  <a:gd name="T50" fmla="*/ 175 w 199"/>
                  <a:gd name="T51" fmla="*/ 18 h 549"/>
                  <a:gd name="T52" fmla="*/ 158 w 199"/>
                  <a:gd name="T53" fmla="*/ 32 h 549"/>
                  <a:gd name="T54" fmla="*/ 150 w 199"/>
                  <a:gd name="T55" fmla="*/ 37 h 549"/>
                  <a:gd name="T56" fmla="*/ 150 w 199"/>
                  <a:gd name="T57" fmla="*/ 65 h 549"/>
                  <a:gd name="T58" fmla="*/ 149 w 199"/>
                  <a:gd name="T59" fmla="*/ 80 h 549"/>
                  <a:gd name="T60" fmla="*/ 143 w 199"/>
                  <a:gd name="T61" fmla="*/ 87 h 549"/>
                  <a:gd name="T62" fmla="*/ 54 w 199"/>
                  <a:gd name="T63" fmla="*/ 88 h 549"/>
                  <a:gd name="T64" fmla="*/ 45 w 199"/>
                  <a:gd name="T65" fmla="*/ 86 h 549"/>
                  <a:gd name="T66" fmla="*/ 42 w 199"/>
                  <a:gd name="T67" fmla="*/ 78 h 549"/>
                  <a:gd name="T68" fmla="*/ 43 w 199"/>
                  <a:gd name="T69" fmla="*/ 39 h 549"/>
                  <a:gd name="T70" fmla="*/ 46 w 199"/>
                  <a:gd name="T71" fmla="*/ 36 h 549"/>
                  <a:gd name="T72" fmla="*/ 93 w 199"/>
                  <a:gd name="T73" fmla="*/ 36 h 549"/>
                  <a:gd name="T74" fmla="*/ 104 w 199"/>
                  <a:gd name="T75" fmla="*/ 31 h 549"/>
                  <a:gd name="T76" fmla="*/ 114 w 199"/>
                  <a:gd name="T77" fmla="*/ 26 h 549"/>
                  <a:gd name="T78" fmla="*/ 136 w 199"/>
                  <a:gd name="T79" fmla="*/ 11 h 54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99"/>
                  <a:gd name="T121" fmla="*/ 0 h 549"/>
                  <a:gd name="T122" fmla="*/ 199 w 199"/>
                  <a:gd name="T123" fmla="*/ 549 h 54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99" h="549">
                    <a:moveTo>
                      <a:pt x="176" y="0"/>
                    </a:moveTo>
                    <a:lnTo>
                      <a:pt x="0" y="7"/>
                    </a:lnTo>
                    <a:lnTo>
                      <a:pt x="0" y="234"/>
                    </a:lnTo>
                    <a:lnTo>
                      <a:pt x="2" y="243"/>
                    </a:lnTo>
                    <a:lnTo>
                      <a:pt x="5" y="252"/>
                    </a:lnTo>
                    <a:lnTo>
                      <a:pt x="10" y="259"/>
                    </a:lnTo>
                    <a:lnTo>
                      <a:pt x="16" y="263"/>
                    </a:lnTo>
                    <a:lnTo>
                      <a:pt x="26" y="269"/>
                    </a:lnTo>
                    <a:lnTo>
                      <a:pt x="37" y="275"/>
                    </a:lnTo>
                    <a:lnTo>
                      <a:pt x="46" y="279"/>
                    </a:lnTo>
                    <a:lnTo>
                      <a:pt x="54" y="283"/>
                    </a:lnTo>
                    <a:lnTo>
                      <a:pt x="59" y="293"/>
                    </a:lnTo>
                    <a:lnTo>
                      <a:pt x="59" y="531"/>
                    </a:lnTo>
                    <a:lnTo>
                      <a:pt x="74" y="543"/>
                    </a:lnTo>
                    <a:lnTo>
                      <a:pt x="81" y="548"/>
                    </a:lnTo>
                    <a:lnTo>
                      <a:pt x="96" y="548"/>
                    </a:lnTo>
                    <a:lnTo>
                      <a:pt x="106" y="537"/>
                    </a:lnTo>
                    <a:lnTo>
                      <a:pt x="124" y="508"/>
                    </a:lnTo>
                    <a:lnTo>
                      <a:pt x="118" y="485"/>
                    </a:lnTo>
                    <a:lnTo>
                      <a:pt x="125" y="481"/>
                    </a:lnTo>
                    <a:lnTo>
                      <a:pt x="129" y="476"/>
                    </a:lnTo>
                    <a:lnTo>
                      <a:pt x="128" y="467"/>
                    </a:lnTo>
                    <a:lnTo>
                      <a:pt x="128" y="455"/>
                    </a:lnTo>
                    <a:lnTo>
                      <a:pt x="134" y="450"/>
                    </a:lnTo>
                    <a:lnTo>
                      <a:pt x="134" y="444"/>
                    </a:lnTo>
                    <a:lnTo>
                      <a:pt x="125" y="436"/>
                    </a:lnTo>
                    <a:lnTo>
                      <a:pt x="118" y="432"/>
                    </a:lnTo>
                    <a:lnTo>
                      <a:pt x="128" y="426"/>
                    </a:lnTo>
                    <a:lnTo>
                      <a:pt x="136" y="409"/>
                    </a:lnTo>
                    <a:lnTo>
                      <a:pt x="139" y="392"/>
                    </a:lnTo>
                    <a:lnTo>
                      <a:pt x="128" y="385"/>
                    </a:lnTo>
                    <a:lnTo>
                      <a:pt x="124" y="379"/>
                    </a:lnTo>
                    <a:lnTo>
                      <a:pt x="128" y="368"/>
                    </a:lnTo>
                    <a:lnTo>
                      <a:pt x="140" y="364"/>
                    </a:lnTo>
                    <a:lnTo>
                      <a:pt x="149" y="354"/>
                    </a:lnTo>
                    <a:lnTo>
                      <a:pt x="150" y="304"/>
                    </a:lnTo>
                    <a:lnTo>
                      <a:pt x="149" y="291"/>
                    </a:lnTo>
                    <a:lnTo>
                      <a:pt x="153" y="281"/>
                    </a:lnTo>
                    <a:lnTo>
                      <a:pt x="161" y="275"/>
                    </a:lnTo>
                    <a:lnTo>
                      <a:pt x="175" y="269"/>
                    </a:lnTo>
                    <a:lnTo>
                      <a:pt x="184" y="265"/>
                    </a:lnTo>
                    <a:lnTo>
                      <a:pt x="192" y="259"/>
                    </a:lnTo>
                    <a:lnTo>
                      <a:pt x="196" y="253"/>
                    </a:lnTo>
                    <a:lnTo>
                      <a:pt x="198" y="243"/>
                    </a:lnTo>
                    <a:lnTo>
                      <a:pt x="198" y="240"/>
                    </a:lnTo>
                    <a:lnTo>
                      <a:pt x="198" y="19"/>
                    </a:lnTo>
                    <a:lnTo>
                      <a:pt x="198" y="16"/>
                    </a:lnTo>
                    <a:lnTo>
                      <a:pt x="196" y="14"/>
                    </a:lnTo>
                    <a:lnTo>
                      <a:pt x="195" y="13"/>
                    </a:lnTo>
                    <a:lnTo>
                      <a:pt x="193" y="12"/>
                    </a:lnTo>
                    <a:lnTo>
                      <a:pt x="181" y="12"/>
                    </a:lnTo>
                    <a:lnTo>
                      <a:pt x="175" y="18"/>
                    </a:lnTo>
                    <a:lnTo>
                      <a:pt x="167" y="26"/>
                    </a:lnTo>
                    <a:lnTo>
                      <a:pt x="158" y="32"/>
                    </a:lnTo>
                    <a:lnTo>
                      <a:pt x="153" y="35"/>
                    </a:lnTo>
                    <a:lnTo>
                      <a:pt x="150" y="37"/>
                    </a:lnTo>
                    <a:lnTo>
                      <a:pt x="150" y="48"/>
                    </a:lnTo>
                    <a:lnTo>
                      <a:pt x="150" y="65"/>
                    </a:lnTo>
                    <a:lnTo>
                      <a:pt x="149" y="72"/>
                    </a:lnTo>
                    <a:lnTo>
                      <a:pt x="149" y="80"/>
                    </a:lnTo>
                    <a:lnTo>
                      <a:pt x="147" y="84"/>
                    </a:lnTo>
                    <a:lnTo>
                      <a:pt x="143" y="87"/>
                    </a:lnTo>
                    <a:lnTo>
                      <a:pt x="136" y="88"/>
                    </a:lnTo>
                    <a:lnTo>
                      <a:pt x="54" y="88"/>
                    </a:lnTo>
                    <a:lnTo>
                      <a:pt x="48" y="87"/>
                    </a:lnTo>
                    <a:lnTo>
                      <a:pt x="45" y="86"/>
                    </a:lnTo>
                    <a:lnTo>
                      <a:pt x="43" y="83"/>
                    </a:lnTo>
                    <a:lnTo>
                      <a:pt x="42" y="78"/>
                    </a:lnTo>
                    <a:lnTo>
                      <a:pt x="42" y="42"/>
                    </a:lnTo>
                    <a:lnTo>
                      <a:pt x="43" y="39"/>
                    </a:lnTo>
                    <a:lnTo>
                      <a:pt x="45" y="38"/>
                    </a:lnTo>
                    <a:lnTo>
                      <a:pt x="46" y="36"/>
                    </a:lnTo>
                    <a:lnTo>
                      <a:pt x="52" y="36"/>
                    </a:lnTo>
                    <a:lnTo>
                      <a:pt x="93" y="36"/>
                    </a:lnTo>
                    <a:lnTo>
                      <a:pt x="98" y="34"/>
                    </a:lnTo>
                    <a:lnTo>
                      <a:pt x="104" y="31"/>
                    </a:lnTo>
                    <a:lnTo>
                      <a:pt x="109" y="29"/>
                    </a:lnTo>
                    <a:lnTo>
                      <a:pt x="114" y="26"/>
                    </a:lnTo>
                    <a:lnTo>
                      <a:pt x="154" y="29"/>
                    </a:lnTo>
                    <a:lnTo>
                      <a:pt x="136" y="11"/>
                    </a:lnTo>
                    <a:lnTo>
                      <a:pt x="176" y="0"/>
                    </a:lnTo>
                  </a:path>
                </a:pathLst>
              </a:custGeom>
              <a:solidFill>
                <a:srgbClr val="B5B5B5"/>
              </a:solidFill>
              <a:ln w="12700" cap="rnd">
                <a:solidFill>
                  <a:srgbClr val="B5B5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8" name="Line 23"/>
              <p:cNvSpPr>
                <a:spLocks noChangeShapeType="1"/>
              </p:cNvSpPr>
              <p:nvPr/>
            </p:nvSpPr>
            <p:spPr bwMode="auto">
              <a:xfrm flipV="1">
                <a:off x="2167" y="1944"/>
                <a:ext cx="0" cy="260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" name="Freeform 24"/>
              <p:cNvSpPr>
                <a:spLocks/>
              </p:cNvSpPr>
              <p:nvPr/>
            </p:nvSpPr>
            <p:spPr bwMode="auto">
              <a:xfrm>
                <a:off x="2167" y="1948"/>
                <a:ext cx="13" cy="255"/>
              </a:xfrm>
              <a:custGeom>
                <a:avLst/>
                <a:gdLst>
                  <a:gd name="T0" fmla="*/ 0 w 13"/>
                  <a:gd name="T1" fmla="*/ 0 h 255"/>
                  <a:gd name="T2" fmla="*/ 12 w 13"/>
                  <a:gd name="T3" fmla="*/ 0 h 255"/>
                  <a:gd name="T4" fmla="*/ 12 w 13"/>
                  <a:gd name="T5" fmla="*/ 254 h 255"/>
                  <a:gd name="T6" fmla="*/ 8 w 13"/>
                  <a:gd name="T7" fmla="*/ 254 h 255"/>
                  <a:gd name="T8" fmla="*/ 8 w 13"/>
                  <a:gd name="T9" fmla="*/ 5 h 255"/>
                  <a:gd name="T10" fmla="*/ 0 w 13"/>
                  <a:gd name="T11" fmla="*/ 5 h 255"/>
                  <a:gd name="T12" fmla="*/ 0 w 13"/>
                  <a:gd name="T13" fmla="*/ 0 h 25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255"/>
                  <a:gd name="T23" fmla="*/ 13 w 13"/>
                  <a:gd name="T24" fmla="*/ 255 h 25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255">
                    <a:moveTo>
                      <a:pt x="0" y="0"/>
                    </a:moveTo>
                    <a:lnTo>
                      <a:pt x="12" y="0"/>
                    </a:lnTo>
                    <a:lnTo>
                      <a:pt x="12" y="254"/>
                    </a:lnTo>
                    <a:lnTo>
                      <a:pt x="8" y="254"/>
                    </a:lnTo>
                    <a:lnTo>
                      <a:pt x="8" y="5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0" name="Line 25"/>
              <p:cNvSpPr>
                <a:spLocks noChangeShapeType="1"/>
              </p:cNvSpPr>
              <p:nvPr/>
            </p:nvSpPr>
            <p:spPr bwMode="auto">
              <a:xfrm flipV="1">
                <a:off x="2164" y="1970"/>
                <a:ext cx="0" cy="235"/>
              </a:xfrm>
              <a:prstGeom prst="line">
                <a:avLst/>
              </a:prstGeom>
              <a:noFill/>
              <a:ln w="12700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" name="Freeform 26"/>
              <p:cNvSpPr>
                <a:spLocks/>
              </p:cNvSpPr>
              <p:nvPr/>
            </p:nvSpPr>
            <p:spPr bwMode="auto">
              <a:xfrm>
                <a:off x="2200" y="1948"/>
                <a:ext cx="23" cy="76"/>
              </a:xfrm>
              <a:custGeom>
                <a:avLst/>
                <a:gdLst>
                  <a:gd name="T0" fmla="*/ 0 w 23"/>
                  <a:gd name="T1" fmla="*/ 0 h 76"/>
                  <a:gd name="T2" fmla="*/ 22 w 23"/>
                  <a:gd name="T3" fmla="*/ 0 h 76"/>
                  <a:gd name="T4" fmla="*/ 22 w 23"/>
                  <a:gd name="T5" fmla="*/ 70 h 76"/>
                  <a:gd name="T6" fmla="*/ 15 w 23"/>
                  <a:gd name="T7" fmla="*/ 75 h 76"/>
                  <a:gd name="T8" fmla="*/ 15 w 23"/>
                  <a:gd name="T9" fmla="*/ 5 h 76"/>
                  <a:gd name="T10" fmla="*/ 2 w 23"/>
                  <a:gd name="T11" fmla="*/ 5 h 76"/>
                  <a:gd name="T12" fmla="*/ 0 w 23"/>
                  <a:gd name="T13" fmla="*/ 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76"/>
                  <a:gd name="T23" fmla="*/ 23 w 23"/>
                  <a:gd name="T24" fmla="*/ 76 h 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76">
                    <a:moveTo>
                      <a:pt x="0" y="0"/>
                    </a:moveTo>
                    <a:lnTo>
                      <a:pt x="22" y="0"/>
                    </a:lnTo>
                    <a:lnTo>
                      <a:pt x="22" y="70"/>
                    </a:lnTo>
                    <a:lnTo>
                      <a:pt x="15" y="75"/>
                    </a:lnTo>
                    <a:lnTo>
                      <a:pt x="15" y="5"/>
                    </a:lnTo>
                    <a:lnTo>
                      <a:pt x="2" y="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D6D6D"/>
              </a:solidFill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2" name="Freeform 27"/>
              <p:cNvSpPr>
                <a:spLocks/>
              </p:cNvSpPr>
              <p:nvPr/>
            </p:nvSpPr>
            <p:spPr bwMode="auto">
              <a:xfrm>
                <a:off x="2115" y="1756"/>
                <a:ext cx="138" cy="140"/>
              </a:xfrm>
              <a:custGeom>
                <a:avLst/>
                <a:gdLst>
                  <a:gd name="T0" fmla="*/ 20 w 138"/>
                  <a:gd name="T1" fmla="*/ 139 h 140"/>
                  <a:gd name="T2" fmla="*/ 12 w 138"/>
                  <a:gd name="T3" fmla="*/ 137 h 140"/>
                  <a:gd name="T4" fmla="*/ 6 w 138"/>
                  <a:gd name="T5" fmla="*/ 133 h 140"/>
                  <a:gd name="T6" fmla="*/ 3 w 138"/>
                  <a:gd name="T7" fmla="*/ 127 h 140"/>
                  <a:gd name="T8" fmla="*/ 0 w 138"/>
                  <a:gd name="T9" fmla="*/ 118 h 140"/>
                  <a:gd name="T10" fmla="*/ 0 w 138"/>
                  <a:gd name="T11" fmla="*/ 24 h 140"/>
                  <a:gd name="T12" fmla="*/ 0 w 138"/>
                  <a:gd name="T13" fmla="*/ 13 h 140"/>
                  <a:gd name="T14" fmla="*/ 4 w 138"/>
                  <a:gd name="T15" fmla="*/ 6 h 140"/>
                  <a:gd name="T16" fmla="*/ 10 w 138"/>
                  <a:gd name="T17" fmla="*/ 3 h 140"/>
                  <a:gd name="T18" fmla="*/ 20 w 138"/>
                  <a:gd name="T19" fmla="*/ 0 h 140"/>
                  <a:gd name="T20" fmla="*/ 119 w 138"/>
                  <a:gd name="T21" fmla="*/ 0 h 140"/>
                  <a:gd name="T22" fmla="*/ 129 w 138"/>
                  <a:gd name="T23" fmla="*/ 3 h 140"/>
                  <a:gd name="T24" fmla="*/ 134 w 138"/>
                  <a:gd name="T25" fmla="*/ 6 h 140"/>
                  <a:gd name="T26" fmla="*/ 136 w 138"/>
                  <a:gd name="T27" fmla="*/ 9 h 140"/>
                  <a:gd name="T28" fmla="*/ 137 w 138"/>
                  <a:gd name="T29" fmla="*/ 13 h 140"/>
                  <a:gd name="T30" fmla="*/ 137 w 138"/>
                  <a:gd name="T31" fmla="*/ 24 h 140"/>
                  <a:gd name="T32" fmla="*/ 137 w 138"/>
                  <a:gd name="T33" fmla="*/ 118 h 140"/>
                  <a:gd name="T34" fmla="*/ 136 w 138"/>
                  <a:gd name="T35" fmla="*/ 129 h 140"/>
                  <a:gd name="T36" fmla="*/ 134 w 138"/>
                  <a:gd name="T37" fmla="*/ 136 h 140"/>
                  <a:gd name="T38" fmla="*/ 132 w 138"/>
                  <a:gd name="T39" fmla="*/ 137 h 140"/>
                  <a:gd name="T40" fmla="*/ 128 w 138"/>
                  <a:gd name="T41" fmla="*/ 138 h 140"/>
                  <a:gd name="T42" fmla="*/ 119 w 138"/>
                  <a:gd name="T43" fmla="*/ 139 h 140"/>
                  <a:gd name="T44" fmla="*/ 20 w 138"/>
                  <a:gd name="T45" fmla="*/ 139 h 14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38"/>
                  <a:gd name="T70" fmla="*/ 0 h 140"/>
                  <a:gd name="T71" fmla="*/ 138 w 138"/>
                  <a:gd name="T72" fmla="*/ 140 h 14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38" h="140">
                    <a:moveTo>
                      <a:pt x="20" y="139"/>
                    </a:moveTo>
                    <a:lnTo>
                      <a:pt x="12" y="137"/>
                    </a:lnTo>
                    <a:lnTo>
                      <a:pt x="6" y="133"/>
                    </a:lnTo>
                    <a:lnTo>
                      <a:pt x="3" y="127"/>
                    </a:lnTo>
                    <a:lnTo>
                      <a:pt x="0" y="11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4" y="6"/>
                    </a:lnTo>
                    <a:lnTo>
                      <a:pt x="10" y="3"/>
                    </a:lnTo>
                    <a:lnTo>
                      <a:pt x="20" y="0"/>
                    </a:lnTo>
                    <a:lnTo>
                      <a:pt x="119" y="0"/>
                    </a:lnTo>
                    <a:lnTo>
                      <a:pt x="129" y="3"/>
                    </a:lnTo>
                    <a:lnTo>
                      <a:pt x="134" y="6"/>
                    </a:lnTo>
                    <a:lnTo>
                      <a:pt x="136" y="9"/>
                    </a:lnTo>
                    <a:lnTo>
                      <a:pt x="137" y="13"/>
                    </a:lnTo>
                    <a:lnTo>
                      <a:pt x="137" y="24"/>
                    </a:lnTo>
                    <a:lnTo>
                      <a:pt x="137" y="118"/>
                    </a:lnTo>
                    <a:lnTo>
                      <a:pt x="136" y="129"/>
                    </a:lnTo>
                    <a:lnTo>
                      <a:pt x="134" y="136"/>
                    </a:lnTo>
                    <a:lnTo>
                      <a:pt x="132" y="137"/>
                    </a:lnTo>
                    <a:lnTo>
                      <a:pt x="128" y="138"/>
                    </a:lnTo>
                    <a:lnTo>
                      <a:pt x="119" y="139"/>
                    </a:lnTo>
                    <a:lnTo>
                      <a:pt x="20" y="139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3" name="Freeform 28"/>
              <p:cNvSpPr>
                <a:spLocks/>
              </p:cNvSpPr>
              <p:nvPr/>
            </p:nvSpPr>
            <p:spPr bwMode="auto">
              <a:xfrm>
                <a:off x="2137" y="1774"/>
                <a:ext cx="92" cy="106"/>
              </a:xfrm>
              <a:custGeom>
                <a:avLst/>
                <a:gdLst>
                  <a:gd name="T0" fmla="*/ 13 w 92"/>
                  <a:gd name="T1" fmla="*/ 105 h 106"/>
                  <a:gd name="T2" fmla="*/ 7 w 92"/>
                  <a:gd name="T3" fmla="*/ 104 h 106"/>
                  <a:gd name="T4" fmla="*/ 4 w 92"/>
                  <a:gd name="T5" fmla="*/ 101 h 106"/>
                  <a:gd name="T6" fmla="*/ 2 w 92"/>
                  <a:gd name="T7" fmla="*/ 97 h 106"/>
                  <a:gd name="T8" fmla="*/ 0 w 92"/>
                  <a:gd name="T9" fmla="*/ 90 h 106"/>
                  <a:gd name="T10" fmla="*/ 0 w 92"/>
                  <a:gd name="T11" fmla="*/ 18 h 106"/>
                  <a:gd name="T12" fmla="*/ 0 w 92"/>
                  <a:gd name="T13" fmla="*/ 10 h 106"/>
                  <a:gd name="T14" fmla="*/ 2 w 92"/>
                  <a:gd name="T15" fmla="*/ 5 h 106"/>
                  <a:gd name="T16" fmla="*/ 6 w 92"/>
                  <a:gd name="T17" fmla="*/ 3 h 106"/>
                  <a:gd name="T18" fmla="*/ 13 w 92"/>
                  <a:gd name="T19" fmla="*/ 0 h 106"/>
                  <a:gd name="T20" fmla="*/ 79 w 92"/>
                  <a:gd name="T21" fmla="*/ 0 h 106"/>
                  <a:gd name="T22" fmla="*/ 86 w 92"/>
                  <a:gd name="T23" fmla="*/ 3 h 106"/>
                  <a:gd name="T24" fmla="*/ 90 w 92"/>
                  <a:gd name="T25" fmla="*/ 5 h 106"/>
                  <a:gd name="T26" fmla="*/ 91 w 92"/>
                  <a:gd name="T27" fmla="*/ 8 h 106"/>
                  <a:gd name="T28" fmla="*/ 91 w 92"/>
                  <a:gd name="T29" fmla="*/ 11 h 106"/>
                  <a:gd name="T30" fmla="*/ 91 w 92"/>
                  <a:gd name="T31" fmla="*/ 18 h 106"/>
                  <a:gd name="T32" fmla="*/ 91 w 92"/>
                  <a:gd name="T33" fmla="*/ 90 h 106"/>
                  <a:gd name="T34" fmla="*/ 91 w 92"/>
                  <a:gd name="T35" fmla="*/ 98 h 106"/>
                  <a:gd name="T36" fmla="*/ 90 w 92"/>
                  <a:gd name="T37" fmla="*/ 103 h 106"/>
                  <a:gd name="T38" fmla="*/ 87 w 92"/>
                  <a:gd name="T39" fmla="*/ 104 h 106"/>
                  <a:gd name="T40" fmla="*/ 85 w 92"/>
                  <a:gd name="T41" fmla="*/ 104 h 106"/>
                  <a:gd name="T42" fmla="*/ 79 w 92"/>
                  <a:gd name="T43" fmla="*/ 105 h 106"/>
                  <a:gd name="T44" fmla="*/ 13 w 92"/>
                  <a:gd name="T45" fmla="*/ 105 h 10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2"/>
                  <a:gd name="T70" fmla="*/ 0 h 106"/>
                  <a:gd name="T71" fmla="*/ 92 w 92"/>
                  <a:gd name="T72" fmla="*/ 106 h 10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2" h="106">
                    <a:moveTo>
                      <a:pt x="13" y="105"/>
                    </a:moveTo>
                    <a:lnTo>
                      <a:pt x="7" y="104"/>
                    </a:lnTo>
                    <a:lnTo>
                      <a:pt x="4" y="101"/>
                    </a:lnTo>
                    <a:lnTo>
                      <a:pt x="2" y="97"/>
                    </a:lnTo>
                    <a:lnTo>
                      <a:pt x="0" y="90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79" y="0"/>
                    </a:lnTo>
                    <a:lnTo>
                      <a:pt x="86" y="3"/>
                    </a:lnTo>
                    <a:lnTo>
                      <a:pt x="90" y="5"/>
                    </a:lnTo>
                    <a:lnTo>
                      <a:pt x="91" y="8"/>
                    </a:lnTo>
                    <a:lnTo>
                      <a:pt x="91" y="11"/>
                    </a:lnTo>
                    <a:lnTo>
                      <a:pt x="91" y="18"/>
                    </a:lnTo>
                    <a:lnTo>
                      <a:pt x="91" y="90"/>
                    </a:lnTo>
                    <a:lnTo>
                      <a:pt x="91" y="98"/>
                    </a:lnTo>
                    <a:lnTo>
                      <a:pt x="90" y="103"/>
                    </a:lnTo>
                    <a:lnTo>
                      <a:pt x="87" y="104"/>
                    </a:lnTo>
                    <a:lnTo>
                      <a:pt x="85" y="104"/>
                    </a:lnTo>
                    <a:lnTo>
                      <a:pt x="79" y="105"/>
                    </a:lnTo>
                    <a:lnTo>
                      <a:pt x="13" y="105"/>
                    </a:lnTo>
                  </a:path>
                </a:pathLst>
              </a:custGeom>
              <a:noFill/>
              <a:ln w="12700" cap="rnd">
                <a:solidFill>
                  <a:srgbClr val="6D6D6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4" name="Freeform 29"/>
              <p:cNvSpPr>
                <a:spLocks/>
              </p:cNvSpPr>
              <p:nvPr/>
            </p:nvSpPr>
            <p:spPr bwMode="auto">
              <a:xfrm>
                <a:off x="2230" y="1763"/>
                <a:ext cx="11" cy="115"/>
              </a:xfrm>
              <a:custGeom>
                <a:avLst/>
                <a:gdLst>
                  <a:gd name="T0" fmla="*/ 8 w 11"/>
                  <a:gd name="T1" fmla="*/ 114 h 115"/>
                  <a:gd name="T2" fmla="*/ 9 w 11"/>
                  <a:gd name="T3" fmla="*/ 114 h 115"/>
                  <a:gd name="T4" fmla="*/ 9 w 11"/>
                  <a:gd name="T5" fmla="*/ 15 h 115"/>
                  <a:gd name="T6" fmla="*/ 9 w 11"/>
                  <a:gd name="T7" fmla="*/ 13 h 115"/>
                  <a:gd name="T8" fmla="*/ 10 w 11"/>
                  <a:gd name="T9" fmla="*/ 12 h 115"/>
                  <a:gd name="T10" fmla="*/ 9 w 11"/>
                  <a:gd name="T11" fmla="*/ 11 h 115"/>
                  <a:gd name="T12" fmla="*/ 9 w 11"/>
                  <a:gd name="T13" fmla="*/ 10 h 115"/>
                  <a:gd name="T14" fmla="*/ 9 w 11"/>
                  <a:gd name="T15" fmla="*/ 9 h 115"/>
                  <a:gd name="T16" fmla="*/ 9 w 11"/>
                  <a:gd name="T17" fmla="*/ 8 h 115"/>
                  <a:gd name="T18" fmla="*/ 9 w 11"/>
                  <a:gd name="T19" fmla="*/ 7 h 115"/>
                  <a:gd name="T20" fmla="*/ 9 w 11"/>
                  <a:gd name="T21" fmla="*/ 6 h 115"/>
                  <a:gd name="T22" fmla="*/ 8 w 11"/>
                  <a:gd name="T23" fmla="*/ 5 h 115"/>
                  <a:gd name="T24" fmla="*/ 8 w 11"/>
                  <a:gd name="T25" fmla="*/ 5 h 115"/>
                  <a:gd name="T26" fmla="*/ 7 w 11"/>
                  <a:gd name="T27" fmla="*/ 4 h 115"/>
                  <a:gd name="T28" fmla="*/ 6 w 11"/>
                  <a:gd name="T29" fmla="*/ 3 h 115"/>
                  <a:gd name="T30" fmla="*/ 6 w 11"/>
                  <a:gd name="T31" fmla="*/ 2 h 115"/>
                  <a:gd name="T32" fmla="*/ 5 w 11"/>
                  <a:gd name="T33" fmla="*/ 2 h 115"/>
                  <a:gd name="T34" fmla="*/ 5 w 11"/>
                  <a:gd name="T35" fmla="*/ 1 h 115"/>
                  <a:gd name="T36" fmla="*/ 4 w 11"/>
                  <a:gd name="T37" fmla="*/ 1 h 115"/>
                  <a:gd name="T38" fmla="*/ 4 w 11"/>
                  <a:gd name="T39" fmla="*/ 1 h 115"/>
                  <a:gd name="T40" fmla="*/ 3 w 11"/>
                  <a:gd name="T41" fmla="*/ 0 h 115"/>
                  <a:gd name="T42" fmla="*/ 2 w 11"/>
                  <a:gd name="T43" fmla="*/ 0 h 115"/>
                  <a:gd name="T44" fmla="*/ 0 w 11"/>
                  <a:gd name="T45" fmla="*/ 2 h 115"/>
                  <a:gd name="T46" fmla="*/ 1 w 11"/>
                  <a:gd name="T47" fmla="*/ 2 h 115"/>
                  <a:gd name="T48" fmla="*/ 2 w 11"/>
                  <a:gd name="T49" fmla="*/ 2 h 115"/>
                  <a:gd name="T50" fmla="*/ 2 w 11"/>
                  <a:gd name="T51" fmla="*/ 3 h 115"/>
                  <a:gd name="T52" fmla="*/ 3 w 11"/>
                  <a:gd name="T53" fmla="*/ 3 h 115"/>
                  <a:gd name="T54" fmla="*/ 4 w 11"/>
                  <a:gd name="T55" fmla="*/ 4 h 115"/>
                  <a:gd name="T56" fmla="*/ 4 w 11"/>
                  <a:gd name="T57" fmla="*/ 4 h 115"/>
                  <a:gd name="T58" fmla="*/ 5 w 11"/>
                  <a:gd name="T59" fmla="*/ 5 h 115"/>
                  <a:gd name="T60" fmla="*/ 5 w 11"/>
                  <a:gd name="T61" fmla="*/ 6 h 115"/>
                  <a:gd name="T62" fmla="*/ 6 w 11"/>
                  <a:gd name="T63" fmla="*/ 7 h 115"/>
                  <a:gd name="T64" fmla="*/ 6 w 11"/>
                  <a:gd name="T65" fmla="*/ 7 h 115"/>
                  <a:gd name="T66" fmla="*/ 7 w 11"/>
                  <a:gd name="T67" fmla="*/ 8 h 115"/>
                  <a:gd name="T68" fmla="*/ 7 w 11"/>
                  <a:gd name="T69" fmla="*/ 9 h 115"/>
                  <a:gd name="T70" fmla="*/ 7 w 11"/>
                  <a:gd name="T71" fmla="*/ 10 h 115"/>
                  <a:gd name="T72" fmla="*/ 8 w 11"/>
                  <a:gd name="T73" fmla="*/ 11 h 115"/>
                  <a:gd name="T74" fmla="*/ 8 w 11"/>
                  <a:gd name="T75" fmla="*/ 12 h 115"/>
                  <a:gd name="T76" fmla="*/ 8 w 11"/>
                  <a:gd name="T77" fmla="*/ 13 h 115"/>
                  <a:gd name="T78" fmla="*/ 8 w 11"/>
                  <a:gd name="T79" fmla="*/ 14 h 115"/>
                  <a:gd name="T80" fmla="*/ 8 w 11"/>
                  <a:gd name="T81" fmla="*/ 14 h 115"/>
                  <a:gd name="T82" fmla="*/ 8 w 11"/>
                  <a:gd name="T83" fmla="*/ 114 h 1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115"/>
                  <a:gd name="T128" fmla="*/ 11 w 11"/>
                  <a:gd name="T129" fmla="*/ 115 h 1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115">
                    <a:moveTo>
                      <a:pt x="8" y="114"/>
                    </a:moveTo>
                    <a:lnTo>
                      <a:pt x="9" y="114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9" y="11"/>
                    </a:lnTo>
                    <a:lnTo>
                      <a:pt x="9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7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9"/>
                    </a:lnTo>
                    <a:lnTo>
                      <a:pt x="7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14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5" name="Freeform 30"/>
              <p:cNvSpPr>
                <a:spLocks/>
              </p:cNvSpPr>
              <p:nvPr/>
            </p:nvSpPr>
            <p:spPr bwMode="auto">
              <a:xfrm>
                <a:off x="2194" y="1779"/>
                <a:ext cx="11" cy="88"/>
              </a:xfrm>
              <a:custGeom>
                <a:avLst/>
                <a:gdLst>
                  <a:gd name="T0" fmla="*/ 8 w 11"/>
                  <a:gd name="T1" fmla="*/ 87 h 88"/>
                  <a:gd name="T2" fmla="*/ 10 w 11"/>
                  <a:gd name="T3" fmla="*/ 87 h 88"/>
                  <a:gd name="T4" fmla="*/ 10 w 11"/>
                  <a:gd name="T5" fmla="*/ 15 h 88"/>
                  <a:gd name="T6" fmla="*/ 10 w 11"/>
                  <a:gd name="T7" fmla="*/ 12 h 88"/>
                  <a:gd name="T8" fmla="*/ 10 w 11"/>
                  <a:gd name="T9" fmla="*/ 11 h 88"/>
                  <a:gd name="T10" fmla="*/ 10 w 11"/>
                  <a:gd name="T11" fmla="*/ 11 h 88"/>
                  <a:gd name="T12" fmla="*/ 10 w 11"/>
                  <a:gd name="T13" fmla="*/ 10 h 88"/>
                  <a:gd name="T14" fmla="*/ 9 w 11"/>
                  <a:gd name="T15" fmla="*/ 9 h 88"/>
                  <a:gd name="T16" fmla="*/ 9 w 11"/>
                  <a:gd name="T17" fmla="*/ 8 h 88"/>
                  <a:gd name="T18" fmla="*/ 9 w 11"/>
                  <a:gd name="T19" fmla="*/ 7 h 88"/>
                  <a:gd name="T20" fmla="*/ 9 w 11"/>
                  <a:gd name="T21" fmla="*/ 6 h 88"/>
                  <a:gd name="T22" fmla="*/ 8 w 11"/>
                  <a:gd name="T23" fmla="*/ 6 h 88"/>
                  <a:gd name="T24" fmla="*/ 8 w 11"/>
                  <a:gd name="T25" fmla="*/ 5 h 88"/>
                  <a:gd name="T26" fmla="*/ 8 w 11"/>
                  <a:gd name="T27" fmla="*/ 4 h 88"/>
                  <a:gd name="T28" fmla="*/ 7 w 11"/>
                  <a:gd name="T29" fmla="*/ 3 h 88"/>
                  <a:gd name="T30" fmla="*/ 6 w 11"/>
                  <a:gd name="T31" fmla="*/ 3 h 88"/>
                  <a:gd name="T32" fmla="*/ 6 w 11"/>
                  <a:gd name="T33" fmla="*/ 2 h 88"/>
                  <a:gd name="T34" fmla="*/ 5 w 11"/>
                  <a:gd name="T35" fmla="*/ 1 h 88"/>
                  <a:gd name="T36" fmla="*/ 4 w 11"/>
                  <a:gd name="T37" fmla="*/ 1 h 88"/>
                  <a:gd name="T38" fmla="*/ 3 w 11"/>
                  <a:gd name="T39" fmla="*/ 0 h 88"/>
                  <a:gd name="T40" fmla="*/ 2 w 11"/>
                  <a:gd name="T41" fmla="*/ 0 h 88"/>
                  <a:gd name="T42" fmla="*/ 2 w 11"/>
                  <a:gd name="T43" fmla="*/ 0 h 88"/>
                  <a:gd name="T44" fmla="*/ 0 w 11"/>
                  <a:gd name="T45" fmla="*/ 2 h 88"/>
                  <a:gd name="T46" fmla="*/ 1 w 11"/>
                  <a:gd name="T47" fmla="*/ 2 h 88"/>
                  <a:gd name="T48" fmla="*/ 1 w 11"/>
                  <a:gd name="T49" fmla="*/ 3 h 88"/>
                  <a:gd name="T50" fmla="*/ 2 w 11"/>
                  <a:gd name="T51" fmla="*/ 3 h 88"/>
                  <a:gd name="T52" fmla="*/ 3 w 11"/>
                  <a:gd name="T53" fmla="*/ 3 h 88"/>
                  <a:gd name="T54" fmla="*/ 4 w 11"/>
                  <a:gd name="T55" fmla="*/ 3 h 88"/>
                  <a:gd name="T56" fmla="*/ 4 w 11"/>
                  <a:gd name="T57" fmla="*/ 4 h 88"/>
                  <a:gd name="T58" fmla="*/ 5 w 11"/>
                  <a:gd name="T59" fmla="*/ 5 h 88"/>
                  <a:gd name="T60" fmla="*/ 6 w 11"/>
                  <a:gd name="T61" fmla="*/ 6 h 88"/>
                  <a:gd name="T62" fmla="*/ 6 w 11"/>
                  <a:gd name="T63" fmla="*/ 7 h 88"/>
                  <a:gd name="T64" fmla="*/ 7 w 11"/>
                  <a:gd name="T65" fmla="*/ 8 h 88"/>
                  <a:gd name="T66" fmla="*/ 8 w 11"/>
                  <a:gd name="T67" fmla="*/ 9 h 88"/>
                  <a:gd name="T68" fmla="*/ 8 w 11"/>
                  <a:gd name="T69" fmla="*/ 10 h 88"/>
                  <a:gd name="T70" fmla="*/ 8 w 11"/>
                  <a:gd name="T71" fmla="*/ 11 h 88"/>
                  <a:gd name="T72" fmla="*/ 8 w 11"/>
                  <a:gd name="T73" fmla="*/ 11 h 88"/>
                  <a:gd name="T74" fmla="*/ 8 w 11"/>
                  <a:gd name="T75" fmla="*/ 12 h 88"/>
                  <a:gd name="T76" fmla="*/ 8 w 11"/>
                  <a:gd name="T77" fmla="*/ 13 h 88"/>
                  <a:gd name="T78" fmla="*/ 8 w 11"/>
                  <a:gd name="T79" fmla="*/ 14 h 88"/>
                  <a:gd name="T80" fmla="*/ 8 w 11"/>
                  <a:gd name="T81" fmla="*/ 87 h 8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"/>
                  <a:gd name="T124" fmla="*/ 0 h 88"/>
                  <a:gd name="T125" fmla="*/ 11 w 11"/>
                  <a:gd name="T126" fmla="*/ 88 h 8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" h="88">
                    <a:moveTo>
                      <a:pt x="8" y="87"/>
                    </a:moveTo>
                    <a:lnTo>
                      <a:pt x="10" y="87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7" y="3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87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6" name="Freeform 31"/>
              <p:cNvSpPr>
                <a:spLocks/>
              </p:cNvSpPr>
              <p:nvPr/>
            </p:nvSpPr>
            <p:spPr bwMode="auto">
              <a:xfrm>
                <a:off x="2227" y="1947"/>
                <a:ext cx="3" cy="50"/>
              </a:xfrm>
              <a:custGeom>
                <a:avLst/>
                <a:gdLst>
                  <a:gd name="T0" fmla="*/ 2 w 3"/>
                  <a:gd name="T1" fmla="*/ 49 h 50"/>
                  <a:gd name="T2" fmla="*/ 2 w 3"/>
                  <a:gd name="T3" fmla="*/ 0 h 50"/>
                  <a:gd name="T4" fmla="*/ 0 w 3"/>
                  <a:gd name="T5" fmla="*/ 0 h 50"/>
                  <a:gd name="T6" fmla="*/ 0 w 3"/>
                  <a:gd name="T7" fmla="*/ 49 h 50"/>
                  <a:gd name="T8" fmla="*/ 2 w 3"/>
                  <a:gd name="T9" fmla="*/ 49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50"/>
                  <a:gd name="T17" fmla="*/ 3 w 3"/>
                  <a:gd name="T18" fmla="*/ 50 h 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50">
                    <a:moveTo>
                      <a:pt x="2" y="4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2" y="4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7" name="Freeform 32"/>
              <p:cNvSpPr>
                <a:spLocks/>
              </p:cNvSpPr>
              <p:nvPr/>
            </p:nvSpPr>
            <p:spPr bwMode="auto">
              <a:xfrm>
                <a:off x="2185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8" name="Freeform 33"/>
              <p:cNvSpPr>
                <a:spLocks/>
              </p:cNvSpPr>
              <p:nvPr/>
            </p:nvSpPr>
            <p:spPr bwMode="auto">
              <a:xfrm>
                <a:off x="2152" y="1947"/>
                <a:ext cx="3" cy="230"/>
              </a:xfrm>
              <a:custGeom>
                <a:avLst/>
                <a:gdLst>
                  <a:gd name="T0" fmla="*/ 2 w 3"/>
                  <a:gd name="T1" fmla="*/ 229 h 230"/>
                  <a:gd name="T2" fmla="*/ 2 w 3"/>
                  <a:gd name="T3" fmla="*/ 0 h 230"/>
                  <a:gd name="T4" fmla="*/ 0 w 3"/>
                  <a:gd name="T5" fmla="*/ 0 h 230"/>
                  <a:gd name="T6" fmla="*/ 0 w 3"/>
                  <a:gd name="T7" fmla="*/ 229 h 230"/>
                  <a:gd name="T8" fmla="*/ 2 w 3"/>
                  <a:gd name="T9" fmla="*/ 229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230"/>
                  <a:gd name="T17" fmla="*/ 3 w 3"/>
                  <a:gd name="T18" fmla="*/ 230 h 2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230">
                    <a:moveTo>
                      <a:pt x="2" y="229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29"/>
                    </a:lnTo>
                    <a:lnTo>
                      <a:pt x="2" y="229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9" name="Freeform 34"/>
              <p:cNvSpPr>
                <a:spLocks/>
              </p:cNvSpPr>
              <p:nvPr/>
            </p:nvSpPr>
            <p:spPr bwMode="auto">
              <a:xfrm>
                <a:off x="2263" y="1672"/>
                <a:ext cx="11" cy="219"/>
              </a:xfrm>
              <a:custGeom>
                <a:avLst/>
                <a:gdLst>
                  <a:gd name="T0" fmla="*/ 8 w 11"/>
                  <a:gd name="T1" fmla="*/ 218 h 219"/>
                  <a:gd name="T2" fmla="*/ 9 w 11"/>
                  <a:gd name="T3" fmla="*/ 218 h 219"/>
                  <a:gd name="T4" fmla="*/ 10 w 11"/>
                  <a:gd name="T5" fmla="*/ 16 h 219"/>
                  <a:gd name="T6" fmla="*/ 10 w 11"/>
                  <a:gd name="T7" fmla="*/ 13 h 219"/>
                  <a:gd name="T8" fmla="*/ 10 w 11"/>
                  <a:gd name="T9" fmla="*/ 12 h 219"/>
                  <a:gd name="T10" fmla="*/ 10 w 11"/>
                  <a:gd name="T11" fmla="*/ 11 h 219"/>
                  <a:gd name="T12" fmla="*/ 10 w 11"/>
                  <a:gd name="T13" fmla="*/ 10 h 219"/>
                  <a:gd name="T14" fmla="*/ 9 w 11"/>
                  <a:gd name="T15" fmla="*/ 9 h 219"/>
                  <a:gd name="T16" fmla="*/ 9 w 11"/>
                  <a:gd name="T17" fmla="*/ 8 h 219"/>
                  <a:gd name="T18" fmla="*/ 9 w 11"/>
                  <a:gd name="T19" fmla="*/ 7 h 219"/>
                  <a:gd name="T20" fmla="*/ 9 w 11"/>
                  <a:gd name="T21" fmla="*/ 6 h 219"/>
                  <a:gd name="T22" fmla="*/ 8 w 11"/>
                  <a:gd name="T23" fmla="*/ 5 h 219"/>
                  <a:gd name="T24" fmla="*/ 8 w 11"/>
                  <a:gd name="T25" fmla="*/ 4 h 219"/>
                  <a:gd name="T26" fmla="*/ 6 w 11"/>
                  <a:gd name="T27" fmla="*/ 3 h 219"/>
                  <a:gd name="T28" fmla="*/ 6 w 11"/>
                  <a:gd name="T29" fmla="*/ 2 h 219"/>
                  <a:gd name="T30" fmla="*/ 5 w 11"/>
                  <a:gd name="T31" fmla="*/ 1 h 219"/>
                  <a:gd name="T32" fmla="*/ 4 w 11"/>
                  <a:gd name="T33" fmla="*/ 1 h 219"/>
                  <a:gd name="T34" fmla="*/ 4 w 11"/>
                  <a:gd name="T35" fmla="*/ 1 h 219"/>
                  <a:gd name="T36" fmla="*/ 3 w 11"/>
                  <a:gd name="T37" fmla="*/ 1 h 219"/>
                  <a:gd name="T38" fmla="*/ 2 w 11"/>
                  <a:gd name="T39" fmla="*/ 0 h 219"/>
                  <a:gd name="T40" fmla="*/ 2 w 11"/>
                  <a:gd name="T41" fmla="*/ 0 h 219"/>
                  <a:gd name="T42" fmla="*/ 0 w 11"/>
                  <a:gd name="T43" fmla="*/ 2 h 219"/>
                  <a:gd name="T44" fmla="*/ 1 w 11"/>
                  <a:gd name="T45" fmla="*/ 2 h 219"/>
                  <a:gd name="T46" fmla="*/ 1 w 11"/>
                  <a:gd name="T47" fmla="*/ 2 h 219"/>
                  <a:gd name="T48" fmla="*/ 2 w 11"/>
                  <a:gd name="T49" fmla="*/ 3 h 219"/>
                  <a:gd name="T50" fmla="*/ 3 w 11"/>
                  <a:gd name="T51" fmla="*/ 3 h 219"/>
                  <a:gd name="T52" fmla="*/ 4 w 11"/>
                  <a:gd name="T53" fmla="*/ 3 h 219"/>
                  <a:gd name="T54" fmla="*/ 4 w 11"/>
                  <a:gd name="T55" fmla="*/ 4 h 219"/>
                  <a:gd name="T56" fmla="*/ 5 w 11"/>
                  <a:gd name="T57" fmla="*/ 5 h 219"/>
                  <a:gd name="T58" fmla="*/ 5 w 11"/>
                  <a:gd name="T59" fmla="*/ 5 h 219"/>
                  <a:gd name="T60" fmla="*/ 6 w 11"/>
                  <a:gd name="T61" fmla="*/ 6 h 219"/>
                  <a:gd name="T62" fmla="*/ 6 w 11"/>
                  <a:gd name="T63" fmla="*/ 7 h 219"/>
                  <a:gd name="T64" fmla="*/ 6 w 11"/>
                  <a:gd name="T65" fmla="*/ 8 h 219"/>
                  <a:gd name="T66" fmla="*/ 7 w 11"/>
                  <a:gd name="T67" fmla="*/ 8 h 219"/>
                  <a:gd name="T68" fmla="*/ 8 w 11"/>
                  <a:gd name="T69" fmla="*/ 9 h 219"/>
                  <a:gd name="T70" fmla="*/ 8 w 11"/>
                  <a:gd name="T71" fmla="*/ 10 h 219"/>
                  <a:gd name="T72" fmla="*/ 8 w 11"/>
                  <a:gd name="T73" fmla="*/ 11 h 219"/>
                  <a:gd name="T74" fmla="*/ 8 w 11"/>
                  <a:gd name="T75" fmla="*/ 12 h 219"/>
                  <a:gd name="T76" fmla="*/ 8 w 11"/>
                  <a:gd name="T77" fmla="*/ 13 h 219"/>
                  <a:gd name="T78" fmla="*/ 8 w 11"/>
                  <a:gd name="T79" fmla="*/ 14 h 219"/>
                  <a:gd name="T80" fmla="*/ 8 w 11"/>
                  <a:gd name="T81" fmla="*/ 15 h 219"/>
                  <a:gd name="T82" fmla="*/ 8 w 11"/>
                  <a:gd name="T83" fmla="*/ 218 h 21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1"/>
                  <a:gd name="T127" fmla="*/ 0 h 219"/>
                  <a:gd name="T128" fmla="*/ 11 w 11"/>
                  <a:gd name="T129" fmla="*/ 219 h 21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1" h="219">
                    <a:moveTo>
                      <a:pt x="8" y="218"/>
                    </a:moveTo>
                    <a:lnTo>
                      <a:pt x="9" y="218"/>
                    </a:lnTo>
                    <a:lnTo>
                      <a:pt x="10" y="16"/>
                    </a:lnTo>
                    <a:lnTo>
                      <a:pt x="10" y="13"/>
                    </a:lnTo>
                    <a:lnTo>
                      <a:pt x="10" y="12"/>
                    </a:lnTo>
                    <a:lnTo>
                      <a:pt x="10" y="11"/>
                    </a:lnTo>
                    <a:lnTo>
                      <a:pt x="10" y="10"/>
                    </a:lnTo>
                    <a:lnTo>
                      <a:pt x="9" y="9"/>
                    </a:lnTo>
                    <a:lnTo>
                      <a:pt x="9" y="8"/>
                    </a:lnTo>
                    <a:lnTo>
                      <a:pt x="9" y="7"/>
                    </a:lnTo>
                    <a:lnTo>
                      <a:pt x="9" y="6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6" y="3"/>
                    </a:lnTo>
                    <a:lnTo>
                      <a:pt x="6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4"/>
                    </a:lnTo>
                    <a:lnTo>
                      <a:pt x="5" y="5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8"/>
                    </a:lnTo>
                    <a:lnTo>
                      <a:pt x="7" y="8"/>
                    </a:lnTo>
                    <a:lnTo>
                      <a:pt x="8" y="9"/>
                    </a:lnTo>
                    <a:lnTo>
                      <a:pt x="8" y="10"/>
                    </a:lnTo>
                    <a:lnTo>
                      <a:pt x="8" y="11"/>
                    </a:lnTo>
                    <a:lnTo>
                      <a:pt x="8" y="12"/>
                    </a:lnTo>
                    <a:lnTo>
                      <a:pt x="8" y="13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8" y="218"/>
                    </a:lnTo>
                  </a:path>
                </a:pathLst>
              </a:custGeom>
              <a:solidFill>
                <a:srgbClr val="DBDBDB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153" name="Picture 3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36" y="2895"/>
              <a:ext cx="1045" cy="8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68" name="AutoShape 55"/>
          <p:cNvSpPr>
            <a:spLocks noChangeArrowheads="1"/>
          </p:cNvSpPr>
          <p:nvPr/>
        </p:nvSpPr>
        <p:spPr bwMode="auto">
          <a:xfrm>
            <a:off x="5695950" y="4048125"/>
            <a:ext cx="1047750" cy="1098550"/>
          </a:xfrm>
          <a:prstGeom prst="can">
            <a:avLst>
              <a:gd name="adj" fmla="val 25000"/>
            </a:avLst>
          </a:prstGeom>
          <a:gradFill flip="none" rotWithShape="1">
            <a:gsLst>
              <a:gs pos="86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10800000" scaled="1"/>
            <a:tileRect/>
          </a:gradFill>
          <a:ln>
            <a:solidFill>
              <a:schemeClr val="accent1">
                <a:lumMod val="75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sz="1400" dirty="0" smtClean="0"/>
              <a:t>SD 2</a:t>
            </a:r>
          </a:p>
          <a:p>
            <a:pPr algn="ctr">
              <a:defRPr/>
            </a:pPr>
            <a:r>
              <a:rPr lang="en-US" sz="1100" dirty="0" err="1" smtClean="0"/>
              <a:t>Admn</a:t>
            </a:r>
            <a:r>
              <a:rPr lang="en-US" sz="1100" dirty="0" smtClean="0"/>
              <a:t> </a:t>
            </a:r>
            <a:r>
              <a:rPr lang="en-US" sz="1100" dirty="0" err="1" smtClean="0"/>
              <a:t>Autorizada</a:t>
            </a:r>
            <a:r>
              <a:rPr lang="en-US" sz="1100" dirty="0" smtClean="0"/>
              <a:t> </a:t>
            </a:r>
          </a:p>
          <a:p>
            <a:pPr algn="ctr">
              <a:defRPr/>
            </a:pPr>
            <a:endParaRPr lang="en-US" sz="1100" dirty="0"/>
          </a:p>
          <a:p>
            <a:pPr algn="ctr">
              <a:defRPr/>
            </a:pPr>
            <a:endParaRPr lang="en-US" sz="1100" dirty="0"/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5734050" y="4659313"/>
            <a:ext cx="407988" cy="446087"/>
            <a:chOff x="4579" y="929"/>
            <a:chExt cx="857" cy="1140"/>
          </a:xfrm>
        </p:grpSpPr>
        <p:pic>
          <p:nvPicPr>
            <p:cNvPr id="5151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9" y="929"/>
              <a:ext cx="785" cy="1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aphicFrame>
          <p:nvGraphicFramePr>
            <p:cNvPr id="5122" name="Object 13"/>
            <p:cNvGraphicFramePr>
              <a:graphicFrameLocks noChangeAspect="1"/>
            </p:cNvGraphicFramePr>
            <p:nvPr/>
          </p:nvGraphicFramePr>
          <p:xfrm>
            <a:off x="4840" y="1264"/>
            <a:ext cx="596" cy="805"/>
          </p:xfrm>
          <a:graphic>
            <a:graphicData uri="http://schemas.openxmlformats.org/presentationml/2006/ole">
              <p:oleObj spid="_x0000_s56322" name="Paint Shop Pro Image" r:id="rId8" imgW="946341" imgH="1278395" progId="">
                <p:embed/>
              </p:oleObj>
            </a:graphicData>
          </a:graphic>
        </p:graphicFrame>
      </p:grpSp>
      <p:sp>
        <p:nvSpPr>
          <p:cNvPr id="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558"/>
            <a:ext cx="7466013" cy="1143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Plataforma</a:t>
            </a:r>
            <a:r>
              <a:rPr lang="en-US" dirty="0" smtClean="0"/>
              <a:t> Global – </a:t>
            </a:r>
            <a:r>
              <a:rPr lang="en-US" dirty="0" err="1" smtClean="0"/>
              <a:t>Principales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1/3 </a:t>
            </a:r>
            <a:r>
              <a:rPr lang="en-US" dirty="0" err="1" smtClean="0"/>
              <a:t>Administración</a:t>
            </a:r>
            <a:r>
              <a:rPr lang="en-US" dirty="0" smtClean="0"/>
              <a:t> </a:t>
            </a:r>
            <a:r>
              <a:rPr lang="en-US" dirty="0" err="1" smtClean="0"/>
              <a:t>Autorizada</a:t>
            </a:r>
            <a:endParaRPr lang="en-US" dirty="0" smtClean="0"/>
          </a:p>
        </p:txBody>
      </p:sp>
      <p:sp>
        <p:nvSpPr>
          <p:cNvPr id="76" name="Arc 75"/>
          <p:cNvSpPr/>
          <p:nvPr/>
        </p:nvSpPr>
        <p:spPr>
          <a:xfrm>
            <a:off x="1905000" y="4343400"/>
            <a:ext cx="1905000" cy="1447800"/>
          </a:xfrm>
          <a:prstGeom prst="arc">
            <a:avLst>
              <a:gd name="adj1" fmla="val 15902466"/>
              <a:gd name="adj2" fmla="val 10647875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5791200" y="4343400"/>
            <a:ext cx="1684421" cy="1558378"/>
          </a:xfrm>
          <a:prstGeom prst="arc">
            <a:avLst>
              <a:gd name="adj1" fmla="val 16730123"/>
              <a:gd name="adj2" fmla="val 10796099"/>
            </a:avLst>
          </a:prstGeom>
          <a:ln w="25400" cap="rnd">
            <a:solidFill>
              <a:schemeClr val="accent1">
                <a:lumMod val="50000"/>
              </a:schemeClr>
            </a:solidFill>
            <a:prstDash val="dash"/>
            <a:round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an 77"/>
          <p:cNvSpPr/>
          <p:nvPr/>
        </p:nvSpPr>
        <p:spPr>
          <a:xfrm rot="19155890">
            <a:off x="5362650" y="1878145"/>
            <a:ext cx="609600" cy="605588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/>
              </a:gs>
              <a:gs pos="25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Applet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</a:t>
            </a:r>
            <a:endParaRPr lang="en-US" sz="1100" b="1" dirty="0">
              <a:solidFill>
                <a:schemeClr val="tx1"/>
              </a:solidFill>
            </a:endParaRPr>
          </a:p>
        </p:txBody>
      </p:sp>
      <p:grpSp>
        <p:nvGrpSpPr>
          <p:cNvPr id="8" name="Group 85"/>
          <p:cNvGrpSpPr/>
          <p:nvPr/>
        </p:nvGrpSpPr>
        <p:grpSpPr>
          <a:xfrm>
            <a:off x="347350" y="1175650"/>
            <a:ext cx="1323975" cy="1128231"/>
            <a:chOff x="2819400" y="4648200"/>
            <a:chExt cx="1323975" cy="1128231"/>
          </a:xfrm>
        </p:grpSpPr>
        <p:pic>
          <p:nvPicPr>
            <p:cNvPr id="87" name="Picture 3" descr="PE01753_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76600" y="4648200"/>
              <a:ext cx="866775" cy="112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7" descr="antena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-10000"/>
            </a:blip>
            <a:srcRect/>
            <a:stretch>
              <a:fillRect/>
            </a:stretch>
          </p:blipFill>
          <p:spPr bwMode="auto">
            <a:xfrm>
              <a:off x="2819400" y="5082694"/>
              <a:ext cx="687230" cy="693737"/>
            </a:xfrm>
            <a:prstGeom prst="rect">
              <a:avLst/>
            </a:prstGeom>
            <a:noFill/>
          </p:spPr>
        </p:pic>
      </p:grpSp>
      <p:grpSp>
        <p:nvGrpSpPr>
          <p:cNvPr id="9" name="Group 88"/>
          <p:cNvGrpSpPr/>
          <p:nvPr/>
        </p:nvGrpSpPr>
        <p:grpSpPr>
          <a:xfrm>
            <a:off x="1905000" y="3810000"/>
            <a:ext cx="685800" cy="594831"/>
            <a:chOff x="2819400" y="4648200"/>
            <a:chExt cx="1323975" cy="1128231"/>
          </a:xfrm>
        </p:grpSpPr>
        <p:pic>
          <p:nvPicPr>
            <p:cNvPr id="90" name="Picture 3" descr="PE01753_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76600" y="4648200"/>
              <a:ext cx="866775" cy="1125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Picture 7" descr="antena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lum bright="-10000"/>
            </a:blip>
            <a:srcRect/>
            <a:stretch>
              <a:fillRect/>
            </a:stretch>
          </p:blipFill>
          <p:spPr bwMode="auto">
            <a:xfrm>
              <a:off x="2819400" y="5082694"/>
              <a:ext cx="687230" cy="693737"/>
            </a:xfrm>
            <a:prstGeom prst="rect">
              <a:avLst/>
            </a:prstGeom>
            <a:noFill/>
          </p:spPr>
        </p:pic>
      </p:grpSp>
      <p:grpSp>
        <p:nvGrpSpPr>
          <p:cNvPr id="10" name="Group 92"/>
          <p:cNvGrpSpPr/>
          <p:nvPr/>
        </p:nvGrpSpPr>
        <p:grpSpPr>
          <a:xfrm>
            <a:off x="6248400" y="1219200"/>
            <a:ext cx="1295400" cy="1141383"/>
            <a:chOff x="2514600" y="1905000"/>
            <a:chExt cx="1295400" cy="1141383"/>
          </a:xfrm>
        </p:grpSpPr>
        <p:pic>
          <p:nvPicPr>
            <p:cNvPr id="94" name="Picture 93" descr="BD06784_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743200" y="1905000"/>
              <a:ext cx="1066800" cy="103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5" name="Picture 15" descr="bank-tn_451-storefront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4600" y="2362200"/>
              <a:ext cx="684184" cy="684183"/>
            </a:xfrm>
            <a:prstGeom prst="rect">
              <a:avLst/>
            </a:prstGeom>
            <a:noFill/>
          </p:spPr>
        </p:pic>
      </p:grpSp>
      <p:grpSp>
        <p:nvGrpSpPr>
          <p:cNvPr id="11" name="Group 95"/>
          <p:cNvGrpSpPr/>
          <p:nvPr/>
        </p:nvGrpSpPr>
        <p:grpSpPr>
          <a:xfrm>
            <a:off x="5867400" y="3657600"/>
            <a:ext cx="685800" cy="607983"/>
            <a:chOff x="2514600" y="1905000"/>
            <a:chExt cx="1295400" cy="1141383"/>
          </a:xfrm>
        </p:grpSpPr>
        <p:pic>
          <p:nvPicPr>
            <p:cNvPr id="97" name="Picture 96" descr="BD06784_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743200" y="1905000"/>
              <a:ext cx="1066800" cy="1032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8" name="Picture 15" descr="bank-tn_451-storefront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4600" y="2362200"/>
              <a:ext cx="684184" cy="684183"/>
            </a:xfrm>
            <a:prstGeom prst="rect">
              <a:avLst/>
            </a:prstGeom>
            <a:noFill/>
          </p:spPr>
        </p:pic>
      </p:grpSp>
      <p:sp>
        <p:nvSpPr>
          <p:cNvPr id="83" name="Freeform 82"/>
          <p:cNvSpPr/>
          <p:nvPr/>
        </p:nvSpPr>
        <p:spPr>
          <a:xfrm>
            <a:off x="2586182" y="2650836"/>
            <a:ext cx="2817091" cy="2041237"/>
          </a:xfrm>
          <a:custGeom>
            <a:avLst/>
            <a:gdLst>
              <a:gd name="connsiteX0" fmla="*/ 0 w 2817091"/>
              <a:gd name="connsiteY0" fmla="*/ 0 h 2041237"/>
              <a:gd name="connsiteX1" fmla="*/ 1902691 w 2817091"/>
              <a:gd name="connsiteY1" fmla="*/ 942109 h 2041237"/>
              <a:gd name="connsiteX2" fmla="*/ 2817091 w 2817091"/>
              <a:gd name="connsiteY2" fmla="*/ 2041237 h 204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7091" h="2041237">
                <a:moveTo>
                  <a:pt x="0" y="0"/>
                </a:moveTo>
                <a:cubicBezTo>
                  <a:pt x="716588" y="300951"/>
                  <a:pt x="1433176" y="601903"/>
                  <a:pt x="1902691" y="942109"/>
                </a:cubicBezTo>
                <a:cubicBezTo>
                  <a:pt x="2372206" y="1282315"/>
                  <a:pt x="2594648" y="1661776"/>
                  <a:pt x="2817091" y="204123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n 78"/>
          <p:cNvSpPr/>
          <p:nvPr/>
        </p:nvSpPr>
        <p:spPr>
          <a:xfrm rot="1668017">
            <a:off x="2515460" y="2015579"/>
            <a:ext cx="609600" cy="605588"/>
          </a:xfrm>
          <a:prstGeom prst="can">
            <a:avLst>
              <a:gd name="adj" fmla="val 24010"/>
            </a:avLst>
          </a:prstGeom>
          <a:gradFill flip="none" rotWithShape="1">
            <a:gsLst>
              <a:gs pos="86000">
                <a:schemeClr val="accent6"/>
              </a:gs>
              <a:gs pos="25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152400" dist="88900" dir="246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Applet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3796145" y="2346036"/>
            <a:ext cx="2235200" cy="2096655"/>
          </a:xfrm>
          <a:custGeom>
            <a:avLst/>
            <a:gdLst>
              <a:gd name="connsiteX0" fmla="*/ 2235200 w 2235200"/>
              <a:gd name="connsiteY0" fmla="*/ 0 h 2096655"/>
              <a:gd name="connsiteX1" fmla="*/ 868219 w 2235200"/>
              <a:gd name="connsiteY1" fmla="*/ 997528 h 2096655"/>
              <a:gd name="connsiteX2" fmla="*/ 0 w 2235200"/>
              <a:gd name="connsiteY2" fmla="*/ 2096655 h 209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0" h="2096655">
                <a:moveTo>
                  <a:pt x="2235200" y="0"/>
                </a:moveTo>
                <a:cubicBezTo>
                  <a:pt x="1737976" y="324042"/>
                  <a:pt x="1240752" y="648085"/>
                  <a:pt x="868219" y="997528"/>
                </a:cubicBezTo>
                <a:cubicBezTo>
                  <a:pt x="495686" y="1346971"/>
                  <a:pt x="247843" y="1721813"/>
                  <a:pt x="0" y="2096655"/>
                </a:cubicBezTo>
              </a:path>
            </a:pathLst>
          </a:custGeom>
          <a:ln w="38100">
            <a:solidFill>
              <a:srgbClr val="FF33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82025" y="6411913"/>
            <a:ext cx="561975" cy="365125"/>
          </a:xfrm>
        </p:spPr>
        <p:txBody>
          <a:bodyPr/>
          <a:lstStyle/>
          <a:p>
            <a:pPr>
              <a:defRPr/>
            </a:pPr>
            <a:fld id="{767378BB-E487-4758-803C-DF1C6C9D500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81" name="Text Box 100"/>
          <p:cNvSpPr txBox="1">
            <a:spLocks noChangeArrowheads="1"/>
          </p:cNvSpPr>
          <p:nvPr/>
        </p:nvSpPr>
        <p:spPr bwMode="auto">
          <a:xfrm>
            <a:off x="8842375" y="6450013"/>
            <a:ext cx="3365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51275" y="6481763"/>
            <a:ext cx="4337050" cy="476250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OTA </a:t>
            </a:r>
            <a:r>
              <a:rPr lang="fr-FR" dirty="0" err="1" smtClean="0"/>
              <a:t>platform</a:t>
            </a:r>
            <a:r>
              <a:rPr lang="fr-FR" dirty="0" smtClean="0"/>
              <a:t> - Introduction and usage - </a:t>
            </a:r>
            <a:r>
              <a:rPr lang="fr-FR" dirty="0" err="1" smtClean="0"/>
              <a:t>Sending</a:t>
            </a:r>
            <a:r>
              <a:rPr lang="fr-FR" dirty="0" smtClean="0"/>
              <a:t> a service</a:t>
            </a:r>
            <a:endParaRPr lang="fr-FR" dirty="0"/>
          </a:p>
        </p:txBody>
      </p:sp>
      <p:grpSp>
        <p:nvGrpSpPr>
          <p:cNvPr id="93" name="Group 92"/>
          <p:cNvGrpSpPr/>
          <p:nvPr/>
        </p:nvGrpSpPr>
        <p:grpSpPr>
          <a:xfrm>
            <a:off x="4073236" y="3182586"/>
            <a:ext cx="783771" cy="783771"/>
            <a:chOff x="7635833" y="463137"/>
            <a:chExt cx="783771" cy="783771"/>
          </a:xfrm>
        </p:grpSpPr>
        <p:sp>
          <p:nvSpPr>
            <p:cNvPr id="86" name="Oval 85"/>
            <p:cNvSpPr/>
            <p:nvPr/>
          </p:nvSpPr>
          <p:spPr>
            <a:xfrm>
              <a:off x="7635833" y="463137"/>
              <a:ext cx="783771" cy="783771"/>
            </a:xfrm>
            <a:prstGeom prst="ellipse">
              <a:avLst/>
            </a:prstGeom>
            <a:solidFill>
              <a:srgbClr val="FF00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695211" y="795646"/>
              <a:ext cx="676894" cy="1306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5278 0.02266 0.10556 0.04533 0.11042 0.10707 C 0.11528 0.16882 0.07187 0.26942 0.02865 0.37003 " pathEditMode="relative" ptsTypes="aaA">
                                      <p:cBhvr>
                                        <p:cTn id="55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-0.05417 0.0407 -0.10834 0.08141 -0.09219 0.16096 C -0.07604 0.24052 0.01059 0.35893 0.09739 0.47757 " pathEditMode="relative" ptsTypes="aaA">
                                      <p:cBhvr>
                                        <p:cTn id="7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5" presetClass="emph" presetSubtype="0" repeatCount="indefinite" fill="hold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1" grpId="0"/>
      <p:bldP spid="5132" grpId="0"/>
      <p:bldP spid="999485" grpId="0" animBg="1"/>
      <p:bldP spid="999513" grpId="0" animBg="1"/>
      <p:bldP spid="67" grpId="0" animBg="1"/>
      <p:bldP spid="68" grpId="0" animBg="1"/>
      <p:bldP spid="76" grpId="0" animBg="1"/>
      <p:bldP spid="77" grpId="0" animBg="1"/>
      <p:bldP spid="78" grpId="0" animBg="1"/>
      <p:bldP spid="78" grpId="1" animBg="1"/>
      <p:bldP spid="83" grpId="0" animBg="1"/>
      <p:bldP spid="79" grpId="0" animBg="1"/>
      <p:bldP spid="79" grpId="1" animBg="1"/>
      <p:bldP spid="84" grpId="0" animBg="1"/>
      <p:bldP spid="81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Props1.xml><?xml version="1.0" encoding="utf-8"?>
<ds:datastoreItem xmlns:ds="http://schemas.openxmlformats.org/officeDocument/2006/customXml" ds:itemID="{6C667E71-C829-4421-8BFD-BB63F4F6FA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C23EF-2679-4608-A0F3-4F6152F10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CDD7B8C-B819-42B4-ADC6-0BA3E72CA825}">
  <ds:schemaRefs>
    <ds:schemaRef ds:uri="http://schemas.microsoft.com/office/2006/metadata/properties"/>
    <ds:schemaRef ds:uri="9f602793-1077-4cf6-848e-870ba01bc4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10611</TotalTime>
  <Words>1015</Words>
  <Application>Microsoft Office PowerPoint</Application>
  <PresentationFormat>On-screen Show (4:3)</PresentationFormat>
  <Paragraphs>298</Paragraphs>
  <Slides>12</Slides>
  <Notes>12</Notes>
  <HiddenSlides>4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Nouvelle présentation</vt:lpstr>
      <vt:lpstr>Couverture avec titre sur 1 ligne</vt:lpstr>
      <vt:lpstr>Gemalto Dec09</vt:lpstr>
      <vt:lpstr>Paint Shop Pro Image</vt:lpstr>
      <vt:lpstr>Document</vt:lpstr>
      <vt:lpstr>Plataforma OTA – Introducción y uso</vt:lpstr>
      <vt:lpstr>Qué es OTA</vt:lpstr>
      <vt:lpstr>Panorama general de OTA </vt:lpstr>
      <vt:lpstr>Caso de uso OTA 1 – Administración de archivo </vt:lpstr>
      <vt:lpstr>Caso de uso OTA 2 – Administración de Applet </vt:lpstr>
      <vt:lpstr>Caso de uso OTA 3 – Activación de Applet</vt:lpstr>
      <vt:lpstr>Caso de uso OTA 4 – NFC</vt:lpstr>
      <vt:lpstr>Plataforma Global – Principales casos de uso 1/3</vt:lpstr>
      <vt:lpstr>Plataforma Global – Principales casos de uso 1/3 Administración Autorizada</vt:lpstr>
      <vt:lpstr>Plataforma Global – Principales casos de uso 2/3 Administración Delegada</vt:lpstr>
      <vt:lpstr>Estrategias Principales de Despliegue</vt:lpstr>
      <vt:lpstr>De la solicitud del cliente a la actualización de tarjeta …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Introduction and Usage</dc:title>
  <dc:subject>What is OTA</dc:subject>
  <dc:creator>Olivier Clavel</dc:creator>
  <cp:lastModifiedBy>Gemalto</cp:lastModifiedBy>
  <cp:revision>458</cp:revision>
  <dcterms:created xsi:type="dcterms:W3CDTF">2003-09-08T15:01:38Z</dcterms:created>
  <dcterms:modified xsi:type="dcterms:W3CDTF">2010-08-30T14:06:46Z</dcterms:modified>
</cp:coreProperties>
</file>