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  <p:sldMasterId id="2147483657" r:id="rId5"/>
    <p:sldMasterId id="2147483679" r:id="rId6"/>
  </p:sldMasterIdLst>
  <p:notesMasterIdLst>
    <p:notesMasterId r:id="rId16"/>
  </p:notesMasterIdLst>
  <p:handoutMasterIdLst>
    <p:handoutMasterId r:id="rId17"/>
  </p:handoutMasterIdLst>
  <p:sldIdLst>
    <p:sldId id="274" r:id="rId7"/>
    <p:sldId id="275" r:id="rId8"/>
    <p:sldId id="276" r:id="rId9"/>
    <p:sldId id="277" r:id="rId10"/>
    <p:sldId id="281" r:id="rId11"/>
    <p:sldId id="279" r:id="rId12"/>
    <p:sldId id="280" r:id="rId13"/>
    <p:sldId id="282" r:id="rId14"/>
    <p:sldId id="283" r:id="rId15"/>
  </p:sldIdLst>
  <p:sldSz cx="9144000" cy="6858000" type="screen4x3"/>
  <p:notesSz cx="6669088" cy="9926638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6600CC"/>
    <a:srgbClr val="FFFF66"/>
    <a:srgbClr val="FF0066"/>
    <a:srgbClr val="DCE5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9" autoAdjust="0"/>
    <p:restoredTop sz="90424" autoAdjust="0"/>
  </p:normalViewPr>
  <p:slideViewPr>
    <p:cSldViewPr snapToGrid="0">
      <p:cViewPr>
        <p:scale>
          <a:sx n="80" d="100"/>
          <a:sy n="80" d="100"/>
        </p:scale>
        <p:origin x="-1050" y="-72"/>
      </p:cViewPr>
      <p:guideLst>
        <p:guide orient="horz" pos="39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-2610" y="-108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25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587750" y="18891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76B32577-E009-4632-8E16-C07F943B6FD1}" type="datetime5">
              <a:rPr lang="en-GB"/>
              <a:pPr>
                <a:defRPr/>
              </a:pPr>
              <a:t>17-Jul-10</a:t>
            </a:fld>
            <a:endParaRPr lang="fr-F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81400" y="9220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2BF7F3F0-DAE2-4362-ACEE-D3315E784D6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350" y="7620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	</a:t>
            </a:r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endParaRPr lang="fr-FR" noProof="0" smtClean="0"/>
          </a:p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  <a:p>
            <a:pPr lvl="4"/>
            <a:endParaRPr lang="fr-FR" noProof="0" smtClean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33800" y="9336088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Tahoma" pitchFamily="34" charset="0"/>
              </a:defRPr>
            </a:lvl1pPr>
          </a:lstStyle>
          <a:p>
            <a:pPr>
              <a:defRPr/>
            </a:pPr>
            <a:fld id="{F48890EB-5E0B-40BF-88F2-E35C7124203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4648200" y="228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1" hangingPunct="1">
              <a:defRPr/>
            </a:pPr>
            <a:fld id="{CF80F1C9-C218-4A7C-95A9-5E26D1E2B548}" type="datetime5">
              <a:rPr lang="fr-FR" sz="800">
                <a:latin typeface="Times New Roman" pitchFamily="18" charset="0"/>
              </a:rPr>
              <a:pPr algn="r" eaLnBrk="1" hangingPunct="1">
                <a:defRPr/>
              </a:pPr>
              <a:t>17-juil.-10</a:t>
            </a:fld>
            <a:endParaRPr lang="fr-FR" sz="8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42B999-58D8-47D0-95CB-7453FBFB0DDB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7039E-CFA1-40A1-9C7C-AE18F05A0693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Acceder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trainingadm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trainingcca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Password:</a:t>
            </a:r>
          </a:p>
          <a:p>
            <a:pPr eaLnBrk="1" hangingPunct="1"/>
            <a:r>
              <a:rPr lang="en-US" dirty="0" smtClean="0"/>
              <a:t>gemalto40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 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Hacer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7C79-6211-49F8-AB18-195A6429331C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Demostrando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BEFA1C-35F9-484E-96BD-6E1EA12E8082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Hablando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1CB1C-204E-4E72-B276-4F7DF48CD6E5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baseline="0" dirty="0" smtClean="0"/>
              <a:t> de </a:t>
            </a:r>
            <a:r>
              <a:rPr lang="en-US" b="1" baseline="0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</a:t>
            </a:r>
            <a:r>
              <a:rPr lang="en-US" baseline="0" dirty="0" err="1" smtClean="0"/>
              <a:t>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4E3DE-E868-428D-B14D-8C7C7377B11F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Métodos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r>
              <a:rPr lang="en-US" dirty="0" smtClean="0"/>
              <a:t>(Card Manager / Request / Submission)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E92174-4A4C-49A5-9CC2-30EEF5E7C154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 err="1" smtClean="0"/>
              <a:t>Ayuda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para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tarea</a:t>
            </a:r>
            <a:endParaRPr lang="en-US" b="1" dirty="0" smtClean="0"/>
          </a:p>
          <a:p>
            <a:pPr eaLnBrk="1" hangingPunct="1"/>
            <a:r>
              <a:rPr lang="en-US" dirty="0" err="1" smtClean="0"/>
              <a:t>Accesible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botón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.</a:t>
            </a:r>
          </a:p>
          <a:p>
            <a:pPr eaLnBrk="1" hangingPunct="1"/>
            <a:r>
              <a:rPr lang="en-US" dirty="0" err="1" smtClean="0"/>
              <a:t>Despliega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comunes</a:t>
            </a:r>
            <a:r>
              <a:rPr lang="en-US" dirty="0" smtClean="0"/>
              <a:t> con </a:t>
            </a:r>
            <a:r>
              <a:rPr lang="en-US" dirty="0" err="1" smtClean="0"/>
              <a:t>instrucciones</a:t>
            </a:r>
            <a:r>
              <a:rPr lang="en-US" dirty="0" smtClean="0"/>
              <a:t> </a:t>
            </a:r>
            <a:r>
              <a:rPr lang="en-US" dirty="0" err="1" smtClean="0"/>
              <a:t>detalladas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finalización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Ayuda</a:t>
            </a:r>
            <a:r>
              <a:rPr lang="en-US" b="1" dirty="0" smtClean="0"/>
              <a:t> en Campo</a:t>
            </a:r>
          </a:p>
          <a:p>
            <a:pPr eaLnBrk="1" hangingPunct="1"/>
            <a:r>
              <a:rPr lang="en-US" dirty="0" err="1" smtClean="0"/>
              <a:t>Accesar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clic</a:t>
            </a:r>
            <a:r>
              <a:rPr lang="en-US" baseline="0" dirty="0" smtClean="0"/>
              <a:t> al </a:t>
            </a:r>
            <a:r>
              <a:rPr lang="en-US" baseline="0" dirty="0" err="1" smtClean="0"/>
              <a:t>icono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ayuda</a:t>
            </a:r>
            <a:endParaRPr lang="en-US" dirty="0" smtClean="0"/>
          </a:p>
          <a:p>
            <a:pPr eaLnBrk="1" hangingPunct="1"/>
            <a:r>
              <a:rPr lang="en-US" dirty="0" smtClean="0"/>
              <a:t>Provide detailed description of the functionality = Contextual help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smtClean="0"/>
              <a:t>Teaching methods:</a:t>
            </a:r>
          </a:p>
          <a:p>
            <a:pPr eaLnBrk="1" hangingPunct="1"/>
            <a:r>
              <a:rPr lang="en-US" dirty="0" smtClean="0"/>
              <a:t>- Talking</a:t>
            </a:r>
          </a:p>
          <a:p>
            <a:pPr eaLnBrk="1" hangingPunct="1"/>
            <a:r>
              <a:rPr lang="en-US" dirty="0" smtClean="0"/>
              <a:t>- Showing (Card Manager / Request / Submission)</a:t>
            </a:r>
          </a:p>
          <a:p>
            <a:pPr eaLnBrk="1" hangingPunct="1"/>
            <a:r>
              <a:rPr lang="en-US" dirty="0" smtClean="0"/>
              <a:t>- Getting to do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err="1" smtClean="0"/>
              <a:t>Metodología</a:t>
            </a:r>
            <a:r>
              <a:rPr lang="en-US" b="1" dirty="0" smtClean="0"/>
              <a:t> de </a:t>
            </a:r>
            <a:r>
              <a:rPr lang="en-US" b="1" dirty="0" err="1" smtClean="0"/>
              <a:t>enseñanza</a:t>
            </a:r>
            <a:r>
              <a:rPr lang="en-US" b="1" dirty="0" smtClean="0"/>
              <a:t>:</a:t>
            </a:r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Hablar</a:t>
            </a:r>
            <a:endParaRPr lang="en-US" dirty="0" smtClean="0"/>
          </a:p>
          <a:p>
            <a:pPr eaLnBrk="1" hangingPunct="1"/>
            <a:r>
              <a:rPr lang="en-US" dirty="0" smtClean="0"/>
              <a:t>- </a:t>
            </a:r>
            <a:r>
              <a:rPr lang="en-US" dirty="0" err="1" smtClean="0"/>
              <a:t>Demostrar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890EB-5E0B-40BF-88F2-E35C71242039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890EB-5E0B-40BF-88F2-E35C71242039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ond_p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emalto_logo_198x58-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" y="195263"/>
            <a:ext cx="1585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598613"/>
            <a:ext cx="7466013" cy="1001712"/>
          </a:xfrm>
        </p:spPr>
        <p:txBody>
          <a:bodyPr tIns="0" bIns="0" anchor="t"/>
          <a:lstStyle>
            <a:lvl1pPr>
              <a:defRPr sz="3200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81375"/>
            <a:ext cx="7466013" cy="614363"/>
          </a:xfrm>
        </p:spPr>
        <p:txBody>
          <a:bodyPr rIns="91440"/>
          <a:lstStyle>
            <a:lvl1pPr marL="0" indent="0">
              <a:buFont typeface="Wingdings" pitchFamily="2" charset="2"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6DC55-DF16-4CE5-9077-510C899F33E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115888"/>
            <a:ext cx="1865313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5888"/>
            <a:ext cx="54483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7790-809C-4160-B789-59A1818D83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13E79-A760-45FE-8C52-2430FB7D118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D892D-AF18-4435-BD9B-AC258331A7B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F72CD-0F8C-4461-83DB-642F225A970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9813" y="1181100"/>
            <a:ext cx="4038600" cy="5762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F4874-C9DB-4762-B3FE-B52F5C40E0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791A-2B44-4555-8041-7E7FFDCB537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4D459-6D4F-46AA-BABB-F70D7CDAF4F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30A22-7554-4A06-A955-A67B726BE05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A89B-EFD4-4F27-9DEA-03769399663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A655-7FD2-442E-81F3-5352BF5AE9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9761A-E523-402C-BA9E-540FB0480C2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659EB-4AE4-4777-9A9B-DC2AC38AFA3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1650" y="260350"/>
            <a:ext cx="2063750" cy="14970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60350"/>
            <a:ext cx="6040437" cy="14970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1E8B-47C7-486E-80C7-1EF6EC3A39A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14F88-CA16-4926-93FD-598C617796C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B4398-CCE1-450A-A657-0D872AB83911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3BF6-342F-41D7-827F-BD7AD9EE822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518E5-EF0B-4C80-BAF0-A6BFFBAA0608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8F38F-46F7-44FB-ACE7-C8249346E4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2A1A7-288A-47C7-85E3-B65CFCC25F4A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A0285-80B6-4FA1-B7E5-31FC65E628B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65F49-17EF-4723-8160-5F3586A7D049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08DDB-D287-460B-AEFA-C26FB85FB6E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A2D05-A42C-4823-8B4F-2A449F3C34C4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BD6AA-8FE9-40BE-8B33-95462239EE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F2168-4D78-4B1F-AA15-0EAF8BFD82BB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FB89-F841-4BFC-80C1-83703F0CA92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51DE0-DE41-4356-B9AE-2AD0CB53A6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CBCA7-081A-4306-8F26-7BADE6F6AE9E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DEE95-2399-40B1-B3DC-98ACC7C9D3B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F903A-46F1-4A48-8C14-715F1FF5D05A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087EC-F26C-4699-AE6B-E211650F54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A199-2ED0-4F90-BBFD-CB49CA32EEDF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283CA-AFD2-4194-B181-76FD7F20B85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1F89-154B-4448-A8F0-100EEA383DEA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6363"/>
            <a:ext cx="3656013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1376363"/>
            <a:ext cx="3657600" cy="4225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10084-2AE2-4698-9881-2693B8FE3B5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52D3D-ED6D-405E-996C-F36E26008E4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1D31-62C2-43A0-BEF0-5ABF41C874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773B2-B759-402F-BB7B-89735B42E88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3B97B-7254-43C6-8F34-BA9DCDAD4AF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10E32-1628-43EA-BF21-45B6051E8E6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6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_pages_sa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5888"/>
            <a:ext cx="7466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6363"/>
            <a:ext cx="7466013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19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DB073E77-C34E-49BB-8E99-A68D4CEA7B6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19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A821E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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87325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Font typeface="Arial" charset="0"/>
        <a:buChar char="–"/>
        <a:defRPr sz="1400">
          <a:solidFill>
            <a:schemeClr val="tx1"/>
          </a:solidFill>
          <a:latin typeface="+mn-lt"/>
        </a:defRPr>
      </a:lvl3pPr>
      <a:lvl4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defRPr sz="1200">
          <a:solidFill>
            <a:schemeClr val="tx1"/>
          </a:solidFill>
          <a:latin typeface="+mn-lt"/>
        </a:defRPr>
      </a:lvl4pPr>
      <a:lvl5pPr marL="2016125" indent="-228600" algn="l" rtl="0" eaLnBrk="0" fontAlgn="base" hangingPunct="0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5pPr>
      <a:lvl6pPr marL="24733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6pPr>
      <a:lvl7pPr marL="29305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7pPr>
      <a:lvl8pPr marL="33877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8pPr>
      <a:lvl9pPr marL="3844925" indent="-228600" algn="l" rtl="0" fontAlgn="base">
        <a:spcBef>
          <a:spcPct val="20000"/>
        </a:spcBef>
        <a:spcAft>
          <a:spcPct val="0"/>
        </a:spcAft>
        <a:buClr>
          <a:srgbClr val="FA821E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s_pages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60350"/>
            <a:ext cx="82296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181100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3415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fld id="{184D756A-0B4B-4EA6-B74A-5F9846BD1E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50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0525" y="6530975"/>
            <a:ext cx="68389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bg1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itchFamily="2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23031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3pPr>
      <a:lvl4pPr marL="16383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E1D8798-8796-4C38-AE27-EC957B69C5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fr-FR"/>
              <a:t>OTA platform - Introduction and usage - LinqUS GUI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fld id="{6EB47FEE-FC75-418A-8F9D-9EB9A08F7D2C}" type="datetime1">
              <a:rPr lang="en-GB"/>
              <a:pPr>
                <a:defRPr/>
              </a:pPr>
              <a:t>17/07/2010</a:t>
            </a:fld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95575" y="2852738"/>
            <a:ext cx="5851525" cy="338455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Interface de </a:t>
            </a:r>
            <a:r>
              <a:rPr lang="en-US" sz="2800" dirty="0" err="1" smtClean="0"/>
              <a:t>Usuario</a:t>
            </a:r>
            <a:r>
              <a:rPr lang="en-US" sz="2800" dirty="0" smtClean="0"/>
              <a:t> </a:t>
            </a:r>
            <a:r>
              <a:rPr lang="en-US" sz="2800" dirty="0" err="1" smtClean="0"/>
              <a:t>Gráfico</a:t>
            </a:r>
            <a:r>
              <a:rPr lang="en-US" sz="2800" dirty="0" smtClean="0"/>
              <a:t> </a:t>
            </a:r>
            <a:r>
              <a:rPr lang="en-US" sz="2800" dirty="0" err="1" smtClean="0"/>
              <a:t>LinqUs</a:t>
            </a:r>
            <a:endParaRPr lang="en-US" sz="2800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Plataforma</a:t>
            </a:r>
            <a:r>
              <a:rPr lang="en-US" dirty="0" smtClean="0"/>
              <a:t> OTA – </a:t>
            </a:r>
            <a:r>
              <a:rPr lang="en-US" dirty="0" err="1" smtClean="0"/>
              <a:t>Introducción</a:t>
            </a:r>
            <a:r>
              <a:rPr lang="en-US" dirty="0" smtClean="0"/>
              <a:t> and usage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Iniciar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endParaRPr lang="en-US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4663" y="1195388"/>
            <a:ext cx="8669337" cy="4406900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 err="1" smtClean="0"/>
              <a:t>AbrirLinqUs</a:t>
            </a:r>
            <a:r>
              <a:rPr lang="en-US" i="1" dirty="0" smtClean="0"/>
              <a:t> </a:t>
            </a:r>
            <a:r>
              <a:rPr lang="en-US" i="1" dirty="0" err="1" smtClean="0"/>
              <a:t>VMWare</a:t>
            </a:r>
            <a:endParaRPr lang="en-US" i="1" dirty="0" smtClean="0"/>
          </a:p>
          <a:p>
            <a:pPr eaLnBrk="1" hangingPunct="1">
              <a:defRPr/>
            </a:pPr>
            <a:r>
              <a:rPr lang="en-US" i="1" dirty="0" err="1" smtClean="0"/>
              <a:t>Abrir</a:t>
            </a:r>
            <a:r>
              <a:rPr lang="en-US" i="1" dirty="0" smtClean="0"/>
              <a:t> </a:t>
            </a:r>
            <a:r>
              <a:rPr lang="en-US" i="1" dirty="0" err="1" smtClean="0"/>
              <a:t>simulador</a:t>
            </a:r>
            <a:r>
              <a:rPr lang="en-US" i="1" dirty="0" smtClean="0"/>
              <a:t> SMSC </a:t>
            </a:r>
          </a:p>
          <a:p>
            <a:pPr eaLnBrk="1" hangingPunct="1">
              <a:defRPr/>
            </a:pPr>
            <a:r>
              <a:rPr lang="en-US" dirty="0" err="1" smtClean="0"/>
              <a:t>Abrir</a:t>
            </a:r>
            <a:r>
              <a:rPr lang="en-US" dirty="0" smtClean="0"/>
              <a:t> Internet Explorer</a:t>
            </a:r>
          </a:p>
          <a:p>
            <a:pPr eaLnBrk="1" hangingPunct="1">
              <a:defRPr/>
            </a:pPr>
            <a:r>
              <a:rPr lang="en-US" dirty="0" err="1" smtClean="0"/>
              <a:t>Digite</a:t>
            </a:r>
            <a:r>
              <a:rPr lang="en-US" dirty="0" smtClean="0"/>
              <a:t> la </a:t>
            </a:r>
            <a:r>
              <a:rPr lang="en-US" dirty="0" err="1" smtClean="0"/>
              <a:t>siguiente</a:t>
            </a:r>
            <a:r>
              <a:rPr lang="en-US" dirty="0" smtClean="0"/>
              <a:t> </a:t>
            </a:r>
            <a:r>
              <a:rPr lang="en-US" dirty="0" err="1" smtClean="0"/>
              <a:t>dirección</a:t>
            </a:r>
            <a:r>
              <a:rPr lang="en-US" dirty="0" smtClean="0"/>
              <a:t> URL : http://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&lt;GCOTA IP address&gt;</a:t>
            </a:r>
            <a:r>
              <a:rPr lang="en-US" dirty="0" smtClean="0"/>
              <a:t>:8080/CCI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82EDAA-81C6-4556-9B15-CE9BF5222914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pic>
        <p:nvPicPr>
          <p:cNvPr id="71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1350" y="2762250"/>
            <a:ext cx="27813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0" y="5229989"/>
            <a:ext cx="90588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 smtClean="0">
                <a:solidFill>
                  <a:srgbClr val="FF0066"/>
                </a:solidFill>
              </a:rPr>
              <a:t>Advertencia</a:t>
            </a:r>
            <a:r>
              <a:rPr lang="en-US" sz="1800" b="1" dirty="0" smtClean="0">
                <a:solidFill>
                  <a:srgbClr val="FF0066"/>
                </a:solidFill>
              </a:rPr>
              <a:t>: </a:t>
            </a:r>
            <a:r>
              <a:rPr lang="en-US" sz="1800" b="1" dirty="0" err="1" smtClean="0">
                <a:solidFill>
                  <a:srgbClr val="FF0066"/>
                </a:solidFill>
              </a:rPr>
              <a:t>Sólo</a:t>
            </a:r>
            <a:r>
              <a:rPr lang="en-US" sz="1800" b="1" dirty="0" smtClean="0">
                <a:solidFill>
                  <a:srgbClr val="FF0066"/>
                </a:solidFill>
              </a:rPr>
              <a:t> se le </a:t>
            </a:r>
            <a:r>
              <a:rPr lang="en-US" sz="1800" b="1" dirty="0" err="1" smtClean="0">
                <a:solidFill>
                  <a:srgbClr val="FF0066"/>
                </a:solidFill>
              </a:rPr>
              <a:t>permiten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tres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intentos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para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digitar</a:t>
            </a:r>
            <a:r>
              <a:rPr lang="en-US" sz="1800" b="1" dirty="0" smtClean="0">
                <a:solidFill>
                  <a:srgbClr val="FF0066"/>
                </a:solidFill>
              </a:rPr>
              <a:t> la </a:t>
            </a:r>
            <a:r>
              <a:rPr lang="en-US" sz="1800" b="1" dirty="0" err="1" smtClean="0">
                <a:solidFill>
                  <a:srgbClr val="FF0066"/>
                </a:solidFill>
              </a:rPr>
              <a:t>contraseña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correcta</a:t>
            </a:r>
            <a:endParaRPr lang="en-US" sz="1800" b="1" dirty="0">
              <a:solidFill>
                <a:srgbClr val="FF0066"/>
              </a:solidFill>
            </a:endParaRPr>
          </a:p>
          <a:p>
            <a:r>
              <a:rPr lang="en-US" sz="1800" b="1" dirty="0" smtClean="0">
                <a:solidFill>
                  <a:srgbClr val="FF0066"/>
                </a:solidFill>
              </a:rPr>
              <a:t>A </a:t>
            </a:r>
            <a:r>
              <a:rPr lang="en-US" sz="1800" b="1" dirty="0" err="1" smtClean="0">
                <a:solidFill>
                  <a:srgbClr val="FF0066"/>
                </a:solidFill>
              </a:rPr>
              <a:t>partir</a:t>
            </a:r>
            <a:r>
              <a:rPr lang="en-US" sz="1800" b="1" dirty="0" smtClean="0">
                <a:solidFill>
                  <a:srgbClr val="FF0066"/>
                </a:solidFill>
              </a:rPr>
              <a:t> de </a:t>
            </a:r>
            <a:r>
              <a:rPr lang="en-US" sz="1800" b="1" dirty="0" err="1" smtClean="0">
                <a:solidFill>
                  <a:srgbClr val="FF0066"/>
                </a:solidFill>
              </a:rPr>
              <a:t>entonces</a:t>
            </a:r>
            <a:r>
              <a:rPr lang="en-US" sz="1800" b="1" dirty="0" smtClean="0">
                <a:solidFill>
                  <a:srgbClr val="FF0066"/>
                </a:solidFill>
              </a:rPr>
              <a:t>, </a:t>
            </a:r>
            <a:r>
              <a:rPr lang="en-US" sz="1800" b="1" dirty="0" err="1" smtClean="0">
                <a:solidFill>
                  <a:srgbClr val="FF0066"/>
                </a:solidFill>
              </a:rPr>
              <a:t>su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administrador</a:t>
            </a:r>
            <a:r>
              <a:rPr lang="en-US" sz="1800" b="1" dirty="0" smtClean="0">
                <a:solidFill>
                  <a:srgbClr val="FF0066"/>
                </a:solidFill>
              </a:rPr>
              <a:t> OTA </a:t>
            </a:r>
            <a:r>
              <a:rPr lang="en-US" sz="1800" b="1" dirty="0" err="1" smtClean="0">
                <a:solidFill>
                  <a:srgbClr val="FF0066"/>
                </a:solidFill>
              </a:rPr>
              <a:t>necesita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volver</a:t>
            </a:r>
            <a:r>
              <a:rPr lang="en-US" sz="1800" b="1" dirty="0" smtClean="0">
                <a:solidFill>
                  <a:srgbClr val="FF0066"/>
                </a:solidFill>
              </a:rPr>
              <a:t> a </a:t>
            </a:r>
            <a:r>
              <a:rPr lang="en-US" sz="1800" b="1" dirty="0" err="1" smtClean="0">
                <a:solidFill>
                  <a:srgbClr val="FF0066"/>
                </a:solidFill>
              </a:rPr>
              <a:t>habilitar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su</a:t>
            </a:r>
            <a:r>
              <a:rPr lang="en-US" sz="1800" b="1" dirty="0" smtClean="0">
                <a:solidFill>
                  <a:srgbClr val="FF0066"/>
                </a:solidFill>
              </a:rPr>
              <a:t> </a:t>
            </a:r>
            <a:r>
              <a:rPr lang="en-US" sz="1800" b="1" dirty="0" err="1" smtClean="0">
                <a:solidFill>
                  <a:srgbClr val="FF0066"/>
                </a:solidFill>
              </a:rPr>
              <a:t>cuenta</a:t>
            </a:r>
            <a:r>
              <a:rPr lang="en-US" sz="1800" b="1" dirty="0" smtClean="0">
                <a:solidFill>
                  <a:srgbClr val="FF0066"/>
                </a:solidFill>
              </a:rPr>
              <a:t>.</a:t>
            </a:r>
            <a:endParaRPr lang="en-US" sz="1800" b="1" dirty="0">
              <a:solidFill>
                <a:srgbClr val="FF0066"/>
              </a:solidFill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1932" y="1166324"/>
            <a:ext cx="6079823" cy="42369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Pantalla</a:t>
            </a:r>
            <a:r>
              <a:rPr lang="en-US" dirty="0" smtClean="0"/>
              <a:t> Principal – </a:t>
            </a:r>
            <a:r>
              <a:rPr lang="en-US" dirty="0" err="1" smtClean="0"/>
              <a:t>Agente</a:t>
            </a:r>
            <a:r>
              <a:rPr lang="en-US" dirty="0" smtClean="0"/>
              <a:t> de </a:t>
            </a:r>
            <a:r>
              <a:rPr lang="en-US" dirty="0" err="1" smtClean="0"/>
              <a:t>Atención</a:t>
            </a:r>
            <a:r>
              <a:rPr lang="en-US" dirty="0" smtClean="0"/>
              <a:t> a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ED0342C-1C82-4038-A0D7-C3D2B5EE0153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sp>
        <p:nvSpPr>
          <p:cNvPr id="8206" name="AutoShape 7"/>
          <p:cNvSpPr>
            <a:spLocks/>
          </p:cNvSpPr>
          <p:nvPr/>
        </p:nvSpPr>
        <p:spPr bwMode="auto">
          <a:xfrm>
            <a:off x="3580074" y="3160324"/>
            <a:ext cx="136903" cy="1862937"/>
          </a:xfrm>
          <a:prstGeom prst="leftBrace">
            <a:avLst>
              <a:gd name="adj1" fmla="val 119643"/>
              <a:gd name="adj2" fmla="val 50000"/>
            </a:avLst>
          </a:prstGeom>
          <a:noFill/>
          <a:ln w="38100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207" name="Group 11"/>
          <p:cNvGrpSpPr>
            <a:grpSpLocks/>
          </p:cNvGrpSpPr>
          <p:nvPr/>
        </p:nvGrpSpPr>
        <p:grpSpPr bwMode="auto">
          <a:xfrm>
            <a:off x="181237" y="3648525"/>
            <a:ext cx="3297239" cy="584200"/>
            <a:chOff x="-13" y="2216"/>
            <a:chExt cx="2077" cy="368"/>
          </a:xfrm>
        </p:grpSpPr>
        <p:sp>
          <p:nvSpPr>
            <p:cNvPr id="8208" name="Text Box 6"/>
            <p:cNvSpPr txBox="1">
              <a:spLocks noChangeArrowheads="1"/>
            </p:cNvSpPr>
            <p:nvPr/>
          </p:nvSpPr>
          <p:spPr bwMode="auto">
            <a:xfrm>
              <a:off x="-13" y="2216"/>
              <a:ext cx="1766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/>
                <a:t>... </a:t>
              </a:r>
              <a:r>
                <a:rPr lang="en-US" sz="1600" b="1" dirty="0" err="1" smtClean="0"/>
                <a:t>podrás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tener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acceso</a:t>
              </a:r>
              <a:r>
                <a:rPr lang="en-US" sz="1600" b="1" dirty="0" smtClean="0"/>
                <a:t> a </a:t>
              </a:r>
              <a:r>
                <a:rPr lang="en-US" sz="1600" b="1" dirty="0" err="1" smtClean="0"/>
                <a:t>diversos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módulols</a:t>
              </a:r>
              <a:endParaRPr lang="en-US" sz="1600" b="1" dirty="0"/>
            </a:p>
          </p:txBody>
        </p:sp>
        <p:sp>
          <p:nvSpPr>
            <p:cNvPr id="8209" name="Line 9"/>
            <p:cNvSpPr>
              <a:spLocks noChangeShapeType="1"/>
            </p:cNvSpPr>
            <p:nvPr/>
          </p:nvSpPr>
          <p:spPr bwMode="auto">
            <a:xfrm>
              <a:off x="1746" y="2496"/>
              <a:ext cx="318" cy="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78540" name="Text Box 12"/>
          <p:cNvSpPr txBox="1">
            <a:spLocks noChangeArrowheads="1"/>
          </p:cNvSpPr>
          <p:nvPr/>
        </p:nvSpPr>
        <p:spPr bwMode="auto">
          <a:xfrm>
            <a:off x="-517417" y="5466675"/>
            <a:ext cx="92814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 smtClean="0"/>
              <a:t>      </a:t>
            </a:r>
            <a:r>
              <a:rPr lang="en-US" sz="1600" b="1" dirty="0" err="1" smtClean="0"/>
              <a:t>Pero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esto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 </a:t>
            </a:r>
            <a:r>
              <a:rPr lang="en-US" sz="1600" b="1" dirty="0" err="1" smtClean="0"/>
              <a:t>significa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que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tienes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disponibles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TODAS </a:t>
            </a:r>
            <a:r>
              <a:rPr lang="en-US" sz="1600" b="1" dirty="0" err="1" smtClean="0"/>
              <a:t>las</a:t>
            </a:r>
            <a:r>
              <a:rPr lang="en-US" sz="1600" b="1" dirty="0" smtClean="0"/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OPCIONES </a:t>
            </a:r>
            <a:r>
              <a:rPr lang="en-US" sz="1600" b="1" dirty="0" smtClean="0"/>
              <a:t> del </a:t>
            </a:r>
            <a:r>
              <a:rPr lang="en-US" sz="1600" b="1" dirty="0" err="1" smtClean="0"/>
              <a:t>módulo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correspondiente</a:t>
            </a:r>
            <a:r>
              <a:rPr lang="en-US" sz="1600" b="1" dirty="0" smtClean="0"/>
              <a:t>.</a:t>
            </a:r>
            <a:endParaRPr lang="en-US" sz="1600" b="1" dirty="0"/>
          </a:p>
          <a:p>
            <a:pPr algn="ctr">
              <a:defRPr/>
            </a:pPr>
            <a:r>
              <a:rPr lang="en-US" sz="1600" b="1" dirty="0" err="1" smtClean="0"/>
              <a:t>Esto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ES DEFINIDO </a:t>
            </a:r>
            <a:r>
              <a:rPr lang="en-US" sz="1600" b="1" dirty="0" smtClean="0"/>
              <a:t>en el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PERFIL</a:t>
            </a:r>
            <a:r>
              <a:rPr lang="en-US" sz="1600" b="1" dirty="0" smtClean="0"/>
              <a:t> del </a:t>
            </a:r>
            <a:r>
              <a:rPr lang="en-US" sz="1600" b="1" dirty="0" err="1" smtClean="0"/>
              <a:t>usuario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por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su</a:t>
            </a:r>
            <a:r>
              <a:rPr lang="en-US" sz="1600" b="1" dirty="0" smtClean="0"/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OTA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202" name="Group 10"/>
          <p:cNvGrpSpPr>
            <a:grpSpLocks/>
          </p:cNvGrpSpPr>
          <p:nvPr/>
        </p:nvGrpSpPr>
        <p:grpSpPr bwMode="auto">
          <a:xfrm>
            <a:off x="126750" y="1810950"/>
            <a:ext cx="2616201" cy="615950"/>
            <a:chOff x="20" y="1238"/>
            <a:chExt cx="1648" cy="388"/>
          </a:xfrm>
        </p:grpSpPr>
        <p:sp>
          <p:nvSpPr>
            <p:cNvPr id="8204" name="Text Box 5"/>
            <p:cNvSpPr txBox="1">
              <a:spLocks noChangeArrowheads="1"/>
            </p:cNvSpPr>
            <p:nvPr/>
          </p:nvSpPr>
          <p:spPr bwMode="auto">
            <a:xfrm>
              <a:off x="20" y="1238"/>
              <a:ext cx="154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De </a:t>
              </a:r>
              <a:r>
                <a:rPr lang="en-US" sz="1600" b="1" dirty="0" err="1" smtClean="0"/>
                <a:t>acuerdo</a:t>
              </a:r>
              <a:r>
                <a:rPr lang="en-US" sz="1600" b="1" dirty="0" smtClean="0"/>
                <a:t> a </a:t>
              </a:r>
              <a:r>
                <a:rPr lang="en-US" sz="1600" b="1" dirty="0" err="1" smtClean="0"/>
                <a:t>tu</a:t>
              </a:r>
              <a:r>
                <a:rPr lang="en-US" sz="1600" b="1" dirty="0" smtClean="0"/>
                <a:t> </a:t>
              </a:r>
              <a:r>
                <a:rPr lang="en-US" sz="1600" b="1" dirty="0" err="1" smtClean="0"/>
                <a:t>perfil</a:t>
              </a:r>
              <a:r>
                <a:rPr lang="en-US" sz="1600" b="1" dirty="0" smtClean="0"/>
                <a:t>...</a:t>
              </a:r>
              <a:endParaRPr lang="en-US" sz="1600" b="1" dirty="0"/>
            </a:p>
          </p:txBody>
        </p:sp>
        <p:sp>
          <p:nvSpPr>
            <p:cNvPr id="8205" name="Freeform 8"/>
            <p:cNvSpPr>
              <a:spLocks/>
            </p:cNvSpPr>
            <p:nvPr/>
          </p:nvSpPr>
          <p:spPr bwMode="auto">
            <a:xfrm>
              <a:off x="786" y="1452"/>
              <a:ext cx="882" cy="174"/>
            </a:xfrm>
            <a:custGeom>
              <a:avLst/>
              <a:gdLst>
                <a:gd name="T0" fmla="*/ 0 w 882"/>
                <a:gd name="T1" fmla="*/ 0 h 186"/>
                <a:gd name="T2" fmla="*/ 0 w 882"/>
                <a:gd name="T3" fmla="*/ 152 h 186"/>
                <a:gd name="T4" fmla="*/ 882 w 882"/>
                <a:gd name="T5" fmla="*/ 152 h 186"/>
                <a:gd name="T6" fmla="*/ 0 60000 65536"/>
                <a:gd name="T7" fmla="*/ 0 60000 65536"/>
                <a:gd name="T8" fmla="*/ 0 60000 65536"/>
                <a:gd name="T9" fmla="*/ 0 w 882"/>
                <a:gd name="T10" fmla="*/ 0 h 186"/>
                <a:gd name="T11" fmla="*/ 882 w 882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82" h="186">
                  <a:moveTo>
                    <a:pt x="0" y="0"/>
                  </a:moveTo>
                  <a:lnTo>
                    <a:pt x="0" y="186"/>
                  </a:lnTo>
                  <a:lnTo>
                    <a:pt x="882" y="186"/>
                  </a:lnTo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2868875" y="2322125"/>
            <a:ext cx="1014351" cy="231074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278540" grpId="0"/>
      <p:bldP spid="8203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Ejemplo</a:t>
            </a:r>
            <a:r>
              <a:rPr lang="en-US" dirty="0" smtClean="0"/>
              <a:t> de </a:t>
            </a:r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81912BE-D2BB-44E1-A6CF-9B6F7A4C27CF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338" y="1447800"/>
            <a:ext cx="4659312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1536700" y="954088"/>
            <a:ext cx="37978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Perfil</a:t>
            </a:r>
            <a:r>
              <a:rPr lang="en-US" dirty="0" smtClean="0"/>
              <a:t> de </a:t>
            </a:r>
            <a:r>
              <a:rPr lang="en-US" dirty="0" err="1" smtClean="0"/>
              <a:t>atención</a:t>
            </a:r>
            <a:r>
              <a:rPr lang="en-US" dirty="0" smtClean="0"/>
              <a:t> a </a:t>
            </a:r>
            <a:r>
              <a:rPr lang="en-US" dirty="0" err="1" smtClean="0"/>
              <a:t>cliente</a:t>
            </a:r>
            <a:endParaRPr lang="en-US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5332413" y="2774950"/>
            <a:ext cx="3811587" cy="1831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err="1" smtClean="0"/>
              <a:t>Usuarios</a:t>
            </a:r>
            <a:r>
              <a:rPr lang="en-US" dirty="0" smtClean="0"/>
              <a:t> </a:t>
            </a:r>
            <a:r>
              <a:rPr lang="en-US" dirty="0" err="1" smtClean="0"/>
              <a:t>basados</a:t>
            </a:r>
            <a:r>
              <a:rPr lang="en-US" dirty="0" smtClean="0"/>
              <a:t>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perfil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Lanzar</a:t>
            </a:r>
            <a:r>
              <a:rPr lang="en-US" dirty="0" smtClean="0"/>
              <a:t> </a:t>
            </a:r>
            <a:r>
              <a:rPr lang="en-US" dirty="0" err="1" smtClean="0"/>
              <a:t>campaña</a:t>
            </a:r>
            <a:endParaRPr lang="en-US" dirty="0" smtClean="0"/>
          </a:p>
          <a:p>
            <a:r>
              <a:rPr lang="en-US" dirty="0" err="1" smtClean="0"/>
              <a:t>Ejecutar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servicios</a:t>
            </a:r>
            <a:r>
              <a:rPr lang="en-US" dirty="0" smtClean="0"/>
              <a:t> OTA </a:t>
            </a:r>
            <a:r>
              <a:rPr lang="en-US" dirty="0" err="1" smtClean="0"/>
              <a:t>disponibles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778125" y="3087688"/>
            <a:ext cx="2660650" cy="261937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4691063" y="3703638"/>
            <a:ext cx="722312" cy="38100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610" y="928818"/>
            <a:ext cx="6079823" cy="423695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Contraseña</a:t>
            </a:r>
            <a:endParaRPr lang="en-US" dirty="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C799DA-43A3-43F2-87D3-C8973FBA3F9A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4662879" y="2157495"/>
            <a:ext cx="43011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dirty="0" err="1" smtClean="0"/>
              <a:t>Usted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puede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modificar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contraseña</a:t>
            </a:r>
            <a:endParaRPr lang="en-US" sz="1800" b="1" dirty="0"/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1397329" y="4462030"/>
            <a:ext cx="1464624" cy="252474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  <p:pic>
        <p:nvPicPr>
          <p:cNvPr id="2857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7938" y="3086100"/>
            <a:ext cx="6497637" cy="3128963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688281" y="5035136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**********</a:t>
            </a:r>
            <a:endParaRPr lang="en-US" sz="11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98181" y="5270661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**********</a:t>
            </a:r>
            <a:endParaRPr lang="en-US" sz="11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10056" y="5520036"/>
            <a:ext cx="7296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/>
              <a:t>**********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 animBg="1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Zonas</a:t>
            </a:r>
            <a:r>
              <a:rPr lang="en-US" dirty="0" smtClean="0"/>
              <a:t> de </a:t>
            </a:r>
            <a:r>
              <a:rPr lang="en-US" dirty="0" err="1" smtClean="0"/>
              <a:t>Ventana</a:t>
            </a:r>
            <a:r>
              <a:rPr lang="en-US" dirty="0" smtClean="0"/>
              <a:t> 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06D137-A035-4C1B-B9A0-AF1A0ADCD47C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pic>
        <p:nvPicPr>
          <p:cNvPr id="11269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8938" y="1438275"/>
            <a:ext cx="5770562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387600" y="944563"/>
            <a:ext cx="48734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GUI </a:t>
            </a:r>
            <a:r>
              <a:rPr lang="en-US" dirty="0" smtClean="0"/>
              <a:t>se divide en 3 </a:t>
            </a:r>
            <a:r>
              <a:rPr lang="en-US" dirty="0" err="1" smtClean="0"/>
              <a:t>áreas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31775" y="2400300"/>
            <a:ext cx="2568577" cy="3867150"/>
            <a:chOff x="146" y="1512"/>
            <a:chExt cx="1618" cy="2436"/>
          </a:xfrm>
        </p:grpSpPr>
        <p:sp>
          <p:nvSpPr>
            <p:cNvPr id="11279" name="Text Box 8"/>
            <p:cNvSpPr txBox="1">
              <a:spLocks noChangeArrowheads="1"/>
            </p:cNvSpPr>
            <p:nvPr/>
          </p:nvSpPr>
          <p:spPr bwMode="auto">
            <a:xfrm>
              <a:off x="146" y="2105"/>
              <a:ext cx="92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 smtClean="0"/>
                <a:t>Opción</a:t>
              </a:r>
              <a:r>
                <a:rPr lang="en-US" sz="2000" b="1" dirty="0" smtClean="0"/>
                <a:t> </a:t>
              </a:r>
            </a:p>
            <a:p>
              <a:pPr algn="ctr"/>
              <a:r>
                <a:rPr lang="en-US" sz="2000" b="1" dirty="0" smtClean="0"/>
                <a:t>de </a:t>
              </a:r>
              <a:r>
                <a:rPr lang="en-US" sz="2000" b="1" dirty="0" err="1" smtClean="0"/>
                <a:t>Módulo</a:t>
              </a:r>
              <a:endParaRPr lang="en-US" sz="2000" b="1" dirty="0"/>
            </a:p>
          </p:txBody>
        </p:sp>
        <p:sp>
          <p:nvSpPr>
            <p:cNvPr id="11280" name="Rectangle 9"/>
            <p:cNvSpPr>
              <a:spLocks noChangeArrowheads="1"/>
            </p:cNvSpPr>
            <p:nvPr/>
          </p:nvSpPr>
          <p:spPr bwMode="auto">
            <a:xfrm>
              <a:off x="1044" y="1512"/>
              <a:ext cx="720" cy="243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857500" y="2390775"/>
            <a:ext cx="4591051" cy="1728788"/>
            <a:chOff x="1800" y="1506"/>
            <a:chExt cx="2892" cy="1089"/>
          </a:xfrm>
        </p:grpSpPr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1800" y="1506"/>
              <a:ext cx="2892" cy="786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Text Box 11"/>
            <p:cNvSpPr txBox="1">
              <a:spLocks noChangeArrowheads="1"/>
            </p:cNvSpPr>
            <p:nvPr/>
          </p:nvSpPr>
          <p:spPr bwMode="auto">
            <a:xfrm>
              <a:off x="2632" y="2343"/>
              <a:ext cx="16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Ventana</a:t>
              </a:r>
              <a:r>
                <a:rPr lang="en-US" sz="2000" b="1" dirty="0" smtClean="0"/>
                <a:t> de </a:t>
              </a:r>
              <a:r>
                <a:rPr lang="en-US" sz="2000" b="1" dirty="0" err="1" smtClean="0"/>
                <a:t>Opción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76400" y="1743074"/>
            <a:ext cx="7467601" cy="852488"/>
            <a:chOff x="1056" y="1098"/>
            <a:chExt cx="4704" cy="537"/>
          </a:xfrm>
        </p:grpSpPr>
        <p:sp>
          <p:nvSpPr>
            <p:cNvPr id="11275" name="Text Box 7"/>
            <p:cNvSpPr txBox="1">
              <a:spLocks noChangeArrowheads="1"/>
            </p:cNvSpPr>
            <p:nvPr/>
          </p:nvSpPr>
          <p:spPr bwMode="auto">
            <a:xfrm>
              <a:off x="4325" y="1383"/>
              <a:ext cx="143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 dirty="0" err="1" smtClean="0"/>
                <a:t>Barra</a:t>
              </a:r>
              <a:r>
                <a:rPr lang="en-US" sz="2000" b="1" dirty="0" smtClean="0"/>
                <a:t> de </a:t>
              </a:r>
              <a:r>
                <a:rPr lang="en-US" sz="2000" b="1" dirty="0" err="1" smtClean="0"/>
                <a:t>Módulo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  <p:sp>
          <p:nvSpPr>
            <p:cNvPr id="11276" name="Freeform 16"/>
            <p:cNvSpPr>
              <a:spLocks/>
            </p:cNvSpPr>
            <p:nvPr/>
          </p:nvSpPr>
          <p:spPr bwMode="auto">
            <a:xfrm>
              <a:off x="1056" y="1098"/>
              <a:ext cx="3606" cy="336"/>
            </a:xfrm>
            <a:custGeom>
              <a:avLst/>
              <a:gdLst>
                <a:gd name="T0" fmla="*/ 0 w 3606"/>
                <a:gd name="T1" fmla="*/ 180 h 336"/>
                <a:gd name="T2" fmla="*/ 1044 w 3606"/>
                <a:gd name="T3" fmla="*/ 180 h 336"/>
                <a:gd name="T4" fmla="*/ 1044 w 3606"/>
                <a:gd name="T5" fmla="*/ 0 h 336"/>
                <a:gd name="T6" fmla="*/ 1860 w 3606"/>
                <a:gd name="T7" fmla="*/ 0 h 336"/>
                <a:gd name="T8" fmla="*/ 1860 w 3606"/>
                <a:gd name="T9" fmla="*/ 168 h 336"/>
                <a:gd name="T10" fmla="*/ 3606 w 3606"/>
                <a:gd name="T11" fmla="*/ 168 h 336"/>
                <a:gd name="T12" fmla="*/ 3606 w 3606"/>
                <a:gd name="T13" fmla="*/ 270 h 336"/>
                <a:gd name="T14" fmla="*/ 1866 w 3606"/>
                <a:gd name="T15" fmla="*/ 276 h 336"/>
                <a:gd name="T16" fmla="*/ 1866 w 3606"/>
                <a:gd name="T17" fmla="*/ 336 h 336"/>
                <a:gd name="T18" fmla="*/ 1044 w 3606"/>
                <a:gd name="T19" fmla="*/ 336 h 336"/>
                <a:gd name="T20" fmla="*/ 1044 w 3606"/>
                <a:gd name="T21" fmla="*/ 282 h 336"/>
                <a:gd name="T22" fmla="*/ 6 w 3606"/>
                <a:gd name="T23" fmla="*/ 282 h 336"/>
                <a:gd name="T24" fmla="*/ 0 w 3606"/>
                <a:gd name="T25" fmla="*/ 180 h 3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606"/>
                <a:gd name="T40" fmla="*/ 0 h 336"/>
                <a:gd name="T41" fmla="*/ 3606 w 3606"/>
                <a:gd name="T42" fmla="*/ 336 h 3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606" h="336">
                  <a:moveTo>
                    <a:pt x="0" y="180"/>
                  </a:moveTo>
                  <a:lnTo>
                    <a:pt x="1044" y="180"/>
                  </a:lnTo>
                  <a:lnTo>
                    <a:pt x="1044" y="0"/>
                  </a:lnTo>
                  <a:lnTo>
                    <a:pt x="1860" y="0"/>
                  </a:lnTo>
                  <a:lnTo>
                    <a:pt x="1860" y="168"/>
                  </a:lnTo>
                  <a:lnTo>
                    <a:pt x="3606" y="168"/>
                  </a:lnTo>
                  <a:lnTo>
                    <a:pt x="3606" y="270"/>
                  </a:lnTo>
                  <a:lnTo>
                    <a:pt x="1866" y="276"/>
                  </a:lnTo>
                  <a:lnTo>
                    <a:pt x="1866" y="336"/>
                  </a:lnTo>
                  <a:lnTo>
                    <a:pt x="1044" y="336"/>
                  </a:lnTo>
                  <a:lnTo>
                    <a:pt x="1044" y="282"/>
                  </a:lnTo>
                  <a:lnTo>
                    <a:pt x="6" y="282"/>
                  </a:lnTo>
                  <a:lnTo>
                    <a:pt x="0" y="180"/>
                  </a:lnTo>
                  <a:close/>
                </a:path>
              </a:pathLst>
            </a:custGeom>
            <a:noFill/>
            <a:ln w="38100" cap="flat" cmpd="sng">
              <a:solidFill>
                <a:srgbClr val="FF9933"/>
              </a:solidFill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Entrando</a:t>
            </a:r>
            <a:r>
              <a:rPr lang="en-US" dirty="0" smtClean="0"/>
              <a:t> a la </a:t>
            </a:r>
            <a:r>
              <a:rPr lang="en-US" dirty="0" err="1" smtClean="0"/>
              <a:t>pestaña</a:t>
            </a:r>
            <a:r>
              <a:rPr lang="en-US" dirty="0" smtClean="0"/>
              <a:t> de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09625" y="1052513"/>
            <a:ext cx="7466013" cy="5969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dirty="0" smtClean="0"/>
              <a:t>Hay 2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de </a:t>
            </a:r>
            <a:r>
              <a:rPr lang="en-US" dirty="0" err="1" smtClean="0"/>
              <a:t>ayuda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0FB838-EC46-485A-A9DF-097B3ACF9EA0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463" y="1554163"/>
            <a:ext cx="5551487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26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8" y="3238500"/>
            <a:ext cx="17621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26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0925" y="2933700"/>
            <a:ext cx="1654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03200" y="2046288"/>
            <a:ext cx="2425702" cy="2068512"/>
            <a:chOff x="128" y="1289"/>
            <a:chExt cx="1528" cy="1303"/>
          </a:xfrm>
        </p:grpSpPr>
        <p:sp>
          <p:nvSpPr>
            <p:cNvPr id="12303" name="Text Box 7"/>
            <p:cNvSpPr txBox="1">
              <a:spLocks noChangeArrowheads="1"/>
            </p:cNvSpPr>
            <p:nvPr/>
          </p:nvSpPr>
          <p:spPr bwMode="auto">
            <a:xfrm>
              <a:off x="128" y="1289"/>
              <a:ext cx="14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ym typeface="Wingdings 2" pitchFamily="18" charset="2"/>
                </a:rPr>
                <a:t> </a:t>
              </a:r>
              <a:r>
                <a:rPr lang="en-US" sz="1800" dirty="0" err="1" smtClean="0">
                  <a:sym typeface="Wingdings 2" pitchFamily="18" charset="2"/>
                </a:rPr>
                <a:t>Ayuda</a:t>
              </a:r>
              <a:r>
                <a:rPr lang="en-US" sz="1800" dirty="0" smtClean="0">
                  <a:sym typeface="Wingdings 2" pitchFamily="18" charset="2"/>
                </a:rPr>
                <a:t> </a:t>
              </a:r>
              <a:r>
                <a:rPr lang="en-US" sz="1800" dirty="0" err="1" smtClean="0">
                  <a:sym typeface="Wingdings 2" pitchFamily="18" charset="2"/>
                </a:rPr>
                <a:t>para</a:t>
              </a:r>
              <a:r>
                <a:rPr lang="en-US" sz="1800" dirty="0" smtClean="0">
                  <a:sym typeface="Wingdings 2" pitchFamily="18" charset="2"/>
                </a:rPr>
                <a:t> </a:t>
              </a:r>
              <a:r>
                <a:rPr lang="en-US" sz="1800" dirty="0" err="1" smtClean="0">
                  <a:sym typeface="Wingdings 2" pitchFamily="18" charset="2"/>
                </a:rPr>
                <a:t>Tarea</a:t>
              </a:r>
              <a:endParaRPr lang="en-US" sz="1800" dirty="0">
                <a:sym typeface="Wingdings 2" pitchFamily="18" charset="2"/>
              </a:endParaRPr>
            </a:p>
          </p:txBody>
        </p:sp>
        <p:sp>
          <p:nvSpPr>
            <p:cNvPr id="12304" name="Line 8"/>
            <p:cNvSpPr>
              <a:spLocks noChangeShapeType="1"/>
            </p:cNvSpPr>
            <p:nvPr/>
          </p:nvSpPr>
          <p:spPr bwMode="auto">
            <a:xfrm>
              <a:off x="882" y="1518"/>
              <a:ext cx="582" cy="96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05" name="Rectangle 9"/>
            <p:cNvSpPr>
              <a:spLocks noChangeArrowheads="1"/>
            </p:cNvSpPr>
            <p:nvPr/>
          </p:nvSpPr>
          <p:spPr bwMode="auto">
            <a:xfrm>
              <a:off x="1326" y="2484"/>
              <a:ext cx="330" cy="108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800602" y="4416425"/>
            <a:ext cx="2454276" cy="1292225"/>
            <a:chOff x="3024" y="2782"/>
            <a:chExt cx="1546" cy="814"/>
          </a:xfrm>
        </p:grpSpPr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3024" y="3363"/>
              <a:ext cx="14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ym typeface="Wingdings 2" pitchFamily="18" charset="2"/>
                </a:rPr>
                <a:t></a:t>
              </a:r>
              <a:r>
                <a:rPr lang="en-US" sz="1800" dirty="0" err="1" smtClean="0">
                  <a:sym typeface="Wingdings 2" pitchFamily="18" charset="2"/>
                </a:rPr>
                <a:t>Ayuda</a:t>
              </a:r>
              <a:r>
                <a:rPr lang="en-US" sz="1800" dirty="0" smtClean="0">
                  <a:sym typeface="Wingdings 2" pitchFamily="18" charset="2"/>
                </a:rPr>
                <a:t> en Campo </a:t>
              </a:r>
              <a:endParaRPr lang="en-US" sz="1800" dirty="0">
                <a:sym typeface="Wingdings 2" pitchFamily="18" charset="2"/>
              </a:endParaRPr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 flipV="1">
              <a:off x="3552" y="2886"/>
              <a:ext cx="870" cy="51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302" name="Rectangle 12"/>
            <p:cNvSpPr>
              <a:spLocks noChangeArrowheads="1"/>
            </p:cNvSpPr>
            <p:nvPr/>
          </p:nvSpPr>
          <p:spPr bwMode="auto">
            <a:xfrm>
              <a:off x="4438" y="2782"/>
              <a:ext cx="132" cy="102"/>
            </a:xfrm>
            <a:prstGeom prst="rect">
              <a:avLst/>
            </a:prstGeom>
            <a:noFill/>
            <a:ln w="38100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Funcionalidades</a:t>
            </a:r>
            <a:r>
              <a:rPr lang="en-US" dirty="0" smtClean="0"/>
              <a:t> </a:t>
            </a:r>
            <a:r>
              <a:rPr lang="en-US" dirty="0" err="1" smtClean="0"/>
              <a:t>Principales</a:t>
            </a:r>
            <a:endParaRPr lang="en-US" dirty="0" smtClean="0"/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280A21-82DB-4840-B668-C9BB373726D3}" type="slidenum">
              <a:rPr lang="fr-FR" smtClean="0"/>
              <a:pPr/>
              <a:t>8</a:t>
            </a:fld>
            <a:endParaRPr lang="fr-FR" smtClean="0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813" y="2214563"/>
            <a:ext cx="45243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1223159"/>
            <a:ext cx="379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Administración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usuarios</a:t>
            </a:r>
            <a:r>
              <a:rPr lang="en-US" sz="1800" dirty="0" smtClean="0"/>
              <a:t> de OTA</a:t>
            </a:r>
          </a:p>
          <a:p>
            <a:pPr algn="ctr"/>
            <a:r>
              <a:rPr lang="en-US" sz="1800" dirty="0" smtClean="0"/>
              <a:t>(</a:t>
            </a:r>
            <a:r>
              <a:rPr lang="en-US" sz="1800" dirty="0" err="1" smtClean="0"/>
              <a:t>Perfiles</a:t>
            </a:r>
            <a:r>
              <a:rPr lang="en-US" sz="1800" dirty="0" smtClean="0"/>
              <a:t>/</a:t>
            </a:r>
            <a:r>
              <a:rPr lang="en-US" sz="1800" dirty="0" err="1" smtClean="0"/>
              <a:t>Cuentas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6009606" y="136368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Administración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Productos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6931961" y="2846117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Provisionamiento</a:t>
            </a:r>
            <a:r>
              <a:rPr lang="en-US" sz="1800" dirty="0" smtClean="0"/>
              <a:t> </a:t>
            </a:r>
          </a:p>
          <a:p>
            <a:pPr algn="ctr"/>
            <a:r>
              <a:rPr lang="en-US" sz="1800" dirty="0" smtClean="0"/>
              <a:t>de </a:t>
            </a:r>
            <a:r>
              <a:rPr lang="en-US" sz="1800" dirty="0" err="1" smtClean="0"/>
              <a:t>Productos</a:t>
            </a:r>
            <a:endParaRPr lang="en-US" sz="1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153227" y="3865418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Administración</a:t>
            </a:r>
            <a:r>
              <a:rPr lang="en-US" sz="1800" dirty="0" smtClean="0"/>
              <a:t> </a:t>
            </a:r>
          </a:p>
          <a:p>
            <a:pPr algn="ctr"/>
            <a:r>
              <a:rPr lang="en-US" sz="1800" dirty="0" smtClean="0"/>
              <a:t>de Applet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93865" y="5145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Cerrar</a:t>
            </a:r>
            <a:r>
              <a:rPr lang="en-US" sz="1800" dirty="0" smtClean="0"/>
              <a:t> </a:t>
            </a:r>
            <a:r>
              <a:rPr lang="en-US" sz="1800" dirty="0" err="1" smtClean="0"/>
              <a:t>Sesión</a:t>
            </a:r>
            <a:r>
              <a:rPr lang="en-US" sz="1800" dirty="0" smtClean="0"/>
              <a:t>  </a:t>
            </a:r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79802" y="5143995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Administración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contraseña</a:t>
            </a:r>
            <a:r>
              <a:rPr lang="en-US" sz="1800" dirty="0" smtClean="0"/>
              <a:t> de </a:t>
            </a:r>
            <a:r>
              <a:rPr lang="en-US" sz="1800" dirty="0" err="1" smtClean="0"/>
              <a:t>usuario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3990109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Solicitud</a:t>
            </a:r>
            <a:r>
              <a:rPr lang="en-US" sz="1800" dirty="0" smtClean="0"/>
              <a:t> One shot</a:t>
            </a:r>
          </a:p>
          <a:p>
            <a:pPr algn="ctr"/>
            <a:r>
              <a:rPr lang="en-US" sz="1800" dirty="0" err="1" smtClean="0"/>
              <a:t>Administración</a:t>
            </a:r>
            <a:r>
              <a:rPr lang="en-US" sz="1800" dirty="0" smtClean="0"/>
              <a:t> de </a:t>
            </a:r>
            <a:r>
              <a:rPr lang="en-US" sz="1800" dirty="0" err="1" smtClean="0"/>
              <a:t>tarjeta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181" y="3061854"/>
            <a:ext cx="16594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Clásica</a:t>
            </a:r>
            <a:r>
              <a:rPr lang="en-US" sz="1800" dirty="0" smtClean="0"/>
              <a:t> &amp; </a:t>
            </a:r>
          </a:p>
          <a:p>
            <a:pPr algn="ctr"/>
            <a:r>
              <a:rPr lang="en-US" sz="1800" dirty="0" err="1" smtClean="0"/>
              <a:t>campaña</a:t>
            </a:r>
            <a:r>
              <a:rPr lang="en-US" sz="1800" dirty="0" smtClean="0"/>
              <a:t> XCT</a:t>
            </a:r>
          </a:p>
          <a:p>
            <a:pPr algn="ctr"/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538" y="2014847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 smtClean="0"/>
              <a:t>Administración</a:t>
            </a:r>
            <a:r>
              <a:rPr lang="en-US" sz="1800" dirty="0" smtClean="0"/>
              <a:t> </a:t>
            </a:r>
          </a:p>
          <a:p>
            <a:pPr algn="ctr"/>
            <a:r>
              <a:rPr lang="en-US" sz="1800" dirty="0" smtClean="0"/>
              <a:t>de </a:t>
            </a:r>
            <a:r>
              <a:rPr lang="en-US" sz="1800" dirty="0" err="1" smtClean="0"/>
              <a:t>suscripción</a:t>
            </a:r>
            <a:endParaRPr lang="en-US" sz="1800" dirty="0"/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rot="16200000" flipH="1">
            <a:off x="2118536" y="1649327"/>
            <a:ext cx="802458" cy="1242784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6377049" y="1748756"/>
            <a:ext cx="1130290" cy="923192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30290" y="2637426"/>
            <a:ext cx="1636661" cy="402657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</p:cNvCxnSpPr>
          <p:nvPr/>
        </p:nvCxnSpPr>
        <p:spPr>
          <a:xfrm flipV="1">
            <a:off x="1944610" y="3372592"/>
            <a:ext cx="846091" cy="150927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</p:cNvCxnSpPr>
          <p:nvPr/>
        </p:nvCxnSpPr>
        <p:spPr>
          <a:xfrm rot="5400000" flipH="1" flipV="1">
            <a:off x="2159649" y="4514923"/>
            <a:ext cx="763935" cy="494210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196935" y="3691247"/>
            <a:ext cx="793668" cy="393865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6044541" y="4405746"/>
            <a:ext cx="878929" cy="699769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5816935" y="3441868"/>
            <a:ext cx="1759523" cy="643244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6351322" y="3026232"/>
            <a:ext cx="1035131" cy="1977"/>
          </a:xfrm>
          <a:prstGeom prst="straightConnector1">
            <a:avLst/>
          </a:prstGeom>
          <a:ln w="38100">
            <a:solidFill>
              <a:srgbClr val="FF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Terminología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8" y="1446213"/>
            <a:ext cx="8562110" cy="4646612"/>
          </a:xfrm>
        </p:spPr>
        <p:txBody>
          <a:bodyPr/>
          <a:lstStyle/>
          <a:p>
            <a:pPr>
              <a:buNone/>
              <a:tabLst>
                <a:tab pos="1163638" algn="ctr"/>
                <a:tab pos="5022850" algn="ctr"/>
                <a:tab pos="8335963" algn="r"/>
              </a:tabLst>
            </a:pPr>
            <a:r>
              <a:rPr lang="en-US" dirty="0" smtClean="0"/>
              <a:t>		</a:t>
            </a:r>
            <a:r>
              <a:rPr lang="en-US" b="1" dirty="0" err="1" smtClean="0">
                <a:solidFill>
                  <a:srgbClr val="FFC000"/>
                </a:solidFill>
              </a:rPr>
              <a:t>Módulo</a:t>
            </a:r>
            <a:r>
              <a:rPr lang="en-US" b="1" dirty="0" smtClean="0">
                <a:solidFill>
                  <a:srgbClr val="FFC000"/>
                </a:solidFill>
              </a:rPr>
              <a:t> 	</a:t>
            </a:r>
            <a:r>
              <a:rPr lang="en-US" b="1" dirty="0" err="1" smtClean="0">
                <a:solidFill>
                  <a:srgbClr val="FFC000"/>
                </a:solidFill>
              </a:rPr>
              <a:t>Producto</a:t>
            </a:r>
            <a:r>
              <a:rPr lang="en-US" b="1" dirty="0" smtClean="0">
                <a:solidFill>
                  <a:srgbClr val="FFC000"/>
                </a:solidFill>
              </a:rPr>
              <a:t>	</a:t>
            </a:r>
            <a:r>
              <a:rPr lang="en-US" b="1" dirty="0" err="1" smtClean="0">
                <a:solidFill>
                  <a:srgbClr val="FFC000"/>
                </a:solidFill>
              </a:rPr>
              <a:t>Abreviatura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  <a:tabLst>
                <a:tab pos="1163638" algn="ctr"/>
                <a:tab pos="4310063" algn="ctr"/>
                <a:tab pos="7802563" algn="r"/>
              </a:tabLst>
            </a:pPr>
            <a:endParaRPr lang="en-US" b="1" dirty="0" smtClean="0">
              <a:solidFill>
                <a:srgbClr val="FFC000"/>
              </a:solidFill>
            </a:endParaRPr>
          </a:p>
          <a:p>
            <a:pPr>
              <a:tabLst>
                <a:tab pos="5200650" algn="ctr"/>
                <a:tab pos="8335963" algn="r"/>
              </a:tabLst>
            </a:pPr>
            <a:r>
              <a:rPr lang="en-US" dirty="0" err="1" smtClean="0"/>
              <a:t>Solicitud</a:t>
            </a:r>
            <a:r>
              <a:rPr lang="en-US" dirty="0" smtClean="0"/>
              <a:t> One shot 	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Tarjeta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	RCA</a:t>
            </a:r>
          </a:p>
          <a:p>
            <a:pPr>
              <a:tabLst>
                <a:tab pos="5200650" algn="ctr"/>
                <a:tab pos="8335963" algn="r"/>
              </a:tabLst>
            </a:pPr>
            <a:endParaRPr lang="en-US" dirty="0" smtClean="0"/>
          </a:p>
          <a:p>
            <a:pPr>
              <a:tabLst>
                <a:tab pos="5200650" algn="ctr"/>
                <a:tab pos="8335963" algn="r"/>
              </a:tabLst>
            </a:pPr>
            <a:r>
              <a:rPr lang="en-US" dirty="0" err="1" smtClean="0"/>
              <a:t>Campaña</a:t>
            </a:r>
            <a:r>
              <a:rPr lang="en-US" dirty="0" smtClean="0"/>
              <a:t> </a:t>
            </a:r>
            <a:r>
              <a:rPr lang="en-US" dirty="0" err="1" smtClean="0"/>
              <a:t>Clásica</a:t>
            </a:r>
            <a:r>
              <a:rPr lang="en-US" dirty="0" smtClean="0"/>
              <a:t>	</a:t>
            </a:r>
            <a:r>
              <a:rPr lang="en-US" dirty="0" err="1" smtClean="0"/>
              <a:t>Módulo</a:t>
            </a:r>
            <a:r>
              <a:rPr lang="en-US" dirty="0" smtClean="0"/>
              <a:t> de </a:t>
            </a:r>
            <a:r>
              <a:rPr lang="en-US" dirty="0" err="1" smtClean="0"/>
              <a:t>Admnistración</a:t>
            </a:r>
            <a:r>
              <a:rPr lang="en-US" dirty="0" smtClean="0"/>
              <a:t> de </a:t>
            </a:r>
            <a:r>
              <a:rPr lang="en-US" dirty="0" err="1" smtClean="0"/>
              <a:t>Campaña</a:t>
            </a:r>
            <a:r>
              <a:rPr lang="en-US" dirty="0" smtClean="0"/>
              <a:t> 	CMM</a:t>
            </a:r>
          </a:p>
          <a:p>
            <a:pPr>
              <a:tabLst>
                <a:tab pos="5200650" algn="ctr"/>
                <a:tab pos="8335963" algn="r"/>
              </a:tabLst>
            </a:pPr>
            <a:endParaRPr lang="en-US" dirty="0" smtClean="0"/>
          </a:p>
          <a:p>
            <a:pPr>
              <a:tabLst>
                <a:tab pos="5200650" algn="ctr"/>
                <a:tab pos="8335963" algn="r"/>
              </a:tabLst>
            </a:pPr>
            <a:r>
              <a:rPr lang="en-US" dirty="0" err="1" smtClean="0"/>
              <a:t>Campaña</a:t>
            </a:r>
            <a:r>
              <a:rPr lang="en-US" dirty="0" smtClean="0"/>
              <a:t> XCT 	</a:t>
            </a:r>
            <a:r>
              <a:rPr lang="en-US" dirty="0" err="1" smtClean="0"/>
              <a:t>Tecnología</a:t>
            </a:r>
            <a:r>
              <a:rPr lang="en-US" dirty="0" smtClean="0"/>
              <a:t> de </a:t>
            </a:r>
            <a:r>
              <a:rPr lang="en-US" dirty="0" err="1" smtClean="0"/>
              <a:t>campaña</a:t>
            </a:r>
            <a:r>
              <a:rPr lang="en-US" dirty="0" smtClean="0"/>
              <a:t> </a:t>
            </a:r>
            <a:r>
              <a:rPr lang="en-US" dirty="0" err="1" smtClean="0"/>
              <a:t>eXpress</a:t>
            </a:r>
            <a:r>
              <a:rPr lang="en-US" dirty="0" smtClean="0"/>
              <a:t> 	XCT</a:t>
            </a:r>
          </a:p>
          <a:p>
            <a:pPr>
              <a:tabLst>
                <a:tab pos="5200650" algn="ctr"/>
                <a:tab pos="8335963" algn="r"/>
              </a:tabLst>
            </a:pPr>
            <a:endParaRPr lang="en-US" dirty="0" smtClean="0"/>
          </a:p>
          <a:p>
            <a:pPr>
              <a:tabLst>
                <a:tab pos="5200650" algn="ctr"/>
                <a:tab pos="8335963" algn="r"/>
              </a:tabLst>
            </a:pPr>
            <a:r>
              <a:rPr lang="en-US" dirty="0" err="1" smtClean="0"/>
              <a:t>Repositorio</a:t>
            </a:r>
            <a:r>
              <a:rPr lang="en-US" dirty="0" smtClean="0"/>
              <a:t> de </a:t>
            </a:r>
            <a:r>
              <a:rPr lang="en-US" dirty="0" err="1" smtClean="0"/>
              <a:t>Suscriptor</a:t>
            </a:r>
            <a:r>
              <a:rPr lang="en-US" dirty="0" smtClean="0"/>
              <a:t>	 </a:t>
            </a:r>
            <a:r>
              <a:rPr lang="en-US" dirty="0" err="1" smtClean="0"/>
              <a:t>administración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 de </a:t>
            </a:r>
            <a:r>
              <a:rPr lang="en-US" dirty="0" err="1" smtClean="0"/>
              <a:t>suscriptor</a:t>
            </a:r>
            <a:r>
              <a:rPr lang="en-US" dirty="0" smtClean="0"/>
              <a:t> 	SRM</a:t>
            </a:r>
          </a:p>
          <a:p>
            <a:pPr>
              <a:tabLst>
                <a:tab pos="5200650" algn="ctr"/>
                <a:tab pos="8335963" algn="r"/>
              </a:tabLst>
            </a:pPr>
            <a:endParaRPr lang="en-US" dirty="0" smtClean="0"/>
          </a:p>
          <a:p>
            <a:pPr>
              <a:tabLst>
                <a:tab pos="5200650" algn="ctr"/>
                <a:tab pos="8335963" algn="r"/>
              </a:tabLst>
            </a:pPr>
            <a:r>
              <a:rPr lang="en-US" dirty="0" err="1" smtClean="0"/>
              <a:t>Repositorio</a:t>
            </a:r>
            <a:r>
              <a:rPr lang="en-US" dirty="0" smtClean="0"/>
              <a:t> de </a:t>
            </a:r>
            <a:r>
              <a:rPr lang="en-US" dirty="0" err="1" smtClean="0"/>
              <a:t>Aplicación</a:t>
            </a:r>
            <a:r>
              <a:rPr lang="en-US" dirty="0" smtClean="0"/>
              <a:t> 	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repositioro</a:t>
            </a:r>
            <a:r>
              <a:rPr lang="en-US" dirty="0" smtClean="0"/>
              <a:t> de </a:t>
            </a:r>
            <a:r>
              <a:rPr lang="en-US" dirty="0" err="1" smtClean="0"/>
              <a:t>aplicacion</a:t>
            </a:r>
            <a:r>
              <a:rPr lang="en-US" dirty="0" smtClean="0"/>
              <a:t>	ARM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D14F88-CA16-4926-93FD-598C617796C4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Plataforma</a:t>
            </a:r>
            <a:r>
              <a:rPr lang="fr-FR" dirty="0" smtClean="0"/>
              <a:t> OTA – </a:t>
            </a:r>
            <a:r>
              <a:rPr lang="fr-FR" dirty="0" err="1" smtClean="0"/>
              <a:t>Introducción</a:t>
            </a:r>
            <a:r>
              <a:rPr lang="fr-FR" dirty="0" smtClean="0"/>
              <a:t> y </a:t>
            </a:r>
            <a:r>
              <a:rPr lang="fr-FR" dirty="0" err="1" smtClean="0"/>
              <a:t>uso</a:t>
            </a:r>
            <a:r>
              <a:rPr lang="fr-FR" dirty="0" smtClean="0"/>
              <a:t> - </a:t>
            </a:r>
            <a:r>
              <a:rPr lang="fr-FR" dirty="0" err="1" smtClean="0"/>
              <a:t>LinqUS</a:t>
            </a:r>
            <a:r>
              <a:rPr lang="fr-FR" dirty="0" smtClean="0"/>
              <a:t> GUI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8805863" y="6451600"/>
            <a:ext cx="3365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9933"/>
                </a:solidFill>
                <a:sym typeface="Webdings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uverture avec titre sur 1 ligne">
  <a:themeElements>
    <a:clrScheme name="Couverture avec titre sur 1 lig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uverture avec titre sur 1 lig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Couverture avec titre sur 1 lig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uverture avec titre sur 1 lig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uverture avec titre sur 1 lig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9097CD5678E44BE17488292668E56" ma:contentTypeVersion="2" ma:contentTypeDescription="Create a new document." ma:contentTypeScope="" ma:versionID="6753afdc9ea87c6c36d79fd323b680d8">
  <xsd:schema xmlns:xsd="http://www.w3.org/2001/XMLSchema" xmlns:p="http://schemas.microsoft.com/office/2006/metadata/properties" xmlns:ns2="9f602793-1077-4cf6-848e-870ba01bc4bb" targetNamespace="http://schemas.microsoft.com/office/2006/metadata/properties" ma:root="true" ma:fieldsID="da94c90c9ca544be55e85411b065f786" ns2:_="">
    <xsd:import namespace="9f602793-1077-4cf6-848e-870ba01bc4bb"/>
    <xsd:element name="properties">
      <xsd:complexType>
        <xsd:sequence>
          <xsd:element name="documentManagement">
            <xsd:complexType>
              <xsd:all>
                <xsd:element ref="ns2:Product_x0020_familly" minOccurs="0"/>
                <xsd:element ref="ns2:Document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f602793-1077-4cf6-848e-870ba01bc4bb" elementFormDefault="qualified">
    <xsd:import namespace="http://schemas.microsoft.com/office/2006/documentManagement/types"/>
    <xsd:element name="Product_x0020_familly" ma:index="8" nillable="true" ma:displayName="Product familly" ma:format="Dropdown" ma:internalName="Product_x0020_familly">
      <xsd:simpleType>
        <xsd:union memberTypes="dms:Text">
          <xsd:simpleType>
            <xsd:restriction base="dms:Choice">
              <xsd:enumeration value="OTA"/>
              <xsd:enumeration value="DM"/>
              <xsd:enumeration value="SM"/>
              <xsd:enumeration value="PBB"/>
            </xsd:restriction>
          </xsd:simpleType>
        </xsd:union>
      </xsd:simpleType>
    </xsd:element>
    <xsd:element name="Document_x0020_type" ma:index="9" nillable="true" ma:displayName="Document type" ma:format="Dropdown" ma:internalName="Document_x0020_type">
      <xsd:simpleType>
        <xsd:restriction base="dms:Choice">
          <xsd:enumeration value="Catalogue"/>
          <xsd:enumeration value="Handout"/>
          <xsd:enumeration value="Misc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Product_x0020_familly xmlns="9f602793-1077-4cf6-848e-870ba01bc4bb" xsi:nil="true"/>
    <Document_x0020_type xmlns="9f602793-1077-4cf6-848e-870ba01bc4bb" xsi:nil="true"/>
  </documentManagement>
</p:properties>
</file>

<file path=customXml/itemProps1.xml><?xml version="1.0" encoding="utf-8"?>
<ds:datastoreItem xmlns:ds="http://schemas.openxmlformats.org/officeDocument/2006/customXml" ds:itemID="{47463C75-AF7F-4DF0-BDD5-43D1663A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602793-1077-4cf6-848e-870ba01bc4b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C172EA3-C5BC-4B89-A236-0CB0FF3074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703A37-53A2-4A90-B1FA-D358D638F713}">
  <ds:schemaRefs>
    <ds:schemaRef ds:uri="http://schemas.microsoft.com/office/2006/metadata/properties"/>
    <ds:schemaRef ds:uri="9f602793-1077-4cf6-848e-870ba01bc4b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gemalto_power_point_template</Template>
  <TotalTime>9639</TotalTime>
  <Words>449</Words>
  <Application>Microsoft Office PowerPoint</Application>
  <PresentationFormat>On-screen Show (4:3)</PresentationFormat>
  <Paragraphs>132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Nouvelle présentation</vt:lpstr>
      <vt:lpstr>Couverture avec titre sur 1 ligne</vt:lpstr>
      <vt:lpstr>Gemalto Dec09</vt:lpstr>
      <vt:lpstr>Plataforma OTA – Introducción and usage</vt:lpstr>
      <vt:lpstr>Iniciar Sesión</vt:lpstr>
      <vt:lpstr>Pantalla Principal – Agente de Atención a Cliente </vt:lpstr>
      <vt:lpstr>Ejemplo de perfil de usuario</vt:lpstr>
      <vt:lpstr>Administración de Contraseña</vt:lpstr>
      <vt:lpstr>Zonas de Ventana </vt:lpstr>
      <vt:lpstr>Entrando a la pestaña de Ayuda </vt:lpstr>
      <vt:lpstr>Funcionalidades Principales</vt:lpstr>
      <vt:lpstr>Terminología</vt:lpstr>
    </vt:vector>
  </TitlesOfParts>
  <Company>Gemalto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OTA Platform - Introduction and Usage</dc:title>
  <dc:subject>LinqUS GUI</dc:subject>
  <dc:creator>Olivier Clavel</dc:creator>
  <cp:lastModifiedBy>Joel Yedra</cp:lastModifiedBy>
  <cp:revision>419</cp:revision>
  <dcterms:created xsi:type="dcterms:W3CDTF">2003-09-08T15:01:38Z</dcterms:created>
  <dcterms:modified xsi:type="dcterms:W3CDTF">2010-07-17T13:51:36Z</dcterms:modified>
</cp:coreProperties>
</file>