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2" r:id="rId6"/>
  </p:sldMasterIdLst>
  <p:notesMasterIdLst>
    <p:notesMasterId r:id="rId51"/>
  </p:notesMasterIdLst>
  <p:handoutMasterIdLst>
    <p:handoutMasterId r:id="rId52"/>
  </p:handoutMasterIdLst>
  <p:sldIdLst>
    <p:sldId id="274" r:id="rId7"/>
    <p:sldId id="276" r:id="rId8"/>
    <p:sldId id="277" r:id="rId9"/>
    <p:sldId id="278" r:id="rId10"/>
    <p:sldId id="279" r:id="rId11"/>
    <p:sldId id="305" r:id="rId12"/>
    <p:sldId id="304" r:id="rId13"/>
    <p:sldId id="280" r:id="rId14"/>
    <p:sldId id="281" r:id="rId15"/>
    <p:sldId id="282" r:id="rId16"/>
    <p:sldId id="313" r:id="rId17"/>
    <p:sldId id="312" r:id="rId18"/>
    <p:sldId id="311" r:id="rId19"/>
    <p:sldId id="284" r:id="rId20"/>
    <p:sldId id="285" r:id="rId21"/>
    <p:sldId id="310" r:id="rId22"/>
    <p:sldId id="308" r:id="rId23"/>
    <p:sldId id="309" r:id="rId24"/>
    <p:sldId id="290" r:id="rId25"/>
    <p:sldId id="286" r:id="rId26"/>
    <p:sldId id="289" r:id="rId27"/>
    <p:sldId id="287" r:id="rId28"/>
    <p:sldId id="291" r:id="rId29"/>
    <p:sldId id="288" r:id="rId30"/>
    <p:sldId id="292" r:id="rId31"/>
    <p:sldId id="293" r:id="rId32"/>
    <p:sldId id="294" r:id="rId33"/>
    <p:sldId id="295" r:id="rId34"/>
    <p:sldId id="296" r:id="rId35"/>
    <p:sldId id="297" r:id="rId36"/>
    <p:sldId id="315" r:id="rId37"/>
    <p:sldId id="314" r:id="rId38"/>
    <p:sldId id="316" r:id="rId39"/>
    <p:sldId id="317" r:id="rId40"/>
    <p:sldId id="318" r:id="rId41"/>
    <p:sldId id="319" r:id="rId42"/>
    <p:sldId id="298" r:id="rId43"/>
    <p:sldId id="299" r:id="rId44"/>
    <p:sldId id="300" r:id="rId45"/>
    <p:sldId id="301" r:id="rId46"/>
    <p:sldId id="302" r:id="rId47"/>
    <p:sldId id="303" r:id="rId48"/>
    <p:sldId id="306" r:id="rId49"/>
    <p:sldId id="307" r:id="rId50"/>
  </p:sldIdLst>
  <p:sldSz cx="9144000" cy="6858000" type="screen4x3"/>
  <p:notesSz cx="6797675" cy="987425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6600CC"/>
    <a:srgbClr val="FFFF66"/>
    <a:srgbClr val="FF0066"/>
    <a:srgbClr val="DCE5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2" autoAdjust="0"/>
    <p:restoredTop sz="89204" autoAdjust="0"/>
  </p:normalViewPr>
  <p:slideViewPr>
    <p:cSldViewPr snapToGrid="0">
      <p:cViewPr>
        <p:scale>
          <a:sx n="87" d="100"/>
          <a:sy n="87" d="100"/>
        </p:scale>
        <p:origin x="-840" y="846"/>
      </p:cViewPr>
      <p:guideLst>
        <p:guide orient="horz" pos="3330"/>
        <p:guide pos="2880"/>
      </p:guideLst>
    </p:cSldViewPr>
  </p:slideViewPr>
  <p:outlineViewPr>
    <p:cViewPr>
      <p:scale>
        <a:sx n="33" d="100"/>
        <a:sy n="33" d="100"/>
      </p:scale>
      <p:origin x="0" y="216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6"/>
    </p:cViewPr>
  </p:sorterViewPr>
  <p:notesViewPr>
    <p:cSldViewPr snapToGrid="0">
      <p:cViewPr varScale="1">
        <p:scale>
          <a:sx n="72" d="100"/>
          <a:sy n="72" d="100"/>
        </p:scale>
        <p:origin x="-2580" y="-12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84138" y="187325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57600" y="187325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Tahoma" pitchFamily="34" charset="0"/>
              </a:defRPr>
            </a:lvl1pPr>
          </a:lstStyle>
          <a:p>
            <a:pPr>
              <a:defRPr/>
            </a:pPr>
            <a:fld id="{32492598-E7BB-4807-8A35-11A1545B7B2E}" type="datetime5">
              <a:rPr lang="en-GB"/>
              <a:pPr>
                <a:defRPr/>
              </a:pPr>
              <a:t>17-Jul-10</a:t>
            </a:fld>
            <a:endParaRPr lang="fr-F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49663" y="917098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Tahoma" pitchFamily="34" charset="0"/>
              </a:defRPr>
            </a:lvl1pPr>
          </a:lstStyle>
          <a:p>
            <a:pPr>
              <a:defRPr/>
            </a:pPr>
            <a:fld id="{25B7D8C7-3B83-4F1C-972F-6407CCDE572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350" y="7620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993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699000"/>
            <a:ext cx="4986337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	</a:t>
            </a:r>
          </a:p>
          <a:p>
            <a:pPr lvl="0"/>
            <a:endParaRPr lang="fr-FR" noProof="0" smtClean="0"/>
          </a:p>
          <a:p>
            <a:pPr lvl="0"/>
            <a:endParaRPr lang="fr-FR" noProof="0" smtClean="0"/>
          </a:p>
          <a:p>
            <a:pPr lvl="0"/>
            <a:endParaRPr lang="fr-FR" noProof="0" smtClean="0"/>
          </a:p>
          <a:p>
            <a:pPr lvl="0"/>
            <a:endParaRPr lang="fr-FR" noProof="0" smtClean="0"/>
          </a:p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  <a:p>
            <a:pPr lvl="4"/>
            <a:endParaRPr lang="fr-FR" noProof="0" smtClean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238" y="9286875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Tahoma" pitchFamily="34" charset="0"/>
              </a:defRPr>
            </a:lvl1pPr>
          </a:lstStyle>
          <a:p>
            <a:pPr>
              <a:defRPr/>
            </a:pPr>
            <a:fld id="{D905EC0A-1BCF-42AA-821C-3CF2302C375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737100" y="227013"/>
            <a:ext cx="19431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1" hangingPunct="1">
              <a:defRPr/>
            </a:pPr>
            <a:fld id="{8E3F3D9F-9245-471F-BF05-99600521E99E}" type="datetime5">
              <a:rPr lang="fr-FR" sz="800">
                <a:latin typeface="Times New Roman" pitchFamily="18" charset="0"/>
              </a:rPr>
              <a:pPr algn="r" eaLnBrk="1" hangingPunct="1">
                <a:defRPr/>
              </a:pPr>
              <a:t>17-juil.-10</a:t>
            </a:fld>
            <a:endParaRPr lang="fr-FR" sz="8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05EC0A-1BCF-42AA-821C-3CF2302C375A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71F1BD-6E9A-4769-B3AD-19C0B52ABEF8}" type="slidenum">
              <a:rPr lang="fr-FR" smtClean="0"/>
              <a:pPr/>
              <a:t>10</a:t>
            </a:fld>
            <a:endParaRPr lang="fr-FR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r>
              <a:rPr lang="en-US" dirty="0" smtClean="0"/>
              <a:t> (</a:t>
            </a:r>
            <a:r>
              <a:rPr lang="en-US" dirty="0" err="1" smtClean="0"/>
              <a:t>Demostrando</a:t>
            </a:r>
            <a:r>
              <a:rPr lang="en-US" dirty="0" smtClean="0"/>
              <a:t> y </a:t>
            </a:r>
            <a:r>
              <a:rPr lang="en-US" dirty="0" err="1" smtClean="0"/>
              <a:t>haciendo</a:t>
            </a:r>
            <a:r>
              <a:rPr lang="en-US" dirty="0" smtClean="0"/>
              <a:t> se </a:t>
            </a:r>
            <a:r>
              <a:rPr lang="en-US" dirty="0" err="1" smtClean="0"/>
              <a:t>sugerirá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adelante</a:t>
            </a:r>
            <a:r>
              <a:rPr lang="en-US" baseline="0" dirty="0" smtClean="0"/>
              <a:t>)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BEB22A-896A-4B05-9438-B5461F9D52B7}" type="slidenum">
              <a:rPr lang="fr-FR" smtClean="0"/>
              <a:pPr/>
              <a:t>11</a:t>
            </a:fld>
            <a:endParaRPr lang="fr-FR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r>
              <a:rPr lang="en-US" dirty="0" smtClean="0"/>
              <a:t> (</a:t>
            </a:r>
            <a:r>
              <a:rPr lang="en-US" dirty="0" err="1" smtClean="0"/>
              <a:t>Demostrando</a:t>
            </a:r>
            <a:r>
              <a:rPr lang="en-US" dirty="0" smtClean="0"/>
              <a:t> y </a:t>
            </a:r>
            <a:r>
              <a:rPr lang="en-US" dirty="0" err="1" smtClean="0"/>
              <a:t>haciendo</a:t>
            </a:r>
            <a:r>
              <a:rPr lang="en-US" dirty="0" smtClean="0"/>
              <a:t> se </a:t>
            </a:r>
            <a:r>
              <a:rPr lang="en-US" dirty="0" err="1" smtClean="0"/>
              <a:t>sugerirá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adelante</a:t>
            </a:r>
            <a:r>
              <a:rPr lang="en-US" baseline="0" dirty="0" smtClean="0"/>
              <a:t>)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05EC0A-1BCF-42AA-821C-3CF2302C375A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BEB22A-896A-4B05-9438-B5461F9D52B7}" type="slidenum">
              <a:rPr lang="fr-FR" smtClean="0"/>
              <a:pPr/>
              <a:t>13</a:t>
            </a:fld>
            <a:endParaRPr lang="fr-FR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r>
              <a:rPr lang="en-US" dirty="0" smtClean="0"/>
              <a:t> (</a:t>
            </a:r>
            <a:r>
              <a:rPr lang="en-US" dirty="0" err="1" smtClean="0"/>
              <a:t>Demostrando</a:t>
            </a:r>
            <a:r>
              <a:rPr lang="en-US" dirty="0" smtClean="0"/>
              <a:t> y </a:t>
            </a:r>
            <a:r>
              <a:rPr lang="en-US" dirty="0" err="1" smtClean="0"/>
              <a:t>haciendo</a:t>
            </a:r>
            <a:r>
              <a:rPr lang="en-US" dirty="0" smtClean="0"/>
              <a:t> se </a:t>
            </a:r>
            <a:r>
              <a:rPr lang="en-US" dirty="0" err="1" smtClean="0"/>
              <a:t>sugerirá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adelante</a:t>
            </a:r>
            <a:r>
              <a:rPr lang="en-US" baseline="0" dirty="0" smtClean="0"/>
              <a:t>)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A3F09D-3B3D-4879-8CDE-EB3598A689EB}" type="slidenum">
              <a:rPr lang="fr-FR" smtClean="0"/>
              <a:pPr/>
              <a:t>14</a:t>
            </a:fld>
            <a:endParaRPr lang="fr-FR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Para mayor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memo “Checking the Card Content”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Teaching methods:</a:t>
            </a:r>
          </a:p>
          <a:p>
            <a:pPr eaLnBrk="1" hangingPunct="1"/>
            <a:r>
              <a:rPr lang="en-US" dirty="0" smtClean="0"/>
              <a:t>- Talking (Showing and getting to do will be proposed later)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CF00DD-DAA0-4969-B052-0D6069357B84}" type="slidenum">
              <a:rPr lang="fr-FR" smtClean="0"/>
              <a:pPr/>
              <a:t>15</a:t>
            </a:fld>
            <a:endParaRPr lang="fr-FR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smtClean="0"/>
              <a:t>SMS</a:t>
            </a:r>
            <a:r>
              <a:rPr lang="en-US" dirty="0" smtClean="0"/>
              <a:t>		Short Message Service</a:t>
            </a:r>
          </a:p>
          <a:p>
            <a:pPr eaLnBrk="1" hangingPunct="1"/>
            <a:r>
              <a:rPr lang="en-US" b="1" dirty="0" smtClean="0"/>
              <a:t>CAT-TP</a:t>
            </a:r>
            <a:r>
              <a:rPr lang="en-US" dirty="0" smtClean="0"/>
              <a:t>	Card Application Toolkit Transport </a:t>
            </a:r>
            <a:r>
              <a:rPr lang="en-US" dirty="0" err="1" smtClean="0"/>
              <a:t>Proctocol</a:t>
            </a:r>
            <a:endParaRPr lang="en-US" dirty="0" smtClean="0"/>
          </a:p>
          <a:p>
            <a:pPr eaLnBrk="1" hangingPunct="1"/>
            <a:r>
              <a:rPr lang="en-US" b="1" dirty="0" smtClean="0"/>
              <a:t>WIR</a:t>
            </a:r>
            <a:r>
              <a:rPr lang="en-US" dirty="0" smtClean="0"/>
              <a:t>		Wired Internet Reader (Use in Point of Sale)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 en memo CAT-TP in the “OTA over IP (CAT TP BIP)”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err="1" smtClean="0"/>
              <a:t>Método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Oral  (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propuesto</a:t>
            </a:r>
            <a:r>
              <a:rPr lang="en-US" dirty="0" smtClean="0"/>
              <a:t>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tarde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DF5E1F-318A-4C4D-8573-9F63ABBB465E}" type="slidenum">
              <a:rPr lang="fr-FR"/>
              <a:pPr/>
              <a:t>16</a:t>
            </a:fld>
            <a:endParaRPr lang="fr-FR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031" y="4699467"/>
            <a:ext cx="4985393" cy="4445229"/>
          </a:xfrm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164BF9-EE48-445B-8C1F-78BEBB53340A}" type="slidenum">
              <a:rPr lang="fr-FR"/>
              <a:pPr/>
              <a:t>17</a:t>
            </a:fld>
            <a:endParaRPr lang="fr-FR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031" y="4699467"/>
            <a:ext cx="4985393" cy="4445229"/>
          </a:xfrm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2BE16-A25D-44A2-8C89-2E5D447BB87B}" type="slidenum">
              <a:rPr lang="fr-FR"/>
              <a:pPr/>
              <a:t>18</a:t>
            </a:fld>
            <a:endParaRPr lang="fr-FR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606" y="4689993"/>
            <a:ext cx="5438464" cy="4443649"/>
          </a:xfrm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10C25-30C1-4755-8A17-FDA8BF9A3234}" type="slidenum">
              <a:rPr lang="fr-FR" smtClean="0"/>
              <a:pPr/>
              <a:t>19</a:t>
            </a:fld>
            <a:endParaRPr lang="fr-FR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Los </a:t>
            </a:r>
            <a:r>
              <a:rPr lang="en-US" dirty="0" err="1" smtClean="0"/>
              <a:t>parámetros</a:t>
            </a:r>
            <a:r>
              <a:rPr lang="en-US" dirty="0" smtClean="0"/>
              <a:t> Default se </a:t>
            </a:r>
            <a:r>
              <a:rPr lang="en-US" dirty="0" err="1" smtClean="0"/>
              <a:t>definen</a:t>
            </a:r>
            <a:r>
              <a:rPr lang="en-US" dirty="0" smtClean="0"/>
              <a:t> en los </a:t>
            </a:r>
            <a:r>
              <a:rPr lang="en-US" dirty="0" err="1" smtClean="0"/>
              <a:t>parámetro</a:t>
            </a:r>
            <a:r>
              <a:rPr lang="en-US" dirty="0" smtClean="0"/>
              <a:t> </a:t>
            </a:r>
            <a:r>
              <a:rPr lang="en-US" dirty="0" err="1" smtClean="0"/>
              <a:t>Producto</a:t>
            </a:r>
            <a:r>
              <a:rPr lang="en-US" baseline="0" dirty="0" smtClean="0"/>
              <a:t> en la </a:t>
            </a:r>
            <a:r>
              <a:rPr lang="en-US" baseline="0" dirty="0" err="1" smtClean="0"/>
              <a:t>ventana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</a:t>
            </a:r>
            <a:r>
              <a:rPr lang="en-US" dirty="0" smtClean="0"/>
              <a:t>(Platform &gt; Product </a:t>
            </a:r>
            <a:r>
              <a:rPr lang="en-US" dirty="0" err="1" smtClean="0"/>
              <a:t>config</a:t>
            </a:r>
            <a:r>
              <a:rPr lang="en-US" dirty="0" smtClean="0"/>
              <a:t>. &gt; Edit parameters). </a:t>
            </a:r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en-US" b="1" dirty="0" err="1" smtClean="0"/>
              <a:t>Método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Oral (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se </a:t>
            </a:r>
            <a:r>
              <a:rPr lang="en-US" dirty="0" err="1" smtClean="0"/>
              <a:t>propondrá</a:t>
            </a:r>
            <a:r>
              <a:rPr lang="en-US" dirty="0" smtClean="0"/>
              <a:t>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tarde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3066E0-567E-4711-B654-44609F1643ED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 smtClean="0"/>
              <a:t>Solicitud</a:t>
            </a:r>
            <a:r>
              <a:rPr lang="en-US" dirty="0" smtClean="0"/>
              <a:t> =&gt; </a:t>
            </a:r>
            <a:r>
              <a:rPr lang="en-US" dirty="0" err="1" smtClean="0"/>
              <a:t>Operaciones</a:t>
            </a:r>
            <a:r>
              <a:rPr lang="en-US" dirty="0" smtClean="0"/>
              <a:t> </a:t>
            </a:r>
            <a:r>
              <a:rPr lang="en-US" dirty="0" err="1" smtClean="0"/>
              <a:t>dirigidas</a:t>
            </a:r>
            <a:r>
              <a:rPr lang="en-US" baseline="0" dirty="0" smtClean="0"/>
              <a:t> a un solo </a:t>
            </a:r>
            <a:r>
              <a:rPr lang="en-US" baseline="0" dirty="0" err="1" smtClean="0"/>
              <a:t>suscriptor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err="1" smtClean="0"/>
              <a:t>Campañas</a:t>
            </a:r>
            <a:r>
              <a:rPr lang="en-US" dirty="0" smtClean="0"/>
              <a:t> =&gt; </a:t>
            </a:r>
            <a:r>
              <a:rPr lang="en-US" dirty="0" err="1" smtClean="0"/>
              <a:t>Operaciones</a:t>
            </a:r>
            <a:r>
              <a:rPr lang="en-US" dirty="0" smtClean="0"/>
              <a:t> </a:t>
            </a:r>
            <a:r>
              <a:rPr lang="en-US" dirty="0" err="1" smtClean="0"/>
              <a:t>dirigidas</a:t>
            </a:r>
            <a:r>
              <a:rPr lang="en-US" dirty="0" smtClean="0"/>
              <a:t> a </a:t>
            </a:r>
            <a:r>
              <a:rPr lang="en-US" dirty="0" err="1" smtClean="0"/>
              <a:t>múltiples</a:t>
            </a:r>
            <a:r>
              <a:rPr lang="en-US" dirty="0" smtClean="0"/>
              <a:t> </a:t>
            </a:r>
            <a:r>
              <a:rPr lang="en-US" dirty="0" err="1" smtClean="0"/>
              <a:t>suscriptores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Ejemplos</a:t>
            </a:r>
            <a:r>
              <a:rPr lang="en-US" dirty="0" smtClean="0"/>
              <a:t> en campo:</a:t>
            </a:r>
          </a:p>
          <a:p>
            <a:pPr eaLnBrk="1" hangingPunct="1"/>
            <a:r>
              <a:rPr lang="en-US" dirty="0" smtClean="0"/>
              <a:t>- Un </a:t>
            </a:r>
            <a:r>
              <a:rPr lang="en-US" dirty="0" err="1" smtClean="0"/>
              <a:t>operador</a:t>
            </a:r>
            <a:r>
              <a:rPr lang="en-US" dirty="0" smtClean="0"/>
              <a:t> </a:t>
            </a:r>
            <a:r>
              <a:rPr lang="en-US" dirty="0" err="1" smtClean="0"/>
              <a:t>ahorró</a:t>
            </a:r>
            <a:r>
              <a:rPr lang="en-US" dirty="0" smtClean="0"/>
              <a:t> 2M€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actualizar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manera</a:t>
            </a:r>
            <a:r>
              <a:rPr lang="en-US" baseline="0" dirty="0" smtClean="0"/>
              <a:t> regular el </a:t>
            </a:r>
            <a:r>
              <a:rPr lang="en-US" baseline="0" dirty="0" err="1" smtClean="0"/>
              <a:t>archivo</a:t>
            </a:r>
            <a:r>
              <a:rPr lang="en-US" baseline="0" dirty="0" smtClean="0"/>
              <a:t> PLMN</a:t>
            </a:r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operador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actualizó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archivo</a:t>
            </a:r>
            <a:r>
              <a:rPr lang="en-US" baseline="0" dirty="0" smtClean="0"/>
              <a:t> PLMN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meses</a:t>
            </a:r>
            <a:r>
              <a:rPr lang="en-US" baseline="0" dirty="0" smtClean="0"/>
              <a:t> en 15M de </a:t>
            </a:r>
            <a:r>
              <a:rPr lang="en-US" baseline="0" dirty="0" err="1" smtClean="0"/>
              <a:t>tarjetas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err="1" smtClean="0"/>
              <a:t>Métodos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CCE6B-389F-4AA9-BC53-30950878601A}" type="slidenum">
              <a:rPr lang="fr-FR" smtClean="0"/>
              <a:pPr/>
              <a:t>20</a:t>
            </a:fld>
            <a:endParaRPr lang="fr-FR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Los </a:t>
            </a:r>
            <a:r>
              <a:rPr lang="en-US" dirty="0" err="1" smtClean="0"/>
              <a:t>parámetros</a:t>
            </a:r>
            <a:r>
              <a:rPr lang="en-US" dirty="0" smtClean="0"/>
              <a:t> Default se </a:t>
            </a:r>
            <a:r>
              <a:rPr lang="en-US" dirty="0" err="1" smtClean="0"/>
              <a:t>definen</a:t>
            </a:r>
            <a:r>
              <a:rPr lang="en-US" dirty="0" smtClean="0"/>
              <a:t> en los </a:t>
            </a:r>
            <a:r>
              <a:rPr lang="en-US" dirty="0" err="1" smtClean="0"/>
              <a:t>parámetro</a:t>
            </a:r>
            <a:r>
              <a:rPr lang="en-US" dirty="0" smtClean="0"/>
              <a:t> </a:t>
            </a:r>
            <a:r>
              <a:rPr lang="en-US" dirty="0" err="1" smtClean="0"/>
              <a:t>Producto</a:t>
            </a:r>
            <a:r>
              <a:rPr lang="en-US" baseline="0" dirty="0" smtClean="0"/>
              <a:t> en la </a:t>
            </a:r>
            <a:r>
              <a:rPr lang="en-US" baseline="0" dirty="0" err="1" smtClean="0"/>
              <a:t>ventana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</a:t>
            </a:r>
            <a:r>
              <a:rPr lang="en-US" dirty="0" smtClean="0"/>
              <a:t>(Platform &gt; Product </a:t>
            </a:r>
            <a:r>
              <a:rPr lang="en-US" dirty="0" err="1" smtClean="0"/>
              <a:t>config</a:t>
            </a:r>
            <a:r>
              <a:rPr lang="en-US" dirty="0" smtClean="0"/>
              <a:t>. &gt; Edit parameters).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Para </a:t>
            </a:r>
            <a:r>
              <a:rPr lang="en-US" dirty="0" err="1" smtClean="0"/>
              <a:t>seguir</a:t>
            </a:r>
            <a:r>
              <a:rPr lang="en-US" dirty="0" smtClean="0"/>
              <a:t> DS </a:t>
            </a:r>
            <a:r>
              <a:rPr lang="en-US" dirty="0" err="1" smtClean="0"/>
              <a:t>y</a:t>
            </a:r>
            <a:r>
              <a:rPr lang="en-US" dirty="0" smtClean="0"/>
              <a:t> POR en el </a:t>
            </a:r>
            <a:r>
              <a:rPr lang="en-US" dirty="0" err="1" smtClean="0"/>
              <a:t>archivo</a:t>
            </a:r>
            <a:r>
              <a:rPr lang="en-US" dirty="0" smtClean="0"/>
              <a:t> de </a:t>
            </a:r>
            <a:r>
              <a:rPr lang="en-US" dirty="0" err="1" smtClean="0"/>
              <a:t>registro</a:t>
            </a:r>
            <a:r>
              <a:rPr lang="en-US" dirty="0" smtClean="0"/>
              <a:t>:</a:t>
            </a:r>
          </a:p>
          <a:p>
            <a:pPr eaLnBrk="1" hangingPunct="1"/>
            <a:r>
              <a:rPr lang="en-US" dirty="0" err="1" smtClean="0"/>
              <a:t>ChannelMonitorSms</a:t>
            </a:r>
            <a:r>
              <a:rPr lang="en-US" dirty="0" smtClean="0"/>
              <a:t> </a:t>
            </a:r>
            <a:r>
              <a:rPr lang="en-US" i="1" dirty="0" smtClean="0"/>
              <a:t>( Info Debug ) </a:t>
            </a:r>
            <a:endParaRPr lang="en-US" dirty="0" smtClean="0"/>
          </a:p>
          <a:p>
            <a:pPr eaLnBrk="1" hangingPunct="1"/>
            <a:r>
              <a:rPr lang="en-US" dirty="0" smtClean="0"/>
              <a:t>	DriverSmsc2 </a:t>
            </a:r>
            <a:r>
              <a:rPr lang="en-US" i="1" dirty="0" smtClean="0"/>
              <a:t>( Info Debug ) </a:t>
            </a:r>
            <a:endParaRPr lang="en-US" dirty="0" smtClean="0"/>
          </a:p>
          <a:p>
            <a:pPr eaLnBrk="1" hangingPunct="1"/>
            <a:r>
              <a:rPr lang="en-US" dirty="0" smtClean="0"/>
              <a:t>		SmscLogs2 </a:t>
            </a:r>
            <a:r>
              <a:rPr lang="en-US" i="1" dirty="0" smtClean="0"/>
              <a:t>( Info Debug ) </a:t>
            </a:r>
            <a:endParaRPr lang="en-US" dirty="0" smtClean="0"/>
          </a:p>
          <a:p>
            <a:pPr eaLnBrk="1" hangingPunct="1"/>
            <a:r>
              <a:rPr lang="en-US" dirty="0" smtClean="0"/>
              <a:t>	DriverSmsc5363 </a:t>
            </a:r>
            <a:r>
              <a:rPr lang="en-US" i="1" dirty="0" smtClean="0"/>
              <a:t>( Info Debug ) </a:t>
            </a:r>
            <a:endParaRPr lang="en-US" dirty="0" smtClean="0"/>
          </a:p>
          <a:p>
            <a:pPr eaLnBrk="1" hangingPunct="1"/>
            <a:r>
              <a:rPr lang="en-US" dirty="0" smtClean="0"/>
              <a:t>		SmscLogs5363 </a:t>
            </a:r>
            <a:r>
              <a:rPr lang="en-US" i="1" dirty="0" smtClean="0"/>
              <a:t>( Info Debug )</a:t>
            </a:r>
            <a:r>
              <a:rPr lang="en-US" dirty="0" smtClean="0"/>
              <a:t> </a:t>
            </a:r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en-US" b="1" dirty="0" err="1" smtClean="0"/>
              <a:t>Método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Oral (</a:t>
            </a:r>
            <a:r>
              <a:rPr lang="en-US" dirty="0" err="1" smtClean="0"/>
              <a:t>Mostrando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haciendo</a:t>
            </a:r>
            <a:r>
              <a:rPr lang="en-US" dirty="0" smtClean="0"/>
              <a:t> se </a:t>
            </a:r>
            <a:r>
              <a:rPr lang="en-US" dirty="0" err="1" smtClean="0"/>
              <a:t>mostrará</a:t>
            </a:r>
            <a:r>
              <a:rPr lang="en-US" dirty="0" smtClean="0"/>
              <a:t>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tarde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F5C6C-282C-49D0-A669-DC58AC1408B0}" type="slidenum">
              <a:rPr lang="fr-FR" smtClean="0"/>
              <a:pPr/>
              <a:t>21</a:t>
            </a:fld>
            <a:endParaRPr lang="fr-FR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 smtClean="0"/>
              <a:t>Ejemplos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r>
              <a:rPr lang="en-US" dirty="0" smtClean="0"/>
              <a:t> TON </a:t>
            </a:r>
            <a:r>
              <a:rPr lang="en-US" dirty="0" err="1" smtClean="0"/>
              <a:t>y</a:t>
            </a:r>
            <a:r>
              <a:rPr lang="en-US" dirty="0" smtClean="0"/>
              <a:t> NPI se [</a:t>
            </a:r>
            <a:r>
              <a:rPr lang="en-US" dirty="0" err="1" smtClean="0"/>
              <a:t>ueden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con la </a:t>
            </a:r>
            <a:r>
              <a:rPr lang="en-US" dirty="0" err="1" smtClean="0"/>
              <a:t>herramienta</a:t>
            </a:r>
            <a:r>
              <a:rPr lang="en-US" dirty="0" smtClean="0"/>
              <a:t> </a:t>
            </a:r>
            <a:r>
              <a:rPr lang="en-US" dirty="0" err="1" smtClean="0"/>
              <a:t>CardAdmin</a:t>
            </a:r>
            <a:r>
              <a:rPr lang="en-US" dirty="0" smtClean="0"/>
              <a:t> al </a:t>
            </a:r>
            <a:r>
              <a:rPr lang="en-US" dirty="0" err="1" smtClean="0"/>
              <a:t>editar</a:t>
            </a:r>
            <a:r>
              <a:rPr lang="en-US" dirty="0" smtClean="0"/>
              <a:t> el </a:t>
            </a:r>
            <a:r>
              <a:rPr lang="en-US" dirty="0" err="1" smtClean="0"/>
              <a:t>archivo</a:t>
            </a:r>
            <a:r>
              <a:rPr lang="en-US" dirty="0" smtClean="0"/>
              <a:t> ADN.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err="1" smtClean="0"/>
              <a:t>Método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Oral (</a:t>
            </a:r>
            <a:r>
              <a:rPr lang="en-US" dirty="0" err="1" smtClean="0"/>
              <a:t>Mostrando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haciendo</a:t>
            </a:r>
            <a:r>
              <a:rPr lang="en-US" dirty="0" smtClean="0"/>
              <a:t> se </a:t>
            </a:r>
            <a:r>
              <a:rPr lang="en-US" dirty="0" err="1" smtClean="0"/>
              <a:t>mostrará</a:t>
            </a:r>
            <a:r>
              <a:rPr lang="en-US" dirty="0" smtClean="0"/>
              <a:t>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tarde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55EC52-6D9A-4D91-82FD-A673E9FD5230}" type="slidenum">
              <a:rPr lang="fr-FR" smtClean="0"/>
              <a:pPr/>
              <a:t>22</a:t>
            </a:fld>
            <a:endParaRPr lang="fr-FR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Oral (</a:t>
            </a:r>
            <a:r>
              <a:rPr lang="en-US" dirty="0" err="1" smtClean="0"/>
              <a:t>Mostrando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haciendo</a:t>
            </a:r>
            <a:r>
              <a:rPr lang="en-US" dirty="0" smtClean="0"/>
              <a:t> se </a:t>
            </a:r>
            <a:r>
              <a:rPr lang="en-US" dirty="0" err="1" smtClean="0"/>
              <a:t>mostrará</a:t>
            </a:r>
            <a:r>
              <a:rPr lang="en-US" dirty="0" smtClean="0"/>
              <a:t>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tarde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A75CF6-FFA4-466D-9182-B3AFF1C82528}" type="slidenum">
              <a:rPr lang="fr-FR" smtClean="0"/>
              <a:pPr/>
              <a:t>23</a:t>
            </a:fld>
            <a:endParaRPr lang="fr-FR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Si la </a:t>
            </a:r>
            <a:r>
              <a:rPr lang="en-US" dirty="0" err="1" smtClean="0"/>
              <a:t>velocidad</a:t>
            </a:r>
            <a:r>
              <a:rPr lang="en-US" dirty="0" smtClean="0"/>
              <a:t> </a:t>
            </a:r>
            <a:r>
              <a:rPr lang="en-US" dirty="0" err="1" smtClean="0"/>
              <a:t>requerida</a:t>
            </a:r>
            <a:r>
              <a:rPr lang="en-US" baseline="0" dirty="0" smtClean="0"/>
              <a:t> en el </a:t>
            </a:r>
            <a:r>
              <a:rPr lang="en-US" baseline="0" dirty="0" err="1" smtClean="0"/>
              <a:t>perfil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usuario</a:t>
            </a:r>
            <a:r>
              <a:rPr lang="en-US" baseline="0" dirty="0" smtClean="0"/>
              <a:t> no coincide con los </a:t>
            </a:r>
            <a:r>
              <a:rPr lang="en-US" baseline="0" dirty="0" err="1" smtClean="0"/>
              <a:t>manejadores</a:t>
            </a:r>
            <a:r>
              <a:rPr lang="en-US" baseline="0" dirty="0" smtClean="0"/>
              <a:t> de canal, se </a:t>
            </a:r>
            <a:r>
              <a:rPr lang="en-US" baseline="0" dirty="0" err="1" smtClean="0"/>
              <a:t>selccionarán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aquellos</a:t>
            </a:r>
            <a:r>
              <a:rPr lang="en-US" baseline="0" dirty="0" smtClean="0"/>
              <a:t> con la </a:t>
            </a:r>
            <a:r>
              <a:rPr lang="en-US" baseline="0" dirty="0" err="1" smtClean="0"/>
              <a:t>velocidad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próxima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El </a:t>
            </a:r>
            <a:r>
              <a:rPr lang="en-US" dirty="0" err="1" smtClean="0"/>
              <a:t>parámetro</a:t>
            </a:r>
            <a:r>
              <a:rPr lang="en-US" dirty="0" smtClean="0"/>
              <a:t> de </a:t>
            </a:r>
            <a:r>
              <a:rPr lang="en-US" dirty="0" err="1" smtClean="0"/>
              <a:t>velocidad</a:t>
            </a:r>
            <a:r>
              <a:rPr lang="en-US" dirty="0" smtClean="0"/>
              <a:t> de canal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disponible</a:t>
            </a:r>
            <a:r>
              <a:rPr lang="en-US" dirty="0" smtClean="0"/>
              <a:t> en el </a:t>
            </a:r>
            <a:r>
              <a:rPr lang="en-US" dirty="0" err="1" smtClean="0"/>
              <a:t>perfil</a:t>
            </a:r>
            <a:r>
              <a:rPr lang="en-US" dirty="0" smtClean="0"/>
              <a:t> del </a:t>
            </a:r>
            <a:r>
              <a:rPr lang="en-US" dirty="0" err="1" smtClean="0"/>
              <a:t>usuario</a:t>
            </a:r>
            <a:r>
              <a:rPr lang="en-US" dirty="0" smtClean="0"/>
              <a:t>, en la </a:t>
            </a:r>
            <a:r>
              <a:rPr lang="en-US" dirty="0" err="1" smtClean="0"/>
              <a:t>opciones</a:t>
            </a:r>
            <a:r>
              <a:rPr lang="en-US" dirty="0" smtClean="0"/>
              <a:t>  “Quality of services”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err="1" smtClean="0"/>
              <a:t>Método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Oral (</a:t>
            </a:r>
            <a:r>
              <a:rPr lang="en-US" dirty="0" err="1" smtClean="0"/>
              <a:t>Mostrando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haciendo</a:t>
            </a:r>
            <a:r>
              <a:rPr lang="en-US" dirty="0" smtClean="0"/>
              <a:t> se </a:t>
            </a:r>
            <a:r>
              <a:rPr lang="en-US" dirty="0" err="1" smtClean="0"/>
              <a:t>mostrará</a:t>
            </a:r>
            <a:r>
              <a:rPr lang="en-US" dirty="0" smtClean="0"/>
              <a:t>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tarde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4C2FFE-DC09-4BA3-A293-D1942873F891}" type="slidenum">
              <a:rPr lang="fr-FR" smtClean="0"/>
              <a:pPr/>
              <a:t>24</a:t>
            </a:fld>
            <a:endParaRPr lang="fr-F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Oral (</a:t>
            </a:r>
            <a:r>
              <a:rPr lang="en-US" dirty="0" err="1" smtClean="0"/>
              <a:t>Mostrando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haciendo</a:t>
            </a:r>
            <a:r>
              <a:rPr lang="en-US" dirty="0" smtClean="0"/>
              <a:t> se </a:t>
            </a:r>
            <a:r>
              <a:rPr lang="en-US" dirty="0" err="1" smtClean="0"/>
              <a:t>mostrará</a:t>
            </a:r>
            <a:r>
              <a:rPr lang="en-US" dirty="0" smtClean="0"/>
              <a:t>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tarde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146A5A-95B1-466A-94F5-1FE1D7AECCA2}" type="slidenum">
              <a:rPr lang="fr-FR" smtClean="0"/>
              <a:pPr/>
              <a:t>25</a:t>
            </a:fld>
            <a:endParaRPr lang="fr-FR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Oral (</a:t>
            </a:r>
            <a:r>
              <a:rPr lang="en-US" dirty="0" err="1" smtClean="0"/>
              <a:t>Mostrando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haciendo</a:t>
            </a:r>
            <a:r>
              <a:rPr lang="en-US" dirty="0" smtClean="0"/>
              <a:t> se </a:t>
            </a:r>
            <a:r>
              <a:rPr lang="en-US" dirty="0" err="1" smtClean="0"/>
              <a:t>mostrará</a:t>
            </a:r>
            <a:r>
              <a:rPr lang="en-US" dirty="0" smtClean="0"/>
              <a:t>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tarde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73BCC-4EB1-42F7-AE5E-041337F1FC01}" type="slidenum">
              <a:rPr lang="fr-FR" smtClean="0"/>
              <a:pPr/>
              <a:t>26</a:t>
            </a:fld>
            <a:endParaRPr lang="fr-FR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Oral (</a:t>
            </a:r>
            <a:r>
              <a:rPr lang="en-US" dirty="0" err="1" smtClean="0"/>
              <a:t>Mostrando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haciendo</a:t>
            </a:r>
            <a:r>
              <a:rPr lang="en-US" dirty="0" smtClean="0"/>
              <a:t> se </a:t>
            </a:r>
            <a:r>
              <a:rPr lang="en-US" dirty="0" err="1" smtClean="0"/>
              <a:t>mostrará</a:t>
            </a:r>
            <a:r>
              <a:rPr lang="en-US" dirty="0" smtClean="0"/>
              <a:t>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tarde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2B4D5E-A85B-4341-8492-804E27B08EFD}" type="slidenum">
              <a:rPr lang="fr-FR" smtClean="0"/>
              <a:pPr/>
              <a:t>27</a:t>
            </a:fld>
            <a:endParaRPr lang="fr-FR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Oral (</a:t>
            </a:r>
            <a:r>
              <a:rPr lang="en-US" dirty="0" err="1" smtClean="0"/>
              <a:t>Mostrando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haciendo</a:t>
            </a:r>
            <a:r>
              <a:rPr lang="en-US" dirty="0" smtClean="0"/>
              <a:t> se </a:t>
            </a:r>
            <a:r>
              <a:rPr lang="en-US" dirty="0" err="1" smtClean="0"/>
              <a:t>mostrará</a:t>
            </a:r>
            <a:r>
              <a:rPr lang="en-US" dirty="0" smtClean="0"/>
              <a:t>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tarde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05ED8B-CB92-43FD-9FA0-2EC9B33312C7}" type="slidenum">
              <a:rPr lang="fr-FR" smtClean="0"/>
              <a:pPr/>
              <a:t>28</a:t>
            </a:fld>
            <a:endParaRPr lang="fr-FR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Oral (</a:t>
            </a:r>
            <a:r>
              <a:rPr lang="en-US" dirty="0" err="1" smtClean="0"/>
              <a:t>Mostrando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haciendo</a:t>
            </a:r>
            <a:r>
              <a:rPr lang="en-US" dirty="0" smtClean="0"/>
              <a:t> se </a:t>
            </a:r>
            <a:r>
              <a:rPr lang="en-US" dirty="0" err="1" smtClean="0"/>
              <a:t>mostrará</a:t>
            </a:r>
            <a:r>
              <a:rPr lang="en-US" dirty="0" smtClean="0"/>
              <a:t>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tarde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030BA8-5EB7-40D6-A990-BB1FEB4C162F}" type="slidenum">
              <a:rPr lang="fr-FR" smtClean="0"/>
              <a:pPr/>
              <a:t>29</a:t>
            </a:fld>
            <a:endParaRPr lang="fr-FR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Oral (</a:t>
            </a:r>
            <a:r>
              <a:rPr lang="en-US" dirty="0" err="1" smtClean="0"/>
              <a:t>Mostrando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haciendo</a:t>
            </a:r>
            <a:r>
              <a:rPr lang="en-US" dirty="0" smtClean="0"/>
              <a:t> se </a:t>
            </a:r>
            <a:r>
              <a:rPr lang="en-US" dirty="0" err="1" smtClean="0"/>
              <a:t>mostrará</a:t>
            </a:r>
            <a:r>
              <a:rPr lang="en-US" dirty="0" smtClean="0"/>
              <a:t>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tarde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C5AF77-F0AC-44A2-89C2-1675928A4BA7}" type="slidenum">
              <a:rPr lang="fr-FR" smtClean="0"/>
              <a:pPr/>
              <a:t>3</a:t>
            </a:fld>
            <a:endParaRPr lang="fr-FR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r>
              <a:rPr lang="en-US" dirty="0" smtClean="0"/>
              <a:t> (</a:t>
            </a:r>
            <a:r>
              <a:rPr lang="en-US" dirty="0" err="1" smtClean="0"/>
              <a:t>Mostrar</a:t>
            </a:r>
            <a:r>
              <a:rPr lang="en-US" dirty="0" smtClean="0"/>
              <a:t> y </a:t>
            </a:r>
            <a:r>
              <a:rPr lang="en-US" dirty="0" err="1" smtClean="0"/>
              <a:t>hacer</a:t>
            </a:r>
            <a:r>
              <a:rPr lang="en-US" dirty="0" smtClean="0"/>
              <a:t> se </a:t>
            </a:r>
            <a:r>
              <a:rPr lang="en-US" dirty="0" err="1" smtClean="0"/>
              <a:t>sugerirá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tarde</a:t>
            </a:r>
            <a:r>
              <a:rPr lang="en-US" baseline="0" dirty="0" smtClean="0"/>
              <a:t>)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FC9939-94B2-4D44-9BD4-E09F6EA71A07}" type="slidenum">
              <a:rPr lang="fr-FR" smtClean="0"/>
              <a:pPr/>
              <a:t>30</a:t>
            </a:fld>
            <a:endParaRPr lang="fr-FR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err="1" smtClean="0"/>
              <a:t>Mostrando</a:t>
            </a:r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haciendo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err="1" smtClean="0"/>
              <a:t>Método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Oral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05EC0A-1BCF-42AA-821C-3CF2302C375A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err="1" smtClean="0"/>
              <a:t>Método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Oral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05EC0A-1BCF-42AA-821C-3CF2302C375A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BE111E-F762-4BB8-952D-D4147ECD624D}" type="slidenum">
              <a:rPr lang="fr-FR" smtClean="0"/>
              <a:pPr/>
              <a:t>33</a:t>
            </a:fld>
            <a:endParaRPr lang="fr-FR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 smtClean="0"/>
              <a:t>OnePIN</a:t>
            </a:r>
            <a:r>
              <a:rPr lang="en-US" dirty="0" smtClean="0"/>
              <a:t> RID A0 00 00 03 16</a:t>
            </a:r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en-US" b="1" dirty="0" err="1" smtClean="0"/>
              <a:t>Método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Oral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F5B44F-1EEF-4FE6-A9B4-1B911892F68E}" type="slidenum">
              <a:rPr lang="fr-FR" smtClean="0"/>
              <a:pPr/>
              <a:t>34</a:t>
            </a:fld>
            <a:endParaRPr lang="fr-FR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627063"/>
            <a:ext cx="4938713" cy="3703637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973" y="4544714"/>
            <a:ext cx="6231336" cy="5094247"/>
          </a:xfrm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Oral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05EC0A-1BCF-42AA-821C-3CF2302C375A}" type="slidenum">
              <a:rPr lang="fr-FR" smtClean="0"/>
              <a:pPr>
                <a:defRPr/>
              </a:pPr>
              <a:t>35</a:t>
            </a:fld>
            <a:endParaRPr lang="fr-F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FC9939-94B2-4D44-9BD4-E09F6EA71A07}" type="slidenum">
              <a:rPr lang="fr-FR" smtClean="0"/>
              <a:pPr/>
              <a:t>36</a:t>
            </a:fld>
            <a:endParaRPr lang="fr-FR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err="1" smtClean="0"/>
              <a:t>Mostrando</a:t>
            </a:r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haciendo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1F51F-FB62-4F1A-8F01-78C83981C4AC}" type="slidenum">
              <a:rPr lang="fr-FR" smtClean="0"/>
              <a:pPr/>
              <a:t>37</a:t>
            </a:fld>
            <a:endParaRPr lang="fr-FR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Oral</a:t>
            </a:r>
          </a:p>
          <a:p>
            <a:pPr eaLnBrk="1" hangingPunct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err="1" smtClean="0"/>
              <a:t>Mostrando</a:t>
            </a:r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haciendo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D4D94E-4210-4216-9D7F-BC27889A3E45}" type="slidenum">
              <a:rPr lang="fr-FR" smtClean="0"/>
              <a:pPr/>
              <a:t>38</a:t>
            </a:fld>
            <a:endParaRPr lang="fr-FR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Oral</a:t>
            </a:r>
          </a:p>
          <a:p>
            <a:pPr eaLnBrk="1" hangingPunct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err="1" smtClean="0"/>
              <a:t>Mostrando</a:t>
            </a:r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haciendo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1C72A9-7A8E-4D6D-9BFC-611BB57CA4FE}" type="slidenum">
              <a:rPr lang="fr-FR" smtClean="0"/>
              <a:pPr/>
              <a:t>39</a:t>
            </a:fld>
            <a:endParaRPr lang="fr-FR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>
              <a:buFontTx/>
              <a:buChar char="-"/>
            </a:pPr>
            <a:r>
              <a:rPr lang="en-US" dirty="0" smtClean="0"/>
              <a:t>Oral</a:t>
            </a:r>
          </a:p>
          <a:p>
            <a:pPr eaLnBrk="1" hangingPunct="1">
              <a:buFontTx/>
              <a:buChar char="-"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AB2D6-1BC2-428B-AB12-263F9D652E88}" type="slidenum">
              <a:rPr lang="fr-FR" smtClean="0"/>
              <a:pPr/>
              <a:t>4</a:t>
            </a:fld>
            <a:endParaRPr lang="fr-FR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smtClean="0"/>
              <a:t>MSISDN	</a:t>
            </a:r>
            <a:r>
              <a:rPr lang="en-US" dirty="0" smtClean="0"/>
              <a:t>Mobile Subscriber Integrated Services Digital Network Number (= Phone number)</a:t>
            </a:r>
          </a:p>
          <a:p>
            <a:pPr eaLnBrk="1" hangingPunct="1"/>
            <a:r>
              <a:rPr lang="en-US" b="1" dirty="0" smtClean="0"/>
              <a:t>ICCID	</a:t>
            </a:r>
            <a:r>
              <a:rPr lang="en-US" dirty="0" smtClean="0"/>
              <a:t>	Integrated Circuit Card Id (=&gt; Card serial number)</a:t>
            </a:r>
            <a:endParaRPr lang="en-US" b="1" dirty="0" smtClean="0"/>
          </a:p>
          <a:p>
            <a:pPr eaLnBrk="1" hangingPunct="1"/>
            <a:r>
              <a:rPr lang="en-US" b="1" dirty="0" smtClean="0"/>
              <a:t>IMSI</a:t>
            </a:r>
            <a:r>
              <a:rPr lang="en-US" dirty="0" smtClean="0"/>
              <a:t>		International Mobile Subscriber Id (=&gt; Use in during the network authentication)</a:t>
            </a:r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en-US" b="1" i="1" dirty="0" smtClean="0">
                <a:solidFill>
                  <a:srgbClr val="B2B2B2"/>
                </a:solidFill>
              </a:rPr>
              <a:t>Enlace entre IMSI y MSISDN </a:t>
            </a:r>
            <a:r>
              <a:rPr lang="en-US" b="1" i="1" dirty="0" err="1" smtClean="0">
                <a:solidFill>
                  <a:srgbClr val="B2B2B2"/>
                </a:solidFill>
              </a:rPr>
              <a:t>ies</a:t>
            </a:r>
            <a:r>
              <a:rPr lang="en-US" b="1" i="1" dirty="0" smtClean="0">
                <a:solidFill>
                  <a:srgbClr val="B2B2B2"/>
                </a:solidFill>
              </a:rPr>
              <a:t> </a:t>
            </a:r>
            <a:r>
              <a:rPr lang="en-US" b="1" i="1" dirty="0" err="1" smtClean="0">
                <a:solidFill>
                  <a:srgbClr val="B2B2B2"/>
                </a:solidFill>
              </a:rPr>
              <a:t>almacenado</a:t>
            </a:r>
            <a:r>
              <a:rPr lang="en-US" b="1" i="1" dirty="0" smtClean="0">
                <a:solidFill>
                  <a:srgbClr val="B2B2B2"/>
                </a:solidFill>
              </a:rPr>
              <a:t> en el Home Location Register (HLR)</a:t>
            </a:r>
            <a:endParaRPr lang="en-US" b="1" dirty="0" smtClean="0"/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en-US" b="1" dirty="0" err="1" smtClean="0"/>
              <a:t>Métodos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r>
              <a:rPr lang="en-US" dirty="0" smtClean="0"/>
              <a:t> (</a:t>
            </a:r>
            <a:r>
              <a:rPr lang="en-US" dirty="0" err="1" smtClean="0"/>
              <a:t>Demostrar</a:t>
            </a:r>
            <a:r>
              <a:rPr lang="en-US" dirty="0" smtClean="0"/>
              <a:t> y </a:t>
            </a:r>
            <a:r>
              <a:rPr lang="en-US" dirty="0" err="1" smtClean="0"/>
              <a:t>hacer</a:t>
            </a:r>
            <a:r>
              <a:rPr lang="en-US" dirty="0" smtClean="0"/>
              <a:t> se </a:t>
            </a:r>
            <a:r>
              <a:rPr lang="en-US" dirty="0" err="1" smtClean="0"/>
              <a:t>sugerirá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adelante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5E843A-6246-4056-932D-4ECC83F19FCB}" type="slidenum">
              <a:rPr lang="fr-FR" smtClean="0"/>
              <a:pPr/>
              <a:t>40</a:t>
            </a:fld>
            <a:endParaRPr lang="fr-FR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/>
          </a:p>
          <a:p>
            <a:pPr eaLnBrk="1" hangingPunct="1"/>
            <a:r>
              <a:rPr lang="en-US" b="1" dirty="0" err="1" smtClean="0"/>
              <a:t>Método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Oral</a:t>
            </a:r>
          </a:p>
          <a:p>
            <a:pPr eaLnBrk="1" hangingPunct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err="1" smtClean="0"/>
              <a:t>Mostrando</a:t>
            </a:r>
            <a:r>
              <a:rPr lang="en-US" dirty="0" smtClean="0"/>
              <a:t>:</a:t>
            </a:r>
          </a:p>
          <a:p>
            <a:pPr eaLnBrk="1" hangingPunct="1"/>
            <a:r>
              <a:rPr lang="en-US" dirty="0" smtClean="0"/>
              <a:t>	* Replay</a:t>
            </a:r>
          </a:p>
          <a:p>
            <a:pPr eaLnBrk="1" hangingPunct="1"/>
            <a:r>
              <a:rPr lang="en-US" dirty="0" smtClean="0"/>
              <a:t>	* Refresh</a:t>
            </a:r>
          </a:p>
          <a:p>
            <a:pPr eaLnBrk="1" hangingPunct="1"/>
            <a:r>
              <a:rPr lang="en-US" dirty="0" smtClean="0"/>
              <a:t>	* Delete</a:t>
            </a:r>
          </a:p>
          <a:p>
            <a:pPr eaLnBrk="1" hangingPunct="1"/>
            <a:r>
              <a:rPr lang="en-US" dirty="0" smtClean="0"/>
              <a:t>	* </a:t>
            </a:r>
            <a:r>
              <a:rPr lang="en-US" dirty="0" err="1" smtClean="0"/>
              <a:t>Ack</a:t>
            </a:r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Haciendo</a:t>
            </a:r>
            <a:endParaRPr lang="en-US" dirty="0" smtClean="0"/>
          </a:p>
          <a:p>
            <a:pPr eaLnBrk="1" hangingPunct="1"/>
            <a:r>
              <a:rPr lang="en-US" dirty="0" smtClean="0"/>
              <a:t>	* Replay</a:t>
            </a:r>
          </a:p>
          <a:p>
            <a:pPr eaLnBrk="1" hangingPunct="1"/>
            <a:r>
              <a:rPr lang="en-US" dirty="0" smtClean="0"/>
              <a:t>	* Refresh</a:t>
            </a:r>
          </a:p>
          <a:p>
            <a:pPr eaLnBrk="1" hangingPunct="1"/>
            <a:r>
              <a:rPr lang="en-US" dirty="0" smtClean="0"/>
              <a:t>	* Delete</a:t>
            </a:r>
          </a:p>
          <a:p>
            <a:pPr eaLnBrk="1" hangingPunct="1"/>
            <a:r>
              <a:rPr lang="en-US" dirty="0" smtClean="0"/>
              <a:t>	* </a:t>
            </a:r>
            <a:r>
              <a:rPr lang="en-US" dirty="0" err="1" smtClean="0"/>
              <a:t>Ack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CBABC7-CDEC-4558-A0B4-17A10C25106B}" type="slidenum">
              <a:rPr lang="fr-FR" smtClean="0"/>
              <a:pPr/>
              <a:t>41</a:t>
            </a:fld>
            <a:endParaRPr lang="fr-FR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</a:t>
            </a:r>
            <a:r>
              <a:rPr lang="en-US" dirty="0" err="1" smtClean="0"/>
              <a:t>generada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un UNICO </a:t>
            </a:r>
            <a:r>
              <a:rPr lang="en-US" dirty="0" err="1" smtClean="0"/>
              <a:t>identificador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referencia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Campo </a:t>
            </a:r>
            <a:r>
              <a:rPr lang="en-US" dirty="0" err="1" smtClean="0"/>
              <a:t>Protocolo</a:t>
            </a:r>
            <a:r>
              <a:rPr lang="en-US" dirty="0" smtClean="0"/>
              <a:t> = transport type (SMS, BIP or WIR)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err="1" smtClean="0"/>
              <a:t>Método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Oral</a:t>
            </a:r>
          </a:p>
          <a:p>
            <a:pPr eaLnBrk="1" hangingPunct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err="1" smtClean="0"/>
              <a:t>Mostrando</a:t>
            </a:r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haciendo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B6EDBF-4DC0-4FC7-A092-7CD0F206DDC8}" type="slidenum">
              <a:rPr lang="fr-FR" smtClean="0"/>
              <a:pPr/>
              <a:t>42</a:t>
            </a:fld>
            <a:endParaRPr lang="fr-FR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 smtClean="0"/>
              <a:t>Contenido</a:t>
            </a:r>
            <a:r>
              <a:rPr lang="en-US" dirty="0" smtClean="0"/>
              <a:t> de </a:t>
            </a:r>
            <a:r>
              <a:rPr lang="en-US" dirty="0" err="1" smtClean="0"/>
              <a:t>Tarjeta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actualizado</a:t>
            </a:r>
            <a:r>
              <a:rPr lang="en-US" baseline="0" dirty="0" smtClean="0"/>
              <a:t> </a:t>
            </a:r>
            <a:r>
              <a:rPr lang="en-US" dirty="0" smtClean="0"/>
              <a:t>= El </a:t>
            </a:r>
            <a:r>
              <a:rPr lang="en-US" dirty="0" err="1" smtClean="0"/>
              <a:t>Administrador</a:t>
            </a:r>
            <a:r>
              <a:rPr lang="en-US" dirty="0" smtClean="0"/>
              <a:t> de </a:t>
            </a:r>
            <a:r>
              <a:rPr lang="en-US" dirty="0" err="1" smtClean="0"/>
              <a:t>tarjeta</a:t>
            </a:r>
            <a:r>
              <a:rPr lang="en-US" dirty="0" smtClean="0"/>
              <a:t> se </a:t>
            </a:r>
            <a:r>
              <a:rPr lang="en-US" dirty="0" err="1" smtClean="0"/>
              <a:t>actualiza</a:t>
            </a:r>
            <a:r>
              <a:rPr lang="en-US" dirty="0" smtClean="0"/>
              <a:t> de </a:t>
            </a:r>
            <a:r>
              <a:rPr lang="en-US" dirty="0" err="1" smtClean="0"/>
              <a:t>acuerdo</a:t>
            </a:r>
            <a:r>
              <a:rPr lang="en-US" dirty="0" smtClean="0"/>
              <a:t> al </a:t>
            </a:r>
            <a:r>
              <a:rPr lang="en-US" dirty="0" err="1" smtClean="0"/>
              <a:t>contenido</a:t>
            </a:r>
            <a:r>
              <a:rPr lang="en-US" dirty="0" smtClean="0"/>
              <a:t> de la </a:t>
            </a:r>
            <a:r>
              <a:rPr lang="en-US" dirty="0" err="1" smtClean="0"/>
              <a:t>solicitud</a:t>
            </a:r>
            <a:endParaRPr lang="en-US" dirty="0" smtClean="0"/>
          </a:p>
          <a:p>
            <a:pPr eaLnBrk="1" hangingPunct="1"/>
            <a:r>
              <a:rPr lang="en-US" dirty="0" smtClean="0"/>
              <a:t>Para </a:t>
            </a:r>
            <a:r>
              <a:rPr lang="en-US" dirty="0" err="1" smtClean="0"/>
              <a:t>reunir</a:t>
            </a:r>
            <a:r>
              <a:rPr lang="en-US" dirty="0" smtClean="0"/>
              <a:t> el ‘</a:t>
            </a:r>
            <a:r>
              <a:rPr lang="en-US" dirty="0" err="1" smtClean="0"/>
              <a:t>verdadero</a:t>
            </a:r>
            <a:r>
              <a:rPr lang="en-US" dirty="0" smtClean="0"/>
              <a:t>’ </a:t>
            </a:r>
            <a:r>
              <a:rPr lang="en-US" dirty="0" err="1" smtClean="0"/>
              <a:t>contenido</a:t>
            </a:r>
            <a:r>
              <a:rPr lang="en-US" dirty="0" smtClean="0"/>
              <a:t> de la </a:t>
            </a:r>
            <a:r>
              <a:rPr lang="en-US" dirty="0" err="1" smtClean="0"/>
              <a:t>tarjeta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los </a:t>
            </a:r>
            <a:r>
              <a:rPr lang="en-US" dirty="0" err="1" smtClean="0"/>
              <a:t>servicios</a:t>
            </a:r>
            <a:r>
              <a:rPr lang="en-US" dirty="0" smtClean="0"/>
              <a:t> de </a:t>
            </a:r>
            <a:r>
              <a:rPr lang="en-US" dirty="0" err="1" smtClean="0"/>
              <a:t>auditoría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err="1" smtClean="0"/>
              <a:t>Método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Oral</a:t>
            </a:r>
          </a:p>
          <a:p>
            <a:pPr eaLnBrk="1" hangingPunct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err="1" smtClean="0"/>
              <a:t>Mostrando</a:t>
            </a:r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haciendo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3ABA4-9DD3-4794-BD32-2D186FE42455}" type="slidenum">
              <a:rPr lang="fr-FR" smtClean="0"/>
              <a:pPr/>
              <a:t>43</a:t>
            </a:fld>
            <a:endParaRPr lang="fr-F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=&gt; Si </a:t>
            </a:r>
            <a:r>
              <a:rPr lang="en-US" dirty="0" err="1" smtClean="0"/>
              <a:t>intenta</a:t>
            </a:r>
            <a:r>
              <a:rPr lang="en-US" dirty="0" smtClean="0"/>
              <a:t> </a:t>
            </a:r>
            <a:r>
              <a:rPr lang="en-US" dirty="0" err="1" smtClean="0"/>
              <a:t>actualizar</a:t>
            </a:r>
            <a:r>
              <a:rPr lang="en-US" dirty="0" smtClean="0"/>
              <a:t> el </a:t>
            </a:r>
            <a:r>
              <a:rPr lang="en-US" dirty="0" err="1" smtClean="0"/>
              <a:t>contenido</a:t>
            </a:r>
            <a:r>
              <a:rPr lang="en-US" dirty="0" smtClean="0"/>
              <a:t> PLMN con 50 </a:t>
            </a:r>
            <a:r>
              <a:rPr lang="en-US" dirty="0" err="1" smtClean="0"/>
              <a:t>registros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la </a:t>
            </a:r>
            <a:r>
              <a:rPr lang="en-US" dirty="0" err="1" smtClean="0"/>
              <a:t>estructura</a:t>
            </a:r>
            <a:r>
              <a:rPr lang="en-US" dirty="0" smtClean="0"/>
              <a:t> de </a:t>
            </a:r>
            <a:r>
              <a:rPr lang="en-US" dirty="0" err="1" smtClean="0"/>
              <a:t>archivos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configurada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30, la </a:t>
            </a:r>
            <a:r>
              <a:rPr lang="en-US" dirty="0" err="1" smtClean="0"/>
              <a:t>solicitud</a:t>
            </a:r>
            <a:r>
              <a:rPr lang="en-US" dirty="0" smtClean="0"/>
              <a:t> </a:t>
            </a:r>
            <a:r>
              <a:rPr lang="en-US" dirty="0" err="1" smtClean="0"/>
              <a:t>fallará</a:t>
            </a:r>
            <a:r>
              <a:rPr lang="en-US" dirty="0" smtClean="0"/>
              <a:t> antes de la </a:t>
            </a:r>
            <a:r>
              <a:rPr lang="en-US" dirty="0" err="1" smtClean="0"/>
              <a:t>creación</a:t>
            </a:r>
            <a:r>
              <a:rPr lang="en-US" dirty="0" smtClean="0"/>
              <a:t> de ESMS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err="1" smtClean="0"/>
              <a:t>Método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Oral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F95533-2F9D-43FC-B12E-135AF90491D7}" type="slidenum">
              <a:rPr lang="fr-FR" smtClean="0"/>
              <a:pPr/>
              <a:t>44</a:t>
            </a:fld>
            <a:endParaRPr lang="fr-FR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Oral</a:t>
            </a:r>
          </a:p>
          <a:p>
            <a:pPr eaLnBrk="1" hangingPunct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err="1" smtClean="0"/>
              <a:t>Mostrando</a:t>
            </a:r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haciendo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049BC0-5BDC-45EA-B29A-29F1C92D3B68}" type="slidenum">
              <a:rPr lang="fr-FR" smtClean="0"/>
              <a:pPr/>
              <a:t>5</a:t>
            </a:fld>
            <a:endParaRPr lang="fr-F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r>
              <a:rPr lang="en-US" dirty="0" smtClean="0"/>
              <a:t> (</a:t>
            </a:r>
            <a:r>
              <a:rPr lang="en-US" dirty="0" err="1" smtClean="0"/>
              <a:t>Demostrar</a:t>
            </a:r>
            <a:r>
              <a:rPr lang="en-US" dirty="0" smtClean="0"/>
              <a:t> y </a:t>
            </a:r>
            <a:r>
              <a:rPr lang="en-US" dirty="0" err="1" smtClean="0"/>
              <a:t>hacer</a:t>
            </a:r>
            <a:r>
              <a:rPr lang="en-US" dirty="0" smtClean="0"/>
              <a:t> se </a:t>
            </a:r>
            <a:r>
              <a:rPr lang="en-US" dirty="0" err="1" smtClean="0"/>
              <a:t>sugerirá</a:t>
            </a:r>
            <a:r>
              <a:rPr lang="en-US" dirty="0" smtClean="0"/>
              <a:t>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adelante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6E8AE7-962F-45A5-BD5C-0BA0CE69A4CA}" type="slidenum">
              <a:rPr lang="fr-FR" smtClean="0"/>
              <a:pPr/>
              <a:t>6</a:t>
            </a:fld>
            <a:endParaRPr lang="fr-FR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r>
              <a:rPr lang="en-US" dirty="0" smtClean="0"/>
              <a:t> (</a:t>
            </a:r>
            <a:r>
              <a:rPr lang="en-US" dirty="0" err="1" smtClean="0"/>
              <a:t>demostrar</a:t>
            </a:r>
            <a:r>
              <a:rPr lang="en-US" dirty="0" smtClean="0"/>
              <a:t> y </a:t>
            </a:r>
            <a:r>
              <a:rPr lang="en-US" dirty="0" err="1" smtClean="0"/>
              <a:t>hacer</a:t>
            </a:r>
            <a:r>
              <a:rPr lang="en-US" dirty="0" smtClean="0"/>
              <a:t> se </a:t>
            </a:r>
            <a:r>
              <a:rPr lang="en-US" dirty="0" err="1" smtClean="0"/>
              <a:t>sugerirán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adelante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6224E7-8BCE-4F41-8542-A0452D9FBEA4}" type="slidenum">
              <a:rPr lang="fr-FR" smtClean="0"/>
              <a:pPr/>
              <a:t>7</a:t>
            </a:fld>
            <a:endParaRPr lang="fr-FR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smtClean="0"/>
              <a:t>Teaching methods: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hacer</a:t>
            </a:r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Mostrar</a:t>
            </a:r>
            <a:r>
              <a:rPr lang="en-US" dirty="0" smtClean="0"/>
              <a:t> (</a:t>
            </a:r>
            <a:r>
              <a:rPr lang="en-US" dirty="0" err="1" smtClean="0"/>
              <a:t>Ejercicio</a:t>
            </a:r>
            <a:r>
              <a:rPr lang="en-US" dirty="0" smtClean="0"/>
              <a:t>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36C171-0AA1-4928-90B7-5605297EE1EB}" type="slidenum">
              <a:rPr lang="fr-FR" smtClean="0"/>
              <a:pPr/>
              <a:t>8</a:t>
            </a:fld>
            <a:endParaRPr lang="fr-FR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smtClean="0"/>
              <a:t>Access Control Class:</a:t>
            </a:r>
          </a:p>
          <a:p>
            <a:pPr eaLnBrk="1" hangingPunct="1"/>
            <a:r>
              <a:rPr lang="en-US" b="1" dirty="0" smtClean="0"/>
              <a:t>Normal priority level</a:t>
            </a:r>
          </a:p>
          <a:p>
            <a:pPr eaLnBrk="1" hangingPunct="1"/>
            <a:r>
              <a:rPr lang="en-US" dirty="0" err="1" smtClean="0"/>
              <a:t>Indica</a:t>
            </a:r>
            <a:r>
              <a:rPr lang="en-US" dirty="0" smtClean="0"/>
              <a:t> random access class entre  0 y 9 </a:t>
            </a:r>
            <a:r>
              <a:rPr lang="en-US" dirty="0" err="1" smtClean="0"/>
              <a:t>asignados</a:t>
            </a:r>
            <a:r>
              <a:rPr lang="en-US" dirty="0" smtClean="0"/>
              <a:t> a la </a:t>
            </a:r>
            <a:r>
              <a:rPr lang="en-US" dirty="0" err="1" smtClean="0"/>
              <a:t>estación</a:t>
            </a:r>
            <a:r>
              <a:rPr lang="en-US" dirty="0" smtClean="0"/>
              <a:t> </a:t>
            </a:r>
            <a:r>
              <a:rPr lang="en-US" dirty="0" err="1" smtClean="0"/>
              <a:t>móvil</a:t>
            </a:r>
            <a:r>
              <a:rPr lang="en-US" dirty="0" smtClean="0"/>
              <a:t>.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estácion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móvil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sólo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ser </a:t>
            </a:r>
            <a:r>
              <a:rPr lang="en-US" baseline="0" dirty="0" err="1" smtClean="0"/>
              <a:t>asignada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dirty="0" smtClean="0"/>
              <a:t>random access class.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High priority level</a:t>
            </a:r>
          </a:p>
          <a:p>
            <a:pPr eaLnBrk="1" hangingPunct="1"/>
            <a:r>
              <a:rPr lang="en-US" dirty="0" err="1" smtClean="0"/>
              <a:t>Indica</a:t>
            </a:r>
            <a:r>
              <a:rPr lang="en-US" dirty="0" smtClean="0"/>
              <a:t> un </a:t>
            </a:r>
            <a:r>
              <a:rPr lang="en-US" dirty="0" err="1" smtClean="0"/>
              <a:t>acceso</a:t>
            </a:r>
            <a:r>
              <a:rPr lang="en-US" dirty="0" smtClean="0"/>
              <a:t> especial entre 11 y 15 </a:t>
            </a:r>
            <a:r>
              <a:rPr lang="en-US" dirty="0" err="1" smtClean="0"/>
              <a:t>asignados</a:t>
            </a:r>
            <a:r>
              <a:rPr lang="en-US" dirty="0" smtClean="0"/>
              <a:t> a 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estación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movil</a:t>
            </a:r>
            <a:r>
              <a:rPr lang="en-US" dirty="0" smtClean="0"/>
              <a:t>.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estación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móvil</a:t>
            </a:r>
            <a:r>
              <a:rPr lang="en-US" baseline="0" dirty="0" smtClean="0"/>
              <a:t> se le </a:t>
            </a:r>
            <a:r>
              <a:rPr lang="en-US" baseline="0" dirty="0" err="1" smtClean="0"/>
              <a:t>pueden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asignar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varias</a:t>
            </a:r>
            <a:r>
              <a:rPr lang="en-US" baseline="0" dirty="0" smtClean="0"/>
              <a:t> </a:t>
            </a:r>
            <a:r>
              <a:rPr lang="en-US" dirty="0" smtClean="0"/>
              <a:t>special access classes.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estan</a:t>
            </a:r>
            <a:r>
              <a:rPr lang="en-US" dirty="0" smtClean="0"/>
              <a:t> </a:t>
            </a:r>
            <a:r>
              <a:rPr lang="en-US" dirty="0" err="1" smtClean="0"/>
              <a:t>asignadas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usuarios</a:t>
            </a:r>
            <a:r>
              <a:rPr lang="en-US" baseline="0" dirty="0" smtClean="0"/>
              <a:t>  de </a:t>
            </a:r>
            <a:r>
              <a:rPr lang="en-US" baseline="0" dirty="0" err="1" smtClean="0"/>
              <a:t>alta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prioridad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específicos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mencina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acontinuación</a:t>
            </a:r>
            <a:r>
              <a:rPr lang="en-US" baseline="0" dirty="0" smtClean="0"/>
              <a:t> </a:t>
            </a:r>
            <a:r>
              <a:rPr lang="en-US" dirty="0" smtClean="0"/>
              <a:t>(NO en </a:t>
            </a:r>
            <a:r>
              <a:rPr lang="en-US" dirty="0" err="1" smtClean="0"/>
              <a:t>orden</a:t>
            </a:r>
            <a:r>
              <a:rPr lang="en-US" dirty="0" smtClean="0"/>
              <a:t> de </a:t>
            </a:r>
            <a:r>
              <a:rPr lang="en-US" dirty="0" err="1" smtClean="0"/>
              <a:t>prioridad</a:t>
            </a:r>
            <a:r>
              <a:rPr lang="en-US" dirty="0" smtClean="0"/>
              <a:t>):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Class 15	PLMN Network Staff</a:t>
            </a:r>
          </a:p>
          <a:p>
            <a:pPr eaLnBrk="1" hangingPunct="1"/>
            <a:r>
              <a:rPr lang="en-US" dirty="0" smtClean="0"/>
              <a:t>Class 14	Emergency Services</a:t>
            </a:r>
          </a:p>
          <a:p>
            <a:pPr eaLnBrk="1" hangingPunct="1"/>
            <a:r>
              <a:rPr lang="en-US" dirty="0" smtClean="0"/>
              <a:t>Class 13	Public Utilities (for example water/gas suppliers)</a:t>
            </a:r>
          </a:p>
          <a:p>
            <a:pPr eaLnBrk="1" hangingPunct="1"/>
            <a:r>
              <a:rPr lang="en-US" dirty="0" smtClean="0"/>
              <a:t>Class 12	Security Services</a:t>
            </a:r>
          </a:p>
          <a:p>
            <a:pPr eaLnBrk="1" hangingPunct="1"/>
            <a:r>
              <a:rPr lang="en-US" dirty="0" smtClean="0"/>
              <a:t>Class 11	For PLMN Network Use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r>
              <a:rPr lang="en-US" dirty="0" smtClean="0"/>
              <a:t> (</a:t>
            </a:r>
            <a:r>
              <a:rPr lang="en-US" dirty="0" err="1" smtClean="0"/>
              <a:t>Demostrar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hacer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sugerirán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después</a:t>
            </a:r>
            <a:r>
              <a:rPr lang="en-US" baseline="0" dirty="0" smtClean="0"/>
              <a:t>)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6B4269-B2DB-4472-8E38-451463F58D15}" type="slidenum">
              <a:rPr lang="fr-FR" smtClean="0"/>
              <a:pPr/>
              <a:t>9</a:t>
            </a:fld>
            <a:endParaRPr lang="fr-F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r>
              <a:rPr lang="en-US" dirty="0" smtClean="0"/>
              <a:t> (</a:t>
            </a:r>
            <a:r>
              <a:rPr lang="en-US" dirty="0" err="1" smtClean="0"/>
              <a:t>Demostrando</a:t>
            </a:r>
            <a:r>
              <a:rPr lang="en-US" dirty="0" smtClean="0"/>
              <a:t> y </a:t>
            </a:r>
            <a:r>
              <a:rPr lang="en-US" dirty="0" err="1" smtClean="0"/>
              <a:t>haciendo</a:t>
            </a:r>
            <a:r>
              <a:rPr lang="en-US" dirty="0" smtClean="0"/>
              <a:t> se </a:t>
            </a:r>
            <a:r>
              <a:rPr lang="en-US" dirty="0" err="1" smtClean="0"/>
              <a:t>sugerirá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adelante</a:t>
            </a:r>
            <a:r>
              <a:rPr lang="en-US" baseline="0" dirty="0" smtClean="0"/>
              <a:t>)</a:t>
            </a: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nd_p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gemalto_logo_198x58-150dp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" y="195263"/>
            <a:ext cx="1585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598613"/>
            <a:ext cx="7466013" cy="1001712"/>
          </a:xfrm>
        </p:spPr>
        <p:txBody>
          <a:bodyPr tIns="0" bIns="0" anchor="t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381375"/>
            <a:ext cx="7466013" cy="614363"/>
          </a:xfrm>
        </p:spPr>
        <p:txBody>
          <a:bodyPr rIns="91440"/>
          <a:lstStyle>
            <a:lvl1pPr marL="0" indent="0">
              <a:buFont typeface="Wingdings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6C693-04E4-4D10-8969-8CC9A3A66F4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Submitting and monitoring a request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6500" y="115888"/>
            <a:ext cx="1865313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15888"/>
            <a:ext cx="54483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4097C-3770-4DF6-BFC1-83E1B940945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Submitting and monitoring a request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9FAB8-D651-4462-BE42-693FCDB570A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Submitting and monitoring a request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9C65B-89A3-4C66-B820-80DA1A64DD7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Submitting and monitoring a request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ADBFE-0374-4B1F-9415-8FD6F7F66B2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Submitting and monitoring a request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813" y="1181100"/>
            <a:ext cx="4038600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9813" y="1181100"/>
            <a:ext cx="4038600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4BF3A-BF03-4CF4-969E-AA8D0464EB0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Submitting and monitoring a request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F746E-EF28-48B0-9298-02603501099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Submitting and monitoring a request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CD959-F6F1-42DA-88E6-9C54A3D7564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Submitting and monitoring a request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68434-D1B1-4C80-887E-F07BD479563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Submitting and monitoring a request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5258F-F2FD-47E5-82F2-60126C86EAE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Submitting and monitoring a request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446A6-77B6-4AB9-8781-77C4EBCF4E1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Submitting and monitoring a request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6C9BB-F3DD-43B4-B80B-257C36A9D25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Submitting and monitoring a request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1D234-C7E9-477D-8DAE-C2D93AFF64D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Submitting and monitoring a request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1650" y="260350"/>
            <a:ext cx="2063750" cy="1497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8813" y="260350"/>
            <a:ext cx="6040437" cy="1497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C4924-2708-4C9D-80E1-F425CF2C7DC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Submitting and monitoring a request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age_cou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301875"/>
            <a:ext cx="8640763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Documents and Settings\Administrateur\Bureau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15888"/>
            <a:ext cx="237648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51275" y="2852738"/>
            <a:ext cx="4695825" cy="3384550"/>
          </a:xfrm>
        </p:spPr>
        <p:txBody>
          <a:bodyPr/>
          <a:lstStyle>
            <a:lvl1pPr marL="0" indent="0" algn="r">
              <a:buFont typeface="Wingdings 2" pitchFamily="18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268413"/>
            <a:ext cx="7993063" cy="1008062"/>
          </a:xfrm>
        </p:spPr>
        <p:txBody>
          <a:bodyPr anchor="t"/>
          <a:lstStyle>
            <a:lvl1pPr>
              <a:defRPr>
                <a:solidFill>
                  <a:srgbClr val="8573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2A3B5-163F-4F32-973E-4424E6E62A8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Submitting and monitoring a request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CB2D9-039B-4362-B34D-A0E4533E39AA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9FFE3-F64D-4D6F-A8CA-718E93513E2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Submitting and monitoring a request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70FB8-28A7-438F-AB4D-1B850BC23C1F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575" y="1446213"/>
            <a:ext cx="3425825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8800" y="1446213"/>
            <a:ext cx="3425825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9D0C8-09C7-4CB6-9830-1CE00350F2B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Submitting and monitoring a request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DE421-2990-4C3F-94AC-592250B8E98C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A8A28-7C32-4DFC-886F-714043E1A16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Submitting and monitoring a request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5DF80-4E9A-4C18-8CA1-57A6E5FED84C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E01F9-5774-459A-AB84-0DFD31FEA41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Submitting and monitoring a request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982BA-FC6B-4459-B9C3-A9E337956D03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67720-F0FF-4B10-A2D5-CF125A49DFA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Submitting and monitoring a request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F8DB9-0E83-43B7-BFAA-D31173AF170E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F8BD8-95A8-4182-B232-1AA08A5239E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Submitting and monitoring a request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1BA0C-C538-4C40-9454-4C8F3BDE6D1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Submitting and monitoring a request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A9333-B6C4-4099-8C69-FDE9D845ED45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BB1DE-E5B4-416C-B560-C82535273BB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Submitting and monitoring a request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6F647-1427-45C0-86FB-3D0131E69A3D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7A261-C230-4B54-883B-C6A9CA27B0F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Submitting and monitoring a request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7C448-7736-4396-80FA-727B668E718D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81700" y="401638"/>
            <a:ext cx="1812925" cy="5691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8163" y="401638"/>
            <a:ext cx="5291137" cy="5691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3394C-1735-451F-ACCB-BE6C62A46F2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Submitting and monitoring a request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C6CD8-73F7-44D6-A594-5209CA8CA09B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5888"/>
            <a:ext cx="746601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6363"/>
            <a:ext cx="7466013" cy="42259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05800" y="653415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fld id="{6F2AFB28-AAEC-47AA-AEE1-40AE694C689C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525" y="6530975"/>
            <a:ext cx="6838950" cy="2413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OTA platform memo - Memo OTA over IP (CAT TP BIP)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6363"/>
            <a:ext cx="3656013" cy="4225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213" y="1376363"/>
            <a:ext cx="3657600" cy="4225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6A92D-521F-459F-A5E6-5782CDD6B4B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Submitting and monitoring a request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E242A-2F6B-4555-ABAD-6172195EB98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Submitting and monitoring a request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D795F-3627-4EEE-AEB9-0A14C7CE219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Submitting and monitoring a request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1180B-637B-45A1-BCA2-5B7AA855A30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Submitting and monitoring a request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1E7CF-18F7-4891-A998-52FD6E1C1BE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Submitting and monitoring a request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50B83-31CB-48A2-B1FF-5431AA65D67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Submitting and monitoring a request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6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s_pages_san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15888"/>
            <a:ext cx="74660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6363"/>
            <a:ext cx="7466013" cy="422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819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3415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fld id="{08BD56F1-730C-4B29-933C-77D97462E19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19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0525" y="6530975"/>
            <a:ext cx="68389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OTA platform - Introduction and usage - Submitting and monitoring a request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9pPr>
    </p:titleStyle>
    <p:bodyStyle>
      <a:lvl1pPr marL="288925" indent="-288925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buFont typeface="Wingdings" pitchFamily="2" charset="2"/>
        <a:buChar char="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66750" indent="-187325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1177925" indent="-228600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597025" indent="-228600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defRPr sz="1200">
          <a:solidFill>
            <a:schemeClr val="tx1"/>
          </a:solidFill>
          <a:latin typeface="+mn-lt"/>
        </a:defRPr>
      </a:lvl4pPr>
      <a:lvl5pPr marL="2016125" indent="-228600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5pPr>
      <a:lvl6pPr marL="2473325" indent="-228600" algn="l" rtl="0" fontAlgn="base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6pPr>
      <a:lvl7pPr marL="2930525" indent="-228600" algn="l" rtl="0" fontAlgn="base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7pPr>
      <a:lvl8pPr marL="3387725" indent="-228600" algn="l" rtl="0" fontAlgn="base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8pPr>
      <a:lvl9pPr marL="3844925" indent="-228600" algn="l" rtl="0" fontAlgn="base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s_pages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60350"/>
            <a:ext cx="82296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8813" y="1181100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3415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fld id="{8B50DF22-6708-448A-A47F-9B3CC5F6243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500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0525" y="6530975"/>
            <a:ext cx="68389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OTA platform - Introduction and usage - Submitting and monitoring a request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23031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3pPr>
      <a:lvl4pPr marL="16383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2" descr="pied_pa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919788"/>
            <a:ext cx="91440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401638"/>
            <a:ext cx="6913562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Add title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582025" y="6411913"/>
            <a:ext cx="5619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9B55AC7-0B5E-44A4-B730-868CE4A1A70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51275" y="6481763"/>
            <a:ext cx="4337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857364"/>
                </a:solidFill>
              </a:defRPr>
            </a:lvl1pPr>
          </a:lstStyle>
          <a:p>
            <a:pPr>
              <a:defRPr/>
            </a:pPr>
            <a:r>
              <a:rPr lang="fr-FR"/>
              <a:t>OTA platform - Introduction and usage - Submitting and monitoring a request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39975" y="6481763"/>
            <a:ext cx="14398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857364"/>
                </a:solidFill>
              </a:defRPr>
            </a:lvl1pPr>
          </a:lstStyle>
          <a:p>
            <a:pPr>
              <a:defRPr/>
            </a:pPr>
            <a:fld id="{801652CF-E3E6-4A2B-80AD-96A1365478CD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446213"/>
            <a:ext cx="700405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Add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Wingdings 2" pitchFamily="18" charset="2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Symbol" pitchFamily="18" charset="2"/>
        <a:buChar char="·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9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jpe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jpe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5.png"/><Relationship Id="rId5" Type="http://schemas.openxmlformats.org/officeDocument/2006/relationships/image" Target="../media/image33.png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1.png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46338" y="2852738"/>
            <a:ext cx="6100762" cy="3384550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Presentar</a:t>
            </a:r>
            <a:r>
              <a:rPr lang="en-US" sz="2800" dirty="0" smtClean="0"/>
              <a:t> y </a:t>
            </a:r>
            <a:r>
              <a:rPr lang="en-US" sz="2800" dirty="0" err="1" smtClean="0"/>
              <a:t>monitorear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solicitud</a:t>
            </a:r>
            <a:endParaRPr lang="en-US" sz="2800" dirty="0" smtClean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Plataforma</a:t>
            </a:r>
            <a:r>
              <a:rPr lang="en-US" dirty="0" smtClean="0"/>
              <a:t> OTA – </a:t>
            </a:r>
            <a:r>
              <a:rPr lang="en-US" dirty="0" err="1" smtClean="0"/>
              <a:t>Introducción</a:t>
            </a:r>
            <a:r>
              <a:rPr lang="en-US" dirty="0" smtClean="0"/>
              <a:t> y </a:t>
            </a:r>
            <a:r>
              <a:rPr lang="en-US" dirty="0" err="1" smtClean="0"/>
              <a:t>uso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err="1" smtClean="0"/>
              <a:t>Presentando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Submission – Service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idx="1"/>
          </p:nvPr>
        </p:nvSpPr>
        <p:spPr>
          <a:xfrm>
            <a:off x="371475" y="1256619"/>
            <a:ext cx="8532813" cy="5176837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Actualizar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SDN</a:t>
            </a:r>
            <a:r>
              <a:rPr lang="en-US" sz="1800" b="1" dirty="0" smtClean="0">
                <a:solidFill>
                  <a:schemeClr val="bg2"/>
                </a:solidFill>
              </a:rPr>
              <a:t/>
            </a:r>
            <a:br>
              <a:rPr lang="en-US" sz="1800" b="1" dirty="0" smtClean="0">
                <a:solidFill>
                  <a:schemeClr val="bg2"/>
                </a:solidFill>
              </a:rPr>
            </a:br>
            <a:r>
              <a:rPr lang="en-US" sz="1800" dirty="0" smtClean="0"/>
              <a:t>Los</a:t>
            </a:r>
            <a:r>
              <a:rPr lang="en-US" sz="1800" b="1" dirty="0" smtClean="0">
                <a:solidFill>
                  <a:schemeClr val="bg2"/>
                </a:solidFill>
              </a:rPr>
              <a:t> </a:t>
            </a:r>
            <a:r>
              <a:rPr lang="en-US" sz="1800" dirty="0" smtClean="0"/>
              <a:t>Service Dialing Numbers (SDN) son los </a:t>
            </a:r>
            <a:r>
              <a:rPr lang="en-US" sz="1800" dirty="0" err="1" smtClean="0"/>
              <a:t>número</a:t>
            </a:r>
            <a:r>
              <a:rPr lang="en-US" sz="1800" dirty="0" smtClean="0"/>
              <a:t> </a:t>
            </a:r>
            <a:r>
              <a:rPr lang="en-US" sz="1800" dirty="0" err="1" smtClean="0"/>
              <a:t>relacionados</a:t>
            </a:r>
            <a:r>
              <a:rPr lang="en-US" sz="1800" dirty="0" smtClean="0"/>
              <a:t> con los </a:t>
            </a:r>
            <a:r>
              <a:rPr lang="en-US" sz="1800" dirty="0" err="1" smtClean="0"/>
              <a:t>servicios</a:t>
            </a:r>
            <a:r>
              <a:rPr lang="en-US" sz="1800" dirty="0" smtClean="0"/>
              <a:t> </a:t>
            </a:r>
            <a:r>
              <a:rPr lang="en-US" sz="1800" dirty="0" err="1" smtClean="0"/>
              <a:t>ofrecidos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el </a:t>
            </a:r>
            <a:r>
              <a:rPr lang="en-US" sz="1800" dirty="0" err="1" smtClean="0"/>
              <a:t>operador</a:t>
            </a:r>
            <a:r>
              <a:rPr lang="en-US" sz="1800" dirty="0" smtClean="0"/>
              <a:t> de red o </a:t>
            </a:r>
            <a:r>
              <a:rPr lang="en-US" sz="1800" dirty="0" err="1" smtClean="0"/>
              <a:t>proveedor</a:t>
            </a:r>
            <a:r>
              <a:rPr lang="en-US" sz="1800" dirty="0" smtClean="0"/>
              <a:t> de </a:t>
            </a:r>
            <a:r>
              <a:rPr lang="en-US" sz="1800" dirty="0" err="1" smtClean="0"/>
              <a:t>servicio</a:t>
            </a:r>
            <a:r>
              <a:rPr lang="en-US" sz="1800" dirty="0" smtClean="0"/>
              <a:t>. El </a:t>
            </a:r>
            <a:r>
              <a:rPr lang="en-US" sz="1800" dirty="0" err="1" smtClean="0"/>
              <a:t>suscriptor</a:t>
            </a:r>
            <a:r>
              <a:rPr lang="en-US" sz="1800" dirty="0" smtClean="0"/>
              <a:t> </a:t>
            </a:r>
            <a:r>
              <a:rPr lang="en-US" sz="1800" dirty="0" err="1" smtClean="0"/>
              <a:t>puede</a:t>
            </a:r>
            <a:r>
              <a:rPr lang="en-US" sz="1800" dirty="0" smtClean="0"/>
              <a:t> </a:t>
            </a:r>
            <a:r>
              <a:rPr lang="en-US" sz="1800" dirty="0" err="1" smtClean="0"/>
              <a:t>hacer</a:t>
            </a:r>
            <a:r>
              <a:rPr lang="en-US" sz="1800" dirty="0" smtClean="0"/>
              <a:t> </a:t>
            </a:r>
            <a:r>
              <a:rPr lang="en-US" sz="1800" dirty="0" err="1" smtClean="0"/>
              <a:t>llamadas</a:t>
            </a:r>
            <a:r>
              <a:rPr lang="en-US" sz="1800" dirty="0" smtClean="0"/>
              <a:t> </a:t>
            </a:r>
            <a:r>
              <a:rPr lang="en-US" sz="1800" dirty="0" err="1" smtClean="0"/>
              <a:t>salientes</a:t>
            </a:r>
            <a:r>
              <a:rPr lang="en-US" sz="1800" dirty="0" smtClean="0"/>
              <a:t> a </a:t>
            </a:r>
            <a:r>
              <a:rPr lang="en-US" sz="1800" dirty="0" err="1" smtClean="0"/>
              <a:t>estos</a:t>
            </a:r>
            <a:r>
              <a:rPr lang="en-US" sz="1800" dirty="0" smtClean="0"/>
              <a:t> </a:t>
            </a:r>
            <a:r>
              <a:rPr lang="en-US" sz="1800" dirty="0" err="1" smtClean="0"/>
              <a:t>números</a:t>
            </a:r>
            <a:r>
              <a:rPr lang="en-US" sz="1800" dirty="0" smtClean="0"/>
              <a:t> </a:t>
            </a:r>
            <a:r>
              <a:rPr lang="en-US" sz="1800" dirty="0" err="1" smtClean="0"/>
              <a:t>pero</a:t>
            </a:r>
            <a:r>
              <a:rPr lang="en-US" sz="1800" dirty="0" smtClean="0"/>
              <a:t> no </a:t>
            </a:r>
            <a:r>
              <a:rPr lang="en-US" sz="1800" dirty="0" err="1" smtClean="0"/>
              <a:t>puede</a:t>
            </a:r>
            <a:r>
              <a:rPr lang="en-US" sz="1800" dirty="0" smtClean="0"/>
              <a:t> </a:t>
            </a:r>
            <a:r>
              <a:rPr lang="en-US" sz="1800" dirty="0" err="1" smtClean="0"/>
              <a:t>actualizarlos</a:t>
            </a:r>
            <a:r>
              <a:rPr lang="en-US" sz="1800" dirty="0" smtClean="0"/>
              <a:t>. </a:t>
            </a:r>
          </a:p>
          <a:p>
            <a:pPr eaLnBrk="1" hangingPunct="1">
              <a:defRPr/>
            </a:pP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Actualizar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SMSP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dirty="0" smtClean="0"/>
              <a:t>Los </a:t>
            </a:r>
            <a:r>
              <a:rPr lang="en-US" sz="1800" dirty="0" err="1" smtClean="0"/>
              <a:t>parámetros</a:t>
            </a:r>
            <a:r>
              <a:rPr lang="en-US" sz="1800" dirty="0" smtClean="0"/>
              <a:t> Short Message Service (SMSP) </a:t>
            </a:r>
            <a:r>
              <a:rPr lang="en-US" sz="1800" dirty="0" err="1" smtClean="0"/>
              <a:t>definen</a:t>
            </a:r>
            <a:r>
              <a:rPr lang="en-US" sz="1800" dirty="0" smtClean="0"/>
              <a:t> los </a:t>
            </a:r>
            <a:r>
              <a:rPr lang="en-US" sz="1800" dirty="0" err="1" smtClean="0"/>
              <a:t>parámetros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default de </a:t>
            </a:r>
            <a:r>
              <a:rPr lang="en-US" sz="1800" dirty="0" err="1" smtClean="0"/>
              <a:t>transporte</a:t>
            </a:r>
            <a:r>
              <a:rPr lang="en-US" sz="1800" dirty="0" smtClean="0"/>
              <a:t> </a:t>
            </a:r>
            <a:r>
              <a:rPr lang="en-US" sz="1800" dirty="0" err="1" smtClean="0"/>
              <a:t>utilizados</a:t>
            </a:r>
            <a:r>
              <a:rPr lang="en-US" sz="1800" dirty="0" smtClean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enviar</a:t>
            </a:r>
            <a:r>
              <a:rPr lang="en-US" sz="1800" dirty="0" smtClean="0"/>
              <a:t> </a:t>
            </a:r>
            <a:r>
              <a:rPr lang="en-US" sz="1800" dirty="0" err="1" smtClean="0"/>
              <a:t>Mensajes</a:t>
            </a:r>
            <a:r>
              <a:rPr lang="en-US" sz="1800" dirty="0" smtClean="0"/>
              <a:t> </a:t>
            </a:r>
            <a:r>
              <a:rPr lang="en-US" sz="1800" dirty="0" err="1" smtClean="0"/>
              <a:t>originados</a:t>
            </a:r>
            <a:r>
              <a:rPr lang="en-US" sz="1800" dirty="0" smtClean="0"/>
              <a:t> de SMS. </a:t>
            </a:r>
          </a:p>
          <a:p>
            <a:pPr eaLnBrk="1" hangingPunct="1">
              <a:defRPr/>
            </a:pP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Actualizar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SPN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dirty="0" err="1" smtClean="0"/>
              <a:t>cuando</a:t>
            </a:r>
            <a:r>
              <a:rPr lang="en-US" sz="1800" dirty="0" smtClean="0"/>
              <a:t> el </a:t>
            </a:r>
            <a:r>
              <a:rPr lang="en-US" sz="1800" dirty="0" err="1" smtClean="0"/>
              <a:t>teléfono</a:t>
            </a:r>
            <a:r>
              <a:rPr lang="en-US" sz="1800" dirty="0" smtClean="0"/>
              <a:t> </a:t>
            </a:r>
            <a:r>
              <a:rPr lang="en-US" sz="1800" dirty="0" err="1" smtClean="0"/>
              <a:t>móvil</a:t>
            </a:r>
            <a:r>
              <a:rPr lang="en-US" sz="1800" dirty="0" smtClean="0"/>
              <a:t> </a:t>
            </a:r>
            <a:r>
              <a:rPr lang="en-US" sz="1800" dirty="0" err="1" smtClean="0"/>
              <a:t>está</a:t>
            </a:r>
            <a:r>
              <a:rPr lang="en-US" sz="1800" dirty="0" smtClean="0"/>
              <a:t> en </a:t>
            </a:r>
            <a:r>
              <a:rPr lang="en-US" sz="1800" dirty="0" err="1" smtClean="0"/>
              <a:t>modo</a:t>
            </a:r>
            <a:r>
              <a:rPr lang="en-US" sz="1800" dirty="0" smtClean="0"/>
              <a:t> idle , </a:t>
            </a:r>
            <a:r>
              <a:rPr lang="en-US" sz="1800" dirty="0" err="1" smtClean="0"/>
              <a:t>este</a:t>
            </a:r>
            <a:r>
              <a:rPr lang="en-US" sz="1800" dirty="0" smtClean="0"/>
              <a:t> </a:t>
            </a:r>
            <a:r>
              <a:rPr lang="en-US" sz="1800" dirty="0" err="1" smtClean="0"/>
              <a:t>servicio</a:t>
            </a:r>
            <a:endParaRPr lang="en-US" sz="1800" dirty="0" smtClean="0"/>
          </a:p>
          <a:p>
            <a:pPr lvl="1" eaLnBrk="1" hangingPunct="1">
              <a:defRPr/>
            </a:pPr>
            <a:r>
              <a:rPr lang="en-US" sz="1400" dirty="0" smtClean="0"/>
              <a:t>Define </a:t>
            </a:r>
            <a:r>
              <a:rPr lang="en-US" sz="1400" dirty="0" err="1" smtClean="0"/>
              <a:t>si</a:t>
            </a:r>
            <a:r>
              <a:rPr lang="en-US" sz="1400" dirty="0" smtClean="0"/>
              <a:t> el PLMN </a:t>
            </a:r>
            <a:r>
              <a:rPr lang="en-US" sz="1400" dirty="0" err="1" smtClean="0"/>
              <a:t>debería</a:t>
            </a:r>
            <a:r>
              <a:rPr lang="en-US" sz="1400" dirty="0" smtClean="0"/>
              <a:t> ser </a:t>
            </a:r>
            <a:r>
              <a:rPr lang="en-US" sz="1400" dirty="0" err="1" smtClean="0"/>
              <a:t>desplegado</a:t>
            </a:r>
            <a:r>
              <a:rPr lang="en-US" sz="1400" dirty="0" smtClean="0"/>
              <a:t> o no.</a:t>
            </a:r>
          </a:p>
          <a:p>
            <a:pPr lvl="1" eaLnBrk="1" hangingPunct="1">
              <a:defRPr/>
            </a:pPr>
            <a:r>
              <a:rPr lang="en-US" sz="1400" dirty="0" smtClean="0"/>
              <a:t>Define </a:t>
            </a:r>
            <a:r>
              <a:rPr lang="en-US" sz="1400" dirty="0" err="1" smtClean="0"/>
              <a:t>si</a:t>
            </a:r>
            <a:r>
              <a:rPr lang="en-US" sz="1400" dirty="0" smtClean="0"/>
              <a:t> el </a:t>
            </a:r>
            <a:r>
              <a:rPr lang="en-US" sz="1400" dirty="0" err="1" smtClean="0"/>
              <a:t>Nombre</a:t>
            </a:r>
            <a:r>
              <a:rPr lang="en-US" sz="1400" dirty="0" smtClean="0"/>
              <a:t> de </a:t>
            </a:r>
            <a:r>
              <a:rPr lang="en-US" sz="1400" dirty="0" err="1" smtClean="0"/>
              <a:t>Proveedor</a:t>
            </a:r>
            <a:r>
              <a:rPr lang="en-US" sz="1400" dirty="0" smtClean="0"/>
              <a:t> de </a:t>
            </a:r>
            <a:r>
              <a:rPr lang="en-US" sz="1400" dirty="0" err="1" smtClean="0"/>
              <a:t>Servicio</a:t>
            </a:r>
            <a:r>
              <a:rPr lang="en-US" sz="1400" dirty="0" smtClean="0"/>
              <a:t> (SPN) </a:t>
            </a:r>
            <a:r>
              <a:rPr lang="en-US" sz="1400" dirty="0" err="1" smtClean="0"/>
              <a:t>debería</a:t>
            </a:r>
            <a:r>
              <a:rPr lang="en-US" sz="1400" dirty="0" smtClean="0"/>
              <a:t> ser </a:t>
            </a:r>
            <a:r>
              <a:rPr lang="en-US" sz="1400" dirty="0" err="1" smtClean="0"/>
              <a:t>desplegado</a:t>
            </a:r>
            <a:r>
              <a:rPr lang="en-US" sz="1400" dirty="0" smtClean="0"/>
              <a:t> o no.  </a:t>
            </a:r>
          </a:p>
          <a:p>
            <a:pPr eaLnBrk="1" hangingPunct="1">
              <a:defRPr/>
            </a:pP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Actualizar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SST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La </a:t>
            </a:r>
            <a:r>
              <a:rPr lang="en-US" sz="1800" dirty="0" err="1" smtClean="0"/>
              <a:t>tabla</a:t>
            </a:r>
            <a:r>
              <a:rPr lang="en-US" sz="1800" dirty="0" smtClean="0"/>
              <a:t> de </a:t>
            </a:r>
            <a:r>
              <a:rPr lang="en-US" sz="1800" dirty="0" err="1" smtClean="0"/>
              <a:t>Servicio</a:t>
            </a:r>
            <a:r>
              <a:rPr lang="en-US" sz="1800" dirty="0" smtClean="0"/>
              <a:t> SIM (SST) en la </a:t>
            </a:r>
            <a:r>
              <a:rPr lang="en-US" sz="1800" dirty="0" err="1" smtClean="0"/>
              <a:t>tarjeta</a:t>
            </a:r>
            <a:r>
              <a:rPr lang="en-US" sz="1800" dirty="0" smtClean="0"/>
              <a:t> </a:t>
            </a:r>
            <a:r>
              <a:rPr lang="en-US" sz="1800" dirty="0" err="1" smtClean="0"/>
              <a:t>controla</a:t>
            </a:r>
            <a:r>
              <a:rPr lang="en-US" sz="1800" dirty="0" smtClean="0"/>
              <a:t> </a:t>
            </a:r>
            <a:r>
              <a:rPr lang="en-US" sz="1800" dirty="0" err="1" smtClean="0"/>
              <a:t>cuáles</a:t>
            </a:r>
            <a:r>
              <a:rPr lang="en-US" sz="1800" dirty="0" smtClean="0"/>
              <a:t> </a:t>
            </a:r>
            <a:r>
              <a:rPr lang="en-US" sz="1800" dirty="0" err="1" smtClean="0"/>
              <a:t>servicios</a:t>
            </a:r>
            <a:r>
              <a:rPr lang="en-US" sz="1800" dirty="0" smtClean="0"/>
              <a:t> </a:t>
            </a:r>
            <a:r>
              <a:rPr lang="en-US" sz="1800" dirty="0" err="1" smtClean="0"/>
              <a:t>estándar</a:t>
            </a:r>
            <a:r>
              <a:rPr lang="en-US" sz="1800" dirty="0" smtClean="0"/>
              <a:t> de </a:t>
            </a:r>
            <a:r>
              <a:rPr lang="en-US" sz="1800" dirty="0" err="1" smtClean="0"/>
              <a:t>tarjeta</a:t>
            </a:r>
            <a:r>
              <a:rPr lang="en-US" sz="1800" dirty="0" smtClean="0"/>
              <a:t> son </a:t>
            </a:r>
            <a:r>
              <a:rPr lang="en-US" sz="1800" dirty="0" err="1" smtClean="0"/>
              <a:t>asignados</a:t>
            </a:r>
            <a:r>
              <a:rPr lang="en-US" sz="1800" dirty="0" smtClean="0"/>
              <a:t> y, en </a:t>
            </a:r>
            <a:r>
              <a:rPr lang="en-US" sz="1800" dirty="0" err="1" smtClean="0"/>
              <a:t>caso</a:t>
            </a:r>
            <a:r>
              <a:rPr lang="en-US" sz="1800" dirty="0" smtClean="0"/>
              <a:t> de </a:t>
            </a:r>
            <a:r>
              <a:rPr lang="en-US" sz="1800" dirty="0" err="1" smtClean="0"/>
              <a:t>asignarse</a:t>
            </a:r>
            <a:r>
              <a:rPr lang="en-US" sz="1800" dirty="0" smtClean="0"/>
              <a:t>, </a:t>
            </a:r>
            <a:r>
              <a:rPr lang="en-US" sz="1800" dirty="0" err="1" smtClean="0"/>
              <a:t>si</a:t>
            </a:r>
            <a:r>
              <a:rPr lang="en-US" sz="1800" dirty="0" smtClean="0"/>
              <a:t> </a:t>
            </a:r>
            <a:r>
              <a:rPr lang="en-US" sz="1800" dirty="0" err="1" smtClean="0"/>
              <a:t>deben</a:t>
            </a:r>
            <a:r>
              <a:rPr lang="en-US" sz="1800" dirty="0" smtClean="0"/>
              <a:t> ser </a:t>
            </a:r>
            <a:r>
              <a:rPr lang="en-US" sz="1800" dirty="0" err="1" smtClean="0"/>
              <a:t>activados</a:t>
            </a:r>
            <a:r>
              <a:rPr lang="en-US" sz="1800" dirty="0" smtClean="0"/>
              <a:t> o no. </a:t>
            </a:r>
          </a:p>
          <a:p>
            <a:pPr eaLnBrk="1" hangingPunct="1">
              <a:defRPr/>
            </a:pPr>
            <a:r>
              <a:rPr lang="en-US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Actualizar</a:t>
            </a:r>
            <a:r>
              <a:rPr lang="en-US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Tarjeta</a:t>
            </a:r>
            <a:r>
              <a:rPr lang="en-US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Genérica</a:t>
            </a:r>
            <a:r>
              <a:rPr lang="en-US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i="1" dirty="0" smtClean="0"/>
              <a:t/>
            </a:r>
            <a:br>
              <a:rPr lang="en-US" sz="1800" i="1" dirty="0" smtClean="0"/>
            </a:br>
            <a:r>
              <a:rPr lang="en-US" sz="1800" i="1" dirty="0" smtClean="0"/>
              <a:t>Este </a:t>
            </a:r>
            <a:r>
              <a:rPr lang="en-US" sz="1800" i="1" dirty="0" err="1" smtClean="0"/>
              <a:t>servicio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te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permite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enviar</a:t>
            </a:r>
            <a:r>
              <a:rPr lang="en-US" sz="1800" i="1" dirty="0" smtClean="0"/>
              <a:t> los </a:t>
            </a:r>
            <a:r>
              <a:rPr lang="en-US" sz="1800" i="1" dirty="0" err="1" smtClean="0"/>
              <a:t>contenidos</a:t>
            </a:r>
            <a:r>
              <a:rPr lang="en-US" sz="1800" i="1" dirty="0" smtClean="0"/>
              <a:t> de un script </a:t>
            </a:r>
            <a:r>
              <a:rPr lang="en-US" sz="1800" i="1" dirty="0" err="1" smtClean="0"/>
              <a:t>predefinido</a:t>
            </a:r>
            <a:r>
              <a:rPr lang="en-US" sz="1800" i="1" dirty="0" smtClean="0"/>
              <a:t> a </a:t>
            </a:r>
            <a:r>
              <a:rPr lang="en-US" sz="1800" i="1" dirty="0" err="1" smtClean="0"/>
              <a:t>una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trajeta</a:t>
            </a:r>
            <a:r>
              <a:rPr lang="en-US" sz="1800" i="1" dirty="0" smtClean="0"/>
              <a:t>. </a:t>
            </a:r>
            <a:endParaRPr lang="en-US" sz="1400" i="1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3E2E000-A235-4EE3-A680-45965F6DF628}" type="slidenum">
              <a:rPr lang="fr-FR" smtClean="0"/>
              <a:pPr/>
              <a:t>10</a:t>
            </a:fld>
            <a:endParaRPr lang="fr-FR" dirty="0" smtClean="0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2804498" y="1038225"/>
            <a:ext cx="35413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Principales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Servicios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3/7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36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8188" y="6481763"/>
            <a:ext cx="4910137" cy="376237"/>
          </a:xfrm>
          <a:noFill/>
        </p:spPr>
        <p:txBody>
          <a:bodyPr/>
          <a:lstStyle/>
          <a:p>
            <a:r>
              <a:rPr lang="fr-FR" dirty="0" smtClean="0"/>
              <a:t>OTA </a:t>
            </a:r>
            <a:r>
              <a:rPr lang="fr-FR" dirty="0" err="1" smtClean="0"/>
              <a:t>platform</a:t>
            </a:r>
            <a:r>
              <a:rPr lang="fr-FR" dirty="0" smtClean="0"/>
              <a:t> - Introduction and usage - </a:t>
            </a:r>
            <a:r>
              <a:rPr lang="fr-FR" dirty="0" err="1" smtClean="0"/>
              <a:t>Submitting</a:t>
            </a:r>
            <a:r>
              <a:rPr lang="fr-FR" dirty="0" smtClean="0"/>
              <a:t> and monitoring a </a:t>
            </a:r>
            <a:r>
              <a:rPr lang="fr-FR" dirty="0" err="1" smtClean="0"/>
              <a:t>request</a:t>
            </a:r>
            <a:endParaRPr lang="fr-FR" dirty="0" smtClean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8866188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err="1" smtClean="0"/>
              <a:t>Presentando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Submission – Service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>
          <a:xfrm>
            <a:off x="191384" y="1784833"/>
            <a:ext cx="8952616" cy="4786093"/>
          </a:xfrm>
        </p:spPr>
        <p:txBody>
          <a:bodyPr/>
          <a:lstStyle/>
          <a:p>
            <a:pPr eaLnBrk="1" hangingPunct="1">
              <a:tabLst>
                <a:tab pos="6911975" algn="r"/>
              </a:tabLst>
              <a:defRPr/>
            </a:pP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Crear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aplicación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 err="1" smtClean="0"/>
              <a:t>Crea</a:t>
            </a:r>
            <a:r>
              <a:rPr lang="en-US" sz="1800" dirty="0" smtClean="0"/>
              <a:t>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nueva</a:t>
            </a:r>
            <a:r>
              <a:rPr lang="en-US" sz="1800" dirty="0" smtClean="0"/>
              <a:t> </a:t>
            </a:r>
            <a:r>
              <a:rPr lang="en-US" sz="1800" dirty="0" err="1" smtClean="0"/>
              <a:t>instancia</a:t>
            </a:r>
            <a:r>
              <a:rPr lang="en-US" sz="1800" i="1" dirty="0" smtClean="0">
                <a:solidFill>
                  <a:srgbClr val="FF3399"/>
                </a:solidFill>
              </a:rPr>
              <a:t> [Install for Install y Make Selectable ]</a:t>
            </a:r>
            <a:endParaRPr lang="en-US" sz="1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hangingPunct="1">
              <a:tabLst>
                <a:tab pos="6911975" algn="r"/>
              </a:tabLst>
              <a:defRPr/>
            </a:pP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Borrar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aplicación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b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 err="1" smtClean="0"/>
              <a:t>Borra</a:t>
            </a:r>
            <a:r>
              <a:rPr lang="en-US" sz="1800" dirty="0" smtClean="0"/>
              <a:t>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instancia</a:t>
            </a:r>
            <a:r>
              <a:rPr lang="en-US" sz="1800" dirty="0" smtClean="0"/>
              <a:t> </a:t>
            </a:r>
            <a:r>
              <a:rPr lang="en-US" sz="1800" dirty="0" err="1" smtClean="0"/>
              <a:t>pero</a:t>
            </a:r>
            <a:r>
              <a:rPr lang="en-US" sz="1800" dirty="0" smtClean="0"/>
              <a:t> no el </a:t>
            </a:r>
            <a:r>
              <a:rPr lang="en-US" sz="1800" dirty="0" err="1" smtClean="0"/>
              <a:t>archivo</a:t>
            </a:r>
            <a:r>
              <a:rPr lang="en-US" sz="1800" dirty="0" smtClean="0"/>
              <a:t> de </a:t>
            </a:r>
            <a:r>
              <a:rPr lang="en-US" sz="1800" dirty="0" err="1" smtClean="0"/>
              <a:t>carga</a:t>
            </a:r>
            <a:r>
              <a:rPr lang="en-US" sz="1800" dirty="0" smtClean="0"/>
              <a:t> </a:t>
            </a:r>
            <a:r>
              <a:rPr lang="en-US" sz="1800" dirty="0" err="1" smtClean="0"/>
              <a:t>asociado</a:t>
            </a:r>
            <a:r>
              <a:rPr lang="en-US" sz="1800" dirty="0" smtClean="0"/>
              <a:t> 	</a:t>
            </a:r>
            <a:r>
              <a:rPr lang="en-US" sz="1800" i="1" dirty="0" smtClean="0">
                <a:solidFill>
                  <a:srgbClr val="FF3399"/>
                </a:solidFill>
              </a:rPr>
              <a:t> [Delete]</a:t>
            </a:r>
            <a:endParaRPr lang="en-US" sz="1800" dirty="0" smtClean="0"/>
          </a:p>
          <a:p>
            <a:pPr eaLnBrk="1" hangingPunct="1">
              <a:tabLst>
                <a:tab pos="6911975" algn="r"/>
              </a:tabLst>
              <a:defRPr/>
            </a:pP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Aplicación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Lock/Unlock </a:t>
            </a:r>
            <a:b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 err="1" smtClean="0"/>
              <a:t>Activa</a:t>
            </a:r>
            <a:r>
              <a:rPr lang="en-US" sz="1800" dirty="0" smtClean="0"/>
              <a:t>/</a:t>
            </a:r>
            <a:r>
              <a:rPr lang="en-US" sz="1800" dirty="0" err="1" smtClean="0"/>
              <a:t>desactiva</a:t>
            </a:r>
            <a:r>
              <a:rPr lang="en-US" sz="1800" dirty="0" smtClean="0"/>
              <a:t>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instancia</a:t>
            </a:r>
            <a:r>
              <a:rPr lang="en-US" sz="1800" dirty="0" smtClean="0"/>
              <a:t> </a:t>
            </a:r>
            <a:r>
              <a:rPr lang="en-US" sz="1800" dirty="0" smtClean="0"/>
              <a:t>	</a:t>
            </a:r>
            <a:r>
              <a:rPr lang="en-US" sz="1800" i="1" dirty="0" smtClean="0">
                <a:solidFill>
                  <a:srgbClr val="FF3399"/>
                </a:solidFill>
              </a:rPr>
              <a:t> [Setup status]</a:t>
            </a:r>
            <a:endParaRPr lang="en-US" sz="1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hangingPunct="1">
              <a:tabLst>
                <a:tab pos="6911975" algn="r"/>
              </a:tabLst>
              <a:defRPr/>
            </a:pP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Borrar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aplicación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con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archivo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carga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b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 err="1" smtClean="0"/>
              <a:t>Borra</a:t>
            </a:r>
            <a:r>
              <a:rPr lang="en-US" sz="1800" dirty="0" smtClean="0"/>
              <a:t>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instancia</a:t>
            </a:r>
            <a:r>
              <a:rPr lang="en-US" sz="1800" dirty="0" smtClean="0"/>
              <a:t> y el </a:t>
            </a:r>
            <a:r>
              <a:rPr lang="en-US" sz="1800" dirty="0" err="1" smtClean="0"/>
              <a:t>archivo</a:t>
            </a:r>
            <a:r>
              <a:rPr lang="en-US" sz="1800" dirty="0" smtClean="0"/>
              <a:t> de </a:t>
            </a:r>
            <a:r>
              <a:rPr lang="en-US" sz="1800" dirty="0" err="1" smtClean="0"/>
              <a:t>carga</a:t>
            </a:r>
            <a:r>
              <a:rPr lang="en-US" sz="1800" dirty="0" smtClean="0"/>
              <a:t> </a:t>
            </a:r>
            <a:r>
              <a:rPr lang="en-US" sz="1800" dirty="0" err="1" smtClean="0"/>
              <a:t>asociado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1800" i="1" dirty="0" smtClean="0">
                <a:solidFill>
                  <a:srgbClr val="FF3399"/>
                </a:solidFill>
              </a:rPr>
              <a:t> [Delete + Delete]</a:t>
            </a:r>
            <a:endParaRPr lang="en-US" sz="1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hangingPunct="1">
              <a:tabLst>
                <a:tab pos="8704263" algn="r"/>
              </a:tabLst>
              <a:defRPr/>
            </a:pP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Borra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el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archivo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carga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 err="1" smtClean="0"/>
              <a:t>Borra</a:t>
            </a:r>
            <a:r>
              <a:rPr lang="en-US" sz="1800" dirty="0" smtClean="0"/>
              <a:t> el </a:t>
            </a:r>
            <a:r>
              <a:rPr lang="en-US" sz="1800" dirty="0" err="1" smtClean="0"/>
              <a:t>archivo</a:t>
            </a:r>
            <a:r>
              <a:rPr lang="en-US" sz="1800" dirty="0" smtClean="0"/>
              <a:t> de </a:t>
            </a:r>
            <a:r>
              <a:rPr lang="en-US" sz="1800" dirty="0" err="1" smtClean="0"/>
              <a:t>carga</a:t>
            </a:r>
            <a:r>
              <a:rPr lang="en-US" sz="1800" dirty="0" smtClean="0"/>
              <a:t> </a:t>
            </a:r>
            <a:r>
              <a:rPr lang="en-US" sz="1800" dirty="0" err="1" smtClean="0"/>
              <a:t>si</a:t>
            </a:r>
            <a:r>
              <a:rPr lang="en-US" sz="1800" dirty="0" smtClean="0"/>
              <a:t> no se </a:t>
            </a:r>
            <a:r>
              <a:rPr lang="en-US" sz="1800" dirty="0" err="1" smtClean="0"/>
              <a:t>han</a:t>
            </a:r>
            <a:r>
              <a:rPr lang="en-US" sz="1800" dirty="0" smtClean="0"/>
              <a:t> </a:t>
            </a:r>
            <a:r>
              <a:rPr lang="en-US" sz="1800" dirty="0" err="1" smtClean="0"/>
              <a:t>instanciado</a:t>
            </a:r>
            <a:r>
              <a:rPr lang="en-US" sz="1800" dirty="0" smtClean="0"/>
              <a:t> </a:t>
            </a:r>
            <a:r>
              <a:rPr lang="en-US" sz="1800" dirty="0" err="1" smtClean="0"/>
              <a:t>aplicaciones</a:t>
            </a:r>
            <a:r>
              <a:rPr lang="en-US" sz="1800" dirty="0" smtClean="0"/>
              <a:t> </a:t>
            </a:r>
            <a:r>
              <a:rPr lang="en-US" sz="1800" dirty="0" err="1" smtClean="0"/>
              <a:t>desde</a:t>
            </a:r>
            <a:r>
              <a:rPr lang="en-US" sz="1800" dirty="0" smtClean="0"/>
              <a:t> el </a:t>
            </a:r>
            <a:r>
              <a:rPr lang="en-US" sz="1800" dirty="0" err="1" smtClean="0"/>
              <a:t>archivo</a:t>
            </a:r>
            <a:r>
              <a:rPr lang="en-US" sz="1800" dirty="0" smtClean="0"/>
              <a:t> de </a:t>
            </a:r>
            <a:r>
              <a:rPr lang="en-US" sz="1800" dirty="0" err="1" smtClean="0"/>
              <a:t>carga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1800" i="1" dirty="0" smtClean="0">
                <a:solidFill>
                  <a:srgbClr val="FF3399"/>
                </a:solidFill>
              </a:rPr>
              <a:t> [Delete]</a:t>
            </a:r>
            <a:endParaRPr lang="en-US" sz="1800" b="1" dirty="0" smtClean="0"/>
          </a:p>
          <a:p>
            <a:pPr eaLnBrk="1" hangingPunct="1">
              <a:tabLst>
                <a:tab pos="8704263" algn="r"/>
              </a:tabLst>
              <a:defRPr/>
            </a:pP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Aplicación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Descarga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b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 err="1" smtClean="0"/>
              <a:t>Descarga</a:t>
            </a:r>
            <a:r>
              <a:rPr lang="en-US" sz="1800" dirty="0" smtClean="0"/>
              <a:t> un </a:t>
            </a:r>
            <a:r>
              <a:rPr lang="en-US" sz="1800" dirty="0" err="1" smtClean="0"/>
              <a:t>archivo</a:t>
            </a:r>
            <a:r>
              <a:rPr lang="en-US" sz="1800" dirty="0" smtClean="0"/>
              <a:t> de </a:t>
            </a:r>
            <a:r>
              <a:rPr lang="en-US" sz="1800" dirty="0" err="1" smtClean="0"/>
              <a:t>carga</a:t>
            </a:r>
            <a:r>
              <a:rPr lang="en-US" sz="1800" dirty="0" smtClean="0"/>
              <a:t> e </a:t>
            </a:r>
            <a:r>
              <a:rPr lang="en-US" sz="1800" dirty="0" err="1" smtClean="0"/>
              <a:t>instala</a:t>
            </a:r>
            <a:r>
              <a:rPr lang="en-US" sz="1800" dirty="0" smtClean="0"/>
              <a:t> la </a:t>
            </a:r>
            <a:r>
              <a:rPr lang="en-US" sz="1800" dirty="0" err="1" smtClean="0"/>
              <a:t>aplicación</a:t>
            </a:r>
            <a:r>
              <a:rPr lang="en-US" sz="1800" dirty="0" smtClean="0"/>
              <a:t> 	</a:t>
            </a:r>
            <a:r>
              <a:rPr lang="en-US" sz="1600" i="1" dirty="0" smtClean="0">
                <a:solidFill>
                  <a:srgbClr val="FF3399"/>
                </a:solidFill>
              </a:rPr>
              <a:t> </a:t>
            </a:r>
            <a:r>
              <a:rPr lang="en-US" sz="1200" i="1" dirty="0" smtClean="0">
                <a:solidFill>
                  <a:srgbClr val="FF3399"/>
                </a:solidFill>
              </a:rPr>
              <a:t>[Install for </a:t>
            </a:r>
            <a:r>
              <a:rPr lang="en-US" sz="1200" i="1" dirty="0" err="1" smtClean="0">
                <a:solidFill>
                  <a:srgbClr val="FF3399"/>
                </a:solidFill>
              </a:rPr>
              <a:t>load+Load+Install</a:t>
            </a:r>
            <a:r>
              <a:rPr lang="en-US" sz="1200" i="1" dirty="0" smtClean="0">
                <a:solidFill>
                  <a:srgbClr val="FF3399"/>
                </a:solidFill>
              </a:rPr>
              <a:t> for </a:t>
            </a:r>
            <a:r>
              <a:rPr lang="en-US" sz="1200" i="1" dirty="0" err="1" smtClean="0">
                <a:solidFill>
                  <a:srgbClr val="FF3399"/>
                </a:solidFill>
              </a:rPr>
              <a:t>install+Make</a:t>
            </a:r>
            <a:r>
              <a:rPr lang="en-US" sz="1200" i="1" dirty="0" smtClean="0">
                <a:solidFill>
                  <a:srgbClr val="FF3399"/>
                </a:solidFill>
              </a:rPr>
              <a:t> selectable]</a:t>
            </a:r>
            <a:endParaRPr lang="en-US" sz="1800" dirty="0" smtClean="0"/>
          </a:p>
          <a:p>
            <a:pPr eaLnBrk="1" hangingPunct="1">
              <a:tabLst>
                <a:tab pos="8704263" algn="r"/>
              </a:tabLst>
              <a:defRPr/>
            </a:pP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Descarga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el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archivo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carga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b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 err="1" smtClean="0"/>
              <a:t>Descarga</a:t>
            </a:r>
            <a:r>
              <a:rPr lang="en-US" sz="1800" dirty="0" smtClean="0"/>
              <a:t> el </a:t>
            </a:r>
            <a:r>
              <a:rPr lang="en-US" sz="1800" dirty="0" err="1" smtClean="0"/>
              <a:t>paquete</a:t>
            </a:r>
            <a:r>
              <a:rPr lang="en-US" sz="1800" dirty="0" smtClean="0"/>
              <a:t> 	</a:t>
            </a:r>
            <a:r>
              <a:rPr lang="en-US" sz="1800" i="1" dirty="0" smtClean="0">
                <a:solidFill>
                  <a:srgbClr val="FF3399"/>
                </a:solidFill>
              </a:rPr>
              <a:t> [Install for load + Load]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b="1" dirty="0" smtClean="0">
                <a:solidFill>
                  <a:schemeClr val="bg2"/>
                </a:solidFill>
              </a:rPr>
              <a:t/>
            </a:r>
            <a:br>
              <a:rPr lang="en-US" sz="1800" b="1" dirty="0" smtClean="0">
                <a:solidFill>
                  <a:schemeClr val="bg2"/>
                </a:solidFill>
              </a:rPr>
            </a:br>
            <a:endParaRPr lang="en-US" sz="1800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1C433CA-3CCA-4B7E-AC34-403617E935B2}" type="slidenum">
              <a:rPr lang="fr-FR" smtClean="0"/>
              <a:pPr/>
              <a:t>11</a:t>
            </a:fld>
            <a:endParaRPr lang="fr-FR" smtClean="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2162503" y="1038225"/>
            <a:ext cx="482536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Principales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Servicios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4/7</a:t>
            </a:r>
          </a:p>
          <a:p>
            <a:pPr algn="ctr">
              <a:defRPr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Administración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applet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Clásico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7173541" y="934117"/>
            <a:ext cx="1662113" cy="3038478"/>
            <a:chOff x="4254" y="1506"/>
            <a:chExt cx="1047" cy="1914"/>
          </a:xfrm>
        </p:grpSpPr>
        <p:sp>
          <p:nvSpPr>
            <p:cNvPr id="16393" name="Freeform 7"/>
            <p:cNvSpPr>
              <a:spLocks/>
            </p:cNvSpPr>
            <p:nvPr/>
          </p:nvSpPr>
          <p:spPr bwMode="auto">
            <a:xfrm>
              <a:off x="4254" y="1506"/>
              <a:ext cx="1020" cy="636"/>
            </a:xfrm>
            <a:custGeom>
              <a:avLst/>
              <a:gdLst>
                <a:gd name="T0" fmla="*/ 0 w 6720"/>
                <a:gd name="T1" fmla="*/ 1 h 4792"/>
                <a:gd name="T2" fmla="*/ 0 w 6720"/>
                <a:gd name="T3" fmla="*/ 0 h 4792"/>
                <a:gd name="T4" fmla="*/ 0 w 6720"/>
                <a:gd name="T5" fmla="*/ 0 h 4792"/>
                <a:gd name="T6" fmla="*/ 0 w 6720"/>
                <a:gd name="T7" fmla="*/ 0 h 4792"/>
                <a:gd name="T8" fmla="*/ 0 w 6720"/>
                <a:gd name="T9" fmla="*/ 0 h 4792"/>
                <a:gd name="T10" fmla="*/ 0 w 6720"/>
                <a:gd name="T11" fmla="*/ 0 h 4792"/>
                <a:gd name="T12" fmla="*/ 0 w 6720"/>
                <a:gd name="T13" fmla="*/ 0 h 4792"/>
                <a:gd name="T14" fmla="*/ 3 w 6720"/>
                <a:gd name="T15" fmla="*/ 0 h 4792"/>
                <a:gd name="T16" fmla="*/ 3 w 6720"/>
                <a:gd name="T17" fmla="*/ 0 h 4792"/>
                <a:gd name="T18" fmla="*/ 3 w 6720"/>
                <a:gd name="T19" fmla="*/ 0 h 4792"/>
                <a:gd name="T20" fmla="*/ 3 w 6720"/>
                <a:gd name="T21" fmla="*/ 0 h 4792"/>
                <a:gd name="T22" fmla="*/ 3 w 6720"/>
                <a:gd name="T23" fmla="*/ 0 h 4792"/>
                <a:gd name="T24" fmla="*/ 3 w 6720"/>
                <a:gd name="T25" fmla="*/ 0 h 4792"/>
                <a:gd name="T26" fmla="*/ 3 w 6720"/>
                <a:gd name="T27" fmla="*/ 0 h 4792"/>
                <a:gd name="T28" fmla="*/ 3 w 6720"/>
                <a:gd name="T29" fmla="*/ 1 h 4792"/>
                <a:gd name="T30" fmla="*/ 3 w 6720"/>
                <a:gd name="T31" fmla="*/ 1 h 4792"/>
                <a:gd name="T32" fmla="*/ 3 w 6720"/>
                <a:gd name="T33" fmla="*/ 1 h 4792"/>
                <a:gd name="T34" fmla="*/ 3 w 6720"/>
                <a:gd name="T35" fmla="*/ 1 h 4792"/>
                <a:gd name="T36" fmla="*/ 3 w 6720"/>
                <a:gd name="T37" fmla="*/ 1 h 4792"/>
                <a:gd name="T38" fmla="*/ 3 w 6720"/>
                <a:gd name="T39" fmla="*/ 1 h 4792"/>
                <a:gd name="T40" fmla="*/ 0 w 6720"/>
                <a:gd name="T41" fmla="*/ 1 h 4792"/>
                <a:gd name="T42" fmla="*/ 0 w 6720"/>
                <a:gd name="T43" fmla="*/ 1 h 4792"/>
                <a:gd name="T44" fmla="*/ 0 w 6720"/>
                <a:gd name="T45" fmla="*/ 1 h 4792"/>
                <a:gd name="T46" fmla="*/ 0 w 6720"/>
                <a:gd name="T47" fmla="*/ 1 h 4792"/>
                <a:gd name="T48" fmla="*/ 0 w 6720"/>
                <a:gd name="T49" fmla="*/ 1 h 4792"/>
                <a:gd name="T50" fmla="*/ 0 w 6720"/>
                <a:gd name="T51" fmla="*/ 1 h 4792"/>
                <a:gd name="T52" fmla="*/ 0 w 6720"/>
                <a:gd name="T53" fmla="*/ 1 h 4792"/>
                <a:gd name="T54" fmla="*/ 0 w 6720"/>
                <a:gd name="T55" fmla="*/ 0 h 4792"/>
                <a:gd name="T56" fmla="*/ 0 w 6720"/>
                <a:gd name="T57" fmla="*/ 0 h 4792"/>
                <a:gd name="T58" fmla="*/ 0 w 6720"/>
                <a:gd name="T59" fmla="*/ 1 h 4792"/>
                <a:gd name="T60" fmla="*/ 0 w 6720"/>
                <a:gd name="T61" fmla="*/ 1 h 4792"/>
                <a:gd name="T62" fmla="*/ 0 w 6720"/>
                <a:gd name="T63" fmla="*/ 1 h 4792"/>
                <a:gd name="T64" fmla="*/ 0 w 6720"/>
                <a:gd name="T65" fmla="*/ 1 h 4792"/>
                <a:gd name="T66" fmla="*/ 0 w 6720"/>
                <a:gd name="T67" fmla="*/ 1 h 4792"/>
                <a:gd name="T68" fmla="*/ 0 w 6720"/>
                <a:gd name="T69" fmla="*/ 1 h 4792"/>
                <a:gd name="T70" fmla="*/ 3 w 6720"/>
                <a:gd name="T71" fmla="*/ 1 h 4792"/>
                <a:gd name="T72" fmla="*/ 3 w 6720"/>
                <a:gd name="T73" fmla="*/ 1 h 4792"/>
                <a:gd name="T74" fmla="*/ 3 w 6720"/>
                <a:gd name="T75" fmla="*/ 1 h 4792"/>
                <a:gd name="T76" fmla="*/ 3 w 6720"/>
                <a:gd name="T77" fmla="*/ 1 h 4792"/>
                <a:gd name="T78" fmla="*/ 3 w 6720"/>
                <a:gd name="T79" fmla="*/ 1 h 4792"/>
                <a:gd name="T80" fmla="*/ 4 w 6720"/>
                <a:gd name="T81" fmla="*/ 1 h 4792"/>
                <a:gd name="T82" fmla="*/ 4 w 6720"/>
                <a:gd name="T83" fmla="*/ 1 h 4792"/>
                <a:gd name="T84" fmla="*/ 4 w 6720"/>
                <a:gd name="T85" fmla="*/ 0 h 4792"/>
                <a:gd name="T86" fmla="*/ 3 w 6720"/>
                <a:gd name="T87" fmla="*/ 0 h 4792"/>
                <a:gd name="T88" fmla="*/ 3 w 6720"/>
                <a:gd name="T89" fmla="*/ 0 h 4792"/>
                <a:gd name="T90" fmla="*/ 3 w 6720"/>
                <a:gd name="T91" fmla="*/ 0 h 4792"/>
                <a:gd name="T92" fmla="*/ 3 w 6720"/>
                <a:gd name="T93" fmla="*/ 0 h 4792"/>
                <a:gd name="T94" fmla="*/ 3 w 6720"/>
                <a:gd name="T95" fmla="*/ 0 h 4792"/>
                <a:gd name="T96" fmla="*/ 0 w 6720"/>
                <a:gd name="T97" fmla="*/ 0 h 4792"/>
                <a:gd name="T98" fmla="*/ 0 w 6720"/>
                <a:gd name="T99" fmla="*/ 0 h 4792"/>
                <a:gd name="T100" fmla="*/ 0 w 6720"/>
                <a:gd name="T101" fmla="*/ 0 h 4792"/>
                <a:gd name="T102" fmla="*/ 0 w 6720"/>
                <a:gd name="T103" fmla="*/ 0 h 4792"/>
                <a:gd name="T104" fmla="*/ 0 w 6720"/>
                <a:gd name="T105" fmla="*/ 0 h 4792"/>
                <a:gd name="T106" fmla="*/ 0 w 6720"/>
                <a:gd name="T107" fmla="*/ 0 h 4792"/>
                <a:gd name="T108" fmla="*/ 0 w 6720"/>
                <a:gd name="T109" fmla="*/ 0 h 479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720"/>
                <a:gd name="T166" fmla="*/ 0 h 4792"/>
                <a:gd name="T167" fmla="*/ 6720 w 6720"/>
                <a:gd name="T168" fmla="*/ 4792 h 479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720" h="4792">
                  <a:moveTo>
                    <a:pt x="0" y="4302"/>
                  </a:moveTo>
                  <a:lnTo>
                    <a:pt x="28" y="4302"/>
                  </a:lnTo>
                  <a:lnTo>
                    <a:pt x="28" y="490"/>
                  </a:lnTo>
                  <a:lnTo>
                    <a:pt x="37" y="398"/>
                  </a:lnTo>
                  <a:lnTo>
                    <a:pt x="49" y="354"/>
                  </a:lnTo>
                  <a:lnTo>
                    <a:pt x="66" y="311"/>
                  </a:lnTo>
                  <a:lnTo>
                    <a:pt x="87" y="271"/>
                  </a:lnTo>
                  <a:lnTo>
                    <a:pt x="112" y="234"/>
                  </a:lnTo>
                  <a:lnTo>
                    <a:pt x="140" y="198"/>
                  </a:lnTo>
                  <a:lnTo>
                    <a:pt x="173" y="166"/>
                  </a:lnTo>
                  <a:lnTo>
                    <a:pt x="249" y="109"/>
                  </a:lnTo>
                  <a:lnTo>
                    <a:pt x="334" y="66"/>
                  </a:lnTo>
                  <a:lnTo>
                    <a:pt x="431" y="37"/>
                  </a:lnTo>
                  <a:lnTo>
                    <a:pt x="480" y="32"/>
                  </a:lnTo>
                  <a:lnTo>
                    <a:pt x="531" y="30"/>
                  </a:lnTo>
                  <a:lnTo>
                    <a:pt x="6188" y="30"/>
                  </a:lnTo>
                  <a:lnTo>
                    <a:pt x="6238" y="32"/>
                  </a:lnTo>
                  <a:lnTo>
                    <a:pt x="6289" y="37"/>
                  </a:lnTo>
                  <a:lnTo>
                    <a:pt x="6384" y="66"/>
                  </a:lnTo>
                  <a:lnTo>
                    <a:pt x="6470" y="109"/>
                  </a:lnTo>
                  <a:lnTo>
                    <a:pt x="6545" y="166"/>
                  </a:lnTo>
                  <a:lnTo>
                    <a:pt x="6606" y="234"/>
                  </a:lnTo>
                  <a:lnTo>
                    <a:pt x="6633" y="271"/>
                  </a:lnTo>
                  <a:lnTo>
                    <a:pt x="6654" y="311"/>
                  </a:lnTo>
                  <a:lnTo>
                    <a:pt x="6671" y="354"/>
                  </a:lnTo>
                  <a:lnTo>
                    <a:pt x="6683" y="398"/>
                  </a:lnTo>
                  <a:lnTo>
                    <a:pt x="6689" y="443"/>
                  </a:lnTo>
                  <a:lnTo>
                    <a:pt x="6692" y="490"/>
                  </a:lnTo>
                  <a:lnTo>
                    <a:pt x="6692" y="4302"/>
                  </a:lnTo>
                  <a:lnTo>
                    <a:pt x="6689" y="4349"/>
                  </a:lnTo>
                  <a:lnTo>
                    <a:pt x="6683" y="4394"/>
                  </a:lnTo>
                  <a:lnTo>
                    <a:pt x="6671" y="4438"/>
                  </a:lnTo>
                  <a:lnTo>
                    <a:pt x="6654" y="4481"/>
                  </a:lnTo>
                  <a:lnTo>
                    <a:pt x="6633" y="4521"/>
                  </a:lnTo>
                  <a:lnTo>
                    <a:pt x="6606" y="4558"/>
                  </a:lnTo>
                  <a:lnTo>
                    <a:pt x="6545" y="4626"/>
                  </a:lnTo>
                  <a:lnTo>
                    <a:pt x="6470" y="4683"/>
                  </a:lnTo>
                  <a:lnTo>
                    <a:pt x="6384" y="4726"/>
                  </a:lnTo>
                  <a:lnTo>
                    <a:pt x="6289" y="4755"/>
                  </a:lnTo>
                  <a:lnTo>
                    <a:pt x="6238" y="4760"/>
                  </a:lnTo>
                  <a:lnTo>
                    <a:pt x="6188" y="4762"/>
                  </a:lnTo>
                  <a:lnTo>
                    <a:pt x="531" y="4762"/>
                  </a:lnTo>
                  <a:lnTo>
                    <a:pt x="480" y="4760"/>
                  </a:lnTo>
                  <a:lnTo>
                    <a:pt x="431" y="4755"/>
                  </a:lnTo>
                  <a:lnTo>
                    <a:pt x="334" y="4726"/>
                  </a:lnTo>
                  <a:lnTo>
                    <a:pt x="249" y="4683"/>
                  </a:lnTo>
                  <a:lnTo>
                    <a:pt x="173" y="4626"/>
                  </a:lnTo>
                  <a:lnTo>
                    <a:pt x="140" y="4594"/>
                  </a:lnTo>
                  <a:lnTo>
                    <a:pt x="112" y="4558"/>
                  </a:lnTo>
                  <a:lnTo>
                    <a:pt x="87" y="4521"/>
                  </a:lnTo>
                  <a:lnTo>
                    <a:pt x="66" y="4481"/>
                  </a:lnTo>
                  <a:lnTo>
                    <a:pt x="49" y="4438"/>
                  </a:lnTo>
                  <a:lnTo>
                    <a:pt x="37" y="4394"/>
                  </a:lnTo>
                  <a:lnTo>
                    <a:pt x="28" y="4302"/>
                  </a:lnTo>
                  <a:lnTo>
                    <a:pt x="28" y="490"/>
                  </a:lnTo>
                  <a:lnTo>
                    <a:pt x="38" y="396"/>
                  </a:lnTo>
                  <a:lnTo>
                    <a:pt x="10" y="392"/>
                  </a:lnTo>
                  <a:lnTo>
                    <a:pt x="0" y="490"/>
                  </a:lnTo>
                  <a:lnTo>
                    <a:pt x="0" y="4302"/>
                  </a:lnTo>
                  <a:lnTo>
                    <a:pt x="12" y="4402"/>
                  </a:lnTo>
                  <a:lnTo>
                    <a:pt x="24" y="4449"/>
                  </a:lnTo>
                  <a:lnTo>
                    <a:pt x="42" y="4492"/>
                  </a:lnTo>
                  <a:lnTo>
                    <a:pt x="66" y="4536"/>
                  </a:lnTo>
                  <a:lnTo>
                    <a:pt x="91" y="4577"/>
                  </a:lnTo>
                  <a:lnTo>
                    <a:pt x="122" y="4613"/>
                  </a:lnTo>
                  <a:lnTo>
                    <a:pt x="156" y="4649"/>
                  </a:lnTo>
                  <a:lnTo>
                    <a:pt x="235" y="4709"/>
                  </a:lnTo>
                  <a:lnTo>
                    <a:pt x="324" y="4753"/>
                  </a:lnTo>
                  <a:lnTo>
                    <a:pt x="424" y="4781"/>
                  </a:lnTo>
                  <a:lnTo>
                    <a:pt x="476" y="4790"/>
                  </a:lnTo>
                  <a:lnTo>
                    <a:pt x="531" y="4792"/>
                  </a:lnTo>
                  <a:lnTo>
                    <a:pt x="6188" y="4792"/>
                  </a:lnTo>
                  <a:lnTo>
                    <a:pt x="6242" y="4790"/>
                  </a:lnTo>
                  <a:lnTo>
                    <a:pt x="6296" y="4781"/>
                  </a:lnTo>
                  <a:lnTo>
                    <a:pt x="6394" y="4753"/>
                  </a:lnTo>
                  <a:lnTo>
                    <a:pt x="6484" y="4709"/>
                  </a:lnTo>
                  <a:lnTo>
                    <a:pt x="6563" y="4649"/>
                  </a:lnTo>
                  <a:lnTo>
                    <a:pt x="6627" y="4577"/>
                  </a:lnTo>
                  <a:lnTo>
                    <a:pt x="6654" y="4536"/>
                  </a:lnTo>
                  <a:lnTo>
                    <a:pt x="6678" y="4492"/>
                  </a:lnTo>
                  <a:lnTo>
                    <a:pt x="6696" y="4449"/>
                  </a:lnTo>
                  <a:lnTo>
                    <a:pt x="6708" y="4402"/>
                  </a:lnTo>
                  <a:lnTo>
                    <a:pt x="6717" y="4353"/>
                  </a:lnTo>
                  <a:lnTo>
                    <a:pt x="6720" y="4302"/>
                  </a:lnTo>
                  <a:lnTo>
                    <a:pt x="6720" y="490"/>
                  </a:lnTo>
                  <a:lnTo>
                    <a:pt x="6717" y="439"/>
                  </a:lnTo>
                  <a:lnTo>
                    <a:pt x="6708" y="390"/>
                  </a:lnTo>
                  <a:lnTo>
                    <a:pt x="6696" y="343"/>
                  </a:lnTo>
                  <a:lnTo>
                    <a:pt x="6678" y="300"/>
                  </a:lnTo>
                  <a:lnTo>
                    <a:pt x="6654" y="256"/>
                  </a:lnTo>
                  <a:lnTo>
                    <a:pt x="6627" y="215"/>
                  </a:lnTo>
                  <a:lnTo>
                    <a:pt x="6563" y="143"/>
                  </a:lnTo>
                  <a:lnTo>
                    <a:pt x="6484" y="83"/>
                  </a:lnTo>
                  <a:lnTo>
                    <a:pt x="6394" y="39"/>
                  </a:lnTo>
                  <a:lnTo>
                    <a:pt x="6296" y="11"/>
                  </a:lnTo>
                  <a:lnTo>
                    <a:pt x="6242" y="2"/>
                  </a:lnTo>
                  <a:lnTo>
                    <a:pt x="6188" y="0"/>
                  </a:lnTo>
                  <a:lnTo>
                    <a:pt x="531" y="0"/>
                  </a:lnTo>
                  <a:lnTo>
                    <a:pt x="476" y="2"/>
                  </a:lnTo>
                  <a:lnTo>
                    <a:pt x="424" y="11"/>
                  </a:lnTo>
                  <a:lnTo>
                    <a:pt x="324" y="39"/>
                  </a:lnTo>
                  <a:lnTo>
                    <a:pt x="235" y="83"/>
                  </a:lnTo>
                  <a:lnTo>
                    <a:pt x="156" y="143"/>
                  </a:lnTo>
                  <a:lnTo>
                    <a:pt x="122" y="179"/>
                  </a:lnTo>
                  <a:lnTo>
                    <a:pt x="91" y="215"/>
                  </a:lnTo>
                  <a:lnTo>
                    <a:pt x="66" y="256"/>
                  </a:lnTo>
                  <a:lnTo>
                    <a:pt x="42" y="300"/>
                  </a:lnTo>
                  <a:lnTo>
                    <a:pt x="24" y="343"/>
                  </a:lnTo>
                  <a:lnTo>
                    <a:pt x="12" y="390"/>
                  </a:lnTo>
                  <a:lnTo>
                    <a:pt x="0" y="490"/>
                  </a:lnTo>
                  <a:lnTo>
                    <a:pt x="0" y="430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Freeform 9"/>
            <p:cNvSpPr>
              <a:spLocks/>
            </p:cNvSpPr>
            <p:nvPr/>
          </p:nvSpPr>
          <p:spPr bwMode="auto">
            <a:xfrm>
              <a:off x="4341" y="1605"/>
              <a:ext cx="40" cy="80"/>
            </a:xfrm>
            <a:custGeom>
              <a:avLst/>
              <a:gdLst>
                <a:gd name="T0" fmla="*/ 0 w 424"/>
                <a:gd name="T1" fmla="*/ 0 h 788"/>
                <a:gd name="T2" fmla="*/ 0 w 424"/>
                <a:gd name="T3" fmla="*/ 0 h 788"/>
                <a:gd name="T4" fmla="*/ 0 w 424"/>
                <a:gd name="T5" fmla="*/ 0 h 788"/>
                <a:gd name="T6" fmla="*/ 0 w 424"/>
                <a:gd name="T7" fmla="*/ 0 h 7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4"/>
                <a:gd name="T13" fmla="*/ 0 h 788"/>
                <a:gd name="T14" fmla="*/ 424 w 424"/>
                <a:gd name="T15" fmla="*/ 788 h 7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4" h="788">
                  <a:moveTo>
                    <a:pt x="424" y="788"/>
                  </a:moveTo>
                  <a:lnTo>
                    <a:pt x="0" y="394"/>
                  </a:lnTo>
                  <a:lnTo>
                    <a:pt x="424" y="0"/>
                  </a:lnTo>
                  <a:lnTo>
                    <a:pt x="424" y="788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Freeform 10"/>
            <p:cNvSpPr>
              <a:spLocks/>
            </p:cNvSpPr>
            <p:nvPr/>
          </p:nvSpPr>
          <p:spPr bwMode="auto">
            <a:xfrm>
              <a:off x="4341" y="1605"/>
              <a:ext cx="40" cy="80"/>
            </a:xfrm>
            <a:custGeom>
              <a:avLst/>
              <a:gdLst>
                <a:gd name="T0" fmla="*/ 0 w 424"/>
                <a:gd name="T1" fmla="*/ 0 h 788"/>
                <a:gd name="T2" fmla="*/ 0 w 424"/>
                <a:gd name="T3" fmla="*/ 0 h 788"/>
                <a:gd name="T4" fmla="*/ 0 w 424"/>
                <a:gd name="T5" fmla="*/ 0 h 788"/>
                <a:gd name="T6" fmla="*/ 0 w 424"/>
                <a:gd name="T7" fmla="*/ 0 h 7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4"/>
                <a:gd name="T13" fmla="*/ 0 h 788"/>
                <a:gd name="T14" fmla="*/ 424 w 424"/>
                <a:gd name="T15" fmla="*/ 788 h 7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4" h="788">
                  <a:moveTo>
                    <a:pt x="424" y="788"/>
                  </a:moveTo>
                  <a:lnTo>
                    <a:pt x="0" y="394"/>
                  </a:lnTo>
                  <a:lnTo>
                    <a:pt x="424" y="0"/>
                  </a:lnTo>
                  <a:lnTo>
                    <a:pt x="424" y="788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4396" y="1595"/>
              <a:ext cx="101" cy="104"/>
              <a:chOff x="2061" y="1933"/>
              <a:chExt cx="532" cy="511"/>
            </a:xfrm>
          </p:grpSpPr>
          <p:sp>
            <p:nvSpPr>
              <p:cNvPr id="16404" name="Freeform 12"/>
              <p:cNvSpPr>
                <a:spLocks/>
              </p:cNvSpPr>
              <p:nvPr/>
            </p:nvSpPr>
            <p:spPr bwMode="auto">
              <a:xfrm>
                <a:off x="2061" y="1933"/>
                <a:ext cx="532" cy="511"/>
              </a:xfrm>
              <a:custGeom>
                <a:avLst/>
                <a:gdLst>
                  <a:gd name="T0" fmla="*/ 0 w 1064"/>
                  <a:gd name="T1" fmla="*/ 7 h 1021"/>
                  <a:gd name="T2" fmla="*/ 1 w 1064"/>
                  <a:gd name="T3" fmla="*/ 4 h 1021"/>
                  <a:gd name="T4" fmla="*/ 1 w 1064"/>
                  <a:gd name="T5" fmla="*/ 2 h 1021"/>
                  <a:gd name="T6" fmla="*/ 3 w 1064"/>
                  <a:gd name="T7" fmla="*/ 1 h 1021"/>
                  <a:gd name="T8" fmla="*/ 5 w 1064"/>
                  <a:gd name="T9" fmla="*/ 0 h 1021"/>
                  <a:gd name="T10" fmla="*/ 61 w 1064"/>
                  <a:gd name="T11" fmla="*/ 0 h 1021"/>
                  <a:gd name="T12" fmla="*/ 63 w 1064"/>
                  <a:gd name="T13" fmla="*/ 1 h 1021"/>
                  <a:gd name="T14" fmla="*/ 65 w 1064"/>
                  <a:gd name="T15" fmla="*/ 2 h 1021"/>
                  <a:gd name="T16" fmla="*/ 67 w 1064"/>
                  <a:gd name="T17" fmla="*/ 4 h 1021"/>
                  <a:gd name="T18" fmla="*/ 67 w 1064"/>
                  <a:gd name="T19" fmla="*/ 7 h 1021"/>
                  <a:gd name="T20" fmla="*/ 67 w 1064"/>
                  <a:gd name="T21" fmla="*/ 58 h 1021"/>
                  <a:gd name="T22" fmla="*/ 67 w 1064"/>
                  <a:gd name="T23" fmla="*/ 60 h 1021"/>
                  <a:gd name="T24" fmla="*/ 65 w 1064"/>
                  <a:gd name="T25" fmla="*/ 62 h 1021"/>
                  <a:gd name="T26" fmla="*/ 63 w 1064"/>
                  <a:gd name="T27" fmla="*/ 64 h 1021"/>
                  <a:gd name="T28" fmla="*/ 61 w 1064"/>
                  <a:gd name="T29" fmla="*/ 64 h 1021"/>
                  <a:gd name="T30" fmla="*/ 5 w 1064"/>
                  <a:gd name="T31" fmla="*/ 64 h 1021"/>
                  <a:gd name="T32" fmla="*/ 3 w 1064"/>
                  <a:gd name="T33" fmla="*/ 64 h 1021"/>
                  <a:gd name="T34" fmla="*/ 1 w 1064"/>
                  <a:gd name="T35" fmla="*/ 62 h 1021"/>
                  <a:gd name="T36" fmla="*/ 1 w 1064"/>
                  <a:gd name="T37" fmla="*/ 60 h 1021"/>
                  <a:gd name="T38" fmla="*/ 0 w 1064"/>
                  <a:gd name="T39" fmla="*/ 58 h 1021"/>
                  <a:gd name="T40" fmla="*/ 0 w 1064"/>
                  <a:gd name="T41" fmla="*/ 7 h 10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064"/>
                  <a:gd name="T64" fmla="*/ 0 h 1021"/>
                  <a:gd name="T65" fmla="*/ 1064 w 1064"/>
                  <a:gd name="T66" fmla="*/ 1021 h 102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064" h="1021">
                    <a:moveTo>
                      <a:pt x="0" y="102"/>
                    </a:moveTo>
                    <a:lnTo>
                      <a:pt x="7" y="62"/>
                    </a:lnTo>
                    <a:lnTo>
                      <a:pt x="25" y="30"/>
                    </a:lnTo>
                    <a:lnTo>
                      <a:pt x="51" y="8"/>
                    </a:lnTo>
                    <a:lnTo>
                      <a:pt x="83" y="0"/>
                    </a:lnTo>
                    <a:lnTo>
                      <a:pt x="982" y="0"/>
                    </a:lnTo>
                    <a:lnTo>
                      <a:pt x="1013" y="8"/>
                    </a:lnTo>
                    <a:lnTo>
                      <a:pt x="1040" y="30"/>
                    </a:lnTo>
                    <a:lnTo>
                      <a:pt x="1057" y="62"/>
                    </a:lnTo>
                    <a:lnTo>
                      <a:pt x="1064" y="102"/>
                    </a:lnTo>
                    <a:lnTo>
                      <a:pt x="1064" y="919"/>
                    </a:lnTo>
                    <a:lnTo>
                      <a:pt x="1057" y="958"/>
                    </a:lnTo>
                    <a:lnTo>
                      <a:pt x="1040" y="991"/>
                    </a:lnTo>
                    <a:lnTo>
                      <a:pt x="1013" y="1013"/>
                    </a:lnTo>
                    <a:lnTo>
                      <a:pt x="982" y="1021"/>
                    </a:lnTo>
                    <a:lnTo>
                      <a:pt x="83" y="1021"/>
                    </a:lnTo>
                    <a:lnTo>
                      <a:pt x="51" y="1013"/>
                    </a:lnTo>
                    <a:lnTo>
                      <a:pt x="25" y="991"/>
                    </a:lnTo>
                    <a:lnTo>
                      <a:pt x="7" y="958"/>
                    </a:lnTo>
                    <a:lnTo>
                      <a:pt x="0" y="919"/>
                    </a:lnTo>
                    <a:lnTo>
                      <a:pt x="0" y="102"/>
                    </a:lnTo>
                    <a:close/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" name="Line 13"/>
              <p:cNvSpPr>
                <a:spLocks noChangeShapeType="1"/>
              </p:cNvSpPr>
              <p:nvPr/>
            </p:nvSpPr>
            <p:spPr bwMode="auto">
              <a:xfrm>
                <a:off x="2310" y="1939"/>
                <a:ext cx="1" cy="19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6" name="Line 14"/>
              <p:cNvSpPr>
                <a:spLocks noChangeShapeType="1"/>
              </p:cNvSpPr>
              <p:nvPr/>
            </p:nvSpPr>
            <p:spPr bwMode="auto">
              <a:xfrm>
                <a:off x="2310" y="2271"/>
                <a:ext cx="1" cy="16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7" name="Line 15"/>
              <p:cNvSpPr>
                <a:spLocks noChangeShapeType="1"/>
              </p:cNvSpPr>
              <p:nvPr/>
            </p:nvSpPr>
            <p:spPr bwMode="auto">
              <a:xfrm flipH="1">
                <a:off x="2390" y="2189"/>
                <a:ext cx="20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8" name="Line 16"/>
              <p:cNvSpPr>
                <a:spLocks noChangeShapeType="1"/>
              </p:cNvSpPr>
              <p:nvPr/>
            </p:nvSpPr>
            <p:spPr bwMode="auto">
              <a:xfrm flipH="1">
                <a:off x="2061" y="2189"/>
                <a:ext cx="18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9" name="Line 17"/>
              <p:cNvSpPr>
                <a:spLocks noChangeShapeType="1"/>
              </p:cNvSpPr>
              <p:nvPr/>
            </p:nvSpPr>
            <p:spPr bwMode="auto">
              <a:xfrm>
                <a:off x="2062" y="2078"/>
                <a:ext cx="14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0" name="Line 18"/>
              <p:cNvSpPr>
                <a:spLocks noChangeShapeType="1"/>
              </p:cNvSpPr>
              <p:nvPr/>
            </p:nvSpPr>
            <p:spPr bwMode="auto">
              <a:xfrm>
                <a:off x="2209" y="2078"/>
                <a:ext cx="60" cy="6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1" name="Line 19"/>
              <p:cNvSpPr>
                <a:spLocks noChangeShapeType="1"/>
              </p:cNvSpPr>
              <p:nvPr/>
            </p:nvSpPr>
            <p:spPr bwMode="auto">
              <a:xfrm flipH="1">
                <a:off x="2431" y="2078"/>
                <a:ext cx="16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2" name="Line 20"/>
              <p:cNvSpPr>
                <a:spLocks noChangeShapeType="1"/>
              </p:cNvSpPr>
              <p:nvPr/>
            </p:nvSpPr>
            <p:spPr bwMode="auto">
              <a:xfrm flipH="1">
                <a:off x="2366" y="2078"/>
                <a:ext cx="65" cy="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3" name="Line 21"/>
              <p:cNvSpPr>
                <a:spLocks noChangeShapeType="1"/>
              </p:cNvSpPr>
              <p:nvPr/>
            </p:nvSpPr>
            <p:spPr bwMode="auto">
              <a:xfrm flipH="1">
                <a:off x="2430" y="2315"/>
                <a:ext cx="16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4" name="Line 22"/>
              <p:cNvSpPr>
                <a:spLocks noChangeShapeType="1"/>
              </p:cNvSpPr>
              <p:nvPr/>
            </p:nvSpPr>
            <p:spPr bwMode="auto">
              <a:xfrm flipH="1" flipV="1">
                <a:off x="2367" y="2248"/>
                <a:ext cx="63" cy="6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5" name="Line 23"/>
              <p:cNvSpPr>
                <a:spLocks noChangeShapeType="1"/>
              </p:cNvSpPr>
              <p:nvPr/>
            </p:nvSpPr>
            <p:spPr bwMode="auto">
              <a:xfrm>
                <a:off x="2061" y="2316"/>
                <a:ext cx="14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6" name="Line 24"/>
              <p:cNvSpPr>
                <a:spLocks noChangeShapeType="1"/>
              </p:cNvSpPr>
              <p:nvPr/>
            </p:nvSpPr>
            <p:spPr bwMode="auto">
              <a:xfrm flipV="1">
                <a:off x="2207" y="2256"/>
                <a:ext cx="59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7" name="Freeform 25"/>
              <p:cNvSpPr>
                <a:spLocks/>
              </p:cNvSpPr>
              <p:nvPr/>
            </p:nvSpPr>
            <p:spPr bwMode="auto">
              <a:xfrm>
                <a:off x="2247" y="2133"/>
                <a:ext cx="63" cy="122"/>
              </a:xfrm>
              <a:custGeom>
                <a:avLst/>
                <a:gdLst>
                  <a:gd name="T0" fmla="*/ 8 w 126"/>
                  <a:gd name="T1" fmla="*/ 0 h 243"/>
                  <a:gd name="T2" fmla="*/ 4 w 126"/>
                  <a:gd name="T3" fmla="*/ 2 h 243"/>
                  <a:gd name="T4" fmla="*/ 0 w 126"/>
                  <a:gd name="T5" fmla="*/ 8 h 243"/>
                  <a:gd name="T6" fmla="*/ 3 w 126"/>
                  <a:gd name="T7" fmla="*/ 16 h 2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6"/>
                  <a:gd name="T13" fmla="*/ 0 h 243"/>
                  <a:gd name="T14" fmla="*/ 126 w 126"/>
                  <a:gd name="T15" fmla="*/ 243 h 2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6" h="243">
                    <a:moveTo>
                      <a:pt x="126" y="0"/>
                    </a:moveTo>
                    <a:lnTo>
                      <a:pt x="49" y="26"/>
                    </a:lnTo>
                    <a:lnTo>
                      <a:pt x="0" y="125"/>
                    </a:lnTo>
                    <a:lnTo>
                      <a:pt x="43" y="243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8" name="Freeform 26"/>
              <p:cNvSpPr>
                <a:spLocks/>
              </p:cNvSpPr>
              <p:nvPr/>
            </p:nvSpPr>
            <p:spPr bwMode="auto">
              <a:xfrm>
                <a:off x="2269" y="2248"/>
                <a:ext cx="99" cy="23"/>
              </a:xfrm>
              <a:custGeom>
                <a:avLst/>
                <a:gdLst>
                  <a:gd name="T0" fmla="*/ 0 w 198"/>
                  <a:gd name="T1" fmla="*/ 0 h 47"/>
                  <a:gd name="T2" fmla="*/ 5 w 198"/>
                  <a:gd name="T3" fmla="*/ 2 h 47"/>
                  <a:gd name="T4" fmla="*/ 12 w 198"/>
                  <a:gd name="T5" fmla="*/ 0 h 47"/>
                  <a:gd name="T6" fmla="*/ 0 60000 65536"/>
                  <a:gd name="T7" fmla="*/ 0 60000 65536"/>
                  <a:gd name="T8" fmla="*/ 0 60000 65536"/>
                  <a:gd name="T9" fmla="*/ 0 w 198"/>
                  <a:gd name="T10" fmla="*/ 0 h 47"/>
                  <a:gd name="T11" fmla="*/ 198 w 198"/>
                  <a:gd name="T12" fmla="*/ 47 h 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8" h="47">
                    <a:moveTo>
                      <a:pt x="0" y="6"/>
                    </a:moveTo>
                    <a:lnTo>
                      <a:pt x="79" y="47"/>
                    </a:lnTo>
                    <a:lnTo>
                      <a:pt x="19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9" name="Freeform 27"/>
              <p:cNvSpPr>
                <a:spLocks/>
              </p:cNvSpPr>
              <p:nvPr/>
            </p:nvSpPr>
            <p:spPr bwMode="auto">
              <a:xfrm>
                <a:off x="2366" y="2146"/>
                <a:ext cx="29" cy="102"/>
              </a:xfrm>
              <a:custGeom>
                <a:avLst/>
                <a:gdLst>
                  <a:gd name="T0" fmla="*/ 0 w 56"/>
                  <a:gd name="T1" fmla="*/ 0 h 203"/>
                  <a:gd name="T2" fmla="*/ 4 w 56"/>
                  <a:gd name="T3" fmla="*/ 7 h 203"/>
                  <a:gd name="T4" fmla="*/ 1 w 56"/>
                  <a:gd name="T5" fmla="*/ 13 h 203"/>
                  <a:gd name="T6" fmla="*/ 0 60000 65536"/>
                  <a:gd name="T7" fmla="*/ 0 60000 65536"/>
                  <a:gd name="T8" fmla="*/ 0 60000 65536"/>
                  <a:gd name="T9" fmla="*/ 0 w 56"/>
                  <a:gd name="T10" fmla="*/ 0 h 203"/>
                  <a:gd name="T11" fmla="*/ 56 w 56"/>
                  <a:gd name="T12" fmla="*/ 203 h 20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" h="203">
                    <a:moveTo>
                      <a:pt x="0" y="0"/>
                    </a:moveTo>
                    <a:lnTo>
                      <a:pt x="56" y="98"/>
                    </a:lnTo>
                    <a:lnTo>
                      <a:pt x="5" y="203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397" name="AutoShape 29"/>
            <p:cNvSpPr>
              <a:spLocks noChangeArrowheads="1"/>
            </p:cNvSpPr>
            <p:nvPr/>
          </p:nvSpPr>
          <p:spPr bwMode="auto">
            <a:xfrm>
              <a:off x="4570" y="1714"/>
              <a:ext cx="503" cy="232"/>
            </a:xfrm>
            <a:prstGeom prst="can">
              <a:avLst>
                <a:gd name="adj" fmla="val 25000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1800" b="1" dirty="0">
                  <a:latin typeface="Tahoma" pitchFamily="34" charset="0"/>
                </a:rPr>
                <a:t>Applet</a:t>
              </a:r>
            </a:p>
          </p:txBody>
        </p:sp>
        <p:sp>
          <p:nvSpPr>
            <p:cNvPr id="16398" name="Rectangle 32"/>
            <p:cNvSpPr>
              <a:spLocks noChangeArrowheads="1"/>
            </p:cNvSpPr>
            <p:nvPr/>
          </p:nvSpPr>
          <p:spPr bwMode="auto">
            <a:xfrm>
              <a:off x="4335" y="2382"/>
              <a:ext cx="966" cy="1038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399" name="Text Box 33"/>
            <p:cNvSpPr txBox="1">
              <a:spLocks noChangeArrowheads="1"/>
            </p:cNvSpPr>
            <p:nvPr/>
          </p:nvSpPr>
          <p:spPr bwMode="auto">
            <a:xfrm>
              <a:off x="4468" y="2369"/>
              <a:ext cx="7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/>
                <a:t>Package</a:t>
              </a:r>
            </a:p>
          </p:txBody>
        </p:sp>
        <p:sp>
          <p:nvSpPr>
            <p:cNvPr id="16400" name="Rectangle 34"/>
            <p:cNvSpPr>
              <a:spLocks noChangeArrowheads="1"/>
            </p:cNvSpPr>
            <p:nvPr/>
          </p:nvSpPr>
          <p:spPr bwMode="auto">
            <a:xfrm>
              <a:off x="4482" y="2622"/>
              <a:ext cx="672" cy="71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Text Box 35"/>
            <p:cNvSpPr txBox="1">
              <a:spLocks noChangeArrowheads="1"/>
            </p:cNvSpPr>
            <p:nvPr/>
          </p:nvSpPr>
          <p:spPr bwMode="auto">
            <a:xfrm>
              <a:off x="4536" y="2595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/>
                <a:t>Applet</a:t>
              </a:r>
            </a:p>
          </p:txBody>
        </p:sp>
        <p:sp>
          <p:nvSpPr>
            <p:cNvPr id="16402" name="AutoShape 36"/>
            <p:cNvSpPr>
              <a:spLocks noChangeArrowheads="1"/>
            </p:cNvSpPr>
            <p:nvPr/>
          </p:nvSpPr>
          <p:spPr bwMode="auto">
            <a:xfrm>
              <a:off x="4569" y="2885"/>
              <a:ext cx="498" cy="277"/>
            </a:xfrm>
            <a:prstGeom prst="can">
              <a:avLst>
                <a:gd name="adj" fmla="val 25000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GB" sz="1200" b="1" dirty="0" err="1" smtClean="0">
                  <a:solidFill>
                    <a:srgbClr val="FF0066"/>
                  </a:solidFill>
                  <a:latin typeface="Times New Roman" pitchFamily="18" charset="0"/>
                </a:rPr>
                <a:t>Instancia</a:t>
              </a:r>
              <a:endParaRPr lang="en-GB" sz="1200" b="1" dirty="0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16403" name="Line 37"/>
            <p:cNvSpPr>
              <a:spLocks noChangeShapeType="1"/>
            </p:cNvSpPr>
            <p:nvPr/>
          </p:nvSpPr>
          <p:spPr bwMode="auto">
            <a:xfrm>
              <a:off x="4818" y="1944"/>
              <a:ext cx="0" cy="432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8866188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2841594" y="6200245"/>
            <a:ext cx="30265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FF3399"/>
                </a:solidFill>
              </a:rPr>
              <a:t>[</a:t>
            </a:r>
            <a:r>
              <a:rPr lang="en-US" sz="1400" i="1" dirty="0" err="1" smtClean="0">
                <a:solidFill>
                  <a:srgbClr val="FF3399"/>
                </a:solidFill>
              </a:rPr>
              <a:t>Comandos</a:t>
            </a:r>
            <a:r>
              <a:rPr lang="en-US" sz="1400" i="1" dirty="0" smtClean="0">
                <a:solidFill>
                  <a:srgbClr val="FF3399"/>
                </a:solidFill>
              </a:rPr>
              <a:t> Global </a:t>
            </a:r>
            <a:r>
              <a:rPr lang="en-US" sz="1400" i="1" dirty="0">
                <a:solidFill>
                  <a:srgbClr val="FF3399"/>
                </a:solidFill>
              </a:rPr>
              <a:t>Platform APDU </a:t>
            </a:r>
            <a:r>
              <a:rPr lang="en-US" sz="1400" i="1" dirty="0" smtClean="0">
                <a:solidFill>
                  <a:srgbClr val="FF3399"/>
                </a:solidFill>
              </a:rPr>
              <a:t>]</a:t>
            </a:r>
            <a:endParaRPr lang="en-US" sz="1400" i="1" dirty="0">
              <a:solidFill>
                <a:srgbClr val="FF3399"/>
              </a:solidFill>
            </a:endParaRP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8188" y="6481763"/>
            <a:ext cx="4910137" cy="376237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y </a:t>
            </a:r>
            <a:r>
              <a:rPr lang="fr-FR" dirty="0" err="1" smtClean="0"/>
              <a:t>uso</a:t>
            </a:r>
            <a:r>
              <a:rPr lang="fr-FR" dirty="0" smtClean="0"/>
              <a:t>  - </a:t>
            </a:r>
            <a:r>
              <a:rPr lang="fr-FR" dirty="0" err="1" smtClean="0"/>
              <a:t>Presentando</a:t>
            </a:r>
            <a:r>
              <a:rPr lang="fr-FR" dirty="0" smtClean="0"/>
              <a:t> y </a:t>
            </a:r>
            <a:r>
              <a:rPr lang="fr-FR" dirty="0" err="1" smtClean="0"/>
              <a:t>monitoreando</a:t>
            </a:r>
            <a:r>
              <a:rPr lang="fr-FR" dirty="0" smtClean="0"/>
              <a:t> </a:t>
            </a:r>
            <a:r>
              <a:rPr lang="fr-FR" dirty="0" err="1" smtClean="0"/>
              <a:t>una</a:t>
            </a:r>
            <a:r>
              <a:rPr lang="fr-FR" dirty="0" smtClean="0"/>
              <a:t> </a:t>
            </a:r>
            <a:r>
              <a:rPr lang="fr-FR" dirty="0" err="1" smtClean="0"/>
              <a:t>solicitud</a:t>
            </a:r>
            <a:endParaRPr lang="fr-FR" dirty="0" smtClean="0"/>
          </a:p>
          <a:p>
            <a:r>
              <a:rPr lang="fr-FR" dirty="0" smtClean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Presentando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Submission –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1754570"/>
            <a:ext cx="7004050" cy="1010384"/>
          </a:xfrm>
        </p:spPr>
        <p:txBody>
          <a:bodyPr/>
          <a:lstStyle/>
          <a:p>
            <a:pPr>
              <a:buNone/>
            </a:pPr>
            <a:r>
              <a:rPr lang="en-US" sz="2400" dirty="0" err="1" smtClean="0"/>
              <a:t>Mecanismo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asociar</a:t>
            </a:r>
            <a:r>
              <a:rPr lang="en-US" sz="2400" dirty="0" smtClean="0"/>
              <a:t> un </a:t>
            </a:r>
            <a:r>
              <a:rPr lang="en-US" sz="2400" dirty="0" err="1" smtClean="0"/>
              <a:t>Paquete</a:t>
            </a:r>
            <a:r>
              <a:rPr lang="en-US" sz="2400" dirty="0" smtClean="0"/>
              <a:t> o un Applet a </a:t>
            </a:r>
            <a:r>
              <a:rPr lang="en-US" sz="2400" dirty="0" err="1" smtClean="0"/>
              <a:t>otro</a:t>
            </a:r>
            <a:r>
              <a:rPr lang="en-US" sz="2400" dirty="0" smtClean="0"/>
              <a:t> </a:t>
            </a:r>
            <a:r>
              <a:rPr lang="en-US" sz="2400" dirty="0" err="1" smtClean="0"/>
              <a:t>Dominio</a:t>
            </a:r>
            <a:r>
              <a:rPr lang="en-US" sz="2400" dirty="0" smtClean="0"/>
              <a:t> de </a:t>
            </a:r>
            <a:r>
              <a:rPr lang="en-US" sz="2400" dirty="0" err="1" smtClean="0"/>
              <a:t>seguridad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2A3B5-163F-4F32-973E-4424E6E62A86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3814857" y="2603166"/>
            <a:ext cx="3429000" cy="2286000"/>
          </a:xfrm>
          <a:prstGeom prst="roundRect">
            <a:avLst>
              <a:gd name="adj" fmla="val 9713"/>
            </a:avLst>
          </a:prstGeom>
          <a:gradFill>
            <a:gsLst>
              <a:gs pos="3000">
                <a:schemeClr val="accent4">
                  <a:tint val="50000"/>
                  <a:satMod val="300000"/>
                </a:schemeClr>
              </a:gs>
              <a:gs pos="14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</a:gradFill>
          <a:ln w="12700"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pic>
        <p:nvPicPr>
          <p:cNvPr id="7" name="Picture 3" descr="mod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5857" y="3288966"/>
            <a:ext cx="762000" cy="61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55"/>
          <p:cNvSpPr>
            <a:spLocks noChangeArrowheads="1"/>
          </p:cNvSpPr>
          <p:nvPr/>
        </p:nvSpPr>
        <p:spPr bwMode="auto">
          <a:xfrm>
            <a:off x="5110257" y="2679366"/>
            <a:ext cx="609600" cy="609599"/>
          </a:xfrm>
          <a:prstGeom prst="can">
            <a:avLst>
              <a:gd name="adj" fmla="val 25000"/>
            </a:avLst>
          </a:prstGeom>
          <a:gradFill flip="none" rotWithShape="1">
            <a:gsLst>
              <a:gs pos="86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solidFill>
              <a:schemeClr val="accent1">
                <a:lumMod val="75000"/>
              </a:schemeClr>
            </a:solidFill>
          </a:ln>
          <a:effectLst>
            <a:outerShdw blurRad="152400" dist="88900" dir="246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 smtClean="0">
                <a:solidFill>
                  <a:prstClr val="white"/>
                </a:solidFill>
              </a:rPr>
              <a:t>SD1</a:t>
            </a:r>
            <a:endParaRPr lang="en-US" sz="1100" dirty="0">
              <a:solidFill>
                <a:prstClr val="white"/>
              </a:solidFill>
            </a:endParaRPr>
          </a:p>
          <a:p>
            <a:pPr algn="ctr">
              <a:defRPr/>
            </a:pP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9" name="Can 8"/>
          <p:cNvSpPr/>
          <p:nvPr/>
        </p:nvSpPr>
        <p:spPr>
          <a:xfrm>
            <a:off x="5796057" y="3136566"/>
            <a:ext cx="750887" cy="609600"/>
          </a:xfrm>
          <a:prstGeom prst="can">
            <a:avLst>
              <a:gd name="adj" fmla="val 24010"/>
            </a:avLst>
          </a:prstGeom>
          <a:gradFill flip="none" rotWithShape="1">
            <a:gsLst>
              <a:gs pos="86000">
                <a:schemeClr val="accent6">
                  <a:alpha val="39000"/>
                </a:schemeClr>
              </a:gs>
              <a:gs pos="25000">
                <a:schemeClr val="accent6">
                  <a:lumMod val="75000"/>
                  <a:alpha val="27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  <a:prstDash val="dash"/>
          </a:ln>
          <a:effectLst>
            <a:outerShdw blurRad="152400" dist="88900" dir="246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400" b="1" dirty="0" err="1" smtClean="0">
                <a:solidFill>
                  <a:prstClr val="black"/>
                </a:solidFill>
              </a:rPr>
              <a:t>Instancia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10" name="Arc 9"/>
          <p:cNvSpPr/>
          <p:nvPr/>
        </p:nvSpPr>
        <p:spPr>
          <a:xfrm>
            <a:off x="5338857" y="2907966"/>
            <a:ext cx="1371600" cy="990600"/>
          </a:xfrm>
          <a:prstGeom prst="arc">
            <a:avLst>
              <a:gd name="adj1" fmla="val 14003003"/>
              <a:gd name="adj2" fmla="val 11452433"/>
            </a:avLst>
          </a:prstGeom>
          <a:ln w="25400" cap="rnd">
            <a:solidFill>
              <a:schemeClr val="accent1">
                <a:lumMod val="50000"/>
              </a:schemeClr>
            </a:solidFill>
            <a:prstDash val="dash"/>
            <a:round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AutoShape 55"/>
          <p:cNvSpPr>
            <a:spLocks noChangeArrowheads="1"/>
          </p:cNvSpPr>
          <p:nvPr/>
        </p:nvSpPr>
        <p:spPr bwMode="auto">
          <a:xfrm>
            <a:off x="4043457" y="3669966"/>
            <a:ext cx="609600" cy="609599"/>
          </a:xfrm>
          <a:prstGeom prst="can">
            <a:avLst>
              <a:gd name="adj" fmla="val 25000"/>
            </a:avLst>
          </a:prstGeom>
          <a:gradFill flip="none" rotWithShape="1">
            <a:gsLst>
              <a:gs pos="86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solidFill>
              <a:schemeClr val="accent1">
                <a:lumMod val="75000"/>
              </a:schemeClr>
            </a:solidFill>
          </a:ln>
          <a:effectLst>
            <a:outerShdw blurRad="152400" dist="88900" dir="246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en-US" sz="1200" dirty="0" smtClean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US" sz="1200" dirty="0" smtClean="0">
                <a:solidFill>
                  <a:prstClr val="white"/>
                </a:solidFill>
              </a:rPr>
              <a:t>SD2</a:t>
            </a:r>
            <a:endParaRPr lang="en-US" sz="1100" dirty="0">
              <a:solidFill>
                <a:prstClr val="white"/>
              </a:solidFill>
            </a:endParaRPr>
          </a:p>
          <a:p>
            <a:pPr algn="ctr">
              <a:defRPr/>
            </a:pP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12" name="Can 11"/>
          <p:cNvSpPr/>
          <p:nvPr/>
        </p:nvSpPr>
        <p:spPr>
          <a:xfrm>
            <a:off x="4729257" y="4127166"/>
            <a:ext cx="750887" cy="609600"/>
          </a:xfrm>
          <a:prstGeom prst="can">
            <a:avLst>
              <a:gd name="adj" fmla="val 24010"/>
            </a:avLst>
          </a:prstGeom>
          <a:gradFill flip="none" rotWithShape="1">
            <a:gsLst>
              <a:gs pos="86000">
                <a:schemeClr val="accent6"/>
              </a:gs>
              <a:gs pos="25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152400" dist="88900" dir="246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400" b="1" dirty="0" err="1" smtClean="0">
                <a:solidFill>
                  <a:prstClr val="black"/>
                </a:solidFill>
              </a:rPr>
              <a:t>Instancia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13" name="Arc 12"/>
          <p:cNvSpPr/>
          <p:nvPr/>
        </p:nvSpPr>
        <p:spPr>
          <a:xfrm>
            <a:off x="4272057" y="3898566"/>
            <a:ext cx="1371600" cy="990600"/>
          </a:xfrm>
          <a:prstGeom prst="arc">
            <a:avLst>
              <a:gd name="adj1" fmla="val 14003003"/>
              <a:gd name="adj2" fmla="val 11452433"/>
            </a:avLst>
          </a:prstGeom>
          <a:ln w="25400" cap="rnd">
            <a:solidFill>
              <a:schemeClr val="accent1">
                <a:lumMod val="50000"/>
              </a:schemeClr>
            </a:solidFill>
            <a:prstDash val="dash"/>
            <a:round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Freeform 17"/>
          <p:cNvSpPr>
            <a:spLocks/>
          </p:cNvSpPr>
          <p:nvPr/>
        </p:nvSpPr>
        <p:spPr bwMode="auto">
          <a:xfrm>
            <a:off x="5110257" y="3517566"/>
            <a:ext cx="774700" cy="685800"/>
          </a:xfrm>
          <a:custGeom>
            <a:avLst/>
            <a:gdLst>
              <a:gd name="T0" fmla="*/ 2147483647 w 680"/>
              <a:gd name="T1" fmla="*/ 0 h 476"/>
              <a:gd name="T2" fmla="*/ 2147483647 w 680"/>
              <a:gd name="T3" fmla="*/ 2147483647 h 476"/>
              <a:gd name="T4" fmla="*/ 0 w 680"/>
              <a:gd name="T5" fmla="*/ 2147483647 h 476"/>
              <a:gd name="T6" fmla="*/ 0 60000 65536"/>
              <a:gd name="T7" fmla="*/ 0 60000 65536"/>
              <a:gd name="T8" fmla="*/ 0 60000 65536"/>
              <a:gd name="T9" fmla="*/ 0 w 680"/>
              <a:gd name="T10" fmla="*/ 0 h 476"/>
              <a:gd name="T11" fmla="*/ 680 w 680"/>
              <a:gd name="T12" fmla="*/ 476 h 4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0" h="476">
                <a:moveTo>
                  <a:pt x="680" y="0"/>
                </a:moveTo>
                <a:cubicBezTo>
                  <a:pt x="555" y="28"/>
                  <a:pt x="430" y="57"/>
                  <a:pt x="317" y="136"/>
                </a:cubicBezTo>
                <a:cubicBezTo>
                  <a:pt x="204" y="215"/>
                  <a:pt x="102" y="345"/>
                  <a:pt x="0" y="476"/>
                </a:cubicBezTo>
              </a:path>
            </a:pathLst>
          </a:custGeom>
          <a:noFill/>
          <a:ln w="22225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1224057" y="3288966"/>
            <a:ext cx="3998912" cy="649288"/>
          </a:xfrm>
          <a:prstGeom prst="rightArrow">
            <a:avLst>
              <a:gd name="adj1" fmla="val 50000"/>
              <a:gd name="adj2" fmla="val 164303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 smtClean="0">
                <a:cs typeface="Arial" pitchFamily="34" charset="0"/>
              </a:rPr>
              <a:t> </a:t>
            </a:r>
            <a:r>
              <a:rPr lang="en-US" sz="2000" dirty="0" err="1" smtClean="0">
                <a:cs typeface="Arial" pitchFamily="34" charset="0"/>
              </a:rPr>
              <a:t>Ej</a:t>
            </a:r>
            <a:r>
              <a:rPr lang="en-US" sz="2000" dirty="0" smtClean="0">
                <a:cs typeface="Arial" pitchFamily="34" charset="0"/>
              </a:rPr>
              <a:t>: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Extraditar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Aplicación</a:t>
            </a:r>
            <a:endParaRPr lang="en-US" dirty="0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8866188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804502" y="1038225"/>
            <a:ext cx="354135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Principales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Servicios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5/7</a:t>
            </a:r>
          </a:p>
          <a:p>
            <a:pPr algn="ctr">
              <a:defRPr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Extradición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 5"/>
          <p:cNvSpPr txBox="1">
            <a:spLocks noChangeArrowheads="1"/>
          </p:cNvSpPr>
          <p:nvPr/>
        </p:nvSpPr>
        <p:spPr bwMode="auto">
          <a:xfrm>
            <a:off x="233916" y="4891060"/>
            <a:ext cx="8775147" cy="1339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EE7F00"/>
              </a:buClr>
              <a:buBlip>
                <a:blip r:embed="rId4"/>
              </a:buBlip>
              <a:tabLst>
                <a:tab pos="8335963" algn="r"/>
              </a:tabLst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Extradite el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Archivo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Carga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Ejecutable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Extradite </a:t>
            </a:r>
            <a:r>
              <a:rPr kumimoji="0" lang="en-US" sz="20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paquete</a:t>
            </a:r>
            <a:r>
              <a:rPr lang="en-US" sz="2000" i="1" noProof="0" dirty="0" smtClean="0">
                <a:solidFill>
                  <a:srgbClr val="FF3399"/>
                </a:solidFill>
              </a:rPr>
              <a:t>	</a:t>
            </a:r>
            <a:r>
              <a:rPr lang="en-US" sz="2000" i="1" dirty="0" smtClean="0">
                <a:solidFill>
                  <a:srgbClr val="FF3399"/>
                </a:solidFill>
              </a:rPr>
              <a:t>[Install for </a:t>
            </a:r>
            <a:r>
              <a:rPr lang="en-US" sz="2000" i="1" dirty="0" err="1" smtClean="0">
                <a:solidFill>
                  <a:srgbClr val="FF3399"/>
                </a:solidFill>
              </a:rPr>
              <a:t>extradiction</a:t>
            </a:r>
            <a:r>
              <a:rPr lang="en-US" sz="2000" i="1" dirty="0" smtClean="0">
                <a:solidFill>
                  <a:srgbClr val="FF3399"/>
                </a:solidFill>
              </a:rPr>
              <a:t>]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eaLnBrk="1" hangingPunct="1">
              <a:spcBef>
                <a:spcPct val="20000"/>
              </a:spcBef>
              <a:buClr>
                <a:srgbClr val="EE7F00"/>
              </a:buClr>
              <a:buBlip>
                <a:blip r:embed="rId4"/>
              </a:buBlip>
              <a:tabLst>
                <a:tab pos="8335963" algn="r"/>
              </a:tabLst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Extradite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Aplicación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Extradite </a:t>
            </a:r>
            <a:r>
              <a:rPr kumimoji="0" lang="en-US" sz="20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instancia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i="1" dirty="0" smtClean="0">
                <a:solidFill>
                  <a:srgbClr val="FF3399"/>
                </a:solidFill>
              </a:rPr>
              <a:t> [Install for </a:t>
            </a:r>
            <a:r>
              <a:rPr lang="en-US" sz="2000" i="1" dirty="0" err="1" smtClean="0">
                <a:solidFill>
                  <a:srgbClr val="FF3399"/>
                </a:solidFill>
              </a:rPr>
              <a:t>extradiction</a:t>
            </a:r>
            <a:r>
              <a:rPr lang="en-US" sz="2000" i="1" dirty="0" smtClean="0">
                <a:solidFill>
                  <a:srgbClr val="FF3399"/>
                </a:solidFill>
              </a:rPr>
              <a:t>]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8188" y="6481763"/>
            <a:ext cx="4910137" cy="376237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y </a:t>
            </a:r>
            <a:r>
              <a:rPr lang="fr-FR" dirty="0" err="1" smtClean="0"/>
              <a:t>uso</a:t>
            </a:r>
            <a:r>
              <a:rPr lang="fr-FR" dirty="0" smtClean="0"/>
              <a:t>  - </a:t>
            </a:r>
            <a:r>
              <a:rPr lang="fr-FR" dirty="0" err="1" smtClean="0"/>
              <a:t>Presentando</a:t>
            </a:r>
            <a:r>
              <a:rPr lang="fr-FR" dirty="0" smtClean="0"/>
              <a:t> y </a:t>
            </a:r>
            <a:r>
              <a:rPr lang="fr-FR" dirty="0" err="1" smtClean="0"/>
              <a:t>monitoreando</a:t>
            </a:r>
            <a:r>
              <a:rPr lang="fr-FR" dirty="0" smtClean="0"/>
              <a:t> </a:t>
            </a:r>
            <a:r>
              <a:rPr lang="fr-FR" dirty="0" err="1" smtClean="0"/>
              <a:t>una</a:t>
            </a:r>
            <a:r>
              <a:rPr lang="fr-FR" dirty="0" smtClean="0"/>
              <a:t> </a:t>
            </a:r>
            <a:r>
              <a:rPr lang="fr-FR" dirty="0" err="1" smtClean="0"/>
              <a:t>solicitud</a:t>
            </a:r>
            <a:endParaRPr lang="fr-FR" dirty="0" smtClean="0"/>
          </a:p>
          <a:p>
            <a:r>
              <a:rPr lang="fr-FR" dirty="0" smtClean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  <p:bldP spid="15" grpId="0" animBg="1"/>
      <p:bldP spid="16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0"/>
          <p:cNvSpPr>
            <a:spLocks noGrp="1" noChangeArrowheads="1"/>
          </p:cNvSpPr>
          <p:nvPr>
            <p:ph type="title"/>
          </p:nvPr>
        </p:nvSpPr>
        <p:spPr>
          <a:xfrm>
            <a:off x="538163" y="247263"/>
            <a:ext cx="6913562" cy="550862"/>
          </a:xfrm>
          <a:noFill/>
        </p:spPr>
        <p:txBody>
          <a:bodyPr/>
          <a:lstStyle/>
          <a:p>
            <a:pPr eaLnBrk="1" hangingPunct="1"/>
            <a:r>
              <a:rPr lang="en-US" dirty="0" err="1" smtClean="0"/>
              <a:t>Presentando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Submission – Service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>
          <a:xfrm>
            <a:off x="357827" y="1650612"/>
            <a:ext cx="8637588" cy="4857065"/>
          </a:xfrm>
        </p:spPr>
        <p:txBody>
          <a:bodyPr/>
          <a:lstStyle/>
          <a:p>
            <a:pPr eaLnBrk="1" hangingPunct="1">
              <a:spcBef>
                <a:spcPts val="100"/>
              </a:spcBef>
              <a:tabLst>
                <a:tab pos="8431213" algn="r"/>
              </a:tabLst>
              <a:defRPr/>
            </a:pP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 Security Domain</a:t>
            </a:r>
            <a:b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 err="1" smtClean="0"/>
              <a:t>Crea</a:t>
            </a:r>
            <a:r>
              <a:rPr lang="en-US" sz="1800" dirty="0" smtClean="0"/>
              <a:t> un </a:t>
            </a:r>
            <a:r>
              <a:rPr lang="en-US" sz="1800" dirty="0" err="1" smtClean="0"/>
              <a:t>dominio</a:t>
            </a:r>
            <a:r>
              <a:rPr lang="en-US" sz="1800" dirty="0" smtClean="0"/>
              <a:t> de </a:t>
            </a:r>
            <a:r>
              <a:rPr lang="en-US" sz="1800" dirty="0" err="1" smtClean="0"/>
              <a:t>seguridad</a:t>
            </a:r>
            <a:r>
              <a:rPr lang="en-US" sz="1800" dirty="0" smtClean="0"/>
              <a:t> </a:t>
            </a:r>
            <a:r>
              <a:rPr lang="en-US" sz="1800" dirty="0" err="1" smtClean="0"/>
              <a:t>y</a:t>
            </a:r>
            <a:r>
              <a:rPr lang="en-US" sz="1800" dirty="0" smtClean="0"/>
              <a:t> lo </a:t>
            </a:r>
            <a:r>
              <a:rPr lang="en-US" sz="1800" dirty="0" err="1" smtClean="0"/>
              <a:t>hace</a:t>
            </a:r>
            <a:r>
              <a:rPr lang="en-US" sz="1800" dirty="0" smtClean="0"/>
              <a:t> </a:t>
            </a:r>
            <a:r>
              <a:rPr lang="en-US" sz="1800" dirty="0" err="1" smtClean="0"/>
              <a:t>elegible</a:t>
            </a:r>
            <a:r>
              <a:rPr lang="en-US" sz="1800" dirty="0" smtClean="0"/>
              <a:t> </a:t>
            </a:r>
            <a:r>
              <a:rPr lang="en-US" sz="1800" i="1" dirty="0" smtClean="0">
                <a:solidFill>
                  <a:srgbClr val="FF3399"/>
                </a:solidFill>
              </a:rPr>
              <a:t>	[Install for install]</a:t>
            </a:r>
            <a:endParaRPr lang="en-US" sz="1800" dirty="0" smtClean="0"/>
          </a:p>
          <a:p>
            <a:pPr eaLnBrk="1" hangingPunct="1">
              <a:spcBef>
                <a:spcPts val="100"/>
              </a:spcBef>
              <a:tabLst>
                <a:tab pos="8431213" algn="r"/>
              </a:tabLst>
              <a:defRPr/>
            </a:pP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 Security Domain</a:t>
            </a:r>
            <a:b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 err="1" smtClean="0"/>
              <a:t>Elimina</a:t>
            </a:r>
            <a:r>
              <a:rPr lang="en-US" sz="1800" dirty="0" smtClean="0"/>
              <a:t> un </a:t>
            </a:r>
            <a:r>
              <a:rPr lang="en-US" sz="1800" dirty="0" err="1" smtClean="0"/>
              <a:t>dominio</a:t>
            </a:r>
            <a:r>
              <a:rPr lang="en-US" sz="1800" dirty="0" smtClean="0"/>
              <a:t> de </a:t>
            </a:r>
            <a:r>
              <a:rPr lang="en-US" sz="1800" dirty="0" err="1" smtClean="0"/>
              <a:t>seguridad</a:t>
            </a:r>
            <a:r>
              <a:rPr lang="en-US" sz="1800" dirty="0" smtClean="0"/>
              <a:t> </a:t>
            </a:r>
            <a:r>
              <a:rPr lang="en-US" sz="1800" dirty="0" err="1" smtClean="0"/>
              <a:t>y</a:t>
            </a:r>
            <a:r>
              <a:rPr lang="en-US" sz="1800" dirty="0" smtClean="0"/>
              <a:t> lo </a:t>
            </a:r>
            <a:r>
              <a:rPr lang="en-US" sz="1800" dirty="0" err="1" smtClean="0"/>
              <a:t>hace</a:t>
            </a:r>
            <a:r>
              <a:rPr lang="en-US" sz="1800" dirty="0" smtClean="0"/>
              <a:t> </a:t>
            </a:r>
            <a:r>
              <a:rPr lang="en-US" sz="1800" dirty="0" err="1" smtClean="0"/>
              <a:t>elegible</a:t>
            </a:r>
            <a:r>
              <a:rPr lang="en-US" sz="1800" dirty="0" smtClean="0"/>
              <a:t> </a:t>
            </a:r>
            <a:r>
              <a:rPr lang="en-US" sz="1800" i="1" dirty="0" smtClean="0">
                <a:solidFill>
                  <a:srgbClr val="FF3399"/>
                </a:solidFill>
              </a:rPr>
              <a:t>	[Delete]</a:t>
            </a:r>
            <a:endParaRPr lang="en-US" sz="1800" dirty="0" smtClean="0"/>
          </a:p>
          <a:p>
            <a:pPr eaLnBrk="1" hangingPunct="1">
              <a:spcBef>
                <a:spcPts val="100"/>
              </a:spcBef>
              <a:tabLst>
                <a:tab pos="8431213" algn="r"/>
              </a:tabLst>
              <a:defRPr/>
            </a:pP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Extradite Security Domain</a:t>
            </a:r>
            <a:b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 err="1" smtClean="0"/>
              <a:t>Asocia</a:t>
            </a:r>
            <a:r>
              <a:rPr lang="en-US" sz="1800" dirty="0" smtClean="0"/>
              <a:t> un </a:t>
            </a:r>
            <a:r>
              <a:rPr lang="en-US" sz="1800" dirty="0" err="1" smtClean="0"/>
              <a:t>dominio</a:t>
            </a:r>
            <a:r>
              <a:rPr lang="en-US" sz="1800" dirty="0" smtClean="0"/>
              <a:t> de </a:t>
            </a:r>
            <a:r>
              <a:rPr lang="en-US" sz="1800" dirty="0" err="1" smtClean="0"/>
              <a:t>seguridad</a:t>
            </a:r>
            <a:r>
              <a:rPr lang="en-US" sz="1800" dirty="0" smtClean="0"/>
              <a:t> a </a:t>
            </a:r>
            <a:r>
              <a:rPr lang="en-US" sz="1800" dirty="0" err="1" smtClean="0"/>
              <a:t>otro</a:t>
            </a:r>
            <a:r>
              <a:rPr lang="en-US" sz="1800" dirty="0" smtClean="0"/>
              <a:t> </a:t>
            </a:r>
            <a:r>
              <a:rPr lang="en-US" sz="1800" dirty="0" err="1" smtClean="0"/>
              <a:t>distinto</a:t>
            </a:r>
            <a:r>
              <a:rPr lang="en-US" sz="1800" dirty="0" smtClean="0"/>
              <a:t> al </a:t>
            </a:r>
            <a:r>
              <a:rPr lang="en-US" sz="1800" dirty="0" err="1" smtClean="0"/>
              <a:t>que</a:t>
            </a:r>
            <a:r>
              <a:rPr lang="en-US" sz="1800" dirty="0" smtClean="0"/>
              <a:t> </a:t>
            </a:r>
            <a:r>
              <a:rPr lang="en-US" sz="1800" dirty="0" err="1" smtClean="0"/>
              <a:t>fue</a:t>
            </a:r>
            <a:r>
              <a:rPr lang="en-US" sz="1800" dirty="0" smtClean="0"/>
              <a:t> </a:t>
            </a:r>
            <a:r>
              <a:rPr lang="en-US" sz="1800" dirty="0" err="1" smtClean="0"/>
              <a:t>originalmente</a:t>
            </a:r>
            <a:r>
              <a:rPr lang="en-US" sz="1800" dirty="0" smtClean="0"/>
              <a:t> </a:t>
            </a:r>
            <a:r>
              <a:rPr lang="en-US" sz="1800" dirty="0" err="1" smtClean="0"/>
              <a:t>instalado</a:t>
            </a:r>
            <a:r>
              <a:rPr lang="en-US" sz="1800" dirty="0" smtClean="0"/>
              <a:t> </a:t>
            </a:r>
            <a:r>
              <a:rPr lang="en-US" sz="1800" i="1" dirty="0" smtClean="0">
                <a:solidFill>
                  <a:srgbClr val="FF3399"/>
                </a:solidFill>
              </a:rPr>
              <a:t>	[Install for extradition]</a:t>
            </a:r>
            <a:endParaRPr lang="en-US" sz="1800" dirty="0" smtClean="0"/>
          </a:p>
          <a:p>
            <a:pPr eaLnBrk="1" hangingPunct="1">
              <a:spcBef>
                <a:spcPts val="100"/>
              </a:spcBef>
              <a:tabLst>
                <a:tab pos="8431213" algn="r"/>
              </a:tabLst>
              <a:defRPr/>
            </a:pP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Lock/Un-lock Security Domain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dirty="0" err="1" smtClean="0"/>
              <a:t>bloquea/desbloquea</a:t>
            </a:r>
            <a:r>
              <a:rPr lang="en-US" sz="1800" dirty="0" smtClean="0"/>
              <a:t> un </a:t>
            </a:r>
            <a:r>
              <a:rPr lang="en-US" sz="1800" dirty="0" err="1" smtClean="0"/>
              <a:t>dominio</a:t>
            </a:r>
            <a:r>
              <a:rPr lang="en-US" sz="1800" dirty="0" smtClean="0"/>
              <a:t> de </a:t>
            </a:r>
            <a:r>
              <a:rPr lang="en-US" sz="1800" dirty="0" err="1" smtClean="0"/>
              <a:t>seguridad</a:t>
            </a:r>
            <a:r>
              <a:rPr lang="en-US" sz="1800" dirty="0" smtClean="0"/>
              <a:t> </a:t>
            </a:r>
            <a:r>
              <a:rPr lang="en-US" sz="1800" i="1" dirty="0" smtClean="0">
                <a:solidFill>
                  <a:srgbClr val="FF3399"/>
                </a:solidFill>
              </a:rPr>
              <a:t>	[Set status]</a:t>
            </a:r>
            <a:endParaRPr lang="en-US" sz="1800" b="1" dirty="0" smtClean="0"/>
          </a:p>
          <a:p>
            <a:pPr eaLnBrk="1" hangingPunct="1">
              <a:spcBef>
                <a:spcPts val="100"/>
              </a:spcBef>
              <a:tabLst>
                <a:tab pos="8431213" algn="r"/>
              </a:tabLst>
              <a:defRPr/>
            </a:pP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Make Security Domain Selectable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dirty="0" err="1" smtClean="0"/>
              <a:t>hace</a:t>
            </a:r>
            <a:r>
              <a:rPr lang="en-US" sz="1800" dirty="0" smtClean="0"/>
              <a:t> un </a:t>
            </a:r>
            <a:r>
              <a:rPr lang="en-US" sz="1800" dirty="0" err="1" smtClean="0"/>
              <a:t>dominio</a:t>
            </a:r>
            <a:r>
              <a:rPr lang="en-US" sz="1800" dirty="0" smtClean="0"/>
              <a:t> de </a:t>
            </a:r>
            <a:r>
              <a:rPr lang="en-US" sz="1800" dirty="0" err="1" smtClean="0"/>
              <a:t>seguridad</a:t>
            </a:r>
            <a:r>
              <a:rPr lang="en-US" sz="1800" dirty="0" smtClean="0"/>
              <a:t> </a:t>
            </a:r>
            <a:r>
              <a:rPr lang="en-US" sz="1800" dirty="0" err="1" smtClean="0"/>
              <a:t>elegible</a:t>
            </a:r>
            <a:r>
              <a:rPr lang="en-US" sz="1800" i="1" dirty="0" smtClean="0">
                <a:solidFill>
                  <a:srgbClr val="FF3399"/>
                </a:solidFill>
              </a:rPr>
              <a:t>	[Make selectable]</a:t>
            </a:r>
            <a:endParaRPr lang="en-US" sz="1800" b="1" dirty="0" smtClean="0"/>
          </a:p>
          <a:p>
            <a:pPr eaLnBrk="1" hangingPunct="1">
              <a:spcBef>
                <a:spcPts val="100"/>
              </a:spcBef>
              <a:tabLst>
                <a:tab pos="8431213" algn="r"/>
              </a:tabLst>
              <a:defRPr/>
            </a:pP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Key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Passthru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 err="1" smtClean="0"/>
              <a:t>Permite</a:t>
            </a:r>
            <a:r>
              <a:rPr lang="en-US" sz="1800" dirty="0" smtClean="0"/>
              <a:t> a un </a:t>
            </a:r>
            <a:r>
              <a:rPr lang="en-US" sz="1800" dirty="0" err="1" smtClean="0"/>
              <a:t>tercero</a:t>
            </a:r>
            <a:r>
              <a:rPr lang="en-US" sz="1800" dirty="0" smtClean="0"/>
              <a:t> (</a:t>
            </a:r>
            <a:r>
              <a:rPr lang="en-US" sz="1800" dirty="0" err="1" smtClean="0"/>
              <a:t>Provedor</a:t>
            </a:r>
            <a:r>
              <a:rPr lang="en-US" sz="1800" dirty="0" smtClean="0"/>
              <a:t> de </a:t>
            </a:r>
            <a:r>
              <a:rPr lang="en-US" sz="1800" dirty="0" err="1" smtClean="0"/>
              <a:t>servicio</a:t>
            </a:r>
            <a:r>
              <a:rPr lang="en-US" sz="1800" dirty="0" smtClean="0"/>
              <a:t> </a:t>
            </a:r>
            <a:r>
              <a:rPr lang="en-US" sz="1800" dirty="0" err="1" smtClean="0"/>
              <a:t>o</a:t>
            </a:r>
            <a:r>
              <a:rPr lang="en-US" sz="1800" dirty="0" smtClean="0"/>
              <a:t> TSM) </a:t>
            </a:r>
            <a:r>
              <a:rPr lang="en-US" sz="1800" dirty="0" err="1" smtClean="0"/>
              <a:t>agregar</a:t>
            </a:r>
            <a:r>
              <a:rPr lang="en-US" sz="1800" dirty="0" smtClean="0"/>
              <a:t> un </a:t>
            </a:r>
            <a:r>
              <a:rPr lang="en-US" sz="1800" dirty="0" err="1" smtClean="0"/>
              <a:t>juego</a:t>
            </a:r>
            <a:r>
              <a:rPr lang="en-US" sz="1800" dirty="0" smtClean="0"/>
              <a:t> de claves a </a:t>
            </a:r>
            <a:r>
              <a:rPr lang="en-US" sz="1800" dirty="0" err="1" smtClean="0"/>
              <a:t>su</a:t>
            </a:r>
            <a:r>
              <a:rPr lang="en-US" sz="1800" dirty="0" smtClean="0"/>
              <a:t> </a:t>
            </a:r>
            <a:r>
              <a:rPr lang="en-US" sz="1800" dirty="0" err="1" smtClean="0"/>
              <a:t>dominio</a:t>
            </a:r>
            <a:r>
              <a:rPr lang="en-US" sz="1800" dirty="0" smtClean="0"/>
              <a:t> de </a:t>
            </a:r>
            <a:r>
              <a:rPr lang="en-US" sz="1800" dirty="0" err="1" smtClean="0"/>
              <a:t>seguridad</a:t>
            </a:r>
            <a:r>
              <a:rPr lang="en-US" sz="1800" dirty="0" smtClean="0"/>
              <a:t> sin </a:t>
            </a:r>
            <a:r>
              <a:rPr lang="en-US" sz="1800" dirty="0" err="1" smtClean="0"/>
              <a:t>revelarlo</a:t>
            </a:r>
            <a:r>
              <a:rPr lang="en-US" sz="1800" dirty="0" smtClean="0"/>
              <a:t> al </a:t>
            </a:r>
            <a:r>
              <a:rPr lang="en-US" sz="1800" dirty="0" err="1" smtClean="0"/>
              <a:t>dueño</a:t>
            </a:r>
            <a:r>
              <a:rPr lang="en-US" sz="1800" dirty="0" smtClean="0"/>
              <a:t> del </a:t>
            </a:r>
            <a:r>
              <a:rPr lang="en-US" sz="1800" dirty="0" err="1" smtClean="0"/>
              <a:t>administrador</a:t>
            </a:r>
            <a:r>
              <a:rPr lang="en-US" sz="1800" dirty="0" smtClean="0"/>
              <a:t> Ota. </a:t>
            </a:r>
            <a:r>
              <a:rPr lang="en-US" sz="1800" dirty="0" err="1" smtClean="0"/>
              <a:t>Esta</a:t>
            </a:r>
            <a:r>
              <a:rPr lang="en-US" sz="1800" dirty="0" smtClean="0"/>
              <a:t> clave </a:t>
            </a:r>
            <a:r>
              <a:rPr lang="en-US" sz="1800" dirty="0" err="1" smtClean="0"/>
              <a:t>es</a:t>
            </a:r>
            <a:r>
              <a:rPr lang="en-US" sz="1800" dirty="0" smtClean="0"/>
              <a:t> </a:t>
            </a:r>
            <a:r>
              <a:rPr lang="en-US" sz="1800" dirty="0" err="1" smtClean="0"/>
              <a:t>cifrada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el </a:t>
            </a:r>
            <a:r>
              <a:rPr lang="en-US" sz="1800" dirty="0" err="1" smtClean="0"/>
              <a:t>tercero</a:t>
            </a:r>
            <a:r>
              <a:rPr lang="en-US" sz="1800" dirty="0" smtClean="0"/>
              <a:t>.</a:t>
            </a:r>
            <a:r>
              <a:rPr lang="en-US" sz="1800" i="1" dirty="0" smtClean="0">
                <a:solidFill>
                  <a:srgbClr val="FF3399"/>
                </a:solidFill>
              </a:rPr>
              <a:t> 	[Put Key]</a:t>
            </a:r>
            <a:endParaRPr lang="en-US" sz="1800" b="1" dirty="0" smtClean="0">
              <a:solidFill>
                <a:schemeClr val="bg2"/>
              </a:solidFill>
            </a:endParaRPr>
          </a:p>
          <a:p>
            <a:pPr eaLnBrk="1" hangingPunct="1">
              <a:spcBef>
                <a:spcPts val="100"/>
              </a:spcBef>
              <a:tabLst>
                <a:tab pos="8431213" algn="r"/>
              </a:tabLst>
              <a:defRPr/>
            </a:pP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/ Change / Delete 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                                                                    </a:t>
            </a:r>
            <a:r>
              <a:rPr lang="en-US" sz="1800" i="1" dirty="0" smtClean="0">
                <a:solidFill>
                  <a:srgbClr val="FF3399"/>
                </a:solidFill>
              </a:rPr>
              <a:t>[</a:t>
            </a:r>
            <a:r>
              <a:rPr lang="en-US" sz="1800" i="1" dirty="0" smtClean="0">
                <a:solidFill>
                  <a:srgbClr val="FF3399"/>
                </a:solidFill>
              </a:rPr>
              <a:t>Put Key</a:t>
            </a:r>
            <a:r>
              <a:rPr lang="en-US" sz="1800" i="1" dirty="0" smtClean="0">
                <a:solidFill>
                  <a:srgbClr val="FF3399"/>
                </a:solidFill>
              </a:rPr>
              <a:t>]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 err="1" smtClean="0"/>
              <a:t>permite</a:t>
            </a:r>
            <a:r>
              <a:rPr lang="en-US" sz="1800" dirty="0" smtClean="0"/>
              <a:t> al </a:t>
            </a:r>
            <a:r>
              <a:rPr lang="en-US" sz="1800" dirty="0" err="1" smtClean="0"/>
              <a:t>dueño</a:t>
            </a:r>
            <a:r>
              <a:rPr lang="en-US" sz="1800" dirty="0" smtClean="0"/>
              <a:t> del </a:t>
            </a:r>
            <a:r>
              <a:rPr lang="en-US" sz="1800" dirty="0" err="1" smtClean="0"/>
              <a:t>dominio</a:t>
            </a:r>
            <a:r>
              <a:rPr lang="en-US" sz="1800" dirty="0" smtClean="0"/>
              <a:t> de </a:t>
            </a:r>
            <a:r>
              <a:rPr lang="en-US" sz="1800" dirty="0" err="1" smtClean="0"/>
              <a:t>seguridad</a:t>
            </a:r>
            <a:r>
              <a:rPr lang="en-US" sz="1800" dirty="0" smtClean="0"/>
              <a:t> </a:t>
            </a:r>
            <a:r>
              <a:rPr lang="en-US" sz="1800" dirty="0" err="1" smtClean="0"/>
              <a:t>administrar</a:t>
            </a:r>
            <a:r>
              <a:rPr lang="en-US" sz="1800" dirty="0" smtClean="0"/>
              <a:t> el </a:t>
            </a:r>
            <a:r>
              <a:rPr lang="en-US" sz="1800" dirty="0" err="1" smtClean="0"/>
              <a:t>juego</a:t>
            </a:r>
            <a:r>
              <a:rPr lang="en-US" sz="1800" dirty="0" smtClean="0"/>
              <a:t> de claves</a:t>
            </a:r>
            <a:r>
              <a:rPr lang="en-US" sz="1800" i="1" dirty="0" smtClean="0">
                <a:solidFill>
                  <a:srgbClr val="FF3399"/>
                </a:solidFill>
              </a:rPr>
              <a:t>	</a:t>
            </a:r>
            <a:endParaRPr lang="en-US" sz="1800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1C433CA-3CCA-4B7E-AC34-403617E935B2}" type="slidenum">
              <a:rPr lang="fr-FR" smtClean="0"/>
              <a:pPr/>
              <a:t>13</a:t>
            </a:fld>
            <a:endParaRPr lang="fr-FR" smtClean="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2762018" y="860100"/>
            <a:ext cx="36263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Principales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Servicios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6/7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8866188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852642" y="1230863"/>
            <a:ext cx="5854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Administración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Dominio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Seguridad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6668383" y="0"/>
            <a:ext cx="2475617" cy="2297853"/>
            <a:chOff x="2502569" y="1508166"/>
            <a:chExt cx="4420745" cy="4103309"/>
          </a:xfrm>
        </p:grpSpPr>
        <p:pic>
          <p:nvPicPr>
            <p:cNvPr id="38" name="Picture 37" descr="SIM Card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2569" y="1508166"/>
              <a:ext cx="4420745" cy="4103309"/>
            </a:xfrm>
            <a:prstGeom prst="rect">
              <a:avLst/>
            </a:prstGeom>
          </p:spPr>
        </p:pic>
        <p:sp>
          <p:nvSpPr>
            <p:cNvPr id="40" name="Can 39"/>
            <p:cNvSpPr/>
            <p:nvPr/>
          </p:nvSpPr>
          <p:spPr>
            <a:xfrm>
              <a:off x="4594825" y="2743202"/>
              <a:ext cx="547217" cy="390890"/>
            </a:xfrm>
            <a:prstGeom prst="can">
              <a:avLst>
                <a:gd name="adj" fmla="val 24010"/>
              </a:avLst>
            </a:prstGeom>
            <a:gradFill flip="none" rotWithShape="1">
              <a:gsLst>
                <a:gs pos="86000">
                  <a:schemeClr val="accent6">
                    <a:alpha val="39000"/>
                  </a:schemeClr>
                </a:gs>
                <a:gs pos="25000">
                  <a:schemeClr val="accent6">
                    <a:lumMod val="75000"/>
                    <a:alpha val="27000"/>
                  </a:schemeClr>
                </a:gs>
              </a:gsLst>
              <a:lin ang="0" scaled="1"/>
              <a:tileRect/>
            </a:gradFill>
            <a:ln>
              <a:solidFill>
                <a:schemeClr val="accent6">
                  <a:lumMod val="50000"/>
                </a:schemeClr>
              </a:solidFill>
              <a:prstDash val="dash"/>
            </a:ln>
            <a:effectLst>
              <a:outerShdw blurRad="152400" dist="88900" dir="246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200" b="1" dirty="0" smtClean="0">
                  <a:solidFill>
                    <a:prstClr val="black"/>
                  </a:solidFill>
                </a:rPr>
                <a:t>Applet</a:t>
              </a:r>
              <a:endParaRPr lang="en-US" sz="1050" b="1" dirty="0">
                <a:solidFill>
                  <a:prstClr val="black"/>
                </a:solidFill>
              </a:endParaRPr>
            </a:p>
          </p:txBody>
        </p:sp>
        <p:sp>
          <p:nvSpPr>
            <p:cNvPr id="41" name="Arc 40"/>
            <p:cNvSpPr/>
            <p:nvPr/>
          </p:nvSpPr>
          <p:spPr>
            <a:xfrm>
              <a:off x="4292000" y="2592775"/>
              <a:ext cx="1016292" cy="672941"/>
            </a:xfrm>
            <a:prstGeom prst="arc">
              <a:avLst>
                <a:gd name="adj1" fmla="val 14003003"/>
                <a:gd name="adj2" fmla="val 11452433"/>
              </a:avLst>
            </a:prstGeom>
            <a:ln w="25400" cap="rnd">
              <a:solidFill>
                <a:schemeClr val="accent1">
                  <a:lumMod val="50000"/>
                </a:schemeClr>
              </a:solidFill>
              <a:prstDash val="dash"/>
              <a:round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Can 42"/>
            <p:cNvSpPr/>
            <p:nvPr/>
          </p:nvSpPr>
          <p:spPr>
            <a:xfrm>
              <a:off x="3642824" y="4178115"/>
              <a:ext cx="547217" cy="390890"/>
            </a:xfrm>
            <a:prstGeom prst="can">
              <a:avLst>
                <a:gd name="adj" fmla="val 24010"/>
              </a:avLst>
            </a:prstGeom>
            <a:gradFill flip="none" rotWithShape="1">
              <a:gsLst>
                <a:gs pos="86000">
                  <a:schemeClr val="accent6">
                    <a:alpha val="39000"/>
                  </a:schemeClr>
                </a:gs>
                <a:gs pos="25000">
                  <a:schemeClr val="accent6">
                    <a:lumMod val="75000"/>
                    <a:alpha val="27000"/>
                  </a:schemeClr>
                </a:gs>
              </a:gsLst>
              <a:lin ang="0" scaled="1"/>
              <a:tileRect/>
            </a:gradFill>
            <a:ln>
              <a:solidFill>
                <a:schemeClr val="accent6">
                  <a:lumMod val="50000"/>
                </a:schemeClr>
              </a:solidFill>
              <a:prstDash val="dash"/>
            </a:ln>
            <a:effectLst>
              <a:outerShdw blurRad="152400" dist="88900" dir="246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200" b="1" dirty="0" smtClean="0">
                  <a:solidFill>
                    <a:prstClr val="black"/>
                  </a:solidFill>
                </a:rPr>
                <a:t>Applet</a:t>
              </a:r>
              <a:endParaRPr lang="en-US" sz="1050" b="1" dirty="0">
                <a:solidFill>
                  <a:prstClr val="black"/>
                </a:solidFill>
              </a:endParaRPr>
            </a:p>
          </p:txBody>
        </p:sp>
        <p:sp>
          <p:nvSpPr>
            <p:cNvPr id="44" name="Arc 43"/>
            <p:cNvSpPr/>
            <p:nvPr/>
          </p:nvSpPr>
          <p:spPr>
            <a:xfrm>
              <a:off x="3339999" y="4027688"/>
              <a:ext cx="1016292" cy="672941"/>
            </a:xfrm>
            <a:prstGeom prst="arc">
              <a:avLst>
                <a:gd name="adj1" fmla="val 14003003"/>
                <a:gd name="adj2" fmla="val 11452433"/>
              </a:avLst>
            </a:prstGeom>
            <a:ln w="25400" cap="rnd">
              <a:solidFill>
                <a:schemeClr val="accent1">
                  <a:lumMod val="50000"/>
                </a:schemeClr>
              </a:solidFill>
              <a:prstDash val="dash"/>
              <a:round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Can 45"/>
            <p:cNvSpPr/>
            <p:nvPr/>
          </p:nvSpPr>
          <p:spPr>
            <a:xfrm>
              <a:off x="4925358" y="3786257"/>
              <a:ext cx="547217" cy="390890"/>
            </a:xfrm>
            <a:prstGeom prst="can">
              <a:avLst>
                <a:gd name="adj" fmla="val 24010"/>
              </a:avLst>
            </a:prstGeom>
            <a:gradFill flip="none" rotWithShape="1">
              <a:gsLst>
                <a:gs pos="86000">
                  <a:schemeClr val="accent6">
                    <a:alpha val="39000"/>
                  </a:schemeClr>
                </a:gs>
                <a:gs pos="25000">
                  <a:schemeClr val="accent6">
                    <a:lumMod val="75000"/>
                    <a:alpha val="27000"/>
                  </a:schemeClr>
                </a:gs>
              </a:gsLst>
              <a:lin ang="0" scaled="1"/>
              <a:tileRect/>
            </a:gradFill>
            <a:ln>
              <a:solidFill>
                <a:schemeClr val="accent6">
                  <a:lumMod val="50000"/>
                </a:schemeClr>
              </a:solidFill>
              <a:prstDash val="dash"/>
            </a:ln>
            <a:effectLst>
              <a:outerShdw blurRad="152400" dist="88900" dir="246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200" b="1" dirty="0" smtClean="0">
                  <a:solidFill>
                    <a:prstClr val="black"/>
                  </a:solidFill>
                </a:rPr>
                <a:t>Applet</a:t>
              </a:r>
              <a:endParaRPr lang="en-US" sz="1050" b="1" dirty="0">
                <a:solidFill>
                  <a:prstClr val="black"/>
                </a:solidFill>
              </a:endParaRPr>
            </a:p>
          </p:txBody>
        </p:sp>
        <p:sp>
          <p:nvSpPr>
            <p:cNvPr id="47" name="Arc 46"/>
            <p:cNvSpPr/>
            <p:nvPr/>
          </p:nvSpPr>
          <p:spPr>
            <a:xfrm>
              <a:off x="4622533" y="3635830"/>
              <a:ext cx="1016292" cy="672941"/>
            </a:xfrm>
            <a:prstGeom prst="arc">
              <a:avLst>
                <a:gd name="adj1" fmla="val 14003003"/>
                <a:gd name="adj2" fmla="val 11452433"/>
              </a:avLst>
            </a:prstGeom>
            <a:ln w="25400" cap="rnd">
              <a:solidFill>
                <a:schemeClr val="accent1">
                  <a:lumMod val="50000"/>
                </a:schemeClr>
              </a:solidFill>
              <a:prstDash val="dash"/>
              <a:round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Can 48"/>
            <p:cNvSpPr/>
            <p:nvPr/>
          </p:nvSpPr>
          <p:spPr>
            <a:xfrm>
              <a:off x="5837758" y="3356782"/>
              <a:ext cx="547217" cy="390890"/>
            </a:xfrm>
            <a:prstGeom prst="can">
              <a:avLst>
                <a:gd name="adj" fmla="val 24010"/>
              </a:avLst>
            </a:prstGeom>
            <a:gradFill flip="none" rotWithShape="1">
              <a:gsLst>
                <a:gs pos="86000">
                  <a:schemeClr val="accent6">
                    <a:alpha val="39000"/>
                  </a:schemeClr>
                </a:gs>
                <a:gs pos="25000">
                  <a:schemeClr val="accent6">
                    <a:lumMod val="75000"/>
                    <a:alpha val="27000"/>
                  </a:schemeClr>
                </a:gs>
              </a:gsLst>
              <a:lin ang="0" scaled="1"/>
              <a:tileRect/>
            </a:gradFill>
            <a:ln>
              <a:solidFill>
                <a:schemeClr val="accent6">
                  <a:lumMod val="50000"/>
                </a:schemeClr>
              </a:solidFill>
              <a:prstDash val="dash"/>
            </a:ln>
            <a:effectLst>
              <a:outerShdw blurRad="152400" dist="88900" dir="246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200" b="1" dirty="0" smtClean="0">
                  <a:solidFill>
                    <a:prstClr val="black"/>
                  </a:solidFill>
                </a:rPr>
                <a:t>Applet</a:t>
              </a:r>
              <a:endParaRPr lang="en-US" sz="1050" b="1" dirty="0">
                <a:solidFill>
                  <a:prstClr val="black"/>
                </a:solidFill>
              </a:endParaRPr>
            </a:p>
          </p:txBody>
        </p:sp>
        <p:sp>
          <p:nvSpPr>
            <p:cNvPr id="50" name="Arc 49"/>
            <p:cNvSpPr/>
            <p:nvPr/>
          </p:nvSpPr>
          <p:spPr>
            <a:xfrm>
              <a:off x="5534933" y="3206355"/>
              <a:ext cx="1016292" cy="672941"/>
            </a:xfrm>
            <a:prstGeom prst="arc">
              <a:avLst>
                <a:gd name="adj1" fmla="val 14003003"/>
                <a:gd name="adj2" fmla="val 11452433"/>
              </a:avLst>
            </a:prstGeom>
            <a:ln w="25400" cap="rnd">
              <a:solidFill>
                <a:schemeClr val="accent1">
                  <a:lumMod val="50000"/>
                </a:schemeClr>
              </a:solidFill>
              <a:prstDash val="dash"/>
              <a:round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AutoShape 55"/>
            <p:cNvSpPr>
              <a:spLocks noChangeArrowheads="1"/>
            </p:cNvSpPr>
            <p:nvPr/>
          </p:nvSpPr>
          <p:spPr bwMode="auto">
            <a:xfrm>
              <a:off x="3111399" y="3799088"/>
              <a:ext cx="609600" cy="609599"/>
            </a:xfrm>
            <a:prstGeom prst="can">
              <a:avLst>
                <a:gd name="adj" fmla="val 25000"/>
              </a:avLst>
            </a:prstGeom>
            <a:gradFill flip="none" rotWithShape="1">
              <a:gsLst>
                <a:gs pos="86000">
                  <a:schemeClr val="accent1">
                    <a:lumMod val="75000"/>
                  </a:schemeClr>
                </a:gs>
                <a:gs pos="0">
                  <a:schemeClr val="accent1"/>
                </a:gs>
              </a:gsLst>
              <a:lin ang="10800000" scaled="1"/>
              <a:tileRect/>
            </a:gra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152400" dist="88900" dir="246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prstClr val="white"/>
                  </a:solidFill>
                </a:rPr>
                <a:t>SD4</a:t>
              </a:r>
              <a:endParaRPr lang="en-US" sz="1100" dirty="0">
                <a:solidFill>
                  <a:prstClr val="white"/>
                </a:solidFill>
              </a:endParaRPr>
            </a:p>
            <a:p>
              <a:pPr algn="ctr">
                <a:defRPr/>
              </a:pPr>
              <a:endParaRPr 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39" name="AutoShape 55"/>
            <p:cNvSpPr>
              <a:spLocks noChangeArrowheads="1"/>
            </p:cNvSpPr>
            <p:nvPr/>
          </p:nvSpPr>
          <p:spPr bwMode="auto">
            <a:xfrm>
              <a:off x="4063400" y="2364175"/>
              <a:ext cx="609600" cy="609599"/>
            </a:xfrm>
            <a:prstGeom prst="can">
              <a:avLst>
                <a:gd name="adj" fmla="val 25000"/>
              </a:avLst>
            </a:prstGeom>
            <a:gradFill flip="none" rotWithShape="1">
              <a:gsLst>
                <a:gs pos="86000">
                  <a:schemeClr val="accent1">
                    <a:lumMod val="75000"/>
                  </a:schemeClr>
                </a:gs>
                <a:gs pos="0">
                  <a:schemeClr val="accent1"/>
                </a:gs>
              </a:gsLst>
              <a:lin ang="10800000" scaled="1"/>
              <a:tileRect/>
            </a:gra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152400" dist="88900" dir="246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prstClr val="white"/>
                  </a:solidFill>
                </a:rPr>
                <a:t>SD1</a:t>
              </a:r>
              <a:endParaRPr lang="en-US" sz="1100" dirty="0">
                <a:solidFill>
                  <a:prstClr val="white"/>
                </a:solidFill>
              </a:endParaRPr>
            </a:p>
            <a:p>
              <a:pPr algn="ctr">
                <a:defRPr/>
              </a:pPr>
              <a:endParaRPr 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8" name="AutoShape 55"/>
            <p:cNvSpPr>
              <a:spLocks noChangeArrowheads="1"/>
            </p:cNvSpPr>
            <p:nvPr/>
          </p:nvSpPr>
          <p:spPr bwMode="auto">
            <a:xfrm>
              <a:off x="5306333" y="2977755"/>
              <a:ext cx="609600" cy="609599"/>
            </a:xfrm>
            <a:prstGeom prst="can">
              <a:avLst>
                <a:gd name="adj" fmla="val 25000"/>
              </a:avLst>
            </a:prstGeom>
            <a:gradFill flip="none" rotWithShape="1">
              <a:gsLst>
                <a:gs pos="86000">
                  <a:schemeClr val="accent1">
                    <a:lumMod val="75000"/>
                  </a:schemeClr>
                </a:gs>
                <a:gs pos="0">
                  <a:schemeClr val="accent1"/>
                </a:gs>
              </a:gsLst>
              <a:lin ang="10800000" scaled="1"/>
              <a:tileRect/>
            </a:gra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152400" dist="88900" dir="246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prstClr val="white"/>
                  </a:solidFill>
                </a:rPr>
                <a:t>SD3</a:t>
              </a:r>
              <a:endParaRPr lang="en-US" sz="1100" dirty="0">
                <a:solidFill>
                  <a:prstClr val="white"/>
                </a:solidFill>
              </a:endParaRPr>
            </a:p>
            <a:p>
              <a:pPr algn="ctr">
                <a:defRPr/>
              </a:pPr>
              <a:endParaRPr 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5" name="AutoShape 55"/>
            <p:cNvSpPr>
              <a:spLocks noChangeArrowheads="1"/>
            </p:cNvSpPr>
            <p:nvPr/>
          </p:nvSpPr>
          <p:spPr bwMode="auto">
            <a:xfrm>
              <a:off x="4393933" y="3407230"/>
              <a:ext cx="609600" cy="609599"/>
            </a:xfrm>
            <a:prstGeom prst="can">
              <a:avLst>
                <a:gd name="adj" fmla="val 25000"/>
              </a:avLst>
            </a:prstGeom>
            <a:gradFill flip="none" rotWithShape="1">
              <a:gsLst>
                <a:gs pos="86000">
                  <a:schemeClr val="accent1">
                    <a:lumMod val="75000"/>
                  </a:schemeClr>
                </a:gs>
                <a:gs pos="0">
                  <a:schemeClr val="accent1"/>
                </a:gs>
              </a:gsLst>
              <a:lin ang="10800000" scaled="1"/>
              <a:tileRect/>
            </a:gra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152400" dist="88900" dir="246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prstClr val="white"/>
                  </a:solidFill>
                </a:rPr>
                <a:t>SD2</a:t>
              </a:r>
              <a:endParaRPr lang="en-US" sz="1100" dirty="0">
                <a:solidFill>
                  <a:prstClr val="white"/>
                </a:solidFill>
              </a:endParaRPr>
            </a:p>
            <a:p>
              <a:pPr algn="ctr">
                <a:defRPr/>
              </a:pPr>
              <a:endParaRPr lang="en-US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8188" y="6481763"/>
            <a:ext cx="4910137" cy="376237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y </a:t>
            </a:r>
            <a:r>
              <a:rPr lang="fr-FR" dirty="0" err="1" smtClean="0"/>
              <a:t>uso</a:t>
            </a:r>
            <a:r>
              <a:rPr lang="fr-FR" dirty="0" smtClean="0"/>
              <a:t>  - </a:t>
            </a:r>
            <a:r>
              <a:rPr lang="fr-FR" dirty="0" err="1" smtClean="0"/>
              <a:t>Presentando</a:t>
            </a:r>
            <a:r>
              <a:rPr lang="fr-FR" dirty="0" smtClean="0"/>
              <a:t> y </a:t>
            </a:r>
            <a:r>
              <a:rPr lang="fr-FR" dirty="0" err="1" smtClean="0"/>
              <a:t>monitoreando</a:t>
            </a:r>
            <a:r>
              <a:rPr lang="fr-FR" dirty="0" smtClean="0"/>
              <a:t> </a:t>
            </a:r>
            <a:r>
              <a:rPr lang="fr-FR" dirty="0" err="1" smtClean="0"/>
              <a:t>una</a:t>
            </a:r>
            <a:r>
              <a:rPr lang="fr-FR" dirty="0" smtClean="0"/>
              <a:t> </a:t>
            </a:r>
            <a:r>
              <a:rPr lang="fr-FR" dirty="0" err="1" smtClean="0"/>
              <a:t>solicitud</a:t>
            </a:r>
            <a:endParaRPr lang="fr-FR" dirty="0" smtClean="0"/>
          </a:p>
          <a:p>
            <a:r>
              <a:rPr lang="fr-FR" dirty="0" smtClean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err="1" smtClean="0"/>
              <a:t>Presentando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Submission – Service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307275" y="1835538"/>
            <a:ext cx="8666163" cy="4264025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Audit file record content</a:t>
            </a:r>
            <a:r>
              <a:rPr lang="en-US" sz="1800" b="1" dirty="0" smtClean="0">
                <a:solidFill>
                  <a:schemeClr val="bg2"/>
                </a:solidFill>
              </a:rPr>
              <a:t/>
            </a:r>
            <a:br>
              <a:rPr lang="en-US" sz="1800" b="1" dirty="0" smtClean="0">
                <a:solidFill>
                  <a:schemeClr val="bg2"/>
                </a:solidFill>
              </a:rPr>
            </a:br>
            <a:r>
              <a:rPr lang="en-US" sz="1800" dirty="0" err="1" smtClean="0"/>
              <a:t>Audita</a:t>
            </a:r>
            <a:r>
              <a:rPr lang="en-US" sz="1800" dirty="0" smtClean="0"/>
              <a:t> el </a:t>
            </a:r>
            <a:r>
              <a:rPr lang="en-US" sz="1800" dirty="0" err="1" smtClean="0"/>
              <a:t>contenido</a:t>
            </a:r>
            <a:r>
              <a:rPr lang="en-US" sz="1800" dirty="0" smtClean="0"/>
              <a:t> de un </a:t>
            </a:r>
            <a:r>
              <a:rPr lang="en-US" sz="1800" dirty="0" err="1" smtClean="0"/>
              <a:t>registro</a:t>
            </a:r>
            <a:r>
              <a:rPr lang="en-US" sz="1800" dirty="0" smtClean="0"/>
              <a:t> en un </a:t>
            </a:r>
            <a:r>
              <a:rPr lang="en-US" sz="1800" dirty="0" err="1" smtClean="0"/>
              <a:t>archivo</a:t>
            </a:r>
            <a:r>
              <a:rPr lang="en-US" sz="1800" dirty="0" smtClean="0"/>
              <a:t> </a:t>
            </a:r>
            <a:r>
              <a:rPr lang="en-US" sz="1800" dirty="0" err="1" smtClean="0"/>
              <a:t>definido</a:t>
            </a:r>
            <a:r>
              <a:rPr lang="en-US" sz="1800" dirty="0" smtClean="0"/>
              <a:t>.</a:t>
            </a:r>
          </a:p>
          <a:p>
            <a:pPr eaLnBrk="1" hangingPunct="1">
              <a:defRPr/>
            </a:pP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Audit File Size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dirty="0" err="1" smtClean="0"/>
              <a:t>Audita</a:t>
            </a:r>
            <a:r>
              <a:rPr lang="en-US" sz="1800" dirty="0" smtClean="0"/>
              <a:t> la </a:t>
            </a:r>
            <a:r>
              <a:rPr lang="en-US" sz="1800" dirty="0" err="1" smtClean="0"/>
              <a:t>tarjeta</a:t>
            </a:r>
            <a:r>
              <a:rPr lang="en-US" sz="1800" dirty="0" smtClean="0"/>
              <a:t> SIM </a:t>
            </a:r>
            <a:r>
              <a:rPr lang="en-US" sz="1800" dirty="0" err="1" smtClean="0"/>
              <a:t>y</a:t>
            </a:r>
            <a:r>
              <a:rPr lang="en-US" sz="1800" dirty="0" smtClean="0"/>
              <a:t> </a:t>
            </a:r>
            <a:r>
              <a:rPr lang="en-US" sz="1800" dirty="0" err="1" smtClean="0"/>
              <a:t>obtiene</a:t>
            </a:r>
            <a:r>
              <a:rPr lang="en-US" sz="1800" dirty="0" smtClean="0"/>
              <a:t> el </a:t>
            </a:r>
            <a:r>
              <a:rPr lang="en-US" sz="1800" dirty="0" err="1" smtClean="0"/>
              <a:t>tamaño</a:t>
            </a:r>
            <a:r>
              <a:rPr lang="en-US" sz="1800" dirty="0" smtClean="0"/>
              <a:t> del </a:t>
            </a:r>
            <a:r>
              <a:rPr lang="en-US" sz="1800" dirty="0" err="1" smtClean="0"/>
              <a:t>archivo</a:t>
            </a:r>
            <a:r>
              <a:rPr lang="en-US" sz="1800" dirty="0" smtClean="0"/>
              <a:t> </a:t>
            </a:r>
            <a:r>
              <a:rPr lang="en-US" sz="1800" dirty="0" err="1" smtClean="0"/>
              <a:t>seleccionado</a:t>
            </a:r>
            <a:r>
              <a:rPr lang="en-US" sz="1800" dirty="0" smtClean="0"/>
              <a:t>. </a:t>
            </a:r>
          </a:p>
          <a:p>
            <a:pPr eaLnBrk="1" hangingPunct="1">
              <a:defRPr/>
            </a:pP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Audit Free Memory Size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dirty="0" err="1" smtClean="0"/>
              <a:t>Audita</a:t>
            </a:r>
            <a:r>
              <a:rPr lang="en-US" sz="1800" dirty="0" smtClean="0"/>
              <a:t> la </a:t>
            </a:r>
            <a:r>
              <a:rPr lang="en-US" sz="1800" dirty="0" err="1" smtClean="0"/>
              <a:t>tarjeta</a:t>
            </a:r>
            <a:r>
              <a:rPr lang="en-US" sz="1800" dirty="0" smtClean="0"/>
              <a:t> SIM </a:t>
            </a:r>
            <a:r>
              <a:rPr lang="en-US" sz="1800" dirty="0" err="1" smtClean="0"/>
              <a:t>y</a:t>
            </a:r>
            <a:r>
              <a:rPr lang="en-US" sz="1800" dirty="0" smtClean="0"/>
              <a:t> </a:t>
            </a:r>
            <a:r>
              <a:rPr lang="en-US" sz="1800" dirty="0" err="1" smtClean="0"/>
              <a:t>obtiene</a:t>
            </a:r>
            <a:r>
              <a:rPr lang="en-US" sz="1800" dirty="0" smtClean="0"/>
              <a:t> la </a:t>
            </a:r>
            <a:r>
              <a:rPr lang="en-US" sz="1800" dirty="0" err="1" smtClean="0"/>
              <a:t>memoria</a:t>
            </a:r>
            <a:r>
              <a:rPr lang="en-US" sz="1800" dirty="0" smtClean="0"/>
              <a:t> </a:t>
            </a:r>
            <a:r>
              <a:rPr lang="en-US" sz="1800" dirty="0" err="1" smtClean="0"/>
              <a:t>disponible</a:t>
            </a:r>
            <a:r>
              <a:rPr lang="en-US" sz="1800" dirty="0" smtClean="0"/>
              <a:t> (</a:t>
            </a:r>
            <a:r>
              <a:rPr lang="en-US" sz="1800" dirty="0" err="1" smtClean="0"/>
              <a:t>desde</a:t>
            </a:r>
            <a:r>
              <a:rPr lang="en-US" sz="1800" dirty="0" smtClean="0"/>
              <a:t> la </a:t>
            </a:r>
            <a:r>
              <a:rPr lang="en-US" sz="1800" dirty="0" err="1" smtClean="0"/>
              <a:t>ventana</a:t>
            </a:r>
            <a:r>
              <a:rPr lang="en-US" sz="1800" dirty="0" smtClean="0"/>
              <a:t> Monitoring) en los </a:t>
            </a:r>
            <a:r>
              <a:rPr lang="en-US" sz="1800" dirty="0" err="1" smtClean="0"/>
              <a:t>datos</a:t>
            </a:r>
            <a:r>
              <a:rPr lang="en-US" sz="1800" dirty="0" smtClean="0"/>
              <a:t> </a:t>
            </a:r>
            <a:r>
              <a:rPr lang="en-US" sz="1800" dirty="0" err="1" smtClean="0"/>
              <a:t>adicionales</a:t>
            </a:r>
            <a:r>
              <a:rPr lang="en-US" sz="1800" dirty="0" smtClean="0"/>
              <a:t> del Proof of Receipt (</a:t>
            </a:r>
            <a:r>
              <a:rPr lang="en-US" sz="1800" dirty="0" err="1" smtClean="0"/>
              <a:t>PoR</a:t>
            </a:r>
            <a:r>
              <a:rPr lang="en-US" sz="1800" dirty="0" smtClean="0"/>
              <a:t>) =. </a:t>
            </a:r>
          </a:p>
          <a:p>
            <a:pPr eaLnBrk="1" hangingPunct="1">
              <a:defRPr/>
            </a:pP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Audit Application Presence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Audita</a:t>
            </a:r>
            <a:r>
              <a:rPr lang="en-US" sz="1800" dirty="0" smtClean="0"/>
              <a:t> la </a:t>
            </a:r>
            <a:r>
              <a:rPr lang="en-US" sz="1800" dirty="0" err="1" smtClean="0"/>
              <a:t>tarjeta</a:t>
            </a:r>
            <a:r>
              <a:rPr lang="en-US" sz="1800" dirty="0" smtClean="0"/>
              <a:t> SIM </a:t>
            </a:r>
            <a:r>
              <a:rPr lang="en-US" sz="1800" dirty="0" err="1" smtClean="0"/>
              <a:t>para</a:t>
            </a:r>
            <a:r>
              <a:rPr lang="en-US" sz="1800" dirty="0" smtClean="0"/>
              <a:t> la </a:t>
            </a:r>
            <a:r>
              <a:rPr lang="en-US" sz="1800" dirty="0" err="1" smtClean="0"/>
              <a:t>instancia</a:t>
            </a:r>
            <a:r>
              <a:rPr lang="en-US" sz="1800" dirty="0" smtClean="0"/>
              <a:t> </a:t>
            </a:r>
            <a:r>
              <a:rPr lang="en-US" sz="1800" dirty="0" err="1" smtClean="0"/>
              <a:t>seleccionada</a:t>
            </a:r>
            <a:r>
              <a:rPr lang="en-US" sz="1800" dirty="0" smtClean="0"/>
              <a:t> </a:t>
            </a:r>
            <a:r>
              <a:rPr lang="en-US" sz="1800" dirty="0" err="1" smtClean="0"/>
              <a:t>y</a:t>
            </a:r>
            <a:r>
              <a:rPr lang="en-US" sz="1800" dirty="0" smtClean="0"/>
              <a:t> </a:t>
            </a:r>
            <a:r>
              <a:rPr lang="en-US" sz="1800" dirty="0" err="1" smtClean="0"/>
              <a:t>regresa</a:t>
            </a:r>
            <a:r>
              <a:rPr lang="en-US" sz="1800" dirty="0" smtClean="0"/>
              <a:t> la </a:t>
            </a:r>
            <a:r>
              <a:rPr lang="en-US" sz="1800" dirty="0" err="1" smtClean="0"/>
              <a:t>información</a:t>
            </a:r>
            <a:r>
              <a:rPr lang="en-US" sz="1800" dirty="0" smtClean="0"/>
              <a:t> de la </a:t>
            </a:r>
            <a:r>
              <a:rPr lang="en-US" sz="1800" dirty="0" err="1" smtClean="0"/>
              <a:t>instancia</a:t>
            </a:r>
            <a:r>
              <a:rPr lang="en-US" sz="1800" dirty="0" smtClean="0"/>
              <a:t> (visible </a:t>
            </a:r>
            <a:r>
              <a:rPr lang="en-US" sz="1800" dirty="0" err="1" smtClean="0"/>
              <a:t>desde</a:t>
            </a:r>
            <a:r>
              <a:rPr lang="en-US" sz="1800" dirty="0" smtClean="0"/>
              <a:t> la </a:t>
            </a:r>
            <a:r>
              <a:rPr lang="en-US" sz="1800" dirty="0" err="1" smtClean="0"/>
              <a:t>ventana</a:t>
            </a:r>
            <a:r>
              <a:rPr lang="en-US" sz="1800" dirty="0" smtClean="0"/>
              <a:t> Monitoring). </a:t>
            </a:r>
          </a:p>
          <a:p>
            <a:pPr eaLnBrk="1" hangingPunct="1">
              <a:defRPr/>
            </a:pP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Audit Load File Presence</a:t>
            </a:r>
            <a:r>
              <a:rPr lang="en-US" sz="1800" b="1" dirty="0" smtClean="0">
                <a:solidFill>
                  <a:schemeClr val="bg2"/>
                </a:solidFill>
              </a:rPr>
              <a:t/>
            </a:r>
            <a:br>
              <a:rPr lang="en-US" sz="1800" b="1" dirty="0" smtClean="0">
                <a:solidFill>
                  <a:schemeClr val="bg2"/>
                </a:solidFill>
              </a:rPr>
            </a:br>
            <a:r>
              <a:rPr lang="en-US" sz="1800" dirty="0" err="1" smtClean="0"/>
              <a:t>Audita</a:t>
            </a:r>
            <a:r>
              <a:rPr lang="en-US" sz="1800" dirty="0" smtClean="0"/>
              <a:t> la </a:t>
            </a:r>
            <a:r>
              <a:rPr lang="en-US" sz="1800" dirty="0" err="1" smtClean="0"/>
              <a:t>tarjeta</a:t>
            </a:r>
            <a:r>
              <a:rPr lang="en-US" sz="1800" dirty="0" smtClean="0"/>
              <a:t> SIM </a:t>
            </a:r>
            <a:r>
              <a:rPr lang="en-US" sz="1800" dirty="0" err="1" smtClean="0"/>
              <a:t>para</a:t>
            </a:r>
            <a:r>
              <a:rPr lang="en-US" sz="1800" dirty="0" smtClean="0"/>
              <a:t> el </a:t>
            </a:r>
            <a:r>
              <a:rPr lang="en-US" sz="1800" dirty="0" err="1" smtClean="0"/>
              <a:t>paquete</a:t>
            </a:r>
            <a:r>
              <a:rPr lang="en-US" sz="1800" dirty="0" smtClean="0"/>
              <a:t> </a:t>
            </a:r>
            <a:r>
              <a:rPr lang="en-US" sz="1800" dirty="0" err="1" smtClean="0"/>
              <a:t>elegido</a:t>
            </a:r>
            <a:r>
              <a:rPr lang="en-US" sz="1800" dirty="0" smtClean="0"/>
              <a:t> </a:t>
            </a:r>
            <a:r>
              <a:rPr lang="en-US" sz="1800" dirty="0" err="1" smtClean="0"/>
              <a:t>y</a:t>
            </a:r>
            <a:r>
              <a:rPr lang="en-US" sz="1800" dirty="0" smtClean="0"/>
              <a:t> </a:t>
            </a:r>
            <a:r>
              <a:rPr lang="en-US" sz="1800" dirty="0" err="1" smtClean="0"/>
              <a:t>regresa</a:t>
            </a:r>
            <a:r>
              <a:rPr lang="en-US" sz="1800" dirty="0" smtClean="0"/>
              <a:t> la </a:t>
            </a:r>
            <a:r>
              <a:rPr lang="en-US" sz="1800" dirty="0" err="1" smtClean="0"/>
              <a:t>información</a:t>
            </a:r>
            <a:r>
              <a:rPr lang="en-US" sz="1800" dirty="0" smtClean="0"/>
              <a:t> de </a:t>
            </a:r>
            <a:r>
              <a:rPr lang="en-US" sz="1800" dirty="0" err="1" smtClean="0"/>
              <a:t>ése</a:t>
            </a:r>
            <a:r>
              <a:rPr lang="en-US" sz="1800" dirty="0" smtClean="0"/>
              <a:t> </a:t>
            </a:r>
            <a:r>
              <a:rPr lang="en-US" sz="1800" dirty="0" err="1" smtClean="0"/>
              <a:t>paquete</a:t>
            </a:r>
            <a:r>
              <a:rPr lang="en-US" sz="1800" dirty="0" smtClean="0"/>
              <a:t> (visible </a:t>
            </a:r>
            <a:r>
              <a:rPr lang="en-US" sz="1800" dirty="0" err="1" smtClean="0"/>
              <a:t>desde</a:t>
            </a:r>
            <a:r>
              <a:rPr lang="en-US" sz="1800" dirty="0" smtClean="0"/>
              <a:t> la </a:t>
            </a:r>
            <a:r>
              <a:rPr lang="en-US" sz="1800" dirty="0" err="1" smtClean="0"/>
              <a:t>ventana</a:t>
            </a:r>
            <a:r>
              <a:rPr lang="en-US" sz="1800" dirty="0" smtClean="0"/>
              <a:t> Monitoring). . 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0BE1A42-6C5C-4F61-9D13-509216F29D4C}" type="slidenum">
              <a:rPr lang="fr-FR" smtClean="0"/>
              <a:pPr/>
              <a:t>14</a:t>
            </a:fld>
            <a:endParaRPr lang="fr-FR" smtClean="0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3254375" y="127635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services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7/7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8866188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8188" y="6481763"/>
            <a:ext cx="4910137" cy="376237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y </a:t>
            </a:r>
            <a:r>
              <a:rPr lang="fr-FR" dirty="0" err="1" smtClean="0"/>
              <a:t>uso</a:t>
            </a:r>
            <a:r>
              <a:rPr lang="fr-FR" dirty="0" smtClean="0"/>
              <a:t>  - </a:t>
            </a:r>
            <a:r>
              <a:rPr lang="fr-FR" dirty="0" err="1" smtClean="0"/>
              <a:t>Presentando</a:t>
            </a:r>
            <a:r>
              <a:rPr lang="fr-FR" dirty="0" smtClean="0"/>
              <a:t> y </a:t>
            </a:r>
            <a:r>
              <a:rPr lang="fr-FR" dirty="0" err="1" smtClean="0"/>
              <a:t>monitoreando</a:t>
            </a:r>
            <a:r>
              <a:rPr lang="fr-FR" dirty="0" smtClean="0"/>
              <a:t> </a:t>
            </a:r>
            <a:r>
              <a:rPr lang="fr-FR" dirty="0" err="1" smtClean="0"/>
              <a:t>una</a:t>
            </a:r>
            <a:r>
              <a:rPr lang="fr-FR" dirty="0" smtClean="0"/>
              <a:t> </a:t>
            </a:r>
            <a:r>
              <a:rPr lang="fr-FR" dirty="0" err="1" smtClean="0"/>
              <a:t>solicitud</a:t>
            </a:r>
            <a:endParaRPr lang="fr-FR" dirty="0" smtClean="0"/>
          </a:p>
          <a:p>
            <a:r>
              <a:rPr lang="fr-FR" dirty="0" smtClean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2525" y="1146032"/>
            <a:ext cx="6203309" cy="5196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err="1" smtClean="0"/>
              <a:t>Presentando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Submission – Transport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52512DE-3318-44EA-87C4-F84A2BEC944A}" type="slidenum">
              <a:rPr lang="fr-FR" smtClean="0"/>
              <a:pPr/>
              <a:t>15</a:t>
            </a:fld>
            <a:endParaRPr lang="fr-FR" smtClean="0"/>
          </a:p>
        </p:txBody>
      </p:sp>
      <p:sp>
        <p:nvSpPr>
          <p:cNvPr id="288777" name="Rectangle 9"/>
          <p:cNvSpPr>
            <a:spLocks noChangeArrowheads="1"/>
          </p:cNvSpPr>
          <p:nvPr/>
        </p:nvSpPr>
        <p:spPr bwMode="auto">
          <a:xfrm>
            <a:off x="4231200" y="2185925"/>
            <a:ext cx="695325" cy="1905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780" name="Rectangle 12"/>
          <p:cNvSpPr>
            <a:spLocks noChangeArrowheads="1"/>
          </p:cNvSpPr>
          <p:nvPr/>
        </p:nvSpPr>
        <p:spPr bwMode="auto">
          <a:xfrm>
            <a:off x="2749550" y="2487550"/>
            <a:ext cx="1095375" cy="1905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783" name="Rectangle 15"/>
          <p:cNvSpPr>
            <a:spLocks noChangeArrowheads="1"/>
          </p:cNvSpPr>
          <p:nvPr/>
        </p:nvSpPr>
        <p:spPr bwMode="auto">
          <a:xfrm>
            <a:off x="2695575" y="3019425"/>
            <a:ext cx="5010150" cy="23526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908301" y="2924175"/>
            <a:ext cx="1497013" cy="1416050"/>
            <a:chOff x="1832" y="1842"/>
            <a:chExt cx="943" cy="892"/>
          </a:xfrm>
        </p:grpSpPr>
        <p:sp>
          <p:nvSpPr>
            <p:cNvPr id="18449" name="Text Box 13"/>
            <p:cNvSpPr txBox="1">
              <a:spLocks noChangeArrowheads="1"/>
            </p:cNvSpPr>
            <p:nvPr/>
          </p:nvSpPr>
          <p:spPr bwMode="auto">
            <a:xfrm>
              <a:off x="1832" y="2327"/>
              <a:ext cx="94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/>
                <a:t>Over the </a:t>
              </a:r>
              <a:r>
                <a:rPr lang="en-US" sz="1800" b="1" dirty="0" smtClean="0"/>
                <a:t>Air</a:t>
              </a:r>
            </a:p>
            <a:p>
              <a:r>
                <a:rPr lang="en-US" sz="1800" b="1" dirty="0" smtClean="0">
                  <a:sym typeface="Wingdings"/>
                </a:rPr>
                <a:t> ESMS</a:t>
              </a:r>
              <a:endParaRPr lang="en-US" sz="1800" b="1" dirty="0"/>
            </a:p>
          </p:txBody>
        </p:sp>
        <p:sp>
          <p:nvSpPr>
            <p:cNvPr id="18450" name="Line 17"/>
            <p:cNvSpPr>
              <a:spLocks noChangeShapeType="1"/>
            </p:cNvSpPr>
            <p:nvPr/>
          </p:nvSpPr>
          <p:spPr bwMode="auto">
            <a:xfrm flipV="1">
              <a:off x="2364" y="1842"/>
              <a:ext cx="264" cy="492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229105" y="2940050"/>
            <a:ext cx="1790702" cy="1978025"/>
            <a:chOff x="2664" y="1852"/>
            <a:chExt cx="1128" cy="1246"/>
          </a:xfrm>
        </p:grpSpPr>
        <p:sp>
          <p:nvSpPr>
            <p:cNvPr id="18447" name="Text Box 16"/>
            <p:cNvSpPr txBox="1">
              <a:spLocks noChangeArrowheads="1"/>
            </p:cNvSpPr>
            <p:nvPr/>
          </p:nvSpPr>
          <p:spPr bwMode="auto">
            <a:xfrm>
              <a:off x="2664" y="2691"/>
              <a:ext cx="112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/>
                <a:t>OTA </a:t>
              </a:r>
              <a:r>
                <a:rPr lang="en-US" sz="1800" b="1" dirty="0" err="1" smtClean="0"/>
                <a:t>sobre</a:t>
              </a:r>
              <a:r>
                <a:rPr lang="en-US" sz="1800" b="1" dirty="0" smtClean="0"/>
                <a:t> IP</a:t>
              </a:r>
            </a:p>
            <a:p>
              <a:r>
                <a:rPr lang="en-US" sz="1800" b="1" dirty="0" smtClean="0">
                  <a:sym typeface="Wingdings"/>
                </a:rPr>
                <a:t> Data packet</a:t>
              </a:r>
              <a:endParaRPr lang="en-US" sz="1800" b="1" dirty="0"/>
            </a:p>
          </p:txBody>
        </p:sp>
        <p:sp>
          <p:nvSpPr>
            <p:cNvPr id="18448" name="Line 19"/>
            <p:cNvSpPr>
              <a:spLocks noChangeShapeType="1"/>
            </p:cNvSpPr>
            <p:nvPr/>
          </p:nvSpPr>
          <p:spPr bwMode="auto">
            <a:xfrm flipV="1">
              <a:off x="3130" y="1852"/>
              <a:ext cx="0" cy="834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746751" y="2901950"/>
            <a:ext cx="2649538" cy="1368425"/>
            <a:chOff x="3620" y="1828"/>
            <a:chExt cx="1669" cy="862"/>
          </a:xfrm>
        </p:grpSpPr>
        <p:sp>
          <p:nvSpPr>
            <p:cNvPr id="18445" name="Text Box 14"/>
            <p:cNvSpPr txBox="1">
              <a:spLocks noChangeArrowheads="1"/>
            </p:cNvSpPr>
            <p:nvPr/>
          </p:nvSpPr>
          <p:spPr bwMode="auto">
            <a:xfrm>
              <a:off x="3620" y="2283"/>
              <a:ext cx="166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/>
                <a:t>Wired Internet </a:t>
              </a:r>
              <a:r>
                <a:rPr lang="en-US" sz="1800" b="1" dirty="0" smtClean="0"/>
                <a:t>Reader</a:t>
              </a:r>
            </a:p>
            <a:p>
              <a:r>
                <a:rPr lang="en-US" sz="1800" b="1" dirty="0" smtClean="0">
                  <a:sym typeface="Wingdings"/>
                </a:rPr>
                <a:t> Lector de </a:t>
              </a:r>
              <a:r>
                <a:rPr lang="en-US" sz="1800" b="1" dirty="0" err="1" smtClean="0">
                  <a:sym typeface="Wingdings"/>
                </a:rPr>
                <a:t>tarjeta</a:t>
              </a:r>
              <a:endParaRPr lang="en-US" sz="1800" b="1" dirty="0"/>
            </a:p>
          </p:txBody>
        </p:sp>
        <p:sp>
          <p:nvSpPr>
            <p:cNvPr id="18446" name="Line 20"/>
            <p:cNvSpPr>
              <a:spLocks noChangeShapeType="1"/>
            </p:cNvSpPr>
            <p:nvPr/>
          </p:nvSpPr>
          <p:spPr bwMode="auto">
            <a:xfrm flipH="1" flipV="1">
              <a:off x="3790" y="1828"/>
              <a:ext cx="396" cy="456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8866188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8188" y="6481763"/>
            <a:ext cx="4910137" cy="376237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y </a:t>
            </a:r>
            <a:r>
              <a:rPr lang="fr-FR" dirty="0" err="1" smtClean="0"/>
              <a:t>uso</a:t>
            </a:r>
            <a:r>
              <a:rPr lang="fr-FR" dirty="0" smtClean="0"/>
              <a:t>  - </a:t>
            </a:r>
            <a:r>
              <a:rPr lang="fr-FR" dirty="0" err="1" smtClean="0"/>
              <a:t>Presentando</a:t>
            </a:r>
            <a:r>
              <a:rPr lang="fr-FR" dirty="0" smtClean="0"/>
              <a:t> y </a:t>
            </a:r>
            <a:r>
              <a:rPr lang="fr-FR" dirty="0" err="1" smtClean="0"/>
              <a:t>monitoreando</a:t>
            </a:r>
            <a:r>
              <a:rPr lang="fr-FR" dirty="0" smtClean="0"/>
              <a:t> </a:t>
            </a:r>
            <a:r>
              <a:rPr lang="fr-FR" dirty="0" err="1" smtClean="0"/>
              <a:t>una</a:t>
            </a:r>
            <a:r>
              <a:rPr lang="fr-FR" dirty="0" smtClean="0"/>
              <a:t> </a:t>
            </a:r>
            <a:r>
              <a:rPr lang="fr-FR" dirty="0" err="1" smtClean="0"/>
              <a:t>solicitud</a:t>
            </a:r>
            <a:endParaRPr lang="fr-FR" dirty="0" smtClean="0"/>
          </a:p>
          <a:p>
            <a:r>
              <a:rPr lang="fr-FR" dirty="0" smtClean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887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887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887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7" grpId="0" animBg="1"/>
      <p:bldP spid="288780" grpId="0" animBg="1"/>
      <p:bldP spid="288783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41081" y="6411913"/>
            <a:ext cx="561975" cy="365125"/>
          </a:xfrm>
        </p:spPr>
        <p:txBody>
          <a:bodyPr/>
          <a:lstStyle/>
          <a:p>
            <a:fld id="{7CB7AD5C-57CE-4A8F-886A-E99F0C3C59EB}" type="slidenum">
              <a:rPr lang="fr-FR"/>
              <a:pPr/>
              <a:t>16</a:t>
            </a:fld>
            <a:endParaRPr lang="fr-FR" dirty="0"/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6838950" y="4886325"/>
            <a:ext cx="14049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5481638" y="5038725"/>
            <a:ext cx="909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6399213" y="5168900"/>
            <a:ext cx="12541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200" b="1">
                <a:solidFill>
                  <a:srgbClr val="000000"/>
                </a:solidFill>
                <a:latin typeface="Tahoma" pitchFamily="34" charset="0"/>
                <a:cs typeface="Arial" charset="0"/>
              </a:rPr>
              <a:t>(GSM or 3G)</a:t>
            </a:r>
            <a:endParaRPr lang="en-US" sz="1200">
              <a:latin typeface="Tahoma" pitchFamily="34" charset="0"/>
              <a:cs typeface="Arial" charset="0"/>
            </a:endParaRPr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5246688" y="2895600"/>
            <a:ext cx="971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054" name="Rectangle 6"/>
          <p:cNvSpPr>
            <a:spLocks noChangeArrowheads="1"/>
          </p:cNvSpPr>
          <p:nvPr/>
        </p:nvSpPr>
        <p:spPr bwMode="auto">
          <a:xfrm>
            <a:off x="1598613" y="2076450"/>
            <a:ext cx="1354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341688" y="2667000"/>
            <a:ext cx="2252662" cy="1371600"/>
            <a:chOff x="1364" y="1335"/>
            <a:chExt cx="1784" cy="1073"/>
          </a:xfrm>
        </p:grpSpPr>
        <p:sp>
          <p:nvSpPr>
            <p:cNvPr id="130056" name="Oval 8"/>
            <p:cNvSpPr>
              <a:spLocks noChangeArrowheads="1"/>
            </p:cNvSpPr>
            <p:nvPr/>
          </p:nvSpPr>
          <p:spPr bwMode="auto">
            <a:xfrm>
              <a:off x="1568" y="1489"/>
              <a:ext cx="598" cy="505"/>
            </a:xfrm>
            <a:prstGeom prst="ellipse">
              <a:avLst/>
            </a:prstGeom>
            <a:solidFill>
              <a:srgbClr val="FFFFFF"/>
            </a:solidFill>
            <a:ln w="2857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57" name="Oval 9"/>
            <p:cNvSpPr>
              <a:spLocks noChangeArrowheads="1"/>
            </p:cNvSpPr>
            <p:nvPr/>
          </p:nvSpPr>
          <p:spPr bwMode="auto">
            <a:xfrm>
              <a:off x="1884" y="1335"/>
              <a:ext cx="847" cy="596"/>
            </a:xfrm>
            <a:prstGeom prst="ellipse">
              <a:avLst/>
            </a:prstGeom>
            <a:solidFill>
              <a:srgbClr val="FFFFFF"/>
            </a:solidFill>
            <a:ln w="2857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58" name="Oval 10"/>
            <p:cNvSpPr>
              <a:spLocks noChangeArrowheads="1"/>
            </p:cNvSpPr>
            <p:nvPr/>
          </p:nvSpPr>
          <p:spPr bwMode="auto">
            <a:xfrm>
              <a:off x="2460" y="1399"/>
              <a:ext cx="552" cy="414"/>
            </a:xfrm>
            <a:prstGeom prst="ellipse">
              <a:avLst/>
            </a:prstGeom>
            <a:solidFill>
              <a:srgbClr val="FFFFFF"/>
            </a:solidFill>
            <a:ln w="2857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59" name="Oval 11"/>
            <p:cNvSpPr>
              <a:spLocks noChangeArrowheads="1"/>
            </p:cNvSpPr>
            <p:nvPr/>
          </p:nvSpPr>
          <p:spPr bwMode="auto">
            <a:xfrm>
              <a:off x="2392" y="1679"/>
              <a:ext cx="756" cy="422"/>
            </a:xfrm>
            <a:prstGeom prst="ellipse">
              <a:avLst/>
            </a:prstGeom>
            <a:solidFill>
              <a:srgbClr val="FFFFFF"/>
            </a:solidFill>
            <a:ln w="2857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60" name="Oval 12"/>
            <p:cNvSpPr>
              <a:spLocks noChangeArrowheads="1"/>
            </p:cNvSpPr>
            <p:nvPr/>
          </p:nvSpPr>
          <p:spPr bwMode="auto">
            <a:xfrm>
              <a:off x="2121" y="1822"/>
              <a:ext cx="666" cy="506"/>
            </a:xfrm>
            <a:prstGeom prst="ellipse">
              <a:avLst/>
            </a:prstGeom>
            <a:solidFill>
              <a:srgbClr val="FFFFFF"/>
            </a:solidFill>
            <a:ln w="2857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61" name="Oval 13"/>
            <p:cNvSpPr>
              <a:spLocks noChangeArrowheads="1"/>
            </p:cNvSpPr>
            <p:nvPr/>
          </p:nvSpPr>
          <p:spPr bwMode="auto">
            <a:xfrm>
              <a:off x="1760" y="1877"/>
              <a:ext cx="654" cy="531"/>
            </a:xfrm>
            <a:prstGeom prst="ellipse">
              <a:avLst/>
            </a:prstGeom>
            <a:solidFill>
              <a:srgbClr val="FFFFFF"/>
            </a:solidFill>
            <a:ln w="2857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62" name="Oval 14"/>
            <p:cNvSpPr>
              <a:spLocks noChangeArrowheads="1"/>
            </p:cNvSpPr>
            <p:nvPr/>
          </p:nvSpPr>
          <p:spPr bwMode="auto">
            <a:xfrm>
              <a:off x="1364" y="1732"/>
              <a:ext cx="723" cy="459"/>
            </a:xfrm>
            <a:prstGeom prst="ellipse">
              <a:avLst/>
            </a:prstGeom>
            <a:solidFill>
              <a:srgbClr val="FFFFFF"/>
            </a:solidFill>
            <a:ln w="2857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63" name="Oval 15"/>
            <p:cNvSpPr>
              <a:spLocks noChangeArrowheads="1"/>
            </p:cNvSpPr>
            <p:nvPr/>
          </p:nvSpPr>
          <p:spPr bwMode="auto">
            <a:xfrm>
              <a:off x="1590" y="1452"/>
              <a:ext cx="1367" cy="81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64" name="Rectangle 16"/>
            <p:cNvSpPr>
              <a:spLocks noChangeArrowheads="1"/>
            </p:cNvSpPr>
            <p:nvPr/>
          </p:nvSpPr>
          <p:spPr bwMode="auto">
            <a:xfrm>
              <a:off x="2745" y="1615"/>
              <a:ext cx="11" cy="14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65" name="Rectangle 17"/>
            <p:cNvSpPr>
              <a:spLocks noChangeArrowheads="1"/>
            </p:cNvSpPr>
            <p:nvPr/>
          </p:nvSpPr>
          <p:spPr bwMode="auto">
            <a:xfrm>
              <a:off x="2733" y="1615"/>
              <a:ext cx="10" cy="14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66" name="Rectangle 18"/>
            <p:cNvSpPr>
              <a:spLocks noChangeArrowheads="1"/>
            </p:cNvSpPr>
            <p:nvPr/>
          </p:nvSpPr>
          <p:spPr bwMode="auto">
            <a:xfrm>
              <a:off x="2720" y="1615"/>
              <a:ext cx="11" cy="14"/>
            </a:xfrm>
            <a:prstGeom prst="rect">
              <a:avLst/>
            </a:prstGeom>
            <a:solidFill>
              <a:srgbClr val="7E2A0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67" name="Rectangle 19"/>
            <p:cNvSpPr>
              <a:spLocks noChangeArrowheads="1"/>
            </p:cNvSpPr>
            <p:nvPr/>
          </p:nvSpPr>
          <p:spPr bwMode="auto">
            <a:xfrm>
              <a:off x="2720" y="1615"/>
              <a:ext cx="11" cy="14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68" name="Rectangle 20"/>
            <p:cNvSpPr>
              <a:spLocks noChangeArrowheads="1"/>
            </p:cNvSpPr>
            <p:nvPr/>
          </p:nvSpPr>
          <p:spPr bwMode="auto">
            <a:xfrm>
              <a:off x="2709" y="1615"/>
              <a:ext cx="10" cy="14"/>
            </a:xfrm>
            <a:prstGeom prst="rect">
              <a:avLst/>
            </a:prstGeom>
            <a:solidFill>
              <a:srgbClr val="774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69" name="Rectangle 21"/>
            <p:cNvSpPr>
              <a:spLocks noChangeArrowheads="1"/>
            </p:cNvSpPr>
            <p:nvPr/>
          </p:nvSpPr>
          <p:spPr bwMode="auto">
            <a:xfrm>
              <a:off x="2709" y="1615"/>
              <a:ext cx="10" cy="14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70" name="Rectangle 22"/>
            <p:cNvSpPr>
              <a:spLocks noChangeArrowheads="1"/>
            </p:cNvSpPr>
            <p:nvPr/>
          </p:nvSpPr>
          <p:spPr bwMode="auto">
            <a:xfrm>
              <a:off x="2696" y="1615"/>
              <a:ext cx="11" cy="14"/>
            </a:xfrm>
            <a:prstGeom prst="rect">
              <a:avLst/>
            </a:prstGeom>
            <a:solidFill>
              <a:srgbClr val="C28B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71" name="Rectangle 23"/>
            <p:cNvSpPr>
              <a:spLocks noChangeArrowheads="1"/>
            </p:cNvSpPr>
            <p:nvPr/>
          </p:nvSpPr>
          <p:spPr bwMode="auto">
            <a:xfrm>
              <a:off x="2696" y="1615"/>
              <a:ext cx="11" cy="14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72" name="Rectangle 24"/>
            <p:cNvSpPr>
              <a:spLocks noChangeArrowheads="1"/>
            </p:cNvSpPr>
            <p:nvPr/>
          </p:nvSpPr>
          <p:spPr bwMode="auto">
            <a:xfrm>
              <a:off x="2684" y="1615"/>
              <a:ext cx="11" cy="14"/>
            </a:xfrm>
            <a:prstGeom prst="rect">
              <a:avLst/>
            </a:prstGeom>
            <a:solidFill>
              <a:srgbClr val="55747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73" name="Rectangle 25"/>
            <p:cNvSpPr>
              <a:spLocks noChangeArrowheads="1"/>
            </p:cNvSpPr>
            <p:nvPr/>
          </p:nvSpPr>
          <p:spPr bwMode="auto">
            <a:xfrm>
              <a:off x="2684" y="1615"/>
              <a:ext cx="11" cy="14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74" name="Rectangle 26"/>
            <p:cNvSpPr>
              <a:spLocks noChangeArrowheads="1"/>
            </p:cNvSpPr>
            <p:nvPr/>
          </p:nvSpPr>
          <p:spPr bwMode="auto">
            <a:xfrm>
              <a:off x="2672" y="1615"/>
              <a:ext cx="11" cy="14"/>
            </a:xfrm>
            <a:prstGeom prst="rect">
              <a:avLst/>
            </a:prstGeom>
            <a:solidFill>
              <a:srgbClr val="00B3A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75" name="Rectangle 27"/>
            <p:cNvSpPr>
              <a:spLocks noChangeArrowheads="1"/>
            </p:cNvSpPr>
            <p:nvPr/>
          </p:nvSpPr>
          <p:spPr bwMode="auto">
            <a:xfrm>
              <a:off x="2672" y="1615"/>
              <a:ext cx="11" cy="14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76" name="Freeform 28"/>
            <p:cNvSpPr>
              <a:spLocks/>
            </p:cNvSpPr>
            <p:nvPr/>
          </p:nvSpPr>
          <p:spPr bwMode="auto">
            <a:xfrm>
              <a:off x="2621" y="1733"/>
              <a:ext cx="142" cy="42"/>
            </a:xfrm>
            <a:custGeom>
              <a:avLst/>
              <a:gdLst/>
              <a:ahLst/>
              <a:cxnLst>
                <a:cxn ang="0">
                  <a:pos x="142" y="17"/>
                </a:cxn>
                <a:cxn ang="0">
                  <a:pos x="59" y="42"/>
                </a:cxn>
                <a:cxn ang="0">
                  <a:pos x="0" y="23"/>
                </a:cxn>
                <a:cxn ang="0">
                  <a:pos x="75" y="0"/>
                </a:cxn>
                <a:cxn ang="0">
                  <a:pos x="142" y="17"/>
                </a:cxn>
              </a:cxnLst>
              <a:rect l="0" t="0" r="r" b="b"/>
              <a:pathLst>
                <a:path w="142" h="42">
                  <a:moveTo>
                    <a:pt x="142" y="17"/>
                  </a:moveTo>
                  <a:lnTo>
                    <a:pt x="59" y="42"/>
                  </a:lnTo>
                  <a:lnTo>
                    <a:pt x="0" y="23"/>
                  </a:lnTo>
                  <a:lnTo>
                    <a:pt x="75" y="0"/>
                  </a:lnTo>
                  <a:lnTo>
                    <a:pt x="142" y="17"/>
                  </a:lnTo>
                  <a:close/>
                </a:path>
              </a:pathLst>
            </a:custGeom>
            <a:solidFill>
              <a:srgbClr val="7E2A0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77" name="Freeform 29"/>
            <p:cNvSpPr>
              <a:spLocks/>
            </p:cNvSpPr>
            <p:nvPr/>
          </p:nvSpPr>
          <p:spPr bwMode="auto">
            <a:xfrm>
              <a:off x="2621" y="1733"/>
              <a:ext cx="142" cy="42"/>
            </a:xfrm>
            <a:custGeom>
              <a:avLst/>
              <a:gdLst/>
              <a:ahLst/>
              <a:cxnLst>
                <a:cxn ang="0">
                  <a:pos x="142" y="17"/>
                </a:cxn>
                <a:cxn ang="0">
                  <a:pos x="59" y="42"/>
                </a:cxn>
                <a:cxn ang="0">
                  <a:pos x="0" y="23"/>
                </a:cxn>
                <a:cxn ang="0">
                  <a:pos x="75" y="0"/>
                </a:cxn>
                <a:cxn ang="0">
                  <a:pos x="142" y="17"/>
                </a:cxn>
              </a:cxnLst>
              <a:rect l="0" t="0" r="r" b="b"/>
              <a:pathLst>
                <a:path w="142" h="42">
                  <a:moveTo>
                    <a:pt x="142" y="17"/>
                  </a:moveTo>
                  <a:lnTo>
                    <a:pt x="59" y="42"/>
                  </a:lnTo>
                  <a:lnTo>
                    <a:pt x="0" y="23"/>
                  </a:lnTo>
                  <a:lnTo>
                    <a:pt x="75" y="0"/>
                  </a:lnTo>
                  <a:lnTo>
                    <a:pt x="142" y="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78" name="Freeform 30"/>
            <p:cNvSpPr>
              <a:spLocks/>
            </p:cNvSpPr>
            <p:nvPr/>
          </p:nvSpPr>
          <p:spPr bwMode="auto">
            <a:xfrm>
              <a:off x="2621" y="1519"/>
              <a:ext cx="98" cy="386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98" y="386"/>
                </a:cxn>
                <a:cxn ang="0">
                  <a:pos x="75" y="346"/>
                </a:cxn>
                <a:cxn ang="0">
                  <a:pos x="0" y="169"/>
                </a:cxn>
                <a:cxn ang="0">
                  <a:pos x="47" y="0"/>
                </a:cxn>
              </a:cxnLst>
              <a:rect l="0" t="0" r="r" b="b"/>
              <a:pathLst>
                <a:path w="98" h="386">
                  <a:moveTo>
                    <a:pt x="47" y="0"/>
                  </a:moveTo>
                  <a:lnTo>
                    <a:pt x="98" y="386"/>
                  </a:lnTo>
                  <a:lnTo>
                    <a:pt x="75" y="346"/>
                  </a:lnTo>
                  <a:lnTo>
                    <a:pt x="0" y="169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774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79" name="Freeform 31"/>
            <p:cNvSpPr>
              <a:spLocks/>
            </p:cNvSpPr>
            <p:nvPr/>
          </p:nvSpPr>
          <p:spPr bwMode="auto">
            <a:xfrm>
              <a:off x="2621" y="1519"/>
              <a:ext cx="98" cy="386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98" y="386"/>
                </a:cxn>
                <a:cxn ang="0">
                  <a:pos x="75" y="346"/>
                </a:cxn>
                <a:cxn ang="0">
                  <a:pos x="0" y="169"/>
                </a:cxn>
                <a:cxn ang="0">
                  <a:pos x="47" y="0"/>
                </a:cxn>
              </a:cxnLst>
              <a:rect l="0" t="0" r="r" b="b"/>
              <a:pathLst>
                <a:path w="98" h="386">
                  <a:moveTo>
                    <a:pt x="47" y="0"/>
                  </a:moveTo>
                  <a:lnTo>
                    <a:pt x="98" y="386"/>
                  </a:lnTo>
                  <a:lnTo>
                    <a:pt x="75" y="346"/>
                  </a:lnTo>
                  <a:lnTo>
                    <a:pt x="0" y="169"/>
                  </a:lnTo>
                  <a:lnTo>
                    <a:pt x="4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80" name="Freeform 32"/>
            <p:cNvSpPr>
              <a:spLocks/>
            </p:cNvSpPr>
            <p:nvPr/>
          </p:nvSpPr>
          <p:spPr bwMode="auto">
            <a:xfrm>
              <a:off x="2668" y="1502"/>
              <a:ext cx="138" cy="403"/>
            </a:xfrm>
            <a:custGeom>
              <a:avLst/>
              <a:gdLst/>
              <a:ahLst/>
              <a:cxnLst>
                <a:cxn ang="0">
                  <a:pos x="51" y="403"/>
                </a:cxn>
                <a:cxn ang="0">
                  <a:pos x="138" y="0"/>
                </a:cxn>
                <a:cxn ang="0">
                  <a:pos x="0" y="17"/>
                </a:cxn>
                <a:cxn ang="0">
                  <a:pos x="51" y="403"/>
                </a:cxn>
              </a:cxnLst>
              <a:rect l="0" t="0" r="r" b="b"/>
              <a:pathLst>
                <a:path w="138" h="403">
                  <a:moveTo>
                    <a:pt x="51" y="403"/>
                  </a:moveTo>
                  <a:lnTo>
                    <a:pt x="138" y="0"/>
                  </a:lnTo>
                  <a:lnTo>
                    <a:pt x="0" y="17"/>
                  </a:lnTo>
                  <a:lnTo>
                    <a:pt x="51" y="403"/>
                  </a:lnTo>
                  <a:close/>
                </a:path>
              </a:pathLst>
            </a:custGeom>
            <a:solidFill>
              <a:srgbClr val="C28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81" name="Freeform 33"/>
            <p:cNvSpPr>
              <a:spLocks/>
            </p:cNvSpPr>
            <p:nvPr/>
          </p:nvSpPr>
          <p:spPr bwMode="auto">
            <a:xfrm>
              <a:off x="2668" y="1502"/>
              <a:ext cx="138" cy="403"/>
            </a:xfrm>
            <a:custGeom>
              <a:avLst/>
              <a:gdLst/>
              <a:ahLst/>
              <a:cxnLst>
                <a:cxn ang="0">
                  <a:pos x="51" y="403"/>
                </a:cxn>
                <a:cxn ang="0">
                  <a:pos x="138" y="0"/>
                </a:cxn>
                <a:cxn ang="0">
                  <a:pos x="0" y="17"/>
                </a:cxn>
                <a:cxn ang="0">
                  <a:pos x="51" y="403"/>
                </a:cxn>
              </a:cxnLst>
              <a:rect l="0" t="0" r="r" b="b"/>
              <a:pathLst>
                <a:path w="138" h="403">
                  <a:moveTo>
                    <a:pt x="51" y="403"/>
                  </a:moveTo>
                  <a:lnTo>
                    <a:pt x="138" y="0"/>
                  </a:lnTo>
                  <a:lnTo>
                    <a:pt x="0" y="17"/>
                  </a:lnTo>
                  <a:lnTo>
                    <a:pt x="51" y="40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82" name="Freeform 34"/>
            <p:cNvSpPr>
              <a:spLocks/>
            </p:cNvSpPr>
            <p:nvPr/>
          </p:nvSpPr>
          <p:spPr bwMode="auto">
            <a:xfrm>
              <a:off x="2680" y="1750"/>
              <a:ext cx="175" cy="469"/>
            </a:xfrm>
            <a:custGeom>
              <a:avLst/>
              <a:gdLst/>
              <a:ahLst/>
              <a:cxnLst>
                <a:cxn ang="0">
                  <a:pos x="175" y="418"/>
                </a:cxn>
                <a:cxn ang="0">
                  <a:pos x="84" y="0"/>
                </a:cxn>
                <a:cxn ang="0">
                  <a:pos x="0" y="25"/>
                </a:cxn>
                <a:cxn ang="0">
                  <a:pos x="0" y="469"/>
                </a:cxn>
                <a:cxn ang="0">
                  <a:pos x="15" y="464"/>
                </a:cxn>
                <a:cxn ang="0">
                  <a:pos x="14" y="50"/>
                </a:cxn>
                <a:cxn ang="0">
                  <a:pos x="73" y="28"/>
                </a:cxn>
                <a:cxn ang="0">
                  <a:pos x="162" y="425"/>
                </a:cxn>
                <a:cxn ang="0">
                  <a:pos x="175" y="418"/>
                </a:cxn>
              </a:cxnLst>
              <a:rect l="0" t="0" r="r" b="b"/>
              <a:pathLst>
                <a:path w="175" h="469">
                  <a:moveTo>
                    <a:pt x="175" y="418"/>
                  </a:moveTo>
                  <a:lnTo>
                    <a:pt x="84" y="0"/>
                  </a:lnTo>
                  <a:lnTo>
                    <a:pt x="0" y="25"/>
                  </a:lnTo>
                  <a:lnTo>
                    <a:pt x="0" y="469"/>
                  </a:lnTo>
                  <a:lnTo>
                    <a:pt x="15" y="464"/>
                  </a:lnTo>
                  <a:lnTo>
                    <a:pt x="14" y="50"/>
                  </a:lnTo>
                  <a:lnTo>
                    <a:pt x="73" y="28"/>
                  </a:lnTo>
                  <a:lnTo>
                    <a:pt x="162" y="425"/>
                  </a:lnTo>
                  <a:lnTo>
                    <a:pt x="175" y="418"/>
                  </a:lnTo>
                  <a:close/>
                </a:path>
              </a:pathLst>
            </a:custGeom>
            <a:solidFill>
              <a:srgbClr val="EE591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83" name="Freeform 35"/>
            <p:cNvSpPr>
              <a:spLocks/>
            </p:cNvSpPr>
            <p:nvPr/>
          </p:nvSpPr>
          <p:spPr bwMode="auto">
            <a:xfrm>
              <a:off x="2680" y="1750"/>
              <a:ext cx="175" cy="469"/>
            </a:xfrm>
            <a:custGeom>
              <a:avLst/>
              <a:gdLst/>
              <a:ahLst/>
              <a:cxnLst>
                <a:cxn ang="0">
                  <a:pos x="175" y="418"/>
                </a:cxn>
                <a:cxn ang="0">
                  <a:pos x="84" y="0"/>
                </a:cxn>
                <a:cxn ang="0">
                  <a:pos x="0" y="25"/>
                </a:cxn>
                <a:cxn ang="0">
                  <a:pos x="0" y="469"/>
                </a:cxn>
                <a:cxn ang="0">
                  <a:pos x="15" y="464"/>
                </a:cxn>
                <a:cxn ang="0">
                  <a:pos x="14" y="50"/>
                </a:cxn>
                <a:cxn ang="0">
                  <a:pos x="73" y="28"/>
                </a:cxn>
                <a:cxn ang="0">
                  <a:pos x="162" y="425"/>
                </a:cxn>
                <a:cxn ang="0">
                  <a:pos x="175" y="418"/>
                </a:cxn>
              </a:cxnLst>
              <a:rect l="0" t="0" r="r" b="b"/>
              <a:pathLst>
                <a:path w="175" h="469">
                  <a:moveTo>
                    <a:pt x="175" y="418"/>
                  </a:moveTo>
                  <a:lnTo>
                    <a:pt x="84" y="0"/>
                  </a:lnTo>
                  <a:lnTo>
                    <a:pt x="0" y="25"/>
                  </a:lnTo>
                  <a:lnTo>
                    <a:pt x="0" y="469"/>
                  </a:lnTo>
                  <a:lnTo>
                    <a:pt x="15" y="464"/>
                  </a:lnTo>
                  <a:lnTo>
                    <a:pt x="14" y="50"/>
                  </a:lnTo>
                  <a:lnTo>
                    <a:pt x="73" y="28"/>
                  </a:lnTo>
                  <a:lnTo>
                    <a:pt x="162" y="425"/>
                  </a:lnTo>
                  <a:lnTo>
                    <a:pt x="175" y="41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84" name="Freeform 36"/>
            <p:cNvSpPr>
              <a:spLocks/>
            </p:cNvSpPr>
            <p:nvPr/>
          </p:nvSpPr>
          <p:spPr bwMode="auto">
            <a:xfrm>
              <a:off x="2529" y="1756"/>
              <a:ext cx="151" cy="463"/>
            </a:xfrm>
            <a:custGeom>
              <a:avLst/>
              <a:gdLst/>
              <a:ahLst/>
              <a:cxnLst>
                <a:cxn ang="0">
                  <a:pos x="151" y="19"/>
                </a:cxn>
                <a:cxn ang="0">
                  <a:pos x="92" y="0"/>
                </a:cxn>
                <a:cxn ang="0">
                  <a:pos x="0" y="418"/>
                </a:cxn>
                <a:cxn ang="0">
                  <a:pos x="16" y="424"/>
                </a:cxn>
                <a:cxn ang="0">
                  <a:pos x="100" y="31"/>
                </a:cxn>
                <a:cxn ang="0">
                  <a:pos x="136" y="47"/>
                </a:cxn>
                <a:cxn ang="0">
                  <a:pos x="137" y="458"/>
                </a:cxn>
                <a:cxn ang="0">
                  <a:pos x="151" y="463"/>
                </a:cxn>
                <a:cxn ang="0">
                  <a:pos x="151" y="19"/>
                </a:cxn>
              </a:cxnLst>
              <a:rect l="0" t="0" r="r" b="b"/>
              <a:pathLst>
                <a:path w="151" h="463">
                  <a:moveTo>
                    <a:pt x="151" y="19"/>
                  </a:moveTo>
                  <a:lnTo>
                    <a:pt x="92" y="0"/>
                  </a:lnTo>
                  <a:lnTo>
                    <a:pt x="0" y="418"/>
                  </a:lnTo>
                  <a:lnTo>
                    <a:pt x="16" y="424"/>
                  </a:lnTo>
                  <a:lnTo>
                    <a:pt x="100" y="31"/>
                  </a:lnTo>
                  <a:lnTo>
                    <a:pt x="136" y="47"/>
                  </a:lnTo>
                  <a:lnTo>
                    <a:pt x="137" y="458"/>
                  </a:lnTo>
                  <a:lnTo>
                    <a:pt x="151" y="463"/>
                  </a:lnTo>
                  <a:lnTo>
                    <a:pt x="151" y="19"/>
                  </a:lnTo>
                  <a:close/>
                </a:path>
              </a:pathLst>
            </a:custGeom>
            <a:solidFill>
              <a:srgbClr val="B73E0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85" name="Freeform 37"/>
            <p:cNvSpPr>
              <a:spLocks/>
            </p:cNvSpPr>
            <p:nvPr/>
          </p:nvSpPr>
          <p:spPr bwMode="auto">
            <a:xfrm>
              <a:off x="2529" y="1756"/>
              <a:ext cx="151" cy="463"/>
            </a:xfrm>
            <a:custGeom>
              <a:avLst/>
              <a:gdLst/>
              <a:ahLst/>
              <a:cxnLst>
                <a:cxn ang="0">
                  <a:pos x="151" y="19"/>
                </a:cxn>
                <a:cxn ang="0">
                  <a:pos x="92" y="0"/>
                </a:cxn>
                <a:cxn ang="0">
                  <a:pos x="0" y="418"/>
                </a:cxn>
                <a:cxn ang="0">
                  <a:pos x="16" y="424"/>
                </a:cxn>
                <a:cxn ang="0">
                  <a:pos x="100" y="31"/>
                </a:cxn>
                <a:cxn ang="0">
                  <a:pos x="136" y="47"/>
                </a:cxn>
                <a:cxn ang="0">
                  <a:pos x="137" y="458"/>
                </a:cxn>
                <a:cxn ang="0">
                  <a:pos x="151" y="463"/>
                </a:cxn>
                <a:cxn ang="0">
                  <a:pos x="151" y="19"/>
                </a:cxn>
              </a:cxnLst>
              <a:rect l="0" t="0" r="r" b="b"/>
              <a:pathLst>
                <a:path w="151" h="463">
                  <a:moveTo>
                    <a:pt x="151" y="19"/>
                  </a:moveTo>
                  <a:lnTo>
                    <a:pt x="92" y="0"/>
                  </a:lnTo>
                  <a:lnTo>
                    <a:pt x="0" y="418"/>
                  </a:lnTo>
                  <a:lnTo>
                    <a:pt x="16" y="424"/>
                  </a:lnTo>
                  <a:lnTo>
                    <a:pt x="100" y="31"/>
                  </a:lnTo>
                  <a:lnTo>
                    <a:pt x="136" y="47"/>
                  </a:lnTo>
                  <a:lnTo>
                    <a:pt x="137" y="458"/>
                  </a:lnTo>
                  <a:lnTo>
                    <a:pt x="151" y="463"/>
                  </a:lnTo>
                  <a:lnTo>
                    <a:pt x="151" y="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86" name="Freeform 38"/>
            <p:cNvSpPr>
              <a:spLocks/>
            </p:cNvSpPr>
            <p:nvPr/>
          </p:nvSpPr>
          <p:spPr bwMode="auto">
            <a:xfrm>
              <a:off x="2551" y="1806"/>
              <a:ext cx="123" cy="353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57" y="49"/>
                </a:cxn>
                <a:cxn ang="0">
                  <a:pos x="123" y="141"/>
                </a:cxn>
                <a:cxn ang="0">
                  <a:pos x="29" y="180"/>
                </a:cxn>
                <a:cxn ang="0">
                  <a:pos x="122" y="283"/>
                </a:cxn>
                <a:cxn ang="0">
                  <a:pos x="0" y="312"/>
                </a:cxn>
                <a:cxn ang="0">
                  <a:pos x="122" y="353"/>
                </a:cxn>
              </a:cxnLst>
              <a:rect l="0" t="0" r="r" b="b"/>
              <a:pathLst>
                <a:path w="123" h="353">
                  <a:moveTo>
                    <a:pt x="123" y="0"/>
                  </a:moveTo>
                  <a:lnTo>
                    <a:pt x="57" y="49"/>
                  </a:lnTo>
                  <a:lnTo>
                    <a:pt x="123" y="141"/>
                  </a:lnTo>
                  <a:lnTo>
                    <a:pt x="29" y="180"/>
                  </a:lnTo>
                  <a:lnTo>
                    <a:pt x="122" y="283"/>
                  </a:lnTo>
                  <a:lnTo>
                    <a:pt x="0" y="312"/>
                  </a:lnTo>
                  <a:lnTo>
                    <a:pt x="122" y="353"/>
                  </a:lnTo>
                </a:path>
              </a:pathLst>
            </a:custGeom>
            <a:noFill/>
            <a:ln w="25400" cap="rnd">
              <a:solidFill>
                <a:srgbClr val="B73E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87" name="Freeform 39"/>
            <p:cNvSpPr>
              <a:spLocks/>
            </p:cNvSpPr>
            <p:nvPr/>
          </p:nvSpPr>
          <p:spPr bwMode="auto">
            <a:xfrm>
              <a:off x="2565" y="1788"/>
              <a:ext cx="109" cy="371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109" y="88"/>
                </a:cxn>
                <a:cxn ang="0">
                  <a:pos x="29" y="132"/>
                </a:cxn>
                <a:cxn ang="0">
                  <a:pos x="108" y="230"/>
                </a:cxn>
                <a:cxn ang="0">
                  <a:pos x="0" y="263"/>
                </a:cxn>
                <a:cxn ang="0">
                  <a:pos x="108" y="371"/>
                </a:cxn>
              </a:cxnLst>
              <a:rect l="0" t="0" r="r" b="b"/>
              <a:pathLst>
                <a:path w="109" h="371">
                  <a:moveTo>
                    <a:pt x="58" y="0"/>
                  </a:moveTo>
                  <a:lnTo>
                    <a:pt x="109" y="88"/>
                  </a:lnTo>
                  <a:lnTo>
                    <a:pt x="29" y="132"/>
                  </a:lnTo>
                  <a:lnTo>
                    <a:pt x="108" y="230"/>
                  </a:lnTo>
                  <a:lnTo>
                    <a:pt x="0" y="263"/>
                  </a:lnTo>
                  <a:lnTo>
                    <a:pt x="108" y="371"/>
                  </a:lnTo>
                </a:path>
              </a:pathLst>
            </a:custGeom>
            <a:noFill/>
            <a:ln w="25400" cap="rnd">
              <a:solidFill>
                <a:srgbClr val="B73E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88" name="Freeform 40"/>
            <p:cNvSpPr>
              <a:spLocks/>
            </p:cNvSpPr>
            <p:nvPr/>
          </p:nvSpPr>
          <p:spPr bwMode="auto">
            <a:xfrm>
              <a:off x="2689" y="1789"/>
              <a:ext cx="146" cy="376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0" y="93"/>
                </a:cxn>
                <a:cxn ang="0">
                  <a:pos x="105" y="133"/>
                </a:cxn>
                <a:cxn ang="0">
                  <a:pos x="0" y="235"/>
                </a:cxn>
                <a:cxn ang="0">
                  <a:pos x="133" y="266"/>
                </a:cxn>
                <a:cxn ang="0">
                  <a:pos x="0" y="376"/>
                </a:cxn>
                <a:cxn ang="0">
                  <a:pos x="146" y="334"/>
                </a:cxn>
              </a:cxnLst>
              <a:rect l="0" t="0" r="r" b="b"/>
              <a:pathLst>
                <a:path w="146" h="376">
                  <a:moveTo>
                    <a:pt x="77" y="0"/>
                  </a:moveTo>
                  <a:lnTo>
                    <a:pt x="0" y="93"/>
                  </a:lnTo>
                  <a:lnTo>
                    <a:pt x="105" y="133"/>
                  </a:lnTo>
                  <a:lnTo>
                    <a:pt x="0" y="235"/>
                  </a:lnTo>
                  <a:lnTo>
                    <a:pt x="133" y="266"/>
                  </a:lnTo>
                  <a:lnTo>
                    <a:pt x="0" y="376"/>
                  </a:lnTo>
                  <a:lnTo>
                    <a:pt x="146" y="334"/>
                  </a:lnTo>
                </a:path>
              </a:pathLst>
            </a:custGeom>
            <a:noFill/>
            <a:ln w="25400" cap="rnd">
              <a:solidFill>
                <a:srgbClr val="EE59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89" name="Freeform 41"/>
            <p:cNvSpPr>
              <a:spLocks/>
            </p:cNvSpPr>
            <p:nvPr/>
          </p:nvSpPr>
          <p:spPr bwMode="auto">
            <a:xfrm>
              <a:off x="2689" y="1811"/>
              <a:ext cx="146" cy="3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1" y="45"/>
                </a:cxn>
                <a:cxn ang="0">
                  <a:pos x="0" y="142"/>
                </a:cxn>
                <a:cxn ang="0">
                  <a:pos x="119" y="178"/>
                </a:cxn>
                <a:cxn ang="0">
                  <a:pos x="0" y="284"/>
                </a:cxn>
                <a:cxn ang="0">
                  <a:pos x="146" y="312"/>
                </a:cxn>
              </a:cxnLst>
              <a:rect l="0" t="0" r="r" b="b"/>
              <a:pathLst>
                <a:path w="146" h="312">
                  <a:moveTo>
                    <a:pt x="0" y="0"/>
                  </a:moveTo>
                  <a:lnTo>
                    <a:pt x="91" y="45"/>
                  </a:lnTo>
                  <a:lnTo>
                    <a:pt x="0" y="142"/>
                  </a:lnTo>
                  <a:lnTo>
                    <a:pt x="119" y="178"/>
                  </a:lnTo>
                  <a:lnTo>
                    <a:pt x="0" y="284"/>
                  </a:lnTo>
                  <a:lnTo>
                    <a:pt x="146" y="312"/>
                  </a:lnTo>
                </a:path>
              </a:pathLst>
            </a:custGeom>
            <a:noFill/>
            <a:ln w="25400" cap="rnd">
              <a:solidFill>
                <a:srgbClr val="EE59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90" name="Freeform 42"/>
            <p:cNvSpPr>
              <a:spLocks/>
            </p:cNvSpPr>
            <p:nvPr/>
          </p:nvSpPr>
          <p:spPr bwMode="auto">
            <a:xfrm>
              <a:off x="2686" y="1524"/>
              <a:ext cx="100" cy="220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56" y="211"/>
                </a:cxn>
                <a:cxn ang="0">
                  <a:pos x="30" y="220"/>
                </a:cxn>
                <a:cxn ang="0">
                  <a:pos x="0" y="15"/>
                </a:cxn>
                <a:cxn ang="0">
                  <a:pos x="100" y="0"/>
                </a:cxn>
              </a:cxnLst>
              <a:rect l="0" t="0" r="r" b="b"/>
              <a:pathLst>
                <a:path w="100" h="220">
                  <a:moveTo>
                    <a:pt x="100" y="0"/>
                  </a:moveTo>
                  <a:lnTo>
                    <a:pt x="56" y="211"/>
                  </a:lnTo>
                  <a:lnTo>
                    <a:pt x="30" y="220"/>
                  </a:lnTo>
                  <a:lnTo>
                    <a:pt x="0" y="15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0B3A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91" name="Freeform 43"/>
            <p:cNvSpPr>
              <a:spLocks/>
            </p:cNvSpPr>
            <p:nvPr/>
          </p:nvSpPr>
          <p:spPr bwMode="auto">
            <a:xfrm>
              <a:off x="2686" y="1524"/>
              <a:ext cx="100" cy="220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56" y="211"/>
                </a:cxn>
                <a:cxn ang="0">
                  <a:pos x="30" y="220"/>
                </a:cxn>
                <a:cxn ang="0">
                  <a:pos x="0" y="15"/>
                </a:cxn>
                <a:cxn ang="0">
                  <a:pos x="100" y="0"/>
                </a:cxn>
              </a:cxnLst>
              <a:rect l="0" t="0" r="r" b="b"/>
              <a:pathLst>
                <a:path w="100" h="220">
                  <a:moveTo>
                    <a:pt x="100" y="0"/>
                  </a:moveTo>
                  <a:lnTo>
                    <a:pt x="56" y="211"/>
                  </a:lnTo>
                  <a:lnTo>
                    <a:pt x="30" y="220"/>
                  </a:lnTo>
                  <a:lnTo>
                    <a:pt x="0" y="15"/>
                  </a:lnTo>
                  <a:lnTo>
                    <a:pt x="100" y="0"/>
                  </a:lnTo>
                </a:path>
              </a:pathLst>
            </a:custGeom>
            <a:noFill/>
            <a:ln w="25400" cap="rnd">
              <a:solidFill>
                <a:srgbClr val="EE59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92" name="Freeform 44"/>
            <p:cNvSpPr>
              <a:spLocks/>
            </p:cNvSpPr>
            <p:nvPr/>
          </p:nvSpPr>
          <p:spPr bwMode="auto">
            <a:xfrm>
              <a:off x="2683" y="1527"/>
              <a:ext cx="101" cy="219"/>
            </a:xfrm>
            <a:custGeom>
              <a:avLst/>
              <a:gdLst/>
              <a:ahLst/>
              <a:cxnLst>
                <a:cxn ang="0">
                  <a:pos x="101" y="0"/>
                </a:cxn>
                <a:cxn ang="0">
                  <a:pos x="57" y="210"/>
                </a:cxn>
                <a:cxn ang="0">
                  <a:pos x="30" y="219"/>
                </a:cxn>
                <a:cxn ang="0">
                  <a:pos x="0" y="15"/>
                </a:cxn>
                <a:cxn ang="0">
                  <a:pos x="101" y="0"/>
                </a:cxn>
              </a:cxnLst>
              <a:rect l="0" t="0" r="r" b="b"/>
              <a:pathLst>
                <a:path w="101" h="219">
                  <a:moveTo>
                    <a:pt x="101" y="0"/>
                  </a:moveTo>
                  <a:lnTo>
                    <a:pt x="57" y="210"/>
                  </a:lnTo>
                  <a:lnTo>
                    <a:pt x="30" y="219"/>
                  </a:lnTo>
                  <a:lnTo>
                    <a:pt x="0" y="15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55747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93" name="Freeform 45"/>
            <p:cNvSpPr>
              <a:spLocks/>
            </p:cNvSpPr>
            <p:nvPr/>
          </p:nvSpPr>
          <p:spPr bwMode="auto">
            <a:xfrm>
              <a:off x="2683" y="1527"/>
              <a:ext cx="101" cy="219"/>
            </a:xfrm>
            <a:custGeom>
              <a:avLst/>
              <a:gdLst/>
              <a:ahLst/>
              <a:cxnLst>
                <a:cxn ang="0">
                  <a:pos x="101" y="0"/>
                </a:cxn>
                <a:cxn ang="0">
                  <a:pos x="57" y="210"/>
                </a:cxn>
                <a:cxn ang="0">
                  <a:pos x="30" y="219"/>
                </a:cxn>
                <a:cxn ang="0">
                  <a:pos x="0" y="15"/>
                </a:cxn>
                <a:cxn ang="0">
                  <a:pos x="101" y="0"/>
                </a:cxn>
              </a:cxnLst>
              <a:rect l="0" t="0" r="r" b="b"/>
              <a:pathLst>
                <a:path w="101" h="219">
                  <a:moveTo>
                    <a:pt x="101" y="0"/>
                  </a:moveTo>
                  <a:lnTo>
                    <a:pt x="57" y="210"/>
                  </a:lnTo>
                  <a:lnTo>
                    <a:pt x="30" y="219"/>
                  </a:lnTo>
                  <a:lnTo>
                    <a:pt x="0" y="15"/>
                  </a:lnTo>
                  <a:lnTo>
                    <a:pt x="101" y="0"/>
                  </a:lnTo>
                </a:path>
              </a:pathLst>
            </a:custGeom>
            <a:noFill/>
            <a:ln w="25400" cap="rnd">
              <a:solidFill>
                <a:srgbClr val="EE59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94" name="Rectangle 46"/>
            <p:cNvSpPr>
              <a:spLocks noChangeArrowheads="1"/>
            </p:cNvSpPr>
            <p:nvPr/>
          </p:nvSpPr>
          <p:spPr bwMode="auto">
            <a:xfrm>
              <a:off x="1987" y="1383"/>
              <a:ext cx="44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95" name="Rectangle 47"/>
            <p:cNvSpPr>
              <a:spLocks noChangeArrowheads="1"/>
            </p:cNvSpPr>
            <p:nvPr/>
          </p:nvSpPr>
          <p:spPr bwMode="auto">
            <a:xfrm>
              <a:off x="2061" y="1416"/>
              <a:ext cx="349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PLMN</a:t>
              </a:r>
              <a:endParaRPr lang="en-US" sz="12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130096" name="Freeform 48"/>
            <p:cNvSpPr>
              <a:spLocks/>
            </p:cNvSpPr>
            <p:nvPr/>
          </p:nvSpPr>
          <p:spPr bwMode="auto">
            <a:xfrm>
              <a:off x="2281" y="1825"/>
              <a:ext cx="250" cy="108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49" y="108"/>
                </a:cxn>
                <a:cxn ang="0">
                  <a:pos x="49" y="81"/>
                </a:cxn>
                <a:cxn ang="0">
                  <a:pos x="201" y="81"/>
                </a:cxn>
                <a:cxn ang="0">
                  <a:pos x="201" y="108"/>
                </a:cxn>
                <a:cxn ang="0">
                  <a:pos x="250" y="55"/>
                </a:cxn>
                <a:cxn ang="0">
                  <a:pos x="201" y="0"/>
                </a:cxn>
                <a:cxn ang="0">
                  <a:pos x="201" y="28"/>
                </a:cxn>
                <a:cxn ang="0">
                  <a:pos x="49" y="28"/>
                </a:cxn>
                <a:cxn ang="0">
                  <a:pos x="49" y="0"/>
                </a:cxn>
                <a:cxn ang="0">
                  <a:pos x="0" y="55"/>
                </a:cxn>
              </a:cxnLst>
              <a:rect l="0" t="0" r="r" b="b"/>
              <a:pathLst>
                <a:path w="250" h="108">
                  <a:moveTo>
                    <a:pt x="0" y="55"/>
                  </a:moveTo>
                  <a:lnTo>
                    <a:pt x="49" y="108"/>
                  </a:lnTo>
                  <a:lnTo>
                    <a:pt x="49" y="81"/>
                  </a:lnTo>
                  <a:lnTo>
                    <a:pt x="201" y="81"/>
                  </a:lnTo>
                  <a:lnTo>
                    <a:pt x="201" y="108"/>
                  </a:lnTo>
                  <a:lnTo>
                    <a:pt x="250" y="55"/>
                  </a:lnTo>
                  <a:lnTo>
                    <a:pt x="201" y="0"/>
                  </a:lnTo>
                  <a:lnTo>
                    <a:pt x="201" y="28"/>
                  </a:lnTo>
                  <a:lnTo>
                    <a:pt x="49" y="28"/>
                  </a:lnTo>
                  <a:lnTo>
                    <a:pt x="49" y="0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CCCCFF"/>
            </a:solidFill>
            <a:ln w="12700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30097" name="Picture 4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95" y="1575"/>
              <a:ext cx="466" cy="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0098" name="Rectangle 50"/>
          <p:cNvSpPr>
            <a:spLocks noChangeArrowheads="1"/>
          </p:cNvSpPr>
          <p:nvPr/>
        </p:nvSpPr>
        <p:spPr bwMode="auto">
          <a:xfrm>
            <a:off x="4224338" y="4043363"/>
            <a:ext cx="151606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600" b="1" dirty="0" smtClean="0">
                <a:latin typeface="Tahoma" pitchFamily="34" charset="0"/>
                <a:cs typeface="Arial" charset="0"/>
              </a:rPr>
              <a:t>Red GSM o UMTS</a:t>
            </a:r>
            <a:endParaRPr lang="en-US" sz="1600" b="1" dirty="0">
              <a:latin typeface="Tahoma" pitchFamily="34" charset="0"/>
              <a:cs typeface="Arial" charset="0"/>
            </a:endParaRPr>
          </a:p>
        </p:txBody>
      </p:sp>
      <p:pic>
        <p:nvPicPr>
          <p:cNvPr id="130099" name="Picture 51" descr="eclair-bleucie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80075" y="3581400"/>
            <a:ext cx="838200" cy="382588"/>
          </a:xfrm>
          <a:prstGeom prst="rect">
            <a:avLst/>
          </a:prstGeom>
          <a:noFill/>
        </p:spPr>
      </p:pic>
      <p:sp>
        <p:nvSpPr>
          <p:cNvPr id="130100" name="AutoShape 52"/>
          <p:cNvSpPr>
            <a:spLocks noChangeArrowheads="1"/>
          </p:cNvSpPr>
          <p:nvPr/>
        </p:nvSpPr>
        <p:spPr bwMode="auto">
          <a:xfrm>
            <a:off x="7346950" y="4516438"/>
            <a:ext cx="503238" cy="109537"/>
          </a:xfrm>
          <a:prstGeom prst="leftRightArrow">
            <a:avLst>
              <a:gd name="adj1" fmla="val 50000"/>
              <a:gd name="adj2" fmla="val 91885"/>
            </a:avLst>
          </a:prstGeom>
          <a:solidFill>
            <a:srgbClr val="417EC1"/>
          </a:solidFill>
          <a:ln w="9525">
            <a:solidFill>
              <a:srgbClr val="537DB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30101" name="Picture 53" descr="gsm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00838" y="3862388"/>
            <a:ext cx="768350" cy="1143000"/>
          </a:xfrm>
          <a:prstGeom prst="rect">
            <a:avLst/>
          </a:prstGeom>
          <a:noFill/>
        </p:spPr>
      </p:pic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2392789" y="1930400"/>
            <a:ext cx="1080832" cy="856344"/>
            <a:chOff x="3453" y="720"/>
            <a:chExt cx="1824" cy="1132"/>
          </a:xfrm>
        </p:grpSpPr>
        <p:pic>
          <p:nvPicPr>
            <p:cNvPr id="130103" name="Picture 55" descr="serveu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84" y="720"/>
              <a:ext cx="693" cy="768"/>
            </a:xfrm>
            <a:prstGeom prst="rect">
              <a:avLst/>
            </a:prstGeom>
            <a:noFill/>
          </p:spPr>
        </p:pic>
        <p:sp>
          <p:nvSpPr>
            <p:cNvPr id="130104" name="Text Box 56"/>
            <p:cNvSpPr txBox="1">
              <a:spLocks noChangeArrowheads="1"/>
            </p:cNvSpPr>
            <p:nvPr/>
          </p:nvSpPr>
          <p:spPr bwMode="auto">
            <a:xfrm>
              <a:off x="3453" y="1242"/>
              <a:ext cx="1824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endParaRPr lang="en-US" sz="1200" b="1" dirty="0">
                <a:latin typeface="Tahoma" pitchFamily="34" charset="0"/>
                <a:cs typeface="Arial" charset="0"/>
              </a:endParaRPr>
            </a:p>
            <a:p>
              <a:pPr algn="ctr"/>
              <a:r>
                <a:rPr lang="en-US" sz="1200" b="1" dirty="0" smtClean="0">
                  <a:latin typeface="Tahoma" pitchFamily="34" charset="0"/>
                  <a:cs typeface="Arial" charset="0"/>
                </a:rPr>
                <a:t>Centro SMS</a:t>
              </a:r>
              <a:endParaRPr lang="en-US" dirty="0">
                <a:latin typeface="Tahoma" pitchFamily="34" charset="0"/>
                <a:cs typeface="Arial" charset="0"/>
              </a:endParaRPr>
            </a:p>
          </p:txBody>
        </p:sp>
      </p:grpSp>
      <p:cxnSp>
        <p:nvCxnSpPr>
          <p:cNvPr id="130105" name="AutoShape 57"/>
          <p:cNvCxnSpPr>
            <a:cxnSpLocks noChangeShapeType="1"/>
            <a:stCxn id="0" idx="3"/>
            <a:endCxn id="130057" idx="0"/>
          </p:cNvCxnSpPr>
          <p:nvPr/>
        </p:nvCxnSpPr>
        <p:spPr bwMode="auto">
          <a:xfrm>
            <a:off x="3117850" y="2220913"/>
            <a:ext cx="1416050" cy="431800"/>
          </a:xfrm>
          <a:prstGeom prst="bentConnector2">
            <a:avLst/>
          </a:prstGeom>
          <a:noFill/>
          <a:ln w="38100">
            <a:solidFill>
              <a:srgbClr val="537DB9"/>
            </a:solidFill>
            <a:miter lim="800000"/>
            <a:headEnd/>
            <a:tailEnd/>
          </a:ln>
          <a:effectLst/>
        </p:spPr>
      </p:cxnSp>
      <p:cxnSp>
        <p:nvCxnSpPr>
          <p:cNvPr id="130106" name="AutoShape 58"/>
          <p:cNvCxnSpPr>
            <a:cxnSpLocks noChangeShapeType="1"/>
            <a:endCxn id="0" idx="1"/>
          </p:cNvCxnSpPr>
          <p:nvPr/>
        </p:nvCxnSpPr>
        <p:spPr bwMode="auto">
          <a:xfrm flipV="1">
            <a:off x="1720850" y="2220913"/>
            <a:ext cx="985838" cy="9525"/>
          </a:xfrm>
          <a:prstGeom prst="straightConnector1">
            <a:avLst/>
          </a:prstGeom>
          <a:noFill/>
          <a:ln w="38100">
            <a:solidFill>
              <a:srgbClr val="537DB9"/>
            </a:solidFill>
            <a:round/>
            <a:headEnd/>
            <a:tailEnd/>
          </a:ln>
          <a:effectLst/>
        </p:spPr>
      </p:cxnSp>
      <p:sp>
        <p:nvSpPr>
          <p:cNvPr id="130107" name="Freeform 59"/>
          <p:cNvSpPr>
            <a:spLocks/>
          </p:cNvSpPr>
          <p:nvPr/>
        </p:nvSpPr>
        <p:spPr bwMode="auto">
          <a:xfrm>
            <a:off x="1868488" y="1387475"/>
            <a:ext cx="5067300" cy="2192338"/>
          </a:xfrm>
          <a:custGeom>
            <a:avLst/>
            <a:gdLst/>
            <a:ahLst/>
            <a:cxnLst>
              <a:cxn ang="0">
                <a:pos x="0" y="303"/>
              </a:cxn>
              <a:cxn ang="0">
                <a:pos x="1728" y="180"/>
              </a:cxn>
              <a:cxn ang="0">
                <a:pos x="3192" y="1381"/>
              </a:cxn>
            </a:cxnLst>
            <a:rect l="0" t="0" r="r" b="b"/>
            <a:pathLst>
              <a:path w="3192" h="1381">
                <a:moveTo>
                  <a:pt x="0" y="303"/>
                </a:moveTo>
                <a:cubicBezTo>
                  <a:pt x="598" y="151"/>
                  <a:pt x="1196" y="0"/>
                  <a:pt x="1728" y="180"/>
                </a:cubicBezTo>
                <a:cubicBezTo>
                  <a:pt x="2260" y="360"/>
                  <a:pt x="2726" y="870"/>
                  <a:pt x="3192" y="1381"/>
                </a:cubicBezTo>
              </a:path>
            </a:pathLst>
          </a:custGeom>
          <a:noFill/>
          <a:ln w="15875" cap="flat" cmpd="sng">
            <a:solidFill>
              <a:srgbClr val="537DB9"/>
            </a:solidFill>
            <a:prstDash val="dash"/>
            <a:round/>
            <a:headEnd/>
            <a:tailEnd type="triangle" w="lg" len="lg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30108" name="Text Box 60"/>
          <p:cNvSpPr txBox="1">
            <a:spLocks noChangeArrowheads="1"/>
          </p:cNvSpPr>
          <p:nvPr/>
        </p:nvSpPr>
        <p:spPr bwMode="auto">
          <a:xfrm rot="825999">
            <a:off x="4104087" y="1367254"/>
            <a:ext cx="7653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cs typeface="Arial" charset="0"/>
              </a:rPr>
              <a:t>ESMS</a:t>
            </a:r>
            <a:endParaRPr lang="en-US" sz="1400" dirty="0">
              <a:cs typeface="Arial" charset="0"/>
            </a:endParaRPr>
          </a:p>
        </p:txBody>
      </p:sp>
      <p:sp>
        <p:nvSpPr>
          <p:cNvPr id="130109" name="AutoShape 61"/>
          <p:cNvSpPr>
            <a:spLocks noChangeArrowheads="1"/>
          </p:cNvSpPr>
          <p:nvPr/>
        </p:nvSpPr>
        <p:spPr bwMode="auto">
          <a:xfrm>
            <a:off x="468312" y="3933825"/>
            <a:ext cx="2970924" cy="1511300"/>
          </a:xfrm>
          <a:prstGeom prst="wedgeRoundRectCallout">
            <a:avLst>
              <a:gd name="adj1" fmla="val -25477"/>
              <a:gd name="adj2" fmla="val -109560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0099CC"/>
              </a:gs>
            </a:gsLst>
            <a:lin ang="5400000" scaled="1"/>
          </a:gradFill>
          <a:ln w="9525">
            <a:solidFill>
              <a:srgbClr val="537DB9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en-US" sz="1400" dirty="0" err="1" smtClean="0">
                <a:cs typeface="Arial" charset="0"/>
              </a:rPr>
              <a:t>Yo</a:t>
            </a:r>
            <a:r>
              <a:rPr lang="en-US" sz="1400" dirty="0" smtClean="0">
                <a:cs typeface="Arial" charset="0"/>
              </a:rPr>
              <a:t> </a:t>
            </a:r>
            <a:r>
              <a:rPr lang="en-US" sz="1400" dirty="0" err="1" smtClean="0">
                <a:cs typeface="Arial" charset="0"/>
              </a:rPr>
              <a:t>envío</a:t>
            </a:r>
            <a:r>
              <a:rPr lang="en-US" sz="1400" b="1" dirty="0" smtClean="0">
                <a:cs typeface="Arial" charset="0"/>
              </a:rPr>
              <a:t> </a:t>
            </a:r>
            <a:r>
              <a:rPr lang="en-US" sz="1400" b="1" dirty="0">
                <a:cs typeface="Arial" charset="0"/>
              </a:rPr>
              <a:t>1</a:t>
            </a:r>
            <a:r>
              <a:rPr lang="en-US" sz="1400" dirty="0">
                <a:cs typeface="Arial" charset="0"/>
              </a:rPr>
              <a:t> </a:t>
            </a:r>
            <a:r>
              <a:rPr lang="en-US" sz="1400" dirty="0" smtClean="0">
                <a:cs typeface="Arial" charset="0"/>
              </a:rPr>
              <a:t>ESMS </a:t>
            </a:r>
            <a:r>
              <a:rPr lang="en-US" sz="1400" dirty="0" err="1" smtClean="0">
                <a:cs typeface="Arial" charset="0"/>
              </a:rPr>
              <a:t>para</a:t>
            </a:r>
            <a:r>
              <a:rPr lang="en-US" sz="1400" dirty="0" smtClean="0">
                <a:cs typeface="Arial" charset="0"/>
              </a:rPr>
              <a:t> </a:t>
            </a:r>
            <a:r>
              <a:rPr lang="en-US" sz="1400" dirty="0" err="1" smtClean="0">
                <a:cs typeface="Arial" charset="0"/>
              </a:rPr>
              <a:t>actualizar</a:t>
            </a:r>
            <a:r>
              <a:rPr lang="en-US" sz="1400" dirty="0" smtClean="0">
                <a:cs typeface="Arial" charset="0"/>
              </a:rPr>
              <a:t> </a:t>
            </a:r>
            <a:r>
              <a:rPr lang="en-US" sz="1400" dirty="0" err="1" smtClean="0">
                <a:cs typeface="Arial" charset="0"/>
              </a:rPr>
              <a:t>archivos</a:t>
            </a:r>
            <a:r>
              <a:rPr lang="en-US" sz="1400" dirty="0" smtClean="0">
                <a:cs typeface="Arial" charset="0"/>
              </a:rPr>
              <a:t> </a:t>
            </a:r>
            <a:endParaRPr lang="en-US" sz="1400" dirty="0"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1400" dirty="0" smtClean="0">
                <a:cs typeface="Arial" charset="0"/>
              </a:rPr>
              <a:t>O </a:t>
            </a:r>
            <a:r>
              <a:rPr lang="en-US" sz="1400" b="1" dirty="0">
                <a:cs typeface="Arial" charset="0"/>
              </a:rPr>
              <a:t>1</a:t>
            </a:r>
            <a:r>
              <a:rPr lang="en-US" sz="1400" dirty="0">
                <a:cs typeface="Arial" charset="0"/>
              </a:rPr>
              <a:t> </a:t>
            </a:r>
            <a:r>
              <a:rPr lang="en-US" sz="1400" dirty="0" smtClean="0">
                <a:cs typeface="Arial" charset="0"/>
              </a:rPr>
              <a:t>ESMS </a:t>
            </a:r>
            <a:r>
              <a:rPr lang="en-US" sz="1400" dirty="0" err="1" smtClean="0">
                <a:cs typeface="Arial" charset="0"/>
              </a:rPr>
              <a:t>para</a:t>
            </a:r>
            <a:r>
              <a:rPr lang="en-US" sz="1400" dirty="0" smtClean="0">
                <a:cs typeface="Arial" charset="0"/>
              </a:rPr>
              <a:t> </a:t>
            </a:r>
            <a:r>
              <a:rPr lang="en-US" sz="1400" dirty="0" err="1" smtClean="0">
                <a:cs typeface="Arial" charset="0"/>
              </a:rPr>
              <a:t>intercambiar</a:t>
            </a:r>
            <a:r>
              <a:rPr lang="en-US" sz="1400" dirty="0" smtClean="0">
                <a:cs typeface="Arial" charset="0"/>
              </a:rPr>
              <a:t> </a:t>
            </a:r>
            <a:r>
              <a:rPr lang="en-US" sz="1400" dirty="0" err="1" smtClean="0">
                <a:cs typeface="Arial" charset="0"/>
              </a:rPr>
              <a:t>datos</a:t>
            </a:r>
            <a:r>
              <a:rPr lang="en-US" sz="1400" dirty="0" smtClean="0">
                <a:cs typeface="Arial" charset="0"/>
              </a:rPr>
              <a:t> con un applet toolkit</a:t>
            </a:r>
            <a:endParaRPr lang="en-US" sz="1400" dirty="0"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1400" dirty="0" smtClean="0">
                <a:cs typeface="Arial" charset="0"/>
              </a:rPr>
              <a:t>O </a:t>
            </a:r>
            <a:r>
              <a:rPr lang="en-US" sz="1400" b="1" dirty="0">
                <a:cs typeface="Arial" charset="0"/>
              </a:rPr>
              <a:t>40</a:t>
            </a:r>
            <a:r>
              <a:rPr lang="en-US" sz="1400" dirty="0">
                <a:cs typeface="Arial" charset="0"/>
              </a:rPr>
              <a:t> </a:t>
            </a:r>
            <a:r>
              <a:rPr lang="en-US" sz="1400" dirty="0" smtClean="0">
                <a:cs typeface="Arial" charset="0"/>
              </a:rPr>
              <a:t>ESMS </a:t>
            </a:r>
            <a:r>
              <a:rPr lang="en-US" sz="1400" dirty="0" err="1" smtClean="0">
                <a:cs typeface="Arial" charset="0"/>
              </a:rPr>
              <a:t>para</a:t>
            </a:r>
            <a:r>
              <a:rPr lang="en-US" sz="1400" dirty="0" smtClean="0">
                <a:cs typeface="Arial" charset="0"/>
              </a:rPr>
              <a:t> </a:t>
            </a:r>
            <a:r>
              <a:rPr lang="en-US" sz="1400" dirty="0" err="1" smtClean="0">
                <a:cs typeface="Arial" charset="0"/>
              </a:rPr>
              <a:t>cargar</a:t>
            </a:r>
            <a:r>
              <a:rPr lang="en-US" sz="1400" dirty="0" smtClean="0">
                <a:cs typeface="Arial" charset="0"/>
              </a:rPr>
              <a:t> un applet de 5Ko</a:t>
            </a:r>
            <a:endParaRPr lang="en-US" sz="1400" dirty="0">
              <a:cs typeface="Arial" charset="0"/>
            </a:endParaRPr>
          </a:p>
        </p:txBody>
      </p:sp>
      <p:sp>
        <p:nvSpPr>
          <p:cNvPr id="130110" name="Text Box 62"/>
          <p:cNvSpPr txBox="1">
            <a:spLocks noChangeArrowheads="1"/>
          </p:cNvSpPr>
          <p:nvPr/>
        </p:nvSpPr>
        <p:spPr bwMode="auto">
          <a:xfrm>
            <a:off x="412859" y="2635350"/>
            <a:ext cx="14221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tx2"/>
                </a:solidFill>
                <a:latin typeface="Tahoma" pitchFamily="34" charset="0"/>
                <a:cs typeface="Arial" charset="0"/>
              </a:rPr>
              <a:t>Servidor</a:t>
            </a:r>
            <a:r>
              <a:rPr lang="en-US" sz="1400" b="1" dirty="0" smtClean="0">
                <a:solidFill>
                  <a:schemeClr val="tx2"/>
                </a:solidFill>
                <a:latin typeface="Tahoma" pitchFamily="34" charset="0"/>
                <a:cs typeface="Arial" charset="0"/>
              </a:rPr>
              <a:t> OTA </a:t>
            </a:r>
            <a:endParaRPr lang="en-US" sz="1400" b="1" dirty="0">
              <a:solidFill>
                <a:schemeClr val="tx2"/>
              </a:solidFill>
              <a:latin typeface="Tahoma" pitchFamily="34" charset="0"/>
              <a:cs typeface="Arial" charset="0"/>
            </a:endParaRPr>
          </a:p>
        </p:txBody>
      </p:sp>
      <p:pic>
        <p:nvPicPr>
          <p:cNvPr id="130111" name="Picture 63" descr="People_Computer_000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1188" y="1412875"/>
            <a:ext cx="1101725" cy="1201738"/>
          </a:xfrm>
          <a:prstGeom prst="rect">
            <a:avLst/>
          </a:prstGeom>
          <a:noFill/>
        </p:spPr>
      </p:pic>
      <p:pic>
        <p:nvPicPr>
          <p:cNvPr id="130112" name="Picture 64" descr="Telco_Symbols_000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136071">
            <a:off x="1692275" y="1557338"/>
            <a:ext cx="477838" cy="477837"/>
          </a:xfrm>
          <a:prstGeom prst="rect">
            <a:avLst/>
          </a:prstGeom>
          <a:noFill/>
        </p:spPr>
      </p:pic>
      <p:pic>
        <p:nvPicPr>
          <p:cNvPr id="130113" name="Picture 65" descr="Telco_Symbols_000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136071">
            <a:off x="1692275" y="1557338"/>
            <a:ext cx="477838" cy="477837"/>
          </a:xfrm>
          <a:prstGeom prst="rect">
            <a:avLst/>
          </a:prstGeom>
          <a:noFill/>
        </p:spPr>
      </p:pic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7812088" y="4292600"/>
            <a:ext cx="1081087" cy="784225"/>
            <a:chOff x="2160" y="2592"/>
            <a:chExt cx="720" cy="495"/>
          </a:xfrm>
        </p:grpSpPr>
        <p:pic>
          <p:nvPicPr>
            <p:cNvPr id="130115" name="Picture 67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60" y="2592"/>
              <a:ext cx="720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0116" name="Text Box 68"/>
            <p:cNvSpPr txBox="1">
              <a:spLocks noChangeArrowheads="1"/>
            </p:cNvSpPr>
            <p:nvPr/>
          </p:nvSpPr>
          <p:spPr bwMode="gray">
            <a:xfrm>
              <a:off x="2636" y="2784"/>
              <a:ext cx="141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es-ES" b="1">
                <a:solidFill>
                  <a:srgbClr val="FF6600"/>
                </a:solidFill>
                <a:cs typeface="Arial" charset="0"/>
              </a:endParaRPr>
            </a:p>
          </p:txBody>
        </p:sp>
      </p:grpSp>
      <p:sp>
        <p:nvSpPr>
          <p:cNvPr id="130117" name="Rectangle 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Presentando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Submission – Transport - ESMS</a:t>
            </a:r>
            <a:endParaRPr lang="en-US" dirty="0"/>
          </a:p>
        </p:txBody>
      </p:sp>
      <p:sp>
        <p:nvSpPr>
          <p:cNvPr id="72" name="Text Box 15"/>
          <p:cNvSpPr txBox="1">
            <a:spLocks noChangeArrowheads="1"/>
          </p:cNvSpPr>
          <p:nvPr/>
        </p:nvSpPr>
        <p:spPr bwMode="auto">
          <a:xfrm>
            <a:off x="8866188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7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8188" y="6481763"/>
            <a:ext cx="4910137" cy="376237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y </a:t>
            </a:r>
            <a:r>
              <a:rPr lang="fr-FR" dirty="0" err="1" smtClean="0"/>
              <a:t>uso</a:t>
            </a:r>
            <a:r>
              <a:rPr lang="fr-FR" dirty="0" smtClean="0"/>
              <a:t>  - </a:t>
            </a:r>
            <a:r>
              <a:rPr lang="fr-FR" dirty="0" err="1" smtClean="0"/>
              <a:t>Presentando</a:t>
            </a:r>
            <a:r>
              <a:rPr lang="fr-FR" dirty="0" smtClean="0"/>
              <a:t> y </a:t>
            </a:r>
            <a:r>
              <a:rPr lang="fr-FR" dirty="0" err="1" smtClean="0"/>
              <a:t>monitoreando</a:t>
            </a:r>
            <a:r>
              <a:rPr lang="fr-FR" dirty="0" smtClean="0"/>
              <a:t> </a:t>
            </a:r>
            <a:r>
              <a:rPr lang="fr-FR" dirty="0" err="1" smtClean="0"/>
              <a:t>una</a:t>
            </a:r>
            <a:r>
              <a:rPr lang="fr-FR" dirty="0" smtClean="0"/>
              <a:t> </a:t>
            </a:r>
            <a:r>
              <a:rPr lang="fr-FR" dirty="0" err="1" smtClean="0"/>
              <a:t>solicitud</a:t>
            </a:r>
            <a:endParaRPr lang="fr-FR" dirty="0" smtClean="0"/>
          </a:p>
          <a:p>
            <a:r>
              <a:rPr lang="fr-FR" dirty="0" smtClean="0"/>
              <a:t>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66667E-6 2.25717E-6 C 0.05573 -0.01711 0.11146 -0.034 0.15208 -0.04001 C 0.19271 -0.04602 0.21632 -0.04047 0.24427 -0.03654 C 0.27222 -0.03261 0.29306 -0.03076 0.31962 -0.01573 C 0.34618 -0.00069 0.36181 0.0044 0.40382 0.05342 C 0.44583 0.10245 0.54358 0.24098 0.57153 0.27845 " pathEditMode="relative" ptsTypes="aaaaaA">
                                      <p:cBhvr>
                                        <p:cTn id="6" dur="3000" fill="hold"/>
                                        <p:tgtEl>
                                          <p:spTgt spid="130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C3738-1E54-4224-81B4-2A9ADE35E8AF}" type="slidenum">
              <a:rPr lang="fr-FR"/>
              <a:pPr/>
              <a:t>17</a:t>
            </a:fld>
            <a:endParaRPr lang="fr-FR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79425" y="3411538"/>
            <a:ext cx="1689100" cy="1114425"/>
            <a:chOff x="2880" y="768"/>
            <a:chExt cx="1248" cy="954"/>
          </a:xfrm>
        </p:grpSpPr>
        <p:pic>
          <p:nvPicPr>
            <p:cNvPr id="132099" name="Picture 3" descr="nu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80" y="768"/>
              <a:ext cx="1248" cy="954"/>
            </a:xfrm>
            <a:prstGeom prst="rect">
              <a:avLst/>
            </a:prstGeom>
            <a:noFill/>
          </p:spPr>
        </p:pic>
        <p:sp>
          <p:nvSpPr>
            <p:cNvPr id="132100" name="Rectangle 4"/>
            <p:cNvSpPr>
              <a:spLocks noChangeArrowheads="1"/>
            </p:cNvSpPr>
            <p:nvPr/>
          </p:nvSpPr>
          <p:spPr bwMode="auto">
            <a:xfrm>
              <a:off x="3167" y="1104"/>
              <a:ext cx="493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GB" sz="1000" b="1" dirty="0" smtClean="0">
                  <a:latin typeface="Tahoma" pitchFamily="34" charset="0"/>
                  <a:cs typeface="Arial" charset="0"/>
                </a:rPr>
                <a:t>RED IP</a:t>
              </a:r>
              <a:endParaRPr lang="en-GB" sz="1000" b="1" dirty="0">
                <a:latin typeface="Tahoma" pitchFamily="34" charset="0"/>
                <a:cs typeface="Arial" charset="0"/>
              </a:endParaRPr>
            </a:p>
            <a:p>
              <a:pPr algn="ctr" eaLnBrk="1" hangingPunct="1"/>
              <a:endParaRPr lang="en-GB" sz="1000" dirty="0">
                <a:latin typeface="Tahoma" pitchFamily="34" charset="0"/>
                <a:cs typeface="Arial" charset="0"/>
              </a:endParaRPr>
            </a:p>
          </p:txBody>
        </p:sp>
      </p:grp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6838950" y="4886325"/>
            <a:ext cx="14049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5481638" y="5038725"/>
            <a:ext cx="909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103" name="Rectangle 7"/>
          <p:cNvSpPr>
            <a:spLocks noChangeArrowheads="1"/>
          </p:cNvSpPr>
          <p:nvPr/>
        </p:nvSpPr>
        <p:spPr bwMode="auto">
          <a:xfrm>
            <a:off x="6399213" y="5168900"/>
            <a:ext cx="1254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200" b="1" dirty="0" smtClean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Auricular compatible con BIP</a:t>
            </a:r>
            <a:endParaRPr lang="en-US" sz="1200" b="1" dirty="0">
              <a:solidFill>
                <a:srgbClr val="000000"/>
              </a:solidFill>
              <a:latin typeface="Tahoma" pitchFamily="34" charset="0"/>
              <a:cs typeface="Arial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(GSM or 3G)</a:t>
            </a:r>
            <a:endParaRPr lang="en-US" sz="1200" dirty="0">
              <a:latin typeface="Tahoma" pitchFamily="34" charset="0"/>
              <a:cs typeface="Arial" charset="0"/>
            </a:endParaRPr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5246688" y="2895600"/>
            <a:ext cx="971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105" name="Rectangle 9"/>
          <p:cNvSpPr>
            <a:spLocks noChangeArrowheads="1"/>
          </p:cNvSpPr>
          <p:nvPr/>
        </p:nvSpPr>
        <p:spPr bwMode="auto">
          <a:xfrm>
            <a:off x="1598613" y="2076450"/>
            <a:ext cx="1354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341688" y="2667000"/>
            <a:ext cx="2252662" cy="1371600"/>
            <a:chOff x="1364" y="1335"/>
            <a:chExt cx="1784" cy="1073"/>
          </a:xfrm>
        </p:grpSpPr>
        <p:sp>
          <p:nvSpPr>
            <p:cNvPr id="132107" name="Oval 11"/>
            <p:cNvSpPr>
              <a:spLocks noChangeArrowheads="1"/>
            </p:cNvSpPr>
            <p:nvPr/>
          </p:nvSpPr>
          <p:spPr bwMode="auto">
            <a:xfrm>
              <a:off x="1568" y="1489"/>
              <a:ext cx="598" cy="505"/>
            </a:xfrm>
            <a:prstGeom prst="ellipse">
              <a:avLst/>
            </a:prstGeom>
            <a:solidFill>
              <a:srgbClr val="FFFFFF"/>
            </a:solidFill>
            <a:ln w="2857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08" name="Oval 12"/>
            <p:cNvSpPr>
              <a:spLocks noChangeArrowheads="1"/>
            </p:cNvSpPr>
            <p:nvPr/>
          </p:nvSpPr>
          <p:spPr bwMode="auto">
            <a:xfrm>
              <a:off x="1884" y="1335"/>
              <a:ext cx="847" cy="596"/>
            </a:xfrm>
            <a:prstGeom prst="ellipse">
              <a:avLst/>
            </a:prstGeom>
            <a:solidFill>
              <a:srgbClr val="FFFFFF"/>
            </a:solidFill>
            <a:ln w="2857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09" name="Oval 13"/>
            <p:cNvSpPr>
              <a:spLocks noChangeArrowheads="1"/>
            </p:cNvSpPr>
            <p:nvPr/>
          </p:nvSpPr>
          <p:spPr bwMode="auto">
            <a:xfrm>
              <a:off x="2460" y="1399"/>
              <a:ext cx="552" cy="414"/>
            </a:xfrm>
            <a:prstGeom prst="ellipse">
              <a:avLst/>
            </a:prstGeom>
            <a:solidFill>
              <a:srgbClr val="FFFFFF"/>
            </a:solidFill>
            <a:ln w="2857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10" name="Oval 14"/>
            <p:cNvSpPr>
              <a:spLocks noChangeArrowheads="1"/>
            </p:cNvSpPr>
            <p:nvPr/>
          </p:nvSpPr>
          <p:spPr bwMode="auto">
            <a:xfrm>
              <a:off x="2392" y="1679"/>
              <a:ext cx="756" cy="422"/>
            </a:xfrm>
            <a:prstGeom prst="ellipse">
              <a:avLst/>
            </a:prstGeom>
            <a:solidFill>
              <a:srgbClr val="FFFFFF"/>
            </a:solidFill>
            <a:ln w="2857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11" name="Oval 15"/>
            <p:cNvSpPr>
              <a:spLocks noChangeArrowheads="1"/>
            </p:cNvSpPr>
            <p:nvPr/>
          </p:nvSpPr>
          <p:spPr bwMode="auto">
            <a:xfrm>
              <a:off x="2121" y="1822"/>
              <a:ext cx="666" cy="506"/>
            </a:xfrm>
            <a:prstGeom prst="ellipse">
              <a:avLst/>
            </a:prstGeom>
            <a:solidFill>
              <a:srgbClr val="FFFFFF"/>
            </a:solidFill>
            <a:ln w="2857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12" name="Oval 16"/>
            <p:cNvSpPr>
              <a:spLocks noChangeArrowheads="1"/>
            </p:cNvSpPr>
            <p:nvPr/>
          </p:nvSpPr>
          <p:spPr bwMode="auto">
            <a:xfrm>
              <a:off x="1760" y="1877"/>
              <a:ext cx="654" cy="531"/>
            </a:xfrm>
            <a:prstGeom prst="ellipse">
              <a:avLst/>
            </a:prstGeom>
            <a:solidFill>
              <a:srgbClr val="FFFFFF"/>
            </a:solidFill>
            <a:ln w="2857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13" name="Oval 17"/>
            <p:cNvSpPr>
              <a:spLocks noChangeArrowheads="1"/>
            </p:cNvSpPr>
            <p:nvPr/>
          </p:nvSpPr>
          <p:spPr bwMode="auto">
            <a:xfrm>
              <a:off x="1364" y="1732"/>
              <a:ext cx="723" cy="459"/>
            </a:xfrm>
            <a:prstGeom prst="ellipse">
              <a:avLst/>
            </a:prstGeom>
            <a:solidFill>
              <a:srgbClr val="FFFFFF"/>
            </a:solidFill>
            <a:ln w="2857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14" name="Oval 18"/>
            <p:cNvSpPr>
              <a:spLocks noChangeArrowheads="1"/>
            </p:cNvSpPr>
            <p:nvPr/>
          </p:nvSpPr>
          <p:spPr bwMode="auto">
            <a:xfrm>
              <a:off x="1590" y="1452"/>
              <a:ext cx="1367" cy="81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15" name="Rectangle 19"/>
            <p:cNvSpPr>
              <a:spLocks noChangeArrowheads="1"/>
            </p:cNvSpPr>
            <p:nvPr/>
          </p:nvSpPr>
          <p:spPr bwMode="auto">
            <a:xfrm>
              <a:off x="2745" y="1615"/>
              <a:ext cx="11" cy="14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16" name="Rectangle 20"/>
            <p:cNvSpPr>
              <a:spLocks noChangeArrowheads="1"/>
            </p:cNvSpPr>
            <p:nvPr/>
          </p:nvSpPr>
          <p:spPr bwMode="auto">
            <a:xfrm>
              <a:off x="2733" y="1615"/>
              <a:ext cx="10" cy="14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17" name="Rectangle 21"/>
            <p:cNvSpPr>
              <a:spLocks noChangeArrowheads="1"/>
            </p:cNvSpPr>
            <p:nvPr/>
          </p:nvSpPr>
          <p:spPr bwMode="auto">
            <a:xfrm>
              <a:off x="2720" y="1615"/>
              <a:ext cx="11" cy="14"/>
            </a:xfrm>
            <a:prstGeom prst="rect">
              <a:avLst/>
            </a:prstGeom>
            <a:solidFill>
              <a:srgbClr val="7E2A0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18" name="Rectangle 22"/>
            <p:cNvSpPr>
              <a:spLocks noChangeArrowheads="1"/>
            </p:cNvSpPr>
            <p:nvPr/>
          </p:nvSpPr>
          <p:spPr bwMode="auto">
            <a:xfrm>
              <a:off x="2720" y="1615"/>
              <a:ext cx="11" cy="14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19" name="Rectangle 23"/>
            <p:cNvSpPr>
              <a:spLocks noChangeArrowheads="1"/>
            </p:cNvSpPr>
            <p:nvPr/>
          </p:nvSpPr>
          <p:spPr bwMode="auto">
            <a:xfrm>
              <a:off x="2709" y="1615"/>
              <a:ext cx="10" cy="14"/>
            </a:xfrm>
            <a:prstGeom prst="rect">
              <a:avLst/>
            </a:prstGeom>
            <a:solidFill>
              <a:srgbClr val="774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20" name="Rectangle 24"/>
            <p:cNvSpPr>
              <a:spLocks noChangeArrowheads="1"/>
            </p:cNvSpPr>
            <p:nvPr/>
          </p:nvSpPr>
          <p:spPr bwMode="auto">
            <a:xfrm>
              <a:off x="2709" y="1615"/>
              <a:ext cx="10" cy="14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21" name="Rectangle 25"/>
            <p:cNvSpPr>
              <a:spLocks noChangeArrowheads="1"/>
            </p:cNvSpPr>
            <p:nvPr/>
          </p:nvSpPr>
          <p:spPr bwMode="auto">
            <a:xfrm>
              <a:off x="2696" y="1615"/>
              <a:ext cx="11" cy="14"/>
            </a:xfrm>
            <a:prstGeom prst="rect">
              <a:avLst/>
            </a:prstGeom>
            <a:solidFill>
              <a:srgbClr val="C28B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22" name="Rectangle 26"/>
            <p:cNvSpPr>
              <a:spLocks noChangeArrowheads="1"/>
            </p:cNvSpPr>
            <p:nvPr/>
          </p:nvSpPr>
          <p:spPr bwMode="auto">
            <a:xfrm>
              <a:off x="2696" y="1615"/>
              <a:ext cx="11" cy="14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23" name="Rectangle 27"/>
            <p:cNvSpPr>
              <a:spLocks noChangeArrowheads="1"/>
            </p:cNvSpPr>
            <p:nvPr/>
          </p:nvSpPr>
          <p:spPr bwMode="auto">
            <a:xfrm>
              <a:off x="2684" y="1615"/>
              <a:ext cx="11" cy="14"/>
            </a:xfrm>
            <a:prstGeom prst="rect">
              <a:avLst/>
            </a:prstGeom>
            <a:solidFill>
              <a:srgbClr val="55747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24" name="Rectangle 28"/>
            <p:cNvSpPr>
              <a:spLocks noChangeArrowheads="1"/>
            </p:cNvSpPr>
            <p:nvPr/>
          </p:nvSpPr>
          <p:spPr bwMode="auto">
            <a:xfrm>
              <a:off x="2684" y="1615"/>
              <a:ext cx="11" cy="14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25" name="Rectangle 29"/>
            <p:cNvSpPr>
              <a:spLocks noChangeArrowheads="1"/>
            </p:cNvSpPr>
            <p:nvPr/>
          </p:nvSpPr>
          <p:spPr bwMode="auto">
            <a:xfrm>
              <a:off x="2672" y="1615"/>
              <a:ext cx="11" cy="14"/>
            </a:xfrm>
            <a:prstGeom prst="rect">
              <a:avLst/>
            </a:prstGeom>
            <a:solidFill>
              <a:srgbClr val="00B3A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26" name="Rectangle 30"/>
            <p:cNvSpPr>
              <a:spLocks noChangeArrowheads="1"/>
            </p:cNvSpPr>
            <p:nvPr/>
          </p:nvSpPr>
          <p:spPr bwMode="auto">
            <a:xfrm>
              <a:off x="2672" y="1615"/>
              <a:ext cx="11" cy="14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27" name="Freeform 31"/>
            <p:cNvSpPr>
              <a:spLocks/>
            </p:cNvSpPr>
            <p:nvPr/>
          </p:nvSpPr>
          <p:spPr bwMode="auto">
            <a:xfrm>
              <a:off x="2621" y="1733"/>
              <a:ext cx="142" cy="42"/>
            </a:xfrm>
            <a:custGeom>
              <a:avLst/>
              <a:gdLst/>
              <a:ahLst/>
              <a:cxnLst>
                <a:cxn ang="0">
                  <a:pos x="142" y="17"/>
                </a:cxn>
                <a:cxn ang="0">
                  <a:pos x="59" y="42"/>
                </a:cxn>
                <a:cxn ang="0">
                  <a:pos x="0" y="23"/>
                </a:cxn>
                <a:cxn ang="0">
                  <a:pos x="75" y="0"/>
                </a:cxn>
                <a:cxn ang="0">
                  <a:pos x="142" y="17"/>
                </a:cxn>
              </a:cxnLst>
              <a:rect l="0" t="0" r="r" b="b"/>
              <a:pathLst>
                <a:path w="142" h="42">
                  <a:moveTo>
                    <a:pt x="142" y="17"/>
                  </a:moveTo>
                  <a:lnTo>
                    <a:pt x="59" y="42"/>
                  </a:lnTo>
                  <a:lnTo>
                    <a:pt x="0" y="23"/>
                  </a:lnTo>
                  <a:lnTo>
                    <a:pt x="75" y="0"/>
                  </a:lnTo>
                  <a:lnTo>
                    <a:pt x="142" y="17"/>
                  </a:lnTo>
                  <a:close/>
                </a:path>
              </a:pathLst>
            </a:custGeom>
            <a:solidFill>
              <a:srgbClr val="7E2A0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28" name="Freeform 32"/>
            <p:cNvSpPr>
              <a:spLocks/>
            </p:cNvSpPr>
            <p:nvPr/>
          </p:nvSpPr>
          <p:spPr bwMode="auto">
            <a:xfrm>
              <a:off x="2621" y="1733"/>
              <a:ext cx="142" cy="42"/>
            </a:xfrm>
            <a:custGeom>
              <a:avLst/>
              <a:gdLst/>
              <a:ahLst/>
              <a:cxnLst>
                <a:cxn ang="0">
                  <a:pos x="142" y="17"/>
                </a:cxn>
                <a:cxn ang="0">
                  <a:pos x="59" y="42"/>
                </a:cxn>
                <a:cxn ang="0">
                  <a:pos x="0" y="23"/>
                </a:cxn>
                <a:cxn ang="0">
                  <a:pos x="75" y="0"/>
                </a:cxn>
                <a:cxn ang="0">
                  <a:pos x="142" y="17"/>
                </a:cxn>
              </a:cxnLst>
              <a:rect l="0" t="0" r="r" b="b"/>
              <a:pathLst>
                <a:path w="142" h="42">
                  <a:moveTo>
                    <a:pt x="142" y="17"/>
                  </a:moveTo>
                  <a:lnTo>
                    <a:pt x="59" y="42"/>
                  </a:lnTo>
                  <a:lnTo>
                    <a:pt x="0" y="23"/>
                  </a:lnTo>
                  <a:lnTo>
                    <a:pt x="75" y="0"/>
                  </a:lnTo>
                  <a:lnTo>
                    <a:pt x="142" y="1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29" name="Freeform 33"/>
            <p:cNvSpPr>
              <a:spLocks/>
            </p:cNvSpPr>
            <p:nvPr/>
          </p:nvSpPr>
          <p:spPr bwMode="auto">
            <a:xfrm>
              <a:off x="2621" y="1519"/>
              <a:ext cx="98" cy="386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98" y="386"/>
                </a:cxn>
                <a:cxn ang="0">
                  <a:pos x="75" y="346"/>
                </a:cxn>
                <a:cxn ang="0">
                  <a:pos x="0" y="169"/>
                </a:cxn>
                <a:cxn ang="0">
                  <a:pos x="47" y="0"/>
                </a:cxn>
              </a:cxnLst>
              <a:rect l="0" t="0" r="r" b="b"/>
              <a:pathLst>
                <a:path w="98" h="386">
                  <a:moveTo>
                    <a:pt x="47" y="0"/>
                  </a:moveTo>
                  <a:lnTo>
                    <a:pt x="98" y="386"/>
                  </a:lnTo>
                  <a:lnTo>
                    <a:pt x="75" y="346"/>
                  </a:lnTo>
                  <a:lnTo>
                    <a:pt x="0" y="169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774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30" name="Freeform 34"/>
            <p:cNvSpPr>
              <a:spLocks/>
            </p:cNvSpPr>
            <p:nvPr/>
          </p:nvSpPr>
          <p:spPr bwMode="auto">
            <a:xfrm>
              <a:off x="2621" y="1519"/>
              <a:ext cx="98" cy="386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98" y="386"/>
                </a:cxn>
                <a:cxn ang="0">
                  <a:pos x="75" y="346"/>
                </a:cxn>
                <a:cxn ang="0">
                  <a:pos x="0" y="169"/>
                </a:cxn>
                <a:cxn ang="0">
                  <a:pos x="47" y="0"/>
                </a:cxn>
              </a:cxnLst>
              <a:rect l="0" t="0" r="r" b="b"/>
              <a:pathLst>
                <a:path w="98" h="386">
                  <a:moveTo>
                    <a:pt x="47" y="0"/>
                  </a:moveTo>
                  <a:lnTo>
                    <a:pt x="98" y="386"/>
                  </a:lnTo>
                  <a:lnTo>
                    <a:pt x="75" y="346"/>
                  </a:lnTo>
                  <a:lnTo>
                    <a:pt x="0" y="169"/>
                  </a:lnTo>
                  <a:lnTo>
                    <a:pt x="47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31" name="Freeform 35"/>
            <p:cNvSpPr>
              <a:spLocks/>
            </p:cNvSpPr>
            <p:nvPr/>
          </p:nvSpPr>
          <p:spPr bwMode="auto">
            <a:xfrm>
              <a:off x="2668" y="1502"/>
              <a:ext cx="138" cy="403"/>
            </a:xfrm>
            <a:custGeom>
              <a:avLst/>
              <a:gdLst/>
              <a:ahLst/>
              <a:cxnLst>
                <a:cxn ang="0">
                  <a:pos x="51" y="403"/>
                </a:cxn>
                <a:cxn ang="0">
                  <a:pos x="138" y="0"/>
                </a:cxn>
                <a:cxn ang="0">
                  <a:pos x="0" y="17"/>
                </a:cxn>
                <a:cxn ang="0">
                  <a:pos x="51" y="403"/>
                </a:cxn>
              </a:cxnLst>
              <a:rect l="0" t="0" r="r" b="b"/>
              <a:pathLst>
                <a:path w="138" h="403">
                  <a:moveTo>
                    <a:pt x="51" y="403"/>
                  </a:moveTo>
                  <a:lnTo>
                    <a:pt x="138" y="0"/>
                  </a:lnTo>
                  <a:lnTo>
                    <a:pt x="0" y="17"/>
                  </a:lnTo>
                  <a:lnTo>
                    <a:pt x="51" y="403"/>
                  </a:lnTo>
                  <a:close/>
                </a:path>
              </a:pathLst>
            </a:custGeom>
            <a:solidFill>
              <a:srgbClr val="C28B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32" name="Freeform 36"/>
            <p:cNvSpPr>
              <a:spLocks/>
            </p:cNvSpPr>
            <p:nvPr/>
          </p:nvSpPr>
          <p:spPr bwMode="auto">
            <a:xfrm>
              <a:off x="2668" y="1502"/>
              <a:ext cx="138" cy="403"/>
            </a:xfrm>
            <a:custGeom>
              <a:avLst/>
              <a:gdLst/>
              <a:ahLst/>
              <a:cxnLst>
                <a:cxn ang="0">
                  <a:pos x="51" y="403"/>
                </a:cxn>
                <a:cxn ang="0">
                  <a:pos x="138" y="0"/>
                </a:cxn>
                <a:cxn ang="0">
                  <a:pos x="0" y="17"/>
                </a:cxn>
                <a:cxn ang="0">
                  <a:pos x="51" y="403"/>
                </a:cxn>
              </a:cxnLst>
              <a:rect l="0" t="0" r="r" b="b"/>
              <a:pathLst>
                <a:path w="138" h="403">
                  <a:moveTo>
                    <a:pt x="51" y="403"/>
                  </a:moveTo>
                  <a:lnTo>
                    <a:pt x="138" y="0"/>
                  </a:lnTo>
                  <a:lnTo>
                    <a:pt x="0" y="17"/>
                  </a:lnTo>
                  <a:lnTo>
                    <a:pt x="51" y="40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33" name="Freeform 37"/>
            <p:cNvSpPr>
              <a:spLocks/>
            </p:cNvSpPr>
            <p:nvPr/>
          </p:nvSpPr>
          <p:spPr bwMode="auto">
            <a:xfrm>
              <a:off x="2680" y="1750"/>
              <a:ext cx="175" cy="469"/>
            </a:xfrm>
            <a:custGeom>
              <a:avLst/>
              <a:gdLst/>
              <a:ahLst/>
              <a:cxnLst>
                <a:cxn ang="0">
                  <a:pos x="175" y="418"/>
                </a:cxn>
                <a:cxn ang="0">
                  <a:pos x="84" y="0"/>
                </a:cxn>
                <a:cxn ang="0">
                  <a:pos x="0" y="25"/>
                </a:cxn>
                <a:cxn ang="0">
                  <a:pos x="0" y="469"/>
                </a:cxn>
                <a:cxn ang="0">
                  <a:pos x="15" y="464"/>
                </a:cxn>
                <a:cxn ang="0">
                  <a:pos x="14" y="50"/>
                </a:cxn>
                <a:cxn ang="0">
                  <a:pos x="73" y="28"/>
                </a:cxn>
                <a:cxn ang="0">
                  <a:pos x="162" y="425"/>
                </a:cxn>
                <a:cxn ang="0">
                  <a:pos x="175" y="418"/>
                </a:cxn>
              </a:cxnLst>
              <a:rect l="0" t="0" r="r" b="b"/>
              <a:pathLst>
                <a:path w="175" h="469">
                  <a:moveTo>
                    <a:pt x="175" y="418"/>
                  </a:moveTo>
                  <a:lnTo>
                    <a:pt x="84" y="0"/>
                  </a:lnTo>
                  <a:lnTo>
                    <a:pt x="0" y="25"/>
                  </a:lnTo>
                  <a:lnTo>
                    <a:pt x="0" y="469"/>
                  </a:lnTo>
                  <a:lnTo>
                    <a:pt x="15" y="464"/>
                  </a:lnTo>
                  <a:lnTo>
                    <a:pt x="14" y="50"/>
                  </a:lnTo>
                  <a:lnTo>
                    <a:pt x="73" y="28"/>
                  </a:lnTo>
                  <a:lnTo>
                    <a:pt x="162" y="425"/>
                  </a:lnTo>
                  <a:lnTo>
                    <a:pt x="175" y="418"/>
                  </a:lnTo>
                  <a:close/>
                </a:path>
              </a:pathLst>
            </a:custGeom>
            <a:solidFill>
              <a:srgbClr val="EE591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34" name="Freeform 38"/>
            <p:cNvSpPr>
              <a:spLocks/>
            </p:cNvSpPr>
            <p:nvPr/>
          </p:nvSpPr>
          <p:spPr bwMode="auto">
            <a:xfrm>
              <a:off x="2680" y="1750"/>
              <a:ext cx="175" cy="469"/>
            </a:xfrm>
            <a:custGeom>
              <a:avLst/>
              <a:gdLst/>
              <a:ahLst/>
              <a:cxnLst>
                <a:cxn ang="0">
                  <a:pos x="175" y="418"/>
                </a:cxn>
                <a:cxn ang="0">
                  <a:pos x="84" y="0"/>
                </a:cxn>
                <a:cxn ang="0">
                  <a:pos x="0" y="25"/>
                </a:cxn>
                <a:cxn ang="0">
                  <a:pos x="0" y="469"/>
                </a:cxn>
                <a:cxn ang="0">
                  <a:pos x="15" y="464"/>
                </a:cxn>
                <a:cxn ang="0">
                  <a:pos x="14" y="50"/>
                </a:cxn>
                <a:cxn ang="0">
                  <a:pos x="73" y="28"/>
                </a:cxn>
                <a:cxn ang="0">
                  <a:pos x="162" y="425"/>
                </a:cxn>
                <a:cxn ang="0">
                  <a:pos x="175" y="418"/>
                </a:cxn>
              </a:cxnLst>
              <a:rect l="0" t="0" r="r" b="b"/>
              <a:pathLst>
                <a:path w="175" h="469">
                  <a:moveTo>
                    <a:pt x="175" y="418"/>
                  </a:moveTo>
                  <a:lnTo>
                    <a:pt x="84" y="0"/>
                  </a:lnTo>
                  <a:lnTo>
                    <a:pt x="0" y="25"/>
                  </a:lnTo>
                  <a:lnTo>
                    <a:pt x="0" y="469"/>
                  </a:lnTo>
                  <a:lnTo>
                    <a:pt x="15" y="464"/>
                  </a:lnTo>
                  <a:lnTo>
                    <a:pt x="14" y="50"/>
                  </a:lnTo>
                  <a:lnTo>
                    <a:pt x="73" y="28"/>
                  </a:lnTo>
                  <a:lnTo>
                    <a:pt x="162" y="425"/>
                  </a:lnTo>
                  <a:lnTo>
                    <a:pt x="175" y="41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35" name="Freeform 39"/>
            <p:cNvSpPr>
              <a:spLocks/>
            </p:cNvSpPr>
            <p:nvPr/>
          </p:nvSpPr>
          <p:spPr bwMode="auto">
            <a:xfrm>
              <a:off x="2529" y="1756"/>
              <a:ext cx="151" cy="463"/>
            </a:xfrm>
            <a:custGeom>
              <a:avLst/>
              <a:gdLst/>
              <a:ahLst/>
              <a:cxnLst>
                <a:cxn ang="0">
                  <a:pos x="151" y="19"/>
                </a:cxn>
                <a:cxn ang="0">
                  <a:pos x="92" y="0"/>
                </a:cxn>
                <a:cxn ang="0">
                  <a:pos x="0" y="418"/>
                </a:cxn>
                <a:cxn ang="0">
                  <a:pos x="16" y="424"/>
                </a:cxn>
                <a:cxn ang="0">
                  <a:pos x="100" y="31"/>
                </a:cxn>
                <a:cxn ang="0">
                  <a:pos x="136" y="47"/>
                </a:cxn>
                <a:cxn ang="0">
                  <a:pos x="137" y="458"/>
                </a:cxn>
                <a:cxn ang="0">
                  <a:pos x="151" y="463"/>
                </a:cxn>
                <a:cxn ang="0">
                  <a:pos x="151" y="19"/>
                </a:cxn>
              </a:cxnLst>
              <a:rect l="0" t="0" r="r" b="b"/>
              <a:pathLst>
                <a:path w="151" h="463">
                  <a:moveTo>
                    <a:pt x="151" y="19"/>
                  </a:moveTo>
                  <a:lnTo>
                    <a:pt x="92" y="0"/>
                  </a:lnTo>
                  <a:lnTo>
                    <a:pt x="0" y="418"/>
                  </a:lnTo>
                  <a:lnTo>
                    <a:pt x="16" y="424"/>
                  </a:lnTo>
                  <a:lnTo>
                    <a:pt x="100" y="31"/>
                  </a:lnTo>
                  <a:lnTo>
                    <a:pt x="136" y="47"/>
                  </a:lnTo>
                  <a:lnTo>
                    <a:pt x="137" y="458"/>
                  </a:lnTo>
                  <a:lnTo>
                    <a:pt x="151" y="463"/>
                  </a:lnTo>
                  <a:lnTo>
                    <a:pt x="151" y="19"/>
                  </a:lnTo>
                  <a:close/>
                </a:path>
              </a:pathLst>
            </a:custGeom>
            <a:solidFill>
              <a:srgbClr val="B73E0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36" name="Freeform 40"/>
            <p:cNvSpPr>
              <a:spLocks/>
            </p:cNvSpPr>
            <p:nvPr/>
          </p:nvSpPr>
          <p:spPr bwMode="auto">
            <a:xfrm>
              <a:off x="2529" y="1756"/>
              <a:ext cx="151" cy="463"/>
            </a:xfrm>
            <a:custGeom>
              <a:avLst/>
              <a:gdLst/>
              <a:ahLst/>
              <a:cxnLst>
                <a:cxn ang="0">
                  <a:pos x="151" y="19"/>
                </a:cxn>
                <a:cxn ang="0">
                  <a:pos x="92" y="0"/>
                </a:cxn>
                <a:cxn ang="0">
                  <a:pos x="0" y="418"/>
                </a:cxn>
                <a:cxn ang="0">
                  <a:pos x="16" y="424"/>
                </a:cxn>
                <a:cxn ang="0">
                  <a:pos x="100" y="31"/>
                </a:cxn>
                <a:cxn ang="0">
                  <a:pos x="136" y="47"/>
                </a:cxn>
                <a:cxn ang="0">
                  <a:pos x="137" y="458"/>
                </a:cxn>
                <a:cxn ang="0">
                  <a:pos x="151" y="463"/>
                </a:cxn>
                <a:cxn ang="0">
                  <a:pos x="151" y="19"/>
                </a:cxn>
              </a:cxnLst>
              <a:rect l="0" t="0" r="r" b="b"/>
              <a:pathLst>
                <a:path w="151" h="463">
                  <a:moveTo>
                    <a:pt x="151" y="19"/>
                  </a:moveTo>
                  <a:lnTo>
                    <a:pt x="92" y="0"/>
                  </a:lnTo>
                  <a:lnTo>
                    <a:pt x="0" y="418"/>
                  </a:lnTo>
                  <a:lnTo>
                    <a:pt x="16" y="424"/>
                  </a:lnTo>
                  <a:lnTo>
                    <a:pt x="100" y="31"/>
                  </a:lnTo>
                  <a:lnTo>
                    <a:pt x="136" y="47"/>
                  </a:lnTo>
                  <a:lnTo>
                    <a:pt x="137" y="458"/>
                  </a:lnTo>
                  <a:lnTo>
                    <a:pt x="151" y="463"/>
                  </a:lnTo>
                  <a:lnTo>
                    <a:pt x="151" y="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37" name="Freeform 41"/>
            <p:cNvSpPr>
              <a:spLocks/>
            </p:cNvSpPr>
            <p:nvPr/>
          </p:nvSpPr>
          <p:spPr bwMode="auto">
            <a:xfrm>
              <a:off x="2551" y="1806"/>
              <a:ext cx="123" cy="353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57" y="49"/>
                </a:cxn>
                <a:cxn ang="0">
                  <a:pos x="123" y="141"/>
                </a:cxn>
                <a:cxn ang="0">
                  <a:pos x="29" y="180"/>
                </a:cxn>
                <a:cxn ang="0">
                  <a:pos x="122" y="283"/>
                </a:cxn>
                <a:cxn ang="0">
                  <a:pos x="0" y="312"/>
                </a:cxn>
                <a:cxn ang="0">
                  <a:pos x="122" y="353"/>
                </a:cxn>
              </a:cxnLst>
              <a:rect l="0" t="0" r="r" b="b"/>
              <a:pathLst>
                <a:path w="123" h="353">
                  <a:moveTo>
                    <a:pt x="123" y="0"/>
                  </a:moveTo>
                  <a:lnTo>
                    <a:pt x="57" y="49"/>
                  </a:lnTo>
                  <a:lnTo>
                    <a:pt x="123" y="141"/>
                  </a:lnTo>
                  <a:lnTo>
                    <a:pt x="29" y="180"/>
                  </a:lnTo>
                  <a:lnTo>
                    <a:pt x="122" y="283"/>
                  </a:lnTo>
                  <a:lnTo>
                    <a:pt x="0" y="312"/>
                  </a:lnTo>
                  <a:lnTo>
                    <a:pt x="122" y="353"/>
                  </a:lnTo>
                </a:path>
              </a:pathLst>
            </a:custGeom>
            <a:noFill/>
            <a:ln w="25400" cap="rnd">
              <a:solidFill>
                <a:srgbClr val="B73E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38" name="Freeform 42"/>
            <p:cNvSpPr>
              <a:spLocks/>
            </p:cNvSpPr>
            <p:nvPr/>
          </p:nvSpPr>
          <p:spPr bwMode="auto">
            <a:xfrm>
              <a:off x="2565" y="1788"/>
              <a:ext cx="109" cy="371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109" y="88"/>
                </a:cxn>
                <a:cxn ang="0">
                  <a:pos x="29" y="132"/>
                </a:cxn>
                <a:cxn ang="0">
                  <a:pos x="108" y="230"/>
                </a:cxn>
                <a:cxn ang="0">
                  <a:pos x="0" y="263"/>
                </a:cxn>
                <a:cxn ang="0">
                  <a:pos x="108" y="371"/>
                </a:cxn>
              </a:cxnLst>
              <a:rect l="0" t="0" r="r" b="b"/>
              <a:pathLst>
                <a:path w="109" h="371">
                  <a:moveTo>
                    <a:pt x="58" y="0"/>
                  </a:moveTo>
                  <a:lnTo>
                    <a:pt x="109" y="88"/>
                  </a:lnTo>
                  <a:lnTo>
                    <a:pt x="29" y="132"/>
                  </a:lnTo>
                  <a:lnTo>
                    <a:pt x="108" y="230"/>
                  </a:lnTo>
                  <a:lnTo>
                    <a:pt x="0" y="263"/>
                  </a:lnTo>
                  <a:lnTo>
                    <a:pt x="108" y="371"/>
                  </a:lnTo>
                </a:path>
              </a:pathLst>
            </a:custGeom>
            <a:noFill/>
            <a:ln w="25400" cap="rnd">
              <a:solidFill>
                <a:srgbClr val="B73E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39" name="Freeform 43"/>
            <p:cNvSpPr>
              <a:spLocks/>
            </p:cNvSpPr>
            <p:nvPr/>
          </p:nvSpPr>
          <p:spPr bwMode="auto">
            <a:xfrm>
              <a:off x="2689" y="1789"/>
              <a:ext cx="146" cy="376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0" y="93"/>
                </a:cxn>
                <a:cxn ang="0">
                  <a:pos x="105" y="133"/>
                </a:cxn>
                <a:cxn ang="0">
                  <a:pos x="0" y="235"/>
                </a:cxn>
                <a:cxn ang="0">
                  <a:pos x="133" y="266"/>
                </a:cxn>
                <a:cxn ang="0">
                  <a:pos x="0" y="376"/>
                </a:cxn>
                <a:cxn ang="0">
                  <a:pos x="146" y="334"/>
                </a:cxn>
              </a:cxnLst>
              <a:rect l="0" t="0" r="r" b="b"/>
              <a:pathLst>
                <a:path w="146" h="376">
                  <a:moveTo>
                    <a:pt x="77" y="0"/>
                  </a:moveTo>
                  <a:lnTo>
                    <a:pt x="0" y="93"/>
                  </a:lnTo>
                  <a:lnTo>
                    <a:pt x="105" y="133"/>
                  </a:lnTo>
                  <a:lnTo>
                    <a:pt x="0" y="235"/>
                  </a:lnTo>
                  <a:lnTo>
                    <a:pt x="133" y="266"/>
                  </a:lnTo>
                  <a:lnTo>
                    <a:pt x="0" y="376"/>
                  </a:lnTo>
                  <a:lnTo>
                    <a:pt x="146" y="334"/>
                  </a:lnTo>
                </a:path>
              </a:pathLst>
            </a:custGeom>
            <a:noFill/>
            <a:ln w="25400" cap="rnd">
              <a:solidFill>
                <a:srgbClr val="EE59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40" name="Freeform 44"/>
            <p:cNvSpPr>
              <a:spLocks/>
            </p:cNvSpPr>
            <p:nvPr/>
          </p:nvSpPr>
          <p:spPr bwMode="auto">
            <a:xfrm>
              <a:off x="2689" y="1811"/>
              <a:ext cx="146" cy="3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1" y="45"/>
                </a:cxn>
                <a:cxn ang="0">
                  <a:pos x="0" y="142"/>
                </a:cxn>
                <a:cxn ang="0">
                  <a:pos x="119" y="178"/>
                </a:cxn>
                <a:cxn ang="0">
                  <a:pos x="0" y="284"/>
                </a:cxn>
                <a:cxn ang="0">
                  <a:pos x="146" y="312"/>
                </a:cxn>
              </a:cxnLst>
              <a:rect l="0" t="0" r="r" b="b"/>
              <a:pathLst>
                <a:path w="146" h="312">
                  <a:moveTo>
                    <a:pt x="0" y="0"/>
                  </a:moveTo>
                  <a:lnTo>
                    <a:pt x="91" y="45"/>
                  </a:lnTo>
                  <a:lnTo>
                    <a:pt x="0" y="142"/>
                  </a:lnTo>
                  <a:lnTo>
                    <a:pt x="119" y="178"/>
                  </a:lnTo>
                  <a:lnTo>
                    <a:pt x="0" y="284"/>
                  </a:lnTo>
                  <a:lnTo>
                    <a:pt x="146" y="312"/>
                  </a:lnTo>
                </a:path>
              </a:pathLst>
            </a:custGeom>
            <a:noFill/>
            <a:ln w="25400" cap="rnd">
              <a:solidFill>
                <a:srgbClr val="EE59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41" name="Freeform 45"/>
            <p:cNvSpPr>
              <a:spLocks/>
            </p:cNvSpPr>
            <p:nvPr/>
          </p:nvSpPr>
          <p:spPr bwMode="auto">
            <a:xfrm>
              <a:off x="2686" y="1524"/>
              <a:ext cx="100" cy="220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56" y="211"/>
                </a:cxn>
                <a:cxn ang="0">
                  <a:pos x="30" y="220"/>
                </a:cxn>
                <a:cxn ang="0">
                  <a:pos x="0" y="15"/>
                </a:cxn>
                <a:cxn ang="0">
                  <a:pos x="100" y="0"/>
                </a:cxn>
              </a:cxnLst>
              <a:rect l="0" t="0" r="r" b="b"/>
              <a:pathLst>
                <a:path w="100" h="220">
                  <a:moveTo>
                    <a:pt x="100" y="0"/>
                  </a:moveTo>
                  <a:lnTo>
                    <a:pt x="56" y="211"/>
                  </a:lnTo>
                  <a:lnTo>
                    <a:pt x="30" y="220"/>
                  </a:lnTo>
                  <a:lnTo>
                    <a:pt x="0" y="15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0B3A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42" name="Freeform 46"/>
            <p:cNvSpPr>
              <a:spLocks/>
            </p:cNvSpPr>
            <p:nvPr/>
          </p:nvSpPr>
          <p:spPr bwMode="auto">
            <a:xfrm>
              <a:off x="2686" y="1524"/>
              <a:ext cx="100" cy="220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56" y="211"/>
                </a:cxn>
                <a:cxn ang="0">
                  <a:pos x="30" y="220"/>
                </a:cxn>
                <a:cxn ang="0">
                  <a:pos x="0" y="15"/>
                </a:cxn>
                <a:cxn ang="0">
                  <a:pos x="100" y="0"/>
                </a:cxn>
              </a:cxnLst>
              <a:rect l="0" t="0" r="r" b="b"/>
              <a:pathLst>
                <a:path w="100" h="220">
                  <a:moveTo>
                    <a:pt x="100" y="0"/>
                  </a:moveTo>
                  <a:lnTo>
                    <a:pt x="56" y="211"/>
                  </a:lnTo>
                  <a:lnTo>
                    <a:pt x="30" y="220"/>
                  </a:lnTo>
                  <a:lnTo>
                    <a:pt x="0" y="15"/>
                  </a:lnTo>
                  <a:lnTo>
                    <a:pt x="100" y="0"/>
                  </a:lnTo>
                </a:path>
              </a:pathLst>
            </a:custGeom>
            <a:noFill/>
            <a:ln w="25400" cap="rnd">
              <a:solidFill>
                <a:srgbClr val="EE59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43" name="Freeform 47"/>
            <p:cNvSpPr>
              <a:spLocks/>
            </p:cNvSpPr>
            <p:nvPr/>
          </p:nvSpPr>
          <p:spPr bwMode="auto">
            <a:xfrm>
              <a:off x="2683" y="1527"/>
              <a:ext cx="101" cy="219"/>
            </a:xfrm>
            <a:custGeom>
              <a:avLst/>
              <a:gdLst/>
              <a:ahLst/>
              <a:cxnLst>
                <a:cxn ang="0">
                  <a:pos x="101" y="0"/>
                </a:cxn>
                <a:cxn ang="0">
                  <a:pos x="57" y="210"/>
                </a:cxn>
                <a:cxn ang="0">
                  <a:pos x="30" y="219"/>
                </a:cxn>
                <a:cxn ang="0">
                  <a:pos x="0" y="15"/>
                </a:cxn>
                <a:cxn ang="0">
                  <a:pos x="101" y="0"/>
                </a:cxn>
              </a:cxnLst>
              <a:rect l="0" t="0" r="r" b="b"/>
              <a:pathLst>
                <a:path w="101" h="219">
                  <a:moveTo>
                    <a:pt x="101" y="0"/>
                  </a:moveTo>
                  <a:lnTo>
                    <a:pt x="57" y="210"/>
                  </a:lnTo>
                  <a:lnTo>
                    <a:pt x="30" y="219"/>
                  </a:lnTo>
                  <a:lnTo>
                    <a:pt x="0" y="15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55747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44" name="Freeform 48"/>
            <p:cNvSpPr>
              <a:spLocks/>
            </p:cNvSpPr>
            <p:nvPr/>
          </p:nvSpPr>
          <p:spPr bwMode="auto">
            <a:xfrm>
              <a:off x="2683" y="1527"/>
              <a:ext cx="101" cy="219"/>
            </a:xfrm>
            <a:custGeom>
              <a:avLst/>
              <a:gdLst/>
              <a:ahLst/>
              <a:cxnLst>
                <a:cxn ang="0">
                  <a:pos x="101" y="0"/>
                </a:cxn>
                <a:cxn ang="0">
                  <a:pos x="57" y="210"/>
                </a:cxn>
                <a:cxn ang="0">
                  <a:pos x="30" y="219"/>
                </a:cxn>
                <a:cxn ang="0">
                  <a:pos x="0" y="15"/>
                </a:cxn>
                <a:cxn ang="0">
                  <a:pos x="101" y="0"/>
                </a:cxn>
              </a:cxnLst>
              <a:rect l="0" t="0" r="r" b="b"/>
              <a:pathLst>
                <a:path w="101" h="219">
                  <a:moveTo>
                    <a:pt x="101" y="0"/>
                  </a:moveTo>
                  <a:lnTo>
                    <a:pt x="57" y="210"/>
                  </a:lnTo>
                  <a:lnTo>
                    <a:pt x="30" y="219"/>
                  </a:lnTo>
                  <a:lnTo>
                    <a:pt x="0" y="15"/>
                  </a:lnTo>
                  <a:lnTo>
                    <a:pt x="101" y="0"/>
                  </a:lnTo>
                </a:path>
              </a:pathLst>
            </a:custGeom>
            <a:noFill/>
            <a:ln w="25400" cap="rnd">
              <a:solidFill>
                <a:srgbClr val="EE59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45" name="Rectangle 49"/>
            <p:cNvSpPr>
              <a:spLocks noChangeArrowheads="1"/>
            </p:cNvSpPr>
            <p:nvPr/>
          </p:nvSpPr>
          <p:spPr bwMode="auto">
            <a:xfrm>
              <a:off x="1987" y="1383"/>
              <a:ext cx="44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46" name="Rectangle 50"/>
            <p:cNvSpPr>
              <a:spLocks noChangeArrowheads="1"/>
            </p:cNvSpPr>
            <p:nvPr/>
          </p:nvSpPr>
          <p:spPr bwMode="auto">
            <a:xfrm>
              <a:off x="2061" y="1416"/>
              <a:ext cx="349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000000"/>
                  </a:solidFill>
                  <a:latin typeface="Tahoma" pitchFamily="34" charset="0"/>
                  <a:cs typeface="Arial" charset="0"/>
                </a:rPr>
                <a:t>PLMN</a:t>
              </a:r>
              <a:endParaRPr lang="en-US" sz="1200">
                <a:latin typeface="Tahoma" pitchFamily="34" charset="0"/>
                <a:cs typeface="Arial" charset="0"/>
              </a:endParaRPr>
            </a:p>
          </p:txBody>
        </p:sp>
        <p:sp>
          <p:nvSpPr>
            <p:cNvPr id="132147" name="Freeform 51"/>
            <p:cNvSpPr>
              <a:spLocks/>
            </p:cNvSpPr>
            <p:nvPr/>
          </p:nvSpPr>
          <p:spPr bwMode="auto">
            <a:xfrm>
              <a:off x="2281" y="1825"/>
              <a:ext cx="250" cy="108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49" y="108"/>
                </a:cxn>
                <a:cxn ang="0">
                  <a:pos x="49" y="81"/>
                </a:cxn>
                <a:cxn ang="0">
                  <a:pos x="201" y="81"/>
                </a:cxn>
                <a:cxn ang="0">
                  <a:pos x="201" y="108"/>
                </a:cxn>
                <a:cxn ang="0">
                  <a:pos x="250" y="55"/>
                </a:cxn>
                <a:cxn ang="0">
                  <a:pos x="201" y="0"/>
                </a:cxn>
                <a:cxn ang="0">
                  <a:pos x="201" y="28"/>
                </a:cxn>
                <a:cxn ang="0">
                  <a:pos x="49" y="28"/>
                </a:cxn>
                <a:cxn ang="0">
                  <a:pos x="49" y="0"/>
                </a:cxn>
                <a:cxn ang="0">
                  <a:pos x="0" y="55"/>
                </a:cxn>
              </a:cxnLst>
              <a:rect l="0" t="0" r="r" b="b"/>
              <a:pathLst>
                <a:path w="250" h="108">
                  <a:moveTo>
                    <a:pt x="0" y="55"/>
                  </a:moveTo>
                  <a:lnTo>
                    <a:pt x="49" y="108"/>
                  </a:lnTo>
                  <a:lnTo>
                    <a:pt x="49" y="81"/>
                  </a:lnTo>
                  <a:lnTo>
                    <a:pt x="201" y="81"/>
                  </a:lnTo>
                  <a:lnTo>
                    <a:pt x="201" y="108"/>
                  </a:lnTo>
                  <a:lnTo>
                    <a:pt x="250" y="55"/>
                  </a:lnTo>
                  <a:lnTo>
                    <a:pt x="201" y="0"/>
                  </a:lnTo>
                  <a:lnTo>
                    <a:pt x="201" y="28"/>
                  </a:lnTo>
                  <a:lnTo>
                    <a:pt x="49" y="28"/>
                  </a:lnTo>
                  <a:lnTo>
                    <a:pt x="49" y="0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CCCCFF"/>
            </a:solidFill>
            <a:ln w="12700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32148" name="Picture 5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95" y="1575"/>
              <a:ext cx="466" cy="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2149" name="Rectangle 53"/>
          <p:cNvSpPr>
            <a:spLocks noChangeArrowheads="1"/>
          </p:cNvSpPr>
          <p:nvPr/>
        </p:nvSpPr>
        <p:spPr bwMode="auto">
          <a:xfrm>
            <a:off x="4224338" y="4043363"/>
            <a:ext cx="151606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600" b="1" dirty="0" smtClean="0">
                <a:latin typeface="Tahoma" pitchFamily="34" charset="0"/>
                <a:cs typeface="Arial" charset="0"/>
              </a:rPr>
              <a:t>Red GSM o UMTS</a:t>
            </a:r>
            <a:endParaRPr lang="en-US" sz="1600" b="1" dirty="0">
              <a:latin typeface="Tahoma" pitchFamily="34" charset="0"/>
              <a:cs typeface="Arial" charset="0"/>
            </a:endParaRPr>
          </a:p>
        </p:txBody>
      </p:sp>
      <p:pic>
        <p:nvPicPr>
          <p:cNvPr id="132150" name="Picture 54" descr="eclair-bleucie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80075" y="3581400"/>
            <a:ext cx="838200" cy="382588"/>
          </a:xfrm>
          <a:prstGeom prst="rect">
            <a:avLst/>
          </a:prstGeom>
          <a:noFill/>
        </p:spPr>
      </p:pic>
      <p:sp>
        <p:nvSpPr>
          <p:cNvPr id="132151" name="AutoShape 55"/>
          <p:cNvSpPr>
            <a:spLocks noChangeArrowheads="1"/>
          </p:cNvSpPr>
          <p:nvPr/>
        </p:nvSpPr>
        <p:spPr bwMode="auto">
          <a:xfrm>
            <a:off x="7346950" y="4516438"/>
            <a:ext cx="503238" cy="109537"/>
          </a:xfrm>
          <a:prstGeom prst="leftRightArrow">
            <a:avLst>
              <a:gd name="adj1" fmla="val 50000"/>
              <a:gd name="adj2" fmla="val 91885"/>
            </a:avLst>
          </a:prstGeom>
          <a:solidFill>
            <a:srgbClr val="417EC1"/>
          </a:solidFill>
          <a:ln w="9525">
            <a:solidFill>
              <a:srgbClr val="537DB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32152" name="Picture 56" descr="gsm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00838" y="3862388"/>
            <a:ext cx="768350" cy="1143000"/>
          </a:xfrm>
          <a:prstGeom prst="rect">
            <a:avLst/>
          </a:prstGeom>
          <a:noFill/>
        </p:spPr>
      </p:pic>
      <p:sp>
        <p:nvSpPr>
          <p:cNvPr id="132153" name="Text Box 57"/>
          <p:cNvSpPr txBox="1">
            <a:spLocks noChangeArrowheads="1"/>
          </p:cNvSpPr>
          <p:nvPr/>
        </p:nvSpPr>
        <p:spPr bwMode="auto">
          <a:xfrm>
            <a:off x="1135237" y="2710270"/>
            <a:ext cx="12442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200" b="1" dirty="0" err="1" smtClean="0">
                <a:latin typeface="Tahoma" pitchFamily="34" charset="0"/>
                <a:cs typeface="Arial" charset="0"/>
              </a:rPr>
              <a:t>Servidor</a:t>
            </a:r>
            <a:r>
              <a:rPr lang="en-US" sz="1200" b="1" dirty="0" smtClean="0">
                <a:latin typeface="Tahoma" pitchFamily="34" charset="0"/>
                <a:cs typeface="Arial" charset="0"/>
              </a:rPr>
              <a:t> OTA </a:t>
            </a:r>
            <a:endParaRPr lang="en-US" sz="1200" b="1" dirty="0">
              <a:latin typeface="Tahoma" pitchFamily="34" charset="0"/>
              <a:cs typeface="Arial" charset="0"/>
            </a:endParaRPr>
          </a:p>
        </p:txBody>
      </p: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2392789" y="1930400"/>
            <a:ext cx="1080832" cy="856344"/>
            <a:chOff x="3453" y="720"/>
            <a:chExt cx="1824" cy="1132"/>
          </a:xfrm>
        </p:grpSpPr>
        <p:pic>
          <p:nvPicPr>
            <p:cNvPr id="132155" name="Picture 59" descr="serveur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84" y="720"/>
              <a:ext cx="693" cy="768"/>
            </a:xfrm>
            <a:prstGeom prst="rect">
              <a:avLst/>
            </a:prstGeom>
            <a:noFill/>
          </p:spPr>
        </p:pic>
        <p:sp>
          <p:nvSpPr>
            <p:cNvPr id="132156" name="Text Box 60"/>
            <p:cNvSpPr txBox="1">
              <a:spLocks noChangeArrowheads="1"/>
            </p:cNvSpPr>
            <p:nvPr/>
          </p:nvSpPr>
          <p:spPr bwMode="auto">
            <a:xfrm>
              <a:off x="3453" y="1242"/>
              <a:ext cx="1824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endParaRPr lang="en-US" sz="1200" b="1" dirty="0">
                <a:latin typeface="Tahoma" pitchFamily="34" charset="0"/>
                <a:cs typeface="Arial" charset="0"/>
              </a:endParaRPr>
            </a:p>
            <a:p>
              <a:pPr algn="ctr"/>
              <a:r>
                <a:rPr lang="en-US" sz="1200" b="1" dirty="0" smtClean="0">
                  <a:latin typeface="Tahoma" pitchFamily="34" charset="0"/>
                  <a:cs typeface="Arial" charset="0"/>
                </a:rPr>
                <a:t>Centro SMS</a:t>
              </a:r>
              <a:endParaRPr lang="en-US" dirty="0"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2158741" y="3573463"/>
            <a:ext cx="1372830" cy="982205"/>
            <a:chOff x="3397" y="720"/>
            <a:chExt cx="1938" cy="1084"/>
          </a:xfrm>
        </p:grpSpPr>
        <p:pic>
          <p:nvPicPr>
            <p:cNvPr id="132158" name="Picture 62" descr="serveur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84" y="720"/>
              <a:ext cx="693" cy="768"/>
            </a:xfrm>
            <a:prstGeom prst="rect">
              <a:avLst/>
            </a:prstGeom>
            <a:noFill/>
          </p:spPr>
        </p:pic>
        <p:sp>
          <p:nvSpPr>
            <p:cNvPr id="132159" name="Text Box 63"/>
            <p:cNvSpPr txBox="1">
              <a:spLocks noChangeArrowheads="1"/>
            </p:cNvSpPr>
            <p:nvPr/>
          </p:nvSpPr>
          <p:spPr bwMode="auto">
            <a:xfrm>
              <a:off x="3397" y="1294"/>
              <a:ext cx="193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endParaRPr lang="en-US" sz="1200" b="1" dirty="0">
                <a:latin typeface="Tahoma" pitchFamily="34" charset="0"/>
                <a:cs typeface="Arial" charset="0"/>
              </a:endParaRPr>
            </a:p>
            <a:p>
              <a:pPr algn="ctr"/>
              <a:r>
                <a:rPr lang="en-US" sz="1200" b="1" dirty="0" err="1" smtClean="0">
                  <a:latin typeface="Tahoma" pitchFamily="34" charset="0"/>
                  <a:cs typeface="Arial" charset="0"/>
                </a:rPr>
                <a:t>Servidor</a:t>
              </a:r>
              <a:r>
                <a:rPr lang="en-US" sz="1200" b="1" dirty="0" smtClean="0">
                  <a:latin typeface="Tahoma" pitchFamily="34" charset="0"/>
                  <a:cs typeface="Arial" charset="0"/>
                </a:rPr>
                <a:t> GGSN </a:t>
              </a:r>
              <a:endParaRPr lang="en-US" dirty="0">
                <a:latin typeface="Tahoma" pitchFamily="34" charset="0"/>
                <a:cs typeface="Arial" charset="0"/>
              </a:endParaRPr>
            </a:p>
          </p:txBody>
        </p:sp>
      </p:grpSp>
      <p:cxnSp>
        <p:nvCxnSpPr>
          <p:cNvPr id="132160" name="AutoShape 64"/>
          <p:cNvCxnSpPr>
            <a:cxnSpLocks noChangeShapeType="1"/>
            <a:stCxn id="0" idx="3"/>
            <a:endCxn id="132108" idx="0"/>
          </p:cNvCxnSpPr>
          <p:nvPr/>
        </p:nvCxnSpPr>
        <p:spPr bwMode="auto">
          <a:xfrm>
            <a:off x="3117850" y="2220913"/>
            <a:ext cx="1416050" cy="431800"/>
          </a:xfrm>
          <a:prstGeom prst="bentConnector2">
            <a:avLst/>
          </a:prstGeom>
          <a:noFill/>
          <a:ln w="38100">
            <a:solidFill>
              <a:srgbClr val="537DB9"/>
            </a:solidFill>
            <a:miter lim="800000"/>
            <a:headEnd/>
            <a:tailEnd/>
          </a:ln>
          <a:effectLst/>
        </p:spPr>
      </p:cxnSp>
      <p:cxnSp>
        <p:nvCxnSpPr>
          <p:cNvPr id="132161" name="AutoShape 65"/>
          <p:cNvCxnSpPr>
            <a:cxnSpLocks noChangeShapeType="1"/>
          </p:cNvCxnSpPr>
          <p:nvPr/>
        </p:nvCxnSpPr>
        <p:spPr bwMode="auto">
          <a:xfrm>
            <a:off x="1270000" y="2409825"/>
            <a:ext cx="4763" cy="1216025"/>
          </a:xfrm>
          <a:prstGeom prst="straightConnector1">
            <a:avLst/>
          </a:prstGeom>
          <a:noFill/>
          <a:ln w="38100">
            <a:solidFill>
              <a:srgbClr val="537DB9"/>
            </a:solidFill>
            <a:round/>
            <a:headEnd/>
            <a:tailEnd/>
          </a:ln>
          <a:effectLst/>
        </p:spPr>
      </p:cxnSp>
      <p:cxnSp>
        <p:nvCxnSpPr>
          <p:cNvPr id="132162" name="AutoShape 66"/>
          <p:cNvCxnSpPr>
            <a:cxnSpLocks noChangeShapeType="1"/>
            <a:endCxn id="0" idx="1"/>
          </p:cNvCxnSpPr>
          <p:nvPr/>
        </p:nvCxnSpPr>
        <p:spPr bwMode="auto">
          <a:xfrm flipV="1">
            <a:off x="1720850" y="2220913"/>
            <a:ext cx="985838" cy="9525"/>
          </a:xfrm>
          <a:prstGeom prst="straightConnector1">
            <a:avLst/>
          </a:prstGeom>
          <a:noFill/>
          <a:ln w="38100">
            <a:solidFill>
              <a:srgbClr val="537DB9"/>
            </a:solidFill>
            <a:round/>
            <a:headEnd/>
            <a:tailEnd/>
          </a:ln>
          <a:effectLst/>
        </p:spPr>
      </p:cxnSp>
      <p:sp>
        <p:nvSpPr>
          <p:cNvPr id="132163" name="Freeform 67"/>
          <p:cNvSpPr>
            <a:spLocks/>
          </p:cNvSpPr>
          <p:nvPr/>
        </p:nvSpPr>
        <p:spPr bwMode="auto">
          <a:xfrm>
            <a:off x="98425" y="2189163"/>
            <a:ext cx="6302375" cy="3016250"/>
          </a:xfrm>
          <a:custGeom>
            <a:avLst/>
            <a:gdLst/>
            <a:ahLst/>
            <a:cxnLst>
              <a:cxn ang="0">
                <a:pos x="434" y="0"/>
              </a:cxn>
              <a:cxn ang="0">
                <a:pos x="61" y="1501"/>
              </a:cxn>
              <a:cxn ang="0">
                <a:pos x="802" y="1881"/>
              </a:cxn>
              <a:cxn ang="0">
                <a:pos x="3798" y="1838"/>
              </a:cxn>
            </a:cxnLst>
            <a:rect l="0" t="0" r="r" b="b"/>
            <a:pathLst>
              <a:path w="3798" h="1937">
                <a:moveTo>
                  <a:pt x="434" y="0"/>
                </a:moveTo>
                <a:cubicBezTo>
                  <a:pt x="217" y="593"/>
                  <a:pt x="0" y="1187"/>
                  <a:pt x="61" y="1501"/>
                </a:cubicBezTo>
                <a:cubicBezTo>
                  <a:pt x="122" y="1815"/>
                  <a:pt x="179" y="1825"/>
                  <a:pt x="802" y="1881"/>
                </a:cubicBezTo>
                <a:cubicBezTo>
                  <a:pt x="1425" y="1937"/>
                  <a:pt x="3274" y="1839"/>
                  <a:pt x="3798" y="1838"/>
                </a:cubicBezTo>
              </a:path>
            </a:pathLst>
          </a:custGeom>
          <a:noFill/>
          <a:ln w="15875" cap="flat" cmpd="sng">
            <a:solidFill>
              <a:srgbClr val="537DB9"/>
            </a:solidFill>
            <a:prstDash val="dash"/>
            <a:round/>
            <a:headEnd/>
            <a:tailEnd type="triangle" w="lg" len="lg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32164" name="Text Box 68"/>
          <p:cNvSpPr txBox="1">
            <a:spLocks noChangeArrowheads="1"/>
          </p:cNvSpPr>
          <p:nvPr/>
        </p:nvSpPr>
        <p:spPr bwMode="auto">
          <a:xfrm>
            <a:off x="684213" y="5084763"/>
            <a:ext cx="1220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cs typeface="Arial" charset="0"/>
              </a:rPr>
              <a:t>CAT-TP</a:t>
            </a:r>
          </a:p>
        </p:txBody>
      </p:sp>
      <p:pic>
        <p:nvPicPr>
          <p:cNvPr id="132165" name="Picture 69" descr="People_Computer_000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188" y="1412875"/>
            <a:ext cx="1101725" cy="1201738"/>
          </a:xfrm>
          <a:prstGeom prst="rect">
            <a:avLst/>
          </a:prstGeom>
          <a:noFill/>
        </p:spPr>
      </p:pic>
      <p:cxnSp>
        <p:nvCxnSpPr>
          <p:cNvPr id="132166" name="AutoShape 70"/>
          <p:cNvCxnSpPr>
            <a:cxnSpLocks noChangeShapeType="1"/>
          </p:cNvCxnSpPr>
          <p:nvPr/>
        </p:nvCxnSpPr>
        <p:spPr bwMode="auto">
          <a:xfrm flipV="1">
            <a:off x="1863725" y="4005263"/>
            <a:ext cx="741363" cy="6350"/>
          </a:xfrm>
          <a:prstGeom prst="straightConnector1">
            <a:avLst/>
          </a:prstGeom>
          <a:noFill/>
          <a:ln w="38100">
            <a:solidFill>
              <a:srgbClr val="537DB9"/>
            </a:solidFill>
            <a:round/>
            <a:headEnd/>
            <a:tailEnd/>
          </a:ln>
          <a:effectLst/>
        </p:spPr>
      </p:cxnSp>
      <p:cxnSp>
        <p:nvCxnSpPr>
          <p:cNvPr id="132167" name="AutoShape 71"/>
          <p:cNvCxnSpPr>
            <a:cxnSpLocks noChangeShapeType="1"/>
          </p:cNvCxnSpPr>
          <p:nvPr/>
        </p:nvCxnSpPr>
        <p:spPr bwMode="auto">
          <a:xfrm flipV="1">
            <a:off x="3059113" y="4002088"/>
            <a:ext cx="1046162" cy="9525"/>
          </a:xfrm>
          <a:prstGeom prst="straightConnector1">
            <a:avLst/>
          </a:prstGeom>
          <a:noFill/>
          <a:ln w="38100">
            <a:solidFill>
              <a:srgbClr val="537DB9"/>
            </a:solidFill>
            <a:round/>
            <a:headEnd/>
            <a:tailEnd/>
          </a:ln>
          <a:effectLst/>
        </p:spPr>
      </p:cxnSp>
      <p:pic>
        <p:nvPicPr>
          <p:cNvPr id="132168" name="Picture 72" descr="Software_Boxes_003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0825" y="2492375"/>
            <a:ext cx="720725" cy="720725"/>
          </a:xfrm>
          <a:prstGeom prst="rect">
            <a:avLst/>
          </a:prstGeom>
          <a:noFill/>
        </p:spPr>
      </p:pic>
      <p:pic>
        <p:nvPicPr>
          <p:cNvPr id="132169" name="Picture 73" descr="Software_Boxes_003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0825" y="2492375"/>
            <a:ext cx="720725" cy="720725"/>
          </a:xfrm>
          <a:prstGeom prst="rect">
            <a:avLst/>
          </a:prstGeom>
          <a:noFill/>
        </p:spPr>
      </p:pic>
      <p:pic>
        <p:nvPicPr>
          <p:cNvPr id="132170" name="Picture 74" descr="Software_Boxes_003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0825" y="2492375"/>
            <a:ext cx="720725" cy="720725"/>
          </a:xfrm>
          <a:prstGeom prst="rect">
            <a:avLst/>
          </a:prstGeom>
          <a:noFill/>
        </p:spPr>
      </p:pic>
      <p:pic>
        <p:nvPicPr>
          <p:cNvPr id="132171" name="Picture 75" descr="Software_Boxes_003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0825" y="2492375"/>
            <a:ext cx="720725" cy="720725"/>
          </a:xfrm>
          <a:prstGeom prst="rect">
            <a:avLst/>
          </a:prstGeom>
          <a:noFill/>
        </p:spPr>
      </p:pic>
      <p:sp>
        <p:nvSpPr>
          <p:cNvPr id="132172" name="AutoShape 76"/>
          <p:cNvSpPr>
            <a:spLocks noChangeArrowheads="1"/>
          </p:cNvSpPr>
          <p:nvPr/>
        </p:nvSpPr>
        <p:spPr bwMode="auto">
          <a:xfrm>
            <a:off x="5076825" y="1196975"/>
            <a:ext cx="3743325" cy="1223963"/>
          </a:xfrm>
          <a:prstGeom prst="wedgeRoundRectCallout">
            <a:avLst>
              <a:gd name="adj1" fmla="val -137829"/>
              <a:gd name="adj2" fmla="val -2009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5400000" scaled="1"/>
          </a:gradFill>
          <a:ln w="9525">
            <a:solidFill>
              <a:srgbClr val="537DB9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en-US" sz="1400" dirty="0" err="1" smtClean="0">
                <a:cs typeface="Arial" charset="0"/>
              </a:rPr>
              <a:t>Yo</a:t>
            </a:r>
            <a:r>
              <a:rPr lang="en-US" sz="1400" dirty="0" smtClean="0">
                <a:cs typeface="Arial" charset="0"/>
              </a:rPr>
              <a:t> </a:t>
            </a:r>
            <a:r>
              <a:rPr lang="en-US" sz="1400" dirty="0" err="1" smtClean="0">
                <a:cs typeface="Arial" charset="0"/>
              </a:rPr>
              <a:t>envío</a:t>
            </a:r>
            <a:r>
              <a:rPr lang="en-US" sz="1400" dirty="0" smtClean="0">
                <a:cs typeface="Arial" charset="0"/>
              </a:rPr>
              <a:t> </a:t>
            </a:r>
            <a:r>
              <a:rPr lang="en-US" sz="1400" b="1" dirty="0" smtClean="0">
                <a:cs typeface="Arial" charset="0"/>
              </a:rPr>
              <a:t>1</a:t>
            </a:r>
            <a:r>
              <a:rPr lang="en-US" sz="1400" dirty="0" smtClean="0">
                <a:cs typeface="Arial" charset="0"/>
              </a:rPr>
              <a:t> </a:t>
            </a:r>
            <a:r>
              <a:rPr lang="en-US" sz="1400" dirty="0" err="1" smtClean="0">
                <a:cs typeface="Arial" charset="0"/>
              </a:rPr>
              <a:t>mensaje</a:t>
            </a:r>
            <a:r>
              <a:rPr lang="en-US" sz="1400" dirty="0" smtClean="0">
                <a:cs typeface="Arial" charset="0"/>
              </a:rPr>
              <a:t> CAT-TP </a:t>
            </a:r>
            <a:r>
              <a:rPr lang="en-US" sz="1400" dirty="0" err="1" smtClean="0">
                <a:cs typeface="Arial" charset="0"/>
              </a:rPr>
              <a:t>para</a:t>
            </a:r>
            <a:r>
              <a:rPr lang="en-US" sz="1400" dirty="0" smtClean="0">
                <a:cs typeface="Arial" charset="0"/>
              </a:rPr>
              <a:t> </a:t>
            </a:r>
            <a:r>
              <a:rPr lang="en-US" sz="1400" dirty="0" err="1" smtClean="0">
                <a:cs typeface="Arial" charset="0"/>
              </a:rPr>
              <a:t>actualizar</a:t>
            </a:r>
            <a:r>
              <a:rPr lang="en-US" sz="1400" dirty="0" smtClean="0">
                <a:cs typeface="Arial" charset="0"/>
              </a:rPr>
              <a:t> </a:t>
            </a:r>
            <a:r>
              <a:rPr lang="en-US" sz="1400" dirty="0" err="1" smtClean="0">
                <a:cs typeface="Arial" charset="0"/>
              </a:rPr>
              <a:t>archivos</a:t>
            </a:r>
            <a:endParaRPr lang="en-US" sz="1400" dirty="0"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1400" dirty="0" smtClean="0">
                <a:cs typeface="Arial" charset="0"/>
              </a:rPr>
              <a:t>O </a:t>
            </a:r>
            <a:r>
              <a:rPr lang="en-US" sz="1400" b="1" dirty="0">
                <a:cs typeface="Arial" charset="0"/>
              </a:rPr>
              <a:t>1</a:t>
            </a:r>
            <a:r>
              <a:rPr lang="en-US" sz="1400" dirty="0">
                <a:cs typeface="Arial" charset="0"/>
              </a:rPr>
              <a:t> CAT-TP </a:t>
            </a:r>
            <a:r>
              <a:rPr lang="en-US" sz="1400" dirty="0" err="1" smtClean="0">
                <a:cs typeface="Arial" charset="0"/>
              </a:rPr>
              <a:t>para</a:t>
            </a:r>
            <a:r>
              <a:rPr lang="en-US" sz="1400" dirty="0" smtClean="0">
                <a:cs typeface="Arial" charset="0"/>
              </a:rPr>
              <a:t> </a:t>
            </a:r>
            <a:r>
              <a:rPr lang="en-US" sz="1400" dirty="0" err="1" smtClean="0">
                <a:cs typeface="Arial" charset="0"/>
              </a:rPr>
              <a:t>intercambiar</a:t>
            </a:r>
            <a:r>
              <a:rPr lang="en-US" sz="1400" dirty="0" smtClean="0">
                <a:cs typeface="Arial" charset="0"/>
              </a:rPr>
              <a:t> </a:t>
            </a:r>
            <a:r>
              <a:rPr lang="en-US" sz="1400" dirty="0" err="1" smtClean="0">
                <a:cs typeface="Arial" charset="0"/>
              </a:rPr>
              <a:t>datos</a:t>
            </a:r>
            <a:r>
              <a:rPr lang="en-US" sz="1400" dirty="0" smtClean="0">
                <a:cs typeface="Arial" charset="0"/>
              </a:rPr>
              <a:t> con un applet de toolkit / </a:t>
            </a:r>
            <a:r>
              <a:rPr lang="en-US" sz="1400" dirty="0">
                <a:cs typeface="Arial" charset="0"/>
              </a:rPr>
              <a:t>IOD</a:t>
            </a:r>
          </a:p>
          <a:p>
            <a:pPr>
              <a:spcBef>
                <a:spcPct val="50000"/>
              </a:spcBef>
            </a:pPr>
            <a:r>
              <a:rPr lang="en-US" sz="1400" dirty="0" smtClean="0">
                <a:cs typeface="Arial" charset="0"/>
              </a:rPr>
              <a:t>O </a:t>
            </a:r>
            <a:r>
              <a:rPr lang="en-US" sz="1400" b="1" dirty="0">
                <a:cs typeface="Arial" charset="0"/>
              </a:rPr>
              <a:t>4</a:t>
            </a:r>
            <a:r>
              <a:rPr lang="en-US" sz="1400" dirty="0">
                <a:cs typeface="Arial" charset="0"/>
              </a:rPr>
              <a:t> CAT-TP </a:t>
            </a:r>
            <a:r>
              <a:rPr lang="en-US" sz="1400" dirty="0" err="1" smtClean="0">
                <a:cs typeface="Arial" charset="0"/>
              </a:rPr>
              <a:t>para</a:t>
            </a:r>
            <a:r>
              <a:rPr lang="en-US" sz="1400" dirty="0" smtClean="0">
                <a:cs typeface="Arial" charset="0"/>
              </a:rPr>
              <a:t> </a:t>
            </a:r>
            <a:r>
              <a:rPr lang="en-US" sz="1400" dirty="0" err="1" smtClean="0">
                <a:cs typeface="Arial" charset="0"/>
              </a:rPr>
              <a:t>cargar</a:t>
            </a:r>
            <a:r>
              <a:rPr lang="en-US" sz="1400" dirty="0" smtClean="0">
                <a:cs typeface="Arial" charset="0"/>
              </a:rPr>
              <a:t> un applet de 5Ko</a:t>
            </a:r>
            <a:endParaRPr lang="en-US" sz="1400" dirty="0">
              <a:cs typeface="Arial" charset="0"/>
            </a:endParaRPr>
          </a:p>
        </p:txBody>
      </p:sp>
      <p:sp>
        <p:nvSpPr>
          <p:cNvPr id="132173" name="Comment 77"/>
          <p:cNvSpPr>
            <a:spLocks noChangeArrowheads="1"/>
          </p:cNvSpPr>
          <p:nvPr/>
        </p:nvSpPr>
        <p:spPr bwMode="auto">
          <a:xfrm>
            <a:off x="2268538" y="5589588"/>
            <a:ext cx="2743200" cy="553998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  <a:cs typeface="Arial" charset="0"/>
              </a:rPr>
              <a:t>PLMN</a:t>
            </a:r>
            <a:r>
              <a:rPr lang="en-US" sz="12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cs typeface="Arial" charset="0"/>
              </a:rPr>
              <a:t>Public </a:t>
            </a:r>
            <a:r>
              <a:rPr lang="en-US" sz="1200" dirty="0">
                <a:solidFill>
                  <a:srgbClr val="000000"/>
                </a:solidFill>
                <a:cs typeface="Arial" charset="0"/>
              </a:rPr>
              <a:t>Land Mobile Network</a:t>
            </a:r>
          </a:p>
          <a:p>
            <a:pPr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  <a:cs typeface="Arial" charset="0"/>
              </a:rPr>
              <a:t>GGSN</a:t>
            </a:r>
            <a:r>
              <a:rPr lang="en-US" sz="1200" dirty="0">
                <a:solidFill>
                  <a:srgbClr val="000000"/>
                </a:solidFill>
                <a:cs typeface="Arial" charset="0"/>
              </a:rPr>
              <a:t> Gateway GPRS Support Node</a:t>
            </a:r>
          </a:p>
        </p:txBody>
      </p:sp>
      <p:grpSp>
        <p:nvGrpSpPr>
          <p:cNvPr id="6" name="Group 78"/>
          <p:cNvGrpSpPr>
            <a:grpSpLocks/>
          </p:cNvGrpSpPr>
          <p:nvPr/>
        </p:nvGrpSpPr>
        <p:grpSpPr bwMode="auto">
          <a:xfrm>
            <a:off x="7812088" y="4292600"/>
            <a:ext cx="1081087" cy="784225"/>
            <a:chOff x="2160" y="2592"/>
            <a:chExt cx="720" cy="495"/>
          </a:xfrm>
        </p:grpSpPr>
        <p:pic>
          <p:nvPicPr>
            <p:cNvPr id="132175" name="Picture 79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60" y="2592"/>
              <a:ext cx="720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2176" name="Text Box 80"/>
            <p:cNvSpPr txBox="1">
              <a:spLocks noChangeArrowheads="1"/>
            </p:cNvSpPr>
            <p:nvPr/>
          </p:nvSpPr>
          <p:spPr bwMode="gray">
            <a:xfrm>
              <a:off x="2636" y="2784"/>
              <a:ext cx="141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es-ES" b="1">
                <a:solidFill>
                  <a:srgbClr val="FF6600"/>
                </a:solidFill>
                <a:cs typeface="Arial" charset="0"/>
              </a:endParaRPr>
            </a:p>
          </p:txBody>
        </p:sp>
      </p:grpSp>
      <p:sp>
        <p:nvSpPr>
          <p:cNvPr id="132177" name="Rectangle 8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Presentando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Submission – Transport - BIP/CAT-TP</a:t>
            </a:r>
            <a:endParaRPr lang="en-US" dirty="0"/>
          </a:p>
        </p:txBody>
      </p:sp>
      <p:sp>
        <p:nvSpPr>
          <p:cNvPr id="84" name="Text Box 15"/>
          <p:cNvSpPr txBox="1">
            <a:spLocks noChangeArrowheads="1"/>
          </p:cNvSpPr>
          <p:nvPr/>
        </p:nvSpPr>
        <p:spPr bwMode="auto">
          <a:xfrm>
            <a:off x="8866188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8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8188" y="6481763"/>
            <a:ext cx="4910137" cy="376237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y </a:t>
            </a:r>
            <a:r>
              <a:rPr lang="fr-FR" dirty="0" err="1" smtClean="0"/>
              <a:t>uso</a:t>
            </a:r>
            <a:r>
              <a:rPr lang="fr-FR" dirty="0" smtClean="0"/>
              <a:t>  - </a:t>
            </a:r>
            <a:r>
              <a:rPr lang="fr-FR" dirty="0" err="1" smtClean="0"/>
              <a:t>Presentando</a:t>
            </a:r>
            <a:r>
              <a:rPr lang="fr-FR" dirty="0" smtClean="0"/>
              <a:t> y </a:t>
            </a:r>
            <a:r>
              <a:rPr lang="fr-FR" dirty="0" err="1" smtClean="0"/>
              <a:t>monitoreando</a:t>
            </a:r>
            <a:r>
              <a:rPr lang="fr-FR" dirty="0" smtClean="0"/>
              <a:t> </a:t>
            </a:r>
            <a:r>
              <a:rPr lang="fr-FR" dirty="0" err="1" smtClean="0"/>
              <a:t>una</a:t>
            </a:r>
            <a:r>
              <a:rPr lang="fr-FR" dirty="0" smtClean="0"/>
              <a:t> </a:t>
            </a:r>
            <a:r>
              <a:rPr lang="fr-FR" dirty="0" err="1" smtClean="0"/>
              <a:t>solicitud</a:t>
            </a:r>
            <a:endParaRPr lang="fr-FR" dirty="0" smtClean="0"/>
          </a:p>
          <a:p>
            <a:r>
              <a:rPr lang="fr-FR" dirty="0" smtClean="0"/>
              <a:t>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22222E-6 -3.64477E-6 C -0.01389 0.04579 -0.02761 0.09181 -0.03368 0.13136 C -0.03976 0.17091 -0.04063 0.20999 -0.03629 0.23682 C -0.03195 0.26365 -0.02726 0.2796 -0.00781 0.29232 C 0.01163 0.30504 0.02951 0.30874 0.08055 0.31314 C 0.1316 0.31753 0.20555 0.31984 0.29878 0.31822 C 0.39201 0.31661 0.51614 0.30967 0.64028 0.30273 " pathEditMode="relative" rAng="0" ptsTypes="aaaaaaA">
                                      <p:cBhvr>
                                        <p:cTn id="6" dur="1000" fill="hold"/>
                                        <p:tgtEl>
                                          <p:spTgt spid="132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65112" y="6452262"/>
            <a:ext cx="415119" cy="323850"/>
          </a:xfrm>
        </p:spPr>
        <p:txBody>
          <a:bodyPr/>
          <a:lstStyle/>
          <a:p>
            <a:fld id="{90027F25-3138-445F-9389-815A6117A318}" type="slidenum">
              <a:rPr lang="fr-FR"/>
              <a:pPr/>
              <a:t>18</a:t>
            </a:fld>
            <a:endParaRPr lang="fr-FR" dirty="0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45910" y="115888"/>
            <a:ext cx="8284191" cy="1143000"/>
          </a:xfrm>
        </p:spPr>
        <p:txBody>
          <a:bodyPr/>
          <a:lstStyle/>
          <a:p>
            <a:r>
              <a:rPr lang="en-US" dirty="0" err="1" smtClean="0"/>
              <a:t>Presentando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Submission – Transport – ESMS </a:t>
            </a:r>
            <a:r>
              <a:rPr lang="en-US" dirty="0" err="1" smtClean="0"/>
              <a:t>vs</a:t>
            </a:r>
            <a:r>
              <a:rPr lang="en-US" dirty="0" smtClean="0"/>
              <a:t> BIP CAT-TP</a:t>
            </a:r>
            <a:endParaRPr lang="es-ES" dirty="0"/>
          </a:p>
        </p:txBody>
      </p:sp>
      <p:graphicFrame>
        <p:nvGraphicFramePr>
          <p:cNvPr id="134147" name="Group 3"/>
          <p:cNvGraphicFramePr>
            <a:graphicFrameLocks noGrp="1"/>
          </p:cNvGraphicFramePr>
          <p:nvPr>
            <p:ph idx="1"/>
          </p:nvPr>
        </p:nvGraphicFramePr>
        <p:xfrm>
          <a:off x="755650" y="1628775"/>
          <a:ext cx="7466013" cy="4257993"/>
        </p:xfrm>
        <a:graphic>
          <a:graphicData uri="http://schemas.openxmlformats.org/drawingml/2006/table">
            <a:tbl>
              <a:tblPr/>
              <a:tblGrid>
                <a:gridCol w="2525713"/>
                <a:gridCol w="931862"/>
                <a:gridCol w="1657350"/>
                <a:gridCol w="923925"/>
                <a:gridCol w="1427163"/>
              </a:tblGrid>
              <a:tr h="40481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Nombre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&amp;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Tamaño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 Applet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ESMS (140 bytes)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CAT-TP Packets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5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Número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Duración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Promedio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Número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Duración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Promedio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8413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Motor de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Detección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Dispositivo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3.7k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 min 51 sec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(231 secs)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segs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13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Motor de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Servicio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26.5k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27 min 6 sec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(1626 secs)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segs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13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Treasure Hunt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32.3K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33 min 17 sec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(1977 secs)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47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segs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13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Phonebook Engine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22.5k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 min 58 sec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(1378 secs)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segs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8866188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8188" y="6481763"/>
            <a:ext cx="4910137" cy="376237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y </a:t>
            </a:r>
            <a:r>
              <a:rPr lang="fr-FR" dirty="0" err="1" smtClean="0"/>
              <a:t>uso</a:t>
            </a:r>
            <a:r>
              <a:rPr lang="fr-FR" dirty="0" smtClean="0"/>
              <a:t>  - </a:t>
            </a:r>
            <a:r>
              <a:rPr lang="fr-FR" dirty="0" err="1" smtClean="0"/>
              <a:t>Presentando</a:t>
            </a:r>
            <a:r>
              <a:rPr lang="fr-FR" dirty="0" smtClean="0"/>
              <a:t> y </a:t>
            </a:r>
            <a:r>
              <a:rPr lang="fr-FR" dirty="0" err="1" smtClean="0"/>
              <a:t>monitoreando</a:t>
            </a:r>
            <a:r>
              <a:rPr lang="fr-FR" dirty="0" smtClean="0"/>
              <a:t> </a:t>
            </a:r>
            <a:r>
              <a:rPr lang="fr-FR" dirty="0" err="1" smtClean="0"/>
              <a:t>una</a:t>
            </a:r>
            <a:r>
              <a:rPr lang="fr-FR" dirty="0" smtClean="0"/>
              <a:t> </a:t>
            </a:r>
            <a:r>
              <a:rPr lang="fr-FR" dirty="0" err="1" smtClean="0"/>
              <a:t>solicitud</a:t>
            </a:r>
            <a:endParaRPr lang="fr-FR" dirty="0" smtClean="0"/>
          </a:p>
          <a:p>
            <a:r>
              <a:rPr lang="fr-FR" dirty="0" smtClean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err="1" smtClean="0"/>
              <a:t>Presentando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Submission – Transport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05232B0-76F1-4E40-A1AF-9EB68374C1C5}" type="slidenum">
              <a:rPr lang="fr-FR" smtClean="0"/>
              <a:pPr/>
              <a:t>19</a:t>
            </a:fld>
            <a:endParaRPr lang="fr-FR" smtClean="0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2788" y="1779588"/>
            <a:ext cx="5178425" cy="23637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044700" y="2236788"/>
            <a:ext cx="5038725" cy="1865312"/>
            <a:chOff x="1288" y="1247"/>
            <a:chExt cx="3174" cy="1175"/>
          </a:xfrm>
        </p:grpSpPr>
        <p:sp>
          <p:nvSpPr>
            <p:cNvPr id="19466" name="Rectangle 4"/>
            <p:cNvSpPr>
              <a:spLocks noChangeArrowheads="1"/>
            </p:cNvSpPr>
            <p:nvPr/>
          </p:nvSpPr>
          <p:spPr bwMode="auto">
            <a:xfrm>
              <a:off x="1288" y="1247"/>
              <a:ext cx="3170" cy="169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Rectangle 58"/>
            <p:cNvSpPr>
              <a:spLocks noChangeArrowheads="1"/>
            </p:cNvSpPr>
            <p:nvPr/>
          </p:nvSpPr>
          <p:spPr bwMode="auto">
            <a:xfrm>
              <a:off x="1292" y="1977"/>
              <a:ext cx="3170" cy="445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9068" name="Text Box 60"/>
          <p:cNvSpPr txBox="1">
            <a:spLocks noChangeArrowheads="1"/>
          </p:cNvSpPr>
          <p:nvPr/>
        </p:nvSpPr>
        <p:spPr bwMode="auto">
          <a:xfrm>
            <a:off x="298888" y="4364038"/>
            <a:ext cx="7946557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Valores</a:t>
            </a:r>
            <a:r>
              <a:rPr lang="en-US" dirty="0" smtClean="0"/>
              <a:t> de default de </a:t>
            </a:r>
            <a:r>
              <a:rPr lang="en-US" dirty="0" err="1" smtClean="0"/>
              <a:t>estos</a:t>
            </a:r>
            <a:r>
              <a:rPr lang="en-US" dirty="0" smtClean="0"/>
              <a:t> </a:t>
            </a:r>
            <a:r>
              <a:rPr lang="en-US" dirty="0" err="1" smtClean="0"/>
              <a:t>campos</a:t>
            </a:r>
            <a:r>
              <a:rPr lang="en-US" dirty="0" smtClean="0"/>
              <a:t> son </a:t>
            </a:r>
            <a:r>
              <a:rPr lang="en-US" dirty="0" err="1" smtClean="0"/>
              <a:t>ajustados</a:t>
            </a:r>
            <a:r>
              <a:rPr lang="en-US" dirty="0" smtClean="0"/>
              <a:t> en los </a:t>
            </a:r>
          </a:p>
          <a:p>
            <a:pPr algn="ctr"/>
            <a:r>
              <a:rPr lang="en-US" dirty="0" err="1" smtClean="0"/>
              <a:t>parámetros</a:t>
            </a:r>
            <a:r>
              <a:rPr lang="en-US" dirty="0" smtClean="0"/>
              <a:t> del </a:t>
            </a:r>
            <a:r>
              <a:rPr lang="en-US" dirty="0" err="1" smtClean="0"/>
              <a:t>Producto</a:t>
            </a:r>
            <a:endParaRPr lang="en-US" dirty="0"/>
          </a:p>
          <a:p>
            <a:pPr algn="ctr"/>
            <a:r>
              <a:rPr lang="en-US" dirty="0">
                <a:sym typeface="Wingdings 3" pitchFamily="18" charset="2"/>
              </a:rPr>
              <a:t> </a:t>
            </a:r>
            <a:r>
              <a:rPr lang="en-US" dirty="0" err="1" smtClean="0">
                <a:sym typeface="Wingdings 3" pitchFamily="18" charset="2"/>
              </a:rPr>
              <a:t>Regularmente</a:t>
            </a:r>
            <a:r>
              <a:rPr lang="en-US" dirty="0" smtClean="0">
                <a:sym typeface="Wingdings 3" pitchFamily="18" charset="2"/>
              </a:rPr>
              <a:t>, no </a:t>
            </a:r>
            <a:r>
              <a:rPr lang="en-US" dirty="0" err="1" smtClean="0">
                <a:sym typeface="Wingdings 3" pitchFamily="18" charset="2"/>
              </a:rPr>
              <a:t>tienes</a:t>
            </a:r>
            <a:r>
              <a:rPr lang="en-US" dirty="0" smtClean="0">
                <a:sym typeface="Wingdings 3" pitchFamily="18" charset="2"/>
              </a:rPr>
              <a:t> </a:t>
            </a:r>
            <a:r>
              <a:rPr lang="en-US" dirty="0" err="1" smtClean="0">
                <a:sym typeface="Wingdings 3" pitchFamily="18" charset="2"/>
              </a:rPr>
              <a:t>que</a:t>
            </a:r>
            <a:r>
              <a:rPr lang="en-US" dirty="0" smtClean="0">
                <a:sym typeface="Wingdings 3" pitchFamily="18" charset="2"/>
              </a:rPr>
              <a:t> </a:t>
            </a:r>
            <a:r>
              <a:rPr lang="en-US" dirty="0" err="1" smtClean="0">
                <a:sym typeface="Wingdings 3" pitchFamily="18" charset="2"/>
              </a:rPr>
              <a:t>modificarlos</a:t>
            </a:r>
            <a:endParaRPr lang="en-US" dirty="0">
              <a:sym typeface="Wingdings 3" pitchFamily="18" charset="2"/>
            </a:endParaRPr>
          </a:p>
        </p:txBody>
      </p:sp>
      <p:sp>
        <p:nvSpPr>
          <p:cNvPr id="19463" name="Text Box 61"/>
          <p:cNvSpPr txBox="1">
            <a:spLocks noChangeArrowheads="1"/>
          </p:cNvSpPr>
          <p:nvPr/>
        </p:nvSpPr>
        <p:spPr bwMode="auto">
          <a:xfrm>
            <a:off x="3065012" y="1201738"/>
            <a:ext cx="30155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Parámetro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Over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air </a:t>
            </a:r>
          </a:p>
        </p:txBody>
      </p:sp>
      <p:sp>
        <p:nvSpPr>
          <p:cNvPr id="1946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8188" y="6481763"/>
            <a:ext cx="4910137" cy="376237"/>
          </a:xfrm>
          <a:noFill/>
        </p:spPr>
        <p:txBody>
          <a:bodyPr/>
          <a:lstStyle/>
          <a:p>
            <a:r>
              <a:rPr lang="fr-FR" smtClean="0"/>
              <a:t>OTA platform - Introduction and usage - Submitting and monitoring a request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8866188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990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6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Panorama</a:t>
            </a:r>
            <a:r>
              <a:rPr lang="en-US" dirty="0" smtClean="0"/>
              <a:t> General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D8A4670-37F1-4E71-B32D-8CF637777C72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8188" y="6481763"/>
            <a:ext cx="4910137" cy="376237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y </a:t>
            </a:r>
            <a:r>
              <a:rPr lang="fr-FR" dirty="0" err="1" smtClean="0"/>
              <a:t>uso</a:t>
            </a:r>
            <a:r>
              <a:rPr lang="fr-FR" dirty="0" smtClean="0"/>
              <a:t>  - </a:t>
            </a:r>
            <a:r>
              <a:rPr lang="fr-FR" dirty="0" err="1" smtClean="0"/>
              <a:t>Presentando</a:t>
            </a:r>
            <a:r>
              <a:rPr lang="fr-FR" dirty="0" smtClean="0"/>
              <a:t> y </a:t>
            </a:r>
            <a:r>
              <a:rPr lang="fr-FR" dirty="0" err="1" smtClean="0"/>
              <a:t>monitoreando</a:t>
            </a:r>
            <a:r>
              <a:rPr lang="fr-FR" dirty="0" smtClean="0"/>
              <a:t> </a:t>
            </a:r>
            <a:r>
              <a:rPr lang="fr-FR" dirty="0" err="1" smtClean="0"/>
              <a:t>una</a:t>
            </a:r>
            <a:r>
              <a:rPr lang="fr-FR" dirty="0" smtClean="0"/>
              <a:t> </a:t>
            </a:r>
            <a:r>
              <a:rPr lang="fr-FR" dirty="0" err="1" smtClean="0"/>
              <a:t>solicitud</a:t>
            </a:r>
            <a:endParaRPr lang="fr-FR" dirty="0" smtClean="0"/>
          </a:p>
        </p:txBody>
      </p:sp>
      <p:pic>
        <p:nvPicPr>
          <p:cNvPr id="7173" name="Picture 4" descr="computer_hard_dis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6813" y="2917825"/>
            <a:ext cx="788987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5" descr="antenn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29075" y="2330450"/>
            <a:ext cx="6524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175" name="Group 97"/>
          <p:cNvGrpSpPr>
            <a:grpSpLocks/>
          </p:cNvGrpSpPr>
          <p:nvPr/>
        </p:nvGrpSpPr>
        <p:grpSpPr bwMode="auto">
          <a:xfrm>
            <a:off x="69850" y="1820863"/>
            <a:ext cx="1736725" cy="2808287"/>
            <a:chOff x="44" y="1147"/>
            <a:chExt cx="1094" cy="1769"/>
          </a:xfrm>
        </p:grpSpPr>
        <p:sp>
          <p:nvSpPr>
            <p:cNvPr id="7207" name="Text Box 67"/>
            <p:cNvSpPr txBox="1">
              <a:spLocks noChangeArrowheads="1"/>
            </p:cNvSpPr>
            <p:nvPr/>
          </p:nvSpPr>
          <p:spPr bwMode="auto">
            <a:xfrm>
              <a:off x="103" y="1147"/>
              <a:ext cx="97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err="1" smtClean="0"/>
                <a:t>Servicios</a:t>
              </a:r>
              <a:endParaRPr lang="en-US" b="1" dirty="0"/>
            </a:p>
          </p:txBody>
        </p:sp>
        <p:pic>
          <p:nvPicPr>
            <p:cNvPr id="7208" name="Picture 6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9" y="1404"/>
              <a:ext cx="1007" cy="151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sp>
          <p:nvSpPr>
            <p:cNvPr id="7209" name="Text Box 68"/>
            <p:cNvSpPr txBox="1">
              <a:spLocks noChangeArrowheads="1"/>
            </p:cNvSpPr>
            <p:nvPr/>
          </p:nvSpPr>
          <p:spPr bwMode="auto">
            <a:xfrm>
              <a:off x="44" y="1787"/>
              <a:ext cx="1094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>
                  <a:schemeClr val="tx1"/>
                </a:buClr>
                <a:buFontTx/>
                <a:buChar char="•"/>
              </a:pPr>
              <a:r>
                <a:rPr lang="en-US" sz="1400" b="1" dirty="0"/>
                <a:t> </a:t>
              </a:r>
              <a:r>
                <a:rPr lang="en-US" sz="1400" b="1" dirty="0" err="1" smtClean="0"/>
                <a:t>Actualizar</a:t>
              </a:r>
              <a:r>
                <a:rPr lang="en-US" sz="1400" b="1" dirty="0" smtClean="0"/>
                <a:t> ADN</a:t>
              </a:r>
              <a:endParaRPr lang="en-US" sz="1400" b="1" dirty="0"/>
            </a:p>
            <a:p>
              <a:pPr>
                <a:buClr>
                  <a:schemeClr val="tx1"/>
                </a:buClr>
                <a:buFontTx/>
                <a:buChar char="•"/>
              </a:pPr>
              <a:r>
                <a:rPr lang="en-US" sz="1400" b="1" dirty="0"/>
                <a:t> </a:t>
              </a:r>
              <a:r>
                <a:rPr lang="en-US" sz="1400" b="1" dirty="0" err="1" smtClean="0"/>
                <a:t>Actualizar</a:t>
              </a:r>
              <a:r>
                <a:rPr lang="en-US" sz="1400" b="1" dirty="0" smtClean="0"/>
                <a:t> </a:t>
              </a:r>
              <a:r>
                <a:rPr lang="en-US" sz="1400" b="1" dirty="0"/>
                <a:t>PLMN</a:t>
              </a:r>
            </a:p>
            <a:p>
              <a:pPr>
                <a:buClr>
                  <a:schemeClr val="tx1"/>
                </a:buClr>
                <a:buFontTx/>
                <a:buChar char="•"/>
              </a:pPr>
              <a:r>
                <a:rPr lang="en-US" sz="1400" b="1" dirty="0"/>
                <a:t> </a:t>
              </a:r>
              <a:r>
                <a:rPr lang="en-US" sz="1400" b="1" dirty="0" err="1" smtClean="0"/>
                <a:t>Enviar</a:t>
              </a:r>
              <a:r>
                <a:rPr lang="en-US" sz="1400" b="1" dirty="0" smtClean="0"/>
                <a:t> </a:t>
              </a:r>
              <a:r>
                <a:rPr lang="en-US" sz="1400" b="1" dirty="0"/>
                <a:t>SMS</a:t>
              </a:r>
            </a:p>
            <a:p>
              <a:pPr>
                <a:buClr>
                  <a:schemeClr val="tx1"/>
                </a:buClr>
                <a:buFontTx/>
                <a:buChar char="•"/>
              </a:pPr>
              <a:r>
                <a:rPr lang="en-US" sz="1400" b="1" dirty="0"/>
                <a:t> </a:t>
              </a:r>
              <a:r>
                <a:rPr lang="en-US" sz="1400" b="1" dirty="0" err="1" smtClean="0"/>
                <a:t>Bajar</a:t>
              </a:r>
              <a:r>
                <a:rPr lang="en-US" sz="1400" b="1" dirty="0" smtClean="0"/>
                <a:t> </a:t>
              </a:r>
              <a:r>
                <a:rPr lang="en-US" sz="1400" b="1" dirty="0"/>
                <a:t>applet</a:t>
              </a:r>
            </a:p>
            <a:p>
              <a:pPr>
                <a:buClr>
                  <a:schemeClr val="tx1"/>
                </a:buClr>
                <a:buFontTx/>
                <a:buChar char="•"/>
              </a:pPr>
              <a:r>
                <a:rPr lang="en-US" sz="1400" b="1" dirty="0"/>
                <a:t> ...</a:t>
              </a:r>
            </a:p>
          </p:txBody>
        </p:sp>
      </p:grpSp>
      <p:sp>
        <p:nvSpPr>
          <p:cNvPr id="7176" name="Text Box 87"/>
          <p:cNvSpPr txBox="1">
            <a:spLocks noChangeArrowheads="1"/>
          </p:cNvSpPr>
          <p:nvPr/>
        </p:nvSpPr>
        <p:spPr bwMode="auto">
          <a:xfrm>
            <a:off x="2089150" y="3956050"/>
            <a:ext cx="17711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err="1" smtClean="0"/>
              <a:t>Plataforma</a:t>
            </a:r>
            <a:r>
              <a:rPr lang="en-US" sz="1600" b="1" dirty="0" smtClean="0"/>
              <a:t> OTA </a:t>
            </a:r>
            <a:endParaRPr lang="en-US" sz="1600" b="1" dirty="0"/>
          </a:p>
        </p:txBody>
      </p:sp>
      <p:sp>
        <p:nvSpPr>
          <p:cNvPr id="7177" name="Text Box 88"/>
          <p:cNvSpPr txBox="1">
            <a:spLocks noChangeArrowheads="1"/>
          </p:cNvSpPr>
          <p:nvPr/>
        </p:nvSpPr>
        <p:spPr bwMode="auto">
          <a:xfrm>
            <a:off x="3970338" y="3962400"/>
            <a:ext cx="7699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SMSC</a:t>
            </a:r>
          </a:p>
        </p:txBody>
      </p:sp>
      <p:sp>
        <p:nvSpPr>
          <p:cNvPr id="7178" name="Line 89"/>
          <p:cNvSpPr>
            <a:spLocks noChangeShapeType="1"/>
          </p:cNvSpPr>
          <p:nvPr/>
        </p:nvSpPr>
        <p:spPr bwMode="auto">
          <a:xfrm>
            <a:off x="1781175" y="3429000"/>
            <a:ext cx="638175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179" name="Line 90"/>
          <p:cNvSpPr>
            <a:spLocks noChangeShapeType="1"/>
          </p:cNvSpPr>
          <p:nvPr/>
        </p:nvSpPr>
        <p:spPr bwMode="auto">
          <a:xfrm>
            <a:off x="3371850" y="3429000"/>
            <a:ext cx="695325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grpSp>
        <p:nvGrpSpPr>
          <p:cNvPr id="3" name="Group 98"/>
          <p:cNvGrpSpPr>
            <a:grpSpLocks/>
          </p:cNvGrpSpPr>
          <p:nvPr/>
        </p:nvGrpSpPr>
        <p:grpSpPr bwMode="auto">
          <a:xfrm>
            <a:off x="4714876" y="1011238"/>
            <a:ext cx="4303715" cy="2417762"/>
            <a:chOff x="2970" y="637"/>
            <a:chExt cx="2711" cy="1523"/>
          </a:xfrm>
        </p:grpSpPr>
        <p:pic>
          <p:nvPicPr>
            <p:cNvPr id="7204" name="Picture 7" descr="card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70" y="1024"/>
              <a:ext cx="624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05" name="Line 91"/>
            <p:cNvSpPr>
              <a:spLocks noChangeShapeType="1"/>
            </p:cNvSpPr>
            <p:nvPr/>
          </p:nvSpPr>
          <p:spPr bwMode="auto">
            <a:xfrm flipV="1">
              <a:off x="2970" y="1428"/>
              <a:ext cx="960" cy="732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06" name="Text Box 93"/>
            <p:cNvSpPr txBox="1">
              <a:spLocks noChangeArrowheads="1"/>
            </p:cNvSpPr>
            <p:nvPr/>
          </p:nvSpPr>
          <p:spPr bwMode="auto">
            <a:xfrm>
              <a:off x="3398" y="637"/>
              <a:ext cx="228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...</a:t>
              </a:r>
              <a:r>
                <a:rPr lang="en-US" dirty="0" err="1" smtClean="0"/>
                <a:t>presentar</a:t>
              </a:r>
              <a:r>
                <a:rPr lang="en-US" dirty="0" smtClean="0"/>
                <a:t> </a:t>
              </a:r>
              <a:r>
                <a:rPr lang="en-US" dirty="0" err="1" smtClean="0"/>
                <a:t>una</a:t>
              </a:r>
              <a:r>
                <a:rPr lang="en-US" dirty="0" smtClean="0"/>
                <a:t> </a:t>
              </a:r>
              <a:r>
                <a:rPr lang="en-US" dirty="0" err="1" smtClean="0"/>
                <a:t>solicitud</a:t>
              </a:r>
              <a:endParaRPr lang="en-US" dirty="0"/>
            </a:p>
          </p:txBody>
        </p:sp>
      </p:grp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4714875" y="3284538"/>
            <a:ext cx="4381500" cy="2582862"/>
            <a:chOff x="2970" y="2069"/>
            <a:chExt cx="2760" cy="1627"/>
          </a:xfrm>
        </p:grpSpPr>
        <p:grpSp>
          <p:nvGrpSpPr>
            <p:cNvPr id="7186" name="Group 48"/>
            <p:cNvGrpSpPr>
              <a:grpSpLocks/>
            </p:cNvGrpSpPr>
            <p:nvPr/>
          </p:nvGrpSpPr>
          <p:grpSpPr bwMode="auto">
            <a:xfrm>
              <a:off x="3400" y="2466"/>
              <a:ext cx="1440" cy="1224"/>
              <a:chOff x="3094" y="1946"/>
              <a:chExt cx="1440" cy="1224"/>
            </a:xfrm>
          </p:grpSpPr>
          <p:pic>
            <p:nvPicPr>
              <p:cNvPr id="7197" name="Picture 9" descr="car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094" y="1946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98" name="Picture 28" descr="car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230" y="2082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99" name="Picture 29" descr="car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366" y="2218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00" name="Picture 30" descr="car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502" y="2354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01" name="Picture 31" descr="car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638" y="2490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02" name="Picture 32" descr="car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774" y="2626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03" name="Picture 33" descr="car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910" y="2762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187" name="Group 49"/>
            <p:cNvGrpSpPr>
              <a:grpSpLocks/>
            </p:cNvGrpSpPr>
            <p:nvPr/>
          </p:nvGrpSpPr>
          <p:grpSpPr bwMode="auto">
            <a:xfrm>
              <a:off x="4290" y="2472"/>
              <a:ext cx="1440" cy="1224"/>
              <a:chOff x="3094" y="1946"/>
              <a:chExt cx="1440" cy="1224"/>
            </a:xfrm>
          </p:grpSpPr>
          <p:pic>
            <p:nvPicPr>
              <p:cNvPr id="7190" name="Picture 50" descr="car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094" y="1946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91" name="Picture 51" descr="car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230" y="2082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92" name="Picture 52" descr="car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366" y="2218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93" name="Picture 53" descr="car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502" y="2354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94" name="Picture 54" descr="car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638" y="2490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95" name="Picture 55" descr="car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774" y="2626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96" name="Picture 56" descr="car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910" y="2762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188" name="Line 92"/>
            <p:cNvSpPr>
              <a:spLocks noChangeShapeType="1"/>
            </p:cNvSpPr>
            <p:nvPr/>
          </p:nvSpPr>
          <p:spPr bwMode="auto">
            <a:xfrm>
              <a:off x="2970" y="2160"/>
              <a:ext cx="780" cy="24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89" name="Text Box 94"/>
            <p:cNvSpPr txBox="1">
              <a:spLocks noChangeArrowheads="1"/>
            </p:cNvSpPr>
            <p:nvPr/>
          </p:nvSpPr>
          <p:spPr bwMode="auto">
            <a:xfrm>
              <a:off x="3432" y="2069"/>
              <a:ext cx="209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...</a:t>
              </a:r>
              <a:r>
                <a:rPr lang="en-US" dirty="0" err="1" smtClean="0"/>
                <a:t>Lanzar</a:t>
              </a:r>
              <a:r>
                <a:rPr lang="en-US" dirty="0" smtClean="0"/>
                <a:t> </a:t>
              </a:r>
              <a:r>
                <a:rPr lang="en-US" dirty="0" err="1" smtClean="0"/>
                <a:t>una</a:t>
              </a:r>
              <a:r>
                <a:rPr lang="en-US" dirty="0" smtClean="0"/>
                <a:t> </a:t>
              </a:r>
              <a:r>
                <a:rPr lang="en-US" dirty="0" err="1" smtClean="0"/>
                <a:t>campaña</a:t>
              </a:r>
              <a:endParaRPr lang="en-US" dirty="0"/>
            </a:p>
          </p:txBody>
        </p:sp>
      </p:grpSp>
      <p:sp>
        <p:nvSpPr>
          <p:cNvPr id="7182" name="Text Box 96"/>
          <p:cNvSpPr txBox="1">
            <a:spLocks noChangeArrowheads="1"/>
          </p:cNvSpPr>
          <p:nvPr/>
        </p:nvSpPr>
        <p:spPr bwMode="auto">
          <a:xfrm>
            <a:off x="155575" y="1011238"/>
            <a:ext cx="51718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Con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plataforma</a:t>
            </a:r>
            <a:r>
              <a:rPr lang="en-US" dirty="0" smtClean="0"/>
              <a:t> OTA ,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puedes</a:t>
            </a: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268391" name="Freeform 103"/>
          <p:cNvSpPr>
            <a:spLocks/>
          </p:cNvSpPr>
          <p:nvPr/>
        </p:nvSpPr>
        <p:spPr bwMode="auto">
          <a:xfrm>
            <a:off x="47625" y="828675"/>
            <a:ext cx="8753475" cy="3886200"/>
          </a:xfrm>
          <a:custGeom>
            <a:avLst/>
            <a:gdLst>
              <a:gd name="T0" fmla="*/ 2147483647 w 5514"/>
              <a:gd name="T1" fmla="*/ 2147483647 h 2448"/>
              <a:gd name="T2" fmla="*/ 2147483647 w 5514"/>
              <a:gd name="T3" fmla="*/ 2147483647 h 2448"/>
              <a:gd name="T4" fmla="*/ 2147483647 w 5514"/>
              <a:gd name="T5" fmla="*/ 2147483647 h 2448"/>
              <a:gd name="T6" fmla="*/ 2147483647 w 5514"/>
              <a:gd name="T7" fmla="*/ 2147483647 h 2448"/>
              <a:gd name="T8" fmla="*/ 2147483647 w 5514"/>
              <a:gd name="T9" fmla="*/ 0 h 2448"/>
              <a:gd name="T10" fmla="*/ 2147483647 w 5514"/>
              <a:gd name="T11" fmla="*/ 0 h 2448"/>
              <a:gd name="T12" fmla="*/ 2147483647 w 5514"/>
              <a:gd name="T13" fmla="*/ 2147483647 h 2448"/>
              <a:gd name="T14" fmla="*/ 2147483647 w 5514"/>
              <a:gd name="T15" fmla="*/ 2147483647 h 2448"/>
              <a:gd name="T16" fmla="*/ 2147483647 w 5514"/>
              <a:gd name="T17" fmla="*/ 2147483647 h 2448"/>
              <a:gd name="T18" fmla="*/ 0 w 5514"/>
              <a:gd name="T19" fmla="*/ 2147483647 h 2448"/>
              <a:gd name="T20" fmla="*/ 2147483647 w 5514"/>
              <a:gd name="T21" fmla="*/ 2147483647 h 244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514"/>
              <a:gd name="T34" fmla="*/ 0 h 2448"/>
              <a:gd name="T35" fmla="*/ 5514 w 5514"/>
              <a:gd name="T36" fmla="*/ 2448 h 244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514" h="2448">
                <a:moveTo>
                  <a:pt x="18" y="672"/>
                </a:moveTo>
                <a:lnTo>
                  <a:pt x="1152" y="672"/>
                </a:lnTo>
                <a:lnTo>
                  <a:pt x="1152" y="1248"/>
                </a:lnTo>
                <a:lnTo>
                  <a:pt x="1896" y="1248"/>
                </a:lnTo>
                <a:lnTo>
                  <a:pt x="3654" y="0"/>
                </a:lnTo>
                <a:lnTo>
                  <a:pt x="5514" y="0"/>
                </a:lnTo>
                <a:lnTo>
                  <a:pt x="2892" y="2208"/>
                </a:lnTo>
                <a:lnTo>
                  <a:pt x="1146" y="2202"/>
                </a:lnTo>
                <a:lnTo>
                  <a:pt x="1146" y="2448"/>
                </a:lnTo>
                <a:lnTo>
                  <a:pt x="0" y="2448"/>
                </a:lnTo>
                <a:lnTo>
                  <a:pt x="18" y="672"/>
                </a:lnTo>
                <a:close/>
              </a:path>
            </a:pathLst>
          </a:custGeom>
          <a:noFill/>
          <a:ln w="38100" cap="rnd" cmpd="sng">
            <a:solidFill>
              <a:srgbClr val="FF0066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184" name="Text Box 15"/>
          <p:cNvSpPr txBox="1">
            <a:spLocks noChangeArrowheads="1"/>
          </p:cNvSpPr>
          <p:nvPr/>
        </p:nvSpPr>
        <p:spPr bwMode="auto">
          <a:xfrm>
            <a:off x="4403725" y="3290888"/>
            <a:ext cx="3365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ym typeface="Webdings" pitchFamily="18" charset="2"/>
              </a:rPr>
              <a:t></a:t>
            </a:r>
          </a:p>
        </p:txBody>
      </p:sp>
      <p:sp>
        <p:nvSpPr>
          <p:cNvPr id="7185" name="Text Box 15"/>
          <p:cNvSpPr txBox="1">
            <a:spLocks noChangeArrowheads="1"/>
          </p:cNvSpPr>
          <p:nvPr/>
        </p:nvSpPr>
        <p:spPr bwMode="auto">
          <a:xfrm>
            <a:off x="8866188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683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91" grpId="0" animBg="1"/>
      <p:bldP spid="718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err="1" smtClean="0"/>
              <a:t>Presentando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Submission – Transport</a:t>
            </a:r>
          </a:p>
        </p:txBody>
      </p:sp>
      <p:sp>
        <p:nvSpPr>
          <p:cNvPr id="290879" name="Rectangle 63"/>
          <p:cNvSpPr>
            <a:spLocks noGrp="1" noChangeArrowheads="1"/>
          </p:cNvSpPr>
          <p:nvPr>
            <p:ph idx="1"/>
          </p:nvPr>
        </p:nvSpPr>
        <p:spPr>
          <a:xfrm>
            <a:off x="198438" y="4014788"/>
            <a:ext cx="8250237" cy="25082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/>
              <a:t>Si se </a:t>
            </a:r>
            <a:r>
              <a:rPr lang="en-US" sz="1800" dirty="0" err="1" smtClean="0"/>
              <a:t>envian</a:t>
            </a:r>
            <a:r>
              <a:rPr lang="en-US" sz="1800" dirty="0" smtClean="0"/>
              <a:t> </a:t>
            </a:r>
            <a:r>
              <a:rPr lang="en-US" sz="1800" dirty="0" err="1" smtClean="0"/>
              <a:t>varios</a:t>
            </a:r>
            <a:endParaRPr lang="en-US" sz="1800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Char char="•"/>
            </a:pPr>
            <a:r>
              <a:rPr lang="en-US" sz="1800" dirty="0" err="1" smtClean="0"/>
              <a:t>Modo</a:t>
            </a:r>
            <a:r>
              <a:rPr lang="en-US" sz="1800" dirty="0" smtClean="0"/>
              <a:t> </a:t>
            </a:r>
            <a:r>
              <a:rPr lang="en-US" sz="1800" b="1" dirty="0" smtClean="0"/>
              <a:t>Mobile Terminated</a:t>
            </a:r>
            <a:r>
              <a:rPr lang="en-US" sz="1800" dirty="0" smtClean="0"/>
              <a:t> (MT) 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 smtClean="0">
                <a:cs typeface="Times New Roman" pitchFamily="18" charset="0"/>
              </a:rPr>
              <a:t>La </a:t>
            </a:r>
            <a:r>
              <a:rPr lang="en-US" sz="1800" dirty="0" err="1" smtClean="0">
                <a:cs typeface="Times New Roman" pitchFamily="18" charset="0"/>
              </a:rPr>
              <a:t>plataforma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espera</a:t>
            </a:r>
            <a:r>
              <a:rPr lang="en-US" sz="1800" dirty="0" smtClean="0">
                <a:cs typeface="Times New Roman" pitchFamily="18" charset="0"/>
              </a:rPr>
              <a:t> el </a:t>
            </a:r>
            <a:r>
              <a:rPr lang="en-US" sz="1800" dirty="0" err="1" smtClean="0">
                <a:cs typeface="Times New Roman" pitchFamily="18" charset="0"/>
              </a:rPr>
              <a:t>lDS</a:t>
            </a:r>
            <a:r>
              <a:rPr lang="en-US" sz="1800" dirty="0" smtClean="0">
                <a:cs typeface="Times New Roman" pitchFamily="18" charset="0"/>
              </a:rPr>
              <a:t> (</a:t>
            </a:r>
            <a:r>
              <a:rPr lang="en-US" sz="1800" dirty="0" smtClean="0">
                <a:cs typeface="Times New Roman" pitchFamily="18" charset="0"/>
                <a:sym typeface="Wingdings 2" pitchFamily="18" charset="2"/>
              </a:rPr>
              <a:t></a:t>
            </a:r>
            <a:r>
              <a:rPr lang="en-US" sz="1800" dirty="0" smtClean="0">
                <a:cs typeface="Times New Roman" pitchFamily="18" charset="0"/>
              </a:rPr>
              <a:t>) del SMS </a:t>
            </a:r>
            <a:r>
              <a:rPr lang="en-US" sz="1800" dirty="0" err="1" smtClean="0">
                <a:cs typeface="Times New Roman" pitchFamily="18" charset="0"/>
              </a:rPr>
              <a:t>previo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para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enviar</a:t>
            </a:r>
            <a:r>
              <a:rPr lang="en-US" sz="1800" dirty="0" smtClean="0">
                <a:cs typeface="Times New Roman" pitchFamily="18" charset="0"/>
              </a:rPr>
              <a:t> el </a:t>
            </a:r>
            <a:r>
              <a:rPr lang="en-US" sz="1800" dirty="0" err="1" smtClean="0">
                <a:cs typeface="Times New Roman" pitchFamily="18" charset="0"/>
              </a:rPr>
              <a:t>siguiente</a:t>
            </a:r>
            <a:r>
              <a:rPr lang="en-US" sz="1800" dirty="0" smtClean="0">
                <a:cs typeface="Times New Roman" pitchFamily="18" charset="0"/>
              </a:rPr>
              <a:t>.</a:t>
            </a: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b="1" dirty="0" err="1" smtClean="0"/>
              <a:t>Modo</a:t>
            </a:r>
            <a:r>
              <a:rPr lang="en-US" sz="1800" b="1" dirty="0" smtClean="0"/>
              <a:t> SMSC </a:t>
            </a:r>
            <a:br>
              <a:rPr lang="en-US" sz="1800" b="1" dirty="0" smtClean="0"/>
            </a:br>
            <a:r>
              <a:rPr lang="en-US" sz="1800" b="1" dirty="0" smtClean="0"/>
              <a:t> </a:t>
            </a:r>
            <a:r>
              <a:rPr lang="en-US" sz="1800" dirty="0" smtClean="0">
                <a:cs typeface="Times New Roman" pitchFamily="18" charset="0"/>
              </a:rPr>
              <a:t>La </a:t>
            </a:r>
            <a:r>
              <a:rPr lang="en-US" sz="1800" dirty="0" err="1" smtClean="0">
                <a:cs typeface="Times New Roman" pitchFamily="18" charset="0"/>
              </a:rPr>
              <a:t>plataforma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espera</a:t>
            </a:r>
            <a:r>
              <a:rPr lang="en-US" sz="1800" dirty="0" smtClean="0">
                <a:cs typeface="Times New Roman" pitchFamily="18" charset="0"/>
              </a:rPr>
              <a:t> el SMSC-</a:t>
            </a:r>
            <a:r>
              <a:rPr lang="en-US" sz="1800" dirty="0" err="1" smtClean="0">
                <a:cs typeface="Times New Roman" pitchFamily="18" charset="0"/>
              </a:rPr>
              <a:t>Ack</a:t>
            </a:r>
            <a:r>
              <a:rPr lang="en-US" sz="1800" dirty="0" smtClean="0">
                <a:cs typeface="Times New Roman" pitchFamily="18" charset="0"/>
              </a:rPr>
              <a:t> (</a:t>
            </a:r>
            <a:r>
              <a:rPr lang="en-US" sz="1800" dirty="0" smtClean="0">
                <a:sym typeface="Wingdings 2" pitchFamily="18" charset="2"/>
              </a:rPr>
              <a:t></a:t>
            </a:r>
            <a:r>
              <a:rPr lang="en-US" sz="1800" dirty="0" smtClean="0">
                <a:cs typeface="Times New Roman" pitchFamily="18" charset="0"/>
              </a:rPr>
              <a:t>) </a:t>
            </a:r>
            <a:r>
              <a:rPr lang="en-US" sz="1800" dirty="0" err="1" smtClean="0">
                <a:cs typeface="Times New Roman" pitchFamily="18" charset="0"/>
              </a:rPr>
              <a:t>previo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para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enviar</a:t>
            </a:r>
            <a:r>
              <a:rPr lang="en-US" sz="1800" dirty="0" smtClean="0">
                <a:cs typeface="Times New Roman" pitchFamily="18" charset="0"/>
              </a:rPr>
              <a:t> el </a:t>
            </a:r>
            <a:r>
              <a:rPr lang="en-US" sz="1800" dirty="0" err="1" smtClean="0">
                <a:cs typeface="Times New Roman" pitchFamily="18" charset="0"/>
              </a:rPr>
              <a:t>siguiente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y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considera</a:t>
            </a:r>
            <a:r>
              <a:rPr lang="en-US" sz="1800" dirty="0" smtClean="0">
                <a:cs typeface="Times New Roman" pitchFamily="18" charset="0"/>
              </a:rPr>
              <a:t> el DS (</a:t>
            </a:r>
            <a:r>
              <a:rPr lang="en-US" sz="1800" dirty="0" smtClean="0">
                <a:cs typeface="Times New Roman" pitchFamily="18" charset="0"/>
                <a:sym typeface="Wingdings 2" pitchFamily="18" charset="2"/>
              </a:rPr>
              <a:t></a:t>
            </a:r>
            <a:r>
              <a:rPr lang="en-US" sz="1800" dirty="0" smtClean="0">
                <a:cs typeface="Times New Roman" pitchFamily="18" charset="0"/>
              </a:rPr>
              <a:t>).</a:t>
            </a: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b="1" dirty="0" err="1" smtClean="0"/>
              <a:t>Modo</a:t>
            </a:r>
            <a:r>
              <a:rPr lang="en-US" sz="1800" b="1" dirty="0" smtClean="0"/>
              <a:t> TRANS </a:t>
            </a:r>
            <a:br>
              <a:rPr lang="en-US" sz="1800" b="1" dirty="0" smtClean="0"/>
            </a:br>
            <a:r>
              <a:rPr lang="en-US" sz="1800" b="1" dirty="0" smtClean="0"/>
              <a:t> </a:t>
            </a:r>
            <a:r>
              <a:rPr lang="en-US" sz="1800" dirty="0" smtClean="0">
                <a:cs typeface="Times New Roman" pitchFamily="18" charset="0"/>
              </a:rPr>
              <a:t>La </a:t>
            </a:r>
            <a:r>
              <a:rPr lang="en-US" sz="1800" dirty="0" err="1" smtClean="0">
                <a:cs typeface="Times New Roman" pitchFamily="18" charset="0"/>
              </a:rPr>
              <a:t>plataforma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espera</a:t>
            </a:r>
            <a:r>
              <a:rPr lang="en-US" sz="1800" dirty="0" smtClean="0">
                <a:cs typeface="Times New Roman" pitchFamily="18" charset="0"/>
              </a:rPr>
              <a:t> el SMSC-</a:t>
            </a:r>
            <a:r>
              <a:rPr lang="en-US" sz="1800" dirty="0" err="1" smtClean="0">
                <a:cs typeface="Times New Roman" pitchFamily="18" charset="0"/>
              </a:rPr>
              <a:t>Ack</a:t>
            </a:r>
            <a:r>
              <a:rPr lang="en-US" sz="1800" dirty="0" smtClean="0">
                <a:cs typeface="Times New Roman" pitchFamily="18" charset="0"/>
              </a:rPr>
              <a:t> (</a:t>
            </a:r>
            <a:r>
              <a:rPr lang="en-US" sz="1800" dirty="0" err="1" smtClean="0">
                <a:sym typeface="Wingdings 2" pitchFamily="18" charset="2"/>
              </a:rPr>
              <a:t></a:t>
            </a:r>
            <a:r>
              <a:rPr lang="en-US" sz="1800" dirty="0" smtClean="0">
                <a:cs typeface="Times New Roman" pitchFamily="18" charset="0"/>
              </a:rPr>
              <a:t>) </a:t>
            </a:r>
            <a:r>
              <a:rPr lang="en-US" sz="1800" dirty="0" err="1" smtClean="0">
                <a:cs typeface="Times New Roman" pitchFamily="18" charset="0"/>
              </a:rPr>
              <a:t>previo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para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enviar</a:t>
            </a:r>
            <a:r>
              <a:rPr lang="en-US" sz="1800" dirty="0" smtClean="0">
                <a:cs typeface="Times New Roman" pitchFamily="18" charset="0"/>
              </a:rPr>
              <a:t> el </a:t>
            </a:r>
            <a:r>
              <a:rPr lang="en-US" sz="1800" dirty="0" err="1" smtClean="0">
                <a:cs typeface="Times New Roman" pitchFamily="18" charset="0"/>
              </a:rPr>
              <a:t>siguiente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y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b="1" dirty="0" smtClean="0">
                <a:cs typeface="Times New Roman" pitchFamily="18" charset="0"/>
              </a:rPr>
              <a:t>no </a:t>
            </a:r>
            <a:r>
              <a:rPr lang="en-US" sz="1800" b="1" dirty="0" err="1" smtClean="0">
                <a:cs typeface="Times New Roman" pitchFamily="18" charset="0"/>
              </a:rPr>
              <a:t>pide</a:t>
            </a:r>
            <a:r>
              <a:rPr lang="en-US" sz="1800" b="1" dirty="0" smtClean="0">
                <a:cs typeface="Times New Roman" pitchFamily="18" charset="0"/>
              </a:rPr>
              <a:t> el </a:t>
            </a:r>
            <a:r>
              <a:rPr lang="en-US" sz="1800" dirty="0" smtClean="0">
                <a:cs typeface="Times New Roman" pitchFamily="18" charset="0"/>
              </a:rPr>
              <a:t>SIM-Ack.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13AD2B-1151-4817-A8DB-0B4AD23547DA}" type="slidenum">
              <a:rPr lang="fr-FR" smtClean="0"/>
              <a:pPr/>
              <a:t>20</a:t>
            </a:fld>
            <a:endParaRPr lang="fr-FR" smtClean="0"/>
          </a:p>
        </p:txBody>
      </p:sp>
      <p:pic>
        <p:nvPicPr>
          <p:cNvPr id="20485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513" y="1171575"/>
            <a:ext cx="3133725" cy="14303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1609725" y="1527175"/>
            <a:ext cx="5724525" cy="2416175"/>
            <a:chOff x="1014" y="962"/>
            <a:chExt cx="3606" cy="1522"/>
          </a:xfrm>
        </p:grpSpPr>
        <p:grpSp>
          <p:nvGrpSpPr>
            <p:cNvPr id="20526" name="Group 71"/>
            <p:cNvGrpSpPr>
              <a:grpSpLocks/>
            </p:cNvGrpSpPr>
            <p:nvPr/>
          </p:nvGrpSpPr>
          <p:grpSpPr bwMode="auto">
            <a:xfrm>
              <a:off x="1014" y="1140"/>
              <a:ext cx="3606" cy="1344"/>
              <a:chOff x="1014" y="1140"/>
              <a:chExt cx="3606" cy="1344"/>
            </a:xfrm>
          </p:grpSpPr>
          <p:sp>
            <p:nvSpPr>
              <p:cNvPr id="20528" name="Rectangle 67"/>
              <p:cNvSpPr>
                <a:spLocks noChangeArrowheads="1"/>
              </p:cNvSpPr>
              <p:nvPr/>
            </p:nvSpPr>
            <p:spPr bwMode="auto">
              <a:xfrm>
                <a:off x="1014" y="1140"/>
                <a:ext cx="3606" cy="13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529" name="Group 70"/>
              <p:cNvGrpSpPr>
                <a:grpSpLocks/>
              </p:cNvGrpSpPr>
              <p:nvPr/>
            </p:nvGrpSpPr>
            <p:grpSpPr bwMode="auto">
              <a:xfrm>
                <a:off x="4096" y="1320"/>
                <a:ext cx="454" cy="1081"/>
                <a:chOff x="4096" y="1320"/>
                <a:chExt cx="454" cy="1081"/>
              </a:xfrm>
            </p:grpSpPr>
            <p:pic>
              <p:nvPicPr>
                <p:cNvPr id="20538" name="Picture 20" descr="telephone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4185" y="1777"/>
                  <a:ext cx="336" cy="5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0539" name="Rectangle 21"/>
                <p:cNvSpPr>
                  <a:spLocks noChangeArrowheads="1"/>
                </p:cNvSpPr>
                <p:nvPr/>
              </p:nvSpPr>
              <p:spPr bwMode="auto">
                <a:xfrm>
                  <a:off x="4096" y="1320"/>
                  <a:ext cx="454" cy="1081"/>
                </a:xfrm>
                <a:prstGeom prst="rect">
                  <a:avLst/>
                </a:prstGeom>
                <a:noFill/>
                <a:ln w="25400" cap="rnd">
                  <a:solidFill>
                    <a:srgbClr val="3366FF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lIns="12554" tIns="6053" rIns="12554" bIns="6053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0838" name="Rectangle 22"/>
                <p:cNvSpPr>
                  <a:spLocks noChangeArrowheads="1"/>
                </p:cNvSpPr>
                <p:nvPr/>
              </p:nvSpPr>
              <p:spPr bwMode="auto">
                <a:xfrm>
                  <a:off x="4224" y="1500"/>
                  <a:ext cx="197" cy="1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2554" tIns="6053" rIns="12554" bIns="6053">
                  <a:spAutoFit/>
                </a:bodyPr>
                <a:lstStyle/>
                <a:p>
                  <a:pPr defTabSz="792163">
                    <a:defRPr/>
                  </a:pPr>
                  <a:r>
                    <a:rPr lang="en-US" sz="1500" b="1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ahoma" pitchFamily="34" charset="0"/>
                    </a:rPr>
                    <a:t>ME</a:t>
                  </a:r>
                </a:p>
              </p:txBody>
            </p:sp>
          </p:grpSp>
          <p:grpSp>
            <p:nvGrpSpPr>
              <p:cNvPr id="20530" name="Group 69"/>
              <p:cNvGrpSpPr>
                <a:grpSpLocks/>
              </p:cNvGrpSpPr>
              <p:nvPr/>
            </p:nvGrpSpPr>
            <p:grpSpPr bwMode="auto">
              <a:xfrm>
                <a:off x="2579" y="1320"/>
                <a:ext cx="579" cy="1090"/>
                <a:chOff x="2579" y="1320"/>
                <a:chExt cx="579" cy="1090"/>
              </a:xfrm>
            </p:grpSpPr>
            <p:sp>
              <p:nvSpPr>
                <p:cNvPr id="290840" name="Rectangle 24"/>
                <p:cNvSpPr>
                  <a:spLocks noChangeArrowheads="1"/>
                </p:cNvSpPr>
                <p:nvPr/>
              </p:nvSpPr>
              <p:spPr bwMode="auto">
                <a:xfrm>
                  <a:off x="2691" y="1428"/>
                  <a:ext cx="355" cy="1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lIns="12554" tIns="6053" rIns="12554" bIns="6053">
                  <a:spAutoFit/>
                </a:bodyPr>
                <a:lstStyle/>
                <a:p>
                  <a:pPr defTabSz="792163">
                    <a:defRPr/>
                  </a:pPr>
                  <a:r>
                    <a:rPr lang="en-US" sz="1500" b="1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ahoma" pitchFamily="34" charset="0"/>
                    </a:rPr>
                    <a:t>SMSC</a:t>
                  </a:r>
                </a:p>
              </p:txBody>
            </p:sp>
            <p:sp>
              <p:nvSpPr>
                <p:cNvPr id="20536" name="Rectangle 25"/>
                <p:cNvSpPr>
                  <a:spLocks noChangeArrowheads="1"/>
                </p:cNvSpPr>
                <p:nvPr/>
              </p:nvSpPr>
              <p:spPr bwMode="auto">
                <a:xfrm>
                  <a:off x="2579" y="1320"/>
                  <a:ext cx="579" cy="1090"/>
                </a:xfrm>
                <a:prstGeom prst="rect">
                  <a:avLst/>
                </a:prstGeom>
                <a:noFill/>
                <a:ln w="25400" cap="rnd">
                  <a:solidFill>
                    <a:srgbClr val="00008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lIns="12554" tIns="6053" rIns="12554" bIns="6053">
                  <a:sp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20537" name="Picture 26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657" y="1624"/>
                  <a:ext cx="354" cy="6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0531" name="Group 68"/>
              <p:cNvGrpSpPr>
                <a:grpSpLocks/>
              </p:cNvGrpSpPr>
              <p:nvPr/>
            </p:nvGrpSpPr>
            <p:grpSpPr bwMode="auto">
              <a:xfrm>
                <a:off x="1078" y="1311"/>
                <a:ext cx="579" cy="1090"/>
                <a:chOff x="1078" y="1311"/>
                <a:chExt cx="579" cy="1090"/>
              </a:xfrm>
            </p:grpSpPr>
            <p:sp>
              <p:nvSpPr>
                <p:cNvPr id="20532" name="Rectangle 29"/>
                <p:cNvSpPr>
                  <a:spLocks noChangeArrowheads="1"/>
                </p:cNvSpPr>
                <p:nvPr/>
              </p:nvSpPr>
              <p:spPr bwMode="auto">
                <a:xfrm>
                  <a:off x="1078" y="1311"/>
                  <a:ext cx="579" cy="1090"/>
                </a:xfrm>
                <a:prstGeom prst="rect">
                  <a:avLst/>
                </a:prstGeom>
                <a:solidFill>
                  <a:schemeClr val="bg1"/>
                </a:solidFill>
                <a:ln w="25400" cap="rnd">
                  <a:solidFill>
                    <a:srgbClr val="00008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lIns="12554" tIns="6053" rIns="12554" bIns="6053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0846" name="Rectangle 30"/>
                <p:cNvSpPr>
                  <a:spLocks noChangeArrowheads="1"/>
                </p:cNvSpPr>
                <p:nvPr/>
              </p:nvSpPr>
              <p:spPr bwMode="auto">
                <a:xfrm>
                  <a:off x="1095" y="1377"/>
                  <a:ext cx="544" cy="29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lIns="12554" tIns="6053" rIns="12554" bIns="6053">
                  <a:spAutoFit/>
                </a:bodyPr>
                <a:lstStyle/>
                <a:p>
                  <a:pPr algn="ctr" defTabSz="792163">
                    <a:defRPr/>
                  </a:pPr>
                  <a:r>
                    <a:rPr lang="en-US" sz="1500" b="1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ahoma" pitchFamily="34" charset="0"/>
                    </a:rPr>
                    <a:t>OTA</a:t>
                  </a:r>
                </a:p>
                <a:p>
                  <a:pPr algn="ctr" defTabSz="792163">
                    <a:defRPr/>
                  </a:pPr>
                  <a:r>
                    <a:rPr lang="en-US" sz="1500" b="1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ahoma" pitchFamily="34" charset="0"/>
                    </a:rPr>
                    <a:t>platform</a:t>
                  </a:r>
                </a:p>
              </p:txBody>
            </p:sp>
            <p:pic>
              <p:nvPicPr>
                <p:cNvPr id="20534" name="Picture 28" descr="computer_hard_disk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1119" y="1730"/>
                  <a:ext cx="497" cy="6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20527" name="Text Box 75"/>
            <p:cNvSpPr txBox="1">
              <a:spLocks noChangeArrowheads="1"/>
            </p:cNvSpPr>
            <p:nvPr/>
          </p:nvSpPr>
          <p:spPr bwMode="auto">
            <a:xfrm>
              <a:off x="2329" y="962"/>
              <a:ext cx="131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 smtClean="0"/>
                <a:t>Ciclo</a:t>
              </a:r>
              <a:r>
                <a:rPr lang="en-US" sz="1600" b="1" dirty="0" smtClean="0"/>
                <a:t> de </a:t>
              </a:r>
              <a:r>
                <a:rPr lang="en-US" sz="1600" b="1" dirty="0" err="1" smtClean="0"/>
                <a:t>vida</a:t>
              </a:r>
              <a:r>
                <a:rPr lang="en-US" sz="1600" b="1" dirty="0" smtClean="0"/>
                <a:t> ESMS</a:t>
              </a:r>
              <a:endParaRPr lang="en-US" sz="1600" b="1" dirty="0"/>
            </a:p>
          </p:txBody>
        </p:sp>
      </p:grp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342900" y="1466850"/>
            <a:ext cx="3057525" cy="16192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8131172" y="3994831"/>
            <a:ext cx="1012828" cy="2054225"/>
            <a:chOff x="5045" y="2733"/>
            <a:chExt cx="638" cy="1294"/>
          </a:xfrm>
        </p:grpSpPr>
        <p:sp>
          <p:nvSpPr>
            <p:cNvPr id="20523" name="AutoShape 64"/>
            <p:cNvSpPr>
              <a:spLocks noChangeArrowheads="1"/>
            </p:cNvSpPr>
            <p:nvPr/>
          </p:nvSpPr>
          <p:spPr bwMode="auto">
            <a:xfrm rot="5400000">
              <a:off x="5035" y="3334"/>
              <a:ext cx="828" cy="23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5 w 21600"/>
                <a:gd name="T13" fmla="*/ 5446 h 21600"/>
                <a:gd name="T14" fmla="*/ 18887 w 21600"/>
                <a:gd name="T15" fmla="*/ 16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4" name="Text Box 65"/>
            <p:cNvSpPr txBox="1">
              <a:spLocks noChangeArrowheads="1"/>
            </p:cNvSpPr>
            <p:nvPr/>
          </p:nvSpPr>
          <p:spPr bwMode="auto">
            <a:xfrm>
              <a:off x="5179" y="2733"/>
              <a:ext cx="38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%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</a:p>
            <a:p>
              <a:pPr algn="ctr">
                <a:defRPr/>
              </a:pPr>
              <a:r>
                <a:rPr lang="en-U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éxito</a:t>
              </a:r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525" name="Text Box 66"/>
            <p:cNvSpPr txBox="1">
              <a:spLocks noChangeArrowheads="1"/>
            </p:cNvSpPr>
            <p:nvPr/>
          </p:nvSpPr>
          <p:spPr bwMode="auto">
            <a:xfrm>
              <a:off x="5045" y="3833"/>
              <a:ext cx="63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velocidad</a:t>
              </a:r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5013325" y="2046288"/>
            <a:ext cx="1460500" cy="860425"/>
            <a:chOff x="2278" y="799"/>
            <a:chExt cx="920" cy="542"/>
          </a:xfrm>
        </p:grpSpPr>
        <p:sp>
          <p:nvSpPr>
            <p:cNvPr id="20517" name="Rectangle 39"/>
            <p:cNvSpPr>
              <a:spLocks noChangeArrowheads="1"/>
            </p:cNvSpPr>
            <p:nvPr/>
          </p:nvSpPr>
          <p:spPr bwMode="auto">
            <a:xfrm>
              <a:off x="2596" y="1039"/>
              <a:ext cx="283" cy="1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2554" tIns="6053" rIns="12554" bIns="6053">
              <a:spAutoFit/>
            </a:bodyPr>
            <a:lstStyle/>
            <a:p>
              <a:pPr defTabSz="792163"/>
              <a:r>
                <a:rPr lang="en-US" sz="1200" b="1">
                  <a:latin typeface="Tahoma" pitchFamily="34" charset="0"/>
                </a:rPr>
                <a:t>ESMS</a:t>
              </a:r>
            </a:p>
          </p:txBody>
        </p:sp>
        <p:grpSp>
          <p:nvGrpSpPr>
            <p:cNvPr id="20518" name="Group 40"/>
            <p:cNvGrpSpPr>
              <a:grpSpLocks/>
            </p:cNvGrpSpPr>
            <p:nvPr/>
          </p:nvGrpSpPr>
          <p:grpSpPr bwMode="auto">
            <a:xfrm>
              <a:off x="2278" y="1110"/>
              <a:ext cx="920" cy="231"/>
              <a:chOff x="1004" y="1067"/>
              <a:chExt cx="722" cy="243"/>
            </a:xfrm>
          </p:grpSpPr>
          <p:sp>
            <p:nvSpPr>
              <p:cNvPr id="20520" name="Freeform 41"/>
              <p:cNvSpPr>
                <a:spLocks/>
              </p:cNvSpPr>
              <p:nvPr/>
            </p:nvSpPr>
            <p:spPr bwMode="auto">
              <a:xfrm>
                <a:off x="1004" y="1115"/>
                <a:ext cx="682" cy="105"/>
              </a:xfrm>
              <a:custGeom>
                <a:avLst/>
                <a:gdLst>
                  <a:gd name="T0" fmla="*/ 680 w 682"/>
                  <a:gd name="T1" fmla="*/ 0 h 105"/>
                  <a:gd name="T2" fmla="*/ 0 w 682"/>
                  <a:gd name="T3" fmla="*/ 13 h 105"/>
                  <a:gd name="T4" fmla="*/ 1 w 682"/>
                  <a:gd name="T5" fmla="*/ 104 h 105"/>
                  <a:gd name="T6" fmla="*/ 681 w 682"/>
                  <a:gd name="T7" fmla="*/ 93 h 105"/>
                  <a:gd name="T8" fmla="*/ 680 w 682"/>
                  <a:gd name="T9" fmla="*/ 0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2"/>
                  <a:gd name="T16" fmla="*/ 0 h 105"/>
                  <a:gd name="T17" fmla="*/ 682 w 682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2" h="105">
                    <a:moveTo>
                      <a:pt x="680" y="0"/>
                    </a:moveTo>
                    <a:lnTo>
                      <a:pt x="0" y="13"/>
                    </a:lnTo>
                    <a:lnTo>
                      <a:pt x="1" y="104"/>
                    </a:lnTo>
                    <a:lnTo>
                      <a:pt x="681" y="93"/>
                    </a:lnTo>
                    <a:lnTo>
                      <a:pt x="680" y="0"/>
                    </a:lnTo>
                  </a:path>
                </a:pathLst>
              </a:custGeom>
              <a:solidFill>
                <a:srgbClr val="0089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12554" tIns="6053" rIns="12554" bIns="6053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21" name="Freeform 42"/>
              <p:cNvSpPr>
                <a:spLocks/>
              </p:cNvSpPr>
              <p:nvPr/>
            </p:nvSpPr>
            <p:spPr bwMode="auto">
              <a:xfrm>
                <a:off x="1675" y="1067"/>
                <a:ext cx="49" cy="193"/>
              </a:xfrm>
              <a:custGeom>
                <a:avLst/>
                <a:gdLst>
                  <a:gd name="T0" fmla="*/ 1 w 49"/>
                  <a:gd name="T1" fmla="*/ 143 h 193"/>
                  <a:gd name="T2" fmla="*/ 1 w 49"/>
                  <a:gd name="T3" fmla="*/ 192 h 193"/>
                  <a:gd name="T4" fmla="*/ 48 w 49"/>
                  <a:gd name="T5" fmla="*/ 95 h 193"/>
                  <a:gd name="T6" fmla="*/ 0 w 49"/>
                  <a:gd name="T7" fmla="*/ 0 h 193"/>
                  <a:gd name="T8" fmla="*/ 1 w 49"/>
                  <a:gd name="T9" fmla="*/ 48 h 193"/>
                  <a:gd name="T10" fmla="*/ 1 w 49"/>
                  <a:gd name="T11" fmla="*/ 143 h 1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9"/>
                  <a:gd name="T19" fmla="*/ 0 h 193"/>
                  <a:gd name="T20" fmla="*/ 49 w 49"/>
                  <a:gd name="T21" fmla="*/ 193 h 1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9" h="193">
                    <a:moveTo>
                      <a:pt x="1" y="143"/>
                    </a:moveTo>
                    <a:lnTo>
                      <a:pt x="1" y="192"/>
                    </a:lnTo>
                    <a:lnTo>
                      <a:pt x="48" y="95"/>
                    </a:lnTo>
                    <a:lnTo>
                      <a:pt x="0" y="0"/>
                    </a:lnTo>
                    <a:lnTo>
                      <a:pt x="1" y="48"/>
                    </a:lnTo>
                    <a:lnTo>
                      <a:pt x="1" y="143"/>
                    </a:lnTo>
                  </a:path>
                </a:pathLst>
              </a:custGeom>
              <a:solidFill>
                <a:srgbClr val="0089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12554" tIns="6053" rIns="12554" bIns="6053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22" name="Freeform 43"/>
              <p:cNvSpPr>
                <a:spLocks/>
              </p:cNvSpPr>
              <p:nvPr/>
            </p:nvSpPr>
            <p:spPr bwMode="auto">
              <a:xfrm>
                <a:off x="1720" y="1285"/>
                <a:ext cx="6" cy="25"/>
              </a:xfrm>
              <a:custGeom>
                <a:avLst/>
                <a:gdLst>
                  <a:gd name="T0" fmla="*/ 3 w 6"/>
                  <a:gd name="T1" fmla="*/ 0 h 25"/>
                  <a:gd name="T2" fmla="*/ 5 w 6"/>
                  <a:gd name="T3" fmla="*/ 13 h 25"/>
                  <a:gd name="T4" fmla="*/ 3 w 6"/>
                  <a:gd name="T5" fmla="*/ 24 h 25"/>
                  <a:gd name="T6" fmla="*/ 0 w 6"/>
                  <a:gd name="T7" fmla="*/ 11 h 25"/>
                  <a:gd name="T8" fmla="*/ 3 w 6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25"/>
                  <a:gd name="T17" fmla="*/ 6 w 6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25">
                    <a:moveTo>
                      <a:pt x="3" y="0"/>
                    </a:moveTo>
                    <a:lnTo>
                      <a:pt x="5" y="13"/>
                    </a:lnTo>
                    <a:lnTo>
                      <a:pt x="3" y="24"/>
                    </a:lnTo>
                    <a:lnTo>
                      <a:pt x="0" y="1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12554" tIns="6053" rIns="12554" bIns="6053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0519" name="Text Box 44"/>
            <p:cNvSpPr txBox="1">
              <a:spLocks noChangeArrowheads="1"/>
            </p:cNvSpPr>
            <p:nvPr/>
          </p:nvSpPr>
          <p:spPr bwMode="auto">
            <a:xfrm>
              <a:off x="2594" y="799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Wingdings 2" pitchFamily="18" charset="2"/>
                </a:rPr>
                <a:t></a:t>
              </a:r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4984750" y="2709863"/>
            <a:ext cx="1460500" cy="768350"/>
            <a:chOff x="2260" y="2663"/>
            <a:chExt cx="920" cy="484"/>
          </a:xfrm>
        </p:grpSpPr>
        <p:sp>
          <p:nvSpPr>
            <p:cNvPr id="20512" name="Rectangle 52"/>
            <p:cNvSpPr>
              <a:spLocks noChangeArrowheads="1"/>
            </p:cNvSpPr>
            <p:nvPr/>
          </p:nvSpPr>
          <p:spPr bwMode="auto">
            <a:xfrm>
              <a:off x="2316" y="2892"/>
              <a:ext cx="809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2554" tIns="6053" rIns="12554" bIns="6053">
              <a:spAutoFit/>
            </a:bodyPr>
            <a:lstStyle/>
            <a:p>
              <a:pPr defTabSz="792163"/>
              <a:r>
                <a:rPr lang="en-US" sz="1500">
                  <a:latin typeface="Tahoma" pitchFamily="34" charset="0"/>
                </a:rPr>
                <a:t>Delivery Status</a:t>
              </a:r>
            </a:p>
          </p:txBody>
        </p:sp>
        <p:grpSp>
          <p:nvGrpSpPr>
            <p:cNvPr id="20513" name="Group 53"/>
            <p:cNvGrpSpPr>
              <a:grpSpLocks/>
            </p:cNvGrpSpPr>
            <p:nvPr/>
          </p:nvGrpSpPr>
          <p:grpSpPr bwMode="auto">
            <a:xfrm>
              <a:off x="2260" y="3011"/>
              <a:ext cx="920" cy="136"/>
              <a:chOff x="2448" y="3169"/>
              <a:chExt cx="961" cy="149"/>
            </a:xfrm>
          </p:grpSpPr>
          <p:sp>
            <p:nvSpPr>
              <p:cNvPr id="20515" name="Freeform 54"/>
              <p:cNvSpPr>
                <a:spLocks/>
              </p:cNvSpPr>
              <p:nvPr/>
            </p:nvSpPr>
            <p:spPr bwMode="auto">
              <a:xfrm>
                <a:off x="2516" y="3207"/>
                <a:ext cx="893" cy="72"/>
              </a:xfrm>
              <a:custGeom>
                <a:avLst/>
                <a:gdLst>
                  <a:gd name="T0" fmla="*/ 0 w 893"/>
                  <a:gd name="T1" fmla="*/ 0 h 72"/>
                  <a:gd name="T2" fmla="*/ 892 w 893"/>
                  <a:gd name="T3" fmla="*/ 0 h 72"/>
                  <a:gd name="T4" fmla="*/ 892 w 893"/>
                  <a:gd name="T5" fmla="*/ 71 h 72"/>
                  <a:gd name="T6" fmla="*/ 0 w 893"/>
                  <a:gd name="T7" fmla="*/ 71 h 72"/>
                  <a:gd name="T8" fmla="*/ 0 w 893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3"/>
                  <a:gd name="T16" fmla="*/ 0 h 72"/>
                  <a:gd name="T17" fmla="*/ 893 w 893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3" h="72">
                    <a:moveTo>
                      <a:pt x="0" y="0"/>
                    </a:moveTo>
                    <a:lnTo>
                      <a:pt x="892" y="0"/>
                    </a:lnTo>
                    <a:lnTo>
                      <a:pt x="892" y="71"/>
                    </a:lnTo>
                    <a:lnTo>
                      <a:pt x="0" y="7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9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12554" tIns="6053" rIns="12554" bIns="6053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16" name="Freeform 55"/>
              <p:cNvSpPr>
                <a:spLocks/>
              </p:cNvSpPr>
              <p:nvPr/>
            </p:nvSpPr>
            <p:spPr bwMode="auto">
              <a:xfrm>
                <a:off x="2448" y="3169"/>
                <a:ext cx="102" cy="149"/>
              </a:xfrm>
              <a:custGeom>
                <a:avLst/>
                <a:gdLst>
                  <a:gd name="T0" fmla="*/ 101 w 102"/>
                  <a:gd name="T1" fmla="*/ 38 h 149"/>
                  <a:gd name="T2" fmla="*/ 101 w 102"/>
                  <a:gd name="T3" fmla="*/ 0 h 149"/>
                  <a:gd name="T4" fmla="*/ 0 w 102"/>
                  <a:gd name="T5" fmla="*/ 74 h 149"/>
                  <a:gd name="T6" fmla="*/ 101 w 102"/>
                  <a:gd name="T7" fmla="*/ 148 h 149"/>
                  <a:gd name="T8" fmla="*/ 101 w 102"/>
                  <a:gd name="T9" fmla="*/ 112 h 149"/>
                  <a:gd name="T10" fmla="*/ 101 w 102"/>
                  <a:gd name="T11" fmla="*/ 38 h 1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2"/>
                  <a:gd name="T19" fmla="*/ 0 h 149"/>
                  <a:gd name="T20" fmla="*/ 102 w 102"/>
                  <a:gd name="T21" fmla="*/ 149 h 14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2" h="149">
                    <a:moveTo>
                      <a:pt x="101" y="38"/>
                    </a:moveTo>
                    <a:lnTo>
                      <a:pt x="101" y="0"/>
                    </a:lnTo>
                    <a:lnTo>
                      <a:pt x="0" y="74"/>
                    </a:lnTo>
                    <a:lnTo>
                      <a:pt x="101" y="148"/>
                    </a:lnTo>
                    <a:lnTo>
                      <a:pt x="101" y="112"/>
                    </a:lnTo>
                    <a:lnTo>
                      <a:pt x="101" y="38"/>
                    </a:lnTo>
                  </a:path>
                </a:pathLst>
              </a:custGeom>
              <a:solidFill>
                <a:srgbClr val="0089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12554" tIns="6053" rIns="12554" bIns="6053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0514" name="Text Box 56"/>
            <p:cNvSpPr txBox="1">
              <a:spLocks noChangeArrowheads="1"/>
            </p:cNvSpPr>
            <p:nvPr/>
          </p:nvSpPr>
          <p:spPr bwMode="auto">
            <a:xfrm>
              <a:off x="2576" y="2663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Wingdings 2" pitchFamily="18" charset="2"/>
                </a:rPr>
                <a:t></a:t>
              </a:r>
            </a:p>
          </p:txBody>
        </p:sp>
      </p:grp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2646363" y="2420938"/>
            <a:ext cx="1450975" cy="793750"/>
            <a:chOff x="787" y="1389"/>
            <a:chExt cx="914" cy="500"/>
          </a:xfrm>
        </p:grpSpPr>
        <p:sp>
          <p:nvSpPr>
            <p:cNvPr id="20507" name="Freeform 46"/>
            <p:cNvSpPr>
              <a:spLocks/>
            </p:cNvSpPr>
            <p:nvPr/>
          </p:nvSpPr>
          <p:spPr bwMode="auto">
            <a:xfrm>
              <a:off x="820" y="1743"/>
              <a:ext cx="873" cy="99"/>
            </a:xfrm>
            <a:custGeom>
              <a:avLst/>
              <a:gdLst>
                <a:gd name="T0" fmla="*/ 1825 w 682"/>
                <a:gd name="T1" fmla="*/ 0 h 105"/>
                <a:gd name="T2" fmla="*/ 0 w 682"/>
                <a:gd name="T3" fmla="*/ 9 h 105"/>
                <a:gd name="T4" fmla="*/ 1 w 682"/>
                <a:gd name="T5" fmla="*/ 82 h 105"/>
                <a:gd name="T6" fmla="*/ 1829 w 682"/>
                <a:gd name="T7" fmla="*/ 74 h 105"/>
                <a:gd name="T8" fmla="*/ 1825 w 682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2"/>
                <a:gd name="T16" fmla="*/ 0 h 105"/>
                <a:gd name="T17" fmla="*/ 682 w 682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2" h="105">
                  <a:moveTo>
                    <a:pt x="680" y="0"/>
                  </a:moveTo>
                  <a:lnTo>
                    <a:pt x="0" y="13"/>
                  </a:lnTo>
                  <a:lnTo>
                    <a:pt x="1" y="104"/>
                  </a:lnTo>
                  <a:lnTo>
                    <a:pt x="681" y="93"/>
                  </a:lnTo>
                  <a:lnTo>
                    <a:pt x="680" y="0"/>
                  </a:lnTo>
                </a:path>
              </a:pathLst>
            </a:custGeom>
            <a:solidFill>
              <a:srgbClr val="0089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12554" tIns="6053" rIns="12554" bIns="6053">
              <a:spAutoFit/>
            </a:bodyPr>
            <a:lstStyle/>
            <a:p>
              <a:endParaRPr lang="en-US"/>
            </a:p>
          </p:txBody>
        </p:sp>
        <p:sp>
          <p:nvSpPr>
            <p:cNvPr id="20508" name="Freeform 47"/>
            <p:cNvSpPr>
              <a:spLocks/>
            </p:cNvSpPr>
            <p:nvPr/>
          </p:nvSpPr>
          <p:spPr bwMode="auto">
            <a:xfrm flipH="1">
              <a:off x="787" y="1706"/>
              <a:ext cx="43" cy="183"/>
            </a:xfrm>
            <a:custGeom>
              <a:avLst/>
              <a:gdLst>
                <a:gd name="T0" fmla="*/ 1 w 49"/>
                <a:gd name="T1" fmla="*/ 116 h 193"/>
                <a:gd name="T2" fmla="*/ 1 w 49"/>
                <a:gd name="T3" fmla="*/ 156 h 193"/>
                <a:gd name="T4" fmla="*/ 28 w 49"/>
                <a:gd name="T5" fmla="*/ 77 h 193"/>
                <a:gd name="T6" fmla="*/ 0 w 49"/>
                <a:gd name="T7" fmla="*/ 0 h 193"/>
                <a:gd name="T8" fmla="*/ 1 w 49"/>
                <a:gd name="T9" fmla="*/ 40 h 193"/>
                <a:gd name="T10" fmla="*/ 1 w 49"/>
                <a:gd name="T11" fmla="*/ 116 h 1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193"/>
                <a:gd name="T20" fmla="*/ 49 w 49"/>
                <a:gd name="T21" fmla="*/ 193 h 1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193">
                  <a:moveTo>
                    <a:pt x="1" y="143"/>
                  </a:moveTo>
                  <a:lnTo>
                    <a:pt x="1" y="192"/>
                  </a:lnTo>
                  <a:lnTo>
                    <a:pt x="48" y="95"/>
                  </a:lnTo>
                  <a:lnTo>
                    <a:pt x="0" y="0"/>
                  </a:lnTo>
                  <a:lnTo>
                    <a:pt x="1" y="48"/>
                  </a:lnTo>
                  <a:lnTo>
                    <a:pt x="1" y="143"/>
                  </a:lnTo>
                </a:path>
              </a:pathLst>
            </a:custGeom>
            <a:solidFill>
              <a:srgbClr val="0089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12554" tIns="6053" rIns="12554" bIns="6053">
              <a:spAutoFit/>
            </a:bodyPr>
            <a:lstStyle/>
            <a:p>
              <a:endParaRPr lang="en-US"/>
            </a:p>
          </p:txBody>
        </p:sp>
        <p:sp>
          <p:nvSpPr>
            <p:cNvPr id="20509" name="Freeform 48"/>
            <p:cNvSpPr>
              <a:spLocks/>
            </p:cNvSpPr>
            <p:nvPr/>
          </p:nvSpPr>
          <p:spPr bwMode="auto">
            <a:xfrm>
              <a:off x="1696" y="1687"/>
              <a:ext cx="5" cy="24"/>
            </a:xfrm>
            <a:custGeom>
              <a:avLst/>
              <a:gdLst>
                <a:gd name="T0" fmla="*/ 3 w 6"/>
                <a:gd name="T1" fmla="*/ 0 h 25"/>
                <a:gd name="T2" fmla="*/ 3 w 6"/>
                <a:gd name="T3" fmla="*/ 12 h 25"/>
                <a:gd name="T4" fmla="*/ 3 w 6"/>
                <a:gd name="T5" fmla="*/ 20 h 25"/>
                <a:gd name="T6" fmla="*/ 0 w 6"/>
                <a:gd name="T7" fmla="*/ 11 h 25"/>
                <a:gd name="T8" fmla="*/ 3 w 6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5"/>
                <a:gd name="T17" fmla="*/ 6 w 6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5">
                  <a:moveTo>
                    <a:pt x="3" y="0"/>
                  </a:moveTo>
                  <a:lnTo>
                    <a:pt x="5" y="13"/>
                  </a:lnTo>
                  <a:lnTo>
                    <a:pt x="3" y="24"/>
                  </a:lnTo>
                  <a:lnTo>
                    <a:pt x="0" y="11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12554" tIns="6053" rIns="12554" bIns="6053">
              <a:spAutoFit/>
            </a:bodyPr>
            <a:lstStyle/>
            <a:p>
              <a:endParaRPr lang="en-US"/>
            </a:p>
          </p:txBody>
        </p:sp>
        <p:sp>
          <p:nvSpPr>
            <p:cNvPr id="20510" name="Text Box 49"/>
            <p:cNvSpPr txBox="1">
              <a:spLocks noChangeArrowheads="1"/>
            </p:cNvSpPr>
            <p:nvPr/>
          </p:nvSpPr>
          <p:spPr bwMode="auto">
            <a:xfrm>
              <a:off x="1113" y="1389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Wingdings 2" pitchFamily="18" charset="2"/>
                </a:rPr>
                <a:t></a:t>
              </a:r>
            </a:p>
          </p:txBody>
        </p:sp>
        <p:sp>
          <p:nvSpPr>
            <p:cNvPr id="20511" name="Rectangle 50"/>
            <p:cNvSpPr>
              <a:spLocks noChangeArrowheads="1"/>
            </p:cNvSpPr>
            <p:nvPr/>
          </p:nvSpPr>
          <p:spPr bwMode="auto">
            <a:xfrm>
              <a:off x="1000" y="1606"/>
              <a:ext cx="513" cy="1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2554" tIns="6053" rIns="12554" bIns="6053">
              <a:spAutoFit/>
            </a:bodyPr>
            <a:lstStyle/>
            <a:p>
              <a:pPr defTabSz="792163"/>
              <a:r>
                <a:rPr lang="en-US" sz="1200" b="1">
                  <a:latin typeface="Tahoma" pitchFamily="34" charset="0"/>
                </a:rPr>
                <a:t>SMSC ACK</a:t>
              </a:r>
            </a:p>
          </p:txBody>
        </p:sp>
      </p:grpSp>
      <p:grpSp>
        <p:nvGrpSpPr>
          <p:cNvPr id="13" name="Group 57"/>
          <p:cNvGrpSpPr>
            <a:grpSpLocks/>
          </p:cNvGrpSpPr>
          <p:nvPr/>
        </p:nvGrpSpPr>
        <p:grpSpPr bwMode="auto">
          <a:xfrm>
            <a:off x="2638425" y="3040063"/>
            <a:ext cx="1460500" cy="768350"/>
            <a:chOff x="782" y="2667"/>
            <a:chExt cx="920" cy="484"/>
          </a:xfrm>
        </p:grpSpPr>
        <p:sp>
          <p:nvSpPr>
            <p:cNvPr id="20502" name="Rectangle 58"/>
            <p:cNvSpPr>
              <a:spLocks noChangeArrowheads="1"/>
            </p:cNvSpPr>
            <p:nvPr/>
          </p:nvSpPr>
          <p:spPr bwMode="auto">
            <a:xfrm>
              <a:off x="838" y="2896"/>
              <a:ext cx="809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2554" tIns="6053" rIns="12554" bIns="6053">
              <a:spAutoFit/>
            </a:bodyPr>
            <a:lstStyle/>
            <a:p>
              <a:pPr defTabSz="792163"/>
              <a:r>
                <a:rPr lang="en-US" sz="1500">
                  <a:latin typeface="Tahoma" pitchFamily="34" charset="0"/>
                </a:rPr>
                <a:t>Delivery Status</a:t>
              </a:r>
            </a:p>
          </p:txBody>
        </p:sp>
        <p:grpSp>
          <p:nvGrpSpPr>
            <p:cNvPr id="20503" name="Group 59"/>
            <p:cNvGrpSpPr>
              <a:grpSpLocks/>
            </p:cNvGrpSpPr>
            <p:nvPr/>
          </p:nvGrpSpPr>
          <p:grpSpPr bwMode="auto">
            <a:xfrm>
              <a:off x="782" y="3015"/>
              <a:ext cx="920" cy="136"/>
              <a:chOff x="2448" y="3169"/>
              <a:chExt cx="961" cy="149"/>
            </a:xfrm>
          </p:grpSpPr>
          <p:sp>
            <p:nvSpPr>
              <p:cNvPr id="20505" name="Freeform 60"/>
              <p:cNvSpPr>
                <a:spLocks/>
              </p:cNvSpPr>
              <p:nvPr/>
            </p:nvSpPr>
            <p:spPr bwMode="auto">
              <a:xfrm>
                <a:off x="2516" y="3207"/>
                <a:ext cx="893" cy="72"/>
              </a:xfrm>
              <a:custGeom>
                <a:avLst/>
                <a:gdLst>
                  <a:gd name="T0" fmla="*/ 0 w 893"/>
                  <a:gd name="T1" fmla="*/ 0 h 72"/>
                  <a:gd name="T2" fmla="*/ 892 w 893"/>
                  <a:gd name="T3" fmla="*/ 0 h 72"/>
                  <a:gd name="T4" fmla="*/ 892 w 893"/>
                  <a:gd name="T5" fmla="*/ 71 h 72"/>
                  <a:gd name="T6" fmla="*/ 0 w 893"/>
                  <a:gd name="T7" fmla="*/ 71 h 72"/>
                  <a:gd name="T8" fmla="*/ 0 w 893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3"/>
                  <a:gd name="T16" fmla="*/ 0 h 72"/>
                  <a:gd name="T17" fmla="*/ 893 w 893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3" h="72">
                    <a:moveTo>
                      <a:pt x="0" y="0"/>
                    </a:moveTo>
                    <a:lnTo>
                      <a:pt x="892" y="0"/>
                    </a:lnTo>
                    <a:lnTo>
                      <a:pt x="892" y="71"/>
                    </a:lnTo>
                    <a:lnTo>
                      <a:pt x="0" y="7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9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12554" tIns="6053" rIns="12554" bIns="6053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06" name="Freeform 61"/>
              <p:cNvSpPr>
                <a:spLocks/>
              </p:cNvSpPr>
              <p:nvPr/>
            </p:nvSpPr>
            <p:spPr bwMode="auto">
              <a:xfrm>
                <a:off x="2448" y="3169"/>
                <a:ext cx="102" cy="149"/>
              </a:xfrm>
              <a:custGeom>
                <a:avLst/>
                <a:gdLst>
                  <a:gd name="T0" fmla="*/ 101 w 102"/>
                  <a:gd name="T1" fmla="*/ 38 h 149"/>
                  <a:gd name="T2" fmla="*/ 101 w 102"/>
                  <a:gd name="T3" fmla="*/ 0 h 149"/>
                  <a:gd name="T4" fmla="*/ 0 w 102"/>
                  <a:gd name="T5" fmla="*/ 74 h 149"/>
                  <a:gd name="T6" fmla="*/ 101 w 102"/>
                  <a:gd name="T7" fmla="*/ 148 h 149"/>
                  <a:gd name="T8" fmla="*/ 101 w 102"/>
                  <a:gd name="T9" fmla="*/ 112 h 149"/>
                  <a:gd name="T10" fmla="*/ 101 w 102"/>
                  <a:gd name="T11" fmla="*/ 38 h 1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2"/>
                  <a:gd name="T19" fmla="*/ 0 h 149"/>
                  <a:gd name="T20" fmla="*/ 102 w 102"/>
                  <a:gd name="T21" fmla="*/ 149 h 14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2" h="149">
                    <a:moveTo>
                      <a:pt x="101" y="38"/>
                    </a:moveTo>
                    <a:lnTo>
                      <a:pt x="101" y="0"/>
                    </a:lnTo>
                    <a:lnTo>
                      <a:pt x="0" y="74"/>
                    </a:lnTo>
                    <a:lnTo>
                      <a:pt x="101" y="148"/>
                    </a:lnTo>
                    <a:lnTo>
                      <a:pt x="101" y="112"/>
                    </a:lnTo>
                    <a:lnTo>
                      <a:pt x="101" y="38"/>
                    </a:lnTo>
                  </a:path>
                </a:pathLst>
              </a:custGeom>
              <a:solidFill>
                <a:srgbClr val="0089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12554" tIns="6053" rIns="12554" bIns="6053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0504" name="Text Box 62"/>
            <p:cNvSpPr txBox="1">
              <a:spLocks noChangeArrowheads="1"/>
            </p:cNvSpPr>
            <p:nvPr/>
          </p:nvSpPr>
          <p:spPr bwMode="auto">
            <a:xfrm>
              <a:off x="1098" y="2667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Wingdings 2" pitchFamily="18" charset="2"/>
                </a:rPr>
                <a:t></a:t>
              </a:r>
            </a:p>
          </p:txBody>
        </p:sp>
      </p:grpSp>
      <p:grpSp>
        <p:nvGrpSpPr>
          <p:cNvPr id="15" name="Group 31"/>
          <p:cNvGrpSpPr>
            <a:grpSpLocks/>
          </p:cNvGrpSpPr>
          <p:nvPr/>
        </p:nvGrpSpPr>
        <p:grpSpPr bwMode="auto">
          <a:xfrm>
            <a:off x="2625725" y="1708150"/>
            <a:ext cx="1470025" cy="919163"/>
            <a:chOff x="774" y="754"/>
            <a:chExt cx="926" cy="579"/>
          </a:xfrm>
        </p:grpSpPr>
        <p:sp>
          <p:nvSpPr>
            <p:cNvPr id="20496" name="Rectangle 32"/>
            <p:cNvSpPr>
              <a:spLocks noChangeArrowheads="1"/>
            </p:cNvSpPr>
            <p:nvPr/>
          </p:nvSpPr>
          <p:spPr bwMode="auto">
            <a:xfrm>
              <a:off x="1095" y="1026"/>
              <a:ext cx="283" cy="1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2554" tIns="6053" rIns="12554" bIns="6053">
              <a:spAutoFit/>
            </a:bodyPr>
            <a:lstStyle/>
            <a:p>
              <a:pPr defTabSz="792163"/>
              <a:r>
                <a:rPr lang="en-US" sz="1200" b="1">
                  <a:latin typeface="Tahoma" pitchFamily="34" charset="0"/>
                </a:rPr>
                <a:t>ESMS</a:t>
              </a:r>
            </a:p>
          </p:txBody>
        </p:sp>
        <p:grpSp>
          <p:nvGrpSpPr>
            <p:cNvPr id="20497" name="Group 33"/>
            <p:cNvGrpSpPr>
              <a:grpSpLocks/>
            </p:cNvGrpSpPr>
            <p:nvPr/>
          </p:nvGrpSpPr>
          <p:grpSpPr bwMode="auto">
            <a:xfrm>
              <a:off x="774" y="1102"/>
              <a:ext cx="926" cy="231"/>
              <a:chOff x="1004" y="1067"/>
              <a:chExt cx="722" cy="243"/>
            </a:xfrm>
          </p:grpSpPr>
          <p:sp>
            <p:nvSpPr>
              <p:cNvPr id="20499" name="Freeform 34"/>
              <p:cNvSpPr>
                <a:spLocks/>
              </p:cNvSpPr>
              <p:nvPr/>
            </p:nvSpPr>
            <p:spPr bwMode="auto">
              <a:xfrm>
                <a:off x="1004" y="1115"/>
                <a:ext cx="682" cy="105"/>
              </a:xfrm>
              <a:custGeom>
                <a:avLst/>
                <a:gdLst>
                  <a:gd name="T0" fmla="*/ 680 w 682"/>
                  <a:gd name="T1" fmla="*/ 0 h 105"/>
                  <a:gd name="T2" fmla="*/ 0 w 682"/>
                  <a:gd name="T3" fmla="*/ 13 h 105"/>
                  <a:gd name="T4" fmla="*/ 1 w 682"/>
                  <a:gd name="T5" fmla="*/ 104 h 105"/>
                  <a:gd name="T6" fmla="*/ 681 w 682"/>
                  <a:gd name="T7" fmla="*/ 93 h 105"/>
                  <a:gd name="T8" fmla="*/ 680 w 682"/>
                  <a:gd name="T9" fmla="*/ 0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2"/>
                  <a:gd name="T16" fmla="*/ 0 h 105"/>
                  <a:gd name="T17" fmla="*/ 682 w 682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2" h="105">
                    <a:moveTo>
                      <a:pt x="680" y="0"/>
                    </a:moveTo>
                    <a:lnTo>
                      <a:pt x="0" y="13"/>
                    </a:lnTo>
                    <a:lnTo>
                      <a:pt x="1" y="104"/>
                    </a:lnTo>
                    <a:lnTo>
                      <a:pt x="681" y="93"/>
                    </a:lnTo>
                    <a:lnTo>
                      <a:pt x="680" y="0"/>
                    </a:lnTo>
                  </a:path>
                </a:pathLst>
              </a:custGeom>
              <a:solidFill>
                <a:srgbClr val="0089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12554" tIns="6053" rIns="12554" bIns="6053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00" name="Freeform 35"/>
              <p:cNvSpPr>
                <a:spLocks/>
              </p:cNvSpPr>
              <p:nvPr/>
            </p:nvSpPr>
            <p:spPr bwMode="auto">
              <a:xfrm>
                <a:off x="1675" y="1067"/>
                <a:ext cx="49" cy="193"/>
              </a:xfrm>
              <a:custGeom>
                <a:avLst/>
                <a:gdLst>
                  <a:gd name="T0" fmla="*/ 1 w 49"/>
                  <a:gd name="T1" fmla="*/ 143 h 193"/>
                  <a:gd name="T2" fmla="*/ 1 w 49"/>
                  <a:gd name="T3" fmla="*/ 192 h 193"/>
                  <a:gd name="T4" fmla="*/ 48 w 49"/>
                  <a:gd name="T5" fmla="*/ 95 h 193"/>
                  <a:gd name="T6" fmla="*/ 0 w 49"/>
                  <a:gd name="T7" fmla="*/ 0 h 193"/>
                  <a:gd name="T8" fmla="*/ 1 w 49"/>
                  <a:gd name="T9" fmla="*/ 48 h 193"/>
                  <a:gd name="T10" fmla="*/ 1 w 49"/>
                  <a:gd name="T11" fmla="*/ 143 h 1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9"/>
                  <a:gd name="T19" fmla="*/ 0 h 193"/>
                  <a:gd name="T20" fmla="*/ 49 w 49"/>
                  <a:gd name="T21" fmla="*/ 193 h 1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9" h="193">
                    <a:moveTo>
                      <a:pt x="1" y="143"/>
                    </a:moveTo>
                    <a:lnTo>
                      <a:pt x="1" y="192"/>
                    </a:lnTo>
                    <a:lnTo>
                      <a:pt x="48" y="95"/>
                    </a:lnTo>
                    <a:lnTo>
                      <a:pt x="0" y="0"/>
                    </a:lnTo>
                    <a:lnTo>
                      <a:pt x="1" y="48"/>
                    </a:lnTo>
                    <a:lnTo>
                      <a:pt x="1" y="143"/>
                    </a:lnTo>
                  </a:path>
                </a:pathLst>
              </a:custGeom>
              <a:solidFill>
                <a:srgbClr val="0089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12554" tIns="6053" rIns="12554" bIns="6053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01" name="Freeform 36"/>
              <p:cNvSpPr>
                <a:spLocks/>
              </p:cNvSpPr>
              <p:nvPr/>
            </p:nvSpPr>
            <p:spPr bwMode="auto">
              <a:xfrm>
                <a:off x="1720" y="1285"/>
                <a:ext cx="6" cy="25"/>
              </a:xfrm>
              <a:custGeom>
                <a:avLst/>
                <a:gdLst>
                  <a:gd name="T0" fmla="*/ 3 w 6"/>
                  <a:gd name="T1" fmla="*/ 0 h 25"/>
                  <a:gd name="T2" fmla="*/ 5 w 6"/>
                  <a:gd name="T3" fmla="*/ 13 h 25"/>
                  <a:gd name="T4" fmla="*/ 3 w 6"/>
                  <a:gd name="T5" fmla="*/ 24 h 25"/>
                  <a:gd name="T6" fmla="*/ 0 w 6"/>
                  <a:gd name="T7" fmla="*/ 11 h 25"/>
                  <a:gd name="T8" fmla="*/ 3 w 6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25"/>
                  <a:gd name="T17" fmla="*/ 6 w 6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25">
                    <a:moveTo>
                      <a:pt x="3" y="0"/>
                    </a:moveTo>
                    <a:lnTo>
                      <a:pt x="5" y="13"/>
                    </a:lnTo>
                    <a:lnTo>
                      <a:pt x="3" y="24"/>
                    </a:lnTo>
                    <a:lnTo>
                      <a:pt x="0" y="1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12554" tIns="6053" rIns="12554" bIns="6053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0498" name="Text Box 37"/>
            <p:cNvSpPr txBox="1">
              <a:spLocks noChangeArrowheads="1"/>
            </p:cNvSpPr>
            <p:nvPr/>
          </p:nvSpPr>
          <p:spPr bwMode="auto">
            <a:xfrm>
              <a:off x="1093" y="754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Wingdings 2" pitchFamily="18" charset="2"/>
                </a:rPr>
                <a:t></a:t>
              </a:r>
            </a:p>
          </p:txBody>
        </p:sp>
      </p:grpSp>
      <p:sp>
        <p:nvSpPr>
          <p:cNvPr id="2049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8188" y="6481763"/>
            <a:ext cx="4910137" cy="376237"/>
          </a:xfrm>
          <a:noFill/>
        </p:spPr>
        <p:txBody>
          <a:bodyPr/>
          <a:lstStyle/>
          <a:p>
            <a:r>
              <a:rPr lang="fr-FR" smtClean="0"/>
              <a:t>OTA platform - Introduction and usage - Submitting and monitoring a request</a:t>
            </a:r>
          </a:p>
        </p:txBody>
      </p:sp>
      <p:sp>
        <p:nvSpPr>
          <p:cNvPr id="61" name="Text Box 15"/>
          <p:cNvSpPr txBox="1">
            <a:spLocks noChangeArrowheads="1"/>
          </p:cNvSpPr>
          <p:nvPr/>
        </p:nvSpPr>
        <p:spPr bwMode="auto">
          <a:xfrm>
            <a:off x="8866188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08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290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2908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1" fill="hold"/>
                                        <p:tgtEl>
                                          <p:spTgt spid="2908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6" dur="1" fill="hold"/>
                                        <p:tgtEl>
                                          <p:spTgt spid="2908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79" grpId="0" build="p"/>
      <p:bldP spid="290820" grpId="0" animBg="1"/>
      <p:bldP spid="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err="1" smtClean="0"/>
              <a:t>Presentando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Submission – Transport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3D4500-7A6B-4E2E-8E02-D3981A14735C}" type="slidenum">
              <a:rPr lang="fr-FR" smtClean="0"/>
              <a:pPr/>
              <a:t>21</a:t>
            </a:fld>
            <a:endParaRPr lang="fr-FR" smtClean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2825" y="1185863"/>
            <a:ext cx="4103688" cy="18732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296965" name="Rectangle 5"/>
          <p:cNvSpPr>
            <a:spLocks noChangeArrowheads="1"/>
          </p:cNvSpPr>
          <p:nvPr/>
        </p:nvSpPr>
        <p:spPr bwMode="auto">
          <a:xfrm>
            <a:off x="2303463" y="2470150"/>
            <a:ext cx="4056062" cy="519113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67" name="Text Box 7"/>
          <p:cNvSpPr txBox="1">
            <a:spLocks noChangeArrowheads="1"/>
          </p:cNvSpPr>
          <p:nvPr/>
        </p:nvSpPr>
        <p:spPr bwMode="auto">
          <a:xfrm>
            <a:off x="336550" y="3049588"/>
            <a:ext cx="1162369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FF9933"/>
              </a:buClr>
              <a:buFont typeface="Wingdings" pitchFamily="2" charset="2"/>
              <a:buChar char="ü"/>
              <a:defRPr/>
            </a:pPr>
            <a:r>
              <a:rPr lang="en-US" dirty="0" smtClean="0"/>
              <a:t>La </a:t>
            </a:r>
            <a:r>
              <a:rPr lang="en-US" dirty="0" err="1" smtClean="0"/>
              <a:t>dirección</a:t>
            </a:r>
            <a:r>
              <a:rPr lang="en-US" dirty="0" smtClean="0"/>
              <a:t> de </a:t>
            </a:r>
            <a:r>
              <a:rPr lang="en-US" dirty="0" err="1" smtClean="0"/>
              <a:t>orígen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dirección</a:t>
            </a:r>
            <a:r>
              <a:rPr lang="en-US" dirty="0" smtClean="0"/>
              <a:t> de la </a:t>
            </a:r>
            <a:r>
              <a:rPr lang="en-US" dirty="0" err="1" smtClean="0"/>
              <a:t>plataforma</a:t>
            </a:r>
            <a:r>
              <a:rPr lang="en-US" dirty="0" smtClean="0"/>
              <a:t> OTA en la red del </a:t>
            </a:r>
            <a:r>
              <a:rPr lang="en-US" dirty="0" err="1" smtClean="0"/>
              <a:t>operador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Este </a:t>
            </a:r>
            <a:r>
              <a:rPr lang="en-US" dirty="0" err="1" smtClean="0"/>
              <a:t>número</a:t>
            </a:r>
            <a:r>
              <a:rPr lang="en-US" dirty="0" smtClean="0"/>
              <a:t> 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tarjeta</a:t>
            </a:r>
            <a:r>
              <a:rPr lang="en-US" dirty="0" smtClean="0"/>
              <a:t>  </a:t>
            </a:r>
            <a:r>
              <a:rPr lang="en-US" dirty="0" err="1" smtClean="0"/>
              <a:t>identifique</a:t>
            </a:r>
            <a:r>
              <a:rPr lang="en-US" dirty="0" smtClean="0"/>
              <a:t> al </a:t>
            </a:r>
            <a:r>
              <a:rPr lang="en-US" dirty="0" err="1" smtClean="0"/>
              <a:t>emisor</a:t>
            </a:r>
            <a:r>
              <a:rPr lang="en-US" dirty="0" smtClean="0"/>
              <a:t> del </a:t>
            </a:r>
            <a:r>
              <a:rPr lang="en-US" dirty="0" err="1" smtClean="0"/>
              <a:t>mensaje</a:t>
            </a:r>
            <a:r>
              <a:rPr lang="en-US" dirty="0" smtClean="0"/>
              <a:t>. </a:t>
            </a:r>
            <a:endParaRPr lang="en-US" b="1" dirty="0" smtClean="0"/>
          </a:p>
          <a:p>
            <a:pPr>
              <a:buClr>
                <a:srgbClr val="FF9933"/>
              </a:buClr>
              <a:buFont typeface="Wingdings" pitchFamily="2" charset="2"/>
              <a:buChar char="ü"/>
              <a:defRPr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/>
              <a:t>de </a:t>
            </a:r>
            <a:r>
              <a:rPr lang="en-US" dirty="0" err="1" smtClean="0"/>
              <a:t>orígen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Número</a:t>
            </a:r>
            <a:r>
              <a:rPr lang="en-US" dirty="0" smtClean="0"/>
              <a:t> de la </a:t>
            </a:r>
            <a:r>
              <a:rPr lang="en-US" dirty="0" err="1" smtClean="0"/>
              <a:t>dirección</a:t>
            </a:r>
            <a:r>
              <a:rPr lang="en-US" dirty="0" smtClean="0"/>
              <a:t> original </a:t>
            </a:r>
          </a:p>
          <a:p>
            <a:pPr>
              <a:buClr>
                <a:srgbClr val="FF9933"/>
              </a:buClr>
              <a:defRPr/>
            </a:pPr>
            <a:r>
              <a:rPr lang="en-US" dirty="0" smtClean="0"/>
              <a:t>(</a:t>
            </a:r>
            <a:r>
              <a:rPr lang="en-US" dirty="0" err="1" smtClean="0"/>
              <a:t>Nacional</a:t>
            </a:r>
            <a:r>
              <a:rPr lang="en-US" dirty="0"/>
              <a:t>, </a:t>
            </a:r>
            <a:r>
              <a:rPr lang="en-US" dirty="0" err="1" smtClean="0"/>
              <a:t>Internacional</a:t>
            </a:r>
            <a:r>
              <a:rPr lang="en-US" dirty="0"/>
              <a:t>, </a:t>
            </a:r>
            <a:r>
              <a:rPr lang="en-US" dirty="0" err="1" smtClean="0"/>
              <a:t>abreviada</a:t>
            </a:r>
            <a:r>
              <a:rPr lang="en-US" dirty="0" smtClean="0"/>
              <a:t>, </a:t>
            </a:r>
            <a:r>
              <a:rPr lang="en-US" dirty="0"/>
              <a:t>...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)</a:t>
            </a:r>
            <a:endParaRPr lang="en-US" b="1" dirty="0" smtClean="0"/>
          </a:p>
          <a:p>
            <a:pPr>
              <a:buClr>
                <a:srgbClr val="FF9933"/>
              </a:buClr>
              <a:buFont typeface="Wingdings" pitchFamily="2" charset="2"/>
              <a:buChar char="ü"/>
              <a:defRPr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NPI </a:t>
            </a:r>
            <a:r>
              <a:rPr lang="en-US" dirty="0" smtClean="0"/>
              <a:t>de </a:t>
            </a:r>
            <a:r>
              <a:rPr lang="en-US" dirty="0" err="1" smtClean="0"/>
              <a:t>orígen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identificador</a:t>
            </a:r>
            <a:r>
              <a:rPr lang="en-US" dirty="0" smtClean="0"/>
              <a:t> del </a:t>
            </a:r>
            <a:r>
              <a:rPr lang="en-US" dirty="0" err="1" smtClean="0"/>
              <a:t>número</a:t>
            </a:r>
            <a:r>
              <a:rPr lang="en-US" dirty="0" smtClean="0"/>
              <a:t> de la </a:t>
            </a:r>
            <a:r>
              <a:rPr lang="en-US" dirty="0" err="1" smtClean="0"/>
              <a:t>dirección</a:t>
            </a:r>
            <a:r>
              <a:rPr lang="en-US" dirty="0" smtClean="0"/>
              <a:t> de </a:t>
            </a:r>
            <a:r>
              <a:rPr lang="en-US" dirty="0" err="1" smtClean="0"/>
              <a:t>orígen</a:t>
            </a:r>
            <a:endParaRPr lang="en-US" dirty="0" smtClean="0"/>
          </a:p>
          <a:p>
            <a:pPr>
              <a:buClr>
                <a:srgbClr val="FF9933"/>
              </a:buClr>
              <a:defRPr/>
            </a:pPr>
            <a:r>
              <a:rPr lang="en-US" dirty="0" smtClean="0"/>
              <a:t>(</a:t>
            </a:r>
            <a:r>
              <a:rPr lang="en-US" dirty="0" err="1" smtClean="0"/>
              <a:t>Telefono</a:t>
            </a:r>
            <a:r>
              <a:rPr lang="en-US" dirty="0" smtClean="0"/>
              <a:t>, </a:t>
            </a:r>
            <a:r>
              <a:rPr lang="en-US" dirty="0" err="1" smtClean="0"/>
              <a:t>datos</a:t>
            </a:r>
            <a:r>
              <a:rPr lang="en-US" dirty="0" smtClean="0"/>
              <a:t>, </a:t>
            </a:r>
            <a:r>
              <a:rPr lang="en-US" dirty="0"/>
              <a:t>telex, ...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de plan)</a:t>
            </a:r>
            <a:endParaRPr lang="en-US" dirty="0"/>
          </a:p>
        </p:txBody>
      </p:sp>
      <p:sp>
        <p:nvSpPr>
          <p:cNvPr id="215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8188" y="6481763"/>
            <a:ext cx="4910137" cy="376237"/>
          </a:xfrm>
          <a:noFill/>
        </p:spPr>
        <p:txBody>
          <a:bodyPr/>
          <a:lstStyle/>
          <a:p>
            <a:r>
              <a:rPr lang="fr-FR" smtClean="0"/>
              <a:t>OTA platform - Introduction and usage - Submitting and monitoring a request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8866188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69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969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5" grpId="0" animBg="1"/>
      <p:bldP spid="296967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err="1" smtClean="0"/>
              <a:t>Presentando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Submission – Transport</a:t>
            </a:r>
          </a:p>
        </p:txBody>
      </p:sp>
      <p:sp>
        <p:nvSpPr>
          <p:cNvPr id="292940" name="Rectangle 76"/>
          <p:cNvSpPr>
            <a:spLocks noGrp="1" noChangeArrowheads="1"/>
          </p:cNvSpPr>
          <p:nvPr>
            <p:ph idx="1"/>
          </p:nvPr>
        </p:nvSpPr>
        <p:spPr>
          <a:xfrm>
            <a:off x="447675" y="3166005"/>
            <a:ext cx="8559800" cy="3284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SMSC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dirección</a:t>
            </a:r>
            <a:r>
              <a:rPr lang="en-US" dirty="0" smtClean="0"/>
              <a:t> IP </a:t>
            </a:r>
            <a:r>
              <a:rPr lang="en-US" dirty="0" err="1" smtClean="0"/>
              <a:t>única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Cada</a:t>
            </a:r>
            <a:r>
              <a:rPr lang="en-US" dirty="0" smtClean="0"/>
              <a:t> Large Account (LA) </a:t>
            </a:r>
            <a:r>
              <a:rPr lang="en-US" dirty="0" err="1" smtClean="0"/>
              <a:t>tiene</a:t>
            </a:r>
            <a:r>
              <a:rPr lang="en-US" dirty="0" smtClean="0"/>
              <a:t> un </a:t>
            </a:r>
            <a:r>
              <a:rPr lang="en-US" dirty="0" err="1" smtClean="0"/>
              <a:t>puerto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Cada</a:t>
            </a:r>
            <a:r>
              <a:rPr lang="en-US" dirty="0" smtClean="0"/>
              <a:t> canal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de </a:t>
            </a:r>
            <a:r>
              <a:rPr lang="en-US" dirty="0" err="1" smtClean="0"/>
              <a:t>estos</a:t>
            </a:r>
            <a:r>
              <a:rPr lang="en-US" dirty="0" smtClean="0"/>
              <a:t> </a:t>
            </a:r>
            <a:r>
              <a:rPr lang="en-US" dirty="0" err="1" smtClean="0"/>
              <a:t>protocolos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SMPP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 smtClean="0"/>
              <a:t>CMG (UCP)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 smtClean="0"/>
              <a:t>Nokia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Cada</a:t>
            </a:r>
            <a:r>
              <a:rPr lang="en-US" dirty="0" smtClean="0"/>
              <a:t> canal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un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 </a:t>
            </a:r>
            <a:r>
              <a:rPr lang="en-US" dirty="0" err="1" smtClean="0"/>
              <a:t>dedpendiendo</a:t>
            </a:r>
            <a:r>
              <a:rPr lang="en-US" dirty="0" smtClean="0"/>
              <a:t> del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campaña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Rápido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anuncios</a:t>
            </a:r>
            <a:r>
              <a:rPr lang="en-US" dirty="0" err="1" smtClean="0">
                <a:sym typeface="Wingdings 3" pitchFamily="18" charset="2"/>
              </a:rPr>
              <a:t></a:t>
            </a:r>
            <a:r>
              <a:rPr lang="en-US" dirty="0" smtClean="0">
                <a:sym typeface="Wingdings 3" pitchFamily="18" charset="2"/>
              </a:rPr>
              <a:t> </a:t>
            </a:r>
            <a:r>
              <a:rPr lang="en-US" dirty="0" err="1" smtClean="0">
                <a:sym typeface="Wingdings 3" pitchFamily="18" charset="2"/>
              </a:rPr>
              <a:t>modo</a:t>
            </a:r>
            <a:r>
              <a:rPr lang="en-US" dirty="0" smtClean="0">
                <a:sym typeface="Wingdings 3" pitchFamily="18" charset="2"/>
              </a:rPr>
              <a:t> TRANS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ym typeface="Wingdings 3" pitchFamily="18" charset="2"/>
              </a:rPr>
              <a:t>Lento </a:t>
            </a:r>
            <a:r>
              <a:rPr lang="en-US" dirty="0" err="1" smtClean="0">
                <a:sym typeface="Wingdings 3" pitchFamily="18" charset="2"/>
              </a:rPr>
              <a:t>pero</a:t>
            </a:r>
            <a:r>
              <a:rPr lang="en-US" dirty="0" smtClean="0">
                <a:sym typeface="Wingdings 3" pitchFamily="18" charset="2"/>
              </a:rPr>
              <a:t> </a:t>
            </a:r>
            <a:r>
              <a:rPr lang="en-US" dirty="0" err="1" smtClean="0">
                <a:sym typeface="Wingdings 3" pitchFamily="18" charset="2"/>
              </a:rPr>
              <a:t>seguro</a:t>
            </a:r>
            <a:r>
              <a:rPr lang="en-US" dirty="0" smtClean="0">
                <a:sym typeface="Wingdings 3" pitchFamily="18" charset="2"/>
              </a:rPr>
              <a:t> </a:t>
            </a:r>
            <a:r>
              <a:rPr lang="en-US" dirty="0" err="1" smtClean="0">
                <a:sym typeface="Wingdings 3" pitchFamily="18" charset="2"/>
              </a:rPr>
              <a:t>modo</a:t>
            </a:r>
            <a:r>
              <a:rPr lang="en-US" dirty="0" smtClean="0">
                <a:sym typeface="Wingdings 3" pitchFamily="18" charset="2"/>
              </a:rPr>
              <a:t> MT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ym typeface="Wingdings 3" pitchFamily="18" charset="2"/>
              </a:rPr>
              <a:t>CRPC </a:t>
            </a:r>
            <a:r>
              <a:rPr lang="en-US" dirty="0" err="1" smtClean="0">
                <a:sym typeface="Wingdings 3" pitchFamily="18" charset="2"/>
              </a:rPr>
              <a:t>esta</a:t>
            </a:r>
            <a:r>
              <a:rPr lang="en-US" dirty="0" smtClean="0">
                <a:sym typeface="Wingdings 3" pitchFamily="18" charset="2"/>
              </a:rPr>
              <a:t> </a:t>
            </a:r>
            <a:r>
              <a:rPr lang="en-US" dirty="0" err="1" smtClean="0">
                <a:sym typeface="Wingdings 3" pitchFamily="18" charset="2"/>
              </a:rPr>
              <a:t>dedicado</a:t>
            </a:r>
            <a:r>
              <a:rPr lang="en-US" dirty="0" smtClean="0">
                <a:sym typeface="Wingdings 3" pitchFamily="18" charset="2"/>
              </a:rPr>
              <a:t> al </a:t>
            </a:r>
            <a:r>
              <a:rPr lang="en-US" dirty="0" err="1" smtClean="0">
                <a:sym typeface="Wingdings 3" pitchFamily="18" charset="2"/>
              </a:rPr>
              <a:t>protocolo</a:t>
            </a:r>
            <a:r>
              <a:rPr lang="en-US" dirty="0" smtClean="0">
                <a:sym typeface="Wingdings 3" pitchFamily="18" charset="2"/>
              </a:rPr>
              <a:t> Nokia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D2F1D9-0113-4A1D-B835-1FE2E5F3BAC3}" type="slidenum">
              <a:rPr lang="fr-FR" smtClean="0"/>
              <a:pPr/>
              <a:t>22</a:t>
            </a:fld>
            <a:endParaRPr lang="fr-FR" smtClean="0"/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13" y="1171575"/>
            <a:ext cx="3832225" cy="17494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22556" name="Rectangle 4"/>
          <p:cNvSpPr>
            <a:spLocks noChangeArrowheads="1"/>
          </p:cNvSpPr>
          <p:nvPr/>
        </p:nvSpPr>
        <p:spPr bwMode="auto">
          <a:xfrm>
            <a:off x="109538" y="1717675"/>
            <a:ext cx="3711575" cy="1651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Rectangle 57"/>
          <p:cNvSpPr>
            <a:spLocks noChangeArrowheads="1"/>
          </p:cNvSpPr>
          <p:nvPr/>
        </p:nvSpPr>
        <p:spPr bwMode="auto">
          <a:xfrm>
            <a:off x="120650" y="2201863"/>
            <a:ext cx="3714750" cy="173037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4054475" y="1092200"/>
            <a:ext cx="4606925" cy="2606675"/>
            <a:chOff x="2554" y="688"/>
            <a:chExt cx="2902" cy="1642"/>
          </a:xfrm>
        </p:grpSpPr>
        <p:grpSp>
          <p:nvGrpSpPr>
            <p:cNvPr id="22539" name="Group 60"/>
            <p:cNvGrpSpPr>
              <a:grpSpLocks/>
            </p:cNvGrpSpPr>
            <p:nvPr/>
          </p:nvGrpSpPr>
          <p:grpSpPr bwMode="auto">
            <a:xfrm>
              <a:off x="4877" y="688"/>
              <a:ext cx="579" cy="1642"/>
              <a:chOff x="2575" y="554"/>
              <a:chExt cx="579" cy="1642"/>
            </a:xfrm>
          </p:grpSpPr>
          <p:sp>
            <p:nvSpPr>
              <p:cNvPr id="292925" name="Rectangle 61"/>
              <p:cNvSpPr>
                <a:spLocks noChangeArrowheads="1"/>
              </p:cNvSpPr>
              <p:nvPr/>
            </p:nvSpPr>
            <p:spPr bwMode="auto">
              <a:xfrm>
                <a:off x="2687" y="650"/>
                <a:ext cx="355" cy="15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12554" tIns="6053" rIns="12554" bIns="6053">
                <a:spAutoFit/>
              </a:bodyPr>
              <a:lstStyle/>
              <a:p>
                <a:pPr defTabSz="792163">
                  <a:defRPr/>
                </a:pPr>
                <a:r>
                  <a:rPr lang="en-US" sz="15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</a:rPr>
                  <a:t>SMSC</a:t>
                </a:r>
              </a:p>
            </p:txBody>
          </p:sp>
          <p:sp>
            <p:nvSpPr>
              <p:cNvPr id="22555" name="Rectangle 62"/>
              <p:cNvSpPr>
                <a:spLocks noChangeArrowheads="1"/>
              </p:cNvSpPr>
              <p:nvPr/>
            </p:nvSpPr>
            <p:spPr bwMode="auto">
              <a:xfrm>
                <a:off x="2575" y="554"/>
                <a:ext cx="579" cy="1642"/>
              </a:xfrm>
              <a:prstGeom prst="rect">
                <a:avLst/>
              </a:prstGeom>
              <a:noFill/>
              <a:ln w="25400" cap="rnd">
                <a:solidFill>
                  <a:srgbClr val="000080"/>
                </a:solidFill>
                <a:prstDash val="sysDot"/>
                <a:miter lim="800000"/>
                <a:headEnd/>
                <a:tailEnd/>
              </a:ln>
            </p:spPr>
            <p:txBody>
              <a:bodyPr lIns="12554" tIns="6053" rIns="12554" bIns="6053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3" name="Picture 6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17" y="1050"/>
                <a:ext cx="496" cy="9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2540" name="Group 64"/>
            <p:cNvGrpSpPr>
              <a:grpSpLocks/>
            </p:cNvGrpSpPr>
            <p:nvPr/>
          </p:nvGrpSpPr>
          <p:grpSpPr bwMode="auto">
            <a:xfrm>
              <a:off x="2554" y="688"/>
              <a:ext cx="579" cy="1642"/>
              <a:chOff x="1074" y="545"/>
              <a:chExt cx="579" cy="1642"/>
            </a:xfrm>
          </p:grpSpPr>
          <p:pic>
            <p:nvPicPr>
              <p:cNvPr id="22551" name="Picture 65" descr="computer_hard_disk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115" y="1114"/>
                <a:ext cx="497" cy="6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52" name="Rectangle 66"/>
              <p:cNvSpPr>
                <a:spLocks noChangeArrowheads="1"/>
              </p:cNvSpPr>
              <p:nvPr/>
            </p:nvSpPr>
            <p:spPr bwMode="auto">
              <a:xfrm>
                <a:off x="1074" y="545"/>
                <a:ext cx="579" cy="1642"/>
              </a:xfrm>
              <a:prstGeom prst="rect">
                <a:avLst/>
              </a:prstGeom>
              <a:noFill/>
              <a:ln w="25400" cap="rnd">
                <a:solidFill>
                  <a:srgbClr val="000080"/>
                </a:solidFill>
                <a:prstDash val="sysDot"/>
                <a:miter lim="800000"/>
                <a:headEnd/>
                <a:tailEnd/>
              </a:ln>
            </p:spPr>
            <p:txBody>
              <a:bodyPr lIns="12554" tIns="6053" rIns="12554" bIns="6053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2931" name="Rectangle 67"/>
              <p:cNvSpPr>
                <a:spLocks noChangeArrowheads="1"/>
              </p:cNvSpPr>
              <p:nvPr/>
            </p:nvSpPr>
            <p:spPr bwMode="auto">
              <a:xfrm>
                <a:off x="1091" y="545"/>
                <a:ext cx="544" cy="29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12554" tIns="6053" rIns="12554" bIns="6053">
                <a:spAutoFit/>
              </a:bodyPr>
              <a:lstStyle/>
              <a:p>
                <a:pPr algn="ctr" defTabSz="792163">
                  <a:defRPr/>
                </a:pPr>
                <a:r>
                  <a:rPr lang="en-US" sz="15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</a:rPr>
                  <a:t>OTA</a:t>
                </a:r>
              </a:p>
              <a:p>
                <a:pPr algn="ctr" defTabSz="792163">
                  <a:defRPr/>
                </a:pPr>
                <a:r>
                  <a:rPr lang="en-US" sz="15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</a:rPr>
                  <a:t>platform</a:t>
                </a:r>
              </a:p>
            </p:txBody>
          </p:sp>
        </p:grpSp>
        <p:grpSp>
          <p:nvGrpSpPr>
            <p:cNvPr id="22541" name="Group 68"/>
            <p:cNvGrpSpPr>
              <a:grpSpLocks/>
            </p:cNvGrpSpPr>
            <p:nvPr/>
          </p:nvGrpSpPr>
          <p:grpSpPr bwMode="auto">
            <a:xfrm>
              <a:off x="4638" y="796"/>
              <a:ext cx="267" cy="642"/>
              <a:chOff x="3146" y="1134"/>
              <a:chExt cx="267" cy="642"/>
            </a:xfrm>
          </p:grpSpPr>
          <p:sp>
            <p:nvSpPr>
              <p:cNvPr id="22549" name="Rectangle 69"/>
              <p:cNvSpPr>
                <a:spLocks noChangeArrowheads="1"/>
              </p:cNvSpPr>
              <p:nvPr/>
            </p:nvSpPr>
            <p:spPr bwMode="auto">
              <a:xfrm>
                <a:off x="3192" y="1134"/>
                <a:ext cx="186" cy="642"/>
              </a:xfrm>
              <a:prstGeom prst="rect">
                <a:avLst/>
              </a:prstGeom>
              <a:noFill/>
              <a:ln w="28575" cap="rnd">
                <a:solidFill>
                  <a:schemeClr val="accent2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0" name="Text Box 70"/>
              <p:cNvSpPr txBox="1">
                <a:spLocks noChangeArrowheads="1"/>
              </p:cNvSpPr>
              <p:nvPr/>
            </p:nvSpPr>
            <p:spPr bwMode="auto">
              <a:xfrm>
                <a:off x="3146" y="1399"/>
                <a:ext cx="26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/>
                  <a:t>LA1</a:t>
                </a:r>
              </a:p>
            </p:txBody>
          </p:sp>
        </p:grpSp>
        <p:grpSp>
          <p:nvGrpSpPr>
            <p:cNvPr id="22542" name="Group 71"/>
            <p:cNvGrpSpPr>
              <a:grpSpLocks/>
            </p:cNvGrpSpPr>
            <p:nvPr/>
          </p:nvGrpSpPr>
          <p:grpSpPr bwMode="auto">
            <a:xfrm>
              <a:off x="4642" y="1604"/>
              <a:ext cx="267" cy="642"/>
              <a:chOff x="3146" y="1134"/>
              <a:chExt cx="267" cy="642"/>
            </a:xfrm>
          </p:grpSpPr>
          <p:sp>
            <p:nvSpPr>
              <p:cNvPr id="22547" name="Rectangle 72"/>
              <p:cNvSpPr>
                <a:spLocks noChangeArrowheads="1"/>
              </p:cNvSpPr>
              <p:nvPr/>
            </p:nvSpPr>
            <p:spPr bwMode="auto">
              <a:xfrm>
                <a:off x="3192" y="1134"/>
                <a:ext cx="186" cy="642"/>
              </a:xfrm>
              <a:prstGeom prst="rect">
                <a:avLst/>
              </a:prstGeom>
              <a:noFill/>
              <a:ln w="28575" cap="rnd">
                <a:solidFill>
                  <a:schemeClr val="accent2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8" name="Text Box 73"/>
              <p:cNvSpPr txBox="1">
                <a:spLocks noChangeArrowheads="1"/>
              </p:cNvSpPr>
              <p:nvPr/>
            </p:nvSpPr>
            <p:spPr bwMode="auto">
              <a:xfrm>
                <a:off x="3146" y="1399"/>
                <a:ext cx="26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/>
                  <a:t>LA2</a:t>
                </a:r>
              </a:p>
            </p:txBody>
          </p:sp>
        </p:grpSp>
        <p:sp>
          <p:nvSpPr>
            <p:cNvPr id="22543" name="Line 74"/>
            <p:cNvSpPr>
              <a:spLocks noChangeShapeType="1"/>
            </p:cNvSpPr>
            <p:nvPr/>
          </p:nvSpPr>
          <p:spPr bwMode="auto">
            <a:xfrm>
              <a:off x="3130" y="1108"/>
              <a:ext cx="1548" cy="0"/>
            </a:xfrm>
            <a:prstGeom prst="line">
              <a:avLst/>
            </a:prstGeom>
            <a:noFill/>
            <a:ln w="76200">
              <a:solidFill>
                <a:srgbClr val="FFC000"/>
              </a:solidFill>
              <a:round/>
              <a:headEnd type="triangle" w="med" len="med"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44" name="Line 75"/>
            <p:cNvSpPr>
              <a:spLocks noChangeShapeType="1"/>
            </p:cNvSpPr>
            <p:nvPr/>
          </p:nvSpPr>
          <p:spPr bwMode="auto">
            <a:xfrm>
              <a:off x="3152" y="1898"/>
              <a:ext cx="1548" cy="0"/>
            </a:xfrm>
            <a:prstGeom prst="line">
              <a:avLst/>
            </a:prstGeom>
            <a:noFill/>
            <a:ln w="76200">
              <a:solidFill>
                <a:srgbClr val="FFC000"/>
              </a:solidFill>
              <a:round/>
              <a:headEnd type="triangle" w="med" len="med"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45" name="Text Box 77"/>
            <p:cNvSpPr txBox="1">
              <a:spLocks noChangeArrowheads="1"/>
            </p:cNvSpPr>
            <p:nvPr/>
          </p:nvSpPr>
          <p:spPr bwMode="auto">
            <a:xfrm>
              <a:off x="3594" y="873"/>
              <a:ext cx="7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Channel 1</a:t>
              </a:r>
            </a:p>
          </p:txBody>
        </p:sp>
        <p:sp>
          <p:nvSpPr>
            <p:cNvPr id="22546" name="Text Box 78"/>
            <p:cNvSpPr txBox="1">
              <a:spLocks noChangeArrowheads="1"/>
            </p:cNvSpPr>
            <p:nvPr/>
          </p:nvSpPr>
          <p:spPr bwMode="auto">
            <a:xfrm>
              <a:off x="3602" y="1681"/>
              <a:ext cx="7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Channel 2</a:t>
              </a:r>
            </a:p>
          </p:txBody>
        </p:sp>
      </p:grpSp>
      <p:sp>
        <p:nvSpPr>
          <p:cNvPr id="2253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8188" y="6481763"/>
            <a:ext cx="4910137" cy="376237"/>
          </a:xfrm>
          <a:noFill/>
        </p:spPr>
        <p:txBody>
          <a:bodyPr/>
          <a:lstStyle/>
          <a:p>
            <a:r>
              <a:rPr lang="fr-FR" dirty="0" smtClean="0"/>
              <a:t>OTA </a:t>
            </a:r>
            <a:r>
              <a:rPr lang="fr-FR" dirty="0" err="1" smtClean="0"/>
              <a:t>platform</a:t>
            </a:r>
            <a:r>
              <a:rPr lang="fr-FR" dirty="0" smtClean="0"/>
              <a:t> - Introduction and usage - </a:t>
            </a:r>
            <a:r>
              <a:rPr lang="fr-FR" dirty="0" err="1" smtClean="0"/>
              <a:t>Submitting</a:t>
            </a:r>
            <a:r>
              <a:rPr lang="fr-FR" dirty="0" smtClean="0"/>
              <a:t> and monitoring a </a:t>
            </a:r>
            <a:r>
              <a:rPr lang="fr-FR" dirty="0" err="1" smtClean="0"/>
              <a:t>request</a:t>
            </a:r>
            <a:endParaRPr lang="fr-FR" dirty="0" smtClean="0"/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8866188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292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292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292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292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92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292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292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292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292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1" fill="hold"/>
                                        <p:tgtEl>
                                          <p:spTgt spid="292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940" grpId="0" build="p"/>
      <p:bldP spid="22556" grpId="0" animBg="1"/>
      <p:bldP spid="22557" grpId="0" animBg="1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err="1" smtClean="0"/>
              <a:t>Presentando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Submission – Transport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4AC6680-0C48-4676-92F4-EA207AC21DC3}" type="slidenum">
              <a:rPr lang="fr-FR" smtClean="0"/>
              <a:pPr/>
              <a:t>23</a:t>
            </a:fld>
            <a:endParaRPr lang="fr-FR" smtClean="0"/>
          </a:p>
        </p:txBody>
      </p:sp>
      <p:pic>
        <p:nvPicPr>
          <p:cNvPr id="23556" name="Picture 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1095375"/>
            <a:ext cx="3589338" cy="14382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301063" name="Rectangle 7"/>
          <p:cNvSpPr>
            <a:spLocks noChangeArrowheads="1"/>
          </p:cNvSpPr>
          <p:nvPr/>
        </p:nvSpPr>
        <p:spPr bwMode="auto">
          <a:xfrm>
            <a:off x="130175" y="1949450"/>
            <a:ext cx="2971800" cy="13652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2744788" y="2616200"/>
            <a:ext cx="4606925" cy="2606675"/>
            <a:chOff x="1729" y="1690"/>
            <a:chExt cx="2902" cy="1642"/>
          </a:xfrm>
        </p:grpSpPr>
        <p:grpSp>
          <p:nvGrpSpPr>
            <p:cNvPr id="23585" name="Group 14"/>
            <p:cNvGrpSpPr>
              <a:grpSpLocks/>
            </p:cNvGrpSpPr>
            <p:nvPr/>
          </p:nvGrpSpPr>
          <p:grpSpPr bwMode="auto">
            <a:xfrm>
              <a:off x="1729" y="1690"/>
              <a:ext cx="579" cy="1642"/>
              <a:chOff x="1074" y="545"/>
              <a:chExt cx="579" cy="1642"/>
            </a:xfrm>
          </p:grpSpPr>
          <p:pic>
            <p:nvPicPr>
              <p:cNvPr id="23597" name="Picture 15" descr="computer_hard_disk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115" y="1114"/>
                <a:ext cx="497" cy="6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598" name="Rectangle 16"/>
              <p:cNvSpPr>
                <a:spLocks noChangeArrowheads="1"/>
              </p:cNvSpPr>
              <p:nvPr/>
            </p:nvSpPr>
            <p:spPr bwMode="auto">
              <a:xfrm>
                <a:off x="1074" y="545"/>
                <a:ext cx="579" cy="1642"/>
              </a:xfrm>
              <a:prstGeom prst="rect">
                <a:avLst/>
              </a:prstGeom>
              <a:noFill/>
              <a:ln w="25400" cap="rnd">
                <a:solidFill>
                  <a:srgbClr val="000080"/>
                </a:solidFill>
                <a:prstDash val="sysDot"/>
                <a:miter lim="800000"/>
                <a:headEnd/>
                <a:tailEnd/>
              </a:ln>
            </p:spPr>
            <p:txBody>
              <a:bodyPr lIns="12554" tIns="6053" rIns="12554" bIns="6053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1073" name="Rectangle 17"/>
              <p:cNvSpPr>
                <a:spLocks noChangeArrowheads="1"/>
              </p:cNvSpPr>
              <p:nvPr/>
            </p:nvSpPr>
            <p:spPr bwMode="auto">
              <a:xfrm>
                <a:off x="1091" y="545"/>
                <a:ext cx="544" cy="29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12554" tIns="6053" rIns="12554" bIns="6053">
                <a:spAutoFit/>
              </a:bodyPr>
              <a:lstStyle/>
              <a:p>
                <a:pPr algn="ctr" defTabSz="792163">
                  <a:defRPr/>
                </a:pPr>
                <a:r>
                  <a:rPr lang="en-US" sz="15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</a:rPr>
                  <a:t>OTA</a:t>
                </a:r>
              </a:p>
              <a:p>
                <a:pPr algn="ctr" defTabSz="792163">
                  <a:defRPr/>
                </a:pPr>
                <a:r>
                  <a:rPr lang="en-US" sz="15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ahoma" pitchFamily="34" charset="0"/>
                  </a:rPr>
                  <a:t>platform</a:t>
                </a:r>
              </a:p>
            </p:txBody>
          </p:sp>
        </p:grpSp>
        <p:grpSp>
          <p:nvGrpSpPr>
            <p:cNvPr id="23586" name="Group 48"/>
            <p:cNvGrpSpPr>
              <a:grpSpLocks/>
            </p:cNvGrpSpPr>
            <p:nvPr/>
          </p:nvGrpSpPr>
          <p:grpSpPr bwMode="auto">
            <a:xfrm>
              <a:off x="3813" y="1690"/>
              <a:ext cx="818" cy="1642"/>
              <a:chOff x="3141" y="1690"/>
              <a:chExt cx="818" cy="1642"/>
            </a:xfrm>
          </p:grpSpPr>
          <p:grpSp>
            <p:nvGrpSpPr>
              <p:cNvPr id="23587" name="Group 10"/>
              <p:cNvGrpSpPr>
                <a:grpSpLocks/>
              </p:cNvGrpSpPr>
              <p:nvPr/>
            </p:nvGrpSpPr>
            <p:grpSpPr bwMode="auto">
              <a:xfrm>
                <a:off x="3380" y="1690"/>
                <a:ext cx="579" cy="1642"/>
                <a:chOff x="2575" y="554"/>
                <a:chExt cx="579" cy="1642"/>
              </a:xfrm>
            </p:grpSpPr>
            <p:sp>
              <p:nvSpPr>
                <p:cNvPr id="301067" name="Rectangle 11"/>
                <p:cNvSpPr>
                  <a:spLocks noChangeArrowheads="1"/>
                </p:cNvSpPr>
                <p:nvPr/>
              </p:nvSpPr>
              <p:spPr bwMode="auto">
                <a:xfrm>
                  <a:off x="2687" y="650"/>
                  <a:ext cx="355" cy="1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lIns="12554" tIns="6053" rIns="12554" bIns="6053">
                  <a:spAutoFit/>
                </a:bodyPr>
                <a:lstStyle/>
                <a:p>
                  <a:pPr defTabSz="792163">
                    <a:defRPr/>
                  </a:pPr>
                  <a:r>
                    <a:rPr lang="en-US" sz="1500" b="1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ahoma" pitchFamily="34" charset="0"/>
                    </a:rPr>
                    <a:t>SMSC</a:t>
                  </a:r>
                </a:p>
              </p:txBody>
            </p:sp>
            <p:sp>
              <p:nvSpPr>
                <p:cNvPr id="23595" name="Rectangle 12"/>
                <p:cNvSpPr>
                  <a:spLocks noChangeArrowheads="1"/>
                </p:cNvSpPr>
                <p:nvPr/>
              </p:nvSpPr>
              <p:spPr bwMode="auto">
                <a:xfrm>
                  <a:off x="2575" y="554"/>
                  <a:ext cx="579" cy="1642"/>
                </a:xfrm>
                <a:prstGeom prst="rect">
                  <a:avLst/>
                </a:prstGeom>
                <a:noFill/>
                <a:ln w="25400" cap="rnd">
                  <a:solidFill>
                    <a:srgbClr val="00008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lIns="12554" tIns="6053" rIns="12554" bIns="6053">
                  <a:sp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23596" name="Picture 13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617" y="1050"/>
                  <a:ext cx="496" cy="9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3588" name="Group 18"/>
              <p:cNvGrpSpPr>
                <a:grpSpLocks/>
              </p:cNvGrpSpPr>
              <p:nvPr/>
            </p:nvGrpSpPr>
            <p:grpSpPr bwMode="auto">
              <a:xfrm>
                <a:off x="3141" y="1798"/>
                <a:ext cx="267" cy="642"/>
                <a:chOff x="3146" y="1134"/>
                <a:chExt cx="267" cy="642"/>
              </a:xfrm>
            </p:grpSpPr>
            <p:sp>
              <p:nvSpPr>
                <p:cNvPr id="23592" name="Rectangle 19"/>
                <p:cNvSpPr>
                  <a:spLocks noChangeArrowheads="1"/>
                </p:cNvSpPr>
                <p:nvPr/>
              </p:nvSpPr>
              <p:spPr bwMode="auto">
                <a:xfrm>
                  <a:off x="3192" y="1134"/>
                  <a:ext cx="186" cy="642"/>
                </a:xfrm>
                <a:prstGeom prst="rect">
                  <a:avLst/>
                </a:prstGeom>
                <a:noFill/>
                <a:ln w="28575" cap="rnd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9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146" y="1399"/>
                  <a:ext cx="26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/>
                    <a:t>LA1</a:t>
                  </a:r>
                </a:p>
              </p:txBody>
            </p:sp>
          </p:grpSp>
          <p:grpSp>
            <p:nvGrpSpPr>
              <p:cNvPr id="23589" name="Group 21"/>
              <p:cNvGrpSpPr>
                <a:grpSpLocks/>
              </p:cNvGrpSpPr>
              <p:nvPr/>
            </p:nvGrpSpPr>
            <p:grpSpPr bwMode="auto">
              <a:xfrm>
                <a:off x="3145" y="2606"/>
                <a:ext cx="267" cy="642"/>
                <a:chOff x="3146" y="1134"/>
                <a:chExt cx="267" cy="642"/>
              </a:xfrm>
            </p:grpSpPr>
            <p:sp>
              <p:nvSpPr>
                <p:cNvPr id="23590" name="Rectangle 22"/>
                <p:cNvSpPr>
                  <a:spLocks noChangeArrowheads="1"/>
                </p:cNvSpPr>
                <p:nvPr/>
              </p:nvSpPr>
              <p:spPr bwMode="auto">
                <a:xfrm>
                  <a:off x="3192" y="1134"/>
                  <a:ext cx="186" cy="642"/>
                </a:xfrm>
                <a:prstGeom prst="rect">
                  <a:avLst/>
                </a:prstGeom>
                <a:noFill/>
                <a:ln w="28575" cap="rnd">
                  <a:solidFill>
                    <a:schemeClr val="accent2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9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146" y="1399"/>
                  <a:ext cx="26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/>
                    <a:t>LA2</a:t>
                  </a:r>
                </a:p>
              </p:txBody>
            </p:sp>
          </p:grpSp>
        </p:grpSp>
      </p:grpSp>
      <p:sp>
        <p:nvSpPr>
          <p:cNvPr id="301101" name="Text Box 45"/>
          <p:cNvSpPr txBox="1">
            <a:spLocks noChangeArrowheads="1"/>
          </p:cNvSpPr>
          <p:nvPr/>
        </p:nvSpPr>
        <p:spPr bwMode="auto">
          <a:xfrm>
            <a:off x="3603676" y="1214438"/>
            <a:ext cx="56032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In la </a:t>
            </a:r>
            <a:r>
              <a:rPr lang="en-US" sz="2000" dirty="0" err="1" smtClean="0"/>
              <a:t>plataforma</a:t>
            </a:r>
            <a:r>
              <a:rPr lang="en-US" sz="2000" dirty="0" smtClean="0"/>
              <a:t>, </a:t>
            </a:r>
            <a:r>
              <a:rPr lang="en-US" sz="2000" dirty="0"/>
              <a:t>OTA </a:t>
            </a:r>
            <a:r>
              <a:rPr lang="en-US" sz="2000" dirty="0" err="1"/>
              <a:t>adm</a:t>
            </a:r>
            <a:r>
              <a:rPr lang="en-US" sz="2000" dirty="0"/>
              <a:t>.</a:t>
            </a:r>
            <a:r>
              <a:rPr lang="en-US" sz="2000" dirty="0" smtClean="0"/>
              <a:t> Se </a:t>
            </a:r>
            <a:r>
              <a:rPr lang="en-US" sz="2000" dirty="0" err="1" smtClean="0"/>
              <a:t>asocia</a:t>
            </a:r>
            <a:r>
              <a:rPr lang="en-US" sz="2000" dirty="0" smtClean="0"/>
              <a:t> con </a:t>
            </a:r>
            <a:r>
              <a:rPr lang="en-US" sz="2000" dirty="0" err="1" smtClean="0"/>
              <a:t>cada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301108" name="Text Box 52"/>
          <p:cNvSpPr txBox="1">
            <a:spLocks noChangeArrowheads="1"/>
          </p:cNvSpPr>
          <p:nvPr/>
        </p:nvSpPr>
        <p:spPr bwMode="auto">
          <a:xfrm>
            <a:off x="155575" y="5183188"/>
            <a:ext cx="8874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err="1">
                <a:sym typeface="Wingdings 3" pitchFamily="18" charset="2"/>
              </a:rPr>
              <a:t></a:t>
            </a:r>
            <a:r>
              <a:rPr lang="en-US" sz="2000" dirty="0" smtClean="0">
                <a:sym typeface="Wingdings 3" pitchFamily="18" charset="2"/>
              </a:rPr>
              <a:t> Si el valor  “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 3" pitchFamily="18" charset="2"/>
              </a:rPr>
              <a:t>Default channel</a:t>
            </a:r>
            <a:r>
              <a:rPr lang="en-US" sz="2000" dirty="0">
                <a:sym typeface="Wingdings 3" pitchFamily="18" charset="2"/>
              </a:rPr>
              <a:t>”</a:t>
            </a:r>
            <a:r>
              <a:rPr lang="en-US" sz="2000" dirty="0" smtClean="0">
                <a:sym typeface="Wingdings 3" pitchFamily="18" charset="2"/>
              </a:rPr>
              <a:t> se </a:t>
            </a:r>
            <a:r>
              <a:rPr lang="en-US" sz="2000" dirty="0" err="1" smtClean="0">
                <a:sym typeface="Wingdings 3" pitchFamily="18" charset="2"/>
              </a:rPr>
              <a:t>usa</a:t>
            </a:r>
            <a:r>
              <a:rPr lang="en-US" sz="2000" dirty="0" smtClean="0">
                <a:sym typeface="Wingdings 3" pitchFamily="18" charset="2"/>
              </a:rPr>
              <a:t>, la </a:t>
            </a:r>
            <a:r>
              <a:rPr lang="en-US" sz="2000" dirty="0" err="1" smtClean="0">
                <a:sym typeface="Wingdings 3" pitchFamily="18" charset="2"/>
              </a:rPr>
              <a:t>solicitud</a:t>
            </a:r>
            <a:r>
              <a:rPr lang="en-US" sz="2000" dirty="0" smtClean="0">
                <a:sym typeface="Wingdings 3" pitchFamily="18" charset="2"/>
              </a:rPr>
              <a:t> </a:t>
            </a:r>
            <a:r>
              <a:rPr lang="en-US" sz="2000" dirty="0" err="1" smtClean="0">
                <a:sym typeface="Wingdings 3" pitchFamily="18" charset="2"/>
              </a:rPr>
              <a:t>usará</a:t>
            </a:r>
            <a:r>
              <a:rPr lang="en-US" sz="2000" dirty="0" smtClean="0">
                <a:sym typeface="Wingdings 3" pitchFamily="18" charset="2"/>
              </a:rPr>
              <a:t> un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3" pitchFamily="18" charset="2"/>
              </a:rPr>
              <a:t>Canal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3" pitchFamily="18" charset="2"/>
              </a:rPr>
              <a:t> </a:t>
            </a:r>
            <a:r>
              <a:rPr lang="en-US" sz="2000" dirty="0" smtClean="0">
                <a:sym typeface="Wingdings 3" pitchFamily="18" charset="2"/>
              </a:rPr>
              <a:t>con el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3" pitchFamily="18" charset="2"/>
              </a:rPr>
              <a:t>CV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 3" pitchFamily="18" charset="2"/>
              </a:rPr>
              <a:t>&gt;= CV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3" pitchFamily="18" charset="2"/>
              </a:rPr>
              <a:t> del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3" pitchFamily="18" charset="2"/>
              </a:rPr>
              <a:t>solicitante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sym typeface="Wingdings 3" pitchFamily="18" charset="2"/>
            </a:endParaRPr>
          </a:p>
        </p:txBody>
      </p: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1300163" y="1508125"/>
            <a:ext cx="5026031" cy="3097213"/>
            <a:chOff x="819" y="992"/>
            <a:chExt cx="3166" cy="1951"/>
          </a:xfrm>
        </p:grpSpPr>
        <p:grpSp>
          <p:nvGrpSpPr>
            <p:cNvPr id="23581" name="Group 37"/>
            <p:cNvGrpSpPr>
              <a:grpSpLocks/>
            </p:cNvGrpSpPr>
            <p:nvPr/>
          </p:nvGrpSpPr>
          <p:grpSpPr bwMode="auto">
            <a:xfrm>
              <a:off x="819" y="1898"/>
              <a:ext cx="716" cy="1045"/>
              <a:chOff x="729" y="2138"/>
              <a:chExt cx="716" cy="1045"/>
            </a:xfrm>
          </p:grpSpPr>
          <p:pic>
            <p:nvPicPr>
              <p:cNvPr id="23583" name="Picture 33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29" y="2138"/>
                <a:ext cx="716" cy="7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584" name="Text Box 35"/>
              <p:cNvSpPr txBox="1">
                <a:spLocks noChangeArrowheads="1"/>
              </p:cNvSpPr>
              <p:nvPr/>
            </p:nvSpPr>
            <p:spPr bwMode="auto">
              <a:xfrm>
                <a:off x="843" y="2943"/>
                <a:ext cx="549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ko-KR" sz="1200" b="1" dirty="0" err="1" smtClean="0"/>
                  <a:t>Agente</a:t>
                </a:r>
                <a:r>
                  <a:rPr lang="en-US" altLang="ko-KR" sz="1200" b="1" dirty="0" smtClean="0"/>
                  <a:t> de </a:t>
                </a:r>
                <a:r>
                  <a:rPr lang="en-US" altLang="ko-KR" sz="1200" b="1" dirty="0" err="1" smtClean="0"/>
                  <a:t>atención</a:t>
                </a:r>
                <a:r>
                  <a:rPr lang="en-US" altLang="ko-KR" sz="1200" b="1" dirty="0" smtClean="0"/>
                  <a:t> a </a:t>
                </a:r>
                <a:r>
                  <a:rPr lang="en-US" altLang="ko-KR" sz="1200" b="1" dirty="0" err="1" smtClean="0"/>
                  <a:t>cliente</a:t>
                </a:r>
                <a:endParaRPr lang="en-US" b="1" dirty="0"/>
              </a:p>
            </p:txBody>
          </p:sp>
        </p:grpSp>
        <p:sp>
          <p:nvSpPr>
            <p:cNvPr id="23582" name="Text Box 53"/>
            <p:cNvSpPr txBox="1">
              <a:spLocks noChangeArrowheads="1"/>
            </p:cNvSpPr>
            <p:nvPr/>
          </p:nvSpPr>
          <p:spPr bwMode="auto">
            <a:xfrm>
              <a:off x="2382" y="992"/>
              <a:ext cx="160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>
                  <a:srgbClr val="FF9933"/>
                </a:buClr>
                <a:buFont typeface="Wingdings" pitchFamily="2" charset="2"/>
                <a:buChar char="ü"/>
              </a:pPr>
              <a:r>
                <a:rPr lang="en-US" sz="2000" dirty="0" smtClean="0"/>
                <a:t> </a:t>
              </a:r>
              <a:r>
                <a:rPr lang="en-US" sz="2000" dirty="0" err="1" smtClean="0"/>
                <a:t>Cuenta</a:t>
              </a:r>
              <a:r>
                <a:rPr lang="en-US" sz="2000" dirty="0" smtClean="0"/>
                <a:t> de </a:t>
              </a:r>
              <a:r>
                <a:rPr lang="en-US" sz="2000" dirty="0" err="1" smtClean="0"/>
                <a:t>usuario</a:t>
              </a:r>
              <a:endParaRPr lang="en-US" sz="2000" dirty="0"/>
            </a:p>
          </p:txBody>
        </p:sp>
      </p:grp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3659188" y="1801813"/>
            <a:ext cx="2492375" cy="2760662"/>
            <a:chOff x="2305" y="1177"/>
            <a:chExt cx="1570" cy="1739"/>
          </a:xfrm>
        </p:grpSpPr>
        <p:grpSp>
          <p:nvGrpSpPr>
            <p:cNvPr id="23574" name="Group 46"/>
            <p:cNvGrpSpPr>
              <a:grpSpLocks/>
            </p:cNvGrpSpPr>
            <p:nvPr/>
          </p:nvGrpSpPr>
          <p:grpSpPr bwMode="auto">
            <a:xfrm>
              <a:off x="2305" y="1875"/>
              <a:ext cx="1548" cy="235"/>
              <a:chOff x="1633" y="1875"/>
              <a:chExt cx="1548" cy="235"/>
            </a:xfrm>
          </p:grpSpPr>
          <p:sp>
            <p:nvSpPr>
              <p:cNvPr id="23579" name="Line 24"/>
              <p:cNvSpPr>
                <a:spLocks noChangeShapeType="1"/>
              </p:cNvSpPr>
              <p:nvPr/>
            </p:nvSpPr>
            <p:spPr bwMode="auto">
              <a:xfrm>
                <a:off x="1633" y="2110"/>
                <a:ext cx="1548" cy="0"/>
              </a:xfrm>
              <a:prstGeom prst="line">
                <a:avLst/>
              </a:prstGeom>
              <a:noFill/>
              <a:ln w="76200">
                <a:solidFill>
                  <a:srgbClr val="FFC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580" name="Text Box 26"/>
              <p:cNvSpPr txBox="1">
                <a:spLocks noChangeArrowheads="1"/>
              </p:cNvSpPr>
              <p:nvPr/>
            </p:nvSpPr>
            <p:spPr bwMode="auto">
              <a:xfrm>
                <a:off x="2097" y="1875"/>
                <a:ext cx="57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Canal1</a:t>
                </a:r>
                <a:endParaRPr lang="en-US" sz="1800" dirty="0"/>
              </a:p>
            </p:txBody>
          </p:sp>
        </p:grpSp>
        <p:grpSp>
          <p:nvGrpSpPr>
            <p:cNvPr id="23575" name="Group 47"/>
            <p:cNvGrpSpPr>
              <a:grpSpLocks/>
            </p:cNvGrpSpPr>
            <p:nvPr/>
          </p:nvGrpSpPr>
          <p:grpSpPr bwMode="auto">
            <a:xfrm>
              <a:off x="2327" y="2683"/>
              <a:ext cx="1548" cy="233"/>
              <a:chOff x="1655" y="2683"/>
              <a:chExt cx="1548" cy="233"/>
            </a:xfrm>
          </p:grpSpPr>
          <p:sp>
            <p:nvSpPr>
              <p:cNvPr id="23577" name="Line 25"/>
              <p:cNvSpPr>
                <a:spLocks noChangeShapeType="1"/>
              </p:cNvSpPr>
              <p:nvPr/>
            </p:nvSpPr>
            <p:spPr bwMode="auto">
              <a:xfrm>
                <a:off x="1655" y="2900"/>
                <a:ext cx="1548" cy="0"/>
              </a:xfrm>
              <a:prstGeom prst="line">
                <a:avLst/>
              </a:prstGeom>
              <a:noFill/>
              <a:ln w="76200">
                <a:solidFill>
                  <a:srgbClr val="FFC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578" name="Text Box 27"/>
              <p:cNvSpPr txBox="1">
                <a:spLocks noChangeArrowheads="1"/>
              </p:cNvSpPr>
              <p:nvPr/>
            </p:nvSpPr>
            <p:spPr bwMode="auto">
              <a:xfrm>
                <a:off x="2105" y="2683"/>
                <a:ext cx="61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Canal 2</a:t>
                </a:r>
                <a:endParaRPr lang="en-US" sz="1800" dirty="0"/>
              </a:p>
            </p:txBody>
          </p:sp>
        </p:grpSp>
        <p:sp>
          <p:nvSpPr>
            <p:cNvPr id="23576" name="Text Box 54"/>
            <p:cNvSpPr txBox="1">
              <a:spLocks noChangeArrowheads="1"/>
            </p:cNvSpPr>
            <p:nvPr/>
          </p:nvSpPr>
          <p:spPr bwMode="auto">
            <a:xfrm>
              <a:off x="2376" y="1177"/>
              <a:ext cx="6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>
                  <a:srgbClr val="FF9933"/>
                </a:buClr>
                <a:buFont typeface="Wingdings" pitchFamily="2" charset="2"/>
                <a:buChar char="ü"/>
              </a:pPr>
              <a:r>
                <a:rPr lang="en-US" sz="2000" dirty="0" smtClean="0"/>
                <a:t> Canal</a:t>
              </a:r>
              <a:endParaRPr lang="en-US" sz="2000" dirty="0"/>
            </a:p>
          </p:txBody>
        </p:sp>
      </p:grpSp>
      <p:grpSp>
        <p:nvGrpSpPr>
          <p:cNvPr id="13" name="Group 63"/>
          <p:cNvGrpSpPr>
            <a:grpSpLocks/>
          </p:cNvGrpSpPr>
          <p:nvPr/>
        </p:nvGrpSpPr>
        <p:grpSpPr bwMode="auto">
          <a:xfrm>
            <a:off x="1127125" y="2085975"/>
            <a:ext cx="7043745" cy="2844800"/>
            <a:chOff x="710" y="1356"/>
            <a:chExt cx="4437" cy="1792"/>
          </a:xfrm>
        </p:grpSpPr>
        <p:sp>
          <p:nvSpPr>
            <p:cNvPr id="23570" name="Text Box 51"/>
            <p:cNvSpPr txBox="1">
              <a:spLocks noChangeArrowheads="1"/>
            </p:cNvSpPr>
            <p:nvPr/>
          </p:nvSpPr>
          <p:spPr bwMode="auto">
            <a:xfrm>
              <a:off x="710" y="2917"/>
              <a:ext cx="7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i="1"/>
                <a:t>CV = High</a:t>
              </a:r>
            </a:p>
          </p:txBody>
        </p:sp>
        <p:sp>
          <p:nvSpPr>
            <p:cNvPr id="23571" name="Text Box 49"/>
            <p:cNvSpPr txBox="1">
              <a:spLocks noChangeArrowheads="1"/>
            </p:cNvSpPr>
            <p:nvPr/>
          </p:nvSpPr>
          <p:spPr bwMode="auto">
            <a:xfrm>
              <a:off x="2690" y="2117"/>
              <a:ext cx="7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i="1"/>
                <a:t>CV = High</a:t>
              </a:r>
            </a:p>
          </p:txBody>
        </p:sp>
        <p:sp>
          <p:nvSpPr>
            <p:cNvPr id="23572" name="Text Box 50"/>
            <p:cNvSpPr txBox="1">
              <a:spLocks noChangeArrowheads="1"/>
            </p:cNvSpPr>
            <p:nvPr/>
          </p:nvSpPr>
          <p:spPr bwMode="auto">
            <a:xfrm>
              <a:off x="2794" y="2901"/>
              <a:ext cx="7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i="1"/>
                <a:t>CV = High</a:t>
              </a:r>
            </a:p>
          </p:txBody>
        </p:sp>
        <p:sp>
          <p:nvSpPr>
            <p:cNvPr id="23573" name="Text Box 55"/>
            <p:cNvSpPr txBox="1">
              <a:spLocks noChangeArrowheads="1"/>
            </p:cNvSpPr>
            <p:nvPr/>
          </p:nvSpPr>
          <p:spPr bwMode="auto">
            <a:xfrm>
              <a:off x="2391" y="1356"/>
              <a:ext cx="275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 err="1" smtClean="0"/>
                <a:t>Velocidad</a:t>
              </a:r>
              <a:r>
                <a:rPr lang="en-US" sz="2000" dirty="0" smtClean="0"/>
                <a:t> de canal: Alta/</a:t>
              </a:r>
              <a:r>
                <a:rPr lang="en-US" sz="2000" dirty="0"/>
                <a:t>Normal</a:t>
              </a:r>
              <a:r>
                <a:rPr lang="en-US" sz="2000" dirty="0" smtClean="0"/>
                <a:t>/</a:t>
              </a:r>
              <a:r>
                <a:rPr lang="en-US" sz="2000" dirty="0" err="1" smtClean="0"/>
                <a:t>baja</a:t>
              </a:r>
              <a:endParaRPr lang="en-US" sz="2000" dirty="0"/>
            </a:p>
          </p:txBody>
        </p:sp>
      </p:grpSp>
      <p:grpSp>
        <p:nvGrpSpPr>
          <p:cNvPr id="14" name="Group 70"/>
          <p:cNvGrpSpPr>
            <a:grpSpLocks/>
          </p:cNvGrpSpPr>
          <p:nvPr/>
        </p:nvGrpSpPr>
        <p:grpSpPr bwMode="auto">
          <a:xfrm>
            <a:off x="146050" y="3554413"/>
            <a:ext cx="8997950" cy="2590800"/>
            <a:chOff x="92" y="2239"/>
            <a:chExt cx="5668" cy="1632"/>
          </a:xfrm>
        </p:grpSpPr>
        <p:sp>
          <p:nvSpPr>
            <p:cNvPr id="23567" name="Text Box 66"/>
            <p:cNvSpPr txBox="1">
              <a:spLocks noChangeArrowheads="1"/>
            </p:cNvSpPr>
            <p:nvPr/>
          </p:nvSpPr>
          <p:spPr bwMode="auto">
            <a:xfrm>
              <a:off x="92" y="3619"/>
              <a:ext cx="566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dirty="0" err="1">
                  <a:sym typeface="Wingdings 3" pitchFamily="18" charset="2"/>
                </a:rPr>
                <a:t></a:t>
              </a:r>
              <a:r>
                <a:rPr lang="en-US" sz="2000" dirty="0">
                  <a:sym typeface="Wingdings 3" pitchFamily="18" charset="2"/>
                </a:rPr>
                <a:t> </a:t>
              </a:r>
              <a:r>
                <a:rPr lang="en-US" sz="2000" dirty="0" smtClean="0">
                  <a:sym typeface="Wingdings 3" pitchFamily="18" charset="2"/>
                </a:rPr>
                <a:t>“</a:t>
              </a:r>
              <a:r>
                <a:rPr lang="en-US" sz="2000" dirty="0" err="1" smtClean="0">
                  <a:sym typeface="Wingdings 3" pitchFamily="18" charset="2"/>
                </a:rPr>
                <a:t>Balancée</a:t>
              </a:r>
              <a:r>
                <a:rPr lang="en-US" sz="2000" dirty="0" smtClean="0">
                  <a:sym typeface="Wingdings 3" pitchFamily="18" charset="2"/>
                </a:rPr>
                <a:t> la </a:t>
              </a:r>
              <a:r>
                <a:rPr lang="en-US" sz="2000" dirty="0" err="1" smtClean="0">
                  <a:sym typeface="Wingdings 3" pitchFamily="18" charset="2"/>
                </a:rPr>
                <a:t>carga</a:t>
              </a:r>
              <a:r>
                <a:rPr lang="en-US" sz="2000" dirty="0" smtClean="0">
                  <a:sym typeface="Wingdings 3" pitchFamily="18" charset="2"/>
                </a:rPr>
                <a:t>” entre </a:t>
              </a:r>
              <a:r>
                <a:rPr lang="en-US" sz="2000" dirty="0" err="1" smtClean="0">
                  <a:sym typeface="Wingdings 3" pitchFamily="18" charset="2"/>
                </a:rPr>
                <a:t>canales</a:t>
              </a:r>
              <a:r>
                <a:rPr lang="en-US" sz="2000" dirty="0" smtClean="0">
                  <a:sym typeface="Wingdings 3" pitchFamily="18" charset="2"/>
                </a:rPr>
                <a:t> con el </a:t>
              </a:r>
              <a:r>
                <a:rPr lang="en-US" sz="2000" dirty="0" err="1" smtClean="0">
                  <a:sym typeface="Wingdings 3" pitchFamily="18" charset="2"/>
                </a:rPr>
                <a:t>mismo</a:t>
              </a:r>
              <a:r>
                <a:rPr lang="en-US" sz="2000" dirty="0" smtClean="0">
                  <a:sym typeface="Wingdings 3" pitchFamily="18" charset="2"/>
                </a:rPr>
                <a:t> CV</a:t>
              </a:r>
              <a:endParaRPr lang="en-US" sz="1000" i="1" dirty="0">
                <a:sym typeface="Wingdings 3" pitchFamily="18" charset="2"/>
              </a:endParaRPr>
            </a:p>
          </p:txBody>
        </p:sp>
        <p:sp>
          <p:nvSpPr>
            <p:cNvPr id="23568" name="Text Box 67"/>
            <p:cNvSpPr txBox="1">
              <a:spLocks noChangeArrowheads="1"/>
            </p:cNvSpPr>
            <p:nvPr/>
          </p:nvSpPr>
          <p:spPr bwMode="auto">
            <a:xfrm>
              <a:off x="2468" y="2239"/>
              <a:ext cx="128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Canal </a:t>
              </a:r>
              <a:r>
                <a:rPr lang="en-U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sobrecargado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569" name="Text Box 68"/>
            <p:cNvSpPr txBox="1">
              <a:spLocks noChangeArrowheads="1"/>
            </p:cNvSpPr>
            <p:nvPr/>
          </p:nvSpPr>
          <p:spPr bwMode="auto">
            <a:xfrm>
              <a:off x="2297" y="3023"/>
              <a:ext cx="132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Canal </a:t>
              </a:r>
              <a:r>
                <a:rPr lang="en-U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usado</a:t>
              </a:r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por</a:t>
              </a:r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req</a:t>
              </a: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</p:txBody>
        </p:sp>
      </p:grpSp>
      <p:sp>
        <p:nvSpPr>
          <p:cNvPr id="2356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8188" y="6481763"/>
            <a:ext cx="4910137" cy="376237"/>
          </a:xfrm>
          <a:noFill/>
        </p:spPr>
        <p:txBody>
          <a:bodyPr/>
          <a:lstStyle/>
          <a:p>
            <a:r>
              <a:rPr lang="fr-FR" smtClean="0"/>
              <a:t>OTA platform - Introduction and usage - Submitting and monitoring a request</a:t>
            </a: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8866188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10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011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3011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3" grpId="0" animBg="1"/>
      <p:bldP spid="301101" grpId="0"/>
      <p:bldP spid="301108" grpId="0"/>
      <p:bldP spid="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err="1" smtClean="0"/>
              <a:t>Presentando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Submission – Transport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486BD49-F64B-4113-BF0B-E5D1FEB9A828}" type="slidenum">
              <a:rPr lang="fr-FR" smtClean="0"/>
              <a:pPr/>
              <a:t>24</a:t>
            </a:fld>
            <a:endParaRPr lang="fr-FR" smtClean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5025" y="1362075"/>
            <a:ext cx="4595813" cy="20986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294918" name="Rectangle 6"/>
          <p:cNvSpPr>
            <a:spLocks noChangeArrowheads="1"/>
          </p:cNvSpPr>
          <p:nvPr/>
        </p:nvSpPr>
        <p:spPr bwMode="auto">
          <a:xfrm>
            <a:off x="2166938" y="2179638"/>
            <a:ext cx="4316412" cy="41275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4941" name="Text Box 29"/>
          <p:cNvSpPr txBox="1">
            <a:spLocks noChangeArrowheads="1"/>
          </p:cNvSpPr>
          <p:nvPr/>
        </p:nvSpPr>
        <p:spPr bwMode="auto">
          <a:xfrm>
            <a:off x="338384" y="3808413"/>
            <a:ext cx="8924839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FF9933"/>
              </a:buClr>
              <a:buFont typeface="Wingdings" pitchFamily="2" charset="2"/>
              <a:buChar char="ü"/>
              <a:defRPr/>
            </a:pPr>
            <a:r>
              <a:rPr lang="en-US" b="1" dirty="0"/>
              <a:t>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Tariff class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Tariff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 Service Description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/>
              <a:t>son </a:t>
            </a:r>
            <a:r>
              <a:rPr lang="en-US" dirty="0" err="1" smtClean="0"/>
              <a:t>campos</a:t>
            </a:r>
            <a:r>
              <a:rPr lang="en-US" dirty="0" smtClean="0"/>
              <a:t> </a:t>
            </a:r>
          </a:p>
          <a:p>
            <a:pPr>
              <a:buClr>
                <a:srgbClr val="FF9933"/>
              </a:buClr>
              <a:defRPr/>
            </a:pPr>
            <a:r>
              <a:rPr lang="en-US" dirty="0" err="1" smtClean="0"/>
              <a:t>alfanuméricos</a:t>
            </a:r>
            <a:r>
              <a:rPr lang="en-US" dirty="0" smtClean="0"/>
              <a:t> </a:t>
            </a:r>
            <a:r>
              <a:rPr lang="en-US" dirty="0" err="1" smtClean="0"/>
              <a:t>libres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usan</a:t>
            </a:r>
            <a:r>
              <a:rPr lang="en-US" dirty="0" smtClean="0"/>
              <a:t> en </a:t>
            </a:r>
            <a:r>
              <a:rPr lang="en-US" dirty="0" err="1" smtClean="0"/>
              <a:t>comprobantes</a:t>
            </a:r>
            <a:r>
              <a:rPr lang="en-US" dirty="0" smtClean="0"/>
              <a:t> de cargo </a:t>
            </a:r>
          </a:p>
          <a:p>
            <a:pPr>
              <a:buClr>
                <a:srgbClr val="FF9933"/>
              </a:buClr>
              <a:defRPr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SMSC</a:t>
            </a:r>
            <a:endParaRPr lang="en-US" dirty="0" smtClean="0"/>
          </a:p>
          <a:p>
            <a:pPr>
              <a:defRPr/>
            </a:pPr>
            <a:r>
              <a:rPr lang="en-US" dirty="0" err="1" smtClean="0"/>
              <a:t>Ofrecen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acerca</a:t>
            </a:r>
            <a:r>
              <a:rPr lang="en-US" dirty="0" smtClean="0"/>
              <a:t> del </a:t>
            </a:r>
            <a:r>
              <a:rPr lang="en-US" dirty="0" err="1" smtClean="0"/>
              <a:t>servicio</a:t>
            </a:r>
            <a:r>
              <a:rPr lang="en-US" dirty="0" smtClean="0"/>
              <a:t> de </a:t>
            </a:r>
            <a:r>
              <a:rPr lang="en-US" dirty="0" err="1" smtClean="0"/>
              <a:t>facturación</a:t>
            </a:r>
            <a:r>
              <a:rPr lang="en-US" dirty="0" smtClean="0"/>
              <a:t> al SMSC</a:t>
            </a:r>
            <a:r>
              <a:rPr lang="en-US" dirty="0"/>
              <a:t>.</a:t>
            </a:r>
            <a:br>
              <a:rPr lang="en-US" dirty="0"/>
            </a:br>
            <a:r>
              <a:rPr lang="en-US" sz="2000" i="1" dirty="0" err="1">
                <a:sym typeface="Wingdings 3" pitchFamily="18" charset="2"/>
              </a:rPr>
              <a:t></a:t>
            </a:r>
            <a:r>
              <a:rPr lang="en-US" sz="2000" i="1" dirty="0" smtClean="0">
                <a:sym typeface="Wingdings 3" pitchFamily="18" charset="2"/>
              </a:rPr>
              <a:t> El </a:t>
            </a:r>
            <a:r>
              <a:rPr lang="en-US" sz="2000" i="1" dirty="0" err="1" smtClean="0">
                <a:sym typeface="Wingdings 3" pitchFamily="18" charset="2"/>
              </a:rPr>
              <a:t>comprobante</a:t>
            </a:r>
            <a:r>
              <a:rPr lang="en-US" sz="2000" i="1" dirty="0" smtClean="0">
                <a:sym typeface="Wingdings 3" pitchFamily="18" charset="2"/>
              </a:rPr>
              <a:t> OTA no </a:t>
            </a:r>
            <a:r>
              <a:rPr lang="en-US" sz="2000" i="1" dirty="0" err="1" smtClean="0">
                <a:sym typeface="Wingdings 3" pitchFamily="18" charset="2"/>
              </a:rPr>
              <a:t>usa</a:t>
            </a:r>
            <a:r>
              <a:rPr lang="en-US" sz="2000" i="1" dirty="0" smtClean="0">
                <a:sym typeface="Wingdings 3" pitchFamily="18" charset="2"/>
              </a:rPr>
              <a:t> </a:t>
            </a:r>
            <a:r>
              <a:rPr lang="en-US" sz="2000" i="1" dirty="0" err="1" smtClean="0">
                <a:sym typeface="Wingdings 3" pitchFamily="18" charset="2"/>
              </a:rPr>
              <a:t>estos</a:t>
            </a:r>
            <a:r>
              <a:rPr lang="en-US" sz="2000" i="1" dirty="0" smtClean="0">
                <a:sym typeface="Wingdings 3" pitchFamily="18" charset="2"/>
              </a:rPr>
              <a:t> </a:t>
            </a:r>
            <a:r>
              <a:rPr lang="en-US" sz="2000" i="1" dirty="0" err="1" smtClean="0">
                <a:sym typeface="Wingdings 3" pitchFamily="18" charset="2"/>
              </a:rPr>
              <a:t>parámetros</a:t>
            </a:r>
            <a:endParaRPr lang="en-US" sz="2000" i="1" dirty="0">
              <a:sym typeface="Wingdings 3" pitchFamily="18" charset="2"/>
            </a:endParaRPr>
          </a:p>
        </p:txBody>
      </p:sp>
      <p:sp>
        <p:nvSpPr>
          <p:cNvPr id="2458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8188" y="6481763"/>
            <a:ext cx="4910137" cy="376237"/>
          </a:xfrm>
          <a:noFill/>
        </p:spPr>
        <p:txBody>
          <a:bodyPr/>
          <a:lstStyle/>
          <a:p>
            <a:r>
              <a:rPr lang="fr-FR" smtClean="0"/>
              <a:t>OTA platform - Introduction and usage - Submitting and monitoring a request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8866188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949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8" grpId="0" animBg="1"/>
      <p:bldP spid="294941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9920" y="1353786"/>
            <a:ext cx="5881535" cy="491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Presentando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Submission – Transport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0C00D46-0089-4A56-9969-B34ED8150D22}" type="slidenum">
              <a:rPr lang="fr-FR" smtClean="0"/>
              <a:pPr/>
              <a:t>25</a:t>
            </a:fld>
            <a:endParaRPr lang="fr-FR" smtClean="0"/>
          </a:p>
        </p:txBody>
      </p:sp>
      <p:sp>
        <p:nvSpPr>
          <p:cNvPr id="303109" name="Rectangle 5"/>
          <p:cNvSpPr>
            <a:spLocks noChangeArrowheads="1"/>
          </p:cNvSpPr>
          <p:nvPr/>
        </p:nvSpPr>
        <p:spPr bwMode="auto">
          <a:xfrm>
            <a:off x="4928260" y="2314574"/>
            <a:ext cx="662790" cy="191119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3111" name="Rectangle 7"/>
          <p:cNvSpPr>
            <a:spLocks noChangeArrowheads="1"/>
          </p:cNvSpPr>
          <p:nvPr/>
        </p:nvSpPr>
        <p:spPr bwMode="auto">
          <a:xfrm>
            <a:off x="1649475" y="3542475"/>
            <a:ext cx="581025" cy="14287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3112" name="Text Box 8"/>
          <p:cNvSpPr txBox="1">
            <a:spLocks noChangeArrowheads="1"/>
          </p:cNvSpPr>
          <p:nvPr/>
        </p:nvSpPr>
        <p:spPr bwMode="auto">
          <a:xfrm>
            <a:off x="2965450" y="5154613"/>
            <a:ext cx="574523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Los </a:t>
            </a:r>
            <a:r>
              <a:rPr lang="en-US" dirty="0" err="1" smtClean="0"/>
              <a:t>valores</a:t>
            </a:r>
            <a:r>
              <a:rPr lang="en-US" dirty="0" smtClean="0"/>
              <a:t> default de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opciones</a:t>
            </a:r>
            <a:r>
              <a:rPr lang="en-US" dirty="0" smtClean="0"/>
              <a:t> se </a:t>
            </a:r>
          </a:p>
          <a:p>
            <a:r>
              <a:rPr lang="en-US" dirty="0" err="1" smtClean="0"/>
              <a:t>definen</a:t>
            </a:r>
            <a:r>
              <a:rPr lang="en-US" dirty="0" smtClean="0"/>
              <a:t> en el </a:t>
            </a:r>
            <a:r>
              <a:rPr lang="en-US" dirty="0" err="1" smtClean="0"/>
              <a:t>menú</a:t>
            </a:r>
            <a:r>
              <a:rPr lang="en-US" dirty="0" smtClean="0"/>
              <a:t> “</a:t>
            </a:r>
            <a:r>
              <a:rPr lang="en-US" dirty="0"/>
              <a:t>Request/Options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560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8188" y="6481763"/>
            <a:ext cx="4910137" cy="376237"/>
          </a:xfrm>
          <a:noFill/>
        </p:spPr>
        <p:txBody>
          <a:bodyPr/>
          <a:lstStyle/>
          <a:p>
            <a:r>
              <a:rPr lang="fr-FR" smtClean="0"/>
              <a:t>OTA platform - Introduction and usage - Submitting and monitoring a request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8866188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310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031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031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9" grpId="0" animBg="1"/>
      <p:bldP spid="303111" grpId="0" animBg="1"/>
      <p:bldP spid="303112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Presentando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Submission – Transport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828D86E-E014-4A38-BEE4-8F26D5EE20C6}" type="slidenum">
              <a:rPr lang="fr-FR" smtClean="0"/>
              <a:pPr/>
              <a:t>26</a:t>
            </a:fld>
            <a:endParaRPr lang="fr-FR" smtClean="0"/>
          </a:p>
        </p:txBody>
      </p:sp>
      <p:pic>
        <p:nvPicPr>
          <p:cNvPr id="2662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152525"/>
            <a:ext cx="3505200" cy="21209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304137" name="Text Box 9"/>
          <p:cNvSpPr txBox="1">
            <a:spLocks noChangeArrowheads="1"/>
          </p:cNvSpPr>
          <p:nvPr/>
        </p:nvSpPr>
        <p:spPr bwMode="auto">
          <a:xfrm>
            <a:off x="199118" y="3652384"/>
            <a:ext cx="8412580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Guarantee of execution </a:t>
            </a:r>
            <a:r>
              <a:rPr lang="en-US" dirty="0" smtClean="0"/>
              <a:t>define </a:t>
            </a:r>
            <a:r>
              <a:rPr lang="en-US" dirty="0" err="1" smtClean="0"/>
              <a:t>si</a:t>
            </a:r>
            <a:r>
              <a:rPr lang="en-US" dirty="0" smtClean="0"/>
              <a:t> la </a:t>
            </a:r>
            <a:r>
              <a:rPr lang="en-US" dirty="0" err="1" smtClean="0"/>
              <a:t>plataforma</a:t>
            </a:r>
            <a:r>
              <a:rPr lang="en-US" dirty="0" smtClean="0"/>
              <a:t> re </a:t>
            </a:r>
            <a:r>
              <a:rPr lang="en-US" dirty="0" err="1" smtClean="0"/>
              <a:t>ejecutará</a:t>
            </a:r>
            <a:r>
              <a:rPr lang="en-US" dirty="0" smtClean="0"/>
              <a:t> </a:t>
            </a:r>
          </a:p>
          <a:p>
            <a:pPr>
              <a:defRPr/>
            </a:pPr>
            <a:r>
              <a:rPr lang="en-US" dirty="0" smtClean="0"/>
              <a:t>la </a:t>
            </a:r>
            <a:r>
              <a:rPr lang="en-US" dirty="0" err="1" smtClean="0"/>
              <a:t>solicitud</a:t>
            </a:r>
            <a:r>
              <a:rPr lang="en-US" dirty="0" smtClean="0"/>
              <a:t> en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Administrador</a:t>
            </a:r>
            <a:r>
              <a:rPr lang="en-US" dirty="0" smtClean="0"/>
              <a:t> de </a:t>
            </a:r>
            <a:r>
              <a:rPr lang="en-US" dirty="0" err="1" smtClean="0"/>
              <a:t>tarjetas</a:t>
            </a:r>
            <a:r>
              <a:rPr lang="en-US" dirty="0" smtClean="0"/>
              <a:t> </a:t>
            </a:r>
          </a:p>
          <a:p>
            <a:pPr>
              <a:defRPr/>
            </a:pPr>
            <a:r>
              <a:rPr lang="en-US" dirty="0" err="1" smtClean="0"/>
              <a:t>falle</a:t>
            </a:r>
            <a:r>
              <a:rPr lang="en-US" dirty="0" smtClean="0"/>
              <a:t> </a:t>
            </a:r>
            <a:r>
              <a:rPr lang="en-US" dirty="0" err="1" smtClean="0"/>
              <a:t>o</a:t>
            </a:r>
            <a:r>
              <a:rPr lang="en-US" dirty="0" smtClean="0"/>
              <a:t> se </a:t>
            </a:r>
            <a:r>
              <a:rPr lang="en-US" dirty="0" err="1" smtClean="0"/>
              <a:t>apague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4138" name="Text Box 10"/>
          <p:cNvSpPr txBox="1">
            <a:spLocks noChangeArrowheads="1"/>
          </p:cNvSpPr>
          <p:nvPr/>
        </p:nvSpPr>
        <p:spPr bwMode="auto">
          <a:xfrm>
            <a:off x="141514" y="4882469"/>
            <a:ext cx="886913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Request acknowledgment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/>
              <a:t>define </a:t>
            </a:r>
            <a:r>
              <a:rPr lang="en-US" dirty="0" err="1" smtClean="0"/>
              <a:t>si</a:t>
            </a:r>
            <a:r>
              <a:rPr lang="en-US" dirty="0" smtClean="0"/>
              <a:t> el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r>
              <a:rPr lang="en-US" dirty="0" err="1" smtClean="0"/>
              <a:t>permanece</a:t>
            </a:r>
            <a:r>
              <a:rPr lang="en-US" dirty="0" smtClean="0"/>
              <a:t> visible </a:t>
            </a:r>
            <a:r>
              <a:rPr lang="en-US" dirty="0" smtClean="0"/>
              <a:t>en </a:t>
            </a:r>
            <a:r>
              <a:rPr lang="en-US" dirty="0" smtClean="0"/>
              <a:t>la </a:t>
            </a:r>
            <a:r>
              <a:rPr lang="en-US" dirty="0" err="1" smtClean="0"/>
              <a:t>ventana</a:t>
            </a:r>
            <a:r>
              <a:rPr lang="en-US" dirty="0" smtClean="0"/>
              <a:t> </a:t>
            </a:r>
            <a:r>
              <a:rPr lang="en-US" b="1" dirty="0" smtClean="0"/>
              <a:t>Request </a:t>
            </a:r>
            <a:r>
              <a:rPr lang="en-US" b="1" dirty="0"/>
              <a:t>Management</a:t>
            </a:r>
            <a:r>
              <a:rPr lang="en-US" b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hasta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usted</a:t>
            </a:r>
            <a:r>
              <a:rPr lang="en-US" dirty="0" smtClean="0"/>
              <a:t> lo </a:t>
            </a:r>
            <a:r>
              <a:rPr lang="en-US" dirty="0" err="1" smtClean="0"/>
              <a:t>reconozca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04135" name="Text Box 7"/>
          <p:cNvSpPr txBox="1">
            <a:spLocks noChangeArrowheads="1"/>
          </p:cNvSpPr>
          <p:nvPr/>
        </p:nvSpPr>
        <p:spPr bwMode="auto">
          <a:xfrm>
            <a:off x="3603625" y="1416050"/>
            <a:ext cx="562810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Priority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nivel</a:t>
            </a:r>
            <a:r>
              <a:rPr lang="en-US" dirty="0" smtClean="0"/>
              <a:t> de </a:t>
            </a:r>
            <a:r>
              <a:rPr lang="en-US" dirty="0" err="1" smtClean="0"/>
              <a:t>importancia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i="1" dirty="0" smtClean="0"/>
              <a:t>(</a:t>
            </a:r>
            <a:r>
              <a:rPr lang="en-US" sz="1600" i="1" dirty="0" err="1" smtClean="0"/>
              <a:t>Bajo</a:t>
            </a:r>
            <a:r>
              <a:rPr lang="en-US" sz="1600" i="1" dirty="0" smtClean="0"/>
              <a:t>, </a:t>
            </a:r>
            <a:r>
              <a:rPr lang="en-US" sz="1600" i="1" dirty="0"/>
              <a:t>Normal, </a:t>
            </a:r>
            <a:r>
              <a:rPr lang="en-US" sz="1600" i="1" dirty="0" err="1" smtClean="0"/>
              <a:t>o</a:t>
            </a:r>
            <a:r>
              <a:rPr lang="en-US" sz="1600" i="1" dirty="0" smtClean="0"/>
              <a:t> Alto)</a:t>
            </a:r>
            <a:r>
              <a:rPr lang="en-US" dirty="0" smtClean="0"/>
              <a:t> </a:t>
            </a:r>
            <a:r>
              <a:rPr lang="en-US" dirty="0" err="1" smtClean="0"/>
              <a:t>asignado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Las solicitudes de </a:t>
            </a:r>
            <a:r>
              <a:rPr lang="en-US" dirty="0" err="1" smtClean="0"/>
              <a:t>alta</a:t>
            </a:r>
            <a:r>
              <a:rPr lang="en-US" dirty="0" smtClean="0"/>
              <a:t> </a:t>
            </a:r>
            <a:r>
              <a:rPr lang="en-US" dirty="0" err="1" smtClean="0"/>
              <a:t>prioridad</a:t>
            </a:r>
            <a:r>
              <a:rPr lang="en-US" dirty="0" smtClean="0"/>
              <a:t> son</a:t>
            </a:r>
          </a:p>
          <a:p>
            <a:pPr>
              <a:defRPr/>
            </a:pPr>
            <a:r>
              <a:rPr lang="en-US" dirty="0" err="1" smtClean="0"/>
              <a:t>colocadas</a:t>
            </a:r>
            <a:r>
              <a:rPr lang="en-US" dirty="0" smtClean="0"/>
              <a:t> en la </a:t>
            </a:r>
            <a:r>
              <a:rPr lang="en-US" dirty="0" err="1" smtClean="0"/>
              <a:t>fila</a:t>
            </a:r>
            <a:r>
              <a:rPr lang="en-US" dirty="0" smtClean="0"/>
              <a:t> </a:t>
            </a:r>
            <a:r>
              <a:rPr lang="en-US" dirty="0" err="1" smtClean="0"/>
              <a:t>arriba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</a:p>
          <a:p>
            <a:pPr>
              <a:defRPr/>
            </a:pPr>
            <a:r>
              <a:rPr lang="en-US" dirty="0" smtClean="0"/>
              <a:t>solicitudes </a:t>
            </a:r>
            <a:r>
              <a:rPr lang="en-US" dirty="0" err="1" smtClean="0"/>
              <a:t>normales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04141" name="Rectangle 13"/>
          <p:cNvSpPr>
            <a:spLocks noChangeArrowheads="1"/>
          </p:cNvSpPr>
          <p:nvPr/>
        </p:nvSpPr>
        <p:spPr bwMode="auto">
          <a:xfrm>
            <a:off x="180975" y="1695450"/>
            <a:ext cx="1143000" cy="18097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4142" name="Rectangle 14"/>
          <p:cNvSpPr>
            <a:spLocks noChangeArrowheads="1"/>
          </p:cNvSpPr>
          <p:nvPr/>
        </p:nvSpPr>
        <p:spPr bwMode="auto">
          <a:xfrm>
            <a:off x="177800" y="1873250"/>
            <a:ext cx="1314450" cy="18415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4144" name="Rectangle 16"/>
          <p:cNvSpPr>
            <a:spLocks noChangeArrowheads="1"/>
          </p:cNvSpPr>
          <p:nvPr/>
        </p:nvSpPr>
        <p:spPr bwMode="auto">
          <a:xfrm>
            <a:off x="200025" y="1552575"/>
            <a:ext cx="476250" cy="14287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8188" y="6481763"/>
            <a:ext cx="4910137" cy="376237"/>
          </a:xfrm>
          <a:noFill/>
        </p:spPr>
        <p:txBody>
          <a:bodyPr/>
          <a:lstStyle/>
          <a:p>
            <a:r>
              <a:rPr lang="fr-FR" smtClean="0"/>
              <a:t>OTA platform - Introduction and usage - Submitting and monitoring a request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8866188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41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041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041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041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041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7" grpId="0"/>
      <p:bldP spid="304138" grpId="0"/>
      <p:bldP spid="304135" grpId="0"/>
      <p:bldP spid="304141" grpId="0" animBg="1"/>
      <p:bldP spid="304141" grpId="1" animBg="1"/>
      <p:bldP spid="304142" grpId="0" animBg="1"/>
      <p:bldP spid="304144" grpId="0" animBg="1"/>
      <p:bldP spid="304144" grpId="1" animBg="1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Presentando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Submission – Transport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F217A7F-1005-4AA2-889A-29D41AEF4C41}" type="slidenum">
              <a:rPr lang="fr-FR" smtClean="0"/>
              <a:pPr/>
              <a:t>27</a:t>
            </a:fld>
            <a:endParaRPr lang="fr-FR" smtClean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152525"/>
            <a:ext cx="3505200" cy="21209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305157" name="Text Box 5"/>
          <p:cNvSpPr txBox="1">
            <a:spLocks noChangeArrowheads="1"/>
          </p:cNvSpPr>
          <p:nvPr/>
        </p:nvSpPr>
        <p:spPr bwMode="auto">
          <a:xfrm>
            <a:off x="307976" y="3630613"/>
            <a:ext cx="858565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Validity period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smtClean="0"/>
              <a:t>define el </a:t>
            </a:r>
            <a:r>
              <a:rPr lang="en-US" sz="2000" dirty="0" err="1" smtClean="0"/>
              <a:t>tiempo</a:t>
            </a:r>
            <a:r>
              <a:rPr lang="en-US" sz="2000" dirty="0" smtClean="0"/>
              <a:t> </a:t>
            </a:r>
            <a:r>
              <a:rPr lang="en-US" sz="2000" dirty="0" err="1" smtClean="0"/>
              <a:t>límite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entrega</a:t>
            </a:r>
            <a:r>
              <a:rPr lang="en-US" sz="2000" dirty="0" smtClean="0"/>
              <a:t> de la </a:t>
            </a:r>
            <a:r>
              <a:rPr lang="en-US" sz="2000" dirty="0" err="1" smtClean="0"/>
              <a:t>solicitud</a:t>
            </a:r>
            <a:r>
              <a:rPr lang="en-US" sz="2000" dirty="0" smtClean="0"/>
              <a:t> </a:t>
            </a:r>
          </a:p>
          <a:p>
            <a:pPr>
              <a:defRPr/>
            </a:pPr>
            <a:r>
              <a:rPr lang="en-US" sz="2000" dirty="0" smtClean="0"/>
              <a:t>al </a:t>
            </a:r>
            <a:r>
              <a:rPr lang="en-US" sz="2000" dirty="0" err="1" smtClean="0"/>
              <a:t>teléfono</a:t>
            </a:r>
            <a:r>
              <a:rPr lang="en-US" sz="2000" dirty="0" smtClean="0"/>
              <a:t> del </a:t>
            </a:r>
            <a:r>
              <a:rPr lang="en-US" sz="2000" dirty="0" err="1" smtClean="0"/>
              <a:t>suscriptor</a:t>
            </a:r>
            <a:r>
              <a:rPr lang="en-US" sz="2000" dirty="0" smtClean="0"/>
              <a:t>. Si el </a:t>
            </a:r>
            <a:r>
              <a:rPr lang="en-US" sz="2000" dirty="0" err="1" smtClean="0"/>
              <a:t>servicio</a:t>
            </a:r>
            <a:r>
              <a:rPr lang="en-US" sz="2000" dirty="0" smtClean="0"/>
              <a:t> no </a:t>
            </a:r>
            <a:r>
              <a:rPr lang="en-US" sz="2000" dirty="0" err="1" smtClean="0"/>
              <a:t>puede</a:t>
            </a:r>
            <a:r>
              <a:rPr lang="en-US" sz="2000" dirty="0" smtClean="0"/>
              <a:t> ser </a:t>
            </a:r>
            <a:r>
              <a:rPr lang="en-US" sz="2000" dirty="0" err="1" smtClean="0"/>
              <a:t>entregado</a:t>
            </a:r>
            <a:r>
              <a:rPr lang="en-US" sz="2000" dirty="0" smtClean="0"/>
              <a:t> </a:t>
            </a:r>
          </a:p>
          <a:p>
            <a:pPr>
              <a:defRPr/>
            </a:pPr>
            <a:r>
              <a:rPr lang="en-US" sz="2000" dirty="0" smtClean="0"/>
              <a:t>en el </a:t>
            </a:r>
            <a:r>
              <a:rPr lang="en-US" sz="2000" dirty="0" err="1" smtClean="0"/>
              <a:t>período</a:t>
            </a:r>
            <a:r>
              <a:rPr lang="en-US" sz="2000" dirty="0" smtClean="0"/>
              <a:t> </a:t>
            </a:r>
            <a:r>
              <a:rPr lang="en-US" sz="2000" dirty="0" err="1" smtClean="0"/>
              <a:t>definido</a:t>
            </a:r>
            <a:r>
              <a:rPr lang="en-US" sz="2000" dirty="0" smtClean="0"/>
              <a:t>, se </a:t>
            </a:r>
            <a:r>
              <a:rPr lang="en-US" sz="2000" dirty="0" err="1" smtClean="0"/>
              <a:t>marca</a:t>
            </a:r>
            <a:r>
              <a:rPr lang="en-US" sz="2000" dirty="0" smtClean="0"/>
              <a:t> </a:t>
            </a:r>
            <a:r>
              <a:rPr lang="en-US" sz="2000" dirty="0"/>
              <a:t>"</a:t>
            </a:r>
            <a:r>
              <a:rPr lang="en-US" sz="2000" dirty="0" err="1" smtClean="0"/>
              <a:t>Expirado</a:t>
            </a:r>
            <a:r>
              <a:rPr lang="en-US" sz="2000" dirty="0" smtClean="0"/>
              <a:t>" </a:t>
            </a:r>
            <a:r>
              <a:rPr lang="en-US" sz="2000" dirty="0" err="1" smtClean="0"/>
              <a:t>y</a:t>
            </a:r>
            <a:r>
              <a:rPr lang="en-US" sz="2000" dirty="0" smtClean="0"/>
              <a:t> no se </a:t>
            </a:r>
            <a:r>
              <a:rPr lang="en-US" sz="2000" dirty="0" err="1" smtClean="0"/>
              <a:t>intentará</a:t>
            </a:r>
            <a:r>
              <a:rPr lang="en-US" sz="2000" dirty="0" smtClean="0"/>
              <a:t> </a:t>
            </a:r>
            <a:r>
              <a:rPr lang="en-US" sz="2000" dirty="0" err="1" smtClean="0"/>
              <a:t>volverlo</a:t>
            </a:r>
            <a:r>
              <a:rPr lang="en-US" sz="2000" dirty="0" smtClean="0"/>
              <a:t> a </a:t>
            </a:r>
            <a:r>
              <a:rPr lang="en-US" sz="2000" dirty="0" err="1" smtClean="0"/>
              <a:t>enviar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05158" name="Text Box 6"/>
          <p:cNvSpPr txBox="1">
            <a:spLocks noChangeArrowheads="1"/>
          </p:cNvSpPr>
          <p:nvPr/>
        </p:nvSpPr>
        <p:spPr bwMode="auto">
          <a:xfrm>
            <a:off x="285750" y="4974999"/>
            <a:ext cx="80962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Validity Period per Message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i="1" dirty="0" smtClean="0"/>
              <a:t>define el </a:t>
            </a:r>
            <a:r>
              <a:rPr lang="en-US" sz="2000" i="1" dirty="0" err="1" smtClean="0"/>
              <a:t>tiempo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límite</a:t>
            </a:r>
            <a:r>
              <a:rPr lang="en-US" sz="2000" i="1" dirty="0" smtClean="0"/>
              <a:t> </a:t>
            </a:r>
            <a:r>
              <a:rPr lang="en-US" sz="2000" i="1" dirty="0" smtClean="0"/>
              <a:t>(en </a:t>
            </a:r>
            <a:r>
              <a:rPr lang="en-US" sz="2000" i="1" dirty="0" err="1" smtClean="0"/>
              <a:t>segundos</a:t>
            </a:r>
            <a:r>
              <a:rPr lang="en-US" sz="2000" i="1" dirty="0" smtClean="0"/>
              <a:t>)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 smtClean="0"/>
              <a:t> </a:t>
            </a:r>
            <a:r>
              <a:rPr lang="en-US" sz="2000" i="1" dirty="0" err="1" smtClean="0"/>
              <a:t>para</a:t>
            </a:r>
            <a:r>
              <a:rPr lang="en-US" sz="2000" i="1" dirty="0" smtClean="0"/>
              <a:t> la </a:t>
            </a:r>
            <a:r>
              <a:rPr lang="en-US" sz="2000" i="1" dirty="0" err="1" smtClean="0"/>
              <a:t>entrega</a:t>
            </a:r>
            <a:r>
              <a:rPr lang="en-US" sz="2000" i="1" dirty="0" smtClean="0"/>
              <a:t> de un </a:t>
            </a:r>
            <a:r>
              <a:rPr lang="en-US" sz="2000" i="1" dirty="0" err="1" smtClean="0"/>
              <a:t>paquete</a:t>
            </a:r>
            <a:r>
              <a:rPr lang="en-US" sz="2000" i="1" dirty="0" smtClean="0"/>
              <a:t> de </a:t>
            </a:r>
            <a:r>
              <a:rPr lang="en-US" sz="2000" i="1" dirty="0" err="1" smtClean="0"/>
              <a:t>mensaje</a:t>
            </a:r>
            <a:r>
              <a:rPr lang="en-US" sz="2000" i="1" dirty="0" smtClean="0"/>
              <a:t> SMS al </a:t>
            </a:r>
            <a:r>
              <a:rPr lang="en-US" sz="2000" i="1" dirty="0" err="1" smtClean="0"/>
              <a:t>teléfono</a:t>
            </a:r>
            <a:r>
              <a:rPr lang="en-US" sz="2000" i="1" dirty="0" smtClean="0"/>
              <a:t> </a:t>
            </a:r>
          </a:p>
          <a:p>
            <a:pPr>
              <a:defRPr/>
            </a:pPr>
            <a:r>
              <a:rPr lang="en-US" sz="2000" i="1" dirty="0" smtClean="0"/>
              <a:t>del </a:t>
            </a:r>
            <a:r>
              <a:rPr lang="en-US" sz="2000" i="1" dirty="0" err="1" smtClean="0"/>
              <a:t>suscriptor</a:t>
            </a:r>
            <a:r>
              <a:rPr lang="en-US" sz="2000" i="1" dirty="0" smtClean="0"/>
              <a:t>.</a:t>
            </a:r>
            <a:r>
              <a:rPr lang="en-US" sz="2000" dirty="0" smtClean="0"/>
              <a:t> </a:t>
            </a:r>
            <a:endParaRPr lang="en-US" sz="2000" dirty="0">
              <a:sym typeface="Wingdings 3" pitchFamily="18" charset="2"/>
            </a:endParaRPr>
          </a:p>
        </p:txBody>
      </p:sp>
      <p:sp>
        <p:nvSpPr>
          <p:cNvPr id="305159" name="Text Box 7"/>
          <p:cNvSpPr txBox="1">
            <a:spLocks noChangeArrowheads="1"/>
          </p:cNvSpPr>
          <p:nvPr/>
        </p:nvSpPr>
        <p:spPr bwMode="auto">
          <a:xfrm>
            <a:off x="3613150" y="987425"/>
            <a:ext cx="5247821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Validity type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smtClean="0"/>
              <a:t>define </a:t>
            </a:r>
            <a:r>
              <a:rPr lang="en-US" sz="2000" dirty="0" err="1" smtClean="0"/>
              <a:t>cómo</a:t>
            </a:r>
            <a:r>
              <a:rPr lang="en-US" sz="2000" dirty="0" smtClean="0"/>
              <a:t> </a:t>
            </a:r>
            <a:r>
              <a:rPr lang="en-US" sz="2000" dirty="0" err="1" smtClean="0"/>
              <a:t>establecer</a:t>
            </a:r>
            <a:r>
              <a:rPr lang="en-US" sz="2000" dirty="0" smtClean="0"/>
              <a:t> </a:t>
            </a:r>
            <a:r>
              <a:rPr lang="en-US" sz="2000" dirty="0" smtClean="0"/>
              <a:t>el </a:t>
            </a:r>
          </a:p>
          <a:p>
            <a:pPr>
              <a:defRPr/>
            </a:pPr>
            <a:r>
              <a:rPr lang="en-US" sz="2000" dirty="0" err="1" smtClean="0"/>
              <a:t>parámetro</a:t>
            </a:r>
            <a:r>
              <a:rPr lang="en-US" sz="2000" dirty="0" smtClean="0"/>
              <a:t> del </a:t>
            </a:r>
            <a:r>
              <a:rPr lang="en-US" sz="2000" dirty="0" err="1" smtClean="0"/>
              <a:t>período</a:t>
            </a:r>
            <a:r>
              <a:rPr lang="en-US" sz="2000" dirty="0" smtClean="0"/>
              <a:t> de </a:t>
            </a:r>
            <a:r>
              <a:rPr lang="en-US" sz="2000" dirty="0" err="1" smtClean="0"/>
              <a:t>validez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Clr>
                <a:srgbClr val="FF9933"/>
              </a:buClr>
              <a:buFont typeface="Wingdings" pitchFamily="2" charset="2"/>
              <a:buChar char="ü"/>
              <a:defRPr/>
            </a:pPr>
            <a:r>
              <a:rPr lang="en-US" sz="2000" dirty="0"/>
              <a:t> </a:t>
            </a:r>
            <a:r>
              <a:rPr lang="en-US" sz="2000" b="1" dirty="0"/>
              <a:t>Absolute</a:t>
            </a:r>
            <a:r>
              <a:rPr lang="en-US" sz="2000" dirty="0"/>
              <a:t>: </a:t>
            </a:r>
            <a:r>
              <a:rPr lang="en-US" sz="2000" dirty="0" err="1" smtClean="0"/>
              <a:t>Es</a:t>
            </a:r>
            <a:r>
              <a:rPr lang="en-US" sz="2000" dirty="0" err="1" smtClean="0"/>
              <a:t>pecifica</a:t>
            </a:r>
            <a:r>
              <a:rPr lang="en-US" sz="2000" dirty="0" smtClean="0"/>
              <a:t> </a:t>
            </a:r>
            <a:r>
              <a:rPr lang="en-US" sz="2000" dirty="0" err="1" smtClean="0"/>
              <a:t>fecha</a:t>
            </a:r>
            <a:r>
              <a:rPr lang="en-US" sz="2000" dirty="0" smtClean="0"/>
              <a:t> y </a:t>
            </a:r>
            <a:r>
              <a:rPr lang="en-US" sz="2000" dirty="0" err="1" smtClean="0"/>
              <a:t>hora</a:t>
            </a:r>
            <a:r>
              <a:rPr lang="en-US" sz="2000" dirty="0" smtClean="0"/>
              <a:t> </a:t>
            </a:r>
            <a:r>
              <a:rPr lang="en-US" sz="2000" dirty="0" err="1" smtClean="0"/>
              <a:t>límite</a:t>
            </a:r>
            <a:r>
              <a:rPr lang="en-US" sz="2000" dirty="0" smtClean="0"/>
              <a:t> </a:t>
            </a:r>
          </a:p>
          <a:p>
            <a:pPr>
              <a:buClr>
                <a:srgbClr val="FF9933"/>
              </a:buClr>
              <a:buFont typeface="Wingdings" pitchFamily="2" charset="2"/>
              <a:buChar char="ü"/>
              <a:defRPr/>
            </a:pPr>
            <a:r>
              <a:rPr lang="en-US" sz="2000" dirty="0" smtClean="0"/>
              <a:t>de </a:t>
            </a:r>
            <a:r>
              <a:rPr lang="en-US" sz="2000" dirty="0" err="1" smtClean="0"/>
              <a:t>entrega</a:t>
            </a:r>
            <a:r>
              <a:rPr lang="en-US" sz="2000" dirty="0" smtClean="0"/>
              <a:t> en </a:t>
            </a:r>
            <a:r>
              <a:rPr lang="en-US" sz="2000" dirty="0" err="1" smtClean="0"/>
              <a:t>Período</a:t>
            </a:r>
            <a:r>
              <a:rPr lang="en-US" sz="2000" dirty="0" smtClean="0"/>
              <a:t> de </a:t>
            </a:r>
            <a:r>
              <a:rPr lang="en-US" sz="2000" dirty="0" err="1" smtClean="0"/>
              <a:t>Validez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Clr>
                <a:srgbClr val="FF9933"/>
              </a:buClr>
              <a:buFont typeface="Wingdings" pitchFamily="2" charset="2"/>
              <a:buChar char="ü"/>
              <a:defRPr/>
            </a:pPr>
            <a:r>
              <a:rPr lang="en-US" sz="2000" dirty="0"/>
              <a:t> </a:t>
            </a:r>
            <a:r>
              <a:rPr lang="en-US" sz="2000" b="1" dirty="0"/>
              <a:t>Relative</a:t>
            </a:r>
            <a:r>
              <a:rPr lang="en-US" sz="2000" dirty="0"/>
              <a:t>:</a:t>
            </a:r>
            <a:r>
              <a:rPr lang="en-US" sz="2000" dirty="0" smtClean="0"/>
              <a:t> </a:t>
            </a:r>
            <a:r>
              <a:rPr lang="en-US" sz="2000" dirty="0" err="1" smtClean="0"/>
              <a:t>Ingrese</a:t>
            </a:r>
            <a:r>
              <a:rPr lang="en-US" sz="2000" dirty="0" smtClean="0"/>
              <a:t> </a:t>
            </a:r>
            <a:r>
              <a:rPr lang="en-US" sz="2000" dirty="0" err="1" smtClean="0"/>
              <a:t>número</a:t>
            </a:r>
            <a:r>
              <a:rPr lang="en-US" sz="2000" dirty="0" smtClean="0"/>
              <a:t> de </a:t>
            </a:r>
            <a:r>
              <a:rPr lang="en-US" sz="2000" dirty="0" err="1" smtClean="0"/>
              <a:t>horas</a:t>
            </a:r>
            <a:r>
              <a:rPr lang="en-US" sz="2000" dirty="0" smtClean="0"/>
              <a:t>, </a:t>
            </a:r>
          </a:p>
          <a:p>
            <a:pPr>
              <a:buClr>
                <a:srgbClr val="FF9933"/>
              </a:buClr>
              <a:buFont typeface="Wingdings" pitchFamily="2" charset="2"/>
              <a:buChar char="ü"/>
              <a:defRPr/>
            </a:pPr>
            <a:r>
              <a:rPr lang="en-US" sz="2000" dirty="0" err="1" smtClean="0"/>
              <a:t>minutos</a:t>
            </a:r>
            <a:r>
              <a:rPr lang="en-US" sz="2000" dirty="0" smtClean="0"/>
              <a:t> </a:t>
            </a:r>
            <a:r>
              <a:rPr lang="en-US" sz="2000" dirty="0" err="1" smtClean="0"/>
              <a:t>y</a:t>
            </a:r>
            <a:r>
              <a:rPr lang="en-US" sz="2000" dirty="0" smtClean="0"/>
              <a:t> </a:t>
            </a:r>
            <a:r>
              <a:rPr lang="en-US" sz="2000" dirty="0" err="1" smtClean="0"/>
              <a:t>segundos</a:t>
            </a:r>
            <a:r>
              <a:rPr lang="en-US" sz="2000" dirty="0" smtClean="0"/>
              <a:t> </a:t>
            </a:r>
            <a:r>
              <a:rPr lang="en-US" sz="2000" dirty="0" err="1" smtClean="0"/>
              <a:t>permitidos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entrega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vez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la </a:t>
            </a:r>
            <a:r>
              <a:rPr lang="en-US" sz="2000" dirty="0" err="1" smtClean="0"/>
              <a:t>solicitud</a:t>
            </a:r>
            <a:r>
              <a:rPr lang="en-US" sz="2000" dirty="0" smtClean="0"/>
              <a:t> ha </a:t>
            </a:r>
            <a:r>
              <a:rPr lang="en-US" sz="2000" dirty="0" err="1" smtClean="0"/>
              <a:t>sido</a:t>
            </a:r>
            <a:r>
              <a:rPr lang="en-US" sz="2000" dirty="0" smtClean="0"/>
              <a:t> </a:t>
            </a:r>
            <a:r>
              <a:rPr lang="en-US" sz="2000" dirty="0" err="1" smtClean="0"/>
              <a:t>procesada</a:t>
            </a:r>
            <a:r>
              <a:rPr lang="en-US" sz="2000" dirty="0" smtClean="0"/>
              <a:t>.  </a:t>
            </a:r>
            <a:endParaRPr lang="en-US" sz="2000" dirty="0"/>
          </a:p>
        </p:txBody>
      </p:sp>
      <p:sp>
        <p:nvSpPr>
          <p:cNvPr id="305160" name="Rectangle 8"/>
          <p:cNvSpPr>
            <a:spLocks noChangeArrowheads="1"/>
          </p:cNvSpPr>
          <p:nvPr/>
        </p:nvSpPr>
        <p:spPr bwMode="auto">
          <a:xfrm>
            <a:off x="152400" y="2257425"/>
            <a:ext cx="3105150" cy="17145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5161" name="Rectangle 9"/>
          <p:cNvSpPr>
            <a:spLocks noChangeArrowheads="1"/>
          </p:cNvSpPr>
          <p:nvPr/>
        </p:nvSpPr>
        <p:spPr bwMode="auto">
          <a:xfrm>
            <a:off x="158750" y="2454275"/>
            <a:ext cx="3105150" cy="19367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5162" name="Rectangle 10"/>
          <p:cNvSpPr>
            <a:spLocks noChangeArrowheads="1"/>
          </p:cNvSpPr>
          <p:nvPr/>
        </p:nvSpPr>
        <p:spPr bwMode="auto">
          <a:xfrm>
            <a:off x="161925" y="2076450"/>
            <a:ext cx="2828925" cy="18097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5163" name="Text Box 11"/>
          <p:cNvSpPr txBox="1">
            <a:spLocks noChangeArrowheads="1"/>
          </p:cNvSpPr>
          <p:nvPr/>
        </p:nvSpPr>
        <p:spPr bwMode="auto">
          <a:xfrm>
            <a:off x="3076575" y="5954713"/>
            <a:ext cx="548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66"/>
                </a:solidFill>
                <a:sym typeface="Wingdings 3" pitchFamily="18" charset="2"/>
              </a:rPr>
              <a:t></a:t>
            </a:r>
            <a:r>
              <a:rPr lang="en-US" b="1" dirty="0">
                <a:solidFill>
                  <a:srgbClr val="FF0066"/>
                </a:solidFill>
                <a:sym typeface="Wingdings 3" pitchFamily="18" charset="2"/>
              </a:rPr>
              <a:t> Prefer to specify “Validity period”</a:t>
            </a:r>
          </a:p>
        </p:txBody>
      </p:sp>
      <p:sp>
        <p:nvSpPr>
          <p:cNvPr id="2766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8188" y="6481763"/>
            <a:ext cx="4910137" cy="376237"/>
          </a:xfrm>
          <a:noFill/>
        </p:spPr>
        <p:txBody>
          <a:bodyPr/>
          <a:lstStyle/>
          <a:p>
            <a:r>
              <a:rPr lang="fr-FR" smtClean="0"/>
              <a:t>OTA platform - Introduction and usage - Submitting and monitoring a request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8866188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51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051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051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051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051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/>
      <p:bldP spid="305158" grpId="0"/>
      <p:bldP spid="305159" grpId="0"/>
      <p:bldP spid="305160" grpId="0" animBg="1"/>
      <p:bldP spid="305160" grpId="1" animBg="1"/>
      <p:bldP spid="305161" grpId="0" animBg="1"/>
      <p:bldP spid="305162" grpId="0" animBg="1"/>
      <p:bldP spid="305162" grpId="1" animBg="1"/>
      <p:bldP spid="30516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Presentando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Submission – Transport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0765B7F-DD8A-4795-861D-AFFA6069DD63}" type="slidenum">
              <a:rPr lang="fr-FR" smtClean="0"/>
              <a:pPr/>
              <a:t>28</a:t>
            </a:fld>
            <a:endParaRPr lang="fr-FR" smtClean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152525"/>
            <a:ext cx="3505200" cy="21209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306181" name="Text Box 5"/>
          <p:cNvSpPr txBox="1">
            <a:spLocks noChangeArrowheads="1"/>
          </p:cNvSpPr>
          <p:nvPr/>
        </p:nvSpPr>
        <p:spPr bwMode="auto">
          <a:xfrm>
            <a:off x="307975" y="3630613"/>
            <a:ext cx="8875897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Billing information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/>
              <a:t>define la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relacionada</a:t>
            </a:r>
            <a:r>
              <a:rPr lang="en-US" dirty="0" smtClean="0"/>
              <a:t> con la </a:t>
            </a:r>
          </a:p>
          <a:p>
            <a:pPr>
              <a:defRPr/>
            </a:pPr>
            <a:r>
              <a:rPr lang="en-US" dirty="0" err="1" smtClean="0"/>
              <a:t>ejecución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a ser </a:t>
            </a:r>
            <a:r>
              <a:rPr lang="en-US" dirty="0" err="1" smtClean="0"/>
              <a:t>incluída</a:t>
            </a:r>
            <a:r>
              <a:rPr lang="en-US" dirty="0" smtClean="0"/>
              <a:t> en el </a:t>
            </a:r>
            <a:r>
              <a:rPr lang="en-US" dirty="0" err="1" smtClean="0"/>
              <a:t>comprobante</a:t>
            </a:r>
            <a:r>
              <a:rPr lang="en-US" dirty="0" smtClean="0"/>
              <a:t> de cargo </a:t>
            </a:r>
          </a:p>
          <a:p>
            <a:pPr>
              <a:defRPr/>
            </a:pPr>
            <a:r>
              <a:rPr lang="en-US" dirty="0" err="1" smtClean="0"/>
              <a:t>emitido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</a:t>
            </a:r>
            <a:r>
              <a:rPr lang="en-US" dirty="0" err="1" smtClean="0"/>
              <a:t>solicitud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6182" name="Text Box 6"/>
          <p:cNvSpPr txBox="1">
            <a:spLocks noChangeArrowheads="1"/>
          </p:cNvSpPr>
          <p:nvPr/>
        </p:nvSpPr>
        <p:spPr bwMode="auto">
          <a:xfrm>
            <a:off x="285750" y="5192713"/>
            <a:ext cx="788208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 ID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agrupar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monitorear</a:t>
            </a:r>
            <a:r>
              <a:rPr lang="en-US" dirty="0" smtClean="0"/>
              <a:t> solicitudes </a:t>
            </a:r>
          </a:p>
          <a:p>
            <a:pPr>
              <a:defRPr/>
            </a:pPr>
            <a:r>
              <a:rPr lang="en-US" dirty="0" smtClean="0"/>
              <a:t>con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común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6183" name="Text Box 7"/>
          <p:cNvSpPr txBox="1">
            <a:spLocks noChangeArrowheads="1"/>
          </p:cNvSpPr>
          <p:nvPr/>
        </p:nvSpPr>
        <p:spPr bwMode="auto">
          <a:xfrm>
            <a:off x="3632200" y="1435100"/>
            <a:ext cx="505619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Processing date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 smtClean="0"/>
              <a:t>especifica</a:t>
            </a:r>
            <a:r>
              <a:rPr lang="en-US" sz="2000" dirty="0" smtClean="0"/>
              <a:t> </a:t>
            </a:r>
            <a:r>
              <a:rPr lang="en-US" sz="2000" dirty="0" err="1" smtClean="0"/>
              <a:t>fecha</a:t>
            </a:r>
            <a:r>
              <a:rPr lang="en-US" sz="2000" dirty="0" smtClean="0"/>
              <a:t> y </a:t>
            </a:r>
            <a:r>
              <a:rPr lang="en-US" sz="2000" dirty="0" err="1" smtClean="0"/>
              <a:t>hora</a:t>
            </a:r>
            <a:r>
              <a:rPr lang="en-US" sz="2000" dirty="0" smtClean="0"/>
              <a:t> </a:t>
            </a:r>
          </a:p>
          <a:p>
            <a:pPr>
              <a:defRPr/>
            </a:pPr>
            <a:r>
              <a:rPr lang="en-US" sz="2000" dirty="0" smtClean="0"/>
              <a:t>en </a:t>
            </a:r>
            <a:r>
              <a:rPr lang="en-US" sz="2000" dirty="0" err="1" smtClean="0"/>
              <a:t>que</a:t>
            </a:r>
            <a:r>
              <a:rPr lang="en-US" sz="2000" dirty="0" smtClean="0"/>
              <a:t> la </a:t>
            </a:r>
            <a:r>
              <a:rPr lang="en-US" sz="2000" dirty="0" err="1" smtClean="0"/>
              <a:t>solicitud</a:t>
            </a:r>
            <a:r>
              <a:rPr lang="en-US" sz="2000" dirty="0" smtClean="0"/>
              <a:t> </a:t>
            </a:r>
            <a:r>
              <a:rPr lang="en-US" sz="2000" dirty="0" err="1" smtClean="0"/>
              <a:t>debe</a:t>
            </a:r>
            <a:r>
              <a:rPr lang="en-US" sz="2000" dirty="0" smtClean="0"/>
              <a:t> ser </a:t>
            </a:r>
            <a:r>
              <a:rPr lang="en-US" sz="2000" dirty="0" err="1" smtClean="0"/>
              <a:t>procesada</a:t>
            </a:r>
            <a:r>
              <a:rPr lang="en-US" sz="2000" dirty="0" smtClean="0"/>
              <a:t> </a:t>
            </a:r>
          </a:p>
          <a:p>
            <a:pPr>
              <a:defRPr/>
            </a:pPr>
            <a:r>
              <a:rPr lang="en-US" sz="2000" dirty="0" err="1" smtClean="0"/>
              <a:t>si</a:t>
            </a:r>
            <a:r>
              <a:rPr lang="en-US" sz="2000" dirty="0" smtClean="0"/>
              <a:t> no </a:t>
            </a:r>
            <a:r>
              <a:rPr lang="en-US" sz="2000" dirty="0" err="1" smtClean="0"/>
              <a:t>quiere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smtClean="0"/>
              <a:t>la </a:t>
            </a:r>
            <a:r>
              <a:rPr lang="en-US" sz="2000" dirty="0" err="1" smtClean="0"/>
              <a:t>solicitud</a:t>
            </a:r>
            <a:r>
              <a:rPr lang="en-US" sz="2000" dirty="0" smtClean="0"/>
              <a:t> sea </a:t>
            </a:r>
          </a:p>
          <a:p>
            <a:pPr>
              <a:defRPr/>
            </a:pPr>
            <a:r>
              <a:rPr lang="en-US" sz="2000" dirty="0" err="1" smtClean="0"/>
              <a:t>procesada</a:t>
            </a:r>
            <a:r>
              <a:rPr lang="en-US" sz="2000" dirty="0" smtClean="0"/>
              <a:t> </a:t>
            </a:r>
            <a:r>
              <a:rPr lang="en-US" sz="2000" dirty="0" err="1" smtClean="0"/>
              <a:t>inmediatamente</a:t>
            </a:r>
            <a:endParaRPr lang="en-US" sz="2000" dirty="0"/>
          </a:p>
        </p:txBody>
      </p:sp>
      <p:sp>
        <p:nvSpPr>
          <p:cNvPr id="306184" name="Rectangle 8"/>
          <p:cNvSpPr>
            <a:spLocks noChangeArrowheads="1"/>
          </p:cNvSpPr>
          <p:nvPr/>
        </p:nvSpPr>
        <p:spPr bwMode="auto">
          <a:xfrm>
            <a:off x="142875" y="2857500"/>
            <a:ext cx="3105150" cy="17145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6185" name="Rectangle 9"/>
          <p:cNvSpPr>
            <a:spLocks noChangeArrowheads="1"/>
          </p:cNvSpPr>
          <p:nvPr/>
        </p:nvSpPr>
        <p:spPr bwMode="auto">
          <a:xfrm>
            <a:off x="139700" y="3016250"/>
            <a:ext cx="3105150" cy="19367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6186" name="Rectangle 10"/>
          <p:cNvSpPr>
            <a:spLocks noChangeArrowheads="1"/>
          </p:cNvSpPr>
          <p:nvPr/>
        </p:nvSpPr>
        <p:spPr bwMode="auto">
          <a:xfrm>
            <a:off x="152400" y="2638425"/>
            <a:ext cx="3076575" cy="18097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8188" y="6481763"/>
            <a:ext cx="4910137" cy="376237"/>
          </a:xfrm>
          <a:noFill/>
        </p:spPr>
        <p:txBody>
          <a:bodyPr/>
          <a:lstStyle/>
          <a:p>
            <a:r>
              <a:rPr lang="fr-FR" smtClean="0"/>
              <a:t>OTA platform - Introduction and usage - Submitting and monitoring a request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8866188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61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061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061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061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061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1" grpId="0"/>
      <p:bldP spid="306182" grpId="0"/>
      <p:bldP spid="306183" grpId="0"/>
      <p:bldP spid="306184" grpId="0" animBg="1"/>
      <p:bldP spid="306184" grpId="1" animBg="1"/>
      <p:bldP spid="306185" grpId="0" animBg="1"/>
      <p:bldP spid="306186" grpId="0" animBg="1"/>
      <p:bldP spid="306186" grpId="1" animBg="1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628" y="1355024"/>
            <a:ext cx="5858925" cy="4915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Presentando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Submission – Transport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E9451F-EA43-4FA8-AB98-83FBC6822395}" type="slidenum">
              <a:rPr lang="fr-FR" smtClean="0"/>
              <a:pPr/>
              <a:t>29</a:t>
            </a:fld>
            <a:endParaRPr lang="fr-FR" smtClean="0"/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4883213" y="4750625"/>
            <a:ext cx="1057275" cy="1905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7" name="Text Box 7"/>
          <p:cNvSpPr txBox="1">
            <a:spLocks noChangeArrowheads="1"/>
          </p:cNvSpPr>
          <p:nvPr/>
        </p:nvSpPr>
        <p:spPr bwMode="auto">
          <a:xfrm>
            <a:off x="1790638" y="5154613"/>
            <a:ext cx="6924165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parámetros</a:t>
            </a:r>
            <a:r>
              <a:rPr lang="en-US" dirty="0" smtClean="0"/>
              <a:t> </a:t>
            </a:r>
            <a:r>
              <a:rPr lang="en-US" dirty="0" err="1" smtClean="0"/>
              <a:t>sean</a:t>
            </a:r>
            <a:r>
              <a:rPr lang="en-US" dirty="0" smtClean="0"/>
              <a:t> </a:t>
            </a:r>
            <a:r>
              <a:rPr lang="en-US" dirty="0" err="1" smtClean="0"/>
              <a:t>completados</a:t>
            </a:r>
            <a:r>
              <a:rPr lang="en-US" dirty="0" smtClean="0"/>
              <a:t>,</a:t>
            </a:r>
          </a:p>
          <a:p>
            <a:pPr>
              <a:defRPr/>
            </a:pPr>
            <a:r>
              <a:rPr lang="en-US" dirty="0" smtClean="0"/>
              <a:t> ¡</a:t>
            </a:r>
            <a:r>
              <a:rPr lang="en-US" dirty="0" err="1" smtClean="0"/>
              <a:t>envíe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!</a:t>
            </a:r>
          </a:p>
          <a:p>
            <a:pPr>
              <a:defRPr/>
            </a:pPr>
            <a:r>
              <a:rPr lang="en-US" i="1" dirty="0" err="1" smtClean="0"/>
              <a:t>Solicitud</a:t>
            </a:r>
            <a:r>
              <a:rPr lang="en-US" i="1" dirty="0" smtClean="0"/>
              <a:t> = </a:t>
            </a:r>
            <a:r>
              <a:rPr lang="en-US" i="1" dirty="0"/>
              <a:t>1 </a:t>
            </a:r>
            <a:r>
              <a:rPr lang="en-US" i="1" dirty="0" err="1" smtClean="0"/>
              <a:t>Servicio</a:t>
            </a:r>
            <a:r>
              <a:rPr lang="en-US" i="1" dirty="0" smtClean="0"/>
              <a:t> </a:t>
            </a:r>
            <a:r>
              <a:rPr lang="en-US" i="1" dirty="0"/>
              <a:t>+ 1</a:t>
            </a:r>
            <a:r>
              <a:rPr lang="en-US" i="1" dirty="0" smtClean="0"/>
              <a:t> </a:t>
            </a:r>
            <a:r>
              <a:rPr lang="en-US" i="1" dirty="0" err="1" smtClean="0"/>
              <a:t>objetivo</a:t>
            </a:r>
            <a:r>
              <a:rPr lang="en-US" i="1" dirty="0" smtClean="0"/>
              <a:t>= </a:t>
            </a:r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en-US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Invocación</a:t>
            </a:r>
            <a:endParaRPr lang="en-US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70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8188" y="6481763"/>
            <a:ext cx="4910137" cy="376237"/>
          </a:xfrm>
          <a:noFill/>
        </p:spPr>
        <p:txBody>
          <a:bodyPr/>
          <a:lstStyle/>
          <a:p>
            <a:r>
              <a:rPr lang="fr-FR" smtClean="0"/>
              <a:t>OTA platform - Introduction and usage - Submitting and monitoring a request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8866188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2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072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4" grpId="0" animBg="1"/>
      <p:bldP spid="30720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466013" cy="1020763"/>
          </a:xfrm>
        </p:spPr>
        <p:txBody>
          <a:bodyPr/>
          <a:lstStyle/>
          <a:p>
            <a:pPr eaLnBrk="1" hangingPunct="1"/>
            <a:r>
              <a:rPr lang="en-US" dirty="0" err="1" smtClean="0"/>
              <a:t>Presentando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Submission – Request destination</a:t>
            </a: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2C8A96-EEED-421F-9E51-620EA2F61112}" type="slidenum">
              <a:rPr lang="fr-FR" smtClean="0"/>
              <a:pPr/>
              <a:t>3</a:t>
            </a:fld>
            <a:endParaRPr lang="fr-FR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2713" y="1016763"/>
            <a:ext cx="6370637" cy="522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2695575" y="1676400"/>
            <a:ext cx="1600200" cy="1905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1397000" y="2654300"/>
            <a:ext cx="1238250" cy="25717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1393825" y="2946400"/>
            <a:ext cx="1238250" cy="1524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7136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00338" y="2036763"/>
            <a:ext cx="4972050" cy="136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8188" y="6481763"/>
            <a:ext cx="4910137" cy="376237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y </a:t>
            </a:r>
            <a:r>
              <a:rPr lang="fr-FR" dirty="0" err="1" smtClean="0"/>
              <a:t>uso</a:t>
            </a:r>
            <a:r>
              <a:rPr lang="fr-FR" dirty="0" smtClean="0"/>
              <a:t>  - </a:t>
            </a:r>
            <a:r>
              <a:rPr lang="fr-FR" dirty="0" err="1" smtClean="0"/>
              <a:t>Presentando</a:t>
            </a:r>
            <a:r>
              <a:rPr lang="fr-FR" dirty="0" smtClean="0"/>
              <a:t> y </a:t>
            </a:r>
            <a:r>
              <a:rPr lang="fr-FR" dirty="0" err="1" smtClean="0"/>
              <a:t>monitoreando</a:t>
            </a:r>
            <a:r>
              <a:rPr lang="fr-FR" dirty="0" smtClean="0"/>
              <a:t> </a:t>
            </a:r>
            <a:r>
              <a:rPr lang="fr-FR" dirty="0" err="1" smtClean="0"/>
              <a:t>una</a:t>
            </a:r>
            <a:r>
              <a:rPr lang="fr-FR" dirty="0" smtClean="0"/>
              <a:t> </a:t>
            </a:r>
            <a:r>
              <a:rPr lang="fr-FR" dirty="0" err="1" smtClean="0"/>
              <a:t>solicitud</a:t>
            </a:r>
            <a:endParaRPr lang="fr-FR" dirty="0" smtClean="0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8866188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713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713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2713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5" grpId="0" animBg="1"/>
      <p:bldP spid="271366" grpId="0" animBg="1"/>
      <p:bldP spid="271367" grpId="0" animBg="1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Presentando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Submission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557742" y="1721380"/>
            <a:ext cx="8458200" cy="3911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tabLst>
                <a:tab pos="3409950" algn="l"/>
              </a:tabLst>
            </a:pPr>
            <a:r>
              <a:rPr lang="en-US" sz="2400" dirty="0" err="1" smtClean="0"/>
              <a:t>Presente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solicitud</a:t>
            </a:r>
            <a:r>
              <a:rPr lang="en-US" sz="2400" dirty="0" smtClean="0"/>
              <a:t> con los </a:t>
            </a:r>
            <a:r>
              <a:rPr lang="en-US" sz="2400" dirty="0" err="1" smtClean="0"/>
              <a:t>siguientes</a:t>
            </a:r>
            <a:r>
              <a:rPr lang="en-US" sz="2400" dirty="0" smtClean="0"/>
              <a:t> </a:t>
            </a:r>
            <a:r>
              <a:rPr lang="en-US" sz="2400" dirty="0" err="1" smtClean="0"/>
              <a:t>parámetros</a:t>
            </a:r>
            <a:endParaRPr lang="en-US" sz="2400" dirty="0" smtClean="0"/>
          </a:p>
          <a:p>
            <a:pPr eaLnBrk="1" hangingPunct="1">
              <a:tabLst>
                <a:tab pos="3409950" algn="l"/>
              </a:tabLst>
            </a:pPr>
            <a:r>
              <a:rPr lang="en-US" sz="2400" dirty="0" err="1" smtClean="0"/>
              <a:t>Objetivo</a:t>
            </a:r>
            <a:r>
              <a:rPr lang="en-US" sz="2400" dirty="0" smtClean="0"/>
              <a:t>	MSISDN 0602000000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1800" i="1" dirty="0" smtClean="0"/>
              <a:t>(Or 060900000x)</a:t>
            </a:r>
          </a:p>
          <a:p>
            <a:pPr eaLnBrk="1" hangingPunct="1">
              <a:tabLst>
                <a:tab pos="3409950" algn="l"/>
              </a:tabLst>
            </a:pPr>
            <a:endParaRPr lang="en-US" sz="1800" i="1" dirty="0" smtClean="0"/>
          </a:p>
          <a:p>
            <a:pPr eaLnBrk="1" hangingPunct="1">
              <a:tabLst>
                <a:tab pos="3409950" algn="l"/>
              </a:tabLst>
            </a:pPr>
            <a:r>
              <a:rPr lang="en-US" sz="2400" dirty="0" err="1" smtClean="0"/>
              <a:t>Servicio</a:t>
            </a:r>
            <a:r>
              <a:rPr lang="en-US" sz="2400" dirty="0" smtClean="0"/>
              <a:t>	</a:t>
            </a:r>
            <a:r>
              <a:rPr lang="en-US" sz="2400" dirty="0" err="1" smtClean="0"/>
              <a:t>Actualizar</a:t>
            </a:r>
            <a:r>
              <a:rPr lang="en-US" sz="2400" dirty="0" smtClean="0"/>
              <a:t> </a:t>
            </a:r>
            <a:r>
              <a:rPr lang="en-US" sz="2400" b="1" dirty="0" err="1" smtClean="0"/>
              <a:t>N</a:t>
            </a:r>
            <a:r>
              <a:rPr lang="en-US" sz="2400" dirty="0" err="1" smtClean="0"/>
              <a:t>ombre</a:t>
            </a:r>
            <a:r>
              <a:rPr lang="en-US" sz="2400" dirty="0" smtClean="0"/>
              <a:t> de </a:t>
            </a:r>
            <a:r>
              <a:rPr lang="en-US" sz="2400" b="1" dirty="0" err="1" smtClean="0"/>
              <a:t>P</a:t>
            </a:r>
            <a:r>
              <a:rPr lang="en-US" sz="2400" dirty="0" err="1" smtClean="0"/>
              <a:t>rovedor</a:t>
            </a:r>
            <a:r>
              <a:rPr lang="en-US" sz="2400" dirty="0" smtClean="0"/>
              <a:t>  de </a:t>
            </a:r>
            <a:r>
              <a:rPr lang="en-US" sz="2400" b="1" dirty="0" err="1" smtClean="0"/>
              <a:t>S</a:t>
            </a:r>
            <a:r>
              <a:rPr lang="en-US" sz="2400" dirty="0" err="1" smtClean="0"/>
              <a:t>ervicio</a:t>
            </a:r>
            <a:r>
              <a:rPr lang="en-US" sz="2400" dirty="0" smtClean="0"/>
              <a:t>  2G</a:t>
            </a:r>
          </a:p>
          <a:p>
            <a:pPr lvl="1" eaLnBrk="1" hangingPunct="1">
              <a:tabLst>
                <a:tab pos="3409950" algn="l"/>
              </a:tabLst>
            </a:pPr>
            <a:r>
              <a:rPr lang="en-US" sz="1800" dirty="0" err="1" smtClean="0"/>
              <a:t>Desplegar</a:t>
            </a:r>
            <a:r>
              <a:rPr lang="en-US" sz="1800" dirty="0" smtClean="0"/>
              <a:t> PLMN </a:t>
            </a:r>
            <a:r>
              <a:rPr lang="en-US" sz="1800" dirty="0" err="1" smtClean="0"/>
              <a:t>requerido</a:t>
            </a:r>
            <a:endParaRPr lang="en-US" sz="1800" dirty="0" smtClean="0"/>
          </a:p>
          <a:p>
            <a:pPr lvl="1" eaLnBrk="1" hangingPunct="1">
              <a:tabLst>
                <a:tab pos="3409950" algn="l"/>
              </a:tabLst>
            </a:pPr>
            <a:r>
              <a:rPr lang="en-US" sz="1800" dirty="0" err="1" smtClean="0"/>
              <a:t>Desplegar</a:t>
            </a:r>
            <a:r>
              <a:rPr lang="en-US" sz="1800" dirty="0" smtClean="0"/>
              <a:t> SPN </a:t>
            </a:r>
            <a:r>
              <a:rPr lang="en-US" sz="1800" dirty="0" err="1" smtClean="0"/>
              <a:t>requerido</a:t>
            </a:r>
            <a:endParaRPr lang="en-US" sz="1800" dirty="0" smtClean="0"/>
          </a:p>
          <a:p>
            <a:pPr lvl="1" eaLnBrk="1" hangingPunct="1">
              <a:tabLst>
                <a:tab pos="3409950" algn="l"/>
              </a:tabLst>
            </a:pPr>
            <a:r>
              <a:rPr lang="en-US" sz="1800" dirty="0" err="1" smtClean="0"/>
              <a:t>Nombre</a:t>
            </a:r>
            <a:r>
              <a:rPr lang="en-US" sz="1800" dirty="0" smtClean="0"/>
              <a:t> </a:t>
            </a:r>
            <a:r>
              <a:rPr lang="en-US" sz="1800" dirty="0" err="1" smtClean="0"/>
              <a:t>registrado</a:t>
            </a:r>
            <a:r>
              <a:rPr lang="en-US" sz="1800" dirty="0" smtClean="0"/>
              <a:t> del </a:t>
            </a:r>
            <a:r>
              <a:rPr lang="en-US" sz="1800" dirty="0" err="1" smtClean="0"/>
              <a:t>provedor</a:t>
            </a:r>
            <a:r>
              <a:rPr lang="en-US" sz="1800" dirty="0" smtClean="0"/>
              <a:t> 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Nombre</a:t>
            </a:r>
            <a:r>
              <a:rPr lang="en-US" sz="1800" i="1" dirty="0" smtClean="0"/>
              <a:t> de </a:t>
            </a:r>
            <a:r>
              <a:rPr lang="en-US" sz="1800" i="1" dirty="0" err="1" smtClean="0"/>
              <a:t>su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empresa</a:t>
            </a:r>
            <a:endParaRPr lang="en-US" sz="1800" i="1" dirty="0" smtClean="0"/>
          </a:p>
          <a:p>
            <a:pPr lvl="1" eaLnBrk="1" hangingPunct="1">
              <a:tabLst>
                <a:tab pos="3409950" algn="l"/>
              </a:tabLst>
            </a:pPr>
            <a:endParaRPr lang="en-US" sz="1800" i="1" dirty="0" smtClean="0"/>
          </a:p>
          <a:p>
            <a:pPr eaLnBrk="1" hangingPunct="1">
              <a:tabLst>
                <a:tab pos="3409950" algn="l"/>
              </a:tabLst>
            </a:pPr>
            <a:r>
              <a:rPr lang="en-US" sz="2400" dirty="0" smtClean="0"/>
              <a:t>ID de canal	SMPP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49B99F2-27EA-479B-AC30-D83AEDDF90FB}" type="slidenum">
              <a:rPr lang="fr-FR" smtClean="0"/>
              <a:pPr/>
              <a:t>30</a:t>
            </a:fld>
            <a:endParaRPr lang="fr-FR" smtClean="0"/>
          </a:p>
        </p:txBody>
      </p:sp>
      <p:pic>
        <p:nvPicPr>
          <p:cNvPr id="30725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5625" y="3695700"/>
            <a:ext cx="2057400" cy="254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0726" name="Picture 5" descr="paper_p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62850" y="257175"/>
            <a:ext cx="1284288" cy="1538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622300" y="5983288"/>
            <a:ext cx="26084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 dirty="0" smtClean="0"/>
              <a:t>Con X </a:t>
            </a:r>
            <a:r>
              <a:rPr lang="en-US" sz="1400" i="1" dirty="0"/>
              <a:t>=</a:t>
            </a:r>
            <a:r>
              <a:rPr lang="en-US" sz="1400" i="1" dirty="0" smtClean="0"/>
              <a:t> Su </a:t>
            </a:r>
            <a:r>
              <a:rPr lang="en-US" sz="1400" i="1" dirty="0" err="1" smtClean="0"/>
              <a:t>número</a:t>
            </a:r>
            <a:r>
              <a:rPr lang="en-US" sz="1400" i="1" dirty="0" smtClean="0"/>
              <a:t> de </a:t>
            </a:r>
            <a:r>
              <a:rPr lang="en-US" sz="1400" i="1" dirty="0" err="1" smtClean="0"/>
              <a:t>tarjeta</a:t>
            </a:r>
            <a:endParaRPr lang="en-US" sz="1400" i="1" dirty="0"/>
          </a:p>
        </p:txBody>
      </p:sp>
      <p:sp>
        <p:nvSpPr>
          <p:cNvPr id="307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8188" y="6481763"/>
            <a:ext cx="4910137" cy="376237"/>
          </a:xfrm>
          <a:noFill/>
        </p:spPr>
        <p:txBody>
          <a:bodyPr/>
          <a:lstStyle/>
          <a:p>
            <a:r>
              <a:rPr lang="fr-FR" smtClean="0"/>
              <a:t>OTA platform - Introduction and usage - Submitting and monitoring a request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8866188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Presentando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Submission– Objetivo específico 1/5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2A3B5-163F-4F32-973E-4424E6E62A86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OTA platform - Introduction and usage - Submitting and monitoring a request</a:t>
            </a:r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0105" y="1253512"/>
            <a:ext cx="6098845" cy="50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268169" y="2292432"/>
            <a:ext cx="710065" cy="213261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2578863" y="3967089"/>
            <a:ext cx="6067687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 smtClean="0"/>
              <a:t>Esta</a:t>
            </a:r>
            <a:r>
              <a:rPr lang="en-US" sz="2000" dirty="0" smtClean="0"/>
              <a:t> </a:t>
            </a:r>
            <a:r>
              <a:rPr lang="en-US" sz="2000" dirty="0" err="1" smtClean="0"/>
              <a:t>ventana</a:t>
            </a:r>
            <a:r>
              <a:rPr lang="en-US" sz="2000" dirty="0" smtClean="0"/>
              <a:t> </a:t>
            </a:r>
            <a:r>
              <a:rPr lang="en-US" sz="2000" dirty="0" err="1" smtClean="0"/>
              <a:t>permite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ejecutar</a:t>
            </a:r>
            <a:r>
              <a:rPr lang="en-US" sz="2000" dirty="0" smtClean="0"/>
              <a:t> un </a:t>
            </a:r>
            <a:r>
              <a:rPr lang="en-US" sz="2000" dirty="0" err="1" smtClean="0"/>
              <a:t>servicio</a:t>
            </a:r>
            <a:endParaRPr lang="en-US" sz="2000" dirty="0" smtClean="0"/>
          </a:p>
          <a:p>
            <a:pPr>
              <a:defRPr/>
            </a:pP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Elegido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smtClean="0"/>
              <a:t>(En la </a:t>
            </a:r>
            <a:r>
              <a:rPr lang="en-US" sz="2000" dirty="0" err="1" smtClean="0"/>
              <a:t>pestaña</a:t>
            </a:r>
            <a:r>
              <a:rPr lang="en-US" sz="2000" dirty="0" smtClean="0"/>
              <a:t> “Service”) en </a:t>
            </a:r>
            <a:r>
              <a:rPr lang="en-US" sz="2000" dirty="0" err="1" smtClean="0"/>
              <a:t>una</a:t>
            </a:r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Aplicación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 smtClean="0"/>
              <a:t>e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specifica</a:t>
            </a:r>
            <a:r>
              <a:rPr lang="en-US" sz="2000" dirty="0" smtClean="0"/>
              <a:t> (Card applet) </a:t>
            </a:r>
            <a:r>
              <a:rPr lang="en-US" sz="2000" dirty="0" err="1" smtClean="0"/>
              <a:t>especificando</a:t>
            </a:r>
            <a:r>
              <a:rPr lang="en-US" sz="2000" dirty="0" smtClean="0"/>
              <a:t>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3" pitchFamily="18" charset="2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3" pitchFamily="18" charset="2"/>
              </a:rPr>
              <a:t>Id</a:t>
            </a:r>
            <a:r>
              <a:rPr lang="en-US" sz="2000" dirty="0" err="1" smtClean="0">
                <a:sym typeface="Wingdings 3" pitchFamily="18" charset="2"/>
              </a:rPr>
              <a:t>entificador</a:t>
            </a:r>
            <a:r>
              <a:rPr lang="en-US" sz="2000" dirty="0" smtClean="0">
                <a:sym typeface="Wingdings 3" pitchFamily="18" charset="2"/>
              </a:rPr>
              <a:t> de</a:t>
            </a:r>
            <a:r>
              <a:rPr lang="en-US" sz="2000" b="1" i="1" dirty="0" smtClean="0">
                <a:solidFill>
                  <a:srgbClr val="FFC000"/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3" pitchFamily="18" charset="2"/>
              </a:rPr>
              <a:t>A</a:t>
            </a:r>
            <a:r>
              <a:rPr lang="en-US" sz="2000" dirty="0" err="1" smtClean="0">
                <a:sym typeface="Wingdings 3" pitchFamily="18" charset="2"/>
              </a:rPr>
              <a:t>plicación</a:t>
            </a:r>
            <a:r>
              <a:rPr lang="en-US" sz="2000" dirty="0" smtClean="0">
                <a:sym typeface="Wingdings 3" pitchFamily="18" charset="2"/>
              </a:rPr>
              <a:t> (AID)</a:t>
            </a:r>
            <a:endParaRPr lang="en-US" sz="2000" b="1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rPr>
              <a:t>T</a:t>
            </a:r>
            <a:r>
              <a:rPr lang="en-US" sz="2000" dirty="0" smtClean="0">
                <a:latin typeface="Tahoma" pitchFamily="34" charset="0"/>
              </a:rPr>
              <a:t>oolkit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rPr>
              <a:t>A</a:t>
            </a:r>
            <a:r>
              <a:rPr lang="en-US" sz="2000" dirty="0" smtClean="0">
                <a:latin typeface="Tahoma" pitchFamily="34" charset="0"/>
              </a:rPr>
              <a:t>pplication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rPr>
              <a:t>R</a:t>
            </a:r>
            <a:r>
              <a:rPr lang="en-US" sz="2000" dirty="0" smtClean="0">
                <a:latin typeface="Tahoma" pitchFamily="34" charset="0"/>
              </a:rPr>
              <a:t>eference (TAR)</a:t>
            </a:r>
            <a:endParaRPr lang="en-US" sz="20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2000" dirty="0" err="1" smtClean="0"/>
              <a:t>Nivel</a:t>
            </a:r>
            <a:r>
              <a:rPr lang="en-US" sz="2000" dirty="0" smtClean="0"/>
              <a:t> de </a:t>
            </a:r>
            <a:r>
              <a:rPr lang="en-US" sz="2000" dirty="0" err="1" smtClean="0"/>
              <a:t>seguridad</a:t>
            </a:r>
            <a:endParaRPr lang="en-US" sz="2000" dirty="0"/>
          </a:p>
        </p:txBody>
      </p:sp>
      <p:sp>
        <p:nvSpPr>
          <p:cNvPr id="27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Presentando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Submission– Objetivo específico 2/5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2A3B5-163F-4F32-973E-4424E6E62A86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OTA platform - Introduction and usage - Submitting and monitoring a request</a:t>
            </a:r>
            <a:endParaRPr lang="fr-FR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74675" y="1316038"/>
            <a:ext cx="829548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3771900" algn="ctr"/>
              </a:tabLst>
              <a:defRPr/>
            </a:pPr>
            <a:r>
              <a:rPr lang="en-US" sz="2000" dirty="0" smtClean="0"/>
              <a:t>Se </a:t>
            </a:r>
            <a:r>
              <a:rPr lang="en-US" sz="2000" dirty="0" err="1" smtClean="0"/>
              <a:t>debe</a:t>
            </a:r>
            <a:r>
              <a:rPr lang="en-US" sz="2000" dirty="0" smtClean="0"/>
              <a:t> </a:t>
            </a:r>
            <a:r>
              <a:rPr lang="en-US" sz="2000" dirty="0" err="1" smtClean="0"/>
              <a:t>asignar</a:t>
            </a:r>
            <a:r>
              <a:rPr lang="en-US" sz="2000" dirty="0" smtClean="0"/>
              <a:t> un 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identificador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único</a:t>
            </a:r>
            <a:r>
              <a:rPr lang="en-US" sz="2000" dirty="0" smtClean="0"/>
              <a:t> 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paquete</a:t>
            </a:r>
            <a:r>
              <a:rPr lang="en-US" sz="2000" dirty="0" smtClean="0"/>
              <a:t>,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applet</a:t>
            </a:r>
            <a:r>
              <a:rPr lang="en-US" sz="2000" dirty="0" smtClean="0"/>
              <a:t> </a:t>
            </a:r>
            <a:r>
              <a:rPr lang="en-US" sz="2000" dirty="0" err="1" smtClean="0"/>
              <a:t>e</a:t>
            </a:r>
            <a:endParaRPr lang="en-US" sz="2000" dirty="0" smtClean="0"/>
          </a:p>
          <a:p>
            <a:pPr>
              <a:tabLst>
                <a:tab pos="3771900" algn="ctr"/>
              </a:tabLst>
              <a:defRPr/>
            </a:pPr>
            <a:r>
              <a:rPr lang="en-US" sz="2000" dirty="0"/>
              <a:t>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instancia</a:t>
            </a:r>
            <a:r>
              <a:rPr lang="en-US" sz="2000" dirty="0" smtClean="0"/>
              <a:t> de un applet </a:t>
            </a:r>
            <a:r>
              <a:rPr lang="en-US" sz="2000" dirty="0" err="1" smtClean="0"/>
              <a:t>cargado</a:t>
            </a:r>
            <a:r>
              <a:rPr lang="en-US" sz="2000" dirty="0" smtClean="0"/>
              <a:t> en </a:t>
            </a:r>
            <a:r>
              <a:rPr lang="en-US" sz="2000" dirty="0" err="1" smtClean="0"/>
              <a:t>una</a:t>
            </a:r>
            <a:r>
              <a:rPr lang="en-US" sz="2000" dirty="0" smtClean="0"/>
              <a:t>  </a:t>
            </a:r>
            <a:r>
              <a:rPr lang="en-US" sz="2000" dirty="0" err="1"/>
              <a:t>JavaCard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>
                <a:sym typeface="Wingdings 3" pitchFamily="18" charset="2"/>
              </a:rPr>
              <a:t></a:t>
            </a:r>
            <a:r>
              <a:rPr lang="en-US" sz="2000" dirty="0" smtClean="0">
                <a:sym typeface="Wingdings 3" pitchFamily="18" charset="2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3" pitchFamily="18" charset="2"/>
              </a:rPr>
              <a:t>Id</a:t>
            </a:r>
            <a:r>
              <a:rPr lang="en-US" sz="2000" dirty="0" err="1" smtClean="0">
                <a:sym typeface="Wingdings 3" pitchFamily="18" charset="2"/>
              </a:rPr>
              <a:t>entificador</a:t>
            </a:r>
            <a:r>
              <a:rPr lang="en-US" sz="2000" dirty="0" smtClean="0">
                <a:sym typeface="Wingdings 3" pitchFamily="18" charset="2"/>
              </a:rPr>
              <a:t> de</a:t>
            </a:r>
            <a:r>
              <a:rPr lang="en-US" sz="2000" b="1" i="1" dirty="0" smtClean="0">
                <a:solidFill>
                  <a:srgbClr val="FFC000"/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3" pitchFamily="18" charset="2"/>
              </a:rPr>
              <a:t>A</a:t>
            </a:r>
            <a:r>
              <a:rPr lang="en-US" sz="2000" dirty="0" err="1" smtClean="0">
                <a:sym typeface="Wingdings 3" pitchFamily="18" charset="2"/>
              </a:rPr>
              <a:t>plicación</a:t>
            </a:r>
            <a:r>
              <a:rPr lang="en-US" sz="2000" dirty="0" smtClean="0">
                <a:sym typeface="Wingdings 3" pitchFamily="18" charset="2"/>
              </a:rPr>
              <a:t> (AID)</a:t>
            </a:r>
            <a:endParaRPr lang="en-US" sz="2000" dirty="0">
              <a:sym typeface="Wingdings 3" pitchFamily="18" charset="2"/>
            </a:endParaRP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766763" y="2906713"/>
            <a:ext cx="7415212" cy="2832100"/>
            <a:chOff x="483" y="1831"/>
            <a:chExt cx="4671" cy="1784"/>
          </a:xfrm>
        </p:grpSpPr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483" y="2495"/>
              <a:ext cx="890" cy="662"/>
              <a:chOff x="719" y="2815"/>
              <a:chExt cx="890" cy="662"/>
            </a:xfrm>
          </p:grpSpPr>
          <p:sp>
            <p:nvSpPr>
              <p:cNvPr id="19" name="AutoShape 22"/>
              <p:cNvSpPr>
                <a:spLocks noChangeArrowheads="1"/>
              </p:cNvSpPr>
              <p:nvPr/>
            </p:nvSpPr>
            <p:spPr bwMode="auto">
              <a:xfrm>
                <a:off x="719" y="2815"/>
                <a:ext cx="890" cy="662"/>
              </a:xfrm>
              <a:prstGeom prst="can">
                <a:avLst>
                  <a:gd name="adj" fmla="val 25000"/>
                </a:avLst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Text Box 23"/>
              <p:cNvSpPr txBox="1">
                <a:spLocks noChangeArrowheads="1"/>
              </p:cNvSpPr>
              <p:nvPr/>
            </p:nvSpPr>
            <p:spPr bwMode="auto">
              <a:xfrm>
                <a:off x="768" y="3106"/>
                <a:ext cx="822" cy="252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 dirty="0" err="1" smtClean="0">
                    <a:latin typeface="Comic Sans MS" pitchFamily="66" charset="0"/>
                  </a:rPr>
                  <a:t>Instancia</a:t>
                </a:r>
                <a:endParaRPr lang="en-GB" sz="2000" baseline="-25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2092" y="1831"/>
              <a:ext cx="3062" cy="1784"/>
              <a:chOff x="2166" y="2151"/>
              <a:chExt cx="3020" cy="1784"/>
            </a:xfrm>
          </p:grpSpPr>
          <p:sp>
            <p:nvSpPr>
              <p:cNvPr id="17" name="AutoShape 25"/>
              <p:cNvSpPr>
                <a:spLocks noChangeArrowheads="1"/>
              </p:cNvSpPr>
              <p:nvPr/>
            </p:nvSpPr>
            <p:spPr bwMode="auto">
              <a:xfrm flipH="1" flipV="1">
                <a:off x="2230" y="2151"/>
                <a:ext cx="2956" cy="1418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2166" y="3455"/>
                <a:ext cx="852" cy="480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algn="ctr">
                  <a:spcBef>
                    <a:spcPct val="20000"/>
                  </a:spcBef>
                  <a:buClr>
                    <a:srgbClr val="FF9933"/>
                  </a:buClr>
                  <a:buSzPct val="75000"/>
                  <a:buFont typeface="Monotype Sorts" charset="2"/>
                  <a:buNone/>
                </a:pPr>
                <a:r>
                  <a:rPr lang="en-US" sz="2000" dirty="0" err="1" smtClean="0">
                    <a:latin typeface="Comic Sans MS" pitchFamily="66" charset="0"/>
                  </a:rPr>
                  <a:t>paquete</a:t>
                </a: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2621" y="1948"/>
              <a:ext cx="954" cy="1398"/>
              <a:chOff x="2695" y="2268"/>
              <a:chExt cx="954" cy="1398"/>
            </a:xfrm>
          </p:grpSpPr>
          <p:sp>
            <p:nvSpPr>
              <p:cNvPr id="15" name="Rectangle 28"/>
              <p:cNvSpPr>
                <a:spLocks noChangeArrowheads="1"/>
              </p:cNvSpPr>
              <p:nvPr/>
            </p:nvSpPr>
            <p:spPr bwMode="auto">
              <a:xfrm>
                <a:off x="2750" y="3186"/>
                <a:ext cx="852" cy="480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algn="ctr">
                  <a:spcBef>
                    <a:spcPct val="20000"/>
                  </a:spcBef>
                  <a:buClr>
                    <a:srgbClr val="FF9933"/>
                  </a:buClr>
                  <a:buSzPct val="75000"/>
                  <a:buFont typeface="Monotype Sorts" charset="2"/>
                  <a:buNone/>
                </a:pPr>
                <a:r>
                  <a:rPr lang="en-US" sz="2000" dirty="0">
                    <a:latin typeface="Comic Sans MS" pitchFamily="66" charset="0"/>
                  </a:rPr>
                  <a:t>Applet</a:t>
                </a:r>
                <a:r>
                  <a:rPr lang="en-US" sz="2000" dirty="0" smtClean="0">
                    <a:latin typeface="Comic Sans MS" pitchFamily="66" charset="0"/>
                  </a:rPr>
                  <a:t> </a:t>
                </a:r>
                <a:r>
                  <a:rPr lang="en-US" sz="2000" baseline="-25000" dirty="0" err="1" smtClean="0">
                    <a:latin typeface="Comic Sans MS" pitchFamily="66" charset="0"/>
                  </a:rPr>
                  <a:t>contador</a:t>
                </a: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16" name="AutoShape 29"/>
              <p:cNvSpPr>
                <a:spLocks noChangeArrowheads="1"/>
              </p:cNvSpPr>
              <p:nvPr/>
            </p:nvSpPr>
            <p:spPr bwMode="auto">
              <a:xfrm>
                <a:off x="2695" y="2268"/>
                <a:ext cx="954" cy="1025"/>
              </a:xfrm>
              <a:prstGeom prst="verticalScroll">
                <a:avLst>
                  <a:gd name="adj" fmla="val 12500"/>
                </a:avLst>
              </a:prstGeom>
              <a:solidFill>
                <a:srgbClr val="DCE5F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ct val="50000"/>
                  </a:spcBef>
                  <a:buClr>
                    <a:srgbClr val="000050"/>
                  </a:buClr>
                  <a:buSzPct val="50000"/>
                  <a:buFont typeface="Monotype Sorts" charset="2"/>
                  <a:buNone/>
                </a:pPr>
                <a:r>
                  <a:rPr lang="en-GB" sz="1000" b="1">
                    <a:solidFill>
                      <a:srgbClr val="FF0000"/>
                    </a:solidFill>
                    <a:latin typeface="Courier New" pitchFamily="49" charset="0"/>
                  </a:rPr>
                  <a:t>Class Counter</a:t>
                </a:r>
              </a:p>
              <a:p>
                <a:pPr>
                  <a:lnSpc>
                    <a:spcPct val="130000"/>
                  </a:lnSpc>
                  <a:spcBef>
                    <a:spcPct val="50000"/>
                  </a:spcBef>
                  <a:buClr>
                    <a:srgbClr val="000050"/>
                  </a:buClr>
                  <a:buSzPct val="50000"/>
                  <a:buFont typeface="Monotype Sorts" charset="2"/>
                  <a:buNone/>
                </a:pPr>
                <a:r>
                  <a:rPr lang="en-GB" sz="1000" b="1">
                    <a:solidFill>
                      <a:srgbClr val="FF0000"/>
                    </a:solidFill>
                    <a:latin typeface="Courier New" pitchFamily="49" charset="0"/>
                  </a:rPr>
                  <a:t>{debit();</a:t>
                </a:r>
              </a:p>
              <a:p>
                <a:pPr>
                  <a:lnSpc>
                    <a:spcPct val="130000"/>
                  </a:lnSpc>
                  <a:spcBef>
                    <a:spcPct val="50000"/>
                  </a:spcBef>
                  <a:buClr>
                    <a:srgbClr val="000050"/>
                  </a:buClr>
                  <a:buSzPct val="50000"/>
                  <a:buFont typeface="Monotype Sorts" charset="2"/>
                  <a:buNone/>
                </a:pPr>
                <a:r>
                  <a:rPr lang="en-GB" sz="1000" b="1">
                    <a:solidFill>
                      <a:srgbClr val="FF0000"/>
                    </a:solidFill>
                    <a:latin typeface="Courier New" pitchFamily="49" charset="0"/>
                  </a:rPr>
                  <a:t>credit();</a:t>
                </a:r>
              </a:p>
              <a:p>
                <a:pPr>
                  <a:lnSpc>
                    <a:spcPct val="130000"/>
                  </a:lnSpc>
                  <a:spcBef>
                    <a:spcPct val="50000"/>
                  </a:spcBef>
                  <a:buClr>
                    <a:srgbClr val="000050"/>
                  </a:buClr>
                  <a:buSzPct val="50000"/>
                  <a:buFont typeface="Monotype Sorts" charset="2"/>
                  <a:buNone/>
                </a:pPr>
                <a:r>
                  <a:rPr lang="en-GB" sz="1000" b="1">
                    <a:solidFill>
                      <a:srgbClr val="FF0000"/>
                    </a:solidFill>
                    <a:latin typeface="Courier New" pitchFamily="49" charset="0"/>
                  </a:rPr>
                  <a:t>getbalance();</a:t>
                </a:r>
              </a:p>
              <a:p>
                <a:pPr>
                  <a:lnSpc>
                    <a:spcPct val="130000"/>
                  </a:lnSpc>
                  <a:spcBef>
                    <a:spcPct val="50000"/>
                  </a:spcBef>
                  <a:buClr>
                    <a:srgbClr val="000050"/>
                  </a:buClr>
                  <a:buSzPct val="50000"/>
                  <a:buFont typeface="Monotype Sorts" charset="2"/>
                  <a:buNone/>
                </a:pPr>
                <a:r>
                  <a:rPr lang="en-GB" sz="1000" b="1">
                    <a:solidFill>
                      <a:srgbClr val="FF0000"/>
                    </a:solidFill>
                    <a:latin typeface="Courier New" pitchFamily="49" charset="0"/>
                  </a:rPr>
                  <a:t>}</a:t>
                </a:r>
              </a:p>
            </p:txBody>
          </p:sp>
        </p:grp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3544" y="1952"/>
              <a:ext cx="1402" cy="1400"/>
              <a:chOff x="3618" y="2272"/>
              <a:chExt cx="1402" cy="1400"/>
            </a:xfrm>
          </p:grpSpPr>
          <p:sp>
            <p:nvSpPr>
              <p:cNvPr id="13" name="Rectangle 31"/>
              <p:cNvSpPr>
                <a:spLocks noChangeArrowheads="1"/>
              </p:cNvSpPr>
              <p:nvPr/>
            </p:nvSpPr>
            <p:spPr bwMode="auto">
              <a:xfrm>
                <a:off x="3917" y="3192"/>
                <a:ext cx="852" cy="480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algn="ctr">
                  <a:spcBef>
                    <a:spcPct val="20000"/>
                  </a:spcBef>
                  <a:buClr>
                    <a:srgbClr val="FF9933"/>
                  </a:buClr>
                  <a:buSzPct val="75000"/>
                  <a:buFont typeface="Monotype Sorts" charset="2"/>
                  <a:buNone/>
                </a:pPr>
                <a:r>
                  <a:rPr lang="en-US" sz="2000" dirty="0">
                    <a:latin typeface="Comic Sans MS" pitchFamily="66" charset="0"/>
                  </a:rPr>
                  <a:t>Applet</a:t>
                </a:r>
                <a:r>
                  <a:rPr lang="en-US" sz="2000" dirty="0" smtClean="0">
                    <a:latin typeface="Comic Sans MS" pitchFamily="66" charset="0"/>
                  </a:rPr>
                  <a:t> </a:t>
                </a:r>
                <a:r>
                  <a:rPr lang="en-US" sz="2000" baseline="-25000" dirty="0" err="1" smtClean="0">
                    <a:latin typeface="Comic Sans MS" pitchFamily="66" charset="0"/>
                  </a:rPr>
                  <a:t>cliente</a:t>
                </a: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14" name="AutoShape 32"/>
              <p:cNvSpPr>
                <a:spLocks noChangeArrowheads="1"/>
              </p:cNvSpPr>
              <p:nvPr/>
            </p:nvSpPr>
            <p:spPr bwMode="auto">
              <a:xfrm>
                <a:off x="3618" y="2272"/>
                <a:ext cx="1402" cy="1070"/>
              </a:xfrm>
              <a:prstGeom prst="verticalScroll">
                <a:avLst>
                  <a:gd name="adj" fmla="val 12500"/>
                </a:avLst>
              </a:prstGeom>
              <a:solidFill>
                <a:srgbClr val="DCE5F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ct val="50000"/>
                  </a:spcBef>
                  <a:buClr>
                    <a:srgbClr val="000050"/>
                  </a:buClr>
                  <a:buSzPct val="50000"/>
                  <a:buFont typeface="Monotype Sorts" charset="2"/>
                  <a:buNone/>
                </a:pPr>
                <a:r>
                  <a:rPr lang="en-GB" sz="1000" b="1">
                    <a:solidFill>
                      <a:srgbClr val="FF0000"/>
                    </a:solidFill>
                    <a:latin typeface="Courier New" pitchFamily="49" charset="0"/>
                  </a:rPr>
                  <a:t>Class Customer</a:t>
                </a:r>
              </a:p>
              <a:p>
                <a:pPr>
                  <a:lnSpc>
                    <a:spcPct val="130000"/>
                  </a:lnSpc>
                  <a:spcBef>
                    <a:spcPct val="50000"/>
                  </a:spcBef>
                  <a:buClr>
                    <a:srgbClr val="000050"/>
                  </a:buClr>
                  <a:buSzPct val="50000"/>
                  <a:buFont typeface="Monotype Sorts" charset="2"/>
                  <a:buNone/>
                </a:pPr>
                <a:r>
                  <a:rPr lang="en-GB" sz="1000" b="1">
                    <a:solidFill>
                      <a:srgbClr val="FF0000"/>
                    </a:solidFill>
                    <a:latin typeface="Courier New" pitchFamily="49" charset="0"/>
                  </a:rPr>
                  <a:t>{displayName();</a:t>
                </a:r>
              </a:p>
              <a:p>
                <a:pPr>
                  <a:lnSpc>
                    <a:spcPct val="130000"/>
                  </a:lnSpc>
                  <a:spcBef>
                    <a:spcPct val="50000"/>
                  </a:spcBef>
                  <a:buClr>
                    <a:srgbClr val="000050"/>
                  </a:buClr>
                  <a:buSzPct val="50000"/>
                  <a:buFont typeface="Monotype Sorts" charset="2"/>
                  <a:buNone/>
                </a:pPr>
                <a:r>
                  <a:rPr lang="en-GB" sz="1000" b="1">
                    <a:solidFill>
                      <a:srgbClr val="FF0000"/>
                    </a:solidFill>
                    <a:latin typeface="Courier New" pitchFamily="49" charset="0"/>
                  </a:rPr>
                  <a:t>displayInformation();</a:t>
                </a:r>
              </a:p>
              <a:p>
                <a:pPr>
                  <a:lnSpc>
                    <a:spcPct val="130000"/>
                  </a:lnSpc>
                  <a:spcBef>
                    <a:spcPct val="50000"/>
                  </a:spcBef>
                  <a:buClr>
                    <a:srgbClr val="000050"/>
                  </a:buClr>
                  <a:buSzPct val="50000"/>
                  <a:buFont typeface="Monotype Sorts" charset="2"/>
                  <a:buNone/>
                </a:pPr>
                <a:r>
                  <a:rPr lang="en-GB" sz="1000" b="1">
                    <a:solidFill>
                      <a:srgbClr val="FF0000"/>
                    </a:solidFill>
                    <a:latin typeface="Courier New" pitchFamily="49" charset="0"/>
                  </a:rPr>
                  <a:t>verifyPIN();</a:t>
                </a:r>
              </a:p>
              <a:p>
                <a:pPr>
                  <a:lnSpc>
                    <a:spcPct val="130000"/>
                  </a:lnSpc>
                  <a:spcBef>
                    <a:spcPct val="50000"/>
                  </a:spcBef>
                  <a:buClr>
                    <a:srgbClr val="000050"/>
                  </a:buClr>
                  <a:buSzPct val="50000"/>
                  <a:buFont typeface="Monotype Sorts" charset="2"/>
                  <a:buNone/>
                </a:pPr>
                <a:r>
                  <a:rPr lang="en-GB" sz="1000" b="1">
                    <a:solidFill>
                      <a:srgbClr val="FF0000"/>
                    </a:solidFill>
                    <a:latin typeface="Courier New" pitchFamily="49" charset="0"/>
                  </a:rPr>
                  <a:t>}</a:t>
                </a:r>
              </a:p>
            </p:txBody>
          </p:sp>
        </p:grpSp>
        <p:sp>
          <p:nvSpPr>
            <p:cNvPr id="12" name="AutoShape 33"/>
            <p:cNvSpPr>
              <a:spLocks noChangeArrowheads="1"/>
            </p:cNvSpPr>
            <p:nvPr/>
          </p:nvSpPr>
          <p:spPr bwMode="auto">
            <a:xfrm flipH="1">
              <a:off x="1029" y="2146"/>
              <a:ext cx="1644" cy="477"/>
            </a:xfrm>
            <a:prstGeom prst="curvedDownArrow">
              <a:avLst>
                <a:gd name="adj1" fmla="val 68931"/>
                <a:gd name="adj2" fmla="val 137862"/>
                <a:gd name="adj3" fmla="val 33333"/>
              </a:avLst>
            </a:prstGeom>
            <a:solidFill>
              <a:srgbClr val="DCE5F0"/>
            </a:solidFill>
            <a:ln w="9525">
              <a:solidFill>
                <a:srgbClr val="537DB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Text Box 34"/>
          <p:cNvSpPr txBox="1">
            <a:spLocks noChangeArrowheads="1"/>
          </p:cNvSpPr>
          <p:nvPr/>
        </p:nvSpPr>
        <p:spPr bwMode="auto">
          <a:xfrm>
            <a:off x="3594100" y="542766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9933"/>
                </a:solidFill>
              </a:rPr>
              <a:t>AIDw</a:t>
            </a:r>
          </a:p>
        </p:txBody>
      </p:sp>
      <p:sp>
        <p:nvSpPr>
          <p:cNvPr id="22" name="Text Box 35"/>
          <p:cNvSpPr txBox="1">
            <a:spLocks noChangeArrowheads="1"/>
          </p:cNvSpPr>
          <p:nvPr/>
        </p:nvSpPr>
        <p:spPr bwMode="auto">
          <a:xfrm>
            <a:off x="3533775" y="4748213"/>
            <a:ext cx="704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9933"/>
                </a:solidFill>
              </a:rPr>
              <a:t>AIDx</a:t>
            </a: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7473950" y="4725988"/>
            <a:ext cx="704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9933"/>
                </a:solidFill>
              </a:rPr>
              <a:t>AIDy</a:t>
            </a:r>
          </a:p>
        </p:txBody>
      </p:sp>
      <p:sp>
        <p:nvSpPr>
          <p:cNvPr id="24" name="Text Box 37"/>
          <p:cNvSpPr txBox="1">
            <a:spLocks noChangeArrowheads="1"/>
          </p:cNvSpPr>
          <p:nvPr/>
        </p:nvSpPr>
        <p:spPr bwMode="auto">
          <a:xfrm>
            <a:off x="1089025" y="4646613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9933"/>
                </a:solidFill>
              </a:rPr>
              <a:t>AIDz</a:t>
            </a:r>
          </a:p>
        </p:txBody>
      </p:sp>
      <p:sp>
        <p:nvSpPr>
          <p:cNvPr id="25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22" grpId="0"/>
      <p:bldP spid="23" grpId="0"/>
      <p:bldP spid="24" grpId="0"/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88"/>
            <a:ext cx="7466013" cy="858011"/>
          </a:xfrm>
        </p:spPr>
        <p:txBody>
          <a:bodyPr/>
          <a:lstStyle/>
          <a:p>
            <a:r>
              <a:rPr lang="en-US" dirty="0" err="1" smtClean="0"/>
              <a:t>Presentando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Submission– Objetivo específico 3/5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7202A7-04E5-4C1A-AE8D-C263B162D305}" type="slidenum">
              <a:rPr lang="fr-FR"/>
              <a:pPr/>
              <a:t>33</a:t>
            </a:fld>
            <a:endParaRPr lang="fr-FR"/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OTA platform provisioning - Provisioning Applet Database</a:t>
            </a:r>
          </a:p>
        </p:txBody>
      </p:sp>
      <p:sp>
        <p:nvSpPr>
          <p:cNvPr id="385027" name="AutoShape 3"/>
          <p:cNvSpPr>
            <a:spLocks noChangeArrowheads="1"/>
          </p:cNvSpPr>
          <p:nvPr/>
        </p:nvSpPr>
        <p:spPr bwMode="auto">
          <a:xfrm>
            <a:off x="1512888" y="1809750"/>
            <a:ext cx="1989137" cy="352425"/>
          </a:xfrm>
          <a:prstGeom prst="roundRect">
            <a:avLst>
              <a:gd name="adj" fmla="val 16667"/>
            </a:avLst>
          </a:prstGeom>
          <a:solidFill>
            <a:srgbClr val="C5FFC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RID </a:t>
            </a:r>
            <a:r>
              <a:rPr lang="en-US" sz="1800" b="1">
                <a:cs typeface="Arial" charset="0"/>
              </a:rPr>
              <a:t>(5 bytes)</a:t>
            </a:r>
            <a:r>
              <a:rPr lang="en-US" b="1">
                <a:cs typeface="Arial" charset="0"/>
              </a:rPr>
              <a:t> </a:t>
            </a:r>
          </a:p>
        </p:txBody>
      </p:sp>
      <p:sp>
        <p:nvSpPr>
          <p:cNvPr id="385028" name="AutoShape 4"/>
          <p:cNvSpPr>
            <a:spLocks noChangeArrowheads="1"/>
          </p:cNvSpPr>
          <p:nvPr/>
        </p:nvSpPr>
        <p:spPr bwMode="auto">
          <a:xfrm>
            <a:off x="3722688" y="1809750"/>
            <a:ext cx="4114800" cy="3810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cs typeface="Arial" charset="0"/>
              </a:rPr>
              <a:t>PIX </a:t>
            </a:r>
            <a:r>
              <a:rPr lang="en-US" sz="1800" b="1" dirty="0" smtClean="0">
                <a:cs typeface="Arial" charset="0"/>
              </a:rPr>
              <a:t>(entre 7 </a:t>
            </a:r>
            <a:r>
              <a:rPr lang="en-US" sz="1800" b="1" dirty="0">
                <a:cs typeface="Arial" charset="0"/>
              </a:rPr>
              <a:t>&amp; 11 bytes)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8138" y="2446338"/>
            <a:ext cx="7500937" cy="403225"/>
            <a:chOff x="63" y="1967"/>
            <a:chExt cx="4725" cy="254"/>
          </a:xfrm>
        </p:grpSpPr>
        <p:sp>
          <p:nvSpPr>
            <p:cNvPr id="46107" name="AutoShape 6"/>
            <p:cNvSpPr>
              <a:spLocks noChangeArrowheads="1"/>
            </p:cNvSpPr>
            <p:nvPr/>
          </p:nvSpPr>
          <p:spPr bwMode="auto">
            <a:xfrm>
              <a:off x="804" y="1981"/>
              <a:ext cx="1253" cy="222"/>
            </a:xfrm>
            <a:prstGeom prst="roundRect">
              <a:avLst>
                <a:gd name="adj" fmla="val 16667"/>
              </a:avLst>
            </a:prstGeom>
            <a:solidFill>
              <a:srgbClr val="C5FFC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cs typeface="Arial" charset="0"/>
                </a:rPr>
                <a:t>A000000087</a:t>
              </a:r>
            </a:p>
          </p:txBody>
        </p:sp>
        <p:sp>
          <p:nvSpPr>
            <p:cNvPr id="46108" name="Text Box 7"/>
            <p:cNvSpPr txBox="1">
              <a:spLocks noChangeArrowheads="1"/>
            </p:cNvSpPr>
            <p:nvPr/>
          </p:nvSpPr>
          <p:spPr bwMode="auto">
            <a:xfrm>
              <a:off x="63" y="1967"/>
              <a:ext cx="83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800" dirty="0" err="1" smtClean="0">
                  <a:cs typeface="Arial" charset="0"/>
                </a:rPr>
                <a:t>Ejemplo</a:t>
              </a:r>
              <a:r>
                <a:rPr lang="en-US" sz="1800" dirty="0" smtClean="0">
                  <a:cs typeface="Arial" charset="0"/>
                </a:rPr>
                <a:t>:</a:t>
              </a:r>
              <a:endParaRPr lang="en-US" sz="1800" dirty="0">
                <a:cs typeface="Arial" charset="0"/>
              </a:endParaRPr>
            </a:p>
          </p:txBody>
        </p:sp>
        <p:sp>
          <p:nvSpPr>
            <p:cNvPr id="46109" name="AutoShape 8"/>
            <p:cNvSpPr>
              <a:spLocks noChangeArrowheads="1"/>
            </p:cNvSpPr>
            <p:nvPr/>
          </p:nvSpPr>
          <p:spPr bwMode="auto">
            <a:xfrm>
              <a:off x="2196" y="1981"/>
              <a:ext cx="2592" cy="2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cs typeface="Arial" charset="0"/>
                </a:rPr>
                <a:t>1002   FF33   FFFF89   010101 00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482725" y="2876550"/>
            <a:ext cx="5516563" cy="1973263"/>
            <a:chOff x="784" y="2238"/>
            <a:chExt cx="3475" cy="1243"/>
          </a:xfrm>
        </p:grpSpPr>
        <p:sp>
          <p:nvSpPr>
            <p:cNvPr id="46105" name="Text Box 10"/>
            <p:cNvSpPr txBox="1">
              <a:spLocks noChangeArrowheads="1"/>
            </p:cNvSpPr>
            <p:nvPr/>
          </p:nvSpPr>
          <p:spPr bwMode="auto">
            <a:xfrm>
              <a:off x="784" y="2562"/>
              <a:ext cx="3475" cy="919"/>
            </a:xfrm>
            <a:prstGeom prst="rect">
              <a:avLst/>
            </a:prstGeom>
            <a:solidFill>
              <a:srgbClr val="C5FFC5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tabLst>
                  <a:tab pos="1076325" algn="l"/>
                </a:tabLst>
              </a:pPr>
              <a:r>
                <a:rPr lang="en-US" sz="1800" b="1" dirty="0" err="1" smtClean="0">
                  <a:solidFill>
                    <a:srgbClr val="FF9900"/>
                  </a:solidFill>
                  <a:cs typeface="Arial" charset="0"/>
                </a:rPr>
                <a:t>Ejemplos</a:t>
              </a:r>
              <a:r>
                <a:rPr lang="en-US" sz="1800" b="1" dirty="0" smtClean="0">
                  <a:solidFill>
                    <a:srgbClr val="FF9900"/>
                  </a:solidFill>
                  <a:cs typeface="Arial" charset="0"/>
                </a:rPr>
                <a:t> RID</a:t>
              </a:r>
              <a:endParaRPr lang="en-US" sz="1800" dirty="0" smtClean="0">
                <a:cs typeface="Arial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  <a:tabLst>
                  <a:tab pos="1076325" algn="l"/>
                </a:tabLst>
              </a:pPr>
              <a:r>
                <a:rPr lang="en-US" sz="1800" dirty="0" err="1">
                  <a:cs typeface="Arial" charset="0"/>
                </a:rPr>
                <a:t>Gemalto</a:t>
              </a:r>
              <a:r>
                <a:rPr lang="en-US" sz="1800" dirty="0">
                  <a:cs typeface="Arial" charset="0"/>
                </a:rPr>
                <a:t>	A000000018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tabLst>
                  <a:tab pos="1076325" algn="l"/>
                </a:tabLst>
              </a:pPr>
              <a:r>
                <a:rPr lang="en-US" sz="1800" dirty="0">
                  <a:cs typeface="Arial" charset="0"/>
                </a:rPr>
                <a:t>3GPP	A000000087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tabLst>
                  <a:tab pos="1076325" algn="l"/>
                </a:tabLst>
              </a:pPr>
              <a:r>
                <a:rPr lang="en-US" sz="1800" dirty="0">
                  <a:cs typeface="Arial" charset="0"/>
                </a:rPr>
                <a:t>ETSI	A000000009</a:t>
              </a:r>
            </a:p>
          </p:txBody>
        </p:sp>
        <p:sp>
          <p:nvSpPr>
            <p:cNvPr id="46106" name="Line 11"/>
            <p:cNvSpPr>
              <a:spLocks noChangeShapeType="1"/>
            </p:cNvSpPr>
            <p:nvPr/>
          </p:nvSpPr>
          <p:spPr bwMode="auto">
            <a:xfrm>
              <a:off x="1374" y="2238"/>
              <a:ext cx="0" cy="28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363663" y="763588"/>
            <a:ext cx="6623050" cy="641350"/>
            <a:chOff x="709" y="745"/>
            <a:chExt cx="4358" cy="404"/>
          </a:xfrm>
        </p:grpSpPr>
        <p:sp>
          <p:nvSpPr>
            <p:cNvPr id="46103" name="AutoShape 13"/>
            <p:cNvSpPr>
              <a:spLocks/>
            </p:cNvSpPr>
            <p:nvPr/>
          </p:nvSpPr>
          <p:spPr bwMode="auto">
            <a:xfrm rot="5416051">
              <a:off x="2832" y="-1085"/>
              <a:ext cx="111" cy="4358"/>
            </a:xfrm>
            <a:prstGeom prst="leftBrace">
              <a:avLst>
                <a:gd name="adj1" fmla="val 327177"/>
                <a:gd name="adj2" fmla="val 51731"/>
              </a:avLst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6" name="Text Box 14"/>
            <p:cNvSpPr txBox="1">
              <a:spLocks noChangeArrowheads="1"/>
            </p:cNvSpPr>
            <p:nvPr/>
          </p:nvSpPr>
          <p:spPr bwMode="auto">
            <a:xfrm>
              <a:off x="2585" y="745"/>
              <a:ext cx="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AID</a:t>
              </a:r>
            </a:p>
          </p:txBody>
        </p:sp>
      </p:grpSp>
      <p:sp>
        <p:nvSpPr>
          <p:cNvPr id="385040" name="Text Box 16"/>
          <p:cNvSpPr txBox="1">
            <a:spLocks noChangeArrowheads="1"/>
          </p:cNvSpPr>
          <p:nvPr/>
        </p:nvSpPr>
        <p:spPr bwMode="auto">
          <a:xfrm>
            <a:off x="244475" y="1425575"/>
            <a:ext cx="5806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 err="1" smtClean="0">
                <a:solidFill>
                  <a:srgbClr val="FF9933"/>
                </a:solidFill>
              </a:rPr>
              <a:t>Id</a:t>
            </a:r>
            <a:r>
              <a:rPr lang="en-US" sz="1800" b="1" dirty="0" err="1" smtClean="0"/>
              <a:t>entificador</a:t>
            </a:r>
            <a:r>
              <a:rPr lang="en-US" sz="1800" b="1" dirty="0" smtClean="0">
                <a:solidFill>
                  <a:srgbClr val="FF9933"/>
                </a:solidFill>
              </a:rPr>
              <a:t> </a:t>
            </a:r>
            <a:r>
              <a:rPr lang="en-US" sz="1800" b="1" dirty="0" smtClean="0"/>
              <a:t>de </a:t>
            </a:r>
            <a:r>
              <a:rPr lang="en-US" sz="1800" b="1" dirty="0" err="1" smtClean="0"/>
              <a:t>Provedor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Registrado</a:t>
            </a:r>
            <a:r>
              <a:rPr lang="en-US" sz="1800" b="1" dirty="0" smtClean="0"/>
              <a:t> de </a:t>
            </a:r>
            <a:r>
              <a:rPr lang="en-US" sz="1800" b="1" dirty="0" err="1" smtClean="0"/>
              <a:t>Aplicación</a:t>
            </a:r>
            <a:endParaRPr lang="en-US" sz="1800" b="1" dirty="0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095625" y="4791075"/>
            <a:ext cx="4533900" cy="973138"/>
            <a:chOff x="1950" y="3018"/>
            <a:chExt cx="2856" cy="613"/>
          </a:xfrm>
        </p:grpSpPr>
        <p:pic>
          <p:nvPicPr>
            <p:cNvPr id="46100" name="Picture 18" descr="bannerLeft_e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86" y="3301"/>
              <a:ext cx="720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101" name="Freeform 19"/>
            <p:cNvSpPr>
              <a:spLocks/>
            </p:cNvSpPr>
            <p:nvPr/>
          </p:nvSpPr>
          <p:spPr bwMode="auto">
            <a:xfrm>
              <a:off x="1950" y="3018"/>
              <a:ext cx="288" cy="420"/>
            </a:xfrm>
            <a:custGeom>
              <a:avLst/>
              <a:gdLst>
                <a:gd name="T0" fmla="*/ 0 w 288"/>
                <a:gd name="T1" fmla="*/ 0 h 420"/>
                <a:gd name="T2" fmla="*/ 0 w 288"/>
                <a:gd name="T3" fmla="*/ 420 h 420"/>
                <a:gd name="T4" fmla="*/ 288 w 288"/>
                <a:gd name="T5" fmla="*/ 420 h 420"/>
                <a:gd name="T6" fmla="*/ 0 60000 65536"/>
                <a:gd name="T7" fmla="*/ 0 60000 65536"/>
                <a:gd name="T8" fmla="*/ 0 60000 65536"/>
                <a:gd name="T9" fmla="*/ 0 w 288"/>
                <a:gd name="T10" fmla="*/ 0 h 420"/>
                <a:gd name="T11" fmla="*/ 288 w 288"/>
                <a:gd name="T12" fmla="*/ 420 h 4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20">
                  <a:moveTo>
                    <a:pt x="0" y="0"/>
                  </a:moveTo>
                  <a:cubicBezTo>
                    <a:pt x="0" y="140"/>
                    <a:pt x="0" y="280"/>
                    <a:pt x="0" y="420"/>
                  </a:cubicBezTo>
                  <a:lnTo>
                    <a:pt x="288" y="420"/>
                  </a:ln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102" name="Text Box 20"/>
            <p:cNvSpPr txBox="1">
              <a:spLocks noChangeArrowheads="1"/>
            </p:cNvSpPr>
            <p:nvPr/>
          </p:nvSpPr>
          <p:spPr bwMode="auto">
            <a:xfrm>
              <a:off x="2502" y="3224"/>
              <a:ext cx="149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 err="1" smtClean="0"/>
                <a:t>Identificadores</a:t>
              </a:r>
              <a:r>
                <a:rPr lang="en-US" sz="1800" b="1" dirty="0" smtClean="0"/>
                <a:t> </a:t>
              </a:r>
            </a:p>
            <a:p>
              <a:r>
                <a:rPr lang="en-US" sz="1800" b="1" dirty="0" err="1" smtClean="0"/>
                <a:t>proporcionados</a:t>
              </a:r>
              <a:r>
                <a:rPr lang="en-US" sz="1800" b="1" dirty="0" smtClean="0"/>
                <a:t> </a:t>
              </a:r>
              <a:r>
                <a:rPr lang="en-US" sz="1800" b="1" dirty="0" err="1" smtClean="0"/>
                <a:t>por</a:t>
              </a:r>
              <a:endParaRPr lang="en-US" sz="1800" b="1" dirty="0"/>
            </a:p>
          </p:txBody>
        </p:sp>
      </p:grpSp>
      <p:sp>
        <p:nvSpPr>
          <p:cNvPr id="385045" name="Text Box 21"/>
          <p:cNvSpPr txBox="1">
            <a:spLocks noChangeArrowheads="1"/>
          </p:cNvSpPr>
          <p:nvPr/>
        </p:nvSpPr>
        <p:spPr bwMode="auto">
          <a:xfrm>
            <a:off x="242661" y="5798685"/>
            <a:ext cx="90354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Todos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lo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AIDs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/>
              <a:t>applets</a:t>
            </a:r>
            <a:r>
              <a:rPr lang="en-US" sz="2000" dirty="0" smtClean="0"/>
              <a:t> del </a:t>
            </a:r>
            <a:r>
              <a:rPr lang="en-US" sz="2000" dirty="0" err="1" smtClean="0"/>
              <a:t>mismo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proveedor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inician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con el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mismo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RID</a:t>
            </a:r>
            <a:r>
              <a:rPr lang="en-US" sz="2000" dirty="0"/>
              <a:t>. </a:t>
            </a:r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040313" y="790575"/>
            <a:ext cx="2362200" cy="366713"/>
            <a:chOff x="1056" y="3936"/>
            <a:chExt cx="1488" cy="231"/>
          </a:xfrm>
        </p:grpSpPr>
        <p:pic>
          <p:nvPicPr>
            <p:cNvPr id="46098" name="Picture 29" descr="ETSI_logo_bi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56" y="3984"/>
              <a:ext cx="480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099" name="Text Box 30"/>
            <p:cNvSpPr txBox="1">
              <a:spLocks noChangeArrowheads="1"/>
            </p:cNvSpPr>
            <p:nvPr/>
          </p:nvSpPr>
          <p:spPr bwMode="auto">
            <a:xfrm>
              <a:off x="1536" y="3936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  <a:cs typeface="Arial" charset="0"/>
                </a:rPr>
                <a:t>TS 101 220</a:t>
              </a:r>
              <a:endParaRPr lang="en-US">
                <a:cs typeface="Arial" charset="0"/>
              </a:endParaRPr>
            </a:p>
          </p:txBody>
        </p:sp>
      </p:grpSp>
      <p:sp>
        <p:nvSpPr>
          <p:cNvPr id="30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850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850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3850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animBg="1"/>
      <p:bldP spid="385028" grpId="0" animBg="1"/>
      <p:bldP spid="385040" grpId="0"/>
      <p:bldP spid="385045" grpId="0"/>
      <p:bldP spid="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6"/>
          <p:cNvSpPr>
            <a:spLocks noGrp="1" noChangeArrowheads="1"/>
          </p:cNvSpPr>
          <p:nvPr>
            <p:ph type="title"/>
          </p:nvPr>
        </p:nvSpPr>
        <p:spPr>
          <a:xfrm>
            <a:off x="538163" y="235388"/>
            <a:ext cx="6913562" cy="550862"/>
          </a:xfrm>
          <a:noFill/>
        </p:spPr>
        <p:txBody>
          <a:bodyPr/>
          <a:lstStyle/>
          <a:p>
            <a:r>
              <a:rPr lang="en-US" dirty="0" err="1" smtClean="0"/>
              <a:t>Presentando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Submission– Objetivo específico 4/5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19BFDB-9044-4B13-AB14-4B012EBB24ED}" type="slidenum">
              <a:rPr lang="fr-FR"/>
              <a:pPr/>
              <a:t>34</a:t>
            </a:fld>
            <a:endParaRPr lang="fr-FR"/>
          </a:p>
        </p:txBody>
      </p:sp>
      <p:sp>
        <p:nvSpPr>
          <p:cNvPr id="4710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OTA platform provisioning - Provisioning Applet Database</a:t>
            </a:r>
          </a:p>
        </p:txBody>
      </p:sp>
      <p:sp>
        <p:nvSpPr>
          <p:cNvPr id="47109" name="AutoShape 3"/>
          <p:cNvSpPr>
            <a:spLocks noChangeArrowheads="1"/>
          </p:cNvSpPr>
          <p:nvPr/>
        </p:nvSpPr>
        <p:spPr bwMode="auto">
          <a:xfrm>
            <a:off x="1370013" y="1809750"/>
            <a:ext cx="1989137" cy="352425"/>
          </a:xfrm>
          <a:prstGeom prst="roundRect">
            <a:avLst>
              <a:gd name="adj" fmla="val 16667"/>
            </a:avLst>
          </a:prstGeom>
          <a:solidFill>
            <a:srgbClr val="C5FFC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RID </a:t>
            </a:r>
            <a:r>
              <a:rPr lang="en-US" sz="1800" b="1">
                <a:cs typeface="Arial" charset="0"/>
              </a:rPr>
              <a:t>(5 bytes)</a:t>
            </a:r>
            <a:r>
              <a:rPr lang="en-US" b="1">
                <a:cs typeface="Arial" charset="0"/>
              </a:rPr>
              <a:t> </a:t>
            </a:r>
          </a:p>
        </p:txBody>
      </p:sp>
      <p:sp>
        <p:nvSpPr>
          <p:cNvPr id="47110" name="AutoShape 4"/>
          <p:cNvSpPr>
            <a:spLocks noChangeArrowheads="1"/>
          </p:cNvSpPr>
          <p:nvPr/>
        </p:nvSpPr>
        <p:spPr bwMode="auto">
          <a:xfrm>
            <a:off x="3579813" y="1809750"/>
            <a:ext cx="4114800" cy="3810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cs typeface="Arial" charset="0"/>
              </a:rPr>
              <a:t>PIX </a:t>
            </a:r>
            <a:r>
              <a:rPr lang="en-US" sz="1800" b="1" dirty="0" smtClean="0">
                <a:cs typeface="Arial" charset="0"/>
              </a:rPr>
              <a:t>(entre7 </a:t>
            </a:r>
            <a:r>
              <a:rPr lang="en-US" sz="1800" b="1" dirty="0">
                <a:cs typeface="Arial" charset="0"/>
              </a:rPr>
              <a:t>&amp; 11 bytes)</a:t>
            </a:r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3838575" y="80803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AID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cs typeface="Arial" charset="0"/>
            </a:endParaRPr>
          </a:p>
        </p:txBody>
      </p:sp>
      <p:sp>
        <p:nvSpPr>
          <p:cNvPr id="47112" name="AutoShape 6"/>
          <p:cNvSpPr>
            <a:spLocks/>
          </p:cNvSpPr>
          <p:nvPr/>
        </p:nvSpPr>
        <p:spPr bwMode="auto">
          <a:xfrm rot="5416051">
            <a:off x="4591844" y="-2132806"/>
            <a:ext cx="176213" cy="6918325"/>
          </a:xfrm>
          <a:prstGeom prst="leftBrace">
            <a:avLst>
              <a:gd name="adj1" fmla="val 327176"/>
              <a:gd name="adj2" fmla="val 51731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AutoShape 10"/>
          <p:cNvSpPr>
            <a:spLocks noChangeArrowheads="1"/>
          </p:cNvSpPr>
          <p:nvPr/>
        </p:nvSpPr>
        <p:spPr bwMode="auto">
          <a:xfrm>
            <a:off x="1371600" y="2468563"/>
            <a:ext cx="1989138" cy="352425"/>
          </a:xfrm>
          <a:prstGeom prst="roundRect">
            <a:avLst>
              <a:gd name="adj" fmla="val 16667"/>
            </a:avLst>
          </a:prstGeom>
          <a:solidFill>
            <a:srgbClr val="C5FFC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cs typeface="Arial" charset="0"/>
              </a:rPr>
              <a:t>A000000087</a:t>
            </a:r>
          </a:p>
        </p:txBody>
      </p:sp>
      <p:sp>
        <p:nvSpPr>
          <p:cNvPr id="47114" name="AutoShape 11"/>
          <p:cNvSpPr>
            <a:spLocks noChangeArrowheads="1"/>
          </p:cNvSpPr>
          <p:nvPr/>
        </p:nvSpPr>
        <p:spPr bwMode="auto">
          <a:xfrm>
            <a:off x="3581400" y="2468563"/>
            <a:ext cx="4114800" cy="3810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cs typeface="Arial" charset="0"/>
              </a:rPr>
              <a:t>1002   FF33   FFFF89   B00010 00</a:t>
            </a:r>
          </a:p>
        </p:txBody>
      </p:sp>
      <p:sp>
        <p:nvSpPr>
          <p:cNvPr id="47115" name="Text Box 12"/>
          <p:cNvSpPr txBox="1">
            <a:spLocks noChangeArrowheads="1"/>
          </p:cNvSpPr>
          <p:nvPr/>
        </p:nvSpPr>
        <p:spPr bwMode="auto">
          <a:xfrm>
            <a:off x="195263" y="2446338"/>
            <a:ext cx="13223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1800" dirty="0" err="1" smtClean="0">
                <a:cs typeface="Arial" charset="0"/>
              </a:rPr>
              <a:t>Ejemplo</a:t>
            </a:r>
            <a:r>
              <a:rPr lang="en-US" sz="1800" dirty="0" smtClean="0">
                <a:cs typeface="Arial" charset="0"/>
              </a:rPr>
              <a:t>:</a:t>
            </a:r>
            <a:endParaRPr lang="en-US" sz="1800" dirty="0">
              <a:cs typeface="Arial" charset="0"/>
            </a:endParaRPr>
          </a:p>
        </p:txBody>
      </p:sp>
      <p:sp>
        <p:nvSpPr>
          <p:cNvPr id="325645" name="Text Box 13"/>
          <p:cNvSpPr txBox="1">
            <a:spLocks noChangeArrowheads="1"/>
          </p:cNvSpPr>
          <p:nvPr/>
        </p:nvSpPr>
        <p:spPr bwMode="auto">
          <a:xfrm>
            <a:off x="19050" y="3375025"/>
            <a:ext cx="2663825" cy="863826"/>
          </a:xfrm>
          <a:prstGeom prst="rect">
            <a:avLst/>
          </a:prstGeom>
          <a:solidFill>
            <a:srgbClr val="FFC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tabLst>
                <a:tab pos="628650" algn="l"/>
                <a:tab pos="1790700" algn="l"/>
              </a:tabLst>
            </a:pPr>
            <a:r>
              <a:rPr lang="en-US" sz="1800" dirty="0" err="1">
                <a:cs typeface="Arial" charset="0"/>
                <a:sym typeface="Wingdings 2" pitchFamily="18" charset="2"/>
              </a:rPr>
              <a:t></a:t>
            </a:r>
            <a:r>
              <a:rPr lang="en-US" sz="1800" dirty="0" err="1" smtClean="0">
                <a:cs typeface="Arial" charset="0"/>
                <a:sym typeface="Webdings" pitchFamily="18" charset="2"/>
              </a:rPr>
              <a:t></a:t>
            </a:r>
            <a:r>
              <a:rPr lang="en-US" sz="1800" b="1" dirty="0" err="1" smtClean="0">
                <a:cs typeface="Arial" charset="0"/>
              </a:rPr>
              <a:t>ref</a:t>
            </a:r>
            <a:r>
              <a:rPr lang="en-US" sz="1800" dirty="0" smtClean="0">
                <a:cs typeface="Arial" charset="0"/>
              </a:rPr>
              <a:t>.</a:t>
            </a:r>
            <a:r>
              <a:rPr lang="en-US" sz="1800" b="1" dirty="0" smtClean="0">
                <a:cs typeface="Arial" charset="0"/>
              </a:rPr>
              <a:t> </a:t>
            </a:r>
            <a:r>
              <a:rPr lang="en-US" sz="1800" b="1" dirty="0" err="1" smtClean="0">
                <a:cs typeface="Arial" charset="0"/>
              </a:rPr>
              <a:t>Aplicación</a:t>
            </a:r>
            <a:r>
              <a:rPr lang="en-US" sz="1800" b="1" dirty="0" smtClean="0">
                <a:cs typeface="Arial" charset="0"/>
              </a:rPr>
              <a:t> </a:t>
            </a:r>
            <a:r>
              <a:rPr lang="en-US" sz="1800" dirty="0" smtClean="0">
                <a:cs typeface="Arial" charset="0"/>
              </a:rPr>
              <a:t> </a:t>
            </a:r>
            <a:endParaRPr lang="en-US" sz="1800" dirty="0">
              <a:cs typeface="Arial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628650" algn="l"/>
                <a:tab pos="1790700" algn="l"/>
              </a:tabLst>
            </a:pPr>
            <a:r>
              <a:rPr lang="en-US" sz="1600" dirty="0">
                <a:cs typeface="Arial" charset="0"/>
              </a:rPr>
              <a:t>GSM:	0001, SAT:	0002, USIM:	1002, USAT:	1003..</a:t>
            </a:r>
          </a:p>
        </p:txBody>
      </p:sp>
      <p:sp>
        <p:nvSpPr>
          <p:cNvPr id="325646" name="Text Box 14"/>
          <p:cNvSpPr txBox="1">
            <a:spLocks noChangeArrowheads="1"/>
          </p:cNvSpPr>
          <p:nvPr/>
        </p:nvSpPr>
        <p:spPr bwMode="auto">
          <a:xfrm>
            <a:off x="617538" y="4429125"/>
            <a:ext cx="2019300" cy="642227"/>
          </a:xfrm>
          <a:prstGeom prst="rect">
            <a:avLst/>
          </a:prstGeom>
          <a:solidFill>
            <a:srgbClr val="FFC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>
                <a:cs typeface="Arial" charset="0"/>
                <a:sym typeface="Wingdings 2" pitchFamily="18" charset="2"/>
              </a:rPr>
              <a:t></a:t>
            </a:r>
            <a:r>
              <a:rPr lang="en-US" sz="1800" dirty="0" smtClean="0">
                <a:cs typeface="Arial" charset="0"/>
                <a:sym typeface="Webdings" pitchFamily="18" charset="2"/>
              </a:rPr>
              <a:t> </a:t>
            </a:r>
            <a:r>
              <a:rPr lang="en-US" sz="1800" b="1" dirty="0" err="1" smtClean="0">
                <a:cs typeface="Arial" charset="0"/>
              </a:rPr>
              <a:t>Código</a:t>
            </a:r>
            <a:r>
              <a:rPr lang="en-US" sz="1800" b="1" dirty="0" smtClean="0">
                <a:cs typeface="Arial" charset="0"/>
              </a:rPr>
              <a:t> País</a:t>
            </a:r>
            <a:endParaRPr lang="en-US" sz="1800" dirty="0" smtClean="0">
              <a:cs typeface="Arial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dirty="0">
                <a:cs typeface="Arial" charset="0"/>
              </a:rPr>
              <a:t>France: FF33,…</a:t>
            </a:r>
          </a:p>
        </p:txBody>
      </p:sp>
      <p:sp>
        <p:nvSpPr>
          <p:cNvPr id="325647" name="Text Box 15"/>
          <p:cNvSpPr txBox="1">
            <a:spLocks noChangeArrowheads="1"/>
          </p:cNvSpPr>
          <p:nvPr/>
        </p:nvSpPr>
        <p:spPr bwMode="auto">
          <a:xfrm>
            <a:off x="1589088" y="5318125"/>
            <a:ext cx="2630487" cy="863826"/>
          </a:xfrm>
          <a:prstGeom prst="rect">
            <a:avLst/>
          </a:prstGeom>
          <a:solidFill>
            <a:srgbClr val="FFC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>
                <a:cs typeface="Arial" charset="0"/>
                <a:sym typeface="Wingdings 2" pitchFamily="18" charset="2"/>
              </a:rPr>
              <a:t></a:t>
            </a:r>
            <a:r>
              <a:rPr lang="en-US" sz="1800" dirty="0" err="1" smtClean="0">
                <a:cs typeface="Arial" charset="0"/>
                <a:sym typeface="Webdings" pitchFamily="18" charset="2"/>
              </a:rPr>
              <a:t></a:t>
            </a:r>
            <a:r>
              <a:rPr lang="en-US" sz="1800" b="1" dirty="0" err="1" smtClean="0">
                <a:cs typeface="Arial" charset="0"/>
              </a:rPr>
              <a:t>code</a:t>
            </a:r>
            <a:r>
              <a:rPr lang="en-US" sz="1800" b="1" dirty="0" smtClean="0">
                <a:cs typeface="Arial" charset="0"/>
              </a:rPr>
              <a:t> de </a:t>
            </a:r>
            <a:r>
              <a:rPr lang="en-US" sz="1800" b="1" dirty="0" err="1" smtClean="0">
                <a:cs typeface="Arial" charset="0"/>
              </a:rPr>
              <a:t>provedor</a:t>
            </a:r>
            <a:r>
              <a:rPr lang="en-US" sz="1800" b="1" dirty="0" smtClean="0">
                <a:cs typeface="Arial" charset="0"/>
              </a:rPr>
              <a:t> de </a:t>
            </a:r>
            <a:r>
              <a:rPr lang="en-US" sz="1800" b="1" dirty="0" err="1" smtClean="0">
                <a:cs typeface="Arial" charset="0"/>
              </a:rPr>
              <a:t>aplicaciones</a:t>
            </a:r>
            <a:endParaRPr lang="en-US" sz="1800" dirty="0" smtClean="0">
              <a:cs typeface="Arial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dirty="0">
                <a:cs typeface="Arial" charset="0"/>
              </a:rPr>
              <a:t>Telecom: FFFF89…</a:t>
            </a:r>
          </a:p>
        </p:txBody>
      </p:sp>
      <p:sp>
        <p:nvSpPr>
          <p:cNvPr id="325648" name="Text Box 16"/>
          <p:cNvSpPr txBox="1">
            <a:spLocks noChangeArrowheads="1"/>
          </p:cNvSpPr>
          <p:nvPr/>
        </p:nvSpPr>
        <p:spPr bwMode="auto">
          <a:xfrm>
            <a:off x="4498975" y="4029075"/>
            <a:ext cx="4438650" cy="2710486"/>
          </a:xfrm>
          <a:prstGeom prst="rect">
            <a:avLst/>
          </a:prstGeom>
          <a:solidFill>
            <a:srgbClr val="FFC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tabLst>
                <a:tab pos="273050" algn="l"/>
              </a:tabLst>
            </a:pPr>
            <a:r>
              <a:rPr lang="en-US" sz="1800" dirty="0" err="1">
                <a:cs typeface="Arial" charset="0"/>
                <a:sym typeface="Wingdings 2" pitchFamily="18" charset="2"/>
              </a:rPr>
              <a:t></a:t>
            </a:r>
            <a:r>
              <a:rPr lang="en-US" sz="1800" dirty="0" err="1" smtClean="0">
                <a:cs typeface="Arial" charset="0"/>
                <a:sym typeface="Webdings" pitchFamily="18" charset="2"/>
              </a:rPr>
              <a:t></a:t>
            </a:r>
            <a:r>
              <a:rPr lang="en-US" sz="1800" b="1" dirty="0" err="1" smtClean="0">
                <a:cs typeface="Arial" charset="0"/>
                <a:sym typeface="Webdings" pitchFamily="18" charset="2"/>
              </a:rPr>
              <a:t>Campo</a:t>
            </a:r>
            <a:r>
              <a:rPr lang="en-US" sz="1800" b="1" dirty="0" smtClean="0">
                <a:cs typeface="Arial" charset="0"/>
                <a:sym typeface="Webdings" pitchFamily="18" charset="2"/>
              </a:rPr>
              <a:t> </a:t>
            </a:r>
            <a:r>
              <a:rPr lang="en-US" sz="1800" b="1" dirty="0" err="1" smtClean="0">
                <a:cs typeface="Arial" charset="0"/>
                <a:sym typeface="Webdings" pitchFamily="18" charset="2"/>
              </a:rPr>
              <a:t>Provedor</a:t>
            </a:r>
            <a:r>
              <a:rPr lang="en-US" sz="1800" b="1" dirty="0" smtClean="0">
                <a:cs typeface="Arial" charset="0"/>
                <a:sym typeface="Webdings" pitchFamily="18" charset="2"/>
              </a:rPr>
              <a:t> de </a:t>
            </a:r>
            <a:r>
              <a:rPr lang="en-US" sz="1800" b="1" dirty="0" err="1" smtClean="0">
                <a:cs typeface="Arial" charset="0"/>
                <a:sym typeface="Webdings" pitchFamily="18" charset="2"/>
              </a:rPr>
              <a:t>Aplicación</a:t>
            </a:r>
            <a:r>
              <a:rPr lang="en-US" sz="1800" b="1" dirty="0" smtClean="0">
                <a:cs typeface="Arial" charset="0"/>
                <a:sym typeface="Webdings" pitchFamily="18" charset="2"/>
              </a:rPr>
              <a:t> </a:t>
            </a:r>
            <a:r>
              <a:rPr lang="en-US" sz="1600" b="1" i="1" dirty="0" smtClean="0">
                <a:cs typeface="Arial" charset="0"/>
              </a:rPr>
              <a:t>(</a:t>
            </a:r>
            <a:r>
              <a:rPr lang="en-US" sz="1600" b="1" i="1" dirty="0" err="1" smtClean="0">
                <a:cs typeface="Arial" charset="0"/>
              </a:rPr>
              <a:t>opcional</a:t>
            </a:r>
            <a:r>
              <a:rPr lang="en-US" sz="1600" b="1" i="1" dirty="0">
                <a:cs typeface="Arial" charset="0"/>
              </a:rPr>
              <a:t>)</a:t>
            </a:r>
            <a:br>
              <a:rPr lang="en-US" sz="1600" b="1" i="1" dirty="0">
                <a:cs typeface="Arial" charset="0"/>
              </a:rPr>
            </a:br>
            <a:r>
              <a:rPr lang="en-US" sz="1000" b="1" i="1" dirty="0">
                <a:cs typeface="Arial" charset="0"/>
              </a:rPr>
              <a:t>	Bytes Number: 13, 14 and 15</a:t>
            </a:r>
            <a:endParaRPr lang="en-US" sz="1000" i="1" dirty="0">
              <a:cs typeface="Arial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273050" algn="l"/>
              </a:tabLst>
            </a:pPr>
            <a:r>
              <a:rPr lang="en-US" sz="1600" b="1" dirty="0">
                <a:cs typeface="Arial" charset="0"/>
              </a:rPr>
              <a:t>TAR :</a:t>
            </a:r>
            <a:r>
              <a:rPr lang="en-US" sz="1600" dirty="0">
                <a:cs typeface="Arial" charset="0"/>
              </a:rPr>
              <a:t> Toolkit Application Reference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  <a:tabLst>
                <a:tab pos="273050" algn="l"/>
              </a:tabLst>
            </a:pPr>
            <a:r>
              <a:rPr lang="en-US" sz="1600" dirty="0">
                <a:cs typeface="Arial" charset="0"/>
              </a:rPr>
              <a:t> Remote Applet Manager (RAM): 000000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  <a:tabLst>
                <a:tab pos="273050" algn="l"/>
              </a:tabLst>
            </a:pPr>
            <a:r>
              <a:rPr lang="en-US" sz="1600" dirty="0">
                <a:cs typeface="Arial" charset="0"/>
              </a:rPr>
              <a:t> Remote File Manager (RFM):</a:t>
            </a:r>
          </a:p>
          <a:p>
            <a:pPr lvl="2">
              <a:lnSpc>
                <a:spcPct val="80000"/>
              </a:lnSpc>
              <a:spcBef>
                <a:spcPct val="50000"/>
              </a:spcBef>
              <a:buFontTx/>
              <a:buChar char="•"/>
              <a:tabLst>
                <a:tab pos="273050" algn="l"/>
              </a:tabLst>
            </a:pPr>
            <a:r>
              <a:rPr lang="en-US" sz="1600" dirty="0">
                <a:cs typeface="Arial" charset="0"/>
              </a:rPr>
              <a:t> 2G	B00010</a:t>
            </a:r>
          </a:p>
          <a:p>
            <a:pPr lvl="2">
              <a:lnSpc>
                <a:spcPct val="80000"/>
              </a:lnSpc>
              <a:spcBef>
                <a:spcPct val="50000"/>
              </a:spcBef>
              <a:buFontTx/>
              <a:buChar char="•"/>
              <a:tabLst>
                <a:tab pos="273050" algn="l"/>
              </a:tabLst>
            </a:pPr>
            <a:r>
              <a:rPr lang="en-US" sz="1600" dirty="0">
                <a:cs typeface="Arial" charset="0"/>
              </a:rPr>
              <a:t> USIM</a:t>
            </a:r>
            <a:r>
              <a:rPr lang="en-US" sz="1000" i="1" dirty="0">
                <a:cs typeface="Arial" charset="0"/>
              </a:rPr>
              <a:t>(3G)</a:t>
            </a:r>
            <a:r>
              <a:rPr lang="en-US" sz="1600" dirty="0">
                <a:cs typeface="Arial" charset="0"/>
              </a:rPr>
              <a:t>	</a:t>
            </a:r>
            <a:r>
              <a:rPr lang="en-US" sz="1600" dirty="0"/>
              <a:t>B00001</a:t>
            </a:r>
          </a:p>
          <a:p>
            <a:pPr lvl="2">
              <a:lnSpc>
                <a:spcPct val="80000"/>
              </a:lnSpc>
              <a:spcBef>
                <a:spcPct val="50000"/>
              </a:spcBef>
              <a:buFontTx/>
              <a:buChar char="•"/>
              <a:tabLst>
                <a:tab pos="273050" algn="l"/>
              </a:tabLst>
            </a:pPr>
            <a:r>
              <a:rPr lang="en-US" sz="1600" dirty="0"/>
              <a:t> UICC	B00000</a:t>
            </a:r>
            <a:endParaRPr lang="en-US" sz="1600" dirty="0">
              <a:cs typeface="Arial" charset="0"/>
            </a:endParaRPr>
          </a:p>
        </p:txBody>
      </p:sp>
      <p:sp>
        <p:nvSpPr>
          <p:cNvPr id="325649" name="Line 17"/>
          <p:cNvSpPr>
            <a:spLocks noChangeShapeType="1"/>
          </p:cNvSpPr>
          <p:nvPr/>
        </p:nvSpPr>
        <p:spPr bwMode="auto">
          <a:xfrm flipH="1">
            <a:off x="2671763" y="2897188"/>
            <a:ext cx="1179512" cy="84455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5650" name="Line 18"/>
          <p:cNvSpPr>
            <a:spLocks noChangeShapeType="1"/>
          </p:cNvSpPr>
          <p:nvPr/>
        </p:nvSpPr>
        <p:spPr bwMode="auto">
          <a:xfrm flipH="1">
            <a:off x="2635250" y="2959100"/>
            <a:ext cx="1979613" cy="175895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5651" name="Line 19"/>
          <p:cNvSpPr>
            <a:spLocks noChangeShapeType="1"/>
          </p:cNvSpPr>
          <p:nvPr/>
        </p:nvSpPr>
        <p:spPr bwMode="auto">
          <a:xfrm flipH="1">
            <a:off x="2979738" y="2978150"/>
            <a:ext cx="2525712" cy="22606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5652" name="Line 20"/>
          <p:cNvSpPr>
            <a:spLocks noChangeShapeType="1"/>
          </p:cNvSpPr>
          <p:nvPr/>
        </p:nvSpPr>
        <p:spPr bwMode="auto">
          <a:xfrm flipH="1">
            <a:off x="6373813" y="2913063"/>
            <a:ext cx="463550" cy="10414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5654" name="Text Box 22"/>
          <p:cNvSpPr txBox="1">
            <a:spLocks noChangeArrowheads="1"/>
          </p:cNvSpPr>
          <p:nvPr/>
        </p:nvSpPr>
        <p:spPr bwMode="auto">
          <a:xfrm>
            <a:off x="6910842" y="3318782"/>
            <a:ext cx="2058987" cy="609398"/>
          </a:xfrm>
          <a:prstGeom prst="rect">
            <a:avLst/>
          </a:prstGeom>
          <a:solidFill>
            <a:srgbClr val="FFC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400" dirty="0" err="1">
                <a:cs typeface="Arial" charset="0"/>
                <a:sym typeface="Wingdings 2" pitchFamily="18" charset="2"/>
              </a:rPr>
              <a:t></a:t>
            </a:r>
            <a:r>
              <a:rPr lang="en-US" sz="1400" dirty="0" err="1" smtClean="0">
                <a:cs typeface="Arial" charset="0"/>
                <a:sym typeface="Webdings" pitchFamily="18" charset="2"/>
              </a:rPr>
              <a:t></a:t>
            </a:r>
            <a:r>
              <a:rPr lang="en-US" sz="1400" b="1" dirty="0" err="1" smtClean="0">
                <a:cs typeface="Arial" charset="0"/>
                <a:sym typeface="Webdings" pitchFamily="18" charset="2"/>
              </a:rPr>
              <a:t>Datos</a:t>
            </a:r>
            <a:r>
              <a:rPr lang="en-US" sz="1400" b="1" dirty="0" smtClean="0">
                <a:cs typeface="Arial" charset="0"/>
                <a:sym typeface="Webdings" pitchFamily="18" charset="2"/>
              </a:rPr>
              <a:t> </a:t>
            </a:r>
            <a:r>
              <a:rPr lang="en-US" sz="1400" b="1" dirty="0" err="1" smtClean="0">
                <a:cs typeface="Arial" charset="0"/>
                <a:sym typeface="Webdings" pitchFamily="18" charset="2"/>
              </a:rPr>
              <a:t>específicos</a:t>
            </a:r>
            <a:r>
              <a:rPr lang="en-US" sz="1400" b="1" dirty="0" smtClean="0">
                <a:cs typeface="Arial" charset="0"/>
                <a:sym typeface="Webdings" pitchFamily="18" charset="2"/>
              </a:rPr>
              <a:t> de </a:t>
            </a:r>
            <a:r>
              <a:rPr lang="en-US" sz="1400" b="1" dirty="0" err="1" smtClean="0">
                <a:cs typeface="Arial" charset="0"/>
                <a:sym typeface="Webdings" pitchFamily="18" charset="2"/>
              </a:rPr>
              <a:t>provedor</a:t>
            </a:r>
            <a:r>
              <a:rPr lang="en-US" sz="1400" b="1" dirty="0" smtClean="0">
                <a:cs typeface="Arial" charset="0"/>
                <a:sym typeface="Webdings" pitchFamily="18" charset="2"/>
              </a:rPr>
              <a:t> de </a:t>
            </a:r>
            <a:r>
              <a:rPr lang="en-US" sz="1400" b="1" dirty="0" err="1" smtClean="0">
                <a:cs typeface="Arial" charset="0"/>
                <a:sym typeface="Webdings" pitchFamily="18" charset="2"/>
              </a:rPr>
              <a:t>aplicación</a:t>
            </a:r>
            <a:r>
              <a:rPr lang="en-US" sz="1050" b="1" i="1" dirty="0" err="1" smtClean="0">
                <a:cs typeface="Arial" charset="0"/>
              </a:rPr>
              <a:t>(</a:t>
            </a:r>
            <a:r>
              <a:rPr lang="en-US" sz="1050" b="1" i="1" dirty="0" err="1">
                <a:cs typeface="Arial" charset="0"/>
              </a:rPr>
              <a:t>opt</a:t>
            </a:r>
            <a:r>
              <a:rPr lang="en-US" sz="1050" b="1" i="1" dirty="0">
                <a:cs typeface="Arial" charset="0"/>
              </a:rPr>
              <a:t>.)</a:t>
            </a:r>
            <a:endParaRPr lang="en-US" sz="1050" i="1" dirty="0">
              <a:cs typeface="Arial" charset="0"/>
            </a:endParaRPr>
          </a:p>
        </p:txBody>
      </p:sp>
      <p:sp>
        <p:nvSpPr>
          <p:cNvPr id="325655" name="Line 23"/>
          <p:cNvSpPr>
            <a:spLocks noChangeShapeType="1"/>
          </p:cNvSpPr>
          <p:nvPr/>
        </p:nvSpPr>
        <p:spPr bwMode="auto">
          <a:xfrm>
            <a:off x="7462838" y="2900363"/>
            <a:ext cx="363991" cy="34358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lg" len="lg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25656" name="Text Box 24"/>
          <p:cNvSpPr txBox="1">
            <a:spLocks noChangeArrowheads="1"/>
          </p:cNvSpPr>
          <p:nvPr/>
        </p:nvSpPr>
        <p:spPr bwMode="auto">
          <a:xfrm>
            <a:off x="3165475" y="1425575"/>
            <a:ext cx="4857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9933"/>
                </a:solidFill>
              </a:rPr>
              <a:t>P</a:t>
            </a:r>
            <a:r>
              <a:rPr lang="en-US" sz="1800" b="1"/>
              <a:t>roprietary application </a:t>
            </a:r>
            <a:r>
              <a:rPr lang="en-US" sz="1800" b="1">
                <a:solidFill>
                  <a:srgbClr val="FF9933"/>
                </a:solidFill>
              </a:rPr>
              <a:t>I</a:t>
            </a:r>
            <a:r>
              <a:rPr lang="en-US" sz="1800" b="1"/>
              <a:t>dentifier e</a:t>
            </a:r>
            <a:r>
              <a:rPr lang="en-US" sz="1800" b="1">
                <a:solidFill>
                  <a:srgbClr val="FF9933"/>
                </a:solidFill>
              </a:rPr>
              <a:t>X</a:t>
            </a:r>
            <a:r>
              <a:rPr lang="en-US" sz="1800" b="1"/>
              <a:t>tension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5040313" y="857250"/>
            <a:ext cx="2362200" cy="366713"/>
            <a:chOff x="1056" y="3936"/>
            <a:chExt cx="1488" cy="231"/>
          </a:xfrm>
        </p:grpSpPr>
        <p:pic>
          <p:nvPicPr>
            <p:cNvPr id="47132" name="Picture 31" descr="ETSI_logo_bi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56" y="3984"/>
              <a:ext cx="480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133" name="Text Box 32"/>
            <p:cNvSpPr txBox="1">
              <a:spLocks noChangeArrowheads="1"/>
            </p:cNvSpPr>
            <p:nvPr/>
          </p:nvSpPr>
          <p:spPr bwMode="auto">
            <a:xfrm>
              <a:off x="1536" y="3936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  <a:cs typeface="Arial" charset="0"/>
                </a:rPr>
                <a:t>TS 101 220</a:t>
              </a:r>
              <a:endParaRPr lang="en-US">
                <a:cs typeface="Arial" charset="0"/>
              </a:endParaRPr>
            </a:p>
          </p:txBody>
        </p:sp>
      </p:grpSp>
      <p:sp>
        <p:nvSpPr>
          <p:cNvPr id="30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256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45" grpId="0" animBg="1"/>
      <p:bldP spid="325646" grpId="0" animBg="1"/>
      <p:bldP spid="325647" grpId="0" animBg="1"/>
      <p:bldP spid="325648" grpId="0" animBg="1"/>
      <p:bldP spid="325649" grpId="0" animBg="1"/>
      <p:bldP spid="325650" grpId="0" animBg="1"/>
      <p:bldP spid="325651" grpId="0" animBg="1"/>
      <p:bldP spid="325652" grpId="0" animBg="1"/>
      <p:bldP spid="325654" grpId="0" animBg="1"/>
      <p:bldP spid="325655" grpId="0" animBg="1"/>
      <p:bldP spid="325656" grpId="0"/>
      <p:bldP spid="3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942" y="1793174"/>
            <a:ext cx="4717676" cy="4478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Presentando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Submission– Objetivo específico 5/5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79D0C8-09C7-4CB6-9830-1CE00350F2BE}" type="slidenum">
              <a:rPr lang="fr-FR" smtClean="0"/>
              <a:pPr>
                <a:defRPr/>
              </a:pPr>
              <a:t>35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OTA </a:t>
            </a:r>
            <a:r>
              <a:rPr lang="fr-FR" dirty="0" err="1" smtClean="0"/>
              <a:t>platform</a:t>
            </a:r>
            <a:r>
              <a:rPr lang="fr-FR" dirty="0" smtClean="0"/>
              <a:t> - Introduction and usage - </a:t>
            </a:r>
            <a:r>
              <a:rPr lang="fr-FR" dirty="0" err="1" smtClean="0"/>
              <a:t>Submitting</a:t>
            </a:r>
            <a:r>
              <a:rPr lang="fr-FR" dirty="0" smtClean="0"/>
              <a:t> and monitoring a </a:t>
            </a:r>
            <a:r>
              <a:rPr lang="fr-FR" dirty="0" err="1" smtClean="0"/>
              <a:t>request</a:t>
            </a:r>
            <a:endParaRPr lang="fr-FR" dirty="0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629050" y="5581800"/>
            <a:ext cx="4451350" cy="180975"/>
          </a:xfrm>
          <a:prstGeom prst="rect">
            <a:avLst/>
          </a:prstGeom>
          <a:noFill/>
          <a:ln w="5715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" name="Picture 3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65647" y="1939369"/>
            <a:ext cx="4069543" cy="3331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ine 28"/>
          <p:cNvSpPr>
            <a:spLocks noChangeShapeType="1"/>
          </p:cNvSpPr>
          <p:nvPr/>
        </p:nvSpPr>
        <p:spPr bwMode="auto">
          <a:xfrm flipV="1">
            <a:off x="727475" y="2556025"/>
            <a:ext cx="2400300" cy="302895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353266" y="1133664"/>
            <a:ext cx="57486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Security level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smtClean="0"/>
              <a:t>are defined in the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Card profile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17" name="Right Brace 16"/>
          <p:cNvSpPr/>
          <p:nvPr/>
        </p:nvSpPr>
        <p:spPr>
          <a:xfrm>
            <a:off x="6424550" y="2814452"/>
            <a:ext cx="225631" cy="2054431"/>
          </a:xfrm>
          <a:prstGeom prst="rightBrace">
            <a:avLst/>
          </a:prstGeom>
          <a:ln w="381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937690" y="2734854"/>
            <a:ext cx="203213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dirty="0" err="1" smtClean="0"/>
              <a:t>nivel</a:t>
            </a:r>
            <a:r>
              <a:rPr lang="en-US" sz="1600" dirty="0" smtClean="0"/>
              <a:t> define la </a:t>
            </a:r>
          </a:p>
          <a:p>
            <a:pPr>
              <a:defRPr/>
            </a:pPr>
            <a:r>
              <a:rPr lang="en-US" sz="1600" dirty="0" err="1" smtClean="0"/>
              <a:t>seguridad</a:t>
            </a:r>
            <a:r>
              <a:rPr lang="en-US" sz="1600" dirty="0" smtClean="0"/>
              <a:t> </a:t>
            </a:r>
            <a:r>
              <a:rPr lang="en-US" sz="1600" dirty="0" err="1" smtClean="0"/>
              <a:t>implementada</a:t>
            </a:r>
            <a:r>
              <a:rPr lang="en-US" sz="1600" dirty="0" smtClean="0"/>
              <a:t> </a:t>
            </a:r>
          </a:p>
          <a:p>
            <a:pPr>
              <a:defRPr/>
            </a:pPr>
            <a:r>
              <a:rPr lang="en-US" sz="1600" dirty="0" smtClean="0"/>
              <a:t>en ESMS</a:t>
            </a:r>
          </a:p>
          <a:p>
            <a:pPr>
              <a:defRPr/>
            </a:pPr>
            <a:r>
              <a:rPr lang="en-US" sz="1600" dirty="0" err="1" smtClean="0"/>
              <a:t>Ej</a:t>
            </a:r>
            <a:r>
              <a:rPr lang="en-US" sz="1600" dirty="0" smtClean="0"/>
              <a:t>: </a:t>
            </a:r>
            <a:r>
              <a:rPr lang="en-US" sz="1600" dirty="0" err="1" smtClean="0"/>
              <a:t>Redundancia</a:t>
            </a:r>
            <a:endParaRPr lang="en-US" sz="1600" dirty="0" smtClean="0"/>
          </a:p>
          <a:p>
            <a:pPr>
              <a:defRPr/>
            </a:pPr>
            <a:r>
              <a:rPr lang="en-US" sz="1600" dirty="0" smtClean="0"/>
              <a:t> checksum,</a:t>
            </a:r>
          </a:p>
          <a:p>
            <a:pPr>
              <a:defRPr/>
            </a:pPr>
            <a:r>
              <a:rPr lang="en-US" sz="1600" dirty="0" err="1" smtClean="0"/>
              <a:t>Contador</a:t>
            </a:r>
            <a:r>
              <a:rPr lang="en-US" sz="1600" dirty="0" smtClean="0"/>
              <a:t>, POR, …</a:t>
            </a:r>
            <a:endParaRPr lang="en-US" sz="1600" dirty="0"/>
          </a:p>
        </p:txBody>
      </p:sp>
      <p:sp>
        <p:nvSpPr>
          <p:cNvPr id="19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3120889" y="2504112"/>
            <a:ext cx="1189854" cy="144086"/>
          </a:xfrm>
          <a:prstGeom prst="rect">
            <a:avLst/>
          </a:prstGeom>
          <a:noFill/>
          <a:ln w="5715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320148" y="5296393"/>
            <a:ext cx="381197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err="1" smtClean="0"/>
              <a:t>Ejemplo</a:t>
            </a:r>
            <a:r>
              <a:rPr lang="en-US" sz="1600" b="1" dirty="0" smtClean="0"/>
              <a:t>:</a:t>
            </a:r>
          </a:p>
          <a:p>
            <a:pPr>
              <a:defRPr/>
            </a:pP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Nivel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0:</a:t>
            </a:r>
            <a:r>
              <a:rPr lang="en-US" sz="1600" dirty="0" smtClean="0"/>
              <a:t> Red. Check. &amp; counter &amp; POR</a:t>
            </a:r>
          </a:p>
          <a:p>
            <a:pPr>
              <a:defRPr/>
            </a:pP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Nivel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1:</a:t>
            </a:r>
            <a:r>
              <a:rPr lang="en-US" sz="1600" dirty="0" smtClean="0"/>
              <a:t> Red. Check. &amp; counter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4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4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4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6" grpId="0"/>
      <p:bldP spid="17" grpId="0" animBg="1"/>
      <p:bldP spid="18" grpId="0"/>
      <p:bldP spid="19" grpId="0"/>
      <p:bldP spid="20" grpId="0" animBg="1"/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Presentando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Submission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70568" y="2072472"/>
            <a:ext cx="8458200" cy="211951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tabLst>
                <a:tab pos="3409950" algn="l"/>
              </a:tabLst>
            </a:pPr>
            <a:r>
              <a:rPr lang="en-US" sz="2400" dirty="0" err="1" smtClean="0"/>
              <a:t>Presente</a:t>
            </a:r>
            <a:r>
              <a:rPr lang="en-US" sz="2400" dirty="0" smtClean="0"/>
              <a:t> </a:t>
            </a:r>
            <a:r>
              <a:rPr lang="en-US" sz="2400" dirty="0" err="1" smtClean="0"/>
              <a:t>algunas</a:t>
            </a:r>
            <a:r>
              <a:rPr lang="en-US" sz="2400" dirty="0" smtClean="0"/>
              <a:t> </a:t>
            </a:r>
            <a:r>
              <a:rPr lang="en-US" sz="2400" dirty="0" err="1" smtClean="0"/>
              <a:t>otras</a:t>
            </a:r>
            <a:r>
              <a:rPr lang="en-US" sz="2400" dirty="0" smtClean="0"/>
              <a:t> solicitudes a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tarjeta</a:t>
            </a:r>
            <a:r>
              <a:rPr lang="en-US" sz="2400" dirty="0" smtClean="0"/>
              <a:t> </a:t>
            </a:r>
            <a:r>
              <a:rPr lang="en-US" sz="2400" dirty="0" err="1" smtClean="0"/>
              <a:t>y</a:t>
            </a:r>
            <a:r>
              <a:rPr lang="en-US" sz="2400" dirty="0" smtClean="0"/>
              <a:t>…</a:t>
            </a:r>
          </a:p>
          <a:p>
            <a:pPr eaLnBrk="1" hangingPunct="1">
              <a:buFont typeface="Wingdings" pitchFamily="2" charset="2"/>
              <a:buNone/>
              <a:tabLst>
                <a:tab pos="3409950" algn="l"/>
              </a:tabLst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  <a:tabLst>
                <a:tab pos="3409950" algn="l"/>
              </a:tabLst>
            </a:pPr>
            <a:r>
              <a:rPr lang="en-US" sz="2400" dirty="0" smtClean="0"/>
              <a:t>… </a:t>
            </a:r>
            <a:r>
              <a:rPr lang="en-US" sz="2400" dirty="0" err="1" smtClean="0"/>
              <a:t>inténte</a:t>
            </a:r>
            <a:r>
              <a:rPr lang="en-US" sz="2400" dirty="0" smtClean="0"/>
              <a:t> </a:t>
            </a:r>
            <a:r>
              <a:rPr lang="en-US" sz="2400" dirty="0" err="1" smtClean="0"/>
              <a:t>averiguar</a:t>
            </a:r>
            <a:r>
              <a:rPr lang="en-US" sz="2400" dirty="0" smtClean="0"/>
              <a:t> </a:t>
            </a:r>
            <a:r>
              <a:rPr lang="en-US" sz="2400" dirty="0" err="1" smtClean="0"/>
              <a:t>cómo</a:t>
            </a:r>
            <a:r>
              <a:rPr lang="en-US" sz="2400" dirty="0" smtClean="0"/>
              <a:t> </a:t>
            </a:r>
            <a:r>
              <a:rPr lang="en-US" sz="2400" dirty="0" err="1" smtClean="0"/>
              <a:t>monitorear</a:t>
            </a:r>
            <a:r>
              <a:rPr lang="en-US" sz="2400" dirty="0" smtClean="0"/>
              <a:t> la </a:t>
            </a:r>
            <a:r>
              <a:rPr lang="en-US" sz="2400" dirty="0" err="1" smtClean="0"/>
              <a:t>ejecución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todas</a:t>
            </a:r>
            <a:r>
              <a:rPr lang="en-US" sz="2400" dirty="0" smtClean="0"/>
              <a:t> </a:t>
            </a:r>
            <a:r>
              <a:rPr lang="en-US" sz="2400" dirty="0" err="1" smtClean="0"/>
              <a:t>sus</a:t>
            </a:r>
            <a:r>
              <a:rPr lang="en-US" sz="2400" dirty="0" smtClean="0"/>
              <a:t> solicitudes! </a:t>
            </a:r>
          </a:p>
          <a:p>
            <a:pPr eaLnBrk="1" hangingPunct="1">
              <a:buFont typeface="Wingdings" pitchFamily="2" charset="2"/>
              <a:buNone/>
              <a:tabLst>
                <a:tab pos="3409950" algn="l"/>
              </a:tabLst>
            </a:pPr>
            <a:endParaRPr lang="en-US" sz="2400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49B99F2-27EA-479B-AC30-D83AEDDF90FB}" type="slidenum">
              <a:rPr lang="fr-FR" smtClean="0"/>
              <a:pPr/>
              <a:t>36</a:t>
            </a:fld>
            <a:endParaRPr lang="fr-FR" smtClean="0"/>
          </a:p>
        </p:txBody>
      </p:sp>
      <p:pic>
        <p:nvPicPr>
          <p:cNvPr id="30725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5625" y="3695700"/>
            <a:ext cx="2057400" cy="254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0726" name="Picture 5" descr="paper_p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62850" y="257175"/>
            <a:ext cx="12842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8188" y="6481763"/>
            <a:ext cx="4910137" cy="376237"/>
          </a:xfrm>
          <a:noFill/>
        </p:spPr>
        <p:txBody>
          <a:bodyPr/>
          <a:lstStyle/>
          <a:p>
            <a:r>
              <a:rPr lang="fr-FR" smtClean="0"/>
              <a:t>OTA platform - Introduction and usage - Submitting and monitoring a request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8866188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9688"/>
            <a:ext cx="7960783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Monitoreando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Establecer</a:t>
            </a:r>
            <a:r>
              <a:rPr lang="en-US" dirty="0" smtClean="0"/>
              <a:t> </a:t>
            </a:r>
            <a:r>
              <a:rPr lang="en-US" dirty="0" err="1" smtClean="0"/>
              <a:t>criterios</a:t>
            </a:r>
            <a:endParaRPr lang="en-US"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6C5F901-8D87-4E68-8686-7C1D6F9EF33F}" type="slidenum">
              <a:rPr lang="fr-FR" smtClean="0"/>
              <a:pPr/>
              <a:t>37</a:t>
            </a:fld>
            <a:endParaRPr lang="fr-FR" smtClean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0" y="990600"/>
            <a:ext cx="53054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253" name="Rectangle 5"/>
          <p:cNvSpPr>
            <a:spLocks noChangeArrowheads="1"/>
          </p:cNvSpPr>
          <p:nvPr/>
        </p:nvSpPr>
        <p:spPr bwMode="auto">
          <a:xfrm>
            <a:off x="1704975" y="1533525"/>
            <a:ext cx="1381125" cy="1524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254" name="Rectangle 6"/>
          <p:cNvSpPr>
            <a:spLocks noChangeArrowheads="1"/>
          </p:cNvSpPr>
          <p:nvPr/>
        </p:nvSpPr>
        <p:spPr bwMode="auto">
          <a:xfrm>
            <a:off x="654050" y="2635250"/>
            <a:ext cx="1009650" cy="20002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255" name="Rectangle 7"/>
          <p:cNvSpPr>
            <a:spLocks noChangeArrowheads="1"/>
          </p:cNvSpPr>
          <p:nvPr/>
        </p:nvSpPr>
        <p:spPr bwMode="auto">
          <a:xfrm>
            <a:off x="679450" y="3060700"/>
            <a:ext cx="638175" cy="12382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259" name="Text Box 11"/>
          <p:cNvSpPr txBox="1">
            <a:spLocks noChangeArrowheads="1"/>
          </p:cNvSpPr>
          <p:nvPr/>
        </p:nvSpPr>
        <p:spPr bwMode="auto">
          <a:xfrm>
            <a:off x="6118225" y="1497013"/>
            <a:ext cx="22720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Usted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.</a:t>
            </a:r>
            <a:r>
              <a:rPr lang="en-US" dirty="0"/>
              <a:t>..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953135" y="2190750"/>
            <a:ext cx="3128967" cy="904875"/>
            <a:chOff x="3750" y="1380"/>
            <a:chExt cx="1971" cy="570"/>
          </a:xfrm>
        </p:grpSpPr>
        <p:sp>
          <p:nvSpPr>
            <p:cNvPr id="31770" name="AutoShape 8"/>
            <p:cNvSpPr>
              <a:spLocks/>
            </p:cNvSpPr>
            <p:nvPr/>
          </p:nvSpPr>
          <p:spPr bwMode="auto">
            <a:xfrm>
              <a:off x="3750" y="1380"/>
              <a:ext cx="90" cy="570"/>
            </a:xfrm>
            <a:prstGeom prst="rightBrace">
              <a:avLst>
                <a:gd name="adj1" fmla="val 52778"/>
                <a:gd name="adj2" fmla="val 50000"/>
              </a:avLst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Text Box 12"/>
            <p:cNvSpPr txBox="1">
              <a:spLocks noChangeArrowheads="1"/>
            </p:cNvSpPr>
            <p:nvPr/>
          </p:nvSpPr>
          <p:spPr bwMode="auto">
            <a:xfrm>
              <a:off x="3870" y="1517"/>
              <a:ext cx="185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...</a:t>
              </a:r>
              <a:r>
                <a:rPr lang="en-US" dirty="0" smtClean="0"/>
                <a:t> </a:t>
              </a:r>
              <a:r>
                <a:rPr lang="en-US" dirty="0" err="1" smtClean="0"/>
                <a:t>Filtrar</a:t>
              </a:r>
              <a:r>
                <a:rPr lang="en-US" dirty="0" smtClean="0"/>
                <a:t> solicitudes</a:t>
              </a:r>
              <a:endParaRPr lang="en-US" dirty="0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969006" y="3254375"/>
            <a:ext cx="2184402" cy="904875"/>
            <a:chOff x="3760" y="2050"/>
            <a:chExt cx="1376" cy="570"/>
          </a:xfrm>
        </p:grpSpPr>
        <p:sp>
          <p:nvSpPr>
            <p:cNvPr id="31768" name="AutoShape 9"/>
            <p:cNvSpPr>
              <a:spLocks/>
            </p:cNvSpPr>
            <p:nvPr/>
          </p:nvSpPr>
          <p:spPr bwMode="auto">
            <a:xfrm>
              <a:off x="3760" y="2050"/>
              <a:ext cx="90" cy="570"/>
            </a:xfrm>
            <a:prstGeom prst="rightBrace">
              <a:avLst>
                <a:gd name="adj1" fmla="val 52778"/>
                <a:gd name="adj2" fmla="val 50000"/>
              </a:avLst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9" name="Text Box 13"/>
            <p:cNvSpPr txBox="1">
              <a:spLocks noChangeArrowheads="1"/>
            </p:cNvSpPr>
            <p:nvPr/>
          </p:nvSpPr>
          <p:spPr bwMode="auto">
            <a:xfrm>
              <a:off x="3888" y="2184"/>
              <a:ext cx="12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...</a:t>
              </a:r>
              <a:r>
                <a:rPr lang="en-US" dirty="0" smtClean="0"/>
                <a:t> </a:t>
              </a:r>
              <a:r>
                <a:rPr lang="en-US" dirty="0" err="1" smtClean="0"/>
                <a:t>ordenarlas</a:t>
              </a:r>
              <a:endParaRPr lang="en-US" dirty="0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946781" y="4403725"/>
            <a:ext cx="3037555" cy="1314450"/>
            <a:chOff x="3746" y="2774"/>
            <a:chExt cx="1949" cy="828"/>
          </a:xfrm>
        </p:grpSpPr>
        <p:sp>
          <p:nvSpPr>
            <p:cNvPr id="31766" name="AutoShape 10"/>
            <p:cNvSpPr>
              <a:spLocks/>
            </p:cNvSpPr>
            <p:nvPr/>
          </p:nvSpPr>
          <p:spPr bwMode="auto">
            <a:xfrm>
              <a:off x="3746" y="2774"/>
              <a:ext cx="90" cy="828"/>
            </a:xfrm>
            <a:prstGeom prst="rightBrace">
              <a:avLst>
                <a:gd name="adj1" fmla="val 76667"/>
                <a:gd name="adj2" fmla="val 50000"/>
              </a:avLst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1767" name="Text Box 14"/>
            <p:cNvSpPr txBox="1">
              <a:spLocks noChangeArrowheads="1"/>
            </p:cNvSpPr>
            <p:nvPr/>
          </p:nvSpPr>
          <p:spPr bwMode="auto">
            <a:xfrm>
              <a:off x="3868" y="3040"/>
              <a:ext cx="182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...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Hacer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una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búsqueda</a:t>
              </a:r>
              <a:endParaRPr lang="en-US" sz="2000" dirty="0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057784" y="5688019"/>
            <a:ext cx="3346454" cy="461963"/>
            <a:chOff x="3186" y="3583"/>
            <a:chExt cx="2108" cy="291"/>
          </a:xfrm>
        </p:grpSpPr>
        <p:sp>
          <p:nvSpPr>
            <p:cNvPr id="31763" name="Text Box 15"/>
            <p:cNvSpPr txBox="1">
              <a:spLocks noChangeArrowheads="1"/>
            </p:cNvSpPr>
            <p:nvPr/>
          </p:nvSpPr>
          <p:spPr bwMode="auto">
            <a:xfrm>
              <a:off x="3884" y="3583"/>
              <a:ext cx="14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Ver</a:t>
              </a:r>
              <a:r>
                <a:rPr lang="en-US" dirty="0" smtClean="0"/>
                <a:t>  </a:t>
              </a:r>
              <a:r>
                <a:rPr lang="en-US" dirty="0" err="1" smtClean="0"/>
                <a:t>resultados</a:t>
              </a:r>
              <a:endParaRPr lang="en-US" dirty="0"/>
            </a:p>
          </p:txBody>
        </p:sp>
        <p:sp>
          <p:nvSpPr>
            <p:cNvPr id="31764" name="Line 16"/>
            <p:cNvSpPr>
              <a:spLocks noChangeShapeType="1"/>
            </p:cNvSpPr>
            <p:nvPr/>
          </p:nvSpPr>
          <p:spPr bwMode="auto">
            <a:xfrm>
              <a:off x="3468" y="3762"/>
              <a:ext cx="438" cy="6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1765" name="Rectangle 17"/>
            <p:cNvSpPr>
              <a:spLocks noChangeArrowheads="1"/>
            </p:cNvSpPr>
            <p:nvPr/>
          </p:nvSpPr>
          <p:spPr bwMode="auto">
            <a:xfrm>
              <a:off x="3186" y="3708"/>
              <a:ext cx="270" cy="114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1771650" y="4202118"/>
            <a:ext cx="7418393" cy="427038"/>
            <a:chOff x="1116" y="2647"/>
            <a:chExt cx="4673" cy="269"/>
          </a:xfrm>
        </p:grpSpPr>
        <p:sp>
          <p:nvSpPr>
            <p:cNvPr id="31760" name="Rectangle 23"/>
            <p:cNvSpPr>
              <a:spLocks noChangeArrowheads="1"/>
            </p:cNvSpPr>
            <p:nvPr/>
          </p:nvSpPr>
          <p:spPr bwMode="auto">
            <a:xfrm>
              <a:off x="1116" y="2784"/>
              <a:ext cx="732" cy="132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1" name="Text Box 24"/>
            <p:cNvSpPr txBox="1">
              <a:spLocks noChangeArrowheads="1"/>
            </p:cNvSpPr>
            <p:nvPr/>
          </p:nvSpPr>
          <p:spPr bwMode="auto">
            <a:xfrm>
              <a:off x="3896" y="2647"/>
              <a:ext cx="189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...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Ver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sólo</a:t>
              </a:r>
              <a:r>
                <a:rPr lang="en-US" sz="2000" dirty="0" smtClean="0"/>
                <a:t> la solicitudes.</a:t>
              </a:r>
              <a:endParaRPr lang="en-US" sz="2000" dirty="0"/>
            </a:p>
          </p:txBody>
        </p:sp>
        <p:sp>
          <p:nvSpPr>
            <p:cNvPr id="31762" name="Line 25"/>
            <p:cNvSpPr>
              <a:spLocks noChangeShapeType="1"/>
            </p:cNvSpPr>
            <p:nvPr/>
          </p:nvSpPr>
          <p:spPr bwMode="auto">
            <a:xfrm>
              <a:off x="1848" y="2844"/>
              <a:ext cx="2034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317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8188" y="6481763"/>
            <a:ext cx="4910137" cy="376237"/>
          </a:xfrm>
          <a:noFill/>
        </p:spPr>
        <p:txBody>
          <a:bodyPr/>
          <a:lstStyle/>
          <a:p>
            <a:r>
              <a:rPr lang="fr-FR" smtClean="0"/>
              <a:t>OTA platform - Introduction and usage - Submitting and monitoring a request</a:t>
            </a: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8866188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92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092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092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092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3" grpId="0" animBg="1"/>
      <p:bldP spid="309254" grpId="0" animBg="1"/>
      <p:bldP spid="309255" grpId="0" animBg="1"/>
      <p:bldP spid="309259" grpId="0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Monitoreando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Administración</a:t>
            </a:r>
            <a:r>
              <a:rPr lang="en-US" dirty="0" smtClean="0"/>
              <a:t> de solicitudes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478CB0-6259-4A0F-A1D9-3DA93F6239B3}" type="slidenum">
              <a:rPr lang="fr-FR" smtClean="0"/>
              <a:pPr/>
              <a:t>38</a:t>
            </a:fld>
            <a:endParaRPr lang="fr-FR" smtClean="0"/>
          </a:p>
        </p:txBody>
      </p:sp>
      <p:pic>
        <p:nvPicPr>
          <p:cNvPr id="3277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050" y="1216025"/>
            <a:ext cx="6069013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591311" y="3038475"/>
            <a:ext cx="2994031" cy="638175"/>
            <a:chOff x="4152" y="1914"/>
            <a:chExt cx="1886" cy="402"/>
          </a:xfrm>
        </p:grpSpPr>
        <p:sp>
          <p:nvSpPr>
            <p:cNvPr id="32777" name="AutoShape 7"/>
            <p:cNvSpPr>
              <a:spLocks/>
            </p:cNvSpPr>
            <p:nvPr/>
          </p:nvSpPr>
          <p:spPr bwMode="auto">
            <a:xfrm>
              <a:off x="4152" y="1914"/>
              <a:ext cx="90" cy="402"/>
            </a:xfrm>
            <a:prstGeom prst="rightBrace">
              <a:avLst>
                <a:gd name="adj1" fmla="val 37222"/>
                <a:gd name="adj2" fmla="val 50000"/>
              </a:avLst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Text Box 8"/>
            <p:cNvSpPr txBox="1">
              <a:spLocks noChangeArrowheads="1"/>
            </p:cNvSpPr>
            <p:nvPr/>
          </p:nvSpPr>
          <p:spPr bwMode="auto">
            <a:xfrm>
              <a:off x="4284" y="1967"/>
              <a:ext cx="175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Lista</a:t>
              </a:r>
              <a:r>
                <a:rPr lang="en-US" dirty="0" smtClean="0"/>
                <a:t> de solicitudes</a:t>
              </a:r>
              <a:endParaRPr lang="en-US" dirty="0"/>
            </a:p>
          </p:txBody>
        </p:sp>
      </p:grpSp>
      <p:sp>
        <p:nvSpPr>
          <p:cNvPr id="310285" name="Rectangle 13"/>
          <p:cNvSpPr>
            <a:spLocks noChangeArrowheads="1"/>
          </p:cNvSpPr>
          <p:nvPr/>
        </p:nvSpPr>
        <p:spPr bwMode="auto">
          <a:xfrm>
            <a:off x="1943100" y="2886075"/>
            <a:ext cx="3743325" cy="80962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8188" y="6481763"/>
            <a:ext cx="4910137" cy="376237"/>
          </a:xfrm>
          <a:noFill/>
        </p:spPr>
        <p:txBody>
          <a:bodyPr/>
          <a:lstStyle/>
          <a:p>
            <a:r>
              <a:rPr lang="fr-FR" smtClean="0"/>
              <a:t>OTA platform - Introduction and usage - Submitting and monitoring a request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8866188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102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85" grpId="0" animBg="1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Monitoreando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Administración</a:t>
            </a:r>
            <a:r>
              <a:rPr lang="en-US" dirty="0" smtClean="0"/>
              <a:t> de solicitudes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603089-4DF4-47C2-90CC-D02629919C91}" type="slidenum">
              <a:rPr lang="fr-FR" smtClean="0"/>
              <a:pPr/>
              <a:t>39</a:t>
            </a:fld>
            <a:endParaRPr lang="fr-FR" smtClean="0"/>
          </a:p>
        </p:txBody>
      </p:sp>
      <p:pic>
        <p:nvPicPr>
          <p:cNvPr id="3379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1825" y="1347788"/>
            <a:ext cx="5372100" cy="9715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33797" name="Rectangle 7"/>
          <p:cNvSpPr>
            <a:spLocks noChangeArrowheads="1"/>
          </p:cNvSpPr>
          <p:nvPr/>
        </p:nvSpPr>
        <p:spPr bwMode="auto">
          <a:xfrm>
            <a:off x="6502400" y="1433513"/>
            <a:ext cx="714375" cy="85725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Text Box 11"/>
          <p:cNvSpPr txBox="1">
            <a:spLocks noChangeArrowheads="1"/>
          </p:cNvSpPr>
          <p:nvPr/>
        </p:nvSpPr>
        <p:spPr bwMode="auto">
          <a:xfrm>
            <a:off x="127000" y="2378075"/>
            <a:ext cx="8497888" cy="400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704975" algn="l"/>
              </a:tabLst>
              <a:defRPr/>
            </a:pPr>
            <a:r>
              <a:rPr lang="en-US" sz="2000" b="1" dirty="0" err="1" smtClean="0"/>
              <a:t>Valores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estado</a:t>
            </a:r>
            <a:r>
              <a:rPr lang="en-US" sz="2000" b="1" dirty="0" smtClean="0"/>
              <a:t> </a:t>
            </a:r>
          </a:p>
          <a:p>
            <a:pPr>
              <a:buClr>
                <a:srgbClr val="FF9933"/>
              </a:buClr>
              <a:buFont typeface="Wingdings" pitchFamily="2" charset="2"/>
              <a:buChar char="ü"/>
              <a:tabLst>
                <a:tab pos="1704975" algn="l"/>
              </a:tabLst>
              <a:defRPr/>
            </a:pPr>
            <a:r>
              <a:rPr lang="en-US" sz="1800" b="1" dirty="0"/>
              <a:t>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Creado</a:t>
            </a:r>
            <a:r>
              <a:rPr lang="en-US" sz="1800" b="1" dirty="0" smtClean="0"/>
              <a:t>	</a:t>
            </a:r>
            <a:r>
              <a:rPr lang="en-US" sz="1800" dirty="0" smtClean="0"/>
              <a:t>La </a:t>
            </a:r>
            <a:r>
              <a:rPr lang="en-US" sz="1800" dirty="0" err="1" smtClean="0"/>
              <a:t>solicitud</a:t>
            </a:r>
            <a:r>
              <a:rPr lang="en-US" sz="1800" dirty="0" smtClean="0"/>
              <a:t> ha </a:t>
            </a:r>
            <a:r>
              <a:rPr lang="en-US" sz="1800" dirty="0" err="1" smtClean="0"/>
              <a:t>sido</a:t>
            </a:r>
            <a:r>
              <a:rPr lang="en-US" sz="1800" dirty="0" smtClean="0"/>
              <a:t> </a:t>
            </a:r>
            <a:r>
              <a:rPr lang="en-US" sz="1800" dirty="0" err="1" smtClean="0"/>
              <a:t>enviada</a:t>
            </a:r>
            <a:r>
              <a:rPr lang="en-US" sz="1800" dirty="0" smtClean="0"/>
              <a:t> y </a:t>
            </a:r>
            <a:r>
              <a:rPr lang="en-US" sz="1800" dirty="0" err="1" smtClean="0"/>
              <a:t>espera</a:t>
            </a:r>
            <a:r>
              <a:rPr lang="en-US" sz="1800" dirty="0" smtClean="0"/>
              <a:t> ser </a:t>
            </a:r>
            <a:r>
              <a:rPr lang="en-US" sz="1800" dirty="0" err="1" smtClean="0"/>
              <a:t>procesada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el </a:t>
            </a:r>
            <a:r>
              <a:rPr lang="en-US" sz="1800" dirty="0" err="1" smtClean="0"/>
              <a:t>Administrador</a:t>
            </a:r>
            <a:r>
              <a:rPr lang="en-US" sz="1800" dirty="0" smtClean="0"/>
              <a:t> OTA.</a:t>
            </a:r>
            <a:endParaRPr lang="en-US" sz="1800" dirty="0"/>
          </a:p>
          <a:p>
            <a:pPr>
              <a:buClr>
                <a:srgbClr val="FF9933"/>
              </a:buClr>
              <a:buFont typeface="Wingdings" pitchFamily="2" charset="2"/>
              <a:buChar char="ü"/>
              <a:tabLst>
                <a:tab pos="1704975" algn="l"/>
              </a:tabLst>
              <a:defRPr/>
            </a:pP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Proceso</a:t>
            </a:r>
            <a:r>
              <a:rPr lang="en-US" sz="1800" b="1" dirty="0" smtClean="0"/>
              <a:t>	</a:t>
            </a:r>
            <a:r>
              <a:rPr lang="en-US" sz="1800" b="1" dirty="0" err="1" smtClean="0"/>
              <a:t>Administrador</a:t>
            </a:r>
            <a:r>
              <a:rPr lang="en-US" sz="1800" b="1" dirty="0" smtClean="0"/>
              <a:t> </a:t>
            </a:r>
            <a:r>
              <a:rPr lang="en-US" sz="1800" dirty="0" smtClean="0"/>
              <a:t>OTA </a:t>
            </a:r>
            <a:r>
              <a:rPr lang="en-US" sz="1800" dirty="0" err="1" smtClean="0"/>
              <a:t>procesando</a:t>
            </a:r>
            <a:r>
              <a:rPr lang="en-US" sz="1800" dirty="0" smtClean="0"/>
              <a:t> </a:t>
            </a:r>
            <a:r>
              <a:rPr lang="en-US" sz="1800" dirty="0" err="1" smtClean="0"/>
              <a:t>solicitud</a:t>
            </a:r>
            <a:endParaRPr lang="en-US" sz="1800" dirty="0" smtClean="0"/>
          </a:p>
          <a:p>
            <a:pPr>
              <a:buClr>
                <a:srgbClr val="FF9933"/>
              </a:buClr>
              <a:buFont typeface="Wingdings" pitchFamily="2" charset="2"/>
              <a:buChar char="ü"/>
              <a:tabLst>
                <a:tab pos="1704975" algn="l"/>
              </a:tabLst>
              <a:defRPr/>
            </a:pPr>
            <a:r>
              <a:rPr lang="en-US" sz="1800" b="1" dirty="0" smtClean="0"/>
              <a:t>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Exitoso</a:t>
            </a:r>
            <a:r>
              <a:rPr lang="en-US" sz="1800" b="1" dirty="0" smtClean="0"/>
              <a:t>	</a:t>
            </a:r>
            <a:r>
              <a:rPr lang="en-US" sz="1800" dirty="0" smtClean="0"/>
              <a:t>ha </a:t>
            </a:r>
            <a:r>
              <a:rPr lang="en-US" sz="1800" dirty="0" err="1" smtClean="0"/>
              <a:t>retornado</a:t>
            </a:r>
            <a:r>
              <a:rPr lang="en-US" sz="1800" dirty="0" smtClean="0"/>
              <a:t> un </a:t>
            </a:r>
            <a:r>
              <a:rPr lang="en-US" sz="1800" dirty="0" err="1" smtClean="0"/>
              <a:t>mensaje</a:t>
            </a:r>
            <a:r>
              <a:rPr lang="en-US" sz="1800" dirty="0" smtClean="0"/>
              <a:t> </a:t>
            </a:r>
            <a:r>
              <a:rPr lang="en-US" sz="1800" dirty="0" err="1" smtClean="0"/>
              <a:t>indicando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la </a:t>
            </a:r>
            <a:r>
              <a:rPr lang="en-US" sz="1800" dirty="0" err="1" smtClean="0"/>
              <a:t>solicitud</a:t>
            </a:r>
            <a:r>
              <a:rPr lang="en-US" sz="1800" dirty="0" smtClean="0"/>
              <a:t> ha </a:t>
            </a:r>
            <a:r>
              <a:rPr lang="en-US" sz="1800" dirty="0" err="1" smtClean="0"/>
              <a:t>tenido</a:t>
            </a:r>
            <a:r>
              <a:rPr lang="en-US" sz="1800" dirty="0" smtClean="0"/>
              <a:t> </a:t>
            </a:r>
            <a:r>
              <a:rPr lang="en-US" sz="1800" dirty="0" err="1" smtClean="0"/>
              <a:t>éxito</a:t>
            </a:r>
            <a:r>
              <a:rPr lang="en-US" sz="1800" dirty="0" smtClean="0"/>
              <a:t> </a:t>
            </a:r>
            <a:r>
              <a:rPr lang="en-US" sz="1800" dirty="0" err="1" smtClean="0"/>
              <a:t>desde</a:t>
            </a:r>
            <a:r>
              <a:rPr lang="en-US" sz="1800" dirty="0" smtClean="0"/>
              <a:t> el SMSC.</a:t>
            </a:r>
            <a:endParaRPr lang="en-US" sz="1800" dirty="0"/>
          </a:p>
          <a:p>
            <a:pPr>
              <a:buClr>
                <a:srgbClr val="FF9933"/>
              </a:buClr>
              <a:buFont typeface="Wingdings" pitchFamily="2" charset="2"/>
              <a:buChar char="ü"/>
              <a:tabLst>
                <a:tab pos="1704975" algn="l"/>
              </a:tabLst>
              <a:defRPr/>
            </a:pPr>
            <a:r>
              <a:rPr lang="en-US" sz="1800" b="1" dirty="0" smtClean="0"/>
              <a:t>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Fállido</a:t>
            </a:r>
            <a:r>
              <a:rPr lang="en-US" sz="1800" b="1" dirty="0" smtClean="0"/>
              <a:t>	</a:t>
            </a:r>
            <a:r>
              <a:rPr lang="en-US" sz="1800" dirty="0" smtClean="0"/>
              <a:t>ha </a:t>
            </a:r>
            <a:r>
              <a:rPr lang="en-US" sz="1800" dirty="0" err="1" smtClean="0"/>
              <a:t>retornado</a:t>
            </a:r>
            <a:r>
              <a:rPr lang="en-US" sz="1800" dirty="0" smtClean="0"/>
              <a:t> un </a:t>
            </a:r>
            <a:r>
              <a:rPr lang="en-US" sz="1800" dirty="0" err="1" smtClean="0"/>
              <a:t>mensaje</a:t>
            </a:r>
            <a:r>
              <a:rPr lang="en-US" sz="1800" dirty="0" smtClean="0"/>
              <a:t> </a:t>
            </a:r>
            <a:r>
              <a:rPr lang="en-US" sz="1800" dirty="0" err="1" smtClean="0"/>
              <a:t>indicando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la </a:t>
            </a:r>
            <a:r>
              <a:rPr lang="en-US" sz="1800" dirty="0" err="1" smtClean="0"/>
              <a:t>solicitud</a:t>
            </a:r>
            <a:r>
              <a:rPr lang="en-US" sz="1800" dirty="0" smtClean="0"/>
              <a:t> ha </a:t>
            </a:r>
            <a:r>
              <a:rPr lang="en-US" sz="1800" dirty="0" err="1" smtClean="0"/>
              <a:t>fallado</a:t>
            </a:r>
            <a:r>
              <a:rPr lang="en-US" sz="1800" dirty="0" smtClean="0"/>
              <a:t> </a:t>
            </a:r>
            <a:r>
              <a:rPr lang="en-US" sz="1800" dirty="0" err="1" smtClean="0"/>
              <a:t>desde</a:t>
            </a:r>
            <a:r>
              <a:rPr lang="en-US" sz="1800" dirty="0" smtClean="0"/>
              <a:t> el SMSC.</a:t>
            </a:r>
            <a:endParaRPr lang="en-US" sz="1800" dirty="0"/>
          </a:p>
          <a:p>
            <a:pPr>
              <a:buClr>
                <a:srgbClr val="FF9933"/>
              </a:buClr>
              <a:buFont typeface="Wingdings" pitchFamily="2" charset="2"/>
              <a:buChar char="ü"/>
              <a:tabLst>
                <a:tab pos="1704975" algn="l"/>
              </a:tabLst>
              <a:defRPr/>
            </a:pPr>
            <a:r>
              <a:rPr lang="en-US" sz="1800" b="1" dirty="0" smtClean="0"/>
              <a:t>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Eliminado</a:t>
            </a:r>
            <a:r>
              <a:rPr lang="en-US" sz="1800" b="1" dirty="0" smtClean="0"/>
              <a:t>	</a:t>
            </a:r>
            <a:r>
              <a:rPr lang="en-US" sz="1800" dirty="0" smtClean="0"/>
              <a:t>La </a:t>
            </a:r>
            <a:r>
              <a:rPr lang="en-US" sz="1800" dirty="0" err="1" smtClean="0"/>
              <a:t>solicitud</a:t>
            </a:r>
            <a:r>
              <a:rPr lang="en-US" sz="1800" dirty="0" smtClean="0"/>
              <a:t> ha </a:t>
            </a:r>
            <a:r>
              <a:rPr lang="en-US" sz="1800" dirty="0" err="1" smtClean="0"/>
              <a:t>sido</a:t>
            </a:r>
            <a:r>
              <a:rPr lang="en-US" sz="1800" dirty="0" smtClean="0"/>
              <a:t> </a:t>
            </a:r>
            <a:r>
              <a:rPr lang="en-US" sz="1800" dirty="0" err="1" smtClean="0"/>
              <a:t>detenida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el </a:t>
            </a:r>
            <a:r>
              <a:rPr lang="en-US" sz="1800" dirty="0" err="1" smtClean="0"/>
              <a:t>agente</a:t>
            </a:r>
            <a:r>
              <a:rPr lang="en-US" sz="1800" dirty="0" smtClean="0"/>
              <a:t> de </a:t>
            </a:r>
            <a:r>
              <a:rPr lang="en-US" sz="1800" dirty="0" err="1" smtClean="0"/>
              <a:t>servicio</a:t>
            </a:r>
            <a:r>
              <a:rPr lang="en-US" sz="1800" dirty="0" smtClean="0"/>
              <a:t> a </a:t>
            </a:r>
            <a:r>
              <a:rPr lang="en-US" sz="1800" dirty="0" err="1" smtClean="0"/>
              <a:t>cliente</a:t>
            </a:r>
            <a:r>
              <a:rPr lang="en-US" sz="1800" dirty="0" smtClean="0"/>
              <a:t> antes de ser </a:t>
            </a:r>
            <a:r>
              <a:rPr lang="en-US" sz="1800" dirty="0" err="1" smtClean="0"/>
              <a:t>procesada</a:t>
            </a:r>
            <a:r>
              <a:rPr lang="en-US" sz="1800" dirty="0" smtClean="0"/>
              <a:t>. </a:t>
            </a:r>
          </a:p>
          <a:p>
            <a:pPr>
              <a:buClr>
                <a:srgbClr val="FF9933"/>
              </a:buClr>
              <a:buFont typeface="Wingdings" pitchFamily="2" charset="2"/>
              <a:buChar char="ü"/>
              <a:tabLst>
                <a:tab pos="1704975" algn="l"/>
              </a:tabLst>
              <a:defRPr/>
            </a:pPr>
            <a:r>
              <a:rPr lang="en-US" sz="1800" b="1" dirty="0" smtClean="0"/>
              <a:t>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Expirado</a:t>
            </a:r>
            <a:r>
              <a:rPr lang="en-US" sz="1800" b="1" dirty="0" smtClean="0"/>
              <a:t>	</a:t>
            </a:r>
            <a:r>
              <a:rPr lang="en-US" sz="1800" dirty="0" smtClean="0"/>
              <a:t>La </a:t>
            </a:r>
            <a:r>
              <a:rPr lang="en-US" sz="1800" dirty="0" err="1" smtClean="0"/>
              <a:t>solicitud</a:t>
            </a:r>
            <a:r>
              <a:rPr lang="en-US" sz="1800" dirty="0" smtClean="0"/>
              <a:t> </a:t>
            </a:r>
            <a:r>
              <a:rPr lang="en-US" sz="1800" dirty="0" err="1" smtClean="0"/>
              <a:t>falló</a:t>
            </a:r>
            <a:r>
              <a:rPr lang="en-US" sz="1800" dirty="0" smtClean="0"/>
              <a:t> </a:t>
            </a:r>
            <a:r>
              <a:rPr lang="en-US" sz="1800" dirty="0" err="1" smtClean="0"/>
              <a:t>porque</a:t>
            </a:r>
            <a:r>
              <a:rPr lang="en-US" sz="1800" dirty="0" smtClean="0"/>
              <a:t> la </a:t>
            </a:r>
            <a:r>
              <a:rPr lang="en-US" sz="1800" dirty="0" err="1" smtClean="0"/>
              <a:t>fecha</a:t>
            </a:r>
            <a:r>
              <a:rPr lang="en-US" sz="1800" dirty="0" smtClean="0"/>
              <a:t> </a:t>
            </a:r>
            <a:r>
              <a:rPr lang="en-US" sz="1800" dirty="0" err="1" smtClean="0"/>
              <a:t>límite</a:t>
            </a:r>
            <a:r>
              <a:rPr lang="en-US" sz="1800" dirty="0" smtClean="0"/>
              <a:t> de </a:t>
            </a:r>
            <a:r>
              <a:rPr lang="en-US" sz="1800" dirty="0" err="1" smtClean="0"/>
              <a:t>vaildez</a:t>
            </a:r>
            <a:r>
              <a:rPr lang="en-US" sz="1800" dirty="0" smtClean="0"/>
              <a:t> se </a:t>
            </a:r>
            <a:r>
              <a:rPr lang="en-US" sz="1800" dirty="0" err="1" smtClean="0"/>
              <a:t>alcanzó</a:t>
            </a:r>
            <a:r>
              <a:rPr lang="en-US" sz="1800" dirty="0" smtClean="0"/>
              <a:t> antes de ser </a:t>
            </a:r>
            <a:r>
              <a:rPr lang="en-US" sz="1800" dirty="0" err="1" smtClean="0"/>
              <a:t>procesada</a:t>
            </a:r>
            <a:r>
              <a:rPr lang="en-US" sz="1800" dirty="0" smtClean="0"/>
              <a:t>.</a:t>
            </a:r>
            <a:endParaRPr lang="en-US" sz="1800" dirty="0"/>
          </a:p>
          <a:p>
            <a:pPr>
              <a:buClr>
                <a:srgbClr val="FF9933"/>
              </a:buClr>
              <a:buFont typeface="Wingdings" pitchFamily="2" charset="2"/>
              <a:buChar char="ü"/>
              <a:tabLst>
                <a:tab pos="1704975" algn="l"/>
              </a:tabLst>
              <a:defRPr/>
            </a:pPr>
            <a:r>
              <a:rPr lang="en-US" sz="1800" b="1" dirty="0" smtClean="0"/>
              <a:t>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Suprimido</a:t>
            </a:r>
            <a:r>
              <a:rPr lang="en-US" sz="1800" b="1" dirty="0" smtClean="0"/>
              <a:t>	</a:t>
            </a:r>
            <a:r>
              <a:rPr lang="en-US" sz="1800" dirty="0" smtClean="0"/>
              <a:t>Se </a:t>
            </a:r>
            <a:r>
              <a:rPr lang="en-US" sz="1800" dirty="0" err="1" smtClean="0"/>
              <a:t>detuvo</a:t>
            </a:r>
            <a:r>
              <a:rPr lang="en-US" sz="1800" dirty="0" smtClean="0"/>
              <a:t> la </a:t>
            </a:r>
            <a:r>
              <a:rPr lang="en-US" sz="1800" dirty="0" err="1" smtClean="0"/>
              <a:t>solicitud</a:t>
            </a:r>
            <a:r>
              <a:rPr lang="en-US" sz="1800" dirty="0" smtClean="0"/>
              <a:t> antes de ser </a:t>
            </a:r>
            <a:r>
              <a:rPr lang="en-US" sz="1800" dirty="0" err="1" smtClean="0"/>
              <a:t>enviada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el </a:t>
            </a:r>
            <a:r>
              <a:rPr lang="en-US" sz="1800" dirty="0" err="1" smtClean="0"/>
              <a:t>Administrador</a:t>
            </a:r>
            <a:r>
              <a:rPr lang="en-US" sz="1800" dirty="0" smtClean="0"/>
              <a:t> OTA,  antes de ser </a:t>
            </a:r>
            <a:r>
              <a:rPr lang="en-US" sz="1800" dirty="0" err="1" smtClean="0"/>
              <a:t>enviada</a:t>
            </a:r>
            <a:r>
              <a:rPr lang="en-US" sz="1800" dirty="0" smtClean="0"/>
              <a:t> </a:t>
            </a:r>
            <a:r>
              <a:rPr lang="en-US" sz="1800" dirty="0" err="1" smtClean="0"/>
              <a:t>desde</a:t>
            </a:r>
            <a:r>
              <a:rPr lang="en-US" sz="1800" dirty="0" smtClean="0"/>
              <a:t> </a:t>
            </a:r>
            <a:r>
              <a:rPr lang="en-US" sz="1800" dirty="0" smtClean="0"/>
              <a:t>el </a:t>
            </a:r>
            <a:r>
              <a:rPr lang="en-US" sz="1800" dirty="0" smtClean="0"/>
              <a:t>SMSC al </a:t>
            </a:r>
            <a:r>
              <a:rPr lang="en-US" sz="1800" dirty="0" err="1" smtClean="0"/>
              <a:t>teléfono</a:t>
            </a:r>
            <a:r>
              <a:rPr lang="en-US" sz="1800" dirty="0" smtClean="0"/>
              <a:t> </a:t>
            </a:r>
            <a:r>
              <a:rPr lang="en-US" sz="1800" dirty="0" err="1" smtClean="0"/>
              <a:t>móvil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3379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8188" y="6481763"/>
            <a:ext cx="4910137" cy="376237"/>
          </a:xfrm>
          <a:noFill/>
        </p:spPr>
        <p:txBody>
          <a:bodyPr/>
          <a:lstStyle/>
          <a:p>
            <a:r>
              <a:rPr lang="fr-FR" smtClean="0"/>
              <a:t>OTA platform - Introduction and usage - Submitting and monitoring a request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8866188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466013" cy="1020763"/>
          </a:xfrm>
          <a:noFill/>
        </p:spPr>
        <p:txBody>
          <a:bodyPr/>
          <a:lstStyle/>
          <a:p>
            <a:pPr eaLnBrk="1" hangingPunct="1"/>
            <a:r>
              <a:rPr lang="en-US" dirty="0" err="1" smtClean="0"/>
              <a:t>Presentando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Submission – Request destination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1E106BC-A1E2-40C8-84E4-5260C9A8A291}" type="slidenum">
              <a:rPr lang="fr-FR" smtClean="0"/>
              <a:pPr/>
              <a:t>4</a:t>
            </a:fld>
            <a:endParaRPr lang="fr-FR" smtClean="0"/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2713" y="1004888"/>
            <a:ext cx="6370637" cy="522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00338" y="2036763"/>
            <a:ext cx="4972050" cy="136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2711450" y="2416175"/>
            <a:ext cx="2809875" cy="52387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Text Box 9"/>
          <p:cNvSpPr txBox="1">
            <a:spLocks noChangeArrowheads="1"/>
          </p:cNvSpPr>
          <p:nvPr/>
        </p:nvSpPr>
        <p:spPr bwMode="auto">
          <a:xfrm>
            <a:off x="2673639" y="3649786"/>
            <a:ext cx="676018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FF9933"/>
              </a:buClr>
              <a:buFont typeface="Wingdings" pitchFamily="2" charset="2"/>
              <a:buNone/>
            </a:pPr>
            <a:r>
              <a:rPr lang="en-US" dirty="0" smtClean="0"/>
              <a:t>El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destino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ser </a:t>
            </a:r>
            <a:r>
              <a:rPr lang="en-US" dirty="0" err="1" smtClean="0"/>
              <a:t>cualquier</a:t>
            </a:r>
            <a:r>
              <a:rPr lang="en-US" dirty="0" smtClean="0"/>
              <a:t> de </a:t>
            </a:r>
            <a:r>
              <a:rPr lang="en-US" dirty="0" err="1" smtClean="0"/>
              <a:t>estos</a:t>
            </a:r>
            <a:endParaRPr lang="en-US" dirty="0"/>
          </a:p>
          <a:p>
            <a:pPr>
              <a:buClr>
                <a:srgbClr val="FF9933"/>
              </a:buClr>
              <a:buFont typeface="Wingdings" pitchFamily="2" charset="2"/>
              <a:buChar char="ü"/>
            </a:pPr>
            <a:r>
              <a:rPr lang="en-US" dirty="0"/>
              <a:t> MSISDN</a:t>
            </a:r>
          </a:p>
          <a:p>
            <a:pPr>
              <a:buClr>
                <a:srgbClr val="FF9933"/>
              </a:buClr>
              <a:buFont typeface="Wingdings" pitchFamily="2" charset="2"/>
              <a:buChar char="ü"/>
            </a:pPr>
            <a:r>
              <a:rPr lang="en-US" dirty="0"/>
              <a:t> ICCID</a:t>
            </a:r>
          </a:p>
          <a:p>
            <a:pPr>
              <a:buClr>
                <a:srgbClr val="FF9933"/>
              </a:buClr>
              <a:buFont typeface="Wingdings" pitchFamily="2" charset="2"/>
              <a:buChar char="ü"/>
            </a:pPr>
            <a:r>
              <a:rPr lang="en-US" dirty="0"/>
              <a:t> IMSI</a:t>
            </a:r>
          </a:p>
        </p:txBody>
      </p:sp>
      <p:sp>
        <p:nvSpPr>
          <p:cNvPr id="9224" name="Text Box 10"/>
          <p:cNvSpPr txBox="1">
            <a:spLocks noChangeArrowheads="1"/>
          </p:cNvSpPr>
          <p:nvPr/>
        </p:nvSpPr>
        <p:spPr bwMode="auto">
          <a:xfrm>
            <a:off x="4213225" y="2668588"/>
            <a:ext cx="882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/>
              <a:t>0636542732</a:t>
            </a:r>
          </a:p>
        </p:txBody>
      </p:sp>
      <p:sp>
        <p:nvSpPr>
          <p:cNvPr id="273419" name="Rectangle 11"/>
          <p:cNvSpPr>
            <a:spLocks noChangeArrowheads="1"/>
          </p:cNvSpPr>
          <p:nvPr/>
        </p:nvSpPr>
        <p:spPr bwMode="auto">
          <a:xfrm>
            <a:off x="7153275" y="3124200"/>
            <a:ext cx="447675" cy="1905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8188" y="6481763"/>
            <a:ext cx="4910137" cy="376237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y </a:t>
            </a:r>
            <a:r>
              <a:rPr lang="fr-FR" dirty="0" err="1" smtClean="0"/>
              <a:t>uso</a:t>
            </a:r>
            <a:r>
              <a:rPr lang="fr-FR" dirty="0" smtClean="0"/>
              <a:t>  - </a:t>
            </a:r>
            <a:r>
              <a:rPr lang="fr-FR" dirty="0" err="1" smtClean="0"/>
              <a:t>Presentando</a:t>
            </a:r>
            <a:r>
              <a:rPr lang="fr-FR" dirty="0" smtClean="0"/>
              <a:t> y </a:t>
            </a:r>
            <a:r>
              <a:rPr lang="fr-FR" dirty="0" err="1" smtClean="0"/>
              <a:t>monitoreando</a:t>
            </a:r>
            <a:r>
              <a:rPr lang="fr-FR" dirty="0" smtClean="0"/>
              <a:t> </a:t>
            </a:r>
            <a:r>
              <a:rPr lang="fr-FR" dirty="0" err="1" smtClean="0"/>
              <a:t>una</a:t>
            </a:r>
            <a:r>
              <a:rPr lang="fr-FR" dirty="0" smtClean="0"/>
              <a:t> </a:t>
            </a:r>
            <a:r>
              <a:rPr lang="fr-FR" dirty="0" err="1" smtClean="0"/>
              <a:t>solicitud</a:t>
            </a:r>
            <a:endParaRPr lang="fr-FR" dirty="0" smtClean="0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8866188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34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9" grpId="0" animBg="1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Monitoreando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Administración</a:t>
            </a:r>
            <a:r>
              <a:rPr lang="en-US" dirty="0" smtClean="0"/>
              <a:t> de solicitudes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F5A4313-984F-42F6-AC57-B4567CA20F20}" type="slidenum">
              <a:rPr lang="fr-FR" smtClean="0"/>
              <a:pPr/>
              <a:t>40</a:t>
            </a:fld>
            <a:endParaRPr lang="fr-FR" smtClean="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7763" y="1162050"/>
            <a:ext cx="4400550" cy="19288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321541" name="Text Box 5"/>
          <p:cNvSpPr txBox="1">
            <a:spLocks noChangeArrowheads="1"/>
          </p:cNvSpPr>
          <p:nvPr/>
        </p:nvSpPr>
        <p:spPr bwMode="auto">
          <a:xfrm>
            <a:off x="241300" y="3171825"/>
            <a:ext cx="87772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076325" algn="l"/>
              </a:tabLst>
              <a:defRPr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Refresh</a:t>
            </a:r>
            <a:r>
              <a:rPr lang="en-US" sz="2000" dirty="0" smtClean="0"/>
              <a:t>	</a:t>
            </a:r>
            <a:r>
              <a:rPr lang="en-US" sz="2000" dirty="0" err="1" smtClean="0"/>
              <a:t>Esta</a:t>
            </a:r>
            <a:r>
              <a:rPr lang="en-US" sz="2000" dirty="0" smtClean="0"/>
              <a:t> </a:t>
            </a:r>
            <a:r>
              <a:rPr lang="en-US" sz="2000" dirty="0" err="1" smtClean="0"/>
              <a:t>ventana</a:t>
            </a:r>
            <a:r>
              <a:rPr lang="en-US" sz="2000" dirty="0" smtClean="0"/>
              <a:t> </a:t>
            </a:r>
            <a:r>
              <a:rPr lang="en-US" sz="2000" dirty="0" err="1" smtClean="0"/>
              <a:t>muestra</a:t>
            </a:r>
            <a:r>
              <a:rPr lang="en-US" sz="2000" dirty="0" smtClean="0"/>
              <a:t> un panorama del </a:t>
            </a:r>
            <a:r>
              <a:rPr lang="en-US" sz="2000" dirty="0" err="1" smtClean="0"/>
              <a:t>estado</a:t>
            </a:r>
            <a:r>
              <a:rPr lang="en-US" sz="2000" dirty="0" smtClean="0"/>
              <a:t> de </a:t>
            </a:r>
            <a:r>
              <a:rPr lang="en-US" sz="2000" dirty="0" err="1" smtClean="0"/>
              <a:t>las</a:t>
            </a:r>
            <a:r>
              <a:rPr lang="en-US" sz="2000" dirty="0" smtClean="0"/>
              <a:t> solicitudes.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Se </a:t>
            </a:r>
            <a:r>
              <a:rPr lang="en-US" sz="2000" dirty="0" err="1" smtClean="0"/>
              <a:t>puede</a:t>
            </a:r>
            <a:r>
              <a:rPr lang="en-US" sz="2000" dirty="0" smtClean="0"/>
              <a:t> </a:t>
            </a:r>
            <a:r>
              <a:rPr lang="en-US" sz="2000" dirty="0" err="1" smtClean="0"/>
              <a:t>actualizar</a:t>
            </a:r>
            <a:r>
              <a:rPr lang="en-US" sz="2000" dirty="0" smtClean="0"/>
              <a:t> con el </a:t>
            </a:r>
            <a:r>
              <a:rPr lang="en-US" sz="2000" dirty="0" err="1" smtClean="0"/>
              <a:t>botón</a:t>
            </a:r>
            <a:r>
              <a:rPr lang="en-US" sz="2000" dirty="0" smtClean="0"/>
              <a:t> Refresh</a:t>
            </a:r>
            <a:endParaRPr lang="en-US" sz="2000" dirty="0"/>
          </a:p>
        </p:txBody>
      </p:sp>
      <p:sp>
        <p:nvSpPr>
          <p:cNvPr id="321542" name="Text Box 6"/>
          <p:cNvSpPr txBox="1">
            <a:spLocks noChangeArrowheads="1"/>
          </p:cNvSpPr>
          <p:nvPr/>
        </p:nvSpPr>
        <p:spPr bwMode="auto">
          <a:xfrm>
            <a:off x="238125" y="3863975"/>
            <a:ext cx="8737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076325" algn="l"/>
              </a:tabLst>
              <a:defRPr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Delete</a:t>
            </a:r>
            <a:r>
              <a:rPr lang="en-US" sz="2000" dirty="0" smtClean="0"/>
              <a:t>	Las solicitudes </a:t>
            </a:r>
            <a:r>
              <a:rPr lang="en-US" sz="2000" dirty="0" err="1" smtClean="0"/>
              <a:t>sólo</a:t>
            </a:r>
            <a:r>
              <a:rPr lang="en-US" sz="2000" dirty="0" smtClean="0"/>
              <a:t> </a:t>
            </a:r>
            <a:r>
              <a:rPr lang="en-US" sz="2000" dirty="0" err="1" smtClean="0"/>
              <a:t>pueden</a:t>
            </a:r>
            <a:r>
              <a:rPr lang="en-US" sz="2000" dirty="0" smtClean="0"/>
              <a:t> ser </a:t>
            </a:r>
            <a:r>
              <a:rPr lang="en-US" sz="2000" dirty="0" err="1" smtClean="0"/>
              <a:t>eliminadas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el </a:t>
            </a:r>
            <a:r>
              <a:rPr lang="en-US" sz="2000" dirty="0" err="1" smtClean="0"/>
              <a:t>estado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CREATED </a:t>
            </a:r>
            <a:r>
              <a:rPr lang="en-US" sz="2000" dirty="0" err="1" smtClean="0"/>
              <a:t>o</a:t>
            </a:r>
            <a:r>
              <a:rPr lang="en-US" sz="2000" dirty="0" smtClean="0"/>
              <a:t> IN_PROCESS</a:t>
            </a:r>
            <a:r>
              <a:rPr lang="en-US" sz="2000" dirty="0"/>
              <a:t>. </a:t>
            </a:r>
          </a:p>
        </p:txBody>
      </p:sp>
      <p:sp>
        <p:nvSpPr>
          <p:cNvPr id="321543" name="Text Box 7"/>
          <p:cNvSpPr txBox="1">
            <a:spLocks noChangeArrowheads="1"/>
          </p:cNvSpPr>
          <p:nvPr/>
        </p:nvSpPr>
        <p:spPr bwMode="auto">
          <a:xfrm>
            <a:off x="241300" y="4535488"/>
            <a:ext cx="901162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1076325" algn="l"/>
              </a:tabLst>
              <a:defRPr/>
            </a:pP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Ack</a:t>
            </a:r>
            <a:r>
              <a:rPr lang="en-US" sz="2000" dirty="0" smtClean="0"/>
              <a:t>	al </a:t>
            </a:r>
            <a:r>
              <a:rPr lang="en-US" sz="2000" dirty="0" err="1" smtClean="0"/>
              <a:t>seleccionar</a:t>
            </a:r>
            <a:r>
              <a:rPr lang="en-US" sz="2000" dirty="0" smtClean="0"/>
              <a:t> la </a:t>
            </a:r>
            <a:r>
              <a:rPr lang="en-US" sz="2000" dirty="0" err="1" smtClean="0"/>
              <a:t>caja</a:t>
            </a:r>
            <a:r>
              <a:rPr lang="en-US" sz="2000" dirty="0" smtClean="0"/>
              <a:t>  </a:t>
            </a:r>
            <a:r>
              <a:rPr lang="en-US" sz="2000" b="1" dirty="0" smtClean="0"/>
              <a:t>request</a:t>
            </a:r>
            <a:r>
              <a:rPr lang="en-US" sz="2000" dirty="0" smtClean="0"/>
              <a:t> </a:t>
            </a:r>
            <a:r>
              <a:rPr lang="en-US" sz="2000" dirty="0"/>
              <a:t>check</a:t>
            </a:r>
            <a:r>
              <a:rPr lang="en-US" sz="2000" dirty="0" smtClean="0"/>
              <a:t> </a:t>
            </a:r>
            <a:r>
              <a:rPr lang="en-US" sz="2000" dirty="0" err="1" smtClean="0"/>
              <a:t>y</a:t>
            </a:r>
            <a:r>
              <a:rPr lang="en-US" sz="2000" dirty="0" smtClean="0"/>
              <a:t> </a:t>
            </a:r>
            <a:r>
              <a:rPr lang="en-US" sz="2000" dirty="0" err="1" smtClean="0"/>
              <a:t>oprimir</a:t>
            </a:r>
            <a:r>
              <a:rPr lang="en-US" sz="2000" dirty="0" smtClean="0"/>
              <a:t> </a:t>
            </a:r>
            <a:r>
              <a:rPr lang="en-US" sz="2000" b="1" dirty="0" smtClean="0"/>
              <a:t>Acknowledge</a:t>
            </a:r>
            <a:r>
              <a:rPr lang="en-US" sz="2000" dirty="0" smtClean="0"/>
              <a:t> </a:t>
            </a:r>
            <a:r>
              <a:rPr lang="en-US" sz="2000" dirty="0" err="1" smtClean="0"/>
              <a:t>desde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 </a:t>
            </a:r>
            <a:r>
              <a:rPr lang="en-US" sz="2000" dirty="0" smtClean="0"/>
              <a:t>	la </a:t>
            </a:r>
            <a:r>
              <a:rPr lang="en-US" sz="2000" dirty="0" err="1" smtClean="0"/>
              <a:t>ventana</a:t>
            </a:r>
            <a:r>
              <a:rPr lang="en-US" sz="2000" dirty="0" smtClean="0"/>
              <a:t> </a:t>
            </a:r>
            <a:r>
              <a:rPr lang="en-US" sz="2000" b="1" dirty="0" smtClean="0"/>
              <a:t>Request </a:t>
            </a:r>
            <a:r>
              <a:rPr lang="en-US" sz="2000" b="1" dirty="0"/>
              <a:t>Management</a:t>
            </a:r>
            <a:r>
              <a:rPr lang="en-US" sz="2000" dirty="0" smtClean="0"/>
              <a:t> </a:t>
            </a:r>
            <a:r>
              <a:rPr lang="en-US" sz="2000" dirty="0" err="1" smtClean="0"/>
              <a:t>reconoce</a:t>
            </a:r>
            <a:r>
              <a:rPr lang="en-US" sz="2000" dirty="0" smtClean="0"/>
              <a:t> </a:t>
            </a:r>
            <a:r>
              <a:rPr lang="en-US" sz="2000" dirty="0" err="1" smtClean="0"/>
              <a:t>las</a:t>
            </a:r>
            <a:r>
              <a:rPr lang="en-US" sz="2000" dirty="0" smtClean="0"/>
              <a:t> solicitudes </a:t>
            </a:r>
            <a:r>
              <a:rPr lang="en-US" sz="2000" dirty="0" err="1" smtClean="0"/>
              <a:t>y</a:t>
            </a:r>
            <a:endParaRPr lang="en-US" sz="2000" dirty="0" smtClean="0"/>
          </a:p>
          <a:p>
            <a:pPr>
              <a:tabLst>
                <a:tab pos="1076325" algn="l"/>
              </a:tabLst>
              <a:defRPr/>
            </a:pPr>
            <a:r>
              <a:rPr lang="en-US" sz="2000" dirty="0" smtClean="0"/>
              <a:t> </a:t>
            </a:r>
            <a:r>
              <a:rPr lang="en-US" sz="2000" dirty="0" err="1" smtClean="0"/>
              <a:t>las</a:t>
            </a:r>
            <a:r>
              <a:rPr lang="en-US" sz="2000" dirty="0" smtClean="0"/>
              <a:t> </a:t>
            </a:r>
            <a:r>
              <a:rPr lang="en-US" sz="2000" dirty="0" err="1" smtClean="0"/>
              <a:t>remueve</a:t>
            </a:r>
            <a:r>
              <a:rPr lang="en-US" sz="2000" dirty="0" smtClean="0"/>
              <a:t> del </a:t>
            </a:r>
            <a:r>
              <a:rPr lang="en-US" sz="2000" dirty="0" err="1" smtClean="0"/>
              <a:t>monitoreo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321544" name="Text Box 8"/>
          <p:cNvSpPr txBox="1">
            <a:spLocks noChangeArrowheads="1"/>
          </p:cNvSpPr>
          <p:nvPr/>
        </p:nvSpPr>
        <p:spPr bwMode="auto">
          <a:xfrm>
            <a:off x="241301" y="5421313"/>
            <a:ext cx="87394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1076325" algn="l"/>
              </a:tabLst>
              <a:defRPr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Replay</a:t>
            </a:r>
            <a:r>
              <a:rPr lang="en-US" sz="2000" dirty="0" smtClean="0"/>
              <a:t>	Al </a:t>
            </a:r>
            <a:r>
              <a:rPr lang="en-US" sz="2000" dirty="0" err="1" smtClean="0"/>
              <a:t>seleccionar</a:t>
            </a:r>
            <a:r>
              <a:rPr lang="en-US" sz="2000" dirty="0" smtClean="0"/>
              <a:t> la </a:t>
            </a:r>
            <a:r>
              <a:rPr lang="en-US" sz="2000" dirty="0" err="1" smtClean="0"/>
              <a:t>solicitud</a:t>
            </a:r>
            <a:r>
              <a:rPr lang="en-US" sz="2000" dirty="0" smtClean="0"/>
              <a:t> en la </a:t>
            </a:r>
            <a:r>
              <a:rPr lang="en-US" sz="2000" dirty="0" err="1" smtClean="0"/>
              <a:t>ventana</a:t>
            </a:r>
            <a:r>
              <a:rPr lang="en-US" sz="2000" dirty="0" smtClean="0"/>
              <a:t> </a:t>
            </a:r>
            <a:r>
              <a:rPr lang="en-US" sz="2000" b="1" dirty="0" smtClean="0"/>
              <a:t>Request </a:t>
            </a:r>
            <a:r>
              <a:rPr lang="en-US" sz="2000" b="1" dirty="0"/>
              <a:t>Management</a:t>
            </a:r>
            <a:r>
              <a:rPr lang="en-US" sz="2000" dirty="0" smtClean="0"/>
              <a:t> y </a:t>
            </a:r>
            <a:r>
              <a:rPr lang="en-US" sz="2000" dirty="0" err="1" smtClean="0"/>
              <a:t>oprimir</a:t>
            </a:r>
            <a:r>
              <a:rPr lang="en-US" sz="2000" dirty="0" smtClean="0"/>
              <a:t>  </a:t>
            </a:r>
            <a:r>
              <a:rPr lang="en-US" sz="2000" b="1" dirty="0"/>
              <a:t>Replay</a:t>
            </a:r>
            <a:r>
              <a:rPr lang="en-US" sz="2000" dirty="0" smtClean="0"/>
              <a:t> la </a:t>
            </a:r>
            <a:r>
              <a:rPr lang="en-US" sz="2000" dirty="0" err="1" smtClean="0"/>
              <a:t>reenvía</a:t>
            </a:r>
            <a:r>
              <a:rPr lang="en-US" sz="2000" dirty="0" smtClean="0"/>
              <a:t> y genera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nueva</a:t>
            </a:r>
            <a:r>
              <a:rPr lang="en-US" sz="2000" dirty="0" smtClean="0"/>
              <a:t> ID de </a:t>
            </a:r>
            <a:r>
              <a:rPr lang="en-US" sz="2000" dirty="0" err="1" smtClean="0"/>
              <a:t>solicitud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21545" name="Rectangle 9"/>
          <p:cNvSpPr>
            <a:spLocks noChangeArrowheads="1"/>
          </p:cNvSpPr>
          <p:nvPr/>
        </p:nvSpPr>
        <p:spPr bwMode="auto">
          <a:xfrm>
            <a:off x="4222750" y="2800350"/>
            <a:ext cx="495300" cy="18097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21546" name="Rectangle 10"/>
          <p:cNvSpPr>
            <a:spLocks noChangeArrowheads="1"/>
          </p:cNvSpPr>
          <p:nvPr/>
        </p:nvSpPr>
        <p:spPr bwMode="auto">
          <a:xfrm>
            <a:off x="4762500" y="2797175"/>
            <a:ext cx="371475" cy="18097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21547" name="Rectangle 11"/>
          <p:cNvSpPr>
            <a:spLocks noChangeArrowheads="1"/>
          </p:cNvSpPr>
          <p:nvPr/>
        </p:nvSpPr>
        <p:spPr bwMode="auto">
          <a:xfrm>
            <a:off x="5168900" y="2784475"/>
            <a:ext cx="228600" cy="20002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21548" name="Rectangle 12"/>
          <p:cNvSpPr>
            <a:spLocks noChangeArrowheads="1"/>
          </p:cNvSpPr>
          <p:nvPr/>
        </p:nvSpPr>
        <p:spPr bwMode="auto">
          <a:xfrm>
            <a:off x="5422900" y="2781300"/>
            <a:ext cx="400050" cy="20002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482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8188" y="6481763"/>
            <a:ext cx="4910137" cy="376237"/>
          </a:xfrm>
          <a:noFill/>
        </p:spPr>
        <p:txBody>
          <a:bodyPr/>
          <a:lstStyle/>
          <a:p>
            <a:r>
              <a:rPr lang="fr-FR" smtClean="0"/>
              <a:t>OTA platform - Introduction and usage - Submitting and monitoring a request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8866188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215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215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215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215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215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215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3215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32154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1" grpId="0"/>
      <p:bldP spid="321542" grpId="0"/>
      <p:bldP spid="321543" grpId="0"/>
      <p:bldP spid="321544" grpId="0"/>
      <p:bldP spid="321545" grpId="0" animBg="1"/>
      <p:bldP spid="321545" grpId="1" animBg="1"/>
      <p:bldP spid="321546" grpId="0" animBg="1"/>
      <p:bldP spid="321546" grpId="1" animBg="1"/>
      <p:bldP spid="321547" grpId="0" animBg="1"/>
      <p:bldP spid="321547" grpId="1" animBg="1"/>
      <p:bldP spid="321548" grpId="0" animBg="1"/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8738"/>
            <a:ext cx="7466013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Monitoreando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Detalles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endParaRPr lang="en-US" dirty="0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FA0AB90-5A1E-4B32-B7A9-3EB502216342}" type="slidenum">
              <a:rPr lang="fr-FR" smtClean="0"/>
              <a:pPr/>
              <a:t>41</a:t>
            </a:fld>
            <a:endParaRPr lang="fr-FR" smtClean="0"/>
          </a:p>
        </p:txBody>
      </p:sp>
      <p:pic>
        <p:nvPicPr>
          <p:cNvPr id="3225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228707"/>
            <a:ext cx="42481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50" y="1167338"/>
            <a:ext cx="3609975" cy="15827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322567" name="Rectangle 7"/>
          <p:cNvSpPr>
            <a:spLocks noChangeArrowheads="1"/>
          </p:cNvSpPr>
          <p:nvPr/>
        </p:nvSpPr>
        <p:spPr bwMode="auto">
          <a:xfrm>
            <a:off x="3619500" y="1962150"/>
            <a:ext cx="161925" cy="11747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2569" name="Rectangle 9"/>
          <p:cNvSpPr>
            <a:spLocks noChangeArrowheads="1"/>
          </p:cNvSpPr>
          <p:nvPr/>
        </p:nvSpPr>
        <p:spPr bwMode="auto">
          <a:xfrm>
            <a:off x="3616325" y="1835150"/>
            <a:ext cx="161925" cy="11747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2256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6352" y="1878014"/>
            <a:ext cx="3714750" cy="4448175"/>
          </a:xfrm>
          <a:prstGeom prst="rect">
            <a:avLst/>
          </a:prstGeom>
          <a:noFill/>
          <a:ln w="9525">
            <a:solidFill>
              <a:srgbClr val="FF9933"/>
            </a:solidFill>
            <a:miter lim="800000"/>
            <a:headEnd/>
            <a:tailEnd/>
          </a:ln>
        </p:spPr>
      </p:pic>
      <p:sp>
        <p:nvSpPr>
          <p:cNvPr id="322572" name="Rectangle 12"/>
          <p:cNvSpPr>
            <a:spLocks noChangeArrowheads="1"/>
          </p:cNvSpPr>
          <p:nvPr/>
        </p:nvSpPr>
        <p:spPr bwMode="auto">
          <a:xfrm>
            <a:off x="4905375" y="1647807"/>
            <a:ext cx="2038350" cy="20002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8188" y="6481763"/>
            <a:ext cx="4910137" cy="376237"/>
          </a:xfrm>
          <a:noFill/>
        </p:spPr>
        <p:txBody>
          <a:bodyPr/>
          <a:lstStyle/>
          <a:p>
            <a:r>
              <a:rPr lang="fr-FR" smtClean="0"/>
              <a:t>OTA platform - Introduction and usage - Submitting and monitoring a request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8866188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225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225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225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225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225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7" grpId="0" animBg="1"/>
      <p:bldP spid="322567" grpId="1" animBg="1"/>
      <p:bldP spid="322569" grpId="0" animBg="1"/>
      <p:bldP spid="322572" grpId="0" animBg="1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3" y="261258"/>
            <a:ext cx="6913562" cy="653142"/>
          </a:xfrm>
        </p:spPr>
        <p:txBody>
          <a:bodyPr/>
          <a:lstStyle/>
          <a:p>
            <a:pPr eaLnBrk="1" hangingPunct="1"/>
            <a:r>
              <a:rPr lang="en-US" dirty="0" err="1" smtClean="0"/>
              <a:t>Monitoreando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Contenido</a:t>
            </a:r>
            <a:r>
              <a:rPr lang="en-US" dirty="0" smtClean="0"/>
              <a:t> de </a:t>
            </a:r>
            <a:r>
              <a:rPr lang="en-US" dirty="0" err="1" smtClean="0"/>
              <a:t>tarjeta</a:t>
            </a:r>
            <a:endParaRPr lang="en-US" dirty="0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8D17228-1E7E-4BFE-8FA3-E7BF2283C423}" type="slidenum">
              <a:rPr lang="fr-FR" smtClean="0"/>
              <a:pPr/>
              <a:t>42</a:t>
            </a:fld>
            <a:endParaRPr lang="fr-FR" smtClean="0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8575" y="1103313"/>
            <a:ext cx="4662491" cy="2316162"/>
            <a:chOff x="18" y="695"/>
            <a:chExt cx="2937" cy="1459"/>
          </a:xfrm>
        </p:grpSpPr>
        <p:pic>
          <p:nvPicPr>
            <p:cNvPr id="36885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4" y="1255"/>
              <a:ext cx="2040" cy="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86" name="Text Box 8"/>
            <p:cNvSpPr txBox="1">
              <a:spLocks noChangeArrowheads="1"/>
            </p:cNvSpPr>
            <p:nvPr/>
          </p:nvSpPr>
          <p:spPr bwMode="auto">
            <a:xfrm>
              <a:off x="18" y="695"/>
              <a:ext cx="2937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 smtClean="0"/>
                <a:t>Si el </a:t>
              </a:r>
              <a:r>
                <a:rPr lang="en-US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administrador</a:t>
              </a:r>
              <a:r>
                <a:rPr lang="en-US" sz="1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OTA </a:t>
              </a:r>
              <a:r>
                <a:rPr lang="en-US" sz="1800" dirty="0" err="1" smtClean="0"/>
                <a:t>configura</a:t>
              </a:r>
              <a:endParaRPr lang="en-US" sz="1800" dirty="0" smtClean="0"/>
            </a:p>
            <a:p>
              <a:pPr>
                <a:defRPr/>
              </a:pPr>
              <a:r>
                <a:rPr lang="en-US" sz="1800" dirty="0" smtClean="0"/>
                <a:t> el </a:t>
              </a:r>
              <a:r>
                <a:rPr lang="en-US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servicio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para</a:t>
              </a:r>
              <a:r>
                <a:rPr lang="en-US" sz="1800" dirty="0" smtClean="0"/>
                <a:t> </a:t>
              </a:r>
              <a:r>
                <a:rPr lang="en-US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permitir</a:t>
              </a:r>
              <a:r>
                <a:rPr lang="en-US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800" dirty="0" err="1" smtClean="0"/>
                <a:t>que</a:t>
              </a:r>
              <a:r>
                <a:rPr lang="en-US" sz="1800" dirty="0" smtClean="0"/>
                <a:t> la </a:t>
              </a:r>
              <a:r>
                <a:rPr lang="en-US" sz="1800" dirty="0" err="1" smtClean="0"/>
                <a:t>plataforma</a:t>
              </a:r>
              <a:endParaRPr lang="en-US" sz="1800" dirty="0" smtClean="0"/>
            </a:p>
            <a:p>
              <a:pPr>
                <a:defRPr/>
              </a:pPr>
              <a:r>
                <a:rPr lang="en-US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Actualice</a:t>
              </a:r>
              <a:r>
                <a:rPr lang="en-US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la base de </a:t>
              </a:r>
              <a:r>
                <a:rPr lang="en-US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datos</a:t>
              </a:r>
              <a:r>
                <a:rPr lang="en-US" sz="1800" dirty="0" smtClean="0"/>
                <a:t>.</a:t>
              </a:r>
              <a:r>
                <a:rPr lang="en-US" sz="1800" dirty="0"/>
                <a:t>..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71450" y="2206625"/>
            <a:ext cx="1914525" cy="1050925"/>
            <a:chOff x="108" y="1390"/>
            <a:chExt cx="1206" cy="662"/>
          </a:xfrm>
        </p:grpSpPr>
        <p:sp>
          <p:nvSpPr>
            <p:cNvPr id="36883" name="Rectangle 9"/>
            <p:cNvSpPr>
              <a:spLocks noChangeArrowheads="1"/>
            </p:cNvSpPr>
            <p:nvPr/>
          </p:nvSpPr>
          <p:spPr bwMode="auto">
            <a:xfrm>
              <a:off x="108" y="1956"/>
              <a:ext cx="828" cy="96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4" name="Rectangle 10"/>
            <p:cNvSpPr>
              <a:spLocks noChangeArrowheads="1"/>
            </p:cNvSpPr>
            <p:nvPr/>
          </p:nvSpPr>
          <p:spPr bwMode="auto">
            <a:xfrm>
              <a:off x="108" y="1390"/>
              <a:ext cx="1206" cy="108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013452" y="465138"/>
            <a:ext cx="2647951" cy="3659187"/>
            <a:chOff x="3788" y="293"/>
            <a:chExt cx="1668" cy="2305"/>
          </a:xfrm>
        </p:grpSpPr>
        <p:pic>
          <p:nvPicPr>
            <p:cNvPr id="36881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92" y="716"/>
              <a:ext cx="1572" cy="1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82" name="Text Box 11"/>
            <p:cNvSpPr txBox="1">
              <a:spLocks noChangeArrowheads="1"/>
            </p:cNvSpPr>
            <p:nvPr/>
          </p:nvSpPr>
          <p:spPr bwMode="auto">
            <a:xfrm>
              <a:off x="3788" y="293"/>
              <a:ext cx="166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/>
                <a:t>...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Cuando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usted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oprima</a:t>
              </a:r>
              <a:r>
                <a:rPr lang="en-US" sz="1800" dirty="0" smtClean="0"/>
                <a:t/>
              </a:r>
              <a:br>
                <a:rPr lang="en-US" sz="1800" dirty="0" smtClean="0"/>
              </a:br>
              <a:r>
                <a:rPr lang="en-US" sz="1800" dirty="0"/>
                <a:t>“</a:t>
              </a:r>
              <a:r>
                <a:rPr lang="en-US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Card content</a:t>
              </a:r>
              <a:r>
                <a:rPr lang="en-US" sz="1800" dirty="0"/>
                <a:t>”...</a:t>
              </a:r>
            </a:p>
          </p:txBody>
        </p:sp>
      </p:grpSp>
      <p:sp>
        <p:nvSpPr>
          <p:cNvPr id="325644" name="Rectangle 12"/>
          <p:cNvSpPr>
            <a:spLocks noChangeArrowheads="1"/>
          </p:cNvSpPr>
          <p:nvPr/>
        </p:nvSpPr>
        <p:spPr bwMode="auto">
          <a:xfrm>
            <a:off x="7448550" y="3676650"/>
            <a:ext cx="485775" cy="17145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581025" y="3665538"/>
            <a:ext cx="8056571" cy="2530475"/>
            <a:chOff x="528" y="2309"/>
            <a:chExt cx="5075" cy="1594"/>
          </a:xfrm>
        </p:grpSpPr>
        <p:pic>
          <p:nvPicPr>
            <p:cNvPr id="36878" name="Picture 1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8" y="2309"/>
              <a:ext cx="2856" cy="1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 flipH="1">
              <a:off x="3396" y="2379"/>
              <a:ext cx="1415" cy="369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880" name="Text Box 13"/>
            <p:cNvSpPr txBox="1">
              <a:spLocks noChangeArrowheads="1"/>
            </p:cNvSpPr>
            <p:nvPr/>
          </p:nvSpPr>
          <p:spPr bwMode="auto">
            <a:xfrm>
              <a:off x="3386" y="3112"/>
              <a:ext cx="221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/>
                <a:t>...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Podrá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ver</a:t>
              </a:r>
              <a:r>
                <a:rPr lang="en-US" sz="1800" dirty="0" smtClean="0"/>
                <a:t>  el </a:t>
              </a:r>
              <a:r>
                <a:rPr lang="en-US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resultado</a:t>
              </a:r>
              <a:r>
                <a:rPr lang="en-US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</a:t>
              </a:r>
              <a:r>
                <a:rPr lang="en-US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</a:p>
            <a:p>
              <a:pPr>
                <a:defRPr/>
              </a:pPr>
              <a:r>
                <a:rPr lang="en-US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solicitud</a:t>
              </a:r>
              <a:r>
                <a:rPr lang="en-US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ejecución</a:t>
              </a:r>
              <a:endPara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952500" y="4930775"/>
            <a:ext cx="3206750" cy="781050"/>
            <a:chOff x="792" y="3106"/>
            <a:chExt cx="2020" cy="492"/>
          </a:xfrm>
        </p:grpSpPr>
        <p:sp>
          <p:nvSpPr>
            <p:cNvPr id="36876" name="Rectangle 16"/>
            <p:cNvSpPr>
              <a:spLocks noChangeArrowheads="1"/>
            </p:cNvSpPr>
            <p:nvPr/>
          </p:nvSpPr>
          <p:spPr bwMode="auto">
            <a:xfrm>
              <a:off x="792" y="3144"/>
              <a:ext cx="522" cy="102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Rectangle 17"/>
            <p:cNvSpPr>
              <a:spLocks noChangeArrowheads="1"/>
            </p:cNvSpPr>
            <p:nvPr/>
          </p:nvSpPr>
          <p:spPr bwMode="auto">
            <a:xfrm>
              <a:off x="1474" y="3106"/>
              <a:ext cx="1338" cy="492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8188" y="6481763"/>
            <a:ext cx="4910137" cy="376237"/>
          </a:xfrm>
          <a:noFill/>
        </p:spPr>
        <p:txBody>
          <a:bodyPr/>
          <a:lstStyle/>
          <a:p>
            <a:r>
              <a:rPr lang="fr-FR" smtClean="0"/>
              <a:t>OTA platform - Introduction and usage - Submitting and monitoring a request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8866188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256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44" grpId="0" animBg="1"/>
      <p:bldP spid="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Monitoreando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Revisión</a:t>
            </a:r>
            <a:r>
              <a:rPr lang="en-US" dirty="0" smtClean="0"/>
              <a:t> de </a:t>
            </a:r>
            <a:r>
              <a:rPr lang="en-US" dirty="0" err="1" smtClean="0"/>
              <a:t>contenido</a:t>
            </a:r>
            <a:r>
              <a:rPr lang="en-US" dirty="0" smtClean="0"/>
              <a:t> de </a:t>
            </a:r>
            <a:r>
              <a:rPr lang="en-US" dirty="0" err="1" smtClean="0"/>
              <a:t>tarjeta</a:t>
            </a:r>
            <a:endParaRPr lang="en-US" dirty="0" smtClean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6426A8-2505-4FEF-9158-F7DFF86C8CC5}" type="slidenum">
              <a:rPr lang="fr-FR" smtClean="0"/>
              <a:pPr/>
              <a:t>43</a:t>
            </a:fld>
            <a:endParaRPr lang="fr-FR" smtClean="0"/>
          </a:p>
        </p:txBody>
      </p:sp>
      <p:pic>
        <p:nvPicPr>
          <p:cNvPr id="3789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1013" y="2265363"/>
            <a:ext cx="5715000" cy="267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900" name="Text Box 5"/>
          <p:cNvSpPr txBox="1">
            <a:spLocks noChangeArrowheads="1"/>
          </p:cNvSpPr>
          <p:nvPr/>
        </p:nvSpPr>
        <p:spPr bwMode="auto">
          <a:xfrm>
            <a:off x="547688" y="1322388"/>
            <a:ext cx="8596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Si el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administrador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OTA </a:t>
            </a:r>
            <a:r>
              <a:rPr lang="en-US" dirty="0" err="1" smtClean="0"/>
              <a:t>configura</a:t>
            </a:r>
            <a:r>
              <a:rPr lang="en-US" dirty="0" smtClean="0"/>
              <a:t> el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servicio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permitir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plataforma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actualice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 base de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datos</a:t>
            </a: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37897" name="Rectangle 7"/>
          <p:cNvSpPr>
            <a:spLocks noChangeArrowheads="1"/>
          </p:cNvSpPr>
          <p:nvPr/>
        </p:nvSpPr>
        <p:spPr bwMode="auto">
          <a:xfrm>
            <a:off x="1795463" y="4108450"/>
            <a:ext cx="2189162" cy="204788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8"/>
          <p:cNvSpPr>
            <a:spLocks noChangeArrowheads="1"/>
          </p:cNvSpPr>
          <p:nvPr/>
        </p:nvSpPr>
        <p:spPr bwMode="auto">
          <a:xfrm>
            <a:off x="1809750" y="2752725"/>
            <a:ext cx="3308350" cy="18097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3845" name="Text Box 21"/>
          <p:cNvSpPr txBox="1">
            <a:spLocks noChangeArrowheads="1"/>
          </p:cNvSpPr>
          <p:nvPr/>
        </p:nvSpPr>
        <p:spPr bwMode="auto">
          <a:xfrm>
            <a:off x="144463" y="5091113"/>
            <a:ext cx="882536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...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estructura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contenido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la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tarjeta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/>
              <a:t>almacenada</a:t>
            </a:r>
            <a:r>
              <a:rPr lang="en-US" dirty="0" smtClean="0"/>
              <a:t> en la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base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datos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del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administrador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la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tarjeta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/>
              <a:t>son </a:t>
            </a:r>
            <a:r>
              <a:rPr lang="en-US" dirty="0" err="1" smtClean="0"/>
              <a:t>revisados</a:t>
            </a:r>
            <a:endParaRPr lang="en-US" dirty="0" smtClean="0"/>
          </a:p>
          <a:p>
            <a:pPr>
              <a:defRPr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Antes de la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creación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ESMS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8188" y="6481763"/>
            <a:ext cx="4910137" cy="376237"/>
          </a:xfrm>
          <a:noFill/>
        </p:spPr>
        <p:txBody>
          <a:bodyPr/>
          <a:lstStyle/>
          <a:p>
            <a:r>
              <a:rPr lang="fr-FR" smtClean="0"/>
              <a:t>OTA platform - Introduction and usage - Submitting and monitoring a request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8866188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0" grpId="0"/>
      <p:bldP spid="37897" grpId="0" animBg="1"/>
      <p:bldP spid="37898" grpId="0" animBg="1"/>
      <p:bldP spid="333845" grpId="0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Monitoreando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Mensajes</a:t>
            </a:r>
            <a:r>
              <a:rPr lang="en-US" dirty="0" smtClean="0"/>
              <a:t> de error</a:t>
            </a:r>
          </a:p>
        </p:txBody>
      </p:sp>
      <p:sp>
        <p:nvSpPr>
          <p:cNvPr id="38915" name="Rectangle 10"/>
          <p:cNvSpPr>
            <a:spLocks noGrp="1" noChangeArrowheads="1"/>
          </p:cNvSpPr>
          <p:nvPr>
            <p:ph idx="1"/>
          </p:nvPr>
        </p:nvSpPr>
        <p:spPr>
          <a:xfrm>
            <a:off x="3876675" y="2309813"/>
            <a:ext cx="5191125" cy="23780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Los </a:t>
            </a:r>
            <a:r>
              <a:rPr lang="en-US" dirty="0" err="1" smtClean="0"/>
              <a:t>detalles</a:t>
            </a:r>
            <a:r>
              <a:rPr lang="en-US" dirty="0" smtClean="0"/>
              <a:t> de los </a:t>
            </a:r>
            <a:r>
              <a:rPr lang="en-US" dirty="0" err="1" smtClean="0"/>
              <a:t>mensajes</a:t>
            </a:r>
            <a:r>
              <a:rPr lang="en-US" dirty="0" smtClean="0"/>
              <a:t> de error </a:t>
            </a:r>
            <a:r>
              <a:rPr lang="en-US" dirty="0" err="1" smtClean="0"/>
              <a:t>estan</a:t>
            </a:r>
            <a:r>
              <a:rPr lang="en-US" dirty="0" smtClean="0"/>
              <a:t> en la “Administration guide”:</a:t>
            </a:r>
          </a:p>
          <a:p>
            <a:pPr eaLnBrk="1" hangingPunct="1"/>
            <a:r>
              <a:rPr lang="en-US" dirty="0" err="1" smtClean="0"/>
              <a:t>Anexo</a:t>
            </a:r>
            <a:r>
              <a:rPr lang="en-US" dirty="0" smtClean="0"/>
              <a:t> F - Error messages</a:t>
            </a:r>
          </a:p>
          <a:p>
            <a:pPr lvl="1" eaLnBrk="1" hangingPunct="1"/>
            <a:r>
              <a:rPr lang="en-US" dirty="0" err="1" smtClean="0"/>
              <a:t>mensajes</a:t>
            </a:r>
            <a:r>
              <a:rPr lang="en-US" dirty="0" smtClean="0"/>
              <a:t> de error </a:t>
            </a:r>
            <a:r>
              <a:rPr lang="en-US" dirty="0" err="1" smtClean="0"/>
              <a:t>generales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mensajes</a:t>
            </a:r>
            <a:r>
              <a:rPr lang="en-US" dirty="0" smtClean="0"/>
              <a:t> de error del </a:t>
            </a:r>
            <a:r>
              <a:rPr lang="en-US" dirty="0" err="1" smtClean="0"/>
              <a:t>administrador</a:t>
            </a:r>
            <a:r>
              <a:rPr lang="en-US" dirty="0" smtClean="0"/>
              <a:t> de </a:t>
            </a:r>
            <a:r>
              <a:rPr lang="en-US" dirty="0" err="1" smtClean="0"/>
              <a:t>tarjeta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mensajes</a:t>
            </a:r>
            <a:r>
              <a:rPr lang="en-US" dirty="0" smtClean="0"/>
              <a:t> de error del </a:t>
            </a:r>
            <a:r>
              <a:rPr lang="en-US" dirty="0" err="1" smtClean="0"/>
              <a:t>administrador</a:t>
            </a:r>
            <a:r>
              <a:rPr lang="en-US" dirty="0" smtClean="0"/>
              <a:t> de Applet</a:t>
            </a:r>
            <a:endParaRPr lang="en-US" sz="1800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4BA98F-7582-4F4D-BEAB-27CD410BE0A5}" type="slidenum">
              <a:rPr lang="fr-FR" smtClean="0"/>
              <a:pPr/>
              <a:t>44</a:t>
            </a:fld>
            <a:endParaRPr lang="fr-FR" smtClean="0"/>
          </a:p>
        </p:txBody>
      </p:sp>
      <p:sp>
        <p:nvSpPr>
          <p:cNvPr id="389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8188" y="6481763"/>
            <a:ext cx="4910137" cy="376237"/>
          </a:xfrm>
          <a:noFill/>
        </p:spPr>
        <p:txBody>
          <a:bodyPr/>
          <a:lstStyle/>
          <a:p>
            <a:r>
              <a:rPr lang="fr-FR" smtClean="0"/>
              <a:t>OTA platform - Introduction and usage - Submitting and monitoring a request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8866188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9481" y="1448790"/>
            <a:ext cx="3167495" cy="4445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9"/>
          <p:cNvSpPr>
            <a:spLocks noGrp="1" noChangeArrowheads="1"/>
          </p:cNvSpPr>
          <p:nvPr>
            <p:ph type="title"/>
          </p:nvPr>
        </p:nvSpPr>
        <p:spPr>
          <a:xfrm>
            <a:off x="685800" y="49213"/>
            <a:ext cx="7466013" cy="1143000"/>
          </a:xfrm>
          <a:noFill/>
        </p:spPr>
        <p:txBody>
          <a:bodyPr/>
          <a:lstStyle/>
          <a:p>
            <a:pPr eaLnBrk="1" hangingPunct="1"/>
            <a:r>
              <a:rPr lang="en-US" dirty="0" err="1" smtClean="0"/>
              <a:t>Presentando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Submission – Service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4D9465-FD53-4D8F-A053-33DCF2DCC8C6}" type="slidenum">
              <a:rPr lang="fr-FR" smtClean="0"/>
              <a:pPr/>
              <a:t>5</a:t>
            </a:fld>
            <a:endParaRPr lang="fr-FR" smtClean="0"/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2713" y="1004888"/>
            <a:ext cx="6370637" cy="522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6341" y="6481763"/>
            <a:ext cx="4910137" cy="376237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y </a:t>
            </a:r>
            <a:r>
              <a:rPr lang="fr-FR" dirty="0" err="1" smtClean="0"/>
              <a:t>uso</a:t>
            </a:r>
            <a:r>
              <a:rPr lang="fr-FR" dirty="0" smtClean="0"/>
              <a:t>  - </a:t>
            </a:r>
            <a:r>
              <a:rPr lang="fr-FR" dirty="0" err="1" smtClean="0"/>
              <a:t>Presentando</a:t>
            </a:r>
            <a:r>
              <a:rPr lang="fr-FR" dirty="0" smtClean="0"/>
              <a:t> y </a:t>
            </a:r>
            <a:r>
              <a:rPr lang="fr-FR" dirty="0" err="1" smtClean="0"/>
              <a:t>monitoreando</a:t>
            </a:r>
            <a:r>
              <a:rPr lang="fr-FR" dirty="0" smtClean="0"/>
              <a:t> </a:t>
            </a:r>
            <a:r>
              <a:rPr lang="fr-FR" dirty="0" err="1" smtClean="0"/>
              <a:t>una</a:t>
            </a:r>
            <a:r>
              <a:rPr lang="fr-FR" dirty="0" smtClean="0"/>
              <a:t> </a:t>
            </a:r>
            <a:r>
              <a:rPr lang="fr-FR" dirty="0" err="1" smtClean="0"/>
              <a:t>solicitud</a:t>
            </a:r>
            <a:endParaRPr lang="fr-FR" dirty="0" smtClean="0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8866188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6685" y="2024113"/>
            <a:ext cx="5188055" cy="4185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5465" name="Rectangle 9"/>
          <p:cNvSpPr>
            <a:spLocks noChangeArrowheads="1"/>
          </p:cNvSpPr>
          <p:nvPr/>
        </p:nvSpPr>
        <p:spPr bwMode="auto">
          <a:xfrm>
            <a:off x="2781301" y="2038350"/>
            <a:ext cx="767118" cy="199883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742869" y="2925432"/>
            <a:ext cx="5713417" cy="769937"/>
            <a:chOff x="1702" y="1817"/>
            <a:chExt cx="3599" cy="485"/>
          </a:xfrm>
        </p:grpSpPr>
        <p:sp>
          <p:nvSpPr>
            <p:cNvPr id="10255" name="Rectangle 6"/>
            <p:cNvSpPr>
              <a:spLocks noChangeArrowheads="1"/>
            </p:cNvSpPr>
            <p:nvPr/>
          </p:nvSpPr>
          <p:spPr bwMode="auto">
            <a:xfrm>
              <a:off x="1702" y="1990"/>
              <a:ext cx="2178" cy="312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Text Box 14"/>
            <p:cNvSpPr txBox="1">
              <a:spLocks noChangeArrowheads="1"/>
            </p:cNvSpPr>
            <p:nvPr/>
          </p:nvSpPr>
          <p:spPr bwMode="auto">
            <a:xfrm>
              <a:off x="4256" y="1817"/>
              <a:ext cx="1045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 2"/>
                <a:buChar char="u"/>
              </a:pPr>
              <a:r>
                <a:rPr lang="en-US" sz="1800" b="1" dirty="0" err="1" smtClean="0">
                  <a:sym typeface="Wingdings 2" pitchFamily="18" charset="2"/>
                </a:rPr>
                <a:t>Seleccione</a:t>
              </a:r>
              <a:r>
                <a:rPr lang="en-US" sz="1800" b="1" dirty="0" smtClean="0">
                  <a:sym typeface="Wingdings 2" pitchFamily="18" charset="2"/>
                </a:rPr>
                <a:t> </a:t>
              </a:r>
            </a:p>
            <a:p>
              <a:pPr algn="ctr"/>
              <a:r>
                <a:rPr lang="en-US" sz="1800" b="1" dirty="0" smtClean="0">
                  <a:sym typeface="Wingdings 2" pitchFamily="18" charset="2"/>
                </a:rPr>
                <a:t>un </a:t>
              </a:r>
              <a:r>
                <a:rPr lang="en-US" sz="1800" b="1" dirty="0" err="1" smtClean="0">
                  <a:sym typeface="Wingdings 2" pitchFamily="18" charset="2"/>
                </a:rPr>
                <a:t>servicio</a:t>
              </a:r>
              <a:endParaRPr lang="en-US" sz="1800" b="1" dirty="0"/>
            </a:p>
          </p:txBody>
        </p:sp>
      </p:grpSp>
      <p:sp>
        <p:nvSpPr>
          <p:cNvPr id="10253" name="Rectangle 11"/>
          <p:cNvSpPr>
            <a:spLocks noChangeArrowheads="1"/>
          </p:cNvSpPr>
          <p:nvPr/>
        </p:nvSpPr>
        <p:spPr bwMode="auto">
          <a:xfrm>
            <a:off x="2743839" y="4237963"/>
            <a:ext cx="4407587" cy="1876234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12"/>
          <p:cNvSpPr>
            <a:spLocks noChangeShapeType="1"/>
          </p:cNvSpPr>
          <p:nvPr/>
        </p:nvSpPr>
        <p:spPr bwMode="auto">
          <a:xfrm>
            <a:off x="4749422" y="3702952"/>
            <a:ext cx="0" cy="55245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52" name="Text Box 15"/>
          <p:cNvSpPr txBox="1">
            <a:spLocks noChangeArrowheads="1"/>
          </p:cNvSpPr>
          <p:nvPr/>
        </p:nvSpPr>
        <p:spPr bwMode="auto">
          <a:xfrm>
            <a:off x="7062148" y="4704997"/>
            <a:ext cx="159530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 2"/>
              <a:buChar char="v"/>
            </a:pPr>
            <a:r>
              <a:rPr lang="en-US" sz="1800" b="1" dirty="0" err="1" smtClean="0">
                <a:sym typeface="Wingdings 2" pitchFamily="18" charset="2"/>
              </a:rPr>
              <a:t>Llene</a:t>
            </a:r>
            <a:r>
              <a:rPr lang="en-US" sz="1800" b="1" dirty="0" smtClean="0">
                <a:sym typeface="Wingdings 2" pitchFamily="18" charset="2"/>
              </a:rPr>
              <a:t> </a:t>
            </a:r>
            <a:r>
              <a:rPr lang="en-US" sz="1800" b="1" dirty="0" err="1" smtClean="0">
                <a:sym typeface="Wingdings 2" pitchFamily="18" charset="2"/>
              </a:rPr>
              <a:t>las</a:t>
            </a:r>
            <a:r>
              <a:rPr lang="en-US" sz="1800" b="1" dirty="0" smtClean="0">
                <a:sym typeface="Wingdings 2" pitchFamily="18" charset="2"/>
              </a:rPr>
              <a:t> </a:t>
            </a:r>
          </a:p>
          <a:p>
            <a:r>
              <a:rPr lang="en-US" sz="1800" b="1" dirty="0" err="1" smtClean="0">
                <a:sym typeface="Wingdings 2" pitchFamily="18" charset="2"/>
              </a:rPr>
              <a:t>opciones</a:t>
            </a:r>
            <a:r>
              <a:rPr lang="en-US" sz="1800" b="1" dirty="0" smtClean="0">
                <a:sym typeface="Wingdings 2" pitchFamily="18" charset="2"/>
              </a:rPr>
              <a:t> del</a:t>
            </a:r>
          </a:p>
          <a:p>
            <a:r>
              <a:rPr lang="en-US" sz="1800" b="1" dirty="0" err="1" smtClean="0">
                <a:sym typeface="Wingdings 2" pitchFamily="18" charset="2"/>
              </a:rPr>
              <a:t>servicio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54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5465" grpId="0" animBg="1"/>
      <p:bldP spid="10253" grpId="0" animBg="1"/>
      <p:bldP spid="10254" grpId="0" animBg="1"/>
      <p:bldP spid="102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8601" y="1204397"/>
            <a:ext cx="6085906" cy="5077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6" name="Rectangle 14"/>
          <p:cNvSpPr>
            <a:spLocks noGrp="1" noChangeArrowheads="1"/>
          </p:cNvSpPr>
          <p:nvPr>
            <p:ph type="title"/>
          </p:nvPr>
        </p:nvSpPr>
        <p:spPr>
          <a:xfrm>
            <a:off x="685800" y="49213"/>
            <a:ext cx="7466013" cy="1143000"/>
          </a:xfrm>
          <a:noFill/>
        </p:spPr>
        <p:txBody>
          <a:bodyPr/>
          <a:lstStyle/>
          <a:p>
            <a:pPr eaLnBrk="1" hangingPunct="1"/>
            <a:r>
              <a:rPr lang="en-US" dirty="0" err="1" smtClean="0"/>
              <a:t>Presentando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Submission – Transport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458F561-6AAC-49B0-BC84-458655F8A57C}" type="slidenum">
              <a:rPr lang="fr-FR" smtClean="0"/>
              <a:pPr/>
              <a:t>6</a:t>
            </a:fld>
            <a:endParaRPr lang="fr-FR" smtClean="0"/>
          </a:p>
        </p:txBody>
      </p:sp>
      <p:sp>
        <p:nvSpPr>
          <p:cNvPr id="330757" name="Rectangle 5"/>
          <p:cNvSpPr>
            <a:spLocks noChangeArrowheads="1"/>
          </p:cNvSpPr>
          <p:nvPr/>
        </p:nvSpPr>
        <p:spPr bwMode="auto">
          <a:xfrm>
            <a:off x="4236067" y="2208521"/>
            <a:ext cx="695325" cy="17145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0768" name="Rectangle 16"/>
          <p:cNvSpPr>
            <a:spLocks noChangeArrowheads="1"/>
          </p:cNvSpPr>
          <p:nvPr/>
        </p:nvSpPr>
        <p:spPr bwMode="auto">
          <a:xfrm>
            <a:off x="2775098" y="4190041"/>
            <a:ext cx="4119596" cy="190573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0769" name="Rectangle 17"/>
          <p:cNvSpPr>
            <a:spLocks noChangeArrowheads="1"/>
          </p:cNvSpPr>
          <p:nvPr/>
        </p:nvSpPr>
        <p:spPr bwMode="auto">
          <a:xfrm>
            <a:off x="5857577" y="5038874"/>
            <a:ext cx="1076325" cy="16192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0770" name="Rectangle 18"/>
          <p:cNvSpPr>
            <a:spLocks noChangeArrowheads="1"/>
          </p:cNvSpPr>
          <p:nvPr/>
        </p:nvSpPr>
        <p:spPr bwMode="auto">
          <a:xfrm>
            <a:off x="4036533" y="2788587"/>
            <a:ext cx="695325" cy="17145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8188" y="6481763"/>
            <a:ext cx="4910137" cy="376237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y </a:t>
            </a:r>
            <a:r>
              <a:rPr lang="fr-FR" dirty="0" err="1" smtClean="0"/>
              <a:t>uso</a:t>
            </a:r>
            <a:r>
              <a:rPr lang="fr-FR" dirty="0" smtClean="0"/>
              <a:t>  - </a:t>
            </a:r>
            <a:r>
              <a:rPr lang="fr-FR" dirty="0" err="1" smtClean="0"/>
              <a:t>Presentando</a:t>
            </a:r>
            <a:r>
              <a:rPr lang="fr-FR" dirty="0" smtClean="0"/>
              <a:t> y </a:t>
            </a:r>
            <a:r>
              <a:rPr lang="fr-FR" dirty="0" err="1" smtClean="0"/>
              <a:t>monitoreando</a:t>
            </a:r>
            <a:r>
              <a:rPr lang="fr-FR" dirty="0" smtClean="0"/>
              <a:t> </a:t>
            </a:r>
            <a:r>
              <a:rPr lang="fr-FR" dirty="0" err="1" smtClean="0"/>
              <a:t>una</a:t>
            </a:r>
            <a:r>
              <a:rPr lang="fr-FR" dirty="0" smtClean="0"/>
              <a:t> </a:t>
            </a:r>
            <a:r>
              <a:rPr lang="fr-FR" dirty="0" err="1" smtClean="0"/>
              <a:t>solicitud</a:t>
            </a:r>
            <a:endParaRPr lang="fr-FR" dirty="0" smtClean="0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8866188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307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307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307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307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7" grpId="0" animBg="1"/>
      <p:bldP spid="330768" grpId="0" animBg="1"/>
      <p:bldP spid="330769" grpId="0" animBg="1"/>
      <p:bldP spid="330770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Presentando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Inténtalo</a:t>
            </a:r>
            <a:r>
              <a:rPr lang="en-US" dirty="0" smtClean="0"/>
              <a:t>!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95463"/>
            <a:ext cx="8151813" cy="3816350"/>
          </a:xfrm>
        </p:spPr>
        <p:txBody>
          <a:bodyPr/>
          <a:lstStyle/>
          <a:p>
            <a:pPr eaLnBrk="1" hangingPunct="1">
              <a:tabLst>
                <a:tab pos="3409950" algn="l"/>
              </a:tabLst>
            </a:pPr>
            <a:r>
              <a:rPr lang="en-US" i="1" dirty="0" err="1" smtClean="0"/>
              <a:t>Inicie</a:t>
            </a:r>
            <a:r>
              <a:rPr lang="en-US" i="1" dirty="0" smtClean="0"/>
              <a:t> el </a:t>
            </a:r>
            <a:r>
              <a:rPr lang="en-US" i="1" dirty="0" err="1" smtClean="0"/>
              <a:t>simulador</a:t>
            </a:r>
            <a:r>
              <a:rPr lang="en-US" i="1" dirty="0" smtClean="0"/>
              <a:t> SMSC con el </a:t>
            </a:r>
            <a:r>
              <a:rPr lang="en-US" i="1" dirty="0" err="1" smtClean="0"/>
              <a:t>perfil</a:t>
            </a:r>
            <a:r>
              <a:rPr lang="en-US" i="1" dirty="0" smtClean="0"/>
              <a:t> “Channel RCA 8003” </a:t>
            </a:r>
            <a:br>
              <a:rPr lang="en-US" i="1" dirty="0" smtClean="0"/>
            </a:br>
            <a:r>
              <a:rPr lang="en-US" i="1" dirty="0" smtClean="0"/>
              <a:t>O “Mobile_2G_0x”</a:t>
            </a:r>
          </a:p>
          <a:p>
            <a:pPr eaLnBrk="1" hangingPunct="1">
              <a:tabLst>
                <a:tab pos="3409950" algn="l"/>
              </a:tabLst>
            </a:pPr>
            <a:r>
              <a:rPr lang="en-US" i="1" dirty="0" smtClean="0"/>
              <a:t>Active el canal SMPP </a:t>
            </a:r>
          </a:p>
          <a:p>
            <a:pPr eaLnBrk="1" hangingPunct="1">
              <a:buFont typeface="Wingdings" pitchFamily="2" charset="2"/>
              <a:buNone/>
              <a:tabLst>
                <a:tab pos="3409950" algn="l"/>
              </a:tabLst>
            </a:pPr>
            <a:endParaRPr lang="en-US" i="1" dirty="0" smtClean="0"/>
          </a:p>
          <a:p>
            <a:pPr eaLnBrk="1" hangingPunct="1">
              <a:buFont typeface="Wingdings" pitchFamily="2" charset="2"/>
              <a:buNone/>
              <a:tabLst>
                <a:tab pos="3409950" algn="l"/>
              </a:tabLst>
            </a:pPr>
            <a:r>
              <a:rPr lang="en-US" dirty="0" err="1" smtClean="0"/>
              <a:t>Presente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sola </a:t>
            </a:r>
            <a:r>
              <a:rPr lang="en-US" dirty="0" err="1" smtClean="0"/>
              <a:t>solicitud</a:t>
            </a:r>
            <a:r>
              <a:rPr lang="en-US" dirty="0" smtClean="0"/>
              <a:t> con los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parámetros</a:t>
            </a:r>
            <a:endParaRPr lang="en-US" dirty="0" smtClean="0"/>
          </a:p>
          <a:p>
            <a:pPr eaLnBrk="1" hangingPunct="1">
              <a:tabLst>
                <a:tab pos="3409950" algn="l"/>
              </a:tabLst>
            </a:pPr>
            <a:r>
              <a:rPr lang="en-US" dirty="0" err="1" smtClean="0"/>
              <a:t>Objetivo</a:t>
            </a:r>
            <a:r>
              <a:rPr lang="en-US" dirty="0" smtClean="0"/>
              <a:t>	MSISDN 0602000000 </a:t>
            </a:r>
            <a:r>
              <a:rPr lang="en-US" i="1" dirty="0" smtClean="0"/>
              <a:t>(or 06090000X)</a:t>
            </a:r>
          </a:p>
          <a:p>
            <a:pPr eaLnBrk="1" hangingPunct="1">
              <a:tabLst>
                <a:tab pos="3409950" algn="l"/>
              </a:tabLst>
            </a:pPr>
            <a:r>
              <a:rPr lang="en-US" dirty="0" err="1" smtClean="0"/>
              <a:t>Servicio</a:t>
            </a:r>
            <a:r>
              <a:rPr lang="en-US" dirty="0" smtClean="0"/>
              <a:t>	</a:t>
            </a:r>
            <a:r>
              <a:rPr lang="en-US" dirty="0" err="1" smtClean="0"/>
              <a:t>Enviar</a:t>
            </a:r>
            <a:r>
              <a:rPr lang="en-US" dirty="0" smtClean="0"/>
              <a:t> SMS</a:t>
            </a:r>
            <a:endParaRPr lang="en-US" i="1" dirty="0" smtClean="0"/>
          </a:p>
          <a:p>
            <a:pPr eaLnBrk="1" hangingPunct="1">
              <a:tabLst>
                <a:tab pos="3409950" algn="l"/>
              </a:tabLst>
            </a:pPr>
            <a:r>
              <a:rPr lang="en-US" dirty="0" smtClean="0"/>
              <a:t>Canal ID	SMPP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B02FF44-EB7A-4F01-A915-CB22B82FF255}" type="slidenum">
              <a:rPr lang="fr-FR" smtClean="0"/>
              <a:pPr/>
              <a:t>7</a:t>
            </a:fld>
            <a:endParaRPr lang="fr-FR" smtClean="0"/>
          </a:p>
        </p:txBody>
      </p:sp>
      <p:pic>
        <p:nvPicPr>
          <p:cNvPr id="12293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7075" y="3771900"/>
            <a:ext cx="2057400" cy="254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2294" name="Picture 5" descr="paper_p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62850" y="257175"/>
            <a:ext cx="12842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622300" y="5983288"/>
            <a:ext cx="2666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 dirty="0" smtClean="0"/>
              <a:t>Con </a:t>
            </a:r>
            <a:r>
              <a:rPr lang="en-US" sz="1400" i="1" dirty="0"/>
              <a:t>X = </a:t>
            </a:r>
            <a:r>
              <a:rPr lang="en-US" sz="1400" i="1" dirty="0" smtClean="0"/>
              <a:t>Su </a:t>
            </a:r>
            <a:r>
              <a:rPr lang="en-US" sz="1400" i="1" dirty="0" err="1" smtClean="0"/>
              <a:t>número</a:t>
            </a:r>
            <a:r>
              <a:rPr lang="en-US" sz="1400" i="1" dirty="0" smtClean="0"/>
              <a:t> de </a:t>
            </a:r>
            <a:r>
              <a:rPr lang="en-US" sz="1400" i="1" dirty="0" err="1" smtClean="0"/>
              <a:t>tarjeta</a:t>
            </a:r>
            <a:r>
              <a:rPr lang="en-US" sz="1400" i="1" dirty="0" smtClean="0"/>
              <a:t> </a:t>
            </a:r>
            <a:endParaRPr lang="en-US" sz="1400" i="1" dirty="0"/>
          </a:p>
        </p:txBody>
      </p:sp>
      <p:sp>
        <p:nvSpPr>
          <p:cNvPr id="1229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8188" y="6481763"/>
            <a:ext cx="4910137" cy="376237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y </a:t>
            </a:r>
            <a:r>
              <a:rPr lang="fr-FR" dirty="0" err="1" smtClean="0"/>
              <a:t>uso</a:t>
            </a:r>
            <a:r>
              <a:rPr lang="fr-FR" dirty="0" smtClean="0"/>
              <a:t>  - </a:t>
            </a:r>
            <a:r>
              <a:rPr lang="fr-FR" dirty="0" err="1" smtClean="0"/>
              <a:t>Presentando</a:t>
            </a:r>
            <a:r>
              <a:rPr lang="fr-FR" dirty="0" smtClean="0"/>
              <a:t> y </a:t>
            </a:r>
            <a:r>
              <a:rPr lang="fr-FR" dirty="0" err="1" smtClean="0"/>
              <a:t>monitoreando</a:t>
            </a:r>
            <a:r>
              <a:rPr lang="fr-FR" dirty="0" smtClean="0"/>
              <a:t> </a:t>
            </a:r>
            <a:r>
              <a:rPr lang="fr-FR" dirty="0" err="1" smtClean="0"/>
              <a:t>una</a:t>
            </a:r>
            <a:r>
              <a:rPr lang="fr-FR" dirty="0" smtClean="0"/>
              <a:t> </a:t>
            </a:r>
            <a:r>
              <a:rPr lang="fr-FR" dirty="0" err="1" smtClean="0"/>
              <a:t>solicitud</a:t>
            </a:r>
            <a:endParaRPr lang="fr-FR" dirty="0" smtClean="0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8866188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err="1" smtClean="0"/>
              <a:t>Presentando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Submission – Service</a:t>
            </a:r>
          </a:p>
        </p:txBody>
      </p:sp>
      <p:sp>
        <p:nvSpPr>
          <p:cNvPr id="13315" name="Rectangle 16"/>
          <p:cNvSpPr>
            <a:spLocks noGrp="1" noChangeArrowheads="1"/>
          </p:cNvSpPr>
          <p:nvPr>
            <p:ph idx="1"/>
          </p:nvPr>
        </p:nvSpPr>
        <p:spPr>
          <a:xfrm>
            <a:off x="371475" y="1291299"/>
            <a:ext cx="8637588" cy="4911725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Enviar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texto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SMS </a:t>
            </a:r>
            <a:r>
              <a:rPr lang="en-US" sz="1800" b="1" dirty="0" smtClean="0">
                <a:solidFill>
                  <a:schemeClr val="bg2"/>
                </a:solidFill>
              </a:rPr>
              <a:t/>
            </a:r>
            <a:br>
              <a:rPr lang="en-US" sz="1800" b="1" dirty="0" smtClean="0">
                <a:solidFill>
                  <a:schemeClr val="bg2"/>
                </a:solidFill>
              </a:rPr>
            </a:br>
            <a:r>
              <a:rPr lang="en-US" sz="1800" dirty="0" smtClean="0"/>
              <a:t>Con </a:t>
            </a:r>
            <a:r>
              <a:rPr lang="en-US" sz="1800" dirty="0" err="1" smtClean="0"/>
              <a:t>este</a:t>
            </a:r>
            <a:r>
              <a:rPr lang="en-US" sz="1800" dirty="0" smtClean="0"/>
              <a:t> </a:t>
            </a:r>
            <a:r>
              <a:rPr lang="en-US" sz="1800" dirty="0" err="1" smtClean="0"/>
              <a:t>servicio</a:t>
            </a:r>
            <a:r>
              <a:rPr lang="en-US" sz="1800" dirty="0" smtClean="0"/>
              <a:t>, </a:t>
            </a:r>
            <a:r>
              <a:rPr lang="en-US" sz="1800" dirty="0" err="1" smtClean="0"/>
              <a:t>puedes</a:t>
            </a:r>
            <a:r>
              <a:rPr lang="en-US" sz="1800" dirty="0" smtClean="0"/>
              <a:t> </a:t>
            </a:r>
            <a:r>
              <a:rPr lang="en-US" sz="1800" dirty="0" err="1" smtClean="0"/>
              <a:t>enviar</a:t>
            </a:r>
            <a:r>
              <a:rPr lang="en-US" sz="1800" dirty="0" smtClean="0"/>
              <a:t> un </a:t>
            </a:r>
            <a:r>
              <a:rPr lang="en-US" sz="1800" dirty="0" err="1" smtClean="0"/>
              <a:t>mensaje</a:t>
            </a:r>
            <a:r>
              <a:rPr lang="en-US" sz="1800" dirty="0" smtClean="0"/>
              <a:t> de </a:t>
            </a:r>
            <a:r>
              <a:rPr lang="en-US" sz="1800" dirty="0" err="1" smtClean="0"/>
              <a:t>texto</a:t>
            </a:r>
            <a:r>
              <a:rPr lang="en-US" sz="1800" dirty="0" smtClean="0"/>
              <a:t> </a:t>
            </a:r>
            <a:r>
              <a:rPr lang="en-US" sz="1800" dirty="0" err="1" smtClean="0"/>
              <a:t>corto</a:t>
            </a:r>
            <a:r>
              <a:rPr lang="en-US" sz="1800" dirty="0" smtClean="0"/>
              <a:t> </a:t>
            </a:r>
            <a:r>
              <a:rPr lang="en-US" sz="1600" i="1" dirty="0" smtClean="0"/>
              <a:t>(160 </a:t>
            </a:r>
            <a:r>
              <a:rPr lang="en-US" sz="1600" i="1" dirty="0" err="1" smtClean="0"/>
              <a:t>caractéres</a:t>
            </a:r>
            <a:r>
              <a:rPr lang="en-US" sz="1600" i="1" dirty="0" smtClean="0"/>
              <a:t> max)</a:t>
            </a:r>
            <a:r>
              <a:rPr lang="en-US" sz="1800" dirty="0" smtClean="0"/>
              <a:t>. </a:t>
            </a:r>
          </a:p>
          <a:p>
            <a:pPr eaLnBrk="1" hangingPunct="1">
              <a:defRPr/>
            </a:pP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Actualizar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ACC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dirty="0" smtClean="0"/>
              <a:t>El Access Control Class (ACC) </a:t>
            </a:r>
            <a:r>
              <a:rPr lang="en-US" sz="1800" dirty="0" err="1" smtClean="0"/>
              <a:t>controla</a:t>
            </a:r>
            <a:r>
              <a:rPr lang="en-US" sz="1800" dirty="0" smtClean="0"/>
              <a:t> el </a:t>
            </a:r>
            <a:r>
              <a:rPr lang="en-US" sz="1800" dirty="0" err="1" smtClean="0"/>
              <a:t>acceso</a:t>
            </a:r>
            <a:r>
              <a:rPr lang="en-US" sz="1800" dirty="0" smtClean="0"/>
              <a:t> del </a:t>
            </a:r>
            <a:r>
              <a:rPr lang="en-US" sz="1800" dirty="0" err="1" smtClean="0"/>
              <a:t>suscriptor</a:t>
            </a:r>
            <a:r>
              <a:rPr lang="en-US" sz="1800" dirty="0" smtClean="0"/>
              <a:t> a areas </a:t>
            </a:r>
            <a:r>
              <a:rPr lang="en-US" sz="1800" dirty="0" err="1" smtClean="0"/>
              <a:t>específicas</a:t>
            </a:r>
            <a:r>
              <a:rPr lang="en-US" sz="1800" dirty="0" smtClean="0"/>
              <a:t> de un GSM PLMN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prevenir</a:t>
            </a:r>
            <a:r>
              <a:rPr lang="en-US" sz="1800" dirty="0" smtClean="0"/>
              <a:t> la </a:t>
            </a:r>
            <a:r>
              <a:rPr lang="en-US" sz="1800" dirty="0" err="1" smtClean="0"/>
              <a:t>sobrecarga</a:t>
            </a:r>
            <a:r>
              <a:rPr lang="en-US" sz="1800" dirty="0" smtClean="0"/>
              <a:t> de </a:t>
            </a:r>
            <a:r>
              <a:rPr lang="en-US" sz="1800" dirty="0" err="1" smtClean="0"/>
              <a:t>canales</a:t>
            </a:r>
            <a:r>
              <a:rPr lang="en-US" sz="1800" dirty="0" smtClean="0"/>
              <a:t> de </a:t>
            </a:r>
            <a:r>
              <a:rPr lang="en-US" sz="1800" dirty="0" err="1" smtClean="0"/>
              <a:t>acceso</a:t>
            </a:r>
            <a:r>
              <a:rPr lang="en-US" sz="1800" dirty="0" smtClean="0"/>
              <a:t> </a:t>
            </a:r>
            <a:r>
              <a:rPr lang="en-US" sz="1800" dirty="0" err="1" smtClean="0"/>
              <a:t>bajo</a:t>
            </a:r>
            <a:r>
              <a:rPr lang="en-US" sz="1800" dirty="0" smtClean="0"/>
              <a:t> </a:t>
            </a:r>
            <a:r>
              <a:rPr lang="en-US" sz="1800" dirty="0" err="1" smtClean="0"/>
              <a:t>condiciones</a:t>
            </a:r>
            <a:r>
              <a:rPr lang="en-US" sz="1800" dirty="0" smtClean="0"/>
              <a:t> </a:t>
            </a:r>
            <a:r>
              <a:rPr lang="en-US" sz="1800" dirty="0" err="1" smtClean="0"/>
              <a:t>críticas</a:t>
            </a:r>
            <a:r>
              <a:rPr lang="en-US" sz="1800" dirty="0" smtClean="0"/>
              <a:t>. </a:t>
            </a:r>
          </a:p>
          <a:p>
            <a:pPr eaLnBrk="1" hangingPunct="1">
              <a:defRPr/>
            </a:pP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Activar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ADN / FDN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dirty="0" err="1" smtClean="0"/>
              <a:t>Activar</a:t>
            </a:r>
            <a:r>
              <a:rPr lang="en-US" sz="1800" dirty="0" smtClean="0"/>
              <a:t> </a:t>
            </a:r>
            <a:r>
              <a:rPr lang="en-US" sz="1800" dirty="0" err="1" smtClean="0"/>
              <a:t>ya</a:t>
            </a:r>
            <a:r>
              <a:rPr lang="en-US" sz="1800" dirty="0" smtClean="0"/>
              <a:t> sea los </a:t>
            </a:r>
            <a:r>
              <a:rPr lang="en-US" sz="1800" dirty="0" err="1" smtClean="0"/>
              <a:t>modos</a:t>
            </a:r>
            <a:r>
              <a:rPr lang="en-US" sz="1800" dirty="0" smtClean="0"/>
              <a:t> Abbreviated Dialing Numbers o Fixed Dialing Numbers </a:t>
            </a:r>
          </a:p>
          <a:p>
            <a:pPr eaLnBrk="1" hangingPunct="1">
              <a:defRPr/>
            </a:pP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Actualizar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BDN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Números</a:t>
            </a:r>
            <a:r>
              <a:rPr lang="en-US" sz="1800" dirty="0" smtClean="0"/>
              <a:t>  Barred Dialing Numbers (BDN) son </a:t>
            </a:r>
            <a:r>
              <a:rPr lang="en-US" sz="1800" dirty="0" err="1" smtClean="0"/>
              <a:t>número</a:t>
            </a:r>
            <a:r>
              <a:rPr lang="en-US" sz="1800" dirty="0" smtClean="0"/>
              <a:t> </a:t>
            </a:r>
            <a:r>
              <a:rPr lang="en-US" sz="1800" dirty="0" err="1" smtClean="0"/>
              <a:t>almacenados</a:t>
            </a:r>
            <a:r>
              <a:rPr lang="en-US" sz="1800" dirty="0" smtClean="0"/>
              <a:t> en la </a:t>
            </a:r>
            <a:r>
              <a:rPr lang="en-US" sz="1800" dirty="0" err="1" smtClean="0"/>
              <a:t>tarjeta</a:t>
            </a:r>
            <a:r>
              <a:rPr lang="en-US" sz="1800" dirty="0" smtClean="0"/>
              <a:t> SIM a los </a:t>
            </a:r>
            <a:r>
              <a:rPr lang="en-US" sz="1800" dirty="0" err="1" smtClean="0"/>
              <a:t>que</a:t>
            </a:r>
            <a:r>
              <a:rPr lang="en-US" sz="1800" dirty="0" smtClean="0"/>
              <a:t> se le </a:t>
            </a:r>
            <a:r>
              <a:rPr lang="en-US" sz="1800" dirty="0" err="1" smtClean="0"/>
              <a:t>impide</a:t>
            </a:r>
            <a:r>
              <a:rPr lang="en-US" sz="1800" dirty="0" smtClean="0"/>
              <a:t> al </a:t>
            </a:r>
            <a:r>
              <a:rPr lang="en-US" sz="1800" dirty="0" err="1" smtClean="0"/>
              <a:t>suscriptor</a:t>
            </a:r>
            <a:r>
              <a:rPr lang="en-US" sz="1800" dirty="0" smtClean="0"/>
              <a:t> </a:t>
            </a:r>
            <a:r>
              <a:rPr lang="en-US" sz="1800" dirty="0" err="1" smtClean="0"/>
              <a:t>accesar</a:t>
            </a:r>
            <a:r>
              <a:rPr lang="en-US" sz="1800" dirty="0" smtClean="0"/>
              <a:t>. </a:t>
            </a:r>
          </a:p>
          <a:p>
            <a:pPr eaLnBrk="1" hangingPunct="1">
              <a:defRPr/>
            </a:pP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Actualizar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CBMI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Cada</a:t>
            </a:r>
            <a:r>
              <a:rPr lang="en-US" sz="1800" dirty="0" smtClean="0"/>
              <a:t> </a:t>
            </a:r>
            <a:r>
              <a:rPr lang="en-US" sz="1800" dirty="0" err="1" smtClean="0"/>
              <a:t>Mensaje</a:t>
            </a:r>
            <a:r>
              <a:rPr lang="en-US" sz="1800" dirty="0" smtClean="0"/>
              <a:t> Cell Broadcast Message </a:t>
            </a:r>
            <a:r>
              <a:rPr lang="en-US" sz="1800" dirty="0" err="1" smtClean="0"/>
              <a:t>contiene</a:t>
            </a:r>
            <a:r>
              <a:rPr lang="en-US" sz="1800" dirty="0" smtClean="0"/>
              <a:t> un </a:t>
            </a:r>
            <a:r>
              <a:rPr lang="en-US" sz="1800" dirty="0" err="1" smtClean="0"/>
              <a:t>identificador</a:t>
            </a:r>
            <a:r>
              <a:rPr lang="en-US" sz="1800" dirty="0" smtClean="0"/>
              <a:t> (CBMI)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indicar</a:t>
            </a:r>
            <a:r>
              <a:rPr lang="en-US" sz="1800" dirty="0" smtClean="0"/>
              <a:t> el </a:t>
            </a:r>
            <a:r>
              <a:rPr lang="en-US" sz="1800" dirty="0" err="1" smtClean="0"/>
              <a:t>lenguaje</a:t>
            </a:r>
            <a:r>
              <a:rPr lang="en-US" sz="1800" dirty="0" smtClean="0"/>
              <a:t> y el </a:t>
            </a:r>
            <a:r>
              <a:rPr lang="en-US" sz="1800" dirty="0" err="1" smtClean="0"/>
              <a:t>tipo</a:t>
            </a:r>
            <a:r>
              <a:rPr lang="en-US" sz="1800" dirty="0" smtClean="0"/>
              <a:t> de </a:t>
            </a:r>
            <a:r>
              <a:rPr lang="en-US" sz="1800" dirty="0" err="1" smtClean="0"/>
              <a:t>contenido</a:t>
            </a:r>
            <a:r>
              <a:rPr lang="en-US" sz="1800" dirty="0" smtClean="0"/>
              <a:t> del </a:t>
            </a:r>
            <a:r>
              <a:rPr lang="en-US" sz="1800" dirty="0" err="1" smtClean="0"/>
              <a:t>mensaje</a:t>
            </a:r>
            <a:r>
              <a:rPr lang="en-US" sz="1800" dirty="0" smtClean="0"/>
              <a:t>. El </a:t>
            </a:r>
            <a:r>
              <a:rPr lang="en-US" sz="1800" dirty="0" err="1" smtClean="0"/>
              <a:t>suscriptor</a:t>
            </a:r>
            <a:r>
              <a:rPr lang="en-US" sz="1800" dirty="0" smtClean="0"/>
              <a:t> </a:t>
            </a:r>
            <a:r>
              <a:rPr lang="en-US" sz="1800" dirty="0" err="1" smtClean="0"/>
              <a:t>puede</a:t>
            </a:r>
            <a:r>
              <a:rPr lang="en-US" sz="1800" dirty="0" smtClean="0"/>
              <a:t> </a:t>
            </a:r>
            <a:r>
              <a:rPr lang="en-US" sz="1800" dirty="0" err="1" smtClean="0"/>
              <a:t>ajustar</a:t>
            </a:r>
            <a:r>
              <a:rPr lang="en-US" sz="1800" dirty="0" smtClean="0"/>
              <a:t> el </a:t>
            </a:r>
            <a:r>
              <a:rPr lang="en-US" sz="1800" dirty="0" err="1" smtClean="0"/>
              <a:t>móvil</a:t>
            </a:r>
            <a:r>
              <a:rPr lang="en-US" sz="1800" dirty="0" smtClean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filtrar</a:t>
            </a:r>
            <a:r>
              <a:rPr lang="en-US" sz="1800" dirty="0" smtClean="0"/>
              <a:t> los </a:t>
            </a:r>
            <a:r>
              <a:rPr lang="en-US" sz="1800" dirty="0" err="1" smtClean="0"/>
              <a:t>tipos</a:t>
            </a:r>
            <a:r>
              <a:rPr lang="en-US" sz="1800" dirty="0" smtClean="0"/>
              <a:t> de </a:t>
            </a:r>
            <a:r>
              <a:rPr lang="en-US" sz="1800" dirty="0" err="1" smtClean="0"/>
              <a:t>mensaje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</a:t>
            </a:r>
            <a:r>
              <a:rPr lang="en-US" sz="1800" dirty="0" err="1" smtClean="0"/>
              <a:t>recibirá</a:t>
            </a:r>
            <a:r>
              <a:rPr lang="en-US" sz="1800" dirty="0" smtClean="0"/>
              <a:t>. </a:t>
            </a:r>
            <a:r>
              <a:rPr lang="en-US" sz="1800" dirty="0" err="1" smtClean="0"/>
              <a:t>Por</a:t>
            </a:r>
            <a:r>
              <a:rPr lang="en-US" sz="1800" dirty="0" smtClean="0"/>
              <a:t> </a:t>
            </a:r>
            <a:r>
              <a:rPr lang="en-US" sz="1800" dirty="0" err="1" smtClean="0"/>
              <a:t>ejemplo</a:t>
            </a:r>
            <a:r>
              <a:rPr lang="en-US" sz="1800" dirty="0" smtClean="0"/>
              <a:t>, </a:t>
            </a:r>
            <a:r>
              <a:rPr lang="en-US" sz="1800" dirty="0" err="1" smtClean="0"/>
              <a:t>mensajes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son </a:t>
            </a:r>
            <a:r>
              <a:rPr lang="en-US" sz="1800" dirty="0" err="1" smtClean="0"/>
              <a:t>identificados</a:t>
            </a:r>
            <a:r>
              <a:rPr lang="en-US" sz="1800" dirty="0" smtClean="0"/>
              <a:t> </a:t>
            </a:r>
            <a:r>
              <a:rPr lang="en-US" sz="1800" dirty="0" err="1" smtClean="0"/>
              <a:t>como</a:t>
            </a:r>
            <a:r>
              <a:rPr lang="en-US" sz="1800" dirty="0" smtClean="0"/>
              <a:t> </a:t>
            </a:r>
            <a:r>
              <a:rPr lang="en-US" sz="1800" dirty="0" err="1" smtClean="0"/>
              <a:t>publicidad</a:t>
            </a:r>
            <a:r>
              <a:rPr lang="en-US" sz="1800" dirty="0" smtClean="0"/>
              <a:t> o </a:t>
            </a:r>
            <a:r>
              <a:rPr lang="en-US" sz="1800" dirty="0" err="1" smtClean="0"/>
              <a:t>aquellos</a:t>
            </a:r>
            <a:r>
              <a:rPr lang="en-US" sz="1800" dirty="0" smtClean="0"/>
              <a:t> en un </a:t>
            </a:r>
            <a:r>
              <a:rPr lang="en-US" sz="1800" dirty="0" err="1" smtClean="0"/>
              <a:t>idioma</a:t>
            </a:r>
            <a:r>
              <a:rPr lang="en-US" sz="1800" dirty="0" smtClean="0"/>
              <a:t> </a:t>
            </a:r>
            <a:r>
              <a:rPr lang="en-US" sz="1800" dirty="0" err="1" smtClean="0"/>
              <a:t>desconocido</a:t>
            </a:r>
            <a:r>
              <a:rPr lang="en-US" sz="1800" dirty="0" smtClean="0"/>
              <a:t> </a:t>
            </a:r>
            <a:r>
              <a:rPr lang="en-US" sz="1800" dirty="0" err="1" smtClean="0"/>
              <a:t>pueden</a:t>
            </a:r>
            <a:r>
              <a:rPr lang="en-US" sz="1800" dirty="0" smtClean="0"/>
              <a:t> ser </a:t>
            </a:r>
            <a:r>
              <a:rPr lang="en-US" sz="1800" dirty="0" err="1" smtClean="0"/>
              <a:t>ignorado</a:t>
            </a:r>
            <a:r>
              <a:rPr lang="en-US" sz="1800" dirty="0" smtClean="0"/>
              <a:t>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D9DB56-DA41-4DD5-B1A9-5540AD4043D8}" type="slidenum">
              <a:rPr lang="fr-FR" smtClean="0"/>
              <a:pPr/>
              <a:t>8</a:t>
            </a:fld>
            <a:endParaRPr lang="fr-FR" smtClean="0"/>
          </a:p>
        </p:txBody>
      </p:sp>
      <p:sp>
        <p:nvSpPr>
          <p:cNvPr id="13317" name="Text Box 15"/>
          <p:cNvSpPr txBox="1">
            <a:spLocks noChangeArrowheads="1"/>
          </p:cNvSpPr>
          <p:nvPr/>
        </p:nvSpPr>
        <p:spPr bwMode="auto">
          <a:xfrm>
            <a:off x="2745191" y="1038225"/>
            <a:ext cx="36599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Principales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servicios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1/7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3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8188" y="6481763"/>
            <a:ext cx="4910137" cy="376237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y </a:t>
            </a:r>
            <a:r>
              <a:rPr lang="fr-FR" dirty="0" err="1" smtClean="0"/>
              <a:t>uso</a:t>
            </a:r>
            <a:r>
              <a:rPr lang="fr-FR" dirty="0" smtClean="0"/>
              <a:t>  - </a:t>
            </a:r>
            <a:r>
              <a:rPr lang="fr-FR" dirty="0" err="1" smtClean="0"/>
              <a:t>Presentando</a:t>
            </a:r>
            <a:r>
              <a:rPr lang="fr-FR" dirty="0" smtClean="0"/>
              <a:t> y </a:t>
            </a:r>
            <a:r>
              <a:rPr lang="fr-FR" dirty="0" err="1" smtClean="0"/>
              <a:t>monitoreando</a:t>
            </a:r>
            <a:r>
              <a:rPr lang="fr-FR" dirty="0" smtClean="0"/>
              <a:t> </a:t>
            </a:r>
            <a:r>
              <a:rPr lang="fr-FR" dirty="0" err="1" smtClean="0"/>
              <a:t>una</a:t>
            </a:r>
            <a:r>
              <a:rPr lang="fr-FR" dirty="0" smtClean="0"/>
              <a:t> </a:t>
            </a:r>
            <a:r>
              <a:rPr lang="fr-FR" dirty="0" err="1" smtClean="0"/>
              <a:t>solicitud</a:t>
            </a:r>
            <a:endParaRPr lang="fr-FR" dirty="0" smtClean="0"/>
          </a:p>
          <a:p>
            <a:r>
              <a:rPr lang="fr-FR" dirty="0" smtClean="0"/>
              <a:t>t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8866188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err="1" smtClean="0"/>
              <a:t>Presentando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Submission – </a:t>
            </a:r>
            <a:r>
              <a:rPr lang="en-US" dirty="0" err="1" smtClean="0"/>
              <a:t>Servicio</a:t>
            </a:r>
            <a:endParaRPr lang="en-US" dirty="0" smtClean="0"/>
          </a:p>
        </p:txBody>
      </p:sp>
      <p:sp>
        <p:nvSpPr>
          <p:cNvPr id="14339" name="Rectangle 5"/>
          <p:cNvSpPr>
            <a:spLocks noGrp="1" noChangeArrowheads="1"/>
          </p:cNvSpPr>
          <p:nvPr>
            <p:ph idx="1"/>
          </p:nvPr>
        </p:nvSpPr>
        <p:spPr>
          <a:xfrm>
            <a:off x="371475" y="1376363"/>
            <a:ext cx="8772525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Actualizar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FPLMN</a:t>
            </a:r>
            <a:r>
              <a:rPr lang="en-US" sz="1800" b="1" dirty="0" smtClean="0">
                <a:solidFill>
                  <a:schemeClr val="bg2"/>
                </a:solidFill>
              </a:rPr>
              <a:t/>
            </a:r>
            <a:br>
              <a:rPr lang="en-US" sz="1800" b="1" dirty="0" smtClean="0">
                <a:solidFill>
                  <a:schemeClr val="bg2"/>
                </a:solidFill>
              </a:rPr>
            </a:br>
            <a:r>
              <a:rPr lang="en-US" sz="1800" dirty="0" smtClean="0"/>
              <a:t>La </a:t>
            </a:r>
            <a:r>
              <a:rPr lang="en-US" sz="1800" dirty="0" err="1" smtClean="0"/>
              <a:t>lista</a:t>
            </a:r>
            <a:r>
              <a:rPr lang="en-US" sz="1800" dirty="0" smtClean="0"/>
              <a:t> de Forbidden Public Land Mobile Network (FPLMN) define </a:t>
            </a:r>
            <a:r>
              <a:rPr lang="en-US" sz="1800" dirty="0" err="1" smtClean="0"/>
              <a:t>cual</a:t>
            </a:r>
            <a:r>
              <a:rPr lang="en-US" sz="1800" dirty="0" smtClean="0"/>
              <a:t> </a:t>
            </a:r>
            <a:r>
              <a:rPr lang="en-US" sz="1800" dirty="0" err="1" smtClean="0"/>
              <a:t>teléfono</a:t>
            </a:r>
            <a:r>
              <a:rPr lang="en-US" sz="1800" dirty="0" smtClean="0"/>
              <a:t> </a:t>
            </a:r>
            <a:r>
              <a:rPr lang="en-US" sz="1800" dirty="0" err="1" smtClean="0"/>
              <a:t>móvil</a:t>
            </a:r>
            <a:r>
              <a:rPr lang="en-US" sz="1800" dirty="0" smtClean="0"/>
              <a:t> PLMN no </a:t>
            </a:r>
            <a:r>
              <a:rPr lang="en-US" sz="1800" dirty="0" err="1" smtClean="0"/>
              <a:t>debería</a:t>
            </a:r>
            <a:r>
              <a:rPr lang="en-US" sz="1800" dirty="0" smtClean="0"/>
              <a:t> </a:t>
            </a:r>
            <a:r>
              <a:rPr lang="en-US" sz="1800" dirty="0" err="1" smtClean="0"/>
              <a:t>intentar</a:t>
            </a:r>
            <a:r>
              <a:rPr lang="en-US" sz="1800" dirty="0" smtClean="0"/>
              <a:t> </a:t>
            </a:r>
            <a:r>
              <a:rPr lang="en-US" sz="1800" dirty="0" err="1" smtClean="0"/>
              <a:t>accesar</a:t>
            </a:r>
            <a:r>
              <a:rPr lang="en-US" sz="1800" dirty="0" smtClean="0"/>
              <a:t> de </a:t>
            </a:r>
            <a:r>
              <a:rPr lang="en-US" sz="1800" dirty="0" err="1" smtClean="0"/>
              <a:t>manera</a:t>
            </a:r>
            <a:r>
              <a:rPr lang="en-US" sz="1800" dirty="0" smtClean="0"/>
              <a:t> </a:t>
            </a:r>
            <a:r>
              <a:rPr lang="en-US" sz="1800" dirty="0" err="1" smtClean="0"/>
              <a:t>automática</a:t>
            </a:r>
            <a:r>
              <a:rPr lang="en-US" sz="1800" dirty="0" smtClean="0"/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Actualiza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IMSI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dirty="0" smtClean="0"/>
              <a:t>El</a:t>
            </a:r>
            <a:r>
              <a:rPr lang="en-US" sz="1800" dirty="0" smtClean="0">
                <a:solidFill>
                  <a:srgbClr val="000000"/>
                </a:solidFill>
              </a:rPr>
              <a:t> International Mobile Subscriber Identity (IMSI) </a:t>
            </a:r>
            <a:r>
              <a:rPr lang="en-US" sz="1800" dirty="0" err="1" smtClean="0">
                <a:solidFill>
                  <a:srgbClr val="000000"/>
                </a:solidFill>
              </a:rPr>
              <a:t>identifica</a:t>
            </a:r>
            <a:r>
              <a:rPr lang="en-US" sz="1800" dirty="0" smtClean="0">
                <a:solidFill>
                  <a:srgbClr val="000000"/>
                </a:solidFill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</a:rPr>
              <a:t>manera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única</a:t>
            </a:r>
            <a:r>
              <a:rPr lang="en-US" sz="1800" dirty="0" smtClean="0">
                <a:solidFill>
                  <a:srgbClr val="000000"/>
                </a:solidFill>
              </a:rPr>
              <a:t> a un </a:t>
            </a:r>
            <a:r>
              <a:rPr lang="en-US" sz="1800" dirty="0" err="1" smtClean="0">
                <a:solidFill>
                  <a:srgbClr val="000000"/>
                </a:solidFill>
              </a:rPr>
              <a:t>suscriptor</a:t>
            </a:r>
            <a:r>
              <a:rPr lang="en-US" sz="1800" dirty="0" smtClean="0">
                <a:solidFill>
                  <a:srgbClr val="000000"/>
                </a:solidFill>
              </a:rPr>
              <a:t>. </a:t>
            </a:r>
            <a:r>
              <a:rPr lang="en-US" sz="1800" dirty="0" err="1" smtClean="0">
                <a:solidFill>
                  <a:srgbClr val="000000"/>
                </a:solidFill>
              </a:rPr>
              <a:t>Utilice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este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servicio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para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cambiar</a:t>
            </a:r>
            <a:r>
              <a:rPr lang="en-US" sz="1800" dirty="0" smtClean="0">
                <a:solidFill>
                  <a:srgbClr val="000000"/>
                </a:solidFill>
              </a:rPr>
              <a:t> la </a:t>
            </a:r>
            <a:r>
              <a:rPr lang="en-US" sz="1800" dirty="0" err="1" smtClean="0">
                <a:solidFill>
                  <a:srgbClr val="000000"/>
                </a:solidFill>
              </a:rPr>
              <a:t>identidad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cuando</a:t>
            </a:r>
            <a:r>
              <a:rPr lang="en-US" sz="1800" dirty="0" smtClean="0">
                <a:solidFill>
                  <a:srgbClr val="000000"/>
                </a:solidFill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</a:rPr>
              <a:t>por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ejemplo</a:t>
            </a:r>
            <a:r>
              <a:rPr lang="en-US" sz="1800" dirty="0" smtClean="0">
                <a:solidFill>
                  <a:srgbClr val="000000"/>
                </a:solidFill>
              </a:rPr>
              <a:t>, el </a:t>
            </a:r>
            <a:r>
              <a:rPr lang="en-US" sz="1800" dirty="0" err="1" smtClean="0">
                <a:solidFill>
                  <a:srgbClr val="000000"/>
                </a:solidFill>
              </a:rPr>
              <a:t>suscriptor</a:t>
            </a:r>
            <a:r>
              <a:rPr lang="en-US" sz="1800" dirty="0" smtClean="0">
                <a:solidFill>
                  <a:srgbClr val="000000"/>
                </a:solidFill>
              </a:rPr>
              <a:t> cambia </a:t>
            </a:r>
            <a:r>
              <a:rPr lang="en-US" sz="1800" dirty="0" err="1" smtClean="0">
                <a:solidFill>
                  <a:srgbClr val="000000"/>
                </a:solidFill>
              </a:rPr>
              <a:t>país</a:t>
            </a:r>
            <a:r>
              <a:rPr lang="en-US" sz="1800" dirty="0" smtClean="0">
                <a:solidFill>
                  <a:srgbClr val="000000"/>
                </a:solidFill>
              </a:rPr>
              <a:t> y </a:t>
            </a:r>
            <a:r>
              <a:rPr lang="en-US" sz="1800" dirty="0" err="1" smtClean="0">
                <a:solidFill>
                  <a:srgbClr val="000000"/>
                </a:solidFill>
              </a:rPr>
              <a:t>operador</a:t>
            </a:r>
            <a:r>
              <a:rPr lang="en-US" sz="1600" i="1" dirty="0" smtClean="0">
                <a:solidFill>
                  <a:srgbClr val="000000"/>
                </a:solidFill>
              </a:rPr>
              <a:t>(En </a:t>
            </a:r>
            <a:r>
              <a:rPr lang="en-US" sz="1600" i="1" dirty="0" err="1" smtClean="0">
                <a:solidFill>
                  <a:srgbClr val="000000"/>
                </a:solidFill>
              </a:rPr>
              <a:t>este</a:t>
            </a:r>
            <a:r>
              <a:rPr lang="en-US" sz="1600" i="1" dirty="0" smtClean="0">
                <a:solidFill>
                  <a:srgbClr val="000000"/>
                </a:solidFill>
              </a:rPr>
              <a:t> </a:t>
            </a:r>
            <a:r>
              <a:rPr lang="en-US" sz="1600" i="1" dirty="0" err="1" smtClean="0">
                <a:solidFill>
                  <a:srgbClr val="000000"/>
                </a:solidFill>
              </a:rPr>
              <a:t>caso</a:t>
            </a:r>
            <a:r>
              <a:rPr lang="en-US" sz="1600" i="1" dirty="0" smtClean="0">
                <a:solidFill>
                  <a:srgbClr val="000000"/>
                </a:solidFill>
              </a:rPr>
              <a:t>, el </a:t>
            </a:r>
            <a:r>
              <a:rPr lang="en-US" sz="1600" i="1" dirty="0" err="1" smtClean="0">
                <a:solidFill>
                  <a:srgbClr val="000000"/>
                </a:solidFill>
              </a:rPr>
              <a:t>nuevo</a:t>
            </a:r>
            <a:r>
              <a:rPr lang="en-US" sz="1600" i="1" dirty="0" smtClean="0">
                <a:solidFill>
                  <a:srgbClr val="000000"/>
                </a:solidFill>
              </a:rPr>
              <a:t> </a:t>
            </a:r>
            <a:r>
              <a:rPr lang="en-US" sz="1600" i="1" dirty="0" err="1" smtClean="0">
                <a:solidFill>
                  <a:srgbClr val="000000"/>
                </a:solidFill>
              </a:rPr>
              <a:t>operador</a:t>
            </a:r>
            <a:r>
              <a:rPr lang="en-US" sz="1600" i="1" dirty="0" smtClean="0">
                <a:solidFill>
                  <a:srgbClr val="000000"/>
                </a:solidFill>
              </a:rPr>
              <a:t> </a:t>
            </a:r>
            <a:r>
              <a:rPr lang="en-US" sz="1600" i="1" dirty="0" err="1" smtClean="0">
                <a:solidFill>
                  <a:srgbClr val="000000"/>
                </a:solidFill>
              </a:rPr>
              <a:t>debe</a:t>
            </a:r>
            <a:r>
              <a:rPr lang="en-US" sz="1600" i="1" dirty="0" smtClean="0">
                <a:solidFill>
                  <a:srgbClr val="000000"/>
                </a:solidFill>
              </a:rPr>
              <a:t> </a:t>
            </a:r>
            <a:r>
              <a:rPr lang="en-US" sz="1600" i="1" dirty="0" err="1" smtClean="0">
                <a:solidFill>
                  <a:srgbClr val="000000"/>
                </a:solidFill>
              </a:rPr>
              <a:t>conocer</a:t>
            </a:r>
            <a:r>
              <a:rPr lang="en-US" sz="1600" i="1" dirty="0" smtClean="0">
                <a:solidFill>
                  <a:srgbClr val="000000"/>
                </a:solidFill>
              </a:rPr>
              <a:t> el </a:t>
            </a:r>
            <a:r>
              <a:rPr lang="en-US" sz="1600" i="1" dirty="0" err="1" smtClean="0">
                <a:solidFill>
                  <a:srgbClr val="000000"/>
                </a:solidFill>
              </a:rPr>
              <a:t>secur.param</a:t>
            </a:r>
            <a:r>
              <a:rPr lang="en-US" sz="1600" i="1" dirty="0" smtClean="0">
                <a:solidFill>
                  <a:srgbClr val="000000"/>
                </a:solidFill>
              </a:rPr>
              <a:t> </a:t>
            </a:r>
            <a:r>
              <a:rPr lang="en-US" sz="1600" i="1" dirty="0" smtClean="0">
                <a:solidFill>
                  <a:srgbClr val="000000"/>
                </a:solidFill>
              </a:rPr>
              <a:t>de la </a:t>
            </a:r>
            <a:r>
              <a:rPr lang="en-US" sz="1600" i="1" dirty="0" err="1" smtClean="0">
                <a:solidFill>
                  <a:srgbClr val="000000"/>
                </a:solidFill>
              </a:rPr>
              <a:t>tarjeta</a:t>
            </a:r>
            <a:r>
              <a:rPr lang="en-US" sz="1600" i="1" dirty="0" smtClean="0">
                <a:solidFill>
                  <a:srgbClr val="000000"/>
                </a:solidFill>
              </a:rPr>
              <a:t>)</a:t>
            </a:r>
            <a:endParaRPr lang="en-US" sz="1600" i="1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Actualiza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LP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dirty="0" smtClean="0"/>
              <a:t>El </a:t>
            </a:r>
            <a:r>
              <a:rPr lang="en-US" sz="1800" dirty="0" err="1" smtClean="0"/>
              <a:t>Idioma</a:t>
            </a:r>
            <a:r>
              <a:rPr lang="en-US" sz="1800" dirty="0" smtClean="0"/>
              <a:t> de </a:t>
            </a:r>
            <a:r>
              <a:rPr lang="en-US" sz="1800" dirty="0" err="1" smtClean="0"/>
              <a:t>Preferencia</a:t>
            </a:r>
            <a:r>
              <a:rPr lang="en-US" sz="1800" dirty="0" smtClean="0"/>
              <a:t> (LP) </a:t>
            </a:r>
            <a:r>
              <a:rPr lang="en-US" sz="1800" dirty="0" err="1" smtClean="0"/>
              <a:t>controla</a:t>
            </a:r>
            <a:r>
              <a:rPr lang="en-US" sz="1800" dirty="0" smtClean="0"/>
              <a:t>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lista</a:t>
            </a:r>
            <a:r>
              <a:rPr lang="en-US" sz="1800" dirty="0" smtClean="0"/>
              <a:t> de </a:t>
            </a:r>
            <a:r>
              <a:rPr lang="en-US" sz="1800" dirty="0" err="1" smtClean="0"/>
              <a:t>idiomas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</a:t>
            </a:r>
            <a:r>
              <a:rPr lang="en-US" sz="1800" dirty="0" err="1" smtClean="0"/>
              <a:t>selecciona</a:t>
            </a:r>
            <a:r>
              <a:rPr lang="en-US" sz="1800" dirty="0" smtClean="0"/>
              <a:t> el </a:t>
            </a:r>
            <a:r>
              <a:rPr lang="en-US" sz="1800" dirty="0" err="1" smtClean="0"/>
              <a:t>idioma</a:t>
            </a:r>
            <a:r>
              <a:rPr lang="en-US" sz="1800" dirty="0" smtClean="0"/>
              <a:t> </a:t>
            </a:r>
            <a:r>
              <a:rPr lang="en-US" sz="1800" dirty="0" err="1" smtClean="0"/>
              <a:t>utilizado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default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desplegar</a:t>
            </a:r>
            <a:r>
              <a:rPr lang="en-US" sz="1800" dirty="0" smtClean="0"/>
              <a:t> los </a:t>
            </a:r>
            <a:r>
              <a:rPr lang="en-US" sz="1800" dirty="0" err="1" smtClean="0"/>
              <a:t>elementos</a:t>
            </a:r>
            <a:r>
              <a:rPr lang="en-US" sz="1800" dirty="0" smtClean="0"/>
              <a:t> del </a:t>
            </a:r>
            <a:r>
              <a:rPr lang="en-US" sz="1800" dirty="0" err="1" smtClean="0"/>
              <a:t>menú</a:t>
            </a:r>
            <a:r>
              <a:rPr lang="en-US" sz="1800" dirty="0" smtClean="0"/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Actualiza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MSISDN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Actualiza</a:t>
            </a:r>
            <a:r>
              <a:rPr lang="en-US" sz="1800" dirty="0" smtClean="0"/>
              <a:t> un </a:t>
            </a:r>
            <a:r>
              <a:rPr lang="en-US" sz="1800" dirty="0" err="1" smtClean="0"/>
              <a:t>archivo</a:t>
            </a:r>
            <a:r>
              <a:rPr lang="en-US" sz="1800" dirty="0" smtClean="0"/>
              <a:t> en la </a:t>
            </a:r>
            <a:r>
              <a:rPr lang="en-US" sz="1800" dirty="0" err="1" smtClean="0"/>
              <a:t>tarjeta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</a:t>
            </a:r>
            <a:r>
              <a:rPr lang="en-US" sz="1800" dirty="0" err="1" smtClean="0"/>
              <a:t>es</a:t>
            </a:r>
            <a:r>
              <a:rPr lang="en-US" sz="1800" dirty="0" smtClean="0"/>
              <a:t> </a:t>
            </a:r>
            <a:r>
              <a:rPr lang="en-US" sz="1800" dirty="0" err="1" smtClean="0"/>
              <a:t>utilizado</a:t>
            </a:r>
            <a:r>
              <a:rPr lang="en-US" sz="1800" dirty="0" smtClean="0"/>
              <a:t> </a:t>
            </a:r>
            <a:r>
              <a:rPr lang="en-US" sz="1800" dirty="0" err="1" smtClean="0"/>
              <a:t>solamente</a:t>
            </a:r>
            <a:r>
              <a:rPr lang="en-US" sz="1800" dirty="0" smtClean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efecto</a:t>
            </a:r>
            <a:r>
              <a:rPr lang="en-US" sz="1800" dirty="0" smtClean="0"/>
              <a:t> </a:t>
            </a:r>
            <a:r>
              <a:rPr lang="en-US" sz="1800" dirty="0" err="1" smtClean="0"/>
              <a:t>sde</a:t>
            </a:r>
            <a:r>
              <a:rPr lang="en-US" sz="1800" dirty="0" smtClean="0"/>
              <a:t> </a:t>
            </a:r>
            <a:r>
              <a:rPr lang="en-US" sz="1800" dirty="0" err="1" smtClean="0"/>
              <a:t>información</a:t>
            </a:r>
            <a:r>
              <a:rPr lang="en-US" sz="1800" dirty="0" smtClean="0"/>
              <a:t>.</a:t>
            </a:r>
            <a:r>
              <a:rPr lang="en-US" sz="1800" i="1" dirty="0" smtClean="0"/>
              <a:t> El </a:t>
            </a:r>
            <a:r>
              <a:rPr lang="en-US" sz="1800" i="1" dirty="0" err="1" smtClean="0"/>
              <a:t>número</a:t>
            </a:r>
            <a:r>
              <a:rPr lang="en-US" sz="1800" i="1" dirty="0" smtClean="0"/>
              <a:t> de Mobile Station Integrated Services Digital Network (MSISDN) </a:t>
            </a:r>
            <a:r>
              <a:rPr lang="en-US" sz="1800" i="1" dirty="0" err="1" smtClean="0"/>
              <a:t>es</a:t>
            </a:r>
            <a:r>
              <a:rPr lang="en-US" sz="1800" i="1" dirty="0" smtClean="0"/>
              <a:t> el </a:t>
            </a:r>
            <a:r>
              <a:rPr lang="en-US" sz="1800" i="1" dirty="0" err="1" smtClean="0"/>
              <a:t>número</a:t>
            </a:r>
            <a:r>
              <a:rPr lang="en-US" sz="1800" i="1" dirty="0" smtClean="0"/>
              <a:t> de </a:t>
            </a:r>
            <a:r>
              <a:rPr lang="en-US" sz="1800" i="1" dirty="0" err="1" smtClean="0"/>
              <a:t>teléfono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móvil</a:t>
            </a:r>
            <a:r>
              <a:rPr lang="en-US" sz="1800" i="1" dirty="0" smtClean="0"/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Actualiza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PLMN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El selector de Public Land Mobile Network (PLMN) </a:t>
            </a:r>
            <a:r>
              <a:rPr lang="en-US" sz="1800" dirty="0" err="1" smtClean="0"/>
              <a:t>determina</a:t>
            </a:r>
            <a:r>
              <a:rPr lang="en-US" sz="1800" dirty="0" smtClean="0"/>
              <a:t> </a:t>
            </a:r>
            <a:r>
              <a:rPr lang="en-US" sz="1800" dirty="0" err="1" smtClean="0"/>
              <a:t>cuales</a:t>
            </a:r>
            <a:r>
              <a:rPr lang="en-US" sz="1800" dirty="0" smtClean="0"/>
              <a:t> </a:t>
            </a:r>
            <a:r>
              <a:rPr lang="en-US" sz="1800" dirty="0" err="1" smtClean="0"/>
              <a:t>redes</a:t>
            </a:r>
            <a:r>
              <a:rPr lang="en-US" sz="1800" dirty="0" smtClean="0"/>
              <a:t> GSM </a:t>
            </a:r>
            <a:r>
              <a:rPr lang="en-US" sz="1800" dirty="0" err="1" smtClean="0"/>
              <a:t>puede</a:t>
            </a:r>
            <a:r>
              <a:rPr lang="en-US" sz="1800" dirty="0" smtClean="0"/>
              <a:t> </a:t>
            </a:r>
            <a:r>
              <a:rPr lang="en-US" sz="1800" dirty="0" err="1" smtClean="0"/>
              <a:t>conectar</a:t>
            </a:r>
            <a:r>
              <a:rPr lang="en-US" sz="1800" dirty="0" smtClean="0"/>
              <a:t> el </a:t>
            </a:r>
            <a:r>
              <a:rPr lang="en-US" sz="1800" dirty="0" err="1" smtClean="0"/>
              <a:t>teléfono</a:t>
            </a:r>
            <a:r>
              <a:rPr lang="en-US" sz="1800" dirty="0" smtClean="0"/>
              <a:t> </a:t>
            </a:r>
            <a:r>
              <a:rPr lang="en-US" sz="1800" dirty="0" err="1" smtClean="0"/>
              <a:t>móvil</a:t>
            </a:r>
            <a:r>
              <a:rPr lang="en-US" sz="1800" dirty="0" smtClean="0"/>
              <a:t> </a:t>
            </a:r>
            <a:r>
              <a:rPr lang="en-US" sz="1800" dirty="0" err="1" smtClean="0"/>
              <a:t>cuando</a:t>
            </a:r>
            <a:r>
              <a:rPr lang="en-US" sz="1800" dirty="0" smtClean="0"/>
              <a:t> se </a:t>
            </a:r>
            <a:r>
              <a:rPr lang="en-US" sz="1800" dirty="0" err="1" smtClean="0"/>
              <a:t>encuentra</a:t>
            </a:r>
            <a:r>
              <a:rPr lang="en-US" sz="1800" dirty="0" smtClean="0"/>
              <a:t> </a:t>
            </a:r>
            <a:r>
              <a:rPr lang="en-US" sz="1800" dirty="0" err="1" smtClean="0"/>
              <a:t>encendido</a:t>
            </a:r>
            <a:r>
              <a:rPr lang="en-US" sz="1800" dirty="0" smtClean="0"/>
              <a:t>.  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D56C217-5470-4B75-93C4-DECF04B09993}" type="slidenum">
              <a:rPr lang="fr-FR" smtClean="0"/>
              <a:pPr/>
              <a:t>9</a:t>
            </a:fld>
            <a:endParaRPr lang="fr-FR" smtClean="0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2804504" y="1038225"/>
            <a:ext cx="35413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Principales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Servicios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2/7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8866188" y="64627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8188" y="6481763"/>
            <a:ext cx="4910137" cy="376237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y </a:t>
            </a:r>
            <a:r>
              <a:rPr lang="fr-FR" dirty="0" err="1" smtClean="0"/>
              <a:t>uso</a:t>
            </a:r>
            <a:r>
              <a:rPr lang="fr-FR" dirty="0" smtClean="0"/>
              <a:t>  - </a:t>
            </a:r>
            <a:r>
              <a:rPr lang="fr-FR" dirty="0" err="1" smtClean="0"/>
              <a:t>Presentando</a:t>
            </a:r>
            <a:r>
              <a:rPr lang="fr-FR" dirty="0" smtClean="0"/>
              <a:t> y </a:t>
            </a:r>
            <a:r>
              <a:rPr lang="fr-FR" dirty="0" err="1" smtClean="0"/>
              <a:t>monitoreando</a:t>
            </a:r>
            <a:r>
              <a:rPr lang="fr-FR" dirty="0" smtClean="0"/>
              <a:t> </a:t>
            </a:r>
            <a:r>
              <a:rPr lang="fr-FR" dirty="0" err="1" smtClean="0"/>
              <a:t>una</a:t>
            </a:r>
            <a:r>
              <a:rPr lang="fr-FR" dirty="0" smtClean="0"/>
              <a:t> </a:t>
            </a:r>
            <a:r>
              <a:rPr lang="fr-FR" dirty="0" err="1" smtClean="0"/>
              <a:t>solicitud</a:t>
            </a:r>
            <a:endParaRPr lang="fr-FR" dirty="0" smtClean="0"/>
          </a:p>
          <a:p>
            <a:r>
              <a:rPr lang="fr-FR" dirty="0" smtClean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uverture avec titre sur 1 ligne">
  <a:themeElements>
    <a:clrScheme name="Couverture avec titre sur 1 lig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uverture avec titre sur 1 lig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Couverture avec titre sur 1 lig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Gemalto Dec09">
  <a:themeElements>
    <a:clrScheme name="Template powerpoint gemalto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emplate powerpoint gemal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powerpoint gemalto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roduct_x0020_familly xmlns="9f602793-1077-4cf6-848e-870ba01bc4bb" xsi:nil="true"/>
    <Document_x0020_type xmlns="9f602793-1077-4cf6-848e-870ba01bc4b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49097CD5678E44BE17488292668E56" ma:contentTypeVersion="2" ma:contentTypeDescription="Create a new document." ma:contentTypeScope="" ma:versionID="6753afdc9ea87c6c36d79fd323b680d8">
  <xsd:schema xmlns:xsd="http://www.w3.org/2001/XMLSchema" xmlns:p="http://schemas.microsoft.com/office/2006/metadata/properties" xmlns:ns2="9f602793-1077-4cf6-848e-870ba01bc4bb" targetNamespace="http://schemas.microsoft.com/office/2006/metadata/properties" ma:root="true" ma:fieldsID="da94c90c9ca544be55e85411b065f786" ns2:_="">
    <xsd:import namespace="9f602793-1077-4cf6-848e-870ba01bc4bb"/>
    <xsd:element name="properties">
      <xsd:complexType>
        <xsd:sequence>
          <xsd:element name="documentManagement">
            <xsd:complexType>
              <xsd:all>
                <xsd:element ref="ns2:Product_x0020_familly" minOccurs="0"/>
                <xsd:element ref="ns2:Document_x0020_typ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f602793-1077-4cf6-848e-870ba01bc4bb" elementFormDefault="qualified">
    <xsd:import namespace="http://schemas.microsoft.com/office/2006/documentManagement/types"/>
    <xsd:element name="Product_x0020_familly" ma:index="8" nillable="true" ma:displayName="Product familly" ma:format="Dropdown" ma:internalName="Product_x0020_familly">
      <xsd:simpleType>
        <xsd:union memberTypes="dms:Text">
          <xsd:simpleType>
            <xsd:restriction base="dms:Choice">
              <xsd:enumeration value="OTA"/>
              <xsd:enumeration value="DM"/>
              <xsd:enumeration value="SM"/>
              <xsd:enumeration value="PBB"/>
            </xsd:restriction>
          </xsd:simpleType>
        </xsd:union>
      </xsd:simpleType>
    </xsd:element>
    <xsd:element name="Document_x0020_type" ma:index="9" nillable="true" ma:displayName="Document type" ma:format="Dropdown" ma:internalName="Document_x0020_type">
      <xsd:simpleType>
        <xsd:restriction base="dms:Choice">
          <xsd:enumeration value="Catalogue"/>
          <xsd:enumeration value="Handout"/>
          <xsd:enumeration value="Misc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E76C82-93C8-4BDE-A177-48453874AABC}">
  <ds:schemaRefs>
    <ds:schemaRef ds:uri="http://schemas.microsoft.com/office/2006/metadata/properties"/>
    <ds:schemaRef ds:uri="9f602793-1077-4cf6-848e-870ba01bc4bb"/>
  </ds:schemaRefs>
</ds:datastoreItem>
</file>

<file path=customXml/itemProps2.xml><?xml version="1.0" encoding="utf-8"?>
<ds:datastoreItem xmlns:ds="http://schemas.openxmlformats.org/officeDocument/2006/customXml" ds:itemID="{ACCE35F2-88DC-458B-96D9-D65606C9BA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602793-1077-4cf6-848e-870ba01bc4b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D878C5E-D4BC-48C3-A8D5-9E1641BE36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gemalto_power_point_template</Template>
  <TotalTime>13747</TotalTime>
  <Words>2962</Words>
  <Application>Microsoft Office PowerPoint</Application>
  <PresentationFormat>On-screen Show (4:3)</PresentationFormat>
  <Paragraphs>774</Paragraphs>
  <Slides>44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Nouvelle présentation</vt:lpstr>
      <vt:lpstr>Couverture avec titre sur 1 ligne</vt:lpstr>
      <vt:lpstr>Gemalto Dec09</vt:lpstr>
      <vt:lpstr>Plataforma OTA – Introducción y uso</vt:lpstr>
      <vt:lpstr>Panorama General</vt:lpstr>
      <vt:lpstr>Presentando una solicitud de servicio Submission – Request destination</vt:lpstr>
      <vt:lpstr>Presentando una solicitud de servicio Submission – Request destination</vt:lpstr>
      <vt:lpstr>Presentando una solicitud de servicio  Submission – Service</vt:lpstr>
      <vt:lpstr>Presentando una solicitud de servicio  Submission – Transport</vt:lpstr>
      <vt:lpstr>Presentando una solicitud de servicio  Inténtalo!</vt:lpstr>
      <vt:lpstr>Presentando una solicitud de servicio  Submission – Service</vt:lpstr>
      <vt:lpstr>Presentando una solicitud de servicio  Submission – Servicio</vt:lpstr>
      <vt:lpstr>Presentando una solicitud de servicio  Submission – Service</vt:lpstr>
      <vt:lpstr>Presentando una solicitud de servicio  Submission – Service</vt:lpstr>
      <vt:lpstr>Presentando una solicitud de servicio  Submission – Service</vt:lpstr>
      <vt:lpstr>Presentando una solicitud de servicio Submission – Service</vt:lpstr>
      <vt:lpstr>Presentando una solicitud de servicio  Submission – Service</vt:lpstr>
      <vt:lpstr>Presentando una solicitud de servicio  Submission – Transport</vt:lpstr>
      <vt:lpstr>Presentando una solicitud de servicio  Submission – Transport - ESMS</vt:lpstr>
      <vt:lpstr>Presentando una solicitud de servicio  Submission – Transport - BIP/CAT-TP</vt:lpstr>
      <vt:lpstr>Presentando una solicitud de servicio  Submission – Transport – ESMS vs BIP CAT-TP</vt:lpstr>
      <vt:lpstr>Presentando una solicitud de servicio  Submission – Transport</vt:lpstr>
      <vt:lpstr>Presentando una solicitud de servicio  Submission – Transport</vt:lpstr>
      <vt:lpstr>Presentando una solicitud de servicio  Submission – Transport</vt:lpstr>
      <vt:lpstr>Presentando una solicitud de servicio  Submission – Transport</vt:lpstr>
      <vt:lpstr>Presentando una solicitud de servicio  Submission – Transport</vt:lpstr>
      <vt:lpstr>Presentando una solicitud de servicio  Submission – Transport</vt:lpstr>
      <vt:lpstr>Presentando una solicitud de servicio  Submission – Transport</vt:lpstr>
      <vt:lpstr>Presentando una solicitud de servicio  Submission – Transport</vt:lpstr>
      <vt:lpstr>Presentando una solicitud de servicio  Submission – Transport</vt:lpstr>
      <vt:lpstr>Presentando una solicitud de servicio  Submission – Transport</vt:lpstr>
      <vt:lpstr>Presentando una solicitud de servicio  Submission – Transport</vt:lpstr>
      <vt:lpstr>Presentando una solicitud de servicio  Submission</vt:lpstr>
      <vt:lpstr>Presentando una solicitud de servicio  Submission– Objetivo específico 1/5</vt:lpstr>
      <vt:lpstr>Presentando una solicitud de servicio  Submission– Objetivo específico 2/5</vt:lpstr>
      <vt:lpstr>Presentando una solicitud de servicio  Submission– Objetivo específico 3/5</vt:lpstr>
      <vt:lpstr>Presentando una solicitud de servicio  Submission– Objetivo específico 4/5</vt:lpstr>
      <vt:lpstr>Presentando una solicitud de servicio  Submission– Objetivo específico 5/5</vt:lpstr>
      <vt:lpstr>Presentando una solicitud de servicio  Submission</vt:lpstr>
      <vt:lpstr>Monitoreando una solicitud de servicio  Establecer criterios</vt:lpstr>
      <vt:lpstr>Monitoreando una solicitud de servicio  Administración de solicitudes</vt:lpstr>
      <vt:lpstr>Monitoreando una solicitud de servicio  Administración de solicitudes</vt:lpstr>
      <vt:lpstr>Monitoreando una solicitud de servicio  Administración de solicitudes</vt:lpstr>
      <vt:lpstr>Monitoreando una solicitud de servicio  Detalles de una solicitud</vt:lpstr>
      <vt:lpstr>Monitoreando una solicitud de servicio  Contenido de tarjeta</vt:lpstr>
      <vt:lpstr>Monitoreando una solicitud de servicio  Revisión de contenido de tarjeta</vt:lpstr>
      <vt:lpstr>Monitoreando una solicitud de servicio  Mensajes de error</vt:lpstr>
    </vt:vector>
  </TitlesOfParts>
  <Company>Gemalto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OTA Platform - Introduction and Usage</dc:title>
  <dc:subject>Submitting and monitoring a request</dc:subject>
  <dc:creator>Olivier Clavel</dc:creator>
  <cp:lastModifiedBy>Joel Yedra</cp:lastModifiedBy>
  <cp:revision>693</cp:revision>
  <dcterms:created xsi:type="dcterms:W3CDTF">2010-06-09T16:21:52Z</dcterms:created>
  <dcterms:modified xsi:type="dcterms:W3CDTF">2010-07-17T14:48:04Z</dcterms:modified>
</cp:coreProperties>
</file>