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702" r:id="rId6"/>
  </p:sldMasterIdLst>
  <p:notesMasterIdLst>
    <p:notesMasterId r:id="rId56"/>
  </p:notesMasterIdLst>
  <p:handoutMasterIdLst>
    <p:handoutMasterId r:id="rId57"/>
  </p:handoutMasterIdLst>
  <p:sldIdLst>
    <p:sldId id="274" r:id="rId7"/>
    <p:sldId id="276" r:id="rId8"/>
    <p:sldId id="290" r:id="rId9"/>
    <p:sldId id="277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5" r:id="rId29"/>
    <p:sldId id="309" r:id="rId30"/>
    <p:sldId id="310" r:id="rId31"/>
    <p:sldId id="311" r:id="rId32"/>
    <p:sldId id="312" r:id="rId33"/>
    <p:sldId id="313" r:id="rId34"/>
    <p:sldId id="314" r:id="rId35"/>
    <p:sldId id="317" r:id="rId36"/>
    <p:sldId id="318" r:id="rId37"/>
    <p:sldId id="319" r:id="rId38"/>
    <p:sldId id="320" r:id="rId39"/>
    <p:sldId id="321" r:id="rId40"/>
    <p:sldId id="322" r:id="rId41"/>
    <p:sldId id="324" r:id="rId42"/>
    <p:sldId id="323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16" r:id="rId55"/>
  </p:sldIdLst>
  <p:sldSz cx="9144000" cy="6858000" type="screen4x3"/>
  <p:notesSz cx="6797675" cy="987425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00CC"/>
    <a:srgbClr val="FFFF66"/>
    <a:srgbClr val="FF0066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6333" autoAdjust="0"/>
  </p:normalViewPr>
  <p:slideViewPr>
    <p:cSldViewPr snapToGrid="0">
      <p:cViewPr>
        <p:scale>
          <a:sx n="90" d="100"/>
          <a:sy n="90" d="100"/>
        </p:scale>
        <p:origin x="-780" y="354"/>
      </p:cViewPr>
      <p:guideLst>
        <p:guide orient="horz" pos="3648"/>
        <p:guide pos="4290"/>
      </p:guideLst>
    </p:cSldViewPr>
  </p:slideViewPr>
  <p:outlineViewPr>
    <p:cViewPr>
      <p:scale>
        <a:sx n="33" d="100"/>
        <a:sy n="33" d="100"/>
      </p:scale>
      <p:origin x="0" y="13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84"/>
    </p:cViewPr>
  </p:sorterViewPr>
  <p:notesViewPr>
    <p:cSldViewPr snapToGrid="0">
      <p:cViewPr varScale="1">
        <p:scale>
          <a:sx n="72" d="100"/>
          <a:sy n="72" d="100"/>
        </p:scale>
        <p:origin x="-2580" y="-12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4138" y="18732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57600" y="187325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0C05881A-CA4F-48D3-851D-8D064DBE2539}" type="datetime5">
              <a:rPr lang="en-GB"/>
              <a:pPr>
                <a:defRPr/>
              </a:pPr>
              <a:t>17-Jul-10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49663" y="917098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5B336132-85E7-4A47-A257-58BDA9FBBAE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83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699000"/>
            <a:ext cx="498633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286875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6756161C-181F-4B91-8B07-332F8E071A7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737100" y="227013"/>
            <a:ext cx="19431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8BF90640-DBA9-43B4-9F1B-0102C3560FEF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17-juil.-10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6161C-181F-4B91-8B07-332F8E071A76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2BC3E-038C-479F-8652-30C9E20064F4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CB8E9-0933-44F0-8B75-73639AD734F8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91ADC5-7F68-40F2-91AA-270090E39AC2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29131-1BCA-444C-8DA0-29E8639CEC2C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ubicados</a:t>
            </a:r>
            <a:r>
              <a:rPr lang="en-US" baseline="0" dirty="0" smtClean="0"/>
              <a:t> en la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OTA en</a:t>
            </a:r>
            <a:r>
              <a:rPr lang="en-US" dirty="0" smtClean="0"/>
              <a:t>: /product/</a:t>
            </a:r>
            <a:r>
              <a:rPr lang="en-US" dirty="0" err="1" smtClean="0"/>
              <a:t>ota</a:t>
            </a:r>
            <a:r>
              <a:rPr lang="en-US" dirty="0" smtClean="0"/>
              <a:t>/GCCM/data/Targets/</a:t>
            </a:r>
            <a:r>
              <a:rPr lang="en-US" i="1" dirty="0" err="1" smtClean="0"/>
              <a:t>user_name</a:t>
            </a:r>
            <a:endParaRPr lang="en-US" i="1" dirty="0" smtClean="0"/>
          </a:p>
          <a:p>
            <a:pPr eaLnBrk="1" hangingPunct="1"/>
            <a:endParaRPr lang="en-US" i="1" dirty="0" smtClean="0"/>
          </a:p>
          <a:p>
            <a:pPr eaLnBrk="1" hangingPunct="1"/>
            <a:r>
              <a:rPr lang="en-US" dirty="0" smtClean="0"/>
              <a:t>Un </a:t>
            </a:r>
            <a:r>
              <a:rPr lang="en-US" dirty="0" err="1" smtClean="0"/>
              <a:t>ejemplo</a:t>
            </a:r>
            <a:r>
              <a:rPr lang="en-US" dirty="0" smtClean="0"/>
              <a:t> de XML target file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baseline="0" dirty="0" smtClean="0"/>
              <a:t> en </a:t>
            </a:r>
            <a:r>
              <a:rPr lang="en-US" dirty="0" smtClean="0"/>
              <a:t> “1 OTA Introduction Usage\Memo\XML\Targets” folder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E713A-3876-4738-8356-1D1A64B0AAB6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dirty="0" err="1" smtClean="0"/>
              <a:t>Ponerlos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r>
              <a:rPr lang="en-US" dirty="0" smtClean="0"/>
              <a:t> (</a:t>
            </a:r>
            <a:r>
              <a:rPr lang="en-US" dirty="0" err="1" smtClean="0"/>
              <a:t>Ejercicio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C8EDE-CE8F-44A8-B924-BD496CDBF1A6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1FE07-54BE-4514-A9BC-FD05D259C235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7AD79-7858-499B-A299-FDD41AF78B7A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CACB8-A0B9-4A32-95BB-5BF76AB0D5FD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EBE05-DC87-4D30-AFA3-19E063FF2EDD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¨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el DS y POR en el </a:t>
            </a:r>
            <a:r>
              <a:rPr lang="en-US" dirty="0" err="1" smtClean="0"/>
              <a:t>archivo</a:t>
            </a:r>
            <a:r>
              <a:rPr lang="en-US" dirty="0" smtClean="0"/>
              <a:t> log :</a:t>
            </a:r>
          </a:p>
          <a:p>
            <a:pPr eaLnBrk="1" hangingPunct="1"/>
            <a:r>
              <a:rPr lang="en-US" dirty="0" err="1" smtClean="0"/>
              <a:t>ChannelMonitorSms</a:t>
            </a:r>
            <a:r>
              <a:rPr lang="en-US" dirty="0" smtClean="0"/>
              <a:t>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DriverSmsc5363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SmscLogs5363 </a:t>
            </a:r>
            <a:r>
              <a:rPr lang="en-US" i="1" dirty="0" smtClean="0"/>
              <a:t>( Info Debug )</a:t>
            </a:r>
            <a:r>
              <a:rPr lang="en-US" dirty="0" smtClean="0"/>
              <a:t>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A5161-4A66-4E6D-9A67-DD531F94D7E3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Solicitud</a:t>
            </a:r>
            <a:r>
              <a:rPr lang="en-US" dirty="0" smtClean="0"/>
              <a:t> =&gt;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dirigidas</a:t>
            </a:r>
            <a:r>
              <a:rPr lang="en-US" dirty="0" smtClean="0"/>
              <a:t> a un solo </a:t>
            </a:r>
            <a:r>
              <a:rPr lang="en-US" dirty="0" err="1" smtClean="0"/>
              <a:t>suscriptor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Campaigns =&gt; Operations targeted at multiple subscribers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0386C-F697-4349-BA6E-92DA8B0CCAF6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D93F-9B33-47DF-A19D-0B1F99F9BEDC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56161C-181F-4B91-8B07-332F8E071A76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5ACB9-BE5F-471F-950E-D9EDD59542E0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Getting to do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Ejercicio</a:t>
            </a:r>
            <a:r>
              <a:rPr lang="en-US" baseline="0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5A4E2-53C6-4B8B-825B-F0BCEC1E41A7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13FBC-F5CD-47CE-82BD-B046CF8870AC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Período</a:t>
            </a:r>
            <a:r>
              <a:rPr lang="en-US" dirty="0" smtClean="0"/>
              <a:t> de </a:t>
            </a:r>
            <a:r>
              <a:rPr lang="en-US" dirty="0" err="1" smtClean="0"/>
              <a:t>validéz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establecerse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ajuste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parámetro</a:t>
            </a:r>
            <a:r>
              <a:rPr lang="en-US" baseline="0" dirty="0" smtClean="0"/>
              <a:t> de “</a:t>
            </a:r>
            <a:r>
              <a:rPr lang="en-US" baseline="0" dirty="0" err="1" smtClean="0"/>
              <a:t>CONtrol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Flujo</a:t>
            </a:r>
            <a:r>
              <a:rPr lang="en-US" baseline="0" dirty="0" smtClean="0"/>
              <a:t>”</a:t>
            </a:r>
            <a:r>
              <a:rPr lang="en-US" dirty="0" smtClean="0"/>
              <a:t>  (</a:t>
            </a:r>
            <a:r>
              <a:rPr lang="en-US" dirty="0" err="1" smtClean="0"/>
              <a:t>Detallado</a:t>
            </a:r>
            <a:r>
              <a:rPr lang="en-US" baseline="0" dirty="0" smtClean="0"/>
              <a:t> en </a:t>
            </a:r>
            <a:r>
              <a:rPr lang="en-US" dirty="0" smtClean="0"/>
              <a:t>OTA Platform Administration course)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Para </a:t>
            </a:r>
            <a:r>
              <a:rPr lang="en-US" dirty="0" err="1" smtClean="0"/>
              <a:t>seguir</a:t>
            </a:r>
            <a:r>
              <a:rPr lang="en-US" dirty="0" smtClean="0"/>
              <a:t> el DS y POR en el log file:</a:t>
            </a:r>
          </a:p>
          <a:p>
            <a:pPr eaLnBrk="1" hangingPunct="1"/>
            <a:r>
              <a:rPr lang="en-US" dirty="0" err="1" smtClean="0"/>
              <a:t>ChannelMonitorSms</a:t>
            </a:r>
            <a:r>
              <a:rPr lang="en-US" dirty="0" smtClean="0"/>
              <a:t>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DriverSmsc5363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SmscLogs5363 </a:t>
            </a:r>
            <a:r>
              <a:rPr lang="en-US" i="1" dirty="0" smtClean="0"/>
              <a:t>( Info Debug )</a:t>
            </a:r>
            <a:r>
              <a:rPr lang="en-US" dirty="0" smtClean="0"/>
              <a:t> 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3A70E-CC86-4553-834A-4022B8B2145E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Período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validéz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debería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ajustarse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conjunto</a:t>
            </a:r>
            <a:r>
              <a:rPr lang="en-US" baseline="0" dirty="0" smtClean="0"/>
              <a:t> con el </a:t>
            </a:r>
            <a:r>
              <a:rPr lang="en-US" baseline="0" dirty="0" err="1" smtClean="0"/>
              <a:t>parámetro</a:t>
            </a:r>
            <a:r>
              <a:rPr lang="en-US" baseline="0" dirty="0" smtClean="0"/>
              <a:t> de “Control de </a:t>
            </a:r>
            <a:r>
              <a:rPr lang="en-US" baseline="0" dirty="0" err="1" smtClean="0"/>
              <a:t>Flujo</a:t>
            </a:r>
            <a:r>
              <a:rPr lang="en-US" baseline="0" dirty="0" smtClean="0"/>
              <a:t>”</a:t>
            </a:r>
            <a:r>
              <a:rPr lang="en-US" dirty="0" smtClean="0"/>
              <a:t> (</a:t>
            </a:r>
            <a:r>
              <a:rPr lang="en-US" dirty="0" err="1" smtClean="0"/>
              <a:t>Detallado</a:t>
            </a:r>
            <a:r>
              <a:rPr lang="en-US" dirty="0" smtClean="0"/>
              <a:t> in the OTA Platform Administration course)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dirty="0" smtClean="0"/>
              <a:t>Para DS y POR en el log file:</a:t>
            </a:r>
          </a:p>
          <a:p>
            <a:pPr eaLnBrk="1" hangingPunct="1"/>
            <a:r>
              <a:rPr lang="en-US" dirty="0" err="1" smtClean="0"/>
              <a:t>ChannelMonitorSms</a:t>
            </a:r>
            <a:r>
              <a:rPr lang="en-US" dirty="0" smtClean="0"/>
              <a:t>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SmscLogs2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DriverSmsc5363 </a:t>
            </a:r>
            <a:r>
              <a:rPr lang="en-US" i="1" dirty="0" smtClean="0"/>
              <a:t>( Info Debug ) </a:t>
            </a:r>
            <a:endParaRPr lang="en-US" dirty="0" smtClean="0"/>
          </a:p>
          <a:p>
            <a:pPr eaLnBrk="1" hangingPunct="1"/>
            <a:r>
              <a:rPr lang="en-US" dirty="0" smtClean="0"/>
              <a:t>		SmscLogs5363 </a:t>
            </a:r>
            <a:r>
              <a:rPr lang="en-US" i="1" dirty="0" smtClean="0"/>
              <a:t>( Info Debug )</a:t>
            </a:r>
            <a:r>
              <a:rPr lang="en-US" dirty="0" smtClean="0"/>
              <a:t> </a:t>
            </a:r>
            <a:endParaRPr lang="en-US" b="1" dirty="0" smtClean="0"/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E4B3F-DED7-4EF7-A8D8-D685E2AC77A9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186A65-E01E-4C58-A6B6-33D96EAB866B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B84C4-2487-4C56-B9B5-4995347AC5F4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04050-2A9B-4C10-9189-C24425925FA3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CMM	</a:t>
            </a:r>
            <a:r>
              <a:rPr lang="en-US" dirty="0" smtClean="0"/>
              <a:t>Campaign Management</a:t>
            </a:r>
            <a:endParaRPr lang="en-US" b="1" dirty="0" smtClean="0"/>
          </a:p>
          <a:p>
            <a:pPr eaLnBrk="1" hangingPunct="1"/>
            <a:r>
              <a:rPr lang="en-US" b="1" dirty="0" smtClean="0"/>
              <a:t>RCA</a:t>
            </a:r>
            <a:r>
              <a:rPr lang="en-US" dirty="0" smtClean="0"/>
              <a:t>	Remote Card Administration</a:t>
            </a:r>
          </a:p>
          <a:p>
            <a:pPr eaLnBrk="1" hangingPunct="1"/>
            <a:r>
              <a:rPr lang="en-US" b="1" dirty="0" smtClean="0"/>
              <a:t>XCT</a:t>
            </a:r>
            <a:r>
              <a:rPr lang="en-US" dirty="0" smtClean="0"/>
              <a:t>	</a:t>
            </a:r>
            <a:r>
              <a:rPr lang="en-US" dirty="0" err="1" smtClean="0"/>
              <a:t>eXpress</a:t>
            </a:r>
            <a:r>
              <a:rPr lang="en-US" dirty="0" smtClean="0"/>
              <a:t> Campaign Technology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41FABD-3EF9-42A3-871F-DB1F6D13AD56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5057C-C45A-419D-853A-84F3E2BE2222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94555-6D79-4736-AC22-2541DF45EAA3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67470-2DBC-44C2-BA49-C2E33B280AC9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A4CC5-D6DA-4832-A10B-84403EC3CBDD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r>
              <a:rPr lang="en-US" dirty="0" smtClean="0"/>
              <a:t> (</a:t>
            </a:r>
            <a:r>
              <a:rPr lang="en-US" dirty="0" err="1" smtClean="0"/>
              <a:t>Ejercicio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BC07D-CA58-4C96-8A77-EDBD861B354D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 (Trainees </a:t>
            </a:r>
            <a:r>
              <a:rPr lang="en-US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08D4B-A40F-4271-BEF4-38A9AB7354B6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6DE48-5AA8-4E87-97C7-192C1A1AC42E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C832E-FA53-4B3C-838E-C4EBF7B0541A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B55EB-96D9-454F-9806-9CDF217270CA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dereporte</a:t>
            </a:r>
            <a:r>
              <a:rPr lang="en-US" baseline="0" dirty="0" smtClean="0"/>
              <a:t> </a:t>
            </a:r>
            <a:r>
              <a:rPr lang="en-US" dirty="0" smtClean="0"/>
              <a:t> xml  </a:t>
            </a:r>
            <a:r>
              <a:rPr lang="en-US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disponible</a:t>
            </a:r>
            <a:r>
              <a:rPr lang="en-US" baseline="0" dirty="0" smtClean="0"/>
              <a:t> en el folder</a:t>
            </a:r>
            <a:r>
              <a:rPr lang="en-US" dirty="0" smtClean="0"/>
              <a:t> xml del folder de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C9C4F6-FD07-4419-819A-76D84719C289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</a:t>
            </a:r>
            <a:r>
              <a:rPr lang="en-US" dirty="0" err="1" smtClean="0"/>
              <a:t>Hacerlos</a:t>
            </a:r>
            <a:r>
              <a:rPr lang="en-US" dirty="0" smtClean="0"/>
              <a:t> </a:t>
            </a:r>
            <a:r>
              <a:rPr lang="en-US" dirty="0" err="1" smtClean="0"/>
              <a:t>hablar</a:t>
            </a:r>
            <a:r>
              <a:rPr lang="en-US" dirty="0" smtClean="0"/>
              <a:t> (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r>
              <a:rPr lang="en-US" dirty="0" smtClean="0"/>
              <a:t>? </a:t>
            </a:r>
            <a:r>
              <a:rPr lang="en-US" dirty="0" err="1" smtClean="0"/>
              <a:t>Cuáles</a:t>
            </a:r>
            <a:r>
              <a:rPr lang="en-US" dirty="0" smtClean="0"/>
              <a:t> son?)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E227F-7D1F-411A-866F-9AFF212B3EF3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CE87A-F4F2-4FF8-8940-13F4B8CE203E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10EAB-A46E-4923-802B-75477A8A7832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dereporte</a:t>
            </a:r>
            <a:r>
              <a:rPr lang="en-US" baseline="0" dirty="0" smtClean="0"/>
              <a:t> </a:t>
            </a:r>
            <a:r>
              <a:rPr lang="en-US" dirty="0" smtClean="0"/>
              <a:t> xml  </a:t>
            </a:r>
            <a:r>
              <a:rPr lang="en-US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disponible</a:t>
            </a:r>
            <a:r>
              <a:rPr lang="en-US" baseline="0" dirty="0" smtClean="0"/>
              <a:t> en el folder</a:t>
            </a:r>
            <a:r>
              <a:rPr lang="en-US" dirty="0" smtClean="0"/>
              <a:t> xml del folder de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correspondiente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B55C6C-FD01-420E-B17F-1D1E947DC6AB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65F51-8F6E-42B8-B247-97943188531F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D4E0B-2AF8-4117-BAFF-48FB279358E9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8BB11C-DE73-48D1-9C18-97C7E0E22C0F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r>
              <a:rPr lang="en-US" dirty="0" smtClean="0"/>
              <a:t>(Trainees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siguen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584C2-614C-413C-AF6C-2739569A0A3A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771065-7CB0-41E3-A5CB-25317CE9F9EA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8D435-4959-4803-B073-38C906C5E0CA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7F1F7-F0C9-4E4F-B44B-F95A67BA65A0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EBA78-2731-487A-A6DB-FEDA114D3E7A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(</a:t>
            </a:r>
            <a:r>
              <a:rPr lang="en-US" dirty="0" err="1" smtClean="0"/>
              <a:t>Demostrar</a:t>
            </a:r>
            <a:r>
              <a:rPr lang="en-US" dirty="0" smtClean="0"/>
              <a:t> y </a:t>
            </a:r>
            <a:r>
              <a:rPr lang="en-US" dirty="0" err="1" smtClean="0"/>
              <a:t>ponerlos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6B6A0-B0B3-409D-A57D-A41E8FE227F6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 space in the scenario name!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Talking (Showing and getting to do will be proposed later)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A25FD-CFE0-4FF3-A4A3-94E96FAA35A8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No space in the scenario name!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r>
              <a:rPr lang="en-US" dirty="0" smtClean="0"/>
              <a:t>(</a:t>
            </a:r>
            <a:r>
              <a:rPr lang="en-US" dirty="0" err="1" smtClean="0"/>
              <a:t>Demostrar</a:t>
            </a:r>
            <a:r>
              <a:rPr lang="en-US" dirty="0" smtClean="0"/>
              <a:t> y </a:t>
            </a:r>
            <a:r>
              <a:rPr lang="en-US" dirty="0" err="1" smtClean="0"/>
              <a:t>ponerlos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hacer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sugerirá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adelante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D1DCE-BEEF-4E3D-A155-C81C3752FBED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Metodo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Ponerlos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hacer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r>
              <a:rPr lang="en-US" dirty="0" smtClean="0"/>
              <a:t> (</a:t>
            </a:r>
            <a:r>
              <a:rPr lang="en-US" dirty="0" err="1" smtClean="0"/>
              <a:t>Ejercicio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FEBA9-A3FB-41B0-AAD1-D3587298127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FCBD-E9D5-4D96-B773-10C0282CA8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7F175-62BA-4212-B1D7-00BA75B9074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B617D-103F-42FA-8971-01FCB5981C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07D76-6630-470B-967D-F1CCA229E4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725A3-992E-49ED-A454-9CB639F7C1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9B845-638A-4FDA-8BF4-223565184DE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54DD-B261-43AD-ABC9-2B889C42582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3BAC4-3DEA-4781-A50E-8AA8E81C0EB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39B72-AD41-4B04-B777-C9D9164F12B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51495-530B-4F2C-B6F3-4A23B0AC45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6113F-7C7B-4F5E-885D-9B866CAED6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8040-3A7A-49F9-8D76-F18896C457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17185-7BF2-4CE9-9B9F-F00B4B50808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F0F5F-FAEC-4453-918F-61E96BF08A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5EC0A-C0F2-48AC-8836-926435813014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72FB6-FEE9-4002-A939-50A6A05698A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C4DF-EB8C-429A-BDB1-2D2884AE60D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D18C-81A6-423C-B82F-9209096460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8C8E6-D1AA-43C1-A27A-F3022FF32870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2BC76-BA84-4243-9DBF-B5FA7A633A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D82E2-718F-4C06-B698-039D090BF0E9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CC6C-F4BD-4874-80F5-150A212DF5F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DD04-853A-46D6-888D-512187CEE08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6AD68-7276-40FC-B565-B84753E7D65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E7EF-09ED-4A19-9E98-6854D336CE1B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AF1C0-FFC7-4E01-92E7-1C702F545F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FD42D-7BA7-4747-8AFE-4E044A4FBA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CB9BF-222F-4D00-A348-1C965C46F88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5A160-9D53-439B-AAB5-99DAF8EA64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5CC6B-0CDD-4064-AFEC-418F31AEE14F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2B1A4-D287-4532-A97C-EA5B21877CF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04898-10EC-475A-9AEB-D27E817CD9E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B61DF-CBA0-4F63-B1F5-69251BAB18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A3C7C-46E1-41F3-BCB1-5CDA5B94382B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47E63-FD2D-48BE-ACCB-5511DBAD90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47079-8A7A-4FC0-BF87-9E32C04097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1035B-196A-4FCC-8DC3-46C8DCB172A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B9C0B-4A7F-437A-8BCC-F9BD551A5B9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739F1-2651-4E80-96D7-8F16AF10A4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291D-8F7E-45BE-9696-87423E0821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A594BBC1-41F6-491B-BAB4-64DBCC48F0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8CB8B4FA-2C5F-4E1C-A000-B30D6FA269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F93C64-D225-417F-8A61-86A9807B5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Managing Campaign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2C2E5367-CF11-450B-A3E7-343CEFBB9C17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12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jpeg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2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2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8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5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4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Administrar</a:t>
            </a:r>
            <a:r>
              <a:rPr lang="en-US" sz="2800" dirty="0" smtClean="0"/>
              <a:t> </a:t>
            </a:r>
            <a:r>
              <a:rPr lang="en-US" sz="2800" dirty="0" err="1" smtClean="0"/>
              <a:t>Campaña</a:t>
            </a:r>
            <a:endParaRPr lang="en-US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Objetivo</a:t>
            </a:r>
            <a:r>
              <a:rPr lang="en-US" dirty="0" smtClean="0"/>
              <a:t> 1/5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90343F-8B3C-4EDC-92FC-EBF8CF1CC4E4}" type="slidenum">
              <a:rPr lang="fr-FR" smtClean="0"/>
              <a:pPr/>
              <a:t>10</a:t>
            </a:fld>
            <a:endParaRPr lang="fr-FR" smtClean="0"/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8064500" y="153988"/>
            <a:ext cx="914400" cy="836612"/>
            <a:chOff x="4751" y="2193"/>
            <a:chExt cx="576" cy="527"/>
          </a:xfrm>
        </p:grpSpPr>
        <p:pic>
          <p:nvPicPr>
            <p:cNvPr id="17420" name="Picture 5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1" name="Picture 6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Picture 7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4313" y="1209675"/>
            <a:ext cx="617378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352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2233613"/>
            <a:ext cx="492125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1485900" y="2543175"/>
            <a:ext cx="1219200" cy="2381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2797175" y="3159125"/>
            <a:ext cx="2571750" cy="4762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6194425" y="3384550"/>
            <a:ext cx="819150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6460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635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0" grpId="0" animBg="1"/>
      <p:bldP spid="363531" grpId="0" animBg="1"/>
      <p:bldP spid="36353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Objetivo</a:t>
            </a:r>
            <a:r>
              <a:rPr lang="en-US" dirty="0" smtClean="0"/>
              <a:t> 2/5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8FE6B68-A6E5-455A-A198-175111F574ED}" type="slidenum">
              <a:rPr lang="fr-FR" smtClean="0"/>
              <a:pPr/>
              <a:t>11</a:t>
            </a:fld>
            <a:endParaRPr lang="fr-FR" smtClean="0"/>
          </a:p>
        </p:txBody>
      </p:sp>
      <p:pic>
        <p:nvPicPr>
          <p:cNvPr id="18437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101725"/>
            <a:ext cx="4386262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1130300"/>
            <a:ext cx="4391025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39" name="Group 10"/>
          <p:cNvGrpSpPr>
            <a:grpSpLocks/>
          </p:cNvGrpSpPr>
          <p:nvPr/>
        </p:nvGrpSpPr>
        <p:grpSpPr bwMode="auto">
          <a:xfrm>
            <a:off x="8064500" y="153988"/>
            <a:ext cx="914400" cy="836612"/>
            <a:chOff x="4751" y="2193"/>
            <a:chExt cx="576" cy="527"/>
          </a:xfrm>
        </p:grpSpPr>
        <p:pic>
          <p:nvPicPr>
            <p:cNvPr id="18454" name="Picture 11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5" name="Picture 12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6" name="Picture 13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5583" name="Rectangle 15"/>
          <p:cNvSpPr>
            <a:spLocks noChangeArrowheads="1"/>
          </p:cNvSpPr>
          <p:nvPr/>
        </p:nvSpPr>
        <p:spPr bwMode="auto">
          <a:xfrm>
            <a:off x="228600" y="1857375"/>
            <a:ext cx="28765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4514850" y="1109663"/>
            <a:ext cx="432362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>
                <a:sym typeface="Wingdings 2" pitchFamily="18" charset="2"/>
              </a:rPr>
              <a:t>Crea</a:t>
            </a:r>
            <a:r>
              <a:rPr lang="en-US" sz="1600" dirty="0" smtClean="0">
                <a:sym typeface="Wingdings 2" pitchFamily="18" charset="2"/>
              </a:rPr>
              <a:t> un query </a:t>
            </a:r>
            <a:r>
              <a:rPr lang="en-US" sz="1600" dirty="0" err="1" smtClean="0">
                <a:sym typeface="Wingdings 2" pitchFamily="18" charset="2"/>
              </a:rPr>
              <a:t>para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seleccionar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tu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objetivo</a:t>
            </a:r>
            <a:r>
              <a:rPr lang="en-US" sz="1600" dirty="0" smtClean="0">
                <a:sym typeface="Wingdings 2" pitchFamily="18" charset="2"/>
              </a:rPr>
              <a:t>(s</a:t>
            </a:r>
            <a:r>
              <a:rPr lang="en-US" sz="1600" dirty="0">
                <a:sym typeface="Wingdings 2" pitchFamily="18" charset="2"/>
              </a:rPr>
              <a:t>)</a:t>
            </a:r>
          </a:p>
          <a:p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smtClean="0">
                <a:sym typeface="Wingdings 2" pitchFamily="18" charset="2"/>
              </a:rPr>
              <a:t>al </a:t>
            </a:r>
            <a:r>
              <a:rPr lang="en-US" sz="1600" dirty="0" err="1" smtClean="0">
                <a:sym typeface="Wingdings 2" pitchFamily="18" charset="2"/>
              </a:rPr>
              <a:t>usar</a:t>
            </a:r>
            <a:r>
              <a:rPr lang="en-US" sz="1600" dirty="0" smtClean="0">
                <a:sym typeface="Wingdings 2" pitchFamily="18" charset="2"/>
              </a:rPr>
              <a:t> el </a:t>
            </a:r>
            <a:r>
              <a:rPr lang="en-US" sz="1600" dirty="0" err="1" smtClean="0">
                <a:sym typeface="Wingdings 2" pitchFamily="18" charset="2"/>
              </a:rPr>
              <a:t>siguiente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criterio</a:t>
            </a:r>
            <a:endParaRPr lang="en-US" sz="1600" dirty="0">
              <a:sym typeface="Wingdings 2" pitchFamily="18" charset="2"/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MSISDN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Número</a:t>
            </a:r>
            <a:r>
              <a:rPr lang="en-US" sz="1600" dirty="0" smtClean="0">
                <a:sym typeface="Wingdings 2" pitchFamily="18" charset="2"/>
              </a:rPr>
              <a:t> de </a:t>
            </a:r>
            <a:r>
              <a:rPr lang="en-US" sz="1600" dirty="0" err="1" smtClean="0">
                <a:sym typeface="Wingdings 2" pitchFamily="18" charset="2"/>
              </a:rPr>
              <a:t>serie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>
                <a:sym typeface="Wingdings 2" pitchFamily="18" charset="2"/>
              </a:rPr>
              <a:t>(ICCID)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IMSI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smtClean="0">
                <a:sym typeface="Wingdings 2" pitchFamily="18" charset="2"/>
              </a:rPr>
              <a:t>Estado de la </a:t>
            </a:r>
            <a:r>
              <a:rPr lang="en-US" sz="1600" dirty="0" err="1" smtClean="0">
                <a:sym typeface="Wingdings 2" pitchFamily="18" charset="2"/>
              </a:rPr>
              <a:t>Tarjeta</a:t>
            </a:r>
            <a:r>
              <a:rPr lang="en-US" sz="1600" dirty="0" smtClean="0">
                <a:sym typeface="Wingdings 2" pitchFamily="18" charset="2"/>
              </a:rPr>
              <a:t> (</a:t>
            </a:r>
            <a:r>
              <a:rPr lang="en-US" sz="1600" dirty="0" err="1" smtClean="0">
                <a:sym typeface="Wingdings 2" pitchFamily="18" charset="2"/>
              </a:rPr>
              <a:t>Activo</a:t>
            </a:r>
            <a:r>
              <a:rPr lang="en-US" sz="1600" dirty="0" smtClean="0">
                <a:sym typeface="Wingdings 2" pitchFamily="18" charset="2"/>
              </a:rPr>
              <a:t>/No </a:t>
            </a:r>
            <a:r>
              <a:rPr lang="en-US" sz="1600" dirty="0" err="1" smtClean="0">
                <a:sym typeface="Wingdings 2" pitchFamily="18" charset="2"/>
              </a:rPr>
              <a:t>activo</a:t>
            </a:r>
            <a:r>
              <a:rPr lang="en-US" sz="1600" dirty="0" smtClean="0">
                <a:sym typeface="Wingdings 2" pitchFamily="18" charset="2"/>
              </a:rPr>
              <a:t>)</a:t>
            </a:r>
            <a:endParaRPr lang="en-US" sz="1600" dirty="0">
              <a:sym typeface="Wingdings 2" pitchFamily="18" charset="2"/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Perfil</a:t>
            </a:r>
            <a:r>
              <a:rPr lang="en-US" sz="1600" dirty="0" smtClean="0">
                <a:sym typeface="Wingdings 2" pitchFamily="18" charset="2"/>
              </a:rPr>
              <a:t> de la </a:t>
            </a:r>
            <a:r>
              <a:rPr lang="en-US" sz="1600" dirty="0" err="1" smtClean="0">
                <a:sym typeface="Wingdings 2" pitchFamily="18" charset="2"/>
              </a:rPr>
              <a:t>tarjeta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>
                <a:sym typeface="Wingdings 2" pitchFamily="18" charset="2"/>
              </a:rPr>
              <a:t>(2G, 3G, ...)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smtClean="0">
                <a:sym typeface="Wingdings 2" pitchFamily="18" charset="2"/>
              </a:rPr>
              <a:t>Id de </a:t>
            </a:r>
            <a:r>
              <a:rPr lang="en-US" sz="1600" dirty="0" err="1" smtClean="0">
                <a:sym typeface="Wingdings 2" pitchFamily="18" charset="2"/>
              </a:rPr>
              <a:t>Grupo</a:t>
            </a:r>
            <a:r>
              <a:rPr lang="en-US" sz="1600" dirty="0" smtClean="0">
                <a:sym typeface="Wingdings 2" pitchFamily="18" charset="2"/>
              </a:rPr>
              <a:t> de </a:t>
            </a:r>
            <a:r>
              <a:rPr lang="en-US" sz="1600" dirty="0" err="1" smtClean="0">
                <a:sym typeface="Wingdings 2" pitchFamily="18" charset="2"/>
              </a:rPr>
              <a:t>Tarjeta</a:t>
            </a:r>
            <a:endParaRPr lang="en-US" sz="1600" dirty="0" smtClean="0">
              <a:sym typeface="Wingdings 2" pitchFamily="18" charset="2"/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Fecha</a:t>
            </a:r>
            <a:r>
              <a:rPr lang="en-US" sz="1600" dirty="0" smtClean="0">
                <a:sym typeface="Wingdings 2" pitchFamily="18" charset="2"/>
              </a:rPr>
              <a:t> de </a:t>
            </a:r>
            <a:r>
              <a:rPr lang="en-US" sz="1600" dirty="0" err="1" smtClean="0">
                <a:sym typeface="Wingdings 2" pitchFamily="18" charset="2"/>
              </a:rPr>
              <a:t>Creación</a:t>
            </a:r>
            <a:endParaRPr lang="en-US" sz="1600" dirty="0">
              <a:sym typeface="Wingdings 2" pitchFamily="18" charset="2"/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Fecha</a:t>
            </a:r>
            <a:r>
              <a:rPr lang="en-US" sz="1600" dirty="0" smtClean="0">
                <a:sym typeface="Wingdings 2" pitchFamily="18" charset="2"/>
              </a:rPr>
              <a:t> de </a:t>
            </a:r>
            <a:r>
              <a:rPr lang="en-US" sz="1600" dirty="0" err="1" smtClean="0">
                <a:sym typeface="Wingdings 2" pitchFamily="18" charset="2"/>
              </a:rPr>
              <a:t>última</a:t>
            </a:r>
            <a:r>
              <a:rPr lang="en-US" sz="1600" dirty="0" smtClean="0">
                <a:sym typeface="Wingdings 2" pitchFamily="18" charset="2"/>
              </a:rPr>
              <a:t> </a:t>
            </a:r>
            <a:r>
              <a:rPr lang="en-US" sz="1600" dirty="0" err="1" smtClean="0">
                <a:sym typeface="Wingdings 2" pitchFamily="18" charset="2"/>
              </a:rPr>
              <a:t>modificación</a:t>
            </a:r>
            <a:endParaRPr lang="en-US" sz="1600" dirty="0">
              <a:sym typeface="Wingdings 2" pitchFamily="18" charset="2"/>
            </a:endParaRPr>
          </a:p>
        </p:txBody>
      </p:sp>
      <p:sp>
        <p:nvSpPr>
          <p:cNvPr id="365585" name="Rectangle 17"/>
          <p:cNvSpPr>
            <a:spLocks noChangeArrowheads="1"/>
          </p:cNvSpPr>
          <p:nvPr/>
        </p:nvSpPr>
        <p:spPr bwMode="auto">
          <a:xfrm>
            <a:off x="3416300" y="1863725"/>
            <a:ext cx="10096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212725" y="2146300"/>
            <a:ext cx="3038475" cy="7016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3543300" y="2308225"/>
            <a:ext cx="914400" cy="5397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5588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8" y="1143000"/>
            <a:ext cx="4367212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90" name="Rectangle 22"/>
          <p:cNvSpPr>
            <a:spLocks noChangeArrowheads="1"/>
          </p:cNvSpPr>
          <p:nvPr/>
        </p:nvSpPr>
        <p:spPr bwMode="auto">
          <a:xfrm>
            <a:off x="200025" y="2847975"/>
            <a:ext cx="1866900" cy="3048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5591" name="Rectangle 23"/>
          <p:cNvSpPr>
            <a:spLocks noChangeArrowheads="1"/>
          </p:cNvSpPr>
          <p:nvPr/>
        </p:nvSpPr>
        <p:spPr bwMode="auto">
          <a:xfrm>
            <a:off x="2254250" y="2914650"/>
            <a:ext cx="1057275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5592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2163" y="3741738"/>
            <a:ext cx="50196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93" name="Rectangle 25"/>
          <p:cNvSpPr>
            <a:spLocks noChangeArrowheads="1"/>
          </p:cNvSpPr>
          <p:nvPr/>
        </p:nvSpPr>
        <p:spPr bwMode="auto">
          <a:xfrm>
            <a:off x="3771900" y="4576763"/>
            <a:ext cx="771525" cy="233362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5595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86138" y="5057775"/>
            <a:ext cx="2371725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96" name="Rectangle 28"/>
          <p:cNvSpPr>
            <a:spLocks noChangeArrowheads="1"/>
          </p:cNvSpPr>
          <p:nvPr/>
        </p:nvSpPr>
        <p:spPr bwMode="auto">
          <a:xfrm>
            <a:off x="4186238" y="5868988"/>
            <a:ext cx="771525" cy="233362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1552575" y="2943225"/>
            <a:ext cx="285750" cy="1143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Text Box 100"/>
          <p:cNvSpPr txBox="1">
            <a:spLocks noChangeArrowheads="1"/>
          </p:cNvSpPr>
          <p:nvPr/>
        </p:nvSpPr>
        <p:spPr bwMode="auto">
          <a:xfrm>
            <a:off x="886460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55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55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655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655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655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655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655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3655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655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3655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83" grpId="0" animBg="1"/>
      <p:bldP spid="365583" grpId="1" animBg="1"/>
      <p:bldP spid="365584" grpId="0"/>
      <p:bldP spid="365585" grpId="0" animBg="1"/>
      <p:bldP spid="365585" grpId="1" animBg="1"/>
      <p:bldP spid="365586" grpId="0" animBg="1"/>
      <p:bldP spid="365586" grpId="1" animBg="1"/>
      <p:bldP spid="365587" grpId="0" animBg="1"/>
      <p:bldP spid="365587" grpId="1" animBg="1"/>
      <p:bldP spid="365590" grpId="0" animBg="1"/>
      <p:bldP spid="365590" grpId="1" animBg="1"/>
      <p:bldP spid="365591" grpId="0" animBg="1"/>
      <p:bldP spid="365591" grpId="1" animBg="1"/>
      <p:bldP spid="365593" grpId="0" animBg="1"/>
      <p:bldP spid="365593" grpId="1" animBg="1"/>
      <p:bldP spid="365596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Objetivo</a:t>
            </a:r>
            <a:r>
              <a:rPr lang="en-US" dirty="0" smtClean="0"/>
              <a:t> 3/5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092414-5B67-40FA-95A3-7DE11407BFF5}" type="slidenum">
              <a:rPr lang="fr-FR" smtClean="0"/>
              <a:pPr/>
              <a:t>12</a:t>
            </a:fld>
            <a:endParaRPr lang="fr-FR" smtClean="0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8064500" y="153988"/>
            <a:ext cx="914400" cy="836612"/>
            <a:chOff x="4751" y="2193"/>
            <a:chExt cx="576" cy="527"/>
          </a:xfrm>
        </p:grpSpPr>
        <p:pic>
          <p:nvPicPr>
            <p:cNvPr id="19467" name="Picture 6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8" name="Picture 7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8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462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4488" y="1233488"/>
            <a:ext cx="5913437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639" name="Rectangle 23"/>
          <p:cNvSpPr>
            <a:spLocks noChangeArrowheads="1"/>
          </p:cNvSpPr>
          <p:nvPr/>
        </p:nvSpPr>
        <p:spPr bwMode="auto">
          <a:xfrm>
            <a:off x="2876550" y="3638550"/>
            <a:ext cx="2428875" cy="1695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40" name="Rectangle 24"/>
          <p:cNvSpPr>
            <a:spLocks noChangeArrowheads="1"/>
          </p:cNvSpPr>
          <p:nvPr/>
        </p:nvSpPr>
        <p:spPr bwMode="auto">
          <a:xfrm>
            <a:off x="6115050" y="4606925"/>
            <a:ext cx="80962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41" name="Rectangle 25"/>
          <p:cNvSpPr>
            <a:spLocks noChangeArrowheads="1"/>
          </p:cNvSpPr>
          <p:nvPr/>
        </p:nvSpPr>
        <p:spPr bwMode="auto">
          <a:xfrm>
            <a:off x="3067050" y="4448175"/>
            <a:ext cx="2171700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7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3676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9" grpId="0" animBg="1"/>
      <p:bldP spid="367639" grpId="1" animBg="1"/>
      <p:bldP spid="367640" grpId="0" animBg="1"/>
      <p:bldP spid="36764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Objetivo</a:t>
            </a:r>
            <a:r>
              <a:rPr lang="en-US" dirty="0" smtClean="0"/>
              <a:t> 4/5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9929CB-DB49-4C2C-A940-DDA49B42867D}" type="slidenum">
              <a:rPr lang="fr-FR" smtClean="0"/>
              <a:pPr/>
              <a:t>13</a:t>
            </a:fld>
            <a:endParaRPr lang="fr-FR" smtClean="0"/>
          </a:p>
        </p:txBody>
      </p:sp>
      <p:grpSp>
        <p:nvGrpSpPr>
          <p:cNvPr id="20485" name="Group 3"/>
          <p:cNvGrpSpPr>
            <a:grpSpLocks/>
          </p:cNvGrpSpPr>
          <p:nvPr/>
        </p:nvGrpSpPr>
        <p:grpSpPr bwMode="auto">
          <a:xfrm>
            <a:off x="8064500" y="153988"/>
            <a:ext cx="914400" cy="836612"/>
            <a:chOff x="4751" y="2193"/>
            <a:chExt cx="576" cy="527"/>
          </a:xfrm>
        </p:grpSpPr>
        <p:pic>
          <p:nvPicPr>
            <p:cNvPr id="20501" name="Picture 4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2" name="Picture 5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3" name="Picture 6" descr="car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6967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9438" y="1646238"/>
            <a:ext cx="5573712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7353300" y="3044825"/>
            <a:ext cx="742950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474035" y="1067945"/>
            <a:ext cx="7279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/>
              <a:t>tambien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pueden</a:t>
            </a:r>
            <a:r>
              <a:rPr lang="en-US" sz="2000" b="1" dirty="0" smtClean="0"/>
              <a:t> ser </a:t>
            </a:r>
          </a:p>
          <a:p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creados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manualmente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/>
              <a:t>y </a:t>
            </a:r>
            <a:r>
              <a:rPr lang="en-US" sz="2000" b="1" dirty="0" err="1" smtClean="0"/>
              <a:t>guardados</a:t>
            </a:r>
            <a:r>
              <a:rPr lang="en-US" sz="2000" b="1" dirty="0" smtClean="0"/>
              <a:t> en un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2725" y="1668463"/>
            <a:ext cx="2284413" cy="3803650"/>
            <a:chOff x="176" y="1171"/>
            <a:chExt cx="1439" cy="2396"/>
          </a:xfrm>
        </p:grpSpPr>
        <p:pic>
          <p:nvPicPr>
            <p:cNvPr id="20499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6" y="1413"/>
              <a:ext cx="1134" cy="215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20500" name="Text Box 13"/>
            <p:cNvSpPr txBox="1">
              <a:spLocks noChangeArrowheads="1"/>
            </p:cNvSpPr>
            <p:nvPr/>
          </p:nvSpPr>
          <p:spPr bwMode="auto">
            <a:xfrm>
              <a:off x="176" y="1171"/>
              <a:ext cx="14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MSISDN_20_Cards</a:t>
              </a:r>
              <a:r>
                <a:rPr lang="en-US" sz="1400" b="1">
                  <a:solidFill>
                    <a:srgbClr val="FF0066"/>
                  </a:solidFill>
                </a:rPr>
                <a:t>.target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143125" y="2686050"/>
            <a:ext cx="4010025" cy="590550"/>
            <a:chOff x="1350" y="1692"/>
            <a:chExt cx="2526" cy="372"/>
          </a:xfrm>
        </p:grpSpPr>
        <p:sp>
          <p:nvSpPr>
            <p:cNvPr id="20497" name="Rectangle 9"/>
            <p:cNvSpPr>
              <a:spLocks noChangeArrowheads="1"/>
            </p:cNvSpPr>
            <p:nvPr/>
          </p:nvSpPr>
          <p:spPr bwMode="auto">
            <a:xfrm>
              <a:off x="2724" y="1806"/>
              <a:ext cx="1152" cy="25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1350" y="1692"/>
              <a:ext cx="1374" cy="11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369682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71963" y="2555875"/>
            <a:ext cx="4386262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80" name="Rectangle 16"/>
          <p:cNvSpPr>
            <a:spLocks noChangeArrowheads="1"/>
          </p:cNvSpPr>
          <p:nvPr/>
        </p:nvSpPr>
        <p:spPr bwMode="auto">
          <a:xfrm>
            <a:off x="4486275" y="4772025"/>
            <a:ext cx="2047875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095500" y="4587875"/>
            <a:ext cx="5988050" cy="593725"/>
            <a:chOff x="1320" y="2890"/>
            <a:chExt cx="3772" cy="374"/>
          </a:xfrm>
        </p:grpSpPr>
        <p:sp>
          <p:nvSpPr>
            <p:cNvPr id="20495" name="Rectangle 17"/>
            <p:cNvSpPr>
              <a:spLocks noChangeArrowheads="1"/>
            </p:cNvSpPr>
            <p:nvPr/>
          </p:nvSpPr>
          <p:spPr bwMode="auto">
            <a:xfrm>
              <a:off x="4624" y="2890"/>
              <a:ext cx="468" cy="10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Freeform 21"/>
            <p:cNvSpPr>
              <a:spLocks/>
            </p:cNvSpPr>
            <p:nvPr/>
          </p:nvSpPr>
          <p:spPr bwMode="auto">
            <a:xfrm>
              <a:off x="1320" y="3006"/>
              <a:ext cx="3300" cy="258"/>
            </a:xfrm>
            <a:custGeom>
              <a:avLst/>
              <a:gdLst>
                <a:gd name="T0" fmla="*/ 3300 w 3300"/>
                <a:gd name="T1" fmla="*/ 0 h 258"/>
                <a:gd name="T2" fmla="*/ 2724 w 3300"/>
                <a:gd name="T3" fmla="*/ 258 h 258"/>
                <a:gd name="T4" fmla="*/ 456 w 3300"/>
                <a:gd name="T5" fmla="*/ 252 h 258"/>
                <a:gd name="T6" fmla="*/ 0 w 3300"/>
                <a:gd name="T7" fmla="*/ 48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00"/>
                <a:gd name="T13" fmla="*/ 0 h 258"/>
                <a:gd name="T14" fmla="*/ 3300 w 3300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00" h="258">
                  <a:moveTo>
                    <a:pt x="3300" y="0"/>
                  </a:moveTo>
                  <a:lnTo>
                    <a:pt x="2724" y="258"/>
                  </a:lnTo>
                  <a:lnTo>
                    <a:pt x="456" y="252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4" name="Text Box 100"/>
          <p:cNvSpPr txBox="1">
            <a:spLocks noChangeArrowheads="1"/>
          </p:cNvSpPr>
          <p:nvPr/>
        </p:nvSpPr>
        <p:spPr bwMode="auto">
          <a:xfrm>
            <a:off x="885190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696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animBg="1"/>
      <p:bldP spid="369674" grpId="1" animBg="1"/>
      <p:bldP spid="369680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Objetivo</a:t>
            </a:r>
            <a:r>
              <a:rPr lang="en-US" dirty="0" smtClean="0"/>
              <a:t> 5/5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>
          <a:xfrm>
            <a:off x="600075" y="1595438"/>
            <a:ext cx="7570788" cy="4197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1971675" algn="l"/>
              </a:tabLst>
            </a:pPr>
            <a:r>
              <a:rPr lang="en-US" dirty="0" err="1" smtClean="0"/>
              <a:t>Crea</a:t>
            </a:r>
            <a:r>
              <a:rPr lang="en-US" dirty="0" smtClean="0"/>
              <a:t> 2 Target lists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 eaLnBrk="1" hangingPunct="1">
              <a:tabLst>
                <a:tab pos="1971675" algn="l"/>
              </a:tabLst>
            </a:pPr>
            <a:r>
              <a:rPr lang="en-US" dirty="0" smtClean="0"/>
              <a:t>Target list 1</a:t>
            </a:r>
          </a:p>
          <a:p>
            <a:pPr lvl="1" eaLnBrk="1" hangingPunct="1">
              <a:tabLst>
                <a:tab pos="1971675" algn="l"/>
              </a:tabLst>
            </a:pPr>
            <a:r>
              <a:rPr lang="en-US" dirty="0" err="1" smtClean="0"/>
              <a:t>Nombre</a:t>
            </a:r>
            <a:r>
              <a:rPr lang="en-US" dirty="0" smtClean="0"/>
              <a:t>	MSISDN_0602000</a:t>
            </a:r>
            <a:endParaRPr lang="en-US" i="1" dirty="0" smtClean="0"/>
          </a:p>
          <a:p>
            <a:pPr lvl="1" eaLnBrk="1" hangingPunct="1">
              <a:tabLst>
                <a:tab pos="1971675" algn="l"/>
              </a:tabLst>
            </a:pPr>
            <a:r>
              <a:rPr lang="en-US" dirty="0" err="1" smtClean="0"/>
              <a:t>Criterio</a:t>
            </a:r>
            <a:endParaRPr lang="en-US" dirty="0" smtClean="0"/>
          </a:p>
          <a:p>
            <a:pPr lvl="2" eaLnBrk="1" hangingPunct="1">
              <a:buFont typeface="Arial" charset="0"/>
              <a:buNone/>
              <a:tabLst>
                <a:tab pos="1971675" algn="l"/>
              </a:tabLst>
            </a:pPr>
            <a:r>
              <a:rPr lang="en-US" dirty="0" smtClean="0"/>
              <a:t>MSISDN = 0602000</a:t>
            </a:r>
            <a:r>
              <a:rPr lang="en-US" sz="1800" dirty="0" smtClean="0">
                <a:sym typeface="Wingdings" pitchFamily="2" charset="2"/>
              </a:rPr>
              <a:t>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dirty="0" smtClean="0">
                <a:sym typeface="Wingdings 3" pitchFamily="18" charset="2"/>
              </a:rPr>
              <a:t> 1000 </a:t>
            </a:r>
            <a:r>
              <a:rPr lang="en-US" dirty="0" err="1" smtClean="0">
                <a:sym typeface="Wingdings 3" pitchFamily="18" charset="2"/>
              </a:rPr>
              <a:t>tarjetas</a:t>
            </a:r>
            <a:endParaRPr lang="en-US" dirty="0" smtClean="0">
              <a:sym typeface="Wingdings 3" pitchFamily="18" charset="2"/>
            </a:endParaRPr>
          </a:p>
          <a:p>
            <a:pPr eaLnBrk="1" hangingPunct="1">
              <a:tabLst>
                <a:tab pos="1971675" algn="l"/>
              </a:tabLst>
            </a:pPr>
            <a:endParaRPr lang="en-US" dirty="0" smtClean="0"/>
          </a:p>
          <a:p>
            <a:pPr eaLnBrk="1" hangingPunct="1">
              <a:tabLst>
                <a:tab pos="1971675" algn="l"/>
              </a:tabLst>
            </a:pPr>
            <a:r>
              <a:rPr lang="en-US" dirty="0" smtClean="0"/>
              <a:t>Target list 2</a:t>
            </a:r>
          </a:p>
          <a:p>
            <a:pPr lvl="1" eaLnBrk="1" hangingPunct="1">
              <a:tabLst>
                <a:tab pos="1971675" algn="l"/>
              </a:tabLst>
            </a:pPr>
            <a:r>
              <a:rPr lang="en-US" dirty="0" err="1" smtClean="0"/>
              <a:t>Nombre</a:t>
            </a:r>
            <a:r>
              <a:rPr lang="en-US" dirty="0" smtClean="0"/>
              <a:t>	MSISDN_20_tarjetas</a:t>
            </a:r>
            <a:endParaRPr lang="en-US" i="1" dirty="0" smtClean="0"/>
          </a:p>
          <a:p>
            <a:pPr lvl="1" eaLnBrk="1" hangingPunct="1">
              <a:tabLst>
                <a:tab pos="1971675" algn="l"/>
              </a:tabLst>
            </a:pP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20 </a:t>
            </a:r>
            <a:r>
              <a:rPr lang="en-US" dirty="0" err="1" smtClean="0"/>
              <a:t>primeras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 </a:t>
            </a:r>
            <a:endParaRPr lang="en-US" dirty="0" smtClean="0"/>
          </a:p>
          <a:p>
            <a:pPr lvl="1" algn="l" eaLnBrk="1" hangingPunct="1">
              <a:buNone/>
              <a:tabLst>
                <a:tab pos="1971675" algn="l"/>
              </a:tabLst>
            </a:pPr>
            <a:r>
              <a:rPr lang="en-US" dirty="0" err="1" smtClean="0"/>
              <a:t>e</a:t>
            </a:r>
            <a:r>
              <a:rPr lang="en-US" dirty="0" err="1" smtClean="0"/>
              <a:t>mpezando</a:t>
            </a:r>
            <a:r>
              <a:rPr lang="en-US" dirty="0" smtClean="0"/>
              <a:t> con 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siguientes</a:t>
            </a:r>
            <a:r>
              <a:rPr lang="en-US" dirty="0" smtClean="0"/>
              <a:t> MSISDN</a:t>
            </a:r>
            <a:r>
              <a:rPr lang="en-US" dirty="0" smtClean="0"/>
              <a:t>: 0602000000</a:t>
            </a:r>
            <a:endParaRPr lang="en-US" i="1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6105FE-959C-4413-B36A-1F178C6309CD}" type="slidenum">
              <a:rPr lang="fr-FR" smtClean="0"/>
              <a:pPr/>
              <a:t>14</a:t>
            </a:fld>
            <a:endParaRPr lang="fr-FR" smtClean="0"/>
          </a:p>
        </p:txBody>
      </p:sp>
      <p:pic>
        <p:nvPicPr>
          <p:cNvPr id="21510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828675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8099" y="3536212"/>
            <a:ext cx="172402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1512" name="Group 9"/>
          <p:cNvGrpSpPr>
            <a:grpSpLocks/>
          </p:cNvGrpSpPr>
          <p:nvPr/>
        </p:nvGrpSpPr>
        <p:grpSpPr bwMode="auto">
          <a:xfrm>
            <a:off x="8064500" y="153988"/>
            <a:ext cx="914400" cy="836612"/>
            <a:chOff x="4751" y="2193"/>
            <a:chExt cx="576" cy="527"/>
          </a:xfrm>
        </p:grpSpPr>
        <p:pic>
          <p:nvPicPr>
            <p:cNvPr id="21514" name="Picture 10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5" name="Picture 11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6" name="Picture 12" descr="car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5190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8D0CCB-507D-4C09-8A1A-87CC2D26C694}" type="slidenum">
              <a:rPr lang="fr-FR" smtClean="0"/>
              <a:pPr/>
              <a:t>15</a:t>
            </a:fld>
            <a:endParaRPr lang="fr-FR" smtClean="0"/>
          </a:p>
        </p:txBody>
      </p:sp>
      <p:pic>
        <p:nvPicPr>
          <p:cNvPr id="22533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206500"/>
            <a:ext cx="6046787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1543050" y="2771775"/>
            <a:ext cx="1209675" cy="4000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2535" name="Picture 13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778" name="Rectangle 18"/>
          <p:cNvSpPr>
            <a:spLocks noChangeArrowheads="1"/>
          </p:cNvSpPr>
          <p:nvPr/>
        </p:nvSpPr>
        <p:spPr bwMode="auto">
          <a:xfrm>
            <a:off x="2816225" y="2635250"/>
            <a:ext cx="3619500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3779" name="Rectangle 19"/>
          <p:cNvSpPr>
            <a:spLocks noChangeArrowheads="1"/>
          </p:cNvSpPr>
          <p:nvPr/>
        </p:nvSpPr>
        <p:spPr bwMode="auto">
          <a:xfrm>
            <a:off x="2984500" y="3308350"/>
            <a:ext cx="4343400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076829" y="3733800"/>
            <a:ext cx="4125914" cy="568325"/>
            <a:chOff x="3198" y="2352"/>
            <a:chExt cx="2599" cy="358"/>
          </a:xfrm>
        </p:grpSpPr>
        <p:sp>
          <p:nvSpPr>
            <p:cNvPr id="22540" name="Freeform 20"/>
            <p:cNvSpPr>
              <a:spLocks/>
            </p:cNvSpPr>
            <p:nvPr/>
          </p:nvSpPr>
          <p:spPr bwMode="auto">
            <a:xfrm>
              <a:off x="3198" y="2352"/>
              <a:ext cx="180" cy="246"/>
            </a:xfrm>
            <a:custGeom>
              <a:avLst/>
              <a:gdLst>
                <a:gd name="T0" fmla="*/ 0 w 180"/>
                <a:gd name="T1" fmla="*/ 0 h 246"/>
                <a:gd name="T2" fmla="*/ 0 w 180"/>
                <a:gd name="T3" fmla="*/ 192 h 246"/>
                <a:gd name="T4" fmla="*/ 180 w 180"/>
                <a:gd name="T5" fmla="*/ 246 h 246"/>
                <a:gd name="T6" fmla="*/ 0 60000 65536"/>
                <a:gd name="T7" fmla="*/ 0 60000 65536"/>
                <a:gd name="T8" fmla="*/ 0 60000 65536"/>
                <a:gd name="T9" fmla="*/ 0 w 180"/>
                <a:gd name="T10" fmla="*/ 0 h 246"/>
                <a:gd name="T11" fmla="*/ 180 w 180"/>
                <a:gd name="T12" fmla="*/ 246 h 2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246">
                  <a:moveTo>
                    <a:pt x="0" y="0"/>
                  </a:moveTo>
                  <a:lnTo>
                    <a:pt x="0" y="192"/>
                  </a:lnTo>
                  <a:lnTo>
                    <a:pt x="180" y="246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338" y="2477"/>
              <a:ext cx="24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Selecciona</a:t>
              </a:r>
              <a:r>
                <a:rPr lang="en-US" sz="1800" dirty="0" smtClean="0"/>
                <a:t> 1 </a:t>
              </a:r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CMM</a:t>
              </a:r>
              <a:r>
                <a: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800" dirty="0" smtClean="0"/>
                <a:t>o </a:t>
              </a:r>
              <a:r>
                <a:rPr lang="en-US" sz="1800" dirty="0" err="1" smtClean="0"/>
                <a:t>escenario</a:t>
              </a:r>
              <a:r>
                <a:rPr lang="en-US" sz="1800" dirty="0" smtClean="0"/>
                <a:t> 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XCT</a:t>
              </a:r>
              <a:endParaRPr lang="en-US" sz="1800" dirty="0"/>
            </a:p>
          </p:txBody>
        </p:sp>
      </p:grp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37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737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/>
      <p:bldP spid="373769" grpId="1" animBg="1"/>
      <p:bldP spid="373778" grpId="0" animBg="1"/>
      <p:bldP spid="373778" grpId="1" animBg="1"/>
      <p:bldP spid="373779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– CMM 1/8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D311F7-DF5B-4525-A88C-87611FB86B4A}" type="slidenum">
              <a:rPr lang="fr-FR" smtClean="0"/>
              <a:pPr/>
              <a:t>16</a:t>
            </a:fld>
            <a:endParaRPr lang="fr-FR" smtClean="0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206500"/>
            <a:ext cx="6046787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2946400" y="3308350"/>
            <a:ext cx="4381500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7124700" y="5943600"/>
            <a:ext cx="36195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5190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78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4" grpId="0" animBg="1"/>
      <p:bldP spid="377864" grpId="1" animBg="1"/>
      <p:bldP spid="37786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2/8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239E08-275C-4E25-92D0-0F948C76C3FA}" type="slidenum">
              <a:rPr lang="fr-FR" smtClean="0"/>
              <a:pPr/>
              <a:t>17</a:t>
            </a:fld>
            <a:endParaRPr lang="fr-FR" smtClean="0"/>
          </a:p>
        </p:txBody>
      </p:sp>
      <p:pic>
        <p:nvPicPr>
          <p:cNvPr id="24581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7788"/>
            <a:ext cx="4441825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590925" y="1574801"/>
            <a:ext cx="5459416" cy="830263"/>
            <a:chOff x="2262" y="992"/>
            <a:chExt cx="3439" cy="523"/>
          </a:xfrm>
        </p:grpSpPr>
        <p:sp>
          <p:nvSpPr>
            <p:cNvPr id="24603" name="Text Box 10"/>
            <p:cNvSpPr txBox="1">
              <a:spLocks noChangeArrowheads="1"/>
            </p:cNvSpPr>
            <p:nvPr/>
          </p:nvSpPr>
          <p:spPr bwMode="auto">
            <a:xfrm>
              <a:off x="2784" y="992"/>
              <a:ext cx="2917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La </a:t>
              </a:r>
              <a:r>
                <a:rPr lang="en-US" sz="1600" dirty="0" err="1" smtClean="0"/>
                <a:t>etiqueta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texto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libre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utilizada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para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identificar</a:t>
              </a:r>
              <a:endParaRPr lang="en-US" sz="1600" dirty="0" smtClean="0"/>
            </a:p>
            <a:p>
              <a:r>
                <a:rPr lang="en-US" sz="1600" dirty="0" smtClean="0"/>
                <a:t> la </a:t>
              </a:r>
              <a:r>
                <a:rPr lang="en-US" sz="1600" dirty="0" err="1" smtClean="0"/>
                <a:t>campaña</a:t>
              </a:r>
              <a:r>
                <a:rPr lang="en-US" sz="1600" dirty="0" smtClean="0"/>
                <a:t>. </a:t>
              </a:r>
              <a:r>
                <a:rPr lang="en-US" sz="1600" dirty="0" smtClean="0"/>
                <a:t>Si </a:t>
              </a:r>
              <a:r>
                <a:rPr lang="en-US" sz="1600" dirty="0" err="1" smtClean="0"/>
                <a:t>este</a:t>
              </a:r>
              <a:r>
                <a:rPr lang="en-US" sz="1600" dirty="0" smtClean="0"/>
                <a:t> campo se </a:t>
              </a:r>
              <a:r>
                <a:rPr lang="en-US" sz="1600" dirty="0" err="1" smtClean="0"/>
                <a:t>deja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libre</a:t>
              </a:r>
              <a:r>
                <a:rPr lang="en-US" sz="1600" dirty="0" smtClean="0"/>
                <a:t>, </a:t>
              </a:r>
            </a:p>
            <a:p>
              <a:r>
                <a:rPr lang="en-US" sz="1600" dirty="0" smtClean="0"/>
                <a:t>el </a:t>
              </a:r>
              <a:r>
                <a:rPr lang="en-US" sz="1600" dirty="0" err="1" smtClean="0"/>
                <a:t>sistema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asigna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su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propio</a:t>
              </a:r>
              <a:r>
                <a:rPr lang="en-US" sz="1600" dirty="0" smtClean="0"/>
                <a:t> Id.</a:t>
              </a:r>
              <a:endParaRPr lang="en-US" sz="1600" dirty="0"/>
            </a:p>
          </p:txBody>
        </p:sp>
        <p:sp>
          <p:nvSpPr>
            <p:cNvPr id="24604" name="Line 11"/>
            <p:cNvSpPr>
              <a:spLocks noChangeShapeType="1"/>
            </p:cNvSpPr>
            <p:nvPr/>
          </p:nvSpPr>
          <p:spPr bwMode="auto">
            <a:xfrm flipV="1">
              <a:off x="2262" y="1110"/>
              <a:ext cx="570" cy="12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4419600" y="2257425"/>
            <a:ext cx="4386266" cy="619125"/>
            <a:chOff x="2784" y="1422"/>
            <a:chExt cx="2763" cy="390"/>
          </a:xfrm>
        </p:grpSpPr>
        <p:sp>
          <p:nvSpPr>
            <p:cNvPr id="24601" name="AutoShape 12"/>
            <p:cNvSpPr>
              <a:spLocks/>
            </p:cNvSpPr>
            <p:nvPr/>
          </p:nvSpPr>
          <p:spPr bwMode="auto">
            <a:xfrm>
              <a:off x="2784" y="1422"/>
              <a:ext cx="84" cy="390"/>
            </a:xfrm>
            <a:prstGeom prst="rightBrace">
              <a:avLst>
                <a:gd name="adj1" fmla="val 38690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Text Box 13"/>
            <p:cNvSpPr txBox="1">
              <a:spLocks noChangeArrowheads="1"/>
            </p:cNvSpPr>
            <p:nvPr/>
          </p:nvSpPr>
          <p:spPr bwMode="auto">
            <a:xfrm>
              <a:off x="2852" y="1424"/>
              <a:ext cx="269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Lapso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tiempo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durante</a:t>
              </a:r>
              <a:r>
                <a:rPr lang="en-US" sz="1600" dirty="0" smtClean="0"/>
                <a:t> el </a:t>
              </a:r>
              <a:r>
                <a:rPr lang="en-US" sz="1600" dirty="0" err="1" smtClean="0"/>
                <a:t>cual</a:t>
              </a:r>
              <a:r>
                <a:rPr lang="en-US" sz="1600" dirty="0" smtClean="0"/>
                <a:t> la </a:t>
              </a:r>
              <a:r>
                <a:rPr lang="en-US" sz="1600" dirty="0" err="1" smtClean="0"/>
                <a:t>campaña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err="1" smtClean="0"/>
                <a:t>correrá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día</a:t>
              </a:r>
              <a:r>
                <a:rPr lang="en-US" sz="1600" dirty="0" smtClean="0"/>
                <a:t>. </a:t>
              </a:r>
              <a:endParaRPr lang="en-US" sz="1600" dirty="0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120900" y="2994027"/>
            <a:ext cx="7048512" cy="1077913"/>
            <a:chOff x="1336" y="1886"/>
            <a:chExt cx="4440" cy="679"/>
          </a:xfrm>
        </p:grpSpPr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 flipV="1">
              <a:off x="1336" y="2002"/>
              <a:ext cx="149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600" name="Text Box 16"/>
            <p:cNvSpPr txBox="1">
              <a:spLocks noChangeArrowheads="1"/>
            </p:cNvSpPr>
            <p:nvPr/>
          </p:nvSpPr>
          <p:spPr bwMode="auto">
            <a:xfrm>
              <a:off x="2798" y="1886"/>
              <a:ext cx="297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Parámetro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utilizado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por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otros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productos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Gemalto</a:t>
              </a:r>
              <a:r>
                <a:rPr lang="en-US" sz="1600" dirty="0" smtClean="0"/>
                <a:t>, </a:t>
              </a:r>
            </a:p>
            <a:p>
              <a:r>
                <a:rPr lang="en-US" sz="1600" dirty="0" smtClean="0"/>
                <a:t>tales </a:t>
              </a:r>
              <a:r>
                <a:rPr lang="en-US" sz="1600" dirty="0" err="1" smtClean="0"/>
                <a:t>como</a:t>
              </a:r>
              <a:r>
                <a:rPr lang="en-US" sz="1600" dirty="0" smtClean="0"/>
                <a:t> un Device </a:t>
              </a:r>
              <a:r>
                <a:rPr lang="en-US" sz="1600" dirty="0"/>
                <a:t>Manager, </a:t>
              </a:r>
              <a:r>
                <a:rPr lang="en-US" sz="1600" dirty="0" err="1" smtClean="0"/>
                <a:t>para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ver</a:t>
              </a:r>
              <a:r>
                <a:rPr lang="en-US" sz="1600" dirty="0" smtClean="0"/>
                <a:t> (o no) </a:t>
              </a:r>
            </a:p>
            <a:p>
              <a:r>
                <a:rPr lang="en-US" sz="1600" dirty="0" err="1" smtClean="0"/>
                <a:t>toda</a:t>
              </a:r>
              <a:r>
                <a:rPr lang="en-US" sz="1600" dirty="0" smtClean="0"/>
                <a:t> la </a:t>
              </a:r>
              <a:r>
                <a:rPr lang="en-US" sz="1600" dirty="0" err="1" smtClean="0"/>
                <a:t>invocación</a:t>
              </a:r>
              <a:r>
                <a:rPr lang="en-US" sz="1600" dirty="0" smtClean="0"/>
                <a:t>*  </a:t>
              </a:r>
              <a:r>
                <a:rPr lang="en-US" sz="1600" dirty="0" err="1" smtClean="0"/>
                <a:t>dentro</a:t>
              </a:r>
              <a:r>
                <a:rPr lang="en-US" sz="1600" dirty="0" smtClean="0"/>
                <a:t> de la </a:t>
              </a:r>
              <a:r>
                <a:rPr lang="en-US" sz="1600" dirty="0" err="1" smtClean="0"/>
                <a:t>ventana</a:t>
              </a:r>
              <a:r>
                <a:rPr lang="en-US" sz="1600" dirty="0" smtClean="0"/>
                <a:t> de </a:t>
              </a:r>
            </a:p>
            <a:p>
              <a:r>
                <a:rPr lang="en-US" sz="1600" dirty="0" smtClean="0"/>
                <a:t>del </a:t>
              </a:r>
              <a:r>
                <a:rPr lang="en-US" sz="1600" dirty="0" err="1" smtClean="0"/>
                <a:t>producto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2524125" y="3419476"/>
            <a:ext cx="4716470" cy="1693863"/>
            <a:chOff x="1590" y="2154"/>
            <a:chExt cx="2971" cy="1067"/>
          </a:xfrm>
        </p:grpSpPr>
        <p:sp>
          <p:nvSpPr>
            <p:cNvPr id="24597" name="Freeform 64"/>
            <p:cNvSpPr>
              <a:spLocks/>
            </p:cNvSpPr>
            <p:nvPr/>
          </p:nvSpPr>
          <p:spPr bwMode="auto">
            <a:xfrm>
              <a:off x="1590" y="2154"/>
              <a:ext cx="726" cy="600"/>
            </a:xfrm>
            <a:custGeom>
              <a:avLst/>
              <a:gdLst>
                <a:gd name="T0" fmla="*/ 0 w 726"/>
                <a:gd name="T1" fmla="*/ 0 h 882"/>
                <a:gd name="T2" fmla="*/ 0 w 726"/>
                <a:gd name="T3" fmla="*/ 359 h 882"/>
                <a:gd name="T4" fmla="*/ 726 w 726"/>
                <a:gd name="T5" fmla="*/ 408 h 882"/>
                <a:gd name="T6" fmla="*/ 0 60000 65536"/>
                <a:gd name="T7" fmla="*/ 0 60000 65536"/>
                <a:gd name="T8" fmla="*/ 0 60000 65536"/>
                <a:gd name="T9" fmla="*/ 0 w 726"/>
                <a:gd name="T10" fmla="*/ 0 h 882"/>
                <a:gd name="T11" fmla="*/ 726 w 726"/>
                <a:gd name="T12" fmla="*/ 882 h 8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882">
                  <a:moveTo>
                    <a:pt x="0" y="0"/>
                  </a:moveTo>
                  <a:lnTo>
                    <a:pt x="0" y="774"/>
                  </a:lnTo>
                  <a:lnTo>
                    <a:pt x="726" y="882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Text Box 66"/>
            <p:cNvSpPr txBox="1">
              <a:spLocks noChangeArrowheads="1"/>
            </p:cNvSpPr>
            <p:nvPr/>
          </p:nvSpPr>
          <p:spPr bwMode="auto">
            <a:xfrm>
              <a:off x="2312" y="2639"/>
              <a:ext cx="224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Ejemplo</a:t>
              </a:r>
              <a:r>
                <a:rPr lang="en-US" sz="1800" b="1" dirty="0" smtClean="0"/>
                <a:t> de </a:t>
              </a:r>
              <a:r>
                <a:rPr lang="en-US" sz="1800" b="1" dirty="0" err="1" smtClean="0"/>
                <a:t>Nivel</a:t>
              </a:r>
              <a:r>
                <a:rPr lang="en-US" sz="1800" b="1" dirty="0" smtClean="0"/>
                <a:t> de </a:t>
              </a:r>
              <a:r>
                <a:rPr lang="en-US" sz="1800" b="1" dirty="0" err="1" smtClean="0"/>
                <a:t>Prioridad</a:t>
              </a:r>
              <a:endParaRPr lang="en-US" sz="1800" b="1" dirty="0"/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b="1" dirty="0"/>
                <a:t> </a:t>
              </a:r>
              <a:r>
                <a:rPr lang="en-US" sz="1800" b="1" dirty="0" err="1" smtClean="0"/>
                <a:t>Campaña</a:t>
              </a:r>
              <a:r>
                <a:rPr lang="en-US" sz="1800" b="1" dirty="0" smtClean="0"/>
                <a:t> </a:t>
              </a:r>
              <a:r>
                <a:rPr lang="en-US" sz="1800" b="1" dirty="0">
                  <a:solidFill>
                    <a:srgbClr val="FF0066"/>
                  </a:solidFill>
                </a:rPr>
                <a:t>A</a:t>
              </a:r>
              <a:r>
                <a:rPr lang="en-US" sz="1800" b="1" dirty="0"/>
                <a:t> = </a:t>
              </a:r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50</a:t>
              </a:r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b="1" dirty="0"/>
                <a:t> </a:t>
              </a:r>
              <a:r>
                <a:rPr lang="en-US" sz="1800" b="1" dirty="0" err="1" smtClean="0"/>
                <a:t>Campaña</a:t>
              </a:r>
              <a:r>
                <a:rPr lang="en-US" sz="1800" b="1" dirty="0" smtClean="0"/>
                <a:t> </a:t>
              </a:r>
              <a:r>
                <a:rPr lang="en-US" sz="1800" b="1" dirty="0">
                  <a:solidFill>
                    <a:schemeClr val="folHlink"/>
                  </a:solidFill>
                </a:rPr>
                <a:t>B</a:t>
              </a:r>
              <a:r>
                <a:rPr lang="en-US" sz="1800" b="1" dirty="0"/>
                <a:t> = </a:t>
              </a:r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048375" y="4159250"/>
            <a:ext cx="2763838" cy="2127250"/>
            <a:chOff x="3810" y="2620"/>
            <a:chExt cx="1741" cy="1340"/>
          </a:xfrm>
        </p:grpSpPr>
        <p:grpSp>
          <p:nvGrpSpPr>
            <p:cNvPr id="24593" name="Group 65"/>
            <p:cNvGrpSpPr>
              <a:grpSpLocks/>
            </p:cNvGrpSpPr>
            <p:nvPr/>
          </p:nvGrpSpPr>
          <p:grpSpPr bwMode="auto">
            <a:xfrm>
              <a:off x="4686" y="2620"/>
              <a:ext cx="865" cy="1340"/>
              <a:chOff x="3876" y="2452"/>
              <a:chExt cx="865" cy="1340"/>
            </a:xfrm>
          </p:grpSpPr>
          <p:pic>
            <p:nvPicPr>
              <p:cNvPr id="24595" name="Picture 17" descr="2_c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11" y="2452"/>
                <a:ext cx="830" cy="1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596" name="Rectangle 18"/>
              <p:cNvSpPr>
                <a:spLocks noChangeArrowheads="1"/>
              </p:cNvSpPr>
              <p:nvPr/>
            </p:nvSpPr>
            <p:spPr bwMode="auto">
              <a:xfrm>
                <a:off x="3876" y="2952"/>
                <a:ext cx="582" cy="8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94" name="Line 67"/>
            <p:cNvSpPr>
              <a:spLocks noChangeShapeType="1"/>
            </p:cNvSpPr>
            <p:nvPr/>
          </p:nvSpPr>
          <p:spPr bwMode="auto">
            <a:xfrm flipV="1">
              <a:off x="3810" y="2826"/>
              <a:ext cx="948" cy="13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79972" name="Text Box 68"/>
          <p:cNvSpPr txBox="1">
            <a:spLocks noChangeArrowheads="1"/>
          </p:cNvSpPr>
          <p:nvPr/>
        </p:nvSpPr>
        <p:spPr bwMode="auto">
          <a:xfrm>
            <a:off x="144463" y="5411788"/>
            <a:ext cx="56124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/>
              <a:t>(*) </a:t>
            </a:r>
            <a:r>
              <a:rPr lang="en-US" sz="1600" b="1" i="1" dirty="0" err="1" smtClean="0"/>
              <a:t>Invocación</a:t>
            </a:r>
            <a:endParaRPr lang="en-US" sz="1600" b="1" i="1" dirty="0"/>
          </a:p>
          <a:p>
            <a:r>
              <a:rPr lang="en-US" sz="1600" i="1" dirty="0" err="1" smtClean="0"/>
              <a:t>Instrucción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correspondiente</a:t>
            </a:r>
            <a:r>
              <a:rPr lang="en-US" sz="1600" i="1" dirty="0" smtClean="0"/>
              <a:t> a la </a:t>
            </a:r>
            <a:r>
              <a:rPr lang="en-US" sz="1600" i="1" dirty="0" err="1" smtClean="0"/>
              <a:t>solicitud</a:t>
            </a:r>
            <a:r>
              <a:rPr lang="en-US" sz="1600" i="1" dirty="0" smtClean="0"/>
              <a:t> de </a:t>
            </a:r>
            <a:r>
              <a:rPr lang="en-US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único</a:t>
            </a:r>
            <a:endParaRPr 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i="1" dirty="0" err="1" smtClean="0"/>
              <a:t>Dirigida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una</a:t>
            </a:r>
            <a:r>
              <a:rPr lang="en-US" sz="1600" i="1" dirty="0" smtClean="0"/>
              <a:t>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sola </a:t>
            </a:r>
            <a:r>
              <a:rPr lang="en-US" sz="1600" i="1" dirty="0" err="1" smtClean="0"/>
              <a:t>tarjeta</a:t>
            </a:r>
            <a:r>
              <a:rPr lang="en-US" sz="1600" i="1" dirty="0" smtClean="0"/>
              <a:t> </a:t>
            </a:r>
            <a:endParaRPr lang="en-US" sz="1600" i="1" dirty="0"/>
          </a:p>
        </p:txBody>
      </p: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604125" y="5038725"/>
            <a:ext cx="720725" cy="304800"/>
            <a:chOff x="4604" y="3174"/>
            <a:chExt cx="454" cy="192"/>
          </a:xfrm>
        </p:grpSpPr>
        <p:sp>
          <p:nvSpPr>
            <p:cNvPr id="24591" name="Text Box 69"/>
            <p:cNvSpPr txBox="1">
              <a:spLocks noChangeArrowheads="1"/>
            </p:cNvSpPr>
            <p:nvPr/>
          </p:nvSpPr>
          <p:spPr bwMode="auto">
            <a:xfrm>
              <a:off x="4604" y="3174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(*)</a:t>
              </a:r>
            </a:p>
          </p:txBody>
        </p:sp>
        <p:sp>
          <p:nvSpPr>
            <p:cNvPr id="24592" name="Line 70"/>
            <p:cNvSpPr>
              <a:spLocks noChangeShapeType="1"/>
            </p:cNvSpPr>
            <p:nvPr/>
          </p:nvSpPr>
          <p:spPr bwMode="auto">
            <a:xfrm>
              <a:off x="4806" y="3270"/>
              <a:ext cx="252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799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72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3/8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46FB36-4B16-4EBE-8C98-B2511A29E4B6}" type="slidenum">
              <a:rPr lang="fr-FR" smtClean="0"/>
              <a:pPr/>
              <a:t>18</a:t>
            </a:fld>
            <a:endParaRPr lang="fr-FR" smtClean="0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8263"/>
            <a:ext cx="4441825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52675" y="3336927"/>
            <a:ext cx="6550026" cy="830263"/>
            <a:chOff x="1482" y="2102"/>
            <a:chExt cx="4126" cy="523"/>
          </a:xfrm>
        </p:grpSpPr>
        <p:sp>
          <p:nvSpPr>
            <p:cNvPr id="25618" name="Text Box 27"/>
            <p:cNvSpPr txBox="1">
              <a:spLocks noChangeArrowheads="1"/>
            </p:cNvSpPr>
            <p:nvPr/>
          </p:nvSpPr>
          <p:spPr bwMode="auto">
            <a:xfrm>
              <a:off x="2798" y="2102"/>
              <a:ext cx="28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Define el </a:t>
              </a:r>
              <a:r>
                <a:rPr lang="en-US" sz="1600" dirty="0" err="1" smtClean="0"/>
                <a:t>tiempo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que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toma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ejecutar</a:t>
              </a:r>
              <a:r>
                <a:rPr lang="en-US" sz="1600" dirty="0" smtClean="0"/>
                <a:t> un </a:t>
              </a:r>
              <a:r>
                <a:rPr lang="en-US" sz="1600" dirty="0" err="1" smtClean="0"/>
                <a:t>servicio</a:t>
              </a:r>
              <a:r>
                <a:rPr lang="en-US" sz="1600" dirty="0" smtClean="0"/>
                <a:t>.</a:t>
              </a:r>
              <a:endParaRPr lang="en-US" sz="1600" dirty="0"/>
            </a:p>
            <a:p>
              <a:r>
                <a:rPr lang="en-US" sz="1600" dirty="0" smtClean="0"/>
                <a:t>Valor max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</a:t>
              </a:r>
              <a:r>
                <a:rPr lang="en-US" sz="1600" dirty="0"/>
                <a:t>86400s (24 </a:t>
              </a:r>
              <a:r>
                <a:rPr lang="en-US" sz="1600" dirty="0" err="1" smtClean="0"/>
                <a:t>horas</a:t>
              </a:r>
              <a:r>
                <a:rPr lang="en-US" sz="1600" dirty="0" smtClean="0"/>
                <a:t>).</a:t>
              </a:r>
              <a:endParaRPr lang="en-US" sz="1600" dirty="0"/>
            </a:p>
            <a:p>
              <a:r>
                <a:rPr lang="en-US" sz="1600" dirty="0" smtClean="0"/>
                <a:t>Valor </a:t>
              </a:r>
              <a:r>
                <a:rPr lang="en-US" sz="1600" dirty="0" err="1" smtClean="0"/>
                <a:t>por</a:t>
              </a:r>
              <a:r>
                <a:rPr lang="en-US" sz="1600" dirty="0" smtClean="0"/>
                <a:t> default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</a:t>
              </a:r>
              <a:r>
                <a:rPr lang="en-US" sz="1600" dirty="0"/>
                <a:t>600s (10 </a:t>
              </a:r>
              <a:r>
                <a:rPr lang="en-US" sz="1600" dirty="0" err="1" smtClean="0"/>
                <a:t>minutos</a:t>
              </a:r>
              <a:r>
                <a:rPr lang="en-US" sz="1600" dirty="0"/>
                <a:t>).  </a:t>
              </a:r>
            </a:p>
          </p:txBody>
        </p:sp>
        <p:sp>
          <p:nvSpPr>
            <p:cNvPr id="25619" name="Line 28"/>
            <p:cNvSpPr>
              <a:spLocks noChangeShapeType="1"/>
            </p:cNvSpPr>
            <p:nvPr/>
          </p:nvSpPr>
          <p:spPr bwMode="auto">
            <a:xfrm>
              <a:off x="1482" y="2214"/>
              <a:ext cx="1356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19325" y="3686176"/>
            <a:ext cx="7118357" cy="1509713"/>
            <a:chOff x="1398" y="2322"/>
            <a:chExt cx="4484" cy="951"/>
          </a:xfrm>
        </p:grpSpPr>
        <p:sp>
          <p:nvSpPr>
            <p:cNvPr id="25616" name="Text Box 29"/>
            <p:cNvSpPr txBox="1">
              <a:spLocks noChangeArrowheads="1"/>
            </p:cNvSpPr>
            <p:nvPr/>
          </p:nvSpPr>
          <p:spPr bwMode="auto">
            <a:xfrm>
              <a:off x="2094" y="2750"/>
              <a:ext cx="378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rgbClr val="000000"/>
                  </a:solidFill>
                </a:rPr>
                <a:t>Número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máximo</a:t>
              </a:r>
              <a:r>
                <a:rPr lang="en-US" sz="1600" dirty="0" smtClean="0">
                  <a:solidFill>
                    <a:srgbClr val="000000"/>
                  </a:solidFill>
                </a:rPr>
                <a:t> de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reintentos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permitidos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para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que</a:t>
              </a:r>
              <a:r>
                <a:rPr lang="en-US" sz="1600" dirty="0" smtClean="0">
                  <a:solidFill>
                    <a:srgbClr val="000000"/>
                  </a:solidFill>
                </a:rPr>
                <a:t> la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campaña</a:t>
              </a:r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 err="1" smtClean="0">
                  <a:solidFill>
                    <a:srgbClr val="000000"/>
                  </a:solidFill>
                </a:rPr>
                <a:t>ejecute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su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escenario</a:t>
              </a:r>
              <a:r>
                <a:rPr lang="en-US" sz="1600" dirty="0" smtClean="0">
                  <a:solidFill>
                    <a:srgbClr val="000000"/>
                  </a:solidFill>
                </a:rPr>
                <a:t> en un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obetivo</a:t>
              </a:r>
              <a:r>
                <a:rPr lang="en-US" sz="1600" dirty="0" smtClean="0">
                  <a:solidFill>
                    <a:srgbClr val="00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definido</a:t>
              </a:r>
              <a:r>
                <a:rPr lang="en-US" sz="1600" dirty="0" smtClean="0">
                  <a:solidFill>
                    <a:srgbClr val="000000"/>
                  </a:solidFill>
                </a:rPr>
                <a:t>.</a:t>
              </a:r>
              <a:endParaRPr lang="en-US" sz="1600" dirty="0">
                <a:solidFill>
                  <a:srgbClr val="000000"/>
                </a:solidFill>
              </a:endParaRPr>
            </a:p>
            <a:p>
              <a:r>
                <a:rPr lang="en-US" sz="1600" dirty="0">
                  <a:solidFill>
                    <a:srgbClr val="000000"/>
                  </a:solidFill>
                </a:rPr>
                <a:t>0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Especifica</a:t>
              </a:r>
              <a:r>
                <a:rPr lang="en-US" sz="1600" dirty="0" smtClean="0">
                  <a:solidFill>
                    <a:srgbClr val="000000"/>
                  </a:solidFill>
                </a:rPr>
                <a:t> no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reintentar</a:t>
              </a:r>
              <a:r>
                <a:rPr lang="en-US" sz="1600" dirty="0" smtClean="0">
                  <a:solidFill>
                    <a:srgbClr val="000000"/>
                  </a:solidFill>
                </a:rPr>
                <a:t>.</a:t>
              </a:r>
              <a:endParaRPr lang="en-US" sz="1600" dirty="0"/>
            </a:p>
          </p:txBody>
        </p:sp>
        <p:sp>
          <p:nvSpPr>
            <p:cNvPr id="25617" name="Line 31"/>
            <p:cNvSpPr>
              <a:spLocks noChangeShapeType="1"/>
            </p:cNvSpPr>
            <p:nvPr/>
          </p:nvSpPr>
          <p:spPr bwMode="auto">
            <a:xfrm>
              <a:off x="1398" y="2322"/>
              <a:ext cx="750" cy="45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00075" y="3886201"/>
            <a:ext cx="3727457" cy="2135188"/>
            <a:chOff x="378" y="2448"/>
            <a:chExt cx="2348" cy="1345"/>
          </a:xfrm>
        </p:grpSpPr>
        <p:sp>
          <p:nvSpPr>
            <p:cNvPr id="25614" name="Text Box 30"/>
            <p:cNvSpPr txBox="1">
              <a:spLocks noChangeArrowheads="1"/>
            </p:cNvSpPr>
            <p:nvPr/>
          </p:nvSpPr>
          <p:spPr bwMode="auto">
            <a:xfrm>
              <a:off x="446" y="3270"/>
              <a:ext cx="22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Intervalo</a:t>
              </a:r>
              <a:r>
                <a:rPr lang="en-US" sz="1600" dirty="0" smtClean="0"/>
                <a:t> entre </a:t>
              </a:r>
              <a:r>
                <a:rPr lang="en-US" sz="1600" dirty="0" err="1" smtClean="0"/>
                <a:t>cada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reintento</a:t>
              </a:r>
              <a:r>
                <a:rPr lang="en-US" sz="1600" dirty="0" smtClean="0"/>
                <a:t>.</a:t>
              </a:r>
              <a:endParaRPr lang="en-US" sz="1600" dirty="0"/>
            </a:p>
            <a:p>
              <a:r>
                <a:rPr lang="en-US" sz="1600" dirty="0" smtClean="0"/>
                <a:t>Valor </a:t>
              </a:r>
              <a:r>
                <a:rPr lang="en-US" sz="1600" dirty="0" err="1" smtClean="0"/>
                <a:t>Máximo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604,800s </a:t>
              </a:r>
              <a:r>
                <a:rPr lang="en-US" sz="1600" dirty="0"/>
                <a:t>(7 </a:t>
              </a:r>
              <a:r>
                <a:rPr lang="en-US" sz="1600" dirty="0" err="1" smtClean="0"/>
                <a:t>días</a:t>
              </a:r>
              <a:r>
                <a:rPr lang="en-US" sz="1600" dirty="0" smtClean="0"/>
                <a:t>).</a:t>
              </a:r>
              <a:endParaRPr lang="en-US" sz="1600" dirty="0"/>
            </a:p>
            <a:p>
              <a:r>
                <a:rPr lang="en-US" sz="1600" dirty="0" smtClean="0"/>
                <a:t>El valor </a:t>
              </a:r>
              <a:r>
                <a:rPr lang="en-US" sz="1600" dirty="0" err="1" smtClean="0"/>
                <a:t>por</a:t>
              </a:r>
              <a:r>
                <a:rPr lang="en-US" sz="1600" dirty="0" smtClean="0"/>
                <a:t> default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</a:t>
              </a:r>
              <a:r>
                <a:rPr lang="en-US" sz="1600" dirty="0"/>
                <a:t>3600s (1 </a:t>
              </a:r>
              <a:r>
                <a:rPr lang="en-US" sz="1600" dirty="0" err="1" smtClean="0"/>
                <a:t>hora</a:t>
              </a:r>
              <a:r>
                <a:rPr lang="en-US" sz="1600" dirty="0" smtClean="0"/>
                <a:t>).</a:t>
              </a:r>
              <a:endParaRPr lang="en-US" sz="1600" dirty="0"/>
            </a:p>
          </p:txBody>
        </p:sp>
        <p:sp>
          <p:nvSpPr>
            <p:cNvPr id="25615" name="Line 34"/>
            <p:cNvSpPr>
              <a:spLocks noChangeShapeType="1"/>
            </p:cNvSpPr>
            <p:nvPr/>
          </p:nvSpPr>
          <p:spPr bwMode="auto">
            <a:xfrm>
              <a:off x="378" y="2448"/>
              <a:ext cx="186" cy="82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25610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7163" y="3776663"/>
            <a:ext cx="314325" cy="1809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3933825" y="3743325"/>
            <a:ext cx="371475" cy="2381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446517" y="6037263"/>
            <a:ext cx="825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dirty="0" err="1" smtClean="0">
                <a:solidFill>
                  <a:srgbClr val="FF0066"/>
                </a:solidFill>
              </a:rPr>
              <a:t>Configuración</a:t>
            </a:r>
            <a:r>
              <a:rPr lang="en-US" sz="1800" b="1" i="1" dirty="0" smtClean="0">
                <a:solidFill>
                  <a:srgbClr val="FF0066"/>
                </a:solidFill>
              </a:rPr>
              <a:t> </a:t>
            </a:r>
            <a:r>
              <a:rPr lang="en-US" sz="1800" b="1" i="1" dirty="0" err="1" smtClean="0">
                <a:solidFill>
                  <a:srgbClr val="FF0066"/>
                </a:solidFill>
              </a:rPr>
              <a:t>recomendada</a:t>
            </a:r>
            <a:r>
              <a:rPr lang="en-US" sz="1800" b="1" i="1" dirty="0" smtClean="0">
                <a:solidFill>
                  <a:srgbClr val="FF0066"/>
                </a:solidFill>
              </a:rPr>
              <a:t>: </a:t>
            </a:r>
            <a:r>
              <a:rPr lang="en-US" sz="1800" b="1" i="1" dirty="0">
                <a:solidFill>
                  <a:srgbClr val="FF0066"/>
                </a:solidFill>
              </a:rPr>
              <a:t>No retry (SMSC </a:t>
            </a:r>
            <a:r>
              <a:rPr lang="en-US" sz="1800" b="1" i="1" dirty="0" err="1" smtClean="0">
                <a:solidFill>
                  <a:srgbClr val="FF0066"/>
                </a:solidFill>
              </a:rPr>
              <a:t>administrará</a:t>
            </a:r>
            <a:r>
              <a:rPr lang="en-US" sz="1800" b="1" i="1" dirty="0" smtClean="0">
                <a:solidFill>
                  <a:srgbClr val="FF0066"/>
                </a:solidFill>
              </a:rPr>
              <a:t> los </a:t>
            </a:r>
            <a:r>
              <a:rPr lang="en-US" sz="1800" b="1" i="1" dirty="0" err="1" smtClean="0">
                <a:solidFill>
                  <a:srgbClr val="FF0066"/>
                </a:solidFill>
              </a:rPr>
              <a:t>reintentos</a:t>
            </a:r>
            <a:r>
              <a:rPr lang="en-US" sz="1800" b="1" i="1" dirty="0" smtClean="0">
                <a:solidFill>
                  <a:srgbClr val="FF0066"/>
                </a:solidFill>
              </a:rPr>
              <a:t>)</a:t>
            </a:r>
            <a:endParaRPr lang="en-US" sz="1800" b="1" i="1" dirty="0">
              <a:solidFill>
                <a:srgbClr val="FF0066"/>
              </a:solidFill>
            </a:endParaRPr>
          </a:p>
        </p:txBody>
      </p: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29675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84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37" grpId="0" animBg="1"/>
      <p:bldP spid="38403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4/8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01CC7B-3202-4E6B-B385-9EA2382EF210}" type="slidenum">
              <a:rPr lang="fr-FR" smtClean="0"/>
              <a:pPr/>
              <a:t>19</a:t>
            </a:fld>
            <a:endParaRPr lang="fr-FR" smtClean="0"/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38" y="1177925"/>
            <a:ext cx="6103937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2319368" y="5321300"/>
            <a:ext cx="70198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i="1" dirty="0" err="1" smtClean="0"/>
              <a:t>Ver</a:t>
            </a:r>
            <a:r>
              <a:rPr lang="en-US" sz="1800" b="1" i="1" dirty="0" smtClean="0"/>
              <a:t> en el memo “</a:t>
            </a:r>
            <a:r>
              <a:rPr lang="en-US" sz="1800" b="1" i="1" dirty="0" err="1" smtClean="0"/>
              <a:t>Presentando</a:t>
            </a:r>
            <a:r>
              <a:rPr lang="en-US" sz="1800" b="1" i="1" dirty="0" smtClean="0"/>
              <a:t> y </a:t>
            </a:r>
            <a:r>
              <a:rPr lang="en-US" sz="1800" b="1" i="1" dirty="0" err="1" smtClean="0"/>
              <a:t>Monitoreando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una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solicitud</a:t>
            </a:r>
            <a:r>
              <a:rPr lang="en-US" sz="1800" b="1" i="1" dirty="0" smtClean="0"/>
              <a:t>”</a:t>
            </a:r>
            <a:endParaRPr lang="en-US" sz="1800" b="1" i="1" dirty="0"/>
          </a:p>
          <a:p>
            <a:pPr algn="ctr"/>
            <a:r>
              <a:rPr lang="en-US" sz="1800" b="1" i="1" dirty="0" smtClean="0"/>
              <a:t>la </a:t>
            </a:r>
            <a:r>
              <a:rPr lang="en-US" sz="1800" b="1" i="1" dirty="0" err="1" smtClean="0"/>
              <a:t>descripción</a:t>
            </a:r>
            <a:r>
              <a:rPr lang="en-US" sz="1800" b="1" i="1" dirty="0" smtClean="0"/>
              <a:t> de </a:t>
            </a:r>
            <a:r>
              <a:rPr lang="en-US" sz="1800" b="1" i="1" dirty="0" err="1" smtClean="0"/>
              <a:t>estos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parámetros</a:t>
            </a:r>
            <a:endParaRPr lang="en-US" sz="1800" b="1" i="1" dirty="0"/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7191375" y="4695825"/>
            <a:ext cx="3333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6058" name="Rectangle 10"/>
          <p:cNvSpPr>
            <a:spLocks noChangeArrowheads="1"/>
          </p:cNvSpPr>
          <p:nvPr/>
        </p:nvSpPr>
        <p:spPr bwMode="auto">
          <a:xfrm>
            <a:off x="2835275" y="4102100"/>
            <a:ext cx="3962400" cy="4000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60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60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6" grpId="0" animBg="1"/>
      <p:bldP spid="386058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Panorama General de la </a:t>
            </a:r>
            <a:r>
              <a:rPr lang="en-US" dirty="0" err="1" smtClean="0"/>
              <a:t>Campaña</a:t>
            </a:r>
            <a:r>
              <a:rPr lang="en-US" dirty="0" smtClean="0"/>
              <a:t> 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11B6CA-8575-44C6-AD97-071FB1CCA0EF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  <p:pic>
        <p:nvPicPr>
          <p:cNvPr id="7173" name="Picture 4" descr="computer_hard_di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3" y="2917825"/>
            <a:ext cx="788987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5" descr="anten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5" y="2330450"/>
            <a:ext cx="6524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97"/>
          <p:cNvGrpSpPr>
            <a:grpSpLocks/>
          </p:cNvGrpSpPr>
          <p:nvPr/>
        </p:nvGrpSpPr>
        <p:grpSpPr bwMode="auto">
          <a:xfrm>
            <a:off x="69850" y="1820863"/>
            <a:ext cx="1749426" cy="2808287"/>
            <a:chOff x="44" y="1147"/>
            <a:chExt cx="1102" cy="1769"/>
          </a:xfrm>
        </p:grpSpPr>
        <p:sp>
          <p:nvSpPr>
            <p:cNvPr id="7206" name="Text Box 67"/>
            <p:cNvSpPr txBox="1">
              <a:spLocks noChangeArrowheads="1"/>
            </p:cNvSpPr>
            <p:nvPr/>
          </p:nvSpPr>
          <p:spPr bwMode="auto">
            <a:xfrm>
              <a:off x="103" y="1147"/>
              <a:ext cx="9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/>
                <a:t>Servicios</a:t>
              </a:r>
              <a:endParaRPr lang="en-US" b="1" dirty="0"/>
            </a:p>
          </p:txBody>
        </p:sp>
        <p:pic>
          <p:nvPicPr>
            <p:cNvPr id="7207" name="Picture 6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" y="1404"/>
              <a:ext cx="1007" cy="151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7208" name="Text Box 68"/>
            <p:cNvSpPr txBox="1">
              <a:spLocks noChangeArrowheads="1"/>
            </p:cNvSpPr>
            <p:nvPr/>
          </p:nvSpPr>
          <p:spPr bwMode="auto">
            <a:xfrm>
              <a:off x="44" y="1787"/>
              <a:ext cx="1102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Actualizar</a:t>
              </a:r>
              <a:r>
                <a:rPr lang="en-US" sz="1400" b="1" dirty="0" smtClean="0"/>
                <a:t> ADN</a:t>
              </a:r>
              <a:endParaRPr lang="en-US" sz="1400" b="1" dirty="0"/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Actualizar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PLMN</a:t>
              </a:r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Enviar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SMS</a:t>
              </a:r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</a:t>
              </a:r>
              <a:r>
                <a:rPr lang="en-US" sz="1400" b="1" dirty="0" err="1" smtClean="0"/>
                <a:t>Descargar</a:t>
              </a:r>
              <a:r>
                <a:rPr lang="en-US" sz="1400" b="1" dirty="0" smtClean="0"/>
                <a:t> applet</a:t>
              </a:r>
              <a:endParaRPr lang="en-US" sz="1400" b="1" dirty="0"/>
            </a:p>
            <a:p>
              <a:pPr>
                <a:buClr>
                  <a:schemeClr val="tx1"/>
                </a:buClr>
                <a:buFontTx/>
                <a:buChar char="•"/>
              </a:pPr>
              <a:r>
                <a:rPr lang="en-US" sz="1400" b="1" dirty="0"/>
                <a:t> ...</a:t>
              </a:r>
            </a:p>
          </p:txBody>
        </p:sp>
      </p:grpSp>
      <p:sp>
        <p:nvSpPr>
          <p:cNvPr id="7176" name="Text Box 87"/>
          <p:cNvSpPr txBox="1">
            <a:spLocks noChangeArrowheads="1"/>
          </p:cNvSpPr>
          <p:nvPr/>
        </p:nvSpPr>
        <p:spPr bwMode="auto">
          <a:xfrm>
            <a:off x="2089150" y="3956050"/>
            <a:ext cx="1771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/>
              <a:t>Plataforma</a:t>
            </a:r>
            <a:r>
              <a:rPr lang="en-US" sz="1600" b="1" dirty="0" smtClean="0"/>
              <a:t> OTA </a:t>
            </a:r>
            <a:endParaRPr lang="en-US" sz="1600" b="1" dirty="0"/>
          </a:p>
        </p:txBody>
      </p:sp>
      <p:sp>
        <p:nvSpPr>
          <p:cNvPr id="7177" name="Text Box 88"/>
          <p:cNvSpPr txBox="1">
            <a:spLocks noChangeArrowheads="1"/>
          </p:cNvSpPr>
          <p:nvPr/>
        </p:nvSpPr>
        <p:spPr bwMode="auto">
          <a:xfrm>
            <a:off x="3970338" y="3962400"/>
            <a:ext cx="76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SMSC</a:t>
            </a:r>
          </a:p>
        </p:txBody>
      </p:sp>
      <p:sp>
        <p:nvSpPr>
          <p:cNvPr id="7178" name="Line 89"/>
          <p:cNvSpPr>
            <a:spLocks noChangeShapeType="1"/>
          </p:cNvSpPr>
          <p:nvPr/>
        </p:nvSpPr>
        <p:spPr bwMode="auto">
          <a:xfrm>
            <a:off x="1781175" y="3429000"/>
            <a:ext cx="638175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179" name="Line 90"/>
          <p:cNvSpPr>
            <a:spLocks noChangeShapeType="1"/>
          </p:cNvSpPr>
          <p:nvPr/>
        </p:nvSpPr>
        <p:spPr bwMode="auto">
          <a:xfrm>
            <a:off x="3371850" y="3429000"/>
            <a:ext cx="695325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4714878" y="1011238"/>
            <a:ext cx="4219580" cy="2417762"/>
            <a:chOff x="2970" y="637"/>
            <a:chExt cx="2658" cy="1523"/>
          </a:xfrm>
        </p:grpSpPr>
        <p:pic>
          <p:nvPicPr>
            <p:cNvPr id="7203" name="Picture 7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70" y="1024"/>
              <a:ext cx="62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04" name="Line 91"/>
            <p:cNvSpPr>
              <a:spLocks noChangeShapeType="1"/>
            </p:cNvSpPr>
            <p:nvPr/>
          </p:nvSpPr>
          <p:spPr bwMode="auto">
            <a:xfrm flipV="1">
              <a:off x="2970" y="1428"/>
              <a:ext cx="960" cy="73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05" name="Text Box 93"/>
            <p:cNvSpPr txBox="1">
              <a:spLocks noChangeArrowheads="1"/>
            </p:cNvSpPr>
            <p:nvPr/>
          </p:nvSpPr>
          <p:spPr bwMode="auto">
            <a:xfrm>
              <a:off x="3398" y="637"/>
              <a:ext cx="22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...</a:t>
              </a:r>
              <a:r>
                <a:rPr lang="en-US" dirty="0" err="1" smtClean="0"/>
                <a:t>presentar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solicitud</a:t>
              </a:r>
              <a:endParaRPr lang="en-US" dirty="0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714875" y="3284538"/>
            <a:ext cx="4381500" cy="2582862"/>
            <a:chOff x="2970" y="2069"/>
            <a:chExt cx="2760" cy="1627"/>
          </a:xfrm>
        </p:grpSpPr>
        <p:grpSp>
          <p:nvGrpSpPr>
            <p:cNvPr id="7185" name="Group 48"/>
            <p:cNvGrpSpPr>
              <a:grpSpLocks/>
            </p:cNvGrpSpPr>
            <p:nvPr/>
          </p:nvGrpSpPr>
          <p:grpSpPr bwMode="auto">
            <a:xfrm>
              <a:off x="3400" y="2466"/>
              <a:ext cx="1440" cy="1224"/>
              <a:chOff x="3094" y="1946"/>
              <a:chExt cx="1440" cy="1224"/>
            </a:xfrm>
          </p:grpSpPr>
          <p:pic>
            <p:nvPicPr>
              <p:cNvPr id="7196" name="Picture 9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7" name="Picture 28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8" name="Picture 29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9" name="Picture 30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0" name="Picture 31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1" name="Picture 32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2" name="Picture 33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86" name="Group 49"/>
            <p:cNvGrpSpPr>
              <a:grpSpLocks/>
            </p:cNvGrpSpPr>
            <p:nvPr/>
          </p:nvGrpSpPr>
          <p:grpSpPr bwMode="auto">
            <a:xfrm>
              <a:off x="4290" y="2472"/>
              <a:ext cx="1440" cy="1224"/>
              <a:chOff x="3094" y="1946"/>
              <a:chExt cx="1440" cy="1224"/>
            </a:xfrm>
          </p:grpSpPr>
          <p:pic>
            <p:nvPicPr>
              <p:cNvPr id="7189" name="Picture 50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0" name="Picture 51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1" name="Picture 52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2" name="Picture 53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3" name="Picture 54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4" name="Picture 55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5" name="Picture 56" descr="card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87" name="Line 92"/>
            <p:cNvSpPr>
              <a:spLocks noChangeShapeType="1"/>
            </p:cNvSpPr>
            <p:nvPr/>
          </p:nvSpPr>
          <p:spPr bwMode="auto">
            <a:xfrm>
              <a:off x="2970" y="2160"/>
              <a:ext cx="780" cy="24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88" name="Text Box 94"/>
            <p:cNvSpPr txBox="1">
              <a:spLocks noChangeArrowheads="1"/>
            </p:cNvSpPr>
            <p:nvPr/>
          </p:nvSpPr>
          <p:spPr bwMode="auto">
            <a:xfrm>
              <a:off x="3432" y="2069"/>
              <a:ext cx="20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...</a:t>
              </a:r>
              <a:r>
                <a:rPr lang="en-US" dirty="0" err="1" smtClean="0"/>
                <a:t>lanzar</a:t>
              </a:r>
              <a:r>
                <a:rPr lang="en-US" dirty="0" smtClean="0"/>
                <a:t> </a:t>
              </a:r>
              <a:r>
                <a:rPr lang="en-US" dirty="0" err="1" smtClean="0"/>
                <a:t>una</a:t>
              </a:r>
              <a:r>
                <a:rPr lang="en-US" dirty="0" smtClean="0"/>
                <a:t> </a:t>
              </a:r>
              <a:r>
                <a:rPr lang="en-US" dirty="0" err="1" smtClean="0"/>
                <a:t>campaña</a:t>
              </a:r>
              <a:endParaRPr lang="en-US" dirty="0"/>
            </a:p>
          </p:txBody>
        </p:sp>
      </p:grpSp>
      <p:sp>
        <p:nvSpPr>
          <p:cNvPr id="7182" name="Text Box 96"/>
          <p:cNvSpPr txBox="1">
            <a:spLocks noChangeArrowheads="1"/>
          </p:cNvSpPr>
          <p:nvPr/>
        </p:nvSpPr>
        <p:spPr bwMode="auto">
          <a:xfrm>
            <a:off x="155575" y="1011238"/>
            <a:ext cx="4762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Con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OTA, </a:t>
            </a:r>
            <a:r>
              <a:rPr lang="en-US" dirty="0" err="1" smtClean="0"/>
              <a:t>puedes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68388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68392" name="Freeform 104"/>
          <p:cNvSpPr>
            <a:spLocks/>
          </p:cNvSpPr>
          <p:nvPr/>
        </p:nvSpPr>
        <p:spPr bwMode="auto">
          <a:xfrm>
            <a:off x="38100" y="1857375"/>
            <a:ext cx="9039225" cy="4067175"/>
          </a:xfrm>
          <a:custGeom>
            <a:avLst/>
            <a:gdLst>
              <a:gd name="T0" fmla="*/ 60483754 w 5694"/>
              <a:gd name="T1" fmla="*/ 45362808 h 2562"/>
              <a:gd name="T2" fmla="*/ 2147483647 w 5694"/>
              <a:gd name="T3" fmla="*/ 45362808 h 2562"/>
              <a:gd name="T4" fmla="*/ 2147483647 w 5694"/>
              <a:gd name="T5" fmla="*/ 1512093571 h 2562"/>
              <a:gd name="T6" fmla="*/ 2147483647 w 5694"/>
              <a:gd name="T7" fmla="*/ 1496972639 h 2562"/>
              <a:gd name="T8" fmla="*/ 2147483647 w 5694"/>
              <a:gd name="T9" fmla="*/ 0 h 2562"/>
              <a:gd name="T10" fmla="*/ 2147483647 w 5694"/>
              <a:gd name="T11" fmla="*/ 2132052169 h 2562"/>
              <a:gd name="T12" fmla="*/ 2147483647 w 5694"/>
              <a:gd name="T13" fmla="*/ 2132052169 h 2562"/>
              <a:gd name="T14" fmla="*/ 2147483647 w 5694"/>
              <a:gd name="T15" fmla="*/ 2147483647 h 2562"/>
              <a:gd name="T16" fmla="*/ 2147483647 w 5694"/>
              <a:gd name="T17" fmla="*/ 2147483647 h 2562"/>
              <a:gd name="T18" fmla="*/ 2147483647 w 5694"/>
              <a:gd name="T19" fmla="*/ 2147483647 h 2562"/>
              <a:gd name="T20" fmla="*/ 2147483647 w 5694"/>
              <a:gd name="T21" fmla="*/ 2147483647 h 2562"/>
              <a:gd name="T22" fmla="*/ 2147483647 w 5694"/>
              <a:gd name="T23" fmla="*/ 2147483647 h 2562"/>
              <a:gd name="T24" fmla="*/ 0 w 5694"/>
              <a:gd name="T25" fmla="*/ 2147483647 h 2562"/>
              <a:gd name="T26" fmla="*/ 60483754 w 5694"/>
              <a:gd name="T27" fmla="*/ 45362808 h 25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94"/>
              <a:gd name="T43" fmla="*/ 0 h 2562"/>
              <a:gd name="T44" fmla="*/ 5694 w 5694"/>
              <a:gd name="T45" fmla="*/ 2562 h 256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94" h="2562">
                <a:moveTo>
                  <a:pt x="24" y="18"/>
                </a:moveTo>
                <a:lnTo>
                  <a:pt x="1152" y="18"/>
                </a:lnTo>
                <a:lnTo>
                  <a:pt x="1158" y="600"/>
                </a:lnTo>
                <a:lnTo>
                  <a:pt x="1896" y="594"/>
                </a:lnTo>
                <a:lnTo>
                  <a:pt x="2742" y="0"/>
                </a:lnTo>
                <a:lnTo>
                  <a:pt x="3528" y="846"/>
                </a:lnTo>
                <a:lnTo>
                  <a:pt x="5694" y="846"/>
                </a:lnTo>
                <a:lnTo>
                  <a:pt x="5688" y="2562"/>
                </a:lnTo>
                <a:lnTo>
                  <a:pt x="4092" y="2562"/>
                </a:lnTo>
                <a:lnTo>
                  <a:pt x="3066" y="1536"/>
                </a:lnTo>
                <a:lnTo>
                  <a:pt x="1152" y="1536"/>
                </a:lnTo>
                <a:lnTo>
                  <a:pt x="1152" y="1800"/>
                </a:lnTo>
                <a:lnTo>
                  <a:pt x="0" y="1794"/>
                </a:lnTo>
                <a:lnTo>
                  <a:pt x="24" y="18"/>
                </a:lnTo>
                <a:close/>
              </a:path>
            </a:pathLst>
          </a:custGeom>
          <a:noFill/>
          <a:ln w="38100" cap="rnd" cmpd="sng">
            <a:solidFill>
              <a:srgbClr val="FF0066"/>
            </a:solidFill>
            <a:prstDash val="sysDot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8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88" grpId="0"/>
      <p:bldP spid="2683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5/8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A16B0F-B0D7-4E39-B634-394313CF71B3}" type="slidenum">
              <a:rPr lang="fr-FR" smtClean="0"/>
              <a:pPr/>
              <a:t>20</a:t>
            </a:fld>
            <a:endParaRPr lang="fr-FR" smtClean="0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850" y="1184275"/>
            <a:ext cx="6183313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4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1857375" y="3524250"/>
            <a:ext cx="3143250" cy="1333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6216650" y="4321175"/>
            <a:ext cx="295275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6424986" y="2830513"/>
            <a:ext cx="27190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Seleccione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 los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70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9" grpId="0" animBg="1"/>
      <p:bldP spid="387080" grpId="0" animBg="1"/>
      <p:bldP spid="38708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6/8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FDD39A-FC98-4C9F-9CE7-B17E3969DDAC}" type="slidenum">
              <a:rPr lang="fr-FR" smtClean="0"/>
              <a:pPr/>
              <a:t>21</a:t>
            </a:fld>
            <a:endParaRPr lang="fr-FR" smtClean="0"/>
          </a:p>
        </p:txBody>
      </p:sp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775" y="1209675"/>
            <a:ext cx="6140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3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781300" y="2609850"/>
            <a:ext cx="4562475" cy="6191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0151" name="Rectangle 7"/>
          <p:cNvSpPr>
            <a:spLocks noChangeArrowheads="1"/>
          </p:cNvSpPr>
          <p:nvPr/>
        </p:nvSpPr>
        <p:spPr bwMode="auto">
          <a:xfrm>
            <a:off x="7045325" y="3397250"/>
            <a:ext cx="476250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0" grpId="1" animBg="1"/>
      <p:bldP spid="39015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7/8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ADB9DE-EB50-4450-8201-CE343E5B82B7}" type="slidenum">
              <a:rPr lang="fr-FR" smtClean="0"/>
              <a:pPr/>
              <a:t>22</a:t>
            </a:fld>
            <a:endParaRPr lang="fr-FR" smtClean="0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1950" y="1395413"/>
            <a:ext cx="5878513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5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098800" y="3621088"/>
            <a:ext cx="52357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¡Su </a:t>
            </a:r>
            <a:r>
              <a:rPr lang="en-US" dirty="0" err="1" smtClean="0"/>
              <a:t>campaña</a:t>
            </a:r>
            <a:r>
              <a:rPr lang="en-US" dirty="0" smtClean="0"/>
              <a:t> CMM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lanzada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CMM 8/8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585913"/>
            <a:ext cx="7589838" cy="3778250"/>
          </a:xfrm>
        </p:spPr>
        <p:txBody>
          <a:bodyPr/>
          <a:lstStyle/>
          <a:p>
            <a:pPr eaLnBrk="1" hangingPunct="1">
              <a:tabLst>
                <a:tab pos="1971675" algn="l"/>
              </a:tabLst>
            </a:pPr>
            <a:r>
              <a:rPr lang="en-US" i="1" dirty="0" err="1" smtClean="0"/>
              <a:t>Lanza</a:t>
            </a:r>
            <a:r>
              <a:rPr lang="en-US" i="1" dirty="0" smtClean="0"/>
              <a:t> un </a:t>
            </a:r>
            <a:r>
              <a:rPr lang="en-US" i="1" dirty="0" err="1" smtClean="0"/>
              <a:t>simulador</a:t>
            </a:r>
            <a:r>
              <a:rPr lang="en-US" i="1" dirty="0" smtClean="0"/>
              <a:t> SMSC con el </a:t>
            </a:r>
            <a:r>
              <a:rPr lang="en-US" i="1" dirty="0" err="1" smtClean="0"/>
              <a:t>perfil</a:t>
            </a:r>
            <a:r>
              <a:rPr lang="en-US" i="1" dirty="0" smtClean="0"/>
              <a:t> “Canal RCA 8003”</a:t>
            </a:r>
          </a:p>
          <a:p>
            <a:pPr eaLnBrk="1" hangingPunct="1">
              <a:tabLst>
                <a:tab pos="1971675" algn="l"/>
              </a:tabLst>
            </a:pPr>
            <a:r>
              <a:rPr lang="en-US" i="1" dirty="0" err="1" smtClean="0"/>
              <a:t>Activa</a:t>
            </a:r>
            <a:r>
              <a:rPr lang="en-US" i="1" dirty="0" smtClean="0"/>
              <a:t> </a:t>
            </a:r>
            <a:r>
              <a:rPr lang="en-US" i="1" dirty="0" err="1" smtClean="0"/>
              <a:t>tu</a:t>
            </a:r>
            <a:r>
              <a:rPr lang="en-US" i="1" dirty="0" smtClean="0"/>
              <a:t> canal SMSC</a:t>
            </a:r>
          </a:p>
          <a:p>
            <a:pPr eaLnBrk="1" hangingPunct="1">
              <a:buFont typeface="Wingdings" pitchFamily="2" charset="2"/>
              <a:buNone/>
              <a:tabLst>
                <a:tab pos="1971675" algn="l"/>
              </a:tabLst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tabLst>
                <a:tab pos="1971675" algn="l"/>
              </a:tabLst>
            </a:pP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RCA</a:t>
            </a:r>
          </a:p>
          <a:p>
            <a:pPr eaLnBrk="1" hangingPunct="1">
              <a:tabLst>
                <a:tab pos="1971675" algn="l"/>
              </a:tabLst>
            </a:pPr>
            <a:r>
              <a:rPr lang="en-US" dirty="0" err="1" smtClean="0"/>
              <a:t>Escenario</a:t>
            </a:r>
            <a:r>
              <a:rPr lang="en-US" dirty="0" smtClean="0"/>
              <a:t>	</a:t>
            </a:r>
            <a:r>
              <a:rPr lang="en-US" dirty="0" err="1" smtClean="0"/>
              <a:t>Actualizar</a:t>
            </a:r>
            <a:r>
              <a:rPr lang="en-US" dirty="0" smtClean="0"/>
              <a:t> _</a:t>
            </a:r>
            <a:r>
              <a:rPr lang="en-US" dirty="0" err="1" smtClean="0"/>
              <a:t>SPN_RCA_</a:t>
            </a:r>
            <a:r>
              <a:rPr lang="en-US" i="1" dirty="0" err="1" smtClean="0"/>
              <a:t>Tu</a:t>
            </a:r>
            <a:r>
              <a:rPr lang="en-US" i="1" dirty="0" smtClean="0"/>
              <a:t> </a:t>
            </a:r>
            <a:r>
              <a:rPr lang="en-US" i="1" dirty="0" err="1" smtClean="0"/>
              <a:t>compañía</a:t>
            </a:r>
            <a:endParaRPr lang="en-US" i="1" dirty="0" smtClean="0"/>
          </a:p>
          <a:p>
            <a:pPr eaLnBrk="1" hangingPunct="1">
              <a:tabLst>
                <a:tab pos="1971675" algn="l"/>
              </a:tabLst>
            </a:pPr>
            <a:r>
              <a:rPr lang="en-US" dirty="0" smtClean="0"/>
              <a:t>Canal	RCA SMPP</a:t>
            </a:r>
          </a:p>
          <a:p>
            <a:pPr eaLnBrk="1" hangingPunct="1">
              <a:tabLst>
                <a:tab pos="1971675" algn="l"/>
              </a:tabLst>
            </a:pPr>
            <a:r>
              <a:rPr lang="en-US" dirty="0" err="1" smtClean="0"/>
              <a:t>Objetivo</a:t>
            </a:r>
            <a:r>
              <a:rPr lang="en-US" dirty="0" smtClean="0"/>
              <a:t>	MSISDN_20_tarjetas</a:t>
            </a:r>
          </a:p>
          <a:p>
            <a:pPr eaLnBrk="1" hangingPunct="1">
              <a:tabLst>
                <a:tab pos="1971675" algn="l"/>
              </a:tabLst>
            </a:pPr>
            <a:r>
              <a:rPr lang="en-US" dirty="0" err="1" smtClean="0"/>
              <a:t>Horario</a:t>
            </a:r>
            <a:r>
              <a:rPr lang="en-US" dirty="0" smtClean="0"/>
              <a:t>	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ahorita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tarde</a:t>
            </a:r>
            <a:endParaRPr lang="en-US" dirty="0" smtClean="0"/>
          </a:p>
          <a:p>
            <a:pPr eaLnBrk="1" hangingPunct="1">
              <a:tabLst>
                <a:tab pos="1971675" algn="l"/>
              </a:tabLst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tabLst>
                <a:tab pos="1971675" algn="l"/>
              </a:tabLst>
            </a:pPr>
            <a:r>
              <a:rPr lang="en-US" dirty="0" err="1" smtClean="0"/>
              <a:t>Luego</a:t>
            </a:r>
            <a:r>
              <a:rPr lang="en-US" dirty="0" smtClean="0"/>
              <a:t>, </a:t>
            </a:r>
            <a:r>
              <a:rPr lang="en-US" dirty="0" err="1" smtClean="0"/>
              <a:t>analiza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dada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ventana</a:t>
            </a:r>
            <a:r>
              <a:rPr lang="en-US" dirty="0" smtClean="0"/>
              <a:t> de </a:t>
            </a:r>
            <a:r>
              <a:rPr lang="en-US" dirty="0" err="1" smtClean="0"/>
              <a:t>monitoreo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5B1ED4-4E85-44B8-B943-4B4BC42CB14D}" type="slidenum">
              <a:rPr lang="fr-FR" smtClean="0"/>
              <a:pPr/>
              <a:t>23</a:t>
            </a:fld>
            <a:endParaRPr lang="fr-FR" smtClean="0"/>
          </a:p>
        </p:txBody>
      </p:sp>
      <p:pic>
        <p:nvPicPr>
          <p:cNvPr id="30726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9975" y="1171575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695700"/>
            <a:ext cx="172402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0728" name="Picture 10" descr="Calender_Ti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1/11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EEEFB0-DCD8-424E-93AC-1CC83BD954C0}" type="slidenum">
              <a:rPr lang="fr-FR" smtClean="0"/>
              <a:pPr/>
              <a:t>24</a:t>
            </a:fld>
            <a:endParaRPr lang="fr-FR" smtClean="0"/>
          </a:p>
        </p:txBody>
      </p:sp>
      <p:pic>
        <p:nvPicPr>
          <p:cNvPr id="317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211263"/>
            <a:ext cx="598328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5" descr="Calender_Tim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2946400" y="3679825"/>
            <a:ext cx="4381500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162800" y="5943600"/>
            <a:ext cx="323850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 animBg="1"/>
      <p:bldP spid="393223" grpId="1" animBg="1"/>
      <p:bldP spid="393224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2/11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DB244F-594B-40DA-9E5D-50C4DD6FE18B}" type="slidenum">
              <a:rPr lang="fr-FR" smtClean="0"/>
              <a:pPr/>
              <a:t>25</a:t>
            </a:fld>
            <a:endParaRPr lang="fr-FR" smtClean="0"/>
          </a:p>
        </p:txBody>
      </p:sp>
      <p:pic>
        <p:nvPicPr>
          <p:cNvPr id="32773" name="Picture 5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3" y="1141413"/>
            <a:ext cx="4370387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762125" y="4073525"/>
            <a:ext cx="5619750" cy="2235200"/>
            <a:chOff x="2016" y="2534"/>
            <a:chExt cx="3606" cy="1408"/>
          </a:xfrm>
        </p:grpSpPr>
        <p:grpSp>
          <p:nvGrpSpPr>
            <p:cNvPr id="32783" name="Group 25"/>
            <p:cNvGrpSpPr>
              <a:grpSpLocks/>
            </p:cNvGrpSpPr>
            <p:nvPr/>
          </p:nvGrpSpPr>
          <p:grpSpPr bwMode="auto">
            <a:xfrm>
              <a:off x="2016" y="2598"/>
              <a:ext cx="3606" cy="1344"/>
              <a:chOff x="1014" y="1140"/>
              <a:chExt cx="3606" cy="1344"/>
            </a:xfrm>
          </p:grpSpPr>
          <p:sp>
            <p:nvSpPr>
              <p:cNvPr id="32816" name="Rectangle 26"/>
              <p:cNvSpPr>
                <a:spLocks noChangeArrowheads="1"/>
              </p:cNvSpPr>
              <p:nvPr/>
            </p:nvSpPr>
            <p:spPr bwMode="auto">
              <a:xfrm>
                <a:off x="1014" y="1140"/>
                <a:ext cx="3606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817" name="Group 27"/>
              <p:cNvGrpSpPr>
                <a:grpSpLocks/>
              </p:cNvGrpSpPr>
              <p:nvPr/>
            </p:nvGrpSpPr>
            <p:grpSpPr bwMode="auto">
              <a:xfrm>
                <a:off x="4096" y="1320"/>
                <a:ext cx="454" cy="1081"/>
                <a:chOff x="4096" y="1320"/>
                <a:chExt cx="454" cy="1081"/>
              </a:xfrm>
            </p:grpSpPr>
            <p:pic>
              <p:nvPicPr>
                <p:cNvPr id="32826" name="Picture 28" descr="telephone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185" y="1777"/>
                  <a:ext cx="336" cy="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2827" name="Rectangle 29"/>
                <p:cNvSpPr>
                  <a:spLocks noChangeArrowheads="1"/>
                </p:cNvSpPr>
                <p:nvPr/>
              </p:nvSpPr>
              <p:spPr bwMode="auto">
                <a:xfrm>
                  <a:off x="4096" y="1320"/>
                  <a:ext cx="454" cy="1081"/>
                </a:xfrm>
                <a:prstGeom prst="rect">
                  <a:avLst/>
                </a:prstGeom>
                <a:noFill/>
                <a:ln w="25400" cap="rnd">
                  <a:solidFill>
                    <a:srgbClr val="3366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5294" name="Rectangle 30"/>
                <p:cNvSpPr>
                  <a:spLocks noChangeArrowheads="1"/>
                </p:cNvSpPr>
                <p:nvPr/>
              </p:nvSpPr>
              <p:spPr bwMode="auto">
                <a:xfrm>
                  <a:off x="4224" y="1500"/>
                  <a:ext cx="201" cy="1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ahoma" pitchFamily="34" charset="0"/>
                    </a:rPr>
                    <a:t>ME</a:t>
                  </a:r>
                </a:p>
              </p:txBody>
            </p:sp>
          </p:grpSp>
          <p:grpSp>
            <p:nvGrpSpPr>
              <p:cNvPr id="32818" name="Group 31"/>
              <p:cNvGrpSpPr>
                <a:grpSpLocks/>
              </p:cNvGrpSpPr>
              <p:nvPr/>
            </p:nvGrpSpPr>
            <p:grpSpPr bwMode="auto">
              <a:xfrm>
                <a:off x="2579" y="1320"/>
                <a:ext cx="579" cy="1090"/>
                <a:chOff x="2579" y="1320"/>
                <a:chExt cx="579" cy="1090"/>
              </a:xfrm>
            </p:grpSpPr>
            <p:sp>
              <p:nvSpPr>
                <p:cNvPr id="395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691" y="1428"/>
                  <a:ext cx="358" cy="29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SMSC</a:t>
                  </a:r>
                </a:p>
              </p:txBody>
            </p:sp>
            <p:sp>
              <p:nvSpPr>
                <p:cNvPr id="32824" name="Rectangle 33"/>
                <p:cNvSpPr>
                  <a:spLocks noChangeArrowheads="1"/>
                </p:cNvSpPr>
                <p:nvPr/>
              </p:nvSpPr>
              <p:spPr bwMode="auto">
                <a:xfrm>
                  <a:off x="2579" y="1320"/>
                  <a:ext cx="579" cy="1090"/>
                </a:xfrm>
                <a:prstGeom prst="rect">
                  <a:avLst/>
                </a:prstGeom>
                <a:noFill/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32825" name="Picture 34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57" y="1624"/>
                  <a:ext cx="354" cy="6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2819" name="Group 35"/>
              <p:cNvGrpSpPr>
                <a:grpSpLocks/>
              </p:cNvGrpSpPr>
              <p:nvPr/>
            </p:nvGrpSpPr>
            <p:grpSpPr bwMode="auto">
              <a:xfrm>
                <a:off x="1078" y="1311"/>
                <a:ext cx="579" cy="1090"/>
                <a:chOff x="1078" y="1311"/>
                <a:chExt cx="579" cy="1090"/>
              </a:xfrm>
            </p:grpSpPr>
            <p:sp>
              <p:nvSpPr>
                <p:cNvPr id="328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078" y="1311"/>
                  <a:ext cx="579" cy="109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53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095" y="1377"/>
                  <a:ext cx="541" cy="44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OTA</a:t>
                  </a:r>
                </a:p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platform</a:t>
                  </a:r>
                </a:p>
              </p:txBody>
            </p:sp>
            <p:pic>
              <p:nvPicPr>
                <p:cNvPr id="32822" name="Picture 38" descr="computer_hard_disk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19" y="1730"/>
                  <a:ext cx="497" cy="6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2784" name="Group 39"/>
            <p:cNvGrpSpPr>
              <a:grpSpLocks/>
            </p:cNvGrpSpPr>
            <p:nvPr/>
          </p:nvGrpSpPr>
          <p:grpSpPr bwMode="auto">
            <a:xfrm>
              <a:off x="4160" y="2747"/>
              <a:ext cx="920" cy="542"/>
              <a:chOff x="2278" y="799"/>
              <a:chExt cx="920" cy="542"/>
            </a:xfrm>
          </p:grpSpPr>
          <p:sp>
            <p:nvSpPr>
              <p:cNvPr id="32810" name="Rectangle 40"/>
              <p:cNvSpPr>
                <a:spLocks noChangeArrowheads="1"/>
              </p:cNvSpPr>
              <p:nvPr/>
            </p:nvSpPr>
            <p:spPr bwMode="auto">
              <a:xfrm>
                <a:off x="2596" y="1039"/>
                <a:ext cx="288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>
                    <a:latin typeface="Tahoma" pitchFamily="34" charset="0"/>
                  </a:rPr>
                  <a:t>ESMS</a:t>
                </a:r>
              </a:p>
            </p:txBody>
          </p:sp>
          <p:grpSp>
            <p:nvGrpSpPr>
              <p:cNvPr id="32811" name="Group 41"/>
              <p:cNvGrpSpPr>
                <a:grpSpLocks/>
              </p:cNvGrpSpPr>
              <p:nvPr/>
            </p:nvGrpSpPr>
            <p:grpSpPr bwMode="auto">
              <a:xfrm>
                <a:off x="2278" y="1110"/>
                <a:ext cx="920" cy="231"/>
                <a:chOff x="1004" y="1067"/>
                <a:chExt cx="722" cy="243"/>
              </a:xfrm>
            </p:grpSpPr>
            <p:sp>
              <p:nvSpPr>
                <p:cNvPr id="32813" name="Freeform 42"/>
                <p:cNvSpPr>
                  <a:spLocks/>
                </p:cNvSpPr>
                <p:nvPr/>
              </p:nvSpPr>
              <p:spPr bwMode="auto">
                <a:xfrm>
                  <a:off x="1004" y="1115"/>
                  <a:ext cx="682" cy="105"/>
                </a:xfrm>
                <a:custGeom>
                  <a:avLst/>
                  <a:gdLst>
                    <a:gd name="T0" fmla="*/ 680 w 682"/>
                    <a:gd name="T1" fmla="*/ 0 h 105"/>
                    <a:gd name="T2" fmla="*/ 0 w 682"/>
                    <a:gd name="T3" fmla="*/ 13 h 105"/>
                    <a:gd name="T4" fmla="*/ 1 w 682"/>
                    <a:gd name="T5" fmla="*/ 104 h 105"/>
                    <a:gd name="T6" fmla="*/ 681 w 682"/>
                    <a:gd name="T7" fmla="*/ 93 h 105"/>
                    <a:gd name="T8" fmla="*/ 680 w 682"/>
                    <a:gd name="T9" fmla="*/ 0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2"/>
                    <a:gd name="T16" fmla="*/ 0 h 105"/>
                    <a:gd name="T17" fmla="*/ 682 w 682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2" h="105">
                      <a:moveTo>
                        <a:pt x="680" y="0"/>
                      </a:moveTo>
                      <a:lnTo>
                        <a:pt x="0" y="13"/>
                      </a:lnTo>
                      <a:lnTo>
                        <a:pt x="1" y="104"/>
                      </a:lnTo>
                      <a:lnTo>
                        <a:pt x="681" y="93"/>
                      </a:lnTo>
                      <a:lnTo>
                        <a:pt x="68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14" name="Freeform 43"/>
                <p:cNvSpPr>
                  <a:spLocks/>
                </p:cNvSpPr>
                <p:nvPr/>
              </p:nvSpPr>
              <p:spPr bwMode="auto">
                <a:xfrm>
                  <a:off x="1675" y="1067"/>
                  <a:ext cx="49" cy="193"/>
                </a:xfrm>
                <a:custGeom>
                  <a:avLst/>
                  <a:gdLst>
                    <a:gd name="T0" fmla="*/ 1 w 49"/>
                    <a:gd name="T1" fmla="*/ 143 h 193"/>
                    <a:gd name="T2" fmla="*/ 1 w 49"/>
                    <a:gd name="T3" fmla="*/ 192 h 193"/>
                    <a:gd name="T4" fmla="*/ 48 w 49"/>
                    <a:gd name="T5" fmla="*/ 95 h 193"/>
                    <a:gd name="T6" fmla="*/ 0 w 49"/>
                    <a:gd name="T7" fmla="*/ 0 h 193"/>
                    <a:gd name="T8" fmla="*/ 1 w 49"/>
                    <a:gd name="T9" fmla="*/ 48 h 193"/>
                    <a:gd name="T10" fmla="*/ 1 w 49"/>
                    <a:gd name="T11" fmla="*/ 143 h 1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"/>
                    <a:gd name="T19" fmla="*/ 0 h 193"/>
                    <a:gd name="T20" fmla="*/ 49 w 49"/>
                    <a:gd name="T21" fmla="*/ 193 h 19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" h="193">
                      <a:moveTo>
                        <a:pt x="1" y="143"/>
                      </a:moveTo>
                      <a:lnTo>
                        <a:pt x="1" y="192"/>
                      </a:lnTo>
                      <a:lnTo>
                        <a:pt x="48" y="95"/>
                      </a:lnTo>
                      <a:lnTo>
                        <a:pt x="0" y="0"/>
                      </a:lnTo>
                      <a:lnTo>
                        <a:pt x="1" y="48"/>
                      </a:lnTo>
                      <a:lnTo>
                        <a:pt x="1" y="143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15" name="Freeform 44"/>
                <p:cNvSpPr>
                  <a:spLocks/>
                </p:cNvSpPr>
                <p:nvPr/>
              </p:nvSpPr>
              <p:spPr bwMode="auto">
                <a:xfrm>
                  <a:off x="1720" y="1285"/>
                  <a:ext cx="6" cy="25"/>
                </a:xfrm>
                <a:custGeom>
                  <a:avLst/>
                  <a:gdLst>
                    <a:gd name="T0" fmla="*/ 3 w 6"/>
                    <a:gd name="T1" fmla="*/ 0 h 25"/>
                    <a:gd name="T2" fmla="*/ 5 w 6"/>
                    <a:gd name="T3" fmla="*/ 13 h 25"/>
                    <a:gd name="T4" fmla="*/ 3 w 6"/>
                    <a:gd name="T5" fmla="*/ 24 h 25"/>
                    <a:gd name="T6" fmla="*/ 0 w 6"/>
                    <a:gd name="T7" fmla="*/ 11 h 25"/>
                    <a:gd name="T8" fmla="*/ 3 w 6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5"/>
                    <a:gd name="T17" fmla="*/ 6 w 6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5">
                      <a:moveTo>
                        <a:pt x="3" y="0"/>
                      </a:moveTo>
                      <a:lnTo>
                        <a:pt x="5" y="13"/>
                      </a:lnTo>
                      <a:lnTo>
                        <a:pt x="3" y="24"/>
                      </a:lnTo>
                      <a:lnTo>
                        <a:pt x="0" y="1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12" name="Text Box 45"/>
              <p:cNvSpPr txBox="1">
                <a:spLocks noChangeArrowheads="1"/>
              </p:cNvSpPr>
              <p:nvPr/>
            </p:nvSpPr>
            <p:spPr bwMode="auto">
              <a:xfrm>
                <a:off x="2594" y="799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</a:t>
                </a:r>
              </a:p>
            </p:txBody>
          </p:sp>
        </p:grpSp>
        <p:grpSp>
          <p:nvGrpSpPr>
            <p:cNvPr id="32785" name="Group 46"/>
            <p:cNvGrpSpPr>
              <a:grpSpLocks/>
            </p:cNvGrpSpPr>
            <p:nvPr/>
          </p:nvGrpSpPr>
          <p:grpSpPr bwMode="auto">
            <a:xfrm>
              <a:off x="4142" y="3165"/>
              <a:ext cx="939" cy="484"/>
              <a:chOff x="2260" y="2663"/>
              <a:chExt cx="939" cy="484"/>
            </a:xfrm>
          </p:grpSpPr>
          <p:sp>
            <p:nvSpPr>
              <p:cNvPr id="32805" name="Rectangle 47"/>
              <p:cNvSpPr>
                <a:spLocks noChangeArrowheads="1"/>
              </p:cNvSpPr>
              <p:nvPr/>
            </p:nvSpPr>
            <p:spPr bwMode="auto">
              <a:xfrm>
                <a:off x="2316" y="2892"/>
                <a:ext cx="883" cy="1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12554" tIns="6053" rIns="12554" bIns="6053">
                <a:spAutoFit/>
              </a:bodyPr>
              <a:lstStyle/>
              <a:p>
                <a:pPr defTabSz="792163"/>
                <a:r>
                  <a:rPr lang="en-US" sz="1100" b="1" dirty="0" err="1" smtClean="0">
                    <a:latin typeface="Tahoma" pitchFamily="34" charset="0"/>
                  </a:rPr>
                  <a:t>Estatus</a:t>
                </a:r>
                <a:r>
                  <a:rPr lang="en-US" sz="1100" b="1" dirty="0" smtClean="0">
                    <a:latin typeface="Tahoma" pitchFamily="34" charset="0"/>
                  </a:rPr>
                  <a:t> </a:t>
                </a:r>
                <a:r>
                  <a:rPr lang="en-US" sz="1100" b="1" dirty="0" smtClean="0">
                    <a:latin typeface="Tahoma" pitchFamily="34" charset="0"/>
                  </a:rPr>
                  <a:t>de </a:t>
                </a:r>
                <a:r>
                  <a:rPr lang="en-US" sz="1100" b="1" dirty="0" err="1" smtClean="0">
                    <a:latin typeface="Tahoma" pitchFamily="34" charset="0"/>
                  </a:rPr>
                  <a:t>Entrega</a:t>
                </a:r>
                <a:endParaRPr lang="en-US" sz="1100" b="1" dirty="0" smtClean="0">
                  <a:latin typeface="Tahoma" pitchFamily="34" charset="0"/>
                </a:endParaRPr>
              </a:p>
            </p:txBody>
          </p:sp>
          <p:grpSp>
            <p:nvGrpSpPr>
              <p:cNvPr id="32806" name="Group 48"/>
              <p:cNvGrpSpPr>
                <a:grpSpLocks/>
              </p:cNvGrpSpPr>
              <p:nvPr/>
            </p:nvGrpSpPr>
            <p:grpSpPr bwMode="auto">
              <a:xfrm>
                <a:off x="2260" y="3011"/>
                <a:ext cx="920" cy="136"/>
                <a:chOff x="2448" y="3169"/>
                <a:chExt cx="961" cy="149"/>
              </a:xfrm>
            </p:grpSpPr>
            <p:sp>
              <p:nvSpPr>
                <p:cNvPr id="32808" name="Freeform 49"/>
                <p:cNvSpPr>
                  <a:spLocks/>
                </p:cNvSpPr>
                <p:nvPr/>
              </p:nvSpPr>
              <p:spPr bwMode="auto">
                <a:xfrm>
                  <a:off x="2516" y="3207"/>
                  <a:ext cx="893" cy="72"/>
                </a:xfrm>
                <a:custGeom>
                  <a:avLst/>
                  <a:gdLst>
                    <a:gd name="T0" fmla="*/ 0 w 893"/>
                    <a:gd name="T1" fmla="*/ 0 h 72"/>
                    <a:gd name="T2" fmla="*/ 892 w 893"/>
                    <a:gd name="T3" fmla="*/ 0 h 72"/>
                    <a:gd name="T4" fmla="*/ 892 w 893"/>
                    <a:gd name="T5" fmla="*/ 71 h 72"/>
                    <a:gd name="T6" fmla="*/ 0 w 893"/>
                    <a:gd name="T7" fmla="*/ 71 h 72"/>
                    <a:gd name="T8" fmla="*/ 0 w 8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3"/>
                    <a:gd name="T16" fmla="*/ 0 h 72"/>
                    <a:gd name="T17" fmla="*/ 893 w 89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3" h="72">
                      <a:moveTo>
                        <a:pt x="0" y="0"/>
                      </a:moveTo>
                      <a:lnTo>
                        <a:pt x="892" y="0"/>
                      </a:lnTo>
                      <a:lnTo>
                        <a:pt x="892" y="71"/>
                      </a:lnTo>
                      <a:lnTo>
                        <a:pt x="0" y="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809" name="Freeform 50"/>
                <p:cNvSpPr>
                  <a:spLocks/>
                </p:cNvSpPr>
                <p:nvPr/>
              </p:nvSpPr>
              <p:spPr bwMode="auto">
                <a:xfrm>
                  <a:off x="2448" y="3169"/>
                  <a:ext cx="102" cy="149"/>
                </a:xfrm>
                <a:custGeom>
                  <a:avLst/>
                  <a:gdLst>
                    <a:gd name="T0" fmla="*/ 101 w 102"/>
                    <a:gd name="T1" fmla="*/ 38 h 149"/>
                    <a:gd name="T2" fmla="*/ 101 w 102"/>
                    <a:gd name="T3" fmla="*/ 0 h 149"/>
                    <a:gd name="T4" fmla="*/ 0 w 102"/>
                    <a:gd name="T5" fmla="*/ 74 h 149"/>
                    <a:gd name="T6" fmla="*/ 101 w 102"/>
                    <a:gd name="T7" fmla="*/ 148 h 149"/>
                    <a:gd name="T8" fmla="*/ 101 w 102"/>
                    <a:gd name="T9" fmla="*/ 112 h 149"/>
                    <a:gd name="T10" fmla="*/ 101 w 102"/>
                    <a:gd name="T11" fmla="*/ 38 h 1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2"/>
                    <a:gd name="T19" fmla="*/ 0 h 149"/>
                    <a:gd name="T20" fmla="*/ 102 w 102"/>
                    <a:gd name="T21" fmla="*/ 149 h 1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2" h="149">
                      <a:moveTo>
                        <a:pt x="101" y="38"/>
                      </a:moveTo>
                      <a:lnTo>
                        <a:pt x="101" y="0"/>
                      </a:lnTo>
                      <a:lnTo>
                        <a:pt x="0" y="74"/>
                      </a:lnTo>
                      <a:lnTo>
                        <a:pt x="101" y="148"/>
                      </a:lnTo>
                      <a:lnTo>
                        <a:pt x="101" y="112"/>
                      </a:lnTo>
                      <a:lnTo>
                        <a:pt x="101" y="38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807" name="Text Box 51"/>
              <p:cNvSpPr txBox="1">
                <a:spLocks noChangeArrowheads="1"/>
              </p:cNvSpPr>
              <p:nvPr/>
            </p:nvSpPr>
            <p:spPr bwMode="auto">
              <a:xfrm>
                <a:off x="2576" y="2663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</a:t>
                </a:r>
              </a:p>
            </p:txBody>
          </p:sp>
        </p:grpSp>
        <p:grpSp>
          <p:nvGrpSpPr>
            <p:cNvPr id="32786" name="Group 52"/>
            <p:cNvGrpSpPr>
              <a:grpSpLocks/>
            </p:cNvGrpSpPr>
            <p:nvPr/>
          </p:nvGrpSpPr>
          <p:grpSpPr bwMode="auto">
            <a:xfrm>
              <a:off x="2669" y="2983"/>
              <a:ext cx="914" cy="500"/>
              <a:chOff x="787" y="1389"/>
              <a:chExt cx="914" cy="500"/>
            </a:xfrm>
          </p:grpSpPr>
          <p:sp>
            <p:nvSpPr>
              <p:cNvPr id="32800" name="Freeform 53"/>
              <p:cNvSpPr>
                <a:spLocks/>
              </p:cNvSpPr>
              <p:nvPr/>
            </p:nvSpPr>
            <p:spPr bwMode="auto">
              <a:xfrm>
                <a:off x="820" y="1743"/>
                <a:ext cx="873" cy="99"/>
              </a:xfrm>
              <a:custGeom>
                <a:avLst/>
                <a:gdLst>
                  <a:gd name="T0" fmla="*/ 1114 w 682"/>
                  <a:gd name="T1" fmla="*/ 0 h 105"/>
                  <a:gd name="T2" fmla="*/ 0 w 682"/>
                  <a:gd name="T3" fmla="*/ 11 h 105"/>
                  <a:gd name="T4" fmla="*/ 1 w 682"/>
                  <a:gd name="T5" fmla="*/ 92 h 105"/>
                  <a:gd name="T6" fmla="*/ 1116 w 682"/>
                  <a:gd name="T7" fmla="*/ 83 h 105"/>
                  <a:gd name="T8" fmla="*/ 1114 w 682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105"/>
                  <a:gd name="T17" fmla="*/ 682 w 6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105">
                    <a:moveTo>
                      <a:pt x="680" y="0"/>
                    </a:moveTo>
                    <a:lnTo>
                      <a:pt x="0" y="13"/>
                    </a:lnTo>
                    <a:lnTo>
                      <a:pt x="1" y="104"/>
                    </a:lnTo>
                    <a:lnTo>
                      <a:pt x="681" y="93"/>
                    </a:lnTo>
                    <a:lnTo>
                      <a:pt x="68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1" name="Freeform 54"/>
              <p:cNvSpPr>
                <a:spLocks/>
              </p:cNvSpPr>
              <p:nvPr/>
            </p:nvSpPr>
            <p:spPr bwMode="auto">
              <a:xfrm flipH="1">
                <a:off x="787" y="1706"/>
                <a:ext cx="43" cy="183"/>
              </a:xfrm>
              <a:custGeom>
                <a:avLst/>
                <a:gdLst>
                  <a:gd name="T0" fmla="*/ 1 w 49"/>
                  <a:gd name="T1" fmla="*/ 129 h 193"/>
                  <a:gd name="T2" fmla="*/ 1 w 49"/>
                  <a:gd name="T3" fmla="*/ 173 h 193"/>
                  <a:gd name="T4" fmla="*/ 37 w 49"/>
                  <a:gd name="T5" fmla="*/ 85 h 193"/>
                  <a:gd name="T6" fmla="*/ 0 w 49"/>
                  <a:gd name="T7" fmla="*/ 0 h 193"/>
                  <a:gd name="T8" fmla="*/ 1 w 49"/>
                  <a:gd name="T9" fmla="*/ 44 h 193"/>
                  <a:gd name="T10" fmla="*/ 1 w 49"/>
                  <a:gd name="T11" fmla="*/ 129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193"/>
                  <a:gd name="T20" fmla="*/ 49 w 49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193">
                    <a:moveTo>
                      <a:pt x="1" y="143"/>
                    </a:moveTo>
                    <a:lnTo>
                      <a:pt x="1" y="192"/>
                    </a:lnTo>
                    <a:lnTo>
                      <a:pt x="48" y="95"/>
                    </a:lnTo>
                    <a:lnTo>
                      <a:pt x="0" y="0"/>
                    </a:lnTo>
                    <a:lnTo>
                      <a:pt x="1" y="48"/>
                    </a:lnTo>
                    <a:lnTo>
                      <a:pt x="1" y="143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2" name="Freeform 55"/>
              <p:cNvSpPr>
                <a:spLocks/>
              </p:cNvSpPr>
              <p:nvPr/>
            </p:nvSpPr>
            <p:spPr bwMode="auto">
              <a:xfrm>
                <a:off x="1696" y="1687"/>
                <a:ext cx="5" cy="24"/>
              </a:xfrm>
              <a:custGeom>
                <a:avLst/>
                <a:gdLst>
                  <a:gd name="T0" fmla="*/ 3 w 6"/>
                  <a:gd name="T1" fmla="*/ 0 h 25"/>
                  <a:gd name="T2" fmla="*/ 3 w 6"/>
                  <a:gd name="T3" fmla="*/ 12 h 25"/>
                  <a:gd name="T4" fmla="*/ 3 w 6"/>
                  <a:gd name="T5" fmla="*/ 22 h 25"/>
                  <a:gd name="T6" fmla="*/ 0 w 6"/>
                  <a:gd name="T7" fmla="*/ 11 h 25"/>
                  <a:gd name="T8" fmla="*/ 3 w 6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5"/>
                  <a:gd name="T17" fmla="*/ 6 w 6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5">
                    <a:moveTo>
                      <a:pt x="3" y="0"/>
                    </a:moveTo>
                    <a:lnTo>
                      <a:pt x="5" y="13"/>
                    </a:lnTo>
                    <a:lnTo>
                      <a:pt x="3" y="24"/>
                    </a:lnTo>
                    <a:lnTo>
                      <a:pt x="0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03" name="Text Box 56"/>
              <p:cNvSpPr txBox="1">
                <a:spLocks noChangeArrowheads="1"/>
              </p:cNvSpPr>
              <p:nvPr/>
            </p:nvSpPr>
            <p:spPr bwMode="auto">
              <a:xfrm>
                <a:off x="1113" y="1389"/>
                <a:ext cx="2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</a:t>
                </a:r>
              </a:p>
            </p:txBody>
          </p:sp>
          <p:sp>
            <p:nvSpPr>
              <p:cNvPr id="32804" name="Rectangle 57"/>
              <p:cNvSpPr>
                <a:spLocks noChangeArrowheads="1"/>
              </p:cNvSpPr>
              <p:nvPr/>
            </p:nvSpPr>
            <p:spPr bwMode="auto">
              <a:xfrm>
                <a:off x="1000" y="1606"/>
                <a:ext cx="523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 dirty="0">
                    <a:latin typeface="Tahoma" pitchFamily="34" charset="0"/>
                  </a:rPr>
                  <a:t>SMSC ACK</a:t>
                </a:r>
              </a:p>
            </p:txBody>
          </p:sp>
        </p:grpSp>
        <p:grpSp>
          <p:nvGrpSpPr>
            <p:cNvPr id="32787" name="Group 58"/>
            <p:cNvGrpSpPr>
              <a:grpSpLocks/>
            </p:cNvGrpSpPr>
            <p:nvPr/>
          </p:nvGrpSpPr>
          <p:grpSpPr bwMode="auto">
            <a:xfrm>
              <a:off x="2664" y="3373"/>
              <a:ext cx="1039" cy="484"/>
              <a:chOff x="782" y="2667"/>
              <a:chExt cx="1039" cy="484"/>
            </a:xfrm>
          </p:grpSpPr>
          <p:sp>
            <p:nvSpPr>
              <p:cNvPr id="32795" name="Rectangle 59"/>
              <p:cNvSpPr>
                <a:spLocks noChangeArrowheads="1"/>
              </p:cNvSpPr>
              <p:nvPr/>
            </p:nvSpPr>
            <p:spPr bwMode="auto">
              <a:xfrm>
                <a:off x="838" y="2896"/>
                <a:ext cx="983" cy="1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12554" tIns="6053" rIns="12554" bIns="6053">
                <a:spAutoFit/>
              </a:bodyPr>
              <a:lstStyle/>
              <a:p>
                <a:pPr defTabSz="792163"/>
                <a:r>
                  <a:rPr lang="en-US" sz="1100" b="1" dirty="0" err="1" smtClean="0">
                    <a:latin typeface="Tahoma" pitchFamily="34" charset="0"/>
                  </a:rPr>
                  <a:t>Estatus</a:t>
                </a:r>
                <a:r>
                  <a:rPr lang="en-US" sz="1100" b="1" dirty="0" smtClean="0">
                    <a:latin typeface="Tahoma" pitchFamily="34" charset="0"/>
                  </a:rPr>
                  <a:t> </a:t>
                </a:r>
                <a:r>
                  <a:rPr lang="en-US" sz="1100" b="1" dirty="0" smtClean="0">
                    <a:latin typeface="Tahoma" pitchFamily="34" charset="0"/>
                  </a:rPr>
                  <a:t>de </a:t>
                </a:r>
                <a:r>
                  <a:rPr lang="en-US" sz="1100" b="1" dirty="0" err="1" smtClean="0">
                    <a:latin typeface="Tahoma" pitchFamily="34" charset="0"/>
                  </a:rPr>
                  <a:t>Entrega</a:t>
                </a:r>
                <a:endParaRPr lang="en-US" sz="1100" b="1" dirty="0">
                  <a:latin typeface="Tahoma" pitchFamily="34" charset="0"/>
                </a:endParaRPr>
              </a:p>
            </p:txBody>
          </p:sp>
          <p:grpSp>
            <p:nvGrpSpPr>
              <p:cNvPr id="32796" name="Group 60"/>
              <p:cNvGrpSpPr>
                <a:grpSpLocks/>
              </p:cNvGrpSpPr>
              <p:nvPr/>
            </p:nvGrpSpPr>
            <p:grpSpPr bwMode="auto">
              <a:xfrm>
                <a:off x="782" y="3015"/>
                <a:ext cx="920" cy="136"/>
                <a:chOff x="2448" y="3169"/>
                <a:chExt cx="961" cy="149"/>
              </a:xfrm>
            </p:grpSpPr>
            <p:sp>
              <p:nvSpPr>
                <p:cNvPr id="32798" name="Freeform 61"/>
                <p:cNvSpPr>
                  <a:spLocks/>
                </p:cNvSpPr>
                <p:nvPr/>
              </p:nvSpPr>
              <p:spPr bwMode="auto">
                <a:xfrm>
                  <a:off x="2516" y="3207"/>
                  <a:ext cx="893" cy="72"/>
                </a:xfrm>
                <a:custGeom>
                  <a:avLst/>
                  <a:gdLst>
                    <a:gd name="T0" fmla="*/ 0 w 893"/>
                    <a:gd name="T1" fmla="*/ 0 h 72"/>
                    <a:gd name="T2" fmla="*/ 892 w 893"/>
                    <a:gd name="T3" fmla="*/ 0 h 72"/>
                    <a:gd name="T4" fmla="*/ 892 w 893"/>
                    <a:gd name="T5" fmla="*/ 71 h 72"/>
                    <a:gd name="T6" fmla="*/ 0 w 893"/>
                    <a:gd name="T7" fmla="*/ 71 h 72"/>
                    <a:gd name="T8" fmla="*/ 0 w 8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3"/>
                    <a:gd name="T16" fmla="*/ 0 h 72"/>
                    <a:gd name="T17" fmla="*/ 893 w 89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3" h="72">
                      <a:moveTo>
                        <a:pt x="0" y="0"/>
                      </a:moveTo>
                      <a:lnTo>
                        <a:pt x="892" y="0"/>
                      </a:lnTo>
                      <a:lnTo>
                        <a:pt x="892" y="71"/>
                      </a:lnTo>
                      <a:lnTo>
                        <a:pt x="0" y="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9" name="Freeform 62"/>
                <p:cNvSpPr>
                  <a:spLocks/>
                </p:cNvSpPr>
                <p:nvPr/>
              </p:nvSpPr>
              <p:spPr bwMode="auto">
                <a:xfrm>
                  <a:off x="2448" y="3169"/>
                  <a:ext cx="102" cy="149"/>
                </a:xfrm>
                <a:custGeom>
                  <a:avLst/>
                  <a:gdLst>
                    <a:gd name="T0" fmla="*/ 101 w 102"/>
                    <a:gd name="T1" fmla="*/ 38 h 149"/>
                    <a:gd name="T2" fmla="*/ 101 w 102"/>
                    <a:gd name="T3" fmla="*/ 0 h 149"/>
                    <a:gd name="T4" fmla="*/ 0 w 102"/>
                    <a:gd name="T5" fmla="*/ 74 h 149"/>
                    <a:gd name="T6" fmla="*/ 101 w 102"/>
                    <a:gd name="T7" fmla="*/ 148 h 149"/>
                    <a:gd name="T8" fmla="*/ 101 w 102"/>
                    <a:gd name="T9" fmla="*/ 112 h 149"/>
                    <a:gd name="T10" fmla="*/ 101 w 102"/>
                    <a:gd name="T11" fmla="*/ 38 h 1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2"/>
                    <a:gd name="T19" fmla="*/ 0 h 149"/>
                    <a:gd name="T20" fmla="*/ 102 w 102"/>
                    <a:gd name="T21" fmla="*/ 149 h 1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2" h="149">
                      <a:moveTo>
                        <a:pt x="101" y="38"/>
                      </a:moveTo>
                      <a:lnTo>
                        <a:pt x="101" y="0"/>
                      </a:lnTo>
                      <a:lnTo>
                        <a:pt x="0" y="74"/>
                      </a:lnTo>
                      <a:lnTo>
                        <a:pt x="101" y="148"/>
                      </a:lnTo>
                      <a:lnTo>
                        <a:pt x="101" y="112"/>
                      </a:lnTo>
                      <a:lnTo>
                        <a:pt x="101" y="38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97" name="Text Box 63"/>
              <p:cNvSpPr txBox="1">
                <a:spLocks noChangeArrowheads="1"/>
              </p:cNvSpPr>
              <p:nvPr/>
            </p:nvSpPr>
            <p:spPr bwMode="auto">
              <a:xfrm>
                <a:off x="1098" y="2667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</a:t>
                </a:r>
              </a:p>
            </p:txBody>
          </p:sp>
        </p:grpSp>
        <p:grpSp>
          <p:nvGrpSpPr>
            <p:cNvPr id="32788" name="Group 64"/>
            <p:cNvGrpSpPr>
              <a:grpSpLocks/>
            </p:cNvGrpSpPr>
            <p:nvPr/>
          </p:nvGrpSpPr>
          <p:grpSpPr bwMode="auto">
            <a:xfrm>
              <a:off x="2656" y="2534"/>
              <a:ext cx="926" cy="579"/>
              <a:chOff x="774" y="754"/>
              <a:chExt cx="926" cy="579"/>
            </a:xfrm>
          </p:grpSpPr>
          <p:sp>
            <p:nvSpPr>
              <p:cNvPr id="32789" name="Rectangle 65"/>
              <p:cNvSpPr>
                <a:spLocks noChangeArrowheads="1"/>
              </p:cNvSpPr>
              <p:nvPr/>
            </p:nvSpPr>
            <p:spPr bwMode="auto">
              <a:xfrm>
                <a:off x="1095" y="1026"/>
                <a:ext cx="288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 dirty="0">
                    <a:latin typeface="Tahoma" pitchFamily="34" charset="0"/>
                  </a:rPr>
                  <a:t>ESMS</a:t>
                </a:r>
              </a:p>
            </p:txBody>
          </p:sp>
          <p:grpSp>
            <p:nvGrpSpPr>
              <p:cNvPr id="32790" name="Group 66"/>
              <p:cNvGrpSpPr>
                <a:grpSpLocks/>
              </p:cNvGrpSpPr>
              <p:nvPr/>
            </p:nvGrpSpPr>
            <p:grpSpPr bwMode="auto">
              <a:xfrm>
                <a:off x="774" y="1102"/>
                <a:ext cx="926" cy="231"/>
                <a:chOff x="1004" y="1067"/>
                <a:chExt cx="722" cy="243"/>
              </a:xfrm>
            </p:grpSpPr>
            <p:sp>
              <p:nvSpPr>
                <p:cNvPr id="32792" name="Freeform 67"/>
                <p:cNvSpPr>
                  <a:spLocks/>
                </p:cNvSpPr>
                <p:nvPr/>
              </p:nvSpPr>
              <p:spPr bwMode="auto">
                <a:xfrm>
                  <a:off x="1004" y="1115"/>
                  <a:ext cx="682" cy="105"/>
                </a:xfrm>
                <a:custGeom>
                  <a:avLst/>
                  <a:gdLst>
                    <a:gd name="T0" fmla="*/ 680 w 682"/>
                    <a:gd name="T1" fmla="*/ 0 h 105"/>
                    <a:gd name="T2" fmla="*/ 0 w 682"/>
                    <a:gd name="T3" fmla="*/ 13 h 105"/>
                    <a:gd name="T4" fmla="*/ 1 w 682"/>
                    <a:gd name="T5" fmla="*/ 104 h 105"/>
                    <a:gd name="T6" fmla="*/ 681 w 682"/>
                    <a:gd name="T7" fmla="*/ 93 h 105"/>
                    <a:gd name="T8" fmla="*/ 680 w 682"/>
                    <a:gd name="T9" fmla="*/ 0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2"/>
                    <a:gd name="T16" fmla="*/ 0 h 105"/>
                    <a:gd name="T17" fmla="*/ 682 w 682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2" h="105">
                      <a:moveTo>
                        <a:pt x="680" y="0"/>
                      </a:moveTo>
                      <a:lnTo>
                        <a:pt x="0" y="13"/>
                      </a:lnTo>
                      <a:lnTo>
                        <a:pt x="1" y="104"/>
                      </a:lnTo>
                      <a:lnTo>
                        <a:pt x="681" y="93"/>
                      </a:lnTo>
                      <a:lnTo>
                        <a:pt x="68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3" name="Freeform 68"/>
                <p:cNvSpPr>
                  <a:spLocks/>
                </p:cNvSpPr>
                <p:nvPr/>
              </p:nvSpPr>
              <p:spPr bwMode="auto">
                <a:xfrm>
                  <a:off x="1675" y="1067"/>
                  <a:ext cx="49" cy="193"/>
                </a:xfrm>
                <a:custGeom>
                  <a:avLst/>
                  <a:gdLst>
                    <a:gd name="T0" fmla="*/ 1 w 49"/>
                    <a:gd name="T1" fmla="*/ 143 h 193"/>
                    <a:gd name="T2" fmla="*/ 1 w 49"/>
                    <a:gd name="T3" fmla="*/ 192 h 193"/>
                    <a:gd name="T4" fmla="*/ 48 w 49"/>
                    <a:gd name="T5" fmla="*/ 95 h 193"/>
                    <a:gd name="T6" fmla="*/ 0 w 49"/>
                    <a:gd name="T7" fmla="*/ 0 h 193"/>
                    <a:gd name="T8" fmla="*/ 1 w 49"/>
                    <a:gd name="T9" fmla="*/ 48 h 193"/>
                    <a:gd name="T10" fmla="*/ 1 w 49"/>
                    <a:gd name="T11" fmla="*/ 143 h 1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"/>
                    <a:gd name="T19" fmla="*/ 0 h 193"/>
                    <a:gd name="T20" fmla="*/ 49 w 49"/>
                    <a:gd name="T21" fmla="*/ 193 h 19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" h="193">
                      <a:moveTo>
                        <a:pt x="1" y="143"/>
                      </a:moveTo>
                      <a:lnTo>
                        <a:pt x="1" y="192"/>
                      </a:lnTo>
                      <a:lnTo>
                        <a:pt x="48" y="95"/>
                      </a:lnTo>
                      <a:lnTo>
                        <a:pt x="0" y="0"/>
                      </a:lnTo>
                      <a:lnTo>
                        <a:pt x="1" y="48"/>
                      </a:lnTo>
                      <a:lnTo>
                        <a:pt x="1" y="143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Freeform 69"/>
                <p:cNvSpPr>
                  <a:spLocks/>
                </p:cNvSpPr>
                <p:nvPr/>
              </p:nvSpPr>
              <p:spPr bwMode="auto">
                <a:xfrm>
                  <a:off x="1720" y="1285"/>
                  <a:ext cx="6" cy="25"/>
                </a:xfrm>
                <a:custGeom>
                  <a:avLst/>
                  <a:gdLst>
                    <a:gd name="T0" fmla="*/ 3 w 6"/>
                    <a:gd name="T1" fmla="*/ 0 h 25"/>
                    <a:gd name="T2" fmla="*/ 5 w 6"/>
                    <a:gd name="T3" fmla="*/ 13 h 25"/>
                    <a:gd name="T4" fmla="*/ 3 w 6"/>
                    <a:gd name="T5" fmla="*/ 24 h 25"/>
                    <a:gd name="T6" fmla="*/ 0 w 6"/>
                    <a:gd name="T7" fmla="*/ 11 h 25"/>
                    <a:gd name="T8" fmla="*/ 3 w 6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5"/>
                    <a:gd name="T17" fmla="*/ 6 w 6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5">
                      <a:moveTo>
                        <a:pt x="3" y="0"/>
                      </a:moveTo>
                      <a:lnTo>
                        <a:pt x="5" y="13"/>
                      </a:lnTo>
                      <a:lnTo>
                        <a:pt x="3" y="24"/>
                      </a:lnTo>
                      <a:lnTo>
                        <a:pt x="0" y="1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91" name="Text Box 70"/>
              <p:cNvSpPr txBox="1">
                <a:spLocks noChangeArrowheads="1"/>
              </p:cNvSpPr>
              <p:nvPr/>
            </p:nvSpPr>
            <p:spPr bwMode="auto">
              <a:xfrm>
                <a:off x="1093" y="754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</a:t>
                </a:r>
              </a:p>
            </p:txBody>
          </p:sp>
        </p:grp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3752850" y="1628776"/>
            <a:ext cx="5595945" cy="938213"/>
            <a:chOff x="2364" y="1026"/>
            <a:chExt cx="3525" cy="591"/>
          </a:xfrm>
        </p:grpSpPr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2880" y="1094"/>
              <a:ext cx="30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 smtClean="0"/>
                <a:t>Especifica</a:t>
              </a:r>
              <a:r>
                <a:rPr lang="en-US" sz="1600" dirty="0" smtClean="0"/>
                <a:t> la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fecha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expiración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SMSC</a:t>
              </a:r>
              <a:r>
                <a:rPr lang="en-US" sz="1600" dirty="0" smtClean="0"/>
                <a:t>, </a:t>
              </a:r>
            </a:p>
            <a:p>
              <a:r>
                <a:rPr lang="en-US" sz="1600" dirty="0" err="1" smtClean="0"/>
                <a:t>después</a:t>
              </a:r>
              <a:r>
                <a:rPr lang="en-US" sz="1600" dirty="0" smtClean="0"/>
                <a:t> de lo </a:t>
              </a:r>
              <a:r>
                <a:rPr lang="en-US" sz="1600" dirty="0" err="1" smtClean="0"/>
                <a:t>cual</a:t>
              </a:r>
              <a:r>
                <a:rPr lang="en-US" sz="1600" dirty="0" smtClean="0"/>
                <a:t> se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deshecha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una</a:t>
              </a:r>
              <a:r>
                <a:rPr lang="en-US" sz="1600" dirty="0" smtClean="0"/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invocación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smtClean="0"/>
                <a:t>Si 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 ha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sido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entregada</a:t>
              </a:r>
              <a:r>
                <a:rPr lang="en-US" sz="1600" dirty="0" smtClean="0"/>
                <a:t> a </a:t>
              </a:r>
              <a:r>
                <a:rPr lang="en-US" sz="1600" dirty="0" err="1" smtClean="0"/>
                <a:t>su</a:t>
              </a:r>
              <a:r>
                <a:rPr lang="en-US" sz="1600" dirty="0" smtClean="0"/>
                <a:t> 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destino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 smtClean="0"/>
                <a:t>(</a:t>
              </a:r>
              <a:r>
                <a:rPr lang="en-US" sz="1600" dirty="0">
                  <a:sym typeface="Wingdings 2" pitchFamily="18" charset="2"/>
                </a:rPr>
                <a:t></a:t>
              </a:r>
              <a:r>
                <a:rPr lang="en-US" sz="1600" dirty="0"/>
                <a:t>).</a:t>
              </a:r>
            </a:p>
          </p:txBody>
        </p:sp>
        <p:sp>
          <p:nvSpPr>
            <p:cNvPr id="32782" name="Line 72"/>
            <p:cNvSpPr>
              <a:spLocks noChangeShapeType="1"/>
            </p:cNvSpPr>
            <p:nvPr/>
          </p:nvSpPr>
          <p:spPr bwMode="auto">
            <a:xfrm>
              <a:off x="2364" y="1026"/>
              <a:ext cx="564" cy="16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119063" y="1876425"/>
            <a:ext cx="8778865" cy="2395538"/>
            <a:chOff x="75" y="1182"/>
            <a:chExt cx="5530" cy="1509"/>
          </a:xfrm>
        </p:grpSpPr>
        <p:sp>
          <p:nvSpPr>
            <p:cNvPr id="32779" name="Text Box 74"/>
            <p:cNvSpPr txBox="1">
              <a:spLocks noChangeArrowheads="1"/>
            </p:cNvSpPr>
            <p:nvPr/>
          </p:nvSpPr>
          <p:spPr bwMode="auto">
            <a:xfrm>
              <a:off x="75" y="2012"/>
              <a:ext cx="5530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 smtClean="0"/>
                <a:t>Período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Gracia</a:t>
              </a:r>
              <a:r>
                <a:rPr lang="en-US" sz="1600" b="1" dirty="0" smtClean="0"/>
                <a:t>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el </a:t>
              </a:r>
              <a:r>
                <a:rPr lang="en-US" sz="1600" dirty="0" err="1" smtClean="0"/>
                <a:t>tiempo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que</a:t>
              </a:r>
              <a:r>
                <a:rPr lang="en-US" sz="1600" dirty="0" smtClean="0"/>
                <a:t> el </a:t>
              </a:r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XCT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espera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en-US" sz="1600" dirty="0" err="1" smtClean="0"/>
                <a:t>por</a:t>
              </a:r>
              <a:r>
                <a:rPr lang="en-US" sz="1600" dirty="0" smtClean="0"/>
                <a:t> un </a:t>
              </a:r>
              <a:r>
                <a:rPr lang="en-US" sz="1600" dirty="0" err="1" smtClean="0"/>
                <a:t>un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mensaje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respuesta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smtClean="0"/>
                <a:t>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estatus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Entrega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/>
                <a:t>(</a:t>
              </a:r>
              <a:r>
                <a:rPr lang="en-US" sz="1600" dirty="0">
                  <a:sym typeface="Wingdings 2" pitchFamily="18" charset="2"/>
                </a:rPr>
                <a:t></a:t>
              </a:r>
              <a:r>
                <a:rPr lang="en-US" sz="1600" dirty="0" smtClean="0"/>
                <a:t>)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después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el 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período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validéz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 smtClean="0"/>
                <a:t>ha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expirado</a:t>
              </a:r>
              <a:r>
                <a:rPr lang="en-US" sz="1600" dirty="0" smtClean="0"/>
                <a:t> </a:t>
              </a:r>
            </a:p>
            <a:p>
              <a:r>
                <a:rPr lang="en-US" sz="1600" dirty="0" smtClean="0"/>
                <a:t>antes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asignar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un </a:t>
              </a:r>
              <a:r>
                <a:rPr lang="en-US" sz="1600" b="1" dirty="0" err="1" smtClean="0"/>
                <a:t>código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estatus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final</a:t>
              </a:r>
              <a:r>
                <a:rPr lang="en-US" sz="1600" dirty="0" smtClean="0"/>
                <a:t>  a </a:t>
              </a:r>
              <a:r>
                <a:rPr lang="en-US" sz="1600" dirty="0" err="1" smtClean="0"/>
                <a:t>una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invocación</a:t>
              </a:r>
              <a:r>
                <a:rPr lang="en-US" sz="1600" dirty="0" smtClean="0"/>
                <a:t> </a:t>
              </a:r>
              <a:r>
                <a:rPr lang="en-US" sz="1600" i="1" dirty="0" smtClean="0"/>
                <a:t>(Valor </a:t>
              </a:r>
              <a:r>
                <a:rPr lang="en-US" sz="1600" i="1" dirty="0" err="1" smtClean="0"/>
                <a:t>recomendado</a:t>
              </a:r>
              <a:r>
                <a:rPr lang="en-US" sz="1600" i="1" dirty="0" smtClean="0"/>
                <a:t>: </a:t>
              </a:r>
              <a:r>
                <a:rPr lang="en-US" sz="1600" i="1" dirty="0"/>
                <a:t>10mn).</a:t>
              </a:r>
            </a:p>
            <a:p>
              <a:endParaRPr lang="en-US" sz="1600" i="1" dirty="0"/>
            </a:p>
          </p:txBody>
        </p:sp>
        <p:sp>
          <p:nvSpPr>
            <p:cNvPr id="32780" name="Line 77"/>
            <p:cNvSpPr>
              <a:spLocks noChangeShapeType="1"/>
            </p:cNvSpPr>
            <p:nvPr/>
          </p:nvSpPr>
          <p:spPr bwMode="auto">
            <a:xfrm>
              <a:off x="318" y="1182"/>
              <a:ext cx="108" cy="87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6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3/11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53FB21-9829-40CF-AE2D-1D1980D6DC02}" type="slidenum">
              <a:rPr lang="fr-FR" smtClean="0"/>
              <a:pPr/>
              <a:t>26</a:t>
            </a:fld>
            <a:endParaRPr lang="fr-FR" smtClean="0"/>
          </a:p>
        </p:txBody>
      </p:sp>
      <p:pic>
        <p:nvPicPr>
          <p:cNvPr id="33797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88" y="1093788"/>
            <a:ext cx="408463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724025" y="3508375"/>
            <a:ext cx="5619750" cy="2282825"/>
            <a:chOff x="2040" y="2228"/>
            <a:chExt cx="3540" cy="1438"/>
          </a:xfrm>
        </p:grpSpPr>
        <p:grpSp>
          <p:nvGrpSpPr>
            <p:cNvPr id="33817" name="Group 8"/>
            <p:cNvGrpSpPr>
              <a:grpSpLocks/>
            </p:cNvGrpSpPr>
            <p:nvPr/>
          </p:nvGrpSpPr>
          <p:grpSpPr bwMode="auto">
            <a:xfrm>
              <a:off x="2040" y="2280"/>
              <a:ext cx="3540" cy="1386"/>
              <a:chOff x="1014" y="1140"/>
              <a:chExt cx="3606" cy="1344"/>
            </a:xfrm>
          </p:grpSpPr>
          <p:sp>
            <p:nvSpPr>
              <p:cNvPr id="33850" name="Rectangle 9"/>
              <p:cNvSpPr>
                <a:spLocks noChangeArrowheads="1"/>
              </p:cNvSpPr>
              <p:nvPr/>
            </p:nvSpPr>
            <p:spPr bwMode="auto">
              <a:xfrm>
                <a:off x="1014" y="1140"/>
                <a:ext cx="3606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51" name="Group 10"/>
              <p:cNvGrpSpPr>
                <a:grpSpLocks/>
              </p:cNvGrpSpPr>
              <p:nvPr/>
            </p:nvGrpSpPr>
            <p:grpSpPr bwMode="auto">
              <a:xfrm>
                <a:off x="4096" y="1320"/>
                <a:ext cx="454" cy="1081"/>
                <a:chOff x="4096" y="1320"/>
                <a:chExt cx="454" cy="1081"/>
              </a:xfrm>
            </p:grpSpPr>
            <p:pic>
              <p:nvPicPr>
                <p:cNvPr id="33860" name="Picture 11" descr="telephone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185" y="1777"/>
                  <a:ext cx="336" cy="5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861" name="Rectangle 12"/>
                <p:cNvSpPr>
                  <a:spLocks noChangeArrowheads="1"/>
                </p:cNvSpPr>
                <p:nvPr/>
              </p:nvSpPr>
              <p:spPr bwMode="auto">
                <a:xfrm>
                  <a:off x="4096" y="1320"/>
                  <a:ext cx="454" cy="1081"/>
                </a:xfrm>
                <a:prstGeom prst="rect">
                  <a:avLst/>
                </a:prstGeom>
                <a:noFill/>
                <a:ln w="25400" cap="rnd">
                  <a:solidFill>
                    <a:srgbClr val="3366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73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1500"/>
                  <a:ext cx="201" cy="14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ahoma" pitchFamily="34" charset="0"/>
                    </a:rPr>
                    <a:t>ME</a:t>
                  </a:r>
                </a:p>
              </p:txBody>
            </p:sp>
          </p:grpSp>
          <p:grpSp>
            <p:nvGrpSpPr>
              <p:cNvPr id="33852" name="Group 14"/>
              <p:cNvGrpSpPr>
                <a:grpSpLocks/>
              </p:cNvGrpSpPr>
              <p:nvPr/>
            </p:nvGrpSpPr>
            <p:grpSpPr bwMode="auto">
              <a:xfrm>
                <a:off x="2579" y="1320"/>
                <a:ext cx="579" cy="1090"/>
                <a:chOff x="2579" y="1320"/>
                <a:chExt cx="579" cy="1090"/>
              </a:xfrm>
            </p:grpSpPr>
            <p:sp>
              <p:nvSpPr>
                <p:cNvPr id="397327" name="Rectangle 15"/>
                <p:cNvSpPr>
                  <a:spLocks noChangeArrowheads="1"/>
                </p:cNvSpPr>
                <p:nvPr/>
              </p:nvSpPr>
              <p:spPr bwMode="auto">
                <a:xfrm>
                  <a:off x="2691" y="1428"/>
                  <a:ext cx="358" cy="2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SMSC</a:t>
                  </a:r>
                </a:p>
              </p:txBody>
            </p:sp>
            <p:sp>
              <p:nvSpPr>
                <p:cNvPr id="33858" name="Rectangle 16"/>
                <p:cNvSpPr>
                  <a:spLocks noChangeArrowheads="1"/>
                </p:cNvSpPr>
                <p:nvPr/>
              </p:nvSpPr>
              <p:spPr bwMode="auto">
                <a:xfrm>
                  <a:off x="2579" y="1320"/>
                  <a:ext cx="579" cy="1090"/>
                </a:xfrm>
                <a:prstGeom prst="rect">
                  <a:avLst/>
                </a:prstGeom>
                <a:noFill/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33859" name="Picture 1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57" y="1624"/>
                  <a:ext cx="354" cy="6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3853" name="Group 18"/>
              <p:cNvGrpSpPr>
                <a:grpSpLocks/>
              </p:cNvGrpSpPr>
              <p:nvPr/>
            </p:nvGrpSpPr>
            <p:grpSpPr bwMode="auto">
              <a:xfrm>
                <a:off x="1078" y="1311"/>
                <a:ext cx="579" cy="1090"/>
                <a:chOff x="1078" y="1311"/>
                <a:chExt cx="579" cy="1090"/>
              </a:xfrm>
            </p:grpSpPr>
            <p:sp>
              <p:nvSpPr>
                <p:cNvPr id="338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078" y="1311"/>
                  <a:ext cx="579" cy="1090"/>
                </a:xfrm>
                <a:prstGeom prst="rect">
                  <a:avLst/>
                </a:prstGeom>
                <a:solidFill>
                  <a:schemeClr val="bg1"/>
                </a:solidFill>
                <a:ln w="25400" cap="rnd">
                  <a:solidFill>
                    <a:srgbClr val="00008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7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095" y="1377"/>
                  <a:ext cx="541" cy="4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12554" tIns="6053" rIns="12554" bIns="6053">
                  <a:spAutoFit/>
                </a:bodyPr>
                <a:lstStyle/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OTA</a:t>
                  </a:r>
                </a:p>
                <a:p>
                  <a:pPr algn="ctr" defTabSz="792163">
                    <a:defRPr/>
                  </a:pPr>
                  <a:r>
                    <a:rPr lang="en-US" sz="1500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ahoma" pitchFamily="34" charset="0"/>
                    </a:rPr>
                    <a:t>platform</a:t>
                  </a:r>
                </a:p>
              </p:txBody>
            </p:sp>
            <p:pic>
              <p:nvPicPr>
                <p:cNvPr id="33856" name="Picture 21" descr="computer_hard_disk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19" y="1730"/>
                  <a:ext cx="497" cy="6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3818" name="Group 22"/>
            <p:cNvGrpSpPr>
              <a:grpSpLocks/>
            </p:cNvGrpSpPr>
            <p:nvPr/>
          </p:nvGrpSpPr>
          <p:grpSpPr bwMode="auto">
            <a:xfrm>
              <a:off x="4145" y="2471"/>
              <a:ext cx="903" cy="542"/>
              <a:chOff x="2278" y="799"/>
              <a:chExt cx="920" cy="542"/>
            </a:xfrm>
          </p:grpSpPr>
          <p:sp>
            <p:nvSpPr>
              <p:cNvPr id="33844" name="Rectangle 23"/>
              <p:cNvSpPr>
                <a:spLocks noChangeArrowheads="1"/>
              </p:cNvSpPr>
              <p:nvPr/>
            </p:nvSpPr>
            <p:spPr bwMode="auto">
              <a:xfrm>
                <a:off x="2596" y="1039"/>
                <a:ext cx="288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>
                    <a:latin typeface="Tahoma" pitchFamily="34" charset="0"/>
                  </a:rPr>
                  <a:t>ESMS</a:t>
                </a:r>
              </a:p>
            </p:txBody>
          </p:sp>
          <p:grpSp>
            <p:nvGrpSpPr>
              <p:cNvPr id="33845" name="Group 24"/>
              <p:cNvGrpSpPr>
                <a:grpSpLocks/>
              </p:cNvGrpSpPr>
              <p:nvPr/>
            </p:nvGrpSpPr>
            <p:grpSpPr bwMode="auto">
              <a:xfrm>
                <a:off x="2278" y="1110"/>
                <a:ext cx="920" cy="231"/>
                <a:chOff x="1004" y="1067"/>
                <a:chExt cx="722" cy="243"/>
              </a:xfrm>
            </p:grpSpPr>
            <p:sp>
              <p:nvSpPr>
                <p:cNvPr id="33847" name="Freeform 25"/>
                <p:cNvSpPr>
                  <a:spLocks/>
                </p:cNvSpPr>
                <p:nvPr/>
              </p:nvSpPr>
              <p:spPr bwMode="auto">
                <a:xfrm>
                  <a:off x="1004" y="1115"/>
                  <a:ext cx="682" cy="105"/>
                </a:xfrm>
                <a:custGeom>
                  <a:avLst/>
                  <a:gdLst>
                    <a:gd name="T0" fmla="*/ 680 w 682"/>
                    <a:gd name="T1" fmla="*/ 0 h 105"/>
                    <a:gd name="T2" fmla="*/ 0 w 682"/>
                    <a:gd name="T3" fmla="*/ 13 h 105"/>
                    <a:gd name="T4" fmla="*/ 1 w 682"/>
                    <a:gd name="T5" fmla="*/ 104 h 105"/>
                    <a:gd name="T6" fmla="*/ 681 w 682"/>
                    <a:gd name="T7" fmla="*/ 93 h 105"/>
                    <a:gd name="T8" fmla="*/ 680 w 682"/>
                    <a:gd name="T9" fmla="*/ 0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2"/>
                    <a:gd name="T16" fmla="*/ 0 h 105"/>
                    <a:gd name="T17" fmla="*/ 682 w 682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2" h="105">
                      <a:moveTo>
                        <a:pt x="680" y="0"/>
                      </a:moveTo>
                      <a:lnTo>
                        <a:pt x="0" y="13"/>
                      </a:lnTo>
                      <a:lnTo>
                        <a:pt x="1" y="104"/>
                      </a:lnTo>
                      <a:lnTo>
                        <a:pt x="681" y="93"/>
                      </a:lnTo>
                      <a:lnTo>
                        <a:pt x="68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8" name="Freeform 26"/>
                <p:cNvSpPr>
                  <a:spLocks/>
                </p:cNvSpPr>
                <p:nvPr/>
              </p:nvSpPr>
              <p:spPr bwMode="auto">
                <a:xfrm>
                  <a:off x="1675" y="1067"/>
                  <a:ext cx="49" cy="193"/>
                </a:xfrm>
                <a:custGeom>
                  <a:avLst/>
                  <a:gdLst>
                    <a:gd name="T0" fmla="*/ 1 w 49"/>
                    <a:gd name="T1" fmla="*/ 143 h 193"/>
                    <a:gd name="T2" fmla="*/ 1 w 49"/>
                    <a:gd name="T3" fmla="*/ 192 h 193"/>
                    <a:gd name="T4" fmla="*/ 48 w 49"/>
                    <a:gd name="T5" fmla="*/ 95 h 193"/>
                    <a:gd name="T6" fmla="*/ 0 w 49"/>
                    <a:gd name="T7" fmla="*/ 0 h 193"/>
                    <a:gd name="T8" fmla="*/ 1 w 49"/>
                    <a:gd name="T9" fmla="*/ 48 h 193"/>
                    <a:gd name="T10" fmla="*/ 1 w 49"/>
                    <a:gd name="T11" fmla="*/ 143 h 1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"/>
                    <a:gd name="T19" fmla="*/ 0 h 193"/>
                    <a:gd name="T20" fmla="*/ 49 w 49"/>
                    <a:gd name="T21" fmla="*/ 193 h 19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" h="193">
                      <a:moveTo>
                        <a:pt x="1" y="143"/>
                      </a:moveTo>
                      <a:lnTo>
                        <a:pt x="1" y="192"/>
                      </a:lnTo>
                      <a:lnTo>
                        <a:pt x="48" y="95"/>
                      </a:lnTo>
                      <a:lnTo>
                        <a:pt x="0" y="0"/>
                      </a:lnTo>
                      <a:lnTo>
                        <a:pt x="1" y="48"/>
                      </a:lnTo>
                      <a:lnTo>
                        <a:pt x="1" y="143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9" name="Freeform 27"/>
                <p:cNvSpPr>
                  <a:spLocks/>
                </p:cNvSpPr>
                <p:nvPr/>
              </p:nvSpPr>
              <p:spPr bwMode="auto">
                <a:xfrm>
                  <a:off x="1720" y="1285"/>
                  <a:ext cx="6" cy="25"/>
                </a:xfrm>
                <a:custGeom>
                  <a:avLst/>
                  <a:gdLst>
                    <a:gd name="T0" fmla="*/ 3 w 6"/>
                    <a:gd name="T1" fmla="*/ 0 h 25"/>
                    <a:gd name="T2" fmla="*/ 5 w 6"/>
                    <a:gd name="T3" fmla="*/ 13 h 25"/>
                    <a:gd name="T4" fmla="*/ 3 w 6"/>
                    <a:gd name="T5" fmla="*/ 24 h 25"/>
                    <a:gd name="T6" fmla="*/ 0 w 6"/>
                    <a:gd name="T7" fmla="*/ 11 h 25"/>
                    <a:gd name="T8" fmla="*/ 3 w 6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5"/>
                    <a:gd name="T17" fmla="*/ 6 w 6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5">
                      <a:moveTo>
                        <a:pt x="3" y="0"/>
                      </a:moveTo>
                      <a:lnTo>
                        <a:pt x="5" y="13"/>
                      </a:lnTo>
                      <a:lnTo>
                        <a:pt x="3" y="24"/>
                      </a:lnTo>
                      <a:lnTo>
                        <a:pt x="0" y="1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46" name="Text Box 28"/>
              <p:cNvSpPr txBox="1">
                <a:spLocks noChangeArrowheads="1"/>
              </p:cNvSpPr>
              <p:nvPr/>
            </p:nvSpPr>
            <p:spPr bwMode="auto">
              <a:xfrm>
                <a:off x="2594" y="799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</a:t>
                </a:r>
              </a:p>
            </p:txBody>
          </p:sp>
        </p:grpSp>
        <p:grpSp>
          <p:nvGrpSpPr>
            <p:cNvPr id="33819" name="Group 29"/>
            <p:cNvGrpSpPr>
              <a:grpSpLocks/>
            </p:cNvGrpSpPr>
            <p:nvPr/>
          </p:nvGrpSpPr>
          <p:grpSpPr bwMode="auto">
            <a:xfrm>
              <a:off x="4127" y="2889"/>
              <a:ext cx="903" cy="484"/>
              <a:chOff x="2260" y="2663"/>
              <a:chExt cx="920" cy="484"/>
            </a:xfrm>
          </p:grpSpPr>
          <p:sp>
            <p:nvSpPr>
              <p:cNvPr id="33839" name="Rectangle 30"/>
              <p:cNvSpPr>
                <a:spLocks noChangeArrowheads="1"/>
              </p:cNvSpPr>
              <p:nvPr/>
            </p:nvSpPr>
            <p:spPr bwMode="auto">
              <a:xfrm>
                <a:off x="2316" y="2892"/>
                <a:ext cx="824" cy="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500">
                    <a:latin typeface="Tahoma" pitchFamily="34" charset="0"/>
                  </a:rPr>
                  <a:t>Delivery Status</a:t>
                </a:r>
              </a:p>
            </p:txBody>
          </p:sp>
          <p:grpSp>
            <p:nvGrpSpPr>
              <p:cNvPr id="33840" name="Group 31"/>
              <p:cNvGrpSpPr>
                <a:grpSpLocks/>
              </p:cNvGrpSpPr>
              <p:nvPr/>
            </p:nvGrpSpPr>
            <p:grpSpPr bwMode="auto">
              <a:xfrm>
                <a:off x="2260" y="3011"/>
                <a:ext cx="920" cy="136"/>
                <a:chOff x="2448" y="3169"/>
                <a:chExt cx="961" cy="149"/>
              </a:xfrm>
            </p:grpSpPr>
            <p:sp>
              <p:nvSpPr>
                <p:cNvPr id="33842" name="Freeform 32"/>
                <p:cNvSpPr>
                  <a:spLocks/>
                </p:cNvSpPr>
                <p:nvPr/>
              </p:nvSpPr>
              <p:spPr bwMode="auto">
                <a:xfrm>
                  <a:off x="2516" y="3207"/>
                  <a:ext cx="893" cy="72"/>
                </a:xfrm>
                <a:custGeom>
                  <a:avLst/>
                  <a:gdLst>
                    <a:gd name="T0" fmla="*/ 0 w 893"/>
                    <a:gd name="T1" fmla="*/ 0 h 72"/>
                    <a:gd name="T2" fmla="*/ 892 w 893"/>
                    <a:gd name="T3" fmla="*/ 0 h 72"/>
                    <a:gd name="T4" fmla="*/ 892 w 893"/>
                    <a:gd name="T5" fmla="*/ 71 h 72"/>
                    <a:gd name="T6" fmla="*/ 0 w 893"/>
                    <a:gd name="T7" fmla="*/ 71 h 72"/>
                    <a:gd name="T8" fmla="*/ 0 w 8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3"/>
                    <a:gd name="T16" fmla="*/ 0 h 72"/>
                    <a:gd name="T17" fmla="*/ 893 w 89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3" h="72">
                      <a:moveTo>
                        <a:pt x="0" y="0"/>
                      </a:moveTo>
                      <a:lnTo>
                        <a:pt x="892" y="0"/>
                      </a:lnTo>
                      <a:lnTo>
                        <a:pt x="892" y="71"/>
                      </a:lnTo>
                      <a:lnTo>
                        <a:pt x="0" y="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3" name="Freeform 33"/>
                <p:cNvSpPr>
                  <a:spLocks/>
                </p:cNvSpPr>
                <p:nvPr/>
              </p:nvSpPr>
              <p:spPr bwMode="auto">
                <a:xfrm>
                  <a:off x="2448" y="3169"/>
                  <a:ext cx="102" cy="149"/>
                </a:xfrm>
                <a:custGeom>
                  <a:avLst/>
                  <a:gdLst>
                    <a:gd name="T0" fmla="*/ 101 w 102"/>
                    <a:gd name="T1" fmla="*/ 38 h 149"/>
                    <a:gd name="T2" fmla="*/ 101 w 102"/>
                    <a:gd name="T3" fmla="*/ 0 h 149"/>
                    <a:gd name="T4" fmla="*/ 0 w 102"/>
                    <a:gd name="T5" fmla="*/ 74 h 149"/>
                    <a:gd name="T6" fmla="*/ 101 w 102"/>
                    <a:gd name="T7" fmla="*/ 148 h 149"/>
                    <a:gd name="T8" fmla="*/ 101 w 102"/>
                    <a:gd name="T9" fmla="*/ 112 h 149"/>
                    <a:gd name="T10" fmla="*/ 101 w 102"/>
                    <a:gd name="T11" fmla="*/ 38 h 1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2"/>
                    <a:gd name="T19" fmla="*/ 0 h 149"/>
                    <a:gd name="T20" fmla="*/ 102 w 102"/>
                    <a:gd name="T21" fmla="*/ 149 h 1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2" h="149">
                      <a:moveTo>
                        <a:pt x="101" y="38"/>
                      </a:moveTo>
                      <a:lnTo>
                        <a:pt x="101" y="0"/>
                      </a:lnTo>
                      <a:lnTo>
                        <a:pt x="0" y="74"/>
                      </a:lnTo>
                      <a:lnTo>
                        <a:pt x="101" y="148"/>
                      </a:lnTo>
                      <a:lnTo>
                        <a:pt x="101" y="112"/>
                      </a:lnTo>
                      <a:lnTo>
                        <a:pt x="101" y="38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41" name="Text Box 34"/>
              <p:cNvSpPr txBox="1">
                <a:spLocks noChangeArrowheads="1"/>
              </p:cNvSpPr>
              <p:nvPr/>
            </p:nvSpPr>
            <p:spPr bwMode="auto">
              <a:xfrm>
                <a:off x="2576" y="2663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</a:t>
                </a:r>
              </a:p>
            </p:txBody>
          </p:sp>
        </p:grpSp>
        <p:grpSp>
          <p:nvGrpSpPr>
            <p:cNvPr id="33820" name="Group 35"/>
            <p:cNvGrpSpPr>
              <a:grpSpLocks/>
            </p:cNvGrpSpPr>
            <p:nvPr/>
          </p:nvGrpSpPr>
          <p:grpSpPr bwMode="auto">
            <a:xfrm>
              <a:off x="2681" y="2629"/>
              <a:ext cx="897" cy="500"/>
              <a:chOff x="787" y="1389"/>
              <a:chExt cx="914" cy="500"/>
            </a:xfrm>
          </p:grpSpPr>
          <p:sp>
            <p:nvSpPr>
              <p:cNvPr id="33834" name="Freeform 36"/>
              <p:cNvSpPr>
                <a:spLocks/>
              </p:cNvSpPr>
              <p:nvPr/>
            </p:nvSpPr>
            <p:spPr bwMode="auto">
              <a:xfrm>
                <a:off x="820" y="1743"/>
                <a:ext cx="873" cy="99"/>
              </a:xfrm>
              <a:custGeom>
                <a:avLst/>
                <a:gdLst>
                  <a:gd name="T0" fmla="*/ 1114 w 682"/>
                  <a:gd name="T1" fmla="*/ 0 h 105"/>
                  <a:gd name="T2" fmla="*/ 0 w 682"/>
                  <a:gd name="T3" fmla="*/ 11 h 105"/>
                  <a:gd name="T4" fmla="*/ 1 w 682"/>
                  <a:gd name="T5" fmla="*/ 92 h 105"/>
                  <a:gd name="T6" fmla="*/ 1116 w 682"/>
                  <a:gd name="T7" fmla="*/ 83 h 105"/>
                  <a:gd name="T8" fmla="*/ 1114 w 682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82"/>
                  <a:gd name="T16" fmla="*/ 0 h 105"/>
                  <a:gd name="T17" fmla="*/ 682 w 6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82" h="105">
                    <a:moveTo>
                      <a:pt x="680" y="0"/>
                    </a:moveTo>
                    <a:lnTo>
                      <a:pt x="0" y="13"/>
                    </a:lnTo>
                    <a:lnTo>
                      <a:pt x="1" y="104"/>
                    </a:lnTo>
                    <a:lnTo>
                      <a:pt x="681" y="93"/>
                    </a:lnTo>
                    <a:lnTo>
                      <a:pt x="680" y="0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5" name="Freeform 37"/>
              <p:cNvSpPr>
                <a:spLocks/>
              </p:cNvSpPr>
              <p:nvPr/>
            </p:nvSpPr>
            <p:spPr bwMode="auto">
              <a:xfrm flipH="1">
                <a:off x="787" y="1706"/>
                <a:ext cx="43" cy="183"/>
              </a:xfrm>
              <a:custGeom>
                <a:avLst/>
                <a:gdLst>
                  <a:gd name="T0" fmla="*/ 1 w 49"/>
                  <a:gd name="T1" fmla="*/ 129 h 193"/>
                  <a:gd name="T2" fmla="*/ 1 w 49"/>
                  <a:gd name="T3" fmla="*/ 173 h 193"/>
                  <a:gd name="T4" fmla="*/ 37 w 49"/>
                  <a:gd name="T5" fmla="*/ 85 h 193"/>
                  <a:gd name="T6" fmla="*/ 0 w 49"/>
                  <a:gd name="T7" fmla="*/ 0 h 193"/>
                  <a:gd name="T8" fmla="*/ 1 w 49"/>
                  <a:gd name="T9" fmla="*/ 44 h 193"/>
                  <a:gd name="T10" fmla="*/ 1 w 49"/>
                  <a:gd name="T11" fmla="*/ 129 h 1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"/>
                  <a:gd name="T19" fmla="*/ 0 h 193"/>
                  <a:gd name="T20" fmla="*/ 49 w 49"/>
                  <a:gd name="T21" fmla="*/ 193 h 1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" h="193">
                    <a:moveTo>
                      <a:pt x="1" y="143"/>
                    </a:moveTo>
                    <a:lnTo>
                      <a:pt x="1" y="192"/>
                    </a:lnTo>
                    <a:lnTo>
                      <a:pt x="48" y="95"/>
                    </a:lnTo>
                    <a:lnTo>
                      <a:pt x="0" y="0"/>
                    </a:lnTo>
                    <a:lnTo>
                      <a:pt x="1" y="48"/>
                    </a:lnTo>
                    <a:lnTo>
                      <a:pt x="1" y="143"/>
                    </a:lnTo>
                  </a:path>
                </a:pathLst>
              </a:custGeom>
              <a:solidFill>
                <a:srgbClr val="0089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6" name="Freeform 38"/>
              <p:cNvSpPr>
                <a:spLocks/>
              </p:cNvSpPr>
              <p:nvPr/>
            </p:nvSpPr>
            <p:spPr bwMode="auto">
              <a:xfrm>
                <a:off x="1696" y="1687"/>
                <a:ext cx="5" cy="24"/>
              </a:xfrm>
              <a:custGeom>
                <a:avLst/>
                <a:gdLst>
                  <a:gd name="T0" fmla="*/ 3 w 6"/>
                  <a:gd name="T1" fmla="*/ 0 h 25"/>
                  <a:gd name="T2" fmla="*/ 3 w 6"/>
                  <a:gd name="T3" fmla="*/ 12 h 25"/>
                  <a:gd name="T4" fmla="*/ 3 w 6"/>
                  <a:gd name="T5" fmla="*/ 22 h 25"/>
                  <a:gd name="T6" fmla="*/ 0 w 6"/>
                  <a:gd name="T7" fmla="*/ 11 h 25"/>
                  <a:gd name="T8" fmla="*/ 3 w 6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5"/>
                  <a:gd name="T17" fmla="*/ 6 w 6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5">
                    <a:moveTo>
                      <a:pt x="3" y="0"/>
                    </a:moveTo>
                    <a:lnTo>
                      <a:pt x="5" y="13"/>
                    </a:lnTo>
                    <a:lnTo>
                      <a:pt x="3" y="24"/>
                    </a:lnTo>
                    <a:lnTo>
                      <a:pt x="0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37" name="Text Box 39"/>
              <p:cNvSpPr txBox="1">
                <a:spLocks noChangeArrowheads="1"/>
              </p:cNvSpPr>
              <p:nvPr/>
            </p:nvSpPr>
            <p:spPr bwMode="auto">
              <a:xfrm>
                <a:off x="1113" y="1389"/>
                <a:ext cx="2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</a:t>
                </a:r>
              </a:p>
            </p:txBody>
          </p:sp>
          <p:sp>
            <p:nvSpPr>
              <p:cNvPr id="33838" name="Rectangle 40"/>
              <p:cNvSpPr>
                <a:spLocks noChangeArrowheads="1"/>
              </p:cNvSpPr>
              <p:nvPr/>
            </p:nvSpPr>
            <p:spPr bwMode="auto">
              <a:xfrm>
                <a:off x="1000" y="1606"/>
                <a:ext cx="523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>
                    <a:latin typeface="Tahoma" pitchFamily="34" charset="0"/>
                  </a:rPr>
                  <a:t>SMSC ACK</a:t>
                </a:r>
              </a:p>
            </p:txBody>
          </p:sp>
        </p:grpSp>
        <p:grpSp>
          <p:nvGrpSpPr>
            <p:cNvPr id="33821" name="Group 41"/>
            <p:cNvGrpSpPr>
              <a:grpSpLocks/>
            </p:cNvGrpSpPr>
            <p:nvPr/>
          </p:nvGrpSpPr>
          <p:grpSpPr bwMode="auto">
            <a:xfrm>
              <a:off x="2676" y="2977"/>
              <a:ext cx="903" cy="484"/>
              <a:chOff x="782" y="2667"/>
              <a:chExt cx="920" cy="484"/>
            </a:xfrm>
          </p:grpSpPr>
          <p:sp>
            <p:nvSpPr>
              <p:cNvPr id="33829" name="Rectangle 42"/>
              <p:cNvSpPr>
                <a:spLocks noChangeArrowheads="1"/>
              </p:cNvSpPr>
              <p:nvPr/>
            </p:nvSpPr>
            <p:spPr bwMode="auto">
              <a:xfrm>
                <a:off x="838" y="2896"/>
                <a:ext cx="824" cy="1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500">
                    <a:latin typeface="Tahoma" pitchFamily="34" charset="0"/>
                  </a:rPr>
                  <a:t>Delivery Status</a:t>
                </a:r>
              </a:p>
            </p:txBody>
          </p:sp>
          <p:grpSp>
            <p:nvGrpSpPr>
              <p:cNvPr id="33830" name="Group 43"/>
              <p:cNvGrpSpPr>
                <a:grpSpLocks/>
              </p:cNvGrpSpPr>
              <p:nvPr/>
            </p:nvGrpSpPr>
            <p:grpSpPr bwMode="auto">
              <a:xfrm>
                <a:off x="782" y="3015"/>
                <a:ext cx="920" cy="136"/>
                <a:chOff x="2448" y="3169"/>
                <a:chExt cx="961" cy="149"/>
              </a:xfrm>
            </p:grpSpPr>
            <p:sp>
              <p:nvSpPr>
                <p:cNvPr id="33832" name="Freeform 44"/>
                <p:cNvSpPr>
                  <a:spLocks/>
                </p:cNvSpPr>
                <p:nvPr/>
              </p:nvSpPr>
              <p:spPr bwMode="auto">
                <a:xfrm>
                  <a:off x="2516" y="3207"/>
                  <a:ext cx="893" cy="72"/>
                </a:xfrm>
                <a:custGeom>
                  <a:avLst/>
                  <a:gdLst>
                    <a:gd name="T0" fmla="*/ 0 w 893"/>
                    <a:gd name="T1" fmla="*/ 0 h 72"/>
                    <a:gd name="T2" fmla="*/ 892 w 893"/>
                    <a:gd name="T3" fmla="*/ 0 h 72"/>
                    <a:gd name="T4" fmla="*/ 892 w 893"/>
                    <a:gd name="T5" fmla="*/ 71 h 72"/>
                    <a:gd name="T6" fmla="*/ 0 w 893"/>
                    <a:gd name="T7" fmla="*/ 71 h 72"/>
                    <a:gd name="T8" fmla="*/ 0 w 8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3"/>
                    <a:gd name="T16" fmla="*/ 0 h 72"/>
                    <a:gd name="T17" fmla="*/ 893 w 893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3" h="72">
                      <a:moveTo>
                        <a:pt x="0" y="0"/>
                      </a:moveTo>
                      <a:lnTo>
                        <a:pt x="892" y="0"/>
                      </a:lnTo>
                      <a:lnTo>
                        <a:pt x="892" y="71"/>
                      </a:lnTo>
                      <a:lnTo>
                        <a:pt x="0" y="7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3" name="Freeform 45"/>
                <p:cNvSpPr>
                  <a:spLocks/>
                </p:cNvSpPr>
                <p:nvPr/>
              </p:nvSpPr>
              <p:spPr bwMode="auto">
                <a:xfrm>
                  <a:off x="2448" y="3169"/>
                  <a:ext cx="102" cy="149"/>
                </a:xfrm>
                <a:custGeom>
                  <a:avLst/>
                  <a:gdLst>
                    <a:gd name="T0" fmla="*/ 101 w 102"/>
                    <a:gd name="T1" fmla="*/ 38 h 149"/>
                    <a:gd name="T2" fmla="*/ 101 w 102"/>
                    <a:gd name="T3" fmla="*/ 0 h 149"/>
                    <a:gd name="T4" fmla="*/ 0 w 102"/>
                    <a:gd name="T5" fmla="*/ 74 h 149"/>
                    <a:gd name="T6" fmla="*/ 101 w 102"/>
                    <a:gd name="T7" fmla="*/ 148 h 149"/>
                    <a:gd name="T8" fmla="*/ 101 w 102"/>
                    <a:gd name="T9" fmla="*/ 112 h 149"/>
                    <a:gd name="T10" fmla="*/ 101 w 102"/>
                    <a:gd name="T11" fmla="*/ 38 h 1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2"/>
                    <a:gd name="T19" fmla="*/ 0 h 149"/>
                    <a:gd name="T20" fmla="*/ 102 w 102"/>
                    <a:gd name="T21" fmla="*/ 149 h 1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2" h="149">
                      <a:moveTo>
                        <a:pt x="101" y="38"/>
                      </a:moveTo>
                      <a:lnTo>
                        <a:pt x="101" y="0"/>
                      </a:lnTo>
                      <a:lnTo>
                        <a:pt x="0" y="74"/>
                      </a:lnTo>
                      <a:lnTo>
                        <a:pt x="101" y="148"/>
                      </a:lnTo>
                      <a:lnTo>
                        <a:pt x="101" y="112"/>
                      </a:lnTo>
                      <a:lnTo>
                        <a:pt x="101" y="38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1098" y="2667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</a:t>
                </a:r>
              </a:p>
            </p:txBody>
          </p:sp>
        </p:grpSp>
        <p:grpSp>
          <p:nvGrpSpPr>
            <p:cNvPr id="33822" name="Group 47"/>
            <p:cNvGrpSpPr>
              <a:grpSpLocks/>
            </p:cNvGrpSpPr>
            <p:nvPr/>
          </p:nvGrpSpPr>
          <p:grpSpPr bwMode="auto">
            <a:xfrm>
              <a:off x="2668" y="2228"/>
              <a:ext cx="909" cy="579"/>
              <a:chOff x="774" y="754"/>
              <a:chExt cx="926" cy="579"/>
            </a:xfrm>
          </p:grpSpPr>
          <p:sp>
            <p:nvSpPr>
              <p:cNvPr id="33823" name="Rectangle 48"/>
              <p:cNvSpPr>
                <a:spLocks noChangeArrowheads="1"/>
              </p:cNvSpPr>
              <p:nvPr/>
            </p:nvSpPr>
            <p:spPr bwMode="auto">
              <a:xfrm>
                <a:off x="1095" y="1026"/>
                <a:ext cx="288" cy="1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2554" tIns="6053" rIns="12554" bIns="6053">
                <a:spAutoFit/>
              </a:bodyPr>
              <a:lstStyle/>
              <a:p>
                <a:pPr defTabSz="792163"/>
                <a:r>
                  <a:rPr lang="en-US" sz="1200" b="1">
                    <a:latin typeface="Tahoma" pitchFamily="34" charset="0"/>
                  </a:rPr>
                  <a:t>ESMS</a:t>
                </a:r>
              </a:p>
            </p:txBody>
          </p:sp>
          <p:grpSp>
            <p:nvGrpSpPr>
              <p:cNvPr id="33824" name="Group 49"/>
              <p:cNvGrpSpPr>
                <a:grpSpLocks/>
              </p:cNvGrpSpPr>
              <p:nvPr/>
            </p:nvGrpSpPr>
            <p:grpSpPr bwMode="auto">
              <a:xfrm>
                <a:off x="774" y="1102"/>
                <a:ext cx="926" cy="231"/>
                <a:chOff x="1004" y="1067"/>
                <a:chExt cx="722" cy="243"/>
              </a:xfrm>
            </p:grpSpPr>
            <p:sp>
              <p:nvSpPr>
                <p:cNvPr id="33826" name="Freeform 50"/>
                <p:cNvSpPr>
                  <a:spLocks/>
                </p:cNvSpPr>
                <p:nvPr/>
              </p:nvSpPr>
              <p:spPr bwMode="auto">
                <a:xfrm>
                  <a:off x="1004" y="1115"/>
                  <a:ext cx="682" cy="105"/>
                </a:xfrm>
                <a:custGeom>
                  <a:avLst/>
                  <a:gdLst>
                    <a:gd name="T0" fmla="*/ 680 w 682"/>
                    <a:gd name="T1" fmla="*/ 0 h 105"/>
                    <a:gd name="T2" fmla="*/ 0 w 682"/>
                    <a:gd name="T3" fmla="*/ 13 h 105"/>
                    <a:gd name="T4" fmla="*/ 1 w 682"/>
                    <a:gd name="T5" fmla="*/ 104 h 105"/>
                    <a:gd name="T6" fmla="*/ 681 w 682"/>
                    <a:gd name="T7" fmla="*/ 93 h 105"/>
                    <a:gd name="T8" fmla="*/ 680 w 682"/>
                    <a:gd name="T9" fmla="*/ 0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2"/>
                    <a:gd name="T16" fmla="*/ 0 h 105"/>
                    <a:gd name="T17" fmla="*/ 682 w 682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2" h="105">
                      <a:moveTo>
                        <a:pt x="680" y="0"/>
                      </a:moveTo>
                      <a:lnTo>
                        <a:pt x="0" y="13"/>
                      </a:lnTo>
                      <a:lnTo>
                        <a:pt x="1" y="104"/>
                      </a:lnTo>
                      <a:lnTo>
                        <a:pt x="681" y="93"/>
                      </a:lnTo>
                      <a:lnTo>
                        <a:pt x="680" y="0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7" name="Freeform 51"/>
                <p:cNvSpPr>
                  <a:spLocks/>
                </p:cNvSpPr>
                <p:nvPr/>
              </p:nvSpPr>
              <p:spPr bwMode="auto">
                <a:xfrm>
                  <a:off x="1675" y="1067"/>
                  <a:ext cx="49" cy="193"/>
                </a:xfrm>
                <a:custGeom>
                  <a:avLst/>
                  <a:gdLst>
                    <a:gd name="T0" fmla="*/ 1 w 49"/>
                    <a:gd name="T1" fmla="*/ 143 h 193"/>
                    <a:gd name="T2" fmla="*/ 1 w 49"/>
                    <a:gd name="T3" fmla="*/ 192 h 193"/>
                    <a:gd name="T4" fmla="*/ 48 w 49"/>
                    <a:gd name="T5" fmla="*/ 95 h 193"/>
                    <a:gd name="T6" fmla="*/ 0 w 49"/>
                    <a:gd name="T7" fmla="*/ 0 h 193"/>
                    <a:gd name="T8" fmla="*/ 1 w 49"/>
                    <a:gd name="T9" fmla="*/ 48 h 193"/>
                    <a:gd name="T10" fmla="*/ 1 w 49"/>
                    <a:gd name="T11" fmla="*/ 143 h 19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"/>
                    <a:gd name="T19" fmla="*/ 0 h 193"/>
                    <a:gd name="T20" fmla="*/ 49 w 49"/>
                    <a:gd name="T21" fmla="*/ 193 h 19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" h="193">
                      <a:moveTo>
                        <a:pt x="1" y="143"/>
                      </a:moveTo>
                      <a:lnTo>
                        <a:pt x="1" y="192"/>
                      </a:lnTo>
                      <a:lnTo>
                        <a:pt x="48" y="95"/>
                      </a:lnTo>
                      <a:lnTo>
                        <a:pt x="0" y="0"/>
                      </a:lnTo>
                      <a:lnTo>
                        <a:pt x="1" y="48"/>
                      </a:lnTo>
                      <a:lnTo>
                        <a:pt x="1" y="143"/>
                      </a:lnTo>
                    </a:path>
                  </a:pathLst>
                </a:custGeom>
                <a:solidFill>
                  <a:srgbClr val="0089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8" name="Freeform 52"/>
                <p:cNvSpPr>
                  <a:spLocks/>
                </p:cNvSpPr>
                <p:nvPr/>
              </p:nvSpPr>
              <p:spPr bwMode="auto">
                <a:xfrm>
                  <a:off x="1720" y="1285"/>
                  <a:ext cx="6" cy="25"/>
                </a:xfrm>
                <a:custGeom>
                  <a:avLst/>
                  <a:gdLst>
                    <a:gd name="T0" fmla="*/ 3 w 6"/>
                    <a:gd name="T1" fmla="*/ 0 h 25"/>
                    <a:gd name="T2" fmla="*/ 5 w 6"/>
                    <a:gd name="T3" fmla="*/ 13 h 25"/>
                    <a:gd name="T4" fmla="*/ 3 w 6"/>
                    <a:gd name="T5" fmla="*/ 24 h 25"/>
                    <a:gd name="T6" fmla="*/ 0 w 6"/>
                    <a:gd name="T7" fmla="*/ 11 h 25"/>
                    <a:gd name="T8" fmla="*/ 3 w 6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"/>
                    <a:gd name="T16" fmla="*/ 0 h 25"/>
                    <a:gd name="T17" fmla="*/ 6 w 6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" h="25">
                      <a:moveTo>
                        <a:pt x="3" y="0"/>
                      </a:moveTo>
                      <a:lnTo>
                        <a:pt x="5" y="13"/>
                      </a:lnTo>
                      <a:lnTo>
                        <a:pt x="3" y="24"/>
                      </a:lnTo>
                      <a:lnTo>
                        <a:pt x="0" y="1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lIns="12554" tIns="6053" rIns="12554" bIns="6053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5" name="Text Box 53"/>
              <p:cNvSpPr txBox="1">
                <a:spLocks noChangeArrowheads="1"/>
              </p:cNvSpPr>
              <p:nvPr/>
            </p:nvSpPr>
            <p:spPr bwMode="auto">
              <a:xfrm>
                <a:off x="1093" y="754"/>
                <a:ext cx="2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ym typeface="Wingdings 2" pitchFamily="18" charset="2"/>
                  </a:rPr>
                  <a:t></a:t>
                </a:r>
              </a:p>
            </p:txBody>
          </p:sp>
        </p:grp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2257425" y="1250950"/>
            <a:ext cx="6762750" cy="1570038"/>
            <a:chOff x="1422" y="788"/>
            <a:chExt cx="4260" cy="989"/>
          </a:xfrm>
        </p:grpSpPr>
        <p:sp>
          <p:nvSpPr>
            <p:cNvPr id="33815" name="Text Box 57"/>
            <p:cNvSpPr txBox="1">
              <a:spLocks noChangeArrowheads="1"/>
            </p:cNvSpPr>
            <p:nvPr/>
          </p:nvSpPr>
          <p:spPr bwMode="auto">
            <a:xfrm>
              <a:off x="2802" y="788"/>
              <a:ext cx="2880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smtClean="0"/>
                <a:t>El </a:t>
              </a:r>
              <a:r>
                <a:rPr lang="en-US" sz="1600" b="1" dirty="0" err="1" smtClean="0"/>
                <a:t>período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gracia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para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PoR</a:t>
              </a:r>
              <a:r>
                <a:rPr lang="en-US" sz="1600" b="1" dirty="0" smtClean="0"/>
                <a:t> </a:t>
              </a:r>
              <a:r>
                <a:rPr lang="en-US" sz="1600" dirty="0" err="1" smtClean="0"/>
                <a:t>es</a:t>
              </a:r>
              <a:r>
                <a:rPr lang="en-US" sz="1600" dirty="0" smtClean="0"/>
                <a:t> el </a:t>
              </a:r>
              <a:r>
                <a:rPr lang="en-US" sz="1600" dirty="0" err="1" smtClean="0"/>
                <a:t>período</a:t>
              </a:r>
              <a:r>
                <a:rPr lang="en-US" sz="1600" dirty="0" smtClean="0"/>
                <a:t> de </a:t>
              </a:r>
              <a:r>
                <a:rPr lang="en-US" sz="1600" dirty="0" err="1" smtClean="0"/>
                <a:t>tiempo</a:t>
              </a:r>
              <a:r>
                <a:rPr lang="en-US" sz="1600" dirty="0" smtClean="0"/>
                <a:t> 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esperar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después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 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expiración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 smtClean="0"/>
                <a:t>del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período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validéz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600" dirty="0" err="1" smtClean="0"/>
                <a:t>para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que</a:t>
              </a:r>
              <a:r>
                <a:rPr lang="en-US" sz="1600" dirty="0" smtClean="0"/>
                <a:t> un </a:t>
              </a:r>
              <a:r>
                <a:rPr 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PoR</a:t>
              </a:r>
              <a:r>
                <a:rPr lang="en-US" sz="1600" dirty="0"/>
                <a:t> (</a:t>
              </a:r>
              <a:r>
                <a:rPr lang="en-US" sz="1600" dirty="0">
                  <a:sym typeface="Wingdings 2" pitchFamily="18" charset="2"/>
                </a:rPr>
                <a:t></a:t>
              </a:r>
              <a:r>
                <a:rPr lang="en-US" sz="1600" dirty="0"/>
                <a:t>)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llegue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antes de </a:t>
              </a:r>
              <a:r>
                <a:rPr lang="en-US" sz="1600" dirty="0" err="1" smtClean="0"/>
                <a:t>asignar</a:t>
              </a:r>
              <a:r>
                <a:rPr lang="en-US" sz="1600" dirty="0" smtClean="0"/>
                <a:t> un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código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estatus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final</a:t>
              </a:r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dirty="0" smtClean="0"/>
                <a:t>a 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invocación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600" i="1" dirty="0" smtClean="0"/>
                <a:t>(Valor </a:t>
              </a:r>
              <a:r>
                <a:rPr lang="en-US" sz="1600" i="1" dirty="0" err="1" smtClean="0"/>
                <a:t>recomendado</a:t>
              </a:r>
              <a:r>
                <a:rPr lang="en-US" sz="1600" i="1" dirty="0" smtClean="0"/>
                <a:t> en </a:t>
              </a:r>
              <a:r>
                <a:rPr lang="en-US" sz="1600" i="1" dirty="0" err="1" smtClean="0"/>
                <a:t>modoSMSC</a:t>
              </a:r>
              <a:r>
                <a:rPr lang="en-US" sz="1600" i="1" dirty="0" smtClean="0"/>
                <a:t> : </a:t>
              </a:r>
              <a:r>
                <a:rPr lang="en-US" sz="1600" i="1" dirty="0"/>
                <a:t>10mn).</a:t>
              </a:r>
              <a:endParaRPr lang="en-US" sz="1600" dirty="0"/>
            </a:p>
          </p:txBody>
        </p:sp>
        <p:sp>
          <p:nvSpPr>
            <p:cNvPr id="33816" name="Line 65"/>
            <p:cNvSpPr>
              <a:spLocks noChangeShapeType="1"/>
            </p:cNvSpPr>
            <p:nvPr/>
          </p:nvSpPr>
          <p:spPr bwMode="auto">
            <a:xfrm flipV="1">
              <a:off x="1422" y="906"/>
              <a:ext cx="1398" cy="30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7379" name="Text Box 67"/>
          <p:cNvSpPr txBox="1">
            <a:spLocks noChangeArrowheads="1"/>
          </p:cNvSpPr>
          <p:nvPr/>
        </p:nvSpPr>
        <p:spPr bwMode="auto">
          <a:xfrm>
            <a:off x="148856" y="4955922"/>
            <a:ext cx="89951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i="1" dirty="0" err="1" smtClean="0"/>
              <a:t>Estatus</a:t>
            </a:r>
            <a:r>
              <a:rPr lang="en-US" sz="1800" b="1" i="1" dirty="0" smtClean="0"/>
              <a:t> </a:t>
            </a:r>
            <a:r>
              <a:rPr lang="en-US" sz="1800" b="1" i="1" dirty="0" smtClean="0"/>
              <a:t>de</a:t>
            </a:r>
          </a:p>
          <a:p>
            <a:r>
              <a:rPr lang="en-US" sz="1800" b="1" i="1" dirty="0" err="1" smtClean="0"/>
              <a:t>Entrega</a:t>
            </a:r>
            <a:endParaRPr lang="en-US" sz="1800" b="1" i="1" dirty="0" smtClean="0"/>
          </a:p>
          <a:p>
            <a:pPr algn="ctr"/>
            <a:endParaRPr lang="en-US" sz="1800" b="1" i="1" dirty="0" smtClean="0"/>
          </a:p>
          <a:p>
            <a:r>
              <a:rPr lang="en-US" sz="1800" b="1" i="1" dirty="0" smtClean="0"/>
              <a:t>(DS</a:t>
            </a:r>
            <a:r>
              <a:rPr lang="en-US" sz="1800" b="1" i="1" dirty="0"/>
              <a:t>):</a:t>
            </a:r>
            <a:r>
              <a:rPr lang="en-US" sz="1800" i="1" dirty="0"/>
              <a:t> </a:t>
            </a:r>
            <a:r>
              <a:rPr lang="en-US" sz="1800" i="1" dirty="0" err="1" smtClean="0"/>
              <a:t>Enviar</a:t>
            </a:r>
            <a:r>
              <a:rPr lang="en-US" sz="1800" i="1" dirty="0" smtClean="0"/>
              <a:t> la </a:t>
            </a:r>
            <a:r>
              <a:rPr lang="en-US" sz="1800" i="1" dirty="0" err="1" smtClean="0"/>
              <a:t>tarjeta</a:t>
            </a:r>
            <a:r>
              <a:rPr lang="en-US" sz="1800" i="1" dirty="0" smtClean="0"/>
              <a:t> al final de la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recepción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SMS</a:t>
            </a:r>
            <a:endParaRPr lang="en-US" sz="1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800" b="1" i="1" dirty="0" smtClean="0">
                <a:solidFill>
                  <a:srgbClr val="FF0066"/>
                </a:solidFill>
              </a:rPr>
              <a:t>Proof </a:t>
            </a:r>
            <a:r>
              <a:rPr lang="en-US" sz="1800" b="1" i="1" dirty="0">
                <a:solidFill>
                  <a:srgbClr val="FF0066"/>
                </a:solidFill>
              </a:rPr>
              <a:t>of Receipt (</a:t>
            </a:r>
            <a:r>
              <a:rPr lang="en-US" sz="1800" b="1" i="1" dirty="0" err="1">
                <a:solidFill>
                  <a:srgbClr val="FF0066"/>
                </a:solidFill>
              </a:rPr>
              <a:t>PoR</a:t>
            </a:r>
            <a:r>
              <a:rPr lang="en-US" sz="1800" b="1" i="1" dirty="0">
                <a:solidFill>
                  <a:srgbClr val="FF0066"/>
                </a:solidFill>
              </a:rPr>
              <a:t>):</a:t>
            </a:r>
            <a:r>
              <a:rPr lang="en-US" sz="1800" i="1" dirty="0"/>
              <a:t> </a:t>
            </a:r>
            <a:r>
              <a:rPr lang="en-US" sz="1800" i="1" dirty="0" err="1" smtClean="0"/>
              <a:t>enviado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por</a:t>
            </a:r>
            <a:r>
              <a:rPr lang="en-US" sz="1800" i="1" dirty="0" smtClean="0"/>
              <a:t> la </a:t>
            </a:r>
            <a:r>
              <a:rPr lang="en-US" sz="1800" i="1" dirty="0" err="1" smtClean="0"/>
              <a:t>tarjeta</a:t>
            </a:r>
            <a:r>
              <a:rPr lang="en-US" sz="1800" i="1" dirty="0" smtClean="0"/>
              <a:t> al final de </a:t>
            </a:r>
            <a:r>
              <a:rPr lang="en-US" sz="1800" i="1" dirty="0" err="1" smtClean="0"/>
              <a:t>cada</a:t>
            </a:r>
            <a:r>
              <a:rPr lang="en-US" sz="1800" i="1" dirty="0" smtClean="0"/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ejecución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</a:t>
            </a:r>
            <a:endParaRPr lang="en-US" sz="1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2787650" y="5332413"/>
            <a:ext cx="1352550" cy="366712"/>
            <a:chOff x="1756" y="3359"/>
            <a:chExt cx="852" cy="231"/>
          </a:xfrm>
        </p:grpSpPr>
        <p:grpSp>
          <p:nvGrpSpPr>
            <p:cNvPr id="33811" name="Group 61"/>
            <p:cNvGrpSpPr>
              <a:grpSpLocks/>
            </p:cNvGrpSpPr>
            <p:nvPr/>
          </p:nvGrpSpPr>
          <p:grpSpPr bwMode="auto">
            <a:xfrm>
              <a:off x="1756" y="3360"/>
              <a:ext cx="852" cy="212"/>
              <a:chOff x="4176" y="3332"/>
              <a:chExt cx="852" cy="212"/>
            </a:xfrm>
          </p:grpSpPr>
          <p:sp>
            <p:nvSpPr>
              <p:cNvPr id="33813" name="Line 62"/>
              <p:cNvSpPr>
                <a:spLocks noChangeShapeType="1"/>
              </p:cNvSpPr>
              <p:nvPr/>
            </p:nvSpPr>
            <p:spPr bwMode="auto">
              <a:xfrm flipH="1">
                <a:off x="4176" y="3522"/>
                <a:ext cx="85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3814" name="Text Box 63"/>
              <p:cNvSpPr txBox="1">
                <a:spLocks noChangeArrowheads="1"/>
              </p:cNvSpPr>
              <p:nvPr/>
            </p:nvSpPr>
            <p:spPr bwMode="auto">
              <a:xfrm>
                <a:off x="4436" y="3332"/>
                <a:ext cx="3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0066"/>
                    </a:solidFill>
                  </a:rPr>
                  <a:t>PoR</a:t>
                </a:r>
              </a:p>
            </p:txBody>
          </p:sp>
        </p:grpSp>
        <p:sp>
          <p:nvSpPr>
            <p:cNvPr id="33812" name="Text Box 68"/>
            <p:cNvSpPr txBox="1">
              <a:spLocks noChangeArrowheads="1"/>
            </p:cNvSpPr>
            <p:nvPr/>
          </p:nvSpPr>
          <p:spPr bwMode="auto">
            <a:xfrm>
              <a:off x="2288" y="335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Wingdings 2" pitchFamily="18" charset="2"/>
                </a:rPr>
                <a:t></a:t>
              </a:r>
            </a:p>
          </p:txBody>
        </p: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5124450" y="5260975"/>
            <a:ext cx="1352550" cy="369888"/>
            <a:chOff x="3228" y="3314"/>
            <a:chExt cx="852" cy="233"/>
          </a:xfrm>
        </p:grpSpPr>
        <p:grpSp>
          <p:nvGrpSpPr>
            <p:cNvPr id="33807" name="Group 60"/>
            <p:cNvGrpSpPr>
              <a:grpSpLocks/>
            </p:cNvGrpSpPr>
            <p:nvPr/>
          </p:nvGrpSpPr>
          <p:grpSpPr bwMode="auto">
            <a:xfrm>
              <a:off x="3228" y="3314"/>
              <a:ext cx="852" cy="212"/>
              <a:chOff x="4176" y="3332"/>
              <a:chExt cx="852" cy="212"/>
            </a:xfrm>
          </p:grpSpPr>
          <p:sp>
            <p:nvSpPr>
              <p:cNvPr id="33809" name="Line 58"/>
              <p:cNvSpPr>
                <a:spLocks noChangeShapeType="1"/>
              </p:cNvSpPr>
              <p:nvPr/>
            </p:nvSpPr>
            <p:spPr bwMode="auto">
              <a:xfrm flipH="1">
                <a:off x="4176" y="3522"/>
                <a:ext cx="852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3810" name="Text Box 59"/>
              <p:cNvSpPr txBox="1">
                <a:spLocks noChangeArrowheads="1"/>
              </p:cNvSpPr>
              <p:nvPr/>
            </p:nvSpPr>
            <p:spPr bwMode="auto">
              <a:xfrm>
                <a:off x="4436" y="3332"/>
                <a:ext cx="37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0066"/>
                    </a:solidFill>
                  </a:rPr>
                  <a:t>PoR</a:t>
                </a:r>
              </a:p>
            </p:txBody>
          </p:sp>
        </p:grpSp>
        <p:sp>
          <p:nvSpPr>
            <p:cNvPr id="33808" name="Text Box 69"/>
            <p:cNvSpPr txBox="1">
              <a:spLocks noChangeArrowheads="1"/>
            </p:cNvSpPr>
            <p:nvPr/>
          </p:nvSpPr>
          <p:spPr bwMode="auto">
            <a:xfrm>
              <a:off x="3774" y="3316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Wingdings 2" pitchFamily="18" charset="2"/>
                </a:rPr>
                <a:t></a:t>
              </a:r>
            </a:p>
          </p:txBody>
        </p:sp>
      </p:grpSp>
      <p:sp>
        <p:nvSpPr>
          <p:cNvPr id="397384" name="Text Box 72"/>
          <p:cNvSpPr txBox="1">
            <a:spLocks noChangeArrowheads="1"/>
          </p:cNvSpPr>
          <p:nvPr/>
        </p:nvSpPr>
        <p:spPr bwMode="auto">
          <a:xfrm>
            <a:off x="98425" y="2784475"/>
            <a:ext cx="89734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El </a:t>
            </a:r>
            <a:r>
              <a:rPr lang="en-US" sz="1600" b="1" dirty="0" err="1" smtClean="0"/>
              <a:t>Número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máximo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reintentos</a:t>
            </a:r>
            <a:r>
              <a:rPr lang="en-US" sz="1600" b="1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el </a:t>
            </a:r>
            <a:r>
              <a:rPr lang="en-US" sz="1600" dirty="0" err="1" smtClean="0"/>
              <a:t>número</a:t>
            </a:r>
            <a:r>
              <a:rPr lang="en-US" sz="1600" dirty="0" smtClean="0"/>
              <a:t> de </a:t>
            </a:r>
            <a:r>
              <a:rPr lang="en-US" sz="1600" dirty="0" err="1" smtClean="0"/>
              <a:t>veces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el XCT </a:t>
            </a:r>
            <a:r>
              <a:rPr lang="en-US" sz="1600" dirty="0" err="1" smtClean="0"/>
              <a:t>reenvía</a:t>
            </a:r>
            <a:r>
              <a:rPr lang="en-US" sz="1600" dirty="0" smtClean="0"/>
              <a:t> los </a:t>
            </a:r>
            <a:r>
              <a:rPr lang="en-US" sz="1600" dirty="0" err="1" smtClean="0"/>
              <a:t>mensajes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endParaRPr lang="en-US" sz="1600" dirty="0"/>
          </a:p>
          <a:p>
            <a:r>
              <a:rPr lang="en-US" sz="1600" dirty="0" smtClean="0"/>
              <a:t>no </a:t>
            </a:r>
            <a:r>
              <a:rPr lang="en-US" sz="1600" dirty="0" err="1" smtClean="0"/>
              <a:t>pudieron</a:t>
            </a:r>
            <a:r>
              <a:rPr lang="en-US" sz="1600" dirty="0" smtClean="0"/>
              <a:t> ser </a:t>
            </a:r>
            <a:r>
              <a:rPr lang="en-US" sz="1600" dirty="0" err="1" smtClean="0"/>
              <a:t>entregados</a:t>
            </a:r>
            <a:r>
              <a:rPr lang="en-US" sz="1600" dirty="0" smtClean="0"/>
              <a:t> (Valor </a:t>
            </a:r>
            <a:r>
              <a:rPr lang="en-US" sz="1600" dirty="0" err="1" smtClean="0"/>
              <a:t>Recomendado</a:t>
            </a:r>
            <a:r>
              <a:rPr lang="en-US" sz="1600" dirty="0" smtClean="0"/>
              <a:t>: </a:t>
            </a:r>
            <a:r>
              <a:rPr lang="en-US" sz="1600" dirty="0"/>
              <a:t>0 (SMSC </a:t>
            </a:r>
            <a:r>
              <a:rPr lang="en-US" sz="1600" dirty="0" err="1" smtClean="0"/>
              <a:t>administrará</a:t>
            </a:r>
            <a:r>
              <a:rPr lang="en-US" sz="1600" dirty="0" smtClean="0"/>
              <a:t> los </a:t>
            </a:r>
            <a:r>
              <a:rPr lang="en-US" sz="1600" dirty="0" err="1" smtClean="0"/>
              <a:t>reintentos</a:t>
            </a:r>
            <a:r>
              <a:rPr lang="en-US" sz="1600" dirty="0" smtClean="0"/>
              <a:t>).</a:t>
            </a:r>
            <a:endParaRPr lang="en-US" sz="1600" dirty="0"/>
          </a:p>
          <a:p>
            <a:r>
              <a:rPr lang="en-US" sz="1600" dirty="0" smtClean="0"/>
              <a:t>El </a:t>
            </a:r>
            <a:r>
              <a:rPr lang="en-US" sz="1600" b="1" dirty="0" err="1" smtClean="0"/>
              <a:t>retraso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reintetos</a:t>
            </a:r>
            <a:r>
              <a:rPr lang="en-US" sz="1600" b="1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el </a:t>
            </a:r>
            <a:r>
              <a:rPr lang="en-US" sz="1600" dirty="0" err="1" smtClean="0"/>
              <a:t>período</a:t>
            </a:r>
            <a:r>
              <a:rPr lang="en-US" sz="1600" dirty="0" smtClean="0"/>
              <a:t> de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anes</a:t>
            </a:r>
            <a:r>
              <a:rPr lang="en-US" sz="1600" dirty="0" smtClean="0"/>
              <a:t> de </a:t>
            </a:r>
            <a:r>
              <a:rPr lang="en-US" sz="1600" dirty="0" err="1" smtClean="0"/>
              <a:t>que</a:t>
            </a:r>
            <a:r>
              <a:rPr lang="en-US" sz="1600" dirty="0" smtClean="0"/>
              <a:t> se </a:t>
            </a:r>
            <a:r>
              <a:rPr lang="en-US" sz="1600" dirty="0" err="1" smtClean="0"/>
              <a:t>reenvíe</a:t>
            </a:r>
            <a:r>
              <a:rPr lang="en-US" sz="1600" dirty="0" smtClean="0"/>
              <a:t> un </a:t>
            </a:r>
            <a:r>
              <a:rPr lang="en-US" sz="1600" dirty="0" err="1" smtClean="0"/>
              <a:t>mensaje</a:t>
            </a:r>
            <a:r>
              <a:rPr lang="en-US" sz="1600" dirty="0" smtClean="0"/>
              <a:t> </a:t>
            </a:r>
            <a:r>
              <a:rPr lang="en-US" sz="1600" dirty="0" err="1" smtClean="0"/>
              <a:t>fallido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97386" name="Rectangle 74"/>
          <p:cNvSpPr>
            <a:spLocks noChangeArrowheads="1"/>
          </p:cNvSpPr>
          <p:nvPr/>
        </p:nvSpPr>
        <p:spPr bwMode="auto">
          <a:xfrm>
            <a:off x="3924300" y="2609850"/>
            <a:ext cx="266700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73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973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973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9" grpId="0"/>
      <p:bldP spid="397384" grpId="0"/>
      <p:bldP spid="397386" grpId="0" animBg="1"/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4/11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4D7A4B-CA70-4342-BC88-39F8FB493037}" type="slidenum">
              <a:rPr lang="fr-FR" smtClean="0"/>
              <a:pPr/>
              <a:t>27</a:t>
            </a:fld>
            <a:endParaRPr lang="fr-FR" smtClean="0"/>
          </a:p>
        </p:txBody>
      </p:sp>
      <p:pic>
        <p:nvPicPr>
          <p:cNvPr id="34821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788" y="1631950"/>
            <a:ext cx="5603875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70"/>
          <p:cNvSpPr txBox="1">
            <a:spLocks noChangeArrowheads="1"/>
          </p:cNvSpPr>
          <p:nvPr/>
        </p:nvSpPr>
        <p:spPr bwMode="auto">
          <a:xfrm>
            <a:off x="2128041" y="1173163"/>
            <a:ext cx="4892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Para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, </a:t>
            </a:r>
            <a:r>
              <a:rPr lang="en-US" dirty="0" err="1" smtClean="0"/>
              <a:t>puedes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99431" name="Rectangle 71"/>
          <p:cNvSpPr>
            <a:spLocks noChangeArrowheads="1"/>
          </p:cNvSpPr>
          <p:nvPr/>
        </p:nvSpPr>
        <p:spPr bwMode="auto">
          <a:xfrm>
            <a:off x="1714500" y="3757613"/>
            <a:ext cx="3740150" cy="128587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257675" y="3959225"/>
            <a:ext cx="442913" cy="393700"/>
            <a:chOff x="2736" y="2326"/>
            <a:chExt cx="298" cy="272"/>
          </a:xfrm>
        </p:grpSpPr>
        <p:sp>
          <p:nvSpPr>
            <p:cNvPr id="34830" name="Rectangle 72"/>
            <p:cNvSpPr>
              <a:spLocks noChangeArrowheads="1"/>
            </p:cNvSpPr>
            <p:nvPr/>
          </p:nvSpPr>
          <p:spPr bwMode="auto">
            <a:xfrm>
              <a:off x="2860" y="2326"/>
              <a:ext cx="174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73"/>
            <p:cNvSpPr>
              <a:spLocks noChangeShapeType="1"/>
            </p:cNvSpPr>
            <p:nvPr/>
          </p:nvSpPr>
          <p:spPr bwMode="auto">
            <a:xfrm flipH="1">
              <a:off x="2736" y="2436"/>
              <a:ext cx="204" cy="16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9435" name="Text Box 75"/>
          <p:cNvSpPr txBox="1">
            <a:spLocks noChangeArrowheads="1"/>
          </p:cNvSpPr>
          <p:nvPr/>
        </p:nvSpPr>
        <p:spPr bwMode="auto">
          <a:xfrm>
            <a:off x="6588223" y="2935288"/>
            <a:ext cx="20826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Selecciona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 smtClean="0"/>
              <a:t>target file (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smtClean="0"/>
              <a:t>)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existente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99436" name="Text Box 76"/>
          <p:cNvSpPr txBox="1">
            <a:spLocks noChangeArrowheads="1"/>
          </p:cNvSpPr>
          <p:nvPr/>
        </p:nvSpPr>
        <p:spPr bwMode="auto">
          <a:xfrm>
            <a:off x="6079238" y="4368800"/>
            <a:ext cx="31053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... </a:t>
            </a:r>
            <a:r>
              <a:rPr lang="en-US" dirty="0" smtClean="0"/>
              <a:t>y/o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nuevo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smtClean="0"/>
              <a:t>target </a:t>
            </a:r>
            <a:r>
              <a:rPr lang="en-US" dirty="0"/>
              <a:t>file(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/>
              <a:t>)...</a:t>
            </a:r>
          </a:p>
        </p:txBody>
      </p:sp>
      <p:sp>
        <p:nvSpPr>
          <p:cNvPr id="399437" name="Rectangle 77"/>
          <p:cNvSpPr>
            <a:spLocks noChangeArrowheads="1"/>
          </p:cNvSpPr>
          <p:nvPr/>
        </p:nvSpPr>
        <p:spPr bwMode="auto">
          <a:xfrm>
            <a:off x="1771650" y="5629275"/>
            <a:ext cx="1028700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4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994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9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994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1" grpId="0" animBg="1"/>
      <p:bldP spid="399435" grpId="0"/>
      <p:bldP spid="399436" grpId="0"/>
      <p:bldP spid="399437" grpId="0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5/11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C7FAAC-AB31-4AA6-AC0F-64EE9D8B0661}" type="slidenum">
              <a:rPr lang="fr-FR" smtClean="0"/>
              <a:pPr/>
              <a:t>28</a:t>
            </a:fld>
            <a:endParaRPr lang="fr-FR" smtClean="0"/>
          </a:p>
        </p:txBody>
      </p:sp>
      <p:pic>
        <p:nvPicPr>
          <p:cNvPr id="35845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1138238"/>
            <a:ext cx="49847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5575" y="2343150"/>
            <a:ext cx="7416800" cy="3829050"/>
            <a:chOff x="98" y="1476"/>
            <a:chExt cx="4672" cy="2412"/>
          </a:xfrm>
        </p:grpSpPr>
        <p:sp>
          <p:nvSpPr>
            <p:cNvPr id="35850" name="Rectangle 13"/>
            <p:cNvSpPr>
              <a:spLocks noChangeArrowheads="1"/>
            </p:cNvSpPr>
            <p:nvPr/>
          </p:nvSpPr>
          <p:spPr bwMode="auto">
            <a:xfrm>
              <a:off x="2238" y="3156"/>
              <a:ext cx="2532" cy="73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851" name="Group 17"/>
            <p:cNvGrpSpPr>
              <a:grpSpLocks/>
            </p:cNvGrpSpPr>
            <p:nvPr/>
          </p:nvGrpSpPr>
          <p:grpSpPr bwMode="auto">
            <a:xfrm>
              <a:off x="98" y="1476"/>
              <a:ext cx="2134" cy="2088"/>
              <a:chOff x="98" y="1476"/>
              <a:chExt cx="2134" cy="2088"/>
            </a:xfrm>
          </p:grpSpPr>
          <p:sp>
            <p:nvSpPr>
              <p:cNvPr id="35852" name="Text Box 14"/>
              <p:cNvSpPr txBox="1">
                <a:spLocks noChangeArrowheads="1"/>
              </p:cNvSpPr>
              <p:nvPr/>
            </p:nvSpPr>
            <p:spPr bwMode="auto">
              <a:xfrm>
                <a:off x="98" y="1945"/>
                <a:ext cx="1539" cy="9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Misma</a:t>
                </a:r>
                <a:r>
                  <a:rPr lang="en-US" dirty="0" smtClean="0"/>
                  <a:t> interface </a:t>
                </a:r>
              </a:p>
              <a:p>
                <a:r>
                  <a:rPr lang="en-US" dirty="0" smtClean="0"/>
                  <a:t>a la </a:t>
                </a:r>
                <a:r>
                  <a:rPr lang="en-US" dirty="0" err="1" smtClean="0"/>
                  <a:t>que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está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disponible</a:t>
                </a:r>
                <a:r>
                  <a:rPr lang="en-US" dirty="0" smtClean="0"/>
                  <a:t> en el </a:t>
                </a:r>
              </a:p>
              <a:p>
                <a:r>
                  <a:rPr lang="en-US" dirty="0" err="1" smtClean="0"/>
                  <a:t>menú</a:t>
                </a:r>
                <a:r>
                  <a:rPr lang="en-US" dirty="0" smtClean="0"/>
                  <a:t> Target</a:t>
                </a:r>
                <a:endParaRPr lang="en-US" dirty="0"/>
              </a:p>
            </p:txBody>
          </p:sp>
          <p:sp>
            <p:nvSpPr>
              <p:cNvPr id="35853" name="Freeform 15"/>
              <p:cNvSpPr>
                <a:spLocks/>
              </p:cNvSpPr>
              <p:nvPr/>
            </p:nvSpPr>
            <p:spPr bwMode="auto">
              <a:xfrm>
                <a:off x="690" y="2904"/>
                <a:ext cx="1542" cy="660"/>
              </a:xfrm>
              <a:custGeom>
                <a:avLst/>
                <a:gdLst>
                  <a:gd name="T0" fmla="*/ 1542 w 1542"/>
                  <a:gd name="T1" fmla="*/ 660 h 660"/>
                  <a:gd name="T2" fmla="*/ 750 w 1542"/>
                  <a:gd name="T3" fmla="*/ 660 h 660"/>
                  <a:gd name="T4" fmla="*/ 0 w 1542"/>
                  <a:gd name="T5" fmla="*/ 0 h 660"/>
                  <a:gd name="T6" fmla="*/ 0 60000 65536"/>
                  <a:gd name="T7" fmla="*/ 0 60000 65536"/>
                  <a:gd name="T8" fmla="*/ 0 60000 65536"/>
                  <a:gd name="T9" fmla="*/ 0 w 1542"/>
                  <a:gd name="T10" fmla="*/ 0 h 660"/>
                  <a:gd name="T11" fmla="*/ 1542 w 1542"/>
                  <a:gd name="T12" fmla="*/ 660 h 6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2" h="660">
                    <a:moveTo>
                      <a:pt x="1542" y="660"/>
                    </a:moveTo>
                    <a:lnTo>
                      <a:pt x="750" y="66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5854" name="Freeform 16"/>
              <p:cNvSpPr>
                <a:spLocks/>
              </p:cNvSpPr>
              <p:nvPr/>
            </p:nvSpPr>
            <p:spPr bwMode="auto">
              <a:xfrm>
                <a:off x="672" y="1476"/>
                <a:ext cx="936" cy="492"/>
              </a:xfrm>
              <a:custGeom>
                <a:avLst/>
                <a:gdLst>
                  <a:gd name="T0" fmla="*/ 0 w 936"/>
                  <a:gd name="T1" fmla="*/ 492 h 492"/>
                  <a:gd name="T2" fmla="*/ 0 w 936"/>
                  <a:gd name="T3" fmla="*/ 240 h 492"/>
                  <a:gd name="T4" fmla="*/ 936 w 936"/>
                  <a:gd name="T5" fmla="*/ 0 h 492"/>
                  <a:gd name="T6" fmla="*/ 0 60000 65536"/>
                  <a:gd name="T7" fmla="*/ 0 60000 65536"/>
                  <a:gd name="T8" fmla="*/ 0 60000 65536"/>
                  <a:gd name="T9" fmla="*/ 0 w 936"/>
                  <a:gd name="T10" fmla="*/ 0 h 492"/>
                  <a:gd name="T11" fmla="*/ 936 w 936"/>
                  <a:gd name="T12" fmla="*/ 492 h 4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6" h="492">
                    <a:moveTo>
                      <a:pt x="0" y="492"/>
                    </a:moveTo>
                    <a:lnTo>
                      <a:pt x="0" y="240"/>
                    </a:lnTo>
                    <a:lnTo>
                      <a:pt x="936" y="0"/>
                    </a:ln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401427" name="Rectangle 19"/>
          <p:cNvSpPr>
            <a:spLocks noChangeArrowheads="1"/>
          </p:cNvSpPr>
          <p:nvPr/>
        </p:nvSpPr>
        <p:spPr bwMode="auto">
          <a:xfrm>
            <a:off x="7210425" y="4705350"/>
            <a:ext cx="276225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14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27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6/11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D43ED0-F690-4F0C-A25D-7ACCDFAE2C27}" type="slidenum">
              <a:rPr lang="fr-FR" smtClean="0"/>
              <a:pPr/>
              <a:t>29</a:t>
            </a:fld>
            <a:endParaRPr lang="fr-FR" smtClean="0"/>
          </a:p>
        </p:txBody>
      </p:sp>
      <p:pic>
        <p:nvPicPr>
          <p:cNvPr id="36869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075" y="1176338"/>
            <a:ext cx="5922963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23975" y="2165350"/>
            <a:ext cx="7448561" cy="1692275"/>
            <a:chOff x="834" y="1364"/>
            <a:chExt cx="4692" cy="1066"/>
          </a:xfrm>
        </p:grpSpPr>
        <p:sp>
          <p:nvSpPr>
            <p:cNvPr id="36881" name="Rectangle 14"/>
            <p:cNvSpPr>
              <a:spLocks noChangeArrowheads="1"/>
            </p:cNvSpPr>
            <p:nvPr/>
          </p:nvSpPr>
          <p:spPr bwMode="auto">
            <a:xfrm>
              <a:off x="834" y="1782"/>
              <a:ext cx="858" cy="62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15"/>
            <p:cNvSpPr txBox="1">
              <a:spLocks noChangeArrowheads="1"/>
            </p:cNvSpPr>
            <p:nvPr/>
          </p:nvSpPr>
          <p:spPr bwMode="auto">
            <a:xfrm>
              <a:off x="3782" y="1364"/>
              <a:ext cx="17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 smtClean="0"/>
                <a:t>Definir</a:t>
              </a:r>
              <a:r>
                <a:rPr lang="en-US" sz="1600" b="1" dirty="0" smtClean="0"/>
                <a:t> la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fecha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inicio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883" name="Text Box 16"/>
            <p:cNvSpPr txBox="1">
              <a:spLocks noChangeArrowheads="1"/>
            </p:cNvSpPr>
            <p:nvPr/>
          </p:nvSpPr>
          <p:spPr bwMode="auto">
            <a:xfrm>
              <a:off x="3768" y="1596"/>
              <a:ext cx="1748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smtClean="0"/>
                <a:t>La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fecha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terminación</a:t>
              </a:r>
              <a:endPara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buClr>
                  <a:srgbClr val="FF9933"/>
                </a:buClr>
              </a:pP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/>
                <a:t>puede</a:t>
              </a:r>
              <a:r>
                <a:rPr lang="en-US" sz="1600" b="1" dirty="0" smtClean="0"/>
                <a:t> </a:t>
              </a:r>
              <a:r>
                <a:rPr lang="en-US" sz="1600" b="1" dirty="0" smtClean="0"/>
                <a:t>ser </a:t>
              </a:r>
              <a:r>
                <a:rPr lang="en-US" sz="1600" b="1" dirty="0" err="1" smtClean="0"/>
                <a:t>definida</a:t>
              </a:r>
              <a:r>
                <a:rPr lang="en-US" sz="1600" b="1" dirty="0" smtClean="0"/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más</a:t>
              </a:r>
              <a:endPara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buClr>
                  <a:srgbClr val="FF9933"/>
                </a:buClr>
              </a:pP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adelante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vía</a:t>
              </a:r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ventana</a:t>
              </a:r>
              <a:r>
                <a:rPr lang="en-US" sz="1600" b="1" dirty="0" smtClean="0"/>
                <a:t> de</a:t>
              </a:r>
            </a:p>
            <a:p>
              <a:pPr>
                <a:buClr>
                  <a:srgbClr val="FF9933"/>
                </a:buClr>
              </a:pPr>
              <a:r>
                <a:rPr lang="en-US" sz="1600" b="1" dirty="0" smtClean="0"/>
                <a:t> </a:t>
              </a:r>
              <a:r>
                <a:rPr 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monitoreo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600" b="1" dirty="0" smtClean="0"/>
                <a:t>.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911350" y="2581275"/>
            <a:ext cx="7146925" cy="2620963"/>
            <a:chOff x="1204" y="1626"/>
            <a:chExt cx="4502" cy="1651"/>
          </a:xfrm>
        </p:grpSpPr>
        <p:grpSp>
          <p:nvGrpSpPr>
            <p:cNvPr id="36874" name="Group 23"/>
            <p:cNvGrpSpPr>
              <a:grpSpLocks/>
            </p:cNvGrpSpPr>
            <p:nvPr/>
          </p:nvGrpSpPr>
          <p:grpSpPr bwMode="auto">
            <a:xfrm>
              <a:off x="3792" y="2634"/>
              <a:ext cx="1914" cy="643"/>
              <a:chOff x="3792" y="2634"/>
              <a:chExt cx="1914" cy="643"/>
            </a:xfrm>
          </p:grpSpPr>
          <p:sp>
            <p:nvSpPr>
              <p:cNvPr id="403475" name="Rectangle 19"/>
              <p:cNvSpPr>
                <a:spLocks noChangeArrowheads="1"/>
              </p:cNvSpPr>
              <p:nvPr/>
            </p:nvSpPr>
            <p:spPr bwMode="auto">
              <a:xfrm>
                <a:off x="3792" y="2634"/>
                <a:ext cx="1914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>
                  <a:defRPr/>
                </a:pPr>
                <a:r>
                  <a:rPr lang="en-US" sz="1600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Secuencia</a:t>
                </a:r>
                <a:r>
                  <a:rPr lang="en-US" sz="16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 de </a:t>
                </a:r>
                <a:r>
                  <a:rPr lang="en-US" sz="1600" b="1" dirty="0" err="1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operaciones</a:t>
                </a:r>
                <a:r>
                  <a:rPr lang="en-US" sz="1600" b="1" dirty="0" smtClean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 XCT</a:t>
                </a:r>
                <a:endParaRPr lang="en-US" sz="16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403476" name="AutoShape 20"/>
              <p:cNvSpPr>
                <a:spLocks noChangeArrowheads="1"/>
              </p:cNvSpPr>
              <p:nvPr/>
            </p:nvSpPr>
            <p:spPr bwMode="auto">
              <a:xfrm>
                <a:off x="4435" y="2933"/>
                <a:ext cx="624" cy="344"/>
              </a:xfrm>
              <a:prstGeom prst="chevron">
                <a:avLst>
                  <a:gd name="adj" fmla="val 19584"/>
                </a:avLst>
              </a:prstGeom>
              <a:gradFill rotWithShape="0">
                <a:gsLst>
                  <a:gs pos="0">
                    <a:srgbClr val="0066FF"/>
                  </a:gs>
                  <a:gs pos="100000">
                    <a:srgbClr val="00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2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Enviar</a:t>
                </a:r>
                <a:endPara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403477" name="AutoShape 21"/>
              <p:cNvSpPr>
                <a:spLocks noChangeArrowheads="1"/>
              </p:cNvSpPr>
              <p:nvPr/>
            </p:nvSpPr>
            <p:spPr bwMode="auto">
              <a:xfrm>
                <a:off x="3850" y="2933"/>
                <a:ext cx="605" cy="344"/>
              </a:xfrm>
              <a:prstGeom prst="chevron">
                <a:avLst>
                  <a:gd name="adj" fmla="val 18988"/>
                </a:avLst>
              </a:prstGeom>
              <a:gradFill rotWithShape="0">
                <a:gsLst>
                  <a:gs pos="0">
                    <a:srgbClr val="FF0000"/>
                  </a:gs>
                  <a:gs pos="100000">
                    <a:srgbClr val="FF00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Pre</a:t>
                </a:r>
              </a:p>
              <a:p>
                <a:pPr algn="ctr">
                  <a:defRPr/>
                </a:pPr>
                <a:r>
                  <a:rPr lang="en-US" sz="12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Procesamiento</a:t>
                </a:r>
                <a:endPara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endParaRPr>
              </a:p>
            </p:txBody>
          </p:sp>
          <p:sp>
            <p:nvSpPr>
              <p:cNvPr id="403478" name="AutoShape 22"/>
              <p:cNvSpPr>
                <a:spLocks noChangeArrowheads="1"/>
              </p:cNvSpPr>
              <p:nvPr/>
            </p:nvSpPr>
            <p:spPr bwMode="auto">
              <a:xfrm>
                <a:off x="5043" y="2933"/>
                <a:ext cx="621" cy="344"/>
              </a:xfrm>
              <a:prstGeom prst="chevron">
                <a:avLst>
                  <a:gd name="adj" fmla="val 19490"/>
                </a:avLst>
              </a:prstGeom>
              <a:gradFill rotWithShape="0">
                <a:gsLst>
                  <a:gs pos="0">
                    <a:srgbClr val="00FF00"/>
                  </a:gs>
                  <a:gs pos="100000">
                    <a:srgbClr val="00FF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 anchorCtr="1"/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Post</a:t>
                </a:r>
              </a:p>
              <a:p>
                <a:pPr algn="ctr">
                  <a:defRPr/>
                </a:pPr>
                <a:r>
                  <a:rPr lang="en-US" sz="1200" b="1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</a:rPr>
                  <a:t>Procesamiemtp</a:t>
                </a:r>
                <a:endPara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endParaRPr>
              </a:p>
            </p:txBody>
          </p:sp>
        </p:grpSp>
        <p:sp>
          <p:nvSpPr>
            <p:cNvPr id="36875" name="Rectangle 24"/>
            <p:cNvSpPr>
              <a:spLocks noChangeArrowheads="1"/>
            </p:cNvSpPr>
            <p:nvPr/>
          </p:nvSpPr>
          <p:spPr bwMode="auto">
            <a:xfrm>
              <a:off x="1854" y="1626"/>
              <a:ext cx="804" cy="48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Rectangle 25"/>
            <p:cNvSpPr>
              <a:spLocks noChangeArrowheads="1"/>
            </p:cNvSpPr>
            <p:nvPr/>
          </p:nvSpPr>
          <p:spPr bwMode="auto">
            <a:xfrm>
              <a:off x="1204" y="2698"/>
              <a:ext cx="2502" cy="13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Panorama General de </a:t>
            </a:r>
            <a:r>
              <a:rPr lang="en-US" dirty="0" err="1" smtClean="0"/>
              <a:t>Campaña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Tipos</a:t>
            </a:r>
            <a:endParaRPr lang="en-US" dirty="0" smtClean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B8A50B-3CDF-4A09-BEBD-1DD843B47755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39147" y="1284583"/>
            <a:ext cx="84105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Administrador</a:t>
            </a:r>
            <a:r>
              <a:rPr lang="en-US" dirty="0" smtClean="0"/>
              <a:t> OTA </a:t>
            </a:r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diferentes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de </a:t>
            </a:r>
            <a:r>
              <a:rPr lang="en-US" dirty="0" err="1" smtClean="0"/>
              <a:t>campañas</a:t>
            </a:r>
            <a:endParaRPr lang="en-US" dirty="0"/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4508500" y="1847850"/>
            <a:ext cx="20938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CMM 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6991350" y="1847850"/>
            <a:ext cx="19255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XCT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365250" y="1847850"/>
            <a:ext cx="1237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Criterios</a:t>
            </a:r>
            <a:endParaRPr lang="en-US" sz="2000" b="1" dirty="0"/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155575" y="2422525"/>
            <a:ext cx="35509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La </a:t>
            </a:r>
            <a:r>
              <a:rPr lang="en-US" sz="1600" dirty="0" err="1" smtClean="0"/>
              <a:t>campaña</a:t>
            </a:r>
            <a:r>
              <a:rPr lang="en-US" sz="1600" dirty="0" smtClean="0"/>
              <a:t> 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correr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muy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rápido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152400" y="2781300"/>
            <a:ext cx="382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Campaign targets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huge number of cards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158750" y="3187700"/>
            <a:ext cx="27815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/>
              <a:t>Campaña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Servcios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Múltiples</a:t>
            </a:r>
            <a:endParaRPr lang="en-US" sz="1600" dirty="0"/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146050" y="3594100"/>
            <a:ext cx="4150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Run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simultáneamente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133350" y="3960184"/>
            <a:ext cx="45752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Revisión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contenido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600" dirty="0" smtClean="0"/>
              <a:t>SIM </a:t>
            </a:r>
            <a:r>
              <a:rPr lang="en-US" sz="1600" dirty="0" err="1" smtClean="0"/>
              <a:t>requerido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antes de </a:t>
            </a:r>
            <a:r>
              <a:rPr lang="en-US" sz="1600" dirty="0" err="1" smtClean="0"/>
              <a:t>enviar</a:t>
            </a:r>
            <a:endParaRPr lang="en-US" sz="1600" dirty="0"/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149224" y="4398483"/>
            <a:ext cx="45822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Historial</a:t>
            </a:r>
            <a:r>
              <a:rPr lang="en-US" sz="1600" dirty="0" smtClean="0"/>
              <a:t> </a:t>
            </a:r>
            <a:r>
              <a:rPr lang="en-US" sz="1600" dirty="0" err="1" smtClean="0"/>
              <a:t>detallado</a:t>
            </a:r>
            <a:r>
              <a:rPr lang="en-US" sz="1600" dirty="0" smtClean="0"/>
              <a:t> de </a:t>
            </a:r>
            <a:r>
              <a:rPr lang="en-US" sz="1600" dirty="0" err="1" smtClean="0"/>
              <a:t>tarjeta</a:t>
            </a:r>
            <a:r>
              <a:rPr lang="en-US" sz="1600" dirty="0" smtClean="0"/>
              <a:t> </a:t>
            </a:r>
            <a:r>
              <a:rPr lang="en-US" sz="1600" dirty="0" err="1" smtClean="0"/>
              <a:t>requerido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facturación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134309" y="4861372"/>
            <a:ext cx="28151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/>
              <a:t>Utilice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SMSC</a:t>
            </a:r>
            <a:r>
              <a:rPr lang="en-US" sz="1600" dirty="0"/>
              <a:t> </a:t>
            </a:r>
            <a:r>
              <a:rPr lang="en-US" sz="1600" dirty="0" smtClean="0"/>
              <a:t>o </a:t>
            </a:r>
            <a:r>
              <a:rPr lang="en-US" sz="1600" dirty="0" err="1" smtClean="0"/>
              <a:t>modo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RANS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42875" y="5133975"/>
            <a:ext cx="49263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 smtClean="0"/>
              <a:t>Utilice</a:t>
            </a:r>
            <a:r>
              <a:rPr lang="en-US" sz="1600" dirty="0" smtClean="0"/>
              <a:t> un canal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driver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diferente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SMPP/CMG/Nokia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4300" y="1876425"/>
            <a:ext cx="8896350" cy="3752850"/>
            <a:chOff x="72" y="1128"/>
            <a:chExt cx="5604" cy="2364"/>
          </a:xfrm>
        </p:grpSpPr>
        <p:sp>
          <p:nvSpPr>
            <p:cNvPr id="8222" name="Line 8"/>
            <p:cNvSpPr>
              <a:spLocks noChangeShapeType="1"/>
            </p:cNvSpPr>
            <p:nvPr/>
          </p:nvSpPr>
          <p:spPr bwMode="auto">
            <a:xfrm>
              <a:off x="72" y="1392"/>
              <a:ext cx="560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23" name="Line 17"/>
            <p:cNvSpPr>
              <a:spLocks noChangeShapeType="1"/>
            </p:cNvSpPr>
            <p:nvPr/>
          </p:nvSpPr>
          <p:spPr bwMode="auto">
            <a:xfrm>
              <a:off x="4314" y="1128"/>
              <a:ext cx="0" cy="236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4848225" y="2428875"/>
            <a:ext cx="4295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smtClean="0"/>
              <a:t>No </a:t>
            </a:r>
            <a:r>
              <a:rPr lang="en-US" sz="1600" dirty="0" err="1" smtClean="0"/>
              <a:t>optimo</a:t>
            </a:r>
            <a:r>
              <a:rPr lang="en-US" sz="1600" dirty="0"/>
              <a:t>	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recomendado</a:t>
            </a:r>
            <a:endParaRPr lang="en-US" sz="1600" dirty="0"/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4857750" y="2787650"/>
            <a:ext cx="4286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/>
              <a:t>Not </a:t>
            </a:r>
            <a:r>
              <a:rPr lang="en-US" sz="1600" dirty="0" err="1" smtClean="0"/>
              <a:t>optiimo</a:t>
            </a:r>
            <a:r>
              <a:rPr lang="en-US" sz="1600" dirty="0"/>
              <a:t>	</a:t>
            </a:r>
            <a:r>
              <a:rPr lang="en-US" sz="1600" dirty="0" err="1" smtClean="0"/>
              <a:t>Muy</a:t>
            </a:r>
            <a:r>
              <a:rPr lang="en-US" sz="1600" dirty="0" smtClean="0"/>
              <a:t> </a:t>
            </a:r>
            <a:r>
              <a:rPr lang="en-US" sz="1600" dirty="0" err="1" smtClean="0"/>
              <a:t>recomendado</a:t>
            </a:r>
            <a:endParaRPr lang="en-US" sz="1600" dirty="0"/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4857750" y="3194050"/>
            <a:ext cx="428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Posible</a:t>
            </a:r>
            <a:r>
              <a:rPr lang="en-US" sz="1600" dirty="0"/>
              <a:t>	</a:t>
            </a:r>
            <a:r>
              <a:rPr lang="en-US" sz="1600" dirty="0" err="1" smtClean="0"/>
              <a:t>Posible</a:t>
            </a:r>
            <a:endParaRPr lang="en-US" sz="1600" dirty="0"/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4857750" y="3600450"/>
            <a:ext cx="428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Obligatorio</a:t>
            </a:r>
            <a:r>
              <a:rPr lang="en-US" sz="1600" dirty="0"/>
              <a:t>	</a:t>
            </a:r>
            <a:r>
              <a:rPr lang="en-US" sz="1600" dirty="0" smtClean="0"/>
              <a:t>No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posible</a:t>
            </a:r>
            <a:endParaRPr lang="en-US" sz="1600" dirty="0"/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4857750" y="3987800"/>
            <a:ext cx="4286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Obligatorio</a:t>
            </a:r>
            <a:r>
              <a:rPr lang="en-US" sz="1600" dirty="0"/>
              <a:t>	</a:t>
            </a:r>
            <a:r>
              <a:rPr lang="en-US" sz="1600" dirty="0" err="1" smtClean="0"/>
              <a:t>Posible</a:t>
            </a:r>
            <a:r>
              <a:rPr lang="en-US" sz="1600" dirty="0" smtClean="0"/>
              <a:t> con </a:t>
            </a:r>
            <a:r>
              <a:rPr lang="en-US" sz="1600" dirty="0" err="1" smtClean="0"/>
              <a:t>restric</a:t>
            </a:r>
            <a:r>
              <a:rPr lang="en-US" sz="1600" dirty="0" smtClean="0"/>
              <a:t>.</a:t>
            </a:r>
            <a:r>
              <a:rPr lang="en-US" sz="1000" baseline="30000" dirty="0" smtClean="0"/>
              <a:t>(</a:t>
            </a:r>
            <a:r>
              <a:rPr lang="en-US" sz="1000" baseline="30000" dirty="0"/>
              <a:t>1)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4857750" y="4394200"/>
            <a:ext cx="428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Obligatorio</a:t>
            </a:r>
            <a:r>
              <a:rPr lang="en-US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No </a:t>
            </a:r>
            <a:r>
              <a:rPr lang="en-US" sz="1600" dirty="0" err="1" smtClean="0"/>
              <a:t>posible</a:t>
            </a:r>
            <a:endParaRPr lang="en-US" sz="1600" dirty="0"/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4857750" y="5140325"/>
            <a:ext cx="42862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Obligatorio</a:t>
            </a:r>
            <a:r>
              <a:rPr lang="en-US" sz="1600" dirty="0" smtClean="0"/>
              <a:t> 	No </a:t>
            </a:r>
            <a:r>
              <a:rPr lang="en-US" sz="1600" dirty="0" err="1" smtClean="0"/>
              <a:t>posible</a:t>
            </a:r>
            <a:endParaRPr lang="en-US" sz="1600" dirty="0" smtClean="0"/>
          </a:p>
          <a:p>
            <a:pPr>
              <a:tabLst>
                <a:tab pos="1971675" algn="l"/>
              </a:tabLst>
            </a:pPr>
            <a:r>
              <a:rPr lang="en-US" sz="1000" baseline="30000" dirty="0" smtClean="0"/>
              <a:t>)</a:t>
            </a:r>
            <a:endParaRPr lang="en-US" sz="1600" dirty="0"/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0" y="5529928"/>
            <a:ext cx="75039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indent="-228600">
              <a:buAutoNum type="arabicParenBoth"/>
            </a:pPr>
            <a:r>
              <a:rPr lang="en-US" sz="1200" i="1" dirty="0" smtClean="0"/>
              <a:t>NO </a:t>
            </a:r>
            <a:r>
              <a:rPr lang="en-US" sz="1200" i="1" dirty="0" err="1" smtClean="0"/>
              <a:t>es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posible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realizar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una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verificación</a:t>
            </a:r>
            <a:r>
              <a:rPr lang="en-US" sz="1200" i="1" dirty="0" smtClean="0"/>
              <a:t> de </a:t>
            </a:r>
            <a:r>
              <a:rPr lang="en-US" sz="1200" i="1" dirty="0" err="1" smtClean="0"/>
              <a:t>contenido</a:t>
            </a:r>
            <a:r>
              <a:rPr lang="en-US" sz="1200" i="1" dirty="0" smtClean="0"/>
              <a:t> de </a:t>
            </a:r>
            <a:r>
              <a:rPr lang="en-US" sz="1200" i="1" dirty="0" err="1" smtClean="0"/>
              <a:t>tarjeta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para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tarjeta</a:t>
            </a:r>
            <a:r>
              <a:rPr lang="en-US" sz="1200" i="1" dirty="0" smtClean="0"/>
              <a:t> individual </a:t>
            </a:r>
            <a:r>
              <a:rPr lang="en-US" sz="1200" i="1" dirty="0"/>
              <a:t>(</a:t>
            </a:r>
            <a:r>
              <a:rPr lang="en-US" sz="1200" i="1" dirty="0">
                <a:sym typeface="Wingdings 3" pitchFamily="18" charset="2"/>
              </a:rPr>
              <a:t> </a:t>
            </a:r>
            <a:r>
              <a:rPr lang="en-US" sz="1200" i="1" dirty="0" smtClean="0">
                <a:sym typeface="Wingdings 3" pitchFamily="18" charset="2"/>
              </a:rPr>
              <a:t>La </a:t>
            </a:r>
            <a:r>
              <a:rPr lang="en-US" sz="1200" i="1" dirty="0" err="1" smtClean="0">
                <a:sym typeface="Wingdings 3" pitchFamily="18" charset="2"/>
              </a:rPr>
              <a:t>revisión</a:t>
            </a:r>
            <a:r>
              <a:rPr lang="en-US" sz="1200" i="1" dirty="0" smtClean="0">
                <a:sym typeface="Wingdings 3" pitchFamily="18" charset="2"/>
              </a:rPr>
              <a:t> </a:t>
            </a:r>
          </a:p>
          <a:p>
            <a:pPr marL="228600" indent="-228600"/>
            <a:r>
              <a:rPr lang="en-US" sz="1200" i="1" dirty="0" smtClean="0">
                <a:sym typeface="Wingdings 3" pitchFamily="18" charset="2"/>
              </a:rPr>
              <a:t>						se </a:t>
            </a:r>
            <a:r>
              <a:rPr lang="en-US" sz="1200" i="1" dirty="0" err="1" smtClean="0">
                <a:sym typeface="Wingdings 3" pitchFamily="18" charset="2"/>
              </a:rPr>
              <a:t>realiza</a:t>
            </a:r>
            <a:r>
              <a:rPr lang="en-US" sz="1200" i="1" dirty="0" smtClean="0">
                <a:sym typeface="Wingdings 3" pitchFamily="18" charset="2"/>
              </a:rPr>
              <a:t> a </a:t>
            </a:r>
            <a:r>
              <a:rPr lang="en-US" sz="1200" i="1" dirty="0" err="1" smtClean="0">
                <a:sym typeface="Wingdings 3" pitchFamily="18" charset="2"/>
              </a:rPr>
              <a:t>nivel</a:t>
            </a:r>
            <a:r>
              <a:rPr lang="en-US" sz="1200" i="1" dirty="0" smtClean="0">
                <a:sym typeface="Wingdings 3" pitchFamily="18" charset="2"/>
              </a:rPr>
              <a:t>  del </a:t>
            </a:r>
            <a:r>
              <a:rPr lang="en-US" sz="1200" i="1" dirty="0" err="1" smtClean="0">
                <a:sym typeface="Wingdings 3" pitchFamily="18" charset="2"/>
              </a:rPr>
              <a:t>perfil</a:t>
            </a:r>
            <a:r>
              <a:rPr lang="en-US" sz="1200" i="1" dirty="0" smtClean="0">
                <a:sym typeface="Wingdings 3" pitchFamily="18" charset="2"/>
              </a:rPr>
              <a:t> de la </a:t>
            </a:r>
            <a:r>
              <a:rPr lang="en-US" sz="1200" i="1" dirty="0" err="1" smtClean="0">
                <a:sym typeface="Wingdings 3" pitchFamily="18" charset="2"/>
              </a:rPr>
              <a:t>tarjeta</a:t>
            </a:r>
            <a:r>
              <a:rPr lang="en-US" sz="1200" i="1" dirty="0" smtClean="0">
                <a:sym typeface="Wingdings 3" pitchFamily="18" charset="2"/>
              </a:rPr>
              <a:t>)</a:t>
            </a:r>
            <a:endParaRPr lang="en-US" sz="1200" i="1" dirty="0">
              <a:sym typeface="Wingdings 3" pitchFamily="18" charset="2"/>
            </a:endParaRP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0" y="5914841"/>
            <a:ext cx="3017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 dirty="0"/>
              <a:t>(2) </a:t>
            </a:r>
            <a:r>
              <a:rPr lang="en-US" sz="1200" i="1" dirty="0" err="1" smtClean="0"/>
              <a:t>Unicamente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es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soportado</a:t>
            </a:r>
            <a:r>
              <a:rPr lang="en-US" sz="1200" i="1" dirty="0" smtClean="0"/>
              <a:t> el </a:t>
            </a:r>
            <a:r>
              <a:rPr lang="en-US" sz="1200" i="1" dirty="0" err="1" smtClean="0"/>
              <a:t>modo</a:t>
            </a:r>
            <a:r>
              <a:rPr lang="en-US" sz="1200" i="1" dirty="0" smtClean="0"/>
              <a:t> MT</a:t>
            </a:r>
            <a:endParaRPr lang="en-US" sz="1200" i="1" dirty="0"/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0" y="6215801"/>
            <a:ext cx="41867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 dirty="0"/>
              <a:t>(3) </a:t>
            </a:r>
            <a:r>
              <a:rPr lang="en-US" sz="1200" i="1" dirty="0" err="1" smtClean="0"/>
              <a:t>Sólo</a:t>
            </a:r>
            <a:r>
              <a:rPr lang="en-US" sz="1200" i="1" dirty="0" smtClean="0"/>
              <a:t> los drivers  </a:t>
            </a:r>
            <a:r>
              <a:rPr lang="en-US" sz="1200" i="1" dirty="0"/>
              <a:t>SMPP, CMG </a:t>
            </a:r>
            <a:r>
              <a:rPr lang="en-US" sz="1200" i="1" dirty="0" smtClean="0"/>
              <a:t>y Nokia  son </a:t>
            </a:r>
            <a:r>
              <a:rPr lang="en-US" sz="1200" i="1" dirty="0" err="1" smtClean="0"/>
              <a:t>soportados</a:t>
            </a:r>
            <a:endParaRPr lang="en-US" sz="1200" i="1" dirty="0"/>
          </a:p>
        </p:txBody>
      </p:sp>
      <p:sp>
        <p:nvSpPr>
          <p:cNvPr id="32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4857750" y="4748619"/>
            <a:ext cx="4286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971675" algn="l"/>
              </a:tabLst>
            </a:pPr>
            <a:r>
              <a:rPr lang="en-US" sz="1600" dirty="0" err="1" smtClean="0"/>
              <a:t>Obligatorio</a:t>
            </a:r>
            <a:r>
              <a:rPr lang="en-US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No </a:t>
            </a:r>
            <a:r>
              <a:rPr lang="en-US" sz="1600" dirty="0" err="1" smtClean="0"/>
              <a:t>posible</a:t>
            </a:r>
            <a:endParaRPr lang="en-US" sz="1600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1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512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351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1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6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8" dur="1" fill="hold"/>
                                        <p:tgtEl>
                                          <p:spTgt spid="3512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38" grpId="0"/>
      <p:bldP spid="351239" grpId="0"/>
      <p:bldP spid="351241" grpId="0"/>
      <p:bldP spid="351242" grpId="0"/>
      <p:bldP spid="351243" grpId="0"/>
      <p:bldP spid="351244" grpId="0"/>
      <p:bldP spid="351245" grpId="0"/>
      <p:bldP spid="351246" grpId="0"/>
      <p:bldP spid="351247" grpId="0"/>
      <p:bldP spid="351248" grpId="0"/>
      <p:bldP spid="351251" grpId="0"/>
      <p:bldP spid="351252" grpId="0"/>
      <p:bldP spid="351253" grpId="0"/>
      <p:bldP spid="351254" grpId="0"/>
      <p:bldP spid="351255" grpId="0"/>
      <p:bldP spid="351256" grpId="0"/>
      <p:bldP spid="351258" grpId="0"/>
      <p:bldP spid="351259" grpId="0"/>
      <p:bldP spid="351260" grpId="0"/>
      <p:bldP spid="35126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7/11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98046B-8E8E-43E9-BFB4-6B5A39815091}" type="slidenum">
              <a:rPr lang="fr-FR" smtClean="0"/>
              <a:pPr/>
              <a:t>30</a:t>
            </a:fld>
            <a:endParaRPr lang="fr-FR" smtClean="0"/>
          </a:p>
        </p:txBody>
      </p:sp>
      <p:pic>
        <p:nvPicPr>
          <p:cNvPr id="37893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894" name="Group 28"/>
          <p:cNvGrpSpPr>
            <a:grpSpLocks/>
          </p:cNvGrpSpPr>
          <p:nvPr/>
        </p:nvGrpSpPr>
        <p:grpSpPr bwMode="auto">
          <a:xfrm>
            <a:off x="3052763" y="1209675"/>
            <a:ext cx="3038475" cy="1020763"/>
            <a:chOff x="1923" y="762"/>
            <a:chExt cx="1914" cy="643"/>
          </a:xfrm>
        </p:grpSpPr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923" y="762"/>
              <a:ext cx="1914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6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Operaciones</a:t>
              </a:r>
              <a:r>
                <a:rPr lang="en-US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 de </a:t>
              </a:r>
              <a:r>
                <a:rPr lang="en-US" sz="1600" b="1" dirty="0" err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secuencia</a:t>
              </a:r>
              <a:r>
                <a:rPr lang="en-US" sz="16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 XCT </a:t>
              </a:r>
              <a:endParaRPr lang="en-US" sz="1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08589" name="AutoShape 13"/>
            <p:cNvSpPr>
              <a:spLocks noChangeArrowheads="1"/>
            </p:cNvSpPr>
            <p:nvPr/>
          </p:nvSpPr>
          <p:spPr bwMode="auto">
            <a:xfrm>
              <a:off x="2566" y="1061"/>
              <a:ext cx="624" cy="344"/>
            </a:xfrm>
            <a:prstGeom prst="chevron">
              <a:avLst>
                <a:gd name="adj" fmla="val 19584"/>
              </a:avLst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Envío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08590" name="AutoShape 14"/>
            <p:cNvSpPr>
              <a:spLocks noChangeArrowheads="1"/>
            </p:cNvSpPr>
            <p:nvPr/>
          </p:nvSpPr>
          <p:spPr bwMode="auto">
            <a:xfrm>
              <a:off x="1981" y="1061"/>
              <a:ext cx="605" cy="344"/>
            </a:xfrm>
            <a:prstGeom prst="chevron">
              <a:avLst>
                <a:gd name="adj" fmla="val 18988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Pre</a:t>
              </a:r>
            </a:p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Procesamiento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408591" name="AutoShape 15"/>
            <p:cNvSpPr>
              <a:spLocks noChangeArrowheads="1"/>
            </p:cNvSpPr>
            <p:nvPr/>
          </p:nvSpPr>
          <p:spPr bwMode="auto">
            <a:xfrm>
              <a:off x="3174" y="1061"/>
              <a:ext cx="621" cy="344"/>
            </a:xfrm>
            <a:prstGeom prst="chevron">
              <a:avLst>
                <a:gd name="adj" fmla="val 19490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Post</a:t>
              </a:r>
            </a:p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Procesamiento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17525" y="3900931"/>
            <a:ext cx="8626475" cy="927100"/>
            <a:chOff x="272" y="2397"/>
            <a:chExt cx="5434" cy="584"/>
          </a:xfrm>
        </p:grpSpPr>
        <p:sp>
          <p:nvSpPr>
            <p:cNvPr id="408595" name="AutoShape 19"/>
            <p:cNvSpPr>
              <a:spLocks noChangeArrowheads="1"/>
            </p:cNvSpPr>
            <p:nvPr/>
          </p:nvSpPr>
          <p:spPr bwMode="auto">
            <a:xfrm>
              <a:off x="272" y="2397"/>
              <a:ext cx="624" cy="344"/>
            </a:xfrm>
            <a:prstGeom prst="chevron">
              <a:avLst>
                <a:gd name="adj" fmla="val 19584"/>
              </a:avLst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Envío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7904" name="Rectangle 23"/>
            <p:cNvSpPr>
              <a:spLocks noChangeArrowheads="1"/>
            </p:cNvSpPr>
            <p:nvPr/>
          </p:nvSpPr>
          <p:spPr bwMode="auto">
            <a:xfrm>
              <a:off x="1016" y="2495"/>
              <a:ext cx="469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88925" indent="-288925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"/>
              </a:pPr>
              <a:r>
                <a:rPr lang="en-GB" sz="1800" b="1" u="sng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Objetivo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Usa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lo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más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posible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el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ancho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banda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disponible</a:t>
              </a:r>
              <a:endParaRPr lang="en-GB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666750" lvl="1" indent="-187325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§"/>
              </a:pPr>
              <a:r>
                <a:rPr lang="en-US" sz="1400" dirty="0" err="1" smtClean="0">
                  <a:cs typeface="Times New Roman" pitchFamily="18" charset="0"/>
                </a:rPr>
                <a:t>Envia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todo</a:t>
              </a:r>
              <a:r>
                <a:rPr lang="en-US" sz="1400" dirty="0" smtClean="0">
                  <a:cs typeface="Times New Roman" pitchFamily="18" charset="0"/>
                </a:rPr>
                <a:t> el SMS en </a:t>
              </a:r>
              <a:r>
                <a:rPr lang="en-US" sz="1400" dirty="0" err="1" smtClean="0">
                  <a:cs typeface="Times New Roman" pitchFamily="18" charset="0"/>
                </a:rPr>
                <a:t>modo</a:t>
              </a:r>
              <a:r>
                <a:rPr lang="en-US" sz="1400" dirty="0" smtClean="0">
                  <a:cs typeface="Times New Roman" pitchFamily="18" charset="0"/>
                </a:rPr>
                <a:t> MT, </a:t>
              </a:r>
              <a:r>
                <a:rPr lang="en-US" sz="1400" dirty="0" err="1" smtClean="0">
                  <a:cs typeface="Times New Roman" pitchFamily="18" charset="0"/>
                </a:rPr>
                <a:t>recibe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todos</a:t>
              </a:r>
              <a:r>
                <a:rPr lang="en-US" sz="1400" dirty="0" smtClean="0">
                  <a:cs typeface="Times New Roman" pitchFamily="18" charset="0"/>
                </a:rPr>
                <a:t> los </a:t>
              </a:r>
              <a:r>
                <a:rPr lang="en-US" sz="1400" dirty="0" err="1" smtClean="0">
                  <a:cs typeface="Times New Roman" pitchFamily="18" charset="0"/>
                </a:rPr>
                <a:t>estatus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devueltos</a:t>
              </a:r>
              <a:r>
                <a:rPr lang="en-US" sz="1400" dirty="0" smtClean="0">
                  <a:cs typeface="Times New Roman" pitchFamily="18" charset="0"/>
                </a:rPr>
                <a:t> (Submit </a:t>
              </a:r>
              <a:r>
                <a:rPr lang="en-US" sz="1400" dirty="0">
                  <a:cs typeface="Times New Roman" pitchFamily="18" charset="0"/>
                </a:rPr>
                <a:t>response </a:t>
              </a:r>
              <a:r>
                <a:rPr lang="en-US" sz="1400" dirty="0" smtClean="0">
                  <a:cs typeface="Times New Roman" pitchFamily="18" charset="0"/>
                </a:rPr>
                <a:t>y </a:t>
              </a:r>
              <a:r>
                <a:rPr lang="en-US" sz="1400" dirty="0">
                  <a:cs typeface="Times New Roman" pitchFamily="18" charset="0"/>
                </a:rPr>
                <a:t>Delivery response) </a:t>
              </a:r>
              <a:r>
                <a:rPr lang="en-US" sz="1400" dirty="0" smtClean="0">
                  <a:cs typeface="Times New Roman" pitchFamily="18" charset="0"/>
                </a:rPr>
                <a:t>y </a:t>
              </a:r>
              <a:r>
                <a:rPr lang="en-US" sz="1400" dirty="0">
                  <a:cs typeface="Times New Roman" pitchFamily="18" charset="0"/>
                </a:rPr>
                <a:t>POR</a:t>
              </a:r>
              <a:r>
                <a:rPr lang="en-GB" sz="1400" dirty="0"/>
                <a:t>.</a:t>
              </a:r>
            </a:p>
            <a:p>
              <a:pPr marL="288925" indent="-288925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None/>
              </a:pPr>
              <a:endParaRPr lang="en-GB" sz="1800" dirty="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58800" y="5070734"/>
            <a:ext cx="8585200" cy="1055687"/>
            <a:chOff x="268" y="3087"/>
            <a:chExt cx="5408" cy="665"/>
          </a:xfrm>
        </p:grpSpPr>
        <p:sp>
          <p:nvSpPr>
            <p:cNvPr id="408596" name="AutoShape 20"/>
            <p:cNvSpPr>
              <a:spLocks noChangeArrowheads="1"/>
            </p:cNvSpPr>
            <p:nvPr/>
          </p:nvSpPr>
          <p:spPr bwMode="auto">
            <a:xfrm>
              <a:off x="268" y="3087"/>
              <a:ext cx="621" cy="344"/>
            </a:xfrm>
            <a:prstGeom prst="chevron">
              <a:avLst>
                <a:gd name="adj" fmla="val 19490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Post</a:t>
              </a:r>
            </a:p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Procesamiento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7902" name="Rectangle 24"/>
            <p:cNvSpPr>
              <a:spLocks noChangeArrowheads="1"/>
            </p:cNvSpPr>
            <p:nvPr/>
          </p:nvSpPr>
          <p:spPr bwMode="auto">
            <a:xfrm>
              <a:off x="1068" y="3184"/>
              <a:ext cx="460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88925" indent="-2889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"/>
              </a:pPr>
              <a:r>
                <a:rPr lang="en-GB" sz="1800" b="1" u="sng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Objetivo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Finaliza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el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procesamiento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la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tarjeta</a:t>
              </a:r>
              <a:endParaRPr lang="en-GB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666750" lvl="1" indent="-1873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ü"/>
              </a:pPr>
              <a:r>
                <a:rPr lang="en-US" sz="1400" dirty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Actualiza</a:t>
              </a:r>
              <a:r>
                <a:rPr lang="en-US" sz="1400" dirty="0" smtClean="0">
                  <a:cs typeface="Times New Roman" pitchFamily="18" charset="0"/>
                </a:rPr>
                <a:t> el </a:t>
              </a:r>
              <a:r>
                <a:rPr lang="en-US" sz="1400" dirty="0" err="1" smtClean="0">
                  <a:cs typeface="Times New Roman" pitchFamily="18" charset="0"/>
                </a:rPr>
                <a:t>contenido</a:t>
              </a:r>
              <a:r>
                <a:rPr lang="en-US" sz="1400" dirty="0" smtClean="0">
                  <a:cs typeface="Times New Roman" pitchFamily="18" charset="0"/>
                </a:rPr>
                <a:t> de la </a:t>
              </a:r>
              <a:r>
                <a:rPr lang="en-US" sz="1400" dirty="0" err="1" smtClean="0">
                  <a:cs typeface="Times New Roman" pitchFamily="18" charset="0"/>
                </a:rPr>
                <a:t>tarjeta</a:t>
              </a:r>
              <a:r>
                <a:rPr lang="en-US" sz="1400" dirty="0" smtClean="0">
                  <a:cs typeface="Times New Roman" pitchFamily="18" charset="0"/>
                </a:rPr>
                <a:t> y </a:t>
              </a:r>
              <a:r>
                <a:rPr lang="en-US" sz="1400" dirty="0" err="1" smtClean="0">
                  <a:cs typeface="Times New Roman" pitchFamily="18" charset="0"/>
                </a:rPr>
                <a:t>actualiza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synchro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>
                  <a:cs typeface="Times New Roman" pitchFamily="18" charset="0"/>
                </a:rPr>
                <a:t>counter</a:t>
              </a:r>
            </a:p>
            <a:p>
              <a:pPr marL="666750" lvl="1" indent="-1873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ü"/>
              </a:pPr>
              <a:r>
                <a:rPr lang="en-US" sz="1400" dirty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Desbloquea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tarjetas</a:t>
              </a:r>
              <a:r>
                <a:rPr lang="en-US" sz="1400" dirty="0" smtClean="0">
                  <a:cs typeface="Times New Roman" pitchFamily="18" charset="0"/>
                </a:rPr>
                <a:t> </a:t>
              </a:r>
              <a:r>
                <a:rPr lang="en-US" sz="1400" dirty="0" err="1" smtClean="0">
                  <a:cs typeface="Times New Roman" pitchFamily="18" charset="0"/>
                </a:rPr>
                <a:t>bloqueadas</a:t>
              </a:r>
              <a:r>
                <a:rPr lang="en-US" sz="1400" dirty="0" smtClean="0">
                  <a:cs typeface="Times New Roman" pitchFamily="18" charset="0"/>
                </a:rPr>
                <a:t> , </a:t>
              </a:r>
              <a:endParaRPr lang="en-US" sz="1400" dirty="0">
                <a:cs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46088" y="2395538"/>
            <a:ext cx="8618537" cy="1266825"/>
            <a:chOff x="281" y="1509"/>
            <a:chExt cx="5429" cy="798"/>
          </a:xfrm>
        </p:grpSpPr>
        <p:sp>
          <p:nvSpPr>
            <p:cNvPr id="408594" name="AutoShape 18"/>
            <p:cNvSpPr>
              <a:spLocks noChangeArrowheads="1"/>
            </p:cNvSpPr>
            <p:nvPr/>
          </p:nvSpPr>
          <p:spPr bwMode="auto">
            <a:xfrm>
              <a:off x="281" y="1509"/>
              <a:ext cx="605" cy="344"/>
            </a:xfrm>
            <a:prstGeom prst="chevron">
              <a:avLst>
                <a:gd name="adj" fmla="val 18988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Pre</a:t>
              </a:r>
            </a:p>
            <a:p>
              <a:pPr algn="ctr">
                <a:defRPr/>
              </a:pPr>
              <a:r>
                <a:rPr lang="en-US" sz="1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Procesamiento</a:t>
              </a:r>
              <a:endPara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37900" name="Rectangle 34"/>
            <p:cNvSpPr>
              <a:spLocks noChangeArrowheads="1"/>
            </p:cNvSpPr>
            <p:nvPr/>
          </p:nvSpPr>
          <p:spPr bwMode="auto">
            <a:xfrm>
              <a:off x="1020" y="1623"/>
              <a:ext cx="4690" cy="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88925" indent="-2889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"/>
              </a:pPr>
              <a:r>
                <a:rPr lang="en-GB" sz="1800" b="1" u="sng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Objetivo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Prepara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y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almacena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el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mensaje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será</a:t>
              </a:r>
              <a:r>
                <a:rPr lang="en-GB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enviado</a:t>
              </a:r>
              <a:endParaRPr lang="en-GB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666750" lvl="1" indent="-1873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§"/>
              </a:pPr>
              <a:r>
                <a:rPr lang="en-GB" sz="1400" dirty="0" err="1" smtClean="0"/>
                <a:t>Revisa</a:t>
              </a:r>
              <a:r>
                <a:rPr lang="en-GB" sz="1400" dirty="0" smtClean="0"/>
                <a:t> la </a:t>
              </a:r>
              <a:r>
                <a:rPr lang="en-GB" sz="1400" dirty="0" err="1" smtClean="0"/>
                <a:t>compatibilidad</a:t>
              </a:r>
              <a:r>
                <a:rPr lang="en-GB" sz="1400" dirty="0" smtClean="0"/>
                <a:t> entre </a:t>
              </a:r>
              <a:r>
                <a:rPr lang="en-GB" sz="1400" dirty="0" err="1" smtClean="0"/>
                <a:t>servicios</a:t>
              </a:r>
              <a:r>
                <a:rPr lang="en-GB" sz="1400" dirty="0" smtClean="0"/>
                <a:t> y </a:t>
              </a:r>
              <a:r>
                <a:rPr lang="en-GB" sz="1400" dirty="0" err="1" smtClean="0"/>
                <a:t>las</a:t>
              </a:r>
              <a:r>
                <a:rPr lang="en-GB" sz="1400" dirty="0" smtClean="0"/>
                <a:t> </a:t>
              </a:r>
              <a:r>
                <a:rPr lang="en-GB" sz="1400" dirty="0" err="1" smtClean="0"/>
                <a:t>posibilidades</a:t>
              </a:r>
              <a:r>
                <a:rPr lang="en-GB" sz="1400" dirty="0" smtClean="0"/>
                <a:t> de </a:t>
              </a:r>
              <a:r>
                <a:rPr lang="en-GB" sz="1400" dirty="0" err="1" smtClean="0"/>
                <a:t>tarjeta</a:t>
              </a:r>
              <a:endParaRPr lang="en-GB" sz="1400" dirty="0"/>
            </a:p>
            <a:p>
              <a:pPr marL="666750" lvl="1" indent="-1873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§"/>
              </a:pPr>
              <a:r>
                <a:rPr lang="en-GB" sz="1400" dirty="0" err="1" smtClean="0"/>
                <a:t>Formatea</a:t>
              </a:r>
              <a:r>
                <a:rPr lang="en-GB" sz="1400" dirty="0" smtClean="0"/>
                <a:t> los </a:t>
              </a:r>
              <a:r>
                <a:rPr lang="en-GB" sz="1400" dirty="0" err="1" smtClean="0"/>
                <a:t>mensajes</a:t>
              </a:r>
              <a:r>
                <a:rPr lang="en-GB" sz="1400" dirty="0" smtClean="0"/>
                <a:t> y los </a:t>
              </a:r>
              <a:r>
                <a:rPr lang="en-GB" sz="1400" dirty="0" err="1" smtClean="0"/>
                <a:t>almacena</a:t>
              </a:r>
              <a:r>
                <a:rPr lang="en-GB" sz="1400" dirty="0" smtClean="0"/>
                <a:t> en el XCT con el </a:t>
              </a:r>
              <a:r>
                <a:rPr lang="en-GB" sz="1400" dirty="0" err="1" smtClean="0"/>
                <a:t>estatus</a:t>
              </a:r>
              <a:r>
                <a:rPr lang="en-GB" sz="1400" dirty="0" smtClean="0"/>
                <a:t> READY_FOR_SEND</a:t>
              </a:r>
              <a:endParaRPr lang="en-GB" sz="1400" dirty="0"/>
            </a:p>
            <a:p>
              <a:pPr marL="666750" lvl="1" indent="-187325" eaLnBrk="1" hangingPunct="1"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Char char="§"/>
              </a:pPr>
              <a:r>
                <a:rPr lang="en-GB" sz="1400" dirty="0" err="1" smtClean="0"/>
                <a:t>Prepara</a:t>
              </a:r>
              <a:r>
                <a:rPr lang="en-GB" sz="1400" dirty="0" smtClean="0"/>
                <a:t> el </a:t>
              </a:r>
              <a:r>
                <a:rPr lang="en-GB" sz="1400" dirty="0" err="1" smtClean="0"/>
                <a:t>contenido</a:t>
              </a:r>
              <a:r>
                <a:rPr lang="en-GB" sz="1400" dirty="0" smtClean="0"/>
                <a:t> de la </a:t>
              </a:r>
              <a:r>
                <a:rPr lang="en-GB" sz="1400" dirty="0" err="1" smtClean="0"/>
                <a:t>tarjeta</a:t>
              </a:r>
              <a:r>
                <a:rPr lang="en-GB" sz="1400" dirty="0" smtClean="0"/>
                <a:t> </a:t>
              </a:r>
              <a:r>
                <a:rPr lang="en-GB" sz="1400" dirty="0" err="1" smtClean="0"/>
                <a:t>resultante</a:t>
              </a:r>
              <a:r>
                <a:rPr lang="en-GB" sz="1400" dirty="0" smtClean="0"/>
                <a:t> y </a:t>
              </a:r>
              <a:r>
                <a:rPr lang="en-GB" sz="1400" dirty="0" err="1" smtClean="0"/>
                <a:t>computa</a:t>
              </a:r>
              <a:r>
                <a:rPr lang="en-GB" sz="1400" dirty="0" smtClean="0"/>
                <a:t> el </a:t>
              </a:r>
              <a:r>
                <a:rPr lang="en-GB" sz="1400" dirty="0" err="1" smtClean="0"/>
                <a:t>valor</a:t>
              </a:r>
              <a:r>
                <a:rPr lang="en-GB" sz="1400" dirty="0" smtClean="0"/>
                <a:t> final de </a:t>
              </a:r>
              <a:r>
                <a:rPr lang="en-GB" sz="1400" dirty="0" err="1" smtClean="0"/>
                <a:t>synchro</a:t>
              </a:r>
              <a:r>
                <a:rPr lang="en-GB" sz="1400" dirty="0" smtClean="0"/>
                <a:t> </a:t>
              </a:r>
              <a:r>
                <a:rPr lang="en-GB" sz="1400" dirty="0" smtClean="0"/>
                <a:t>counter</a:t>
              </a:r>
              <a:endParaRPr lang="en-US" sz="1400" dirty="0"/>
            </a:p>
            <a:p>
              <a:pPr marL="288925" indent="-288925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A821E"/>
                </a:buClr>
                <a:buFont typeface="Wingdings" pitchFamily="2" charset="2"/>
                <a:buNone/>
              </a:pPr>
              <a:endParaRPr lang="en-GB" sz="1600" dirty="0"/>
            </a:p>
          </p:txBody>
        </p:sp>
      </p:grpSp>
      <p:sp>
        <p:nvSpPr>
          <p:cNvPr id="21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8/11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0DE791-1907-4820-B435-E1D41D6A416E}" type="slidenum">
              <a:rPr lang="fr-FR" smtClean="0"/>
              <a:pPr/>
              <a:t>31</a:t>
            </a:fld>
            <a:endParaRPr lang="fr-FR" smtClean="0"/>
          </a:p>
        </p:txBody>
      </p:sp>
      <p:pic>
        <p:nvPicPr>
          <p:cNvPr id="38917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1133475"/>
            <a:ext cx="4248150" cy="5216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81025" y="2390775"/>
            <a:ext cx="8212146" cy="3971925"/>
            <a:chOff x="366" y="1506"/>
            <a:chExt cx="5173" cy="2502"/>
          </a:xfrm>
        </p:grpSpPr>
        <p:sp>
          <p:nvSpPr>
            <p:cNvPr id="38924" name="Text Box 19"/>
            <p:cNvSpPr txBox="1">
              <a:spLocks noChangeArrowheads="1"/>
            </p:cNvSpPr>
            <p:nvPr/>
          </p:nvSpPr>
          <p:spPr bwMode="auto">
            <a:xfrm>
              <a:off x="3128" y="2465"/>
              <a:ext cx="241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Define </a:t>
              </a:r>
              <a:r>
                <a:rPr lang="en-US" sz="1800" b="1" dirty="0" err="1" smtClean="0"/>
                <a:t>cuándo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puede</a:t>
              </a:r>
              <a:r>
                <a:rPr lang="en-US" sz="1800" b="1" dirty="0" smtClean="0"/>
                <a:t> ser </a:t>
              </a:r>
            </a:p>
            <a:p>
              <a:r>
                <a:rPr lang="en-US" sz="1800" b="1" dirty="0" err="1" smtClean="0"/>
                <a:t>procesada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cada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secuencia</a:t>
              </a:r>
              <a:r>
                <a:rPr lang="en-US" sz="1800" b="1" dirty="0" smtClean="0"/>
                <a:t> XCT </a:t>
              </a:r>
            </a:p>
            <a:p>
              <a:r>
                <a:rPr lang="en-US" sz="1800" b="1" dirty="0" err="1" smtClean="0"/>
                <a:t>por</a:t>
              </a:r>
              <a:r>
                <a:rPr lang="en-US" sz="1800" b="1" dirty="0" smtClean="0"/>
                <a:t> la </a:t>
              </a:r>
              <a:r>
                <a:rPr lang="en-US" sz="1800" b="1" dirty="0" err="1" smtClean="0"/>
                <a:t>plataforma</a:t>
              </a:r>
              <a:endParaRPr lang="en-US" sz="1800" b="1" dirty="0"/>
            </a:p>
          </p:txBody>
        </p:sp>
        <p:sp>
          <p:nvSpPr>
            <p:cNvPr id="38925" name="Rectangle 20"/>
            <p:cNvSpPr>
              <a:spLocks noChangeArrowheads="1"/>
            </p:cNvSpPr>
            <p:nvPr/>
          </p:nvSpPr>
          <p:spPr bwMode="auto">
            <a:xfrm>
              <a:off x="366" y="1506"/>
              <a:ext cx="2646" cy="250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48025" y="1123951"/>
            <a:ext cx="5876936" cy="1046163"/>
            <a:chOff x="2046" y="708"/>
            <a:chExt cx="3702" cy="659"/>
          </a:xfrm>
        </p:grpSpPr>
        <p:sp>
          <p:nvSpPr>
            <p:cNvPr id="38922" name="Text Box 22"/>
            <p:cNvSpPr txBox="1">
              <a:spLocks noChangeArrowheads="1"/>
            </p:cNvSpPr>
            <p:nvPr/>
          </p:nvSpPr>
          <p:spPr bwMode="auto">
            <a:xfrm>
              <a:off x="3152" y="785"/>
              <a:ext cx="2596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Puedes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guardar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tu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itinerario</a:t>
              </a:r>
              <a:r>
                <a:rPr lang="en-US" sz="1800" b="1" dirty="0" smtClean="0"/>
                <a:t> en </a:t>
              </a:r>
              <a:r>
                <a:rPr lang="en-US" sz="1800" b="1" dirty="0" err="1" smtClean="0"/>
                <a:t>una</a:t>
              </a:r>
              <a:endParaRPr lang="en-US" sz="1800" b="1" dirty="0"/>
            </a:p>
            <a:p>
              <a:r>
                <a:rPr lang="en-US" sz="1800" b="1" dirty="0"/>
                <a:t> </a:t>
              </a:r>
              <a:r>
                <a:rPr lang="en-US" sz="1800" b="1" dirty="0" err="1" smtClean="0"/>
                <a:t>plantilla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para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utilizarla</a:t>
              </a:r>
              <a:r>
                <a:rPr lang="en-US" sz="1800" b="1" dirty="0" smtClean="0"/>
                <a:t> de </a:t>
              </a:r>
              <a:r>
                <a:rPr lang="en-US" sz="1800" b="1" dirty="0" err="1" smtClean="0"/>
                <a:t>nuevo</a:t>
              </a:r>
              <a:endParaRPr lang="en-US" sz="1800" b="1" dirty="0"/>
            </a:p>
            <a:p>
              <a:r>
                <a:rPr lang="en-US" sz="1800" b="1" dirty="0"/>
                <a:t> </a:t>
              </a:r>
              <a:r>
                <a:rPr lang="en-US" sz="1800" b="1" dirty="0" smtClean="0"/>
                <a:t>o </a:t>
              </a:r>
              <a:r>
                <a:rPr lang="en-US" sz="1800" b="1" dirty="0" err="1" smtClean="0"/>
                <a:t>para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futuras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campañas</a:t>
              </a:r>
              <a:r>
                <a:rPr lang="en-US" sz="1800" b="1" dirty="0" smtClean="0"/>
                <a:t> </a:t>
              </a:r>
              <a:endParaRPr lang="en-US" sz="1800" b="1" dirty="0"/>
            </a:p>
          </p:txBody>
        </p:sp>
        <p:sp>
          <p:nvSpPr>
            <p:cNvPr id="38923" name="Rectangle 23"/>
            <p:cNvSpPr>
              <a:spLocks noChangeArrowheads="1"/>
            </p:cNvSpPr>
            <p:nvPr/>
          </p:nvSpPr>
          <p:spPr bwMode="auto">
            <a:xfrm>
              <a:off x="2046" y="708"/>
              <a:ext cx="942" cy="65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9/11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844844-7ABA-4C9E-8494-C7BF4EAF4691}" type="slidenum">
              <a:rPr lang="fr-FR" smtClean="0"/>
              <a:pPr/>
              <a:t>32</a:t>
            </a:fld>
            <a:endParaRPr lang="fr-FR" smtClean="0"/>
          </a:p>
        </p:txBody>
      </p:sp>
      <p:pic>
        <p:nvPicPr>
          <p:cNvPr id="39941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6738" y="1722438"/>
            <a:ext cx="5468937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Text Box 13"/>
          <p:cNvSpPr txBox="1">
            <a:spLocks noChangeArrowheads="1"/>
          </p:cNvSpPr>
          <p:nvPr/>
        </p:nvSpPr>
        <p:spPr bwMode="auto">
          <a:xfrm>
            <a:off x="1600645" y="1246188"/>
            <a:ext cx="59427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 smtClean="0"/>
              <a:t>Verifica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campaña</a:t>
            </a:r>
            <a:r>
              <a:rPr lang="en-US" sz="1800" b="1" dirty="0" smtClean="0"/>
              <a:t> XCT </a:t>
            </a:r>
            <a:r>
              <a:rPr lang="en-US" sz="1800" b="1" dirty="0" err="1" smtClean="0"/>
              <a:t>esté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lista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lanzarse</a:t>
            </a:r>
            <a:endParaRPr lang="en-US" sz="1800" b="1" dirty="0"/>
          </a:p>
        </p:txBody>
      </p:sp>
      <p:sp>
        <p:nvSpPr>
          <p:cNvPr id="39944" name="Rectangle 14"/>
          <p:cNvSpPr>
            <a:spLocks noChangeArrowheads="1"/>
          </p:cNvSpPr>
          <p:nvPr/>
        </p:nvSpPr>
        <p:spPr bwMode="auto">
          <a:xfrm>
            <a:off x="6762750" y="5676900"/>
            <a:ext cx="428625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10/11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F0B131-F0DC-4B0F-B222-D6299D102C11}" type="slidenum">
              <a:rPr lang="fr-FR" smtClean="0"/>
              <a:pPr/>
              <a:t>33</a:t>
            </a:fld>
            <a:endParaRPr lang="fr-FR" smtClean="0"/>
          </a:p>
        </p:txBody>
      </p:sp>
      <p:pic>
        <p:nvPicPr>
          <p:cNvPr id="40965" name="Picture 4" descr="Calender_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263" y="1141413"/>
            <a:ext cx="6132512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2109967" y="3578558"/>
            <a:ext cx="50119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¡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XCT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lanzada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idx="1"/>
          </p:nvPr>
        </p:nvSpPr>
        <p:spPr>
          <a:xfrm>
            <a:off x="600075" y="2024063"/>
            <a:ext cx="7570788" cy="3035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i="1" dirty="0" err="1" smtClean="0"/>
              <a:t>Lanza</a:t>
            </a:r>
            <a:r>
              <a:rPr lang="en-US" sz="1800" i="1" dirty="0" smtClean="0"/>
              <a:t> un </a:t>
            </a:r>
            <a:r>
              <a:rPr lang="en-US" sz="1800" i="1" dirty="0" err="1" smtClean="0"/>
              <a:t>simulador</a:t>
            </a:r>
            <a:r>
              <a:rPr lang="en-US" sz="1800" i="1" dirty="0" smtClean="0"/>
              <a:t> SMSC con el </a:t>
            </a:r>
            <a:r>
              <a:rPr lang="en-US" sz="1800" i="1" dirty="0" err="1" smtClean="0"/>
              <a:t>perfil</a:t>
            </a:r>
            <a:r>
              <a:rPr lang="en-US" sz="1800" i="1" dirty="0" smtClean="0"/>
              <a:t>  “Channel XCT 8005” </a:t>
            </a:r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i="1" dirty="0" err="1" smtClean="0"/>
              <a:t>Activa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tu</a:t>
            </a:r>
            <a:r>
              <a:rPr lang="en-US" sz="1800" i="1" dirty="0" smtClean="0"/>
              <a:t> canal XCT</a:t>
            </a:r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i="1" dirty="0" err="1" smtClean="0"/>
              <a:t>Verifica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fecha</a:t>
            </a:r>
            <a:r>
              <a:rPr lang="en-US" sz="1800" i="1" dirty="0" smtClean="0"/>
              <a:t> y </a:t>
            </a:r>
            <a:r>
              <a:rPr lang="en-US" sz="1800" i="1" dirty="0" err="1" smtClean="0"/>
              <a:t>Hora</a:t>
            </a:r>
            <a:r>
              <a:rPr lang="en-US" sz="1800" i="1" dirty="0" smtClean="0"/>
              <a:t> de </a:t>
            </a:r>
            <a:r>
              <a:rPr lang="en-US" sz="1800" i="1" dirty="0" err="1" smtClean="0"/>
              <a:t>tu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servidor</a:t>
            </a:r>
            <a:r>
              <a:rPr lang="en-US" sz="1800" i="1" dirty="0" smtClean="0"/>
              <a:t> OTA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971675" algn="l"/>
              </a:tabLst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971675" algn="l"/>
              </a:tabLst>
            </a:pPr>
            <a:r>
              <a:rPr lang="en-US" sz="1800" dirty="0" err="1" smtClean="0"/>
              <a:t>Crea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XCT con los </a:t>
            </a:r>
            <a:r>
              <a:rPr lang="en-US" sz="1800" dirty="0" err="1" smtClean="0"/>
              <a:t>siguientes</a:t>
            </a:r>
            <a:r>
              <a:rPr lang="en-US" sz="1800" dirty="0" smtClean="0"/>
              <a:t> </a:t>
            </a:r>
            <a:r>
              <a:rPr lang="en-US" sz="1800" dirty="0" err="1" smtClean="0"/>
              <a:t>parámetros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dirty="0" err="1" smtClean="0"/>
              <a:t>Escenario</a:t>
            </a:r>
            <a:r>
              <a:rPr lang="en-US" sz="1800" dirty="0" smtClean="0"/>
              <a:t>	</a:t>
            </a:r>
            <a:r>
              <a:rPr lang="en-US" sz="1800" dirty="0" err="1" smtClean="0"/>
              <a:t>Update_SPN_XCT_</a:t>
            </a:r>
            <a:r>
              <a:rPr lang="en-US" sz="1800" i="1" dirty="0" err="1" smtClean="0"/>
              <a:t>Your</a:t>
            </a:r>
            <a:r>
              <a:rPr lang="en-US" sz="1800" i="1" dirty="0" smtClean="0"/>
              <a:t> company</a:t>
            </a:r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dirty="0" smtClean="0"/>
              <a:t>Target	MSISDN_20_Cards</a:t>
            </a:r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sz="1800" dirty="0" smtClean="0"/>
              <a:t>Schedule	A </a:t>
            </a:r>
            <a:r>
              <a:rPr lang="en-US" sz="1800" dirty="0" err="1" smtClean="0"/>
              <a:t>partir</a:t>
            </a:r>
            <a:r>
              <a:rPr lang="en-US" sz="1800" dirty="0" smtClean="0"/>
              <a:t> de </a:t>
            </a:r>
            <a:r>
              <a:rPr lang="en-US" sz="1800" dirty="0" err="1" smtClean="0"/>
              <a:t>ahora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971675" algn="l"/>
              </a:tabLst>
            </a:pPr>
            <a:r>
              <a:rPr lang="en-US" sz="1800" dirty="0" smtClean="0"/>
              <a:t>	</a:t>
            </a:r>
            <a:r>
              <a:rPr lang="en-US" sz="1400" i="1" dirty="0" err="1" smtClean="0"/>
              <a:t>Programa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las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secuencias</a:t>
            </a:r>
            <a:r>
              <a:rPr lang="en-US" sz="1400" i="1" dirty="0" smtClean="0"/>
              <a:t> de Pre-</a:t>
            </a:r>
            <a:r>
              <a:rPr lang="en-US" sz="1400" i="1" dirty="0" err="1" smtClean="0"/>
              <a:t>procesamiento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Envío</a:t>
            </a:r>
            <a:r>
              <a:rPr lang="en-US" sz="1400" i="1" dirty="0" smtClean="0"/>
              <a:t> y Post-</a:t>
            </a:r>
            <a:r>
              <a:rPr lang="en-US" sz="1400" i="1" dirty="0" err="1" smtClean="0"/>
              <a:t>procesamiento</a:t>
            </a:r>
            <a:r>
              <a:rPr lang="en-US" sz="1400" i="1" dirty="0" smtClean="0"/>
              <a:t> en </a:t>
            </a:r>
            <a:r>
              <a:rPr lang="en-US" sz="1400" i="1" dirty="0" err="1" smtClean="0"/>
              <a:t>las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siguientes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horas</a:t>
            </a:r>
            <a:r>
              <a:rPr lang="en-US" sz="1400" i="1" dirty="0" smtClean="0"/>
              <a:t>...</a:t>
            </a:r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endParaRPr lang="en-US" sz="900" i="1" dirty="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971675" algn="l"/>
              </a:tabLst>
            </a:pPr>
            <a:r>
              <a:rPr lang="en-US" sz="1800" dirty="0" err="1" smtClean="0"/>
              <a:t>Entonces</a:t>
            </a:r>
            <a:r>
              <a:rPr lang="en-US" sz="1800" dirty="0" smtClean="0"/>
              <a:t>, </a:t>
            </a:r>
            <a:r>
              <a:rPr lang="en-US" sz="1800" dirty="0" err="1" smtClean="0"/>
              <a:t>analiza</a:t>
            </a:r>
            <a:r>
              <a:rPr lang="en-US" sz="1800" dirty="0" smtClean="0"/>
              <a:t> la </a:t>
            </a:r>
            <a:r>
              <a:rPr lang="en-US" sz="1800" dirty="0" err="1" smtClean="0"/>
              <a:t>información</a:t>
            </a:r>
            <a:r>
              <a:rPr lang="en-US" sz="1800" dirty="0" smtClean="0"/>
              <a:t> </a:t>
            </a:r>
            <a:r>
              <a:rPr lang="en-US" sz="1800" dirty="0" err="1" smtClean="0"/>
              <a:t>proporcionada</a:t>
            </a:r>
            <a:r>
              <a:rPr lang="en-US" sz="1800" dirty="0" smtClean="0"/>
              <a:t> en la </a:t>
            </a:r>
            <a:r>
              <a:rPr lang="en-US" sz="1800" dirty="0" err="1" smtClean="0"/>
              <a:t>ventana</a:t>
            </a:r>
            <a:r>
              <a:rPr lang="en-US" sz="1800" dirty="0" smtClean="0"/>
              <a:t> de </a:t>
            </a:r>
            <a:r>
              <a:rPr lang="en-US" sz="1800" dirty="0" err="1" smtClean="0"/>
              <a:t>monitoreo</a:t>
            </a:r>
            <a:endParaRPr lang="en-US" sz="1800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01D31B-FFE3-48A1-801F-C60CBA5FF353}" type="slidenum">
              <a:rPr lang="fr-FR" smtClean="0"/>
              <a:pPr/>
              <a:t>34</a:t>
            </a:fld>
            <a:endParaRPr lang="fr-FR" smtClean="0"/>
          </a:p>
        </p:txBody>
      </p:sp>
      <p:pic>
        <p:nvPicPr>
          <p:cNvPr id="41990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8430" y="903104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2452" y="2171035"/>
            <a:ext cx="172402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992" name="Picture 11" descr="Calender_Ti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000" y="122238"/>
            <a:ext cx="74136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3 –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– XCT 11/11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1/3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08A411-DA0F-495A-9B00-3324FE59C1BF}" type="slidenum">
              <a:rPr lang="fr-FR" smtClean="0"/>
              <a:pPr/>
              <a:t>35</a:t>
            </a:fld>
            <a:endParaRPr lang="fr-FR" smtClean="0"/>
          </a:p>
        </p:txBody>
      </p:sp>
      <p:pic>
        <p:nvPicPr>
          <p:cNvPr id="43013" name="Picture 4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275" y="1146175"/>
            <a:ext cx="622141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1647825" y="1781175"/>
            <a:ext cx="15811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415925" y="3092450"/>
            <a:ext cx="1209675" cy="3905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301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8788" y="2162175"/>
            <a:ext cx="4876800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97625" y="2682876"/>
            <a:ext cx="2555875" cy="900942"/>
            <a:chOff x="4152" y="1914"/>
            <a:chExt cx="1348" cy="679"/>
          </a:xfrm>
        </p:grpSpPr>
        <p:sp>
          <p:nvSpPr>
            <p:cNvPr id="43021" name="AutoShape 10"/>
            <p:cNvSpPr>
              <a:spLocks/>
            </p:cNvSpPr>
            <p:nvPr/>
          </p:nvSpPr>
          <p:spPr bwMode="auto">
            <a:xfrm>
              <a:off x="4152" y="1914"/>
              <a:ext cx="90" cy="402"/>
            </a:xfrm>
            <a:prstGeom prst="rightBrace">
              <a:avLst>
                <a:gd name="adj1" fmla="val 37222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4284" y="1967"/>
              <a:ext cx="1216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 err="1" smtClean="0"/>
                <a:t>Lista</a:t>
              </a:r>
              <a:r>
                <a:rPr lang="en-US" dirty="0" smtClean="0"/>
                <a:t> de </a:t>
              </a:r>
              <a:r>
                <a:rPr lang="en-US" dirty="0" err="1" smtClean="0"/>
                <a:t>Campañas</a:t>
              </a:r>
              <a:endParaRPr lang="en-US" dirty="0"/>
            </a:p>
          </p:txBody>
        </p:sp>
      </p:grp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1825625" y="2711450"/>
            <a:ext cx="3257550" cy="533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98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98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 animBg="1"/>
      <p:bldP spid="419847" grpId="0" animBg="1"/>
      <p:bldP spid="419852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2/3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502374-2916-46E6-A81C-21F5ADF58040}" type="slidenum">
              <a:rPr lang="fr-FR" smtClean="0"/>
              <a:pPr/>
              <a:t>36</a:t>
            </a:fld>
            <a:endParaRPr lang="fr-FR" smtClean="0"/>
          </a:p>
        </p:txBody>
      </p:sp>
      <p:pic>
        <p:nvPicPr>
          <p:cNvPr id="44037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155700"/>
            <a:ext cx="3629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1016000" y="3416300"/>
            <a:ext cx="2419350" cy="2286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>
            <a:off x="3908425" y="1331913"/>
            <a:ext cx="500649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Pause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pausar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en </a:t>
            </a:r>
          </a:p>
          <a:p>
            <a:r>
              <a:rPr lang="en-US" sz="1800" dirty="0" err="1" smtClean="0"/>
              <a:t>cualquier</a:t>
            </a:r>
            <a:r>
              <a:rPr lang="en-US" sz="1800" dirty="0" smtClean="0"/>
              <a:t> </a:t>
            </a:r>
            <a:r>
              <a:rPr lang="en-US" sz="1800" dirty="0" err="1" smtClean="0"/>
              <a:t>momento.Pausar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puede</a:t>
            </a:r>
            <a:r>
              <a:rPr lang="en-US" sz="1800" dirty="0" smtClean="0"/>
              <a:t> ser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operación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consume </a:t>
            </a:r>
            <a:r>
              <a:rPr lang="en-US" sz="1800" dirty="0" err="1" smtClean="0"/>
              <a:t>tiempo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debido</a:t>
            </a:r>
            <a:r>
              <a:rPr lang="en-US" sz="1800" dirty="0" smtClean="0"/>
              <a:t> a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todas</a:t>
            </a:r>
            <a:r>
              <a:rPr lang="en-US" sz="1800" dirty="0" smtClean="0"/>
              <a:t>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tareas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</a:t>
            </a:r>
            <a:r>
              <a:rPr lang="en-US" sz="1800" dirty="0" err="1" smtClean="0"/>
              <a:t>han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iniciado</a:t>
            </a:r>
            <a:r>
              <a:rPr lang="en-US" sz="1800" dirty="0" smtClean="0"/>
              <a:t> </a:t>
            </a:r>
            <a:r>
              <a:rPr lang="en-US" sz="1800" dirty="0" err="1" smtClean="0"/>
              <a:t>deben</a:t>
            </a:r>
            <a:r>
              <a:rPr lang="en-US" sz="1800" dirty="0" smtClean="0"/>
              <a:t> </a:t>
            </a:r>
            <a:r>
              <a:rPr lang="en-US" sz="1800" dirty="0" err="1" smtClean="0"/>
              <a:t>terminarse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3914775" y="2690813"/>
            <a:ext cx="50962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Resume</a:t>
            </a:r>
            <a:r>
              <a:rPr lang="en-US" sz="1800" dirty="0" smtClean="0"/>
              <a:t>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reiniciar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ha </a:t>
            </a:r>
          </a:p>
          <a:p>
            <a:r>
              <a:rPr lang="en-US" sz="1800" dirty="0" err="1" smtClean="0"/>
              <a:t>sido</a:t>
            </a:r>
            <a:r>
              <a:rPr lang="en-US" sz="1800" dirty="0" smtClean="0"/>
              <a:t> </a:t>
            </a:r>
            <a:r>
              <a:rPr lang="en-US" sz="1800" dirty="0" err="1" smtClean="0"/>
              <a:t>pausada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152400" y="3849688"/>
            <a:ext cx="899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Abort</a:t>
            </a:r>
            <a:r>
              <a:rPr lang="en-US" sz="1800" dirty="0"/>
              <a:t>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abortar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</a:t>
            </a:r>
            <a:r>
              <a:rPr lang="en-US" sz="1800" dirty="0" err="1" smtClean="0"/>
              <a:t>únicamente</a:t>
            </a:r>
            <a:r>
              <a:rPr lang="en-US" sz="1800" dirty="0" smtClean="0"/>
              <a:t> </a:t>
            </a:r>
            <a:r>
              <a:rPr lang="en-US" sz="1800" dirty="0" err="1" smtClean="0"/>
              <a:t>mientras</a:t>
            </a:r>
            <a:r>
              <a:rPr lang="en-US" sz="1800" dirty="0" smtClean="0"/>
              <a:t> la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se </a:t>
            </a:r>
            <a:r>
              <a:rPr lang="en-US" sz="1800" dirty="0" err="1" smtClean="0"/>
              <a:t>esté</a:t>
            </a:r>
            <a:r>
              <a:rPr lang="en-US" sz="1800" dirty="0" smtClean="0"/>
              <a:t> </a:t>
            </a:r>
            <a:r>
              <a:rPr lang="en-US" sz="1800" dirty="0" err="1" smtClean="0"/>
              <a:t>ejecutando</a:t>
            </a:r>
            <a:r>
              <a:rPr lang="en-US" sz="1800" dirty="0" smtClean="0"/>
              <a:t>. </a:t>
            </a:r>
            <a:r>
              <a:rPr lang="en-US" sz="1800" dirty="0" err="1" smtClean="0"/>
              <a:t>Abortar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</a:t>
            </a:r>
            <a:r>
              <a:rPr lang="en-US" sz="1800" dirty="0" err="1" smtClean="0"/>
              <a:t>puede</a:t>
            </a:r>
            <a:r>
              <a:rPr lang="en-US" sz="1800" dirty="0" smtClean="0"/>
              <a:t> ser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operación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consume </a:t>
            </a:r>
            <a:r>
              <a:rPr lang="en-US" sz="1800" dirty="0" err="1" smtClean="0"/>
              <a:t>tiempo</a:t>
            </a:r>
            <a:r>
              <a:rPr lang="en-US" sz="1800" dirty="0" smtClean="0"/>
              <a:t> </a:t>
            </a:r>
            <a:r>
              <a:rPr lang="en-US" sz="1800" dirty="0" err="1" smtClean="0"/>
              <a:t>debido</a:t>
            </a:r>
            <a:r>
              <a:rPr lang="en-US" sz="1800" dirty="0" smtClean="0"/>
              <a:t> a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todas</a:t>
            </a:r>
            <a:r>
              <a:rPr lang="en-US" sz="1800" dirty="0" smtClean="0"/>
              <a:t>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tareas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se ha </a:t>
            </a:r>
            <a:r>
              <a:rPr lang="en-US" sz="1800" dirty="0" err="1" smtClean="0"/>
              <a:t>iniciado</a:t>
            </a:r>
            <a:r>
              <a:rPr lang="en-US" sz="1800" dirty="0" smtClean="0"/>
              <a:t> </a:t>
            </a:r>
            <a:r>
              <a:rPr lang="en-US" sz="1800" dirty="0" err="1" smtClean="0"/>
              <a:t>deben</a:t>
            </a:r>
            <a:r>
              <a:rPr lang="en-US" sz="1800" dirty="0" smtClean="0"/>
              <a:t> </a:t>
            </a:r>
            <a:r>
              <a:rPr lang="en-US" sz="1800" dirty="0" err="1" smtClean="0"/>
              <a:t>terminarse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152400" y="4808538"/>
            <a:ext cx="43951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 Abort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Fast abort </a:t>
            </a:r>
            <a:r>
              <a:rPr lang="en-US" sz="1800" dirty="0" err="1" smtClean="0"/>
              <a:t>mata</a:t>
            </a:r>
            <a:r>
              <a:rPr lang="en-US" sz="1800" dirty="0" smtClean="0"/>
              <a:t> la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>
            <a:off x="152400" y="5291138"/>
            <a:ext cx="67377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Purge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Limpia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todas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las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campañas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han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sido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seleccionadas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152400" y="5745163"/>
            <a:ext cx="89861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Purge All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/>
              <a:t>Elimina</a:t>
            </a:r>
            <a:r>
              <a:rPr lang="en-US" sz="1800" dirty="0" smtClean="0"/>
              <a:t> </a:t>
            </a:r>
            <a:r>
              <a:rPr lang="en-US" sz="1800" dirty="0" err="1" smtClean="0"/>
              <a:t>todas</a:t>
            </a:r>
            <a:r>
              <a:rPr lang="en-US" sz="1800" dirty="0" smtClean="0"/>
              <a:t> 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campañas</a:t>
            </a:r>
            <a:r>
              <a:rPr lang="en-US" sz="1800" dirty="0" smtClean="0"/>
              <a:t> </a:t>
            </a:r>
            <a:r>
              <a:rPr lang="en-US" sz="1800" dirty="0" err="1" smtClean="0"/>
              <a:t>terminadas</a:t>
            </a:r>
            <a:r>
              <a:rPr lang="en-US" sz="1800" dirty="0" smtClean="0"/>
              <a:t>. Se </a:t>
            </a:r>
            <a:r>
              <a:rPr lang="en-US" sz="1800" dirty="0" err="1" smtClean="0"/>
              <a:t>recomienta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utilizar</a:t>
            </a:r>
            <a:r>
              <a:rPr lang="en-US" sz="1800" dirty="0" smtClean="0"/>
              <a:t> la </a:t>
            </a:r>
            <a:r>
              <a:rPr lang="en-US" sz="1800" dirty="0" err="1" smtClean="0"/>
              <a:t>función</a:t>
            </a:r>
            <a:endParaRPr lang="en-US" sz="1800" dirty="0"/>
          </a:p>
          <a:p>
            <a:r>
              <a:rPr lang="en-US" sz="1800" dirty="0"/>
              <a:t> "Purge All" </a:t>
            </a:r>
            <a:r>
              <a:rPr lang="en-US" sz="1800" dirty="0" smtClean="0"/>
              <a:t>en </a:t>
            </a:r>
            <a:r>
              <a:rPr lang="en-US" sz="1800" dirty="0" err="1" smtClean="0"/>
              <a:t>lugar</a:t>
            </a:r>
            <a:r>
              <a:rPr lang="en-US" sz="1800" dirty="0" smtClean="0"/>
              <a:t> de la </a:t>
            </a:r>
            <a:r>
              <a:rPr lang="en-US" sz="1800" dirty="0" err="1" smtClean="0"/>
              <a:t>función</a:t>
            </a:r>
            <a:r>
              <a:rPr lang="en-US" sz="1800" dirty="0" smtClean="0"/>
              <a:t> </a:t>
            </a:r>
            <a:r>
              <a:rPr lang="en-US" sz="1800" dirty="0"/>
              <a:t>simple "</a:t>
            </a:r>
            <a:r>
              <a:rPr lang="en-US" sz="1800" dirty="0" smtClean="0"/>
              <a:t>Purge”. </a:t>
            </a:r>
            <a:endParaRPr lang="en-US" sz="1800" dirty="0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18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21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219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9" grpId="0" animBg="1"/>
      <p:bldP spid="421901" grpId="0"/>
      <p:bldP spid="421902" grpId="0"/>
      <p:bldP spid="421903" grpId="0"/>
      <p:bldP spid="421904" grpId="0"/>
      <p:bldP spid="421905" grpId="0"/>
      <p:bldP spid="421906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3/3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8B4C5B-225C-46E7-98F7-9A2EEF98F458}" type="slidenum">
              <a:rPr lang="fr-FR" smtClean="0"/>
              <a:pPr/>
              <a:t>37</a:t>
            </a:fld>
            <a:endParaRPr lang="fr-FR" smtClean="0"/>
          </a:p>
        </p:txBody>
      </p:sp>
      <p:pic>
        <p:nvPicPr>
          <p:cNvPr id="4506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675" y="1263650"/>
            <a:ext cx="5164138" cy="8461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45062" name="Picture 3" descr="Symbol_Search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4511675" y="1290638"/>
            <a:ext cx="774700" cy="804862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Text Box 15"/>
          <p:cNvSpPr txBox="1">
            <a:spLocks noChangeArrowheads="1"/>
          </p:cNvSpPr>
          <p:nvPr/>
        </p:nvSpPr>
        <p:spPr bwMode="auto">
          <a:xfrm>
            <a:off x="148856" y="2137110"/>
            <a:ext cx="8995144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704975" algn="l"/>
              </a:tabLst>
            </a:pPr>
            <a:r>
              <a:rPr lang="en-US" sz="1800" b="1" dirty="0"/>
              <a:t>State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Created</a:t>
            </a:r>
            <a:r>
              <a:rPr lang="en-US" sz="1600" b="1" dirty="0"/>
              <a:t>	</a:t>
            </a:r>
            <a:r>
              <a:rPr lang="en-US" sz="1600" dirty="0" smtClean="0"/>
              <a:t>La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/>
              <a:t>en la </a:t>
            </a:r>
            <a:r>
              <a:rPr lang="en-US" sz="1600" dirty="0" err="1" smtClean="0"/>
              <a:t>plataforma</a:t>
            </a:r>
            <a:r>
              <a:rPr lang="en-US" sz="1600" dirty="0" smtClean="0"/>
              <a:t>. No ha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alcanzado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/>
              <a:t>su</a:t>
            </a:r>
            <a:r>
              <a:rPr lang="en-US" sz="1200" dirty="0" smtClean="0"/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fecha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lanzamiento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</a:t>
            </a:r>
            <a:r>
              <a:rPr lang="en-US" sz="1600" b="1" dirty="0"/>
              <a:t>	</a:t>
            </a:r>
            <a:r>
              <a:rPr lang="en-US" sz="1600" dirty="0" smtClean="0"/>
              <a:t>La </a:t>
            </a:r>
            <a:r>
              <a:rPr lang="en-US" sz="1600" dirty="0" err="1" smtClean="0"/>
              <a:t>campaña</a:t>
            </a:r>
            <a:r>
              <a:rPr lang="en-US" sz="1600" dirty="0" smtClean="0"/>
              <a:t> </a:t>
            </a:r>
            <a:r>
              <a:rPr lang="en-US" sz="1600" dirty="0" smtClean="0"/>
              <a:t>ha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alcanzado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fecha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lanzamiento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El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cenario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puede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ser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ejecutado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se </a:t>
            </a:r>
            <a:r>
              <a:rPr lang="en-US" sz="1600" dirty="0" err="1" smtClean="0"/>
              <a:t>definió</a:t>
            </a:r>
            <a:r>
              <a:rPr lang="en-US" sz="1600" dirty="0" smtClean="0"/>
              <a:t> en el </a:t>
            </a:r>
            <a:r>
              <a:rPr lang="en-US" sz="1600" dirty="0" err="1" smtClean="0"/>
              <a:t>itinerario</a:t>
            </a:r>
            <a:r>
              <a:rPr lang="en-US" sz="1600" dirty="0" smtClean="0"/>
              <a:t> de la </a:t>
            </a:r>
            <a:r>
              <a:rPr lang="en-US" sz="1600" dirty="0" err="1" smtClean="0"/>
              <a:t>campaña</a:t>
            </a:r>
            <a:r>
              <a:rPr lang="en-US" sz="1600" dirty="0" smtClean="0"/>
              <a:t> </a:t>
            </a:r>
            <a:r>
              <a:rPr lang="en-US" sz="1600" dirty="0"/>
              <a:t>(Executing or Idle)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Paused</a:t>
            </a:r>
            <a:r>
              <a:rPr lang="en-US" sz="1600" b="1" dirty="0"/>
              <a:t>	</a:t>
            </a:r>
            <a:r>
              <a:rPr lang="en-US" sz="1600" dirty="0" smtClean="0"/>
              <a:t>El </a:t>
            </a:r>
            <a:r>
              <a:rPr lang="en-US" sz="1600" dirty="0" err="1" smtClean="0"/>
              <a:t>escenario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presentado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ejecución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Aborted</a:t>
            </a:r>
            <a:r>
              <a:rPr lang="en-US" sz="1600" b="1" dirty="0"/>
              <a:t>	</a:t>
            </a:r>
            <a:r>
              <a:rPr lang="en-US" sz="1600" dirty="0" smtClean="0"/>
              <a:t>El </a:t>
            </a:r>
            <a:r>
              <a:rPr lang="en-US" sz="1600" dirty="0" err="1" smtClean="0"/>
              <a:t>escenario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presentado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ejecución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Terminated	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de 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escenarios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sido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ejecutados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de </a:t>
            </a:r>
            <a:r>
              <a:rPr lang="en-US" sz="1600" dirty="0" err="1" smtClean="0">
                <a:solidFill>
                  <a:srgbClr val="000000"/>
                </a:solidFill>
              </a:rPr>
              <a:t>escenarios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presentados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sido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recolectados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Completed	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de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escenarios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sido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ejecutados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y </a:t>
            </a:r>
            <a:r>
              <a:rPr lang="en-US" sz="1600" b="1" dirty="0" err="1" smtClean="0">
                <a:solidFill>
                  <a:srgbClr val="000000"/>
                </a:solidFill>
              </a:rPr>
              <a:t>todos</a:t>
            </a:r>
            <a:r>
              <a:rPr lang="en-US" sz="1600" b="1" dirty="0" smtClean="0">
                <a:solidFill>
                  <a:srgbClr val="000000"/>
                </a:solidFill>
              </a:rPr>
              <a:t>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</a:t>
            </a:r>
            <a:r>
              <a:rPr lang="en-US" sz="1600" dirty="0" smtClean="0">
                <a:solidFill>
                  <a:srgbClr val="000000"/>
                </a:solidFill>
              </a:rPr>
              <a:t> de los </a:t>
            </a:r>
            <a:r>
              <a:rPr lang="en-US" sz="1600" dirty="0" err="1" smtClean="0">
                <a:solidFill>
                  <a:srgbClr val="000000"/>
                </a:solidFill>
              </a:rPr>
              <a:t>escenarios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presentados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sido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recolectados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la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fecha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terminación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de la </a:t>
            </a:r>
            <a:r>
              <a:rPr lang="en-US" sz="1600" dirty="0" err="1" smtClean="0">
                <a:solidFill>
                  <a:srgbClr val="000000"/>
                </a:solidFill>
              </a:rPr>
              <a:t>campaña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ha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alcanzado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o no se ha </a:t>
            </a:r>
            <a:r>
              <a:rPr lang="en-US" sz="1600" dirty="0" err="1" smtClean="0">
                <a:solidFill>
                  <a:srgbClr val="000000"/>
                </a:solidFill>
              </a:rPr>
              <a:t>establecido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buClr>
                <a:srgbClr val="FF9933"/>
              </a:buClr>
              <a:buFont typeface="Wingdings" pitchFamily="2" charset="2"/>
              <a:buChar char="ü"/>
              <a:tabLst>
                <a:tab pos="1704975" algn="l"/>
              </a:tabLst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Terminating</a:t>
            </a:r>
            <a:r>
              <a:rPr lang="en-US" sz="1600" b="1" dirty="0"/>
              <a:t>	</a:t>
            </a:r>
            <a:r>
              <a:rPr lang="en-US" sz="1600" dirty="0" smtClean="0">
                <a:solidFill>
                  <a:srgbClr val="000000"/>
                </a:solidFill>
              </a:rPr>
              <a:t>La </a:t>
            </a:r>
            <a:r>
              <a:rPr lang="en-US" sz="1600" dirty="0" err="1" smtClean="0">
                <a:solidFill>
                  <a:srgbClr val="000000"/>
                </a:solidFill>
              </a:rPr>
              <a:t>campaña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estará</a:t>
            </a:r>
            <a:r>
              <a:rPr lang="en-US" sz="1600" dirty="0" smtClean="0">
                <a:solidFill>
                  <a:srgbClr val="000000"/>
                </a:solidFill>
              </a:rPr>
              <a:t> en </a:t>
            </a:r>
            <a:r>
              <a:rPr lang="en-US" sz="1600" dirty="0" err="1" smtClean="0">
                <a:solidFill>
                  <a:srgbClr val="000000"/>
                </a:solidFill>
              </a:rPr>
              <a:t>estado</a:t>
            </a:r>
            <a:r>
              <a:rPr lang="en-US" sz="1600" dirty="0" smtClean="0">
                <a:solidFill>
                  <a:srgbClr val="000000"/>
                </a:solidFill>
              </a:rPr>
              <a:t> TERMINATED </a:t>
            </a:r>
            <a:r>
              <a:rPr lang="en-US" sz="1600" dirty="0" err="1" smtClean="0">
                <a:solidFill>
                  <a:srgbClr val="000000"/>
                </a:solidFill>
              </a:rPr>
              <a:t>una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vez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que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todas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las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respuestas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han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sido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recolectadas</a:t>
            </a:r>
            <a:r>
              <a:rPr lang="en-US" sz="1600" dirty="0" smtClean="0">
                <a:solidFill>
                  <a:srgbClr val="000000"/>
                </a:solidFill>
              </a:rPr>
              <a:t> Si </a:t>
            </a:r>
            <a:r>
              <a:rPr lang="en-US" sz="1600" dirty="0" err="1" smtClean="0">
                <a:solidFill>
                  <a:srgbClr val="000000"/>
                </a:solidFill>
              </a:rPr>
              <a:t>esta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campaña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permanece</a:t>
            </a:r>
            <a:r>
              <a:rPr lang="en-US" sz="1600" dirty="0" smtClean="0">
                <a:solidFill>
                  <a:srgbClr val="000000"/>
                </a:solidFill>
              </a:rPr>
              <a:t> en un </a:t>
            </a:r>
            <a:r>
              <a:rPr lang="en-US" sz="1600" dirty="0" err="1" smtClean="0">
                <a:solidFill>
                  <a:srgbClr val="000000"/>
                </a:solidFill>
              </a:rPr>
              <a:t>estado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0000"/>
                </a:solidFill>
              </a:rPr>
              <a:t>TERMINATING </a:t>
            </a:r>
            <a:r>
              <a:rPr lang="en-US" sz="1600" dirty="0" err="1" smtClean="0">
                <a:solidFill>
                  <a:srgbClr val="000000"/>
                </a:solidFill>
              </a:rPr>
              <a:t>después</a:t>
            </a:r>
            <a:r>
              <a:rPr lang="en-US" sz="1600" dirty="0" smtClean="0">
                <a:solidFill>
                  <a:srgbClr val="000000"/>
                </a:solidFill>
              </a:rPr>
              <a:t> de </a:t>
            </a:r>
            <a:r>
              <a:rPr lang="en-US" sz="1600" dirty="0" err="1" smtClean="0">
                <a:solidFill>
                  <a:srgbClr val="000000"/>
                </a:solidFill>
              </a:rPr>
              <a:t>que</a:t>
            </a:r>
            <a:r>
              <a:rPr lang="en-US" sz="1600" dirty="0" smtClean="0">
                <a:solidFill>
                  <a:srgbClr val="000000"/>
                </a:solidFill>
              </a:rPr>
              <a:t> el </a:t>
            </a:r>
            <a:r>
              <a:rPr lang="en-US" sz="1600" dirty="0" err="1" smtClean="0">
                <a:solidFill>
                  <a:srgbClr val="000000"/>
                </a:solidFill>
              </a:rPr>
              <a:t>período</a:t>
            </a:r>
            <a:r>
              <a:rPr lang="en-US" sz="1600" dirty="0" smtClean="0">
                <a:solidFill>
                  <a:srgbClr val="000000"/>
                </a:solidFill>
              </a:rPr>
              <a:t> de </a:t>
            </a:r>
            <a:r>
              <a:rPr lang="en-US" sz="1600" dirty="0" err="1" smtClean="0">
                <a:solidFill>
                  <a:srgbClr val="000000"/>
                </a:solidFill>
              </a:rPr>
              <a:t>validéz</a:t>
            </a:r>
            <a:r>
              <a:rPr lang="en-US" sz="1600" dirty="0" smtClean="0">
                <a:solidFill>
                  <a:srgbClr val="000000"/>
                </a:solidFill>
              </a:rPr>
              <a:t> ha </a:t>
            </a:r>
            <a:r>
              <a:rPr lang="en-US" sz="1600" dirty="0" err="1" smtClean="0">
                <a:solidFill>
                  <a:srgbClr val="000000"/>
                </a:solidFill>
              </a:rPr>
              <a:t>expirado</a:t>
            </a:r>
            <a:r>
              <a:rPr lang="en-US" sz="1600" dirty="0" smtClean="0">
                <a:solidFill>
                  <a:srgbClr val="000000"/>
                </a:solidFill>
              </a:rPr>
              <a:t>, el </a:t>
            </a:r>
            <a:r>
              <a:rPr lang="en-US" sz="1600" dirty="0" err="1" smtClean="0">
                <a:solidFill>
                  <a:srgbClr val="000000"/>
                </a:solidFill>
              </a:rPr>
              <a:t>usuario</a:t>
            </a:r>
            <a:r>
              <a:rPr lang="en-US" sz="1600" dirty="0" smtClean="0">
                <a:solidFill>
                  <a:srgbClr val="000000"/>
                </a:solidFill>
              </a:rPr>
              <a:t> final </a:t>
            </a:r>
            <a:r>
              <a:rPr lang="en-US" sz="1600" dirty="0" err="1" smtClean="0">
                <a:solidFill>
                  <a:srgbClr val="000000"/>
                </a:solidFill>
              </a:rPr>
              <a:t>deberá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oprimir</a:t>
            </a:r>
            <a:r>
              <a:rPr lang="en-US" sz="1600" dirty="0" smtClean="0">
                <a:solidFill>
                  <a:srgbClr val="000000"/>
                </a:solidFill>
              </a:rPr>
              <a:t>  FAST_ABORT </a:t>
            </a:r>
            <a:r>
              <a:rPr lang="en-US" sz="1600" dirty="0" err="1" smtClean="0">
                <a:solidFill>
                  <a:srgbClr val="000000"/>
                </a:solidFill>
              </a:rPr>
              <a:t>para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finalizar</a:t>
            </a:r>
            <a:r>
              <a:rPr lang="en-US" sz="1600" dirty="0" smtClean="0">
                <a:solidFill>
                  <a:srgbClr val="000000"/>
                </a:solidFill>
              </a:rPr>
              <a:t> la </a:t>
            </a:r>
            <a:r>
              <a:rPr lang="en-US" sz="1600" dirty="0" err="1" smtClean="0">
                <a:solidFill>
                  <a:srgbClr val="000000"/>
                </a:solidFill>
              </a:rPr>
              <a:t>campaña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2" y="401638"/>
            <a:ext cx="7383093" cy="550862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CMM – </a:t>
            </a:r>
            <a:r>
              <a:rPr lang="en-US" dirty="0" err="1" smtClean="0"/>
              <a:t>Detalles</a:t>
            </a:r>
            <a:r>
              <a:rPr lang="en-US" dirty="0" smtClean="0"/>
              <a:t> 1/2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39DFEC-A560-46FF-A914-6BDF6E612F6F}" type="slidenum">
              <a:rPr lang="fr-FR" smtClean="0"/>
              <a:pPr/>
              <a:t>38</a:t>
            </a:fld>
            <a:endParaRPr lang="fr-FR" smtClean="0"/>
          </a:p>
        </p:txBody>
      </p:sp>
      <p:pic>
        <p:nvPicPr>
          <p:cNvPr id="46085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2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155700"/>
            <a:ext cx="3629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225425" y="1539875"/>
            <a:ext cx="3495675" cy="1238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25" name="Rectangle 13"/>
          <p:cNvSpPr>
            <a:spLocks noChangeArrowheads="1"/>
          </p:cNvSpPr>
          <p:nvPr/>
        </p:nvSpPr>
        <p:spPr bwMode="auto">
          <a:xfrm>
            <a:off x="212725" y="3489325"/>
            <a:ext cx="295275" cy="14763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" y="2643188"/>
            <a:ext cx="7810500" cy="3327400"/>
            <a:chOff x="240" y="1665"/>
            <a:chExt cx="4920" cy="2096"/>
          </a:xfrm>
        </p:grpSpPr>
        <p:pic>
          <p:nvPicPr>
            <p:cNvPr id="4609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38" y="1665"/>
              <a:ext cx="2622" cy="2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5" name="Freeform 15"/>
            <p:cNvSpPr>
              <a:spLocks/>
            </p:cNvSpPr>
            <p:nvPr/>
          </p:nvSpPr>
          <p:spPr bwMode="auto">
            <a:xfrm>
              <a:off x="240" y="2304"/>
              <a:ext cx="2256" cy="750"/>
            </a:xfrm>
            <a:custGeom>
              <a:avLst/>
              <a:gdLst>
                <a:gd name="T0" fmla="*/ 0 w 2256"/>
                <a:gd name="T1" fmla="*/ 0 h 750"/>
                <a:gd name="T2" fmla="*/ 0 w 2256"/>
                <a:gd name="T3" fmla="*/ 312 h 750"/>
                <a:gd name="T4" fmla="*/ 2256 w 2256"/>
                <a:gd name="T5" fmla="*/ 750 h 750"/>
                <a:gd name="T6" fmla="*/ 0 60000 65536"/>
                <a:gd name="T7" fmla="*/ 0 60000 65536"/>
                <a:gd name="T8" fmla="*/ 0 60000 65536"/>
                <a:gd name="T9" fmla="*/ 0 w 2256"/>
                <a:gd name="T10" fmla="*/ 0 h 750"/>
                <a:gd name="T11" fmla="*/ 2256 w 2256"/>
                <a:gd name="T12" fmla="*/ 750 h 7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6" h="750">
                  <a:moveTo>
                    <a:pt x="0" y="0"/>
                  </a:moveTo>
                  <a:lnTo>
                    <a:pt x="0" y="312"/>
                  </a:lnTo>
                  <a:lnTo>
                    <a:pt x="2256" y="750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22928" name="Rectangle 16"/>
          <p:cNvSpPr>
            <a:spLocks noChangeArrowheads="1"/>
          </p:cNvSpPr>
          <p:nvPr/>
        </p:nvSpPr>
        <p:spPr bwMode="auto">
          <a:xfrm>
            <a:off x="4105275" y="5724525"/>
            <a:ext cx="476250" cy="12858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2931" name="Text Box 19"/>
          <p:cNvSpPr txBox="1">
            <a:spLocks noChangeArrowheads="1"/>
          </p:cNvSpPr>
          <p:nvPr/>
        </p:nvSpPr>
        <p:spPr bwMode="auto">
          <a:xfrm>
            <a:off x="3803650" y="1417638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Seleccione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CMM</a:t>
            </a:r>
            <a:endParaRPr lang="en-US" sz="1800" dirty="0"/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29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29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29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229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229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  <p:bldP spid="422925" grpId="0" animBg="1"/>
      <p:bldP spid="422928" grpId="0" animBg="1"/>
      <p:bldP spid="42293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2" y="401638"/>
            <a:ext cx="7191707" cy="550862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CMM – </a:t>
            </a:r>
            <a:r>
              <a:rPr lang="en-US" dirty="0" err="1" smtClean="0"/>
              <a:t>Detalles</a:t>
            </a:r>
            <a:r>
              <a:rPr lang="en-US" dirty="0" smtClean="0"/>
              <a:t> 2/2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25BF28-C90F-4F50-B13E-B1F1DE2A8102}" type="slidenum">
              <a:rPr lang="fr-FR" smtClean="0"/>
              <a:pPr/>
              <a:t>39</a:t>
            </a:fld>
            <a:endParaRPr lang="fr-FR" smtClean="0"/>
          </a:p>
        </p:txBody>
      </p:sp>
      <p:pic>
        <p:nvPicPr>
          <p:cNvPr id="47109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394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825" y="1309688"/>
            <a:ext cx="2744788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51" name="Text Box 15"/>
          <p:cNvSpPr txBox="1">
            <a:spLocks noChangeArrowheads="1"/>
          </p:cNvSpPr>
          <p:nvPr/>
        </p:nvSpPr>
        <p:spPr bwMode="auto">
          <a:xfrm>
            <a:off x="3051175" y="1139419"/>
            <a:ext cx="5250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Export le </a:t>
            </a:r>
            <a:r>
              <a:rPr lang="en-US" sz="1800" dirty="0" err="1" smtClean="0"/>
              <a:t>permite</a:t>
            </a:r>
            <a:r>
              <a:rPr lang="en-US" sz="1800" dirty="0" smtClean="0"/>
              <a:t> </a:t>
            </a:r>
            <a:r>
              <a:rPr lang="en-US" sz="1800" dirty="0" err="1" smtClean="0"/>
              <a:t>tener</a:t>
            </a:r>
            <a:r>
              <a:rPr lang="en-US" sz="1800" dirty="0" smtClean="0"/>
              <a:t> un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reporte</a:t>
            </a:r>
            <a:r>
              <a:rPr lang="en-US" sz="1800" dirty="0" smtClean="0"/>
              <a:t> xml </a:t>
            </a:r>
            <a:endParaRPr lang="en-US" sz="1800" dirty="0"/>
          </a:p>
        </p:txBody>
      </p:sp>
      <p:sp>
        <p:nvSpPr>
          <p:cNvPr id="423952" name="Text Box 16"/>
          <p:cNvSpPr txBox="1">
            <a:spLocks noChangeArrowheads="1"/>
          </p:cNvSpPr>
          <p:nvPr/>
        </p:nvSpPr>
        <p:spPr bwMode="auto">
          <a:xfrm>
            <a:off x="3057525" y="1543604"/>
            <a:ext cx="56733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Los </a:t>
            </a:r>
            <a:r>
              <a:rPr lang="en-US" sz="1800" dirty="0" err="1" smtClean="0"/>
              <a:t>archivos</a:t>
            </a:r>
            <a:r>
              <a:rPr lang="en-US" sz="1800" dirty="0" smtClean="0"/>
              <a:t> de </a:t>
            </a:r>
            <a:r>
              <a:rPr lang="en-US" sz="1800" dirty="0" err="1" smtClean="0"/>
              <a:t>reporte</a:t>
            </a:r>
            <a:r>
              <a:rPr lang="en-US" sz="1800" dirty="0" smtClean="0"/>
              <a:t> </a:t>
            </a:r>
            <a:r>
              <a:rPr lang="en-US" sz="1800" dirty="0" err="1" smtClean="0"/>
              <a:t>están</a:t>
            </a:r>
            <a:r>
              <a:rPr lang="en-US" sz="1800" dirty="0" smtClean="0"/>
              <a:t> </a:t>
            </a:r>
            <a:r>
              <a:rPr lang="en-US" sz="1800" dirty="0" err="1" smtClean="0"/>
              <a:t>disponible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utilizando</a:t>
            </a:r>
            <a:r>
              <a:rPr lang="en-US" sz="1800" dirty="0" smtClean="0"/>
              <a:t> el </a:t>
            </a:r>
          </a:p>
          <a:p>
            <a:r>
              <a:rPr lang="en-US" sz="1800" dirty="0" err="1" smtClean="0"/>
              <a:t>menú</a:t>
            </a:r>
            <a:r>
              <a:rPr lang="en-US" sz="1800" dirty="0" smtClean="0"/>
              <a:t>  </a:t>
            </a:r>
            <a:r>
              <a:rPr lang="en-US" sz="1800" dirty="0"/>
              <a:t>“Reports file”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61975" y="2124075"/>
            <a:ext cx="7591425" cy="2447925"/>
            <a:chOff x="354" y="1338"/>
            <a:chExt cx="4782" cy="1542"/>
          </a:xfrm>
        </p:grpSpPr>
        <p:pic>
          <p:nvPicPr>
            <p:cNvPr id="47117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7" y="1338"/>
              <a:ext cx="2799" cy="154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47118" name="Freeform 17"/>
            <p:cNvSpPr>
              <a:spLocks/>
            </p:cNvSpPr>
            <p:nvPr/>
          </p:nvSpPr>
          <p:spPr bwMode="auto">
            <a:xfrm>
              <a:off x="354" y="1608"/>
              <a:ext cx="1962" cy="528"/>
            </a:xfrm>
            <a:custGeom>
              <a:avLst/>
              <a:gdLst>
                <a:gd name="T0" fmla="*/ 0 w 1962"/>
                <a:gd name="T1" fmla="*/ 528 h 528"/>
                <a:gd name="T2" fmla="*/ 1620 w 1962"/>
                <a:gd name="T3" fmla="*/ 528 h 528"/>
                <a:gd name="T4" fmla="*/ 1962 w 1962"/>
                <a:gd name="T5" fmla="*/ 0 h 528"/>
                <a:gd name="T6" fmla="*/ 0 60000 65536"/>
                <a:gd name="T7" fmla="*/ 0 60000 65536"/>
                <a:gd name="T8" fmla="*/ 0 60000 65536"/>
                <a:gd name="T9" fmla="*/ 0 w 1962"/>
                <a:gd name="T10" fmla="*/ 0 h 528"/>
                <a:gd name="T11" fmla="*/ 1962 w 196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2" h="528">
                  <a:moveTo>
                    <a:pt x="0" y="528"/>
                  </a:moveTo>
                  <a:lnTo>
                    <a:pt x="1620" y="528"/>
                  </a:lnTo>
                  <a:lnTo>
                    <a:pt x="1962" y="0"/>
                  </a:lnTo>
                </a:path>
              </a:pathLst>
            </a:custGeom>
            <a:noFill/>
            <a:ln w="38100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423950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24013" y="2709863"/>
            <a:ext cx="4316412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1647825" y="4324350"/>
            <a:ext cx="781050" cy="889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39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239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239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239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1" grpId="0"/>
      <p:bldP spid="423952" grpId="0"/>
      <p:bldP spid="42395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688"/>
            <a:ext cx="74660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E1FA3D-AF37-46C1-9E3A-7318AD536684}" type="slidenum">
              <a:rPr lang="fr-FR" smtClean="0"/>
              <a:pPr/>
              <a:t>4</a:t>
            </a:fld>
            <a:endParaRPr lang="fr-FR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1019" y="1133475"/>
            <a:ext cx="1339850" cy="1163638"/>
            <a:chOff x="493" y="918"/>
            <a:chExt cx="844" cy="733"/>
          </a:xfrm>
        </p:grpSpPr>
        <p:pic>
          <p:nvPicPr>
            <p:cNvPr id="11281" name="Picture 4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2" name="Picture 5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571243" y="1103313"/>
            <a:ext cx="7868501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CC33"/>
                </a:solidFill>
                <a:sym typeface="Wingdings 2" pitchFamily="18" charset="2"/>
              </a:rPr>
              <a:t> </a:t>
            </a:r>
            <a:r>
              <a:rPr lang="en-US" sz="1800" b="1" dirty="0" err="1" smtClean="0">
                <a:solidFill>
                  <a:srgbClr val="33CC33"/>
                </a:solidFill>
                <a:sym typeface="Wingdings 2" pitchFamily="18" charset="2"/>
              </a:rPr>
              <a:t>Es</a:t>
            </a:r>
            <a:r>
              <a:rPr lang="en-US" sz="1800" b="1" dirty="0" err="1" smtClean="0">
                <a:solidFill>
                  <a:srgbClr val="33CC33"/>
                </a:solidFill>
              </a:rPr>
              <a:t>cenario</a:t>
            </a:r>
            <a:r>
              <a:rPr lang="en-US" sz="1800" b="1" dirty="0">
                <a:solidFill>
                  <a:srgbClr val="33CC33"/>
                </a:solidFill>
              </a:rPr>
              <a:t/>
            </a:r>
            <a:br>
              <a:rPr lang="en-US" sz="1800" b="1" dirty="0">
                <a:solidFill>
                  <a:srgbClr val="33CC33"/>
                </a:solidFill>
              </a:rPr>
            </a:br>
            <a:r>
              <a:rPr lang="en-US" sz="1600" dirty="0" err="1" smtClean="0"/>
              <a:t>Consiste</a:t>
            </a:r>
            <a:r>
              <a:rPr lang="en-US" sz="1600" dirty="0" smtClean="0"/>
              <a:t> en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la </a:t>
            </a:r>
            <a:r>
              <a:rPr lang="en-US" sz="1600" dirty="0" err="1" smtClean="0"/>
              <a:t>lista</a:t>
            </a:r>
            <a:r>
              <a:rPr lang="en-US" sz="1600" dirty="0" smtClean="0"/>
              <a:t> de </a:t>
            </a:r>
            <a:r>
              <a:rPr lang="en-US" sz="1600" dirty="0" err="1" smtClean="0"/>
              <a:t>diferentes</a:t>
            </a:r>
            <a:r>
              <a:rPr lang="en-US" sz="1600" dirty="0" smtClean="0"/>
              <a:t> </a:t>
            </a:r>
            <a:r>
              <a:rPr lang="en-US" sz="1600" dirty="0" err="1" smtClean="0"/>
              <a:t>Servicios</a:t>
            </a:r>
            <a:r>
              <a:rPr lang="en-US" sz="1600" dirty="0" smtClean="0"/>
              <a:t> </a:t>
            </a:r>
            <a:r>
              <a:rPr lang="en-US" sz="1600" dirty="0" err="1" smtClean="0"/>
              <a:t>que</a:t>
            </a:r>
            <a:r>
              <a:rPr lang="en-US" sz="1600" dirty="0" smtClean="0"/>
              <a:t> se </a:t>
            </a:r>
            <a:r>
              <a:rPr lang="en-US" sz="1600" dirty="0" err="1" smtClean="0"/>
              <a:t>presentarán</a:t>
            </a:r>
            <a:r>
              <a:rPr lang="en-US" sz="1600" dirty="0" smtClean="0"/>
              <a:t> over </a:t>
            </a:r>
            <a:r>
              <a:rPr lang="en-US" sz="1600" dirty="0"/>
              <a:t>the </a:t>
            </a:r>
            <a:r>
              <a:rPr lang="en-US" sz="1600" dirty="0" smtClean="0"/>
              <a:t>air</a:t>
            </a:r>
            <a:endParaRPr lang="en-US" sz="1600" dirty="0"/>
          </a:p>
          <a:p>
            <a:pPr lvl="2"/>
            <a:r>
              <a:rPr lang="en-US" sz="1600" i="1" dirty="0" err="1" smtClean="0"/>
              <a:t>Ejemplo</a:t>
            </a:r>
            <a:r>
              <a:rPr lang="en-US" sz="1600" i="1" dirty="0" smtClean="0"/>
              <a:t> </a:t>
            </a:r>
            <a:r>
              <a:rPr lang="en-US" sz="1600" i="1" dirty="0"/>
              <a:t>: </a:t>
            </a:r>
          </a:p>
          <a:p>
            <a:pPr lvl="2">
              <a:buFont typeface="Wingdings" pitchFamily="2" charset="2"/>
              <a:buChar char="ü"/>
            </a:pPr>
            <a:r>
              <a:rPr lang="en-US" sz="1200" b="1" i="1" dirty="0">
                <a:solidFill>
                  <a:srgbClr val="FF9933"/>
                </a:solidFill>
              </a:rPr>
              <a:t> </a:t>
            </a:r>
            <a:r>
              <a:rPr lang="en-US" sz="1200" b="1" i="1" dirty="0" err="1" smtClean="0"/>
              <a:t>Servicio</a:t>
            </a:r>
            <a:r>
              <a:rPr lang="en-US" sz="1200" b="1" i="1" dirty="0" smtClean="0"/>
              <a:t> </a:t>
            </a:r>
            <a:r>
              <a:rPr lang="en-US" sz="1200" b="1" i="1" dirty="0"/>
              <a:t>1</a:t>
            </a:r>
            <a:r>
              <a:rPr lang="en-US" sz="1200" b="1" i="1" dirty="0">
                <a:solidFill>
                  <a:srgbClr val="FF9933"/>
                </a:solidFill>
              </a:rPr>
              <a:t> :</a:t>
            </a:r>
            <a:r>
              <a:rPr lang="en-US" sz="1200" i="1" dirty="0"/>
              <a:t> </a:t>
            </a:r>
            <a:r>
              <a:rPr lang="en-US" sz="1200" i="1" dirty="0" err="1" smtClean="0"/>
              <a:t>Envíe</a:t>
            </a:r>
            <a:r>
              <a:rPr lang="en-US" sz="1200" i="1" dirty="0" smtClean="0"/>
              <a:t> un </a:t>
            </a:r>
            <a:r>
              <a:rPr lang="en-US" sz="1200" i="1" dirty="0"/>
              <a:t>SMS </a:t>
            </a:r>
            <a:r>
              <a:rPr lang="en-US" sz="1200" i="1" dirty="0" err="1" smtClean="0"/>
              <a:t>deTexto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para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informar</a:t>
            </a:r>
            <a:r>
              <a:rPr lang="en-US" sz="1200" i="1" dirty="0" smtClean="0"/>
              <a:t> al </a:t>
            </a:r>
            <a:r>
              <a:rPr lang="en-US" sz="1200" i="1" dirty="0" err="1" smtClean="0"/>
              <a:t>suscriptor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que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su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Tarjeta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será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actualizda</a:t>
            </a:r>
            <a:r>
              <a:rPr lang="en-US" sz="1200" i="1" dirty="0" smtClean="0"/>
              <a:t> </a:t>
            </a:r>
            <a:endParaRPr lang="en-US" sz="1200" i="1" dirty="0"/>
          </a:p>
          <a:p>
            <a:pPr lvl="2">
              <a:buFont typeface="Wingdings" pitchFamily="2" charset="2"/>
              <a:buChar char="ü"/>
            </a:pPr>
            <a:r>
              <a:rPr lang="en-US" sz="1200" b="1" i="1" dirty="0">
                <a:solidFill>
                  <a:srgbClr val="FF9933"/>
                </a:solidFill>
              </a:rPr>
              <a:t> </a:t>
            </a:r>
            <a:r>
              <a:rPr lang="en-US" sz="1200" b="1" i="1" dirty="0" err="1" smtClean="0"/>
              <a:t>Servicio</a:t>
            </a:r>
            <a:r>
              <a:rPr lang="en-US" sz="1200" b="1" i="1" dirty="0" smtClean="0"/>
              <a:t> 2 </a:t>
            </a:r>
            <a:r>
              <a:rPr lang="en-US" sz="1200" b="1" i="1" dirty="0"/>
              <a:t>:</a:t>
            </a:r>
            <a:r>
              <a:rPr lang="en-US" sz="1200" i="1" dirty="0"/>
              <a:t> </a:t>
            </a:r>
            <a:r>
              <a:rPr lang="en-US" sz="1200" i="1" dirty="0" err="1" smtClean="0"/>
              <a:t>Envíe</a:t>
            </a:r>
            <a:r>
              <a:rPr lang="en-US" sz="1200" i="1" dirty="0" smtClean="0"/>
              <a:t> la </a:t>
            </a:r>
            <a:r>
              <a:rPr lang="en-US" sz="1200" i="1" dirty="0" err="1" smtClean="0"/>
              <a:t>actualización</a:t>
            </a:r>
            <a:r>
              <a:rPr lang="en-US" sz="1200" i="1" dirty="0" smtClean="0"/>
              <a:t> del </a:t>
            </a:r>
            <a:r>
              <a:rPr lang="en-US" sz="1200" i="1" dirty="0" err="1" smtClean="0"/>
              <a:t>archivo</a:t>
            </a:r>
            <a:endParaRPr lang="en-US" sz="1200" i="1" dirty="0"/>
          </a:p>
          <a:p>
            <a:pPr lvl="2">
              <a:buFont typeface="Wingdings" pitchFamily="2" charset="2"/>
              <a:buChar char="ü"/>
            </a:pPr>
            <a:r>
              <a:rPr lang="en-US" sz="1200" b="1" i="1" dirty="0">
                <a:solidFill>
                  <a:srgbClr val="FF9933"/>
                </a:solidFill>
              </a:rPr>
              <a:t> </a:t>
            </a:r>
            <a:r>
              <a:rPr lang="en-US" sz="1200" b="1" i="1" dirty="0" err="1" smtClean="0"/>
              <a:t>Servicio</a:t>
            </a:r>
            <a:r>
              <a:rPr lang="en-US" sz="1200" b="1" i="1" dirty="0" smtClean="0"/>
              <a:t> 3 </a:t>
            </a:r>
            <a:r>
              <a:rPr lang="en-US" sz="1200" b="1" i="1" dirty="0"/>
              <a:t>:</a:t>
            </a:r>
            <a:r>
              <a:rPr lang="en-US" sz="1200" i="1" dirty="0"/>
              <a:t> </a:t>
            </a:r>
            <a:r>
              <a:rPr lang="en-US" sz="1200" i="1" dirty="0" err="1" smtClean="0"/>
              <a:t>Envíe</a:t>
            </a:r>
            <a:r>
              <a:rPr lang="en-US" sz="1200" i="1" dirty="0" smtClean="0"/>
              <a:t> un SMS de </a:t>
            </a:r>
            <a:r>
              <a:rPr lang="en-US" sz="1200" i="1" dirty="0" err="1" smtClean="0"/>
              <a:t>Texto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para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informa</a:t>
            </a:r>
            <a:r>
              <a:rPr lang="en-US" sz="1200" i="1" dirty="0" smtClean="0"/>
              <a:t> al </a:t>
            </a:r>
            <a:r>
              <a:rPr lang="en-US" sz="1200" i="1" dirty="0" err="1" smtClean="0"/>
              <a:t>suscriptor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que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su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Tarjeta</a:t>
            </a:r>
            <a:r>
              <a:rPr lang="en-US" sz="1200" i="1" dirty="0" smtClean="0"/>
              <a:t>  </a:t>
            </a:r>
            <a:r>
              <a:rPr lang="en-US" sz="1200" i="1" dirty="0" err="1" smtClean="0"/>
              <a:t>está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actualizada</a:t>
            </a:r>
            <a:endParaRPr lang="en-US" sz="1200" i="1" dirty="0"/>
          </a:p>
        </p:txBody>
      </p:sp>
      <p:pic>
        <p:nvPicPr>
          <p:cNvPr id="327688" name="Picture 8" descr="Calender_Ti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" y="3582988"/>
            <a:ext cx="931863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8175" y="2500313"/>
            <a:ext cx="914400" cy="836612"/>
            <a:chOff x="4751" y="2193"/>
            <a:chExt cx="576" cy="527"/>
          </a:xfrm>
        </p:grpSpPr>
        <p:pic>
          <p:nvPicPr>
            <p:cNvPr id="11278" name="Picture 10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9" name="Picture 11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80" name="Picture 12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7693" name="Text Box 13"/>
          <p:cNvSpPr txBox="1">
            <a:spLocks noChangeArrowheads="1"/>
          </p:cNvSpPr>
          <p:nvPr/>
        </p:nvSpPr>
        <p:spPr bwMode="auto">
          <a:xfrm>
            <a:off x="1889125" y="2560638"/>
            <a:ext cx="506581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99FF"/>
                </a:solidFill>
                <a:sym typeface="Wingdings 2" pitchFamily="18" charset="2"/>
              </a:rPr>
              <a:t> </a:t>
            </a:r>
            <a:r>
              <a:rPr lang="en-US" sz="1800" b="1" dirty="0" err="1" smtClean="0">
                <a:solidFill>
                  <a:srgbClr val="0099FF"/>
                </a:solidFill>
                <a:sym typeface="Wingdings 2" pitchFamily="18" charset="2"/>
              </a:rPr>
              <a:t>Objetivo</a:t>
            </a:r>
            <a:endParaRPr lang="en-US" sz="1800" b="1" dirty="0"/>
          </a:p>
          <a:p>
            <a:r>
              <a:rPr lang="en-US" sz="1600" dirty="0" err="1" smtClean="0"/>
              <a:t>Consiste</a:t>
            </a:r>
            <a:r>
              <a:rPr lang="en-US" sz="1600" dirty="0" smtClean="0"/>
              <a:t> en </a:t>
            </a:r>
            <a:r>
              <a:rPr lang="en-US" sz="1600" dirty="0" err="1" smtClean="0"/>
              <a:t>definir</a:t>
            </a:r>
            <a:r>
              <a:rPr lang="en-US" sz="1600" dirty="0" smtClean="0"/>
              <a:t> la </a:t>
            </a:r>
            <a:r>
              <a:rPr lang="en-US" sz="1600" dirty="0" err="1" smtClean="0"/>
              <a:t>lista</a:t>
            </a:r>
            <a:r>
              <a:rPr lang="en-US" sz="1600" dirty="0" smtClean="0"/>
              <a:t> de </a:t>
            </a:r>
            <a:r>
              <a:rPr lang="en-US" sz="1600" dirty="0" err="1" smtClean="0"/>
              <a:t>tarjetas</a:t>
            </a:r>
            <a:r>
              <a:rPr lang="en-US" sz="1600" dirty="0" smtClean="0"/>
              <a:t> (</a:t>
            </a:r>
            <a:r>
              <a:rPr lang="en-US" sz="1600" dirty="0"/>
              <a:t>U)SIM </a:t>
            </a:r>
            <a:r>
              <a:rPr lang="en-US" sz="1600" dirty="0" err="1" smtClean="0"/>
              <a:t>objetivo</a:t>
            </a:r>
            <a:endParaRPr lang="en-US" sz="1600" dirty="0"/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1876425" y="3255963"/>
            <a:ext cx="307007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C0000"/>
                </a:solidFill>
                <a:sym typeface="Wingdings 2" pitchFamily="18" charset="2"/>
              </a:rPr>
              <a:t> </a:t>
            </a:r>
            <a:r>
              <a:rPr lang="en-US" sz="1800" b="1" dirty="0" err="1" smtClean="0">
                <a:solidFill>
                  <a:srgbClr val="CC0000"/>
                </a:solidFill>
                <a:sym typeface="Wingdings 2" pitchFamily="18" charset="2"/>
              </a:rPr>
              <a:t>Definición</a:t>
            </a:r>
            <a:r>
              <a:rPr lang="en-US" sz="1800" b="1" dirty="0" smtClean="0">
                <a:solidFill>
                  <a:srgbClr val="CC0000"/>
                </a:solidFill>
                <a:sym typeface="Wingdings 2" pitchFamily="18" charset="2"/>
              </a:rPr>
              <a:t> de </a:t>
            </a:r>
            <a:r>
              <a:rPr lang="en-US" sz="1800" b="1" dirty="0" err="1" smtClean="0">
                <a:solidFill>
                  <a:srgbClr val="CC0000"/>
                </a:solidFill>
                <a:sym typeface="Wingdings 2" pitchFamily="18" charset="2"/>
              </a:rPr>
              <a:t>Campaña</a:t>
            </a:r>
            <a:r>
              <a:rPr lang="en-US" sz="1800" b="1" dirty="0" smtClean="0">
                <a:solidFill>
                  <a:srgbClr val="CC0000"/>
                </a:solidFill>
                <a:sym typeface="Wingdings 2" pitchFamily="18" charset="2"/>
              </a:rPr>
              <a:t> </a:t>
            </a:r>
            <a:endParaRPr lang="en-US" sz="1800" b="1" dirty="0" smtClean="0">
              <a:solidFill>
                <a:srgbClr val="CC0000"/>
              </a:solidFill>
            </a:endParaRPr>
          </a:p>
          <a:p>
            <a:r>
              <a:rPr lang="en-US" sz="1600" dirty="0" err="1" smtClean="0"/>
              <a:t>Consiste</a:t>
            </a:r>
            <a:r>
              <a:rPr lang="en-US" sz="1600" dirty="0" smtClean="0"/>
              <a:t> en </a:t>
            </a:r>
            <a:r>
              <a:rPr lang="en-US" sz="1600" dirty="0" err="1" smtClean="0"/>
              <a:t>definir</a:t>
            </a:r>
            <a:endParaRPr lang="en-US" sz="1600" dirty="0" smtClean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 smtClean="0"/>
              <a:t> El </a:t>
            </a:r>
            <a:r>
              <a:rPr lang="en-US" sz="1600" dirty="0" err="1" smtClean="0"/>
              <a:t>escenario</a:t>
            </a:r>
            <a:r>
              <a:rPr lang="en-US" sz="1600" dirty="0" smtClean="0"/>
              <a:t> a </a:t>
            </a:r>
            <a:r>
              <a:rPr lang="en-US" sz="1600" dirty="0" err="1" smtClean="0"/>
              <a:t>usar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en-US" sz="1600" dirty="0" smtClean="0"/>
              <a:t>El </a:t>
            </a:r>
            <a:r>
              <a:rPr lang="en-US" sz="1600" dirty="0" err="1" smtClean="0"/>
              <a:t>protocolo</a:t>
            </a:r>
            <a:r>
              <a:rPr lang="en-US" sz="1600" dirty="0" smtClean="0"/>
              <a:t> de </a:t>
            </a:r>
            <a:r>
              <a:rPr lang="en-US" sz="1600" dirty="0" err="1" smtClean="0"/>
              <a:t>transporte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en-US" sz="1600" dirty="0" smtClean="0"/>
              <a:t>El </a:t>
            </a:r>
            <a:r>
              <a:rPr lang="en-US" sz="1600" dirty="0" err="1" smtClean="0"/>
              <a:t>objetivo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dirty="0"/>
              <a:t> </a:t>
            </a:r>
            <a:r>
              <a:rPr lang="en-US" sz="1600" dirty="0" smtClean="0"/>
              <a:t>El </a:t>
            </a:r>
            <a:r>
              <a:rPr lang="en-US" sz="1600" dirty="0" err="1" smtClean="0"/>
              <a:t>itinerario</a:t>
            </a:r>
            <a:r>
              <a:rPr lang="en-US" sz="1600" dirty="0" smtClean="0"/>
              <a:t> de la </a:t>
            </a:r>
            <a:r>
              <a:rPr lang="en-US" sz="1600" dirty="0" err="1" smtClean="0"/>
              <a:t>campaña</a:t>
            </a:r>
            <a:endParaRPr lang="en-US" sz="1600" dirty="0"/>
          </a:p>
        </p:txBody>
      </p:sp>
      <p:pic>
        <p:nvPicPr>
          <p:cNvPr id="327695" name="Picture 15" descr="Symbol_Search_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8175" y="51720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697" name="Text Box 17"/>
          <p:cNvSpPr txBox="1">
            <a:spLocks noChangeArrowheads="1"/>
          </p:cNvSpPr>
          <p:nvPr/>
        </p:nvSpPr>
        <p:spPr bwMode="auto">
          <a:xfrm>
            <a:off x="1857375" y="4824413"/>
            <a:ext cx="609493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9933"/>
                </a:solidFill>
                <a:sym typeface="Wingdings 2" pitchFamily="18" charset="2"/>
              </a:rPr>
              <a:t> </a:t>
            </a:r>
            <a:r>
              <a:rPr lang="en-US" sz="1800" b="1" dirty="0" err="1" smtClean="0">
                <a:solidFill>
                  <a:srgbClr val="FF9933"/>
                </a:solidFill>
              </a:rPr>
              <a:t>Monitoreo</a:t>
            </a:r>
            <a:endParaRPr lang="en-US" sz="1800" b="1" dirty="0">
              <a:solidFill>
                <a:srgbClr val="FF9933"/>
              </a:solidFill>
            </a:endParaRPr>
          </a:p>
          <a:p>
            <a:r>
              <a:rPr lang="en-US" sz="1600" dirty="0" err="1" smtClean="0"/>
              <a:t>Consiste</a:t>
            </a:r>
            <a:r>
              <a:rPr lang="en-US" sz="1600" dirty="0" smtClean="0"/>
              <a:t> en 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b="1" dirty="0">
                <a:solidFill>
                  <a:schemeClr val="folHlink"/>
                </a:solidFill>
              </a:rPr>
              <a:t> </a:t>
            </a:r>
            <a:r>
              <a:rPr lang="en-US" sz="1600" b="1" dirty="0" err="1" smtClean="0">
                <a:solidFill>
                  <a:schemeClr val="folHlink"/>
                </a:solidFill>
              </a:rPr>
              <a:t>Verificar</a:t>
            </a:r>
            <a:r>
              <a:rPr lang="en-US" sz="1600" dirty="0" smtClean="0"/>
              <a:t> la </a:t>
            </a:r>
            <a:r>
              <a:rPr lang="en-US" sz="1600" dirty="0" err="1" smtClean="0"/>
              <a:t>correcta</a:t>
            </a:r>
            <a:r>
              <a:rPr lang="en-US" sz="1600" dirty="0" smtClean="0"/>
              <a:t> </a:t>
            </a:r>
            <a:r>
              <a:rPr lang="en-US" sz="1600" dirty="0" err="1" smtClean="0"/>
              <a:t>ejecución</a:t>
            </a:r>
            <a:r>
              <a:rPr lang="en-US" sz="1600" dirty="0" smtClean="0"/>
              <a:t> del </a:t>
            </a:r>
            <a:r>
              <a:rPr lang="en-US" sz="1600" dirty="0" err="1" smtClean="0"/>
              <a:t>envío</a:t>
            </a:r>
            <a:r>
              <a:rPr lang="en-US" sz="1600" dirty="0" smtClean="0"/>
              <a:t> 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b="1" dirty="0">
                <a:solidFill>
                  <a:schemeClr val="folHlink"/>
                </a:solidFill>
              </a:rPr>
              <a:t> </a:t>
            </a:r>
            <a:r>
              <a:rPr lang="en-US" sz="1600" b="1" dirty="0" err="1" smtClean="0">
                <a:solidFill>
                  <a:schemeClr val="folHlink"/>
                </a:solidFill>
              </a:rPr>
              <a:t>Analizar</a:t>
            </a:r>
            <a:r>
              <a:rPr lang="en-US" sz="1600" dirty="0" smtClean="0"/>
              <a:t> el </a:t>
            </a:r>
            <a:r>
              <a:rPr lang="en-US" sz="1600" dirty="0" err="1" smtClean="0"/>
              <a:t>estatus</a:t>
            </a:r>
            <a:r>
              <a:rPr lang="en-US" sz="1600" dirty="0" smtClean="0"/>
              <a:t> de la </a:t>
            </a:r>
            <a:r>
              <a:rPr lang="en-US" sz="1600" dirty="0" err="1" smtClean="0"/>
              <a:t>campaña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b="1" dirty="0">
                <a:solidFill>
                  <a:schemeClr val="folHlink"/>
                </a:solidFill>
              </a:rPr>
              <a:t> </a:t>
            </a:r>
            <a:r>
              <a:rPr lang="en-US" sz="1600" b="1" dirty="0" err="1" smtClean="0">
                <a:solidFill>
                  <a:schemeClr val="folHlink"/>
                </a:solidFill>
              </a:rPr>
              <a:t>Programar</a:t>
            </a:r>
            <a:r>
              <a:rPr lang="en-US" sz="1600" b="1" dirty="0" smtClean="0">
                <a:solidFill>
                  <a:schemeClr val="folHlink"/>
                </a:solidFill>
              </a:rPr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nueva</a:t>
            </a:r>
            <a:r>
              <a:rPr lang="en-US" sz="1600" dirty="0" smtClean="0"/>
              <a:t> </a:t>
            </a:r>
            <a:r>
              <a:rPr lang="en-US" sz="1600" dirty="0" err="1" smtClean="0"/>
              <a:t>campaña</a:t>
            </a:r>
            <a:r>
              <a:rPr lang="en-US" sz="1600" dirty="0" smtClean="0"/>
              <a:t> </a:t>
            </a:r>
            <a:r>
              <a:rPr lang="en-US" sz="1600" dirty="0" err="1" smtClean="0"/>
              <a:t>basad</a:t>
            </a:r>
            <a:r>
              <a:rPr lang="en-US" sz="1600" dirty="0" smtClean="0"/>
              <a:t> en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</a:t>
            </a:r>
            <a:r>
              <a:rPr lang="en-US" sz="1600" dirty="0" err="1" smtClean="0"/>
              <a:t>existente</a:t>
            </a:r>
            <a:endParaRPr lang="en-US" sz="16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1600" b="1" dirty="0">
                <a:solidFill>
                  <a:schemeClr val="folHlink"/>
                </a:solidFill>
              </a:rPr>
              <a:t> </a:t>
            </a:r>
            <a:r>
              <a:rPr lang="en-US" sz="1600" b="1" dirty="0" err="1" smtClean="0">
                <a:solidFill>
                  <a:schemeClr val="folHlink"/>
                </a:solidFill>
              </a:rPr>
              <a:t>Exportar</a:t>
            </a:r>
            <a:r>
              <a:rPr lang="en-US" sz="1600" dirty="0" smtClean="0"/>
              <a:t> el </a:t>
            </a:r>
            <a:r>
              <a:rPr lang="en-US" sz="1600" dirty="0" err="1" smtClean="0"/>
              <a:t>resultado</a:t>
            </a:r>
            <a:r>
              <a:rPr lang="en-US" sz="1600" dirty="0" smtClean="0"/>
              <a:t> de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campaña</a:t>
            </a:r>
            <a:endParaRPr lang="en-US" sz="1600" dirty="0"/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6" grpId="0"/>
      <p:bldP spid="327693" grpId="0"/>
      <p:bldP spid="327694" grpId="0"/>
      <p:bldP spid="32769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401638"/>
            <a:ext cx="7414990" cy="550862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CMM - </a:t>
            </a:r>
            <a:r>
              <a:rPr lang="en-US" dirty="0" err="1" smtClean="0"/>
              <a:t>Estadísticas</a:t>
            </a:r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158CC0-B01C-4B2F-9050-02A0710D175C}" type="slidenum">
              <a:rPr lang="fr-FR" smtClean="0"/>
              <a:pPr/>
              <a:t>40</a:t>
            </a:fld>
            <a:endParaRPr lang="fr-FR" smtClean="0"/>
          </a:p>
        </p:txBody>
      </p:sp>
      <p:pic>
        <p:nvPicPr>
          <p:cNvPr id="48133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155700"/>
            <a:ext cx="3629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225425" y="1539875"/>
            <a:ext cx="3495675" cy="1238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508000" y="3489325"/>
            <a:ext cx="381000" cy="14763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30094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6325" y="1728788"/>
            <a:ext cx="34258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4914900" y="1762125"/>
            <a:ext cx="476250" cy="12858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3803650" y="1417638"/>
            <a:ext cx="3198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Selecciona</a:t>
            </a:r>
            <a:r>
              <a:rPr lang="en-US" sz="1800" dirty="0" smtClean="0"/>
              <a:t> </a:t>
            </a:r>
            <a:r>
              <a:rPr lang="en-US" sz="1800" dirty="0" err="1" smtClean="0"/>
              <a:t>tu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CMM</a:t>
            </a:r>
            <a:endParaRPr lang="en-US" sz="1800" dirty="0"/>
          </a:p>
        </p:txBody>
      </p:sp>
      <p:pic>
        <p:nvPicPr>
          <p:cNvPr id="430095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7750" y="3471863"/>
            <a:ext cx="29813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01" name="Rectangle 21"/>
          <p:cNvSpPr>
            <a:spLocks noChangeArrowheads="1"/>
          </p:cNvSpPr>
          <p:nvPr/>
        </p:nvSpPr>
        <p:spPr bwMode="auto">
          <a:xfrm>
            <a:off x="1511300" y="3473450"/>
            <a:ext cx="476250" cy="12858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Rectangle 22"/>
          <p:cNvSpPr>
            <a:spLocks noChangeArrowheads="1"/>
          </p:cNvSpPr>
          <p:nvPr/>
        </p:nvSpPr>
        <p:spPr bwMode="auto">
          <a:xfrm>
            <a:off x="1098550" y="5280025"/>
            <a:ext cx="1514475" cy="13811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Rectangle 23"/>
          <p:cNvSpPr>
            <a:spLocks noChangeArrowheads="1"/>
          </p:cNvSpPr>
          <p:nvPr/>
        </p:nvSpPr>
        <p:spPr bwMode="auto">
          <a:xfrm>
            <a:off x="3676650" y="4286250"/>
            <a:ext cx="352425" cy="78581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Text Box 24"/>
          <p:cNvSpPr txBox="1">
            <a:spLocks noChangeArrowheads="1"/>
          </p:cNvSpPr>
          <p:nvPr/>
        </p:nvSpPr>
        <p:spPr bwMode="auto">
          <a:xfrm>
            <a:off x="4498975" y="4870450"/>
            <a:ext cx="43909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Si </a:t>
            </a:r>
            <a:r>
              <a:rPr lang="en-US" sz="1800" dirty="0" err="1" smtClean="0"/>
              <a:t>fuera</a:t>
            </a:r>
            <a:r>
              <a:rPr lang="en-US" sz="1800" dirty="0" smtClean="0"/>
              <a:t> </a:t>
            </a:r>
            <a:r>
              <a:rPr lang="en-US" sz="1800" dirty="0" err="1" smtClean="0"/>
              <a:t>necesario</a:t>
            </a:r>
            <a:r>
              <a:rPr lang="en-US" sz="1800" dirty="0" smtClean="0"/>
              <a:t>,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 smtClean="0"/>
              <a:t>algunos</a:t>
            </a:r>
            <a:endParaRPr lang="en-US" sz="1800" dirty="0"/>
          </a:p>
          <a:p>
            <a:r>
              <a:rPr lang="en-US" sz="1800" dirty="0"/>
              <a:t>target files (Ex: Expired targets)</a:t>
            </a:r>
          </a:p>
        </p:txBody>
      </p:sp>
      <p:sp>
        <p:nvSpPr>
          <p:cNvPr id="430105" name="Rectangle 25"/>
          <p:cNvSpPr>
            <a:spLocks noChangeArrowheads="1"/>
          </p:cNvSpPr>
          <p:nvPr/>
        </p:nvSpPr>
        <p:spPr bwMode="auto">
          <a:xfrm>
            <a:off x="1076325" y="5762625"/>
            <a:ext cx="1781175" cy="50006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00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300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300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4300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430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430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430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430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430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nimBg="1"/>
      <p:bldP spid="430087" grpId="0" animBg="1"/>
      <p:bldP spid="430091" grpId="0" animBg="1"/>
      <p:bldP spid="430093" grpId="0"/>
      <p:bldP spid="430101" grpId="0" animBg="1"/>
      <p:bldP spid="430102" grpId="0" animBg="1"/>
      <p:bldP spid="430103" grpId="0" animBg="1"/>
      <p:bldP spid="430104" grpId="0"/>
      <p:bldP spid="430105" grpId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Detalles</a:t>
            </a:r>
            <a:r>
              <a:rPr lang="en-US" dirty="0" smtClean="0"/>
              <a:t> 1/4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BC70AE-D788-41B5-9F26-4458A73A4795}" type="slidenum">
              <a:rPr lang="fr-FR" smtClean="0"/>
              <a:pPr/>
              <a:t>41</a:t>
            </a:fld>
            <a:endParaRPr lang="fr-FR" smtClean="0"/>
          </a:p>
        </p:txBody>
      </p:sp>
      <p:pic>
        <p:nvPicPr>
          <p:cNvPr id="49157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638" y="1155700"/>
            <a:ext cx="3629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25425" y="1825625"/>
            <a:ext cx="3495675" cy="1238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84150" y="3479800"/>
            <a:ext cx="314325" cy="14763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3803650" y="1712913"/>
            <a:ext cx="3108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Selecciona</a:t>
            </a:r>
            <a:r>
              <a:rPr lang="en-US" sz="1800" dirty="0" smtClean="0"/>
              <a:t> </a:t>
            </a:r>
            <a:r>
              <a:rPr lang="en-US" sz="1800" dirty="0" err="1" smtClean="0"/>
              <a:t>tu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XCT</a:t>
            </a:r>
            <a:endParaRPr lang="en-US" sz="1800" dirty="0"/>
          </a:p>
        </p:txBody>
      </p:sp>
      <p:pic>
        <p:nvPicPr>
          <p:cNvPr id="43214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6500" y="3921125"/>
            <a:ext cx="51482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2152" name="Freeform 24"/>
          <p:cNvSpPr>
            <a:spLocks/>
          </p:cNvSpPr>
          <p:nvPr/>
        </p:nvSpPr>
        <p:spPr bwMode="auto">
          <a:xfrm>
            <a:off x="333375" y="3629025"/>
            <a:ext cx="2124075" cy="1114425"/>
          </a:xfrm>
          <a:custGeom>
            <a:avLst/>
            <a:gdLst>
              <a:gd name="T0" fmla="*/ 0 w 1338"/>
              <a:gd name="T1" fmla="*/ 0 h 702"/>
              <a:gd name="T2" fmla="*/ 0 w 1338"/>
              <a:gd name="T3" fmla="*/ 846772602 h 702"/>
              <a:gd name="T4" fmla="*/ 2147483647 w 1338"/>
              <a:gd name="T5" fmla="*/ 1769149866 h 702"/>
              <a:gd name="T6" fmla="*/ 0 60000 65536"/>
              <a:gd name="T7" fmla="*/ 0 60000 65536"/>
              <a:gd name="T8" fmla="*/ 0 60000 65536"/>
              <a:gd name="T9" fmla="*/ 0 w 1338"/>
              <a:gd name="T10" fmla="*/ 0 h 702"/>
              <a:gd name="T11" fmla="*/ 1338 w 1338"/>
              <a:gd name="T12" fmla="*/ 702 h 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8" h="702">
                <a:moveTo>
                  <a:pt x="0" y="0"/>
                </a:moveTo>
                <a:lnTo>
                  <a:pt x="0" y="336"/>
                </a:lnTo>
                <a:lnTo>
                  <a:pt x="1338" y="702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2609850" y="3933825"/>
            <a:ext cx="695325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2559050" y="5683250"/>
            <a:ext cx="476250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21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21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32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321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32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32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animBg="1"/>
      <p:bldP spid="432135" grpId="0" animBg="1"/>
      <p:bldP spid="432139" grpId="0"/>
      <p:bldP spid="432152" grpId="0" animBg="1"/>
      <p:bldP spid="432153" grpId="0" animBg="1"/>
      <p:bldP spid="432154" grpId="0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Detalles</a:t>
            </a:r>
            <a:r>
              <a:rPr lang="en-US" dirty="0" smtClean="0"/>
              <a:t> 2/4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98DD3F-CDB8-42B3-8E2E-BE767BF11BFF}" type="slidenum">
              <a:rPr lang="fr-FR" smtClean="0"/>
              <a:pPr/>
              <a:t>42</a:t>
            </a:fld>
            <a:endParaRPr lang="fr-FR" smtClean="0"/>
          </a:p>
        </p:txBody>
      </p:sp>
      <p:pic>
        <p:nvPicPr>
          <p:cNvPr id="50181" name="Picture 3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4788" y="1208088"/>
            <a:ext cx="3697292" cy="2516187"/>
            <a:chOff x="129" y="761"/>
            <a:chExt cx="2329" cy="1585"/>
          </a:xfrm>
        </p:grpSpPr>
        <p:pic>
          <p:nvPicPr>
            <p:cNvPr id="5020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" y="1056"/>
              <a:ext cx="2262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3" name="Text Box 14"/>
            <p:cNvSpPr txBox="1">
              <a:spLocks noChangeArrowheads="1"/>
            </p:cNvSpPr>
            <p:nvPr/>
          </p:nvSpPr>
          <p:spPr bwMode="auto">
            <a:xfrm>
              <a:off x="266" y="761"/>
              <a:ext cx="2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Puedes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exportar</a:t>
              </a:r>
              <a:r>
                <a:rPr lang="en-US" sz="1800" dirty="0" smtClean="0"/>
                <a:t> un </a:t>
              </a:r>
              <a:r>
                <a:rPr lang="en-US" sz="1800" dirty="0" err="1" smtClean="0"/>
                <a:t>reporte</a:t>
              </a:r>
              <a:r>
                <a:rPr lang="en-US" sz="1800" dirty="0" smtClean="0"/>
                <a:t> xml </a:t>
              </a:r>
              <a:endParaRPr lang="en-US" sz="1800" dirty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18088" y="1211263"/>
            <a:ext cx="3865562" cy="2484437"/>
            <a:chOff x="2789" y="835"/>
            <a:chExt cx="2681" cy="1811"/>
          </a:xfrm>
        </p:grpSpPr>
        <p:pic>
          <p:nvPicPr>
            <p:cNvPr id="50200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9" y="1121"/>
              <a:ext cx="2681" cy="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1" name="Text Box 16"/>
            <p:cNvSpPr txBox="1">
              <a:spLocks noChangeArrowheads="1"/>
            </p:cNvSpPr>
            <p:nvPr/>
          </p:nvSpPr>
          <p:spPr bwMode="auto">
            <a:xfrm>
              <a:off x="3142" y="835"/>
              <a:ext cx="208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Puedes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exportar</a:t>
              </a:r>
              <a:r>
                <a:rPr lang="en-US" sz="1800" dirty="0" smtClean="0"/>
                <a:t> target </a:t>
              </a:r>
              <a:r>
                <a:rPr lang="en-US" sz="1800" dirty="0"/>
                <a:t>files</a:t>
              </a:r>
            </a:p>
          </p:txBody>
        </p:sp>
      </p:grpSp>
      <p:pic>
        <p:nvPicPr>
          <p:cNvPr id="43418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1938" y="3997325"/>
            <a:ext cx="3465512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209675" y="1943100"/>
            <a:ext cx="1444625" cy="501650"/>
            <a:chOff x="762" y="1224"/>
            <a:chExt cx="910" cy="316"/>
          </a:xfrm>
        </p:grpSpPr>
        <p:sp>
          <p:nvSpPr>
            <p:cNvPr id="50198" name="Rectangle 21"/>
            <p:cNvSpPr>
              <a:spLocks noChangeArrowheads="1"/>
            </p:cNvSpPr>
            <p:nvPr/>
          </p:nvSpPr>
          <p:spPr bwMode="auto">
            <a:xfrm>
              <a:off x="762" y="1224"/>
              <a:ext cx="558" cy="9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Rectangle 22"/>
            <p:cNvSpPr>
              <a:spLocks noChangeArrowheads="1"/>
            </p:cNvSpPr>
            <p:nvPr/>
          </p:nvSpPr>
          <p:spPr bwMode="auto">
            <a:xfrm>
              <a:off x="790" y="1456"/>
              <a:ext cx="882" cy="8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137275" y="2012950"/>
            <a:ext cx="1435100" cy="622300"/>
            <a:chOff x="3566" y="1424"/>
            <a:chExt cx="1018" cy="452"/>
          </a:xfrm>
        </p:grpSpPr>
        <p:sp>
          <p:nvSpPr>
            <p:cNvPr id="50195" name="Rectangle 23"/>
            <p:cNvSpPr>
              <a:spLocks noChangeArrowheads="1"/>
            </p:cNvSpPr>
            <p:nvPr/>
          </p:nvSpPr>
          <p:spPr bwMode="auto">
            <a:xfrm>
              <a:off x="3566" y="1424"/>
              <a:ext cx="408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Rectangle 25"/>
            <p:cNvSpPr>
              <a:spLocks noChangeArrowheads="1"/>
            </p:cNvSpPr>
            <p:nvPr/>
          </p:nvSpPr>
          <p:spPr bwMode="auto">
            <a:xfrm>
              <a:off x="3588" y="1584"/>
              <a:ext cx="996" cy="12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Rectangle 26"/>
            <p:cNvSpPr>
              <a:spLocks noChangeArrowheads="1"/>
            </p:cNvSpPr>
            <p:nvPr/>
          </p:nvSpPr>
          <p:spPr bwMode="auto">
            <a:xfrm>
              <a:off x="3598" y="1780"/>
              <a:ext cx="420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88925" y="5102225"/>
            <a:ext cx="2235200" cy="298450"/>
            <a:chOff x="182" y="3214"/>
            <a:chExt cx="1408" cy="188"/>
          </a:xfrm>
        </p:grpSpPr>
        <p:sp>
          <p:nvSpPr>
            <p:cNvPr id="50193" name="Rectangle 27"/>
            <p:cNvSpPr>
              <a:spLocks noChangeArrowheads="1"/>
            </p:cNvSpPr>
            <p:nvPr/>
          </p:nvSpPr>
          <p:spPr bwMode="auto">
            <a:xfrm>
              <a:off x="182" y="3318"/>
              <a:ext cx="324" cy="8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Rectangle 29"/>
            <p:cNvSpPr>
              <a:spLocks noChangeArrowheads="1"/>
            </p:cNvSpPr>
            <p:nvPr/>
          </p:nvSpPr>
          <p:spPr bwMode="auto">
            <a:xfrm>
              <a:off x="684" y="3214"/>
              <a:ext cx="906" cy="5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978150" y="4724400"/>
            <a:ext cx="4232275" cy="1381125"/>
            <a:chOff x="1876" y="2988"/>
            <a:chExt cx="2666" cy="870"/>
          </a:xfrm>
        </p:grpSpPr>
        <p:pic>
          <p:nvPicPr>
            <p:cNvPr id="50190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9" y="2988"/>
              <a:ext cx="1913" cy="87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50191" name="Rectangle 30"/>
            <p:cNvSpPr>
              <a:spLocks noChangeArrowheads="1"/>
            </p:cNvSpPr>
            <p:nvPr/>
          </p:nvSpPr>
          <p:spPr bwMode="auto">
            <a:xfrm>
              <a:off x="1876" y="3704"/>
              <a:ext cx="216" cy="7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31"/>
            <p:cNvSpPr>
              <a:spLocks noChangeShapeType="1"/>
            </p:cNvSpPr>
            <p:nvPr/>
          </p:nvSpPr>
          <p:spPr bwMode="auto">
            <a:xfrm flipV="1">
              <a:off x="2112" y="3432"/>
              <a:ext cx="498" cy="31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8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4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Detalles</a:t>
            </a:r>
            <a:r>
              <a:rPr lang="en-US" dirty="0" smtClean="0"/>
              <a:t> 3/4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C6426D-A7AC-4BB8-981E-F1432942CB29}" type="slidenum">
              <a:rPr lang="fr-FR" smtClean="0"/>
              <a:pPr/>
              <a:t>43</a:t>
            </a:fld>
            <a:endParaRPr lang="fr-FR" smtClean="0"/>
          </a:p>
        </p:txBody>
      </p:sp>
      <p:pic>
        <p:nvPicPr>
          <p:cNvPr id="43623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1247775"/>
            <a:ext cx="4643437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 descr="Symbol_Search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37" name="Rectangle 13"/>
          <p:cNvSpPr>
            <a:spLocks noChangeArrowheads="1"/>
          </p:cNvSpPr>
          <p:nvPr/>
        </p:nvSpPr>
        <p:spPr bwMode="auto">
          <a:xfrm>
            <a:off x="958850" y="1235075"/>
            <a:ext cx="65722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3623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9075" y="2343150"/>
            <a:ext cx="4564063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240" name="Rectangle 16"/>
          <p:cNvSpPr>
            <a:spLocks noChangeArrowheads="1"/>
          </p:cNvSpPr>
          <p:nvPr/>
        </p:nvSpPr>
        <p:spPr bwMode="auto">
          <a:xfrm>
            <a:off x="5441950" y="2327275"/>
            <a:ext cx="65722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36529" y="3905250"/>
            <a:ext cx="8228024" cy="2305050"/>
            <a:chOff x="149" y="2460"/>
            <a:chExt cx="5183" cy="1452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149" y="2772"/>
              <a:ext cx="207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/>
                <a:t>Puedes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modificar</a:t>
              </a:r>
              <a:r>
                <a:rPr lang="en-US" sz="2000" dirty="0" smtClean="0"/>
                <a:t> “en vivo” </a:t>
              </a:r>
            </a:p>
            <a:p>
              <a:pPr algn="ctr"/>
              <a:r>
                <a:rPr lang="en-US" sz="2000" dirty="0" smtClean="0"/>
                <a:t>la </a:t>
              </a:r>
              <a:r>
                <a:rPr lang="en-US" sz="2000" dirty="0" err="1" smtClean="0"/>
                <a:t>información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itinerario</a:t>
              </a:r>
              <a:endParaRPr lang="en-US" sz="2000" dirty="0"/>
            </a:p>
          </p:txBody>
        </p:sp>
        <p:sp>
          <p:nvSpPr>
            <p:cNvPr id="51213" name="Rectangle 18"/>
            <p:cNvSpPr>
              <a:spLocks noChangeArrowheads="1"/>
            </p:cNvSpPr>
            <p:nvPr/>
          </p:nvSpPr>
          <p:spPr bwMode="auto">
            <a:xfrm>
              <a:off x="2538" y="2460"/>
              <a:ext cx="948" cy="16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Rectangle 19"/>
            <p:cNvSpPr>
              <a:spLocks noChangeArrowheads="1"/>
            </p:cNvSpPr>
            <p:nvPr/>
          </p:nvSpPr>
          <p:spPr bwMode="auto">
            <a:xfrm>
              <a:off x="2938" y="2772"/>
              <a:ext cx="2394" cy="114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62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62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62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62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7" grpId="0" animBg="1"/>
      <p:bldP spid="436240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Detalles</a:t>
            </a:r>
            <a:r>
              <a:rPr lang="en-US" dirty="0" smtClean="0"/>
              <a:t> 4/4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D02CB1-B2F3-4296-B282-DC9733859100}" type="slidenum">
              <a:rPr lang="fr-FR" smtClean="0"/>
              <a:pPr/>
              <a:t>44</a:t>
            </a:fld>
            <a:endParaRPr lang="fr-FR" smtClean="0"/>
          </a:p>
        </p:txBody>
      </p:sp>
      <p:pic>
        <p:nvPicPr>
          <p:cNvPr id="52229" name="Picture 4" descr="Symbol_Search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3" y="2044700"/>
            <a:ext cx="4333875" cy="3946525"/>
            <a:chOff x="111" y="1288"/>
            <a:chExt cx="2730" cy="2486"/>
          </a:xfrm>
        </p:grpSpPr>
        <p:pic>
          <p:nvPicPr>
            <p:cNvPr id="52242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" y="1290"/>
              <a:ext cx="2730" cy="2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3" name="Rectangle 7"/>
            <p:cNvSpPr>
              <a:spLocks noChangeArrowheads="1"/>
            </p:cNvSpPr>
            <p:nvPr/>
          </p:nvSpPr>
          <p:spPr bwMode="auto">
            <a:xfrm>
              <a:off x="1378" y="1288"/>
              <a:ext cx="384" cy="12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287" name="Text Box 15"/>
          <p:cNvSpPr txBox="1">
            <a:spLocks noChangeArrowheads="1"/>
          </p:cNvSpPr>
          <p:nvPr/>
        </p:nvSpPr>
        <p:spPr bwMode="auto">
          <a:xfrm>
            <a:off x="0" y="1506538"/>
            <a:ext cx="4352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agregar</a:t>
            </a:r>
            <a:r>
              <a:rPr lang="en-US" sz="1800" dirty="0" smtClean="0"/>
              <a:t> </a:t>
            </a:r>
            <a:r>
              <a:rPr lang="en-US" sz="1800" dirty="0" err="1" smtClean="0"/>
              <a:t>algunos</a:t>
            </a:r>
            <a:r>
              <a:rPr lang="en-US" sz="1800" dirty="0" smtClean="0"/>
              <a:t> </a:t>
            </a:r>
            <a:r>
              <a:rPr lang="en-US" sz="1800" dirty="0" err="1" smtClean="0"/>
              <a:t>targets“en</a:t>
            </a:r>
            <a:r>
              <a:rPr lang="en-US" sz="1800" dirty="0" smtClean="0"/>
              <a:t> vivo”</a:t>
            </a:r>
            <a:endParaRPr lang="en-US" sz="1800" dirty="0"/>
          </a:p>
        </p:txBody>
      </p:sp>
      <p:sp>
        <p:nvSpPr>
          <p:cNvPr id="438290" name="Text Box 18"/>
          <p:cNvSpPr txBox="1">
            <a:spLocks noChangeArrowheads="1"/>
          </p:cNvSpPr>
          <p:nvPr/>
        </p:nvSpPr>
        <p:spPr bwMode="auto">
          <a:xfrm>
            <a:off x="4591715" y="1545893"/>
            <a:ext cx="42627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checar</a:t>
            </a:r>
            <a:r>
              <a:rPr lang="en-US" sz="1800" dirty="0" smtClean="0"/>
              <a:t> el </a:t>
            </a:r>
            <a:r>
              <a:rPr lang="en-US" sz="1800" dirty="0" err="1" smtClean="0"/>
              <a:t>estatus</a:t>
            </a:r>
            <a:r>
              <a:rPr lang="en-US" sz="1800" dirty="0" smtClean="0"/>
              <a:t> </a:t>
            </a:r>
            <a:r>
              <a:rPr lang="en-US" sz="1800" dirty="0" err="1" smtClean="0"/>
              <a:t>sobre</a:t>
            </a:r>
            <a:r>
              <a:rPr lang="en-US" sz="1800" dirty="0" smtClean="0"/>
              <a:t> 1 </a:t>
            </a:r>
            <a:r>
              <a:rPr lang="en-US" sz="1800" dirty="0"/>
              <a:t>target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72013" y="2008188"/>
            <a:ext cx="4333875" cy="992187"/>
            <a:chOff x="2943" y="1265"/>
            <a:chExt cx="2730" cy="625"/>
          </a:xfrm>
        </p:grpSpPr>
        <p:pic>
          <p:nvPicPr>
            <p:cNvPr id="52240" name="Picture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43" y="1265"/>
              <a:ext cx="273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1" name="Rectangle 20"/>
            <p:cNvSpPr>
              <a:spLocks noChangeArrowheads="1"/>
            </p:cNvSpPr>
            <p:nvPr/>
          </p:nvSpPr>
          <p:spPr bwMode="auto">
            <a:xfrm>
              <a:off x="4596" y="1278"/>
              <a:ext cx="390" cy="9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67263" y="2743200"/>
            <a:ext cx="4176712" cy="3324225"/>
            <a:chOff x="3003" y="1728"/>
            <a:chExt cx="2631" cy="2094"/>
          </a:xfrm>
        </p:grpSpPr>
        <p:pic>
          <p:nvPicPr>
            <p:cNvPr id="52237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03" y="2095"/>
              <a:ext cx="2617" cy="1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38" name="Rectangle 23"/>
            <p:cNvSpPr>
              <a:spLocks noChangeArrowheads="1"/>
            </p:cNvSpPr>
            <p:nvPr/>
          </p:nvSpPr>
          <p:spPr bwMode="auto">
            <a:xfrm>
              <a:off x="5316" y="1728"/>
              <a:ext cx="318" cy="8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24"/>
            <p:cNvSpPr>
              <a:spLocks noChangeShapeType="1"/>
            </p:cNvSpPr>
            <p:nvPr/>
          </p:nvSpPr>
          <p:spPr bwMode="auto">
            <a:xfrm flipH="1">
              <a:off x="4974" y="1830"/>
              <a:ext cx="504" cy="36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38298" name="Rectangle 26"/>
          <p:cNvSpPr>
            <a:spLocks noChangeArrowheads="1"/>
          </p:cNvSpPr>
          <p:nvPr/>
        </p:nvSpPr>
        <p:spPr bwMode="auto">
          <a:xfrm>
            <a:off x="5743575" y="2505075"/>
            <a:ext cx="1352550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82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82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38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87" grpId="0"/>
      <p:bldP spid="438290" grpId="0"/>
      <p:bldP spid="438298" grpId="0" animBg="1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2" y="401638"/>
            <a:ext cx="7925353" cy="550862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Estadísticas</a:t>
            </a:r>
            <a:r>
              <a:rPr lang="en-US" dirty="0" smtClean="0"/>
              <a:t> 1/2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B38976-0C61-4AB5-9F57-AA5314DDC37D}" type="slidenum">
              <a:rPr lang="fr-FR" smtClean="0"/>
              <a:pPr/>
              <a:t>45</a:t>
            </a:fld>
            <a:endParaRPr lang="fr-FR" smtClean="0"/>
          </a:p>
        </p:txBody>
      </p:sp>
      <p:pic>
        <p:nvPicPr>
          <p:cNvPr id="44443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6675" y="2266950"/>
            <a:ext cx="508635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3" descr="Symbol_Search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638" y="1155700"/>
            <a:ext cx="3629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225425" y="1825625"/>
            <a:ext cx="3495675" cy="1238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4423" name="Rectangle 7"/>
          <p:cNvSpPr>
            <a:spLocks noChangeArrowheads="1"/>
          </p:cNvSpPr>
          <p:nvPr/>
        </p:nvSpPr>
        <p:spPr bwMode="auto">
          <a:xfrm>
            <a:off x="527050" y="3479800"/>
            <a:ext cx="381000" cy="138113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4425" name="Text Box 9"/>
          <p:cNvSpPr txBox="1">
            <a:spLocks noChangeArrowheads="1"/>
          </p:cNvSpPr>
          <p:nvPr/>
        </p:nvSpPr>
        <p:spPr bwMode="auto">
          <a:xfrm>
            <a:off x="3803650" y="1712913"/>
            <a:ext cx="31684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/>
              <a:t>Selecciona</a:t>
            </a:r>
            <a:r>
              <a:rPr lang="en-US" sz="1800" dirty="0" smtClean="0"/>
              <a:t> </a:t>
            </a:r>
            <a:r>
              <a:rPr lang="en-US" sz="1800" dirty="0" err="1" smtClean="0"/>
              <a:t>tu</a:t>
            </a:r>
            <a:r>
              <a:rPr lang="en-US" sz="1800" dirty="0" smtClean="0"/>
              <a:t> </a:t>
            </a:r>
            <a:r>
              <a:rPr lang="en-US" sz="1800" dirty="0" err="1" smtClean="0"/>
              <a:t>campaña</a:t>
            </a:r>
            <a:r>
              <a:rPr lang="en-US" sz="1800" dirty="0" smtClean="0"/>
              <a:t> XCT </a:t>
            </a:r>
            <a:endParaRPr lang="en-US" sz="1800" dirty="0"/>
          </a:p>
        </p:txBody>
      </p:sp>
      <p:sp>
        <p:nvSpPr>
          <p:cNvPr id="444427" name="Freeform 11"/>
          <p:cNvSpPr>
            <a:spLocks/>
          </p:cNvSpPr>
          <p:nvPr/>
        </p:nvSpPr>
        <p:spPr bwMode="auto">
          <a:xfrm>
            <a:off x="676275" y="3629025"/>
            <a:ext cx="3228975" cy="428625"/>
          </a:xfrm>
          <a:custGeom>
            <a:avLst/>
            <a:gdLst>
              <a:gd name="T0" fmla="*/ 0 w 1338"/>
              <a:gd name="T1" fmla="*/ 0 h 702"/>
              <a:gd name="T2" fmla="*/ 0 w 1338"/>
              <a:gd name="T3" fmla="*/ 125262293 h 702"/>
              <a:gd name="T4" fmla="*/ 2147483647 w 1338"/>
              <a:gd name="T5" fmla="*/ 261708519 h 702"/>
              <a:gd name="T6" fmla="*/ 0 60000 65536"/>
              <a:gd name="T7" fmla="*/ 0 60000 65536"/>
              <a:gd name="T8" fmla="*/ 0 60000 65536"/>
              <a:gd name="T9" fmla="*/ 0 w 1338"/>
              <a:gd name="T10" fmla="*/ 0 h 702"/>
              <a:gd name="T11" fmla="*/ 1338 w 1338"/>
              <a:gd name="T12" fmla="*/ 702 h 7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8" h="702">
                <a:moveTo>
                  <a:pt x="0" y="0"/>
                </a:moveTo>
                <a:lnTo>
                  <a:pt x="0" y="336"/>
                </a:lnTo>
                <a:lnTo>
                  <a:pt x="1338" y="702"/>
                </a:lnTo>
              </a:path>
            </a:pathLst>
          </a:custGeom>
          <a:noFill/>
          <a:ln w="38100" cap="flat" cmpd="sng">
            <a:solidFill>
              <a:srgbClr val="FF993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4029075" y="2276475"/>
            <a:ext cx="695325" cy="2000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444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444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4444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44423" grpId="0" animBg="1"/>
      <p:bldP spid="444425" grpId="0"/>
      <p:bldP spid="444427" grpId="0" animBg="1"/>
      <p:bldP spid="444428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>
          <a:xfrm>
            <a:off x="538162" y="401638"/>
            <a:ext cx="8042311" cy="550862"/>
          </a:xfrm>
        </p:spPr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4 – </a:t>
            </a:r>
            <a:r>
              <a:rPr lang="en-US" dirty="0" err="1" smtClean="0"/>
              <a:t>Monitoreo</a:t>
            </a:r>
            <a:r>
              <a:rPr lang="en-US" dirty="0" smtClean="0"/>
              <a:t> – XCT – </a:t>
            </a:r>
            <a:r>
              <a:rPr lang="en-US" dirty="0" err="1" smtClean="0"/>
              <a:t>Estadísticas</a:t>
            </a:r>
            <a:r>
              <a:rPr lang="en-US" dirty="0" smtClean="0"/>
              <a:t> 2/2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485FF8-9338-43FA-9F27-E22CE8F4CDCE}" type="slidenum">
              <a:rPr lang="fr-FR" smtClean="0"/>
              <a:pPr/>
              <a:t>46</a:t>
            </a:fld>
            <a:endParaRPr lang="fr-FR" smtClean="0"/>
          </a:p>
        </p:txBody>
      </p:sp>
      <p:pic>
        <p:nvPicPr>
          <p:cNvPr id="44647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9675"/>
            <a:ext cx="4276725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4" descr="Symbol_Search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6750" y="114300"/>
            <a:ext cx="733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733425" y="1219200"/>
            <a:ext cx="609600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46478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5138" y="2171700"/>
            <a:ext cx="484981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5797550" y="2225675"/>
            <a:ext cx="685800" cy="1714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6480" name="Text Box 16"/>
          <p:cNvSpPr txBox="1">
            <a:spLocks noChangeArrowheads="1"/>
          </p:cNvSpPr>
          <p:nvPr/>
        </p:nvSpPr>
        <p:spPr bwMode="auto">
          <a:xfrm>
            <a:off x="4670425" y="4956175"/>
            <a:ext cx="42370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Si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necesario</a:t>
            </a:r>
            <a:r>
              <a:rPr lang="en-US" sz="1800" dirty="0" smtClean="0"/>
              <a:t>, </a:t>
            </a:r>
            <a:r>
              <a:rPr lang="en-US" sz="1800" dirty="0" err="1" smtClean="0"/>
              <a:t>puedes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 smtClean="0"/>
              <a:t>algunos</a:t>
            </a:r>
            <a:endParaRPr lang="en-US" sz="1800" dirty="0"/>
          </a:p>
          <a:p>
            <a:r>
              <a:rPr lang="en-US" sz="1800" dirty="0"/>
              <a:t>target files (Ex: Expired targets)</a:t>
            </a:r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4333875" y="4095750"/>
            <a:ext cx="3743325" cy="414338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" dur="1" fill="hold"/>
                                        <p:tgtEl>
                                          <p:spTgt spid="446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4464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464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6" grpId="0" animBg="1"/>
      <p:bldP spid="446479" grpId="0" animBg="1"/>
      <p:bldP spid="446480" grpId="0"/>
      <p:bldP spid="446481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Monitoreando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Mensajes</a:t>
            </a:r>
            <a:r>
              <a:rPr lang="en-US" dirty="0" smtClean="0"/>
              <a:t> de Error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>
          <a:xfrm>
            <a:off x="3876675" y="2309813"/>
            <a:ext cx="5191125" cy="237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Los </a:t>
            </a:r>
            <a:r>
              <a:rPr lang="en-US" dirty="0" err="1" smtClean="0"/>
              <a:t>detalles</a:t>
            </a:r>
            <a:r>
              <a:rPr lang="en-US" dirty="0" smtClean="0"/>
              <a:t> </a:t>
            </a:r>
            <a:r>
              <a:rPr lang="en-US" dirty="0" err="1" smtClean="0"/>
              <a:t>acerca</a:t>
            </a:r>
            <a:r>
              <a:rPr lang="en-US" dirty="0" smtClean="0"/>
              <a:t> de un </a:t>
            </a:r>
            <a:r>
              <a:rPr lang="en-US" dirty="0" err="1" smtClean="0"/>
              <a:t>mensaje</a:t>
            </a:r>
            <a:r>
              <a:rPr lang="en-US" dirty="0" smtClean="0"/>
              <a:t> de error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en la “</a:t>
            </a:r>
            <a:r>
              <a:rPr lang="en-US" dirty="0" err="1" smtClean="0"/>
              <a:t>Guía</a:t>
            </a:r>
            <a:r>
              <a:rPr lang="en-US" dirty="0" smtClean="0"/>
              <a:t> de </a:t>
            </a:r>
            <a:r>
              <a:rPr lang="en-US" dirty="0" err="1" smtClean="0"/>
              <a:t>Administración</a:t>
            </a:r>
            <a:r>
              <a:rPr lang="en-US" dirty="0" smtClean="0"/>
              <a:t>”:</a:t>
            </a:r>
          </a:p>
          <a:p>
            <a:pPr eaLnBrk="1" hangingPunct="1"/>
            <a:r>
              <a:rPr lang="en-US" dirty="0" err="1" smtClean="0"/>
              <a:t>Anexo</a:t>
            </a:r>
            <a:r>
              <a:rPr lang="en-US" dirty="0" smtClean="0"/>
              <a:t> F – </a:t>
            </a:r>
            <a:r>
              <a:rPr lang="en-US" dirty="0" err="1" smtClean="0"/>
              <a:t>Mensajes</a:t>
            </a:r>
            <a:r>
              <a:rPr lang="en-US" dirty="0" smtClean="0"/>
              <a:t> de Error</a:t>
            </a:r>
          </a:p>
          <a:p>
            <a:pPr lvl="1" eaLnBrk="1" hangingPunct="1"/>
            <a:r>
              <a:rPr lang="en-US" dirty="0" err="1" smtClean="0"/>
              <a:t>Mensajes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 de error</a:t>
            </a:r>
          </a:p>
          <a:p>
            <a:pPr lvl="1" algn="l" eaLnBrk="1" hangingPunct="1"/>
            <a:r>
              <a:rPr lang="en-US" dirty="0" err="1" smtClean="0"/>
              <a:t>Mensajes</a:t>
            </a:r>
            <a:r>
              <a:rPr lang="en-US" dirty="0" smtClean="0"/>
              <a:t>  de error de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Mensajes</a:t>
            </a:r>
            <a:r>
              <a:rPr lang="en-US" dirty="0" smtClean="0"/>
              <a:t> de error de </a:t>
            </a:r>
            <a:r>
              <a:rPr lang="en-US" dirty="0" err="1" smtClean="0"/>
              <a:t>administrador</a:t>
            </a:r>
            <a:r>
              <a:rPr lang="en-US" dirty="0" smtClean="0"/>
              <a:t> de Applet</a:t>
            </a:r>
          </a:p>
          <a:p>
            <a:pPr lvl="1" eaLnBrk="1" hangingPunct="1"/>
            <a:r>
              <a:rPr lang="en-US" dirty="0" err="1" smtClean="0"/>
              <a:t>Códigos</a:t>
            </a:r>
            <a:r>
              <a:rPr lang="en-US" dirty="0" smtClean="0"/>
              <a:t> de error de XCT</a:t>
            </a:r>
            <a:endParaRPr lang="en-US" sz="1800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F84CAD-315C-4A07-B5FC-4D47364401C3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481" y="1448790"/>
            <a:ext cx="3167495" cy="444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Resumen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6ED48F-64F7-4E6E-81AE-2B9A1DB99917}" type="slidenum">
              <a:rPr lang="fr-FR" smtClean="0"/>
              <a:pPr/>
              <a:t>48</a:t>
            </a:fld>
            <a:endParaRPr lang="fr-FR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350" y="1454150"/>
            <a:ext cx="1339850" cy="1163638"/>
            <a:chOff x="493" y="918"/>
            <a:chExt cx="844" cy="733"/>
          </a:xfrm>
        </p:grpSpPr>
        <p:pic>
          <p:nvPicPr>
            <p:cNvPr id="56343" name="Picture 5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4" name="Picture 6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50567" name="Picture 7" descr="Calender_Tim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550" y="4075113"/>
            <a:ext cx="931863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54075" y="2840038"/>
            <a:ext cx="914400" cy="836612"/>
            <a:chOff x="4751" y="2193"/>
            <a:chExt cx="576" cy="527"/>
          </a:xfrm>
        </p:grpSpPr>
        <p:pic>
          <p:nvPicPr>
            <p:cNvPr id="56340" name="Picture 9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1" name="Picture 10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42" name="Picture 11" descr="car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50572" name="Picture 12" descr="Symbol_Search_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4075" y="529272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3355975" y="906463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CMM</a:t>
            </a:r>
          </a:p>
        </p:txBody>
      </p:sp>
      <p:sp>
        <p:nvSpPr>
          <p:cNvPr id="450574" name="Text Box 14"/>
          <p:cNvSpPr txBox="1">
            <a:spLocks noChangeArrowheads="1"/>
          </p:cNvSpPr>
          <p:nvPr/>
        </p:nvSpPr>
        <p:spPr bwMode="auto">
          <a:xfrm>
            <a:off x="6362700" y="9032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XCT</a:t>
            </a:r>
          </a:p>
        </p:txBody>
      </p:sp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2333625" y="1838325"/>
            <a:ext cx="619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43025" algn="ctr"/>
                <a:tab pos="4391025" algn="ctr"/>
              </a:tabLst>
            </a:pPr>
            <a:r>
              <a:rPr lang="en-US" dirty="0">
                <a:solidFill>
                  <a:srgbClr val="FF9933"/>
                </a:solidFill>
              </a:rPr>
              <a:t>	1 </a:t>
            </a:r>
            <a:r>
              <a:rPr lang="en-US" dirty="0" err="1" smtClean="0">
                <a:solidFill>
                  <a:srgbClr val="FF9933"/>
                </a:solidFill>
              </a:rPr>
              <a:t>escenario</a:t>
            </a:r>
            <a:r>
              <a:rPr lang="en-US" dirty="0" smtClean="0">
                <a:solidFill>
                  <a:srgbClr val="FF9933"/>
                </a:solidFill>
              </a:rPr>
              <a:t> CMM </a:t>
            </a:r>
            <a:r>
              <a:rPr lang="en-US" dirty="0">
                <a:solidFill>
                  <a:srgbClr val="FF9933"/>
                </a:solidFill>
              </a:rPr>
              <a:t>	1 XCT </a:t>
            </a:r>
            <a:r>
              <a:rPr lang="en-US" dirty="0" err="1" smtClean="0">
                <a:solidFill>
                  <a:srgbClr val="FF9933"/>
                </a:solidFill>
              </a:rPr>
              <a:t>escenario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50576" name="Text Box 16"/>
          <p:cNvSpPr txBox="1">
            <a:spLocks noChangeArrowheads="1"/>
          </p:cNvSpPr>
          <p:nvPr/>
        </p:nvSpPr>
        <p:spPr bwMode="auto">
          <a:xfrm>
            <a:off x="2333625" y="3067050"/>
            <a:ext cx="667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43025" algn="ctr"/>
                <a:tab pos="4391025" algn="ctr"/>
              </a:tabLst>
            </a:pPr>
            <a:r>
              <a:rPr lang="en-US">
                <a:solidFill>
                  <a:srgbClr val="FF9933"/>
                </a:solidFill>
              </a:rPr>
              <a:t>	1 Target file</a:t>
            </a:r>
            <a:r>
              <a:rPr lang="en-US"/>
              <a:t>	</a:t>
            </a:r>
            <a:r>
              <a:rPr lang="en-US">
                <a:solidFill>
                  <a:srgbClr val="FF0066"/>
                </a:solidFill>
              </a:rPr>
              <a:t>x Target file(s)*</a:t>
            </a:r>
            <a:endParaRPr lang="en-US"/>
          </a:p>
        </p:txBody>
      </p:sp>
      <p:sp>
        <p:nvSpPr>
          <p:cNvPr id="450577" name="Text Box 17"/>
          <p:cNvSpPr txBox="1">
            <a:spLocks noChangeArrowheads="1"/>
          </p:cNvSpPr>
          <p:nvPr/>
        </p:nvSpPr>
        <p:spPr bwMode="auto">
          <a:xfrm>
            <a:off x="2333625" y="4160838"/>
            <a:ext cx="66770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43025" algn="ctr"/>
                <a:tab pos="4391025" algn="ctr"/>
              </a:tabLst>
            </a:pPr>
            <a:r>
              <a:rPr lang="en-US" dirty="0">
                <a:solidFill>
                  <a:srgbClr val="FF9933"/>
                </a:solidFill>
              </a:rPr>
              <a:t>	</a:t>
            </a:r>
            <a:r>
              <a:rPr lang="en-US" dirty="0" err="1" smtClean="0">
                <a:solidFill>
                  <a:srgbClr val="FF9933"/>
                </a:solidFill>
              </a:rPr>
              <a:t>Fechas</a:t>
            </a:r>
            <a:r>
              <a:rPr lang="en-US" dirty="0" smtClean="0">
                <a:solidFill>
                  <a:srgbClr val="FF9933"/>
                </a:solidFill>
              </a:rPr>
              <a:t> de </a:t>
            </a:r>
            <a:r>
              <a:rPr lang="en-US" dirty="0" err="1" smtClean="0">
                <a:solidFill>
                  <a:srgbClr val="FF9933"/>
                </a:solidFill>
              </a:rPr>
              <a:t>inicio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</a:p>
          <a:p>
            <a:pPr>
              <a:tabLst>
                <a:tab pos="1343025" algn="ctr"/>
                <a:tab pos="4391025" algn="ctr"/>
              </a:tabLst>
            </a:pPr>
            <a:r>
              <a:rPr lang="en-US" dirty="0" smtClean="0">
                <a:solidFill>
                  <a:srgbClr val="FF9933"/>
                </a:solidFill>
              </a:rPr>
              <a:t>y </a:t>
            </a:r>
            <a:r>
              <a:rPr lang="en-US" dirty="0" err="1" smtClean="0">
                <a:solidFill>
                  <a:srgbClr val="FF9933"/>
                </a:solidFill>
              </a:rPr>
              <a:t>Terminación</a:t>
            </a:r>
            <a:r>
              <a:rPr lang="en-US" dirty="0" smtClean="0"/>
              <a:t> 	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66"/>
                </a:solidFill>
              </a:rPr>
              <a:t>Fecha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de </a:t>
            </a:r>
            <a:r>
              <a:rPr lang="en-US" dirty="0" err="1" smtClean="0">
                <a:solidFill>
                  <a:srgbClr val="FF0066"/>
                </a:solidFill>
              </a:rPr>
              <a:t>Terminación</a:t>
            </a:r>
            <a:r>
              <a:rPr lang="en-US" dirty="0" smtClean="0">
                <a:solidFill>
                  <a:srgbClr val="FF0066"/>
                </a:solidFill>
              </a:rPr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9933"/>
                </a:solidFill>
              </a:rPr>
              <a:t>3 </a:t>
            </a:r>
            <a:r>
              <a:rPr lang="en-US" dirty="0" err="1" smtClean="0">
                <a:solidFill>
                  <a:srgbClr val="FF9933"/>
                </a:solidFill>
              </a:rPr>
              <a:t>marcos</a:t>
            </a:r>
            <a:r>
              <a:rPr lang="en-US" dirty="0" smtClean="0">
                <a:solidFill>
                  <a:srgbClr val="FF9933"/>
                </a:solidFill>
              </a:rPr>
              <a:t> de </a:t>
            </a:r>
            <a:r>
              <a:rPr lang="en-US" dirty="0" err="1" smtClean="0">
                <a:solidFill>
                  <a:srgbClr val="FF9933"/>
                </a:solidFill>
              </a:rPr>
              <a:t>tiempo</a:t>
            </a:r>
            <a:r>
              <a:rPr lang="en-US" dirty="0"/>
              <a:t>	</a:t>
            </a:r>
            <a:r>
              <a:rPr lang="en-US" dirty="0" err="1" smtClean="0">
                <a:solidFill>
                  <a:srgbClr val="FF0066"/>
                </a:solidFill>
              </a:rPr>
              <a:t>Itinerario</a:t>
            </a:r>
            <a:r>
              <a:rPr lang="en-US" dirty="0" smtClean="0">
                <a:solidFill>
                  <a:srgbClr val="FF0066"/>
                </a:solidFill>
              </a:rPr>
              <a:t>*</a:t>
            </a:r>
            <a:endParaRPr lang="en-US" dirty="0"/>
          </a:p>
        </p:txBody>
      </p:sp>
      <p:sp>
        <p:nvSpPr>
          <p:cNvPr id="450578" name="Text Box 18"/>
          <p:cNvSpPr txBox="1">
            <a:spLocks noChangeArrowheads="1"/>
          </p:cNvSpPr>
          <p:nvPr/>
        </p:nvSpPr>
        <p:spPr bwMode="auto">
          <a:xfrm>
            <a:off x="2333625" y="5284788"/>
            <a:ext cx="6677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343025" algn="ctr"/>
                <a:tab pos="4391025" algn="ctr"/>
              </a:tabLst>
            </a:pPr>
            <a:r>
              <a:rPr lang="en-US" dirty="0">
                <a:solidFill>
                  <a:srgbClr val="FF9933"/>
                </a:solidFill>
              </a:rPr>
              <a:t>	</a:t>
            </a:r>
            <a:r>
              <a:rPr lang="en-US" dirty="0" err="1" smtClean="0">
                <a:solidFill>
                  <a:srgbClr val="FF9933"/>
                </a:solidFill>
              </a:rPr>
              <a:t>Estadisticas</a:t>
            </a:r>
            <a:r>
              <a:rPr lang="en-US" dirty="0" smtClean="0">
                <a:solidFill>
                  <a:srgbClr val="FF9933"/>
                </a:solidFill>
              </a:rPr>
              <a:t> de </a:t>
            </a:r>
            <a:r>
              <a:rPr lang="en-US" dirty="0" err="1" smtClean="0">
                <a:solidFill>
                  <a:srgbClr val="FF9933"/>
                </a:solidFill>
              </a:rPr>
              <a:t>Análisis</a:t>
            </a:r>
            <a:r>
              <a:rPr lang="en-US" dirty="0"/>
              <a:t>	 </a:t>
            </a:r>
            <a:r>
              <a:rPr lang="en-US" dirty="0" err="1" smtClean="0">
                <a:solidFill>
                  <a:srgbClr val="FF0066"/>
                </a:solidFill>
              </a:rPr>
              <a:t>Analisis</a:t>
            </a:r>
            <a:r>
              <a:rPr lang="en-US" dirty="0">
                <a:solidFill>
                  <a:srgbClr val="FF0066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FF9933"/>
                </a:solidFill>
              </a:rPr>
              <a:t>Statistics</a:t>
            </a:r>
          </a:p>
          <a:p>
            <a:pPr>
              <a:tabLst>
                <a:tab pos="1343025" algn="ctr"/>
                <a:tab pos="4391025" algn="ctr"/>
              </a:tabLst>
            </a:pPr>
            <a:r>
              <a:rPr lang="en-US" dirty="0">
                <a:solidFill>
                  <a:srgbClr val="FF9933"/>
                </a:solidFill>
              </a:rPr>
              <a:t>	</a:t>
            </a:r>
            <a:r>
              <a:rPr lang="en-US" dirty="0" err="1" smtClean="0">
                <a:solidFill>
                  <a:srgbClr val="FF9933"/>
                </a:solidFill>
              </a:rPr>
              <a:t>reporte</a:t>
            </a:r>
            <a:r>
              <a:rPr lang="en-US" dirty="0" smtClean="0">
                <a:solidFill>
                  <a:srgbClr val="FF9933"/>
                </a:solidFill>
              </a:rPr>
              <a:t> XML </a:t>
            </a:r>
            <a:r>
              <a:rPr lang="en-US" dirty="0">
                <a:solidFill>
                  <a:srgbClr val="FF9933"/>
                </a:solidFill>
              </a:rPr>
              <a:t>final 	 </a:t>
            </a:r>
            <a:r>
              <a:rPr lang="en-US" dirty="0" err="1" smtClean="0">
                <a:solidFill>
                  <a:srgbClr val="FF9933"/>
                </a:solidFill>
              </a:rPr>
              <a:t>Reporte</a:t>
            </a:r>
            <a:r>
              <a:rPr lang="en-US" dirty="0" smtClean="0">
                <a:solidFill>
                  <a:srgbClr val="FF9933"/>
                </a:solidFill>
              </a:rPr>
              <a:t> XML </a:t>
            </a:r>
            <a:r>
              <a:rPr lang="en-US" dirty="0">
                <a:solidFill>
                  <a:srgbClr val="FF9933"/>
                </a:solidFill>
              </a:rPr>
              <a:t>final </a:t>
            </a:r>
          </a:p>
        </p:txBody>
      </p:sp>
      <p:sp>
        <p:nvSpPr>
          <p:cNvPr id="450579" name="Line 19"/>
          <p:cNvSpPr>
            <a:spLocks noChangeShapeType="1"/>
          </p:cNvSpPr>
          <p:nvPr/>
        </p:nvSpPr>
        <p:spPr bwMode="auto">
          <a:xfrm>
            <a:off x="2328530" y="956930"/>
            <a:ext cx="5095" cy="518669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580" name="Line 20"/>
          <p:cNvSpPr>
            <a:spLocks noChangeShapeType="1"/>
          </p:cNvSpPr>
          <p:nvPr/>
        </p:nvSpPr>
        <p:spPr bwMode="auto">
          <a:xfrm>
            <a:off x="5311775" y="920750"/>
            <a:ext cx="9525" cy="521017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581" name="Line 21"/>
          <p:cNvSpPr>
            <a:spLocks noChangeShapeType="1"/>
          </p:cNvSpPr>
          <p:nvPr/>
        </p:nvSpPr>
        <p:spPr bwMode="auto">
          <a:xfrm>
            <a:off x="542925" y="1304925"/>
            <a:ext cx="7410450" cy="2857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5147913" y="6080125"/>
            <a:ext cx="33233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FF0066"/>
                </a:solidFill>
              </a:rPr>
              <a:t>(*) </a:t>
            </a:r>
            <a:r>
              <a:rPr lang="en-US" sz="1600" b="1" i="1" dirty="0" err="1" smtClean="0">
                <a:solidFill>
                  <a:srgbClr val="FF0066"/>
                </a:solidFill>
              </a:rPr>
              <a:t>puede</a:t>
            </a:r>
            <a:r>
              <a:rPr lang="en-US" sz="1600" b="1" i="1" dirty="0" smtClean="0">
                <a:solidFill>
                  <a:srgbClr val="FF0066"/>
                </a:solidFill>
              </a:rPr>
              <a:t> </a:t>
            </a:r>
            <a:r>
              <a:rPr lang="en-US" sz="1600" b="1" i="1" dirty="0" err="1" smtClean="0">
                <a:solidFill>
                  <a:srgbClr val="FF0066"/>
                </a:solidFill>
              </a:rPr>
              <a:t>actualizarse</a:t>
            </a:r>
            <a:r>
              <a:rPr lang="en-US" sz="1600" b="1" i="1" dirty="0" smtClean="0">
                <a:solidFill>
                  <a:srgbClr val="FF0066"/>
                </a:solidFill>
              </a:rPr>
              <a:t> “ en vivo”</a:t>
            </a:r>
            <a:endParaRPr lang="en-US" sz="1600" b="1" i="1" dirty="0">
              <a:solidFill>
                <a:srgbClr val="FF0066"/>
              </a:solidFill>
            </a:endParaRPr>
          </a:p>
        </p:txBody>
      </p:sp>
      <p:sp>
        <p:nvSpPr>
          <p:cNvPr id="25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505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50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505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4505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4505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6" dur="1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450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3" grpId="0"/>
      <p:bldP spid="450574" grpId="0"/>
      <p:bldP spid="450575" grpId="0"/>
      <p:bldP spid="450576" grpId="0"/>
      <p:bldP spid="450577" grpId="0"/>
      <p:bldP spid="450578" grpId="0"/>
      <p:bldP spid="450579" grpId="0" animBg="1"/>
      <p:bldP spid="450580" grpId="0" animBg="1"/>
      <p:bldP spid="450581" grpId="0" animBg="1"/>
      <p:bldP spid="450584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Prioridades</a:t>
            </a:r>
            <a:r>
              <a:rPr lang="en-US" dirty="0" smtClean="0"/>
              <a:t> de</a:t>
            </a:r>
            <a:br>
              <a:rPr lang="en-US" dirty="0" smtClean="0"/>
            </a:br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4963"/>
            <a:ext cx="7466013" cy="3997325"/>
          </a:xfrm>
        </p:spPr>
        <p:txBody>
          <a:bodyPr/>
          <a:lstStyle/>
          <a:p>
            <a:pPr eaLnBrk="1" hangingPunct="1"/>
            <a:r>
              <a:rPr lang="en-US" dirty="0" smtClean="0"/>
              <a:t>La </a:t>
            </a:r>
            <a:r>
              <a:rPr lang="en-US" dirty="0" err="1" smtClean="0"/>
              <a:t>campaña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XCT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prioridad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más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baja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contra la </a:t>
            </a:r>
            <a:r>
              <a:rPr lang="en-US" dirty="0" err="1" smtClean="0"/>
              <a:t>campaña</a:t>
            </a:r>
            <a:r>
              <a:rPr lang="en-US" dirty="0" smtClean="0"/>
              <a:t>  CMM e </a:t>
            </a:r>
            <a:r>
              <a:rPr lang="en-US" dirty="0" err="1" smtClean="0"/>
              <a:t>invocación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En la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campaña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CMM</a:t>
            </a:r>
            <a:r>
              <a:rPr lang="en-US" dirty="0" smtClean="0"/>
              <a:t>, un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parámetro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“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Nivel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Prioridad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administrar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Entre la </a:t>
            </a:r>
            <a:r>
              <a:rPr lang="en-US" dirty="0" err="1" smtClean="0"/>
              <a:t>campaña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CMM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smtClean="0"/>
              <a:t>(Con el </a:t>
            </a:r>
            <a:r>
              <a:rPr lang="en-US" i="1" dirty="0" err="1" smtClean="0"/>
              <a:t>mismo</a:t>
            </a:r>
            <a:r>
              <a:rPr lang="en-US" i="1" dirty="0" smtClean="0"/>
              <a:t> </a:t>
            </a:r>
            <a:r>
              <a:rPr lang="en-US" i="1" dirty="0" err="1" smtClean="0"/>
              <a:t>nivel</a:t>
            </a:r>
            <a:r>
              <a:rPr lang="en-US" i="1" dirty="0" smtClean="0"/>
              <a:t> de </a:t>
            </a:r>
            <a:r>
              <a:rPr lang="en-US" i="1" dirty="0" err="1" smtClean="0"/>
              <a:t>prioridad</a:t>
            </a:r>
            <a:r>
              <a:rPr lang="en-US" i="1" dirty="0" smtClean="0"/>
              <a:t>)</a:t>
            </a:r>
            <a:r>
              <a:rPr lang="en-US" dirty="0" smtClean="0"/>
              <a:t>, </a:t>
            </a:r>
            <a:r>
              <a:rPr lang="en-US" u="sng" dirty="0" smtClean="0"/>
              <a:t>it’s the one who already created the </a:t>
            </a:r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ESMS</a:t>
            </a:r>
            <a:r>
              <a:rPr lang="en-US" u="sng" dirty="0" smtClean="0"/>
              <a:t> that is able to </a:t>
            </a:r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 the card</a:t>
            </a:r>
          </a:p>
          <a:p>
            <a:pPr eaLnBrk="1" hangingPunct="1"/>
            <a:endParaRPr lang="en-US" b="1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i="1" dirty="0" err="1" smtClean="0"/>
              <a:t>Unicamente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campaña</a:t>
            </a:r>
            <a:r>
              <a:rPr lang="en-US" i="1" dirty="0" smtClean="0"/>
              <a:t> XCT </a:t>
            </a:r>
            <a:r>
              <a:rPr lang="en-US" i="1" dirty="0" err="1" smtClean="0"/>
              <a:t>puede</a:t>
            </a:r>
            <a:r>
              <a:rPr lang="en-US" i="1" dirty="0" smtClean="0"/>
              <a:t> </a:t>
            </a:r>
            <a:r>
              <a:rPr lang="en-US" i="1" dirty="0" err="1" smtClean="0"/>
              <a:t>correrse</a:t>
            </a:r>
            <a:r>
              <a:rPr lang="en-US" i="1" dirty="0" smtClean="0"/>
              <a:t> al </a:t>
            </a:r>
            <a:r>
              <a:rPr lang="en-US" i="1" dirty="0" err="1" smtClean="0"/>
              <a:t>mismo</a:t>
            </a:r>
            <a:r>
              <a:rPr lang="en-US" i="1" dirty="0" smtClean="0"/>
              <a:t> </a:t>
            </a:r>
            <a:r>
              <a:rPr lang="en-US" i="1" dirty="0" err="1" smtClean="0"/>
              <a:t>tiempo</a:t>
            </a:r>
            <a:endParaRPr lang="en-US" i="1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768E43-64B3-4720-B9F8-FDBCF7487C5C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8840788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pasos</a:t>
            </a:r>
            <a:endParaRPr lang="en-US" dirty="0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BACDD4-EB43-4B69-81C2-3EDB179E40FF}" type="slidenum">
              <a:rPr lang="fr-FR" smtClean="0"/>
              <a:pPr/>
              <a:t>5</a:t>
            </a:fld>
            <a:endParaRPr lang="fr-FR" smtClean="0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7163" y="1135063"/>
            <a:ext cx="6288087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5225" y="1998663"/>
            <a:ext cx="1339850" cy="1163637"/>
            <a:chOff x="493" y="918"/>
            <a:chExt cx="844" cy="733"/>
          </a:xfrm>
        </p:grpSpPr>
        <p:pic>
          <p:nvPicPr>
            <p:cNvPr id="12307" name="Picture 6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8" name="Picture 7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3288" name="Picture 8" descr="Calender_Tim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4025" y="3579813"/>
            <a:ext cx="931863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0825" y="2897188"/>
            <a:ext cx="914400" cy="836612"/>
            <a:chOff x="4751" y="2193"/>
            <a:chExt cx="576" cy="527"/>
          </a:xfrm>
        </p:grpSpPr>
        <p:pic>
          <p:nvPicPr>
            <p:cNvPr id="12304" name="Picture 10" descr="c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83" y="2430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5" name="Picture 11" descr="c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43" y="2308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6" name="Picture 12" descr="card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751" y="2193"/>
              <a:ext cx="444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3293" name="Picture 13" descr="Symbol_Search_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59125" y="399732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2714625" y="1771650"/>
            <a:ext cx="151447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1444625" y="2159000"/>
            <a:ext cx="121920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1450975" y="2457450"/>
            <a:ext cx="121920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1438275" y="2759075"/>
            <a:ext cx="121920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1444625" y="3089275"/>
            <a:ext cx="121920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32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329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532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532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532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3532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4" grpId="0" animBg="1"/>
      <p:bldP spid="353294" grpId="1" animBg="1"/>
      <p:bldP spid="353295" grpId="0" animBg="1"/>
      <p:bldP spid="353295" grpId="1" animBg="1"/>
      <p:bldP spid="353296" grpId="0" animBg="1"/>
      <p:bldP spid="353296" grpId="1" animBg="1"/>
      <p:bldP spid="353297" grpId="0" animBg="1"/>
      <p:bldP spid="353297" grpId="1" animBg="1"/>
      <p:bldP spid="353298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Escenario</a:t>
            </a:r>
            <a:r>
              <a:rPr lang="en-US" dirty="0" smtClean="0"/>
              <a:t> 1/4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A37930-23B1-4608-A5C6-E792336872EF}" type="slidenum">
              <a:rPr lang="fr-FR" smtClean="0"/>
              <a:pPr/>
              <a:t>6</a:t>
            </a:fld>
            <a:endParaRPr lang="fr-FR" smtClean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513" y="1135063"/>
            <a:ext cx="6288087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318" name="Group 4"/>
          <p:cNvGrpSpPr>
            <a:grpSpLocks/>
          </p:cNvGrpSpPr>
          <p:nvPr/>
        </p:nvGrpSpPr>
        <p:grpSpPr bwMode="auto">
          <a:xfrm>
            <a:off x="8102600" y="122238"/>
            <a:ext cx="901700" cy="573087"/>
            <a:chOff x="493" y="918"/>
            <a:chExt cx="844" cy="733"/>
          </a:xfrm>
        </p:grpSpPr>
        <p:pic>
          <p:nvPicPr>
            <p:cNvPr id="13336" name="Picture 5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7" name="Picture 6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825500" y="2159000"/>
            <a:ext cx="1219200" cy="2476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4323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00263" y="2143125"/>
            <a:ext cx="4943475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5746750" y="5384800"/>
            <a:ext cx="609600" cy="2381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419600" y="5391150"/>
            <a:ext cx="2470150" cy="222250"/>
            <a:chOff x="2784" y="3396"/>
            <a:chExt cx="1556" cy="140"/>
          </a:xfrm>
        </p:grpSpPr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4070" y="3404"/>
              <a:ext cx="270" cy="13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2784" y="3396"/>
              <a:ext cx="390" cy="13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058036" y="2724150"/>
            <a:ext cx="1401764" cy="692150"/>
            <a:chOff x="4446" y="1716"/>
            <a:chExt cx="883" cy="436"/>
          </a:xfrm>
        </p:grpSpPr>
        <p:sp>
          <p:nvSpPr>
            <p:cNvPr id="13332" name="Text Box 24"/>
            <p:cNvSpPr txBox="1">
              <a:spLocks noChangeArrowheads="1"/>
            </p:cNvSpPr>
            <p:nvPr/>
          </p:nvSpPr>
          <p:spPr bwMode="auto">
            <a:xfrm>
              <a:off x="4478" y="1745"/>
              <a:ext cx="85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Escenario</a:t>
              </a:r>
              <a:r>
                <a:rPr lang="en-US" sz="1800" b="1" dirty="0" smtClean="0"/>
                <a:t> </a:t>
              </a:r>
            </a:p>
            <a:p>
              <a:r>
                <a:rPr lang="en-US" sz="1800" b="1" dirty="0" err="1" smtClean="0"/>
                <a:t>existente</a:t>
              </a:r>
              <a:endParaRPr lang="en-US" sz="1800" b="1" dirty="0"/>
            </a:p>
          </p:txBody>
        </p:sp>
        <p:sp>
          <p:nvSpPr>
            <p:cNvPr id="13333" name="AutoShape 25"/>
            <p:cNvSpPr>
              <a:spLocks/>
            </p:cNvSpPr>
            <p:nvPr/>
          </p:nvSpPr>
          <p:spPr bwMode="auto">
            <a:xfrm>
              <a:off x="4446" y="1716"/>
              <a:ext cx="56" cy="288"/>
            </a:xfrm>
            <a:prstGeom prst="rightBrace">
              <a:avLst>
                <a:gd name="adj1" fmla="val 42857"/>
                <a:gd name="adj2" fmla="val 50000"/>
              </a:avLst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813175" y="5400675"/>
            <a:ext cx="1806575" cy="203200"/>
            <a:chOff x="2402" y="3402"/>
            <a:chExt cx="1138" cy="128"/>
          </a:xfrm>
        </p:grpSpPr>
        <p:sp>
          <p:nvSpPr>
            <p:cNvPr id="13330" name="Rectangle 21"/>
            <p:cNvSpPr>
              <a:spLocks noChangeArrowheads="1"/>
            </p:cNvSpPr>
            <p:nvPr/>
          </p:nvSpPr>
          <p:spPr bwMode="auto">
            <a:xfrm>
              <a:off x="2402" y="3404"/>
              <a:ext cx="300" cy="12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30"/>
            <p:cNvSpPr>
              <a:spLocks noChangeArrowheads="1"/>
            </p:cNvSpPr>
            <p:nvPr/>
          </p:nvSpPr>
          <p:spPr bwMode="auto">
            <a:xfrm>
              <a:off x="3240" y="3402"/>
              <a:ext cx="300" cy="12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2698750" y="5935663"/>
            <a:ext cx="66527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 dirty="0" err="1" smtClean="0"/>
              <a:t>Sólo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puedes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actualizar</a:t>
            </a:r>
            <a:r>
              <a:rPr lang="en-US" sz="1400" i="1" dirty="0" smtClean="0"/>
              <a:t> o </a:t>
            </a:r>
            <a:r>
              <a:rPr lang="en-US" sz="1400" i="1" dirty="0" err="1" smtClean="0"/>
              <a:t>borrar</a:t>
            </a:r>
            <a:r>
              <a:rPr lang="en-US" sz="1400" i="1" dirty="0" smtClean="0"/>
              <a:t> un </a:t>
            </a:r>
            <a:r>
              <a:rPr lang="en-US" sz="1400" i="1" dirty="0" err="1" smtClean="0"/>
              <a:t>escenario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que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tiene</a:t>
            </a:r>
            <a:r>
              <a:rPr lang="en-US" sz="1400" i="1" dirty="0" smtClean="0"/>
              <a:t> un </a:t>
            </a:r>
            <a:r>
              <a:rPr lang="en-US" sz="1400" i="1" dirty="0" err="1" smtClean="0"/>
              <a:t>estatus</a:t>
            </a:r>
            <a:r>
              <a:rPr lang="en-US" sz="1400" i="1" dirty="0" smtClean="0"/>
              <a:t> de </a:t>
            </a:r>
            <a:r>
              <a:rPr lang="en-US" sz="1400" b="1" i="1" dirty="0" smtClean="0"/>
              <a:t>SIN USAR</a:t>
            </a:r>
            <a:r>
              <a:rPr lang="en-US" sz="1400" i="1" dirty="0" smtClean="0"/>
              <a:t>.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372229" y="3162300"/>
            <a:ext cx="2860676" cy="663575"/>
            <a:chOff x="4014" y="1992"/>
            <a:chExt cx="1802" cy="418"/>
          </a:xfrm>
        </p:grpSpPr>
        <p:sp>
          <p:nvSpPr>
            <p:cNvPr id="13328" name="Text Box 33"/>
            <p:cNvSpPr txBox="1">
              <a:spLocks noChangeArrowheads="1"/>
            </p:cNvSpPr>
            <p:nvPr/>
          </p:nvSpPr>
          <p:spPr bwMode="auto">
            <a:xfrm>
              <a:off x="4415" y="2177"/>
              <a:ext cx="14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Para </a:t>
              </a:r>
              <a:r>
                <a:rPr lang="en-US" sz="1800" b="1" dirty="0" err="1" smtClean="0"/>
                <a:t>una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campaña</a:t>
              </a:r>
              <a:endParaRPr lang="en-US" sz="1800" b="1" dirty="0"/>
            </a:p>
          </p:txBody>
        </p:sp>
        <p:sp>
          <p:nvSpPr>
            <p:cNvPr id="13329" name="Freeform 34"/>
            <p:cNvSpPr>
              <a:spLocks/>
            </p:cNvSpPr>
            <p:nvPr/>
          </p:nvSpPr>
          <p:spPr bwMode="auto">
            <a:xfrm>
              <a:off x="4014" y="1992"/>
              <a:ext cx="468" cy="288"/>
            </a:xfrm>
            <a:custGeom>
              <a:avLst/>
              <a:gdLst>
                <a:gd name="T0" fmla="*/ 0 w 468"/>
                <a:gd name="T1" fmla="*/ 0 h 288"/>
                <a:gd name="T2" fmla="*/ 0 w 468"/>
                <a:gd name="T3" fmla="*/ 132 h 288"/>
                <a:gd name="T4" fmla="*/ 468 w 468"/>
                <a:gd name="T5" fmla="*/ 288 h 288"/>
                <a:gd name="T6" fmla="*/ 0 60000 65536"/>
                <a:gd name="T7" fmla="*/ 0 60000 65536"/>
                <a:gd name="T8" fmla="*/ 0 60000 65536"/>
                <a:gd name="T9" fmla="*/ 0 w 468"/>
                <a:gd name="T10" fmla="*/ 0 h 288"/>
                <a:gd name="T11" fmla="*/ 468 w 4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8" h="288">
                  <a:moveTo>
                    <a:pt x="0" y="0"/>
                  </a:moveTo>
                  <a:lnTo>
                    <a:pt x="0" y="132"/>
                  </a:lnTo>
                  <a:lnTo>
                    <a:pt x="468" y="288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6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43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43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543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543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8" grpId="0" animBg="1"/>
      <p:bldP spid="354318" grpId="1" animBg="1"/>
      <p:bldP spid="354324" grpId="0" animBg="1"/>
      <p:bldP spid="35433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Escenario</a:t>
            </a:r>
            <a:r>
              <a:rPr lang="en-US" dirty="0" smtClean="0"/>
              <a:t> 2/4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3E6279-46A1-400F-8838-05F66CA15308}" type="slidenum">
              <a:rPr lang="fr-FR" smtClean="0"/>
              <a:pPr/>
              <a:t>7</a:t>
            </a:fld>
            <a:endParaRPr lang="fr-FR" smtClean="0"/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8102600" y="122238"/>
            <a:ext cx="901700" cy="573087"/>
            <a:chOff x="493" y="918"/>
            <a:chExt cx="844" cy="733"/>
          </a:xfrm>
        </p:grpSpPr>
        <p:pic>
          <p:nvPicPr>
            <p:cNvPr id="14353" name="Picture 5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4" name="Picture 6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342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3" y="1065213"/>
            <a:ext cx="6059487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7401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00300" y="4200525"/>
            <a:ext cx="4010025" cy="19907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357402" name="Rectangle 26"/>
          <p:cNvSpPr>
            <a:spLocks noChangeArrowheads="1"/>
          </p:cNvSpPr>
          <p:nvPr/>
        </p:nvSpPr>
        <p:spPr bwMode="auto">
          <a:xfrm>
            <a:off x="1349375" y="2387600"/>
            <a:ext cx="2686050" cy="2381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7403" name="Rectangle 27"/>
          <p:cNvSpPr>
            <a:spLocks noChangeArrowheads="1"/>
          </p:cNvSpPr>
          <p:nvPr/>
        </p:nvSpPr>
        <p:spPr bwMode="auto">
          <a:xfrm>
            <a:off x="4756150" y="3289300"/>
            <a:ext cx="1219200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7404" name="Rectangle 28"/>
          <p:cNvSpPr>
            <a:spLocks noChangeArrowheads="1"/>
          </p:cNvSpPr>
          <p:nvPr/>
        </p:nvSpPr>
        <p:spPr bwMode="auto">
          <a:xfrm>
            <a:off x="2400300" y="4514850"/>
            <a:ext cx="3333750" cy="1524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7405" name="Rectangle 29"/>
          <p:cNvSpPr>
            <a:spLocks noChangeArrowheads="1"/>
          </p:cNvSpPr>
          <p:nvPr/>
        </p:nvSpPr>
        <p:spPr bwMode="auto">
          <a:xfrm>
            <a:off x="2378075" y="4702175"/>
            <a:ext cx="3971925" cy="14287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1460500" y="6148388"/>
            <a:ext cx="80096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i="1" dirty="0" err="1" smtClean="0"/>
              <a:t>Vea</a:t>
            </a:r>
            <a:r>
              <a:rPr lang="en-US" sz="1200" b="1" i="1" dirty="0" smtClean="0"/>
              <a:t> la </a:t>
            </a:r>
            <a:r>
              <a:rPr lang="en-US" sz="1200" b="1" i="1" dirty="0" err="1" smtClean="0"/>
              <a:t>descripción</a:t>
            </a:r>
            <a:r>
              <a:rPr lang="en-US" sz="1200" b="1" i="1" dirty="0" smtClean="0"/>
              <a:t> de los </a:t>
            </a:r>
            <a:r>
              <a:rPr lang="en-US" sz="1200" b="1" i="1" dirty="0" err="1" smtClean="0"/>
              <a:t>principales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servicios</a:t>
            </a:r>
            <a:r>
              <a:rPr lang="en-US" sz="1200" b="1" i="1" dirty="0" smtClean="0"/>
              <a:t> en la “</a:t>
            </a:r>
            <a:r>
              <a:rPr lang="en-US" sz="1200" b="1" i="1" dirty="0" err="1" smtClean="0"/>
              <a:t>Presentación</a:t>
            </a:r>
            <a:r>
              <a:rPr lang="en-US" sz="1200" b="1" i="1" dirty="0" smtClean="0"/>
              <a:t> y </a:t>
            </a:r>
            <a:r>
              <a:rPr lang="en-US" sz="1200" b="1" i="1" dirty="0" err="1" smtClean="0"/>
              <a:t>Monitoreo</a:t>
            </a:r>
            <a:r>
              <a:rPr lang="en-US" sz="1200" b="1" i="1" dirty="0" smtClean="0"/>
              <a:t> de </a:t>
            </a:r>
            <a:r>
              <a:rPr lang="en-US" sz="1200" b="1" i="1" dirty="0" err="1" smtClean="0"/>
              <a:t>una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Solicitud</a:t>
            </a:r>
            <a:r>
              <a:rPr lang="en-US" sz="1200" b="1" i="1" dirty="0" smtClean="0"/>
              <a:t>” </a:t>
            </a:r>
            <a:r>
              <a:rPr lang="en-US" sz="1200" b="1" i="1" dirty="0"/>
              <a:t>memo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095750" y="2017713"/>
            <a:ext cx="4171954" cy="1200149"/>
            <a:chOff x="2580" y="1271"/>
            <a:chExt cx="2628" cy="756"/>
          </a:xfrm>
        </p:grpSpPr>
        <p:sp>
          <p:nvSpPr>
            <p:cNvPr id="14351" name="Text Box 31"/>
            <p:cNvSpPr txBox="1">
              <a:spLocks noChangeArrowheads="1"/>
            </p:cNvSpPr>
            <p:nvPr/>
          </p:nvSpPr>
          <p:spPr bwMode="auto">
            <a:xfrm>
              <a:off x="3968" y="1271"/>
              <a:ext cx="1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i="1" dirty="0"/>
                <a:t> </a:t>
              </a:r>
              <a:r>
                <a:rPr lang="en-US" sz="1800" i="1" dirty="0" smtClean="0"/>
                <a:t>Sin </a:t>
              </a:r>
              <a:r>
                <a:rPr lang="en-US" sz="1800" i="1" dirty="0" err="1" smtClean="0"/>
                <a:t>espacio</a:t>
              </a:r>
              <a:endParaRPr lang="en-US" sz="1800" i="1" dirty="0"/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i="1" dirty="0"/>
                <a:t> </a:t>
              </a:r>
              <a:r>
                <a:rPr lang="en-US" sz="1800" i="1" dirty="0" smtClean="0"/>
                <a:t>Sin </a:t>
              </a:r>
              <a:r>
                <a:rPr lang="en-US" sz="1800" i="1" dirty="0"/>
                <a:t>“-”</a:t>
              </a:r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i="1" dirty="0"/>
                <a:t> </a:t>
              </a:r>
              <a:r>
                <a:rPr lang="en-US" sz="1800" i="1" dirty="0" smtClean="0"/>
                <a:t>Sin </a:t>
              </a:r>
              <a:r>
                <a:rPr lang="en-US" sz="1800" i="1" dirty="0" err="1" smtClean="0"/>
                <a:t>caracteres</a:t>
              </a:r>
              <a:r>
                <a:rPr lang="en-US" sz="1800" i="1" dirty="0" smtClean="0"/>
                <a:t> </a:t>
              </a:r>
            </a:p>
            <a:p>
              <a:pPr>
                <a:buClr>
                  <a:srgbClr val="FF9933"/>
                </a:buClr>
              </a:pPr>
              <a:r>
                <a:rPr lang="en-US" sz="1800" i="1" dirty="0" err="1" smtClean="0"/>
                <a:t>especiales</a:t>
              </a:r>
              <a:endParaRPr lang="en-US" sz="1800" i="1" dirty="0"/>
            </a:p>
          </p:txBody>
        </p:sp>
        <p:sp>
          <p:nvSpPr>
            <p:cNvPr id="14352" name="Line 32"/>
            <p:cNvSpPr>
              <a:spLocks noChangeShapeType="1"/>
            </p:cNvSpPr>
            <p:nvPr/>
          </p:nvSpPr>
          <p:spPr bwMode="auto">
            <a:xfrm flipH="1">
              <a:off x="2580" y="1572"/>
              <a:ext cx="143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7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57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574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574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57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574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2" grpId="0" animBg="1"/>
      <p:bldP spid="357402" grpId="1" animBg="1"/>
      <p:bldP spid="357403" grpId="0" animBg="1"/>
      <p:bldP spid="357403" grpId="1" animBg="1"/>
      <p:bldP spid="357404" grpId="0" animBg="1"/>
      <p:bldP spid="357404" grpId="1" animBg="1"/>
      <p:bldP spid="357405" grpId="0" animBg="1"/>
      <p:bldP spid="35740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Escenario</a:t>
            </a:r>
            <a:r>
              <a:rPr lang="en-US" dirty="0" smtClean="0"/>
              <a:t> 3/4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CABFF-05A2-46AF-A66A-F9A616EBA3C6}" type="slidenum">
              <a:rPr lang="fr-FR" smtClean="0"/>
              <a:pPr/>
              <a:t>8</a:t>
            </a:fld>
            <a:endParaRPr lang="fr-FR" smtClean="0"/>
          </a:p>
        </p:txBody>
      </p:sp>
      <p:grpSp>
        <p:nvGrpSpPr>
          <p:cNvPr id="15365" name="Group 3"/>
          <p:cNvGrpSpPr>
            <a:grpSpLocks/>
          </p:cNvGrpSpPr>
          <p:nvPr/>
        </p:nvGrpSpPr>
        <p:grpSpPr bwMode="auto">
          <a:xfrm>
            <a:off x="8102600" y="122238"/>
            <a:ext cx="901700" cy="573087"/>
            <a:chOff x="493" y="918"/>
            <a:chExt cx="844" cy="733"/>
          </a:xfrm>
        </p:grpSpPr>
        <p:pic>
          <p:nvPicPr>
            <p:cNvPr id="15371" name="Picture 4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2" name="Picture 5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36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5563" y="1203325"/>
            <a:ext cx="6437312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439" name="Rectangle 15"/>
          <p:cNvSpPr>
            <a:spLocks noChangeArrowheads="1"/>
          </p:cNvSpPr>
          <p:nvPr/>
        </p:nvSpPr>
        <p:spPr bwMode="auto">
          <a:xfrm>
            <a:off x="6391275" y="3286125"/>
            <a:ext cx="1314450" cy="9810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40" name="Rectangle 16"/>
          <p:cNvSpPr>
            <a:spLocks noChangeArrowheads="1"/>
          </p:cNvSpPr>
          <p:nvPr/>
        </p:nvSpPr>
        <p:spPr bwMode="auto">
          <a:xfrm>
            <a:off x="2663825" y="4416425"/>
            <a:ext cx="1476375" cy="2095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7089775" y="4860925"/>
            <a:ext cx="55245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769350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94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9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59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9" grpId="0" animBg="1"/>
      <p:bldP spid="359439" grpId="1" animBg="1"/>
      <p:bldP spid="359440" grpId="0" animBg="1"/>
      <p:bldP spid="359440" grpId="1" animBg="1"/>
      <p:bldP spid="35944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Campaña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Paso 1 – </a:t>
            </a:r>
            <a:r>
              <a:rPr lang="en-US" dirty="0" err="1" smtClean="0"/>
              <a:t>Escenario</a:t>
            </a:r>
            <a:r>
              <a:rPr lang="en-US" dirty="0" smtClean="0"/>
              <a:t> 4/4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595438"/>
            <a:ext cx="7570788" cy="4197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1971675" algn="l"/>
              </a:tabLst>
            </a:pPr>
            <a:r>
              <a:rPr lang="en-US" dirty="0" err="1" smtClean="0"/>
              <a:t>Crear</a:t>
            </a:r>
            <a:r>
              <a:rPr lang="en-US" dirty="0" smtClean="0"/>
              <a:t> 2 </a:t>
            </a:r>
            <a:r>
              <a:rPr lang="en-US" dirty="0" err="1" smtClean="0"/>
              <a:t>escenarios</a:t>
            </a:r>
            <a:r>
              <a:rPr lang="en-US" dirty="0" smtClean="0"/>
              <a:t>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Escenario</a:t>
            </a:r>
            <a:r>
              <a:rPr lang="en-US" dirty="0" smtClean="0"/>
              <a:t> 1</a:t>
            </a:r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Nombre</a:t>
            </a:r>
            <a:r>
              <a:rPr lang="en-US" dirty="0" smtClean="0"/>
              <a:t>	</a:t>
            </a:r>
            <a:r>
              <a:rPr lang="en-US" dirty="0" err="1" smtClean="0"/>
              <a:t>Actualizar_SPN_RCA_</a:t>
            </a:r>
            <a:r>
              <a:rPr lang="en-US" i="1" dirty="0" err="1" smtClean="0"/>
              <a:t>Tu</a:t>
            </a:r>
            <a:r>
              <a:rPr lang="en-US" i="1" dirty="0" smtClean="0"/>
              <a:t> </a:t>
            </a:r>
            <a:r>
              <a:rPr lang="en-US" i="1" dirty="0" err="1" smtClean="0"/>
              <a:t>compañía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Producto</a:t>
            </a:r>
            <a:r>
              <a:rPr lang="en-US" dirty="0" smtClean="0"/>
              <a:t>	CMM/RCA</a:t>
            </a:r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Servicios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Envíe</a:t>
            </a:r>
            <a:r>
              <a:rPr lang="en-US" dirty="0" smtClean="0"/>
              <a:t> SMS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informar</a:t>
            </a:r>
            <a:r>
              <a:rPr lang="en-US" dirty="0" smtClean="0"/>
              <a:t> 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suscriptor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actualizaremos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tarjeta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Actualizar</a:t>
            </a:r>
            <a:r>
              <a:rPr lang="en-US" dirty="0" smtClean="0"/>
              <a:t> el 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Proveedor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2G</a:t>
            </a:r>
          </a:p>
          <a:p>
            <a:pPr lvl="3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Despliegue</a:t>
            </a:r>
            <a:r>
              <a:rPr lang="en-US" dirty="0" smtClean="0"/>
              <a:t>  PLMN </a:t>
            </a:r>
            <a:r>
              <a:rPr lang="en-US" dirty="0" err="1" smtClean="0"/>
              <a:t>requerido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Despliegue</a:t>
            </a:r>
            <a:r>
              <a:rPr lang="en-US" dirty="0" smtClean="0"/>
              <a:t> SPN </a:t>
            </a:r>
            <a:r>
              <a:rPr lang="en-US" dirty="0" err="1" smtClean="0"/>
              <a:t>requerido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Registre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proveedor</a:t>
            </a:r>
            <a:r>
              <a:rPr lang="en-US" i="1" dirty="0" smtClean="0"/>
              <a:t>	</a:t>
            </a:r>
            <a:r>
              <a:rPr lang="en-US" i="1" dirty="0" err="1" smtClean="0"/>
              <a:t>nombre</a:t>
            </a:r>
            <a:r>
              <a:rPr lang="en-US" i="1" dirty="0" smtClean="0"/>
              <a:t> de </a:t>
            </a:r>
            <a:r>
              <a:rPr lang="en-US" i="1" dirty="0" err="1" smtClean="0"/>
              <a:t>tu</a:t>
            </a:r>
            <a:r>
              <a:rPr lang="en-US" i="1" dirty="0" smtClean="0"/>
              <a:t> </a:t>
            </a:r>
            <a:r>
              <a:rPr lang="en-US" i="1" dirty="0" err="1" smtClean="0"/>
              <a:t>compañía</a:t>
            </a:r>
            <a:endParaRPr lang="en-US" i="1" dirty="0" smtClean="0"/>
          </a:p>
          <a:p>
            <a:pPr lvl="2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Envía</a:t>
            </a:r>
            <a:r>
              <a:rPr lang="en-US" dirty="0" smtClean="0"/>
              <a:t> un SMS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informar</a:t>
            </a:r>
            <a:r>
              <a:rPr lang="en-US" dirty="0" smtClean="0"/>
              <a:t> a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suscriptor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tarjeta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actualizada</a:t>
            </a: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Escenario</a:t>
            </a:r>
            <a:r>
              <a:rPr lang="en-US" dirty="0" smtClean="0"/>
              <a:t> 2</a:t>
            </a:r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Nombre</a:t>
            </a:r>
            <a:r>
              <a:rPr lang="en-US" dirty="0" smtClean="0"/>
              <a:t>	</a:t>
            </a:r>
            <a:r>
              <a:rPr lang="en-US" dirty="0" err="1" smtClean="0"/>
              <a:t>Actualiza_SPN_XCT_tu</a:t>
            </a:r>
            <a:r>
              <a:rPr lang="en-US" dirty="0" smtClean="0"/>
              <a:t> </a:t>
            </a:r>
            <a:r>
              <a:rPr lang="en-US" dirty="0" err="1" smtClean="0"/>
              <a:t>compañía</a:t>
            </a:r>
            <a:endParaRPr lang="en-US" i="1" dirty="0" smtClean="0"/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Producto</a:t>
            </a:r>
            <a:r>
              <a:rPr lang="en-US" dirty="0" smtClean="0"/>
              <a:t>	XCT</a:t>
            </a:r>
          </a:p>
          <a:p>
            <a:pPr lvl="1" eaLnBrk="1" hangingPunct="1">
              <a:lnSpc>
                <a:spcPct val="90000"/>
              </a:lnSpc>
              <a:tabLst>
                <a:tab pos="1971675" algn="l"/>
              </a:tabLst>
            </a:pPr>
            <a:r>
              <a:rPr lang="en-US" dirty="0" err="1" smtClean="0"/>
              <a:t>Servicios</a:t>
            </a:r>
            <a:r>
              <a:rPr lang="en-US" dirty="0" smtClean="0"/>
              <a:t>	</a:t>
            </a:r>
            <a:r>
              <a:rPr lang="en-US" dirty="0" err="1" smtClean="0"/>
              <a:t>Conforme</a:t>
            </a:r>
            <a:r>
              <a:rPr lang="en-US" dirty="0" smtClean="0"/>
              <a:t> al </a:t>
            </a:r>
            <a:r>
              <a:rPr lang="en-US" dirty="0" err="1" smtClean="0"/>
              <a:t>escenario</a:t>
            </a:r>
            <a:r>
              <a:rPr lang="en-US" dirty="0" smtClean="0"/>
              <a:t> </a:t>
            </a:r>
            <a:r>
              <a:rPr lang="en-US" dirty="0" err="1" smtClean="0"/>
              <a:t>previo</a:t>
            </a:r>
            <a:r>
              <a:rPr lang="en-US" dirty="0" smtClean="0"/>
              <a:t> </a:t>
            </a:r>
            <a:endParaRPr lang="en-US" i="1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9DEA0B-4336-4970-ABE4-D2C693896563}" type="slidenum">
              <a:rPr lang="fr-FR" smtClean="0"/>
              <a:pPr/>
              <a:t>9</a:t>
            </a:fld>
            <a:endParaRPr lang="fr-FR" smtClean="0"/>
          </a:p>
        </p:txBody>
      </p:sp>
      <p:pic>
        <p:nvPicPr>
          <p:cNvPr id="16390" name="Picture 5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828675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775" y="3695700"/>
            <a:ext cx="172402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16392" name="Group 6"/>
          <p:cNvGrpSpPr>
            <a:grpSpLocks/>
          </p:cNvGrpSpPr>
          <p:nvPr/>
        </p:nvGrpSpPr>
        <p:grpSpPr bwMode="auto">
          <a:xfrm>
            <a:off x="8102600" y="122238"/>
            <a:ext cx="901700" cy="573087"/>
            <a:chOff x="493" y="918"/>
            <a:chExt cx="844" cy="733"/>
          </a:xfrm>
        </p:grpSpPr>
        <p:pic>
          <p:nvPicPr>
            <p:cNvPr id="16394" name="Picture 7" descr="Computers_Internet_Technology_Network_Mail_004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3" y="918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5" name="Picture 8" descr="Computers_Internet_Technology_Network_Mail_006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1" y="1075"/>
              <a:ext cx="57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16975" y="6499225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 - </a:t>
            </a:r>
            <a:r>
              <a:rPr lang="fr-FR" dirty="0" err="1" smtClean="0"/>
              <a:t>Introducción</a:t>
            </a:r>
            <a:r>
              <a:rPr lang="fr-FR" dirty="0" smtClean="0"/>
              <a:t> 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Administrar</a:t>
            </a:r>
            <a:r>
              <a:rPr lang="fr-FR" dirty="0" smtClean="0"/>
              <a:t> </a:t>
            </a:r>
            <a:r>
              <a:rPr lang="fr-FR" dirty="0" err="1" smtClean="0"/>
              <a:t>Campaña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Props1.xml><?xml version="1.0" encoding="utf-8"?>
<ds:datastoreItem xmlns:ds="http://schemas.openxmlformats.org/officeDocument/2006/customXml" ds:itemID="{32BAA5AA-449F-4419-82DE-9DE93A925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8D3FF56-8C2E-4669-9C24-C470879C5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FB762E-034E-47AB-81CE-6A41B182AC2C}">
  <ds:schemaRefs>
    <ds:schemaRef ds:uri="http://schemas.microsoft.com/office/2006/metadata/properties"/>
    <ds:schemaRef ds:uri="9f602793-1077-4cf6-848e-870ba01bc4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10514</TotalTime>
  <Words>2673</Words>
  <Application>Microsoft Office PowerPoint</Application>
  <PresentationFormat>On-screen Show (4:3)</PresentationFormat>
  <Paragraphs>713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Nouvelle présentation</vt:lpstr>
      <vt:lpstr>Couverture avec titre sur 1 ligne</vt:lpstr>
      <vt:lpstr>Gemalto Dec09</vt:lpstr>
      <vt:lpstr>Plataforma OTA – Introducción y uso</vt:lpstr>
      <vt:lpstr>Panorama General de la Campaña </vt:lpstr>
      <vt:lpstr>Panorama General de Campaña  Tipos</vt:lpstr>
      <vt:lpstr>Campaña Principales pasos</vt:lpstr>
      <vt:lpstr>Campaña Principales pasos</vt:lpstr>
      <vt:lpstr>Campaña Paso 1 – Escenario 1/4</vt:lpstr>
      <vt:lpstr>Campaña Paso 1 – Escenario 2/4</vt:lpstr>
      <vt:lpstr>Campaña Paso 1 – Escenario 3/4</vt:lpstr>
      <vt:lpstr>Campaña Paso 1 – Escenario 4/4</vt:lpstr>
      <vt:lpstr>Campaña Paso 1 – Objetivo 1/5</vt:lpstr>
      <vt:lpstr>Campaña Paso 1 – Objetivo 2/5</vt:lpstr>
      <vt:lpstr>Campaña Paso 1 – Objetivo 3/5</vt:lpstr>
      <vt:lpstr>Campaña Paso 1 – Objetivo 4/5</vt:lpstr>
      <vt:lpstr>Campaña Paso 1 – Objetivo 5/5</vt:lpstr>
      <vt:lpstr>Campaña Paso 3 – Crear campaña</vt:lpstr>
      <vt:lpstr>Campaña Paso 3 – Crear campaña– CMM 1/8</vt:lpstr>
      <vt:lpstr>Campaña Paso 3 – Crear campaña – CMM 2/8</vt:lpstr>
      <vt:lpstr>Campaña Paso 3 – Crear campaña – CMM 3/8</vt:lpstr>
      <vt:lpstr>Campaña Paso 3 – Crear campaña – CMM 4/8</vt:lpstr>
      <vt:lpstr>Campaña Paso 3 – Crear campaña – CMM 5/8</vt:lpstr>
      <vt:lpstr>Campaña Paso 3 – Crear campaña – CMM 6/8</vt:lpstr>
      <vt:lpstr>Campaña Paso 3 – Crear campaña – CMM 7/8</vt:lpstr>
      <vt:lpstr>Campaña Paso 3 – Crear campaña – CMM 8/8</vt:lpstr>
      <vt:lpstr>Campaña Paso 3 – Crear campaña – XCT 1/11</vt:lpstr>
      <vt:lpstr>Campaña Paso 3 – Crear campaña – XCT 2/11</vt:lpstr>
      <vt:lpstr>Campaña Paso 3 – Crear campaña – XCT 3/11</vt:lpstr>
      <vt:lpstr>Campaña Paso 3 – Crear campaña – XCT 4/11</vt:lpstr>
      <vt:lpstr>Campaña Paso 3 – Crear campaña – XCT 5/11</vt:lpstr>
      <vt:lpstr>Campaña Paso 3 – Crear campaña – XCT 6/11</vt:lpstr>
      <vt:lpstr>Campaña Paso 3 – Crear campaña – XCT 7/11</vt:lpstr>
      <vt:lpstr>Campaña Paso 3 – Crear campaña – XCT 8/11</vt:lpstr>
      <vt:lpstr>Campaña Paso 3 – Crear campaña – XCT 9/11</vt:lpstr>
      <vt:lpstr>Campaña Paso 3 – Crear campaña – XCT 10/11</vt:lpstr>
      <vt:lpstr>Campaña Paso 3 – Crear campaña – XCT 11/11</vt:lpstr>
      <vt:lpstr>Campaña Paso 4 – Monitoreo 1/3</vt:lpstr>
      <vt:lpstr>Campaña Paso 4 – Monitoreo 2/3</vt:lpstr>
      <vt:lpstr>Campaña Paso 4 – Monitoreo 3/3</vt:lpstr>
      <vt:lpstr>Campaña Paso 4 – Monitoreo – CMM – Detalles 1/2</vt:lpstr>
      <vt:lpstr>Campaña Paso 4 – Monitoreo – CMM – Detalles 2/2</vt:lpstr>
      <vt:lpstr>Campaña Paso 4 – Monitoreo – CMM - Estadísticas</vt:lpstr>
      <vt:lpstr>Campaña Paso 4 – Monitoreo – XCT – Detalles 1/4</vt:lpstr>
      <vt:lpstr>Campaña Paso 4 – Monitoreo – XCT – Detalles 2/4</vt:lpstr>
      <vt:lpstr>Campaña Paso 4 – Monitoreo – XCT – Detalles 3/4</vt:lpstr>
      <vt:lpstr>Campaña Paso 4 – Monitoreo – XCT – Detalles 4/4</vt:lpstr>
      <vt:lpstr>Campaña Paso 4 – Monitoreo – XCT – Estadísticas 1/2</vt:lpstr>
      <vt:lpstr>Campaña Paso 4 – Monitoreo – XCT – Estadísticas 2/2</vt:lpstr>
      <vt:lpstr>Monitoreando una campaña Mensajes de Error</vt:lpstr>
      <vt:lpstr>Resumen  de Campaña </vt:lpstr>
      <vt:lpstr>Prioridades de Campaña 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Managing Campaign</dc:subject>
  <dc:creator>Olivier Clavel</dc:creator>
  <cp:lastModifiedBy>Joel Yedra</cp:lastModifiedBy>
  <cp:revision>573</cp:revision>
  <dcterms:created xsi:type="dcterms:W3CDTF">2003-09-08T15:01:38Z</dcterms:created>
  <dcterms:modified xsi:type="dcterms:W3CDTF">2010-07-17T21:54:06Z</dcterms:modified>
</cp:coreProperties>
</file>