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  <p:sldMasterId id="2147483657" r:id="rId5"/>
    <p:sldMasterId id="2147483679" r:id="rId6"/>
  </p:sldMasterIdLst>
  <p:notesMasterIdLst>
    <p:notesMasterId r:id="rId16"/>
  </p:notesMasterIdLst>
  <p:handoutMasterIdLst>
    <p:handoutMasterId r:id="rId17"/>
  </p:handoutMasterIdLst>
  <p:sldIdLst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9144000" cy="6858000" type="screen4x3"/>
  <p:notesSz cx="6669088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FF66"/>
    <a:srgbClr val="FF0066"/>
    <a:srgbClr val="FF9933"/>
    <a:srgbClr val="DCE5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9" autoAdjust="0"/>
    <p:restoredTop sz="93212" autoAdjust="0"/>
  </p:normalViewPr>
  <p:slideViewPr>
    <p:cSldViewPr snapToGrid="0">
      <p:cViewPr>
        <p:scale>
          <a:sx n="80" d="100"/>
          <a:sy n="80" d="100"/>
        </p:scale>
        <p:origin x="-1050" y="-72"/>
      </p:cViewPr>
      <p:guideLst>
        <p:guide orient="horz" pos="1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610" y="-10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25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77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fld id="{0C5A8CBE-2C1D-4998-B967-239F9DDA6607}" type="datetime5">
              <a:rPr lang="en-GB"/>
              <a:pPr>
                <a:defRPr/>
              </a:pPr>
              <a:t>17-Jul-10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1400" y="9220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fld id="{14521ADA-56BB-4F45-BA52-EBA113C01C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36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33608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Tahoma" pitchFamily="34" charset="0"/>
              </a:defRPr>
            </a:lvl1pPr>
          </a:lstStyle>
          <a:p>
            <a:pPr>
              <a:defRPr/>
            </a:pPr>
            <a:fld id="{0CC5425D-C637-4FAC-AD78-2C946F3C4BC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482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AFF28C0A-5452-4597-99AD-56DEF8D830CC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17-juil.-10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54942-9286-4736-A826-FD06F62827EE}" type="slidenum">
              <a:rPr lang="fr-FR"/>
              <a:pPr/>
              <a:t>1</a:t>
            </a:fld>
            <a:endParaRPr lang="fr-F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C4F3D9-3907-4236-9605-4913A23D2025}" type="slidenum">
              <a:rPr lang="fr-FR"/>
              <a:pPr/>
              <a:t>2</a:t>
            </a:fld>
            <a:endParaRPr lang="fr-F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Teaching methods:</a:t>
            </a:r>
          </a:p>
          <a:p>
            <a:pPr eaLnBrk="1" hangingPunct="1"/>
            <a:r>
              <a:rPr lang="en-US" dirty="0" smtClean="0"/>
              <a:t>- Talking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8DE6C-DB3B-4469-8302-85006CDE6D21}" type="slidenum">
              <a:rPr lang="fr-FR"/>
              <a:pPr/>
              <a:t>3</a:t>
            </a:fld>
            <a:endParaRPr lang="fr-F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1BEE7-A75B-4BD9-8BA8-A0DCD23F8BB5}" type="slidenum">
              <a:rPr lang="fr-FR"/>
              <a:pPr/>
              <a:t>4</a:t>
            </a:fld>
            <a:endParaRPr lang="fr-F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C7CC76-41E4-44C5-9D2A-079875950372}" type="slidenum">
              <a:rPr lang="fr-FR"/>
              <a:pPr/>
              <a:t>5</a:t>
            </a:fld>
            <a:endParaRPr lang="fr-F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E0E7C-CFA3-43D2-B4E9-8C10AC41FF36}" type="slidenum">
              <a:rPr lang="fr-FR"/>
              <a:pPr/>
              <a:t>6</a:t>
            </a:fld>
            <a:endParaRPr lang="fr-F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72931-E637-45A6-9812-4A59CC1DF9A4}" type="slidenum">
              <a:rPr lang="fr-FR"/>
              <a:pPr/>
              <a:t>7</a:t>
            </a:fld>
            <a:endParaRPr lang="fr-F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An xml group file example is available in the xml folder of the relating course folder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D20BE-27ED-40A6-AF69-66FA8519D99E}" type="slidenum">
              <a:rPr lang="fr-FR"/>
              <a:pPr/>
              <a:t>8</a:t>
            </a:fld>
            <a:endParaRPr lang="fr-F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4538"/>
            <a:ext cx="4962525" cy="3722687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Getting to do</a:t>
            </a:r>
          </a:p>
          <a:p>
            <a:pPr eaLnBrk="1" hangingPunct="1"/>
            <a:r>
              <a:rPr lang="en-US" smtClean="0"/>
              <a:t>- Showing (Exercise)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58983-8178-4D6A-B5F5-DAA92FC1F2CD}" type="slidenum">
              <a:rPr lang="fr-FR"/>
              <a:pPr/>
              <a:t>9</a:t>
            </a:fld>
            <a:endParaRPr lang="fr-F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Teaching methods:</a:t>
            </a:r>
          </a:p>
          <a:p>
            <a:pPr eaLnBrk="1" hangingPunct="1"/>
            <a:r>
              <a:rPr lang="en-US" smtClean="0"/>
              <a:t>- Talking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CF38B-D089-4C94-978A-606B79BB4F8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65F43-6BFD-4575-A8ED-573B05B5DB7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6EA12-5946-4998-A565-92D2EF96F49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EDBE-D241-4063-97FF-818B13EC663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47F66-600C-4334-B816-0C8DE306599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123C9-4132-47AE-B8E6-FFF20EF64B3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E7177-E3BB-4CF3-978A-3526D6FDCDF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E784E-7F30-4521-AE91-A3916A5449A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00C73-63AF-4B21-AD60-155031C46A2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1BC35-F220-44AA-886F-0953518F8EA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BBBF1-A4C2-487D-A0BC-2B6B9484F6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57EE6-4946-45F5-9DBC-5A54723F133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BEA38-4B4F-4321-B7E8-2C70C03B14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90095-7FD9-4114-B6BC-5C76A75AE04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7F6E7-8872-4BED-BAE3-2F025B73529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C9775D-3ADF-42F2-B2F0-DB7343C977EC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ECDE9-32B5-4BD2-BCD5-0E0D3635DBA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D71F1-7593-4E55-9964-A39E4331CDAD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443D6-96FC-41C6-94B2-1FCBE12707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FD62-B4B4-4845-B2B0-90B83A9B03D3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BDAE2-A35C-4DF7-B2CC-063D8E2833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7DBB3-0651-4DBB-A95D-1638B4240E3C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DE22-C7CB-4E96-B582-7B5F19E7F8E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13943-8F6F-459C-AD11-9FF68ED5E146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72B27-DB38-4166-92AE-C63F33F16F8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83070-84C3-4777-8980-22F288F4FD6A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CC968-7D6F-4B61-A02E-6EC2F7B6D25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7E850-BF0E-4906-A710-1577B92C2BB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0E0E4-547A-471F-8E07-A22E4B3AE509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34260-EE36-4D81-9A47-845CB434B8A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4398F-F441-4A1B-AE0D-3CB8BE59D6CD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74B1D-069B-4912-AAE7-D4C4093A0A1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6DA3C-F7FB-4C22-A5B7-5B854E913271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5B86-C642-4749-AE0B-A14BFD442AC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43007-E152-4AC2-B473-D312F2402825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8618E-78F1-49F4-A999-90260647F8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57B5-0219-4B79-882B-5E8002B4CE1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9F593-209F-4CE7-84AA-FA6619EB341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1BA9E-3B4F-4447-BCA1-BB42846EAE0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7B50B-50F1-49E5-9E22-D10B325439D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C01-7C6E-4504-91BC-A47AA7FFB30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_pages_sa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86AC2B4D-BF89-4D92-8074-157934C973D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7FAC3C2B-E1A4-4A14-899B-0A015C471F9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smtClean="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F60959A-9053-4E03-B170-C095B5A75D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- Introduction and usage - Groups management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B8E73B74-A99A-45F3-8EBB-0A53AC1502F9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err="1" smtClean="0"/>
              <a:t>Administración</a:t>
            </a:r>
            <a:r>
              <a:rPr lang="en-US" sz="2800" dirty="0" smtClean="0"/>
              <a:t>  de </a:t>
            </a:r>
            <a:r>
              <a:rPr lang="en-US" sz="2800" dirty="0" err="1" smtClean="0"/>
              <a:t>Grupos</a:t>
            </a:r>
            <a:endParaRPr lang="en-US" sz="28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OTA – </a:t>
            </a:r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?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C889EB-B91E-43A0-9799-395B084B9447}" type="slidenum">
              <a:rPr lang="fr-FR"/>
              <a:pPr/>
              <a:t>2</a:t>
            </a:fld>
            <a:endParaRPr lang="fr-FR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173" name="Text Box 23"/>
          <p:cNvSpPr txBox="1">
            <a:spLocks noChangeArrowheads="1"/>
          </p:cNvSpPr>
          <p:nvPr/>
        </p:nvSpPr>
        <p:spPr bwMode="auto">
          <a:xfrm>
            <a:off x="574675" y="1049338"/>
            <a:ext cx="35450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Tienes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administrar</a:t>
            </a:r>
            <a:r>
              <a:rPr lang="en-US" dirty="0" smtClean="0"/>
              <a:t>...</a:t>
            </a:r>
            <a:endParaRPr lang="en-US" dirty="0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03225" y="1430338"/>
            <a:ext cx="3787775" cy="2446337"/>
            <a:chOff x="254" y="967"/>
            <a:chExt cx="2386" cy="1541"/>
          </a:xfrm>
        </p:grpSpPr>
        <p:grpSp>
          <p:nvGrpSpPr>
            <p:cNvPr id="7212" name="Group 5"/>
            <p:cNvGrpSpPr>
              <a:grpSpLocks/>
            </p:cNvGrpSpPr>
            <p:nvPr/>
          </p:nvGrpSpPr>
          <p:grpSpPr bwMode="auto">
            <a:xfrm>
              <a:off x="310" y="1278"/>
              <a:ext cx="1440" cy="1224"/>
              <a:chOff x="3094" y="1946"/>
              <a:chExt cx="1440" cy="1224"/>
            </a:xfrm>
          </p:grpSpPr>
          <p:pic>
            <p:nvPicPr>
              <p:cNvPr id="7222" name="Picture 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3" name="Picture 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4" name="Picture 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5" name="Picture 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6" name="Picture 1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7" name="Picture 11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8" name="Picture 1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213" name="Group 13"/>
            <p:cNvGrpSpPr>
              <a:grpSpLocks/>
            </p:cNvGrpSpPr>
            <p:nvPr/>
          </p:nvGrpSpPr>
          <p:grpSpPr bwMode="auto">
            <a:xfrm>
              <a:off x="1200" y="1284"/>
              <a:ext cx="1440" cy="1224"/>
              <a:chOff x="3094" y="1946"/>
              <a:chExt cx="1440" cy="1224"/>
            </a:xfrm>
          </p:grpSpPr>
          <p:pic>
            <p:nvPicPr>
              <p:cNvPr id="7215" name="Picture 1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16" name="Picture 1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17" name="Picture 1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18" name="Picture 1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19" name="Picture 1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0" name="Picture 1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21" name="Picture 2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214" name="Text Box 56"/>
            <p:cNvSpPr txBox="1">
              <a:spLocks noChangeArrowheads="1"/>
            </p:cNvSpPr>
            <p:nvPr/>
          </p:nvSpPr>
          <p:spPr bwMode="auto">
            <a:xfrm>
              <a:off x="254" y="967"/>
              <a:ext cx="16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...1000, 10.000, ...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790700" y="3960813"/>
            <a:ext cx="5554664" cy="2379662"/>
            <a:chOff x="1128" y="2531"/>
            <a:chExt cx="3499" cy="1499"/>
          </a:xfrm>
        </p:grpSpPr>
        <p:grpSp>
          <p:nvGrpSpPr>
            <p:cNvPr id="7195" name="Group 40"/>
            <p:cNvGrpSpPr>
              <a:grpSpLocks/>
            </p:cNvGrpSpPr>
            <p:nvPr/>
          </p:nvGrpSpPr>
          <p:grpSpPr bwMode="auto">
            <a:xfrm>
              <a:off x="1796" y="2800"/>
              <a:ext cx="1440" cy="1224"/>
              <a:chOff x="3094" y="1946"/>
              <a:chExt cx="1440" cy="1224"/>
            </a:xfrm>
          </p:grpSpPr>
          <p:pic>
            <p:nvPicPr>
              <p:cNvPr id="7205" name="Picture 41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6" name="Picture 4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7" name="Picture 43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8" name="Picture 4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9" name="Picture 4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10" name="Picture 4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11" name="Picture 4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96" name="Group 48"/>
            <p:cNvGrpSpPr>
              <a:grpSpLocks/>
            </p:cNvGrpSpPr>
            <p:nvPr/>
          </p:nvGrpSpPr>
          <p:grpSpPr bwMode="auto">
            <a:xfrm>
              <a:off x="2686" y="2806"/>
              <a:ext cx="1440" cy="1224"/>
              <a:chOff x="3094" y="1946"/>
              <a:chExt cx="1440" cy="1224"/>
            </a:xfrm>
          </p:grpSpPr>
          <p:pic>
            <p:nvPicPr>
              <p:cNvPr id="7198" name="Picture 4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9" name="Picture 5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0" name="Picture 51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1" name="Picture 5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2" name="Picture 53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3" name="Picture 5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204" name="Picture 5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97" name="Text Box 57"/>
            <p:cNvSpPr txBox="1">
              <a:spLocks noChangeArrowheads="1"/>
            </p:cNvSpPr>
            <p:nvPr/>
          </p:nvSpPr>
          <p:spPr bwMode="auto">
            <a:xfrm>
              <a:off x="1128" y="2531"/>
              <a:ext cx="34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... 1.000.000, 10.000.000, ... </a:t>
              </a:r>
              <a:r>
                <a:rPr lang="en-US" dirty="0" smtClean="0"/>
                <a:t>d</a:t>
              </a:r>
              <a:r>
                <a:rPr lang="en-US" dirty="0" smtClean="0"/>
                <a:t>e </a:t>
              </a:r>
              <a:r>
                <a:rPr lang="en-US" dirty="0" err="1" smtClean="0"/>
                <a:t>tarjetas</a:t>
              </a:r>
              <a:endParaRPr lang="en-US" dirty="0"/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349750" y="1471613"/>
            <a:ext cx="4076700" cy="2449512"/>
            <a:chOff x="2740" y="969"/>
            <a:chExt cx="2568" cy="1543"/>
          </a:xfrm>
        </p:grpSpPr>
        <p:grpSp>
          <p:nvGrpSpPr>
            <p:cNvPr id="7178" name="Group 24"/>
            <p:cNvGrpSpPr>
              <a:grpSpLocks/>
            </p:cNvGrpSpPr>
            <p:nvPr/>
          </p:nvGrpSpPr>
          <p:grpSpPr bwMode="auto">
            <a:xfrm>
              <a:off x="2978" y="1282"/>
              <a:ext cx="1440" cy="1224"/>
              <a:chOff x="3094" y="1946"/>
              <a:chExt cx="1440" cy="1224"/>
            </a:xfrm>
          </p:grpSpPr>
          <p:pic>
            <p:nvPicPr>
              <p:cNvPr id="7188" name="Picture 2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9" name="Picture 2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0" name="Picture 2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1" name="Picture 2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2" name="Picture 2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3" name="Picture 3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94" name="Picture 31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179" name="Group 32"/>
            <p:cNvGrpSpPr>
              <a:grpSpLocks/>
            </p:cNvGrpSpPr>
            <p:nvPr/>
          </p:nvGrpSpPr>
          <p:grpSpPr bwMode="auto">
            <a:xfrm>
              <a:off x="3868" y="1288"/>
              <a:ext cx="1440" cy="1224"/>
              <a:chOff x="3094" y="1946"/>
              <a:chExt cx="1440" cy="1224"/>
            </a:xfrm>
          </p:grpSpPr>
          <p:pic>
            <p:nvPicPr>
              <p:cNvPr id="7181" name="Picture 33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2" name="Picture 3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3" name="Picture 3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4" name="Picture 3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5" name="Picture 3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6" name="Picture 3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187" name="Picture 3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80" name="Text Box 58"/>
            <p:cNvSpPr txBox="1">
              <a:spLocks noChangeArrowheads="1"/>
            </p:cNvSpPr>
            <p:nvPr/>
          </p:nvSpPr>
          <p:spPr bwMode="auto">
            <a:xfrm>
              <a:off x="2740" y="969"/>
              <a:ext cx="22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... 100.000, 1.000.000, ...</a:t>
              </a:r>
            </a:p>
          </p:txBody>
        </p:sp>
      </p:grpSp>
      <p:sp>
        <p:nvSpPr>
          <p:cNvPr id="7177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466013" cy="525463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?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820557-C142-40A0-B6E5-0190BA404350}" type="slidenum">
              <a:rPr lang="fr-FR"/>
              <a:pPr/>
              <a:t>3</a:t>
            </a:fld>
            <a:endParaRPr lang="fr-FR"/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182789" y="529916"/>
            <a:ext cx="7919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... </a:t>
            </a:r>
            <a:r>
              <a:rPr lang="en-US" sz="2000" dirty="0" err="1" smtClean="0"/>
              <a:t>Tu</a:t>
            </a:r>
            <a:r>
              <a:rPr lang="en-US" sz="2000" dirty="0" smtClean="0"/>
              <a:t> </a:t>
            </a:r>
            <a:r>
              <a:rPr lang="en-US" sz="2000" dirty="0" err="1" smtClean="0"/>
              <a:t>plataforma</a:t>
            </a:r>
            <a:r>
              <a:rPr lang="en-US" sz="2000" dirty="0" smtClean="0"/>
              <a:t> </a:t>
            </a:r>
            <a:r>
              <a:rPr lang="en-US" sz="2000" dirty="0" smtClean="0"/>
              <a:t>OTA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 </a:t>
            </a:r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</a:rPr>
              <a:t>agrupar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serie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tarjetas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/>
              <a:t>que</a:t>
            </a:r>
            <a:endParaRPr lang="en-US" sz="2000" dirty="0" smtClean="0"/>
          </a:p>
          <a:p>
            <a:r>
              <a:rPr lang="en-US" sz="2000" dirty="0" err="1" smtClean="0"/>
              <a:t>tienen</a:t>
            </a:r>
            <a:r>
              <a:rPr lang="en-US" sz="2000" dirty="0" smtClean="0"/>
              <a:t> un </a:t>
            </a:r>
            <a:r>
              <a:rPr lang="en-US" sz="2000" dirty="0" err="1" smtClean="0"/>
              <a:t>cierto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criterio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</a:t>
            </a:r>
            <a:r>
              <a:rPr 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común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198" name="Group 59"/>
          <p:cNvGrpSpPr>
            <a:grpSpLocks/>
          </p:cNvGrpSpPr>
          <p:nvPr/>
        </p:nvGrpSpPr>
        <p:grpSpPr bwMode="auto">
          <a:xfrm>
            <a:off x="377825" y="1962150"/>
            <a:ext cx="3698875" cy="1952625"/>
            <a:chOff x="310" y="1242"/>
            <a:chExt cx="2330" cy="1230"/>
          </a:xfrm>
        </p:grpSpPr>
        <p:grpSp>
          <p:nvGrpSpPr>
            <p:cNvPr id="8240" name="Group 5"/>
            <p:cNvGrpSpPr>
              <a:grpSpLocks/>
            </p:cNvGrpSpPr>
            <p:nvPr/>
          </p:nvGrpSpPr>
          <p:grpSpPr bwMode="auto">
            <a:xfrm>
              <a:off x="310" y="1242"/>
              <a:ext cx="1440" cy="1224"/>
              <a:chOff x="3094" y="1946"/>
              <a:chExt cx="1440" cy="1224"/>
            </a:xfrm>
          </p:grpSpPr>
          <p:pic>
            <p:nvPicPr>
              <p:cNvPr id="8249" name="Picture 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50" name="Picture 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51" name="Picture 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52" name="Picture 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53" name="Picture 1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54" name="Picture 11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55" name="Picture 1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41" name="Group 13"/>
            <p:cNvGrpSpPr>
              <a:grpSpLocks/>
            </p:cNvGrpSpPr>
            <p:nvPr/>
          </p:nvGrpSpPr>
          <p:grpSpPr bwMode="auto">
            <a:xfrm>
              <a:off x="1200" y="1248"/>
              <a:ext cx="1440" cy="1224"/>
              <a:chOff x="3094" y="1946"/>
              <a:chExt cx="1440" cy="1224"/>
            </a:xfrm>
          </p:grpSpPr>
          <p:pic>
            <p:nvPicPr>
              <p:cNvPr id="8242" name="Picture 1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43" name="Picture 1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44" name="Picture 1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45" name="Picture 1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46" name="Picture 1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47" name="Picture 1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48" name="Picture 2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80597" name="Text Box 21"/>
          <p:cNvSpPr txBox="1">
            <a:spLocks noChangeArrowheads="1"/>
          </p:cNvSpPr>
          <p:nvPr/>
        </p:nvSpPr>
        <p:spPr bwMode="auto">
          <a:xfrm>
            <a:off x="213587" y="1211263"/>
            <a:ext cx="2579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rgbClr val="FF0066"/>
                </a:solidFill>
              </a:rPr>
              <a:t>Suscriptores</a:t>
            </a:r>
            <a:r>
              <a:rPr lang="en-US" dirty="0" smtClean="0">
                <a:solidFill>
                  <a:srgbClr val="FF0066"/>
                </a:solidFill>
              </a:rPr>
              <a:t> Oro</a:t>
            </a:r>
            <a:endParaRPr lang="en-US" dirty="0">
              <a:solidFill>
                <a:srgbClr val="FF0066"/>
              </a:solidFill>
            </a:endParaRPr>
          </a:p>
        </p:txBody>
      </p:sp>
      <p:grpSp>
        <p:nvGrpSpPr>
          <p:cNvPr id="8200" name="Group 61"/>
          <p:cNvGrpSpPr>
            <a:grpSpLocks/>
          </p:cNvGrpSpPr>
          <p:nvPr/>
        </p:nvGrpSpPr>
        <p:grpSpPr bwMode="auto">
          <a:xfrm>
            <a:off x="3079750" y="4387850"/>
            <a:ext cx="3698875" cy="1952625"/>
            <a:chOff x="1796" y="2764"/>
            <a:chExt cx="2330" cy="1230"/>
          </a:xfrm>
        </p:grpSpPr>
        <p:grpSp>
          <p:nvGrpSpPr>
            <p:cNvPr id="8224" name="Group 23"/>
            <p:cNvGrpSpPr>
              <a:grpSpLocks/>
            </p:cNvGrpSpPr>
            <p:nvPr/>
          </p:nvGrpSpPr>
          <p:grpSpPr bwMode="auto">
            <a:xfrm>
              <a:off x="1796" y="2764"/>
              <a:ext cx="1440" cy="1224"/>
              <a:chOff x="3094" y="1946"/>
              <a:chExt cx="1440" cy="1224"/>
            </a:xfrm>
          </p:grpSpPr>
          <p:pic>
            <p:nvPicPr>
              <p:cNvPr id="8233" name="Picture 2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4" name="Picture 2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5" name="Picture 2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6" name="Picture 2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7" name="Picture 2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8" name="Picture 29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9" name="Picture 3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25" name="Group 31"/>
            <p:cNvGrpSpPr>
              <a:grpSpLocks/>
            </p:cNvGrpSpPr>
            <p:nvPr/>
          </p:nvGrpSpPr>
          <p:grpSpPr bwMode="auto">
            <a:xfrm>
              <a:off x="2686" y="2770"/>
              <a:ext cx="1440" cy="1224"/>
              <a:chOff x="3094" y="1946"/>
              <a:chExt cx="1440" cy="1224"/>
            </a:xfrm>
          </p:grpSpPr>
          <p:pic>
            <p:nvPicPr>
              <p:cNvPr id="8226" name="Picture 3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7" name="Picture 33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8" name="Picture 3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9" name="Picture 3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0" name="Picture 3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1" name="Picture 3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32" name="Picture 3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80615" name="Text Box 39"/>
          <p:cNvSpPr txBox="1">
            <a:spLocks noChangeArrowheads="1"/>
          </p:cNvSpPr>
          <p:nvPr/>
        </p:nvSpPr>
        <p:spPr bwMode="auto">
          <a:xfrm>
            <a:off x="2623844" y="3770313"/>
            <a:ext cx="31470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rgbClr val="FF0066"/>
                </a:solidFill>
              </a:rPr>
              <a:t>Suscriptores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err="1" smtClean="0">
                <a:solidFill>
                  <a:srgbClr val="FF0066"/>
                </a:solidFill>
              </a:rPr>
              <a:t>Clásicos</a:t>
            </a:r>
            <a:endParaRPr lang="en-US" dirty="0">
              <a:solidFill>
                <a:srgbClr val="FF0066"/>
              </a:solidFill>
            </a:endParaRPr>
          </a:p>
        </p:txBody>
      </p:sp>
      <p:grpSp>
        <p:nvGrpSpPr>
          <p:cNvPr id="8202" name="Group 60"/>
          <p:cNvGrpSpPr>
            <a:grpSpLocks/>
          </p:cNvGrpSpPr>
          <p:nvPr/>
        </p:nvGrpSpPr>
        <p:grpSpPr bwMode="auto">
          <a:xfrm>
            <a:off x="5080000" y="2235200"/>
            <a:ext cx="3698875" cy="1952625"/>
            <a:chOff x="2978" y="1240"/>
            <a:chExt cx="2330" cy="1230"/>
          </a:xfrm>
        </p:grpSpPr>
        <p:grpSp>
          <p:nvGrpSpPr>
            <p:cNvPr id="8208" name="Group 41"/>
            <p:cNvGrpSpPr>
              <a:grpSpLocks/>
            </p:cNvGrpSpPr>
            <p:nvPr/>
          </p:nvGrpSpPr>
          <p:grpSpPr bwMode="auto">
            <a:xfrm>
              <a:off x="2978" y="1240"/>
              <a:ext cx="1440" cy="1224"/>
              <a:chOff x="3094" y="1946"/>
              <a:chExt cx="1440" cy="1224"/>
            </a:xfrm>
          </p:grpSpPr>
          <p:pic>
            <p:nvPicPr>
              <p:cNvPr id="8217" name="Picture 4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8" name="Picture 43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9" name="Picture 4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0" name="Picture 4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1" name="Picture 4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2" name="Picture 47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3" name="Picture 48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09" name="Group 49"/>
            <p:cNvGrpSpPr>
              <a:grpSpLocks/>
            </p:cNvGrpSpPr>
            <p:nvPr/>
          </p:nvGrpSpPr>
          <p:grpSpPr bwMode="auto">
            <a:xfrm>
              <a:off x="3868" y="1246"/>
              <a:ext cx="1440" cy="1224"/>
              <a:chOff x="3094" y="1946"/>
              <a:chExt cx="1440" cy="1224"/>
            </a:xfrm>
          </p:grpSpPr>
          <p:pic>
            <p:nvPicPr>
              <p:cNvPr id="8210" name="Picture 50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94" y="194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1" name="Picture 51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0" y="208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2" name="Picture 52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66" y="2218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3" name="Picture 53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502" y="2354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4" name="Picture 54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38" y="2490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5" name="Picture 55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74" y="2626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6" name="Picture 56" descr="card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910" y="2762"/>
                <a:ext cx="62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280633" name="Text Box 57"/>
          <p:cNvSpPr txBox="1">
            <a:spLocks noChangeArrowheads="1"/>
          </p:cNvSpPr>
          <p:nvPr/>
        </p:nvSpPr>
        <p:spPr bwMode="auto">
          <a:xfrm>
            <a:off x="4921250" y="1509713"/>
            <a:ext cx="32993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66"/>
                </a:solidFill>
              </a:rPr>
              <a:t>Suscriptores</a:t>
            </a:r>
            <a:r>
              <a:rPr lang="en-US" dirty="0" smtClean="0">
                <a:solidFill>
                  <a:srgbClr val="FF0066"/>
                </a:solidFill>
              </a:rPr>
              <a:t> Premium 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280638" name="Text Box 62"/>
          <p:cNvSpPr txBox="1">
            <a:spLocks noChangeArrowheads="1"/>
          </p:cNvSpPr>
          <p:nvPr/>
        </p:nvSpPr>
        <p:spPr bwMode="auto">
          <a:xfrm>
            <a:off x="841375" y="1476375"/>
            <a:ext cx="1843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9933"/>
                </a:solidFill>
              </a:rPr>
              <a:t>Tarjetas</a:t>
            </a:r>
            <a:r>
              <a:rPr lang="en-US" dirty="0" smtClean="0">
                <a:solidFill>
                  <a:srgbClr val="FF9933"/>
                </a:solidFill>
              </a:rPr>
              <a:t> 2G 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80639" name="Text Box 63"/>
          <p:cNvSpPr txBox="1">
            <a:spLocks noChangeArrowheads="1"/>
          </p:cNvSpPr>
          <p:nvPr/>
        </p:nvSpPr>
        <p:spPr bwMode="auto">
          <a:xfrm>
            <a:off x="5038725" y="1809750"/>
            <a:ext cx="38298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3G – </a:t>
            </a:r>
            <a:r>
              <a:rPr lang="en-US" dirty="0" err="1" smtClean="0">
                <a:solidFill>
                  <a:srgbClr val="FF9933"/>
                </a:solidFill>
              </a:rPr>
              <a:t>tarjetas</a:t>
            </a:r>
            <a:r>
              <a:rPr lang="en-US" dirty="0" smtClean="0">
                <a:solidFill>
                  <a:srgbClr val="FF9933"/>
                </a:solidFill>
              </a:rPr>
              <a:t> de </a:t>
            </a:r>
            <a:r>
              <a:rPr lang="en-US" dirty="0" err="1" smtClean="0">
                <a:solidFill>
                  <a:srgbClr val="FF9933"/>
                </a:solidFill>
              </a:rPr>
              <a:t>Negocios</a:t>
            </a:r>
            <a:r>
              <a:rPr lang="en-US" dirty="0" smtClean="0">
                <a:solidFill>
                  <a:srgbClr val="FF9933"/>
                </a:solidFill>
              </a:rPr>
              <a:t> 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280640" name="Text Box 64"/>
          <p:cNvSpPr txBox="1">
            <a:spLocks noChangeArrowheads="1"/>
          </p:cNvSpPr>
          <p:nvPr/>
        </p:nvSpPr>
        <p:spPr bwMode="auto">
          <a:xfrm>
            <a:off x="3044825" y="4006850"/>
            <a:ext cx="2646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9933"/>
                </a:solidFill>
              </a:rPr>
              <a:t>Tarjetas</a:t>
            </a:r>
            <a:r>
              <a:rPr lang="en-US" dirty="0" smtClean="0">
                <a:solidFill>
                  <a:srgbClr val="FF9933"/>
                </a:solidFill>
              </a:rPr>
              <a:t> Kid - 3G  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64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05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806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806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806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806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806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7" grpId="0"/>
      <p:bldP spid="280597" grpId="1"/>
      <p:bldP spid="280615" grpId="0"/>
      <p:bldP spid="280615" grpId="1"/>
      <p:bldP spid="280633" grpId="0"/>
      <p:bldP spid="280633" grpId="1"/>
      <p:bldP spid="280638" grpId="0"/>
      <p:bldP spid="280639" grpId="0"/>
      <p:bldP spid="280640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1/5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F45908-8D37-4BD7-801C-1477CAFB5B1A}" type="slidenum">
              <a:rPr lang="fr-FR"/>
              <a:pPr/>
              <a:t>4</a:t>
            </a:fld>
            <a:endParaRPr lang="fr-FR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9700" y="1017588"/>
            <a:ext cx="6323013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2686050" y="1676400"/>
            <a:ext cx="1628775" cy="200025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1416050" y="2644775"/>
            <a:ext cx="1238250" cy="276225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160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0813" y="2052638"/>
            <a:ext cx="502443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6203950" y="5137150"/>
            <a:ext cx="438150" cy="190500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r>
              <a:rPr lang="fr-FR" dirty="0" smtClean="0"/>
              <a:t> </a:t>
            </a:r>
            <a:r>
              <a:rPr lang="fr-FR" dirty="0" err="1" smtClean="0"/>
              <a:t>anagement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816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  <p:bldP spid="281610" grpId="0" animBg="1"/>
      <p:bldP spid="281610" grpId="1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2/5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34D2AA-4855-486C-A4C9-23BFA531F8AB}" type="slidenum">
              <a:rPr lang="fr-FR"/>
              <a:pPr/>
              <a:t>5</a:t>
            </a:fld>
            <a:endParaRPr lang="fr-FR"/>
          </a:p>
        </p:txBody>
      </p:sp>
      <p:pic>
        <p:nvPicPr>
          <p:cNvPr id="1024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936625"/>
            <a:ext cx="6332538" cy="529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314450" y="2314575"/>
            <a:ext cx="3714750" cy="561975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1311275" y="3197225"/>
            <a:ext cx="4991100" cy="1676400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5432425" y="5508625"/>
            <a:ext cx="438150" cy="190500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6365875" y="2389188"/>
            <a:ext cx="24693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 err="1" smtClean="0"/>
              <a:t>Llene</a:t>
            </a:r>
            <a:r>
              <a:rPr lang="en-US" sz="1800" dirty="0" smtClean="0"/>
              <a:t> la </a:t>
            </a:r>
            <a:r>
              <a:rPr lang="en-US" sz="1800" dirty="0" err="1" smtClean="0"/>
              <a:t>descripción</a:t>
            </a:r>
            <a:endParaRPr lang="en-US" sz="1800" dirty="0" smtClean="0"/>
          </a:p>
          <a:p>
            <a:r>
              <a:rPr lang="en-US" sz="1800" dirty="0" smtClean="0"/>
              <a:t>de </a:t>
            </a:r>
            <a:r>
              <a:rPr lang="en-US" sz="1800" dirty="0" err="1" smtClean="0"/>
              <a:t>Grupo</a:t>
            </a:r>
            <a:r>
              <a:rPr lang="en-US" sz="1800" dirty="0" smtClean="0"/>
              <a:t>...</a:t>
            </a:r>
            <a:endParaRPr lang="en-US" sz="1800" dirty="0"/>
          </a:p>
        </p:txBody>
      </p:sp>
      <p:sp>
        <p:nvSpPr>
          <p:cNvPr id="283663" name="Text Box 15"/>
          <p:cNvSpPr txBox="1">
            <a:spLocks noChangeArrowheads="1"/>
          </p:cNvSpPr>
          <p:nvPr/>
        </p:nvSpPr>
        <p:spPr bwMode="auto">
          <a:xfrm>
            <a:off x="6353175" y="3709988"/>
            <a:ext cx="17320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Use </a:t>
            </a:r>
            <a:r>
              <a:rPr lang="en-US" sz="1800" dirty="0" smtClean="0"/>
              <a:t>un </a:t>
            </a:r>
            <a:r>
              <a:rPr lang="en-US" sz="1800" dirty="0"/>
              <a:t>query...</a:t>
            </a:r>
          </a:p>
        </p:txBody>
      </p:sp>
      <p:sp>
        <p:nvSpPr>
          <p:cNvPr id="283670" name="Text Box 22"/>
          <p:cNvSpPr txBox="1">
            <a:spLocks noChangeArrowheads="1"/>
          </p:cNvSpPr>
          <p:nvPr/>
        </p:nvSpPr>
        <p:spPr bwMode="auto">
          <a:xfrm>
            <a:off x="5699125" y="5780088"/>
            <a:ext cx="2467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...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crear</a:t>
            </a:r>
            <a:r>
              <a:rPr lang="en-US" sz="1800" dirty="0" smtClean="0"/>
              <a:t> </a:t>
            </a:r>
            <a:r>
              <a:rPr lang="en-US" sz="1800" dirty="0" err="1" smtClean="0"/>
              <a:t>tu</a:t>
            </a:r>
            <a:r>
              <a:rPr lang="en-US" sz="1800" dirty="0" smtClean="0"/>
              <a:t> </a:t>
            </a:r>
            <a:r>
              <a:rPr lang="en-US" sz="1800" dirty="0" err="1" smtClean="0"/>
              <a:t>grupo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r>
              <a:rPr lang="fr-FR" dirty="0" smtClean="0"/>
              <a:t> </a:t>
            </a:r>
            <a:r>
              <a:rPr lang="fr-FR" dirty="0" err="1" smtClean="0"/>
              <a:t>anagement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836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 animBg="1"/>
      <p:bldP spid="283653" grpId="0" animBg="1"/>
      <p:bldP spid="283656" grpId="0" animBg="1"/>
      <p:bldP spid="283662" grpId="0"/>
      <p:bldP spid="283663" grpId="0"/>
      <p:bldP spid="28367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3/5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890C4E-386F-4370-9D00-9B120CA2A924}" type="slidenum">
              <a:rPr lang="fr-FR"/>
              <a:pPr/>
              <a:t>6</a:t>
            </a:fld>
            <a:endParaRPr lang="fr-FR"/>
          </a:p>
        </p:txBody>
      </p:sp>
      <p:pic>
        <p:nvPicPr>
          <p:cNvPr id="1126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863" y="1003300"/>
            <a:ext cx="6199187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695950" y="5006975"/>
            <a:ext cx="1844675" cy="200025"/>
            <a:chOff x="2802" y="3154"/>
            <a:chExt cx="1162" cy="126"/>
          </a:xfrm>
        </p:grpSpPr>
        <p:sp>
          <p:nvSpPr>
            <p:cNvPr id="11273" name="Rectangle 12"/>
            <p:cNvSpPr>
              <a:spLocks noChangeArrowheads="1"/>
            </p:cNvSpPr>
            <p:nvPr/>
          </p:nvSpPr>
          <p:spPr bwMode="auto">
            <a:xfrm>
              <a:off x="2802" y="3162"/>
              <a:ext cx="228" cy="11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3"/>
            <p:cNvSpPr>
              <a:spLocks noChangeArrowheads="1"/>
            </p:cNvSpPr>
            <p:nvPr/>
          </p:nvSpPr>
          <p:spPr bwMode="auto">
            <a:xfrm>
              <a:off x="3370" y="3154"/>
              <a:ext cx="594" cy="12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1" name="Rectangle 15"/>
          <p:cNvSpPr>
            <a:spLocks noChangeArrowheads="1"/>
          </p:cNvSpPr>
          <p:nvPr/>
        </p:nvSpPr>
        <p:spPr bwMode="auto">
          <a:xfrm>
            <a:off x="2847975" y="2657475"/>
            <a:ext cx="4600575" cy="16192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r>
              <a:rPr lang="fr-FR" dirty="0" smtClean="0"/>
              <a:t> </a:t>
            </a:r>
            <a:r>
              <a:rPr lang="fr-FR" dirty="0" err="1" smtClean="0"/>
              <a:t>anagement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4/5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3EDCCE-C32B-47D8-A94B-2A4A2D2A9B03}" type="slidenum">
              <a:rPr lang="fr-FR"/>
              <a:pPr/>
              <a:t>7</a:t>
            </a:fld>
            <a:endParaRPr lang="fr-FR"/>
          </a:p>
        </p:txBody>
      </p:sp>
      <p:pic>
        <p:nvPicPr>
          <p:cNvPr id="122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947738"/>
            <a:ext cx="4364037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750" name="Rectangle 6"/>
          <p:cNvSpPr>
            <a:spLocks noChangeArrowheads="1"/>
          </p:cNvSpPr>
          <p:nvPr/>
        </p:nvSpPr>
        <p:spPr bwMode="auto">
          <a:xfrm>
            <a:off x="1609725" y="3762375"/>
            <a:ext cx="590550" cy="142875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238375" y="1543050"/>
            <a:ext cx="6838950" cy="4491038"/>
            <a:chOff x="1410" y="972"/>
            <a:chExt cx="4308" cy="2829"/>
          </a:xfrm>
        </p:grpSpPr>
        <p:pic>
          <p:nvPicPr>
            <p:cNvPr id="12297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16" y="972"/>
              <a:ext cx="2802" cy="90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grpSp>
          <p:nvGrpSpPr>
            <p:cNvPr id="12298" name="Group 15"/>
            <p:cNvGrpSpPr>
              <a:grpSpLocks/>
            </p:cNvGrpSpPr>
            <p:nvPr/>
          </p:nvGrpSpPr>
          <p:grpSpPr bwMode="auto">
            <a:xfrm>
              <a:off x="1410" y="2151"/>
              <a:ext cx="3114" cy="1650"/>
              <a:chOff x="1410" y="2151"/>
              <a:chExt cx="3114" cy="1650"/>
            </a:xfrm>
          </p:grpSpPr>
          <p:pic>
            <p:nvPicPr>
              <p:cNvPr id="12300" name="Picture 1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890" y="2151"/>
                <a:ext cx="2634" cy="1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01" name="Line 12"/>
              <p:cNvSpPr>
                <a:spLocks noChangeShapeType="1"/>
              </p:cNvSpPr>
              <p:nvPr/>
            </p:nvSpPr>
            <p:spPr bwMode="auto">
              <a:xfrm>
                <a:off x="1410" y="2418"/>
                <a:ext cx="474" cy="0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en-US"/>
              </a:p>
            </p:txBody>
          </p:sp>
        </p:grpSp>
        <p:sp>
          <p:nvSpPr>
            <p:cNvPr id="12299" name="Line 14"/>
            <p:cNvSpPr>
              <a:spLocks noChangeShapeType="1"/>
            </p:cNvSpPr>
            <p:nvPr/>
          </p:nvSpPr>
          <p:spPr bwMode="auto">
            <a:xfrm flipH="1">
              <a:off x="3588" y="1710"/>
              <a:ext cx="510" cy="762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r>
              <a:rPr lang="fr-FR" dirty="0" smtClean="0"/>
              <a:t> </a:t>
            </a:r>
            <a:r>
              <a:rPr lang="fr-FR" dirty="0" err="1" smtClean="0"/>
              <a:t>anagement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Grupos</a:t>
            </a:r>
            <a:r>
              <a:rPr lang="en-US" dirty="0" smtClean="0"/>
              <a:t> 5/5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>
          <a:xfrm>
            <a:off x="600075" y="2357438"/>
            <a:ext cx="7570788" cy="2701925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1971675" algn="l"/>
              </a:tabLst>
            </a:pP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grupo</a:t>
            </a:r>
            <a:r>
              <a:rPr lang="en-US" dirty="0" smtClean="0"/>
              <a:t> Gold con los </a:t>
            </a:r>
            <a:r>
              <a:rPr lang="en-US" dirty="0" err="1" smtClean="0"/>
              <a:t>siguientes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endParaRPr lang="en-US" dirty="0" smtClean="0"/>
          </a:p>
          <a:p>
            <a:pPr>
              <a:buFont typeface="Wingdings 2" pitchFamily="18" charset="2"/>
              <a:buChar char="•"/>
              <a:tabLst>
                <a:tab pos="1971675" algn="l"/>
              </a:tabLst>
            </a:pPr>
            <a:r>
              <a:rPr lang="en-US" dirty="0" err="1" smtClean="0"/>
              <a:t>Nombre</a:t>
            </a:r>
            <a:r>
              <a:rPr lang="en-US" dirty="0" smtClean="0"/>
              <a:t>	Gold</a:t>
            </a:r>
            <a:endParaRPr lang="en-US" i="1" dirty="0" smtClean="0"/>
          </a:p>
          <a:p>
            <a:pPr>
              <a:buFont typeface="Wingdings 2" pitchFamily="18" charset="2"/>
              <a:buChar char="•"/>
              <a:tabLst>
                <a:tab pos="1971675" algn="l"/>
              </a:tabLst>
            </a:pPr>
            <a:r>
              <a:rPr lang="en-US" dirty="0" err="1" smtClean="0"/>
              <a:t>Objetivo</a:t>
            </a:r>
            <a:r>
              <a:rPr lang="en-US" dirty="0" smtClean="0"/>
              <a:t>	</a:t>
            </a:r>
            <a:r>
              <a:rPr lang="en-US" dirty="0" err="1" smtClean="0"/>
              <a:t>Suscripción</a:t>
            </a:r>
            <a:r>
              <a:rPr lang="en-US" dirty="0" smtClean="0"/>
              <a:t> Gold</a:t>
            </a:r>
          </a:p>
          <a:p>
            <a:pPr>
              <a:buFont typeface="Wingdings 2" pitchFamily="18" charset="2"/>
              <a:buChar char="•"/>
              <a:tabLst>
                <a:tab pos="1971675" algn="l"/>
              </a:tabLst>
            </a:pP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Tarjetas</a:t>
            </a:r>
            <a:r>
              <a:rPr lang="en-US" dirty="0" smtClean="0"/>
              <a:t> 	MSISDN = 0602*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FC1A32-11A8-44C6-B9E4-320BA3CD43A9}" type="slidenum">
              <a:rPr lang="fr-FR"/>
              <a:pPr/>
              <a:t>8</a:t>
            </a:fld>
            <a:endParaRPr lang="fr-FR"/>
          </a:p>
        </p:txBody>
      </p:sp>
      <p:pic>
        <p:nvPicPr>
          <p:cNvPr id="13318" name="Picture 2" descr="paper_p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1350" y="361950"/>
            <a:ext cx="12842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1725" y="3324225"/>
            <a:ext cx="172402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r>
              <a:rPr lang="fr-FR" dirty="0" smtClean="0"/>
              <a:t> </a:t>
            </a:r>
            <a:r>
              <a:rPr lang="fr-FR" dirty="0" err="1" smtClean="0"/>
              <a:t>anagement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506" y="58738"/>
            <a:ext cx="8906494" cy="762000"/>
          </a:xfrm>
        </p:spPr>
        <p:txBody>
          <a:bodyPr/>
          <a:lstStyle/>
          <a:p>
            <a:r>
              <a:rPr lang="en-US" dirty="0" err="1" smtClean="0"/>
              <a:t>Recordatorio</a:t>
            </a:r>
            <a:r>
              <a:rPr lang="en-US" dirty="0" smtClean="0"/>
              <a:t> –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grupos</a:t>
            </a:r>
            <a:r>
              <a:rPr lang="en-US" dirty="0" smtClean="0"/>
              <a:t> en el 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campaña</a:t>
            </a: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675122-793E-4D02-9EE7-2AB27084C3B7}" type="slidenum">
              <a:rPr lang="fr-FR"/>
              <a:pPr/>
              <a:t>9</a:t>
            </a:fld>
            <a:endParaRPr lang="fr-FR"/>
          </a:p>
        </p:txBody>
      </p:sp>
      <p:pic>
        <p:nvPicPr>
          <p:cNvPr id="292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880" y="856880"/>
            <a:ext cx="5414962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2870" name="Text Box 6"/>
          <p:cNvSpPr txBox="1">
            <a:spLocks noChangeArrowheads="1"/>
          </p:cNvSpPr>
          <p:nvPr/>
        </p:nvSpPr>
        <p:spPr bwMode="auto">
          <a:xfrm>
            <a:off x="5606102" y="1032638"/>
            <a:ext cx="37641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tienes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  <a:r>
              <a:rPr lang="en-US" dirty="0" err="1" smtClean="0"/>
              <a:t>objetivo</a:t>
            </a:r>
            <a:endParaRPr lang="en-US" dirty="0"/>
          </a:p>
          <a:p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r>
              <a:rPr lang="en-US" dirty="0" smtClean="0"/>
              <a:t> RCA </a:t>
            </a:r>
          </a:p>
          <a:p>
            <a:r>
              <a:rPr lang="en-US" dirty="0" smtClean="0"/>
              <a:t>o XCT...</a:t>
            </a:r>
            <a:endParaRPr lang="en-US" dirty="0"/>
          </a:p>
        </p:txBody>
      </p:sp>
      <p:pic>
        <p:nvPicPr>
          <p:cNvPr id="292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6625" y="3309938"/>
            <a:ext cx="56292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1257300" y="2409825"/>
            <a:ext cx="3686175" cy="36195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4572000" y="2800350"/>
            <a:ext cx="0" cy="523875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4248152"/>
            <a:ext cx="5781676" cy="2230439"/>
            <a:chOff x="0" y="2676"/>
            <a:chExt cx="3642" cy="1405"/>
          </a:xfrm>
        </p:grpSpPr>
        <p:sp>
          <p:nvSpPr>
            <p:cNvPr id="14348" name="Text Box 7"/>
            <p:cNvSpPr txBox="1">
              <a:spLocks noChangeArrowheads="1"/>
            </p:cNvSpPr>
            <p:nvPr/>
          </p:nvSpPr>
          <p:spPr bwMode="auto">
            <a:xfrm>
              <a:off x="0" y="3325"/>
              <a:ext cx="186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... </a:t>
              </a:r>
              <a:r>
                <a:rPr lang="en-US" dirty="0" err="1" smtClean="0"/>
                <a:t>Puedes</a:t>
              </a:r>
              <a:r>
                <a:rPr lang="en-US" dirty="0" smtClean="0"/>
                <a:t> </a:t>
              </a:r>
              <a:r>
                <a:rPr lang="en-US" dirty="0" err="1" smtClean="0"/>
                <a:t>utilizar</a:t>
              </a:r>
              <a:r>
                <a:rPr lang="en-US" dirty="0" smtClean="0"/>
                <a:t> el </a:t>
              </a:r>
            </a:p>
            <a:p>
              <a:r>
                <a:rPr lang="en-US" dirty="0" err="1" smtClean="0"/>
                <a:t>nombre</a:t>
              </a:r>
              <a:r>
                <a:rPr lang="en-US" dirty="0" smtClean="0"/>
                <a:t> del </a:t>
              </a:r>
              <a:r>
                <a:rPr lang="en-US" dirty="0" err="1" smtClean="0"/>
                <a:t>grupo</a:t>
              </a:r>
              <a:r>
                <a:rPr lang="en-US" dirty="0" smtClean="0"/>
                <a:t> </a:t>
              </a:r>
            </a:p>
            <a:p>
              <a:r>
                <a:rPr lang="en-US" dirty="0" err="1" smtClean="0"/>
                <a:t>como</a:t>
              </a:r>
              <a:r>
                <a:rPr lang="en-US" dirty="0" smtClean="0"/>
                <a:t> </a:t>
              </a:r>
              <a:r>
                <a:rPr lang="en-US" dirty="0" err="1" smtClean="0"/>
                <a:t>criterio</a:t>
              </a:r>
              <a:endParaRPr lang="en-US" dirty="0"/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2226" y="2676"/>
              <a:ext cx="1416" cy="474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100"/>
          <p:cNvSpPr txBox="1">
            <a:spLocks noChangeArrowheads="1"/>
          </p:cNvSpPr>
          <p:nvPr/>
        </p:nvSpPr>
        <p:spPr bwMode="auto">
          <a:xfrm>
            <a:off x="8855075" y="64643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– </a:t>
            </a:r>
            <a:r>
              <a:rPr lang="fr-FR" dirty="0" err="1" smtClean="0"/>
              <a:t>Administración</a:t>
            </a:r>
            <a:r>
              <a:rPr lang="fr-FR" dirty="0" smtClean="0"/>
              <a:t> de </a:t>
            </a:r>
            <a:r>
              <a:rPr lang="fr-FR" dirty="0" err="1" smtClean="0"/>
              <a:t>Grupos</a:t>
            </a:r>
            <a:r>
              <a:rPr lang="fr-FR" dirty="0" smtClean="0"/>
              <a:t> </a:t>
            </a:r>
            <a:r>
              <a:rPr lang="fr-FR" dirty="0" err="1" smtClean="0"/>
              <a:t>anagement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0" grpId="0"/>
      <p:bldP spid="292872" grpId="0" animBg="1"/>
      <p:bldP spid="292873" grpId="0" animBg="1"/>
      <p:bldP spid="14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Props1.xml><?xml version="1.0" encoding="utf-8"?>
<ds:datastoreItem xmlns:ds="http://schemas.openxmlformats.org/officeDocument/2006/customXml" ds:itemID="{7233E274-58FD-45FC-BF3F-72E9AFDF0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D4214B-82CC-4EA1-AF2E-B10939455A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E8A961-D12C-47A4-9F19-4F0F4D7A2EF6}">
  <ds:schemaRefs>
    <ds:schemaRef ds:uri="http://schemas.microsoft.com/office/2006/metadata/properties"/>
    <ds:schemaRef ds:uri="9f602793-1077-4cf6-848e-870ba01bc4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8559</TotalTime>
  <Words>315</Words>
  <Application>Microsoft Office PowerPoint</Application>
  <PresentationFormat>On-screen Show (4:3)</PresentationFormat>
  <Paragraphs>88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Nouvelle présentation</vt:lpstr>
      <vt:lpstr>Couverture avec titre sur 1 ligne</vt:lpstr>
      <vt:lpstr>Gemalto Dec09</vt:lpstr>
      <vt:lpstr>Plataforma OTA – Introducción y uso</vt:lpstr>
      <vt:lpstr>¿Por qué?</vt:lpstr>
      <vt:lpstr>Por qué?</vt:lpstr>
      <vt:lpstr>Administración de Grupos 1/5</vt:lpstr>
      <vt:lpstr>Administración de Grupos 2/5</vt:lpstr>
      <vt:lpstr>Administración de Grupos 3/5</vt:lpstr>
      <vt:lpstr>Administración de Grupos 4/5</vt:lpstr>
      <vt:lpstr>Administración de Grupos 5/5</vt:lpstr>
      <vt:lpstr>Recordatorio – Usando grupos en el administrador de campaña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Introduction and Usage</dc:title>
  <dc:subject>Groups management</dc:subject>
  <dc:creator>Olivier Clavel</dc:creator>
  <cp:lastModifiedBy>Joel Yedra</cp:lastModifiedBy>
  <cp:revision>334</cp:revision>
  <dcterms:created xsi:type="dcterms:W3CDTF">2003-09-08T15:01:38Z</dcterms:created>
  <dcterms:modified xsi:type="dcterms:W3CDTF">2010-07-18T04:16:25Z</dcterms:modified>
</cp:coreProperties>
</file>