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4"/>
    <p:sldMasterId id="2147483657" r:id="rId5"/>
    <p:sldMasterId id="2147483679" r:id="rId6"/>
  </p:sldMasterIdLst>
  <p:notesMasterIdLst>
    <p:notesMasterId r:id="rId13"/>
  </p:notesMasterIdLst>
  <p:handoutMasterIdLst>
    <p:handoutMasterId r:id="rId14"/>
  </p:handoutMasterIdLst>
  <p:sldIdLst>
    <p:sldId id="274" r:id="rId7"/>
    <p:sldId id="283" r:id="rId8"/>
    <p:sldId id="284" r:id="rId9"/>
    <p:sldId id="285" r:id="rId10"/>
    <p:sldId id="286" r:id="rId11"/>
    <p:sldId id="287" r:id="rId12"/>
  </p:sldIdLst>
  <p:sldSz cx="9144000" cy="6858000" type="screen4x3"/>
  <p:notesSz cx="6669088" cy="9926638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6600CC"/>
    <a:srgbClr val="FFFF66"/>
    <a:srgbClr val="FF0066"/>
    <a:srgbClr val="DCE5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7" autoAdjust="0"/>
    <p:restoredTop sz="93212" autoAdjust="0"/>
  </p:normalViewPr>
  <p:slideViewPr>
    <p:cSldViewPr snapToGrid="0">
      <p:cViewPr>
        <p:scale>
          <a:sx n="80" d="100"/>
          <a:sy n="80" d="100"/>
        </p:scale>
        <p:origin x="-1122" y="282"/>
      </p:cViewPr>
      <p:guideLst>
        <p:guide orient="horz" pos="2436"/>
        <p:guide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2610" y="-108"/>
      </p:cViewPr>
      <p:guideLst>
        <p:guide orient="horz" pos="3126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2550" y="18891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87750" y="18891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Tahoma" pitchFamily="34" charset="0"/>
              </a:defRPr>
            </a:lvl1pPr>
          </a:lstStyle>
          <a:p>
            <a:pPr>
              <a:defRPr/>
            </a:pPr>
            <a:fld id="{3D762877-1805-4429-8996-E27EA0F2D6C5}" type="datetime5">
              <a:rPr lang="en-GB"/>
              <a:pPr>
                <a:defRPr/>
              </a:pPr>
              <a:t>17-Jul-10</a:t>
            </a:fld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81400" y="922020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Tahoma" pitchFamily="34" charset="0"/>
              </a:defRPr>
            </a:lvl1pPr>
          </a:lstStyle>
          <a:p>
            <a:pPr>
              <a:defRPr/>
            </a:pPr>
            <a:fld id="{C9049D61-8A47-4E35-805B-FF3D5121F56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350" y="7620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	</a:t>
            </a:r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  <a:p>
            <a:pPr lvl="4"/>
            <a:endParaRPr lang="fr-FR" noProof="0" smtClean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33800" y="933608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Tahoma" pitchFamily="34" charset="0"/>
              </a:defRPr>
            </a:lvl1pPr>
          </a:lstStyle>
          <a:p>
            <a:pPr>
              <a:defRPr/>
            </a:pPr>
            <a:fld id="{16E13564-5719-4400-B1F4-680C0BE78B6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48200" y="228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defRPr/>
            </a:pPr>
            <a:fld id="{C19A34F3-9D84-4708-A723-964642F5F638}" type="datetime5">
              <a:rPr lang="fr-FR" sz="800">
                <a:latin typeface="Times New Roman" pitchFamily="18" charset="0"/>
              </a:rPr>
              <a:pPr algn="r" eaLnBrk="1" hangingPunct="1">
                <a:defRPr/>
              </a:pPr>
              <a:t>17-juil.-10</a:t>
            </a:fld>
            <a:endParaRPr lang="fr-FR" sz="8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D211C-D965-4608-9139-B7E44A40514D}" type="slidenum">
              <a:rPr lang="fr-FR"/>
              <a:pPr/>
              <a:t>1</a:t>
            </a:fld>
            <a:endParaRPr lang="fr-F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D3C713-7DAF-431F-AB73-478323C5212B}" type="slidenum">
              <a:rPr lang="fr-FR"/>
              <a:pPr/>
              <a:t>2</a:t>
            </a:fld>
            <a:endParaRPr lang="fr-FR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8D271-FC7E-4E23-B14A-E4F3E6AA5EDB}" type="slidenum">
              <a:rPr lang="fr-FR"/>
              <a:pPr/>
              <a:t>3</a:t>
            </a:fld>
            <a:endParaRPr lang="fr-F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4E9DC-3ECD-461C-ABE5-E8AC5BD8660D}" type="slidenum">
              <a:rPr lang="fr-FR"/>
              <a:pPr/>
              <a:t>4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Showing</a:t>
            </a:r>
          </a:p>
          <a:p>
            <a:pPr eaLnBrk="1" hangingPunct="1"/>
            <a:r>
              <a:rPr lang="en-US" smtClean="0"/>
              <a:t>- Getting to do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6FD91-3009-4B43-B327-B1EF59ADA7E1}" type="slidenum">
              <a:rPr lang="fr-FR"/>
              <a:pPr/>
              <a:t>5</a:t>
            </a:fld>
            <a:endParaRPr lang="fr-F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Showing</a:t>
            </a:r>
          </a:p>
          <a:p>
            <a:pPr eaLnBrk="1" hangingPunct="1"/>
            <a:r>
              <a:rPr lang="en-US" smtClean="0"/>
              <a:t>- Getting to do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82EB05-8331-484B-8773-BDF1C8DEC102}" type="slidenum">
              <a:rPr lang="fr-FR"/>
              <a:pPr/>
              <a:t>6</a:t>
            </a:fld>
            <a:endParaRPr lang="fr-F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Showing</a:t>
            </a:r>
          </a:p>
          <a:p>
            <a:pPr eaLnBrk="1" hangingPunct="1"/>
            <a:r>
              <a:rPr lang="en-US" smtClean="0"/>
              <a:t>- Getting to do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_p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gemalto_logo_198x58-15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95263"/>
            <a:ext cx="1585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466013" cy="1001712"/>
          </a:xfrm>
        </p:spPr>
        <p:txBody>
          <a:bodyPr tIns="0" bIns="0" anchor="t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81375"/>
            <a:ext cx="7466013" cy="614363"/>
          </a:xfrm>
        </p:spPr>
        <p:txBody>
          <a:bodyPr rIns="91440"/>
          <a:lstStyle>
            <a:lvl1pPr marL="0" indent="0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5389E-0594-4980-AEE0-ABBBBCCEBF1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6500" y="115888"/>
            <a:ext cx="186531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5888"/>
            <a:ext cx="54483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F5F04-E370-4710-ABA8-A706FBF0041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E601-ABC3-4819-8ECB-AB3F7534F37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1D194-289E-4E2A-9840-E1400FC3153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50C61-E644-4937-817B-98E8C51708C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813" y="1181100"/>
            <a:ext cx="403860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9813" y="1181100"/>
            <a:ext cx="403860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3B2C7-5A19-4519-8387-2D69ED1302E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7E8F2-C097-4DAB-BCEA-B643EF8C8E0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B0DDB-189D-4C91-B204-BA0C787FC7A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20B92-0D47-43F0-85B4-DAD643FF491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CCB33-755C-4DB6-827F-F0F001FDC0E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05F2-76C6-45F3-B69E-D21D8C1C8C6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F77A4-C1D0-4529-98EA-9413054BACE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E6000-E872-4B9B-B516-ADBFB10E05A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260350"/>
            <a:ext cx="2063750" cy="1497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813" y="260350"/>
            <a:ext cx="6040437" cy="1497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4555C-7A64-42DB-A74A-F2A27F80B21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C1C66-867E-4016-B559-BE19FB73062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76486-F603-47E1-AAD9-9F822BF40623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D555D-963C-4A32-932A-3D1A30A782C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4A0C2-B7E9-4CA8-991E-35EA8C757D1C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49C3D-3B29-4955-A685-C4FABE8A0B2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81F28-90A3-42D4-AEEB-A1CC5397F208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E2195-CAD7-4F8C-9462-121FB0B398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FBF10-1117-4763-867E-D56D8A43437D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272B0-FFAF-4A56-AE8A-C844D8C4892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89B74-344B-4B73-9372-BF171643F42A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B80EF-62FD-4983-9AD4-3EC33D6676A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F8C74-1E75-47F6-AEC5-48CA0D27CAB8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DE74B-0FBD-4E35-8632-95B8DCF465A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EEB85-C72F-4BCE-B1FF-1A3D6F90DE8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52B2C-F3E1-49C6-BB35-62B78F281670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AED3D-4173-4A3C-AC09-2FAC5463E06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05565-3602-4574-AF00-4CD57D2D76A8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46284-BC67-48EE-BE04-BB3EFA55F33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E23A1-F54F-4CF0-9C14-5C060BD5C979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879C7-30FD-4DAB-82B4-5C746AEDC20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68F7F-05D8-483E-9F17-2B907D80F2D3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6363"/>
            <a:ext cx="3656013" cy="422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213" y="1376363"/>
            <a:ext cx="3657600" cy="422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ED238-FB39-43CF-8237-5420D93DABB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D1244-E342-4B1D-B97B-B9A3E5F7AEB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D2B54-511A-4315-B701-5EB39AF9DB0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DE866-7988-4EA5-9BD2-0A98D5B6BE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83CB8-5DFD-4FDC-BDD5-439A377AC60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8E7B8-8F79-472F-8A8A-AB3B3E8B178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_pages_san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5888"/>
            <a:ext cx="7466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6363"/>
            <a:ext cx="7466013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41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80CDABDF-2472-402F-8AB3-051E80620AD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5" y="6530975"/>
            <a:ext cx="68389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Wingdings" pitchFamily="2" charset="2"/>
        <a:buChar char="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187325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779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970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defRPr sz="1200">
          <a:solidFill>
            <a:schemeClr val="tx1"/>
          </a:solidFill>
          <a:latin typeface="+mn-lt"/>
        </a:defRPr>
      </a:lvl4pPr>
      <a:lvl5pPr marL="20161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5pPr>
      <a:lvl6pPr marL="24733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6pPr>
      <a:lvl7pPr marL="29305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7pPr>
      <a:lvl8pPr marL="33877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8pPr>
      <a:lvl9pPr marL="38449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s_pages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82296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181100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41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675FE264-199E-44A7-BFBC-6C704B2D154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500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5" y="6530975"/>
            <a:ext cx="68389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23031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3pPr>
      <a:lvl4pPr marL="16383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66C2F9-A0EC-4174-9374-F8214177052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smtClean="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fr-FR"/>
              <a:t>OTA platform - Introduction and usage - Card instance management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fld id="{B3764A05-BC47-4C2A-8E5F-45A56EC4A2C1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fontAlgn="base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err="1" smtClean="0"/>
              <a:t>Administración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instancia</a:t>
            </a:r>
            <a:r>
              <a:rPr lang="en-US" sz="2800" dirty="0" smtClean="0"/>
              <a:t> de </a:t>
            </a:r>
            <a:r>
              <a:rPr lang="en-US" sz="2800" dirty="0" err="1" smtClean="0"/>
              <a:t>tarjeta</a:t>
            </a:r>
            <a:endParaRPr lang="en-US" sz="2800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OTA – </a:t>
            </a:r>
            <a:r>
              <a:rPr lang="en-US" dirty="0" err="1" smtClean="0"/>
              <a:t>Introducción</a:t>
            </a:r>
            <a:r>
              <a:rPr lang="en-US" dirty="0" smtClean="0"/>
              <a:t> y </a:t>
            </a:r>
            <a:r>
              <a:rPr lang="en-US" dirty="0" err="1" smtClean="0"/>
              <a:t>uso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n-US" dirty="0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D2E36B-0D28-43F7-86D9-9291B61019D5}" type="slidenum">
              <a:rPr lang="fr-FR"/>
              <a:pPr/>
              <a:t>2</a:t>
            </a:fld>
            <a:endParaRPr lang="fr-FR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3767" y="6476750"/>
            <a:ext cx="4829588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</a:t>
            </a:r>
            <a:r>
              <a:rPr lang="fr-FR" dirty="0" err="1" smtClean="0"/>
              <a:t>Administración</a:t>
            </a:r>
            <a:r>
              <a:rPr lang="fr-FR" dirty="0" smtClean="0"/>
              <a:t> de Instancia de </a:t>
            </a:r>
            <a:r>
              <a:rPr lang="fr-FR" dirty="0" err="1" smtClean="0"/>
              <a:t>tarjetas</a:t>
            </a:r>
            <a:endParaRPr lang="fr-FR" dirty="0"/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4026567" y="4513263"/>
            <a:ext cx="4671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Las </a:t>
            </a:r>
            <a:r>
              <a:rPr lang="en-US" sz="2000" dirty="0" err="1" smtClean="0"/>
              <a:t>tarjetas</a:t>
            </a:r>
            <a:r>
              <a:rPr lang="en-US" sz="2000" dirty="0" smtClean="0"/>
              <a:t> </a:t>
            </a:r>
            <a:r>
              <a:rPr lang="en-US" sz="2000" dirty="0" err="1" smtClean="0"/>
              <a:t>deben</a:t>
            </a:r>
            <a:r>
              <a:rPr lang="en-US" sz="2000" dirty="0" smtClean="0"/>
              <a:t> ser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aprovisionadas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err="1" smtClean="0"/>
              <a:t>dentro</a:t>
            </a:r>
            <a:r>
              <a:rPr lang="en-US" sz="2000" dirty="0" smtClean="0"/>
              <a:t> de la </a:t>
            </a:r>
            <a:r>
              <a:rPr lang="en-US" sz="2000" dirty="0" err="1" smtClean="0"/>
              <a:t>plataforma</a:t>
            </a:r>
            <a:endParaRPr lang="en-US" sz="2000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86069" y="999239"/>
            <a:ext cx="6257931" cy="2638425"/>
            <a:chOff x="2036" y="607"/>
            <a:chExt cx="3942" cy="1662"/>
          </a:xfrm>
        </p:grpSpPr>
        <p:grpSp>
          <p:nvGrpSpPr>
            <p:cNvPr id="7207" name="Group 12"/>
            <p:cNvGrpSpPr>
              <a:grpSpLocks/>
            </p:cNvGrpSpPr>
            <p:nvPr/>
          </p:nvGrpSpPr>
          <p:grpSpPr bwMode="auto">
            <a:xfrm>
              <a:off x="3098" y="1056"/>
              <a:ext cx="1954" cy="1213"/>
              <a:chOff x="3098" y="1056"/>
              <a:chExt cx="1954" cy="1213"/>
            </a:xfrm>
          </p:grpSpPr>
          <p:grpSp>
            <p:nvGrpSpPr>
              <p:cNvPr id="7209" name="Group 13"/>
              <p:cNvGrpSpPr>
                <a:grpSpLocks/>
              </p:cNvGrpSpPr>
              <p:nvPr/>
            </p:nvGrpSpPr>
            <p:grpSpPr bwMode="auto">
              <a:xfrm>
                <a:off x="3688" y="1478"/>
                <a:ext cx="501" cy="434"/>
                <a:chOff x="2458" y="2468"/>
                <a:chExt cx="501" cy="434"/>
              </a:xfrm>
            </p:grpSpPr>
            <p:sp>
              <p:nvSpPr>
                <p:cNvPr id="7212" name="Freeform 14"/>
                <p:cNvSpPr>
                  <a:spLocks/>
                </p:cNvSpPr>
                <p:nvPr/>
              </p:nvSpPr>
              <p:spPr bwMode="auto">
                <a:xfrm>
                  <a:off x="2740" y="2678"/>
                  <a:ext cx="219" cy="175"/>
                </a:xfrm>
                <a:custGeom>
                  <a:avLst/>
                  <a:gdLst>
                    <a:gd name="T0" fmla="*/ 218 w 219"/>
                    <a:gd name="T1" fmla="*/ 0 h 175"/>
                    <a:gd name="T2" fmla="*/ 0 w 219"/>
                    <a:gd name="T3" fmla="*/ 137 h 175"/>
                    <a:gd name="T4" fmla="*/ 0 w 219"/>
                    <a:gd name="T5" fmla="*/ 174 h 175"/>
                    <a:gd name="T6" fmla="*/ 218 w 219"/>
                    <a:gd name="T7" fmla="*/ 38 h 175"/>
                    <a:gd name="T8" fmla="*/ 218 w 219"/>
                    <a:gd name="T9" fmla="*/ 0 h 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9"/>
                    <a:gd name="T16" fmla="*/ 0 h 175"/>
                    <a:gd name="T17" fmla="*/ 219 w 219"/>
                    <a:gd name="T18" fmla="*/ 175 h 1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9" h="175">
                      <a:moveTo>
                        <a:pt x="218" y="0"/>
                      </a:moveTo>
                      <a:lnTo>
                        <a:pt x="0" y="137"/>
                      </a:lnTo>
                      <a:lnTo>
                        <a:pt x="0" y="174"/>
                      </a:lnTo>
                      <a:lnTo>
                        <a:pt x="218" y="38"/>
                      </a:lnTo>
                      <a:lnTo>
                        <a:pt x="218" y="0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3" name="Freeform 15"/>
                <p:cNvSpPr>
                  <a:spLocks/>
                </p:cNvSpPr>
                <p:nvPr/>
              </p:nvSpPr>
              <p:spPr bwMode="auto">
                <a:xfrm>
                  <a:off x="2606" y="2641"/>
                  <a:ext cx="353" cy="224"/>
                </a:xfrm>
                <a:custGeom>
                  <a:avLst/>
                  <a:gdLst>
                    <a:gd name="T0" fmla="*/ 352 w 353"/>
                    <a:gd name="T1" fmla="*/ 37 h 224"/>
                    <a:gd name="T2" fmla="*/ 268 w 353"/>
                    <a:gd name="T3" fmla="*/ 0 h 224"/>
                    <a:gd name="T4" fmla="*/ 61 w 353"/>
                    <a:gd name="T5" fmla="*/ 124 h 224"/>
                    <a:gd name="T6" fmla="*/ 0 w 353"/>
                    <a:gd name="T7" fmla="*/ 87 h 224"/>
                    <a:gd name="T8" fmla="*/ 0 w 353"/>
                    <a:gd name="T9" fmla="*/ 198 h 224"/>
                    <a:gd name="T10" fmla="*/ 206 w 353"/>
                    <a:gd name="T11" fmla="*/ 223 h 224"/>
                    <a:gd name="T12" fmla="*/ 133 w 353"/>
                    <a:gd name="T13" fmla="*/ 174 h 224"/>
                    <a:gd name="T14" fmla="*/ 352 w 353"/>
                    <a:gd name="T15" fmla="*/ 37 h 2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3"/>
                    <a:gd name="T25" fmla="*/ 0 h 224"/>
                    <a:gd name="T26" fmla="*/ 353 w 353"/>
                    <a:gd name="T27" fmla="*/ 224 h 2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3" h="224">
                      <a:moveTo>
                        <a:pt x="352" y="37"/>
                      </a:moveTo>
                      <a:lnTo>
                        <a:pt x="268" y="0"/>
                      </a:lnTo>
                      <a:lnTo>
                        <a:pt x="61" y="124"/>
                      </a:lnTo>
                      <a:lnTo>
                        <a:pt x="0" y="87"/>
                      </a:lnTo>
                      <a:lnTo>
                        <a:pt x="0" y="198"/>
                      </a:lnTo>
                      <a:lnTo>
                        <a:pt x="206" y="223"/>
                      </a:lnTo>
                      <a:lnTo>
                        <a:pt x="133" y="174"/>
                      </a:lnTo>
                      <a:lnTo>
                        <a:pt x="352" y="37"/>
                      </a:lnTo>
                    </a:path>
                  </a:pathLst>
                </a:custGeom>
                <a:solidFill>
                  <a:srgbClr val="3399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4" name="Freeform 16"/>
                <p:cNvSpPr>
                  <a:spLocks/>
                </p:cNvSpPr>
                <p:nvPr/>
              </p:nvSpPr>
              <p:spPr bwMode="auto">
                <a:xfrm>
                  <a:off x="2606" y="2839"/>
                  <a:ext cx="207" cy="63"/>
                </a:xfrm>
                <a:custGeom>
                  <a:avLst/>
                  <a:gdLst>
                    <a:gd name="T0" fmla="*/ 206 w 207"/>
                    <a:gd name="T1" fmla="*/ 25 h 63"/>
                    <a:gd name="T2" fmla="*/ 0 w 207"/>
                    <a:gd name="T3" fmla="*/ 0 h 63"/>
                    <a:gd name="T4" fmla="*/ 0 w 207"/>
                    <a:gd name="T5" fmla="*/ 37 h 63"/>
                    <a:gd name="T6" fmla="*/ 206 w 207"/>
                    <a:gd name="T7" fmla="*/ 62 h 63"/>
                    <a:gd name="T8" fmla="*/ 206 w 207"/>
                    <a:gd name="T9" fmla="*/ 25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7"/>
                    <a:gd name="T16" fmla="*/ 0 h 63"/>
                    <a:gd name="T17" fmla="*/ 207 w 207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7" h="63">
                      <a:moveTo>
                        <a:pt x="206" y="25"/>
                      </a:move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206" y="62"/>
                      </a:lnTo>
                      <a:lnTo>
                        <a:pt x="206" y="25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5" name="Freeform 17"/>
                <p:cNvSpPr>
                  <a:spLocks/>
                </p:cNvSpPr>
                <p:nvPr/>
              </p:nvSpPr>
              <p:spPr bwMode="auto">
                <a:xfrm>
                  <a:off x="2537" y="2549"/>
                  <a:ext cx="227" cy="182"/>
                </a:xfrm>
                <a:custGeom>
                  <a:avLst/>
                  <a:gdLst>
                    <a:gd name="T0" fmla="*/ 0 w 227"/>
                    <a:gd name="T1" fmla="*/ 136 h 182"/>
                    <a:gd name="T2" fmla="*/ 0 w 227"/>
                    <a:gd name="T3" fmla="*/ 181 h 182"/>
                    <a:gd name="T4" fmla="*/ 226 w 227"/>
                    <a:gd name="T5" fmla="*/ 28 h 182"/>
                    <a:gd name="T6" fmla="*/ 226 w 227"/>
                    <a:gd name="T7" fmla="*/ 0 h 182"/>
                    <a:gd name="T8" fmla="*/ 0 w 227"/>
                    <a:gd name="T9" fmla="*/ 136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182"/>
                    <a:gd name="T17" fmla="*/ 227 w 227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182">
                      <a:moveTo>
                        <a:pt x="0" y="136"/>
                      </a:moveTo>
                      <a:lnTo>
                        <a:pt x="0" y="181"/>
                      </a:lnTo>
                      <a:lnTo>
                        <a:pt x="226" y="28"/>
                      </a:lnTo>
                      <a:lnTo>
                        <a:pt x="226" y="0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6" name="Freeform 18"/>
                <p:cNvSpPr>
                  <a:spLocks/>
                </p:cNvSpPr>
                <p:nvPr/>
              </p:nvSpPr>
              <p:spPr bwMode="auto">
                <a:xfrm>
                  <a:off x="2645" y="2468"/>
                  <a:ext cx="49" cy="55"/>
                </a:xfrm>
                <a:custGeom>
                  <a:avLst/>
                  <a:gdLst>
                    <a:gd name="T0" fmla="*/ 48 w 49"/>
                    <a:gd name="T1" fmla="*/ 28 h 55"/>
                    <a:gd name="T2" fmla="*/ 48 w 49"/>
                    <a:gd name="T3" fmla="*/ 54 h 55"/>
                    <a:gd name="T4" fmla="*/ 0 w 49"/>
                    <a:gd name="T5" fmla="*/ 21 h 55"/>
                    <a:gd name="T6" fmla="*/ 0 w 49"/>
                    <a:gd name="T7" fmla="*/ 0 h 55"/>
                    <a:gd name="T8" fmla="*/ 48 w 49"/>
                    <a:gd name="T9" fmla="*/ 28 h 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"/>
                    <a:gd name="T16" fmla="*/ 0 h 55"/>
                    <a:gd name="T17" fmla="*/ 49 w 49"/>
                    <a:gd name="T18" fmla="*/ 55 h 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" h="55">
                      <a:moveTo>
                        <a:pt x="48" y="28"/>
                      </a:moveTo>
                      <a:lnTo>
                        <a:pt x="48" y="54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48" y="28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7" name="Freeform 19"/>
                <p:cNvSpPr>
                  <a:spLocks/>
                </p:cNvSpPr>
                <p:nvPr/>
              </p:nvSpPr>
              <p:spPr bwMode="auto">
                <a:xfrm>
                  <a:off x="2458" y="2468"/>
                  <a:ext cx="355" cy="218"/>
                </a:xfrm>
                <a:custGeom>
                  <a:avLst/>
                  <a:gdLst>
                    <a:gd name="T0" fmla="*/ 0 w 355"/>
                    <a:gd name="T1" fmla="*/ 135 h 218"/>
                    <a:gd name="T2" fmla="*/ 236 w 355"/>
                    <a:gd name="T3" fmla="*/ 28 h 218"/>
                    <a:gd name="T4" fmla="*/ 187 w 355"/>
                    <a:gd name="T5" fmla="*/ 0 h 218"/>
                    <a:gd name="T6" fmla="*/ 344 w 355"/>
                    <a:gd name="T7" fmla="*/ 9 h 218"/>
                    <a:gd name="T8" fmla="*/ 354 w 355"/>
                    <a:gd name="T9" fmla="*/ 118 h 218"/>
                    <a:gd name="T10" fmla="*/ 305 w 355"/>
                    <a:gd name="T11" fmla="*/ 81 h 218"/>
                    <a:gd name="T12" fmla="*/ 78 w 355"/>
                    <a:gd name="T13" fmla="*/ 217 h 218"/>
                    <a:gd name="T14" fmla="*/ 0 w 355"/>
                    <a:gd name="T15" fmla="*/ 135 h 2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5"/>
                    <a:gd name="T25" fmla="*/ 0 h 218"/>
                    <a:gd name="T26" fmla="*/ 355 w 355"/>
                    <a:gd name="T27" fmla="*/ 218 h 2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5" h="218">
                      <a:moveTo>
                        <a:pt x="0" y="135"/>
                      </a:moveTo>
                      <a:lnTo>
                        <a:pt x="236" y="28"/>
                      </a:lnTo>
                      <a:lnTo>
                        <a:pt x="187" y="0"/>
                      </a:lnTo>
                      <a:lnTo>
                        <a:pt x="344" y="9"/>
                      </a:lnTo>
                      <a:lnTo>
                        <a:pt x="354" y="118"/>
                      </a:lnTo>
                      <a:lnTo>
                        <a:pt x="305" y="81"/>
                      </a:lnTo>
                      <a:lnTo>
                        <a:pt x="78" y="217"/>
                      </a:lnTo>
                      <a:lnTo>
                        <a:pt x="0" y="135"/>
                      </a:lnTo>
                    </a:path>
                  </a:pathLst>
                </a:custGeom>
                <a:solidFill>
                  <a:srgbClr val="3399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8" name="Freeform 20"/>
                <p:cNvSpPr>
                  <a:spLocks/>
                </p:cNvSpPr>
                <p:nvPr/>
              </p:nvSpPr>
              <p:spPr bwMode="auto">
                <a:xfrm>
                  <a:off x="2458" y="2603"/>
                  <a:ext cx="80" cy="128"/>
                </a:xfrm>
                <a:custGeom>
                  <a:avLst/>
                  <a:gdLst>
                    <a:gd name="T0" fmla="*/ 0 w 80"/>
                    <a:gd name="T1" fmla="*/ 0 h 128"/>
                    <a:gd name="T2" fmla="*/ 79 w 80"/>
                    <a:gd name="T3" fmla="*/ 82 h 128"/>
                    <a:gd name="T4" fmla="*/ 79 w 80"/>
                    <a:gd name="T5" fmla="*/ 127 h 128"/>
                    <a:gd name="T6" fmla="*/ 0 w 80"/>
                    <a:gd name="T7" fmla="*/ 41 h 128"/>
                    <a:gd name="T8" fmla="*/ 0 w 80"/>
                    <a:gd name="T9" fmla="*/ 0 h 1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128"/>
                    <a:gd name="T17" fmla="*/ 80 w 80"/>
                    <a:gd name="T18" fmla="*/ 128 h 1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128">
                      <a:moveTo>
                        <a:pt x="0" y="0"/>
                      </a:moveTo>
                      <a:lnTo>
                        <a:pt x="79" y="82"/>
                      </a:lnTo>
                      <a:lnTo>
                        <a:pt x="79" y="127"/>
                      </a:lnTo>
                      <a:lnTo>
                        <a:pt x="0" y="4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Freeform 21"/>
                <p:cNvSpPr>
                  <a:spLocks/>
                </p:cNvSpPr>
                <p:nvPr/>
              </p:nvSpPr>
              <p:spPr bwMode="auto">
                <a:xfrm>
                  <a:off x="2763" y="2549"/>
                  <a:ext cx="50" cy="68"/>
                </a:xfrm>
                <a:custGeom>
                  <a:avLst/>
                  <a:gdLst>
                    <a:gd name="T0" fmla="*/ 0 w 50"/>
                    <a:gd name="T1" fmla="*/ 0 h 68"/>
                    <a:gd name="T2" fmla="*/ 0 w 50"/>
                    <a:gd name="T3" fmla="*/ 27 h 68"/>
                    <a:gd name="T4" fmla="*/ 49 w 50"/>
                    <a:gd name="T5" fmla="*/ 67 h 68"/>
                    <a:gd name="T6" fmla="*/ 49 w 50"/>
                    <a:gd name="T7" fmla="*/ 37 h 68"/>
                    <a:gd name="T8" fmla="*/ 0 w 5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0"/>
                    <a:gd name="T16" fmla="*/ 0 h 68"/>
                    <a:gd name="T17" fmla="*/ 50 w 50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0" h="68">
                      <a:moveTo>
                        <a:pt x="0" y="0"/>
                      </a:moveTo>
                      <a:lnTo>
                        <a:pt x="0" y="27"/>
                      </a:lnTo>
                      <a:lnTo>
                        <a:pt x="49" y="67"/>
                      </a:lnTo>
                      <a:lnTo>
                        <a:pt x="49" y="3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7210" name="Picture 22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78" y="1056"/>
                <a:ext cx="774" cy="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11" name="Picture 23" descr="telephone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98" y="1470"/>
                <a:ext cx="532" cy="7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208" name="Text Box 24"/>
            <p:cNvSpPr txBox="1">
              <a:spLocks noChangeArrowheads="1"/>
            </p:cNvSpPr>
            <p:nvPr/>
          </p:nvSpPr>
          <p:spPr bwMode="auto">
            <a:xfrm>
              <a:off x="2036" y="607"/>
              <a:ext cx="394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Una</a:t>
              </a:r>
              <a:r>
                <a:rPr lang="en-US" dirty="0" smtClean="0"/>
                <a:t> </a:t>
              </a:r>
              <a:r>
                <a:rPr lang="en-US" dirty="0" err="1" smtClean="0"/>
                <a:t>vez</a:t>
              </a:r>
              <a:r>
                <a:rPr lang="en-US" dirty="0" smtClean="0"/>
                <a:t> </a:t>
              </a:r>
              <a:r>
                <a:rPr lang="en-US" dirty="0" err="1" smtClean="0"/>
                <a:t>que</a:t>
              </a:r>
              <a:r>
                <a:rPr lang="en-US" dirty="0" smtClean="0"/>
                <a:t> </a:t>
              </a:r>
              <a:r>
                <a:rPr lang="en-US" dirty="0" err="1" smtClean="0"/>
                <a:t>una</a:t>
              </a:r>
              <a:r>
                <a:rPr lang="en-US" dirty="0" smtClean="0"/>
                <a:t> </a:t>
              </a:r>
              <a:r>
                <a:rPr lang="en-US" dirty="0" err="1" smtClean="0"/>
                <a:t>tarjeta</a:t>
              </a:r>
              <a:r>
                <a:rPr lang="en-US" dirty="0" smtClean="0"/>
                <a:t> SIM se ha </a:t>
              </a:r>
              <a:r>
                <a:rPr lang="en-US" dirty="0" err="1" smtClean="0"/>
                <a:t>emitido</a:t>
              </a:r>
              <a:r>
                <a:rPr lang="en-US" dirty="0" smtClean="0"/>
                <a:t>...</a:t>
              </a:r>
              <a:endParaRPr lang="en-US" dirty="0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2225" y="1820863"/>
            <a:ext cx="6067428" cy="4170362"/>
            <a:chOff x="14" y="1147"/>
            <a:chExt cx="3822" cy="2627"/>
          </a:xfrm>
        </p:grpSpPr>
        <p:sp>
          <p:nvSpPr>
            <p:cNvPr id="7177" name="Text Box 26"/>
            <p:cNvSpPr txBox="1">
              <a:spLocks noChangeArrowheads="1"/>
            </p:cNvSpPr>
            <p:nvPr/>
          </p:nvSpPr>
          <p:spPr bwMode="auto">
            <a:xfrm>
              <a:off x="14" y="1147"/>
              <a:ext cx="38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... </a:t>
              </a:r>
              <a:r>
                <a:rPr lang="en-US" dirty="0" err="1" smtClean="0"/>
                <a:t>para</a:t>
              </a:r>
              <a:r>
                <a:rPr lang="en-US" dirty="0" smtClean="0"/>
                <a:t> </a:t>
              </a:r>
              <a:r>
                <a:rPr lang="en-US" dirty="0" err="1" smtClean="0"/>
                <a:t>enfocarse</a:t>
              </a:r>
              <a:r>
                <a:rPr lang="en-US" dirty="0" smtClean="0"/>
                <a:t> a </a:t>
              </a:r>
              <a:r>
                <a:rPr lang="en-US" dirty="0" err="1" smtClean="0"/>
                <a:t>tarjetas</a:t>
              </a:r>
              <a:r>
                <a:rPr lang="en-US" dirty="0" smtClean="0"/>
                <a:t> en el campo </a:t>
              </a:r>
              <a:r>
                <a:rPr lang="en-US" dirty="0"/>
                <a:t>...</a:t>
              </a:r>
            </a:p>
          </p:txBody>
        </p:sp>
        <p:grpSp>
          <p:nvGrpSpPr>
            <p:cNvPr id="7178" name="Group 27"/>
            <p:cNvGrpSpPr>
              <a:grpSpLocks/>
            </p:cNvGrpSpPr>
            <p:nvPr/>
          </p:nvGrpSpPr>
          <p:grpSpPr bwMode="auto">
            <a:xfrm>
              <a:off x="366" y="1980"/>
              <a:ext cx="2597" cy="1794"/>
              <a:chOff x="366" y="1980"/>
              <a:chExt cx="2597" cy="1794"/>
            </a:xfrm>
          </p:grpSpPr>
          <p:sp>
            <p:nvSpPr>
              <p:cNvPr id="7179" name="Line 28"/>
              <p:cNvSpPr>
                <a:spLocks noChangeShapeType="1"/>
              </p:cNvSpPr>
              <p:nvPr/>
            </p:nvSpPr>
            <p:spPr bwMode="auto">
              <a:xfrm>
                <a:off x="2084" y="2613"/>
                <a:ext cx="0" cy="20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" name="Line 29"/>
              <p:cNvSpPr>
                <a:spLocks noChangeShapeType="1"/>
              </p:cNvSpPr>
              <p:nvPr/>
            </p:nvSpPr>
            <p:spPr bwMode="auto">
              <a:xfrm>
                <a:off x="2084" y="2648"/>
                <a:ext cx="0" cy="18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" name="Line 30"/>
              <p:cNvSpPr>
                <a:spLocks noChangeShapeType="1"/>
              </p:cNvSpPr>
              <p:nvPr/>
            </p:nvSpPr>
            <p:spPr bwMode="auto">
              <a:xfrm flipH="1">
                <a:off x="2093" y="2640"/>
                <a:ext cx="18" cy="0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2" name="Line 31"/>
              <p:cNvSpPr>
                <a:spLocks noChangeShapeType="1"/>
              </p:cNvSpPr>
              <p:nvPr/>
            </p:nvSpPr>
            <p:spPr bwMode="auto">
              <a:xfrm flipH="1">
                <a:off x="2060" y="2640"/>
                <a:ext cx="18" cy="0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3" name="Line 32"/>
              <p:cNvSpPr>
                <a:spLocks noChangeShapeType="1"/>
              </p:cNvSpPr>
              <p:nvPr/>
            </p:nvSpPr>
            <p:spPr bwMode="auto">
              <a:xfrm>
                <a:off x="2060" y="2627"/>
                <a:ext cx="15" cy="0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4" name="Line 33"/>
              <p:cNvSpPr>
                <a:spLocks noChangeShapeType="1"/>
              </p:cNvSpPr>
              <p:nvPr/>
            </p:nvSpPr>
            <p:spPr bwMode="auto">
              <a:xfrm flipH="1">
                <a:off x="2096" y="2627"/>
                <a:ext cx="15" cy="0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5" name="Line 34"/>
              <p:cNvSpPr>
                <a:spLocks noChangeShapeType="1"/>
              </p:cNvSpPr>
              <p:nvPr/>
            </p:nvSpPr>
            <p:spPr bwMode="auto">
              <a:xfrm flipH="1">
                <a:off x="2096" y="2653"/>
                <a:ext cx="15" cy="0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6" name="Line 35"/>
              <p:cNvSpPr>
                <a:spLocks noChangeShapeType="1"/>
              </p:cNvSpPr>
              <p:nvPr/>
            </p:nvSpPr>
            <p:spPr bwMode="auto">
              <a:xfrm>
                <a:off x="2060" y="2653"/>
                <a:ext cx="15" cy="0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7187" name="Picture 36" descr="antenna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896" y="1980"/>
                <a:ext cx="535" cy="1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88" name="Picture 37" descr="computer_hard_disk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66" y="2622"/>
                <a:ext cx="890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189" name="Group 38"/>
              <p:cNvGrpSpPr>
                <a:grpSpLocks/>
              </p:cNvGrpSpPr>
              <p:nvPr/>
            </p:nvGrpSpPr>
            <p:grpSpPr bwMode="auto">
              <a:xfrm>
                <a:off x="2462" y="2148"/>
                <a:ext cx="501" cy="434"/>
                <a:chOff x="2458" y="2468"/>
                <a:chExt cx="501" cy="434"/>
              </a:xfrm>
            </p:grpSpPr>
            <p:sp>
              <p:nvSpPr>
                <p:cNvPr id="7199" name="Freeform 39"/>
                <p:cNvSpPr>
                  <a:spLocks/>
                </p:cNvSpPr>
                <p:nvPr/>
              </p:nvSpPr>
              <p:spPr bwMode="auto">
                <a:xfrm>
                  <a:off x="2740" y="2678"/>
                  <a:ext cx="219" cy="175"/>
                </a:xfrm>
                <a:custGeom>
                  <a:avLst/>
                  <a:gdLst>
                    <a:gd name="T0" fmla="*/ 218 w 219"/>
                    <a:gd name="T1" fmla="*/ 0 h 175"/>
                    <a:gd name="T2" fmla="*/ 0 w 219"/>
                    <a:gd name="T3" fmla="*/ 137 h 175"/>
                    <a:gd name="T4" fmla="*/ 0 w 219"/>
                    <a:gd name="T5" fmla="*/ 174 h 175"/>
                    <a:gd name="T6" fmla="*/ 218 w 219"/>
                    <a:gd name="T7" fmla="*/ 38 h 175"/>
                    <a:gd name="T8" fmla="*/ 218 w 219"/>
                    <a:gd name="T9" fmla="*/ 0 h 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9"/>
                    <a:gd name="T16" fmla="*/ 0 h 175"/>
                    <a:gd name="T17" fmla="*/ 219 w 219"/>
                    <a:gd name="T18" fmla="*/ 175 h 1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9" h="175">
                      <a:moveTo>
                        <a:pt x="218" y="0"/>
                      </a:moveTo>
                      <a:lnTo>
                        <a:pt x="0" y="137"/>
                      </a:lnTo>
                      <a:lnTo>
                        <a:pt x="0" y="174"/>
                      </a:lnTo>
                      <a:lnTo>
                        <a:pt x="218" y="38"/>
                      </a:lnTo>
                      <a:lnTo>
                        <a:pt x="218" y="0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0" name="Freeform 40"/>
                <p:cNvSpPr>
                  <a:spLocks/>
                </p:cNvSpPr>
                <p:nvPr/>
              </p:nvSpPr>
              <p:spPr bwMode="auto">
                <a:xfrm>
                  <a:off x="2606" y="2641"/>
                  <a:ext cx="353" cy="224"/>
                </a:xfrm>
                <a:custGeom>
                  <a:avLst/>
                  <a:gdLst>
                    <a:gd name="T0" fmla="*/ 352 w 353"/>
                    <a:gd name="T1" fmla="*/ 37 h 224"/>
                    <a:gd name="T2" fmla="*/ 268 w 353"/>
                    <a:gd name="T3" fmla="*/ 0 h 224"/>
                    <a:gd name="T4" fmla="*/ 61 w 353"/>
                    <a:gd name="T5" fmla="*/ 124 h 224"/>
                    <a:gd name="T6" fmla="*/ 0 w 353"/>
                    <a:gd name="T7" fmla="*/ 87 h 224"/>
                    <a:gd name="T8" fmla="*/ 0 w 353"/>
                    <a:gd name="T9" fmla="*/ 198 h 224"/>
                    <a:gd name="T10" fmla="*/ 206 w 353"/>
                    <a:gd name="T11" fmla="*/ 223 h 224"/>
                    <a:gd name="T12" fmla="*/ 133 w 353"/>
                    <a:gd name="T13" fmla="*/ 174 h 224"/>
                    <a:gd name="T14" fmla="*/ 352 w 353"/>
                    <a:gd name="T15" fmla="*/ 37 h 2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3"/>
                    <a:gd name="T25" fmla="*/ 0 h 224"/>
                    <a:gd name="T26" fmla="*/ 353 w 353"/>
                    <a:gd name="T27" fmla="*/ 224 h 2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3" h="224">
                      <a:moveTo>
                        <a:pt x="352" y="37"/>
                      </a:moveTo>
                      <a:lnTo>
                        <a:pt x="268" y="0"/>
                      </a:lnTo>
                      <a:lnTo>
                        <a:pt x="61" y="124"/>
                      </a:lnTo>
                      <a:lnTo>
                        <a:pt x="0" y="87"/>
                      </a:lnTo>
                      <a:lnTo>
                        <a:pt x="0" y="198"/>
                      </a:lnTo>
                      <a:lnTo>
                        <a:pt x="206" y="223"/>
                      </a:lnTo>
                      <a:lnTo>
                        <a:pt x="133" y="174"/>
                      </a:lnTo>
                      <a:lnTo>
                        <a:pt x="352" y="37"/>
                      </a:lnTo>
                    </a:path>
                  </a:pathLst>
                </a:custGeom>
                <a:solidFill>
                  <a:srgbClr val="3399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1" name="Freeform 41"/>
                <p:cNvSpPr>
                  <a:spLocks/>
                </p:cNvSpPr>
                <p:nvPr/>
              </p:nvSpPr>
              <p:spPr bwMode="auto">
                <a:xfrm>
                  <a:off x="2606" y="2839"/>
                  <a:ext cx="207" cy="63"/>
                </a:xfrm>
                <a:custGeom>
                  <a:avLst/>
                  <a:gdLst>
                    <a:gd name="T0" fmla="*/ 206 w 207"/>
                    <a:gd name="T1" fmla="*/ 25 h 63"/>
                    <a:gd name="T2" fmla="*/ 0 w 207"/>
                    <a:gd name="T3" fmla="*/ 0 h 63"/>
                    <a:gd name="T4" fmla="*/ 0 w 207"/>
                    <a:gd name="T5" fmla="*/ 37 h 63"/>
                    <a:gd name="T6" fmla="*/ 206 w 207"/>
                    <a:gd name="T7" fmla="*/ 62 h 63"/>
                    <a:gd name="T8" fmla="*/ 206 w 207"/>
                    <a:gd name="T9" fmla="*/ 25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7"/>
                    <a:gd name="T16" fmla="*/ 0 h 63"/>
                    <a:gd name="T17" fmla="*/ 207 w 207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7" h="63">
                      <a:moveTo>
                        <a:pt x="206" y="25"/>
                      </a:move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206" y="62"/>
                      </a:lnTo>
                      <a:lnTo>
                        <a:pt x="206" y="25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2" name="Freeform 42"/>
                <p:cNvSpPr>
                  <a:spLocks/>
                </p:cNvSpPr>
                <p:nvPr/>
              </p:nvSpPr>
              <p:spPr bwMode="auto">
                <a:xfrm>
                  <a:off x="2537" y="2549"/>
                  <a:ext cx="227" cy="182"/>
                </a:xfrm>
                <a:custGeom>
                  <a:avLst/>
                  <a:gdLst>
                    <a:gd name="T0" fmla="*/ 0 w 227"/>
                    <a:gd name="T1" fmla="*/ 136 h 182"/>
                    <a:gd name="T2" fmla="*/ 0 w 227"/>
                    <a:gd name="T3" fmla="*/ 181 h 182"/>
                    <a:gd name="T4" fmla="*/ 226 w 227"/>
                    <a:gd name="T5" fmla="*/ 28 h 182"/>
                    <a:gd name="T6" fmla="*/ 226 w 227"/>
                    <a:gd name="T7" fmla="*/ 0 h 182"/>
                    <a:gd name="T8" fmla="*/ 0 w 227"/>
                    <a:gd name="T9" fmla="*/ 136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182"/>
                    <a:gd name="T17" fmla="*/ 227 w 227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182">
                      <a:moveTo>
                        <a:pt x="0" y="136"/>
                      </a:moveTo>
                      <a:lnTo>
                        <a:pt x="0" y="181"/>
                      </a:lnTo>
                      <a:lnTo>
                        <a:pt x="226" y="28"/>
                      </a:lnTo>
                      <a:lnTo>
                        <a:pt x="226" y="0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3" name="Freeform 43"/>
                <p:cNvSpPr>
                  <a:spLocks/>
                </p:cNvSpPr>
                <p:nvPr/>
              </p:nvSpPr>
              <p:spPr bwMode="auto">
                <a:xfrm>
                  <a:off x="2645" y="2468"/>
                  <a:ext cx="49" cy="55"/>
                </a:xfrm>
                <a:custGeom>
                  <a:avLst/>
                  <a:gdLst>
                    <a:gd name="T0" fmla="*/ 48 w 49"/>
                    <a:gd name="T1" fmla="*/ 28 h 55"/>
                    <a:gd name="T2" fmla="*/ 48 w 49"/>
                    <a:gd name="T3" fmla="*/ 54 h 55"/>
                    <a:gd name="T4" fmla="*/ 0 w 49"/>
                    <a:gd name="T5" fmla="*/ 21 h 55"/>
                    <a:gd name="T6" fmla="*/ 0 w 49"/>
                    <a:gd name="T7" fmla="*/ 0 h 55"/>
                    <a:gd name="T8" fmla="*/ 48 w 49"/>
                    <a:gd name="T9" fmla="*/ 28 h 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"/>
                    <a:gd name="T16" fmla="*/ 0 h 55"/>
                    <a:gd name="T17" fmla="*/ 49 w 49"/>
                    <a:gd name="T18" fmla="*/ 55 h 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" h="55">
                      <a:moveTo>
                        <a:pt x="48" y="28"/>
                      </a:moveTo>
                      <a:lnTo>
                        <a:pt x="48" y="54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48" y="28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4" name="Freeform 44"/>
                <p:cNvSpPr>
                  <a:spLocks/>
                </p:cNvSpPr>
                <p:nvPr/>
              </p:nvSpPr>
              <p:spPr bwMode="auto">
                <a:xfrm>
                  <a:off x="2458" y="2468"/>
                  <a:ext cx="355" cy="218"/>
                </a:xfrm>
                <a:custGeom>
                  <a:avLst/>
                  <a:gdLst>
                    <a:gd name="T0" fmla="*/ 0 w 355"/>
                    <a:gd name="T1" fmla="*/ 135 h 218"/>
                    <a:gd name="T2" fmla="*/ 236 w 355"/>
                    <a:gd name="T3" fmla="*/ 28 h 218"/>
                    <a:gd name="T4" fmla="*/ 187 w 355"/>
                    <a:gd name="T5" fmla="*/ 0 h 218"/>
                    <a:gd name="T6" fmla="*/ 344 w 355"/>
                    <a:gd name="T7" fmla="*/ 9 h 218"/>
                    <a:gd name="T8" fmla="*/ 354 w 355"/>
                    <a:gd name="T9" fmla="*/ 118 h 218"/>
                    <a:gd name="T10" fmla="*/ 305 w 355"/>
                    <a:gd name="T11" fmla="*/ 81 h 218"/>
                    <a:gd name="T12" fmla="*/ 78 w 355"/>
                    <a:gd name="T13" fmla="*/ 217 h 218"/>
                    <a:gd name="T14" fmla="*/ 0 w 355"/>
                    <a:gd name="T15" fmla="*/ 135 h 2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5"/>
                    <a:gd name="T25" fmla="*/ 0 h 218"/>
                    <a:gd name="T26" fmla="*/ 355 w 355"/>
                    <a:gd name="T27" fmla="*/ 218 h 2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5" h="218">
                      <a:moveTo>
                        <a:pt x="0" y="135"/>
                      </a:moveTo>
                      <a:lnTo>
                        <a:pt x="236" y="28"/>
                      </a:lnTo>
                      <a:lnTo>
                        <a:pt x="187" y="0"/>
                      </a:lnTo>
                      <a:lnTo>
                        <a:pt x="344" y="9"/>
                      </a:lnTo>
                      <a:lnTo>
                        <a:pt x="354" y="118"/>
                      </a:lnTo>
                      <a:lnTo>
                        <a:pt x="305" y="81"/>
                      </a:lnTo>
                      <a:lnTo>
                        <a:pt x="78" y="217"/>
                      </a:lnTo>
                      <a:lnTo>
                        <a:pt x="0" y="135"/>
                      </a:lnTo>
                    </a:path>
                  </a:pathLst>
                </a:custGeom>
                <a:solidFill>
                  <a:srgbClr val="3399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5" name="Freeform 45"/>
                <p:cNvSpPr>
                  <a:spLocks/>
                </p:cNvSpPr>
                <p:nvPr/>
              </p:nvSpPr>
              <p:spPr bwMode="auto">
                <a:xfrm>
                  <a:off x="2458" y="2603"/>
                  <a:ext cx="80" cy="128"/>
                </a:xfrm>
                <a:custGeom>
                  <a:avLst/>
                  <a:gdLst>
                    <a:gd name="T0" fmla="*/ 0 w 80"/>
                    <a:gd name="T1" fmla="*/ 0 h 128"/>
                    <a:gd name="T2" fmla="*/ 79 w 80"/>
                    <a:gd name="T3" fmla="*/ 82 h 128"/>
                    <a:gd name="T4" fmla="*/ 79 w 80"/>
                    <a:gd name="T5" fmla="*/ 127 h 128"/>
                    <a:gd name="T6" fmla="*/ 0 w 80"/>
                    <a:gd name="T7" fmla="*/ 41 h 128"/>
                    <a:gd name="T8" fmla="*/ 0 w 80"/>
                    <a:gd name="T9" fmla="*/ 0 h 1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128"/>
                    <a:gd name="T17" fmla="*/ 80 w 80"/>
                    <a:gd name="T18" fmla="*/ 128 h 1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128">
                      <a:moveTo>
                        <a:pt x="0" y="0"/>
                      </a:moveTo>
                      <a:lnTo>
                        <a:pt x="79" y="82"/>
                      </a:lnTo>
                      <a:lnTo>
                        <a:pt x="79" y="127"/>
                      </a:lnTo>
                      <a:lnTo>
                        <a:pt x="0" y="4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Freeform 46"/>
                <p:cNvSpPr>
                  <a:spLocks/>
                </p:cNvSpPr>
                <p:nvPr/>
              </p:nvSpPr>
              <p:spPr bwMode="auto">
                <a:xfrm>
                  <a:off x="2763" y="2549"/>
                  <a:ext cx="50" cy="68"/>
                </a:xfrm>
                <a:custGeom>
                  <a:avLst/>
                  <a:gdLst>
                    <a:gd name="T0" fmla="*/ 0 w 50"/>
                    <a:gd name="T1" fmla="*/ 0 h 68"/>
                    <a:gd name="T2" fmla="*/ 0 w 50"/>
                    <a:gd name="T3" fmla="*/ 27 h 68"/>
                    <a:gd name="T4" fmla="*/ 49 w 50"/>
                    <a:gd name="T5" fmla="*/ 67 h 68"/>
                    <a:gd name="T6" fmla="*/ 49 w 50"/>
                    <a:gd name="T7" fmla="*/ 37 h 68"/>
                    <a:gd name="T8" fmla="*/ 0 w 5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0"/>
                    <a:gd name="T16" fmla="*/ 0 h 68"/>
                    <a:gd name="T17" fmla="*/ 50 w 50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0" h="68">
                      <a:moveTo>
                        <a:pt x="0" y="0"/>
                      </a:moveTo>
                      <a:lnTo>
                        <a:pt x="0" y="27"/>
                      </a:lnTo>
                      <a:lnTo>
                        <a:pt x="49" y="67"/>
                      </a:lnTo>
                      <a:lnTo>
                        <a:pt x="49" y="3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90" name="Group 47"/>
              <p:cNvGrpSpPr>
                <a:grpSpLocks/>
              </p:cNvGrpSpPr>
              <p:nvPr/>
            </p:nvGrpSpPr>
            <p:grpSpPr bwMode="auto">
              <a:xfrm>
                <a:off x="1292" y="2622"/>
                <a:ext cx="501" cy="434"/>
                <a:chOff x="2458" y="2468"/>
                <a:chExt cx="501" cy="434"/>
              </a:xfrm>
            </p:grpSpPr>
            <p:sp>
              <p:nvSpPr>
                <p:cNvPr id="7191" name="Freeform 48"/>
                <p:cNvSpPr>
                  <a:spLocks/>
                </p:cNvSpPr>
                <p:nvPr/>
              </p:nvSpPr>
              <p:spPr bwMode="auto">
                <a:xfrm>
                  <a:off x="2740" y="2678"/>
                  <a:ext cx="219" cy="175"/>
                </a:xfrm>
                <a:custGeom>
                  <a:avLst/>
                  <a:gdLst>
                    <a:gd name="T0" fmla="*/ 218 w 219"/>
                    <a:gd name="T1" fmla="*/ 0 h 175"/>
                    <a:gd name="T2" fmla="*/ 0 w 219"/>
                    <a:gd name="T3" fmla="*/ 137 h 175"/>
                    <a:gd name="T4" fmla="*/ 0 w 219"/>
                    <a:gd name="T5" fmla="*/ 174 h 175"/>
                    <a:gd name="T6" fmla="*/ 218 w 219"/>
                    <a:gd name="T7" fmla="*/ 38 h 175"/>
                    <a:gd name="T8" fmla="*/ 218 w 219"/>
                    <a:gd name="T9" fmla="*/ 0 h 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9"/>
                    <a:gd name="T16" fmla="*/ 0 h 175"/>
                    <a:gd name="T17" fmla="*/ 219 w 219"/>
                    <a:gd name="T18" fmla="*/ 175 h 1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9" h="175">
                      <a:moveTo>
                        <a:pt x="218" y="0"/>
                      </a:moveTo>
                      <a:lnTo>
                        <a:pt x="0" y="137"/>
                      </a:lnTo>
                      <a:lnTo>
                        <a:pt x="0" y="174"/>
                      </a:lnTo>
                      <a:lnTo>
                        <a:pt x="218" y="38"/>
                      </a:lnTo>
                      <a:lnTo>
                        <a:pt x="218" y="0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2" name="Freeform 49"/>
                <p:cNvSpPr>
                  <a:spLocks/>
                </p:cNvSpPr>
                <p:nvPr/>
              </p:nvSpPr>
              <p:spPr bwMode="auto">
                <a:xfrm>
                  <a:off x="2606" y="2641"/>
                  <a:ext cx="353" cy="224"/>
                </a:xfrm>
                <a:custGeom>
                  <a:avLst/>
                  <a:gdLst>
                    <a:gd name="T0" fmla="*/ 352 w 353"/>
                    <a:gd name="T1" fmla="*/ 37 h 224"/>
                    <a:gd name="T2" fmla="*/ 268 w 353"/>
                    <a:gd name="T3" fmla="*/ 0 h 224"/>
                    <a:gd name="T4" fmla="*/ 61 w 353"/>
                    <a:gd name="T5" fmla="*/ 124 h 224"/>
                    <a:gd name="T6" fmla="*/ 0 w 353"/>
                    <a:gd name="T7" fmla="*/ 87 h 224"/>
                    <a:gd name="T8" fmla="*/ 0 w 353"/>
                    <a:gd name="T9" fmla="*/ 198 h 224"/>
                    <a:gd name="T10" fmla="*/ 206 w 353"/>
                    <a:gd name="T11" fmla="*/ 223 h 224"/>
                    <a:gd name="T12" fmla="*/ 133 w 353"/>
                    <a:gd name="T13" fmla="*/ 174 h 224"/>
                    <a:gd name="T14" fmla="*/ 352 w 353"/>
                    <a:gd name="T15" fmla="*/ 37 h 2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3"/>
                    <a:gd name="T25" fmla="*/ 0 h 224"/>
                    <a:gd name="T26" fmla="*/ 353 w 353"/>
                    <a:gd name="T27" fmla="*/ 224 h 2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3" h="224">
                      <a:moveTo>
                        <a:pt x="352" y="37"/>
                      </a:moveTo>
                      <a:lnTo>
                        <a:pt x="268" y="0"/>
                      </a:lnTo>
                      <a:lnTo>
                        <a:pt x="61" y="124"/>
                      </a:lnTo>
                      <a:lnTo>
                        <a:pt x="0" y="87"/>
                      </a:lnTo>
                      <a:lnTo>
                        <a:pt x="0" y="198"/>
                      </a:lnTo>
                      <a:lnTo>
                        <a:pt x="206" y="223"/>
                      </a:lnTo>
                      <a:lnTo>
                        <a:pt x="133" y="174"/>
                      </a:lnTo>
                      <a:lnTo>
                        <a:pt x="352" y="37"/>
                      </a:lnTo>
                    </a:path>
                  </a:pathLst>
                </a:custGeom>
                <a:solidFill>
                  <a:srgbClr val="3399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3" name="Freeform 50"/>
                <p:cNvSpPr>
                  <a:spLocks/>
                </p:cNvSpPr>
                <p:nvPr/>
              </p:nvSpPr>
              <p:spPr bwMode="auto">
                <a:xfrm>
                  <a:off x="2606" y="2839"/>
                  <a:ext cx="207" cy="63"/>
                </a:xfrm>
                <a:custGeom>
                  <a:avLst/>
                  <a:gdLst>
                    <a:gd name="T0" fmla="*/ 206 w 207"/>
                    <a:gd name="T1" fmla="*/ 25 h 63"/>
                    <a:gd name="T2" fmla="*/ 0 w 207"/>
                    <a:gd name="T3" fmla="*/ 0 h 63"/>
                    <a:gd name="T4" fmla="*/ 0 w 207"/>
                    <a:gd name="T5" fmla="*/ 37 h 63"/>
                    <a:gd name="T6" fmla="*/ 206 w 207"/>
                    <a:gd name="T7" fmla="*/ 62 h 63"/>
                    <a:gd name="T8" fmla="*/ 206 w 207"/>
                    <a:gd name="T9" fmla="*/ 25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7"/>
                    <a:gd name="T16" fmla="*/ 0 h 63"/>
                    <a:gd name="T17" fmla="*/ 207 w 207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7" h="63">
                      <a:moveTo>
                        <a:pt x="206" y="25"/>
                      </a:move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206" y="62"/>
                      </a:lnTo>
                      <a:lnTo>
                        <a:pt x="206" y="25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4" name="Freeform 51"/>
                <p:cNvSpPr>
                  <a:spLocks/>
                </p:cNvSpPr>
                <p:nvPr/>
              </p:nvSpPr>
              <p:spPr bwMode="auto">
                <a:xfrm>
                  <a:off x="2537" y="2549"/>
                  <a:ext cx="227" cy="182"/>
                </a:xfrm>
                <a:custGeom>
                  <a:avLst/>
                  <a:gdLst>
                    <a:gd name="T0" fmla="*/ 0 w 227"/>
                    <a:gd name="T1" fmla="*/ 136 h 182"/>
                    <a:gd name="T2" fmla="*/ 0 w 227"/>
                    <a:gd name="T3" fmla="*/ 181 h 182"/>
                    <a:gd name="T4" fmla="*/ 226 w 227"/>
                    <a:gd name="T5" fmla="*/ 28 h 182"/>
                    <a:gd name="T6" fmla="*/ 226 w 227"/>
                    <a:gd name="T7" fmla="*/ 0 h 182"/>
                    <a:gd name="T8" fmla="*/ 0 w 227"/>
                    <a:gd name="T9" fmla="*/ 136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182"/>
                    <a:gd name="T17" fmla="*/ 227 w 227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182">
                      <a:moveTo>
                        <a:pt x="0" y="136"/>
                      </a:moveTo>
                      <a:lnTo>
                        <a:pt x="0" y="181"/>
                      </a:lnTo>
                      <a:lnTo>
                        <a:pt x="226" y="28"/>
                      </a:lnTo>
                      <a:lnTo>
                        <a:pt x="226" y="0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5" name="Freeform 52"/>
                <p:cNvSpPr>
                  <a:spLocks/>
                </p:cNvSpPr>
                <p:nvPr/>
              </p:nvSpPr>
              <p:spPr bwMode="auto">
                <a:xfrm>
                  <a:off x="2645" y="2468"/>
                  <a:ext cx="49" cy="55"/>
                </a:xfrm>
                <a:custGeom>
                  <a:avLst/>
                  <a:gdLst>
                    <a:gd name="T0" fmla="*/ 48 w 49"/>
                    <a:gd name="T1" fmla="*/ 28 h 55"/>
                    <a:gd name="T2" fmla="*/ 48 w 49"/>
                    <a:gd name="T3" fmla="*/ 54 h 55"/>
                    <a:gd name="T4" fmla="*/ 0 w 49"/>
                    <a:gd name="T5" fmla="*/ 21 h 55"/>
                    <a:gd name="T6" fmla="*/ 0 w 49"/>
                    <a:gd name="T7" fmla="*/ 0 h 55"/>
                    <a:gd name="T8" fmla="*/ 48 w 49"/>
                    <a:gd name="T9" fmla="*/ 28 h 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"/>
                    <a:gd name="T16" fmla="*/ 0 h 55"/>
                    <a:gd name="T17" fmla="*/ 49 w 49"/>
                    <a:gd name="T18" fmla="*/ 55 h 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" h="55">
                      <a:moveTo>
                        <a:pt x="48" y="28"/>
                      </a:moveTo>
                      <a:lnTo>
                        <a:pt x="48" y="54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48" y="28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6" name="Freeform 53"/>
                <p:cNvSpPr>
                  <a:spLocks/>
                </p:cNvSpPr>
                <p:nvPr/>
              </p:nvSpPr>
              <p:spPr bwMode="auto">
                <a:xfrm>
                  <a:off x="2458" y="2468"/>
                  <a:ext cx="355" cy="218"/>
                </a:xfrm>
                <a:custGeom>
                  <a:avLst/>
                  <a:gdLst>
                    <a:gd name="T0" fmla="*/ 0 w 355"/>
                    <a:gd name="T1" fmla="*/ 135 h 218"/>
                    <a:gd name="T2" fmla="*/ 236 w 355"/>
                    <a:gd name="T3" fmla="*/ 28 h 218"/>
                    <a:gd name="T4" fmla="*/ 187 w 355"/>
                    <a:gd name="T5" fmla="*/ 0 h 218"/>
                    <a:gd name="T6" fmla="*/ 344 w 355"/>
                    <a:gd name="T7" fmla="*/ 9 h 218"/>
                    <a:gd name="T8" fmla="*/ 354 w 355"/>
                    <a:gd name="T9" fmla="*/ 118 h 218"/>
                    <a:gd name="T10" fmla="*/ 305 w 355"/>
                    <a:gd name="T11" fmla="*/ 81 h 218"/>
                    <a:gd name="T12" fmla="*/ 78 w 355"/>
                    <a:gd name="T13" fmla="*/ 217 h 218"/>
                    <a:gd name="T14" fmla="*/ 0 w 355"/>
                    <a:gd name="T15" fmla="*/ 135 h 2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5"/>
                    <a:gd name="T25" fmla="*/ 0 h 218"/>
                    <a:gd name="T26" fmla="*/ 355 w 355"/>
                    <a:gd name="T27" fmla="*/ 218 h 2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5" h="218">
                      <a:moveTo>
                        <a:pt x="0" y="135"/>
                      </a:moveTo>
                      <a:lnTo>
                        <a:pt x="236" y="28"/>
                      </a:lnTo>
                      <a:lnTo>
                        <a:pt x="187" y="0"/>
                      </a:lnTo>
                      <a:lnTo>
                        <a:pt x="344" y="9"/>
                      </a:lnTo>
                      <a:lnTo>
                        <a:pt x="354" y="118"/>
                      </a:lnTo>
                      <a:lnTo>
                        <a:pt x="305" y="81"/>
                      </a:lnTo>
                      <a:lnTo>
                        <a:pt x="78" y="217"/>
                      </a:lnTo>
                      <a:lnTo>
                        <a:pt x="0" y="135"/>
                      </a:lnTo>
                    </a:path>
                  </a:pathLst>
                </a:custGeom>
                <a:solidFill>
                  <a:srgbClr val="3399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7" name="Freeform 54"/>
                <p:cNvSpPr>
                  <a:spLocks/>
                </p:cNvSpPr>
                <p:nvPr/>
              </p:nvSpPr>
              <p:spPr bwMode="auto">
                <a:xfrm>
                  <a:off x="2458" y="2603"/>
                  <a:ext cx="80" cy="128"/>
                </a:xfrm>
                <a:custGeom>
                  <a:avLst/>
                  <a:gdLst>
                    <a:gd name="T0" fmla="*/ 0 w 80"/>
                    <a:gd name="T1" fmla="*/ 0 h 128"/>
                    <a:gd name="T2" fmla="*/ 79 w 80"/>
                    <a:gd name="T3" fmla="*/ 82 h 128"/>
                    <a:gd name="T4" fmla="*/ 79 w 80"/>
                    <a:gd name="T5" fmla="*/ 127 h 128"/>
                    <a:gd name="T6" fmla="*/ 0 w 80"/>
                    <a:gd name="T7" fmla="*/ 41 h 128"/>
                    <a:gd name="T8" fmla="*/ 0 w 80"/>
                    <a:gd name="T9" fmla="*/ 0 h 1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128"/>
                    <a:gd name="T17" fmla="*/ 80 w 80"/>
                    <a:gd name="T18" fmla="*/ 128 h 1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128">
                      <a:moveTo>
                        <a:pt x="0" y="0"/>
                      </a:moveTo>
                      <a:lnTo>
                        <a:pt x="79" y="82"/>
                      </a:lnTo>
                      <a:lnTo>
                        <a:pt x="79" y="127"/>
                      </a:lnTo>
                      <a:lnTo>
                        <a:pt x="0" y="4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8" name="Freeform 55"/>
                <p:cNvSpPr>
                  <a:spLocks/>
                </p:cNvSpPr>
                <p:nvPr/>
              </p:nvSpPr>
              <p:spPr bwMode="auto">
                <a:xfrm>
                  <a:off x="2763" y="2549"/>
                  <a:ext cx="50" cy="68"/>
                </a:xfrm>
                <a:custGeom>
                  <a:avLst/>
                  <a:gdLst>
                    <a:gd name="T0" fmla="*/ 0 w 50"/>
                    <a:gd name="T1" fmla="*/ 0 h 68"/>
                    <a:gd name="T2" fmla="*/ 0 w 50"/>
                    <a:gd name="T3" fmla="*/ 27 h 68"/>
                    <a:gd name="T4" fmla="*/ 49 w 50"/>
                    <a:gd name="T5" fmla="*/ 67 h 68"/>
                    <a:gd name="T6" fmla="*/ 49 w 50"/>
                    <a:gd name="T7" fmla="*/ 37 h 68"/>
                    <a:gd name="T8" fmla="*/ 0 w 5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0"/>
                    <a:gd name="T16" fmla="*/ 0 h 68"/>
                    <a:gd name="T17" fmla="*/ 50 w 50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0" h="68">
                      <a:moveTo>
                        <a:pt x="0" y="0"/>
                      </a:moveTo>
                      <a:lnTo>
                        <a:pt x="0" y="27"/>
                      </a:lnTo>
                      <a:lnTo>
                        <a:pt x="49" y="67"/>
                      </a:lnTo>
                      <a:lnTo>
                        <a:pt x="49" y="3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176" name="Text Box 100"/>
          <p:cNvSpPr txBox="1">
            <a:spLocks noChangeArrowheads="1"/>
          </p:cNvSpPr>
          <p:nvPr/>
        </p:nvSpPr>
        <p:spPr bwMode="auto">
          <a:xfrm>
            <a:off x="8855075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969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0" grpId="0"/>
      <p:bldP spid="71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Provisión</a:t>
            </a:r>
            <a:r>
              <a:rPr lang="en-US" dirty="0" smtClean="0"/>
              <a:t> de </a:t>
            </a:r>
            <a:r>
              <a:rPr lang="en-US" dirty="0" err="1" smtClean="0"/>
              <a:t>tarjetas</a:t>
            </a:r>
            <a:r>
              <a:rPr lang="en-US" dirty="0" smtClean="0"/>
              <a:t> 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Para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aprovisionamiento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tarjetas</a:t>
            </a:r>
            <a:r>
              <a:rPr lang="en-US" dirty="0" smtClean="0"/>
              <a:t>, los </a:t>
            </a:r>
            <a:r>
              <a:rPr lang="en-US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seguirse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err="1" smtClean="0">
                <a:sym typeface="Wingdings 2" pitchFamily="18" charset="2"/>
              </a:rPr>
              <a:t>Definir</a:t>
            </a:r>
            <a:r>
              <a:rPr lang="en-US" dirty="0" smtClean="0">
                <a:sym typeface="Wingdings 2" pitchFamily="18" charset="2"/>
              </a:rPr>
              <a:t> el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itchFamily="18" charset="2"/>
              </a:rPr>
              <a:t>perfil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itchFamily="18" charset="2"/>
              </a:rPr>
              <a:t> de la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itchFamily="18" charset="2"/>
              </a:rPr>
              <a:t>tarjeta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  <a:sym typeface="Wingdings 2" pitchFamily="18" charset="2"/>
            </a:endParaRPr>
          </a:p>
          <a:p>
            <a:pPr>
              <a:buFont typeface="Wingdings 2" pitchFamily="18" charset="2"/>
              <a:buChar char="•"/>
            </a:pPr>
            <a:r>
              <a:rPr lang="en-US" dirty="0" err="1" smtClean="0">
                <a:sym typeface="Wingdings 2" pitchFamily="18" charset="2"/>
              </a:rPr>
              <a:t>Configurar</a:t>
            </a:r>
            <a:r>
              <a:rPr lang="en-US" dirty="0" smtClean="0">
                <a:sym typeface="Wingdings 2" pitchFamily="18" charset="2"/>
              </a:rPr>
              <a:t> los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itchFamily="18" charset="2"/>
              </a:rPr>
              <a:t>datos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itchFamily="18" charset="2"/>
              </a:rPr>
              <a:t> de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itchFamily="18" charset="2"/>
              </a:rPr>
              <a:t>seguridad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itchFamily="18" charset="2"/>
              </a:rPr>
              <a:t> de la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itchFamily="18" charset="2"/>
              </a:rPr>
              <a:t>tarjeta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  <a:sym typeface="Wingdings 2" pitchFamily="18" charset="2"/>
            </a:endParaRPr>
          </a:p>
          <a:p>
            <a:pPr>
              <a:buFont typeface="Wingdings 2" pitchFamily="18" charset="2"/>
              <a:buChar char="•"/>
            </a:pPr>
            <a:r>
              <a:rPr lang="en-US" dirty="0" err="1" smtClean="0">
                <a:sym typeface="Wingdings 2" pitchFamily="18" charset="2"/>
              </a:rPr>
              <a:t>Crear</a:t>
            </a:r>
            <a:r>
              <a:rPr lang="en-US" dirty="0" smtClean="0">
                <a:sym typeface="Wingdings 2" pitchFamily="18" charset="2"/>
              </a:rPr>
              <a:t> </a:t>
            </a:r>
            <a:r>
              <a:rPr lang="en-US" dirty="0" err="1" smtClean="0">
                <a:sym typeface="Wingdings 2" pitchFamily="18" charset="2"/>
              </a:rPr>
              <a:t>una</a:t>
            </a:r>
            <a:r>
              <a:rPr lang="en-US" dirty="0" smtClean="0">
                <a:sym typeface="Wingdings 2" pitchFamily="18" charset="2"/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itchFamily="18" charset="2"/>
              </a:rPr>
              <a:t>instancia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itchFamily="18" charset="2"/>
              </a:rPr>
              <a:t> de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itchFamily="18" charset="2"/>
              </a:rPr>
              <a:t>tarjeta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itchFamily="18" charset="2"/>
              </a:rPr>
              <a:t>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AC9CB1-55BA-4BC8-9803-842A8E234079}" type="slidenum">
              <a:rPr lang="fr-FR"/>
              <a:pPr/>
              <a:t>3</a:t>
            </a:fld>
            <a:endParaRPr lang="fr-FR"/>
          </a:p>
        </p:txBody>
      </p:sp>
      <p:sp>
        <p:nvSpPr>
          <p:cNvPr id="299017" name="AutoShape 9"/>
          <p:cNvSpPr>
            <a:spLocks/>
          </p:cNvSpPr>
          <p:nvPr/>
        </p:nvSpPr>
        <p:spPr bwMode="auto">
          <a:xfrm>
            <a:off x="4495675" y="2095500"/>
            <a:ext cx="88900" cy="1000125"/>
          </a:xfrm>
          <a:prstGeom prst="rightBrace">
            <a:avLst>
              <a:gd name="adj1" fmla="val 93750"/>
              <a:gd name="adj2" fmla="val 50000"/>
            </a:avLst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63589" y="2600325"/>
            <a:ext cx="4829177" cy="3635375"/>
            <a:chOff x="481" y="1638"/>
            <a:chExt cx="3042" cy="2290"/>
          </a:xfrm>
        </p:grpSpPr>
        <p:pic>
          <p:nvPicPr>
            <p:cNvPr id="820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17" y="2235"/>
              <a:ext cx="1206" cy="1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6" name="Text Box 7"/>
            <p:cNvSpPr txBox="1">
              <a:spLocks noChangeArrowheads="1"/>
            </p:cNvSpPr>
            <p:nvPr/>
          </p:nvSpPr>
          <p:spPr bwMode="auto">
            <a:xfrm>
              <a:off x="481" y="2349"/>
              <a:ext cx="141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/>
                <a:t>Panorama general </a:t>
              </a:r>
              <a:endParaRPr lang="en-US" sz="1800" b="1" dirty="0"/>
            </a:p>
          </p:txBody>
        </p:sp>
        <p:sp>
          <p:nvSpPr>
            <p:cNvPr id="8207" name="Freeform 10"/>
            <p:cNvSpPr>
              <a:spLocks/>
            </p:cNvSpPr>
            <p:nvPr/>
          </p:nvSpPr>
          <p:spPr bwMode="auto">
            <a:xfrm>
              <a:off x="1500" y="1638"/>
              <a:ext cx="1602" cy="1014"/>
            </a:xfrm>
            <a:custGeom>
              <a:avLst/>
              <a:gdLst>
                <a:gd name="T0" fmla="*/ 1392 w 1602"/>
                <a:gd name="T1" fmla="*/ 0 h 1014"/>
                <a:gd name="T2" fmla="*/ 1602 w 1602"/>
                <a:gd name="T3" fmla="*/ 264 h 1014"/>
                <a:gd name="T4" fmla="*/ 0 w 1602"/>
                <a:gd name="T5" fmla="*/ 726 h 1014"/>
                <a:gd name="T6" fmla="*/ 810 w 1602"/>
                <a:gd name="T7" fmla="*/ 1014 h 10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2"/>
                <a:gd name="T13" fmla="*/ 0 h 1014"/>
                <a:gd name="T14" fmla="*/ 1602 w 1602"/>
                <a:gd name="T15" fmla="*/ 1014 h 10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2" h="1014">
                  <a:moveTo>
                    <a:pt x="1392" y="0"/>
                  </a:moveTo>
                  <a:lnTo>
                    <a:pt x="1602" y="264"/>
                  </a:lnTo>
                  <a:lnTo>
                    <a:pt x="0" y="726"/>
                  </a:lnTo>
                  <a:lnTo>
                    <a:pt x="810" y="1014"/>
                  </a:lnTo>
                </a:path>
              </a:pathLst>
            </a:custGeom>
            <a:noFill/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81525" y="1987550"/>
            <a:ext cx="4389438" cy="3403600"/>
            <a:chOff x="2886" y="1252"/>
            <a:chExt cx="2765" cy="2144"/>
          </a:xfrm>
        </p:grpSpPr>
        <p:pic>
          <p:nvPicPr>
            <p:cNvPr id="820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61" y="1716"/>
              <a:ext cx="1190" cy="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3" name="Text Box 8"/>
            <p:cNvSpPr txBox="1">
              <a:spLocks noChangeArrowheads="1"/>
            </p:cNvSpPr>
            <p:nvPr/>
          </p:nvSpPr>
          <p:spPr bwMode="auto">
            <a:xfrm>
              <a:off x="3572" y="1252"/>
              <a:ext cx="1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err="1" smtClean="0"/>
                <a:t>Información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completa</a:t>
              </a:r>
              <a:r>
                <a:rPr lang="en-US" sz="1800" b="1" dirty="0" smtClean="0"/>
                <a:t> </a:t>
              </a:r>
              <a:endParaRPr lang="en-US" sz="1800" b="1" dirty="0"/>
            </a:p>
          </p:txBody>
        </p:sp>
        <p:sp>
          <p:nvSpPr>
            <p:cNvPr id="8204" name="Freeform 11"/>
            <p:cNvSpPr>
              <a:spLocks/>
            </p:cNvSpPr>
            <p:nvPr/>
          </p:nvSpPr>
          <p:spPr bwMode="auto">
            <a:xfrm>
              <a:off x="2886" y="1416"/>
              <a:ext cx="1572" cy="762"/>
            </a:xfrm>
            <a:custGeom>
              <a:avLst/>
              <a:gdLst>
                <a:gd name="T0" fmla="*/ 0 w 1572"/>
                <a:gd name="T1" fmla="*/ 186 h 762"/>
                <a:gd name="T2" fmla="*/ 924 w 1572"/>
                <a:gd name="T3" fmla="*/ 0 h 762"/>
                <a:gd name="T4" fmla="*/ 1572 w 1572"/>
                <a:gd name="T5" fmla="*/ 762 h 762"/>
                <a:gd name="T6" fmla="*/ 0 60000 65536"/>
                <a:gd name="T7" fmla="*/ 0 60000 65536"/>
                <a:gd name="T8" fmla="*/ 0 60000 65536"/>
                <a:gd name="T9" fmla="*/ 0 w 1572"/>
                <a:gd name="T10" fmla="*/ 0 h 762"/>
                <a:gd name="T11" fmla="*/ 1572 w 1572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72" h="762">
                  <a:moveTo>
                    <a:pt x="0" y="186"/>
                  </a:moveTo>
                  <a:lnTo>
                    <a:pt x="924" y="0"/>
                  </a:lnTo>
                  <a:lnTo>
                    <a:pt x="1572" y="762"/>
                  </a:lnTo>
                </a:path>
              </a:pathLst>
            </a:custGeom>
            <a:noFill/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6" name="Text Box 100"/>
          <p:cNvSpPr txBox="1">
            <a:spLocks noChangeArrowheads="1"/>
          </p:cNvSpPr>
          <p:nvPr/>
        </p:nvSpPr>
        <p:spPr bwMode="auto">
          <a:xfrm>
            <a:off x="8855075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3767" y="6476750"/>
            <a:ext cx="4829588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</a:t>
            </a:r>
            <a:r>
              <a:rPr lang="fr-FR" dirty="0" err="1" smtClean="0"/>
              <a:t>Administración</a:t>
            </a:r>
            <a:r>
              <a:rPr lang="fr-FR" dirty="0" smtClean="0"/>
              <a:t> de Instancia de </a:t>
            </a:r>
            <a:r>
              <a:rPr lang="fr-FR" dirty="0" err="1" smtClean="0"/>
              <a:t>tarjetas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  <p:bldP spid="299017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Administrador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1/3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E98A98-1E1F-4374-87C1-17470553B081}" type="slidenum">
              <a:rPr lang="fr-FR"/>
              <a:pPr/>
              <a:t>4</a:t>
            </a:fld>
            <a:endParaRPr lang="fr-FR"/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3663" y="890588"/>
            <a:ext cx="6281737" cy="52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2619375" y="1528763"/>
            <a:ext cx="1657350" cy="2000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1368425" y="2230438"/>
            <a:ext cx="1228725" cy="2857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1393825" y="2617788"/>
            <a:ext cx="1190625" cy="1619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004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6050" y="1933575"/>
            <a:ext cx="56388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0041" name="Rectangle 9"/>
          <p:cNvSpPr>
            <a:spLocks noChangeArrowheads="1"/>
          </p:cNvSpPr>
          <p:nvPr/>
        </p:nvSpPr>
        <p:spPr bwMode="auto">
          <a:xfrm>
            <a:off x="2809875" y="3148013"/>
            <a:ext cx="3676650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0042" name="Rectangle 10"/>
          <p:cNvSpPr>
            <a:spLocks noChangeArrowheads="1"/>
          </p:cNvSpPr>
          <p:nvPr/>
        </p:nvSpPr>
        <p:spPr bwMode="auto">
          <a:xfrm>
            <a:off x="7035800" y="3154363"/>
            <a:ext cx="1219200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Rectangle 11"/>
          <p:cNvSpPr>
            <a:spLocks noChangeArrowheads="1"/>
          </p:cNvSpPr>
          <p:nvPr/>
        </p:nvSpPr>
        <p:spPr bwMode="auto">
          <a:xfrm>
            <a:off x="3022600" y="3694113"/>
            <a:ext cx="1962150" cy="2095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Rectangle 12"/>
          <p:cNvSpPr>
            <a:spLocks noChangeArrowheads="1"/>
          </p:cNvSpPr>
          <p:nvPr/>
        </p:nvSpPr>
        <p:spPr bwMode="auto">
          <a:xfrm>
            <a:off x="7718425" y="4922838"/>
            <a:ext cx="523875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0"/>
          <p:cNvSpPr txBox="1">
            <a:spLocks noChangeArrowheads="1"/>
          </p:cNvSpPr>
          <p:nvPr/>
        </p:nvSpPr>
        <p:spPr bwMode="auto">
          <a:xfrm>
            <a:off x="8855075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3767" y="6464875"/>
            <a:ext cx="4829588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</a:t>
            </a:r>
            <a:r>
              <a:rPr lang="fr-FR" dirty="0" err="1" smtClean="0"/>
              <a:t>Administración</a:t>
            </a:r>
            <a:r>
              <a:rPr lang="fr-FR" dirty="0" smtClean="0"/>
              <a:t> de Instancia de </a:t>
            </a:r>
            <a:r>
              <a:rPr lang="fr-FR" dirty="0" err="1" smtClean="0"/>
              <a:t>tarjetas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000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000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000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000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 animBg="1"/>
      <p:bldP spid="300037" grpId="0" animBg="1"/>
      <p:bldP spid="300038" grpId="0" animBg="1"/>
      <p:bldP spid="300041" grpId="0" animBg="1"/>
      <p:bldP spid="300042" grpId="0" animBg="1"/>
      <p:bldP spid="300043" grpId="0" animBg="1"/>
      <p:bldP spid="30004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Administrador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2/3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EB4B9B-FBF2-420A-8592-AD588392A546}" type="slidenum">
              <a:rPr lang="fr-FR"/>
              <a:pPr/>
              <a:t>5</a:t>
            </a:fld>
            <a:endParaRPr lang="fr-FR"/>
          </a:p>
        </p:txBody>
      </p:sp>
      <p:pic>
        <p:nvPicPr>
          <p:cNvPr id="1024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0338" y="1101725"/>
            <a:ext cx="600868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2092" name="Rectangle 12"/>
          <p:cNvSpPr>
            <a:spLocks noChangeArrowheads="1"/>
          </p:cNvSpPr>
          <p:nvPr/>
        </p:nvSpPr>
        <p:spPr bwMode="auto">
          <a:xfrm>
            <a:off x="2755900" y="5437188"/>
            <a:ext cx="590550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2094" name="Rectangle 14"/>
          <p:cNvSpPr>
            <a:spLocks noChangeArrowheads="1"/>
          </p:cNvSpPr>
          <p:nvPr/>
        </p:nvSpPr>
        <p:spPr bwMode="auto">
          <a:xfrm>
            <a:off x="3924300" y="5338763"/>
            <a:ext cx="933450" cy="2000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038475" y="2478088"/>
            <a:ext cx="4378325" cy="2686050"/>
            <a:chOff x="1914" y="1561"/>
            <a:chExt cx="2758" cy="1692"/>
          </a:xfrm>
        </p:grpSpPr>
        <p:sp>
          <p:nvSpPr>
            <p:cNvPr id="10250" name="Rectangle 16"/>
            <p:cNvSpPr>
              <a:spLocks noChangeArrowheads="1"/>
            </p:cNvSpPr>
            <p:nvPr/>
          </p:nvSpPr>
          <p:spPr bwMode="auto">
            <a:xfrm>
              <a:off x="1914" y="1677"/>
              <a:ext cx="438" cy="96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7"/>
            <p:cNvSpPr>
              <a:spLocks noChangeArrowheads="1"/>
            </p:cNvSpPr>
            <p:nvPr/>
          </p:nvSpPr>
          <p:spPr bwMode="auto">
            <a:xfrm>
              <a:off x="2674" y="1561"/>
              <a:ext cx="1998" cy="1692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Line 18"/>
            <p:cNvSpPr>
              <a:spLocks noChangeShapeType="1"/>
            </p:cNvSpPr>
            <p:nvPr/>
          </p:nvSpPr>
          <p:spPr bwMode="auto">
            <a:xfrm>
              <a:off x="2358" y="1716"/>
              <a:ext cx="312" cy="12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3" name="Text Box 100"/>
          <p:cNvSpPr txBox="1">
            <a:spLocks noChangeArrowheads="1"/>
          </p:cNvSpPr>
          <p:nvPr/>
        </p:nvSpPr>
        <p:spPr bwMode="auto">
          <a:xfrm>
            <a:off x="8855075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3767" y="6476750"/>
            <a:ext cx="4829588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</a:t>
            </a:r>
            <a:r>
              <a:rPr lang="fr-FR" dirty="0" err="1" smtClean="0"/>
              <a:t>Administración</a:t>
            </a:r>
            <a:r>
              <a:rPr lang="fr-FR" dirty="0" smtClean="0"/>
              <a:t> de Instancia de </a:t>
            </a:r>
            <a:r>
              <a:rPr lang="fr-FR" dirty="0" err="1" smtClean="0"/>
              <a:t>tarjetas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20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020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2" grpId="0" animBg="1"/>
      <p:bldP spid="302092" grpId="1" animBg="1"/>
      <p:bldP spid="302094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Administrador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3/3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EE9720-3BD6-4AAA-8453-A383C17AAD7E}" type="slidenum">
              <a:rPr lang="fr-FR"/>
              <a:pPr/>
              <a:t>6</a:t>
            </a:fld>
            <a:endParaRPr lang="fr-FR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288" y="1133475"/>
            <a:ext cx="52085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3263900" y="4810125"/>
            <a:ext cx="828675" cy="1714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4141" name="Rectangle 13"/>
          <p:cNvSpPr>
            <a:spLocks noChangeArrowheads="1"/>
          </p:cNvSpPr>
          <p:nvPr/>
        </p:nvSpPr>
        <p:spPr bwMode="auto">
          <a:xfrm>
            <a:off x="4146550" y="4806950"/>
            <a:ext cx="981075" cy="1714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867275" y="3384550"/>
            <a:ext cx="4116388" cy="2816225"/>
            <a:chOff x="3066" y="2132"/>
            <a:chExt cx="2593" cy="1774"/>
          </a:xfrm>
        </p:grpSpPr>
        <p:pic>
          <p:nvPicPr>
            <p:cNvPr id="11275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22" y="2132"/>
              <a:ext cx="2137" cy="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6" name="Line 18"/>
            <p:cNvSpPr>
              <a:spLocks noChangeShapeType="1"/>
            </p:cNvSpPr>
            <p:nvPr/>
          </p:nvSpPr>
          <p:spPr bwMode="auto">
            <a:xfrm flipV="1">
              <a:off x="3066" y="2532"/>
              <a:ext cx="450" cy="48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1752" y="160317"/>
            <a:ext cx="3465368" cy="317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3497283" y="2571008"/>
            <a:ext cx="2600696" cy="1781299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00"/>
          <p:cNvSpPr txBox="1">
            <a:spLocks noChangeArrowheads="1"/>
          </p:cNvSpPr>
          <p:nvPr/>
        </p:nvSpPr>
        <p:spPr bwMode="auto">
          <a:xfrm>
            <a:off x="8855075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3767" y="6464875"/>
            <a:ext cx="4829588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</a:t>
            </a:r>
            <a:r>
              <a:rPr lang="fr-FR" dirty="0" err="1" smtClean="0"/>
              <a:t>Administración</a:t>
            </a:r>
            <a:r>
              <a:rPr lang="fr-FR" dirty="0" smtClean="0"/>
              <a:t> de Instancia de </a:t>
            </a:r>
            <a:r>
              <a:rPr lang="fr-FR" dirty="0" err="1" smtClean="0"/>
              <a:t>tarjetas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041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5" grpId="0" animBg="1"/>
      <p:bldP spid="304135" grpId="1" animBg="1"/>
      <p:bldP spid="304141" grpId="0" animBg="1"/>
      <p:bldP spid="18" grpId="0"/>
    </p:bld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uverture avec titre sur 1 ligne">
  <a:themeElements>
    <a:clrScheme name="Couverture avec titre sur 1 lig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uverture avec titre sur 1 lig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Couverture avec titre sur 1 lig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emalto Dec09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roduct_x0020_familly xmlns="9f602793-1077-4cf6-848e-870ba01bc4bb" xsi:nil="true"/>
    <Document_x0020_type xmlns="9f602793-1077-4cf6-848e-870ba01bc4b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9097CD5678E44BE17488292668E56" ma:contentTypeVersion="2" ma:contentTypeDescription="Create a new document." ma:contentTypeScope="" ma:versionID="6753afdc9ea87c6c36d79fd323b680d8">
  <xsd:schema xmlns:xsd="http://www.w3.org/2001/XMLSchema" xmlns:p="http://schemas.microsoft.com/office/2006/metadata/properties" xmlns:ns2="9f602793-1077-4cf6-848e-870ba01bc4bb" targetNamespace="http://schemas.microsoft.com/office/2006/metadata/properties" ma:root="true" ma:fieldsID="da94c90c9ca544be55e85411b065f786" ns2:_="">
    <xsd:import namespace="9f602793-1077-4cf6-848e-870ba01bc4bb"/>
    <xsd:element name="properties">
      <xsd:complexType>
        <xsd:sequence>
          <xsd:element name="documentManagement">
            <xsd:complexType>
              <xsd:all>
                <xsd:element ref="ns2:Product_x0020_familly" minOccurs="0"/>
                <xsd:element ref="ns2:Document_x0020_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f602793-1077-4cf6-848e-870ba01bc4bb" elementFormDefault="qualified">
    <xsd:import namespace="http://schemas.microsoft.com/office/2006/documentManagement/types"/>
    <xsd:element name="Product_x0020_familly" ma:index="8" nillable="true" ma:displayName="Product familly" ma:format="Dropdown" ma:internalName="Product_x0020_familly">
      <xsd:simpleType>
        <xsd:union memberTypes="dms:Text">
          <xsd:simpleType>
            <xsd:restriction base="dms:Choice">
              <xsd:enumeration value="OTA"/>
              <xsd:enumeration value="DM"/>
              <xsd:enumeration value="SM"/>
              <xsd:enumeration value="PBB"/>
            </xsd:restriction>
          </xsd:simpleType>
        </xsd:union>
      </xsd:simpleType>
    </xsd:element>
    <xsd:element name="Document_x0020_type" ma:index="9" nillable="true" ma:displayName="Document type" ma:format="Dropdown" ma:internalName="Document_x0020_type">
      <xsd:simpleType>
        <xsd:restriction base="dms:Choice">
          <xsd:enumeration value="Catalogue"/>
          <xsd:enumeration value="Handout"/>
          <xsd:enumeration value="Misc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E88F756-7D2E-4DB0-BD7B-23FD5208D45B}">
  <ds:schemaRefs>
    <ds:schemaRef ds:uri="http://schemas.microsoft.com/office/2006/metadata/properties"/>
    <ds:schemaRef ds:uri="9f602793-1077-4cf6-848e-870ba01bc4bb"/>
  </ds:schemaRefs>
</ds:datastoreItem>
</file>

<file path=customXml/itemProps2.xml><?xml version="1.0" encoding="utf-8"?>
<ds:datastoreItem xmlns:ds="http://schemas.openxmlformats.org/officeDocument/2006/customXml" ds:itemID="{ECF1AE24-3FC4-4970-94DF-ABFD38B474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3A1916-8C7B-4400-B7F3-F5C9A7D28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02793-1077-4cf6-848e-870ba01bc4b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gemalto_power_point_template</Template>
  <TotalTime>8622</TotalTime>
  <Words>204</Words>
  <Application>Microsoft Office PowerPoint</Application>
  <PresentationFormat>On-screen Show (4:3)</PresentationFormat>
  <Paragraphs>52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Nouvelle présentation</vt:lpstr>
      <vt:lpstr>Couverture avec titre sur 1 ligne</vt:lpstr>
      <vt:lpstr>Gemalto Dec09</vt:lpstr>
      <vt:lpstr>Plataforma OTA – Introducción y uso</vt:lpstr>
      <vt:lpstr>Introducción</vt:lpstr>
      <vt:lpstr>Provisión de tarjetas </vt:lpstr>
      <vt:lpstr>Administrador de tarjeta 1/3</vt:lpstr>
      <vt:lpstr>Administrador de tarjeta 2/3</vt:lpstr>
      <vt:lpstr>Administrador de tarjeta 3/3</vt:lpstr>
    </vt:vector>
  </TitlesOfParts>
  <Company>Gemalto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OTA Platform - Introduction and Usage</dc:title>
  <dc:subject>Card instance management</dc:subject>
  <dc:creator>Olivier Clavel</dc:creator>
  <cp:lastModifiedBy>Joel Yedra</cp:lastModifiedBy>
  <cp:revision>342</cp:revision>
  <dcterms:created xsi:type="dcterms:W3CDTF">2003-09-08T15:01:38Z</dcterms:created>
  <dcterms:modified xsi:type="dcterms:W3CDTF">2010-07-18T04:25:34Z</dcterms:modified>
</cp:coreProperties>
</file>