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29.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2" r:id="rId6"/>
  </p:sldMasterIdLst>
  <p:notesMasterIdLst>
    <p:notesMasterId r:id="rId79"/>
  </p:notesMasterIdLst>
  <p:handoutMasterIdLst>
    <p:handoutMasterId r:id="rId80"/>
  </p:handoutMasterIdLst>
  <p:sldIdLst>
    <p:sldId id="274" r:id="rId7"/>
    <p:sldId id="275" r:id="rId8"/>
    <p:sldId id="285" r:id="rId9"/>
    <p:sldId id="276" r:id="rId10"/>
    <p:sldId id="350" r:id="rId11"/>
    <p:sldId id="279" r:id="rId12"/>
    <p:sldId id="286" r:id="rId13"/>
    <p:sldId id="280" r:id="rId14"/>
    <p:sldId id="281" r:id="rId15"/>
    <p:sldId id="283" r:id="rId16"/>
    <p:sldId id="282" r:id="rId17"/>
    <p:sldId id="284" r:id="rId18"/>
    <p:sldId id="287" r:id="rId19"/>
    <p:sldId id="288" r:id="rId20"/>
    <p:sldId id="289" r:id="rId21"/>
    <p:sldId id="290" r:id="rId22"/>
    <p:sldId id="291" r:id="rId23"/>
    <p:sldId id="339" r:id="rId24"/>
    <p:sldId id="340" r:id="rId25"/>
    <p:sldId id="292" r:id="rId26"/>
    <p:sldId id="294" r:id="rId27"/>
    <p:sldId id="295" r:id="rId28"/>
    <p:sldId id="296" r:id="rId29"/>
    <p:sldId id="297"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69" r:id="rId43"/>
    <p:sldId id="370" r:id="rId44"/>
    <p:sldId id="371" r:id="rId45"/>
    <p:sldId id="372" r:id="rId46"/>
    <p:sldId id="422" r:id="rId47"/>
    <p:sldId id="374" r:id="rId48"/>
    <p:sldId id="406" r:id="rId49"/>
    <p:sldId id="377" r:id="rId50"/>
    <p:sldId id="378" r:id="rId51"/>
    <p:sldId id="379" r:id="rId52"/>
    <p:sldId id="405" r:id="rId53"/>
    <p:sldId id="324" r:id="rId54"/>
    <p:sldId id="345" r:id="rId55"/>
    <p:sldId id="325" r:id="rId56"/>
    <p:sldId id="322" r:id="rId57"/>
    <p:sldId id="323" r:id="rId58"/>
    <p:sldId id="305" r:id="rId59"/>
    <p:sldId id="336" r:id="rId60"/>
    <p:sldId id="352" r:id="rId61"/>
    <p:sldId id="326" r:id="rId62"/>
    <p:sldId id="327" r:id="rId63"/>
    <p:sldId id="328" r:id="rId64"/>
    <p:sldId id="337" r:id="rId65"/>
    <p:sldId id="351" r:id="rId66"/>
    <p:sldId id="329" r:id="rId67"/>
    <p:sldId id="343" r:id="rId68"/>
    <p:sldId id="330" r:id="rId69"/>
    <p:sldId id="332" r:id="rId70"/>
    <p:sldId id="331" r:id="rId71"/>
    <p:sldId id="333" r:id="rId72"/>
    <p:sldId id="334" r:id="rId73"/>
    <p:sldId id="335" r:id="rId74"/>
    <p:sldId id="353" r:id="rId75"/>
    <p:sldId id="355" r:id="rId76"/>
    <p:sldId id="356" r:id="rId77"/>
    <p:sldId id="348" r:id="rId78"/>
  </p:sldIdLst>
  <p:sldSz cx="9144000" cy="6858000" type="screen4x3"/>
  <p:notesSz cx="6669088" cy="9926638"/>
  <p:defaultTextStyle>
    <a:defPPr>
      <a:defRPr lang="fr-FR"/>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0066"/>
    <a:srgbClr val="6600CC"/>
    <a:srgbClr val="FFFF66"/>
    <a:srgbClr val="DCE5F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93" autoAdjust="0"/>
  </p:normalViewPr>
  <p:slideViewPr>
    <p:cSldViewPr snapToGrid="0">
      <p:cViewPr>
        <p:scale>
          <a:sx n="66" d="100"/>
          <a:sy n="66" d="100"/>
        </p:scale>
        <p:origin x="-1284" y="-72"/>
      </p:cViewPr>
      <p:guideLst>
        <p:guide orient="horz" pos="3674"/>
        <p:guide pos="2868"/>
      </p:guideLst>
    </p:cSldViewPr>
  </p:slideViewPr>
  <p:outlineViewPr>
    <p:cViewPr>
      <p:scale>
        <a:sx n="25" d="100"/>
        <a:sy n="25" d="100"/>
      </p:scale>
      <p:origin x="0" y="1655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2" d="100"/>
          <a:sy n="72" d="100"/>
        </p:scale>
        <p:origin x="-2610" y="-108"/>
      </p:cViewPr>
      <p:guideLst>
        <p:guide orient="horz" pos="3126"/>
        <p:guide pos="210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5.xml"/><Relationship Id="rId82"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82550" y="188913"/>
            <a:ext cx="2889250" cy="496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latin typeface="Tahoma" charset="0"/>
              </a:defRPr>
            </a:lvl1pPr>
          </a:lstStyle>
          <a:p>
            <a:endParaRPr lang="es-MX"/>
          </a:p>
        </p:txBody>
      </p:sp>
      <p:sp>
        <p:nvSpPr>
          <p:cNvPr id="10243" name="Rectangle 3"/>
          <p:cNvSpPr>
            <a:spLocks noGrp="1" noChangeArrowheads="1"/>
          </p:cNvSpPr>
          <p:nvPr>
            <p:ph type="dt" sz="quarter" idx="1"/>
          </p:nvPr>
        </p:nvSpPr>
        <p:spPr bwMode="auto">
          <a:xfrm>
            <a:off x="3587750" y="188913"/>
            <a:ext cx="2889250" cy="496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800">
                <a:latin typeface="Tahoma" charset="0"/>
              </a:defRPr>
            </a:lvl1pPr>
          </a:lstStyle>
          <a:p>
            <a:fld id="{4A8F287D-DDB4-4A47-9360-F45717E48EAF}" type="datetime1">
              <a:rPr lang="en-GB"/>
              <a:pPr/>
              <a:t>21/07/2010</a:t>
            </a:fld>
            <a:endParaRPr lang="fr-FR"/>
          </a:p>
        </p:txBody>
      </p:sp>
      <p:sp>
        <p:nvSpPr>
          <p:cNvPr id="10245" name="Rectangle 5"/>
          <p:cNvSpPr>
            <a:spLocks noGrp="1" noChangeArrowheads="1"/>
          </p:cNvSpPr>
          <p:nvPr>
            <p:ph type="sldNum" sz="quarter" idx="3"/>
          </p:nvPr>
        </p:nvSpPr>
        <p:spPr bwMode="auto">
          <a:xfrm>
            <a:off x="3581400" y="922020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800">
                <a:latin typeface="Tahoma" charset="0"/>
              </a:defRPr>
            </a:lvl1pPr>
          </a:lstStyle>
          <a:p>
            <a:fld id="{CF200C08-06F9-4DB7-AA43-767AAD9A90C7}" type="slidenum">
              <a:rPr lang="fr-FR"/>
              <a:pPr/>
              <a:t>‹#›</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6350" y="7620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latin typeface="Tahoma" charset="0"/>
              </a:defRPr>
            </a:lvl1pPr>
          </a:lstStyle>
          <a:p>
            <a:endParaRPr lang="es-MX"/>
          </a:p>
        </p:txBody>
      </p:sp>
      <p:sp>
        <p:nvSpPr>
          <p:cNvPr id="39939"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724400"/>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	</a:t>
            </a:r>
          </a:p>
          <a:p>
            <a:pPr lvl="0"/>
            <a:endParaRPr lang="fr-FR" smtClean="0"/>
          </a:p>
          <a:p>
            <a:pPr lvl="0"/>
            <a:endParaRPr lang="fr-FR" smtClean="0"/>
          </a:p>
          <a:p>
            <a:pPr lvl="0"/>
            <a:endParaRPr lang="fr-FR" smtClean="0"/>
          </a:p>
          <a:p>
            <a:pPr lvl="0"/>
            <a:endParaRPr lang="fr-FR" smtClean="0"/>
          </a:p>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a:p>
            <a:pPr lvl="4"/>
            <a:endParaRPr lang="fr-FR" smtClean="0"/>
          </a:p>
        </p:txBody>
      </p:sp>
      <p:sp>
        <p:nvSpPr>
          <p:cNvPr id="8199" name="Rectangle 7"/>
          <p:cNvSpPr>
            <a:spLocks noGrp="1" noChangeArrowheads="1"/>
          </p:cNvSpPr>
          <p:nvPr>
            <p:ph type="sldNum" sz="quarter" idx="5"/>
          </p:nvPr>
        </p:nvSpPr>
        <p:spPr bwMode="auto">
          <a:xfrm>
            <a:off x="3733800" y="9336088"/>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800">
                <a:latin typeface="Tahoma" charset="0"/>
              </a:defRPr>
            </a:lvl1pPr>
          </a:lstStyle>
          <a:p>
            <a:fld id="{35D69083-2D8C-4719-9240-99EECCFBECB8}" type="slidenum">
              <a:rPr lang="fr-FR"/>
              <a:pPr/>
              <a:t>‹#›</a:t>
            </a:fld>
            <a:endParaRPr lang="fr-FR"/>
          </a:p>
        </p:txBody>
      </p:sp>
      <p:sp>
        <p:nvSpPr>
          <p:cNvPr id="8203" name="Rectangle 11"/>
          <p:cNvSpPr>
            <a:spLocks noChangeArrowheads="1"/>
          </p:cNvSpPr>
          <p:nvPr/>
        </p:nvSpPr>
        <p:spPr bwMode="auto">
          <a:xfrm>
            <a:off x="4648200" y="228600"/>
            <a:ext cx="1905000" cy="457200"/>
          </a:xfrm>
          <a:prstGeom prst="rect">
            <a:avLst/>
          </a:prstGeom>
          <a:noFill/>
          <a:ln w="9525">
            <a:noFill/>
            <a:miter lim="800000"/>
            <a:headEnd/>
            <a:tailEnd/>
          </a:ln>
          <a:effectLst/>
        </p:spPr>
        <p:txBody>
          <a:bodyPr/>
          <a:lstStyle/>
          <a:p>
            <a:pPr algn="r"/>
            <a:fld id="{EE5A32C4-32F2-4F0C-8F8F-DF59CF3B7858}" type="datetime5">
              <a:rPr lang="fr-FR" sz="800">
                <a:latin typeface="Times New Roman" charset="0"/>
              </a:rPr>
              <a:pPr algn="r"/>
              <a:t>21-juil.-10</a:t>
            </a:fld>
            <a:endParaRPr lang="fr-FR" sz="800">
              <a:latin typeface="Times New Roman"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ahoma"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62.xml"/><Relationship Id="rId1" Type="http://schemas.openxmlformats.org/officeDocument/2006/relationships/notesMaster" Target="../notesMasters/notesMaster1.xml"/><Relationship Id="rId4" Type="http://schemas.openxmlformats.org/officeDocument/2006/relationships/hyperlink" Target="http://www.gemalto.com/training" TargetMode="Externa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1 Marcador de imagen de diapositiva"/>
          <p:cNvSpPr>
            <a:spLocks noGrp="1" noRot="1" noChangeAspect="1"/>
          </p:cNvSpPr>
          <p:nvPr>
            <p:ph type="sldImg"/>
          </p:nvPr>
        </p:nvSpPr>
        <p:spPr>
          <a:ln/>
        </p:spPr>
      </p:sp>
      <p:sp>
        <p:nvSpPr>
          <p:cNvPr id="41987" name="2 Marcador de notas"/>
          <p:cNvSpPr>
            <a:spLocks noGrp="1"/>
          </p:cNvSpPr>
          <p:nvPr>
            <p:ph type="body" idx="1"/>
          </p:nvPr>
        </p:nvSpPr>
        <p:spPr>
          <a:noFill/>
          <a:ln/>
        </p:spPr>
        <p:txBody>
          <a:bodyPr/>
          <a:lstStyle/>
          <a:p>
            <a:endParaRPr lang="es-MX" dirty="0" smtClean="0">
              <a:latin typeface="Tahoma" charset="0"/>
            </a:endParaRPr>
          </a:p>
        </p:txBody>
      </p:sp>
      <p:sp>
        <p:nvSpPr>
          <p:cNvPr id="41988" name="3 Marcador de número de diapositiva"/>
          <p:cNvSpPr>
            <a:spLocks noGrp="1"/>
          </p:cNvSpPr>
          <p:nvPr>
            <p:ph type="sldNum" sz="quarter" idx="5"/>
          </p:nvPr>
        </p:nvSpPr>
        <p:spPr>
          <a:noFill/>
        </p:spPr>
        <p:txBody>
          <a:bodyPr/>
          <a:lstStyle/>
          <a:p>
            <a:fld id="{F77601A2-43AB-4407-8A58-EA257218D3E1}" type="slidenum">
              <a:rPr lang="fr-FR"/>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7CE04EC-166A-486D-B931-262579FF619D}" type="slidenum">
              <a:rPr lang="fr-FR"/>
              <a:pPr/>
              <a:t>10</a:t>
            </a:fld>
            <a:endParaRPr lang="fr-F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buFontTx/>
              <a:buChar char="•"/>
            </a:pPr>
            <a:r>
              <a:rPr lang="es-ES_tradnl" b="1" smtClean="0">
                <a:latin typeface="Tahoma" charset="0"/>
              </a:rPr>
              <a:t>Name</a:t>
            </a:r>
            <a:r>
              <a:rPr lang="es-ES_tradnl" smtClean="0">
                <a:latin typeface="Tahoma" charset="0"/>
              </a:rPr>
              <a:t> es el nombre genérico para el servicio, que se despliega en la GUI y es usada por el CCA (ejemplo: “UpdateADN”)</a:t>
            </a:r>
          </a:p>
          <a:p>
            <a:pPr eaLnBrk="1" hangingPunct="1">
              <a:buFontTx/>
              <a:buChar char="•"/>
            </a:pPr>
            <a:r>
              <a:rPr lang="es-ES_tradnl" b="1" smtClean="0">
                <a:latin typeface="Tahoma" charset="0"/>
              </a:rPr>
              <a:t>Handler class name</a:t>
            </a:r>
            <a:r>
              <a:rPr lang="es-ES_tradnl" smtClean="0">
                <a:latin typeface="Tahoma" charset="0"/>
              </a:rPr>
              <a:t> referencia el archivo o script de clase java asociado con el servicio</a:t>
            </a:r>
          </a:p>
          <a:p>
            <a:pPr eaLnBrk="1" hangingPunct="1">
              <a:buFontTx/>
              <a:buChar char="•"/>
            </a:pPr>
            <a:r>
              <a:rPr lang="es-ES_tradnl" b="1" smtClean="0">
                <a:latin typeface="Tahoma" charset="0"/>
              </a:rPr>
              <a:t>State</a:t>
            </a:r>
            <a:r>
              <a:rPr lang="es-ES_tradnl" smtClean="0">
                <a:latin typeface="Tahoma" charset="0"/>
              </a:rPr>
              <a:t> determina si el archivo esta activo o inactivo. </a:t>
            </a:r>
          </a:p>
          <a:p>
            <a:pPr eaLnBrk="1" hangingPunct="1">
              <a:buFontTx/>
              <a:buChar char="•"/>
            </a:pPr>
            <a:r>
              <a:rPr lang="es-ES_tradnl" smtClean="0">
                <a:latin typeface="Tahoma" charset="0"/>
              </a:rPr>
              <a:t>Un servicio puede ser “</a:t>
            </a:r>
            <a:r>
              <a:rPr lang="es-ES_tradnl" b="1" smtClean="0">
                <a:latin typeface="Tahoma" charset="0"/>
              </a:rPr>
              <a:t>independiente del perfil</a:t>
            </a:r>
            <a:r>
              <a:rPr lang="es-ES_tradnl" smtClean="0">
                <a:latin typeface="Tahoma" charset="0"/>
              </a:rPr>
              <a:t>”, lo que significa que sólo se proporciona una implementación para todos los perfiles de tarjeta. Esto puede aplicarse a servicios que no requieren información alguna concerniente ya sea al perfil de la tarjeta como a la instancia de tarjeta a ser recolectada por el administrador de base de datos de tarjeta, por ejemplo: </a:t>
            </a:r>
            <a:r>
              <a:rPr lang="es-ES_tradnl" b="1" smtClean="0">
                <a:latin typeface="Tahoma" charset="0"/>
              </a:rPr>
              <a:t>Send Text</a:t>
            </a:r>
            <a:r>
              <a:rPr lang="es-ES_tradnl" smtClean="0">
                <a:latin typeface="Tahoma" charset="0"/>
              </a:rPr>
              <a:t>.</a:t>
            </a:r>
          </a:p>
          <a:p>
            <a:pPr eaLnBrk="1" hangingPunct="1"/>
            <a:endParaRPr lang="es-ES_tradnl"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pPr eaLnBrk="1" hangingPunct="1"/>
            <a:endParaRPr lang="es-ES_tradnl" smtClean="0">
              <a:latin typeface="Tahoma"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BB5FFA60-3EC2-4511-B7D6-086FAE0F126F}" type="slidenum">
              <a:rPr lang="fr-FR"/>
              <a:pPr/>
              <a:t>11</a:t>
            </a:fld>
            <a:endParaRPr lang="fr-F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lnSpc>
                <a:spcPct val="80000"/>
              </a:lnSpc>
            </a:pPr>
            <a:r>
              <a:rPr lang="es-ES_tradnl" sz="800" smtClean="0">
                <a:latin typeface="Tahoma" charset="0"/>
              </a:rPr>
              <a:t>Para una sola declaración de servicio se pueden entregar diferentes implementaciones de servicio</a:t>
            </a:r>
          </a:p>
          <a:p>
            <a:pPr eaLnBrk="1" hangingPunct="1">
              <a:lnSpc>
                <a:spcPct val="80000"/>
              </a:lnSpc>
            </a:pPr>
            <a:endParaRPr lang="es-ES_tradnl" sz="800" smtClean="0">
              <a:latin typeface="Tahoma" charset="0"/>
            </a:endParaRPr>
          </a:p>
          <a:p>
            <a:pPr eaLnBrk="1" hangingPunct="1">
              <a:lnSpc>
                <a:spcPct val="80000"/>
              </a:lnSpc>
            </a:pPr>
            <a:r>
              <a:rPr lang="es-ES_tradnl" sz="800" smtClean="0">
                <a:latin typeface="Tahoma" charset="0"/>
              </a:rPr>
              <a:t>2G 0348 =&gt; 2G Java Card Gemplus</a:t>
            </a:r>
          </a:p>
          <a:p>
            <a:pPr eaLnBrk="1" hangingPunct="1">
              <a:lnSpc>
                <a:spcPct val="80000"/>
              </a:lnSpc>
            </a:pPr>
            <a:r>
              <a:rPr lang="es-ES_tradnl" sz="800" smtClean="0">
                <a:latin typeface="Tahoma" charset="0"/>
              </a:rPr>
              <a:t>UICC 2G 0348 =&gt; 2G Java Card Gemplus basado en tarjeta  Java 2G/3G</a:t>
            </a:r>
          </a:p>
          <a:p>
            <a:pPr eaLnBrk="1" hangingPunct="1">
              <a:lnSpc>
                <a:spcPct val="80000"/>
              </a:lnSpc>
            </a:pPr>
            <a:r>
              <a:rPr lang="es-ES_tradnl" sz="800" smtClean="0">
                <a:latin typeface="Tahoma" charset="0"/>
              </a:rPr>
              <a:t>Simera =&gt; 2G tarjeta Java Axalto</a:t>
            </a:r>
          </a:p>
          <a:p>
            <a:pPr eaLnBrk="1" hangingPunct="1">
              <a:lnSpc>
                <a:spcPct val="80000"/>
              </a:lnSpc>
            </a:pPr>
            <a:r>
              <a:rPr lang="es-ES_tradnl" sz="800" smtClean="0">
                <a:latin typeface="Tahoma" charset="0"/>
              </a:rPr>
              <a:t>ESMSV1 =&gt; fase 2 + tarjeta nativa  (non 0348) Gemplus</a:t>
            </a:r>
          </a:p>
          <a:p>
            <a:pPr eaLnBrk="1" hangingPunct="1">
              <a:lnSpc>
                <a:spcPct val="80000"/>
              </a:lnSpc>
            </a:pPr>
            <a:r>
              <a:rPr lang="es-ES_tradnl" sz="800" smtClean="0">
                <a:latin typeface="Tahoma" charset="0"/>
              </a:rPr>
              <a:t>ESMSV2 =&gt; fase 2+ tarjeta nativa (non 0348) Gemplus</a:t>
            </a:r>
          </a:p>
          <a:p>
            <a:pPr eaLnBrk="1" hangingPunct="1">
              <a:lnSpc>
                <a:spcPct val="80000"/>
              </a:lnSpc>
            </a:pPr>
            <a:endParaRPr lang="es-ES_tradnl" sz="800" smtClean="0">
              <a:latin typeface="Tahoma" charset="0"/>
            </a:endParaRPr>
          </a:p>
          <a:p>
            <a:pPr eaLnBrk="1" hangingPunct="1">
              <a:lnSpc>
                <a:spcPct val="80000"/>
              </a:lnSpc>
              <a:buFontTx/>
              <a:buChar char="•"/>
            </a:pPr>
            <a:r>
              <a:rPr lang="es-ES_tradnl" sz="800" b="1" smtClean="0">
                <a:latin typeface="Tahoma" charset="0"/>
              </a:rPr>
              <a:t>Name</a:t>
            </a:r>
            <a:r>
              <a:rPr lang="es-ES_tradnl" sz="800" smtClean="0">
                <a:latin typeface="Tahoma" charset="0"/>
              </a:rPr>
              <a:t> es el nombre de la implementación de servicio</a:t>
            </a:r>
          </a:p>
          <a:p>
            <a:pPr eaLnBrk="1" hangingPunct="1">
              <a:lnSpc>
                <a:spcPct val="80000"/>
              </a:lnSpc>
              <a:buFontTx/>
              <a:buChar char="•"/>
            </a:pPr>
            <a:r>
              <a:rPr lang="es-ES_tradnl" sz="800" b="1" smtClean="0">
                <a:latin typeface="Tahoma" charset="0"/>
              </a:rPr>
              <a:t>State</a:t>
            </a:r>
            <a:r>
              <a:rPr lang="es-ES_tradnl" sz="800" smtClean="0">
                <a:latin typeface="Tahoma" charset="0"/>
              </a:rPr>
              <a:t> determina si el servcio esta activo o inactivo</a:t>
            </a:r>
          </a:p>
          <a:p>
            <a:pPr eaLnBrk="1" hangingPunct="1">
              <a:lnSpc>
                <a:spcPct val="80000"/>
              </a:lnSpc>
              <a:buFontTx/>
              <a:buChar char="•"/>
            </a:pPr>
            <a:r>
              <a:rPr lang="es-ES_tradnl" sz="800" b="1" smtClean="0">
                <a:latin typeface="Tahoma" charset="0"/>
              </a:rPr>
              <a:t>Java Implementation class</a:t>
            </a:r>
            <a:r>
              <a:rPr lang="es-ES_tradnl" sz="800" smtClean="0">
                <a:latin typeface="Tahoma" charset="0"/>
              </a:rPr>
              <a:t> da el nombre de la Clase que administra el servicio</a:t>
            </a:r>
          </a:p>
          <a:p>
            <a:pPr eaLnBrk="1" hangingPunct="1">
              <a:lnSpc>
                <a:spcPct val="80000"/>
              </a:lnSpc>
              <a:buFontTx/>
              <a:buChar char="•"/>
            </a:pPr>
            <a:r>
              <a:rPr lang="es-ES_tradnl" sz="800" b="1" smtClean="0">
                <a:latin typeface="Tahoma" charset="0"/>
              </a:rPr>
              <a:t>Script template</a:t>
            </a:r>
            <a:r>
              <a:rPr lang="es-ES_tradnl" sz="800" smtClean="0">
                <a:latin typeface="Tahoma" charset="0"/>
              </a:rPr>
              <a:t> da la ruta completa y el nombre del archivo que define un script o un archivo template</a:t>
            </a:r>
          </a:p>
          <a:p>
            <a:pPr eaLnBrk="1" hangingPunct="1">
              <a:lnSpc>
                <a:spcPct val="80000"/>
              </a:lnSpc>
              <a:buFontTx/>
              <a:buChar char="•"/>
            </a:pPr>
            <a:r>
              <a:rPr lang="es-ES_tradnl" sz="800" smtClean="0">
                <a:latin typeface="Tahoma" charset="0"/>
              </a:rPr>
              <a:t>El </a:t>
            </a:r>
            <a:r>
              <a:rPr lang="es-ES_tradnl" sz="800" b="1" smtClean="0">
                <a:latin typeface="Tahoma" charset="0"/>
              </a:rPr>
              <a:t>nivel de seguridad </a:t>
            </a:r>
            <a:r>
              <a:rPr lang="es-ES_tradnl" sz="800" smtClean="0">
                <a:latin typeface="Tahoma" charset="0"/>
              </a:rPr>
              <a:t>corresponde a una serie de mecanismos de seguridad  (Security Parameter Indication (SPI), juego de claves) que son definidos en el perfil de la tarjeta.</a:t>
            </a:r>
            <a:br>
              <a:rPr lang="es-ES_tradnl" sz="800" smtClean="0">
                <a:latin typeface="Tahoma" charset="0"/>
              </a:rPr>
            </a:br>
            <a:r>
              <a:rPr lang="es-ES_tradnl" sz="800" smtClean="0">
                <a:latin typeface="Tahoma" charset="0"/>
              </a:rPr>
              <a:t>El valor puede estar entre 0 y 99.</a:t>
            </a:r>
            <a:br>
              <a:rPr lang="es-ES_tradnl" sz="800" smtClean="0">
                <a:latin typeface="Tahoma" charset="0"/>
              </a:rPr>
            </a:br>
            <a:r>
              <a:rPr lang="es-ES_tradnl" sz="800" smtClean="0">
                <a:latin typeface="Tahoma" charset="0"/>
              </a:rPr>
              <a:t>Ael Valor -1 especifica que no se ha aplicado seguridad, en este caso, los bytes SPI</a:t>
            </a:r>
          </a:p>
          <a:p>
            <a:pPr lvl="1" eaLnBrk="1" hangingPunct="1">
              <a:lnSpc>
                <a:spcPct val="80000"/>
              </a:lnSpc>
            </a:pPr>
            <a:r>
              <a:rPr lang="es-ES_tradnl" sz="800" smtClean="0">
                <a:latin typeface="Tahoma" charset="0"/>
              </a:rPr>
              <a:t>en un header GSM 03.48 header todos estan en cero (“00 00”).</a:t>
            </a:r>
          </a:p>
          <a:p>
            <a:pPr lvl="1" eaLnBrk="1" hangingPunct="1">
              <a:lnSpc>
                <a:spcPct val="80000"/>
              </a:lnSpc>
            </a:pPr>
            <a:r>
              <a:rPr lang="es-ES_tradnl" sz="800" smtClean="0">
                <a:latin typeface="Tahoma" charset="0"/>
              </a:rPr>
              <a:t>(más información en el Paso 3 “Card Profile”)</a:t>
            </a:r>
          </a:p>
          <a:p>
            <a:pPr eaLnBrk="1" hangingPunct="1">
              <a:lnSpc>
                <a:spcPct val="80000"/>
              </a:lnSpc>
              <a:buFontTx/>
              <a:buChar char="•"/>
            </a:pPr>
            <a:r>
              <a:rPr lang="es-ES_tradnl" sz="800" b="1" smtClean="0">
                <a:latin typeface="Tahoma" charset="0"/>
              </a:rPr>
              <a:t>Application Target Identifier</a:t>
            </a:r>
            <a:r>
              <a:rPr lang="es-ES_tradnl" sz="800" smtClean="0">
                <a:latin typeface="Tahoma" charset="0"/>
              </a:rPr>
              <a:t> da al Toolkit Application Reference (TAR) valor = qué aplicación SIM es el onjeto de este servicio.</a:t>
            </a:r>
          </a:p>
          <a:p>
            <a:pPr lvl="1" eaLnBrk="1" hangingPunct="1">
              <a:lnSpc>
                <a:spcPct val="80000"/>
              </a:lnSpc>
              <a:buFontTx/>
              <a:buChar char="•"/>
            </a:pPr>
            <a:r>
              <a:rPr lang="es-ES_tradnl" sz="800" smtClean="0">
                <a:latin typeface="Tahoma" charset="0"/>
              </a:rPr>
              <a:t>3F00 =&gt; Master File</a:t>
            </a:r>
          </a:p>
          <a:p>
            <a:pPr lvl="1" eaLnBrk="1" hangingPunct="1">
              <a:lnSpc>
                <a:spcPct val="80000"/>
              </a:lnSpc>
              <a:buFontTx/>
              <a:buChar char="•"/>
            </a:pPr>
            <a:r>
              <a:rPr lang="es-ES_tradnl" sz="800" smtClean="0">
                <a:latin typeface="Tahoma" charset="0"/>
              </a:rPr>
              <a:t>01 =&gt; EF System in the Master File</a:t>
            </a:r>
          </a:p>
          <a:p>
            <a:pPr lvl="1" eaLnBrk="1" hangingPunct="1">
              <a:lnSpc>
                <a:spcPct val="80000"/>
              </a:lnSpc>
              <a:buFontTx/>
              <a:buChar char="•"/>
            </a:pPr>
            <a:r>
              <a:rPr lang="es-ES_tradnl" sz="800" smtClean="0">
                <a:latin typeface="Tahoma" charset="0"/>
              </a:rPr>
              <a:t>B00010 =&gt; 2G Remote File Manager (RFM)</a:t>
            </a:r>
          </a:p>
          <a:p>
            <a:pPr lvl="1" eaLnBrk="1" hangingPunct="1">
              <a:lnSpc>
                <a:spcPct val="80000"/>
              </a:lnSpc>
              <a:buFontTx/>
              <a:buChar char="•"/>
            </a:pPr>
            <a:r>
              <a:rPr lang="es-ES_tradnl" sz="800" smtClean="0">
                <a:latin typeface="Tahoma" charset="0"/>
              </a:rPr>
              <a:t>B00000 =&gt; UICC Remote File Manager (RFM)</a:t>
            </a:r>
            <a:br>
              <a:rPr lang="es-ES_tradnl" sz="800" smtClean="0">
                <a:latin typeface="Tahoma" charset="0"/>
              </a:rPr>
            </a:br>
            <a:r>
              <a:rPr lang="es-ES_tradnl" sz="800" smtClean="0">
                <a:latin typeface="Tahoma" charset="0"/>
              </a:rPr>
              <a:t>(más información en el Paso 3 “Card Profile”)</a:t>
            </a:r>
          </a:p>
          <a:p>
            <a:pPr eaLnBrk="1" hangingPunct="1">
              <a:lnSpc>
                <a:spcPct val="80000"/>
              </a:lnSpc>
              <a:buFontTx/>
              <a:buChar char="•"/>
            </a:pPr>
            <a:r>
              <a:rPr lang="es-ES_tradnl" sz="800" b="1" smtClean="0">
                <a:latin typeface="Tahoma" charset="0"/>
              </a:rPr>
              <a:t>Card instance checked</a:t>
            </a:r>
            <a:r>
              <a:rPr lang="es-ES_tradnl" sz="800" smtClean="0">
                <a:latin typeface="Tahoma" charset="0"/>
              </a:rPr>
              <a:t> expecifica que el contenido de la tarjeta almacenada en la base de datos del administrador de tarjetas sea revisada antes de la ejecución del servicio. </a:t>
            </a:r>
          </a:p>
          <a:p>
            <a:pPr eaLnBrk="1" hangingPunct="1">
              <a:lnSpc>
                <a:spcPct val="80000"/>
              </a:lnSpc>
              <a:buFontTx/>
              <a:buChar char="•"/>
            </a:pPr>
            <a:r>
              <a:rPr lang="es-ES_tradnl" sz="800" b="1" smtClean="0">
                <a:latin typeface="Tahoma" charset="0"/>
              </a:rPr>
              <a:t>Card instance updated</a:t>
            </a:r>
            <a:r>
              <a:rPr lang="es-ES_tradnl" sz="800" smtClean="0">
                <a:latin typeface="Tahoma" charset="0"/>
              </a:rPr>
              <a:t> expecifica que el contenido de la tarjeta almacenada en la base de datos del administrador de tarjetas sea actualizada de acuerdo a la ejecución del servicio. </a:t>
            </a:r>
          </a:p>
          <a:p>
            <a:pPr eaLnBrk="1" hangingPunct="1"/>
            <a:r>
              <a:rPr lang="es-ES_tradnl" sz="800" b="1" smtClean="0">
                <a:latin typeface="Tahoma" charset="0"/>
              </a:rPr>
              <a:t>Método de enseñanza:</a:t>
            </a:r>
          </a:p>
          <a:p>
            <a:pPr eaLnBrk="1" hangingPunct="1"/>
            <a:r>
              <a:rPr lang="es-ES_tradnl" sz="800" smtClean="0">
                <a:latin typeface="Tahoma" charset="0"/>
              </a:rPr>
              <a:t>- Oral</a:t>
            </a:r>
          </a:p>
          <a:p>
            <a:pPr eaLnBrk="1" hangingPunct="1">
              <a:lnSpc>
                <a:spcPct val="80000"/>
              </a:lnSpc>
              <a:buFontTx/>
              <a:buChar char="•"/>
            </a:pPr>
            <a:endParaRPr lang="es-ES_tradnl" sz="800" smtClean="0">
              <a:latin typeface="Tahoma"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5AF43DF3-CE8E-41E5-954A-9A7EF7A9B47F}" type="slidenum">
              <a:rPr lang="fr-FR"/>
              <a:pPr/>
              <a:t>12</a:t>
            </a:fld>
            <a:endParaRPr lang="fr-F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b="1" smtClean="0">
                <a:latin typeface="Tahoma" charset="0"/>
              </a:rPr>
              <a:t>Método de enseñanza:</a:t>
            </a:r>
          </a:p>
          <a:p>
            <a:pPr eaLnBrk="1" hangingPunct="1"/>
            <a:endParaRPr lang="en-US" smtClean="0">
              <a:latin typeface="Tahoma" charset="0"/>
            </a:endParaRPr>
          </a:p>
          <a:p>
            <a:pPr eaLnBrk="1" hangingPunct="1"/>
            <a:r>
              <a:rPr lang="en-US" smtClean="0">
                <a:latin typeface="Tahoma" charset="0"/>
              </a:rPr>
              <a:t>Haciendo</a:t>
            </a:r>
          </a:p>
          <a:p>
            <a:pPr eaLnBrk="1" hangingPunct="1"/>
            <a:r>
              <a:rPr lang="en-US" smtClean="0">
                <a:latin typeface="Tahoma" charset="0"/>
              </a:rPr>
              <a:t>- Mostrando(Solución de ejercicios)</a:t>
            </a:r>
          </a:p>
          <a:p>
            <a:pPr eaLnBrk="1" hangingPunct="1"/>
            <a:endParaRPr lang="en-US" smtClean="0">
              <a:latin typeface="Tahoma"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67297E7-5CFE-4667-8712-8E29F31AA8CB}" type="slidenum">
              <a:rPr lang="fr-FR"/>
              <a:pPr/>
              <a:t>13</a:t>
            </a:fld>
            <a:endParaRPr lang="fr-F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39C10DB5-EEC5-4405-AE84-43D74E6801EE}" type="slidenum">
              <a:rPr lang="fr-FR"/>
              <a:pPr/>
              <a:t>14</a:t>
            </a:fld>
            <a:endParaRPr lang="fr-F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en-US" b="1" smtClean="0">
                <a:latin typeface="Tahoma" charset="0"/>
              </a:rPr>
              <a:t>Método de enseñanza:</a:t>
            </a:r>
          </a:p>
          <a:p>
            <a:pPr eaLnBrk="1" hangingPunct="1"/>
            <a:r>
              <a:rPr lang="en-US"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D6BE23EE-492D-460F-B8BA-BF21D323435A}" type="slidenum">
              <a:rPr lang="fr-FR"/>
              <a:pPr/>
              <a:t>15</a:t>
            </a:fld>
            <a:endParaRPr lang="fr-F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en-US" smtClean="0">
                <a:latin typeface="Tahoma" charset="0"/>
              </a:rPr>
              <a:t>El tamaño del campo Descripción esta limitado a 80 caractéres</a:t>
            </a:r>
          </a:p>
          <a:p>
            <a:pPr eaLnBrk="1" hangingPunct="1"/>
            <a:endParaRPr lang="en-US"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pPr eaLnBrk="1" hangingPunct="1"/>
            <a:endParaRPr lang="en-US" smtClean="0">
              <a:latin typeface="Tahoma" charset="0"/>
            </a:endParaRPr>
          </a:p>
          <a:p>
            <a:pPr eaLnBrk="1" hangingPunct="1"/>
            <a:endParaRPr lang="en-US" smtClean="0">
              <a:latin typeface="Tahoma"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C538C4F-323F-41F6-8CC3-4F17666930F4}" type="slidenum">
              <a:rPr lang="fr-FR"/>
              <a:pPr/>
              <a:t>16</a:t>
            </a:fld>
            <a:endParaRPr lang="fr-F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en-US" smtClean="0">
                <a:latin typeface="Tahoma" charset="0"/>
              </a:rPr>
              <a:t>El tamaño del campo Descrpción esta limitado a 80 caractéres</a:t>
            </a:r>
          </a:p>
          <a:p>
            <a:pPr eaLnBrk="1" hangingPunct="1"/>
            <a:endParaRPr lang="en-US"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E4E8E858-DE51-437A-ABDE-D469F1D0DB2A}" type="slidenum">
              <a:rPr lang="fr-FR"/>
              <a:pPr/>
              <a:t>17</a:t>
            </a:fld>
            <a:endParaRPr lang="fr-F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CE8EC67-49D2-4827-ACBB-D4D40698CC5C}" type="slidenum">
              <a:rPr lang="fr-FR"/>
              <a:pPr/>
              <a:t>18</a:t>
            </a:fld>
            <a:endParaRPr lang="fr-F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s-ES_tradnl" b="1" smtClean="0">
                <a:latin typeface="Tahoma" charset="0"/>
              </a:rPr>
              <a:t>Método de enseñanza:</a:t>
            </a:r>
          </a:p>
          <a:p>
            <a:pPr eaLnBrk="1" hangingPunct="1"/>
            <a:r>
              <a:rPr lang="es-ES_tradnl" smtClean="0">
                <a:latin typeface="Tahoma" charset="0"/>
              </a:rPr>
              <a:t>- Oral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0AE2525-A30E-4AB9-90C1-DBD8BCD08EDA}" type="slidenum">
              <a:rPr lang="fr-FR"/>
              <a:pPr/>
              <a:t>19</a:t>
            </a:fld>
            <a:endParaRPr lang="fr-F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es-ES_tradnl" b="1" smtClean="0">
                <a:latin typeface="Tahoma" charset="0"/>
              </a:rPr>
              <a:t>Método de enseñanza:</a:t>
            </a:r>
          </a:p>
          <a:p>
            <a:pPr eaLnBrk="1" hangingPunct="1"/>
            <a:r>
              <a:rPr lang="es-ES_tradnl" smtClean="0">
                <a:latin typeface="Tahoma" charset="0"/>
              </a:rPr>
              <a:t>- Oral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843A249E-9FEA-46FB-B480-40930DC65CB8}" type="slidenum">
              <a:rPr lang="fr-FR"/>
              <a:pPr/>
              <a:t>2</a:t>
            </a:fld>
            <a:endParaRPr lang="fr-F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b="1" smtClean="0">
                <a:latin typeface="Tahoma" charset="0"/>
              </a:rPr>
              <a:t>Métodos de enseñanza:</a:t>
            </a:r>
          </a:p>
          <a:p>
            <a:pPr eaLnBrk="1" hangingPunct="1"/>
            <a:r>
              <a:rPr lang="en-US"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E7F65BF-8484-4795-B05F-CBACD48CE4EE}" type="slidenum">
              <a:rPr lang="fr-FR"/>
              <a:pPr/>
              <a:t>20</a:t>
            </a:fld>
            <a:endParaRPr lang="fr-F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s-ES_tradnl" b="1" smtClean="0">
                <a:latin typeface="Tahoma" charset="0"/>
              </a:rPr>
              <a:t>Método de enseñanza:</a:t>
            </a:r>
          </a:p>
          <a:p>
            <a:pPr eaLnBrk="1" hangingPunct="1"/>
            <a:r>
              <a:rPr lang="es-ES_tradnl" smtClean="0">
                <a:latin typeface="Tahoma" charset="0"/>
              </a:rPr>
              <a:t>- Oral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90A6A15F-6863-4832-992A-C3FF8FE813D5}" type="slidenum">
              <a:rPr lang="fr-FR"/>
              <a:pPr/>
              <a:t>21</a:t>
            </a:fld>
            <a:endParaRPr lang="fr-F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latin typeface="Tahoma" charset="0"/>
              </a:rPr>
              <a:t>Solución de ejercicios: cargar archivo lote de </a:t>
            </a:r>
            <a:r>
              <a:rPr lang="en-US" b="1" smtClean="0">
                <a:latin typeface="Tahoma" charset="0"/>
              </a:rPr>
              <a:t>Card_Vendor_Practical.xml</a:t>
            </a:r>
            <a:endParaRPr lang="en-US" smtClean="0">
              <a:latin typeface="Tahoma" charset="0"/>
            </a:endParaRPr>
          </a:p>
          <a:p>
            <a:pPr eaLnBrk="1" hangingPunct="1"/>
            <a:endParaRPr lang="en-US" smtClean="0">
              <a:latin typeface="Tahoma"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A2DF50B5-6335-40DA-AF73-525503BDC435}" type="slidenum">
              <a:rPr lang="fr-FR"/>
              <a:pPr/>
              <a:t>22</a:t>
            </a:fld>
            <a:endParaRPr lang="fr-F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s-ES_tradnl" b="1" smtClean="0">
                <a:latin typeface="Tahoma" charset="0"/>
              </a:rPr>
              <a:t>Método de enseñanza:</a:t>
            </a:r>
          </a:p>
          <a:p>
            <a:pPr eaLnBrk="1" hangingPunct="1"/>
            <a:r>
              <a:rPr lang="es-ES_tradnl" smtClean="0">
                <a:latin typeface="Tahoma" charset="0"/>
              </a:rPr>
              <a:t>- Oral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2426D9F-D109-41C3-B265-75F69FB6DAF6}" type="slidenum">
              <a:rPr lang="fr-FR"/>
              <a:pPr/>
              <a:t>23</a:t>
            </a:fld>
            <a:endParaRPr lang="fr-F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s-ES_tradnl" b="1" smtClean="0">
                <a:latin typeface="Tahoma" charset="0"/>
              </a:rPr>
              <a:t>Método de enseñanza:</a:t>
            </a:r>
          </a:p>
          <a:p>
            <a:pPr eaLnBrk="1" hangingPunct="1"/>
            <a:r>
              <a:rPr lang="es-ES_tradnl" smtClean="0">
                <a:latin typeface="Tahoma" charset="0"/>
              </a:rPr>
              <a:t>- Oral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86F1C86-E2C8-4162-817E-7933ED04ED94}" type="slidenum">
              <a:rPr lang="fr-FR"/>
              <a:pPr/>
              <a:t>24</a:t>
            </a:fld>
            <a:endParaRPr lang="fr-F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r>
              <a:rPr lang="en-US" smtClean="0">
                <a:latin typeface="Tahoma" charset="0"/>
              </a:rPr>
              <a:t>Solución de ejercicio: cargar archivo </a:t>
            </a:r>
            <a:r>
              <a:rPr lang="en-US" b="1" smtClean="0">
                <a:latin typeface="Tahoma" charset="0"/>
              </a:rPr>
              <a:t>GX3G_v2.2_128K_Practical.xml</a:t>
            </a:r>
            <a:endParaRPr lang="en-US" smtClean="0">
              <a:latin typeface="Tahoma"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p:cNvSpPr>
          <p:nvPr>
            <p:ph type="sldImg"/>
          </p:nvPr>
        </p:nvSpPr>
        <p:spPr>
          <a:ln/>
        </p:spPr>
      </p:sp>
      <p:sp>
        <p:nvSpPr>
          <p:cNvPr id="91139" name="Notes Placeholder 2"/>
          <p:cNvSpPr>
            <a:spLocks noGrp="1"/>
          </p:cNvSpPr>
          <p:nvPr>
            <p:ph type="body" idx="1"/>
          </p:nvPr>
        </p:nvSpPr>
        <p:spPr>
          <a:noFill/>
          <a:ln/>
        </p:spPr>
        <p:txBody>
          <a:bodyPr/>
          <a:lstStyle/>
          <a:p>
            <a:pPr eaLnBrk="1" hangingPunct="1"/>
            <a:r>
              <a:rPr lang="es-ES_tradnl" b="1" smtClean="0">
                <a:latin typeface="Tahoma" charset="0"/>
              </a:rPr>
              <a:t>Método de enseñanza:</a:t>
            </a:r>
          </a:p>
          <a:p>
            <a:pPr eaLnBrk="1" hangingPunct="1"/>
            <a:r>
              <a:rPr lang="es-ES_tradnl" smtClean="0">
                <a:latin typeface="Tahoma" charset="0"/>
              </a:rPr>
              <a:t>- Oral</a:t>
            </a:r>
          </a:p>
        </p:txBody>
      </p:sp>
      <p:sp>
        <p:nvSpPr>
          <p:cNvPr id="91140" name="Slide Number Placeholder 3"/>
          <p:cNvSpPr>
            <a:spLocks noGrp="1"/>
          </p:cNvSpPr>
          <p:nvPr>
            <p:ph type="sldNum" sz="quarter" idx="5"/>
          </p:nvPr>
        </p:nvSpPr>
        <p:spPr>
          <a:noFill/>
        </p:spPr>
        <p:txBody>
          <a:bodyPr/>
          <a:lstStyle/>
          <a:p>
            <a:fld id="{354BC9A7-7A0A-45CC-B3FC-D13DD6CCF116}" type="slidenum">
              <a:rPr lang="fr-FR"/>
              <a:pPr/>
              <a:t>25</a:t>
            </a:fld>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p:cNvSpPr>
          <p:nvPr>
            <p:ph type="sldImg"/>
          </p:nvPr>
        </p:nvSpPr>
        <p:spPr>
          <a:ln/>
        </p:spPr>
      </p:sp>
      <p:sp>
        <p:nvSpPr>
          <p:cNvPr id="93187" name="Notes Placeholder 2"/>
          <p:cNvSpPr>
            <a:spLocks noGrp="1"/>
          </p:cNvSpPr>
          <p:nvPr>
            <p:ph type="body" idx="1"/>
          </p:nvPr>
        </p:nvSpPr>
        <p:spPr>
          <a:noFill/>
          <a:ln/>
        </p:spPr>
        <p:txBody>
          <a:bodyPr/>
          <a:lstStyle/>
          <a:p>
            <a:pPr eaLnBrk="1" hangingPunct="1"/>
            <a:r>
              <a:rPr lang="es-ES_tradnl" b="1" smtClean="0">
                <a:latin typeface="Tahoma" charset="0"/>
              </a:rPr>
              <a:t>Método de enseñanza:</a:t>
            </a:r>
          </a:p>
          <a:p>
            <a:pPr eaLnBrk="1" hangingPunct="1"/>
            <a:r>
              <a:rPr lang="es-ES_tradnl" smtClean="0">
                <a:latin typeface="Tahoma" charset="0"/>
              </a:rPr>
              <a:t>- Oral</a:t>
            </a:r>
          </a:p>
        </p:txBody>
      </p:sp>
      <p:sp>
        <p:nvSpPr>
          <p:cNvPr id="93188" name="Slide Number Placeholder 3"/>
          <p:cNvSpPr>
            <a:spLocks noGrp="1"/>
          </p:cNvSpPr>
          <p:nvPr>
            <p:ph type="sldNum" sz="quarter" idx="5"/>
          </p:nvPr>
        </p:nvSpPr>
        <p:spPr>
          <a:noFill/>
        </p:spPr>
        <p:txBody>
          <a:bodyPr/>
          <a:lstStyle/>
          <a:p>
            <a:fld id="{59F29F53-AE8A-43BC-A35C-5DAD341F668C}" type="slidenum">
              <a:rPr lang="fr-FR"/>
              <a:pPr/>
              <a:t>26</a:t>
            </a:fld>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r>
              <a:rPr lang="en-US" b="1" smtClean="0">
                <a:latin typeface="Tahoma" charset="0"/>
              </a:rPr>
              <a:t>Capacidades:</a:t>
            </a:r>
          </a:p>
          <a:p>
            <a:r>
              <a:rPr lang="en-US" smtClean="0">
                <a:latin typeface="Tahoma" charset="0"/>
              </a:rPr>
              <a:t>- ESMS V1 =&gt; Phase 2</a:t>
            </a:r>
          </a:p>
          <a:p>
            <a:r>
              <a:rPr lang="en-US" smtClean="0">
                <a:latin typeface="Tahoma" charset="0"/>
              </a:rPr>
              <a:t>- ESMS V2 =&gt; Phase 2+</a:t>
            </a:r>
          </a:p>
          <a:p>
            <a:pPr eaLnBrk="1" hangingPunct="1"/>
            <a:r>
              <a:rPr lang="en-US" smtClean="0">
                <a:latin typeface="Tahoma" charset="0"/>
              </a:rPr>
              <a:t>- 0348 =&gt; JavaCard (pero existen algunas tarjetas nativas) ver memo “GSM standard en el folder “Card” </a:t>
            </a:r>
          </a:p>
          <a:p>
            <a:r>
              <a:rPr lang="en-US" smtClean="0">
                <a:latin typeface="Tahoma" charset="0"/>
              </a:rPr>
              <a:t>Cumple con CATTP =&gt; BIP habilitado o no</a:t>
            </a:r>
          </a:p>
          <a:p>
            <a:r>
              <a:rPr lang="en-US" smtClean="0">
                <a:latin typeface="Tahoma" charset="0"/>
              </a:rPr>
              <a:t>Otras capacidades=&gt; texto libre usado por otras aplicaciones(e.g. El módulo Roaming usa este campo para saber si la tarjeta SIM_DATA_DOWNLOAD (silent Envelope SMS) o SMS_REPLACE (Actualizar registro) para enviar archivos de actualización de Roaming).</a:t>
            </a:r>
            <a:endParaRPr lang="en-US" b="1"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endParaRPr lang="en-US" smtClean="0">
              <a:latin typeface="Tahoma" charset="0"/>
            </a:endParaRPr>
          </a:p>
        </p:txBody>
      </p:sp>
      <p:sp>
        <p:nvSpPr>
          <p:cNvPr id="95236" name="Slide Number Placeholder 3"/>
          <p:cNvSpPr>
            <a:spLocks noGrp="1"/>
          </p:cNvSpPr>
          <p:nvPr>
            <p:ph type="sldNum" sz="quarter" idx="5"/>
          </p:nvPr>
        </p:nvSpPr>
        <p:spPr>
          <a:noFill/>
        </p:spPr>
        <p:txBody>
          <a:bodyPr/>
          <a:lstStyle/>
          <a:p>
            <a:fld id="{001DEE2E-7814-4872-AFC1-25B89356B7F8}" type="slidenum">
              <a:rPr lang="fr-FR"/>
              <a:pPr/>
              <a:t>27</a:t>
            </a:fld>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eaLnBrk="1" hangingPunct="1"/>
            <a:r>
              <a:rPr lang="en-US" smtClean="0">
                <a:latin typeface="Tahoma" charset="0"/>
              </a:rPr>
              <a:t>RFM Remote File Management</a:t>
            </a:r>
          </a:p>
          <a:p>
            <a:pPr eaLnBrk="1" hangingPunct="1"/>
            <a:r>
              <a:rPr lang="en-US" smtClean="0">
                <a:latin typeface="Tahoma" charset="0"/>
              </a:rPr>
              <a:t>RAM Remote Applet Management</a:t>
            </a:r>
          </a:p>
          <a:p>
            <a:pPr eaLnBrk="1" hangingPunct="1"/>
            <a:endParaRPr lang="en-US"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pPr eaLnBrk="1" hangingPunct="1"/>
            <a:endParaRPr lang="en-US" smtClean="0">
              <a:latin typeface="Tahoma" charset="0"/>
            </a:endParaRPr>
          </a:p>
        </p:txBody>
      </p:sp>
      <p:sp>
        <p:nvSpPr>
          <p:cNvPr id="97284" name="Slide Number Placeholder 3"/>
          <p:cNvSpPr>
            <a:spLocks noGrp="1"/>
          </p:cNvSpPr>
          <p:nvPr>
            <p:ph type="sldNum" sz="quarter" idx="5"/>
          </p:nvPr>
        </p:nvSpPr>
        <p:spPr>
          <a:noFill/>
        </p:spPr>
        <p:txBody>
          <a:bodyPr/>
          <a:lstStyle/>
          <a:p>
            <a:fld id="{90F5DCC6-27BA-4A3F-A947-BC21C88E3EB1}" type="slidenum">
              <a:rPr lang="fr-FR"/>
              <a:pPr/>
              <a:t>28</a:t>
            </a:fld>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r>
              <a:rPr lang="es-ES_tradnl" smtClean="0">
                <a:latin typeface="Tahoma" charset="0"/>
              </a:rPr>
              <a:t>Nivel de seguridad:</a:t>
            </a:r>
          </a:p>
          <a:p>
            <a:r>
              <a:rPr lang="es-ES_tradnl" smtClean="0">
                <a:latin typeface="Tahoma" charset="0"/>
              </a:rPr>
              <a:t>- Los múltiples niveles de seguridad sirve para probar tarjetas con diferentes ajustes de seguridad. Ej: Sin seguridad, con seguridad, con POR habilitado, etc. </a:t>
            </a:r>
          </a:p>
          <a:p>
            <a:r>
              <a:rPr lang="es-ES_tradnl" smtClean="0">
                <a:latin typeface="Tahoma" charset="0"/>
              </a:rPr>
              <a:t>- Es mas fácil actualizar la implementación del servicio que el perfil de la tarjeta para que apunte a uno de los niveles de seguridad y colecte la seguridad deseada 0348. Pero en modo de producción la seguridad se fija en on sólo nivel, que es el mismo  para el MSL de la tarjeta.</a:t>
            </a:r>
          </a:p>
          <a:p>
            <a:pPr eaLnBrk="1" hangingPunct="1"/>
            <a:r>
              <a:rPr lang="es-ES_tradnl" smtClean="0">
                <a:latin typeface="Tahoma" charset="0"/>
              </a:rPr>
              <a:t>Cryptographic checksum =&gt; Autenticidad del emisor</a:t>
            </a:r>
          </a:p>
          <a:p>
            <a:pPr eaLnBrk="1" hangingPunct="1"/>
            <a:r>
              <a:rPr lang="es-ES_tradnl" smtClean="0">
                <a:latin typeface="Tahoma" charset="0"/>
              </a:rPr>
              <a:t>Ciphering =&gt; Confidencialidad</a:t>
            </a:r>
          </a:p>
          <a:p>
            <a:pPr eaLnBrk="1" hangingPunct="1"/>
            <a:r>
              <a:rPr lang="es-ES_tradnl" smtClean="0">
                <a:latin typeface="Tahoma" charset="0"/>
              </a:rPr>
              <a:t>Proof Of Receipt (POR) =&gt; El servicio ha sido ejecutado con éxito</a:t>
            </a:r>
          </a:p>
          <a:p>
            <a:pPr eaLnBrk="1" hangingPunct="1"/>
            <a:endParaRPr lang="es-ES_tradnl" smtClean="0">
              <a:latin typeface="Tahoma" charset="0"/>
            </a:endParaRPr>
          </a:p>
          <a:p>
            <a:pPr eaLnBrk="1" hangingPunct="1"/>
            <a:r>
              <a:rPr lang="es-ES_tradnl" smtClean="0">
                <a:latin typeface="Tahoma" charset="0"/>
              </a:rPr>
              <a:t>ADN Abbreviated Dialing Number</a:t>
            </a:r>
          </a:p>
          <a:p>
            <a:pPr eaLnBrk="1" hangingPunct="1"/>
            <a:r>
              <a:rPr lang="es-ES_tradnl" smtClean="0">
                <a:latin typeface="Tahoma" charset="0"/>
              </a:rPr>
              <a:t>PLMN Public Land Mobile Network</a:t>
            </a:r>
          </a:p>
          <a:p>
            <a:pPr eaLnBrk="1" hangingPunct="1"/>
            <a:r>
              <a:rPr lang="es-ES_tradnl" smtClean="0">
                <a:latin typeface="Tahoma" charset="0"/>
              </a:rPr>
              <a:t>SPN Service Provider Name</a:t>
            </a:r>
          </a:p>
          <a:p>
            <a:pPr eaLnBrk="1" hangingPunct="1"/>
            <a:endParaRPr lang="es-ES_tradnl"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p:txBody>
      </p:sp>
      <p:sp>
        <p:nvSpPr>
          <p:cNvPr id="99332" name="Slide Number Placeholder 3"/>
          <p:cNvSpPr>
            <a:spLocks noGrp="1"/>
          </p:cNvSpPr>
          <p:nvPr>
            <p:ph type="sldNum" sz="quarter" idx="5"/>
          </p:nvPr>
        </p:nvSpPr>
        <p:spPr>
          <a:noFill/>
        </p:spPr>
        <p:txBody>
          <a:bodyPr/>
          <a:lstStyle/>
          <a:p>
            <a:fld id="{851812AD-DAD4-4FB4-8E5D-A2B79EC5DC72}" type="slidenum">
              <a:rPr lang="fr-FR"/>
              <a:pPr/>
              <a:t>29</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0EB7A6-B643-43E8-8BC4-3294B2A93CC3}" type="slidenum">
              <a:rPr lang="fr-FR"/>
              <a:pPr/>
              <a:t>3</a:t>
            </a:fld>
            <a:endParaRPr lang="fr-F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b="1" smtClean="0">
                <a:latin typeface="Tahoma" charset="0"/>
              </a:rPr>
              <a:t>Métodos de enseñanza:</a:t>
            </a:r>
          </a:p>
          <a:p>
            <a:pPr eaLnBrk="1" hangingPunct="1"/>
            <a:r>
              <a:rPr lang="en-US"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pPr eaLnBrk="1" hangingPunct="1"/>
            <a:r>
              <a:rPr lang="en-US" smtClean="0">
                <a:latin typeface="Tahoma" charset="0"/>
              </a:rPr>
              <a:t>Sequence integrity = se ha enviado un grupo de mensajes y queremos asegurarnos de que la secuencia es correcta (llegaron en el órden « correcto »)</a:t>
            </a:r>
          </a:p>
          <a:p>
            <a:endParaRPr lang="en-US"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endParaRPr lang="en-US" smtClean="0">
              <a:latin typeface="Tahoma" charset="0"/>
            </a:endParaRPr>
          </a:p>
        </p:txBody>
      </p:sp>
      <p:sp>
        <p:nvSpPr>
          <p:cNvPr id="101380" name="Slide Number Placeholder 3"/>
          <p:cNvSpPr>
            <a:spLocks noGrp="1"/>
          </p:cNvSpPr>
          <p:nvPr>
            <p:ph type="sldNum" sz="quarter" idx="5"/>
          </p:nvPr>
        </p:nvSpPr>
        <p:spPr>
          <a:noFill/>
        </p:spPr>
        <p:txBody>
          <a:bodyPr/>
          <a:lstStyle/>
          <a:p>
            <a:fld id="{962DAA2A-F45D-4767-9F17-8F839CC18168}" type="slidenum">
              <a:rPr lang="fr-FR"/>
              <a:pPr/>
              <a:t>30</a:t>
            </a:fld>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eaLnBrk="1" hangingPunct="1"/>
            <a:r>
              <a:rPr lang="es-ES_tradnl" b="1" smtClean="0">
                <a:latin typeface="Tahoma" charset="0"/>
              </a:rPr>
              <a:t>Método de enseñanza:</a:t>
            </a:r>
          </a:p>
          <a:p>
            <a:pPr eaLnBrk="1" hangingPunct="1"/>
            <a:r>
              <a:rPr lang="es-ES_tradnl" smtClean="0">
                <a:latin typeface="Tahoma" charset="0"/>
              </a:rPr>
              <a:t>- Oral</a:t>
            </a:r>
          </a:p>
        </p:txBody>
      </p:sp>
      <p:sp>
        <p:nvSpPr>
          <p:cNvPr id="103428" name="Slide Number Placeholder 3"/>
          <p:cNvSpPr>
            <a:spLocks noGrp="1"/>
          </p:cNvSpPr>
          <p:nvPr>
            <p:ph type="sldNum" sz="quarter" idx="5"/>
          </p:nvPr>
        </p:nvSpPr>
        <p:spPr>
          <a:noFill/>
        </p:spPr>
        <p:txBody>
          <a:bodyPr/>
          <a:lstStyle/>
          <a:p>
            <a:fld id="{2ACE32D8-4E54-4922-9642-DD42E56F7A2B}" type="slidenum">
              <a:rPr lang="fr-FR"/>
              <a:pPr/>
              <a:t>31</a:t>
            </a:fld>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r>
              <a:rPr lang="en-US" smtClean="0">
                <a:latin typeface="Tahoma" charset="0"/>
              </a:rPr>
              <a:t>RFM Remote File Management</a:t>
            </a:r>
          </a:p>
          <a:p>
            <a:pPr eaLnBrk="1" hangingPunct="1"/>
            <a:r>
              <a:rPr lang="en-US" smtClean="0">
                <a:latin typeface="Tahoma" charset="0"/>
              </a:rPr>
              <a:t>RAM Remote Applet Management</a:t>
            </a:r>
          </a:p>
          <a:p>
            <a:pPr eaLnBrk="1" hangingPunct="1"/>
            <a:endParaRPr lang="en-US" smtClean="0">
              <a:latin typeface="Tahoma" charset="0"/>
            </a:endParaRPr>
          </a:p>
          <a:p>
            <a:pPr eaLnBrk="1" hangingPunct="1"/>
            <a:r>
              <a:rPr lang="en-US" smtClean="0">
                <a:latin typeface="Tahoma" charset="0"/>
              </a:rPr>
              <a:t>Cryptographic checksum =&gt; Autenticidad del emisor</a:t>
            </a:r>
          </a:p>
          <a:p>
            <a:pPr eaLnBrk="1" hangingPunct="1"/>
            <a:r>
              <a:rPr lang="en-US" smtClean="0">
                <a:latin typeface="Tahoma" charset="0"/>
              </a:rPr>
              <a:t>Ciphering =&gt; Confidencialidad</a:t>
            </a:r>
          </a:p>
          <a:p>
            <a:pPr eaLnBrk="1" hangingPunct="1"/>
            <a:r>
              <a:rPr lang="en-US" smtClean="0">
                <a:latin typeface="Tahoma" charset="0"/>
              </a:rPr>
              <a:t>Proof Of Receipt (POR) =&gt; El servicio ha sido ejecutado con éxito</a:t>
            </a:r>
          </a:p>
          <a:p>
            <a:pPr eaLnBrk="1" hangingPunct="1"/>
            <a:endParaRPr lang="en-US" smtClean="0">
              <a:latin typeface="Tahoma" charset="0"/>
            </a:endParaRPr>
          </a:p>
          <a:p>
            <a:pPr eaLnBrk="1" hangingPunct="1"/>
            <a:r>
              <a:rPr lang="en-US" smtClean="0">
                <a:latin typeface="Tahoma" charset="0"/>
              </a:rPr>
              <a:t>ADN Abbreviated Dialing Number</a:t>
            </a:r>
          </a:p>
          <a:p>
            <a:pPr eaLnBrk="1" hangingPunct="1"/>
            <a:r>
              <a:rPr lang="en-US" smtClean="0">
                <a:latin typeface="Tahoma" charset="0"/>
              </a:rPr>
              <a:t>PLMN Public Land Mobile Network</a:t>
            </a:r>
          </a:p>
          <a:p>
            <a:pPr eaLnBrk="1" hangingPunct="1"/>
            <a:r>
              <a:rPr lang="en-US" smtClean="0">
                <a:latin typeface="Tahoma" charset="0"/>
              </a:rPr>
              <a:t>SPN Service Provider Name</a:t>
            </a:r>
          </a:p>
          <a:p>
            <a:pPr eaLnBrk="1" hangingPunct="1"/>
            <a:endParaRPr lang="en-US"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p:txBody>
      </p:sp>
      <p:sp>
        <p:nvSpPr>
          <p:cNvPr id="105476" name="Slide Number Placeholder 3"/>
          <p:cNvSpPr>
            <a:spLocks noGrp="1"/>
          </p:cNvSpPr>
          <p:nvPr>
            <p:ph type="sldNum" sz="quarter" idx="5"/>
          </p:nvPr>
        </p:nvSpPr>
        <p:spPr>
          <a:noFill/>
        </p:spPr>
        <p:txBody>
          <a:bodyPr/>
          <a:lstStyle/>
          <a:p>
            <a:fld id="{3A85F568-4AEC-4914-91FA-3BB40299F822}" type="slidenum">
              <a:rPr lang="fr-FR"/>
              <a:pPr/>
              <a:t>32</a:t>
            </a:fld>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r>
              <a:rPr lang="en-US" smtClean="0">
                <a:latin typeface="Tahoma" charset="0"/>
              </a:rPr>
              <a:t>KIC	Clave de cifrado	</a:t>
            </a:r>
          </a:p>
          <a:p>
            <a:r>
              <a:rPr lang="en-US" smtClean="0">
                <a:latin typeface="Tahoma" charset="0"/>
              </a:rPr>
              <a:t>KID	Clave de firma</a:t>
            </a:r>
          </a:p>
          <a:p>
            <a:r>
              <a:rPr lang="en-US" smtClean="0">
                <a:latin typeface="Tahoma" charset="0"/>
              </a:rPr>
              <a:t>SPI	In</a:t>
            </a:r>
          </a:p>
          <a:p>
            <a:endParaRPr lang="en-US"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endParaRPr lang="en-US" smtClean="0">
              <a:latin typeface="Tahoma" charset="0"/>
            </a:endParaRPr>
          </a:p>
          <a:p>
            <a:endParaRPr lang="en-US" smtClean="0">
              <a:latin typeface="Tahoma" charset="0"/>
            </a:endParaRPr>
          </a:p>
        </p:txBody>
      </p:sp>
      <p:sp>
        <p:nvSpPr>
          <p:cNvPr id="107524" name="Slide Number Placeholder 3"/>
          <p:cNvSpPr>
            <a:spLocks noGrp="1"/>
          </p:cNvSpPr>
          <p:nvPr>
            <p:ph type="sldNum" sz="quarter" idx="5"/>
          </p:nvPr>
        </p:nvSpPr>
        <p:spPr>
          <a:noFill/>
        </p:spPr>
        <p:txBody>
          <a:bodyPr/>
          <a:lstStyle/>
          <a:p>
            <a:fld id="{6C847838-A1D7-4A2D-9E6E-EFEC6E5BDC39}" type="slidenum">
              <a:rPr lang="fr-FR"/>
              <a:pPr/>
              <a:t>33</a:t>
            </a:fld>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hangingPunct="1">
              <a:lnSpc>
                <a:spcPct val="80000"/>
              </a:lnSpc>
            </a:pPr>
            <a:r>
              <a:rPr lang="en-GB" sz="900" b="1" smtClean="0">
                <a:latin typeface="Arial" charset="0"/>
              </a:rPr>
              <a:t>UDHI</a:t>
            </a:r>
            <a:r>
              <a:rPr lang="en-GB" sz="900" smtClean="0">
                <a:latin typeface="Arial" charset="0"/>
              </a:rPr>
              <a:t> User Data Indicator  (1 bit)</a:t>
            </a:r>
          </a:p>
          <a:p>
            <a:pPr eaLnBrk="1" hangingPunct="1">
              <a:lnSpc>
                <a:spcPct val="80000"/>
              </a:lnSpc>
            </a:pPr>
            <a:r>
              <a:rPr lang="en-GB" sz="900" smtClean="0">
                <a:latin typeface="Arial" charset="0"/>
              </a:rPr>
              <a:t>	1 =&gt; Formatted SMS (SMS contiene encabezado y cuerpo)</a:t>
            </a:r>
          </a:p>
          <a:p>
            <a:pPr eaLnBrk="1" hangingPunct="1">
              <a:lnSpc>
                <a:spcPct val="80000"/>
              </a:lnSpc>
            </a:pPr>
            <a:r>
              <a:rPr lang="en-GB" sz="900" smtClean="0">
                <a:latin typeface="Arial" charset="0"/>
              </a:rPr>
              <a:t>	0 =&gt; Unformatted SMS (contiene mensaje de texto de 140 bytes)</a:t>
            </a:r>
          </a:p>
          <a:p>
            <a:pPr eaLnBrk="1" hangingPunct="1">
              <a:lnSpc>
                <a:spcPct val="80000"/>
              </a:lnSpc>
            </a:pPr>
            <a:r>
              <a:rPr lang="en-GB" sz="900" b="1" smtClean="0">
                <a:latin typeface="Arial" charset="0"/>
              </a:rPr>
              <a:t>OA</a:t>
            </a:r>
            <a:r>
              <a:rPr lang="en-GB" sz="900" smtClean="0">
                <a:latin typeface="Arial" charset="0"/>
              </a:rPr>
              <a:t>	Dirección de oríger del emisor(2..12 bytes)</a:t>
            </a:r>
          </a:p>
          <a:p>
            <a:pPr eaLnBrk="1" hangingPunct="1">
              <a:lnSpc>
                <a:spcPct val="80000"/>
              </a:lnSpc>
            </a:pPr>
            <a:r>
              <a:rPr lang="en-GB" sz="900" smtClean="0">
                <a:latin typeface="Arial" charset="0"/>
              </a:rPr>
              <a:t>	1 bytes para longitud de dirección</a:t>
            </a:r>
          </a:p>
          <a:p>
            <a:pPr eaLnBrk="1" hangingPunct="1">
              <a:lnSpc>
                <a:spcPct val="80000"/>
              </a:lnSpc>
            </a:pPr>
            <a:r>
              <a:rPr lang="en-GB" sz="900" smtClean="0">
                <a:latin typeface="Arial" charset="0"/>
              </a:rPr>
              <a:t>	1 byte para </a:t>
            </a:r>
            <a:r>
              <a:rPr lang="en-GB" sz="900" smtClean="0">
                <a:latin typeface="Tahoma" charset="0"/>
              </a:rPr>
              <a:t>tipo de numero/ número de identificación de plan</a:t>
            </a:r>
          </a:p>
          <a:p>
            <a:pPr eaLnBrk="1" hangingPunct="1">
              <a:lnSpc>
                <a:spcPct val="80000"/>
              </a:lnSpc>
            </a:pPr>
            <a:r>
              <a:rPr lang="en-GB" sz="900" smtClean="0">
                <a:latin typeface="Tahoma" charset="0"/>
              </a:rPr>
              <a:t>	0..10 bytes para valor de dirección</a:t>
            </a:r>
          </a:p>
          <a:p>
            <a:pPr eaLnBrk="1" hangingPunct="1">
              <a:lnSpc>
                <a:spcPct val="80000"/>
              </a:lnSpc>
            </a:pPr>
            <a:endParaRPr lang="en-GB" sz="900" smtClean="0">
              <a:latin typeface="Tahoma" charset="0"/>
            </a:endParaRPr>
          </a:p>
          <a:p>
            <a:pPr eaLnBrk="1" hangingPunct="1">
              <a:lnSpc>
                <a:spcPct val="80000"/>
              </a:lnSpc>
            </a:pPr>
            <a:r>
              <a:rPr lang="en-GB" sz="900" b="1" smtClean="0">
                <a:latin typeface="Tahoma" charset="0"/>
              </a:rPr>
              <a:t>PID</a:t>
            </a:r>
            <a:r>
              <a:rPr lang="en-GB" sz="900" smtClean="0">
                <a:latin typeface="Tahoma" charset="0"/>
              </a:rPr>
              <a:t>	Protocol IDentifier (1 byte)</a:t>
            </a:r>
          </a:p>
          <a:p>
            <a:pPr eaLnBrk="1" hangingPunct="1">
              <a:lnSpc>
                <a:spcPct val="80000"/>
              </a:lnSpc>
            </a:pPr>
            <a:r>
              <a:rPr lang="en-GB" sz="900" smtClean="0">
                <a:latin typeface="Tahoma" charset="0"/>
              </a:rPr>
              <a:t>	</a:t>
            </a:r>
            <a:r>
              <a:rPr lang="en-GB" sz="900" b="1" smtClean="0">
                <a:latin typeface="Tahoma" charset="0"/>
              </a:rPr>
              <a:t> </a:t>
            </a:r>
            <a:r>
              <a:rPr lang="en-GB" sz="900" smtClean="0">
                <a:latin typeface="Tahoma" charset="0"/>
              </a:rPr>
              <a:t>7F 	Envelope Mode</a:t>
            </a:r>
          </a:p>
          <a:p>
            <a:pPr eaLnBrk="1" hangingPunct="1">
              <a:lnSpc>
                <a:spcPct val="80000"/>
              </a:lnSpc>
            </a:pPr>
            <a:r>
              <a:rPr lang="en-GB" sz="900" b="1" smtClean="0">
                <a:latin typeface="Tahoma" charset="0"/>
              </a:rPr>
              <a:t>	</a:t>
            </a:r>
            <a:r>
              <a:rPr lang="en-GB" sz="900" smtClean="0">
                <a:latin typeface="Tahoma" charset="0"/>
              </a:rPr>
              <a:t>40 	Update record – ME must acknowledge receipt</a:t>
            </a:r>
          </a:p>
          <a:p>
            <a:pPr eaLnBrk="1" hangingPunct="1">
              <a:lnSpc>
                <a:spcPct val="80000"/>
              </a:lnSpc>
            </a:pPr>
            <a:r>
              <a:rPr lang="en-GB" sz="900" b="1" smtClean="0">
                <a:latin typeface="Tahoma" charset="0"/>
              </a:rPr>
              <a:t>	</a:t>
            </a:r>
            <a:r>
              <a:rPr lang="en-GB" sz="900" smtClean="0">
                <a:latin typeface="Tahoma" charset="0"/>
              </a:rPr>
              <a:t>41 	Update record – SIM must acknowledge receipt</a:t>
            </a:r>
          </a:p>
          <a:p>
            <a:pPr eaLnBrk="1" hangingPunct="1">
              <a:lnSpc>
                <a:spcPct val="80000"/>
              </a:lnSpc>
            </a:pPr>
            <a:endParaRPr lang="en-GB" sz="900" smtClean="0">
              <a:latin typeface="Tahoma" charset="0"/>
            </a:endParaRPr>
          </a:p>
          <a:p>
            <a:pPr eaLnBrk="1" hangingPunct="1">
              <a:lnSpc>
                <a:spcPct val="80000"/>
              </a:lnSpc>
            </a:pPr>
            <a:r>
              <a:rPr lang="en-GB" sz="900" b="1" smtClean="0">
                <a:latin typeface="Tahoma" charset="0"/>
              </a:rPr>
              <a:t>DCS</a:t>
            </a:r>
            <a:r>
              <a:rPr lang="en-GB" sz="900" smtClean="0">
                <a:latin typeface="Tahoma" charset="0"/>
              </a:rPr>
              <a:t>	Data Coding Scheme (1 byte)</a:t>
            </a:r>
          </a:p>
          <a:p>
            <a:pPr eaLnBrk="1" hangingPunct="1">
              <a:lnSpc>
                <a:spcPct val="80000"/>
              </a:lnSpc>
            </a:pPr>
            <a:r>
              <a:rPr lang="en-GB" sz="900" smtClean="0">
                <a:latin typeface="Tahoma" charset="0"/>
              </a:rPr>
              <a:t>	- </a:t>
            </a:r>
            <a:r>
              <a:rPr lang="en-US" sz="1000" smtClean="0">
                <a:latin typeface="Tahoma" charset="0"/>
              </a:rPr>
              <a:t>Coding of message</a:t>
            </a:r>
          </a:p>
          <a:p>
            <a:pPr eaLnBrk="1" hangingPunct="1">
              <a:lnSpc>
                <a:spcPct val="80000"/>
              </a:lnSpc>
            </a:pPr>
            <a:r>
              <a:rPr lang="en-US" sz="1000" smtClean="0">
                <a:latin typeface="Tahoma" charset="0"/>
              </a:rPr>
              <a:t>	</a:t>
            </a:r>
            <a:r>
              <a:rPr lang="en-US" sz="900" smtClean="0">
                <a:latin typeface="Tahoma" charset="0"/>
              </a:rPr>
              <a:t>7bit alphabet (text messages - 160 char max)</a:t>
            </a:r>
          </a:p>
          <a:p>
            <a:pPr lvl="1" eaLnBrk="1" hangingPunct="1">
              <a:lnSpc>
                <a:spcPct val="80000"/>
              </a:lnSpc>
              <a:spcBef>
                <a:spcPct val="10000"/>
              </a:spcBef>
              <a:buFont typeface="Monotype Sorts" charset="2"/>
              <a:buNone/>
            </a:pPr>
            <a:r>
              <a:rPr lang="en-US" sz="900" smtClean="0">
                <a:latin typeface="Tahoma" charset="0"/>
              </a:rPr>
              <a:t>	8bit alphabet (SMS formatted - 140 char max)</a:t>
            </a:r>
          </a:p>
          <a:p>
            <a:pPr lvl="1" eaLnBrk="1" hangingPunct="1">
              <a:lnSpc>
                <a:spcPct val="80000"/>
              </a:lnSpc>
              <a:spcBef>
                <a:spcPct val="10000"/>
              </a:spcBef>
              <a:buFont typeface="Monotype Sorts" charset="2"/>
              <a:buNone/>
            </a:pPr>
            <a:r>
              <a:rPr lang="en-US" sz="900" smtClean="0">
                <a:latin typeface="Tahoma" charset="0"/>
              </a:rPr>
              <a:t>	UCS2 (16bit alphabet - 70 char max)</a:t>
            </a:r>
            <a:endParaRPr lang="en-US" sz="1000" smtClean="0">
              <a:latin typeface="Tahoma" charset="0"/>
            </a:endParaRPr>
          </a:p>
          <a:p>
            <a:pPr lvl="1" eaLnBrk="1" hangingPunct="1">
              <a:lnSpc>
                <a:spcPct val="80000"/>
              </a:lnSpc>
              <a:spcBef>
                <a:spcPct val="10000"/>
              </a:spcBef>
              <a:buFont typeface="Monotype Sorts" charset="2"/>
              <a:buNone/>
            </a:pPr>
            <a:r>
              <a:rPr lang="en-GB" sz="900" smtClean="0">
                <a:latin typeface="Tahoma" charset="0"/>
              </a:rPr>
              <a:t>	- Destination class of the message:</a:t>
            </a:r>
          </a:p>
          <a:p>
            <a:pPr eaLnBrk="1" hangingPunct="1">
              <a:lnSpc>
                <a:spcPct val="80000"/>
              </a:lnSpc>
            </a:pPr>
            <a:r>
              <a:rPr lang="en-GB" sz="900" smtClean="0">
                <a:latin typeface="Tahoma" charset="0"/>
              </a:rPr>
              <a:t>	Class 0	Flash Message</a:t>
            </a:r>
          </a:p>
          <a:p>
            <a:pPr eaLnBrk="1" hangingPunct="1">
              <a:lnSpc>
                <a:spcPct val="80000"/>
              </a:lnSpc>
            </a:pPr>
            <a:r>
              <a:rPr lang="en-GB" sz="900" smtClean="0">
                <a:latin typeface="Tahoma" charset="0"/>
              </a:rPr>
              <a:t>	Class 1	ME-specific</a:t>
            </a:r>
          </a:p>
          <a:p>
            <a:pPr eaLnBrk="1" hangingPunct="1">
              <a:lnSpc>
                <a:spcPct val="80000"/>
              </a:lnSpc>
            </a:pPr>
            <a:r>
              <a:rPr lang="en-GB" sz="900" smtClean="0">
                <a:latin typeface="Tahoma" charset="0"/>
              </a:rPr>
              <a:t> 	Class 2	(U)SIM specific</a:t>
            </a:r>
          </a:p>
          <a:p>
            <a:pPr eaLnBrk="1" hangingPunct="1">
              <a:lnSpc>
                <a:spcPct val="80000"/>
              </a:lnSpc>
            </a:pPr>
            <a:r>
              <a:rPr lang="en-GB" sz="900" smtClean="0">
                <a:latin typeface="Tahoma" charset="0"/>
              </a:rPr>
              <a:t>	Class 3	TE specific</a:t>
            </a:r>
            <a:endParaRPr lang="en-US" sz="900" smtClean="0">
              <a:latin typeface="Tahoma" charset="0"/>
            </a:endParaRPr>
          </a:p>
          <a:p>
            <a:pPr eaLnBrk="1" hangingPunct="1">
              <a:lnSpc>
                <a:spcPct val="80000"/>
              </a:lnSpc>
            </a:pPr>
            <a:endParaRPr lang="en-GB" sz="900" smtClean="0">
              <a:latin typeface="Arial" charset="0"/>
            </a:endParaRPr>
          </a:p>
          <a:p>
            <a:pPr eaLnBrk="1" hangingPunct="1">
              <a:lnSpc>
                <a:spcPct val="80000"/>
              </a:lnSpc>
            </a:pPr>
            <a:r>
              <a:rPr lang="es-ES_tradnl" sz="900" b="1" smtClean="0">
                <a:latin typeface="Tahoma" charset="0"/>
              </a:rPr>
              <a:t>Método de enseñanza:</a:t>
            </a:r>
          </a:p>
          <a:p>
            <a:pPr eaLnBrk="1" hangingPunct="1">
              <a:lnSpc>
                <a:spcPct val="80000"/>
              </a:lnSpc>
            </a:pPr>
            <a:r>
              <a:rPr lang="es-ES_tradnl" sz="900" smtClean="0">
                <a:latin typeface="Tahoma" charset="0"/>
              </a:rPr>
              <a:t>- Oral</a:t>
            </a:r>
          </a:p>
          <a:p>
            <a:pPr eaLnBrk="1" hangingPunct="1">
              <a:lnSpc>
                <a:spcPct val="80000"/>
              </a:lnSpc>
            </a:pPr>
            <a:endParaRPr lang="en-GB" sz="900" smtClean="0">
              <a:latin typeface="Arial" charset="0"/>
            </a:endParaRPr>
          </a:p>
        </p:txBody>
      </p:sp>
      <p:sp>
        <p:nvSpPr>
          <p:cNvPr id="109572" name="Slide Number Placeholder 3"/>
          <p:cNvSpPr>
            <a:spLocks noGrp="1"/>
          </p:cNvSpPr>
          <p:nvPr>
            <p:ph type="sldNum" sz="quarter" idx="5"/>
          </p:nvPr>
        </p:nvSpPr>
        <p:spPr>
          <a:noFill/>
        </p:spPr>
        <p:txBody>
          <a:bodyPr/>
          <a:lstStyle/>
          <a:p>
            <a:fld id="{2F04FE4C-B9FF-448F-BC59-CFB68B2810DE}" type="slidenum">
              <a:rPr lang="fr-FR"/>
              <a:pPr/>
              <a:t>34</a:t>
            </a:fld>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pPr eaLnBrk="1" hangingPunct="1"/>
            <a:r>
              <a:rPr lang="en-GB" b="1" smtClean="0">
                <a:latin typeface="Arial" charset="0"/>
              </a:rPr>
              <a:t>Contador:</a:t>
            </a:r>
          </a:p>
          <a:p>
            <a:pPr eaLnBrk="1" hangingPunct="1"/>
            <a:r>
              <a:rPr lang="en-GB" smtClean="0">
                <a:latin typeface="Arial" charset="0"/>
              </a:rPr>
              <a:t>- Contador disponible available</a:t>
            </a:r>
          </a:p>
          <a:p>
            <a:pPr eaLnBrk="1" hangingPunct="1"/>
            <a:r>
              <a:rPr lang="en-GB" smtClean="0">
                <a:latin typeface="Tahoma" charset="0"/>
              </a:rPr>
              <a:t>Parapropósitos informativos solamente</a:t>
            </a:r>
          </a:p>
          <a:p>
            <a:pPr eaLnBrk="1" hangingPunct="1"/>
            <a:r>
              <a:rPr lang="en-GB" smtClean="0">
                <a:latin typeface="Tahoma" charset="0"/>
              </a:rPr>
              <a:t>Si el paquete Comand fue desmpacado exitosamente, el contador puede ser reenviado a la aplicación receptora. </a:t>
            </a:r>
          </a:p>
          <a:p>
            <a:pPr eaLnBrk="1" hangingPunct="1"/>
            <a:endParaRPr lang="en-GB" smtClean="0">
              <a:latin typeface="Tahoma" charset="0"/>
            </a:endParaRPr>
          </a:p>
          <a:p>
            <a:pPr eaLnBrk="1" hangingPunct="1"/>
            <a:r>
              <a:rPr lang="en-GB" smtClean="0">
                <a:latin typeface="Tahoma" charset="0"/>
              </a:rPr>
              <a:t>- Contador alto</a:t>
            </a:r>
          </a:p>
          <a:p>
            <a:pPr eaLnBrk="1" hangingPunct="1"/>
            <a:r>
              <a:rPr lang="en-GB" smtClean="0">
                <a:latin typeface="Tahoma" charset="0"/>
              </a:rPr>
              <a:t>El valor del contador se compara con el del paquete recibido. Hay tolerancia a fallas a nivel transporte (pérdida de paquetes)</a:t>
            </a:r>
          </a:p>
          <a:p>
            <a:pPr eaLnBrk="1" hangingPunct="1"/>
            <a:endParaRPr lang="en-GB" smtClean="0">
              <a:latin typeface="Tahoma" charset="0"/>
            </a:endParaRPr>
          </a:p>
          <a:p>
            <a:pPr eaLnBrk="1" hangingPunct="1"/>
            <a:r>
              <a:rPr lang="en-GB" b="1" smtClean="0">
                <a:latin typeface="Tahoma" charset="0"/>
              </a:rPr>
              <a:t>Firma digital</a:t>
            </a:r>
          </a:p>
          <a:p>
            <a:pPr eaLnBrk="1" hangingPunct="1"/>
            <a:r>
              <a:rPr lang="en-GB" smtClean="0">
                <a:latin typeface="Tahoma" charset="0"/>
              </a:rPr>
              <a:t>La opción de seguridad firma “DS” puede ser establecida por SPI byte, pero el formato mismo del DS no esta definido en el estándar, de modo que no hay implementaciones estándar en este mecanismo, se puede hacer una implementación propietaria si un cliente lo solicita.</a:t>
            </a:r>
            <a:endParaRPr lang="en-US" smtClean="0">
              <a:latin typeface="Tahoma" charset="0"/>
            </a:endParaRPr>
          </a:p>
          <a:p>
            <a:pPr eaLnBrk="1" hangingPunct="1"/>
            <a:endParaRPr lang="en-GB"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pPr eaLnBrk="1" hangingPunct="1"/>
            <a:endParaRPr lang="en-GB" smtClean="0">
              <a:latin typeface="Tahoma" charset="0"/>
            </a:endParaRPr>
          </a:p>
        </p:txBody>
      </p:sp>
      <p:sp>
        <p:nvSpPr>
          <p:cNvPr id="111620" name="Slide Number Placeholder 3"/>
          <p:cNvSpPr>
            <a:spLocks noGrp="1"/>
          </p:cNvSpPr>
          <p:nvPr>
            <p:ph type="sldNum" sz="quarter" idx="5"/>
          </p:nvPr>
        </p:nvSpPr>
        <p:spPr>
          <a:noFill/>
        </p:spPr>
        <p:txBody>
          <a:bodyPr/>
          <a:lstStyle/>
          <a:p>
            <a:fld id="{FDECA8AE-D31A-45E0-A476-CFF59294E245}" type="slidenum">
              <a:rPr lang="fr-FR"/>
              <a:pPr/>
              <a:t>35</a:t>
            </a:fld>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pPr eaLnBrk="1" hangingPunct="1"/>
            <a:r>
              <a:rPr lang="es-ES_tradnl" b="1" smtClean="0">
                <a:latin typeface="Tahoma" charset="0"/>
              </a:rPr>
              <a:t>Método de enseñanza:</a:t>
            </a:r>
          </a:p>
          <a:p>
            <a:pPr eaLnBrk="1" hangingPunct="1"/>
            <a:r>
              <a:rPr lang="es-ES_tradnl" smtClean="0">
                <a:latin typeface="Tahoma" charset="0"/>
              </a:rPr>
              <a:t>- Oral</a:t>
            </a:r>
          </a:p>
          <a:p>
            <a:pPr eaLnBrk="1" hangingPunct="1"/>
            <a:endParaRPr lang="en-GB" smtClean="0">
              <a:latin typeface="Tahoma" charset="0"/>
            </a:endParaRPr>
          </a:p>
        </p:txBody>
      </p:sp>
      <p:sp>
        <p:nvSpPr>
          <p:cNvPr id="113668" name="Slide Number Placeholder 3"/>
          <p:cNvSpPr>
            <a:spLocks noGrp="1"/>
          </p:cNvSpPr>
          <p:nvPr>
            <p:ph type="sldNum" sz="quarter" idx="5"/>
          </p:nvPr>
        </p:nvSpPr>
        <p:spPr>
          <a:noFill/>
        </p:spPr>
        <p:txBody>
          <a:bodyPr/>
          <a:lstStyle/>
          <a:p>
            <a:fld id="{FB307619-8F33-4909-BE3D-7E848DFFB2EA}" type="slidenum">
              <a:rPr lang="fr-FR"/>
              <a:pPr/>
              <a:t>36</a:t>
            </a:fld>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r>
              <a:rPr lang="fr-FR" smtClean="0">
                <a:latin typeface="Tahoma" charset="0"/>
              </a:rPr>
              <a:t>TAR = 13,14,15 bytes of AID</a:t>
            </a:r>
          </a:p>
          <a:p>
            <a:pPr eaLnBrk="1" hangingPunct="1"/>
            <a:endParaRPr lang="fr-FR" smtClean="0">
              <a:latin typeface="Tahoma" charset="0"/>
            </a:endParaRPr>
          </a:p>
          <a:p>
            <a:pPr eaLnBrk="1" hangingPunct="1"/>
            <a:r>
              <a:rPr lang="fr-FR" smtClean="0">
                <a:latin typeface="Tahoma" charset="0"/>
              </a:rPr>
              <a:t>(Ver OTA memo – Application Identifier)</a:t>
            </a:r>
          </a:p>
          <a:p>
            <a:pPr eaLnBrk="1" hangingPunct="1"/>
            <a:endParaRPr lang="en-GB"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pPr eaLnBrk="1" hangingPunct="1"/>
            <a:endParaRPr lang="en-GB" smtClean="0">
              <a:latin typeface="Tahoma" charset="0"/>
            </a:endParaRPr>
          </a:p>
        </p:txBody>
      </p:sp>
      <p:sp>
        <p:nvSpPr>
          <p:cNvPr id="115716" name="Slide Number Placeholder 3"/>
          <p:cNvSpPr>
            <a:spLocks noGrp="1"/>
          </p:cNvSpPr>
          <p:nvPr>
            <p:ph type="sldNum" sz="quarter" idx="5"/>
          </p:nvPr>
        </p:nvSpPr>
        <p:spPr>
          <a:noFill/>
        </p:spPr>
        <p:txBody>
          <a:bodyPr/>
          <a:lstStyle/>
          <a:p>
            <a:fld id="{8CA6B7C3-BEA2-46CF-8B90-25A2BFE01066}" type="slidenum">
              <a:rPr lang="fr-FR"/>
              <a:pPr/>
              <a:t>37</a:t>
            </a:fld>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pPr eaLnBrk="1" hangingPunct="1"/>
            <a:r>
              <a:rPr lang="es-ES_tradnl" b="1" smtClean="0">
                <a:latin typeface="Tahoma" charset="0"/>
              </a:rPr>
              <a:t>Método de enseñanza:</a:t>
            </a:r>
          </a:p>
          <a:p>
            <a:pPr eaLnBrk="1" hangingPunct="1"/>
            <a:r>
              <a:rPr lang="es-ES_tradnl" smtClean="0">
                <a:latin typeface="Tahoma" charset="0"/>
              </a:rPr>
              <a:t>- Oral</a:t>
            </a:r>
          </a:p>
        </p:txBody>
      </p:sp>
      <p:sp>
        <p:nvSpPr>
          <p:cNvPr id="117764" name="Slide Number Placeholder 3"/>
          <p:cNvSpPr>
            <a:spLocks noGrp="1"/>
          </p:cNvSpPr>
          <p:nvPr>
            <p:ph type="sldNum" sz="quarter" idx="5"/>
          </p:nvPr>
        </p:nvSpPr>
        <p:spPr>
          <a:noFill/>
        </p:spPr>
        <p:txBody>
          <a:bodyPr/>
          <a:lstStyle/>
          <a:p>
            <a:fld id="{6E079595-B717-4339-BF30-38FBC2EB948C}" type="slidenum">
              <a:rPr lang="fr-FR"/>
              <a:pPr/>
              <a:t>38</a:t>
            </a:fld>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pPr eaLnBrk="1" hangingPunct="1"/>
            <a:r>
              <a:rPr lang="es-ES_tradnl" b="1" smtClean="0">
                <a:latin typeface="Tahoma" charset="0"/>
              </a:rPr>
              <a:t>Método de enseñanza:</a:t>
            </a:r>
          </a:p>
          <a:p>
            <a:pPr eaLnBrk="1" hangingPunct="1"/>
            <a:r>
              <a:rPr lang="es-ES_tradnl" smtClean="0">
                <a:latin typeface="Tahoma" charset="0"/>
              </a:rPr>
              <a:t>- Oral</a:t>
            </a:r>
          </a:p>
          <a:p>
            <a:endParaRPr lang="en-US" smtClean="0">
              <a:latin typeface="Tahoma" charset="0"/>
            </a:endParaRPr>
          </a:p>
          <a:p>
            <a:endParaRPr lang="en-US" smtClean="0">
              <a:latin typeface="Tahoma" charset="0"/>
            </a:endParaRPr>
          </a:p>
        </p:txBody>
      </p:sp>
      <p:sp>
        <p:nvSpPr>
          <p:cNvPr id="119812" name="Slide Number Placeholder 3"/>
          <p:cNvSpPr>
            <a:spLocks noGrp="1"/>
          </p:cNvSpPr>
          <p:nvPr>
            <p:ph type="sldNum" sz="quarter" idx="5"/>
          </p:nvPr>
        </p:nvSpPr>
        <p:spPr>
          <a:noFill/>
        </p:spPr>
        <p:txBody>
          <a:bodyPr/>
          <a:lstStyle/>
          <a:p>
            <a:fld id="{076727A7-DA8F-4FA8-96A1-3EB051AEAD3D}" type="slidenum">
              <a:rPr lang="fr-FR"/>
              <a:pPr/>
              <a:t>39</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135BDB0-B8C8-452E-B7B5-9F681E7D8BD5}" type="slidenum">
              <a:rPr lang="fr-FR"/>
              <a:pPr/>
              <a:t>4</a:t>
            </a:fld>
            <a:endParaRPr lang="fr-F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b="1" smtClean="0">
                <a:latin typeface="Tahoma" charset="0"/>
              </a:rPr>
              <a:t>Métodos de enseñanza:</a:t>
            </a:r>
          </a:p>
          <a:p>
            <a:pPr eaLnBrk="1" hangingPunct="1"/>
            <a:r>
              <a:rPr lang="en-US"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1100" smtClean="0">
                <a:latin typeface="Tahoma" charset="0"/>
              </a:rPr>
              <a:t>Ejemplo de archivo cíclico:</a:t>
            </a:r>
          </a:p>
          <a:p>
            <a:pPr>
              <a:lnSpc>
                <a:spcPct val="80000"/>
              </a:lnSpc>
            </a:pPr>
            <a:r>
              <a:rPr lang="en-US" sz="1100" smtClean="0">
                <a:latin typeface="Tahoma" charset="0"/>
              </a:rPr>
              <a:t>- Último número marcado</a:t>
            </a:r>
          </a:p>
          <a:p>
            <a:pPr>
              <a:lnSpc>
                <a:spcPct val="80000"/>
              </a:lnSpc>
            </a:pPr>
            <a:r>
              <a:rPr lang="en-US" sz="1100" smtClean="0">
                <a:latin typeface="Tahoma" charset="0"/>
              </a:rPr>
              <a:t>- Medidor de llamadas acumulado</a:t>
            </a:r>
          </a:p>
          <a:p>
            <a:pPr>
              <a:lnSpc>
                <a:spcPct val="80000"/>
              </a:lnSpc>
            </a:pPr>
            <a:endParaRPr lang="en-US" sz="1100" smtClean="0">
              <a:latin typeface="Tahoma" charset="0"/>
            </a:endParaRPr>
          </a:p>
          <a:p>
            <a:pPr>
              <a:lnSpc>
                <a:spcPct val="80000"/>
              </a:lnSpc>
            </a:pPr>
            <a:r>
              <a:rPr lang="en-US" sz="1100" smtClean="0">
                <a:latin typeface="Tahoma" charset="0"/>
              </a:rPr>
              <a:t>Mas iformación acerca del archivo en:</a:t>
            </a:r>
          </a:p>
          <a:p>
            <a:pPr>
              <a:lnSpc>
                <a:spcPct val="80000"/>
              </a:lnSpc>
            </a:pPr>
            <a:r>
              <a:rPr lang="en-US" sz="1100" smtClean="0">
                <a:latin typeface="Tahoma" charset="0"/>
              </a:rPr>
              <a:t>- Memo File Architecture</a:t>
            </a:r>
          </a:p>
          <a:p>
            <a:pPr>
              <a:lnSpc>
                <a:spcPct val="80000"/>
              </a:lnSpc>
            </a:pPr>
            <a:r>
              <a:rPr lang="en-US" sz="1100" smtClean="0">
                <a:latin typeface="Tahoma" charset="0"/>
              </a:rPr>
              <a:t>- Memo File Structure</a:t>
            </a:r>
          </a:p>
          <a:p>
            <a:pPr>
              <a:lnSpc>
                <a:spcPct val="80000"/>
              </a:lnSpc>
            </a:pPr>
            <a:endParaRPr lang="en-US" sz="1100" smtClean="0">
              <a:latin typeface="Tahoma" charset="0"/>
            </a:endParaRPr>
          </a:p>
          <a:p>
            <a:pPr eaLnBrk="1" hangingPunct="1">
              <a:lnSpc>
                <a:spcPct val="80000"/>
              </a:lnSpc>
            </a:pPr>
            <a:r>
              <a:rPr lang="es-ES_tradnl" sz="1100" b="1" smtClean="0">
                <a:latin typeface="Tahoma" charset="0"/>
              </a:rPr>
              <a:t>Método de enseñanza:</a:t>
            </a:r>
          </a:p>
          <a:p>
            <a:pPr eaLnBrk="1" hangingPunct="1">
              <a:lnSpc>
                <a:spcPct val="80000"/>
              </a:lnSpc>
            </a:pPr>
            <a:r>
              <a:rPr lang="es-ES_tradnl" sz="1100" smtClean="0">
                <a:latin typeface="Tahoma" charset="0"/>
              </a:rPr>
              <a:t>- Oral</a:t>
            </a:r>
          </a:p>
        </p:txBody>
      </p:sp>
      <p:sp>
        <p:nvSpPr>
          <p:cNvPr id="121860" name="Slide Number Placeholder 3"/>
          <p:cNvSpPr>
            <a:spLocks noGrp="1"/>
          </p:cNvSpPr>
          <p:nvPr>
            <p:ph type="sldNum" sz="quarter" idx="5"/>
          </p:nvPr>
        </p:nvSpPr>
        <p:spPr>
          <a:noFill/>
        </p:spPr>
        <p:txBody>
          <a:bodyPr/>
          <a:lstStyle/>
          <a:p>
            <a:fld id="{CD3397D3-2153-4D6D-B7BA-D1D49398800A}" type="slidenum">
              <a:rPr lang="fr-FR"/>
              <a:pPr/>
              <a:t>40</a:t>
            </a:fld>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ln/>
        </p:spPr>
        <p:txBody>
          <a:bodyPr/>
          <a:lstStyle/>
          <a:p>
            <a:pPr eaLnBrk="1" hangingPunct="1"/>
            <a:r>
              <a:rPr lang="en-US" b="1" smtClean="0">
                <a:latin typeface="Tahoma" charset="0"/>
              </a:rPr>
              <a:t>Los privilegios son parte del estándar Global Platform para aplicaciones NFC</a:t>
            </a:r>
          </a:p>
          <a:p>
            <a:pPr eaLnBrk="1" hangingPunct="1"/>
            <a:endParaRPr lang="fr-FR" b="1" smtClean="0">
              <a:latin typeface="Tahoma" charset="0"/>
            </a:endParaRPr>
          </a:p>
          <a:p>
            <a:pPr eaLnBrk="1" hangingPunct="1"/>
            <a:r>
              <a:rPr lang="en-US" smtClean="0">
                <a:latin typeface="Tahoma" charset="0"/>
              </a:rPr>
              <a:t>De acuerdo al estándar </a:t>
            </a:r>
            <a:r>
              <a:rPr lang="en-US" b="1" smtClean="0">
                <a:solidFill>
                  <a:srgbClr val="7F7F7F"/>
                </a:solidFill>
                <a:latin typeface="Tahoma" charset="0"/>
              </a:rPr>
              <a:t>Global Platform </a:t>
            </a:r>
            <a:r>
              <a:rPr lang="en-US" smtClean="0">
                <a:latin typeface="Tahoma" charset="0"/>
              </a:rPr>
              <a:t>,</a:t>
            </a:r>
            <a:r>
              <a:rPr lang="en-US" b="1" smtClean="0">
                <a:solidFill>
                  <a:srgbClr val="7F7F7F"/>
                </a:solidFill>
                <a:latin typeface="Tahoma" charset="0"/>
              </a:rPr>
              <a:t>release 2.2</a:t>
            </a:r>
            <a:r>
              <a:rPr lang="en-US" smtClean="0">
                <a:latin typeface="Tahoma" charset="0"/>
              </a:rPr>
              <a:t>, varios“</a:t>
            </a:r>
            <a:r>
              <a:rPr lang="en-US" b="1" smtClean="0">
                <a:solidFill>
                  <a:srgbClr val="7F7F7F"/>
                </a:solidFill>
                <a:latin typeface="Tahoma" charset="0"/>
              </a:rPr>
              <a:t>privilegios </a:t>
            </a:r>
            <a:r>
              <a:rPr lang="en-US" smtClean="0">
                <a:latin typeface="Tahoma" charset="0"/>
              </a:rPr>
              <a:t>” (= Mecanismos) estan disponibles para manejas dominios de seguridad y aplicaciones </a:t>
            </a:r>
            <a:r>
              <a:rPr lang="en-US" b="1" smtClean="0">
                <a:solidFill>
                  <a:srgbClr val="7F7F7F"/>
                </a:solidFill>
                <a:latin typeface="Tahoma" charset="0"/>
              </a:rPr>
              <a:t>over the air.</a:t>
            </a:r>
            <a:endParaRPr lang="en-US" smtClean="0">
              <a:latin typeface="Tahoma" charset="0"/>
            </a:endParaRPr>
          </a:p>
          <a:p>
            <a:pPr eaLnBrk="1" hangingPunct="1"/>
            <a:endParaRPr lang="en-US" smtClean="0">
              <a:latin typeface="Tahoma" charset="0"/>
            </a:endParaRPr>
          </a:p>
          <a:p>
            <a:endParaRPr lang="en-US" smtClean="0">
              <a:latin typeface="Tahoma" charset="0"/>
            </a:endParaRPr>
          </a:p>
        </p:txBody>
      </p:sp>
      <p:sp>
        <p:nvSpPr>
          <p:cNvPr id="136196" name="Slide Number Placeholder 3"/>
          <p:cNvSpPr>
            <a:spLocks noGrp="1"/>
          </p:cNvSpPr>
          <p:nvPr>
            <p:ph type="sldNum" sz="quarter" idx="5"/>
          </p:nvPr>
        </p:nvSpPr>
        <p:spPr>
          <a:noFill/>
        </p:spPr>
        <p:txBody>
          <a:bodyPr/>
          <a:lstStyle/>
          <a:p>
            <a:fld id="{1CFF9E59-1559-4515-B0F7-8BEF6E42D1D2}" type="slidenum">
              <a:rPr lang="fr-FR"/>
              <a:pPr/>
              <a:t>41</a:t>
            </a:fld>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p:spPr>
        <p:txBody>
          <a:bodyPr/>
          <a:lstStyle/>
          <a:p>
            <a:pPr eaLnBrk="1" hangingPunct="1"/>
            <a:r>
              <a:rPr lang="en-US" b="1" smtClean="0">
                <a:latin typeface="Tahoma" charset="0"/>
              </a:rPr>
              <a:t>NFC	</a:t>
            </a:r>
            <a:r>
              <a:rPr lang="en-US" smtClean="0">
                <a:latin typeface="Tahoma" charset="0"/>
              </a:rPr>
              <a:t>Near Field communication</a:t>
            </a:r>
          </a:p>
          <a:p>
            <a:pPr eaLnBrk="1" hangingPunct="1"/>
            <a:r>
              <a:rPr lang="en-US" b="1" smtClean="0">
                <a:latin typeface="Tahoma" charset="0"/>
              </a:rPr>
              <a:t>mNFC</a:t>
            </a:r>
            <a:r>
              <a:rPr lang="en-US" smtClean="0">
                <a:latin typeface="Tahoma" charset="0"/>
              </a:rPr>
              <a:t>	Mobile NFC</a:t>
            </a:r>
          </a:p>
          <a:p>
            <a:pPr eaLnBrk="1" hangingPunct="1"/>
            <a:endParaRPr lang="en-US"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p:txBody>
      </p:sp>
      <p:sp>
        <p:nvSpPr>
          <p:cNvPr id="138244" name="Slide Number Placeholder 3"/>
          <p:cNvSpPr>
            <a:spLocks noGrp="1"/>
          </p:cNvSpPr>
          <p:nvPr>
            <p:ph type="sldNum" sz="quarter" idx="5"/>
          </p:nvPr>
        </p:nvSpPr>
        <p:spPr>
          <a:noFill/>
        </p:spPr>
        <p:txBody>
          <a:bodyPr/>
          <a:lstStyle/>
          <a:p>
            <a:fld id="{EB60BD03-D844-4DC3-91F7-35B90ED6D1D6}" type="slidenum">
              <a:rPr lang="fr-FR"/>
              <a:pPr/>
              <a:t>42</a:t>
            </a:fld>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pPr eaLnBrk="1" hangingPunct="1"/>
            <a:r>
              <a:rPr lang="en-US" b="1" smtClean="0">
                <a:latin typeface="Tahoma" charset="0"/>
              </a:rPr>
              <a:t>CC	</a:t>
            </a:r>
            <a:r>
              <a:rPr lang="en-US" smtClean="0">
                <a:latin typeface="Tahoma" charset="0"/>
              </a:rPr>
              <a:t>Cryptographic Checksum</a:t>
            </a:r>
          </a:p>
          <a:p>
            <a:pPr eaLnBrk="1" hangingPunct="1"/>
            <a:r>
              <a:rPr lang="en-US" b="1" smtClean="0">
                <a:latin typeface="Tahoma" charset="0"/>
              </a:rPr>
              <a:t>CHL	</a:t>
            </a:r>
            <a:r>
              <a:rPr lang="en-US" smtClean="0">
                <a:latin typeface="Tahoma" charset="0"/>
              </a:rPr>
              <a:t>Command Header Length</a:t>
            </a:r>
          </a:p>
          <a:p>
            <a:pPr eaLnBrk="1" hangingPunct="1"/>
            <a:r>
              <a:rPr lang="en-US" b="1" smtClean="0">
                <a:latin typeface="Tahoma" charset="0"/>
              </a:rPr>
              <a:t>CPL	</a:t>
            </a:r>
            <a:r>
              <a:rPr lang="en-US" smtClean="0">
                <a:latin typeface="Tahoma" charset="0"/>
              </a:rPr>
              <a:t>Command Packet Length</a:t>
            </a:r>
          </a:p>
          <a:p>
            <a:pPr eaLnBrk="1" hangingPunct="1"/>
            <a:r>
              <a:rPr lang="en-US" b="1" smtClean="0">
                <a:latin typeface="Tahoma" charset="0"/>
              </a:rPr>
              <a:t>DS	</a:t>
            </a:r>
            <a:r>
              <a:rPr lang="en-US" smtClean="0">
                <a:latin typeface="Tahoma" charset="0"/>
              </a:rPr>
              <a:t>Digital Signature</a:t>
            </a:r>
          </a:p>
          <a:p>
            <a:pPr eaLnBrk="1" hangingPunct="1"/>
            <a:r>
              <a:rPr lang="en-US" b="1" smtClean="0">
                <a:latin typeface="Tahoma" charset="0"/>
              </a:rPr>
              <a:t>RC	</a:t>
            </a:r>
            <a:r>
              <a:rPr lang="en-US" smtClean="0">
                <a:latin typeface="Tahoma" charset="0"/>
              </a:rPr>
              <a:t>Redundancy Checksum</a:t>
            </a:r>
          </a:p>
          <a:p>
            <a:pPr eaLnBrk="1" hangingPunct="1"/>
            <a:r>
              <a:rPr lang="en-US" b="1" smtClean="0">
                <a:latin typeface="Tahoma" charset="0"/>
              </a:rPr>
              <a:t>RHL	</a:t>
            </a:r>
            <a:r>
              <a:rPr lang="en-US" smtClean="0">
                <a:latin typeface="Tahoma" charset="0"/>
              </a:rPr>
              <a:t>Response Header Identifier</a:t>
            </a:r>
          </a:p>
          <a:p>
            <a:pPr eaLnBrk="1" hangingPunct="1"/>
            <a:r>
              <a:rPr lang="en-US" b="1" smtClean="0">
                <a:latin typeface="Tahoma" charset="0"/>
              </a:rPr>
              <a:t>RPI	</a:t>
            </a:r>
            <a:r>
              <a:rPr lang="en-US" smtClean="0">
                <a:latin typeface="Tahoma" charset="0"/>
              </a:rPr>
              <a:t>Response Packet Identifier</a:t>
            </a:r>
          </a:p>
          <a:p>
            <a:pPr eaLnBrk="1" hangingPunct="1"/>
            <a:r>
              <a:rPr lang="en-US" b="1" smtClean="0">
                <a:latin typeface="Tahoma" charset="0"/>
              </a:rPr>
              <a:t>RPL	</a:t>
            </a:r>
            <a:r>
              <a:rPr lang="en-US" smtClean="0">
                <a:latin typeface="Tahoma" charset="0"/>
              </a:rPr>
              <a:t>Response Packet Length</a:t>
            </a:r>
            <a:endParaRPr lang="en-US" b="1" smtClean="0">
              <a:latin typeface="Tahoma" charset="0"/>
            </a:endParaRPr>
          </a:p>
          <a:p>
            <a:pPr eaLnBrk="1" hangingPunct="1"/>
            <a:endParaRPr lang="en-US" b="1"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endParaRPr lang="en-US" smtClean="0">
              <a:latin typeface="Tahoma" charset="0"/>
            </a:endParaRPr>
          </a:p>
        </p:txBody>
      </p:sp>
      <p:sp>
        <p:nvSpPr>
          <p:cNvPr id="160772" name="Slide Number Placeholder 3"/>
          <p:cNvSpPr>
            <a:spLocks noGrp="1"/>
          </p:cNvSpPr>
          <p:nvPr>
            <p:ph type="sldNum" sz="quarter" idx="5"/>
          </p:nvPr>
        </p:nvSpPr>
        <p:spPr>
          <a:noFill/>
        </p:spPr>
        <p:txBody>
          <a:bodyPr/>
          <a:lstStyle/>
          <a:p>
            <a:fld id="{C3DEF0E4-EAEC-40AF-BED0-9506F6844126}" type="slidenum">
              <a:rPr lang="fr-FR"/>
              <a:pPr/>
              <a:t>43</a:t>
            </a:fld>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p:spPr>
        <p:txBody>
          <a:bodyPr/>
          <a:lstStyle/>
          <a:p>
            <a:pPr eaLnBrk="1" hangingPunct="1"/>
            <a:r>
              <a:rPr lang="es-ES_tradnl" b="1" smtClean="0">
                <a:latin typeface="Tahoma" charset="0"/>
              </a:rPr>
              <a:t>Método de enseñanza:</a:t>
            </a:r>
          </a:p>
          <a:p>
            <a:pPr eaLnBrk="1" hangingPunct="1"/>
            <a:r>
              <a:rPr lang="es-ES_tradnl" smtClean="0">
                <a:latin typeface="Tahoma" charset="0"/>
              </a:rPr>
              <a:t>- Oral</a:t>
            </a:r>
          </a:p>
          <a:p>
            <a:endParaRPr lang="en-US" smtClean="0">
              <a:latin typeface="Tahoma" charset="0"/>
            </a:endParaRPr>
          </a:p>
        </p:txBody>
      </p:sp>
      <p:sp>
        <p:nvSpPr>
          <p:cNvPr id="162820" name="Slide Number Placeholder 3"/>
          <p:cNvSpPr>
            <a:spLocks noGrp="1"/>
          </p:cNvSpPr>
          <p:nvPr>
            <p:ph type="sldNum" sz="quarter" idx="5"/>
          </p:nvPr>
        </p:nvSpPr>
        <p:spPr>
          <a:noFill/>
        </p:spPr>
        <p:txBody>
          <a:bodyPr/>
          <a:lstStyle/>
          <a:p>
            <a:fld id="{AEFBCEB7-2EC8-4651-B905-3A27BB67FB43}" type="slidenum">
              <a:rPr lang="fr-FR"/>
              <a:pPr/>
              <a:t>44</a:t>
            </a:fld>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p:spPr>
        <p:txBody>
          <a:bodyPr/>
          <a:lstStyle/>
          <a:p>
            <a:pPr eaLnBrk="1" hangingPunct="1"/>
            <a:r>
              <a:rPr lang="en-US" smtClean="0">
                <a:latin typeface="Tahoma" charset="0"/>
              </a:rPr>
              <a:t>abrir perfil “CardProfile_Gx2G_v32_1066_Training.xml”</a:t>
            </a:r>
          </a:p>
          <a:p>
            <a:pPr eaLnBrk="1" hangingPunct="1"/>
            <a:endParaRPr lang="en-US" b="1"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pPr eaLnBrk="1" hangingPunct="1"/>
            <a:endParaRPr lang="en-US" smtClean="0">
              <a:latin typeface="Tahoma" charset="0"/>
            </a:endParaRPr>
          </a:p>
        </p:txBody>
      </p:sp>
      <p:sp>
        <p:nvSpPr>
          <p:cNvPr id="164868" name="Slide Number Placeholder 3"/>
          <p:cNvSpPr>
            <a:spLocks noGrp="1"/>
          </p:cNvSpPr>
          <p:nvPr>
            <p:ph type="sldNum" sz="quarter" idx="5"/>
          </p:nvPr>
        </p:nvSpPr>
        <p:spPr>
          <a:noFill/>
        </p:spPr>
        <p:txBody>
          <a:bodyPr/>
          <a:lstStyle/>
          <a:p>
            <a:fld id="{2BA71939-61EF-4166-B815-6C525191D150}" type="slidenum">
              <a:rPr lang="fr-FR"/>
              <a:pPr/>
              <a:t>45</a:t>
            </a:fld>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pPr eaLnBrk="1" hangingPunct="1"/>
            <a:r>
              <a:rPr lang="en-US" smtClean="0">
                <a:latin typeface="Tahoma" charset="0"/>
              </a:rPr>
              <a:t>la solución se detalla en el archivo “Exercise solution.ppt”</a:t>
            </a:r>
          </a:p>
          <a:p>
            <a:pPr eaLnBrk="1" hangingPunct="1"/>
            <a:endParaRPr lang="en-US" smtClean="0">
              <a:latin typeface="Tahoma" charset="0"/>
            </a:endParaRPr>
          </a:p>
          <a:p>
            <a:pPr eaLnBrk="1" hangingPunct="1"/>
            <a:r>
              <a:rPr lang="en-US" smtClean="0">
                <a:latin typeface="Tahoma" charset="0"/>
              </a:rPr>
              <a:t>For AID = A00000001803090000000000B00010</a:t>
            </a:r>
          </a:p>
          <a:p>
            <a:pPr eaLnBrk="1" hangingPunct="1"/>
            <a:r>
              <a:rPr lang="en-US" smtClean="0">
                <a:latin typeface="Tahoma" charset="0"/>
              </a:rPr>
              <a:t>For Index 0</a:t>
            </a:r>
          </a:p>
          <a:p>
            <a:pPr eaLnBrk="1" hangingPunct="1"/>
            <a:r>
              <a:rPr lang="en-US" smtClean="0">
                <a:latin typeface="Tahoma" charset="0"/>
              </a:rPr>
              <a:t>- SPI 0A 21	[ 0000 1010] [0010 0001]</a:t>
            </a:r>
          </a:p>
          <a:p>
            <a:pPr eaLnBrk="1" hangingPunct="1"/>
            <a:r>
              <a:rPr lang="en-US" smtClean="0">
                <a:latin typeface="Tahoma" charset="0"/>
              </a:rPr>
              <a:t>- KIC 20	[0010 0000]</a:t>
            </a:r>
          </a:p>
          <a:p>
            <a:pPr eaLnBrk="1" hangingPunct="1"/>
            <a:r>
              <a:rPr lang="en-US" smtClean="0">
                <a:latin typeface="Tahoma" charset="0"/>
              </a:rPr>
              <a:t>- KID 20	[0010 0000]</a:t>
            </a:r>
          </a:p>
          <a:p>
            <a:pPr eaLnBrk="1" hangingPunct="1"/>
            <a:endParaRPr lang="en-US" smtClean="0">
              <a:latin typeface="Tahoma" charset="0"/>
            </a:endParaRPr>
          </a:p>
          <a:p>
            <a:pPr eaLnBrk="1" hangingPunct="1"/>
            <a:r>
              <a:rPr lang="en-US" smtClean="0">
                <a:latin typeface="Tahoma" charset="0"/>
              </a:rPr>
              <a:t>perfil disponible en CardProfile_Gx2G_v32_1066_Training.xml</a:t>
            </a:r>
          </a:p>
          <a:p>
            <a:pPr eaLnBrk="1" hangingPunct="1"/>
            <a:endParaRPr lang="en-US" b="1" smtClean="0">
              <a:latin typeface="Tahoma" charset="0"/>
            </a:endParaRPr>
          </a:p>
          <a:p>
            <a:pPr eaLnBrk="1" hangingPunct="1"/>
            <a:r>
              <a:rPr lang="es-ES_tradnl" b="1" smtClean="0">
                <a:latin typeface="Tahoma" charset="0"/>
              </a:rPr>
              <a:t>Método de enseñanza:</a:t>
            </a:r>
          </a:p>
          <a:p>
            <a:pPr eaLnBrk="1" hangingPunct="1">
              <a:buFontTx/>
              <a:buChar char="-"/>
            </a:pPr>
            <a:r>
              <a:rPr lang="es-ES_tradnl" smtClean="0">
                <a:latin typeface="Tahoma" charset="0"/>
              </a:rPr>
              <a:t>hacer</a:t>
            </a:r>
          </a:p>
          <a:p>
            <a:pPr eaLnBrk="1" hangingPunct="1">
              <a:buFontTx/>
              <a:buChar char="-"/>
            </a:pPr>
            <a:r>
              <a:rPr lang="es-ES_tradnl" smtClean="0">
                <a:latin typeface="Tahoma" charset="0"/>
              </a:rPr>
              <a:t>mostrar</a:t>
            </a:r>
          </a:p>
        </p:txBody>
      </p:sp>
      <p:sp>
        <p:nvSpPr>
          <p:cNvPr id="166916" name="Slide Number Placeholder 3"/>
          <p:cNvSpPr>
            <a:spLocks noGrp="1"/>
          </p:cNvSpPr>
          <p:nvPr>
            <p:ph type="sldNum" sz="quarter" idx="5"/>
          </p:nvPr>
        </p:nvSpPr>
        <p:spPr>
          <a:noFill/>
        </p:spPr>
        <p:txBody>
          <a:bodyPr/>
          <a:lstStyle/>
          <a:p>
            <a:fld id="{5CCD796B-1F00-4548-8C62-5AA87BA9C7C3}" type="slidenum">
              <a:rPr lang="fr-FR"/>
              <a:pPr/>
              <a:t>46</a:t>
            </a:fld>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p:cNvSpPr>
          <p:nvPr>
            <p:ph type="sldImg"/>
          </p:nvPr>
        </p:nvSpPr>
        <p:spPr>
          <a:ln/>
        </p:spPr>
      </p:sp>
      <p:sp>
        <p:nvSpPr>
          <p:cNvPr id="168963" name="Notes Placeholder 2"/>
          <p:cNvSpPr>
            <a:spLocks noGrp="1"/>
          </p:cNvSpPr>
          <p:nvPr>
            <p:ph type="body" idx="1"/>
          </p:nvPr>
        </p:nvSpPr>
        <p:spPr>
          <a:noFill/>
          <a:ln/>
        </p:spPr>
        <p:txBody>
          <a:bodyPr/>
          <a:lstStyle/>
          <a:p>
            <a:pPr eaLnBrk="1" hangingPunct="1"/>
            <a:r>
              <a:rPr lang="es-ES_tradnl" b="1" smtClean="0">
                <a:latin typeface="Tahoma" charset="0"/>
              </a:rPr>
              <a:t>Método de enseñanza:</a:t>
            </a:r>
          </a:p>
          <a:p>
            <a:pPr eaLnBrk="1" hangingPunct="1"/>
            <a:r>
              <a:rPr lang="es-ES_tradnl" smtClean="0">
                <a:latin typeface="Tahoma" charset="0"/>
              </a:rPr>
              <a:t>- Oral</a:t>
            </a:r>
          </a:p>
          <a:p>
            <a:pPr eaLnBrk="1" hangingPunct="1"/>
            <a:endParaRPr lang="en-US" smtClean="0">
              <a:latin typeface="Tahoma" charset="0"/>
            </a:endParaRPr>
          </a:p>
        </p:txBody>
      </p:sp>
      <p:sp>
        <p:nvSpPr>
          <p:cNvPr id="168964" name="Slide Number Placeholder 3"/>
          <p:cNvSpPr>
            <a:spLocks noGrp="1"/>
          </p:cNvSpPr>
          <p:nvPr>
            <p:ph type="sldNum" sz="quarter" idx="5"/>
          </p:nvPr>
        </p:nvSpPr>
        <p:spPr>
          <a:noFill/>
        </p:spPr>
        <p:txBody>
          <a:bodyPr/>
          <a:lstStyle/>
          <a:p>
            <a:fld id="{A8588856-1BD4-45AC-9FF8-2C5D731E27CD}" type="slidenum">
              <a:rPr lang="fr-FR"/>
              <a:pPr/>
              <a:t>47</a:t>
            </a:fld>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718544A7-A22F-4F1C-9709-900853DBC9CA}" type="slidenum">
              <a:rPr lang="fr-FR"/>
              <a:pPr/>
              <a:t>48</a:t>
            </a:fld>
            <a:endParaRPr lang="fr-F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en-US" smtClean="0">
              <a:latin typeface="Tahoma" charset="0"/>
            </a:endParaRPr>
          </a:p>
          <a:p>
            <a:pPr eaLnBrk="1" hangingPunct="1"/>
            <a:r>
              <a:rPr lang="en-US" smtClean="0">
                <a:latin typeface="Tahoma" charset="0"/>
              </a:rPr>
              <a:t>El valor </a:t>
            </a:r>
            <a:r>
              <a:rPr lang="en-US" b="1" smtClean="0">
                <a:latin typeface="Tahoma" charset="0"/>
              </a:rPr>
              <a:t>KIK </a:t>
            </a:r>
            <a:r>
              <a:rPr lang="en-US" smtClean="0">
                <a:latin typeface="Tahoma" charset="0"/>
              </a:rPr>
              <a:t>se usa si se quiere modificar los valores </a:t>
            </a:r>
            <a:r>
              <a:rPr lang="en-US" b="1" smtClean="0">
                <a:latin typeface="Tahoma" charset="0"/>
              </a:rPr>
              <a:t>KIC yKID </a:t>
            </a:r>
            <a:r>
              <a:rPr lang="en-US" i="1" smtClean="0">
                <a:latin typeface="Tahoma" charset="0"/>
              </a:rPr>
              <a:t>(En este caso, los valores son cifrados con el valor KIK)</a:t>
            </a:r>
            <a:r>
              <a:rPr lang="en-US" smtClean="0">
                <a:latin typeface="Tahoma" charset="0"/>
              </a:rPr>
              <a:t>.</a:t>
            </a:r>
          </a:p>
          <a:p>
            <a:pPr eaLnBrk="1" hangingPunct="1"/>
            <a:endParaRPr lang="en-US" smtClean="0">
              <a:latin typeface="Tahoma" charset="0"/>
            </a:endParaRPr>
          </a:p>
          <a:p>
            <a:pPr eaLnBrk="1" hangingPunct="1"/>
            <a:r>
              <a:rPr lang="en-US" smtClean="0">
                <a:latin typeface="Tahoma" charset="0"/>
              </a:rPr>
              <a:t>(Ver Administration guide capítulo 8 – Batch loading Card Security settings)</a:t>
            </a:r>
          </a:p>
          <a:p>
            <a:pPr eaLnBrk="1" hangingPunct="1"/>
            <a:endParaRPr lang="en-US" smtClean="0">
              <a:latin typeface="Tahoma" charset="0"/>
            </a:endParaRPr>
          </a:p>
          <a:p>
            <a:pPr eaLnBrk="1" hangingPunct="1"/>
            <a:r>
              <a:rPr lang="en-US" smtClean="0">
                <a:latin typeface="Tahoma" charset="0"/>
              </a:rPr>
              <a:t>Formatting Library V4 Algorithms</a:t>
            </a:r>
            <a:br>
              <a:rPr lang="en-US" smtClean="0">
                <a:latin typeface="Tahoma" charset="0"/>
              </a:rPr>
            </a:br>
            <a:r>
              <a:rPr lang="en-US" smtClean="0">
                <a:latin typeface="Tahoma" charset="0"/>
              </a:rPr>
              <a:t>0 XOR8 8 CC</a:t>
            </a:r>
            <a:br>
              <a:rPr lang="en-US" smtClean="0">
                <a:latin typeface="Tahoma" charset="0"/>
              </a:rPr>
            </a:br>
            <a:r>
              <a:rPr lang="en-US" smtClean="0">
                <a:latin typeface="Tahoma" charset="0"/>
              </a:rPr>
              <a:t>1 COMP128 16 CC</a:t>
            </a:r>
            <a:br>
              <a:rPr lang="en-US" smtClean="0">
                <a:latin typeface="Tahoma" charset="0"/>
              </a:rPr>
            </a:br>
            <a:r>
              <a:rPr lang="en-US" smtClean="0">
                <a:latin typeface="Tahoma" charset="0"/>
              </a:rPr>
              <a:t>2 DES CBC/ECB (use mode requested in KiC byte) 8 CC Ciphering</a:t>
            </a:r>
            <a:br>
              <a:rPr lang="en-US" smtClean="0">
                <a:latin typeface="Tahoma" charset="0"/>
              </a:rPr>
            </a:br>
            <a:r>
              <a:rPr lang="en-US" smtClean="0">
                <a:latin typeface="Tahoma" charset="0"/>
              </a:rPr>
              <a:t>3 3-DES CBC 16/24 CC Ciphering</a:t>
            </a:r>
            <a:br>
              <a:rPr lang="en-US" smtClean="0">
                <a:latin typeface="Tahoma" charset="0"/>
              </a:rPr>
            </a:br>
            <a:r>
              <a:rPr lang="en-US" smtClean="0">
                <a:latin typeface="Tahoma" charset="0"/>
              </a:rPr>
              <a:t>4 COMP128V2 16 CC</a:t>
            </a:r>
            <a:br>
              <a:rPr lang="en-US" smtClean="0">
                <a:latin typeface="Tahoma" charset="0"/>
              </a:rPr>
            </a:br>
            <a:r>
              <a:rPr lang="en-US" smtClean="0">
                <a:latin typeface="Tahoma" charset="0"/>
              </a:rPr>
              <a:t>5 CRC-32 RC</a:t>
            </a:r>
            <a:br>
              <a:rPr lang="en-US" smtClean="0">
                <a:latin typeface="Tahoma" charset="0"/>
              </a:rPr>
            </a:br>
            <a:r>
              <a:rPr lang="en-US" smtClean="0">
                <a:latin typeface="Tahoma" charset="0"/>
              </a:rPr>
              <a:t>6 XOR4 RC</a:t>
            </a:r>
            <a:br>
              <a:rPr lang="en-US" smtClean="0">
                <a:latin typeface="Tahoma" charset="0"/>
              </a:rPr>
            </a:br>
            <a:r>
              <a:rPr lang="en-US" smtClean="0">
                <a:latin typeface="Tahoma" charset="0"/>
              </a:rPr>
              <a:t>7 CRC-16 A </a:t>
            </a:r>
            <a:br>
              <a:rPr lang="en-US" smtClean="0">
                <a:latin typeface="Tahoma" charset="0"/>
              </a:rPr>
            </a:br>
            <a:r>
              <a:rPr lang="en-US" smtClean="0">
                <a:latin typeface="Tahoma" charset="0"/>
              </a:rPr>
              <a:t>10 DES/CBC/None </a:t>
            </a:r>
            <a:br>
              <a:rPr lang="en-US" smtClean="0">
                <a:latin typeface="Tahoma" charset="0"/>
              </a:rPr>
            </a:br>
            <a:r>
              <a:rPr lang="en-US" smtClean="0">
                <a:latin typeface="Tahoma" charset="0"/>
              </a:rPr>
              <a:t>11 DES/ECB/None </a:t>
            </a:r>
            <a:br>
              <a:rPr lang="en-US" smtClean="0">
                <a:latin typeface="Tahoma" charset="0"/>
              </a:rPr>
            </a:br>
            <a:r>
              <a:rPr lang="en-US" smtClean="0">
                <a:latin typeface="Tahoma" charset="0"/>
              </a:rPr>
              <a:t>12 3-DES/CBC/None </a:t>
            </a:r>
            <a:br>
              <a:rPr lang="en-US" smtClean="0">
                <a:latin typeface="Tahoma" charset="0"/>
              </a:rPr>
            </a:br>
            <a:r>
              <a:rPr lang="en-US" smtClean="0">
                <a:latin typeface="Tahoma" charset="0"/>
              </a:rPr>
              <a:t>13 3-DES/ECB/None</a:t>
            </a:r>
          </a:p>
          <a:p>
            <a:pPr eaLnBrk="1" hangingPunct="1"/>
            <a:endParaRPr lang="en-US"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A287377E-4F2A-4135-A6A9-C5CE3B257D2D}" type="slidenum">
              <a:rPr lang="fr-FR"/>
              <a:pPr/>
              <a:t>49</a:t>
            </a:fld>
            <a:endParaRPr lang="fr-F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FD353F52-BF43-44AB-9AC4-B3426EFCBD3E}" type="slidenum">
              <a:rPr lang="fr-FR"/>
              <a:pPr/>
              <a:t>5</a:t>
            </a:fld>
            <a:endParaRPr lang="fr-F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b="1" smtClean="0">
                <a:latin typeface="Tahoma" charset="0"/>
              </a:rPr>
              <a:t>Métodos de enseñanza:</a:t>
            </a:r>
          </a:p>
          <a:p>
            <a:pPr eaLnBrk="1" hangingPunct="1"/>
            <a:r>
              <a:rPr lang="en-US"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87D37379-DD18-495B-A786-9CDDE3B73D2C}" type="slidenum">
              <a:rPr lang="fr-FR"/>
              <a:pPr/>
              <a:t>50</a:t>
            </a:fld>
            <a:endParaRPr lang="fr-F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82F44BD2-CE92-4440-BEC3-E14A0C861484}" type="slidenum">
              <a:rPr lang="fr-FR"/>
              <a:pPr/>
              <a:t>51</a:t>
            </a:fld>
            <a:endParaRPr lang="fr-F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r>
              <a:rPr lang="en-US" b="1" smtClean="0">
                <a:latin typeface="Tahoma" charset="0"/>
              </a:rPr>
              <a:t>Método de enseñanza</a:t>
            </a:r>
          </a:p>
          <a:p>
            <a:pPr eaLnBrk="1" hangingPunct="1"/>
            <a:r>
              <a:rPr lang="en-US"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AFD2FB0C-A973-4D35-BD05-C2E731034DE1}" type="slidenum">
              <a:rPr lang="fr-FR"/>
              <a:pPr/>
              <a:t>52</a:t>
            </a:fld>
            <a:endParaRPr lang="fr-F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en-US" b="1" smtClean="0">
                <a:latin typeface="Tahoma" charset="0"/>
              </a:rPr>
              <a:t>Método de enseñanza</a:t>
            </a:r>
          </a:p>
          <a:p>
            <a:pPr eaLnBrk="1" hangingPunct="1"/>
            <a:r>
              <a:rPr lang="en-US"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A7F61142-9ABC-40D2-ABD6-26A00BA71AAC}" type="slidenum">
              <a:rPr lang="fr-FR"/>
              <a:pPr/>
              <a:t>53</a:t>
            </a:fld>
            <a:endParaRPr lang="fr-F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2AD100E0-C852-4538-816C-9B2ABBFDFE26}" type="slidenum">
              <a:rPr lang="fr-FR"/>
              <a:pPr/>
              <a:t>54</a:t>
            </a:fld>
            <a:endParaRPr lang="fr-F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r>
              <a:rPr lang="en-US" smtClean="0">
                <a:latin typeface="Tahoma" charset="0"/>
              </a:rPr>
              <a:t>Los valores de claves y de ICCID se incluyen en el documento Word adjunto, que se puede dar a alumnos en una unidad us</a:t>
            </a:r>
          </a:p>
          <a:p>
            <a:pPr eaLnBrk="1" hangingPunct="1"/>
            <a:endParaRPr lang="en-US" smtClean="0">
              <a:latin typeface="Tahoma" charset="0"/>
            </a:endParaRPr>
          </a:p>
          <a:p>
            <a:pPr eaLnBrk="1" hangingPunct="1"/>
            <a:r>
              <a:rPr lang="en-US" smtClean="0">
                <a:latin typeface="Tahoma" charset="0"/>
              </a:rPr>
              <a:t>Estos parámetros ya se encuentran en : CardSecurity_Gx2G_v32_1066_Training.xml</a:t>
            </a:r>
          </a:p>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hacer</a:t>
            </a:r>
          </a:p>
          <a:p>
            <a:pPr eaLnBrk="1" hangingPunct="1"/>
            <a:r>
              <a:rPr lang="en-US" smtClean="0">
                <a:latin typeface="Tahoma" charset="0"/>
              </a:rPr>
              <a:t>- mostrar (solución de ejercicios)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4093109-8613-4A2B-9339-B2D5EDC1D7A7}" type="slidenum">
              <a:rPr lang="fr-FR"/>
              <a:pPr/>
              <a:t>55</a:t>
            </a:fld>
            <a:endParaRPr lang="fr-F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C20DFB2F-BFBD-4AA5-946C-0DFE2F005DEC}" type="slidenum">
              <a:rPr lang="fr-FR"/>
              <a:pPr/>
              <a:t>56</a:t>
            </a:fld>
            <a:endParaRPr lang="fr-F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BFFBE93D-766D-4890-AC64-D2C645968F77}" type="slidenum">
              <a:rPr lang="fr-FR"/>
              <a:pPr/>
              <a:t>57</a:t>
            </a:fld>
            <a:endParaRPr lang="fr-F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C748F698-3AB1-491E-8924-C7C259874A5C}" type="slidenum">
              <a:rPr lang="fr-FR"/>
              <a:pPr/>
              <a:t>58</a:t>
            </a:fld>
            <a:endParaRPr lang="fr-F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r>
              <a:rPr lang="en-US" b="1" smtClean="0">
                <a:latin typeface="Tahoma" charset="0"/>
              </a:rPr>
              <a:t>ICCID</a:t>
            </a:r>
            <a:r>
              <a:rPr lang="en-US" smtClean="0">
                <a:latin typeface="Tahoma" charset="0"/>
              </a:rPr>
              <a:t>	Integrated Circuit Card Identity</a:t>
            </a:r>
          </a:p>
          <a:p>
            <a:pPr eaLnBrk="1" hangingPunct="1"/>
            <a:r>
              <a:rPr lang="en-US" smtClean="0">
                <a:latin typeface="Tahoma" charset="0"/>
              </a:rPr>
              <a:t>Este nímero es establecido por el fabricante de la tarjeta</a:t>
            </a:r>
          </a:p>
          <a:p>
            <a:pPr eaLnBrk="1" hangingPunct="1"/>
            <a:endParaRPr lang="en-US" smtClean="0">
              <a:latin typeface="Tahoma" charset="0"/>
            </a:endParaRPr>
          </a:p>
          <a:p>
            <a:pPr eaLnBrk="1" hangingPunct="1"/>
            <a:r>
              <a:rPr lang="en-US" b="1" smtClean="0">
                <a:latin typeface="Tahoma" charset="0"/>
              </a:rPr>
              <a:t>IMSI</a:t>
            </a:r>
            <a:r>
              <a:rPr lang="en-US" smtClean="0">
                <a:latin typeface="Tahoma" charset="0"/>
              </a:rPr>
              <a:t>	International Mobile Subscriber Identity</a:t>
            </a:r>
          </a:p>
          <a:p>
            <a:pPr eaLnBrk="1" hangingPunct="1"/>
            <a:r>
              <a:rPr lang="en-US" smtClean="0">
                <a:latin typeface="Tahoma" charset="0"/>
              </a:rPr>
              <a:t>Este número es usado durante la autenticación de la tarjeta</a:t>
            </a:r>
          </a:p>
          <a:p>
            <a:pPr eaLnBrk="1" hangingPunct="1"/>
            <a:endParaRPr lang="en-US" smtClean="0">
              <a:latin typeface="Tahoma" charset="0"/>
            </a:endParaRPr>
          </a:p>
          <a:p>
            <a:pPr eaLnBrk="1" hangingPunct="1"/>
            <a:r>
              <a:rPr lang="en-US" b="1" smtClean="0">
                <a:latin typeface="Tahoma" charset="0"/>
              </a:rPr>
              <a:t>MSISDN</a:t>
            </a:r>
            <a:r>
              <a:rPr lang="en-US" smtClean="0">
                <a:latin typeface="Tahoma" charset="0"/>
              </a:rPr>
              <a:t>	Mobile Subscriber Integrated Services Digital Network Number</a:t>
            </a:r>
          </a:p>
          <a:p>
            <a:pPr eaLnBrk="1" hangingPunct="1"/>
            <a:r>
              <a:rPr lang="en-US" smtClean="0">
                <a:latin typeface="Tahoma" charset="0"/>
              </a:rPr>
              <a:t>Número telefónico</a:t>
            </a:r>
          </a:p>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1A15561E-36BB-4DCD-B622-C6D54D012679}" type="slidenum">
              <a:rPr lang="fr-FR"/>
              <a:pPr/>
              <a:t>59</a:t>
            </a:fld>
            <a:endParaRPr lang="fr-F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r>
              <a:rPr lang="en-US" smtClean="0">
                <a:latin typeface="Tahoma" charset="0"/>
              </a:rPr>
              <a:t>Para analizar POR enviado por móvil the usar la herramienta “OTA interpreter” en “Card Admin” en“Tool” menu</a:t>
            </a:r>
          </a:p>
          <a:p>
            <a:pPr eaLnBrk="1" hangingPunct="1"/>
            <a:endParaRPr lang="en-US" smtClean="0">
              <a:latin typeface="Tahoma" charset="0"/>
            </a:endParaRPr>
          </a:p>
          <a:p>
            <a:pPr eaLnBrk="1" hangingPunct="1"/>
            <a:r>
              <a:rPr lang="en-US" smtClean="0">
                <a:latin typeface="Tahoma" charset="0"/>
              </a:rPr>
              <a:t>ejemplo: </a:t>
            </a:r>
            <a:r>
              <a:rPr lang="pt-BR" smtClean="0">
                <a:latin typeface="Tahoma" charset="0"/>
              </a:rPr>
              <a:t>02 71 00 00 0B 0A B0 00 10 00 00 00 00 00 00 0A </a:t>
            </a:r>
            <a:r>
              <a:rPr lang="pt-BR" i="1" smtClean="0">
                <a:latin typeface="Tahoma" charset="0"/>
              </a:rPr>
              <a:t>(Remove the 90 00 at the end)</a:t>
            </a:r>
            <a:r>
              <a:rPr lang="pt-BR" smtClean="0">
                <a:latin typeface="Tahoma" charset="0"/>
              </a:rPr>
              <a:t> =&gt; Minimum of Security Nivel (MSL) is not reached!</a:t>
            </a:r>
          </a:p>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b="1" smtClean="0">
                <a:latin typeface="Tahoma" charset="0"/>
              </a:rPr>
              <a:t>- hacer</a:t>
            </a:r>
            <a:endParaRPr lang="en-US" smtClean="0">
              <a:latin typeface="Tahoma" charset="0"/>
            </a:endParaRPr>
          </a:p>
          <a:p>
            <a:pPr eaLnBrk="1" hangingPunct="1"/>
            <a:r>
              <a:rPr lang="en-US" smtClean="0">
                <a:latin typeface="Tahoma" charset="0"/>
              </a:rPr>
              <a:t>- mostrar (Solución de ejercicios)</a:t>
            </a:r>
          </a:p>
          <a:p>
            <a:pPr eaLnBrk="1" hangingPunct="1"/>
            <a:endParaRPr lang="en-US" smtClean="0">
              <a:latin typeface="Tahoma"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55B84B9-D53B-4936-8B8F-5FE87C39CB09}" type="slidenum">
              <a:rPr lang="fr-FR"/>
              <a:pPr/>
              <a:t>6</a:t>
            </a:fld>
            <a:endParaRPr lang="fr-F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b="1" smtClean="0">
                <a:latin typeface="Tahoma" charset="0"/>
              </a:rPr>
              <a:t>Métodos de enseñanza:</a:t>
            </a:r>
          </a:p>
          <a:p>
            <a:pPr eaLnBrk="1" hangingPunct="1"/>
            <a:r>
              <a:rPr lang="en-US"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5D9B45ED-218F-442D-A9E1-9B3E4E64B07C}" type="slidenum">
              <a:rPr lang="fr-FR"/>
              <a:pPr/>
              <a:t>60</a:t>
            </a:fld>
            <a:endParaRPr lang="fr-F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BE2D5D04-2C8E-44D0-94C6-3AB5F3939795}" type="slidenum">
              <a:rPr lang="fr-FR"/>
              <a:pPr/>
              <a:t>61</a:t>
            </a:fld>
            <a:endParaRPr lang="fr-F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r>
              <a:rPr lang="en-US" smtClean="0">
                <a:latin typeface="Tahoma" charset="0"/>
              </a:rPr>
              <a:t>(Ver Administration Guide Capítulo 8 – Managing transport keys)</a:t>
            </a:r>
          </a:p>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06BAD960-C5E7-41B6-8D2D-DC3ED1D01F3D}" type="slidenum">
              <a:rPr lang="fr-FR"/>
              <a:pPr/>
              <a:t>62</a:t>
            </a:fld>
            <a:endParaRPr lang="fr-FR"/>
          </a:p>
        </p:txBody>
      </p:sp>
      <p:sp>
        <p:nvSpPr>
          <p:cNvPr id="199683" name="Rectangle 2"/>
          <p:cNvSpPr>
            <a:spLocks noGrp="1" noRot="1" noChangeAspect="1" noChangeArrowheads="1" noTextEdit="1"/>
          </p:cNvSpPr>
          <p:nvPr>
            <p:ph type="sldImg"/>
          </p:nvPr>
        </p:nvSpPr>
        <p:spPr>
          <a:xfrm>
            <a:off x="854075" y="744538"/>
            <a:ext cx="4962525" cy="3722687"/>
          </a:xfrm>
          <a:ln/>
        </p:spPr>
      </p:sp>
      <p:sp>
        <p:nvSpPr>
          <p:cNvPr id="199684" name="Rectangle 3"/>
          <p:cNvSpPr>
            <a:spLocks noGrp="1" noChangeArrowheads="1"/>
          </p:cNvSpPr>
          <p:nvPr>
            <p:ph type="body" idx="1"/>
          </p:nvPr>
        </p:nvSpPr>
        <p:spPr>
          <a:ln/>
        </p:spPr>
        <p:txBody>
          <a:bodyPr/>
          <a:lstStyle/>
          <a:p>
            <a:r>
              <a:rPr lang="en-US" smtClean="0">
                <a:latin typeface="Tahoma" charset="0"/>
              </a:rPr>
              <a:t>Aprovisionamiento Plataforma OTA</a:t>
            </a:r>
          </a:p>
          <a:p>
            <a:pPr>
              <a:buFont typeface="Wingdings 2" charset="2"/>
              <a:buNone/>
            </a:pPr>
            <a:r>
              <a:rPr lang="en-US" sz="2800" smtClean="0">
                <a:latin typeface="Tahoma" charset="0"/>
              </a:rPr>
              <a:t>Aprovisionamiento de base de datos de administrador de tarjeta</a:t>
            </a:r>
          </a:p>
          <a:p>
            <a:r>
              <a:rPr lang="en-US" smtClean="0">
                <a:latin typeface="Tahoma" charset="0"/>
              </a:rPr>
              <a:t>Contenido</a:t>
            </a:r>
          </a:p>
          <a:p>
            <a:r>
              <a:rPr lang="en-US" sz="3200" smtClean="0">
                <a:latin typeface="Tahoma" charset="0"/>
              </a:rPr>
              <a:t> Resumen</a:t>
            </a:r>
          </a:p>
          <a:p>
            <a:r>
              <a:rPr lang="en-US" sz="3200" smtClean="0">
                <a:latin typeface="Tahoma" charset="0"/>
              </a:rPr>
              <a:t> Aprovisionamiento de tarjeta en 4 pasos</a:t>
            </a:r>
          </a:p>
          <a:p>
            <a:r>
              <a:rPr lang="en-US" sz="3200" smtClean="0">
                <a:latin typeface="Tahoma" charset="0"/>
              </a:rPr>
              <a:t> Para crear una Instancia de Tarjeta</a:t>
            </a:r>
          </a:p>
          <a:p>
            <a:r>
              <a:rPr lang="en-US" sz="3200" smtClean="0">
                <a:latin typeface="Tahoma" charset="0"/>
              </a:rPr>
              <a:t> Administración de claves de transporte</a:t>
            </a:r>
          </a:p>
          <a:p>
            <a:r>
              <a:rPr lang="en-US" sz="3200" smtClean="0">
                <a:latin typeface="Tahoma" charset="0"/>
              </a:rPr>
              <a:t> Soporte LinqUS</a:t>
            </a:r>
          </a:p>
          <a:p>
            <a:r>
              <a:rPr lang="en-US" smtClean="0">
                <a:latin typeface="Tahoma" charset="0"/>
              </a:rPr>
              <a:t>Panorama del Aprovisionamiento</a:t>
            </a:r>
          </a:p>
          <a:p>
            <a:r>
              <a:rPr lang="en-US" smtClean="0">
                <a:latin typeface="Tahoma" charset="0"/>
              </a:rPr>
              <a:t>Panorama del Aprovisionamiento</a:t>
            </a:r>
            <a:br>
              <a:rPr lang="en-US" smtClean="0">
                <a:latin typeface="Tahoma" charset="0"/>
              </a:rPr>
            </a:br>
            <a:r>
              <a:rPr lang="en-US" smtClean="0">
                <a:latin typeface="Tahoma" charset="0"/>
              </a:rPr>
              <a:t>Herramientas</a:t>
            </a:r>
          </a:p>
          <a:p>
            <a:r>
              <a:rPr lang="en-US" smtClean="0">
                <a:latin typeface="Tahoma" charset="0"/>
              </a:rPr>
              <a:t>Contenido</a:t>
            </a:r>
          </a:p>
          <a:p>
            <a:r>
              <a:rPr lang="en-US" sz="3200" smtClean="0">
                <a:latin typeface="Tahoma" charset="0"/>
              </a:rPr>
              <a:t> Resumen</a:t>
            </a:r>
          </a:p>
          <a:p>
            <a:r>
              <a:rPr lang="en-US" sz="3200" smtClean="0">
                <a:latin typeface="Tahoma" charset="0"/>
              </a:rPr>
              <a:t> Aprovisionamiento de tarjeta en 4 pasos</a:t>
            </a:r>
          </a:p>
          <a:p>
            <a:r>
              <a:rPr lang="en-US" sz="3200" smtClean="0">
                <a:latin typeface="Tahoma" charset="0"/>
              </a:rPr>
              <a:t> Par crear una Instancia de Tarjeta</a:t>
            </a:r>
          </a:p>
          <a:p>
            <a:r>
              <a:rPr lang="en-US" sz="3200" smtClean="0">
                <a:latin typeface="Tahoma" charset="0"/>
              </a:rPr>
              <a:t> Administración de claves de transporte</a:t>
            </a:r>
          </a:p>
          <a:p>
            <a:r>
              <a:rPr lang="en-US" sz="3200" smtClean="0">
                <a:latin typeface="Tahoma" charset="0"/>
              </a:rPr>
              <a:t> Soporte LinqUS</a:t>
            </a:r>
          </a:p>
          <a:p>
            <a:r>
              <a:rPr lang="en-US" smtClean="0">
                <a:latin typeface="Tahoma" charset="0"/>
              </a:rPr>
              <a:t>Aprovisionamiento de tarjeta en 4 pasos</a:t>
            </a:r>
            <a:br>
              <a:rPr lang="en-US" smtClean="0">
                <a:latin typeface="Tahoma" charset="0"/>
              </a:rPr>
            </a:br>
            <a:r>
              <a:rPr lang="en-US" smtClean="0">
                <a:latin typeface="Tahoma" charset="0"/>
              </a:rPr>
              <a:t>Revisión de pasos</a:t>
            </a:r>
          </a:p>
          <a:p>
            <a:r>
              <a:rPr lang="en-US" smtClean="0">
                <a:latin typeface="Tahoma" charset="0"/>
              </a:rPr>
              <a:t>Aprovisionamiento de tarjeta en 4 pasos</a:t>
            </a:r>
            <a:br>
              <a:rPr lang="en-US" smtClean="0">
                <a:latin typeface="Tahoma" charset="0"/>
              </a:rPr>
            </a:br>
            <a:endParaRPr lang="en-US" smtClean="0">
              <a:latin typeface="Tahoma" charset="0"/>
            </a:endParaRPr>
          </a:p>
          <a:p>
            <a:r>
              <a:rPr lang="en-US" smtClean="0">
                <a:latin typeface="Tahoma" charset="0"/>
              </a:rPr>
              <a:t>Aprovisionamiento de tarjeta en 4 pasos</a:t>
            </a:r>
            <a:br>
              <a:rPr lang="en-US" smtClean="0">
                <a:latin typeface="Tahoma" charset="0"/>
              </a:rPr>
            </a:br>
            <a:r>
              <a:rPr lang="en-US" smtClean="0">
                <a:latin typeface="Tahoma" charset="0"/>
              </a:rPr>
              <a:t>– paso 1 Administración de servicio 1/5</a:t>
            </a:r>
          </a:p>
          <a:p>
            <a:r>
              <a:rPr lang="en-US" smtClean="0">
                <a:latin typeface="Tahoma" charset="0"/>
              </a:rPr>
              <a:t>Aprovisionamiento de tarjeta en 4 pasos</a:t>
            </a:r>
            <a:br>
              <a:rPr lang="en-US" smtClean="0">
                <a:latin typeface="Tahoma" charset="0"/>
              </a:rPr>
            </a:br>
            <a:r>
              <a:rPr lang="en-US" smtClean="0">
                <a:latin typeface="Tahoma" charset="0"/>
              </a:rPr>
              <a:t>– paso 1 Administración de servicio 2/5</a:t>
            </a:r>
          </a:p>
          <a:p>
            <a:r>
              <a:rPr lang="en-US" smtClean="0">
                <a:latin typeface="Tahoma" charset="0"/>
              </a:rPr>
              <a:t>Aprovisionamiento de tarjeta en 4 pasos</a:t>
            </a:r>
            <a:br>
              <a:rPr lang="en-US" smtClean="0">
                <a:latin typeface="Tahoma" charset="0"/>
              </a:rPr>
            </a:br>
            <a:r>
              <a:rPr lang="en-US" smtClean="0">
                <a:latin typeface="Tahoma" charset="0"/>
              </a:rPr>
              <a:t>– paso 1 Administración de servicio 3/5</a:t>
            </a:r>
          </a:p>
          <a:p>
            <a:r>
              <a:rPr lang="en-US" smtClean="0">
                <a:latin typeface="Tahoma" charset="0"/>
              </a:rPr>
              <a:t>Aprovisionamiento de tarjeta en 4 pasos</a:t>
            </a:r>
            <a:br>
              <a:rPr lang="en-US" smtClean="0">
                <a:latin typeface="Tahoma" charset="0"/>
              </a:rPr>
            </a:br>
            <a:r>
              <a:rPr lang="en-US" smtClean="0">
                <a:latin typeface="Tahoma" charset="0"/>
              </a:rPr>
              <a:t>– paso 1 Administración de servicio 4/5</a:t>
            </a:r>
          </a:p>
          <a:p>
            <a:r>
              <a:rPr lang="en-US" smtClean="0">
                <a:latin typeface="Tahoma" charset="0"/>
              </a:rPr>
              <a:t>Aprovisionamiento de tarjeta en 4 pasos</a:t>
            </a:r>
            <a:br>
              <a:rPr lang="en-US" smtClean="0">
                <a:latin typeface="Tahoma" charset="0"/>
              </a:rPr>
            </a:br>
            <a:r>
              <a:rPr lang="en-US" smtClean="0">
                <a:latin typeface="Tahoma" charset="0"/>
              </a:rPr>
              <a:t>– paso 1 Administración de servicio 5/5</a:t>
            </a:r>
          </a:p>
          <a:p>
            <a:pPr>
              <a:buFont typeface="Wingdings 2" charset="2"/>
              <a:buNone/>
            </a:pPr>
            <a:r>
              <a:rPr lang="en-US" smtClean="0">
                <a:latin typeface="Tahoma" charset="0"/>
              </a:rPr>
              <a:t>Seleccione el servicio “UpdatePLMN”</a:t>
            </a:r>
          </a:p>
          <a:p>
            <a:r>
              <a:rPr lang="en-US" smtClean="0">
                <a:latin typeface="Tahoma" charset="0"/>
              </a:rPr>
              <a:t>Analizar la declaración del servicio (Descripción e implementación &amp; Implementation)</a:t>
            </a:r>
          </a:p>
          <a:p>
            <a:r>
              <a:rPr lang="en-US" smtClean="0">
                <a:latin typeface="Tahoma" charset="0"/>
              </a:rPr>
              <a:t>Exporart definición de servicio “UpdatePLMN”</a:t>
            </a:r>
          </a:p>
          <a:p>
            <a:r>
              <a:rPr lang="en-US" smtClean="0">
                <a:latin typeface="Tahoma" charset="0"/>
              </a:rPr>
              <a:t>Exportar Implementación de servicio “UpdatePLMN”</a:t>
            </a:r>
          </a:p>
          <a:p>
            <a:r>
              <a:rPr lang="en-US" smtClean="0">
                <a:latin typeface="Tahoma" charset="0"/>
              </a:rPr>
              <a:t>Aprovisionamiento de tarjeta en 4 pasos</a:t>
            </a:r>
            <a:br>
              <a:rPr lang="en-US" smtClean="0">
                <a:latin typeface="Tahoma" charset="0"/>
              </a:rPr>
            </a:br>
            <a:endParaRPr lang="en-US" smtClean="0">
              <a:latin typeface="Tahoma" charset="0"/>
            </a:endParaRPr>
          </a:p>
          <a:p>
            <a:r>
              <a:rPr lang="en-US" smtClean="0">
                <a:latin typeface="Tahoma" charset="0"/>
              </a:rPr>
              <a:t>Aprovisionamiento de tarjeta en 4 pasos– Paso 2 Proveedor de tarjetas 1/8</a:t>
            </a:r>
          </a:p>
          <a:p>
            <a:r>
              <a:rPr lang="en-US" smtClean="0">
                <a:latin typeface="Tahoma" charset="0"/>
              </a:rPr>
              <a:t>Aprovisionamiento de tarjeta en 4 pasos– Paso 2 Proveedor de tarjetas 2/8</a:t>
            </a:r>
          </a:p>
          <a:p>
            <a:r>
              <a:rPr lang="en-US" smtClean="0">
                <a:latin typeface="Tahoma" charset="0"/>
              </a:rPr>
              <a:t>Aprovisionamiento de tarjeta en 4 pasos– Paso 2 Proveedor de tarjetas 3/8</a:t>
            </a:r>
          </a:p>
          <a:p>
            <a:r>
              <a:rPr lang="en-US" smtClean="0">
                <a:latin typeface="Tahoma" charset="0"/>
              </a:rPr>
              <a:t>Aprovisionamiento de tarjeta en 4 pasos– Paso 2 Proveedor de tarjetas 4/8</a:t>
            </a:r>
          </a:p>
          <a:p>
            <a:r>
              <a:rPr lang="en-US" smtClean="0">
                <a:latin typeface="Tahoma" charset="0"/>
              </a:rPr>
              <a:t>Aprovisionamiento de tarjeta en 4 pasos– Paso 2 Proveedor de tarjetas 5/8</a:t>
            </a:r>
          </a:p>
          <a:p>
            <a:r>
              <a:rPr lang="en-US" smtClean="0">
                <a:latin typeface="Tahoma" charset="0"/>
              </a:rPr>
              <a:t>Aprovisionamiento de tarjeta en 4 pasos– Paso 2 Proveedor de tarjetas 6/8</a:t>
            </a:r>
          </a:p>
          <a:p>
            <a:r>
              <a:rPr lang="en-US" smtClean="0">
                <a:latin typeface="Tahoma" charset="0"/>
              </a:rPr>
              <a:t>Aprovisionamiento de tarjeta en 4 pasos– Paso 2 Proveedor de tarjetas 7/8</a:t>
            </a:r>
          </a:p>
          <a:p>
            <a:r>
              <a:rPr lang="en-US" smtClean="0">
                <a:latin typeface="Tahoma" charset="0"/>
              </a:rPr>
              <a:t>Aprovisionamiento de tarjeta en 4 pasos– Paso 2 Proveedor de tarjetas 1/8</a:t>
            </a:r>
          </a:p>
          <a:p>
            <a:r>
              <a:rPr lang="en-US" smtClean="0">
                <a:latin typeface="Tahoma" charset="0"/>
              </a:rPr>
              <a:t>Crear un nuevo proveedor de tarjeta usando la función batch Load </a:t>
            </a:r>
            <a:br>
              <a:rPr lang="en-US" smtClean="0">
                <a:latin typeface="Tahoma" charset="0"/>
              </a:rPr>
            </a:br>
            <a:r>
              <a:rPr lang="en-US" smtClean="0">
                <a:latin typeface="Tahoma" charset="0"/>
              </a:rPr>
              <a:t> Card</a:t>
            </a:r>
            <a:r>
              <a:rPr lang="en-US" i="1" smtClean="0">
                <a:latin typeface="Tahoma" charset="0"/>
              </a:rPr>
              <a:t>_Vendor_</a:t>
            </a:r>
            <a:r>
              <a:rPr lang="en-US" i="1" smtClean="0">
                <a:solidFill>
                  <a:srgbClr val="FF0066"/>
                </a:solidFill>
                <a:latin typeface="Tahoma" charset="0"/>
              </a:rPr>
              <a:t>xx</a:t>
            </a:r>
          </a:p>
          <a:p>
            <a:pPr lvl="1">
              <a:buFont typeface="Symbol" charset="2"/>
              <a:buNone/>
            </a:pPr>
            <a:r>
              <a:rPr lang="en-US" i="1" smtClean="0">
                <a:latin typeface="Tahoma" charset="0"/>
              </a:rPr>
              <a:t>(Nombre de archivo	CardVendor_</a:t>
            </a:r>
            <a:r>
              <a:rPr lang="en-US" i="1" smtClean="0">
                <a:solidFill>
                  <a:srgbClr val="FF0066"/>
                </a:solidFill>
                <a:latin typeface="Tahoma" charset="0"/>
              </a:rPr>
              <a:t>xx</a:t>
            </a:r>
            <a:r>
              <a:rPr lang="en-US" i="1" smtClean="0">
                <a:latin typeface="Tahoma" charset="0"/>
              </a:rPr>
              <a:t>.xml)</a:t>
            </a:r>
          </a:p>
          <a:p>
            <a:r>
              <a:rPr lang="en-US" smtClean="0">
                <a:latin typeface="Tahoma" charset="0"/>
              </a:rPr>
              <a:t>Aprovisionamiento de tarjeta en 4 pasos– Paso 2 Definición de tarjeta 1/3</a:t>
            </a:r>
          </a:p>
          <a:p>
            <a:r>
              <a:rPr lang="en-US" smtClean="0">
                <a:latin typeface="Tahoma" charset="0"/>
              </a:rPr>
              <a:t>Aprovisionamiento de tarjeta en 4 pasos– Paso 2 Definición de tarjeta 2/3</a:t>
            </a:r>
          </a:p>
          <a:p>
            <a:r>
              <a:rPr lang="en-US" smtClean="0">
                <a:latin typeface="Tahoma" charset="0"/>
              </a:rPr>
              <a:t>Aprovisionamiento de tarjeta en 4 pasos– Paso 2 Definición de tarjeta 3/3</a:t>
            </a:r>
          </a:p>
          <a:p>
            <a:r>
              <a:rPr lang="en-US" smtClean="0">
                <a:latin typeface="Tahoma" charset="0"/>
              </a:rPr>
              <a:t>Crear una nueva* definición de tarjeta* con los siguientes parámetros</a:t>
            </a:r>
          </a:p>
          <a:p>
            <a:pPr lvl="1"/>
            <a:r>
              <a:rPr lang="en-US" smtClean="0">
                <a:latin typeface="Tahoma" charset="0"/>
              </a:rPr>
              <a:t>Nombre de archivo de definicón de tarjeta	CardDefinition_GXX_V32_128k_</a:t>
            </a:r>
            <a:r>
              <a:rPr lang="en-US" i="1" smtClean="0">
                <a:solidFill>
                  <a:srgbClr val="FF0066"/>
                </a:solidFill>
                <a:latin typeface="Tahoma" charset="0"/>
              </a:rPr>
              <a:t>xx</a:t>
            </a:r>
          </a:p>
          <a:p>
            <a:pPr lvl="1"/>
            <a:r>
              <a:rPr lang="en-US" smtClean="0">
                <a:latin typeface="Tahoma" charset="0"/>
              </a:rPr>
              <a:t>nombre de definición de tarjeta	GXX_V32_128K_</a:t>
            </a:r>
            <a:r>
              <a:rPr lang="en-US" i="1" smtClean="0">
                <a:solidFill>
                  <a:srgbClr val="FF0066"/>
                </a:solidFill>
                <a:latin typeface="Tahoma" charset="0"/>
              </a:rPr>
              <a:t>xx</a:t>
            </a:r>
          </a:p>
          <a:p>
            <a:pPr lvl="1"/>
            <a:r>
              <a:rPr lang="en-US" smtClean="0">
                <a:latin typeface="Tahoma" charset="0"/>
              </a:rPr>
              <a:t>Nombre comercial	GemXplore Xpresso v3.2 128K</a:t>
            </a:r>
          </a:p>
          <a:p>
            <a:pPr lvl="1"/>
            <a:r>
              <a:rPr lang="en-US" smtClean="0">
                <a:latin typeface="Tahoma" charset="0"/>
              </a:rPr>
              <a:t>Nombre de OS 	GemXploreXpressoV3.2 </a:t>
            </a:r>
          </a:p>
          <a:p>
            <a:pPr lvl="1"/>
            <a:r>
              <a:rPr lang="en-US" smtClean="0">
                <a:latin typeface="Tahoma" charset="0"/>
              </a:rPr>
              <a:t>versión OS 	MPH037</a:t>
            </a:r>
          </a:p>
          <a:p>
            <a:pPr lvl="1"/>
            <a:r>
              <a:rPr lang="en-US" smtClean="0">
                <a:latin typeface="Tahoma" charset="0"/>
              </a:rPr>
              <a:t>Fabricante de chip	Philips</a:t>
            </a:r>
          </a:p>
          <a:p>
            <a:pPr lvl="1"/>
            <a:r>
              <a:rPr lang="en-US" smtClean="0">
                <a:latin typeface="Tahoma" charset="0"/>
              </a:rPr>
              <a:t>modelo de chip	Confidencial</a:t>
            </a:r>
          </a:p>
          <a:p>
            <a:pPr lvl="1"/>
            <a:r>
              <a:rPr lang="en-US" smtClean="0">
                <a:latin typeface="Tahoma" charset="0"/>
              </a:rPr>
              <a:t>EEPROM 	99999</a:t>
            </a:r>
          </a:p>
          <a:p>
            <a:pPr lvl="1"/>
            <a:r>
              <a:rPr lang="en-US" smtClean="0">
                <a:latin typeface="Tahoma" charset="0"/>
              </a:rPr>
              <a:t>RAM size-	1</a:t>
            </a:r>
          </a:p>
          <a:p>
            <a:pPr lvl="1"/>
            <a:r>
              <a:rPr lang="en-US" smtClean="0">
                <a:latin typeface="Tahoma" charset="0"/>
              </a:rPr>
              <a:t>ROM 	-1</a:t>
            </a:r>
          </a:p>
          <a:p>
            <a:pPr lvl="1"/>
            <a:r>
              <a:rPr lang="en-US" smtClean="0">
                <a:latin typeface="Tahoma" charset="0"/>
              </a:rPr>
              <a:t>Libre	-1</a:t>
            </a:r>
          </a:p>
          <a:p>
            <a:r>
              <a:rPr lang="en-US" smtClean="0">
                <a:latin typeface="Tahoma" charset="0"/>
              </a:rPr>
              <a:t>Aprovisionamiento de tarjeta en 4 pasos</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 – mapeo de archivos 2G/3G</a:t>
            </a:r>
          </a:p>
          <a:p>
            <a:pPr>
              <a:buFont typeface="Wingdings 2" charset="2"/>
              <a:buNone/>
            </a:pPr>
            <a:r>
              <a:rPr lang="en-US" sz="1800" smtClean="0">
                <a:latin typeface="Tahoma" charset="0"/>
              </a:rPr>
              <a:t>En tarjetas 3G, se puede mapear cierto número de archivos SIM y USIM , esto es: </a:t>
            </a:r>
          </a:p>
          <a:p>
            <a:r>
              <a:rPr lang="en-US" sz="1800" smtClean="0">
                <a:latin typeface="Tahoma" charset="0"/>
              </a:rPr>
              <a:t>Separar versiones 2G y 3G de los archivos, </a:t>
            </a:r>
          </a:p>
          <a:p>
            <a:r>
              <a:rPr lang="en-US" sz="1800" smtClean="0">
                <a:latin typeface="Tahoma" charset="0"/>
              </a:rPr>
              <a:t>Pero mapeados de modo que compartan el mismo contenido.</a:t>
            </a:r>
          </a:p>
          <a:p>
            <a:endParaRPr lang="en-US" smtClean="0">
              <a:latin typeface="Tahoma" charset="0"/>
            </a:endParaRPr>
          </a:p>
          <a:p>
            <a:r>
              <a:rPr lang="en-US" smtClean="0">
                <a:latin typeface="Tahoma" charset="0"/>
              </a:rPr>
              <a:t>Aprovisionamiento de tarjeta en 4 pasos – paso 3 – mapeo de archivos 2G/3G</a:t>
            </a:r>
          </a:p>
          <a:p>
            <a:pPr>
              <a:buFont typeface="Wingdings 2" charset="2"/>
              <a:buNone/>
            </a:pPr>
            <a:r>
              <a:rPr lang="en-US" b="1" smtClean="0">
                <a:latin typeface="Tahoma" charset="0"/>
              </a:rPr>
              <a:t>Archivos de propiedades OTA :</a:t>
            </a:r>
          </a:p>
          <a:p>
            <a:pPr>
              <a:buFont typeface="Wingdings 2" charset="2"/>
              <a:buNone/>
            </a:pPr>
            <a:endParaRPr lang="en-US" smtClean="0">
              <a:latin typeface="Tahoma" charset="0"/>
            </a:endParaRPr>
          </a:p>
          <a:p>
            <a:r>
              <a:rPr lang="en-US" smtClean="0">
                <a:latin typeface="Tahoma" charset="0"/>
              </a:rPr>
              <a:t>Para servicios estándar entregados con OTA 5.1, la lista de archivos mapeados es</a:t>
            </a:r>
          </a:p>
          <a:p>
            <a:pPr lvl="1"/>
            <a:r>
              <a:rPr lang="en-US" b="1" i="1" smtClean="0">
                <a:latin typeface="Tahoma" charset="0"/>
              </a:rPr>
              <a:t>LinkFile.properties</a:t>
            </a:r>
            <a:endParaRPr lang="en-US" smtClean="0">
              <a:latin typeface="Tahoma" charset="0"/>
            </a:endParaRPr>
          </a:p>
          <a:p>
            <a:pPr lvl="1">
              <a:buFont typeface="Symbol" charset="2"/>
              <a:buNone/>
            </a:pPr>
            <a:endParaRPr lang="en-US" smtClean="0">
              <a:latin typeface="Tahoma" charset="0"/>
            </a:endParaRPr>
          </a:p>
          <a:p>
            <a:r>
              <a:rPr lang="en-US" smtClean="0">
                <a:latin typeface="Tahoma" charset="0"/>
              </a:rPr>
              <a:t>Para lo servicios customizados:</a:t>
            </a:r>
          </a:p>
          <a:p>
            <a:pPr lvl="1"/>
            <a:r>
              <a:rPr lang="en-US" b="1" i="1" smtClean="0">
                <a:latin typeface="Tahoma" charset="0"/>
              </a:rPr>
              <a:t>CustomLinkFile.properties</a:t>
            </a:r>
          </a:p>
          <a:p>
            <a:pPr lvl="1"/>
            <a:endParaRPr lang="fr-FR" smtClean="0">
              <a:latin typeface="Tahoma" charset="0"/>
            </a:endParaRPr>
          </a:p>
          <a:p>
            <a:pPr lvl="1"/>
            <a:endParaRPr lang="en-US" smtClean="0">
              <a:latin typeface="Tahoma" charset="0"/>
            </a:endParaRPr>
          </a:p>
          <a:p>
            <a:r>
              <a:rPr lang="en-US" smtClean="0">
                <a:latin typeface="Tahoma" charset="0"/>
              </a:rPr>
              <a:t>Ambos archivos se localizan en:	</a:t>
            </a:r>
            <a:r>
              <a:rPr lang="en-US" sz="1800" i="1" smtClean="0">
                <a:latin typeface="Tahoma" charset="0"/>
              </a:rPr>
              <a:t>$RCA_PLUGIN/services/com/gemplus/gcota/card</a:t>
            </a:r>
          </a:p>
          <a:p>
            <a:endParaRPr lang="en-US" smtClean="0">
              <a:latin typeface="Tahoma" charset="0"/>
            </a:endParaRPr>
          </a:p>
          <a:p>
            <a:r>
              <a:rPr lang="en-US" smtClean="0">
                <a:latin typeface="Tahoma" charset="0"/>
              </a:rPr>
              <a:t>Aprovisionamiento de tarjeta en 4 pasos – paso 3 – mapeo de archivos 2G/3G</a:t>
            </a:r>
          </a:p>
          <a:p>
            <a:r>
              <a:rPr lang="en-US" smtClean="0">
                <a:latin typeface="Tahoma" charset="0"/>
              </a:rPr>
              <a:t>Aprovisionamiento de tarjeta en 4 pasos – paso 3 – mapeo de archivos 2G/3G</a:t>
            </a:r>
          </a:p>
          <a:p>
            <a:r>
              <a:rPr lang="en-US" sz="1800" b="1" smtClean="0">
                <a:latin typeface="Tahoma" charset="0"/>
              </a:rPr>
              <a:t>En el perfil de tarjeta</a:t>
            </a:r>
            <a:r>
              <a:rPr lang="en-US" sz="1800" smtClean="0">
                <a:latin typeface="Tahoma" charset="0"/>
              </a:rPr>
              <a:t>, para especificar que se estan compartiendo los contenidos del archivo , el tamaño del archivo 3G a debe ponerse en cero en perfil de la tarjeta</a:t>
            </a:r>
            <a:endParaRPr lang="en-US" smtClean="0">
              <a:latin typeface="Tahoma" charset="0"/>
            </a:endParaRPr>
          </a:p>
          <a:p>
            <a:r>
              <a:rPr lang="en-US" smtClean="0">
                <a:latin typeface="Tahoma" charset="0"/>
              </a:rPr>
              <a:t>Aprovisionamiento de tarjeta en 4 pasos – paso 3 – mapeo de archivos 2G/3G</a:t>
            </a:r>
          </a:p>
          <a:p>
            <a:r>
              <a:rPr lang="en-US" smtClean="0">
                <a:latin typeface="Tahoma" charset="0"/>
              </a:rPr>
              <a:t>Si el tamaño del archivo 3G  es igual a cero, actualice los contenidos del archivo 2G (y los cambios se reflejarán en el archivo 3G).</a:t>
            </a:r>
          </a:p>
          <a:p>
            <a:pPr>
              <a:buFont typeface="Wingdings 2" charset="2"/>
              <a:buNone/>
            </a:pPr>
            <a:endParaRPr lang="en-US" smtClean="0">
              <a:latin typeface="Tahoma" charset="0"/>
            </a:endParaRPr>
          </a:p>
          <a:p>
            <a:r>
              <a:rPr lang="en-US" smtClean="0">
                <a:latin typeface="Tahoma" charset="0"/>
              </a:rPr>
              <a:t>Aprovisionamiento de tarjeta en 4 pasos – paso 3 – mapeo de archivos 2G/3G</a:t>
            </a:r>
          </a:p>
          <a:p>
            <a:r>
              <a:rPr lang="en-US" smtClean="0">
                <a:latin typeface="Tahoma" charset="0"/>
              </a:rPr>
              <a:t>Si el peso de un archivo 3G no es igual a cero, sólo actualice el contenido del archivo 3G .</a:t>
            </a:r>
          </a:p>
          <a:p>
            <a:r>
              <a:rPr lang="en-US" smtClean="0">
                <a:latin typeface="Tahoma" charset="0"/>
              </a:rPr>
              <a:t>Aprovisionamiento de tarjeta en 4 pasos – paso 3</a:t>
            </a:r>
          </a:p>
          <a:p>
            <a:r>
              <a:rPr lang="en-US" smtClean="0">
                <a:latin typeface="Tahoma" charset="0"/>
              </a:rPr>
              <a:t>Aprovisionamiento de tarjeta en 4 pasos – paso 3</a:t>
            </a:r>
          </a:p>
          <a:p>
            <a:r>
              <a:rPr lang="en-US" smtClean="0">
                <a:latin typeface="Tahoma" charset="0"/>
              </a:rPr>
              <a:t>Aprovisionamiento de tarjeta en 4 pasos – paso 3 - mNFC</a:t>
            </a:r>
          </a:p>
          <a:p>
            <a:r>
              <a:rPr lang="en-US" smtClean="0">
                <a:latin typeface="Tahoma" charset="0"/>
              </a:rPr>
              <a:t>Aprovisionamiento de tarjeta en 4 pasos – paso 3 </a:t>
            </a:r>
          </a:p>
          <a:p>
            <a:r>
              <a:rPr lang="en-US" smtClean="0">
                <a:latin typeface="Tahoma" charset="0"/>
              </a:rPr>
              <a:t>Aprovisionamiento de tarjeta en 4 pasos – paso 3 </a:t>
            </a:r>
          </a:p>
          <a:p>
            <a:r>
              <a:rPr lang="en-US" smtClean="0">
                <a:latin typeface="Tahoma" charset="0"/>
              </a:rPr>
              <a:t>Aprovisionamiento de tarjeta en 4 pasos – paso 3 </a:t>
            </a:r>
          </a:p>
          <a:p>
            <a:pPr eaLnBrk="1" hangingPunct="1"/>
            <a:r>
              <a:rPr lang="en-US" sz="2400" smtClean="0">
                <a:latin typeface="Tahoma" charset="0"/>
              </a:rPr>
              <a:t>De acuerdo al estándar </a:t>
            </a:r>
            <a:r>
              <a:rPr lang="en-US" sz="2400" b="1" smtClean="0">
                <a:solidFill>
                  <a:srgbClr val="7F7F7F"/>
                </a:solidFill>
                <a:latin typeface="Tahoma" charset="0"/>
              </a:rPr>
              <a:t>Global Platform </a:t>
            </a:r>
            <a:r>
              <a:rPr lang="en-US" sz="2400" smtClean="0">
                <a:latin typeface="Tahoma" charset="0"/>
              </a:rPr>
              <a:t>,</a:t>
            </a:r>
            <a:r>
              <a:rPr lang="en-US" sz="2400" b="1" smtClean="0">
                <a:solidFill>
                  <a:srgbClr val="7F7F7F"/>
                </a:solidFill>
                <a:latin typeface="Tahoma" charset="0"/>
              </a:rPr>
              <a:t>release 2.2</a:t>
            </a:r>
            <a:r>
              <a:rPr lang="en-US" sz="2400" smtClean="0">
                <a:latin typeface="Tahoma" charset="0"/>
              </a:rPr>
              <a:t>, varios“</a:t>
            </a:r>
            <a:r>
              <a:rPr lang="en-US" sz="2400" b="1" smtClean="0">
                <a:solidFill>
                  <a:srgbClr val="7F7F7F"/>
                </a:solidFill>
                <a:latin typeface="Tahoma" charset="0"/>
              </a:rPr>
              <a:t>privilegios </a:t>
            </a:r>
            <a:r>
              <a:rPr lang="en-US" sz="2400" smtClean="0">
                <a:latin typeface="Tahoma" charset="0"/>
              </a:rPr>
              <a:t>” (= Mecanismos) estan disponibles para manejas dominios de seguridad y aplicaciones </a:t>
            </a:r>
            <a:r>
              <a:rPr lang="en-US" sz="2400" b="1" smtClean="0">
                <a:solidFill>
                  <a:srgbClr val="7F7F7F"/>
                </a:solidFill>
                <a:latin typeface="Tahoma" charset="0"/>
              </a:rPr>
              <a:t>over the air.</a:t>
            </a:r>
            <a:endParaRPr lang="en-US" sz="2400" smtClean="0">
              <a:latin typeface="Tahoma" charset="0"/>
            </a:endParaRPr>
          </a:p>
          <a:p>
            <a:pPr>
              <a:buFont typeface="Wingdings 2" charset="2"/>
              <a:buNone/>
            </a:pPr>
            <a:endParaRPr lang="en-US" sz="2400" smtClean="0">
              <a:latin typeface="Tahoma" charset="0"/>
            </a:endParaRPr>
          </a:p>
          <a:p>
            <a:pPr>
              <a:buFont typeface="Wingdings 2" charset="2"/>
              <a:buNone/>
            </a:pPr>
            <a:r>
              <a:rPr lang="en-US" sz="2400" smtClean="0">
                <a:latin typeface="Tahoma" charset="0"/>
              </a:rPr>
              <a:t>Los dos privilegios principales son:</a:t>
            </a:r>
          </a:p>
          <a:p>
            <a:pPr>
              <a:buFont typeface="Wingdings 2" charset="2"/>
              <a:buBlip>
                <a:blip r:embed="rId3"/>
              </a:buBlip>
            </a:pPr>
            <a:r>
              <a:rPr lang="en-US" sz="2400" smtClean="0">
                <a:latin typeface="Tahoma" charset="0"/>
              </a:rPr>
              <a:t>Modo de administración autorizada</a:t>
            </a:r>
          </a:p>
          <a:p>
            <a:pPr>
              <a:buFont typeface="Wingdings 2" charset="2"/>
              <a:buBlip>
                <a:blip r:embed="rId3"/>
              </a:buBlip>
            </a:pPr>
            <a:endParaRPr lang="en-US" sz="2400" smtClean="0">
              <a:latin typeface="Tahoma" charset="0"/>
            </a:endParaRPr>
          </a:p>
          <a:p>
            <a:r>
              <a:rPr lang="en-US" sz="2400" smtClean="0">
                <a:latin typeface="Tahoma" charset="0"/>
              </a:rPr>
              <a:t>Modo de administración delegada</a:t>
            </a:r>
          </a:p>
          <a:p>
            <a:r>
              <a:rPr lang="en-US" smtClean="0">
                <a:latin typeface="Tahoma" charset="0"/>
              </a:rPr>
              <a:t>Aprovisionamiento de tarjeta en 4 pasos – paso 3  - Administración Autorizada</a:t>
            </a:r>
          </a:p>
          <a:p>
            <a:r>
              <a:rPr lang="en-US" smtClean="0">
                <a:latin typeface="Tahoma" charset="0"/>
              </a:rPr>
              <a:t>Aprovisionamiento de tarjeta en 4 pasos – paso 3  - Administración Autorizada</a:t>
            </a:r>
          </a:p>
          <a:p>
            <a:r>
              <a:rPr lang="en-US" smtClean="0">
                <a:latin typeface="Tahoma" charset="0"/>
              </a:rPr>
              <a:t>Aprovisionamiento de tarjeta en 4 pasos – paso 3 </a:t>
            </a:r>
            <a:br>
              <a:rPr lang="en-US" smtClean="0">
                <a:latin typeface="Tahoma" charset="0"/>
              </a:rPr>
            </a:br>
            <a:r>
              <a:rPr lang="en-US" smtClean="0">
                <a:latin typeface="Tahoma" charset="0"/>
              </a:rPr>
              <a:t>Principales estrategias de despliegue</a:t>
            </a:r>
          </a:p>
          <a:p>
            <a:r>
              <a:rPr lang="en-US" smtClean="0">
                <a:latin typeface="Tahoma" charset="0"/>
              </a:rPr>
              <a:t>Aprovisionamiento de tarjeta en 4 pasos – paso 3 </a:t>
            </a:r>
          </a:p>
          <a:p>
            <a:r>
              <a:rPr lang="en-US" smtClean="0">
                <a:latin typeface="Tahoma" charset="0"/>
              </a:rPr>
              <a:t>Aprovisionamiento de tarjeta en 4 pasos – paso 3 </a:t>
            </a:r>
          </a:p>
          <a:p>
            <a:r>
              <a:rPr lang="en-US" smtClean="0">
                <a:latin typeface="Tahoma" charset="0"/>
              </a:rPr>
              <a:t>Aprovisionamiento de tarjeta en 4 pasos – paso 3 </a:t>
            </a:r>
            <a:br>
              <a:rPr lang="en-US" smtClean="0">
                <a:latin typeface="Tahoma" charset="0"/>
              </a:rPr>
            </a:br>
            <a:r>
              <a:rPr lang="en-US" smtClean="0">
                <a:latin typeface="Tahoma" charset="0"/>
              </a:rPr>
              <a:t>GP 2.2 standard </a:t>
            </a:r>
            <a:r>
              <a:rPr lang="en-US" sz="2400" i="1" smtClean="0">
                <a:latin typeface="Tahoma" charset="0"/>
              </a:rPr>
              <a:t>(para configuración UICC 1.0)</a:t>
            </a:r>
            <a:endParaRPr lang="en-US" sz="1800" i="1" smtClean="0">
              <a:latin typeface="Tahoma" charset="0"/>
            </a:endParaRPr>
          </a:p>
          <a:p>
            <a:r>
              <a:rPr lang="en-US" smtClean="0">
                <a:latin typeface="Tahoma" charset="0"/>
              </a:rPr>
              <a:t>Aprovisionamiento de tarjeta en 4 pasos – paso 3 </a:t>
            </a:r>
          </a:p>
          <a:p>
            <a:r>
              <a:rPr lang="en-US" smtClean="0">
                <a:latin typeface="Tahoma" charset="0"/>
              </a:rPr>
              <a:t>Aprovisionamiento de tarjeta en 4 pasos – paso 3 </a:t>
            </a:r>
          </a:p>
          <a:p>
            <a:r>
              <a:rPr lang="en-US" smtClean="0">
                <a:latin typeface="Tahoma" charset="0"/>
              </a:rPr>
              <a:t>Aprovisionamiento de tarjeta en 4 pasos – paso 3 </a:t>
            </a:r>
          </a:p>
          <a:p>
            <a:r>
              <a:rPr lang="en-US" smtClean="0">
                <a:latin typeface="Tahoma" charset="0"/>
              </a:rPr>
              <a:t>Aprovisionamiento de tarjeta en 4 pasos – paso 3 </a:t>
            </a:r>
          </a:p>
          <a:p>
            <a:r>
              <a:rPr lang="en-US" smtClean="0">
                <a:latin typeface="Tahoma" charset="0"/>
              </a:rPr>
              <a:t>Aprovisionamiento de tarjeta en 4 pasos – paso 3 </a:t>
            </a:r>
          </a:p>
          <a:p>
            <a:r>
              <a:rPr lang="en-US" smtClean="0">
                <a:latin typeface="Tahoma" charset="0"/>
              </a:rPr>
              <a:t>Aprovisionamiento de tarjeta en 4 pasos – paso 4 Seguridad de tarjeta 1/7 </a:t>
            </a:r>
          </a:p>
          <a:p>
            <a:r>
              <a:rPr lang="en-US" smtClean="0">
                <a:latin typeface="Tahoma" charset="0"/>
              </a:rPr>
              <a:t>Aprovisionamiento de tarjeta en 4 pasos – paso 4 Seguridad de tarjeta 2/7 </a:t>
            </a:r>
          </a:p>
          <a:p>
            <a:r>
              <a:rPr lang="en-US" smtClean="0">
                <a:latin typeface="Tahoma" charset="0"/>
              </a:rPr>
              <a:t>Aprovisionamiento de tarjeta en 4 pasos – paso 4 Seguridad de tarjeta 3/7 </a:t>
            </a:r>
          </a:p>
          <a:p>
            <a:r>
              <a:rPr lang="en-US" smtClean="0">
                <a:latin typeface="Tahoma" charset="0"/>
              </a:rPr>
              <a:t>Aprovisionamiento de tarjeta en 4 pasos – paso 4 Seguridad de tarjeta 4/7 </a:t>
            </a:r>
          </a:p>
          <a:p>
            <a:r>
              <a:rPr lang="en-US" smtClean="0">
                <a:latin typeface="Tahoma" charset="0"/>
              </a:rPr>
              <a:t>Aprovisionamiento de tarjeta en 4 pasos – paso 4 Seguridad de tarjeta 5/7 </a:t>
            </a:r>
          </a:p>
          <a:p>
            <a:r>
              <a:rPr lang="en-US" smtClean="0">
                <a:latin typeface="Tahoma" charset="0"/>
              </a:rPr>
              <a:t>Aprovisionamiento de tarjeta en 4 pasos – paso 4 Seguridad de tarjeta 6/7 </a:t>
            </a:r>
          </a:p>
          <a:p>
            <a:r>
              <a:rPr lang="en-US" smtClean="0">
                <a:latin typeface="Tahoma" charset="0"/>
              </a:rPr>
              <a:t>Aprovisionamiento de tarjeta en 4 pasos – paso 4 Seguridad de tarjeta 7/7</a:t>
            </a:r>
          </a:p>
          <a:p>
            <a:pPr eaLnBrk="1" hangingPunct="1">
              <a:lnSpc>
                <a:spcPct val="90000"/>
              </a:lnSpc>
              <a:buFont typeface="Wingdings" charset="2"/>
              <a:buNone/>
            </a:pPr>
            <a:r>
              <a:rPr lang="en-US" smtClean="0">
                <a:latin typeface="Tahoma" charset="0"/>
              </a:rPr>
              <a:t>Crear archivo de seguridad de tarjeta con los siguientes parámetros</a:t>
            </a:r>
          </a:p>
          <a:p>
            <a:pPr eaLnBrk="1" hangingPunct="1">
              <a:lnSpc>
                <a:spcPct val="90000"/>
              </a:lnSpc>
            </a:pPr>
            <a:r>
              <a:rPr lang="en-US" smtClean="0">
                <a:latin typeface="Tahoma" charset="0"/>
              </a:rPr>
              <a:t>número de serie (ICCID)</a:t>
            </a:r>
          </a:p>
          <a:p>
            <a:pPr lvl="1" eaLnBrk="1" hangingPunct="1">
              <a:lnSpc>
                <a:spcPct val="90000"/>
              </a:lnSpc>
            </a:pPr>
            <a:r>
              <a:rPr lang="en-US" b="1" smtClean="0">
                <a:latin typeface="Tahoma" charset="0"/>
              </a:rPr>
              <a:t>Card 1</a:t>
            </a:r>
            <a:r>
              <a:rPr lang="en-US" smtClean="0">
                <a:latin typeface="Tahoma" charset="0"/>
              </a:rPr>
              <a:t>	8910664000000007830	</a:t>
            </a:r>
            <a:r>
              <a:rPr lang="en-US" b="1" smtClean="0">
                <a:latin typeface="Tahoma" charset="0"/>
              </a:rPr>
              <a:t>Card 6</a:t>
            </a:r>
            <a:r>
              <a:rPr lang="en-US" smtClean="0">
                <a:latin typeface="Tahoma" charset="0"/>
              </a:rPr>
              <a:t>	8910663000000000224</a:t>
            </a:r>
          </a:p>
          <a:p>
            <a:pPr lvl="1" eaLnBrk="1" hangingPunct="1">
              <a:lnSpc>
                <a:spcPct val="90000"/>
              </a:lnSpc>
            </a:pPr>
            <a:r>
              <a:rPr lang="en-US" b="1" smtClean="0">
                <a:latin typeface="Tahoma" charset="0"/>
              </a:rPr>
              <a:t>Card 2</a:t>
            </a:r>
            <a:r>
              <a:rPr lang="en-US" smtClean="0">
                <a:latin typeface="Tahoma" charset="0"/>
              </a:rPr>
              <a:t>	8910662000000000472	</a:t>
            </a:r>
            <a:r>
              <a:rPr lang="en-US" b="1" smtClean="0">
                <a:latin typeface="Tahoma" charset="0"/>
              </a:rPr>
              <a:t>Card 7</a:t>
            </a:r>
            <a:r>
              <a:rPr lang="en-US" smtClean="0">
                <a:latin typeface="Tahoma" charset="0"/>
              </a:rPr>
              <a:t>	8910662000000002619</a:t>
            </a:r>
          </a:p>
          <a:p>
            <a:pPr lvl="1" eaLnBrk="1" hangingPunct="1">
              <a:lnSpc>
                <a:spcPct val="90000"/>
              </a:lnSpc>
            </a:pPr>
            <a:r>
              <a:rPr lang="en-US" b="1" smtClean="0">
                <a:latin typeface="Tahoma" charset="0"/>
              </a:rPr>
              <a:t>Card 3</a:t>
            </a:r>
            <a:r>
              <a:rPr lang="en-US" smtClean="0">
                <a:latin typeface="Tahoma" charset="0"/>
              </a:rPr>
              <a:t>	8910663000000008003	</a:t>
            </a:r>
            <a:r>
              <a:rPr lang="en-US" b="1" smtClean="0">
                <a:latin typeface="Tahoma" charset="0"/>
              </a:rPr>
              <a:t>Card 8</a:t>
            </a:r>
            <a:r>
              <a:rPr lang="en-US" smtClean="0">
                <a:latin typeface="Tahoma" charset="0"/>
              </a:rPr>
              <a:t>	8910662000000002627</a:t>
            </a:r>
          </a:p>
          <a:p>
            <a:pPr lvl="1" eaLnBrk="1" hangingPunct="1">
              <a:lnSpc>
                <a:spcPct val="90000"/>
              </a:lnSpc>
            </a:pPr>
            <a:r>
              <a:rPr lang="en-US" b="1" smtClean="0">
                <a:latin typeface="Tahoma" charset="0"/>
              </a:rPr>
              <a:t>Card 4</a:t>
            </a:r>
            <a:r>
              <a:rPr lang="en-US" smtClean="0">
                <a:latin typeface="Tahoma" charset="0"/>
              </a:rPr>
              <a:t>	8910664000000007772	</a:t>
            </a:r>
            <a:r>
              <a:rPr lang="en-US" b="1" smtClean="0">
                <a:latin typeface="Tahoma" charset="0"/>
              </a:rPr>
              <a:t>Card 9</a:t>
            </a:r>
            <a:r>
              <a:rPr lang="en-US" smtClean="0">
                <a:latin typeface="Tahoma" charset="0"/>
              </a:rPr>
              <a:t>	8910663000000000232</a:t>
            </a:r>
          </a:p>
          <a:p>
            <a:pPr lvl="1" eaLnBrk="1" hangingPunct="1">
              <a:lnSpc>
                <a:spcPct val="90000"/>
              </a:lnSpc>
            </a:pPr>
            <a:r>
              <a:rPr lang="en-US" b="1" smtClean="0">
                <a:latin typeface="Tahoma" charset="0"/>
              </a:rPr>
              <a:t>Card 5</a:t>
            </a:r>
            <a:r>
              <a:rPr lang="en-US" smtClean="0">
                <a:latin typeface="Tahoma" charset="0"/>
              </a:rPr>
              <a:t>	8910664000000007822	</a:t>
            </a:r>
            <a:r>
              <a:rPr lang="en-US" b="1" smtClean="0">
                <a:latin typeface="Tahoma" charset="0"/>
              </a:rPr>
              <a:t>Card 10</a:t>
            </a:r>
            <a:r>
              <a:rPr lang="en-US" smtClean="0">
                <a:latin typeface="Tahoma" charset="0"/>
              </a:rPr>
              <a:t>	8910664000000007731</a:t>
            </a:r>
          </a:p>
          <a:p>
            <a:pPr eaLnBrk="1" hangingPunct="1">
              <a:lnSpc>
                <a:spcPct val="90000"/>
              </a:lnSpc>
            </a:pPr>
            <a:r>
              <a:rPr lang="en-US" smtClean="0">
                <a:latin typeface="Tahoma" charset="0"/>
              </a:rPr>
              <a:t>Dominio de seguridad= "A000000018434D08090A0B0C000000"</a:t>
            </a:r>
          </a:p>
          <a:p>
            <a:pPr lvl="1" eaLnBrk="1" hangingPunct="1">
              <a:lnSpc>
                <a:spcPct val="90000"/>
              </a:lnSpc>
            </a:pPr>
            <a:r>
              <a:rPr lang="en-US" sz="1800" smtClean="0">
                <a:latin typeface="Tahoma" charset="0"/>
              </a:rPr>
              <a:t>defaultSyncID="default"</a:t>
            </a:r>
          </a:p>
          <a:p>
            <a:pPr lvl="1" eaLnBrk="1" hangingPunct="1">
              <a:lnSpc>
                <a:spcPct val="90000"/>
              </a:lnSpc>
            </a:pPr>
            <a:r>
              <a:rPr lang="en-US" sz="1800" smtClean="0">
                <a:latin typeface="Tahoma" charset="0"/>
              </a:rPr>
              <a:t>implicitRcAlgoNumber="6"</a:t>
            </a:r>
          </a:p>
          <a:p>
            <a:pPr lvl="1" eaLnBrk="1" hangingPunct="1">
              <a:lnSpc>
                <a:spcPct val="90000"/>
              </a:lnSpc>
            </a:pPr>
            <a:r>
              <a:rPr lang="en-US" sz="1800" smtClean="0">
                <a:latin typeface="Tahoma" charset="0"/>
              </a:rPr>
              <a:t>proprietaryRcAlgoNumber="6"</a:t>
            </a:r>
          </a:p>
          <a:p>
            <a:pPr lvl="1" eaLnBrk="1" hangingPunct="1">
              <a:lnSpc>
                <a:spcPct val="90000"/>
              </a:lnSpc>
            </a:pPr>
            <a:r>
              <a:rPr lang="en-US" sz="1800" smtClean="0">
                <a:latin typeface="Tahoma" charset="0"/>
              </a:rPr>
              <a:t>Sync value="0000000000"</a:t>
            </a:r>
          </a:p>
          <a:p>
            <a:pPr lvl="1" eaLnBrk="1" hangingPunct="1">
              <a:lnSpc>
                <a:spcPct val="90000"/>
              </a:lnSpc>
            </a:pPr>
            <a:r>
              <a:rPr lang="en-US" sz="1800" smtClean="0">
                <a:latin typeface="Tahoma" charset="0"/>
              </a:rPr>
              <a:t>Keyset versionNumber="2"</a:t>
            </a:r>
          </a:p>
          <a:p>
            <a:pPr lvl="2" eaLnBrk="1" hangingPunct="1">
              <a:lnSpc>
                <a:spcPct val="90000"/>
              </a:lnSpc>
            </a:pPr>
            <a:r>
              <a:rPr lang="en-US" sz="1600" smtClean="0">
                <a:latin typeface="Tahoma" charset="0"/>
              </a:rPr>
              <a:t>Kic value="30423042304430443045304530463046“</a:t>
            </a:r>
          </a:p>
          <a:p>
            <a:pPr lvl="2" eaLnBrk="1" hangingPunct="1">
              <a:lnSpc>
                <a:spcPct val="90000"/>
              </a:lnSpc>
            </a:pPr>
            <a:r>
              <a:rPr lang="en-US" sz="1600" smtClean="0">
                <a:latin typeface="Tahoma" charset="0"/>
              </a:rPr>
              <a:t>algoNumber="12"</a:t>
            </a:r>
          </a:p>
          <a:p>
            <a:pPr lvl="2" eaLnBrk="1" hangingPunct="1">
              <a:lnSpc>
                <a:spcPct val="90000"/>
              </a:lnSpc>
            </a:pPr>
            <a:r>
              <a:rPr lang="en-US" sz="1600" smtClean="0">
                <a:latin typeface="Tahoma" charset="0"/>
              </a:rPr>
              <a:t>Kid value="0123456789ABCDEF100276FEDCBA0123“</a:t>
            </a:r>
          </a:p>
          <a:p>
            <a:pPr lvl="2" eaLnBrk="1" hangingPunct="1">
              <a:lnSpc>
                <a:spcPct val="90000"/>
              </a:lnSpc>
            </a:pPr>
            <a:r>
              <a:rPr lang="en-US" sz="1600" smtClean="0">
                <a:latin typeface="Tahoma" charset="0"/>
              </a:rPr>
              <a:t>algoNumber="3"</a:t>
            </a:r>
          </a:p>
          <a:p>
            <a:r>
              <a:rPr lang="en-US" smtClean="0">
                <a:latin typeface="Tahoma" charset="0"/>
              </a:rPr>
              <a:t>Resumen</a:t>
            </a:r>
          </a:p>
          <a:p>
            <a:pPr eaLnBrk="1" hangingPunct="1"/>
            <a:r>
              <a:rPr lang="en-US" sz="3200" smtClean="0">
                <a:solidFill>
                  <a:srgbClr val="BFBFBF"/>
                </a:solidFill>
                <a:latin typeface="Tahoma" charset="0"/>
              </a:rPr>
              <a:t> Resumen</a:t>
            </a:r>
          </a:p>
          <a:p>
            <a:pPr eaLnBrk="1" hangingPunct="1"/>
            <a:r>
              <a:rPr lang="en-US" sz="3200" smtClean="0">
                <a:solidFill>
                  <a:srgbClr val="BFBFBF"/>
                </a:solidFill>
                <a:latin typeface="Tahoma" charset="0"/>
              </a:rPr>
              <a:t> Suministro de tarjetas en 4 pasos</a:t>
            </a:r>
          </a:p>
          <a:p>
            <a:pPr eaLnBrk="1" hangingPunct="1"/>
            <a:r>
              <a:rPr lang="en-US" sz="3200" smtClean="0">
                <a:solidFill>
                  <a:srgbClr val="BFBFBF"/>
                </a:solidFill>
                <a:latin typeface="Tahoma" charset="0"/>
              </a:rPr>
              <a:t> </a:t>
            </a:r>
            <a:r>
              <a:rPr lang="en-US" sz="3200" smtClean="0">
                <a:latin typeface="Tahoma" charset="0"/>
              </a:rPr>
              <a:t>Para crear una instancia de tarjeta</a:t>
            </a:r>
          </a:p>
          <a:p>
            <a:pPr eaLnBrk="1" hangingPunct="1"/>
            <a:r>
              <a:rPr lang="en-US" sz="3200" smtClean="0">
                <a:solidFill>
                  <a:srgbClr val="BFBFBF"/>
                </a:solidFill>
                <a:latin typeface="Tahoma" charset="0"/>
              </a:rPr>
              <a:t> Administración de claves de transporte</a:t>
            </a:r>
          </a:p>
          <a:p>
            <a:pPr eaLnBrk="1" hangingPunct="1"/>
            <a:r>
              <a:rPr lang="en-US" sz="3200" smtClean="0">
                <a:solidFill>
                  <a:srgbClr val="BFBFBF"/>
                </a:solidFill>
                <a:latin typeface="Tahoma" charset="0"/>
              </a:rPr>
              <a:t> Soporte LinqUS</a:t>
            </a:r>
          </a:p>
          <a:p>
            <a:r>
              <a:rPr lang="en-US" smtClean="0">
                <a:latin typeface="Tahoma" charset="0"/>
              </a:rPr>
              <a:t>Aprovisionamiento de tarjeta en 4 pasos </a:t>
            </a:r>
          </a:p>
          <a:p>
            <a:r>
              <a:rPr lang="en-US" smtClean="0">
                <a:latin typeface="Tahoma" charset="0"/>
              </a:rPr>
              <a:t>Instancia de tarjeta 1/3</a:t>
            </a:r>
          </a:p>
          <a:p>
            <a:r>
              <a:rPr lang="en-US" smtClean="0">
                <a:latin typeface="Tahoma" charset="0"/>
              </a:rPr>
              <a:t>Instancia de tarjeta 2/3</a:t>
            </a:r>
          </a:p>
          <a:p>
            <a:r>
              <a:rPr lang="en-US" smtClean="0">
                <a:latin typeface="Tahoma" charset="0"/>
              </a:rPr>
              <a:t>Instancia de tarjeta 3/3</a:t>
            </a:r>
          </a:p>
          <a:p>
            <a:pPr eaLnBrk="1" hangingPunct="1">
              <a:lnSpc>
                <a:spcPct val="90000"/>
              </a:lnSpc>
            </a:pPr>
            <a:r>
              <a:rPr lang="en-US" smtClean="0">
                <a:latin typeface="Tahoma" charset="0"/>
              </a:rPr>
              <a:t>Crear una nueva instancia de Tarjeta</a:t>
            </a:r>
          </a:p>
          <a:p>
            <a:pPr lvl="1" eaLnBrk="1" hangingPunct="1">
              <a:lnSpc>
                <a:spcPct val="90000"/>
              </a:lnSpc>
            </a:pPr>
            <a:r>
              <a:rPr lang="en-US" smtClean="0">
                <a:latin typeface="Tahoma" charset="0"/>
              </a:rPr>
              <a:t>Con los siguientes parámetros</a:t>
            </a:r>
          </a:p>
          <a:p>
            <a:pPr lvl="2">
              <a:lnSpc>
                <a:spcPct val="90000"/>
              </a:lnSpc>
            </a:pPr>
            <a:r>
              <a:rPr lang="en-US" smtClean="0">
                <a:latin typeface="Tahoma" charset="0"/>
              </a:rPr>
              <a:t>ICCID de su tarjeta</a:t>
            </a:r>
          </a:p>
          <a:p>
            <a:pPr lvl="2" eaLnBrk="1" hangingPunct="1">
              <a:lnSpc>
                <a:spcPct val="90000"/>
              </a:lnSpc>
            </a:pPr>
            <a:r>
              <a:rPr lang="en-US" smtClean="0">
                <a:latin typeface="Tahoma" charset="0"/>
              </a:rPr>
              <a:t>Su perfil “GXX_V32_128K_</a:t>
            </a:r>
            <a:r>
              <a:rPr lang="en-US" smtClean="0">
                <a:solidFill>
                  <a:srgbClr val="FF0066"/>
                </a:solidFill>
                <a:latin typeface="Tahoma" charset="0"/>
              </a:rPr>
              <a:t>xx</a:t>
            </a:r>
            <a:r>
              <a:rPr lang="en-US" smtClean="0">
                <a:latin typeface="Tahoma" charset="0"/>
              </a:rPr>
              <a:t>”</a:t>
            </a:r>
          </a:p>
          <a:p>
            <a:pPr lvl="2" eaLnBrk="1" hangingPunct="1">
              <a:lnSpc>
                <a:spcPct val="90000"/>
              </a:lnSpc>
            </a:pPr>
            <a:r>
              <a:rPr lang="en-US" smtClean="0">
                <a:latin typeface="Tahoma" charset="0"/>
              </a:rPr>
              <a:t>Estado“Active”</a:t>
            </a:r>
          </a:p>
          <a:p>
            <a:pPr lvl="2" eaLnBrk="1" hangingPunct="1">
              <a:lnSpc>
                <a:spcPct val="90000"/>
              </a:lnSpc>
            </a:pPr>
            <a:r>
              <a:rPr lang="en-US" smtClean="0">
                <a:latin typeface="Tahoma" charset="0"/>
              </a:rPr>
              <a:t>conficurar un numero “aleatorio” IMSI</a:t>
            </a:r>
          </a:p>
          <a:p>
            <a:pPr lvl="2" eaLnBrk="1" hangingPunct="1">
              <a:lnSpc>
                <a:spcPct val="90000"/>
              </a:lnSpc>
            </a:pPr>
            <a:r>
              <a:rPr lang="en-US" smtClean="0">
                <a:latin typeface="Tahoma" charset="0"/>
              </a:rPr>
              <a:t>El MSISDN que ha sido configurado en su simulador móvil</a:t>
            </a:r>
          </a:p>
          <a:p>
            <a:pPr lvl="2" eaLnBrk="1" hangingPunct="1">
              <a:lnSpc>
                <a:spcPct val="90000"/>
              </a:lnSpc>
            </a:pPr>
            <a:endParaRPr lang="en-US" smtClean="0">
              <a:latin typeface="Tahoma" charset="0"/>
            </a:endParaRPr>
          </a:p>
          <a:p>
            <a:pPr eaLnBrk="1" hangingPunct="1">
              <a:lnSpc>
                <a:spcPct val="90000"/>
              </a:lnSpc>
            </a:pPr>
            <a:r>
              <a:rPr lang="en-US" smtClean="0">
                <a:latin typeface="Tahoma" charset="0"/>
              </a:rPr>
              <a:t>Iniciar herramienta SMSC simulator </a:t>
            </a:r>
            <a:r>
              <a:rPr lang="en-US" i="1" smtClean="0">
                <a:latin typeface="Tahoma" charset="0"/>
              </a:rPr>
              <a:t>(Launcher.bat)</a:t>
            </a:r>
          </a:p>
          <a:p>
            <a:pPr lvl="1" eaLnBrk="1" hangingPunct="1">
              <a:lnSpc>
                <a:spcPct val="90000"/>
              </a:lnSpc>
            </a:pPr>
            <a:r>
              <a:rPr lang="en-US" smtClean="0">
                <a:latin typeface="Tahoma" charset="0"/>
              </a:rPr>
              <a:t>Elegir Mobile_2G_</a:t>
            </a:r>
            <a:r>
              <a:rPr lang="en-US" smtClean="0">
                <a:solidFill>
                  <a:srgbClr val="FF0066"/>
                </a:solidFill>
                <a:latin typeface="Tahoma" charset="0"/>
              </a:rPr>
              <a:t>xx</a:t>
            </a:r>
            <a:r>
              <a:rPr lang="en-US" smtClean="0">
                <a:latin typeface="Tahoma" charset="0"/>
              </a:rPr>
              <a:t> profile</a:t>
            </a:r>
          </a:p>
          <a:p>
            <a:pPr lvl="1" eaLnBrk="1" hangingPunct="1">
              <a:lnSpc>
                <a:spcPct val="90000"/>
              </a:lnSpc>
            </a:pPr>
            <a:r>
              <a:rPr lang="en-US" smtClean="0">
                <a:latin typeface="Tahoma" charset="0"/>
              </a:rPr>
              <a:t>Inserte la tarjeta en el lector</a:t>
            </a:r>
          </a:p>
          <a:p>
            <a:pPr lvl="2">
              <a:lnSpc>
                <a:spcPct val="90000"/>
              </a:lnSpc>
            </a:pPr>
            <a:r>
              <a:rPr lang="en-US" smtClean="0">
                <a:latin typeface="Tahoma" charset="0"/>
              </a:rPr>
              <a:t>Encienda su móvil </a:t>
            </a:r>
            <a:r>
              <a:rPr lang="en-US" i="1" smtClean="0">
                <a:latin typeface="Tahoma" charset="0"/>
              </a:rPr>
              <a:t>(Pin code = 1234)</a:t>
            </a:r>
          </a:p>
          <a:p>
            <a:pPr lvl="1" eaLnBrk="1" hangingPunct="1">
              <a:lnSpc>
                <a:spcPct val="90000"/>
              </a:lnSpc>
            </a:pPr>
            <a:endParaRPr lang="en-US" sz="1400" i="1" smtClean="0">
              <a:latin typeface="Tahoma" charset="0"/>
            </a:endParaRPr>
          </a:p>
          <a:p>
            <a:pPr eaLnBrk="1" hangingPunct="1">
              <a:lnSpc>
                <a:spcPct val="90000"/>
              </a:lnSpc>
            </a:pPr>
            <a:r>
              <a:rPr lang="en-US" smtClean="0">
                <a:latin typeface="Tahoma" charset="0"/>
              </a:rPr>
              <a:t>Para probar la tarjeta ejecute un “una sóla solicitud”</a:t>
            </a:r>
          </a:p>
          <a:p>
            <a:pPr eaLnBrk="1" hangingPunct="1">
              <a:lnSpc>
                <a:spcPct val="90000"/>
              </a:lnSpc>
            </a:pPr>
            <a:r>
              <a:rPr lang="en-US" smtClean="0">
                <a:latin typeface="Tahoma" charset="0"/>
              </a:rPr>
              <a:t>en su tarjeta</a:t>
            </a:r>
            <a:br>
              <a:rPr lang="en-US" smtClean="0">
                <a:latin typeface="Tahoma" charset="0"/>
              </a:rPr>
            </a:br>
            <a:r>
              <a:rPr lang="en-US" smtClean="0">
                <a:latin typeface="Tahoma" charset="0"/>
              </a:rPr>
              <a:t>Ejemplo: Update ADN</a:t>
            </a:r>
          </a:p>
          <a:p>
            <a:r>
              <a:rPr lang="en-US" smtClean="0">
                <a:latin typeface="Tahoma" charset="0"/>
              </a:rPr>
              <a:t>Resumen</a:t>
            </a:r>
          </a:p>
          <a:p>
            <a:pPr eaLnBrk="1" hangingPunct="1"/>
            <a:r>
              <a:rPr lang="en-US" sz="3200" smtClean="0">
                <a:solidFill>
                  <a:srgbClr val="BFBFBF"/>
                </a:solidFill>
                <a:latin typeface="Tahoma" charset="0"/>
              </a:rPr>
              <a:t> Resumen</a:t>
            </a:r>
          </a:p>
          <a:p>
            <a:pPr eaLnBrk="1" hangingPunct="1"/>
            <a:r>
              <a:rPr lang="en-US" sz="3200" smtClean="0">
                <a:solidFill>
                  <a:srgbClr val="BFBFBF"/>
                </a:solidFill>
                <a:latin typeface="Tahoma" charset="0"/>
              </a:rPr>
              <a:t> Suministro de tarjetas en 4 pasos</a:t>
            </a:r>
          </a:p>
          <a:p>
            <a:pPr eaLnBrk="1" hangingPunct="1"/>
            <a:r>
              <a:rPr lang="en-US" sz="3200" smtClean="0">
                <a:solidFill>
                  <a:srgbClr val="BFBFBF"/>
                </a:solidFill>
                <a:latin typeface="Tahoma" charset="0"/>
              </a:rPr>
              <a:t> Para crear una instancia de tarjeta</a:t>
            </a:r>
          </a:p>
          <a:p>
            <a:pPr eaLnBrk="1" hangingPunct="1"/>
            <a:r>
              <a:rPr lang="en-US" sz="3200" smtClean="0">
                <a:latin typeface="Tahoma" charset="0"/>
              </a:rPr>
              <a:t> Administración de claves de transporte</a:t>
            </a:r>
          </a:p>
          <a:p>
            <a:pPr eaLnBrk="1" hangingPunct="1"/>
            <a:r>
              <a:rPr lang="en-US" sz="3200" smtClean="0">
                <a:solidFill>
                  <a:srgbClr val="BFBFBF"/>
                </a:solidFill>
                <a:latin typeface="Tahoma" charset="0"/>
              </a:rPr>
              <a:t> Soporte LinqUS</a:t>
            </a:r>
          </a:p>
          <a:p>
            <a:r>
              <a:rPr lang="en-US" smtClean="0">
                <a:latin typeface="Tahoma" charset="0"/>
              </a:rPr>
              <a:t>Administración de claves de transporte</a:t>
            </a:r>
            <a:br>
              <a:rPr lang="en-US" smtClean="0">
                <a:latin typeface="Tahoma" charset="0"/>
              </a:rPr>
            </a:br>
            <a:r>
              <a:rPr lang="en-US" smtClean="0">
                <a:latin typeface="Tahoma" charset="0"/>
              </a:rPr>
              <a:t>Resumen 1/4</a:t>
            </a:r>
          </a:p>
          <a:p>
            <a:pPr eaLnBrk="1" hangingPunct="1">
              <a:lnSpc>
                <a:spcPct val="90000"/>
              </a:lnSpc>
            </a:pPr>
            <a:r>
              <a:rPr lang="en-US" sz="2400" smtClean="0">
                <a:latin typeface="Tahoma" charset="0"/>
              </a:rPr>
              <a:t>La clave de transporte es un mecanismo de seguridad opcional usado para proteger los datos de un lote de tarjeta de un acceso no autorizado durante su traslado.</a:t>
            </a:r>
          </a:p>
          <a:p>
            <a:pPr eaLnBrk="1" hangingPunct="1">
              <a:lnSpc>
                <a:spcPct val="90000"/>
              </a:lnSpc>
            </a:pPr>
            <a:r>
              <a:rPr lang="en-US" sz="2400" smtClean="0">
                <a:latin typeface="Tahoma" charset="0"/>
              </a:rPr>
              <a:t>Cuando los archivos de seguridad son suministrados, los datos son encriptados usando una clave y algoritmo de transporte.</a:t>
            </a:r>
          </a:p>
          <a:p>
            <a:pPr eaLnBrk="1" hangingPunct="1">
              <a:lnSpc>
                <a:spcPct val="90000"/>
              </a:lnSpc>
            </a:pPr>
            <a:r>
              <a:rPr lang="en-US" sz="2400" smtClean="0">
                <a:latin typeface="Tahoma" charset="0"/>
              </a:rPr>
              <a:t>Los archivos de seguridad de la tarjeta sólo contienen el índice de claves de transporte y el algoritmo usado para encriptar los datos de seguridad. </a:t>
            </a:r>
          </a:p>
          <a:p>
            <a:pPr eaLnBrk="1" hangingPunct="1">
              <a:lnSpc>
                <a:spcPct val="90000"/>
              </a:lnSpc>
            </a:pPr>
            <a:r>
              <a:rPr lang="en-US" sz="2400" smtClean="0">
                <a:latin typeface="Tahoma" charset="0"/>
              </a:rPr>
              <a:t>El valor no encriptado de la clave de transporte nunca aparece en los archivos de seguridad y no es siquiera accesible en la  interfase del Administrador de tarjetas..</a:t>
            </a:r>
          </a:p>
          <a:p>
            <a:pPr eaLnBrk="1" hangingPunct="1">
              <a:lnSpc>
                <a:spcPct val="90000"/>
              </a:lnSpc>
            </a:pPr>
            <a:endParaRPr lang="en-US" sz="2400" smtClean="0">
              <a:latin typeface="Tahoma" charset="0"/>
            </a:endParaRPr>
          </a:p>
          <a:p>
            <a:pPr eaLnBrk="1" hangingPunct="1"/>
            <a:r>
              <a:rPr lang="en-US" smtClean="0">
                <a:latin typeface="Tahoma" charset="0"/>
              </a:rPr>
              <a:t>Administración de claves de transporte</a:t>
            </a:r>
            <a:br>
              <a:rPr lang="en-US" smtClean="0">
                <a:latin typeface="Tahoma" charset="0"/>
              </a:rPr>
            </a:br>
            <a:r>
              <a:rPr lang="en-US" smtClean="0">
                <a:latin typeface="Tahoma" charset="0"/>
              </a:rPr>
              <a:t>Resumen 2/4</a:t>
            </a:r>
          </a:p>
          <a:p>
            <a:r>
              <a:rPr lang="en-US" smtClean="0">
                <a:latin typeface="Tahoma" charset="0"/>
              </a:rPr>
              <a:t>Administración de claves de transporte</a:t>
            </a:r>
            <a:br>
              <a:rPr lang="en-US" smtClean="0">
                <a:latin typeface="Tahoma" charset="0"/>
              </a:rPr>
            </a:br>
            <a:r>
              <a:rPr lang="en-US" smtClean="0">
                <a:latin typeface="Tahoma" charset="0"/>
              </a:rPr>
              <a:t>Resumen 3/4</a:t>
            </a:r>
          </a:p>
          <a:p>
            <a:r>
              <a:rPr lang="en-US" smtClean="0">
                <a:latin typeface="Tahoma" charset="0"/>
              </a:rPr>
              <a:t>Administración de claves de transporte</a:t>
            </a:r>
            <a:br>
              <a:rPr lang="en-US" smtClean="0">
                <a:latin typeface="Tahoma" charset="0"/>
              </a:rPr>
            </a:br>
            <a:r>
              <a:rPr lang="en-US" smtClean="0">
                <a:latin typeface="Tahoma" charset="0"/>
              </a:rPr>
              <a:t>Resumen 4/4</a:t>
            </a:r>
          </a:p>
          <a:p>
            <a:r>
              <a:rPr lang="en-US" smtClean="0">
                <a:latin typeface="Tahoma" charset="0"/>
              </a:rPr>
              <a:t>Administración de claves de transporte</a:t>
            </a:r>
            <a:br>
              <a:rPr lang="en-US" smtClean="0">
                <a:latin typeface="Tahoma" charset="0"/>
              </a:rPr>
            </a:br>
            <a:r>
              <a:rPr lang="en-US" smtClean="0">
                <a:latin typeface="Tahoma" charset="0"/>
              </a:rPr>
              <a:t>CCI 1/4</a:t>
            </a:r>
          </a:p>
          <a:p>
            <a:r>
              <a:rPr lang="en-US" smtClean="0">
                <a:latin typeface="Tahoma" charset="0"/>
              </a:rPr>
              <a:t>Administración de claves de transporte</a:t>
            </a:r>
            <a:br>
              <a:rPr lang="en-US" smtClean="0">
                <a:latin typeface="Tahoma" charset="0"/>
              </a:rPr>
            </a:br>
            <a:r>
              <a:rPr lang="en-US" smtClean="0">
                <a:latin typeface="Tahoma" charset="0"/>
              </a:rPr>
              <a:t>CCI 2/4</a:t>
            </a:r>
          </a:p>
          <a:p>
            <a:r>
              <a:rPr lang="en-US" smtClean="0">
                <a:latin typeface="Tahoma" charset="0"/>
              </a:rPr>
              <a:t>Administración de claves de transporte</a:t>
            </a:r>
            <a:br>
              <a:rPr lang="en-US" smtClean="0">
                <a:latin typeface="Tahoma" charset="0"/>
              </a:rPr>
            </a:br>
            <a:r>
              <a:rPr lang="en-US" smtClean="0">
                <a:latin typeface="Tahoma" charset="0"/>
              </a:rPr>
              <a:t>CCI 3/4</a:t>
            </a:r>
          </a:p>
          <a:p>
            <a:r>
              <a:rPr lang="en-US" smtClean="0">
                <a:latin typeface="Tahoma" charset="0"/>
              </a:rPr>
              <a:t>Administración de claves de transporte</a:t>
            </a:r>
            <a:br>
              <a:rPr lang="en-US" smtClean="0">
                <a:latin typeface="Tahoma" charset="0"/>
              </a:rPr>
            </a:br>
            <a:r>
              <a:rPr lang="en-US" smtClean="0">
                <a:latin typeface="Tahoma" charset="0"/>
              </a:rPr>
              <a:t>CCI 4/4</a:t>
            </a:r>
          </a:p>
          <a:p>
            <a:r>
              <a:rPr lang="en-US" smtClean="0">
                <a:latin typeface="Tahoma" charset="0"/>
              </a:rPr>
              <a:t>Contenido</a:t>
            </a:r>
          </a:p>
          <a:p>
            <a:pPr eaLnBrk="1" hangingPunct="1"/>
            <a:r>
              <a:rPr lang="en-US" sz="3200" smtClean="0">
                <a:solidFill>
                  <a:srgbClr val="BFBFBF"/>
                </a:solidFill>
                <a:latin typeface="Tahoma" charset="0"/>
              </a:rPr>
              <a:t> Resumen</a:t>
            </a:r>
          </a:p>
          <a:p>
            <a:pPr eaLnBrk="1" hangingPunct="1"/>
            <a:r>
              <a:rPr lang="en-US" sz="3200" smtClean="0">
                <a:solidFill>
                  <a:srgbClr val="BFBFBF"/>
                </a:solidFill>
                <a:latin typeface="Tahoma" charset="0"/>
              </a:rPr>
              <a:t> Suministro de tarjetas en 4 pasos</a:t>
            </a:r>
          </a:p>
          <a:p>
            <a:pPr eaLnBrk="1" hangingPunct="1"/>
            <a:r>
              <a:rPr lang="en-US" sz="3200" smtClean="0">
                <a:solidFill>
                  <a:srgbClr val="BFBFBF"/>
                </a:solidFill>
                <a:latin typeface="Tahoma" charset="0"/>
              </a:rPr>
              <a:t> Para crear una instancia de tarjeta</a:t>
            </a:r>
          </a:p>
          <a:p>
            <a:pPr eaLnBrk="1" hangingPunct="1"/>
            <a:r>
              <a:rPr lang="en-US" sz="3200" smtClean="0">
                <a:solidFill>
                  <a:srgbClr val="BFBFBF"/>
                </a:solidFill>
                <a:latin typeface="Tahoma" charset="0"/>
              </a:rPr>
              <a:t> Administración de claves de transporte</a:t>
            </a:r>
          </a:p>
          <a:p>
            <a:pPr eaLnBrk="1" hangingPunct="1"/>
            <a:r>
              <a:rPr lang="en-US" sz="3200" smtClean="0">
                <a:latin typeface="Tahoma" charset="0"/>
              </a:rPr>
              <a:t> Soporte LinqUS</a:t>
            </a:r>
          </a:p>
          <a:p>
            <a:r>
              <a:rPr lang="en-US" smtClean="0">
                <a:latin typeface="Tahoma" charset="0"/>
              </a:rPr>
              <a:t>Cursos Plataforma OTA</a:t>
            </a:r>
          </a:p>
          <a:p>
            <a:r>
              <a:rPr lang="en-US" smtClean="0">
                <a:latin typeface="Tahoma" charset="0"/>
              </a:rPr>
              <a:t>Capacitación</a:t>
            </a:r>
          </a:p>
          <a:p>
            <a:pPr>
              <a:buFont typeface="Wingdings 2" charset="2"/>
              <a:buBlip>
                <a:blip r:embed="rId3"/>
              </a:buBlip>
            </a:pPr>
            <a:r>
              <a:rPr lang="en-US" b="1" smtClean="0">
                <a:solidFill>
                  <a:srgbClr val="595959"/>
                </a:solidFill>
                <a:latin typeface="Tahoma" charset="0"/>
              </a:rPr>
              <a:t>Web </a:t>
            </a:r>
            <a:r>
              <a:rPr lang="en-US" smtClean="0">
                <a:latin typeface="Tahoma" charset="0"/>
              </a:rPr>
              <a:t>: </a:t>
            </a:r>
            <a:r>
              <a:rPr lang="fr-FR" smtClean="0">
                <a:latin typeface="Tahoma" charset="0"/>
                <a:hlinkClick r:id="rId4"/>
              </a:rPr>
              <a:t>http://www.gemalto.com/training</a:t>
            </a:r>
            <a:endParaRPr lang="fr-FR" smtClean="0">
              <a:latin typeface="Tahoma" charset="0"/>
            </a:endParaRPr>
          </a:p>
          <a:p>
            <a:r>
              <a:rPr lang="en-US" smtClean="0">
                <a:latin typeface="Tahoma" charset="0"/>
              </a:rPr>
              <a:t>Principal documentación Plataforma OTA</a:t>
            </a:r>
          </a:p>
          <a:p>
            <a:pPr algn="ctr"/>
            <a:r>
              <a:rPr lang="fr-FR" sz="4800" smtClean="0">
                <a:latin typeface="Tahoma" charset="0"/>
              </a:rPr>
              <a:t>¡GRACIAS!</a:t>
            </a:r>
            <a:endParaRPr lang="en-US" sz="4800" smtClean="0">
              <a:latin typeface="Tahoma"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53266C05-C308-4449-9F34-2A473A8DFF16}" type="slidenum">
              <a:rPr lang="fr-FR"/>
              <a:pPr/>
              <a:t>63</a:t>
            </a:fld>
            <a:endParaRPr lang="fr-F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5EB8D3D5-260D-4EE6-B9A2-F182967BA6C8}" type="slidenum">
              <a:rPr lang="fr-FR"/>
              <a:pPr/>
              <a:t>64</a:t>
            </a:fld>
            <a:endParaRPr lang="fr-F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45377CA7-1DD4-4BD9-8775-93E5D89F5993}" type="slidenum">
              <a:rPr lang="fr-FR"/>
              <a:pPr/>
              <a:t>65</a:t>
            </a:fld>
            <a:endParaRPr lang="fr-F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A7B075DD-11AD-4CDE-83DB-CAB977CE1D29}" type="slidenum">
              <a:rPr lang="fr-FR"/>
              <a:pPr/>
              <a:t>66</a:t>
            </a:fld>
            <a:endParaRPr lang="fr-F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E61B7B9B-9AC4-47BD-B4FE-487EF3E7C6DA}" type="slidenum">
              <a:rPr lang="fr-FR"/>
              <a:pPr/>
              <a:t>67</a:t>
            </a:fld>
            <a:endParaRPr lang="fr-F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C276676B-1640-4D34-AACA-7650F17832DE}" type="slidenum">
              <a:rPr lang="fr-FR"/>
              <a:pPr/>
              <a:t>68</a:t>
            </a:fld>
            <a:endParaRPr lang="fr-F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9A95A57B-C1CB-4DDD-B59F-17726569DABC}" type="slidenum">
              <a:rPr lang="fr-FR"/>
              <a:pPr/>
              <a:t>69</a:t>
            </a:fld>
            <a:endParaRPr lang="fr-F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39BBCD0-A4F8-4F53-A70F-637FCE3FF43E}" type="slidenum">
              <a:rPr lang="fr-FR"/>
              <a:pPr/>
              <a:t>7</a:t>
            </a:fld>
            <a:endParaRPr lang="fr-F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b="1" smtClean="0">
                <a:latin typeface="Tahoma" charset="0"/>
              </a:rPr>
              <a:t>Métodos de enseñanza:</a:t>
            </a:r>
          </a:p>
          <a:p>
            <a:pPr eaLnBrk="1" hangingPunct="1"/>
            <a:r>
              <a:rPr lang="en-US" smtClean="0">
                <a:latin typeface="Tahoma" charset="0"/>
              </a:rPr>
              <a:t>- Oral</a:t>
            </a:r>
          </a:p>
          <a:p>
            <a:pPr eaLnBrk="1" hangingPunct="1"/>
            <a:endParaRPr lang="en-US" smtClean="0">
              <a:latin typeface="Tahoma"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EFCA01C1-6D96-4405-9A3D-838DE149165A}" type="slidenum">
              <a:rPr lang="fr-FR"/>
              <a:pPr/>
              <a:t>70</a:t>
            </a:fld>
            <a:endParaRPr lang="fr-FR"/>
          </a:p>
        </p:txBody>
      </p:sp>
      <p:sp>
        <p:nvSpPr>
          <p:cNvPr id="216067" name="Rectangle 2"/>
          <p:cNvSpPr>
            <a:spLocks noGrp="1" noRot="1" noChangeAspect="1" noChangeArrowheads="1" noTextEdit="1"/>
          </p:cNvSpPr>
          <p:nvPr>
            <p:ph type="sldImg"/>
          </p:nvPr>
        </p:nvSpPr>
        <p:spPr>
          <a:xfrm>
            <a:off x="854075" y="744538"/>
            <a:ext cx="4962525" cy="3722687"/>
          </a:xfrm>
          <a:ln/>
        </p:spPr>
      </p:sp>
      <p:sp>
        <p:nvSpPr>
          <p:cNvPr id="216068" name="Rectangle 3"/>
          <p:cNvSpPr>
            <a:spLocks noGrp="1" noChangeArrowheads="1"/>
          </p:cNvSpPr>
          <p:nvPr>
            <p:ph type="body" idx="1"/>
          </p:nvPr>
        </p:nvSpPr>
        <p:spPr>
          <a:noFill/>
          <a:ln/>
        </p:spPr>
        <p:txBody>
          <a:bodyPr/>
          <a:lstStyle/>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8A4469F3-6B89-44DE-8DDD-5F79A4E620A8}" type="slidenum">
              <a:rPr lang="fr-FR"/>
              <a:pPr/>
              <a:t>71</a:t>
            </a:fld>
            <a:endParaRPr lang="fr-FR"/>
          </a:p>
        </p:txBody>
      </p:sp>
      <p:sp>
        <p:nvSpPr>
          <p:cNvPr id="218115" name="Rectangle 2"/>
          <p:cNvSpPr>
            <a:spLocks noGrp="1" noRot="1" noChangeAspect="1" noChangeArrowheads="1" noTextEdit="1"/>
          </p:cNvSpPr>
          <p:nvPr>
            <p:ph type="sldImg"/>
          </p:nvPr>
        </p:nvSpPr>
        <p:spPr>
          <a:xfrm>
            <a:off x="854075" y="744538"/>
            <a:ext cx="4962525" cy="3722687"/>
          </a:xfrm>
          <a:ln/>
        </p:spPr>
      </p:sp>
      <p:sp>
        <p:nvSpPr>
          <p:cNvPr id="218116" name="Rectangle 3"/>
          <p:cNvSpPr>
            <a:spLocks noGrp="1" noChangeArrowheads="1"/>
          </p:cNvSpPr>
          <p:nvPr>
            <p:ph type="body" idx="1"/>
          </p:nvPr>
        </p:nvSpPr>
        <p:spPr>
          <a:noFill/>
          <a:ln/>
        </p:spPr>
        <p:txBody>
          <a:bodyPr/>
          <a:lstStyle/>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853843E8-716F-4218-B27D-DFDC8FAC54CC}" type="slidenum">
              <a:rPr lang="fr-FR"/>
              <a:pPr/>
              <a:t>72</a:t>
            </a:fld>
            <a:endParaRPr lang="fr-FR"/>
          </a:p>
        </p:txBody>
      </p:sp>
      <p:sp>
        <p:nvSpPr>
          <p:cNvPr id="220163" name="Rectangle 2"/>
          <p:cNvSpPr>
            <a:spLocks noGrp="1" noRot="1" noChangeAspect="1" noChangeArrowheads="1" noTextEdit="1"/>
          </p:cNvSpPr>
          <p:nvPr>
            <p:ph type="sldImg"/>
          </p:nvPr>
        </p:nvSpPr>
        <p:spPr>
          <a:xfrm>
            <a:off x="854075" y="744538"/>
            <a:ext cx="4962525" cy="3722687"/>
          </a:xfrm>
          <a:ln/>
        </p:spPr>
      </p:sp>
      <p:sp>
        <p:nvSpPr>
          <p:cNvPr id="220164" name="Rectangle 3"/>
          <p:cNvSpPr>
            <a:spLocks noGrp="1" noChangeArrowheads="1"/>
          </p:cNvSpPr>
          <p:nvPr>
            <p:ph type="body" idx="1"/>
          </p:nvPr>
        </p:nvSpPr>
        <p:spPr>
          <a:noFill/>
          <a:ln/>
        </p:spPr>
        <p:txBody>
          <a:bodyPr/>
          <a:lstStyle/>
          <a:p>
            <a:pPr eaLnBrk="1" hangingPunct="1"/>
            <a:r>
              <a:rPr lang="en-US" smtClean="0">
                <a:latin typeface="Tahoma" charset="0"/>
              </a:rPr>
              <a:t>Más documentación del producto:</a:t>
            </a:r>
          </a:p>
          <a:p>
            <a:pPr eaLnBrk="1" hangingPunct="1"/>
            <a:r>
              <a:rPr lang="en-US" smtClean="0">
                <a:latin typeface="Tahoma" charset="0"/>
              </a:rPr>
              <a:t>- Customización</a:t>
            </a:r>
          </a:p>
          <a:p>
            <a:pPr eaLnBrk="1" hangingPunct="1"/>
            <a:r>
              <a:rPr lang="en-US" smtClean="0">
                <a:latin typeface="Tahoma" charset="0"/>
              </a:rPr>
              <a:t>- Desarrollo de aplicaciones para clientes</a:t>
            </a:r>
          </a:p>
          <a:p>
            <a:pPr eaLnBrk="1" hangingPunct="1"/>
            <a:r>
              <a:rPr lang="en-US" smtClean="0">
                <a:latin typeface="Tahoma" charset="0"/>
              </a:rPr>
              <a:t>- Instalación</a:t>
            </a:r>
          </a:p>
          <a:p>
            <a:pPr eaLnBrk="1" hangingPunct="1"/>
            <a:r>
              <a:rPr lang="en-US" smtClean="0">
                <a:latin typeface="Tahoma" charset="0"/>
              </a:rPr>
              <a:t>- Administrador de campaña</a:t>
            </a:r>
          </a:p>
          <a:p>
            <a:pPr eaLnBrk="1" hangingPunct="1"/>
            <a:r>
              <a:rPr lang="en-US" smtClean="0">
                <a:latin typeface="Tahoma" charset="0"/>
              </a:rPr>
              <a:t>- Suministro</a:t>
            </a:r>
          </a:p>
          <a:p>
            <a:pPr eaLnBrk="1" hangingPunct="1"/>
            <a:r>
              <a:rPr lang="en-US" smtClean="0">
                <a:latin typeface="Tahoma" charset="0"/>
              </a:rPr>
              <a:t>- Programación de scripts</a:t>
            </a:r>
          </a:p>
          <a:p>
            <a:pPr eaLnBrk="1" hangingPunct="1"/>
            <a:endParaRPr lang="en-US" smtClean="0">
              <a:latin typeface="Tahoma" charset="0"/>
            </a:endParaRPr>
          </a:p>
          <a:p>
            <a:pPr eaLnBrk="1" hangingPunct="1"/>
            <a:r>
              <a:rPr lang="en-US" b="1" smtClean="0">
                <a:latin typeface="Tahoma" charset="0"/>
              </a:rPr>
              <a:t>Método de enseñanza</a:t>
            </a:r>
          </a:p>
          <a:p>
            <a:pPr eaLnBrk="1" hangingPunct="1"/>
            <a:r>
              <a:rPr lang="en-US" smtClean="0">
                <a:latin typeface="Tahoma" charset="0"/>
              </a:rPr>
              <a:t>- Oral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534CB8DF-592C-4DAC-90EB-C390D3270135}" type="slidenum">
              <a:rPr lang="fr-FR"/>
              <a:pPr/>
              <a:t>8</a:t>
            </a:fld>
            <a:endParaRPr lang="fr-F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s-ES_tradnl" smtClean="0">
                <a:latin typeface="Tahoma" charset="0"/>
              </a:rPr>
              <a:t>La plataforma OTA ofrece  un juego de servicios de valor agregado que pueden ser usados para actualizar o auditar las tarjetas SIM de los suscriptores, por ejemplo, el servicio </a:t>
            </a:r>
            <a:r>
              <a:rPr lang="es-ES_tradnl" b="1" smtClean="0">
                <a:latin typeface="Tahoma" charset="0"/>
              </a:rPr>
              <a:t>Update ADN </a:t>
            </a:r>
            <a:r>
              <a:rPr lang="es-ES_tradnl" smtClean="0">
                <a:latin typeface="Tahoma" charset="0"/>
              </a:rPr>
              <a:t>o los servicios </a:t>
            </a:r>
            <a:r>
              <a:rPr lang="es-ES_tradnl" b="1" smtClean="0">
                <a:latin typeface="Tahoma" charset="0"/>
              </a:rPr>
              <a:t>Audit Java Instance Presence</a:t>
            </a:r>
            <a:r>
              <a:rPr lang="es-ES_tradnl" smtClean="0">
                <a:latin typeface="Tahoma" charset="0"/>
              </a:rPr>
              <a:t>.</a:t>
            </a:r>
          </a:p>
          <a:p>
            <a:pPr eaLnBrk="1" hangingPunct="1"/>
            <a:endParaRPr lang="es-ES_tradnl" smtClean="0">
              <a:latin typeface="Tahoma" charset="0"/>
            </a:endParaRPr>
          </a:p>
          <a:p>
            <a:pPr eaLnBrk="1" hangingPunct="1"/>
            <a:r>
              <a:rPr lang="es-ES_tradnl" smtClean="0">
                <a:latin typeface="Tahoma" charset="0"/>
              </a:rPr>
              <a:t>Estos servicios son suministrados normalmente durante la instalación . También puede crear sus propios servcios personalizados  (Consultar </a:t>
            </a:r>
            <a:r>
              <a:rPr lang="es-ES_tradnl" i="1" smtClean="0">
                <a:latin typeface="Tahoma" charset="0"/>
              </a:rPr>
              <a:t>OTA Platform Customization Guide</a:t>
            </a:r>
            <a:r>
              <a:rPr lang="es-ES_tradnl" smtClean="0">
                <a:latin typeface="Tahoma" charset="0"/>
              </a:rPr>
              <a:t>).</a:t>
            </a:r>
          </a:p>
          <a:p>
            <a:pPr eaLnBrk="1" hangingPunct="1"/>
            <a:endParaRPr lang="es-ES_tradnl"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pPr eaLnBrk="1" hangingPunct="1"/>
            <a:endParaRPr lang="es-ES_tradnl" smtClean="0">
              <a:latin typeface="Tahoma"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BC3DA5C-E2DF-4F38-B4DB-535CB7383791}" type="slidenum">
              <a:rPr lang="fr-FR"/>
              <a:pPr/>
              <a:t>9</a:t>
            </a:fld>
            <a:endParaRPr lang="fr-F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en-US" smtClean="0">
                <a:latin typeface="Tahoma" charset="0"/>
              </a:rPr>
              <a:t>La declaración de servicios se divide en dos partes</a:t>
            </a:r>
          </a:p>
          <a:p>
            <a:pPr eaLnBrk="1" hangingPunct="1">
              <a:buFontTx/>
              <a:buChar char="•"/>
            </a:pPr>
            <a:r>
              <a:rPr lang="en-US" smtClean="0">
                <a:latin typeface="Tahoma" charset="0"/>
              </a:rPr>
              <a:t>La descripción del servcio =&gt; para describir el servicio (nombre, ...)</a:t>
            </a:r>
          </a:p>
          <a:p>
            <a:pPr eaLnBrk="1" hangingPunct="1">
              <a:buFontTx/>
              <a:buChar char="•"/>
            </a:pPr>
            <a:r>
              <a:rPr lang="en-US" smtClean="0">
                <a:latin typeface="Tahoma" charset="0"/>
              </a:rPr>
              <a:t>La implementación del servicio =&gt; para proporcionar las implementaciones del servicio de acuerdo con el tipo de (U)SIM (= Perfil de Tarjeta)</a:t>
            </a:r>
          </a:p>
          <a:p>
            <a:pPr eaLnBrk="1" hangingPunct="1"/>
            <a:endParaRPr lang="en-US" smtClean="0">
              <a:latin typeface="Tahoma" charset="0"/>
            </a:endParaRPr>
          </a:p>
          <a:p>
            <a:pPr eaLnBrk="1" hangingPunct="1"/>
            <a:r>
              <a:rPr lang="es-ES_tradnl" b="1" smtClean="0">
                <a:latin typeface="Tahoma" charset="0"/>
              </a:rPr>
              <a:t>Método de enseñanza:</a:t>
            </a:r>
          </a:p>
          <a:p>
            <a:pPr eaLnBrk="1" hangingPunct="1"/>
            <a:r>
              <a:rPr lang="es-ES_tradnl" smtClean="0">
                <a:latin typeface="Tahoma" charset="0"/>
              </a:rPr>
              <a:t>- Oral</a:t>
            </a:r>
          </a:p>
          <a:p>
            <a:pPr eaLnBrk="1" hangingPunct="1"/>
            <a:endParaRPr lang="en-US" smtClean="0">
              <a:latin typeface="Tahom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fond_pages"/>
          <p:cNvPicPr>
            <a:picLocks noChangeAspect="1" noChangeArrowheads="1"/>
          </p:cNvPicPr>
          <p:nvPr/>
        </p:nvPicPr>
        <p:blipFill>
          <a:blip r:embed="rId2" cstate="print"/>
          <a:srcRect/>
          <a:stretch>
            <a:fillRect/>
          </a:stretch>
        </p:blipFill>
        <p:spPr bwMode="auto">
          <a:xfrm>
            <a:off x="0" y="-4763"/>
            <a:ext cx="9144000" cy="6862763"/>
          </a:xfrm>
          <a:prstGeom prst="rect">
            <a:avLst/>
          </a:prstGeom>
          <a:noFill/>
          <a:ln w="9525">
            <a:noFill/>
            <a:miter lim="800000"/>
            <a:headEnd/>
            <a:tailEnd/>
          </a:ln>
        </p:spPr>
      </p:pic>
      <p:pic>
        <p:nvPicPr>
          <p:cNvPr id="5" name="Picture 5" descr="gemalto_logo_198x58-150dpi"/>
          <p:cNvPicPr>
            <a:picLocks noChangeAspect="1" noChangeArrowheads="1"/>
          </p:cNvPicPr>
          <p:nvPr/>
        </p:nvPicPr>
        <p:blipFill>
          <a:blip r:embed="rId3" cstate="print"/>
          <a:srcRect/>
          <a:stretch>
            <a:fillRect/>
          </a:stretch>
        </p:blipFill>
        <p:spPr bwMode="auto">
          <a:xfrm>
            <a:off x="714375" y="195263"/>
            <a:ext cx="1585913" cy="465137"/>
          </a:xfrm>
          <a:prstGeom prst="rect">
            <a:avLst/>
          </a:prstGeom>
          <a:noFill/>
          <a:ln w="9525">
            <a:noFill/>
            <a:miter lim="800000"/>
            <a:headEnd/>
            <a:tailEnd/>
          </a:ln>
        </p:spPr>
      </p:pic>
      <p:sp>
        <p:nvSpPr>
          <p:cNvPr id="82947" name="Rectangle 3"/>
          <p:cNvSpPr>
            <a:spLocks noGrp="1" noChangeArrowheads="1"/>
          </p:cNvSpPr>
          <p:nvPr>
            <p:ph type="ctrTitle"/>
          </p:nvPr>
        </p:nvSpPr>
        <p:spPr>
          <a:xfrm>
            <a:off x="685800" y="1598613"/>
            <a:ext cx="7466013" cy="1001712"/>
          </a:xfrm>
        </p:spPr>
        <p:txBody>
          <a:bodyPr tIns="0" bIns="0" anchor="t"/>
          <a:lstStyle>
            <a:lvl1pPr>
              <a:defRPr sz="3200"/>
            </a:lvl1pPr>
          </a:lstStyle>
          <a:p>
            <a:r>
              <a:rPr lang="fr-FR"/>
              <a:t>Cliquez et modifiez le titre</a:t>
            </a:r>
          </a:p>
        </p:txBody>
      </p:sp>
      <p:sp>
        <p:nvSpPr>
          <p:cNvPr id="82948" name="Rectangle 4"/>
          <p:cNvSpPr>
            <a:spLocks noGrp="1" noChangeArrowheads="1"/>
          </p:cNvSpPr>
          <p:nvPr>
            <p:ph type="subTitle" idx="1"/>
          </p:nvPr>
        </p:nvSpPr>
        <p:spPr>
          <a:xfrm>
            <a:off x="685800" y="3381375"/>
            <a:ext cx="7466013" cy="614363"/>
          </a:xfrm>
        </p:spPr>
        <p:txBody>
          <a:bodyPr rIns="91440"/>
          <a:lstStyle>
            <a:lvl1pPr marL="0" indent="0">
              <a:buFont typeface="Wingdings" pitchFamily="2" charset="2"/>
              <a:buNone/>
              <a:defRPr sz="1600">
                <a:solidFill>
                  <a:schemeClr val="bg1"/>
                </a:solidFill>
              </a:defRPr>
            </a:lvl1pPr>
          </a:lstStyle>
          <a:p>
            <a:r>
              <a:rPr lang="fr-FR"/>
              <a:t>Cliquez pour modifier le style des sous-titres du masque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30FAD18C-EE88-42C6-A3B5-2857B50ED1C3}" type="slidenum">
              <a:rPr lang="fr-FR"/>
              <a:pPr/>
              <a:t>‹#›</a:t>
            </a:fld>
            <a:endParaRPr lang="fr-FR"/>
          </a:p>
        </p:txBody>
      </p:sp>
      <p:sp>
        <p:nvSpPr>
          <p:cNvPr id="5" name="Rectangle 9"/>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86500" y="115888"/>
            <a:ext cx="1865313"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15888"/>
            <a:ext cx="54483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936C6398-3A98-41F5-B41F-67A36DB7571A}" type="slidenum">
              <a:rPr lang="fr-FR"/>
              <a:pPr/>
              <a:t>‹#›</a:t>
            </a:fld>
            <a:endParaRPr lang="fr-FR"/>
          </a:p>
        </p:txBody>
      </p:sp>
      <p:sp>
        <p:nvSpPr>
          <p:cNvPr id="5" name="Rectangle 9"/>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sldNum" sz="quarter" idx="10"/>
          </p:nvPr>
        </p:nvSpPr>
        <p:spPr>
          <a:ln/>
        </p:spPr>
        <p:txBody>
          <a:bodyPr/>
          <a:lstStyle>
            <a:lvl1pPr>
              <a:defRPr/>
            </a:lvl1pPr>
          </a:lstStyle>
          <a:p>
            <a:fld id="{4EB1277A-BF31-4907-9572-126AFBA9B89F}" type="slidenum">
              <a:rPr lang="fr-FR"/>
              <a:pPr/>
              <a:t>‹#›</a:t>
            </a:fld>
            <a:endParaRPr lang="fr-FR"/>
          </a:p>
        </p:txBody>
      </p:sp>
      <p:sp>
        <p:nvSpPr>
          <p:cNvPr id="5" name="Rectangle 8"/>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BEE142F8-39D8-4413-A63D-0AB5E4D33B01}" type="slidenum">
              <a:rPr lang="fr-FR"/>
              <a:pPr/>
              <a:t>‹#›</a:t>
            </a:fld>
            <a:endParaRPr lang="fr-FR"/>
          </a:p>
        </p:txBody>
      </p:sp>
      <p:sp>
        <p:nvSpPr>
          <p:cNvPr id="5" name="Rectangle 8"/>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4E24A4AE-A57E-4B84-9650-BE3459FE7EC8}" type="slidenum">
              <a:rPr lang="fr-FR"/>
              <a:pPr/>
              <a:t>‹#›</a:t>
            </a:fld>
            <a:endParaRPr lang="fr-FR"/>
          </a:p>
        </p:txBody>
      </p:sp>
      <p:sp>
        <p:nvSpPr>
          <p:cNvPr id="5" name="Rectangle 8"/>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8813" y="1181100"/>
            <a:ext cx="4038600" cy="576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49813" y="1181100"/>
            <a:ext cx="4038600" cy="576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fld id="{07BFAF15-70BA-47F1-B1AD-2385885B0E5D}" type="slidenum">
              <a:rPr lang="fr-FR"/>
              <a:pPr/>
              <a:t>‹#›</a:t>
            </a:fld>
            <a:endParaRPr lang="fr-FR"/>
          </a:p>
        </p:txBody>
      </p:sp>
      <p:sp>
        <p:nvSpPr>
          <p:cNvPr id="6" name="Rectangle 8"/>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fld id="{E7B871C6-C2B3-4429-BCC8-2F310CF28CB0}" type="slidenum">
              <a:rPr lang="fr-FR"/>
              <a:pPr/>
              <a:t>‹#›</a:t>
            </a:fld>
            <a:endParaRPr lang="fr-FR"/>
          </a:p>
        </p:txBody>
      </p:sp>
      <p:sp>
        <p:nvSpPr>
          <p:cNvPr id="8" name="Rectangle 8"/>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fld id="{36065CFF-3CF4-4C9A-8BAC-B7C2A066AF5B}" type="slidenum">
              <a:rPr lang="fr-FR"/>
              <a:pPr/>
              <a:t>‹#›</a:t>
            </a:fld>
            <a:endParaRPr lang="fr-FR"/>
          </a:p>
        </p:txBody>
      </p:sp>
      <p:sp>
        <p:nvSpPr>
          <p:cNvPr id="4" name="Rectangle 8"/>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09FB23C0-0584-468E-B78C-D6215EA68058}" type="slidenum">
              <a:rPr lang="fr-FR"/>
              <a:pPr/>
              <a:t>‹#›</a:t>
            </a:fld>
            <a:endParaRPr lang="fr-FR"/>
          </a:p>
        </p:txBody>
      </p:sp>
      <p:sp>
        <p:nvSpPr>
          <p:cNvPr id="3" name="Rectangle 8"/>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71FF57B4-3512-4C01-92DA-CC0344E163B0}" type="slidenum">
              <a:rPr lang="fr-FR"/>
              <a:pPr/>
              <a:t>‹#›</a:t>
            </a:fld>
            <a:endParaRPr lang="fr-FR"/>
          </a:p>
        </p:txBody>
      </p:sp>
      <p:sp>
        <p:nvSpPr>
          <p:cNvPr id="6" name="Rectangle 8"/>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sz="quarter" idx="10"/>
          </p:nvPr>
        </p:nvSpPr>
        <p:spPr>
          <a:ln/>
        </p:spPr>
        <p:txBody>
          <a:bodyPr/>
          <a:lstStyle>
            <a:lvl1pPr>
              <a:defRPr/>
            </a:lvl1pPr>
          </a:lstStyle>
          <a:p>
            <a:fld id="{B14BE7BF-B1D2-4205-B835-A87E0AEE610B}" type="slidenum">
              <a:rPr lang="fr-FR"/>
              <a:pPr/>
              <a:t>‹#›</a:t>
            </a:fld>
            <a:endParaRPr lang="fr-FR"/>
          </a:p>
        </p:txBody>
      </p:sp>
      <p:sp>
        <p:nvSpPr>
          <p:cNvPr id="5" name="Rectangle 9"/>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907D9B24-DF6B-4C60-9403-D181009386DE}" type="slidenum">
              <a:rPr lang="fr-FR"/>
              <a:pPr/>
              <a:t>‹#›</a:t>
            </a:fld>
            <a:endParaRPr lang="fr-FR"/>
          </a:p>
        </p:txBody>
      </p:sp>
      <p:sp>
        <p:nvSpPr>
          <p:cNvPr id="6" name="Rectangle 8"/>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9569F08A-C1C2-48F6-8CFE-4CA3CD7C22E8}" type="slidenum">
              <a:rPr lang="fr-FR"/>
              <a:pPr/>
              <a:t>‹#›</a:t>
            </a:fld>
            <a:endParaRPr lang="fr-FR"/>
          </a:p>
        </p:txBody>
      </p:sp>
      <p:sp>
        <p:nvSpPr>
          <p:cNvPr id="5" name="Rectangle 8"/>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1650" y="260350"/>
            <a:ext cx="2063750" cy="14970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8813" y="260350"/>
            <a:ext cx="6040437" cy="14970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fld id="{A07F1D7F-2BB6-410D-8A83-83F19E10F686}" type="slidenum">
              <a:rPr lang="fr-FR"/>
              <a:pPr/>
              <a:t>‹#›</a:t>
            </a:fld>
            <a:endParaRPr lang="fr-FR"/>
          </a:p>
        </p:txBody>
      </p:sp>
      <p:sp>
        <p:nvSpPr>
          <p:cNvPr id="5" name="Rectangle 8"/>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descr="page_couv"/>
          <p:cNvPicPr>
            <a:picLocks noChangeAspect="1" noChangeArrowheads="1"/>
          </p:cNvPicPr>
          <p:nvPr/>
        </p:nvPicPr>
        <p:blipFill>
          <a:blip r:embed="rId2" cstate="print"/>
          <a:srcRect/>
          <a:stretch>
            <a:fillRect/>
          </a:stretch>
        </p:blipFill>
        <p:spPr bwMode="auto">
          <a:xfrm>
            <a:off x="250825" y="2301875"/>
            <a:ext cx="8640763" cy="4311650"/>
          </a:xfrm>
          <a:prstGeom prst="rect">
            <a:avLst/>
          </a:prstGeom>
          <a:noFill/>
          <a:ln w="9525">
            <a:noFill/>
            <a:miter lim="800000"/>
            <a:headEnd/>
            <a:tailEnd/>
          </a:ln>
        </p:spPr>
      </p:pic>
      <p:pic>
        <p:nvPicPr>
          <p:cNvPr id="5" name="Picture 2" descr="C:\Documents and Settings\Administrateur\Bureau\logo.jpg"/>
          <p:cNvPicPr>
            <a:picLocks noChangeAspect="1" noChangeArrowheads="1"/>
          </p:cNvPicPr>
          <p:nvPr/>
        </p:nvPicPr>
        <p:blipFill>
          <a:blip r:embed="rId3" cstate="print"/>
          <a:srcRect/>
          <a:stretch>
            <a:fillRect/>
          </a:stretch>
        </p:blipFill>
        <p:spPr bwMode="auto">
          <a:xfrm>
            <a:off x="179388" y="115888"/>
            <a:ext cx="2376487" cy="827087"/>
          </a:xfrm>
          <a:prstGeom prst="rect">
            <a:avLst/>
          </a:prstGeom>
          <a:noFill/>
          <a:ln w="9525">
            <a:noFill/>
            <a:miter lim="800000"/>
            <a:headEnd/>
            <a:tailEnd/>
          </a:ln>
        </p:spPr>
      </p:pic>
      <p:sp>
        <p:nvSpPr>
          <p:cNvPr id="5126" name="Rectangle 6"/>
          <p:cNvSpPr>
            <a:spLocks noGrp="1" noChangeArrowheads="1"/>
          </p:cNvSpPr>
          <p:nvPr>
            <p:ph type="subTitle" idx="1"/>
          </p:nvPr>
        </p:nvSpPr>
        <p:spPr>
          <a:xfrm>
            <a:off x="3851275" y="2852738"/>
            <a:ext cx="4695825" cy="3384550"/>
          </a:xfrm>
        </p:spPr>
        <p:txBody>
          <a:bodyPr/>
          <a:lstStyle>
            <a:lvl1pPr marL="0" indent="0" algn="r">
              <a:buFont typeface="Wingdings 2" pitchFamily="18" charset="2"/>
              <a:buNone/>
              <a:defRPr sz="2400">
                <a:solidFill>
                  <a:schemeClr val="bg1"/>
                </a:solidFill>
              </a:defRPr>
            </a:lvl1pPr>
          </a:lstStyle>
          <a:p>
            <a:r>
              <a:rPr lang="en-US" smtClean="0"/>
              <a:t>Click to edit Master subtitle style</a:t>
            </a:r>
            <a:endParaRPr lang="en-US"/>
          </a:p>
        </p:txBody>
      </p:sp>
      <p:sp>
        <p:nvSpPr>
          <p:cNvPr id="5131" name="Rectangle 11"/>
          <p:cNvSpPr>
            <a:spLocks noGrp="1" noChangeArrowheads="1"/>
          </p:cNvSpPr>
          <p:nvPr>
            <p:ph type="ctrTitle" sz="quarter"/>
          </p:nvPr>
        </p:nvSpPr>
        <p:spPr>
          <a:xfrm>
            <a:off x="755650" y="1268413"/>
            <a:ext cx="7993063" cy="1008062"/>
          </a:xfrm>
        </p:spPr>
        <p:txBody>
          <a:bodyPr anchor="t"/>
          <a:lstStyle>
            <a:lvl1pPr>
              <a:defRPr>
                <a:solidFill>
                  <a:srgbClr val="857364"/>
                </a:solidFill>
              </a:defRPr>
            </a:lvl1pPr>
          </a:lstStyle>
          <a:p>
            <a:r>
              <a:rPr lang="en-US" smtClean="0"/>
              <a:t>Click to edit Master 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Espace réservé du numéro de diapositive 3"/>
          <p:cNvSpPr>
            <a:spLocks noGrp="1"/>
          </p:cNvSpPr>
          <p:nvPr>
            <p:ph type="sldNum" sz="quarter" idx="10"/>
          </p:nvPr>
        </p:nvSpPr>
        <p:spPr/>
        <p:txBody>
          <a:bodyPr/>
          <a:lstStyle>
            <a:lvl1pPr>
              <a:defRPr/>
            </a:lvl1pPr>
          </a:lstStyle>
          <a:p>
            <a:fld id="{12052507-1FB7-4755-B049-EA0BEA55A77D}" type="slidenum">
              <a:rPr lang="fr-FR"/>
              <a:pPr/>
              <a:t>‹#›</a:t>
            </a:fld>
            <a:endParaRPr lang="fr-FR"/>
          </a:p>
        </p:txBody>
      </p:sp>
      <p:sp>
        <p:nvSpPr>
          <p:cNvPr id="5" name="Rectangle 5"/>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
        <p:nvSpPr>
          <p:cNvPr id="6" name="Rectangle 6"/>
          <p:cNvSpPr>
            <a:spLocks noGrp="1" noChangeArrowheads="1"/>
          </p:cNvSpPr>
          <p:nvPr>
            <p:ph type="dt" sz="half" idx="12"/>
          </p:nvPr>
        </p:nvSpPr>
        <p:spPr>
          <a:ln/>
        </p:spPr>
        <p:txBody>
          <a:bodyPr/>
          <a:lstStyle>
            <a:lvl1pPr>
              <a:defRPr/>
            </a:lvl1pPr>
          </a:lstStyle>
          <a:p>
            <a:fld id="{4ED11230-BA48-4DC9-B4E2-1F432ABBD72A}" type="datetime1">
              <a:rPr lang="en-GB"/>
              <a:pPr/>
              <a:t>21/07/2010</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Espace réservé du numéro de diapositive 3"/>
          <p:cNvSpPr>
            <a:spLocks noGrp="1"/>
          </p:cNvSpPr>
          <p:nvPr>
            <p:ph type="sldNum" sz="quarter" idx="10"/>
          </p:nvPr>
        </p:nvSpPr>
        <p:spPr/>
        <p:txBody>
          <a:bodyPr/>
          <a:lstStyle>
            <a:lvl1pPr>
              <a:defRPr/>
            </a:lvl1pPr>
          </a:lstStyle>
          <a:p>
            <a:fld id="{1529C901-ADAE-494D-9BAC-D51EBF970E14}" type="slidenum">
              <a:rPr lang="fr-FR"/>
              <a:pPr/>
              <a:t>‹#›</a:t>
            </a:fld>
            <a:endParaRPr lang="fr-FR"/>
          </a:p>
        </p:txBody>
      </p:sp>
      <p:sp>
        <p:nvSpPr>
          <p:cNvPr id="5" name="Rectangle 5"/>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
        <p:nvSpPr>
          <p:cNvPr id="6" name="Rectangle 6"/>
          <p:cNvSpPr>
            <a:spLocks noGrp="1" noChangeArrowheads="1"/>
          </p:cNvSpPr>
          <p:nvPr>
            <p:ph type="dt" sz="half" idx="12"/>
          </p:nvPr>
        </p:nvSpPr>
        <p:spPr>
          <a:ln/>
        </p:spPr>
        <p:txBody>
          <a:bodyPr/>
          <a:lstStyle>
            <a:lvl1pPr>
              <a:defRPr/>
            </a:lvl1pPr>
          </a:lstStyle>
          <a:p>
            <a:fld id="{1ED411F2-7827-4AA8-A706-6338F78A8F63}" type="datetime1">
              <a:rPr lang="en-GB"/>
              <a:pPr/>
              <a:t>21/07/2010</a:t>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0575" y="1446213"/>
            <a:ext cx="3425825" cy="4646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68800" y="1446213"/>
            <a:ext cx="3425825" cy="4646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Espace réservé du numéro de diapositive 3"/>
          <p:cNvSpPr>
            <a:spLocks noGrp="1"/>
          </p:cNvSpPr>
          <p:nvPr>
            <p:ph type="sldNum" sz="quarter" idx="10"/>
          </p:nvPr>
        </p:nvSpPr>
        <p:spPr/>
        <p:txBody>
          <a:bodyPr/>
          <a:lstStyle>
            <a:lvl1pPr>
              <a:defRPr/>
            </a:lvl1pPr>
          </a:lstStyle>
          <a:p>
            <a:fld id="{B364B2DD-1C2A-4D30-9A18-3B9FB3960A58}" type="slidenum">
              <a:rPr lang="fr-FR"/>
              <a:pPr/>
              <a:t>‹#›</a:t>
            </a:fld>
            <a:endParaRPr lang="fr-FR"/>
          </a:p>
        </p:txBody>
      </p:sp>
      <p:sp>
        <p:nvSpPr>
          <p:cNvPr id="6" name="Rectangle 5"/>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
        <p:nvSpPr>
          <p:cNvPr id="7" name="Rectangle 6"/>
          <p:cNvSpPr>
            <a:spLocks noGrp="1" noChangeArrowheads="1"/>
          </p:cNvSpPr>
          <p:nvPr>
            <p:ph type="dt" sz="half" idx="12"/>
          </p:nvPr>
        </p:nvSpPr>
        <p:spPr>
          <a:ln/>
        </p:spPr>
        <p:txBody>
          <a:bodyPr/>
          <a:lstStyle>
            <a:lvl1pPr>
              <a:defRPr/>
            </a:lvl1pPr>
          </a:lstStyle>
          <a:p>
            <a:fld id="{7FB6E270-22FE-465C-A1EE-18B78E3FE15F}" type="datetime1">
              <a:rPr lang="en-GB"/>
              <a:pPr/>
              <a:t>21/07/2010</a:t>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Espace réservé du numéro de diapositive 3"/>
          <p:cNvSpPr>
            <a:spLocks noGrp="1"/>
          </p:cNvSpPr>
          <p:nvPr>
            <p:ph type="sldNum" sz="quarter" idx="10"/>
          </p:nvPr>
        </p:nvSpPr>
        <p:spPr/>
        <p:txBody>
          <a:bodyPr/>
          <a:lstStyle>
            <a:lvl1pPr>
              <a:defRPr/>
            </a:lvl1pPr>
          </a:lstStyle>
          <a:p>
            <a:fld id="{0CF2D341-206F-41E1-8B9D-D684B18AC99C}" type="slidenum">
              <a:rPr lang="fr-FR"/>
              <a:pPr/>
              <a:t>‹#›</a:t>
            </a:fld>
            <a:endParaRPr lang="fr-FR"/>
          </a:p>
        </p:txBody>
      </p:sp>
      <p:sp>
        <p:nvSpPr>
          <p:cNvPr id="8" name="Rectangle 5"/>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
        <p:nvSpPr>
          <p:cNvPr id="9" name="Rectangle 6"/>
          <p:cNvSpPr>
            <a:spLocks noGrp="1" noChangeArrowheads="1"/>
          </p:cNvSpPr>
          <p:nvPr>
            <p:ph type="dt" sz="half" idx="12"/>
          </p:nvPr>
        </p:nvSpPr>
        <p:spPr>
          <a:ln/>
        </p:spPr>
        <p:txBody>
          <a:bodyPr/>
          <a:lstStyle>
            <a:lvl1pPr>
              <a:defRPr/>
            </a:lvl1pPr>
          </a:lstStyle>
          <a:p>
            <a:fld id="{04379CB0-671F-44E8-AE48-D4E226020091}" type="datetime1">
              <a:rPr lang="en-GB"/>
              <a:pPr/>
              <a:t>21/07/2010</a:t>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Espace réservé du numéro de diapositive 3"/>
          <p:cNvSpPr>
            <a:spLocks noGrp="1"/>
          </p:cNvSpPr>
          <p:nvPr>
            <p:ph type="sldNum" sz="quarter" idx="10"/>
          </p:nvPr>
        </p:nvSpPr>
        <p:spPr/>
        <p:txBody>
          <a:bodyPr/>
          <a:lstStyle>
            <a:lvl1pPr>
              <a:defRPr/>
            </a:lvl1pPr>
          </a:lstStyle>
          <a:p>
            <a:fld id="{7831F1D1-FFB5-4A41-AC5F-52E0B9A5A847}" type="slidenum">
              <a:rPr lang="fr-FR"/>
              <a:pPr/>
              <a:t>‹#›</a:t>
            </a:fld>
            <a:endParaRPr lang="fr-FR"/>
          </a:p>
        </p:txBody>
      </p:sp>
      <p:sp>
        <p:nvSpPr>
          <p:cNvPr id="4" name="Rectangle 5"/>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
        <p:nvSpPr>
          <p:cNvPr id="5" name="Rectangle 6"/>
          <p:cNvSpPr>
            <a:spLocks noGrp="1" noChangeArrowheads="1"/>
          </p:cNvSpPr>
          <p:nvPr>
            <p:ph type="dt" sz="half" idx="12"/>
          </p:nvPr>
        </p:nvSpPr>
        <p:spPr>
          <a:ln/>
        </p:spPr>
        <p:txBody>
          <a:bodyPr/>
          <a:lstStyle>
            <a:lvl1pPr>
              <a:defRPr/>
            </a:lvl1pPr>
          </a:lstStyle>
          <a:p>
            <a:fld id="{F0BA9EB1-B904-4E69-B2BD-26DC609A4699}" type="datetime1">
              <a:rPr lang="en-GB"/>
              <a:pPr/>
              <a:t>21/07/2010</a:t>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Espace réservé du numéro de diapositive 3"/>
          <p:cNvSpPr>
            <a:spLocks noGrp="1"/>
          </p:cNvSpPr>
          <p:nvPr>
            <p:ph type="sldNum" sz="quarter" idx="10"/>
          </p:nvPr>
        </p:nvSpPr>
        <p:spPr/>
        <p:txBody>
          <a:bodyPr/>
          <a:lstStyle>
            <a:lvl1pPr>
              <a:defRPr/>
            </a:lvl1pPr>
          </a:lstStyle>
          <a:p>
            <a:fld id="{9857D72A-223C-44AD-B85C-A0A198C27370}" type="slidenum">
              <a:rPr lang="fr-FR"/>
              <a:pPr/>
              <a:t>‹#›</a:t>
            </a:fld>
            <a:endParaRPr lang="fr-FR"/>
          </a:p>
        </p:txBody>
      </p:sp>
      <p:sp>
        <p:nvSpPr>
          <p:cNvPr id="3" name="Rectangle 5"/>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
        <p:nvSpPr>
          <p:cNvPr id="4" name="Rectangle 6"/>
          <p:cNvSpPr>
            <a:spLocks noGrp="1" noChangeArrowheads="1"/>
          </p:cNvSpPr>
          <p:nvPr>
            <p:ph type="dt" sz="half" idx="12"/>
          </p:nvPr>
        </p:nvSpPr>
        <p:spPr>
          <a:ln/>
        </p:spPr>
        <p:txBody>
          <a:bodyPr/>
          <a:lstStyle>
            <a:lvl1pPr>
              <a:defRPr/>
            </a:lvl1pPr>
          </a:lstStyle>
          <a:p>
            <a:fld id="{27ADD243-1FEC-4A03-A3EB-A4191CFCF880}" type="datetime1">
              <a:rPr lang="en-GB"/>
              <a:pPr/>
              <a:t>21/07/2010</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sz="quarter" idx="10"/>
          </p:nvPr>
        </p:nvSpPr>
        <p:spPr>
          <a:ln/>
        </p:spPr>
        <p:txBody>
          <a:bodyPr/>
          <a:lstStyle>
            <a:lvl1pPr>
              <a:defRPr/>
            </a:lvl1pPr>
          </a:lstStyle>
          <a:p>
            <a:fld id="{DAD99101-DA6F-4458-AAA4-7CB7FF3481B6}" type="slidenum">
              <a:rPr lang="fr-FR"/>
              <a:pPr/>
              <a:t>‹#›</a:t>
            </a:fld>
            <a:endParaRPr lang="fr-FR"/>
          </a:p>
        </p:txBody>
      </p:sp>
      <p:sp>
        <p:nvSpPr>
          <p:cNvPr id="5" name="Rectangle 9"/>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u numéro de diapositive 3"/>
          <p:cNvSpPr>
            <a:spLocks noGrp="1"/>
          </p:cNvSpPr>
          <p:nvPr>
            <p:ph type="sldNum" sz="quarter" idx="10"/>
          </p:nvPr>
        </p:nvSpPr>
        <p:spPr/>
        <p:txBody>
          <a:bodyPr/>
          <a:lstStyle>
            <a:lvl1pPr>
              <a:defRPr/>
            </a:lvl1pPr>
          </a:lstStyle>
          <a:p>
            <a:fld id="{BEC87557-8AC7-4C28-9533-D7E26D80C024}" type="slidenum">
              <a:rPr lang="fr-FR"/>
              <a:pPr/>
              <a:t>‹#›</a:t>
            </a:fld>
            <a:endParaRPr lang="fr-FR"/>
          </a:p>
        </p:txBody>
      </p:sp>
      <p:sp>
        <p:nvSpPr>
          <p:cNvPr id="6" name="Rectangle 5"/>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
        <p:nvSpPr>
          <p:cNvPr id="7" name="Rectangle 6"/>
          <p:cNvSpPr>
            <a:spLocks noGrp="1" noChangeArrowheads="1"/>
          </p:cNvSpPr>
          <p:nvPr>
            <p:ph type="dt" sz="half" idx="12"/>
          </p:nvPr>
        </p:nvSpPr>
        <p:spPr>
          <a:ln/>
        </p:spPr>
        <p:txBody>
          <a:bodyPr/>
          <a:lstStyle>
            <a:lvl1pPr>
              <a:defRPr/>
            </a:lvl1pPr>
          </a:lstStyle>
          <a:p>
            <a:fld id="{11A22D6A-B736-4427-AF2D-6C696532F733}" type="datetime1">
              <a:rPr lang="en-GB"/>
              <a:pPr/>
              <a:t>21/07/2010</a:t>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u numéro de diapositive 3"/>
          <p:cNvSpPr>
            <a:spLocks noGrp="1"/>
          </p:cNvSpPr>
          <p:nvPr>
            <p:ph type="sldNum" sz="quarter" idx="10"/>
          </p:nvPr>
        </p:nvSpPr>
        <p:spPr/>
        <p:txBody>
          <a:bodyPr/>
          <a:lstStyle>
            <a:lvl1pPr>
              <a:defRPr/>
            </a:lvl1pPr>
          </a:lstStyle>
          <a:p>
            <a:fld id="{E6B1BA8D-A62A-487D-8748-D19E388E9079}" type="slidenum">
              <a:rPr lang="fr-FR"/>
              <a:pPr/>
              <a:t>‹#›</a:t>
            </a:fld>
            <a:endParaRPr lang="fr-FR"/>
          </a:p>
        </p:txBody>
      </p:sp>
      <p:sp>
        <p:nvSpPr>
          <p:cNvPr id="6" name="Rectangle 5"/>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
        <p:nvSpPr>
          <p:cNvPr id="7" name="Rectangle 6"/>
          <p:cNvSpPr>
            <a:spLocks noGrp="1" noChangeArrowheads="1"/>
          </p:cNvSpPr>
          <p:nvPr>
            <p:ph type="dt" sz="half" idx="12"/>
          </p:nvPr>
        </p:nvSpPr>
        <p:spPr>
          <a:ln/>
        </p:spPr>
        <p:txBody>
          <a:bodyPr/>
          <a:lstStyle>
            <a:lvl1pPr>
              <a:defRPr/>
            </a:lvl1pPr>
          </a:lstStyle>
          <a:p>
            <a:fld id="{1E0FF7D8-B855-4E66-BAC7-9C3C0772C7BD}" type="datetime1">
              <a:rPr lang="en-GB"/>
              <a:pPr/>
              <a:t>21/07/2010</a:t>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Espace réservé du numéro de diapositive 3"/>
          <p:cNvSpPr>
            <a:spLocks noGrp="1"/>
          </p:cNvSpPr>
          <p:nvPr>
            <p:ph type="sldNum" sz="quarter" idx="10"/>
          </p:nvPr>
        </p:nvSpPr>
        <p:spPr/>
        <p:txBody>
          <a:bodyPr/>
          <a:lstStyle>
            <a:lvl1pPr>
              <a:defRPr/>
            </a:lvl1pPr>
          </a:lstStyle>
          <a:p>
            <a:fld id="{8A925D07-562D-4C13-8D2E-4902CD2F5074}" type="slidenum">
              <a:rPr lang="fr-FR"/>
              <a:pPr/>
              <a:t>‹#›</a:t>
            </a:fld>
            <a:endParaRPr lang="fr-FR"/>
          </a:p>
        </p:txBody>
      </p:sp>
      <p:sp>
        <p:nvSpPr>
          <p:cNvPr id="5" name="Rectangle 5"/>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
        <p:nvSpPr>
          <p:cNvPr id="6" name="Rectangle 6"/>
          <p:cNvSpPr>
            <a:spLocks noGrp="1" noChangeArrowheads="1"/>
          </p:cNvSpPr>
          <p:nvPr>
            <p:ph type="dt" sz="half" idx="12"/>
          </p:nvPr>
        </p:nvSpPr>
        <p:spPr>
          <a:ln/>
        </p:spPr>
        <p:txBody>
          <a:bodyPr/>
          <a:lstStyle>
            <a:lvl1pPr>
              <a:defRPr/>
            </a:lvl1pPr>
          </a:lstStyle>
          <a:p>
            <a:fld id="{606156F9-A779-4022-A060-94FBBC24FD35}" type="datetime1">
              <a:rPr lang="en-GB"/>
              <a:pPr/>
              <a:t>21/07/2010</a:t>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81700" y="401638"/>
            <a:ext cx="1812925" cy="56911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8163" y="401638"/>
            <a:ext cx="5291137" cy="5691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Espace réservé du numéro de diapositive 3"/>
          <p:cNvSpPr>
            <a:spLocks noGrp="1"/>
          </p:cNvSpPr>
          <p:nvPr>
            <p:ph type="sldNum" sz="quarter" idx="10"/>
          </p:nvPr>
        </p:nvSpPr>
        <p:spPr/>
        <p:txBody>
          <a:bodyPr/>
          <a:lstStyle>
            <a:lvl1pPr>
              <a:defRPr/>
            </a:lvl1pPr>
          </a:lstStyle>
          <a:p>
            <a:fld id="{723B492A-61F1-4B3F-9F2D-BB90C7AC1C41}" type="slidenum">
              <a:rPr lang="fr-FR"/>
              <a:pPr/>
              <a:t>‹#›</a:t>
            </a:fld>
            <a:endParaRPr lang="fr-FR"/>
          </a:p>
        </p:txBody>
      </p:sp>
      <p:sp>
        <p:nvSpPr>
          <p:cNvPr id="5" name="Rectangle 5"/>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
        <p:nvSpPr>
          <p:cNvPr id="6" name="Rectangle 6"/>
          <p:cNvSpPr>
            <a:spLocks noGrp="1" noChangeArrowheads="1"/>
          </p:cNvSpPr>
          <p:nvPr>
            <p:ph type="dt" sz="half" idx="12"/>
          </p:nvPr>
        </p:nvSpPr>
        <p:spPr>
          <a:ln/>
        </p:spPr>
        <p:txBody>
          <a:bodyPr/>
          <a:lstStyle>
            <a:lvl1pPr>
              <a:defRPr/>
            </a:lvl1pPr>
          </a:lstStyle>
          <a:p>
            <a:fld id="{DE14CCF4-707F-4C95-BF2B-43283283C253}" type="datetime1">
              <a:rPr lang="en-GB"/>
              <a:pPr/>
              <a:t>21/07/2010</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6363"/>
            <a:ext cx="3656013" cy="4225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4213" y="1376363"/>
            <a:ext cx="3657600" cy="4225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0"/>
          </p:nvPr>
        </p:nvSpPr>
        <p:spPr>
          <a:ln/>
        </p:spPr>
        <p:txBody>
          <a:bodyPr/>
          <a:lstStyle>
            <a:lvl1pPr>
              <a:defRPr/>
            </a:lvl1pPr>
          </a:lstStyle>
          <a:p>
            <a:fld id="{41FF2485-CC4B-4777-94F1-D590E93C9068}" type="slidenum">
              <a:rPr lang="fr-FR"/>
              <a:pPr/>
              <a:t>‹#›</a:t>
            </a:fld>
            <a:endParaRPr lang="fr-FR"/>
          </a:p>
        </p:txBody>
      </p:sp>
      <p:sp>
        <p:nvSpPr>
          <p:cNvPr id="6" name="Rectangle 9"/>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10"/>
          </p:nvPr>
        </p:nvSpPr>
        <p:spPr>
          <a:ln/>
        </p:spPr>
        <p:txBody>
          <a:bodyPr/>
          <a:lstStyle>
            <a:lvl1pPr>
              <a:defRPr/>
            </a:lvl1pPr>
          </a:lstStyle>
          <a:p>
            <a:fld id="{2D7DC388-48AA-4A96-AB87-FA55E20B3872}" type="slidenum">
              <a:rPr lang="fr-FR"/>
              <a:pPr/>
              <a:t>‹#›</a:t>
            </a:fld>
            <a:endParaRPr lang="fr-FR"/>
          </a:p>
        </p:txBody>
      </p:sp>
      <p:sp>
        <p:nvSpPr>
          <p:cNvPr id="8" name="Rectangle 9"/>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sz="quarter" idx="10"/>
          </p:nvPr>
        </p:nvSpPr>
        <p:spPr>
          <a:ln/>
        </p:spPr>
        <p:txBody>
          <a:bodyPr/>
          <a:lstStyle>
            <a:lvl1pPr>
              <a:defRPr/>
            </a:lvl1pPr>
          </a:lstStyle>
          <a:p>
            <a:fld id="{E89FA3AF-C712-4250-91CF-107CC8ADD69C}" type="slidenum">
              <a:rPr lang="fr-FR"/>
              <a:pPr/>
              <a:t>‹#›</a:t>
            </a:fld>
            <a:endParaRPr lang="fr-FR"/>
          </a:p>
        </p:txBody>
      </p:sp>
      <p:sp>
        <p:nvSpPr>
          <p:cNvPr id="4" name="Rectangle 9"/>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A0B86348-FA3C-4000-B986-8301664B6D96}" type="slidenum">
              <a:rPr lang="fr-FR"/>
              <a:pPr/>
              <a:t>‹#›</a:t>
            </a:fld>
            <a:endParaRPr lang="fr-FR"/>
          </a:p>
        </p:txBody>
      </p:sp>
      <p:sp>
        <p:nvSpPr>
          <p:cNvPr id="3" name="Rectangle 9"/>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fld id="{DAB3E262-867D-4CD8-8445-2A2F0274F960}" type="slidenum">
              <a:rPr lang="fr-FR"/>
              <a:pPr/>
              <a:t>‹#›</a:t>
            </a:fld>
            <a:endParaRPr lang="fr-FR"/>
          </a:p>
        </p:txBody>
      </p:sp>
      <p:sp>
        <p:nvSpPr>
          <p:cNvPr id="6" name="Rectangle 9"/>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sz="quarter" idx="10"/>
          </p:nvPr>
        </p:nvSpPr>
        <p:spPr>
          <a:ln/>
        </p:spPr>
        <p:txBody>
          <a:bodyPr/>
          <a:lstStyle>
            <a:lvl1pPr>
              <a:defRPr/>
            </a:lvl1pPr>
          </a:lstStyle>
          <a:p>
            <a:fld id="{261885C4-7E1F-4473-AA93-9DC8D93FEDD8}" type="slidenum">
              <a:rPr lang="fr-FR"/>
              <a:pPr/>
              <a:t>‹#›</a:t>
            </a:fld>
            <a:endParaRPr lang="fr-FR"/>
          </a:p>
        </p:txBody>
      </p:sp>
      <p:sp>
        <p:nvSpPr>
          <p:cNvPr id="6" name="Rectangle 9"/>
          <p:cNvSpPr>
            <a:spLocks noGrp="1" noChangeArrowheads="1"/>
          </p:cNvSpPr>
          <p:nvPr>
            <p:ph type="ftr" sz="quarter" idx="11"/>
          </p:nvPr>
        </p:nvSpPr>
        <p:spPr>
          <a:ln/>
        </p:spPr>
        <p:txBody>
          <a:bodyPr/>
          <a:lstStyle>
            <a:lvl1pPr>
              <a:defRPr/>
            </a:lvl1pPr>
          </a:lstStyle>
          <a:p>
            <a:r>
              <a:rPr lang="fr-FR"/>
              <a:t>OTA platform provisioning - Provisioning the Card Manager Database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666633"/>
        </a:solidFill>
        <a:effectLst/>
      </p:bgPr>
    </p:bg>
    <p:spTree>
      <p:nvGrpSpPr>
        <p:cNvPr id="1" name=""/>
        <p:cNvGrpSpPr/>
        <p:nvPr/>
      </p:nvGrpSpPr>
      <p:grpSpPr>
        <a:xfrm>
          <a:off x="0" y="0"/>
          <a:ext cx="0" cy="0"/>
          <a:chOff x="0" y="0"/>
          <a:chExt cx="0" cy="0"/>
        </a:xfrm>
      </p:grpSpPr>
      <p:pic>
        <p:nvPicPr>
          <p:cNvPr id="1026" name="Picture 2" descr="bas_pages_sans"/>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115888"/>
            <a:ext cx="7466013" cy="1143000"/>
          </a:xfrm>
          <a:prstGeom prst="rect">
            <a:avLst/>
          </a:prstGeom>
          <a:noFill/>
          <a:ln w="9525">
            <a:noFill/>
            <a:miter lim="800000"/>
            <a:headEnd/>
            <a:tailEnd/>
          </a:ln>
        </p:spPr>
        <p:txBody>
          <a:bodyPr vert="horz" wrap="square" lIns="0" tIns="45720" rIns="0" bIns="45720" numCol="1" anchor="ctr" anchorCtr="0" compatLnSpc="1">
            <a:prstTxWarp prst="textNoShape">
              <a:avLst/>
            </a:prstTxWarp>
          </a:bodyPr>
          <a:lstStyle/>
          <a:p>
            <a:pPr lvl="0"/>
            <a:r>
              <a:rPr lang="fr-FR" smtClean="0"/>
              <a:t>Cliquez et modifiez le titre</a:t>
            </a:r>
          </a:p>
        </p:txBody>
      </p:sp>
      <p:sp>
        <p:nvSpPr>
          <p:cNvPr id="1028" name="Rectangle 4"/>
          <p:cNvSpPr>
            <a:spLocks noGrp="1" noChangeArrowheads="1"/>
          </p:cNvSpPr>
          <p:nvPr>
            <p:ph type="body" idx="1"/>
          </p:nvPr>
        </p:nvSpPr>
        <p:spPr bwMode="auto">
          <a:xfrm>
            <a:off x="685800" y="1376363"/>
            <a:ext cx="7466013" cy="42259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81928" name="Rectangle 8"/>
          <p:cNvSpPr>
            <a:spLocks noGrp="1" noChangeArrowheads="1"/>
          </p:cNvSpPr>
          <p:nvPr>
            <p:ph type="sldNum" sz="quarter" idx="4"/>
          </p:nvPr>
        </p:nvSpPr>
        <p:spPr bwMode="auto">
          <a:xfrm>
            <a:off x="8305800" y="6534150"/>
            <a:ext cx="685800" cy="228600"/>
          </a:xfrm>
          <a:prstGeom prst="rect">
            <a:avLst/>
          </a:prstGeom>
          <a:noFill/>
          <a:ln w="9525">
            <a:noFill/>
            <a:miter lim="800000"/>
            <a:headEnd/>
            <a:tailEnd/>
          </a:ln>
        </p:spPr>
        <p:txBody>
          <a:bodyPr vert="horz" wrap="square" lIns="0" tIns="36000" rIns="0" bIns="36000" numCol="1" anchor="ctr" anchorCtr="0" compatLnSpc="1">
            <a:prstTxWarp prst="textNoShape">
              <a:avLst/>
            </a:prstTxWarp>
          </a:bodyPr>
          <a:lstStyle>
            <a:lvl1pPr algn="r" eaLnBrk="0" hangingPunct="0">
              <a:defRPr sz="1000">
                <a:solidFill>
                  <a:schemeClr val="bg1"/>
                </a:solidFill>
                <a:cs typeface="Arial" charset="0"/>
              </a:defRPr>
            </a:lvl1pPr>
          </a:lstStyle>
          <a:p>
            <a:fld id="{A3ACD57B-EE21-40D7-94D0-F2576966AA3C}" type="slidenum">
              <a:rPr lang="fr-FR"/>
              <a:pPr/>
              <a:t>‹#›</a:t>
            </a:fld>
            <a:endParaRPr lang="fr-FR"/>
          </a:p>
        </p:txBody>
      </p:sp>
      <p:sp>
        <p:nvSpPr>
          <p:cNvPr id="81929" name="Rectangle 9"/>
          <p:cNvSpPr>
            <a:spLocks noGrp="1" noChangeArrowheads="1"/>
          </p:cNvSpPr>
          <p:nvPr>
            <p:ph type="ftr" sz="quarter" idx="3"/>
          </p:nvPr>
        </p:nvSpPr>
        <p:spPr bwMode="auto">
          <a:xfrm>
            <a:off x="390525" y="6530975"/>
            <a:ext cx="6838950" cy="241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solidFill>
                  <a:schemeClr val="bg1"/>
                </a:solidFill>
                <a:cs typeface="Arial" charset="0"/>
              </a:defRPr>
            </a:lvl1pPr>
          </a:lstStyle>
          <a:p>
            <a:r>
              <a:rPr lang="fr-FR"/>
              <a:t>OTA platform provisioning - Provisioning the Card Manager Database</a:t>
            </a:r>
          </a:p>
        </p:txBody>
      </p:sp>
    </p:spTree>
  </p:cSld>
  <p:clrMap bg1="lt1" tx1="dk1" bg2="lt2" tx2="dk2" accent1="accent1" accent2="accent2" accent3="accent3" accent4="accent4" accent5="accent5" accent6="accent6" hlink="hlink" folHlink="folHlink"/>
  <p:sldLayoutIdLst>
    <p:sldLayoutId id="2147483756"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dt="0"/>
  <p:txStyles>
    <p:titleStyle>
      <a:lvl1pPr algn="l" rtl="0" eaLnBrk="0" fontAlgn="base" hangingPunct="0">
        <a:spcBef>
          <a:spcPct val="0"/>
        </a:spcBef>
        <a:spcAft>
          <a:spcPct val="0"/>
        </a:spcAft>
        <a:defRPr sz="2800">
          <a:solidFill>
            <a:srgbClr val="FA821E"/>
          </a:solidFill>
          <a:latin typeface="+mj-lt"/>
          <a:ea typeface="ＭＳ Ｐゴシック" charset="-128"/>
          <a:cs typeface="ＭＳ Ｐゴシック" charset="-128"/>
        </a:defRPr>
      </a:lvl1pPr>
      <a:lvl2pPr algn="l" rtl="0" eaLnBrk="0" fontAlgn="base" hangingPunct="0">
        <a:spcBef>
          <a:spcPct val="0"/>
        </a:spcBef>
        <a:spcAft>
          <a:spcPct val="0"/>
        </a:spcAft>
        <a:defRPr sz="2800">
          <a:solidFill>
            <a:srgbClr val="FA821E"/>
          </a:solidFill>
          <a:latin typeface="Arial" charset="0"/>
          <a:ea typeface="ＭＳ Ｐゴシック" charset="-128"/>
          <a:cs typeface="ＭＳ Ｐゴシック" charset="-128"/>
        </a:defRPr>
      </a:lvl2pPr>
      <a:lvl3pPr algn="l" rtl="0" eaLnBrk="0" fontAlgn="base" hangingPunct="0">
        <a:spcBef>
          <a:spcPct val="0"/>
        </a:spcBef>
        <a:spcAft>
          <a:spcPct val="0"/>
        </a:spcAft>
        <a:defRPr sz="2800">
          <a:solidFill>
            <a:srgbClr val="FA821E"/>
          </a:solidFill>
          <a:latin typeface="Arial" charset="0"/>
          <a:ea typeface="ＭＳ Ｐゴシック" charset="-128"/>
          <a:cs typeface="ＭＳ Ｐゴシック" charset="-128"/>
        </a:defRPr>
      </a:lvl3pPr>
      <a:lvl4pPr algn="l" rtl="0" eaLnBrk="0" fontAlgn="base" hangingPunct="0">
        <a:spcBef>
          <a:spcPct val="0"/>
        </a:spcBef>
        <a:spcAft>
          <a:spcPct val="0"/>
        </a:spcAft>
        <a:defRPr sz="2800">
          <a:solidFill>
            <a:srgbClr val="FA821E"/>
          </a:solidFill>
          <a:latin typeface="Arial" charset="0"/>
          <a:ea typeface="ＭＳ Ｐゴシック" charset="-128"/>
          <a:cs typeface="ＭＳ Ｐゴシック" charset="-128"/>
        </a:defRPr>
      </a:lvl4pPr>
      <a:lvl5pPr algn="l" rtl="0" eaLnBrk="0" fontAlgn="base" hangingPunct="0">
        <a:spcBef>
          <a:spcPct val="0"/>
        </a:spcBef>
        <a:spcAft>
          <a:spcPct val="0"/>
        </a:spcAft>
        <a:defRPr sz="2800">
          <a:solidFill>
            <a:srgbClr val="FA821E"/>
          </a:solidFill>
          <a:latin typeface="Arial" charset="0"/>
          <a:ea typeface="ＭＳ Ｐゴシック" charset="-128"/>
          <a:cs typeface="ＭＳ Ｐゴシック" charset="-128"/>
        </a:defRPr>
      </a:lvl5pPr>
      <a:lvl6pPr marL="457200" algn="l" rtl="0" fontAlgn="base">
        <a:spcBef>
          <a:spcPct val="0"/>
        </a:spcBef>
        <a:spcAft>
          <a:spcPct val="0"/>
        </a:spcAft>
        <a:defRPr sz="2800">
          <a:solidFill>
            <a:srgbClr val="FA821E"/>
          </a:solidFill>
          <a:latin typeface="Arial" charset="0"/>
        </a:defRPr>
      </a:lvl6pPr>
      <a:lvl7pPr marL="914400" algn="l" rtl="0" fontAlgn="base">
        <a:spcBef>
          <a:spcPct val="0"/>
        </a:spcBef>
        <a:spcAft>
          <a:spcPct val="0"/>
        </a:spcAft>
        <a:defRPr sz="2800">
          <a:solidFill>
            <a:srgbClr val="FA821E"/>
          </a:solidFill>
          <a:latin typeface="Arial" charset="0"/>
        </a:defRPr>
      </a:lvl7pPr>
      <a:lvl8pPr marL="1371600" algn="l" rtl="0" fontAlgn="base">
        <a:spcBef>
          <a:spcPct val="0"/>
        </a:spcBef>
        <a:spcAft>
          <a:spcPct val="0"/>
        </a:spcAft>
        <a:defRPr sz="2800">
          <a:solidFill>
            <a:srgbClr val="FA821E"/>
          </a:solidFill>
          <a:latin typeface="Arial" charset="0"/>
        </a:defRPr>
      </a:lvl8pPr>
      <a:lvl9pPr marL="1828800" algn="l" rtl="0" fontAlgn="base">
        <a:spcBef>
          <a:spcPct val="0"/>
        </a:spcBef>
        <a:spcAft>
          <a:spcPct val="0"/>
        </a:spcAft>
        <a:defRPr sz="2800">
          <a:solidFill>
            <a:srgbClr val="FA821E"/>
          </a:solidFill>
          <a:latin typeface="Arial" charset="0"/>
        </a:defRPr>
      </a:lvl9pPr>
    </p:titleStyle>
    <p:bodyStyle>
      <a:lvl1pPr marL="288925" indent="-288925" algn="l" rtl="0" eaLnBrk="0" fontAlgn="base" hangingPunct="0">
        <a:spcBef>
          <a:spcPct val="20000"/>
        </a:spcBef>
        <a:spcAft>
          <a:spcPct val="0"/>
        </a:spcAft>
        <a:buClr>
          <a:srgbClr val="FA821E"/>
        </a:buClr>
        <a:buFont typeface="Wingdings" charset="2"/>
        <a:buChar char=""/>
        <a:defRPr sz="2000">
          <a:solidFill>
            <a:schemeClr val="tx1"/>
          </a:solidFill>
          <a:latin typeface="+mn-lt"/>
          <a:ea typeface="ＭＳ Ｐゴシック" charset="-128"/>
          <a:cs typeface="ＭＳ Ｐゴシック" charset="-128"/>
        </a:defRPr>
      </a:lvl1pPr>
      <a:lvl2pPr marL="666750" indent="-187325" algn="l" rtl="0" eaLnBrk="0" fontAlgn="base" hangingPunct="0">
        <a:spcBef>
          <a:spcPct val="20000"/>
        </a:spcBef>
        <a:spcAft>
          <a:spcPct val="0"/>
        </a:spcAft>
        <a:buClr>
          <a:srgbClr val="FA821E"/>
        </a:buClr>
        <a:buFont typeface="Wingdings" charset="2"/>
        <a:buChar char="§"/>
        <a:defRPr sz="1600">
          <a:solidFill>
            <a:schemeClr val="tx1"/>
          </a:solidFill>
          <a:latin typeface="+mn-lt"/>
          <a:ea typeface="ＭＳ Ｐゴシック" charset="-128"/>
        </a:defRPr>
      </a:lvl2pPr>
      <a:lvl3pPr marL="1177925" indent="-228600" algn="l" rtl="0" eaLnBrk="0" fontAlgn="base" hangingPunct="0">
        <a:spcBef>
          <a:spcPct val="20000"/>
        </a:spcBef>
        <a:spcAft>
          <a:spcPct val="0"/>
        </a:spcAft>
        <a:buClr>
          <a:srgbClr val="FA821E"/>
        </a:buClr>
        <a:buFont typeface="Arial" charset="0"/>
        <a:buChar char="–"/>
        <a:defRPr sz="1400">
          <a:solidFill>
            <a:schemeClr val="tx1"/>
          </a:solidFill>
          <a:latin typeface="+mn-lt"/>
          <a:ea typeface="ＭＳ Ｐゴシック" charset="-128"/>
        </a:defRPr>
      </a:lvl3pPr>
      <a:lvl4pPr marL="1597025" indent="-228600" algn="l" rtl="0" eaLnBrk="0" fontAlgn="base" hangingPunct="0">
        <a:spcBef>
          <a:spcPct val="20000"/>
        </a:spcBef>
        <a:spcAft>
          <a:spcPct val="0"/>
        </a:spcAft>
        <a:buClr>
          <a:srgbClr val="FA821E"/>
        </a:buClr>
        <a:buChar char="–"/>
        <a:defRPr sz="1200">
          <a:solidFill>
            <a:schemeClr val="tx1"/>
          </a:solidFill>
          <a:latin typeface="+mn-lt"/>
          <a:ea typeface="ＭＳ Ｐゴシック" charset="-128"/>
        </a:defRPr>
      </a:lvl4pPr>
      <a:lvl5pPr marL="2016125" indent="-228600" algn="l" rtl="0" eaLnBrk="0" fontAlgn="base" hangingPunct="0">
        <a:spcBef>
          <a:spcPct val="20000"/>
        </a:spcBef>
        <a:spcAft>
          <a:spcPct val="0"/>
        </a:spcAft>
        <a:buClr>
          <a:srgbClr val="FA821E"/>
        </a:buClr>
        <a:buChar char="»"/>
        <a:defRPr sz="1200">
          <a:solidFill>
            <a:schemeClr val="tx1"/>
          </a:solidFill>
          <a:latin typeface="+mn-lt"/>
          <a:ea typeface="ＭＳ Ｐゴシック" charset="-128"/>
        </a:defRPr>
      </a:lvl5pPr>
      <a:lvl6pPr marL="2473325" indent="-228600" algn="l" rtl="0" fontAlgn="base">
        <a:spcBef>
          <a:spcPct val="20000"/>
        </a:spcBef>
        <a:spcAft>
          <a:spcPct val="0"/>
        </a:spcAft>
        <a:buClr>
          <a:srgbClr val="FA821E"/>
        </a:buClr>
        <a:buChar char="»"/>
        <a:defRPr sz="1200">
          <a:solidFill>
            <a:schemeClr val="tx1"/>
          </a:solidFill>
          <a:latin typeface="+mn-lt"/>
        </a:defRPr>
      </a:lvl6pPr>
      <a:lvl7pPr marL="2930525" indent="-228600" algn="l" rtl="0" fontAlgn="base">
        <a:spcBef>
          <a:spcPct val="20000"/>
        </a:spcBef>
        <a:spcAft>
          <a:spcPct val="0"/>
        </a:spcAft>
        <a:buClr>
          <a:srgbClr val="FA821E"/>
        </a:buClr>
        <a:buChar char="»"/>
        <a:defRPr sz="1200">
          <a:solidFill>
            <a:schemeClr val="tx1"/>
          </a:solidFill>
          <a:latin typeface="+mn-lt"/>
        </a:defRPr>
      </a:lvl7pPr>
      <a:lvl8pPr marL="3387725" indent="-228600" algn="l" rtl="0" fontAlgn="base">
        <a:spcBef>
          <a:spcPct val="20000"/>
        </a:spcBef>
        <a:spcAft>
          <a:spcPct val="0"/>
        </a:spcAft>
        <a:buClr>
          <a:srgbClr val="FA821E"/>
        </a:buClr>
        <a:buChar char="»"/>
        <a:defRPr sz="1200">
          <a:solidFill>
            <a:schemeClr val="tx1"/>
          </a:solidFill>
          <a:latin typeface="+mn-lt"/>
        </a:defRPr>
      </a:lvl8pPr>
      <a:lvl9pPr marL="3844925" indent="-228600" algn="l" rtl="0" fontAlgn="base">
        <a:spcBef>
          <a:spcPct val="20000"/>
        </a:spcBef>
        <a:spcAft>
          <a:spcPct val="0"/>
        </a:spcAft>
        <a:buClr>
          <a:srgbClr val="FA821E"/>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3314" name="Picture 2" descr="bas_pages1"/>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13315" name="Rectangle 3"/>
          <p:cNvSpPr>
            <a:spLocks noGrp="1" noChangeArrowheads="1"/>
          </p:cNvSpPr>
          <p:nvPr>
            <p:ph type="title"/>
          </p:nvPr>
        </p:nvSpPr>
        <p:spPr bwMode="auto">
          <a:xfrm>
            <a:off x="685800" y="260350"/>
            <a:ext cx="8229600" cy="627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3316" name="Rectangle 4"/>
          <p:cNvSpPr>
            <a:spLocks noGrp="1" noChangeArrowheads="1"/>
          </p:cNvSpPr>
          <p:nvPr>
            <p:ph type="body" idx="1"/>
          </p:nvPr>
        </p:nvSpPr>
        <p:spPr bwMode="auto">
          <a:xfrm>
            <a:off x="658813" y="1181100"/>
            <a:ext cx="8229600" cy="5762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84999" name="Rectangle 7"/>
          <p:cNvSpPr>
            <a:spLocks noGrp="1" noChangeArrowheads="1"/>
          </p:cNvSpPr>
          <p:nvPr>
            <p:ph type="sldNum" sz="quarter" idx="4"/>
          </p:nvPr>
        </p:nvSpPr>
        <p:spPr bwMode="auto">
          <a:xfrm>
            <a:off x="8305800" y="6534150"/>
            <a:ext cx="685800" cy="228600"/>
          </a:xfrm>
          <a:prstGeom prst="rect">
            <a:avLst/>
          </a:prstGeom>
          <a:noFill/>
          <a:ln w="9525">
            <a:noFill/>
            <a:miter lim="800000"/>
            <a:headEnd/>
            <a:tailEnd/>
          </a:ln>
        </p:spPr>
        <p:txBody>
          <a:bodyPr vert="horz" wrap="square" lIns="0" tIns="36000" rIns="0" bIns="36000" numCol="1" anchor="ctr" anchorCtr="0" compatLnSpc="1">
            <a:prstTxWarp prst="textNoShape">
              <a:avLst/>
            </a:prstTxWarp>
          </a:bodyPr>
          <a:lstStyle>
            <a:lvl1pPr algn="r" eaLnBrk="0" hangingPunct="0">
              <a:defRPr sz="1000">
                <a:solidFill>
                  <a:schemeClr val="bg1"/>
                </a:solidFill>
                <a:cs typeface="Arial" charset="0"/>
              </a:defRPr>
            </a:lvl1pPr>
          </a:lstStyle>
          <a:p>
            <a:fld id="{CAE8C35F-DCD5-48E6-8FBC-41D25B9881DB}" type="slidenum">
              <a:rPr lang="fr-FR"/>
              <a:pPr/>
              <a:t>‹#›</a:t>
            </a:fld>
            <a:endParaRPr lang="fr-FR"/>
          </a:p>
        </p:txBody>
      </p:sp>
      <p:sp>
        <p:nvSpPr>
          <p:cNvPr id="85000" name="Rectangle 8"/>
          <p:cNvSpPr>
            <a:spLocks noGrp="1" noChangeArrowheads="1"/>
          </p:cNvSpPr>
          <p:nvPr>
            <p:ph type="ftr" sz="quarter" idx="3"/>
          </p:nvPr>
        </p:nvSpPr>
        <p:spPr bwMode="auto">
          <a:xfrm>
            <a:off x="390525" y="6530975"/>
            <a:ext cx="6838950" cy="241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900">
                <a:solidFill>
                  <a:schemeClr val="bg1"/>
                </a:solidFill>
                <a:cs typeface="Arial" charset="0"/>
              </a:defRPr>
            </a:lvl1pPr>
          </a:lstStyle>
          <a:p>
            <a:r>
              <a:rPr lang="fr-FR"/>
              <a:t>OTA platform provisioning - Provisioning the Card Manager Database</a:t>
            </a: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hdr="0" dt="0"/>
  <p:txStyles>
    <p:titleStyle>
      <a:lvl1pPr algn="l" rtl="0" eaLnBrk="0" fontAlgn="base" hangingPunct="0">
        <a:spcBef>
          <a:spcPct val="0"/>
        </a:spcBef>
        <a:spcAft>
          <a:spcPct val="0"/>
        </a:spcAft>
        <a:defRPr sz="3200">
          <a:solidFill>
            <a:srgbClr val="FA821E"/>
          </a:solidFill>
          <a:latin typeface="+mj-lt"/>
          <a:ea typeface="ＭＳ Ｐゴシック" charset="-128"/>
          <a:cs typeface="ＭＳ Ｐゴシック" charset="-128"/>
        </a:defRPr>
      </a:lvl1pPr>
      <a:lvl2pPr algn="l" rtl="0" eaLnBrk="0" fontAlgn="base" hangingPunct="0">
        <a:spcBef>
          <a:spcPct val="0"/>
        </a:spcBef>
        <a:spcAft>
          <a:spcPct val="0"/>
        </a:spcAft>
        <a:defRPr sz="3200">
          <a:solidFill>
            <a:srgbClr val="FA821E"/>
          </a:solidFill>
          <a:latin typeface="Arial" charset="0"/>
          <a:ea typeface="ＭＳ Ｐゴシック" charset="-128"/>
          <a:cs typeface="ＭＳ Ｐゴシック" charset="-128"/>
        </a:defRPr>
      </a:lvl2pPr>
      <a:lvl3pPr algn="l" rtl="0" eaLnBrk="0" fontAlgn="base" hangingPunct="0">
        <a:spcBef>
          <a:spcPct val="0"/>
        </a:spcBef>
        <a:spcAft>
          <a:spcPct val="0"/>
        </a:spcAft>
        <a:defRPr sz="3200">
          <a:solidFill>
            <a:srgbClr val="FA821E"/>
          </a:solidFill>
          <a:latin typeface="Arial" charset="0"/>
          <a:ea typeface="ＭＳ Ｐゴシック" charset="-128"/>
          <a:cs typeface="ＭＳ Ｐゴシック" charset="-128"/>
        </a:defRPr>
      </a:lvl3pPr>
      <a:lvl4pPr algn="l" rtl="0" eaLnBrk="0" fontAlgn="base" hangingPunct="0">
        <a:spcBef>
          <a:spcPct val="0"/>
        </a:spcBef>
        <a:spcAft>
          <a:spcPct val="0"/>
        </a:spcAft>
        <a:defRPr sz="3200">
          <a:solidFill>
            <a:srgbClr val="FA821E"/>
          </a:solidFill>
          <a:latin typeface="Arial" charset="0"/>
          <a:ea typeface="ＭＳ Ｐゴシック" charset="-128"/>
          <a:cs typeface="ＭＳ Ｐゴシック" charset="-128"/>
        </a:defRPr>
      </a:lvl4pPr>
      <a:lvl5pPr algn="l" rtl="0" eaLnBrk="0" fontAlgn="base" hangingPunct="0">
        <a:spcBef>
          <a:spcPct val="0"/>
        </a:spcBef>
        <a:spcAft>
          <a:spcPct val="0"/>
        </a:spcAft>
        <a:defRPr sz="3200">
          <a:solidFill>
            <a:srgbClr val="FA821E"/>
          </a:solidFill>
          <a:latin typeface="Arial" charset="0"/>
          <a:ea typeface="ＭＳ Ｐゴシック" charset="-128"/>
          <a:cs typeface="ＭＳ Ｐゴシック" charset="-128"/>
        </a:defRPr>
      </a:lvl5pPr>
      <a:lvl6pPr marL="457200" algn="l" rtl="0" fontAlgn="base">
        <a:spcBef>
          <a:spcPct val="0"/>
        </a:spcBef>
        <a:spcAft>
          <a:spcPct val="0"/>
        </a:spcAft>
        <a:defRPr sz="3200">
          <a:solidFill>
            <a:srgbClr val="FA821E"/>
          </a:solidFill>
          <a:latin typeface="Arial" charset="0"/>
        </a:defRPr>
      </a:lvl6pPr>
      <a:lvl7pPr marL="914400" algn="l" rtl="0" fontAlgn="base">
        <a:spcBef>
          <a:spcPct val="0"/>
        </a:spcBef>
        <a:spcAft>
          <a:spcPct val="0"/>
        </a:spcAft>
        <a:defRPr sz="3200">
          <a:solidFill>
            <a:srgbClr val="FA821E"/>
          </a:solidFill>
          <a:latin typeface="Arial" charset="0"/>
        </a:defRPr>
      </a:lvl7pPr>
      <a:lvl8pPr marL="1371600" algn="l" rtl="0" fontAlgn="base">
        <a:spcBef>
          <a:spcPct val="0"/>
        </a:spcBef>
        <a:spcAft>
          <a:spcPct val="0"/>
        </a:spcAft>
        <a:defRPr sz="3200">
          <a:solidFill>
            <a:srgbClr val="FA821E"/>
          </a:solidFill>
          <a:latin typeface="Arial" charset="0"/>
        </a:defRPr>
      </a:lvl8pPr>
      <a:lvl9pPr marL="1828800" algn="l" rtl="0" fontAlgn="base">
        <a:spcBef>
          <a:spcPct val="0"/>
        </a:spcBef>
        <a:spcAft>
          <a:spcPct val="0"/>
        </a:spcAft>
        <a:defRPr sz="3200">
          <a:solidFill>
            <a:srgbClr val="FA821E"/>
          </a:solidFill>
          <a:latin typeface="Arial" charset="0"/>
        </a:defRPr>
      </a:lvl9pPr>
    </p:titleStyle>
    <p:bodyStyle>
      <a:lvl1pPr marL="342900" indent="-342900" algn="l" rtl="0" eaLnBrk="0" fontAlgn="base" hangingPunct="0">
        <a:spcBef>
          <a:spcPct val="20000"/>
        </a:spcBef>
        <a:spcAft>
          <a:spcPct val="0"/>
        </a:spcAft>
        <a:buClr>
          <a:srgbClr val="FF6600"/>
        </a:buClr>
        <a:buFont typeface="Wingdings" charset="2"/>
        <a:buChar char="•"/>
        <a:defRPr sz="2400">
          <a:solidFill>
            <a:schemeClr val="tx1"/>
          </a:solidFill>
          <a:latin typeface="+mn-lt"/>
          <a:ea typeface="ＭＳ Ｐゴシック" charset="-128"/>
          <a:cs typeface="ＭＳ Ｐゴシック" charset="-128"/>
        </a:defRPr>
      </a:lvl1pPr>
      <a:lvl2pPr marL="822325" indent="-285750" algn="l" rtl="0" eaLnBrk="0" fontAlgn="base" hangingPunct="0">
        <a:spcBef>
          <a:spcPct val="20000"/>
        </a:spcBef>
        <a:spcAft>
          <a:spcPct val="0"/>
        </a:spcAft>
        <a:buFont typeface="Wingdings" charset="2"/>
        <a:buChar char="§"/>
        <a:defRPr sz="2800">
          <a:solidFill>
            <a:schemeClr val="tx1"/>
          </a:solidFill>
          <a:latin typeface="+mn-lt"/>
          <a:ea typeface="ＭＳ Ｐゴシック" charset="-128"/>
        </a:defRPr>
      </a:lvl2pPr>
      <a:lvl3pPr marL="1230313" indent="-228600" algn="l" rtl="0" eaLnBrk="0" fontAlgn="base" hangingPunct="0">
        <a:spcBef>
          <a:spcPct val="20000"/>
        </a:spcBef>
        <a:spcAft>
          <a:spcPct val="0"/>
        </a:spcAft>
        <a:buFont typeface="Arial" charset="0"/>
        <a:buChar char="–"/>
        <a:defRPr sz="1600">
          <a:solidFill>
            <a:schemeClr val="tx1"/>
          </a:solidFill>
          <a:latin typeface="+mn-lt"/>
          <a:ea typeface="ＭＳ Ｐゴシック" charset="-128"/>
        </a:defRPr>
      </a:lvl3pPr>
      <a:lvl4pPr marL="16383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5602" name="Picture 12" descr="pied_page"/>
          <p:cNvPicPr>
            <a:picLocks noChangeAspect="1" noChangeArrowheads="1"/>
          </p:cNvPicPr>
          <p:nvPr/>
        </p:nvPicPr>
        <p:blipFill>
          <a:blip r:embed="rId13" cstate="print"/>
          <a:srcRect/>
          <a:stretch>
            <a:fillRect/>
          </a:stretch>
        </p:blipFill>
        <p:spPr bwMode="auto">
          <a:xfrm>
            <a:off x="0" y="5919788"/>
            <a:ext cx="9144000" cy="957262"/>
          </a:xfrm>
          <a:prstGeom prst="rect">
            <a:avLst/>
          </a:prstGeom>
          <a:noFill/>
          <a:ln w="9525">
            <a:noFill/>
            <a:miter lim="800000"/>
            <a:headEnd/>
            <a:tailEnd/>
          </a:ln>
        </p:spPr>
      </p:pic>
      <p:sp>
        <p:nvSpPr>
          <p:cNvPr id="25603" name="Rectangle 3"/>
          <p:cNvSpPr>
            <a:spLocks noGrp="1" noChangeArrowheads="1"/>
          </p:cNvSpPr>
          <p:nvPr>
            <p:ph type="title"/>
          </p:nvPr>
        </p:nvSpPr>
        <p:spPr bwMode="auto">
          <a:xfrm>
            <a:off x="538163" y="401638"/>
            <a:ext cx="6913562" cy="5508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Add title</a:t>
            </a:r>
          </a:p>
        </p:txBody>
      </p:sp>
      <p:sp>
        <p:nvSpPr>
          <p:cNvPr id="4" name="Espace réservé du numéro de diapositive 3"/>
          <p:cNvSpPr>
            <a:spLocks noGrp="1"/>
          </p:cNvSpPr>
          <p:nvPr>
            <p:ph type="sldNum" sz="quarter" idx="4"/>
          </p:nvPr>
        </p:nvSpPr>
        <p:spPr>
          <a:xfrm>
            <a:off x="8582025" y="6411913"/>
            <a:ext cx="561975"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1600" b="1">
                <a:solidFill>
                  <a:schemeClr val="bg1"/>
                </a:solidFill>
              </a:defRPr>
            </a:lvl1pPr>
          </a:lstStyle>
          <a:p>
            <a:fld id="{056D8D0F-27FA-4345-AB5A-7510AF027CA3}" type="slidenum">
              <a:rPr lang="fr-FR"/>
              <a:pPr/>
              <a:t>‹#›</a:t>
            </a:fld>
            <a:endParaRPr lang="fr-FR"/>
          </a:p>
        </p:txBody>
      </p:sp>
      <p:sp>
        <p:nvSpPr>
          <p:cNvPr id="4101" name="Rectangle 5"/>
          <p:cNvSpPr>
            <a:spLocks noGrp="1" noChangeArrowheads="1"/>
          </p:cNvSpPr>
          <p:nvPr>
            <p:ph type="ftr" sz="quarter" idx="3"/>
          </p:nvPr>
        </p:nvSpPr>
        <p:spPr bwMode="auto">
          <a:xfrm>
            <a:off x="3851275" y="6481763"/>
            <a:ext cx="43370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a:solidFill>
                  <a:srgbClr val="857364"/>
                </a:solidFill>
              </a:defRPr>
            </a:lvl1pPr>
          </a:lstStyle>
          <a:p>
            <a:r>
              <a:rPr lang="fr-FR"/>
              <a:t>OTA platform provisioning - Provisioning the Card Manager Database</a:t>
            </a:r>
          </a:p>
        </p:txBody>
      </p:sp>
      <p:sp>
        <p:nvSpPr>
          <p:cNvPr id="4102" name="Rectangle 6"/>
          <p:cNvSpPr>
            <a:spLocks noGrp="1" noChangeArrowheads="1"/>
          </p:cNvSpPr>
          <p:nvPr>
            <p:ph type="dt" sz="half" idx="2"/>
          </p:nvPr>
        </p:nvSpPr>
        <p:spPr bwMode="auto">
          <a:xfrm>
            <a:off x="2339975" y="6481763"/>
            <a:ext cx="143986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000">
                <a:solidFill>
                  <a:srgbClr val="857364"/>
                </a:solidFill>
              </a:defRPr>
            </a:lvl1pPr>
          </a:lstStyle>
          <a:p>
            <a:fld id="{13E33829-D91C-47BC-B91A-B37F36755687}" type="datetime1">
              <a:rPr lang="en-GB"/>
              <a:pPr/>
              <a:t>21/07/2010</a:t>
            </a:fld>
            <a:endParaRPr lang="en-GB"/>
          </a:p>
        </p:txBody>
      </p:sp>
      <p:sp>
        <p:nvSpPr>
          <p:cNvPr id="25607" name="Rectangle 7"/>
          <p:cNvSpPr>
            <a:spLocks noGrp="1" noChangeArrowheads="1"/>
          </p:cNvSpPr>
          <p:nvPr>
            <p:ph type="body" idx="1"/>
          </p:nvPr>
        </p:nvSpPr>
        <p:spPr bwMode="auto">
          <a:xfrm>
            <a:off x="790575" y="1446213"/>
            <a:ext cx="7004050" cy="4646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Add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57"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rtl="0" eaLnBrk="0" fontAlgn="base" hangingPunct="0">
        <a:spcBef>
          <a:spcPct val="0"/>
        </a:spcBef>
        <a:spcAft>
          <a:spcPct val="0"/>
        </a:spcAft>
        <a:defRPr sz="2800" b="1">
          <a:solidFill>
            <a:srgbClr val="EE7F00"/>
          </a:solidFill>
          <a:latin typeface="+mj-lt"/>
          <a:ea typeface="ＭＳ Ｐゴシック" charset="-128"/>
          <a:cs typeface="ＭＳ Ｐゴシック" charset="-128"/>
        </a:defRPr>
      </a:lvl1pPr>
      <a:lvl2pPr algn="l" rtl="0" eaLnBrk="0" fontAlgn="base" hangingPunct="0">
        <a:spcBef>
          <a:spcPct val="0"/>
        </a:spcBef>
        <a:spcAft>
          <a:spcPct val="0"/>
        </a:spcAft>
        <a:defRPr sz="2800" b="1">
          <a:solidFill>
            <a:srgbClr val="EE7F00"/>
          </a:solidFill>
          <a:latin typeface="Arial" charset="0"/>
          <a:ea typeface="ＭＳ Ｐゴシック" charset="-128"/>
          <a:cs typeface="ＭＳ Ｐゴシック" charset="-128"/>
        </a:defRPr>
      </a:lvl2pPr>
      <a:lvl3pPr algn="l" rtl="0" eaLnBrk="0" fontAlgn="base" hangingPunct="0">
        <a:spcBef>
          <a:spcPct val="0"/>
        </a:spcBef>
        <a:spcAft>
          <a:spcPct val="0"/>
        </a:spcAft>
        <a:defRPr sz="2800" b="1">
          <a:solidFill>
            <a:srgbClr val="EE7F00"/>
          </a:solidFill>
          <a:latin typeface="Arial" charset="0"/>
          <a:ea typeface="ＭＳ Ｐゴシック" charset="-128"/>
          <a:cs typeface="ＭＳ Ｐゴシック" charset="-128"/>
        </a:defRPr>
      </a:lvl3pPr>
      <a:lvl4pPr algn="l" rtl="0" eaLnBrk="0" fontAlgn="base" hangingPunct="0">
        <a:spcBef>
          <a:spcPct val="0"/>
        </a:spcBef>
        <a:spcAft>
          <a:spcPct val="0"/>
        </a:spcAft>
        <a:defRPr sz="2800" b="1">
          <a:solidFill>
            <a:srgbClr val="EE7F00"/>
          </a:solidFill>
          <a:latin typeface="Arial" charset="0"/>
          <a:ea typeface="ＭＳ Ｐゴシック" charset="-128"/>
          <a:cs typeface="ＭＳ Ｐゴシック" charset="-128"/>
        </a:defRPr>
      </a:lvl4pPr>
      <a:lvl5pPr algn="l" rtl="0" eaLnBrk="0" fontAlgn="base" hangingPunct="0">
        <a:spcBef>
          <a:spcPct val="0"/>
        </a:spcBef>
        <a:spcAft>
          <a:spcPct val="0"/>
        </a:spcAft>
        <a:defRPr sz="2800" b="1">
          <a:solidFill>
            <a:srgbClr val="EE7F00"/>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800" b="1">
          <a:solidFill>
            <a:srgbClr val="EE7F00"/>
          </a:solidFill>
          <a:latin typeface="Arial" charset="0"/>
        </a:defRPr>
      </a:lvl6pPr>
      <a:lvl7pPr marL="914400" algn="l" rtl="0" eaLnBrk="1" fontAlgn="base" hangingPunct="1">
        <a:spcBef>
          <a:spcPct val="0"/>
        </a:spcBef>
        <a:spcAft>
          <a:spcPct val="0"/>
        </a:spcAft>
        <a:defRPr sz="2800" b="1">
          <a:solidFill>
            <a:srgbClr val="EE7F00"/>
          </a:solidFill>
          <a:latin typeface="Arial" charset="0"/>
        </a:defRPr>
      </a:lvl7pPr>
      <a:lvl8pPr marL="1371600" algn="l" rtl="0" eaLnBrk="1" fontAlgn="base" hangingPunct="1">
        <a:spcBef>
          <a:spcPct val="0"/>
        </a:spcBef>
        <a:spcAft>
          <a:spcPct val="0"/>
        </a:spcAft>
        <a:defRPr sz="2800" b="1">
          <a:solidFill>
            <a:srgbClr val="EE7F00"/>
          </a:solidFill>
          <a:latin typeface="Arial" charset="0"/>
        </a:defRPr>
      </a:lvl8pPr>
      <a:lvl9pPr marL="1828800" algn="l" rtl="0" eaLnBrk="1" fontAlgn="base" hangingPunct="1">
        <a:spcBef>
          <a:spcPct val="0"/>
        </a:spcBef>
        <a:spcAft>
          <a:spcPct val="0"/>
        </a:spcAft>
        <a:defRPr sz="2800" b="1">
          <a:solidFill>
            <a:srgbClr val="EE7F00"/>
          </a:solidFill>
          <a:latin typeface="Arial" charset="0"/>
        </a:defRPr>
      </a:lvl9pPr>
    </p:titleStyle>
    <p:bodyStyle>
      <a:lvl1pPr marL="342900" indent="-342900" algn="l" rtl="0" eaLnBrk="0" fontAlgn="base" hangingPunct="0">
        <a:spcBef>
          <a:spcPct val="20000"/>
        </a:spcBef>
        <a:spcAft>
          <a:spcPct val="0"/>
        </a:spcAft>
        <a:buClr>
          <a:srgbClr val="EE7F00"/>
        </a:buClr>
        <a:buFont typeface="Wingdings 2" charset="2"/>
        <a:buBlip>
          <a:blip r:embed="rId14"/>
        </a:buBlip>
        <a:defRPr sz="2000">
          <a:solidFill>
            <a:schemeClr val="tx1"/>
          </a:solidFill>
          <a:latin typeface="+mn-lt"/>
          <a:ea typeface="ＭＳ Ｐゴシック" charset="-128"/>
          <a:cs typeface="ＭＳ Ｐゴシック" charset="-128"/>
        </a:defRPr>
      </a:lvl1pPr>
      <a:lvl2pPr marL="742950" indent="-285750" algn="just" rtl="0" eaLnBrk="0" fontAlgn="base" hangingPunct="0">
        <a:spcBef>
          <a:spcPct val="20000"/>
        </a:spcBef>
        <a:spcAft>
          <a:spcPct val="0"/>
        </a:spcAft>
        <a:buClr>
          <a:srgbClr val="EE7F00"/>
        </a:buClr>
        <a:buFont typeface="Symbol" charset="2"/>
        <a:buChar char="·"/>
        <a:defRPr sz="1600">
          <a:solidFill>
            <a:schemeClr val="tx1"/>
          </a:solidFill>
          <a:latin typeface="+mn-lt"/>
          <a:ea typeface="ＭＳ Ｐゴシック" charset="-128"/>
        </a:defRPr>
      </a:lvl2pPr>
      <a:lvl3pPr marL="1143000" indent="-228600" algn="l" rtl="0" eaLnBrk="0" fontAlgn="base" hangingPunct="0">
        <a:spcBef>
          <a:spcPct val="20000"/>
        </a:spcBef>
        <a:spcAft>
          <a:spcPct val="0"/>
        </a:spcAft>
        <a:buClr>
          <a:srgbClr val="EE7F00"/>
        </a:buClr>
        <a:buFont typeface="Symbol" charset="2"/>
        <a:buChar char="·"/>
        <a:defRPr sz="1400">
          <a:solidFill>
            <a:schemeClr val="tx1"/>
          </a:solidFill>
          <a:latin typeface="+mn-lt"/>
          <a:ea typeface="ＭＳ Ｐゴシック" charset="-128"/>
        </a:defRPr>
      </a:lvl3pPr>
      <a:lvl4pPr marL="1600200" indent="-228600" algn="l" rtl="0" eaLnBrk="0" fontAlgn="base" hangingPunct="0">
        <a:spcBef>
          <a:spcPct val="20000"/>
        </a:spcBef>
        <a:spcAft>
          <a:spcPct val="0"/>
        </a:spcAft>
        <a:buClr>
          <a:srgbClr val="EE7F00"/>
        </a:buClr>
        <a:buFont typeface="Arial" charset="0"/>
        <a:buChar char="–"/>
        <a:defRPr sz="1200">
          <a:solidFill>
            <a:schemeClr val="tx1"/>
          </a:solidFill>
          <a:latin typeface="+mn-lt"/>
          <a:ea typeface="ＭＳ Ｐゴシック" charset="-128"/>
        </a:defRPr>
      </a:lvl4pPr>
      <a:lvl5pPr marL="2057400" indent="-228600" algn="l" rtl="0" eaLnBrk="0" fontAlgn="base" hangingPunct="0">
        <a:spcBef>
          <a:spcPct val="20000"/>
        </a:spcBef>
        <a:spcAft>
          <a:spcPct val="0"/>
        </a:spcAft>
        <a:buClr>
          <a:srgbClr val="EE7F00"/>
        </a:buClr>
        <a:buFont typeface="Arial" charset="0"/>
        <a:buChar char="–"/>
        <a:defRPr sz="1200">
          <a:solidFill>
            <a:schemeClr val="tx1"/>
          </a:solidFill>
          <a:latin typeface="+mn-lt"/>
          <a:ea typeface="ＭＳ Ｐゴシック" charset="-128"/>
        </a:defRPr>
      </a:lvl5pPr>
      <a:lvl6pPr marL="2514600" indent="-228600" algn="l" rtl="0" eaLnBrk="1" fontAlgn="base" hangingPunct="1">
        <a:spcBef>
          <a:spcPct val="20000"/>
        </a:spcBef>
        <a:spcAft>
          <a:spcPct val="0"/>
        </a:spcAft>
        <a:buClr>
          <a:srgbClr val="EE7F00"/>
        </a:buClr>
        <a:buFont typeface="Arial" charset="0"/>
        <a:buChar char="–"/>
        <a:defRPr sz="1200">
          <a:solidFill>
            <a:schemeClr val="tx1"/>
          </a:solidFill>
          <a:latin typeface="+mn-lt"/>
        </a:defRPr>
      </a:lvl6pPr>
      <a:lvl7pPr marL="2971800" indent="-228600" algn="l" rtl="0" eaLnBrk="1" fontAlgn="base" hangingPunct="1">
        <a:spcBef>
          <a:spcPct val="20000"/>
        </a:spcBef>
        <a:spcAft>
          <a:spcPct val="0"/>
        </a:spcAft>
        <a:buClr>
          <a:srgbClr val="EE7F00"/>
        </a:buClr>
        <a:buFont typeface="Arial" charset="0"/>
        <a:buChar char="–"/>
        <a:defRPr sz="1200">
          <a:solidFill>
            <a:schemeClr val="tx1"/>
          </a:solidFill>
          <a:latin typeface="+mn-lt"/>
        </a:defRPr>
      </a:lvl7pPr>
      <a:lvl8pPr marL="3429000" indent="-228600" algn="l" rtl="0" eaLnBrk="1" fontAlgn="base" hangingPunct="1">
        <a:spcBef>
          <a:spcPct val="20000"/>
        </a:spcBef>
        <a:spcAft>
          <a:spcPct val="0"/>
        </a:spcAft>
        <a:buClr>
          <a:srgbClr val="EE7F00"/>
        </a:buClr>
        <a:buFont typeface="Arial" charset="0"/>
        <a:buChar char="–"/>
        <a:defRPr sz="1200">
          <a:solidFill>
            <a:schemeClr val="tx1"/>
          </a:solidFill>
          <a:latin typeface="+mn-lt"/>
        </a:defRPr>
      </a:lvl8pPr>
      <a:lvl9pPr marL="3886200" indent="-228600" algn="l" rtl="0" eaLnBrk="1" fontAlgn="base" hangingPunct="1">
        <a:spcBef>
          <a:spcPct val="20000"/>
        </a:spcBef>
        <a:spcAft>
          <a:spcPct val="0"/>
        </a:spcAft>
        <a:buClr>
          <a:srgbClr val="EE7F00"/>
        </a:buClr>
        <a:buFont typeface="Arial"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4.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4.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24.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4.xml"/><Relationship Id="rId5" Type="http://schemas.openxmlformats.org/officeDocument/2006/relationships/image" Target="../media/image36.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26.jpe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4.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4.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4.xml"/><Relationship Id="rId1" Type="http://schemas.openxmlformats.org/officeDocument/2006/relationships/slideLayout" Target="../slideLayouts/slideLayout24.xml"/><Relationship Id="rId4" Type="http://schemas.openxmlformats.org/officeDocument/2006/relationships/image" Target="../media/image10.jpeg"/></Relationships>
</file>

<file path=ppt/slides/_rels/slide3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5.xml"/><Relationship Id="rId1" Type="http://schemas.openxmlformats.org/officeDocument/2006/relationships/slideLayout" Target="../slideLayouts/slideLayout24.xml"/><Relationship Id="rId4" Type="http://schemas.openxmlformats.org/officeDocument/2006/relationships/image" Target="../media/image10.jpeg"/></Relationships>
</file>

<file path=ppt/slides/_rels/slide3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6.xml"/><Relationship Id="rId1" Type="http://schemas.openxmlformats.org/officeDocument/2006/relationships/slideLayout" Target="../slideLayouts/slideLayout24.xml"/><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10.jpeg"/></Relationships>
</file>

<file path=ppt/slides/_rels/slide3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7.xml"/><Relationship Id="rId1" Type="http://schemas.openxmlformats.org/officeDocument/2006/relationships/slideLayout" Target="../slideLayouts/slideLayout24.xml"/><Relationship Id="rId4" Type="http://schemas.openxmlformats.org/officeDocument/2006/relationships/image" Target="../media/image10.jpeg"/></Relationships>
</file>

<file path=ppt/slides/_rels/slide3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8.xml"/><Relationship Id="rId1" Type="http://schemas.openxmlformats.org/officeDocument/2006/relationships/slideLayout" Target="../slideLayouts/slideLayout24.xml"/><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10.jpeg"/></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4.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15.png"/><Relationship Id="rId5" Type="http://schemas.openxmlformats.org/officeDocument/2006/relationships/image" Target="../media/image12.jpe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3.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6.xml"/><Relationship Id="rId1" Type="http://schemas.openxmlformats.org/officeDocument/2006/relationships/slideLayout" Target="../slideLayouts/slideLayout24.xml"/><Relationship Id="rId4" Type="http://schemas.openxmlformats.org/officeDocument/2006/relationships/image" Target="../media/image26.jpe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4.xml"/><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24.xml"/><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8.wmf"/><Relationship Id="rId2" Type="http://schemas.openxmlformats.org/officeDocument/2006/relationships/notesSlide" Target="../notesSlides/notesSlide53.xml"/><Relationship Id="rId1" Type="http://schemas.openxmlformats.org/officeDocument/2006/relationships/slideLayout" Target="../slideLayouts/slideLayout24.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54.xml"/><Relationship Id="rId1" Type="http://schemas.openxmlformats.org/officeDocument/2006/relationships/slideLayout" Target="../slideLayouts/slideLayout24.xml"/><Relationship Id="rId4" Type="http://schemas.openxmlformats.org/officeDocument/2006/relationships/image" Target="../media/image26.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4.xml"/><Relationship Id="rId5" Type="http://schemas.openxmlformats.org/officeDocument/2006/relationships/image" Target="../media/image59.png"/><Relationship Id="rId4" Type="http://schemas.openxmlformats.org/officeDocument/2006/relationships/image" Target="../media/image58.png"/></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8.xml"/><Relationship Id="rId1" Type="http://schemas.openxmlformats.org/officeDocument/2006/relationships/slideLayout" Target="../slideLayouts/slideLayout24.xml"/><Relationship Id="rId4" Type="http://schemas.openxmlformats.org/officeDocument/2006/relationships/image" Target="../media/image58.png"/></Relationships>
</file>

<file path=ppt/slides/_rels/slide5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59.xml"/><Relationship Id="rId1" Type="http://schemas.openxmlformats.org/officeDocument/2006/relationships/slideLayout" Target="../slideLayouts/slideLayout24.xml"/><Relationship Id="rId5" Type="http://schemas.openxmlformats.org/officeDocument/2006/relationships/image" Target="../media/image58.png"/><Relationship Id="rId4" Type="http://schemas.openxmlformats.org/officeDocument/2006/relationships/image" Target="../media/image26.jpe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3" Type="http://schemas.openxmlformats.org/officeDocument/2006/relationships/image" Target="../media/image61.jpeg"/><Relationship Id="rId7"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24.xml"/><Relationship Id="rId6" Type="http://schemas.openxmlformats.org/officeDocument/2006/relationships/image" Target="../media/image63.png"/><Relationship Id="rId5" Type="http://schemas.openxmlformats.org/officeDocument/2006/relationships/image" Target="../media/image62.jpeg"/><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3.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4.xml"/><Relationship Id="rId1" Type="http://schemas.openxmlformats.org/officeDocument/2006/relationships/slideLayout" Target="../slideLayouts/slideLayout24.xml"/><Relationship Id="rId5" Type="http://schemas.openxmlformats.org/officeDocument/2006/relationships/image" Target="../media/image67.png"/><Relationship Id="rId4" Type="http://schemas.openxmlformats.org/officeDocument/2006/relationships/image" Target="../media/image66.png"/></Relationships>
</file>

<file path=ppt/slides/_rels/slide6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5.xml"/><Relationship Id="rId1" Type="http://schemas.openxmlformats.org/officeDocument/2006/relationships/slideLayout" Target="../slideLayouts/slideLayout24.xml"/><Relationship Id="rId4" Type="http://schemas.openxmlformats.org/officeDocument/2006/relationships/image" Target="../media/image69.png"/></Relationships>
</file>

<file path=ppt/slides/_rels/slide6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6.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7.xml"/><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8.xml"/><Relationship Id="rId1" Type="http://schemas.openxmlformats.org/officeDocument/2006/relationships/slideLayout" Target="../slideLayouts/slideLayout24.xml"/><Relationship Id="rId4" Type="http://schemas.openxmlformats.org/officeDocument/2006/relationships/image" Target="../media/image73.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70.xml"/><Relationship Id="rId1" Type="http://schemas.openxmlformats.org/officeDocument/2006/relationships/slideLayout" Target="../slideLayouts/slideLayout24.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71.xml.rels><?xml version="1.0" encoding="UTF-8" standalone="yes"?>
<Relationships xmlns="http://schemas.openxmlformats.org/package/2006/relationships"><Relationship Id="rId3" Type="http://schemas.openxmlformats.org/officeDocument/2006/relationships/hyperlink" Target="http://www.gemalto.com/training" TargetMode="External"/><Relationship Id="rId2" Type="http://schemas.openxmlformats.org/officeDocument/2006/relationships/notesSlide" Target="../notesSlides/notesSlide71.xml"/><Relationship Id="rId1" Type="http://schemas.openxmlformats.org/officeDocument/2006/relationships/slideLayout" Target="../slideLayouts/slideLayout24.xml"/><Relationship Id="rId4" Type="http://schemas.openxmlformats.org/officeDocument/2006/relationships/image" Target="../media/image79.png"/></Relationships>
</file>

<file path=ppt/slides/_rels/slide7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2.xml"/><Relationship Id="rId1" Type="http://schemas.openxmlformats.org/officeDocument/2006/relationships/slideLayout" Target="../slideLayouts/slideLayout24.xml"/><Relationship Id="rId4" Type="http://schemas.openxmlformats.org/officeDocument/2006/relationships/image" Target="../media/image81.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ubTitle" idx="1"/>
          </p:nvPr>
        </p:nvSpPr>
        <p:spPr>
          <a:xfrm>
            <a:off x="4395788" y="2852738"/>
            <a:ext cx="4151312" cy="3384550"/>
          </a:xfrm>
        </p:spPr>
        <p:txBody>
          <a:bodyPr/>
          <a:lstStyle/>
          <a:p>
            <a:pPr eaLnBrk="1" hangingPunct="1">
              <a:buFont typeface="Wingdings 2" charset="2"/>
              <a:buNone/>
            </a:pPr>
            <a:r>
              <a:rPr lang="en-US" sz="2800" dirty="0" err="1" smtClean="0"/>
              <a:t>Aprovisionamiento</a:t>
            </a:r>
            <a:r>
              <a:rPr lang="en-US" sz="2800" dirty="0" smtClean="0"/>
              <a:t> de base de </a:t>
            </a:r>
            <a:r>
              <a:rPr lang="en-US" sz="2800" dirty="0" err="1" smtClean="0"/>
              <a:t>datos</a:t>
            </a:r>
            <a:r>
              <a:rPr lang="en-US" sz="2800" dirty="0" smtClean="0"/>
              <a:t> de </a:t>
            </a:r>
            <a:r>
              <a:rPr lang="en-US" sz="2800" dirty="0" err="1" smtClean="0"/>
              <a:t>administrador</a:t>
            </a:r>
            <a:r>
              <a:rPr lang="en-US" sz="2800" dirty="0" smtClean="0"/>
              <a:t> de </a:t>
            </a:r>
            <a:r>
              <a:rPr lang="en-US" sz="2800" dirty="0" err="1" smtClean="0"/>
              <a:t>tarjetas</a:t>
            </a:r>
            <a:endParaRPr lang="en-US" sz="2800" dirty="0" smtClean="0"/>
          </a:p>
        </p:txBody>
      </p:sp>
      <p:sp>
        <p:nvSpPr>
          <p:cNvPr id="40963" name="Rectangle 4"/>
          <p:cNvSpPr>
            <a:spLocks noGrp="1" noChangeArrowheads="1"/>
          </p:cNvSpPr>
          <p:nvPr>
            <p:ph type="ctrTitle" sz="quarter"/>
          </p:nvPr>
        </p:nvSpPr>
        <p:spPr/>
        <p:txBody>
          <a:bodyPr/>
          <a:lstStyle/>
          <a:p>
            <a:pPr eaLnBrk="1" hangingPunct="1"/>
            <a:r>
              <a:rPr lang="en-US" dirty="0" err="1" smtClean="0"/>
              <a:t>Aprovisionamiento</a:t>
            </a:r>
            <a:r>
              <a:rPr lang="en-US" dirty="0" smtClean="0"/>
              <a:t> </a:t>
            </a:r>
            <a:r>
              <a:rPr lang="en-US" dirty="0" err="1" smtClean="0"/>
              <a:t>Plataforma</a:t>
            </a:r>
            <a:r>
              <a:rPr lang="en-US" dirty="0" smtClean="0"/>
              <a:t> OTA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p:cNvSpPr>
            <a:spLocks noGrp="1"/>
          </p:cNvSpPr>
          <p:nvPr>
            <p:ph type="sldNum" sz="quarter" idx="10"/>
          </p:nvPr>
        </p:nvSpPr>
        <p:spPr bwMode="auto">
          <a:noFill/>
          <a:ln>
            <a:miter lim="800000"/>
            <a:headEnd/>
            <a:tailEnd/>
          </a:ln>
        </p:spPr>
        <p:txBody>
          <a:bodyPr/>
          <a:lstStyle/>
          <a:p>
            <a:fld id="{65F50A15-781C-4CAA-AFAB-67C8B1ED7EB2}" type="slidenum">
              <a:rPr lang="fr-FR"/>
              <a:pPr/>
              <a:t>10</a:t>
            </a:fld>
            <a:endParaRPr lang="fr-FR"/>
          </a:p>
        </p:txBody>
      </p:sp>
      <p:sp>
        <p:nvSpPr>
          <p:cNvPr id="59395" name="Footer Placeholder 4"/>
          <p:cNvSpPr>
            <a:spLocks noGrp="1"/>
          </p:cNvSpPr>
          <p:nvPr>
            <p:ph type="ftr" sz="quarter" idx="11"/>
          </p:nvPr>
        </p:nvSpPr>
        <p:spPr>
          <a:xfrm>
            <a:off x="2654300" y="6507163"/>
            <a:ext cx="5534025" cy="476250"/>
          </a:xfrm>
          <a:noFill/>
        </p:spPr>
        <p:txBody>
          <a:bodyPr/>
          <a:lstStyle/>
          <a:p>
            <a:r>
              <a:rPr lang="fr-FR">
                <a:cs typeface="Arial" charset="0"/>
              </a:rPr>
              <a:t>Plataforma OTA Suministro - Suministro de base de datos de administrador de tarjetas</a:t>
            </a:r>
          </a:p>
        </p:txBody>
      </p:sp>
      <p:pic>
        <p:nvPicPr>
          <p:cNvPr id="59396" name="Picture 23"/>
          <p:cNvPicPr>
            <a:picLocks noChangeAspect="1" noChangeArrowheads="1"/>
          </p:cNvPicPr>
          <p:nvPr/>
        </p:nvPicPr>
        <p:blipFill>
          <a:blip r:embed="rId3" cstate="print"/>
          <a:srcRect/>
          <a:stretch>
            <a:fillRect/>
          </a:stretch>
        </p:blipFill>
        <p:spPr bwMode="auto">
          <a:xfrm>
            <a:off x="1460500" y="1112838"/>
            <a:ext cx="6221413" cy="5192712"/>
          </a:xfrm>
          <a:prstGeom prst="rect">
            <a:avLst/>
          </a:prstGeom>
          <a:noFill/>
          <a:ln w="9525">
            <a:noFill/>
            <a:miter lim="800000"/>
            <a:headEnd/>
            <a:tailEnd/>
          </a:ln>
        </p:spPr>
      </p:pic>
      <p:grpSp>
        <p:nvGrpSpPr>
          <p:cNvPr id="3" name="Group 14"/>
          <p:cNvGrpSpPr>
            <a:grpSpLocks/>
          </p:cNvGrpSpPr>
          <p:nvPr/>
        </p:nvGrpSpPr>
        <p:grpSpPr bwMode="auto">
          <a:xfrm>
            <a:off x="2844800" y="2051050"/>
            <a:ext cx="4335463" cy="338138"/>
            <a:chOff x="1534" y="1412"/>
            <a:chExt cx="2731" cy="213"/>
          </a:xfrm>
        </p:grpSpPr>
        <p:sp>
          <p:nvSpPr>
            <p:cNvPr id="59408" name="Rectangle 11"/>
            <p:cNvSpPr>
              <a:spLocks noChangeArrowheads="1"/>
            </p:cNvSpPr>
            <p:nvPr/>
          </p:nvSpPr>
          <p:spPr bwMode="auto">
            <a:xfrm>
              <a:off x="1534" y="1462"/>
              <a:ext cx="432" cy="138"/>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59409" name="Text Box 12"/>
            <p:cNvSpPr txBox="1">
              <a:spLocks noChangeArrowheads="1"/>
            </p:cNvSpPr>
            <p:nvPr/>
          </p:nvSpPr>
          <p:spPr bwMode="auto">
            <a:xfrm>
              <a:off x="2576" y="1412"/>
              <a:ext cx="1689" cy="213"/>
            </a:xfrm>
            <a:prstGeom prst="rect">
              <a:avLst/>
            </a:prstGeom>
            <a:noFill/>
            <a:ln w="9525">
              <a:noFill/>
              <a:miter lim="800000"/>
              <a:headEnd/>
              <a:tailEnd/>
            </a:ln>
          </p:spPr>
          <p:txBody>
            <a:bodyPr wrap="none">
              <a:spAutoFit/>
            </a:bodyPr>
            <a:lstStyle/>
            <a:p>
              <a:pPr eaLnBrk="0" hangingPunct="0"/>
              <a:r>
                <a:rPr lang="en-US" sz="1600" b="1"/>
                <a:t>Del servicio“UpdateADN”</a:t>
              </a:r>
            </a:p>
          </p:txBody>
        </p:sp>
        <p:sp>
          <p:nvSpPr>
            <p:cNvPr id="59410" name="Line 13"/>
            <p:cNvSpPr>
              <a:spLocks noChangeShapeType="1"/>
            </p:cNvSpPr>
            <p:nvPr/>
          </p:nvSpPr>
          <p:spPr bwMode="auto">
            <a:xfrm>
              <a:off x="1968" y="1524"/>
              <a:ext cx="642" cy="12"/>
            </a:xfrm>
            <a:prstGeom prst="line">
              <a:avLst/>
            </a:prstGeom>
            <a:noFill/>
            <a:ln w="38100">
              <a:solidFill>
                <a:srgbClr val="FF9933"/>
              </a:solidFill>
              <a:round/>
              <a:headEnd/>
              <a:tailEnd type="triangle" w="med" len="med"/>
            </a:ln>
          </p:spPr>
          <p:txBody>
            <a:bodyPr anchor="ctr"/>
            <a:lstStyle/>
            <a:p>
              <a:endParaRPr lang="es-MX"/>
            </a:p>
          </p:txBody>
        </p:sp>
      </p:grpSp>
      <p:sp>
        <p:nvSpPr>
          <p:cNvPr id="164880" name="Rectangle 16"/>
          <p:cNvSpPr>
            <a:spLocks noChangeArrowheads="1"/>
          </p:cNvSpPr>
          <p:nvPr/>
        </p:nvSpPr>
        <p:spPr bwMode="auto">
          <a:xfrm>
            <a:off x="2790825" y="2695575"/>
            <a:ext cx="809625" cy="180975"/>
          </a:xfrm>
          <a:prstGeom prst="rect">
            <a:avLst/>
          </a:prstGeom>
          <a:noFill/>
          <a:ln w="38100">
            <a:solidFill>
              <a:srgbClr val="FF9933"/>
            </a:solidFill>
            <a:prstDash val="dash"/>
            <a:miter lim="800000"/>
            <a:headEnd/>
            <a:tailEnd/>
          </a:ln>
        </p:spPr>
        <p:txBody>
          <a:bodyPr wrap="none" anchor="ctr"/>
          <a:lstStyle/>
          <a:p>
            <a:pPr eaLnBrk="0" hangingPunct="0"/>
            <a:endParaRPr lang="en-US"/>
          </a:p>
        </p:txBody>
      </p:sp>
      <p:sp>
        <p:nvSpPr>
          <p:cNvPr id="164881" name="Rectangle 17"/>
          <p:cNvSpPr>
            <a:spLocks noChangeArrowheads="1"/>
          </p:cNvSpPr>
          <p:nvPr/>
        </p:nvSpPr>
        <p:spPr bwMode="auto">
          <a:xfrm>
            <a:off x="2778125" y="2892425"/>
            <a:ext cx="1114425" cy="190500"/>
          </a:xfrm>
          <a:prstGeom prst="rect">
            <a:avLst/>
          </a:prstGeom>
          <a:noFill/>
          <a:ln w="38100">
            <a:solidFill>
              <a:srgbClr val="FF9933"/>
            </a:solidFill>
            <a:prstDash val="dash"/>
            <a:miter lim="800000"/>
            <a:headEnd/>
            <a:tailEnd/>
          </a:ln>
        </p:spPr>
        <p:txBody>
          <a:bodyPr wrap="none" anchor="ctr"/>
          <a:lstStyle/>
          <a:p>
            <a:pPr eaLnBrk="0" hangingPunct="0"/>
            <a:endParaRPr lang="en-US"/>
          </a:p>
        </p:txBody>
      </p:sp>
      <p:sp>
        <p:nvSpPr>
          <p:cNvPr id="164882" name="Rectangle 18"/>
          <p:cNvSpPr>
            <a:spLocks noChangeArrowheads="1"/>
          </p:cNvSpPr>
          <p:nvPr/>
        </p:nvSpPr>
        <p:spPr bwMode="auto">
          <a:xfrm>
            <a:off x="2797175" y="3092450"/>
            <a:ext cx="428625" cy="180975"/>
          </a:xfrm>
          <a:prstGeom prst="rect">
            <a:avLst/>
          </a:prstGeom>
          <a:noFill/>
          <a:ln w="38100">
            <a:solidFill>
              <a:srgbClr val="FF9933"/>
            </a:solidFill>
            <a:prstDash val="dash"/>
            <a:miter lim="800000"/>
            <a:headEnd/>
            <a:tailEnd/>
          </a:ln>
        </p:spPr>
        <p:txBody>
          <a:bodyPr wrap="none" anchor="ctr"/>
          <a:lstStyle/>
          <a:p>
            <a:pPr eaLnBrk="0" hangingPunct="0"/>
            <a:endParaRPr lang="en-US"/>
          </a:p>
        </p:txBody>
      </p:sp>
      <p:grpSp>
        <p:nvGrpSpPr>
          <p:cNvPr id="4" name="Group 21"/>
          <p:cNvGrpSpPr>
            <a:grpSpLocks/>
          </p:cNvGrpSpPr>
          <p:nvPr/>
        </p:nvGrpSpPr>
        <p:grpSpPr bwMode="auto">
          <a:xfrm>
            <a:off x="2806700" y="3282950"/>
            <a:ext cx="6097588" cy="1543050"/>
            <a:chOff x="1498" y="2242"/>
            <a:chExt cx="3841" cy="972"/>
          </a:xfrm>
        </p:grpSpPr>
        <p:sp>
          <p:nvSpPr>
            <p:cNvPr id="59405" name="Text Box 15"/>
            <p:cNvSpPr txBox="1">
              <a:spLocks noChangeArrowheads="1"/>
            </p:cNvSpPr>
            <p:nvPr/>
          </p:nvSpPr>
          <p:spPr bwMode="auto">
            <a:xfrm>
              <a:off x="1760" y="2981"/>
              <a:ext cx="3579" cy="233"/>
            </a:xfrm>
            <a:prstGeom prst="rect">
              <a:avLst/>
            </a:prstGeom>
            <a:noFill/>
            <a:ln w="9525">
              <a:noFill/>
              <a:miter lim="800000"/>
              <a:headEnd/>
              <a:tailEnd/>
            </a:ln>
          </p:spPr>
          <p:txBody>
            <a:bodyPr wrap="none">
              <a:spAutoFit/>
            </a:bodyPr>
            <a:lstStyle/>
            <a:p>
              <a:pPr eaLnBrk="0" hangingPunct="0"/>
              <a:r>
                <a:rPr lang="en-US" sz="1800" b="1"/>
                <a:t>= Sólo una implementación para todas las tarjetas</a:t>
              </a:r>
            </a:p>
          </p:txBody>
        </p:sp>
        <p:sp>
          <p:nvSpPr>
            <p:cNvPr id="59406" name="Rectangle 19"/>
            <p:cNvSpPr>
              <a:spLocks noChangeArrowheads="1"/>
            </p:cNvSpPr>
            <p:nvPr/>
          </p:nvSpPr>
          <p:spPr bwMode="auto">
            <a:xfrm>
              <a:off x="1498" y="2242"/>
              <a:ext cx="912" cy="114"/>
            </a:xfrm>
            <a:prstGeom prst="rect">
              <a:avLst/>
            </a:prstGeom>
            <a:noFill/>
            <a:ln w="38100">
              <a:solidFill>
                <a:srgbClr val="FF9933"/>
              </a:solidFill>
              <a:prstDash val="dash"/>
              <a:miter lim="800000"/>
              <a:headEnd/>
              <a:tailEnd/>
            </a:ln>
          </p:spPr>
          <p:txBody>
            <a:bodyPr wrap="none" anchor="ctr"/>
            <a:lstStyle/>
            <a:p>
              <a:pPr eaLnBrk="0" hangingPunct="0"/>
              <a:endParaRPr lang="en-US"/>
            </a:p>
          </p:txBody>
        </p:sp>
        <p:sp>
          <p:nvSpPr>
            <p:cNvPr id="59407" name="Line 20"/>
            <p:cNvSpPr>
              <a:spLocks noChangeShapeType="1"/>
            </p:cNvSpPr>
            <p:nvPr/>
          </p:nvSpPr>
          <p:spPr bwMode="auto">
            <a:xfrm>
              <a:off x="1854" y="2352"/>
              <a:ext cx="0" cy="654"/>
            </a:xfrm>
            <a:prstGeom prst="line">
              <a:avLst/>
            </a:prstGeom>
            <a:noFill/>
            <a:ln w="38100">
              <a:solidFill>
                <a:srgbClr val="FF9933"/>
              </a:solidFill>
              <a:round/>
              <a:headEnd/>
              <a:tailEnd type="triangle" w="med" len="med"/>
            </a:ln>
          </p:spPr>
          <p:txBody>
            <a:bodyPr anchor="ctr"/>
            <a:lstStyle/>
            <a:p>
              <a:endParaRPr lang="es-MX"/>
            </a:p>
          </p:txBody>
        </p:sp>
      </p:grpSp>
      <p:sp>
        <p:nvSpPr>
          <p:cNvPr id="21"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59404" name="Rectangle 2"/>
          <p:cNvSpPr>
            <a:spLocks noGrp="1" noChangeArrowheads="1"/>
          </p:cNvSpPr>
          <p:nvPr>
            <p:ph type="title"/>
          </p:nvPr>
        </p:nvSpPr>
        <p:spPr>
          <a:xfrm>
            <a:off x="1" y="401638"/>
            <a:ext cx="9144000"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 P</a:t>
            </a:r>
            <a:r>
              <a:rPr lang="en-US" dirty="0" smtClean="0"/>
              <a:t>aso </a:t>
            </a:r>
            <a:r>
              <a:rPr lang="en-US" dirty="0" smtClean="0"/>
              <a:t>1 </a:t>
            </a:r>
            <a:r>
              <a:rPr lang="en-US" dirty="0" err="1" smtClean="0"/>
              <a:t>Administración</a:t>
            </a:r>
            <a:r>
              <a:rPr lang="en-US" dirty="0" smtClean="0"/>
              <a:t> de </a:t>
            </a:r>
            <a:r>
              <a:rPr lang="en-US" dirty="0" err="1" smtClean="0"/>
              <a:t>servicio</a:t>
            </a:r>
            <a:r>
              <a:rPr lang="en-US" dirty="0" smtClean="0"/>
              <a:t> 3/5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64880"/>
                                        </p:tgtEl>
                                        <p:attrNameLst>
                                          <p:attrName>style.visibility</p:attrName>
                                        </p:attrNameLst>
                                      </p:cBhvr>
                                      <p:to>
                                        <p:strVal val="visible"/>
                                      </p:to>
                                    </p:set>
                                    <p:anim to="" calcmode="lin" valueType="num">
                                      <p:cBhvr>
                                        <p:cTn id="12" dur="1" fill="hold"/>
                                        <p:tgtEl>
                                          <p:spTgt spid="164880"/>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64880"/>
                                        </p:tgtEl>
                                        <p:attrNameLst>
                                          <p:attrName>style.visibility</p:attrName>
                                        </p:attrNameLst>
                                      </p:cBhvr>
                                      <p:to>
                                        <p:strVal val="hidden"/>
                                      </p:to>
                                    </p:set>
                                  </p:childTnLst>
                                </p:cTn>
                              </p:par>
                              <p:par>
                                <p:cTn id="17" presetID="24" presetClass="entr" presetSubtype="0" fill="hold" grpId="0" nodeType="withEffect">
                                  <p:stCondLst>
                                    <p:cond delay="0"/>
                                  </p:stCondLst>
                                  <p:childTnLst>
                                    <p:set>
                                      <p:cBhvr>
                                        <p:cTn id="18" dur="1" fill="hold">
                                          <p:stCondLst>
                                            <p:cond delay="0"/>
                                          </p:stCondLst>
                                        </p:cTn>
                                        <p:tgtEl>
                                          <p:spTgt spid="164881"/>
                                        </p:tgtEl>
                                        <p:attrNameLst>
                                          <p:attrName>style.visibility</p:attrName>
                                        </p:attrNameLst>
                                      </p:cBhvr>
                                      <p:to>
                                        <p:strVal val="visible"/>
                                      </p:to>
                                    </p:set>
                                    <p:anim to="" calcmode="lin" valueType="num">
                                      <p:cBhvr>
                                        <p:cTn id="19" dur="1" fill="hold"/>
                                        <p:tgtEl>
                                          <p:spTgt spid="164881"/>
                                        </p:tgtEl>
                                        <p:attrNameLst>
                                          <p:attrName/>
                                        </p:attrNameLst>
                                      </p:cBhvr>
                                    </p:anim>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164881"/>
                                        </p:tgtEl>
                                        <p:attrNameLst>
                                          <p:attrName>style.visibility</p:attrName>
                                        </p:attrNameLst>
                                      </p:cBhvr>
                                      <p:to>
                                        <p:strVal val="hidden"/>
                                      </p:to>
                                    </p:set>
                                  </p:childTnLst>
                                </p:cTn>
                              </p:par>
                              <p:par>
                                <p:cTn id="24" presetID="24" presetClass="entr" presetSubtype="0" fill="hold" grpId="0" nodeType="withEffect">
                                  <p:stCondLst>
                                    <p:cond delay="0"/>
                                  </p:stCondLst>
                                  <p:childTnLst>
                                    <p:set>
                                      <p:cBhvr>
                                        <p:cTn id="25" dur="1" fill="hold">
                                          <p:stCondLst>
                                            <p:cond delay="0"/>
                                          </p:stCondLst>
                                        </p:cTn>
                                        <p:tgtEl>
                                          <p:spTgt spid="164882"/>
                                        </p:tgtEl>
                                        <p:attrNameLst>
                                          <p:attrName>style.visibility</p:attrName>
                                        </p:attrNameLst>
                                      </p:cBhvr>
                                      <p:to>
                                        <p:strVal val="visible"/>
                                      </p:to>
                                    </p:set>
                                    <p:anim to="" calcmode="lin" valueType="num">
                                      <p:cBhvr>
                                        <p:cTn id="26" dur="1" fill="hold"/>
                                        <p:tgtEl>
                                          <p:spTgt spid="164882"/>
                                        </p:tgtEl>
                                        <p:attrNameLst>
                                          <p:attrName/>
                                        </p:attrNameLst>
                                      </p:cBhvr>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64882"/>
                                        </p:tgtEl>
                                        <p:attrNameLst>
                                          <p:attrName>style.visibility</p:attrName>
                                        </p:attrNameLst>
                                      </p:cBhvr>
                                      <p:to>
                                        <p:strVal val="hidden"/>
                                      </p:to>
                                    </p:set>
                                  </p:childTnLst>
                                </p:cTn>
                              </p:par>
                              <p:par>
                                <p:cTn id="31" presetID="24"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to="" calcmode="lin" valueType="num">
                                      <p:cBhvr>
                                        <p:cTn id="33" dur="1" fill="hold"/>
                                        <p:tgtEl>
                                          <p:spTgt spid="4"/>
                                        </p:tgtEl>
                                        <p:attrNameLst>
                                          <p:attrName/>
                                        </p:attrNameLst>
                                      </p:cBhvr>
                                    </p:anim>
                                  </p:childTnLst>
                                </p:cTn>
                              </p:par>
                              <p:par>
                                <p:cTn id="34" presetID="1"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0" grpId="0" animBg="1"/>
      <p:bldP spid="164880" grpId="1" animBg="1"/>
      <p:bldP spid="164881" grpId="0" animBg="1"/>
      <p:bldP spid="164881" grpId="1" animBg="1"/>
      <p:bldP spid="164882" grpId="0" animBg="1"/>
      <p:bldP spid="164882" grpId="1"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bwMode="auto">
          <a:noFill/>
          <a:ln>
            <a:miter lim="800000"/>
            <a:headEnd/>
            <a:tailEnd/>
          </a:ln>
        </p:spPr>
        <p:txBody>
          <a:bodyPr/>
          <a:lstStyle/>
          <a:p>
            <a:fld id="{221C48B9-78CE-41F6-8349-C3C54FD8F990}" type="slidenum">
              <a:rPr lang="fr-FR"/>
              <a:pPr/>
              <a:t>11</a:t>
            </a:fld>
            <a:endParaRPr lang="fr-FR"/>
          </a:p>
        </p:txBody>
      </p:sp>
      <p:sp>
        <p:nvSpPr>
          <p:cNvPr id="61443" name="Footer Placeholder 4"/>
          <p:cNvSpPr>
            <a:spLocks noGrp="1"/>
          </p:cNvSpPr>
          <p:nvPr>
            <p:ph type="ftr" sz="quarter" idx="11"/>
          </p:nvPr>
        </p:nvSpPr>
        <p:spPr>
          <a:xfrm>
            <a:off x="3149600" y="6481763"/>
            <a:ext cx="5038725" cy="476250"/>
          </a:xfrm>
          <a:noFill/>
        </p:spPr>
        <p:txBody>
          <a:bodyPr/>
          <a:lstStyle/>
          <a:p>
            <a:r>
              <a:rPr lang="fr-FR">
                <a:cs typeface="Arial" charset="0"/>
              </a:rPr>
              <a:t>Plataforma OTA Suministro - Suministro de base de datos de administrador de tarjetas</a:t>
            </a:r>
          </a:p>
        </p:txBody>
      </p:sp>
      <p:pic>
        <p:nvPicPr>
          <p:cNvPr id="61444" name="Picture 33"/>
          <p:cNvPicPr>
            <a:picLocks noChangeAspect="1" noChangeArrowheads="1"/>
          </p:cNvPicPr>
          <p:nvPr/>
        </p:nvPicPr>
        <p:blipFill>
          <a:blip r:embed="rId3" cstate="print"/>
          <a:srcRect/>
          <a:stretch>
            <a:fillRect/>
          </a:stretch>
        </p:blipFill>
        <p:spPr bwMode="auto">
          <a:xfrm>
            <a:off x="639763" y="1136650"/>
            <a:ext cx="5684837" cy="5202238"/>
          </a:xfrm>
          <a:prstGeom prst="rect">
            <a:avLst/>
          </a:prstGeom>
          <a:noFill/>
          <a:ln w="9525">
            <a:noFill/>
            <a:miter lim="800000"/>
            <a:headEnd/>
            <a:tailEnd/>
          </a:ln>
        </p:spPr>
      </p:pic>
      <p:grpSp>
        <p:nvGrpSpPr>
          <p:cNvPr id="2" name="Group 8"/>
          <p:cNvGrpSpPr>
            <a:grpSpLocks/>
          </p:cNvGrpSpPr>
          <p:nvPr/>
        </p:nvGrpSpPr>
        <p:grpSpPr bwMode="auto">
          <a:xfrm>
            <a:off x="2520950" y="1974850"/>
            <a:ext cx="3887788" cy="336550"/>
            <a:chOff x="1846" y="1340"/>
            <a:chExt cx="2449" cy="212"/>
          </a:xfrm>
        </p:grpSpPr>
        <p:sp>
          <p:nvSpPr>
            <p:cNvPr id="61472" name="Rectangle 5"/>
            <p:cNvSpPr>
              <a:spLocks noChangeArrowheads="1"/>
            </p:cNvSpPr>
            <p:nvPr/>
          </p:nvSpPr>
          <p:spPr bwMode="auto">
            <a:xfrm>
              <a:off x="1846" y="1390"/>
              <a:ext cx="432" cy="138"/>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61473" name="Text Box 6"/>
            <p:cNvSpPr txBox="1">
              <a:spLocks noChangeArrowheads="1"/>
            </p:cNvSpPr>
            <p:nvPr/>
          </p:nvSpPr>
          <p:spPr bwMode="auto">
            <a:xfrm>
              <a:off x="2480" y="1340"/>
              <a:ext cx="1815" cy="212"/>
            </a:xfrm>
            <a:prstGeom prst="rect">
              <a:avLst/>
            </a:prstGeom>
            <a:noFill/>
            <a:ln w="9525">
              <a:noFill/>
              <a:miter lim="800000"/>
              <a:headEnd/>
              <a:tailEnd/>
            </a:ln>
          </p:spPr>
          <p:txBody>
            <a:bodyPr wrap="none">
              <a:spAutoFit/>
            </a:bodyPr>
            <a:lstStyle/>
            <a:p>
              <a:pPr eaLnBrk="0" hangingPunct="0"/>
              <a:r>
                <a:rPr lang="en-US" sz="1600" b="1"/>
                <a:t>of the “UpdateADN” service</a:t>
              </a:r>
            </a:p>
          </p:txBody>
        </p:sp>
        <p:sp>
          <p:nvSpPr>
            <p:cNvPr id="61474" name="Line 7"/>
            <p:cNvSpPr>
              <a:spLocks noChangeShapeType="1"/>
            </p:cNvSpPr>
            <p:nvPr/>
          </p:nvSpPr>
          <p:spPr bwMode="auto">
            <a:xfrm>
              <a:off x="2280" y="1452"/>
              <a:ext cx="228" cy="0"/>
            </a:xfrm>
            <a:prstGeom prst="line">
              <a:avLst/>
            </a:prstGeom>
            <a:noFill/>
            <a:ln w="38100">
              <a:solidFill>
                <a:srgbClr val="FF9933"/>
              </a:solidFill>
              <a:round/>
              <a:headEnd/>
              <a:tailEnd type="triangle" w="med" len="med"/>
            </a:ln>
          </p:spPr>
          <p:txBody>
            <a:bodyPr anchor="ctr"/>
            <a:lstStyle/>
            <a:p>
              <a:endParaRPr lang="es-MX"/>
            </a:p>
          </p:txBody>
        </p:sp>
      </p:grpSp>
      <p:grpSp>
        <p:nvGrpSpPr>
          <p:cNvPr id="3" name="Group 17"/>
          <p:cNvGrpSpPr>
            <a:grpSpLocks/>
          </p:cNvGrpSpPr>
          <p:nvPr/>
        </p:nvGrpSpPr>
        <p:grpSpPr bwMode="auto">
          <a:xfrm>
            <a:off x="3038475" y="2389188"/>
            <a:ext cx="6091238" cy="592137"/>
            <a:chOff x="2148" y="1613"/>
            <a:chExt cx="3837" cy="373"/>
          </a:xfrm>
        </p:grpSpPr>
        <p:sp>
          <p:nvSpPr>
            <p:cNvPr id="61470" name="Text Box 9"/>
            <p:cNvSpPr txBox="1">
              <a:spLocks noChangeArrowheads="1"/>
            </p:cNvSpPr>
            <p:nvPr/>
          </p:nvSpPr>
          <p:spPr bwMode="auto">
            <a:xfrm>
              <a:off x="4478" y="1613"/>
              <a:ext cx="1507" cy="233"/>
            </a:xfrm>
            <a:prstGeom prst="rect">
              <a:avLst/>
            </a:prstGeom>
            <a:noFill/>
            <a:ln w="9525">
              <a:noFill/>
              <a:miter lim="800000"/>
              <a:headEnd/>
              <a:tailEnd/>
            </a:ln>
          </p:spPr>
          <p:txBody>
            <a:bodyPr wrap="none">
              <a:spAutoFit/>
            </a:bodyPr>
            <a:lstStyle/>
            <a:p>
              <a:pPr eaLnBrk="0" hangingPunct="0"/>
              <a:r>
                <a:rPr lang="en-US" sz="1800" b="1"/>
                <a:t>Para tarjeta Java 2G</a:t>
              </a:r>
            </a:p>
          </p:txBody>
        </p:sp>
        <p:sp>
          <p:nvSpPr>
            <p:cNvPr id="61471" name="Line 10"/>
            <p:cNvSpPr>
              <a:spLocks noChangeShapeType="1"/>
            </p:cNvSpPr>
            <p:nvPr/>
          </p:nvSpPr>
          <p:spPr bwMode="auto">
            <a:xfrm flipV="1">
              <a:off x="2148" y="1746"/>
              <a:ext cx="2334" cy="240"/>
            </a:xfrm>
            <a:prstGeom prst="line">
              <a:avLst/>
            </a:prstGeom>
            <a:noFill/>
            <a:ln w="38100">
              <a:solidFill>
                <a:srgbClr val="FF9933"/>
              </a:solidFill>
              <a:round/>
              <a:headEnd/>
              <a:tailEnd type="triangle" w="med" len="med"/>
            </a:ln>
          </p:spPr>
          <p:txBody>
            <a:bodyPr anchor="ctr"/>
            <a:lstStyle/>
            <a:p>
              <a:endParaRPr lang="es-MX"/>
            </a:p>
          </p:txBody>
        </p:sp>
      </p:grpSp>
      <p:grpSp>
        <p:nvGrpSpPr>
          <p:cNvPr id="4" name="Group 40"/>
          <p:cNvGrpSpPr>
            <a:grpSpLocks/>
          </p:cNvGrpSpPr>
          <p:nvPr/>
        </p:nvGrpSpPr>
        <p:grpSpPr bwMode="auto">
          <a:xfrm>
            <a:off x="3311525" y="2986088"/>
            <a:ext cx="5734051" cy="369887"/>
            <a:chOff x="2086" y="1881"/>
            <a:chExt cx="3612" cy="233"/>
          </a:xfrm>
        </p:grpSpPr>
        <p:sp>
          <p:nvSpPr>
            <p:cNvPr id="61468" name="Text Box 11"/>
            <p:cNvSpPr txBox="1">
              <a:spLocks noChangeArrowheads="1"/>
            </p:cNvSpPr>
            <p:nvPr/>
          </p:nvSpPr>
          <p:spPr bwMode="auto">
            <a:xfrm>
              <a:off x="4152" y="1881"/>
              <a:ext cx="1546" cy="233"/>
            </a:xfrm>
            <a:prstGeom prst="rect">
              <a:avLst/>
            </a:prstGeom>
            <a:noFill/>
            <a:ln w="9525">
              <a:noFill/>
              <a:miter lim="800000"/>
              <a:headEnd/>
              <a:tailEnd/>
            </a:ln>
          </p:spPr>
          <p:txBody>
            <a:bodyPr wrap="none">
              <a:spAutoFit/>
            </a:bodyPr>
            <a:lstStyle/>
            <a:p>
              <a:pPr eaLnBrk="0" hangingPunct="0"/>
              <a:r>
                <a:rPr lang="en-US" sz="1800" b="1" dirty="0"/>
                <a:t>Para </a:t>
              </a:r>
              <a:r>
                <a:rPr lang="en-US" sz="1800" b="1" dirty="0" err="1"/>
                <a:t>tarjeta</a:t>
              </a:r>
              <a:r>
                <a:rPr lang="en-US" sz="1800" b="1" dirty="0"/>
                <a:t> Java  </a:t>
              </a:r>
              <a:r>
                <a:rPr lang="en-US" sz="1800" b="1" dirty="0" smtClean="0"/>
                <a:t>3G</a:t>
              </a:r>
              <a:endParaRPr lang="en-US" sz="1800" b="1" dirty="0"/>
            </a:p>
          </p:txBody>
        </p:sp>
        <p:sp>
          <p:nvSpPr>
            <p:cNvPr id="61469" name="Line 12"/>
            <p:cNvSpPr>
              <a:spLocks noChangeShapeType="1"/>
            </p:cNvSpPr>
            <p:nvPr/>
          </p:nvSpPr>
          <p:spPr bwMode="auto">
            <a:xfrm>
              <a:off x="2086" y="1954"/>
              <a:ext cx="2078" cy="50"/>
            </a:xfrm>
            <a:prstGeom prst="line">
              <a:avLst/>
            </a:prstGeom>
            <a:noFill/>
            <a:ln w="38100">
              <a:solidFill>
                <a:srgbClr val="FF9933"/>
              </a:solidFill>
              <a:round/>
              <a:headEnd/>
              <a:tailEnd type="triangle" w="med" len="med"/>
            </a:ln>
          </p:spPr>
          <p:txBody>
            <a:bodyPr anchor="ctr"/>
            <a:lstStyle/>
            <a:p>
              <a:endParaRPr lang="es-MX"/>
            </a:p>
          </p:txBody>
        </p:sp>
      </p:grpSp>
      <p:grpSp>
        <p:nvGrpSpPr>
          <p:cNvPr id="5" name="Group 19"/>
          <p:cNvGrpSpPr>
            <a:grpSpLocks/>
          </p:cNvGrpSpPr>
          <p:nvPr/>
        </p:nvGrpSpPr>
        <p:grpSpPr bwMode="auto">
          <a:xfrm>
            <a:off x="3013075" y="3222625"/>
            <a:ext cx="6015038" cy="654050"/>
            <a:chOff x="2198" y="2132"/>
            <a:chExt cx="3789" cy="412"/>
          </a:xfrm>
        </p:grpSpPr>
        <p:sp>
          <p:nvSpPr>
            <p:cNvPr id="61466" name="Text Box 13"/>
            <p:cNvSpPr txBox="1">
              <a:spLocks noChangeArrowheads="1"/>
            </p:cNvSpPr>
            <p:nvPr/>
          </p:nvSpPr>
          <p:spPr bwMode="auto">
            <a:xfrm>
              <a:off x="4480" y="2311"/>
              <a:ext cx="1507" cy="233"/>
            </a:xfrm>
            <a:prstGeom prst="rect">
              <a:avLst/>
            </a:prstGeom>
            <a:noFill/>
            <a:ln w="9525">
              <a:noFill/>
              <a:miter lim="800000"/>
              <a:headEnd/>
              <a:tailEnd/>
            </a:ln>
          </p:spPr>
          <p:txBody>
            <a:bodyPr wrap="none">
              <a:spAutoFit/>
            </a:bodyPr>
            <a:lstStyle/>
            <a:p>
              <a:pPr eaLnBrk="0" hangingPunct="0"/>
              <a:r>
                <a:rPr lang="en-US" sz="1800" b="1"/>
                <a:t>Para tarjeta Java 2G</a:t>
              </a:r>
            </a:p>
          </p:txBody>
        </p:sp>
        <p:sp>
          <p:nvSpPr>
            <p:cNvPr id="61467" name="Line 15"/>
            <p:cNvSpPr>
              <a:spLocks noChangeShapeType="1"/>
            </p:cNvSpPr>
            <p:nvPr/>
          </p:nvSpPr>
          <p:spPr bwMode="auto">
            <a:xfrm>
              <a:off x="2198" y="2132"/>
              <a:ext cx="2300" cy="290"/>
            </a:xfrm>
            <a:prstGeom prst="line">
              <a:avLst/>
            </a:prstGeom>
            <a:noFill/>
            <a:ln w="38100">
              <a:solidFill>
                <a:srgbClr val="FF9933"/>
              </a:solidFill>
              <a:round/>
              <a:headEnd/>
              <a:tailEnd type="triangle" w="med" len="med"/>
            </a:ln>
          </p:spPr>
          <p:txBody>
            <a:bodyPr anchor="ctr"/>
            <a:lstStyle/>
            <a:p>
              <a:endParaRPr lang="es-MX"/>
            </a:p>
          </p:txBody>
        </p:sp>
      </p:grpSp>
      <p:grpSp>
        <p:nvGrpSpPr>
          <p:cNvPr id="6" name="Group 38"/>
          <p:cNvGrpSpPr>
            <a:grpSpLocks/>
          </p:cNvGrpSpPr>
          <p:nvPr/>
        </p:nvGrpSpPr>
        <p:grpSpPr bwMode="auto">
          <a:xfrm>
            <a:off x="2955925" y="3327400"/>
            <a:ext cx="6156325" cy="1073150"/>
            <a:chOff x="2162" y="2096"/>
            <a:chExt cx="3878" cy="676"/>
          </a:xfrm>
        </p:grpSpPr>
        <p:sp>
          <p:nvSpPr>
            <p:cNvPr id="61464" name="Text Box 14"/>
            <p:cNvSpPr txBox="1">
              <a:spLocks noChangeArrowheads="1"/>
            </p:cNvSpPr>
            <p:nvPr/>
          </p:nvSpPr>
          <p:spPr bwMode="auto">
            <a:xfrm>
              <a:off x="4420" y="2539"/>
              <a:ext cx="1620" cy="233"/>
            </a:xfrm>
            <a:prstGeom prst="rect">
              <a:avLst/>
            </a:prstGeom>
            <a:noFill/>
            <a:ln w="9525">
              <a:noFill/>
              <a:miter lim="800000"/>
              <a:headEnd/>
              <a:tailEnd/>
            </a:ln>
          </p:spPr>
          <p:txBody>
            <a:bodyPr wrap="none">
              <a:spAutoFit/>
            </a:bodyPr>
            <a:lstStyle/>
            <a:p>
              <a:pPr eaLnBrk="0" hangingPunct="0"/>
              <a:r>
                <a:rPr lang="en-US" sz="1800" b="1"/>
                <a:t>Para tarjeta  ESMS V1</a:t>
              </a:r>
            </a:p>
          </p:txBody>
        </p:sp>
        <p:sp>
          <p:nvSpPr>
            <p:cNvPr id="61465" name="Line 16"/>
            <p:cNvSpPr>
              <a:spLocks noChangeShapeType="1"/>
            </p:cNvSpPr>
            <p:nvPr/>
          </p:nvSpPr>
          <p:spPr bwMode="auto">
            <a:xfrm>
              <a:off x="2162" y="2096"/>
              <a:ext cx="2276" cy="548"/>
            </a:xfrm>
            <a:prstGeom prst="line">
              <a:avLst/>
            </a:prstGeom>
            <a:noFill/>
            <a:ln w="38100">
              <a:solidFill>
                <a:srgbClr val="FF9933"/>
              </a:solidFill>
              <a:round/>
              <a:headEnd/>
              <a:tailEnd type="triangle" w="med" len="med"/>
            </a:ln>
          </p:spPr>
          <p:txBody>
            <a:bodyPr anchor="ctr"/>
            <a:lstStyle/>
            <a:p>
              <a:endParaRPr lang="es-MX"/>
            </a:p>
          </p:txBody>
        </p:sp>
      </p:grpSp>
      <p:sp>
        <p:nvSpPr>
          <p:cNvPr id="162837" name="Rectangle 21"/>
          <p:cNvSpPr>
            <a:spLocks noChangeArrowheads="1"/>
          </p:cNvSpPr>
          <p:nvPr/>
        </p:nvSpPr>
        <p:spPr bwMode="auto">
          <a:xfrm>
            <a:off x="1847850" y="4933950"/>
            <a:ext cx="704850" cy="136525"/>
          </a:xfrm>
          <a:prstGeom prst="rect">
            <a:avLst/>
          </a:prstGeom>
          <a:noFill/>
          <a:ln w="38100">
            <a:solidFill>
              <a:srgbClr val="FF9933"/>
            </a:solidFill>
            <a:prstDash val="dash"/>
            <a:miter lim="800000"/>
            <a:headEnd/>
            <a:tailEnd/>
          </a:ln>
        </p:spPr>
        <p:txBody>
          <a:bodyPr wrap="none" anchor="ctr"/>
          <a:lstStyle/>
          <a:p>
            <a:pPr eaLnBrk="0" hangingPunct="0"/>
            <a:endParaRPr lang="en-US"/>
          </a:p>
        </p:txBody>
      </p:sp>
      <p:sp>
        <p:nvSpPr>
          <p:cNvPr id="162838" name="Rectangle 22"/>
          <p:cNvSpPr>
            <a:spLocks noChangeArrowheads="1"/>
          </p:cNvSpPr>
          <p:nvPr/>
        </p:nvSpPr>
        <p:spPr bwMode="auto">
          <a:xfrm>
            <a:off x="1847850" y="5102225"/>
            <a:ext cx="704850" cy="136525"/>
          </a:xfrm>
          <a:prstGeom prst="rect">
            <a:avLst/>
          </a:prstGeom>
          <a:noFill/>
          <a:ln w="38100">
            <a:solidFill>
              <a:srgbClr val="FF9933"/>
            </a:solidFill>
            <a:prstDash val="dash"/>
            <a:miter lim="800000"/>
            <a:headEnd/>
            <a:tailEnd/>
          </a:ln>
        </p:spPr>
        <p:txBody>
          <a:bodyPr wrap="none" anchor="ctr"/>
          <a:lstStyle/>
          <a:p>
            <a:pPr eaLnBrk="0" hangingPunct="0"/>
            <a:endParaRPr lang="en-US"/>
          </a:p>
        </p:txBody>
      </p:sp>
      <p:sp>
        <p:nvSpPr>
          <p:cNvPr id="162839" name="Rectangle 23"/>
          <p:cNvSpPr>
            <a:spLocks noChangeArrowheads="1"/>
          </p:cNvSpPr>
          <p:nvPr/>
        </p:nvSpPr>
        <p:spPr bwMode="auto">
          <a:xfrm>
            <a:off x="1847850" y="5289550"/>
            <a:ext cx="1247775" cy="298450"/>
          </a:xfrm>
          <a:prstGeom prst="rect">
            <a:avLst/>
          </a:prstGeom>
          <a:noFill/>
          <a:ln w="38100">
            <a:solidFill>
              <a:srgbClr val="FF9933"/>
            </a:solidFill>
            <a:prstDash val="dash"/>
            <a:miter lim="800000"/>
            <a:headEnd/>
            <a:tailEnd/>
          </a:ln>
        </p:spPr>
        <p:txBody>
          <a:bodyPr wrap="none" anchor="ctr"/>
          <a:lstStyle/>
          <a:p>
            <a:pPr eaLnBrk="0" hangingPunct="0"/>
            <a:endParaRPr lang="en-US"/>
          </a:p>
        </p:txBody>
      </p:sp>
      <p:sp>
        <p:nvSpPr>
          <p:cNvPr id="162841" name="Rectangle 25"/>
          <p:cNvSpPr>
            <a:spLocks noChangeArrowheads="1"/>
          </p:cNvSpPr>
          <p:nvPr/>
        </p:nvSpPr>
        <p:spPr bwMode="auto">
          <a:xfrm>
            <a:off x="1847850" y="5594350"/>
            <a:ext cx="781050" cy="155575"/>
          </a:xfrm>
          <a:prstGeom prst="rect">
            <a:avLst/>
          </a:prstGeom>
          <a:noFill/>
          <a:ln w="38100">
            <a:solidFill>
              <a:srgbClr val="FF9933"/>
            </a:solidFill>
            <a:prstDash val="dash"/>
            <a:miter lim="800000"/>
            <a:headEnd/>
            <a:tailEnd/>
          </a:ln>
        </p:spPr>
        <p:txBody>
          <a:bodyPr wrap="none" anchor="ctr"/>
          <a:lstStyle/>
          <a:p>
            <a:pPr eaLnBrk="0" hangingPunct="0"/>
            <a:endParaRPr lang="en-US"/>
          </a:p>
        </p:txBody>
      </p:sp>
      <p:sp>
        <p:nvSpPr>
          <p:cNvPr id="162842" name="Rectangle 26"/>
          <p:cNvSpPr>
            <a:spLocks noChangeArrowheads="1"/>
          </p:cNvSpPr>
          <p:nvPr/>
        </p:nvSpPr>
        <p:spPr bwMode="auto">
          <a:xfrm>
            <a:off x="1847850" y="5775325"/>
            <a:ext cx="1247775" cy="146050"/>
          </a:xfrm>
          <a:prstGeom prst="rect">
            <a:avLst/>
          </a:prstGeom>
          <a:noFill/>
          <a:ln w="38100">
            <a:solidFill>
              <a:srgbClr val="FF9933"/>
            </a:solidFill>
            <a:prstDash val="dash"/>
            <a:miter lim="800000"/>
            <a:headEnd/>
            <a:tailEnd/>
          </a:ln>
        </p:spPr>
        <p:txBody>
          <a:bodyPr wrap="none" anchor="ctr"/>
          <a:lstStyle/>
          <a:p>
            <a:pPr eaLnBrk="0" hangingPunct="0"/>
            <a:endParaRPr lang="en-US"/>
          </a:p>
        </p:txBody>
      </p:sp>
      <p:sp>
        <p:nvSpPr>
          <p:cNvPr id="162843" name="Rectangle 27"/>
          <p:cNvSpPr>
            <a:spLocks noChangeArrowheads="1"/>
          </p:cNvSpPr>
          <p:nvPr/>
        </p:nvSpPr>
        <p:spPr bwMode="auto">
          <a:xfrm>
            <a:off x="1847850" y="5940425"/>
            <a:ext cx="1114425" cy="365125"/>
          </a:xfrm>
          <a:prstGeom prst="rect">
            <a:avLst/>
          </a:prstGeom>
          <a:noFill/>
          <a:ln w="38100">
            <a:solidFill>
              <a:srgbClr val="FF9933"/>
            </a:solidFill>
            <a:prstDash val="dash"/>
            <a:miter lim="800000"/>
            <a:headEnd/>
            <a:tailEnd/>
          </a:ln>
        </p:spPr>
        <p:txBody>
          <a:bodyPr wrap="none" anchor="ctr"/>
          <a:lstStyle/>
          <a:p>
            <a:pPr eaLnBrk="0" hangingPunct="0"/>
            <a:endParaRPr lang="en-US"/>
          </a:p>
        </p:txBody>
      </p:sp>
      <p:grpSp>
        <p:nvGrpSpPr>
          <p:cNvPr id="8" name="Group 37"/>
          <p:cNvGrpSpPr>
            <a:grpSpLocks/>
          </p:cNvGrpSpPr>
          <p:nvPr/>
        </p:nvGrpSpPr>
        <p:grpSpPr bwMode="auto">
          <a:xfrm>
            <a:off x="3000375" y="3486150"/>
            <a:ext cx="6116638" cy="1301750"/>
            <a:chOff x="2190" y="2196"/>
            <a:chExt cx="3853" cy="820"/>
          </a:xfrm>
        </p:grpSpPr>
        <p:sp>
          <p:nvSpPr>
            <p:cNvPr id="61460" name="Text Box 35"/>
            <p:cNvSpPr txBox="1">
              <a:spLocks noChangeArrowheads="1"/>
            </p:cNvSpPr>
            <p:nvPr/>
          </p:nvSpPr>
          <p:spPr bwMode="auto">
            <a:xfrm>
              <a:off x="4424" y="2783"/>
              <a:ext cx="1619" cy="233"/>
            </a:xfrm>
            <a:prstGeom prst="rect">
              <a:avLst/>
            </a:prstGeom>
            <a:noFill/>
            <a:ln w="9525">
              <a:noFill/>
              <a:miter lim="800000"/>
              <a:headEnd/>
              <a:tailEnd/>
            </a:ln>
          </p:spPr>
          <p:txBody>
            <a:bodyPr wrap="none">
              <a:spAutoFit/>
            </a:bodyPr>
            <a:lstStyle/>
            <a:p>
              <a:pPr eaLnBrk="0" hangingPunct="0"/>
              <a:r>
                <a:rPr lang="en-US" sz="1800" b="1" dirty="0"/>
                <a:t>Para </a:t>
              </a:r>
              <a:r>
                <a:rPr lang="en-US" sz="1800" b="1" dirty="0" err="1"/>
                <a:t>tarjeta</a:t>
              </a:r>
              <a:r>
                <a:rPr lang="en-US" sz="1800" b="1" dirty="0"/>
                <a:t> ESMS </a:t>
              </a:r>
              <a:r>
                <a:rPr lang="en-US" sz="1800" b="1" dirty="0" smtClean="0"/>
                <a:t>V2</a:t>
              </a:r>
              <a:endParaRPr lang="en-US" sz="1800" b="1" dirty="0"/>
            </a:p>
          </p:txBody>
        </p:sp>
        <p:sp>
          <p:nvSpPr>
            <p:cNvPr id="61461" name="Line 36"/>
            <p:cNvSpPr>
              <a:spLocks noChangeShapeType="1"/>
            </p:cNvSpPr>
            <p:nvPr/>
          </p:nvSpPr>
          <p:spPr bwMode="auto">
            <a:xfrm>
              <a:off x="2190" y="2196"/>
              <a:ext cx="2252" cy="692"/>
            </a:xfrm>
            <a:prstGeom prst="line">
              <a:avLst/>
            </a:prstGeom>
            <a:noFill/>
            <a:ln w="38100">
              <a:solidFill>
                <a:srgbClr val="FF9933"/>
              </a:solidFill>
              <a:round/>
              <a:headEnd/>
              <a:tailEnd type="triangle" w="med" len="med"/>
            </a:ln>
          </p:spPr>
          <p:txBody>
            <a:bodyPr anchor="ctr"/>
            <a:lstStyle/>
            <a:p>
              <a:endParaRPr lang="es-MX"/>
            </a:p>
          </p:txBody>
        </p:sp>
      </p:grpSp>
      <p:sp>
        <p:nvSpPr>
          <p:cNvPr id="35"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61459" name="Rectangle 2"/>
          <p:cNvSpPr>
            <a:spLocks noGrp="1" noChangeArrowheads="1"/>
          </p:cNvSpPr>
          <p:nvPr>
            <p:ph type="title"/>
          </p:nvPr>
        </p:nvSpPr>
        <p:spPr>
          <a:xfrm>
            <a:off x="1" y="401638"/>
            <a:ext cx="9144000"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 P</a:t>
            </a:r>
            <a:r>
              <a:rPr lang="en-US" dirty="0" smtClean="0"/>
              <a:t>aso </a:t>
            </a:r>
            <a:r>
              <a:rPr lang="en-US" dirty="0" smtClean="0"/>
              <a:t>1 </a:t>
            </a:r>
            <a:r>
              <a:rPr lang="en-US" dirty="0" err="1" smtClean="0"/>
              <a:t>Administración</a:t>
            </a:r>
            <a:r>
              <a:rPr lang="en-US" dirty="0" smtClean="0"/>
              <a:t> de </a:t>
            </a:r>
            <a:r>
              <a:rPr lang="en-US" dirty="0" err="1" smtClean="0"/>
              <a:t>servicio</a:t>
            </a:r>
            <a:r>
              <a:rPr lang="en-US" dirty="0" smtClean="0"/>
              <a:t> 4/5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tgtEl>
                                          <p:spTgt spid="4"/>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to="" calcmode="lin" valueType="num">
                                      <p:cBhvr>
                                        <p:cTn id="22" dur="1" fill="hold"/>
                                        <p:tgtEl>
                                          <p:spTgt spid="5"/>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to="" calcmode="lin" valueType="num">
                                      <p:cBhvr>
                                        <p:cTn id="27" dur="1" fill="hold"/>
                                        <p:tgtEl>
                                          <p:spTgt spid="6"/>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to="" calcmode="lin" valueType="num">
                                      <p:cBhvr>
                                        <p:cTn id="32" dur="1" fill="hold"/>
                                        <p:tgtEl>
                                          <p:spTgt spid="8"/>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62837"/>
                                        </p:tgtEl>
                                        <p:attrNameLst>
                                          <p:attrName>style.visibility</p:attrName>
                                        </p:attrNameLst>
                                      </p:cBhvr>
                                      <p:to>
                                        <p:strVal val="visible"/>
                                      </p:to>
                                    </p:set>
                                    <p:anim to="" calcmode="lin" valueType="num">
                                      <p:cBhvr>
                                        <p:cTn id="37" dur="1" fill="hold"/>
                                        <p:tgtEl>
                                          <p:spTgt spid="162837"/>
                                        </p:tgtEl>
                                        <p:attrNameLst>
                                          <p:attrName/>
                                        </p:attrNameLst>
                                      </p:cBhvr>
                                    </p:anim>
                                  </p:childTnLst>
                                </p:cTn>
                              </p:par>
                              <p:par>
                                <p:cTn id="38" presetID="1" presetClass="exit" presetSubtype="0" fill="hold" nodeType="withEffect">
                                  <p:stCondLst>
                                    <p:cond delay="0"/>
                                  </p:stCondLst>
                                  <p:childTnLst>
                                    <p:set>
                                      <p:cBhvr>
                                        <p:cTn id="39" dur="1" fill="hold">
                                          <p:stCondLst>
                                            <p:cond delay="0"/>
                                          </p:stCondLst>
                                        </p:cTn>
                                        <p:tgtEl>
                                          <p:spTgt spid="4"/>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5"/>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6"/>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162837"/>
                                        </p:tgtEl>
                                        <p:attrNameLst>
                                          <p:attrName>style.visibility</p:attrName>
                                        </p:attrNameLst>
                                      </p:cBhvr>
                                      <p:to>
                                        <p:strVal val="hidden"/>
                                      </p:to>
                                    </p:set>
                                  </p:childTnLst>
                                </p:cTn>
                              </p:par>
                              <p:par>
                                <p:cTn id="50" presetID="24" presetClass="entr" presetSubtype="0" fill="hold" grpId="0" nodeType="withEffect">
                                  <p:stCondLst>
                                    <p:cond delay="0"/>
                                  </p:stCondLst>
                                  <p:childTnLst>
                                    <p:set>
                                      <p:cBhvr>
                                        <p:cTn id="51" dur="1" fill="hold">
                                          <p:stCondLst>
                                            <p:cond delay="0"/>
                                          </p:stCondLst>
                                        </p:cTn>
                                        <p:tgtEl>
                                          <p:spTgt spid="162838"/>
                                        </p:tgtEl>
                                        <p:attrNameLst>
                                          <p:attrName>style.visibility</p:attrName>
                                        </p:attrNameLst>
                                      </p:cBhvr>
                                      <p:to>
                                        <p:strVal val="visible"/>
                                      </p:to>
                                    </p:set>
                                    <p:anim to="" calcmode="lin" valueType="num">
                                      <p:cBhvr>
                                        <p:cTn id="52" dur="1" fill="hold"/>
                                        <p:tgtEl>
                                          <p:spTgt spid="162838"/>
                                        </p:tgtEl>
                                        <p:attrNameLst>
                                          <p:attrName/>
                                        </p:attrNameLst>
                                      </p:cBhvr>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62838"/>
                                        </p:tgtEl>
                                        <p:attrNameLst>
                                          <p:attrName>style.visibility</p:attrName>
                                        </p:attrNameLst>
                                      </p:cBhvr>
                                      <p:to>
                                        <p:strVal val="hidden"/>
                                      </p:to>
                                    </p:set>
                                  </p:childTnLst>
                                </p:cTn>
                              </p:par>
                              <p:par>
                                <p:cTn id="57" presetID="24" presetClass="entr" presetSubtype="0" fill="hold" grpId="0" nodeType="withEffect">
                                  <p:stCondLst>
                                    <p:cond delay="0"/>
                                  </p:stCondLst>
                                  <p:childTnLst>
                                    <p:set>
                                      <p:cBhvr>
                                        <p:cTn id="58" dur="1" fill="hold">
                                          <p:stCondLst>
                                            <p:cond delay="0"/>
                                          </p:stCondLst>
                                        </p:cTn>
                                        <p:tgtEl>
                                          <p:spTgt spid="162839"/>
                                        </p:tgtEl>
                                        <p:attrNameLst>
                                          <p:attrName>style.visibility</p:attrName>
                                        </p:attrNameLst>
                                      </p:cBhvr>
                                      <p:to>
                                        <p:strVal val="visible"/>
                                      </p:to>
                                    </p:set>
                                    <p:anim to="" calcmode="lin" valueType="num">
                                      <p:cBhvr>
                                        <p:cTn id="59" dur="1" fill="hold"/>
                                        <p:tgtEl>
                                          <p:spTgt spid="162839"/>
                                        </p:tgtEl>
                                        <p:attrNameLst>
                                          <p:attrName/>
                                        </p:attrNameLst>
                                      </p:cBhvr>
                                    </p:anim>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162839"/>
                                        </p:tgtEl>
                                        <p:attrNameLst>
                                          <p:attrName>style.visibility</p:attrName>
                                        </p:attrNameLst>
                                      </p:cBhvr>
                                      <p:to>
                                        <p:strVal val="hidden"/>
                                      </p:to>
                                    </p:set>
                                  </p:childTnLst>
                                </p:cTn>
                              </p:par>
                              <p:par>
                                <p:cTn id="64" presetID="24" presetClass="entr" presetSubtype="0" fill="hold" grpId="0" nodeType="withEffect">
                                  <p:stCondLst>
                                    <p:cond delay="0"/>
                                  </p:stCondLst>
                                  <p:childTnLst>
                                    <p:set>
                                      <p:cBhvr>
                                        <p:cTn id="65" dur="1" fill="hold">
                                          <p:stCondLst>
                                            <p:cond delay="0"/>
                                          </p:stCondLst>
                                        </p:cTn>
                                        <p:tgtEl>
                                          <p:spTgt spid="162841"/>
                                        </p:tgtEl>
                                        <p:attrNameLst>
                                          <p:attrName>style.visibility</p:attrName>
                                        </p:attrNameLst>
                                      </p:cBhvr>
                                      <p:to>
                                        <p:strVal val="visible"/>
                                      </p:to>
                                    </p:set>
                                    <p:anim to="" calcmode="lin" valueType="num">
                                      <p:cBhvr>
                                        <p:cTn id="66" dur="1" fill="hold"/>
                                        <p:tgtEl>
                                          <p:spTgt spid="162841"/>
                                        </p:tgtEl>
                                        <p:attrNameLst>
                                          <p:attrName/>
                                        </p:attrNameLst>
                                      </p:cBhvr>
                                    </p:anim>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162841"/>
                                        </p:tgtEl>
                                        <p:attrNameLst>
                                          <p:attrName>style.visibility</p:attrName>
                                        </p:attrNameLst>
                                      </p:cBhvr>
                                      <p:to>
                                        <p:strVal val="hidden"/>
                                      </p:to>
                                    </p:set>
                                  </p:childTnLst>
                                </p:cTn>
                              </p:par>
                              <p:par>
                                <p:cTn id="71" presetID="24" presetClass="entr" presetSubtype="0" fill="hold" grpId="0" nodeType="withEffect">
                                  <p:stCondLst>
                                    <p:cond delay="0"/>
                                  </p:stCondLst>
                                  <p:childTnLst>
                                    <p:set>
                                      <p:cBhvr>
                                        <p:cTn id="72" dur="1" fill="hold">
                                          <p:stCondLst>
                                            <p:cond delay="0"/>
                                          </p:stCondLst>
                                        </p:cTn>
                                        <p:tgtEl>
                                          <p:spTgt spid="162842"/>
                                        </p:tgtEl>
                                        <p:attrNameLst>
                                          <p:attrName>style.visibility</p:attrName>
                                        </p:attrNameLst>
                                      </p:cBhvr>
                                      <p:to>
                                        <p:strVal val="visible"/>
                                      </p:to>
                                    </p:set>
                                    <p:anim to="" calcmode="lin" valueType="num">
                                      <p:cBhvr>
                                        <p:cTn id="73" dur="1" fill="hold"/>
                                        <p:tgtEl>
                                          <p:spTgt spid="162842"/>
                                        </p:tgtEl>
                                        <p:attrNameLst>
                                          <p:attrName/>
                                        </p:attrNameLst>
                                      </p:cBhvr>
                                    </p:anim>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162842"/>
                                        </p:tgtEl>
                                        <p:attrNameLst>
                                          <p:attrName>style.visibility</p:attrName>
                                        </p:attrNameLst>
                                      </p:cBhvr>
                                      <p:to>
                                        <p:strVal val="hidden"/>
                                      </p:to>
                                    </p:set>
                                  </p:childTnLst>
                                </p:cTn>
                              </p:par>
                              <p:par>
                                <p:cTn id="78" presetID="24" presetClass="entr" presetSubtype="0" fill="hold" grpId="0" nodeType="withEffect">
                                  <p:stCondLst>
                                    <p:cond delay="0"/>
                                  </p:stCondLst>
                                  <p:childTnLst>
                                    <p:set>
                                      <p:cBhvr>
                                        <p:cTn id="79" dur="1" fill="hold">
                                          <p:stCondLst>
                                            <p:cond delay="0"/>
                                          </p:stCondLst>
                                        </p:cTn>
                                        <p:tgtEl>
                                          <p:spTgt spid="162843"/>
                                        </p:tgtEl>
                                        <p:attrNameLst>
                                          <p:attrName>style.visibility</p:attrName>
                                        </p:attrNameLst>
                                      </p:cBhvr>
                                      <p:to>
                                        <p:strVal val="visible"/>
                                      </p:to>
                                    </p:set>
                                    <p:anim to="" calcmode="lin" valueType="num">
                                      <p:cBhvr>
                                        <p:cTn id="80" dur="1" fill="hold"/>
                                        <p:tgtEl>
                                          <p:spTgt spid="162843"/>
                                        </p:tgtEl>
                                        <p:attrNameLst>
                                          <p:attrName/>
                                        </p:attrNameLst>
                                      </p:cBhvr>
                                    </p:anim>
                                  </p:childTnLst>
                                </p:cTn>
                              </p:par>
                              <p:par>
                                <p:cTn id="81" presetID="1"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37" grpId="0" animBg="1"/>
      <p:bldP spid="162837" grpId="1" animBg="1"/>
      <p:bldP spid="162838" grpId="0" animBg="1"/>
      <p:bldP spid="162838" grpId="1" animBg="1"/>
      <p:bldP spid="162839" grpId="0" animBg="1"/>
      <p:bldP spid="162839" grpId="1" animBg="1"/>
      <p:bldP spid="162841" grpId="0" animBg="1"/>
      <p:bldP spid="162841" grpId="1" animBg="1"/>
      <p:bldP spid="162842" grpId="0" animBg="1"/>
      <p:bldP spid="162842" grpId="1" animBg="1"/>
      <p:bldP spid="162843" grpId="0" animBg="1"/>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685800" y="2224088"/>
            <a:ext cx="7466013" cy="3321050"/>
          </a:xfrm>
        </p:spPr>
        <p:txBody>
          <a:bodyPr/>
          <a:lstStyle/>
          <a:p>
            <a:pPr eaLnBrk="1" hangingPunct="1">
              <a:buFont typeface="Wingdings 2" charset="2"/>
              <a:buNone/>
            </a:pPr>
            <a:r>
              <a:rPr lang="en-US" dirty="0" err="1" smtClean="0"/>
              <a:t>Seleccione</a:t>
            </a:r>
            <a:r>
              <a:rPr lang="en-US" dirty="0" smtClean="0"/>
              <a:t> el </a:t>
            </a:r>
            <a:r>
              <a:rPr lang="en-US" dirty="0" err="1" smtClean="0"/>
              <a:t>servicio</a:t>
            </a:r>
            <a:r>
              <a:rPr lang="en-US" dirty="0" smtClean="0"/>
              <a:t> “</a:t>
            </a:r>
            <a:r>
              <a:rPr lang="en-US" dirty="0" err="1" smtClean="0"/>
              <a:t>UpdatePLMN</a:t>
            </a:r>
            <a:r>
              <a:rPr lang="en-US" dirty="0" smtClean="0"/>
              <a:t>”</a:t>
            </a:r>
          </a:p>
          <a:p>
            <a:pPr eaLnBrk="1" hangingPunct="1"/>
            <a:r>
              <a:rPr lang="en-US" dirty="0" err="1" smtClean="0"/>
              <a:t>Analizar</a:t>
            </a:r>
            <a:r>
              <a:rPr lang="en-US" dirty="0" smtClean="0"/>
              <a:t> la </a:t>
            </a:r>
            <a:r>
              <a:rPr lang="en-US" dirty="0" err="1" smtClean="0"/>
              <a:t>declaración</a:t>
            </a:r>
            <a:r>
              <a:rPr lang="en-US" dirty="0" smtClean="0"/>
              <a:t> del </a:t>
            </a:r>
            <a:r>
              <a:rPr lang="en-US" dirty="0" err="1" smtClean="0"/>
              <a:t>servicio</a:t>
            </a:r>
            <a:r>
              <a:rPr lang="en-US" dirty="0" smtClean="0"/>
              <a:t> (</a:t>
            </a:r>
            <a:r>
              <a:rPr lang="en-US" dirty="0" err="1" smtClean="0"/>
              <a:t>Descripción</a:t>
            </a:r>
            <a:r>
              <a:rPr lang="en-US" dirty="0" smtClean="0"/>
              <a:t> e </a:t>
            </a:r>
            <a:r>
              <a:rPr lang="en-US" dirty="0" err="1" smtClean="0"/>
              <a:t>implementación</a:t>
            </a:r>
            <a:r>
              <a:rPr lang="en-US" dirty="0" smtClean="0"/>
              <a:t> &amp; Implementation)</a:t>
            </a:r>
          </a:p>
          <a:p>
            <a:pPr eaLnBrk="1" hangingPunct="1"/>
            <a:r>
              <a:rPr lang="en-US" dirty="0" err="1" smtClean="0"/>
              <a:t>Exportar</a:t>
            </a:r>
            <a:r>
              <a:rPr lang="en-US" dirty="0" smtClean="0"/>
              <a:t> </a:t>
            </a:r>
            <a:r>
              <a:rPr lang="en-US" dirty="0" err="1" smtClean="0"/>
              <a:t>definición</a:t>
            </a:r>
            <a:r>
              <a:rPr lang="en-US" dirty="0" smtClean="0"/>
              <a:t> de </a:t>
            </a:r>
            <a:r>
              <a:rPr lang="en-US" dirty="0" err="1" smtClean="0"/>
              <a:t>servicio</a:t>
            </a:r>
            <a:r>
              <a:rPr lang="en-US" dirty="0" smtClean="0"/>
              <a:t> “</a:t>
            </a:r>
            <a:r>
              <a:rPr lang="en-US" dirty="0" err="1" smtClean="0"/>
              <a:t>UpdatePLMN</a:t>
            </a:r>
            <a:r>
              <a:rPr lang="en-US" dirty="0" smtClean="0"/>
              <a:t>”</a:t>
            </a:r>
          </a:p>
          <a:p>
            <a:pPr eaLnBrk="1" hangingPunct="1"/>
            <a:r>
              <a:rPr lang="en-US" dirty="0" err="1" smtClean="0"/>
              <a:t>Exportar</a:t>
            </a:r>
            <a:r>
              <a:rPr lang="en-US" dirty="0" smtClean="0"/>
              <a:t> </a:t>
            </a:r>
            <a:r>
              <a:rPr lang="en-US" dirty="0" err="1" smtClean="0"/>
              <a:t>Implementación</a:t>
            </a:r>
            <a:r>
              <a:rPr lang="en-US" dirty="0" smtClean="0"/>
              <a:t> de </a:t>
            </a:r>
            <a:r>
              <a:rPr lang="en-US" dirty="0" err="1" smtClean="0"/>
              <a:t>servicio</a:t>
            </a:r>
            <a:r>
              <a:rPr lang="en-US" dirty="0" smtClean="0"/>
              <a:t> “</a:t>
            </a:r>
            <a:r>
              <a:rPr lang="en-US" dirty="0" err="1" smtClean="0"/>
              <a:t>UpdatePLMN</a:t>
            </a:r>
            <a:r>
              <a:rPr lang="en-US" dirty="0" smtClean="0"/>
              <a:t>”</a:t>
            </a:r>
          </a:p>
        </p:txBody>
      </p:sp>
      <p:sp>
        <p:nvSpPr>
          <p:cNvPr id="63491" name="Slide Number Placeholder 3"/>
          <p:cNvSpPr>
            <a:spLocks noGrp="1"/>
          </p:cNvSpPr>
          <p:nvPr>
            <p:ph type="sldNum" sz="quarter" idx="10"/>
          </p:nvPr>
        </p:nvSpPr>
        <p:spPr bwMode="auto">
          <a:noFill/>
          <a:ln>
            <a:miter lim="800000"/>
            <a:headEnd/>
            <a:tailEnd/>
          </a:ln>
        </p:spPr>
        <p:txBody>
          <a:bodyPr/>
          <a:lstStyle/>
          <a:p>
            <a:fld id="{967996BF-E276-4338-BDC3-7218B2DD5282}" type="slidenum">
              <a:rPr lang="fr-FR"/>
              <a:pPr/>
              <a:t>12</a:t>
            </a:fld>
            <a:endParaRPr lang="fr-FR"/>
          </a:p>
        </p:txBody>
      </p:sp>
      <p:sp>
        <p:nvSpPr>
          <p:cNvPr id="63492" name="Footer Placeholder 4"/>
          <p:cNvSpPr>
            <a:spLocks noGrp="1"/>
          </p:cNvSpPr>
          <p:nvPr>
            <p:ph type="ftr" sz="quarter" idx="11"/>
          </p:nvPr>
        </p:nvSpPr>
        <p:spPr>
          <a:xfrm>
            <a:off x="2781300" y="6481763"/>
            <a:ext cx="5407025" cy="476250"/>
          </a:xfrm>
          <a:noFill/>
        </p:spPr>
        <p:txBody>
          <a:bodyPr/>
          <a:lstStyle/>
          <a:p>
            <a:r>
              <a:rPr lang="fr-FR">
                <a:cs typeface="Arial" charset="0"/>
              </a:rPr>
              <a:t>Plataforma OTA Suministro - Suministro de base de datos de administrador de tarjetas</a:t>
            </a:r>
          </a:p>
        </p:txBody>
      </p:sp>
      <p:pic>
        <p:nvPicPr>
          <p:cNvPr id="63493" name="Picture 4"/>
          <p:cNvPicPr>
            <a:picLocks noChangeArrowheads="1"/>
          </p:cNvPicPr>
          <p:nvPr/>
        </p:nvPicPr>
        <p:blipFill>
          <a:blip r:embed="rId3" cstate="print"/>
          <a:srcRect/>
          <a:stretch>
            <a:fillRect/>
          </a:stretch>
        </p:blipFill>
        <p:spPr bwMode="auto">
          <a:xfrm>
            <a:off x="4252686" y="4470400"/>
            <a:ext cx="1386114" cy="1727200"/>
          </a:xfrm>
          <a:prstGeom prst="rect">
            <a:avLst/>
          </a:prstGeom>
          <a:noFill/>
          <a:ln w="12700">
            <a:noFill/>
            <a:miter lim="800000"/>
            <a:headEnd/>
            <a:tailEnd/>
          </a:ln>
        </p:spPr>
      </p:pic>
      <p:pic>
        <p:nvPicPr>
          <p:cNvPr id="63494" name="Picture 5" descr="paper_pen"/>
          <p:cNvPicPr>
            <a:picLocks noChangeAspect="1" noChangeArrowheads="1"/>
          </p:cNvPicPr>
          <p:nvPr/>
        </p:nvPicPr>
        <p:blipFill>
          <a:blip r:embed="rId4" cstate="print"/>
          <a:srcRect/>
          <a:stretch>
            <a:fillRect/>
          </a:stretch>
        </p:blipFill>
        <p:spPr bwMode="auto">
          <a:xfrm>
            <a:off x="7200900" y="952500"/>
            <a:ext cx="1284288" cy="1676400"/>
          </a:xfrm>
          <a:prstGeom prst="rect">
            <a:avLst/>
          </a:prstGeom>
          <a:noFill/>
          <a:ln w="9525">
            <a:noFill/>
            <a:miter lim="800000"/>
            <a:headEnd/>
            <a:tailEnd/>
          </a:ln>
        </p:spPr>
      </p:pic>
      <p:sp>
        <p:nvSpPr>
          <p:cNvPr id="11"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63497"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 P</a:t>
            </a:r>
            <a:r>
              <a:rPr lang="en-US" dirty="0" smtClean="0"/>
              <a:t>aso </a:t>
            </a:r>
            <a:r>
              <a:rPr lang="en-US" dirty="0" smtClean="0"/>
              <a:t>1 </a:t>
            </a:r>
            <a:r>
              <a:rPr lang="en-US" dirty="0" err="1" smtClean="0"/>
              <a:t>Administración</a:t>
            </a:r>
            <a:r>
              <a:rPr lang="en-US" dirty="0" smtClean="0"/>
              <a:t> de </a:t>
            </a:r>
            <a:r>
              <a:rPr lang="en-US" dirty="0" err="1" smtClean="0"/>
              <a:t>servicio</a:t>
            </a:r>
            <a:r>
              <a:rPr lang="en-US" dirty="0" smtClean="0"/>
              <a:t> 5/5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bwMode="auto">
          <a:noFill/>
          <a:ln>
            <a:miter lim="800000"/>
            <a:headEnd/>
            <a:tailEnd/>
          </a:ln>
        </p:spPr>
        <p:txBody>
          <a:bodyPr/>
          <a:lstStyle/>
          <a:p>
            <a:fld id="{BEA6E094-0245-4B19-9CDC-DC363E2B60F8}" type="slidenum">
              <a:rPr lang="fr-FR"/>
              <a:pPr/>
              <a:t>13</a:t>
            </a:fld>
            <a:endParaRPr lang="fr-FR"/>
          </a:p>
        </p:txBody>
      </p:sp>
      <p:sp>
        <p:nvSpPr>
          <p:cNvPr id="65539" name="Footer Placeholder 4"/>
          <p:cNvSpPr>
            <a:spLocks noGrp="1"/>
          </p:cNvSpPr>
          <p:nvPr>
            <p:ph type="ftr" sz="quarter" idx="11"/>
          </p:nvPr>
        </p:nvSpPr>
        <p:spPr>
          <a:xfrm>
            <a:off x="2781300" y="6481763"/>
            <a:ext cx="5407025" cy="476250"/>
          </a:xfrm>
          <a:noFill/>
        </p:spPr>
        <p:txBody>
          <a:bodyPr/>
          <a:lstStyle/>
          <a:p>
            <a:r>
              <a:rPr lang="fr-FR">
                <a:cs typeface="Arial" charset="0"/>
              </a:rPr>
              <a:t>Plataforma OTA Suministro - Suministro de base de datos de administrador de tarjetas</a:t>
            </a:r>
          </a:p>
        </p:txBody>
      </p:sp>
      <p:pic>
        <p:nvPicPr>
          <p:cNvPr id="65540" name="Picture 3"/>
          <p:cNvPicPr>
            <a:picLocks noChangeAspect="1" noChangeArrowheads="1"/>
          </p:cNvPicPr>
          <p:nvPr/>
        </p:nvPicPr>
        <p:blipFill>
          <a:blip r:embed="rId3" cstate="print"/>
          <a:srcRect/>
          <a:stretch>
            <a:fillRect/>
          </a:stretch>
        </p:blipFill>
        <p:spPr bwMode="auto">
          <a:xfrm>
            <a:off x="814388" y="3295650"/>
            <a:ext cx="2447925" cy="2057400"/>
          </a:xfrm>
          <a:prstGeom prst="rect">
            <a:avLst/>
          </a:prstGeom>
          <a:noFill/>
          <a:ln w="9525">
            <a:noFill/>
            <a:miter lim="800000"/>
            <a:headEnd/>
            <a:tailEnd/>
          </a:ln>
        </p:spPr>
      </p:pic>
      <p:pic>
        <p:nvPicPr>
          <p:cNvPr id="65541" name="Picture 4"/>
          <p:cNvPicPr>
            <a:picLocks noChangeAspect="1" noChangeArrowheads="1"/>
          </p:cNvPicPr>
          <p:nvPr/>
        </p:nvPicPr>
        <p:blipFill>
          <a:blip r:embed="rId4" cstate="print"/>
          <a:srcRect/>
          <a:stretch>
            <a:fillRect/>
          </a:stretch>
        </p:blipFill>
        <p:spPr bwMode="auto">
          <a:xfrm>
            <a:off x="5881688" y="3305175"/>
            <a:ext cx="2314575" cy="1981200"/>
          </a:xfrm>
          <a:prstGeom prst="rect">
            <a:avLst/>
          </a:prstGeom>
          <a:noFill/>
          <a:ln w="9525">
            <a:noFill/>
            <a:miter lim="800000"/>
            <a:headEnd/>
            <a:tailEnd/>
          </a:ln>
        </p:spPr>
      </p:pic>
      <p:pic>
        <p:nvPicPr>
          <p:cNvPr id="65542" name="Picture 5"/>
          <p:cNvPicPr>
            <a:picLocks noChangeAspect="1" noChangeArrowheads="1"/>
          </p:cNvPicPr>
          <p:nvPr/>
        </p:nvPicPr>
        <p:blipFill>
          <a:blip r:embed="rId5" cstate="print"/>
          <a:srcRect/>
          <a:stretch>
            <a:fillRect/>
          </a:stretch>
        </p:blipFill>
        <p:spPr bwMode="auto">
          <a:xfrm>
            <a:off x="3833813" y="1709738"/>
            <a:ext cx="1514475" cy="504825"/>
          </a:xfrm>
          <a:prstGeom prst="rect">
            <a:avLst/>
          </a:prstGeom>
          <a:noFill/>
          <a:ln w="9525">
            <a:noFill/>
            <a:miter lim="800000"/>
            <a:headEnd/>
            <a:tailEnd/>
          </a:ln>
        </p:spPr>
      </p:pic>
      <p:grpSp>
        <p:nvGrpSpPr>
          <p:cNvPr id="65543" name="Group 6"/>
          <p:cNvGrpSpPr>
            <a:grpSpLocks/>
          </p:cNvGrpSpPr>
          <p:nvPr/>
        </p:nvGrpSpPr>
        <p:grpSpPr bwMode="auto">
          <a:xfrm>
            <a:off x="1981200" y="2476500"/>
            <a:ext cx="4257675" cy="2238375"/>
            <a:chOff x="1248" y="1560"/>
            <a:chExt cx="2682" cy="1410"/>
          </a:xfrm>
        </p:grpSpPr>
        <p:pic>
          <p:nvPicPr>
            <p:cNvPr id="65551" name="Picture 7"/>
            <p:cNvPicPr>
              <a:picLocks noChangeAspect="1" noChangeArrowheads="1"/>
            </p:cNvPicPr>
            <p:nvPr/>
          </p:nvPicPr>
          <p:blipFill>
            <a:blip r:embed="rId6" cstate="print"/>
            <a:srcRect/>
            <a:stretch>
              <a:fillRect/>
            </a:stretch>
          </p:blipFill>
          <p:spPr bwMode="auto">
            <a:xfrm>
              <a:off x="2424" y="1560"/>
              <a:ext cx="948" cy="420"/>
            </a:xfrm>
            <a:prstGeom prst="rect">
              <a:avLst/>
            </a:prstGeom>
            <a:noFill/>
            <a:ln w="9525">
              <a:noFill/>
              <a:miter lim="800000"/>
              <a:headEnd/>
              <a:tailEnd/>
            </a:ln>
          </p:spPr>
        </p:pic>
        <p:sp>
          <p:nvSpPr>
            <p:cNvPr id="65552" name="Freeform 8"/>
            <p:cNvSpPr>
              <a:spLocks/>
            </p:cNvSpPr>
            <p:nvPr/>
          </p:nvSpPr>
          <p:spPr bwMode="auto">
            <a:xfrm>
              <a:off x="1248" y="1758"/>
              <a:ext cx="1182" cy="474"/>
            </a:xfrm>
            <a:custGeom>
              <a:avLst/>
              <a:gdLst>
                <a:gd name="T0" fmla="*/ 6 w 1182"/>
                <a:gd name="T1" fmla="*/ 474 h 474"/>
                <a:gd name="T2" fmla="*/ 0 w 1182"/>
                <a:gd name="T3" fmla="*/ 0 h 474"/>
                <a:gd name="T4" fmla="*/ 1182 w 1182"/>
                <a:gd name="T5" fmla="*/ 0 h 474"/>
                <a:gd name="T6" fmla="*/ 0 60000 65536"/>
                <a:gd name="T7" fmla="*/ 0 60000 65536"/>
                <a:gd name="T8" fmla="*/ 0 60000 65536"/>
                <a:gd name="T9" fmla="*/ 0 w 1182"/>
                <a:gd name="T10" fmla="*/ 0 h 474"/>
                <a:gd name="T11" fmla="*/ 1182 w 1182"/>
                <a:gd name="T12" fmla="*/ 474 h 474"/>
              </a:gdLst>
              <a:ahLst/>
              <a:cxnLst>
                <a:cxn ang="T6">
                  <a:pos x="T0" y="T1"/>
                </a:cxn>
                <a:cxn ang="T7">
                  <a:pos x="T2" y="T3"/>
                </a:cxn>
                <a:cxn ang="T8">
                  <a:pos x="T4" y="T5"/>
                </a:cxn>
              </a:cxnLst>
              <a:rect l="T9" t="T10" r="T11" b="T12"/>
              <a:pathLst>
                <a:path w="1182" h="474">
                  <a:moveTo>
                    <a:pt x="6" y="474"/>
                  </a:moveTo>
                  <a:lnTo>
                    <a:pt x="0" y="0"/>
                  </a:lnTo>
                  <a:lnTo>
                    <a:pt x="1182" y="0"/>
                  </a:lnTo>
                </a:path>
              </a:pathLst>
            </a:custGeom>
            <a:noFill/>
            <a:ln w="9525">
              <a:solidFill>
                <a:schemeClr val="tx1"/>
              </a:solidFill>
              <a:round/>
              <a:headEnd/>
              <a:tailEnd type="triangle" w="med" len="med"/>
            </a:ln>
          </p:spPr>
          <p:txBody>
            <a:bodyPr anchor="ctr"/>
            <a:lstStyle/>
            <a:p>
              <a:pPr eaLnBrk="0" hangingPunct="0"/>
              <a:endParaRPr lang="en-US"/>
            </a:p>
          </p:txBody>
        </p:sp>
        <p:sp>
          <p:nvSpPr>
            <p:cNvPr id="65553" name="Freeform 9"/>
            <p:cNvSpPr>
              <a:spLocks/>
            </p:cNvSpPr>
            <p:nvPr/>
          </p:nvSpPr>
          <p:spPr bwMode="auto">
            <a:xfrm>
              <a:off x="2838" y="1848"/>
              <a:ext cx="1092" cy="492"/>
            </a:xfrm>
            <a:custGeom>
              <a:avLst/>
              <a:gdLst>
                <a:gd name="T0" fmla="*/ 1092 w 1092"/>
                <a:gd name="T1" fmla="*/ 492 h 492"/>
                <a:gd name="T2" fmla="*/ 0 w 1092"/>
                <a:gd name="T3" fmla="*/ 492 h 492"/>
                <a:gd name="T4" fmla="*/ 0 w 1092"/>
                <a:gd name="T5" fmla="*/ 0 h 492"/>
                <a:gd name="T6" fmla="*/ 0 60000 65536"/>
                <a:gd name="T7" fmla="*/ 0 60000 65536"/>
                <a:gd name="T8" fmla="*/ 0 60000 65536"/>
                <a:gd name="T9" fmla="*/ 0 w 1092"/>
                <a:gd name="T10" fmla="*/ 0 h 492"/>
                <a:gd name="T11" fmla="*/ 1092 w 1092"/>
                <a:gd name="T12" fmla="*/ 492 h 492"/>
              </a:gdLst>
              <a:ahLst/>
              <a:cxnLst>
                <a:cxn ang="T6">
                  <a:pos x="T0" y="T1"/>
                </a:cxn>
                <a:cxn ang="T7">
                  <a:pos x="T2" y="T3"/>
                </a:cxn>
                <a:cxn ang="T8">
                  <a:pos x="T4" y="T5"/>
                </a:cxn>
              </a:cxnLst>
              <a:rect l="T9" t="T10" r="T11" b="T12"/>
              <a:pathLst>
                <a:path w="1092" h="492">
                  <a:moveTo>
                    <a:pt x="1092" y="492"/>
                  </a:moveTo>
                  <a:lnTo>
                    <a:pt x="0" y="492"/>
                  </a:lnTo>
                  <a:lnTo>
                    <a:pt x="0" y="0"/>
                  </a:lnTo>
                </a:path>
              </a:pathLst>
            </a:custGeom>
            <a:noFill/>
            <a:ln w="9525">
              <a:solidFill>
                <a:schemeClr val="tx1"/>
              </a:solidFill>
              <a:round/>
              <a:headEnd/>
              <a:tailEnd type="triangle" w="med" len="med"/>
            </a:ln>
          </p:spPr>
          <p:txBody>
            <a:bodyPr anchor="ctr"/>
            <a:lstStyle/>
            <a:p>
              <a:pPr eaLnBrk="0" hangingPunct="0"/>
              <a:endParaRPr lang="en-US"/>
            </a:p>
          </p:txBody>
        </p:sp>
        <p:sp>
          <p:nvSpPr>
            <p:cNvPr id="65554" name="Freeform 10"/>
            <p:cNvSpPr>
              <a:spLocks/>
            </p:cNvSpPr>
            <p:nvPr/>
          </p:nvSpPr>
          <p:spPr bwMode="auto">
            <a:xfrm>
              <a:off x="2838" y="1848"/>
              <a:ext cx="1092" cy="1122"/>
            </a:xfrm>
            <a:custGeom>
              <a:avLst/>
              <a:gdLst>
                <a:gd name="T0" fmla="*/ 1092 w 1092"/>
                <a:gd name="T1" fmla="*/ 1122 h 1122"/>
                <a:gd name="T2" fmla="*/ 6 w 1092"/>
                <a:gd name="T3" fmla="*/ 1122 h 1122"/>
                <a:gd name="T4" fmla="*/ 0 w 1092"/>
                <a:gd name="T5" fmla="*/ 0 h 1122"/>
                <a:gd name="T6" fmla="*/ 0 60000 65536"/>
                <a:gd name="T7" fmla="*/ 0 60000 65536"/>
                <a:gd name="T8" fmla="*/ 0 60000 65536"/>
                <a:gd name="T9" fmla="*/ 0 w 1092"/>
                <a:gd name="T10" fmla="*/ 0 h 1122"/>
                <a:gd name="T11" fmla="*/ 1092 w 1092"/>
                <a:gd name="T12" fmla="*/ 1122 h 1122"/>
              </a:gdLst>
              <a:ahLst/>
              <a:cxnLst>
                <a:cxn ang="T6">
                  <a:pos x="T0" y="T1"/>
                </a:cxn>
                <a:cxn ang="T7">
                  <a:pos x="T2" y="T3"/>
                </a:cxn>
                <a:cxn ang="T8">
                  <a:pos x="T4" y="T5"/>
                </a:cxn>
              </a:cxnLst>
              <a:rect l="T9" t="T10" r="T11" b="T12"/>
              <a:pathLst>
                <a:path w="1092" h="1122">
                  <a:moveTo>
                    <a:pt x="1092" y="1122"/>
                  </a:moveTo>
                  <a:lnTo>
                    <a:pt x="6" y="1122"/>
                  </a:lnTo>
                  <a:lnTo>
                    <a:pt x="0" y="0"/>
                  </a:lnTo>
                </a:path>
              </a:pathLst>
            </a:custGeom>
            <a:noFill/>
            <a:ln w="9525">
              <a:solidFill>
                <a:schemeClr val="tx1"/>
              </a:solidFill>
              <a:round/>
              <a:headEnd/>
              <a:tailEnd/>
            </a:ln>
          </p:spPr>
          <p:txBody>
            <a:bodyPr anchor="ctr"/>
            <a:lstStyle/>
            <a:p>
              <a:pPr eaLnBrk="0" hangingPunct="0"/>
              <a:endParaRPr lang="en-US"/>
            </a:p>
          </p:txBody>
        </p:sp>
      </p:grpSp>
      <p:grpSp>
        <p:nvGrpSpPr>
          <p:cNvPr id="65544" name="Group 11"/>
          <p:cNvGrpSpPr>
            <a:grpSpLocks/>
          </p:cNvGrpSpPr>
          <p:nvPr/>
        </p:nvGrpSpPr>
        <p:grpSpPr bwMode="auto">
          <a:xfrm>
            <a:off x="4514850" y="1500188"/>
            <a:ext cx="3681413" cy="1171575"/>
            <a:chOff x="2844" y="945"/>
            <a:chExt cx="2319" cy="738"/>
          </a:xfrm>
        </p:grpSpPr>
        <p:pic>
          <p:nvPicPr>
            <p:cNvPr id="65548" name="Picture 12"/>
            <p:cNvPicPr>
              <a:picLocks noChangeAspect="1" noChangeArrowheads="1"/>
            </p:cNvPicPr>
            <p:nvPr/>
          </p:nvPicPr>
          <p:blipFill>
            <a:blip r:embed="rId7" cstate="print"/>
            <a:srcRect/>
            <a:stretch>
              <a:fillRect/>
            </a:stretch>
          </p:blipFill>
          <p:spPr bwMode="auto">
            <a:xfrm>
              <a:off x="3621" y="945"/>
              <a:ext cx="1542" cy="738"/>
            </a:xfrm>
            <a:prstGeom prst="rect">
              <a:avLst/>
            </a:prstGeom>
            <a:noFill/>
            <a:ln w="9525">
              <a:noFill/>
              <a:miter lim="800000"/>
              <a:headEnd/>
              <a:tailEnd/>
            </a:ln>
          </p:spPr>
        </p:pic>
        <p:sp>
          <p:nvSpPr>
            <p:cNvPr id="65549" name="Line 13"/>
            <p:cNvSpPr>
              <a:spLocks noChangeShapeType="1"/>
            </p:cNvSpPr>
            <p:nvPr/>
          </p:nvSpPr>
          <p:spPr bwMode="auto">
            <a:xfrm flipV="1">
              <a:off x="2844" y="1386"/>
              <a:ext cx="0" cy="228"/>
            </a:xfrm>
            <a:prstGeom prst="line">
              <a:avLst/>
            </a:prstGeom>
            <a:noFill/>
            <a:ln w="9525">
              <a:solidFill>
                <a:schemeClr val="tx1"/>
              </a:solidFill>
              <a:round/>
              <a:headEnd/>
              <a:tailEnd type="triangle" w="med" len="med"/>
            </a:ln>
          </p:spPr>
          <p:txBody>
            <a:bodyPr anchor="ctr"/>
            <a:lstStyle/>
            <a:p>
              <a:endParaRPr lang="es-MX"/>
            </a:p>
          </p:txBody>
        </p:sp>
        <p:sp>
          <p:nvSpPr>
            <p:cNvPr id="65550" name="Line 14"/>
            <p:cNvSpPr>
              <a:spLocks noChangeShapeType="1"/>
            </p:cNvSpPr>
            <p:nvPr/>
          </p:nvSpPr>
          <p:spPr bwMode="auto">
            <a:xfrm flipH="1">
              <a:off x="3306" y="1236"/>
              <a:ext cx="486" cy="0"/>
            </a:xfrm>
            <a:prstGeom prst="line">
              <a:avLst/>
            </a:prstGeom>
            <a:noFill/>
            <a:ln w="9525">
              <a:solidFill>
                <a:schemeClr val="tx1"/>
              </a:solidFill>
              <a:round/>
              <a:headEnd/>
              <a:tailEnd type="triangle" w="med" len="med"/>
            </a:ln>
          </p:spPr>
          <p:txBody>
            <a:bodyPr anchor="ctr"/>
            <a:lstStyle/>
            <a:p>
              <a:endParaRPr lang="es-MX"/>
            </a:p>
          </p:txBody>
        </p:sp>
      </p:grpSp>
      <p:sp>
        <p:nvSpPr>
          <p:cNvPr id="172047" name="Rectangle 15"/>
          <p:cNvSpPr>
            <a:spLocks noChangeArrowheads="1"/>
          </p:cNvSpPr>
          <p:nvPr/>
        </p:nvSpPr>
        <p:spPr bwMode="auto">
          <a:xfrm>
            <a:off x="5705475" y="3181350"/>
            <a:ext cx="2686050" cy="22955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9"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65547" name="Rectangle 2"/>
          <p:cNvSpPr>
            <a:spLocks noGrp="1" noChangeArrowheads="1"/>
          </p:cNvSpPr>
          <p:nvPr>
            <p:ph type="title"/>
          </p:nvPr>
        </p:nvSpPr>
        <p:spPr>
          <a:xfrm>
            <a:off x="538163" y="401638"/>
            <a:ext cx="8359775" cy="550862"/>
          </a:xfrm>
        </p:spPr>
        <p:txBody>
          <a:bodyPr/>
          <a:lstStyle/>
          <a:p>
            <a:pPr eaLnBrk="1" hangingPunct="1"/>
            <a:r>
              <a:rPr lang="en-US" smtClean="0"/>
              <a:t>Aprovisionamiento de tarjeta en 4 pasos</a:t>
            </a:r>
            <a:br>
              <a:rPr lang="en-US" smtClean="0"/>
            </a:b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72047"/>
                                        </p:tgtEl>
                                        <p:attrNameLst>
                                          <p:attrName>style.visibility</p:attrName>
                                        </p:attrNameLst>
                                      </p:cBhvr>
                                      <p:to>
                                        <p:strVal val="visible"/>
                                      </p:to>
                                    </p:set>
                                    <p:anim to="" calcmode="lin" valueType="num">
                                      <p:cBhvr>
                                        <p:cTn id="7" dur="1" fill="hold"/>
                                        <p:tgtEl>
                                          <p:spTgt spid="172047"/>
                                        </p:tgtEl>
                                        <p:attrNameLst>
                                          <p:attrName/>
                                        </p:attrNameLst>
                                      </p:cBhvr>
                                    </p:anim>
                                  </p:childTnLst>
                                </p:cTn>
                              </p:par>
                              <p:par>
                                <p:cTn id="8" presetID="1"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7"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401638"/>
            <a:ext cx="9144000"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a:t>
            </a:r>
            <a:r>
              <a:rPr lang="en-US" dirty="0" smtClean="0"/>
              <a:t>Paso 2 </a:t>
            </a:r>
            <a:r>
              <a:rPr lang="en-US" dirty="0" err="1" smtClean="0"/>
              <a:t>Proveedor</a:t>
            </a:r>
            <a:r>
              <a:rPr lang="en-US" dirty="0" smtClean="0"/>
              <a:t> de </a:t>
            </a:r>
            <a:r>
              <a:rPr lang="en-US" dirty="0" err="1" smtClean="0"/>
              <a:t>tarjetas</a:t>
            </a:r>
            <a:r>
              <a:rPr lang="en-US" dirty="0" smtClean="0"/>
              <a:t> 1/8</a:t>
            </a:r>
          </a:p>
        </p:txBody>
      </p:sp>
      <p:sp>
        <p:nvSpPr>
          <p:cNvPr id="67587" name="Slide Number Placeholder 3"/>
          <p:cNvSpPr>
            <a:spLocks noGrp="1"/>
          </p:cNvSpPr>
          <p:nvPr>
            <p:ph type="sldNum" sz="quarter" idx="10"/>
          </p:nvPr>
        </p:nvSpPr>
        <p:spPr bwMode="auto">
          <a:noFill/>
          <a:ln>
            <a:miter lim="800000"/>
            <a:headEnd/>
            <a:tailEnd/>
          </a:ln>
        </p:spPr>
        <p:txBody>
          <a:bodyPr/>
          <a:lstStyle/>
          <a:p>
            <a:fld id="{E0112143-1E37-4CEB-9D2A-BD23AF01A55D}" type="slidenum">
              <a:rPr lang="fr-FR"/>
              <a:pPr/>
              <a:t>14</a:t>
            </a:fld>
            <a:endParaRPr lang="fr-FR"/>
          </a:p>
        </p:txBody>
      </p:sp>
      <p:sp>
        <p:nvSpPr>
          <p:cNvPr id="67588"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pic>
        <p:nvPicPr>
          <p:cNvPr id="173060" name="Picture 4"/>
          <p:cNvPicPr>
            <a:picLocks noChangeAspect="1" noChangeArrowheads="1"/>
          </p:cNvPicPr>
          <p:nvPr/>
        </p:nvPicPr>
        <p:blipFill>
          <a:blip r:embed="rId3" cstate="print"/>
          <a:srcRect/>
          <a:stretch>
            <a:fillRect/>
          </a:stretch>
        </p:blipFill>
        <p:spPr bwMode="auto">
          <a:xfrm>
            <a:off x="5872163" y="3305175"/>
            <a:ext cx="2314575" cy="1981200"/>
          </a:xfrm>
          <a:prstGeom prst="rect">
            <a:avLst/>
          </a:prstGeom>
          <a:noFill/>
          <a:ln w="9525">
            <a:noFill/>
            <a:miter lim="800000"/>
            <a:headEnd/>
            <a:tailEnd/>
          </a:ln>
        </p:spPr>
      </p:pic>
      <p:sp>
        <p:nvSpPr>
          <p:cNvPr id="173061" name="Rectangle 5"/>
          <p:cNvSpPr>
            <a:spLocks noChangeArrowheads="1"/>
          </p:cNvSpPr>
          <p:nvPr/>
        </p:nvSpPr>
        <p:spPr bwMode="auto">
          <a:xfrm>
            <a:off x="6124575" y="4391025"/>
            <a:ext cx="1914525" cy="657225"/>
          </a:xfrm>
          <a:prstGeom prst="rect">
            <a:avLst/>
          </a:prstGeom>
          <a:noFill/>
          <a:ln w="57150">
            <a:solidFill>
              <a:srgbClr val="FF9933"/>
            </a:solidFill>
            <a:miter lim="800000"/>
            <a:headEnd/>
            <a:tailEnd/>
          </a:ln>
        </p:spPr>
        <p:txBody>
          <a:bodyPr wrap="none" anchor="ctr"/>
          <a:lstStyle/>
          <a:p>
            <a:pPr eaLnBrk="0" hangingPunct="0"/>
            <a:endParaRPr lang="en-US"/>
          </a:p>
        </p:txBody>
      </p:sp>
      <p:pic>
        <p:nvPicPr>
          <p:cNvPr id="173088" name="Picture 32"/>
          <p:cNvPicPr>
            <a:picLocks noChangeAspect="1" noChangeArrowheads="1"/>
          </p:cNvPicPr>
          <p:nvPr/>
        </p:nvPicPr>
        <p:blipFill>
          <a:blip r:embed="rId4" cstate="print"/>
          <a:srcRect/>
          <a:stretch>
            <a:fillRect/>
          </a:stretch>
        </p:blipFill>
        <p:spPr bwMode="auto">
          <a:xfrm>
            <a:off x="290513" y="1077913"/>
            <a:ext cx="6249987" cy="5227637"/>
          </a:xfrm>
          <a:prstGeom prst="rect">
            <a:avLst/>
          </a:prstGeom>
          <a:noFill/>
          <a:ln w="9525">
            <a:noFill/>
            <a:miter lim="800000"/>
            <a:headEnd/>
            <a:tailEnd/>
          </a:ln>
        </p:spPr>
      </p:pic>
      <p:sp>
        <p:nvSpPr>
          <p:cNvPr id="173069" name="Rectangle 13"/>
          <p:cNvSpPr>
            <a:spLocks noChangeArrowheads="1"/>
          </p:cNvSpPr>
          <p:nvPr/>
        </p:nvSpPr>
        <p:spPr bwMode="auto">
          <a:xfrm>
            <a:off x="1549400" y="1717675"/>
            <a:ext cx="1638300" cy="20002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73075" name="Text Box 19"/>
          <p:cNvSpPr txBox="1">
            <a:spLocks noChangeArrowheads="1"/>
          </p:cNvSpPr>
          <p:nvPr/>
        </p:nvSpPr>
        <p:spPr bwMode="auto">
          <a:xfrm>
            <a:off x="1812925" y="5460773"/>
            <a:ext cx="4730750" cy="366712"/>
          </a:xfrm>
          <a:prstGeom prst="rect">
            <a:avLst/>
          </a:prstGeom>
          <a:noFill/>
          <a:ln w="9525">
            <a:noFill/>
            <a:miter lim="800000"/>
            <a:headEnd/>
            <a:tailEnd/>
          </a:ln>
        </p:spPr>
        <p:txBody>
          <a:bodyPr wrap="none">
            <a:spAutoFit/>
          </a:bodyPr>
          <a:lstStyle/>
          <a:p>
            <a:pPr eaLnBrk="0" hangingPunct="0"/>
            <a:r>
              <a:rPr lang="en-US" sz="1800" b="1" dirty="0"/>
              <a:t>2 </a:t>
            </a:r>
            <a:r>
              <a:rPr lang="en-US" sz="1800" b="1" dirty="0" err="1"/>
              <a:t>soluciones</a:t>
            </a:r>
            <a:r>
              <a:rPr lang="en-US" sz="1800" b="1" dirty="0"/>
              <a:t> </a:t>
            </a:r>
            <a:r>
              <a:rPr lang="en-US" sz="1800" b="1" dirty="0" err="1"/>
              <a:t>para</a:t>
            </a:r>
            <a:r>
              <a:rPr lang="en-US" sz="1800" b="1" dirty="0"/>
              <a:t> </a:t>
            </a:r>
            <a:r>
              <a:rPr lang="en-US" sz="1800" b="1" dirty="0" err="1"/>
              <a:t>crear</a:t>
            </a:r>
            <a:r>
              <a:rPr lang="en-US" sz="1800" b="1" dirty="0"/>
              <a:t> </a:t>
            </a:r>
            <a:r>
              <a:rPr lang="en-US" sz="1800" b="1" dirty="0" err="1"/>
              <a:t>nuevos</a:t>
            </a:r>
            <a:r>
              <a:rPr lang="en-US" sz="1800" b="1" dirty="0"/>
              <a:t> </a:t>
            </a:r>
            <a:r>
              <a:rPr lang="en-US" sz="1800" b="1" dirty="0" err="1"/>
              <a:t>registros</a:t>
            </a:r>
            <a:endParaRPr lang="en-US" sz="1800" b="1" dirty="0"/>
          </a:p>
        </p:txBody>
      </p:sp>
      <p:sp>
        <p:nvSpPr>
          <p:cNvPr id="173078" name="Text Box 22"/>
          <p:cNvSpPr txBox="1">
            <a:spLocks noChangeArrowheads="1"/>
          </p:cNvSpPr>
          <p:nvPr/>
        </p:nvSpPr>
        <p:spPr bwMode="auto">
          <a:xfrm>
            <a:off x="1831975" y="5711598"/>
            <a:ext cx="5903913" cy="307975"/>
          </a:xfrm>
          <a:prstGeom prst="rect">
            <a:avLst/>
          </a:prstGeom>
          <a:noFill/>
          <a:ln w="9525">
            <a:noFill/>
            <a:miter lim="800000"/>
            <a:headEnd/>
            <a:tailEnd/>
          </a:ln>
        </p:spPr>
        <p:txBody>
          <a:bodyPr wrap="none">
            <a:spAutoFit/>
          </a:bodyPr>
          <a:lstStyle/>
          <a:p>
            <a:pPr eaLnBrk="0" hangingPunct="0">
              <a:buFontTx/>
              <a:buChar char="•"/>
            </a:pPr>
            <a:r>
              <a:rPr lang="en-US" sz="1400"/>
              <a:t> Usando interfase </a:t>
            </a:r>
            <a:r>
              <a:rPr lang="en-US" sz="1400" b="1"/>
              <a:t>web </a:t>
            </a:r>
            <a:r>
              <a:rPr lang="en-US" sz="1400" i="1"/>
              <a:t>(cuando se deben crear unos cuantos registros)</a:t>
            </a:r>
          </a:p>
        </p:txBody>
      </p:sp>
      <p:sp>
        <p:nvSpPr>
          <p:cNvPr id="173080" name="Text Box 24"/>
          <p:cNvSpPr txBox="1">
            <a:spLocks noChangeArrowheads="1"/>
          </p:cNvSpPr>
          <p:nvPr/>
        </p:nvSpPr>
        <p:spPr bwMode="auto">
          <a:xfrm>
            <a:off x="1841500" y="5930673"/>
            <a:ext cx="7302500" cy="307975"/>
          </a:xfrm>
          <a:prstGeom prst="rect">
            <a:avLst/>
          </a:prstGeom>
          <a:noFill/>
          <a:ln w="9525">
            <a:noFill/>
            <a:miter lim="800000"/>
            <a:headEnd/>
            <a:tailEnd/>
          </a:ln>
        </p:spPr>
        <p:txBody>
          <a:bodyPr wrap="none">
            <a:spAutoFit/>
          </a:bodyPr>
          <a:lstStyle/>
          <a:p>
            <a:pPr eaLnBrk="0" hangingPunct="0">
              <a:buFontTx/>
              <a:buChar char="•"/>
            </a:pPr>
            <a:r>
              <a:rPr lang="en-US" sz="1400" dirty="0"/>
              <a:t> </a:t>
            </a:r>
            <a:r>
              <a:rPr lang="en-US" sz="1400" dirty="0" err="1"/>
              <a:t>Usando</a:t>
            </a:r>
            <a:r>
              <a:rPr lang="en-US" sz="1400" dirty="0"/>
              <a:t> la </a:t>
            </a:r>
            <a:r>
              <a:rPr lang="en-US" sz="1400" dirty="0" err="1"/>
              <a:t>opción</a:t>
            </a:r>
            <a:r>
              <a:rPr lang="en-US" sz="1400" dirty="0"/>
              <a:t> </a:t>
            </a:r>
            <a:r>
              <a:rPr lang="en-US" sz="1400" b="1" dirty="0" err="1"/>
              <a:t>lote</a:t>
            </a:r>
            <a:r>
              <a:rPr lang="en-US" sz="1400" b="1" dirty="0"/>
              <a:t> </a:t>
            </a:r>
            <a:r>
              <a:rPr lang="en-US" sz="1400" b="1" dirty="0" err="1"/>
              <a:t>decarga</a:t>
            </a:r>
            <a:r>
              <a:rPr lang="en-US" sz="1400" dirty="0"/>
              <a:t> </a:t>
            </a:r>
            <a:r>
              <a:rPr lang="en-US" sz="1400" i="1" dirty="0"/>
              <a:t>(</a:t>
            </a:r>
            <a:r>
              <a:rPr lang="en-US" sz="1400" i="1" dirty="0" err="1"/>
              <a:t>Cuando</a:t>
            </a:r>
            <a:r>
              <a:rPr lang="en-US" sz="1400" i="1" dirty="0"/>
              <a:t> se </a:t>
            </a:r>
            <a:r>
              <a:rPr lang="en-US" sz="1400" i="1" dirty="0" err="1"/>
              <a:t>deben</a:t>
            </a:r>
            <a:r>
              <a:rPr lang="en-US" sz="1400" i="1" dirty="0"/>
              <a:t> </a:t>
            </a:r>
            <a:r>
              <a:rPr lang="en-US" sz="1400" i="1" dirty="0" err="1"/>
              <a:t>crear</a:t>
            </a:r>
            <a:r>
              <a:rPr lang="en-US" sz="1400" i="1" dirty="0"/>
              <a:t> </a:t>
            </a:r>
            <a:r>
              <a:rPr lang="en-US" sz="1400" i="1" dirty="0" err="1"/>
              <a:t>una</a:t>
            </a:r>
            <a:r>
              <a:rPr lang="en-US" sz="1400" i="1" dirty="0"/>
              <a:t> </a:t>
            </a:r>
            <a:r>
              <a:rPr lang="en-US" sz="1400" i="1" dirty="0" err="1"/>
              <a:t>gran</a:t>
            </a:r>
            <a:r>
              <a:rPr lang="en-US" sz="1400" i="1" dirty="0"/>
              <a:t> </a:t>
            </a:r>
            <a:r>
              <a:rPr lang="en-US" sz="1400" i="1" dirty="0" err="1"/>
              <a:t>cantidad</a:t>
            </a:r>
            <a:r>
              <a:rPr lang="en-US" sz="1400" i="1" dirty="0"/>
              <a:t> de </a:t>
            </a:r>
            <a:r>
              <a:rPr lang="en-US" sz="1400" i="1" dirty="0" err="1"/>
              <a:t>registros</a:t>
            </a:r>
            <a:r>
              <a:rPr lang="en-US" sz="1400" i="1" dirty="0"/>
              <a:t>)</a:t>
            </a:r>
          </a:p>
        </p:txBody>
      </p:sp>
      <p:pic>
        <p:nvPicPr>
          <p:cNvPr id="173090" name="Picture 34"/>
          <p:cNvPicPr>
            <a:picLocks noChangeAspect="1" noChangeArrowheads="1"/>
          </p:cNvPicPr>
          <p:nvPr/>
        </p:nvPicPr>
        <p:blipFill>
          <a:blip r:embed="rId5" cstate="print"/>
          <a:srcRect/>
          <a:stretch>
            <a:fillRect/>
          </a:stretch>
        </p:blipFill>
        <p:spPr bwMode="auto">
          <a:xfrm>
            <a:off x="1562100" y="2090738"/>
            <a:ext cx="4997450" cy="3209925"/>
          </a:xfrm>
          <a:prstGeom prst="rect">
            <a:avLst/>
          </a:prstGeom>
          <a:noFill/>
          <a:ln w="9525">
            <a:noFill/>
            <a:miter lim="800000"/>
            <a:headEnd/>
            <a:tailEnd/>
          </a:ln>
        </p:spPr>
      </p:pic>
      <p:sp>
        <p:nvSpPr>
          <p:cNvPr id="173067" name="Rectangle 11"/>
          <p:cNvSpPr>
            <a:spLocks noChangeArrowheads="1"/>
          </p:cNvSpPr>
          <p:nvPr/>
        </p:nvSpPr>
        <p:spPr bwMode="auto">
          <a:xfrm>
            <a:off x="342900" y="2387600"/>
            <a:ext cx="1190625" cy="26670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73068" name="Rectangle 12"/>
          <p:cNvSpPr>
            <a:spLocks noChangeArrowheads="1"/>
          </p:cNvSpPr>
          <p:nvPr/>
        </p:nvSpPr>
        <p:spPr bwMode="auto">
          <a:xfrm>
            <a:off x="1647825" y="2244725"/>
            <a:ext cx="1133475" cy="17145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73086" name="Rectangle 30"/>
          <p:cNvSpPr>
            <a:spLocks noChangeArrowheads="1"/>
          </p:cNvSpPr>
          <p:nvPr/>
        </p:nvSpPr>
        <p:spPr bwMode="auto">
          <a:xfrm>
            <a:off x="5381625" y="4981575"/>
            <a:ext cx="1114425" cy="17145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73089" name="Rectangle 33"/>
          <p:cNvSpPr>
            <a:spLocks noChangeArrowheads="1"/>
          </p:cNvSpPr>
          <p:nvPr/>
        </p:nvSpPr>
        <p:spPr bwMode="auto">
          <a:xfrm>
            <a:off x="349250" y="2936875"/>
            <a:ext cx="1181100" cy="123825"/>
          </a:xfrm>
          <a:prstGeom prst="rect">
            <a:avLst/>
          </a:prstGeom>
          <a:noFill/>
          <a:ln w="38100">
            <a:solidFill>
              <a:srgbClr val="FF9933"/>
            </a:solidFill>
            <a:miter lim="800000"/>
            <a:headEnd/>
            <a:tailEnd/>
          </a:ln>
        </p:spPr>
        <p:txBody>
          <a:bodyPr wrap="none" anchor="ctr"/>
          <a:lstStyle/>
          <a:p>
            <a:pPr eaLnBrk="0" hangingPunct="0"/>
            <a:endParaRPr lang="en-US"/>
          </a:p>
        </p:txBody>
      </p:sp>
      <p:grpSp>
        <p:nvGrpSpPr>
          <p:cNvPr id="3" name="Group 35"/>
          <p:cNvGrpSpPr>
            <a:grpSpLocks/>
          </p:cNvGrpSpPr>
          <p:nvPr/>
        </p:nvGrpSpPr>
        <p:grpSpPr bwMode="auto">
          <a:xfrm>
            <a:off x="6248400" y="2679700"/>
            <a:ext cx="2536825" cy="584200"/>
            <a:chOff x="4194" y="1688"/>
            <a:chExt cx="1598" cy="368"/>
          </a:xfrm>
        </p:grpSpPr>
        <p:sp>
          <p:nvSpPr>
            <p:cNvPr id="18457" name="AutoShape 14"/>
            <p:cNvSpPr>
              <a:spLocks/>
            </p:cNvSpPr>
            <p:nvPr/>
          </p:nvSpPr>
          <p:spPr bwMode="auto">
            <a:xfrm>
              <a:off x="4194" y="1739"/>
              <a:ext cx="56" cy="125"/>
            </a:xfrm>
            <a:prstGeom prst="rightBrace">
              <a:avLst>
                <a:gd name="adj1" fmla="val 18601"/>
                <a:gd name="adj2" fmla="val 50000"/>
              </a:avLst>
            </a:prstGeom>
            <a:noFill/>
            <a:ln w="38100">
              <a:solidFill>
                <a:schemeClr val="tx1">
                  <a:lumMod val="50000"/>
                  <a:lumOff val="50000"/>
                </a:schemeClr>
              </a:solidFill>
              <a:round/>
              <a:headEnd/>
              <a:tailEnd/>
            </a:ln>
          </p:spPr>
          <p:txBody>
            <a:bodyPr wrap="none" anchor="ctr"/>
            <a:lstStyle/>
            <a:p>
              <a:pPr algn="ctr" eaLnBrk="0" hangingPunct="0"/>
              <a:r>
                <a:rPr lang="en-US">
                  <a:solidFill>
                    <a:schemeClr val="bg2"/>
                  </a:solidFill>
                </a:rPr>
                <a:t> </a:t>
              </a:r>
            </a:p>
          </p:txBody>
        </p:sp>
        <p:sp>
          <p:nvSpPr>
            <p:cNvPr id="67610" name="Text Box 15"/>
            <p:cNvSpPr txBox="1">
              <a:spLocks noChangeArrowheads="1"/>
            </p:cNvSpPr>
            <p:nvPr/>
          </p:nvSpPr>
          <p:spPr bwMode="auto">
            <a:xfrm>
              <a:off x="4238" y="1688"/>
              <a:ext cx="1554" cy="368"/>
            </a:xfrm>
            <a:prstGeom prst="rect">
              <a:avLst/>
            </a:prstGeom>
            <a:noFill/>
            <a:ln w="9525">
              <a:noFill/>
              <a:miter lim="800000"/>
              <a:headEnd/>
              <a:tailEnd/>
            </a:ln>
          </p:spPr>
          <p:txBody>
            <a:bodyPr>
              <a:spAutoFit/>
            </a:bodyPr>
            <a:lstStyle/>
            <a:p>
              <a:pPr eaLnBrk="0" hangingPunct="0"/>
              <a:r>
                <a:rPr lang="es-ES_tradnl" sz="1600">
                  <a:solidFill>
                    <a:srgbClr val="000000"/>
                  </a:solidFill>
                  <a:latin typeface="Lucida Grande" charset="0"/>
                </a:rPr>
                <a:t>Lista de fabricantes de tarjetas </a:t>
              </a:r>
              <a:endParaRPr lang="en-US" sz="1600" b="1"/>
            </a:p>
          </p:txBody>
        </p:sp>
      </p:grpSp>
      <p:grpSp>
        <p:nvGrpSpPr>
          <p:cNvPr id="4" name="Group 37"/>
          <p:cNvGrpSpPr>
            <a:grpSpLocks/>
          </p:cNvGrpSpPr>
          <p:nvPr/>
        </p:nvGrpSpPr>
        <p:grpSpPr bwMode="auto">
          <a:xfrm>
            <a:off x="1638300" y="4986338"/>
            <a:ext cx="1533525" cy="514350"/>
            <a:chOff x="1032" y="3138"/>
            <a:chExt cx="966" cy="324"/>
          </a:xfrm>
        </p:grpSpPr>
        <p:sp>
          <p:nvSpPr>
            <p:cNvPr id="67607" name="Rectangle 36"/>
            <p:cNvSpPr>
              <a:spLocks noChangeArrowheads="1"/>
            </p:cNvSpPr>
            <p:nvPr/>
          </p:nvSpPr>
          <p:spPr bwMode="auto">
            <a:xfrm>
              <a:off x="1032" y="3138"/>
              <a:ext cx="966" cy="102"/>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67608" name="Freeform 18"/>
            <p:cNvSpPr>
              <a:spLocks/>
            </p:cNvSpPr>
            <p:nvPr/>
          </p:nvSpPr>
          <p:spPr bwMode="auto">
            <a:xfrm>
              <a:off x="1314" y="3258"/>
              <a:ext cx="29" cy="204"/>
            </a:xfrm>
            <a:custGeom>
              <a:avLst/>
              <a:gdLst>
                <a:gd name="T0" fmla="*/ 0 w 486"/>
                <a:gd name="T1" fmla="*/ 0 h 378"/>
                <a:gd name="T2" fmla="*/ 0 w 486"/>
                <a:gd name="T3" fmla="*/ 87 h 378"/>
                <a:gd name="T4" fmla="*/ 0 w 486"/>
                <a:gd name="T5" fmla="*/ 87 h 378"/>
                <a:gd name="T6" fmla="*/ 0 60000 65536"/>
                <a:gd name="T7" fmla="*/ 0 60000 65536"/>
                <a:gd name="T8" fmla="*/ 0 60000 65536"/>
                <a:gd name="T9" fmla="*/ 0 w 486"/>
                <a:gd name="T10" fmla="*/ 0 h 378"/>
                <a:gd name="T11" fmla="*/ 486 w 486"/>
                <a:gd name="T12" fmla="*/ 378 h 378"/>
              </a:gdLst>
              <a:ahLst/>
              <a:cxnLst>
                <a:cxn ang="T6">
                  <a:pos x="T0" y="T1"/>
                </a:cxn>
                <a:cxn ang="T7">
                  <a:pos x="T2" y="T3"/>
                </a:cxn>
                <a:cxn ang="T8">
                  <a:pos x="T4" y="T5"/>
                </a:cxn>
              </a:cxnLst>
              <a:rect l="T9" t="T10" r="T11" b="T12"/>
              <a:pathLst>
                <a:path w="486" h="378">
                  <a:moveTo>
                    <a:pt x="0" y="0"/>
                  </a:moveTo>
                  <a:lnTo>
                    <a:pt x="0" y="378"/>
                  </a:lnTo>
                  <a:lnTo>
                    <a:pt x="486" y="378"/>
                  </a:lnTo>
                </a:path>
              </a:pathLst>
            </a:custGeom>
            <a:noFill/>
            <a:ln w="38100">
              <a:solidFill>
                <a:srgbClr val="FF9933"/>
              </a:solidFill>
              <a:round/>
              <a:headEnd/>
              <a:tailEnd type="triangle" w="med" len="med"/>
            </a:ln>
          </p:spPr>
          <p:txBody>
            <a:bodyPr anchor="ctr"/>
            <a:lstStyle/>
            <a:p>
              <a:pPr eaLnBrk="0" hangingPunct="0"/>
              <a:endParaRPr lang="en-US"/>
            </a:p>
          </p:txBody>
        </p:sp>
      </p:grpSp>
      <p:sp>
        <p:nvSpPr>
          <p:cNvPr id="173073" name="Rectangle 17"/>
          <p:cNvSpPr>
            <a:spLocks noChangeArrowheads="1"/>
          </p:cNvSpPr>
          <p:nvPr/>
        </p:nvSpPr>
        <p:spPr bwMode="auto">
          <a:xfrm>
            <a:off x="1647825" y="4986338"/>
            <a:ext cx="828675" cy="163512"/>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73077" name="Rectangle 21"/>
          <p:cNvSpPr>
            <a:spLocks noChangeArrowheads="1"/>
          </p:cNvSpPr>
          <p:nvPr/>
        </p:nvSpPr>
        <p:spPr bwMode="auto">
          <a:xfrm>
            <a:off x="2528888" y="4986338"/>
            <a:ext cx="619125" cy="16192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9"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73061"/>
                                        </p:tgtEl>
                                        <p:attrNameLst>
                                          <p:attrName>style.visibility</p:attrName>
                                        </p:attrNameLst>
                                      </p:cBhvr>
                                      <p:to>
                                        <p:strVal val="visible"/>
                                      </p:to>
                                    </p:set>
                                    <p:anim to="" calcmode="lin" valueType="num">
                                      <p:cBhvr>
                                        <p:cTn id="7" dur="1" fill="hold"/>
                                        <p:tgtEl>
                                          <p:spTgt spid="173061"/>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3088"/>
                                        </p:tgtEl>
                                        <p:attrNameLst>
                                          <p:attrName>style.visibility</p:attrName>
                                        </p:attrNameLst>
                                      </p:cBhvr>
                                      <p:to>
                                        <p:strVal val="visible"/>
                                      </p:to>
                                    </p:set>
                                  </p:childTnLst>
                                </p:cTn>
                              </p:par>
                              <p:par>
                                <p:cTn id="12" presetID="1" presetClass="exit" presetSubtype="0" fill="hold" grpId="1" nodeType="withEffect">
                                  <p:stCondLst>
                                    <p:cond delay="0"/>
                                  </p:stCondLst>
                                  <p:childTnLst>
                                    <p:set>
                                      <p:cBhvr>
                                        <p:cTn id="13" dur="1" fill="hold">
                                          <p:stCondLst>
                                            <p:cond delay="0"/>
                                          </p:stCondLst>
                                        </p:cTn>
                                        <p:tgtEl>
                                          <p:spTgt spid="173061"/>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17306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73069"/>
                                        </p:tgtEl>
                                        <p:attrNameLst>
                                          <p:attrName>style.visibility</p:attrName>
                                        </p:attrNameLst>
                                      </p:cBhvr>
                                      <p:to>
                                        <p:strVal val="visible"/>
                                      </p:to>
                                    </p:set>
                                    <p:anim to="" calcmode="lin" valueType="num">
                                      <p:cBhvr>
                                        <p:cTn id="20" dur="1" fill="hold"/>
                                        <p:tgtEl>
                                          <p:spTgt spid="173069"/>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grpId="0" nodeType="clickEffect">
                                  <p:stCondLst>
                                    <p:cond delay="0"/>
                                  </p:stCondLst>
                                  <p:childTnLst>
                                    <p:set>
                                      <p:cBhvr>
                                        <p:cTn id="24" dur="1" fill="hold">
                                          <p:stCondLst>
                                            <p:cond delay="0"/>
                                          </p:stCondLst>
                                        </p:cTn>
                                        <p:tgtEl>
                                          <p:spTgt spid="173067"/>
                                        </p:tgtEl>
                                        <p:attrNameLst>
                                          <p:attrName>style.visibility</p:attrName>
                                        </p:attrNameLst>
                                      </p:cBhvr>
                                      <p:to>
                                        <p:strVal val="visible"/>
                                      </p:to>
                                    </p:set>
                                    <p:anim to="" calcmode="lin" valueType="num">
                                      <p:cBhvr>
                                        <p:cTn id="25" dur="1" fill="hold"/>
                                        <p:tgtEl>
                                          <p:spTgt spid="173067"/>
                                        </p:tgtEl>
                                        <p:attrNameLst>
                                          <p:attrName/>
                                        </p:attrNameLst>
                                      </p:cBhvr>
                                    </p:anim>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0"/>
                                          </p:stCondLst>
                                        </p:cTn>
                                        <p:tgtEl>
                                          <p:spTgt spid="173089"/>
                                        </p:tgtEl>
                                        <p:attrNameLst>
                                          <p:attrName>style.visibility</p:attrName>
                                        </p:attrNameLst>
                                      </p:cBhvr>
                                      <p:to>
                                        <p:strVal val="visible"/>
                                      </p:to>
                                    </p:set>
                                    <p:anim to="" calcmode="lin" valueType="num">
                                      <p:cBhvr>
                                        <p:cTn id="30" dur="1" fill="hold"/>
                                        <p:tgtEl>
                                          <p:spTgt spid="173089"/>
                                        </p:tgtEl>
                                        <p:attrNameLst>
                                          <p:attrName/>
                                        </p:attrNameLst>
                                      </p:cBhvr>
                                    </p:anim>
                                  </p:childTnLst>
                                </p:cTn>
                              </p:par>
                              <p:par>
                                <p:cTn id="31" presetID="1" presetClass="entr" presetSubtype="0" fill="hold" nodeType="withEffect">
                                  <p:stCondLst>
                                    <p:cond delay="2000"/>
                                  </p:stCondLst>
                                  <p:childTnLst>
                                    <p:set>
                                      <p:cBhvr>
                                        <p:cTn id="32" dur="1" fill="hold">
                                          <p:stCondLst>
                                            <p:cond delay="0"/>
                                          </p:stCondLst>
                                        </p:cTn>
                                        <p:tgtEl>
                                          <p:spTgt spid="173090"/>
                                        </p:tgtEl>
                                        <p:attrNameLst>
                                          <p:attrName>style.visibility</p:attrName>
                                        </p:attrNameLst>
                                      </p:cBhvr>
                                      <p:to>
                                        <p:strVal val="visible"/>
                                      </p:to>
                                    </p:set>
                                  </p:childTnLst>
                                </p:cTn>
                              </p:par>
                              <p:par>
                                <p:cTn id="33" presetID="24" presetClass="entr" presetSubtype="0" fill="hold" grpId="0" nodeType="withEffect">
                                  <p:stCondLst>
                                    <p:cond delay="2000"/>
                                  </p:stCondLst>
                                  <p:childTnLst>
                                    <p:set>
                                      <p:cBhvr>
                                        <p:cTn id="34" dur="1" fill="hold">
                                          <p:stCondLst>
                                            <p:cond delay="0"/>
                                          </p:stCondLst>
                                        </p:cTn>
                                        <p:tgtEl>
                                          <p:spTgt spid="173068"/>
                                        </p:tgtEl>
                                        <p:attrNameLst>
                                          <p:attrName>style.visibility</p:attrName>
                                        </p:attrNameLst>
                                      </p:cBhvr>
                                      <p:to>
                                        <p:strVal val="visible"/>
                                      </p:to>
                                    </p:set>
                                    <p:anim to="" calcmode="lin" valueType="num">
                                      <p:cBhvr>
                                        <p:cTn id="35" dur="1" fill="hold"/>
                                        <p:tgtEl>
                                          <p:spTgt spid="173068"/>
                                        </p:tgtEl>
                                        <p:attrNameLst>
                                          <p:attrName/>
                                        </p:attrNameLst>
                                      </p:cBhvr>
                                    </p:anim>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to="" calcmode="lin" valueType="num">
                                      <p:cBhvr>
                                        <p:cTn id="40" dur="1" fill="hold"/>
                                        <p:tgtEl>
                                          <p:spTgt spid="3"/>
                                        </p:tgtEl>
                                        <p:attrNameLst>
                                          <p:attrName/>
                                        </p:attrNameLst>
                                      </p:cBhvr>
                                    </p:anim>
                                  </p:childTnLst>
                                </p:cTn>
                              </p:par>
                            </p:childTnLst>
                          </p:cTn>
                        </p:par>
                      </p:childTnLst>
                    </p:cTn>
                  </p:par>
                  <p:par>
                    <p:cTn id="41" fill="hold">
                      <p:stCondLst>
                        <p:cond delay="indefinite"/>
                      </p:stCondLst>
                      <p:childTnLst>
                        <p:par>
                          <p:cTn id="42" fill="hold">
                            <p:stCondLst>
                              <p:cond delay="0"/>
                            </p:stCondLst>
                            <p:childTnLst>
                              <p:par>
                                <p:cTn id="43" presetID="24" presetClass="entr" presetSubtype="0" fill="hold" grpId="0" nodeType="clickEffect">
                                  <p:stCondLst>
                                    <p:cond delay="0"/>
                                  </p:stCondLst>
                                  <p:childTnLst>
                                    <p:set>
                                      <p:cBhvr>
                                        <p:cTn id="44" dur="1" fill="hold">
                                          <p:stCondLst>
                                            <p:cond delay="0"/>
                                          </p:stCondLst>
                                        </p:cTn>
                                        <p:tgtEl>
                                          <p:spTgt spid="173086"/>
                                        </p:tgtEl>
                                        <p:attrNameLst>
                                          <p:attrName>style.visibility</p:attrName>
                                        </p:attrNameLst>
                                      </p:cBhvr>
                                      <p:to>
                                        <p:strVal val="visible"/>
                                      </p:to>
                                    </p:set>
                                    <p:anim to="" calcmode="lin" valueType="num">
                                      <p:cBhvr>
                                        <p:cTn id="45" dur="1" fill="hold"/>
                                        <p:tgtEl>
                                          <p:spTgt spid="173086"/>
                                        </p:tgtEl>
                                        <p:attrNameLst>
                                          <p:attrName/>
                                        </p:attrNameLst>
                                      </p:cBhvr>
                                    </p:anim>
                                  </p:childTnLst>
                                </p:cTn>
                              </p:par>
                            </p:childTnLst>
                          </p:cTn>
                        </p:par>
                      </p:childTnLst>
                    </p:cTn>
                  </p:par>
                  <p:par>
                    <p:cTn id="46" fill="hold">
                      <p:stCondLst>
                        <p:cond delay="indefinite"/>
                      </p:stCondLst>
                      <p:childTnLst>
                        <p:par>
                          <p:cTn id="47" fill="hold">
                            <p:stCondLst>
                              <p:cond delay="0"/>
                            </p:stCondLst>
                            <p:childTnLst>
                              <p:par>
                                <p:cTn id="48" presetID="24" presetClass="entr" presetSubtype="0"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 to="" calcmode="lin" valueType="num">
                                      <p:cBhvr>
                                        <p:cTn id="50" dur="1" fill="hold"/>
                                        <p:tgtEl>
                                          <p:spTgt spid="4"/>
                                        </p:tgtEl>
                                        <p:attrNameLst>
                                          <p:attrName/>
                                        </p:attrNameLst>
                                      </p:cBhvr>
                                    </p:anim>
                                  </p:childTnLst>
                                </p:cTn>
                              </p:par>
                              <p:par>
                                <p:cTn id="51" presetID="1" presetClass="exit" presetSubtype="0" fill="hold" grpId="1" nodeType="withEffect">
                                  <p:stCondLst>
                                    <p:cond delay="0"/>
                                  </p:stCondLst>
                                  <p:childTnLst>
                                    <p:set>
                                      <p:cBhvr>
                                        <p:cTn id="52" dur="1" fill="hold">
                                          <p:stCondLst>
                                            <p:cond delay="0"/>
                                          </p:stCondLst>
                                        </p:cTn>
                                        <p:tgtEl>
                                          <p:spTgt spid="173086"/>
                                        </p:tgtEl>
                                        <p:attrNameLst>
                                          <p:attrName>style.visibility</p:attrName>
                                        </p:attrNameLst>
                                      </p:cBhvr>
                                      <p:to>
                                        <p:strVal val="hidden"/>
                                      </p:to>
                                    </p:set>
                                  </p:childTnLst>
                                </p:cTn>
                              </p:par>
                              <p:par>
                                <p:cTn id="53" presetID="24" presetClass="entr" presetSubtype="0" fill="hold" grpId="0" nodeType="withEffect">
                                  <p:stCondLst>
                                    <p:cond delay="0"/>
                                  </p:stCondLst>
                                  <p:childTnLst>
                                    <p:set>
                                      <p:cBhvr>
                                        <p:cTn id="54" dur="1" fill="hold">
                                          <p:stCondLst>
                                            <p:cond delay="0"/>
                                          </p:stCondLst>
                                        </p:cTn>
                                        <p:tgtEl>
                                          <p:spTgt spid="173075"/>
                                        </p:tgtEl>
                                        <p:attrNameLst>
                                          <p:attrName>style.visibility</p:attrName>
                                        </p:attrNameLst>
                                      </p:cBhvr>
                                      <p:to>
                                        <p:strVal val="visible"/>
                                      </p:to>
                                    </p:set>
                                    <p:anim to="" calcmode="lin" valueType="num">
                                      <p:cBhvr>
                                        <p:cTn id="55" dur="1" fill="hold"/>
                                        <p:tgtEl>
                                          <p:spTgt spid="173075"/>
                                        </p:tgtEl>
                                        <p:attrNameLst>
                                          <p:attrName/>
                                        </p:attrNameLst>
                                      </p:cBhvr>
                                    </p:anim>
                                  </p:childTnLst>
                                </p:cTn>
                              </p:par>
                            </p:childTnLst>
                          </p:cTn>
                        </p:par>
                      </p:childTnLst>
                    </p:cTn>
                  </p:par>
                  <p:par>
                    <p:cTn id="56" fill="hold">
                      <p:stCondLst>
                        <p:cond delay="indefinite"/>
                      </p:stCondLst>
                      <p:childTnLst>
                        <p:par>
                          <p:cTn id="57" fill="hold">
                            <p:stCondLst>
                              <p:cond delay="0"/>
                            </p:stCondLst>
                            <p:childTnLst>
                              <p:par>
                                <p:cTn id="58" presetID="24" presetClass="entr" presetSubtype="0" fill="hold" grpId="0" nodeType="clickEffect">
                                  <p:stCondLst>
                                    <p:cond delay="0"/>
                                  </p:stCondLst>
                                  <p:childTnLst>
                                    <p:set>
                                      <p:cBhvr>
                                        <p:cTn id="59" dur="1" fill="hold">
                                          <p:stCondLst>
                                            <p:cond delay="0"/>
                                          </p:stCondLst>
                                        </p:cTn>
                                        <p:tgtEl>
                                          <p:spTgt spid="173077"/>
                                        </p:tgtEl>
                                        <p:attrNameLst>
                                          <p:attrName>style.visibility</p:attrName>
                                        </p:attrNameLst>
                                      </p:cBhvr>
                                      <p:to>
                                        <p:strVal val="visible"/>
                                      </p:to>
                                    </p:set>
                                    <p:anim to="" calcmode="lin" valueType="num">
                                      <p:cBhvr>
                                        <p:cTn id="60" dur="1" fill="hold"/>
                                        <p:tgtEl>
                                          <p:spTgt spid="173077"/>
                                        </p:tgtEl>
                                        <p:attrNameLst>
                                          <p:attrName/>
                                        </p:attrNameLst>
                                      </p:cBhvr>
                                    </p:anim>
                                  </p:childTnLst>
                                </p:cTn>
                              </p:par>
                              <p:par>
                                <p:cTn id="61" presetID="24" presetClass="entr" presetSubtype="0" fill="hold" grpId="0" nodeType="withEffect">
                                  <p:stCondLst>
                                    <p:cond delay="0"/>
                                  </p:stCondLst>
                                  <p:childTnLst>
                                    <p:set>
                                      <p:cBhvr>
                                        <p:cTn id="62" dur="1" fill="hold">
                                          <p:stCondLst>
                                            <p:cond delay="0"/>
                                          </p:stCondLst>
                                        </p:cTn>
                                        <p:tgtEl>
                                          <p:spTgt spid="173078"/>
                                        </p:tgtEl>
                                        <p:attrNameLst>
                                          <p:attrName>style.visibility</p:attrName>
                                        </p:attrNameLst>
                                      </p:cBhvr>
                                      <p:to>
                                        <p:strVal val="visible"/>
                                      </p:to>
                                    </p:set>
                                    <p:anim to="" calcmode="lin" valueType="num">
                                      <p:cBhvr>
                                        <p:cTn id="63" dur="1" fill="hold"/>
                                        <p:tgtEl>
                                          <p:spTgt spid="173078"/>
                                        </p:tgtEl>
                                        <p:attrNameLst>
                                          <p:attrName/>
                                        </p:attrNameLst>
                                      </p:cBhvr>
                                    </p:anim>
                                  </p:childTnLst>
                                </p:cTn>
                              </p:par>
                              <p:par>
                                <p:cTn id="64" presetID="1" presetClass="exit" presetSubtype="0" fill="hold" nodeType="withEffect">
                                  <p:stCondLst>
                                    <p:cond delay="0"/>
                                  </p:stCondLst>
                                  <p:childTnLst>
                                    <p:set>
                                      <p:cBhvr>
                                        <p:cTn id="65" dur="1" fill="hold">
                                          <p:stCondLst>
                                            <p:cond delay="0"/>
                                          </p:stCondLst>
                                        </p:cTn>
                                        <p:tgtEl>
                                          <p:spTgt spid="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4" presetClass="entr" presetSubtype="0" fill="hold" grpId="0" nodeType="clickEffect">
                                  <p:stCondLst>
                                    <p:cond delay="0"/>
                                  </p:stCondLst>
                                  <p:childTnLst>
                                    <p:set>
                                      <p:cBhvr>
                                        <p:cTn id="69" dur="1" fill="hold">
                                          <p:stCondLst>
                                            <p:cond delay="0"/>
                                          </p:stCondLst>
                                        </p:cTn>
                                        <p:tgtEl>
                                          <p:spTgt spid="173073"/>
                                        </p:tgtEl>
                                        <p:attrNameLst>
                                          <p:attrName>style.visibility</p:attrName>
                                        </p:attrNameLst>
                                      </p:cBhvr>
                                      <p:to>
                                        <p:strVal val="visible"/>
                                      </p:to>
                                    </p:set>
                                    <p:anim to="" calcmode="lin" valueType="num">
                                      <p:cBhvr>
                                        <p:cTn id="70" dur="1" fill="hold"/>
                                        <p:tgtEl>
                                          <p:spTgt spid="173073"/>
                                        </p:tgtEl>
                                        <p:attrNameLst>
                                          <p:attrName/>
                                        </p:attrNameLst>
                                      </p:cBhvr>
                                    </p:anim>
                                  </p:childTnLst>
                                </p:cTn>
                              </p:par>
                              <p:par>
                                <p:cTn id="71" presetID="1" presetClass="exit" presetSubtype="0" fill="hold" grpId="1" nodeType="withEffect">
                                  <p:stCondLst>
                                    <p:cond delay="0"/>
                                  </p:stCondLst>
                                  <p:childTnLst>
                                    <p:set>
                                      <p:cBhvr>
                                        <p:cTn id="72" dur="1" fill="hold">
                                          <p:stCondLst>
                                            <p:cond delay="0"/>
                                          </p:stCondLst>
                                        </p:cTn>
                                        <p:tgtEl>
                                          <p:spTgt spid="173077"/>
                                        </p:tgtEl>
                                        <p:attrNameLst>
                                          <p:attrName>style.visibility</p:attrName>
                                        </p:attrNameLst>
                                      </p:cBhvr>
                                      <p:to>
                                        <p:strVal val="hidden"/>
                                      </p:to>
                                    </p:set>
                                  </p:childTnLst>
                                </p:cTn>
                              </p:par>
                              <p:par>
                                <p:cTn id="73" presetID="24" presetClass="entr" presetSubtype="0" fill="hold" grpId="0" nodeType="withEffect">
                                  <p:stCondLst>
                                    <p:cond delay="0"/>
                                  </p:stCondLst>
                                  <p:childTnLst>
                                    <p:set>
                                      <p:cBhvr>
                                        <p:cTn id="74" dur="1" fill="hold">
                                          <p:stCondLst>
                                            <p:cond delay="0"/>
                                          </p:stCondLst>
                                        </p:cTn>
                                        <p:tgtEl>
                                          <p:spTgt spid="173080"/>
                                        </p:tgtEl>
                                        <p:attrNameLst>
                                          <p:attrName>style.visibility</p:attrName>
                                        </p:attrNameLst>
                                      </p:cBhvr>
                                      <p:to>
                                        <p:strVal val="visible"/>
                                      </p:to>
                                    </p:set>
                                    <p:anim to="" calcmode="lin" valueType="num">
                                      <p:cBhvr>
                                        <p:cTn id="75" dur="1" fill="hold"/>
                                        <p:tgtEl>
                                          <p:spTgt spid="173080"/>
                                        </p:tgtEl>
                                        <p:attrNameLst>
                                          <p:attrName/>
                                        </p:attrNameLst>
                                      </p:cBhvr>
                                    </p:anim>
                                  </p:childTnLst>
                                </p:cTn>
                              </p:par>
                              <p:par>
                                <p:cTn id="76" presetID="1"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nimBg="1"/>
      <p:bldP spid="173061" grpId="1" animBg="1"/>
      <p:bldP spid="173069" grpId="0" animBg="1"/>
      <p:bldP spid="173075" grpId="0"/>
      <p:bldP spid="173078" grpId="0"/>
      <p:bldP spid="173080" grpId="0"/>
      <p:bldP spid="173067" grpId="0" animBg="1"/>
      <p:bldP spid="173068" grpId="0" animBg="1"/>
      <p:bldP spid="173086" grpId="0" animBg="1"/>
      <p:bldP spid="173086" grpId="1" animBg="1"/>
      <p:bldP spid="173089" grpId="0" animBg="1"/>
      <p:bldP spid="173073" grpId="0" animBg="1"/>
      <p:bldP spid="173077" grpId="0" animBg="1"/>
      <p:bldP spid="173077" grpId="1" animBg="1"/>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bwMode="auto">
          <a:noFill/>
          <a:ln>
            <a:miter lim="800000"/>
            <a:headEnd/>
            <a:tailEnd/>
          </a:ln>
        </p:spPr>
        <p:txBody>
          <a:bodyPr/>
          <a:lstStyle/>
          <a:p>
            <a:fld id="{F73DA36D-BFA1-449E-80F0-F5CE2CA1F44F}" type="slidenum">
              <a:rPr lang="fr-FR"/>
              <a:pPr/>
              <a:t>15</a:t>
            </a:fld>
            <a:endParaRPr lang="fr-FR"/>
          </a:p>
        </p:txBody>
      </p:sp>
      <p:pic>
        <p:nvPicPr>
          <p:cNvPr id="174101" name="Picture 21"/>
          <p:cNvPicPr>
            <a:picLocks noChangeAspect="1" noChangeArrowheads="1"/>
          </p:cNvPicPr>
          <p:nvPr/>
        </p:nvPicPr>
        <p:blipFill>
          <a:blip r:embed="rId3" cstate="print"/>
          <a:srcRect/>
          <a:stretch>
            <a:fillRect/>
          </a:stretch>
        </p:blipFill>
        <p:spPr bwMode="auto">
          <a:xfrm>
            <a:off x="1785938" y="1582738"/>
            <a:ext cx="5532437" cy="4627562"/>
          </a:xfrm>
          <a:prstGeom prst="rect">
            <a:avLst/>
          </a:prstGeom>
          <a:noFill/>
          <a:ln w="9525">
            <a:noFill/>
            <a:miter lim="800000"/>
            <a:headEnd/>
            <a:tailEnd/>
          </a:ln>
        </p:spPr>
      </p:pic>
      <p:pic>
        <p:nvPicPr>
          <p:cNvPr id="174102" name="Picture 22"/>
          <p:cNvPicPr>
            <a:picLocks noChangeAspect="1" noChangeArrowheads="1"/>
          </p:cNvPicPr>
          <p:nvPr/>
        </p:nvPicPr>
        <p:blipFill>
          <a:blip r:embed="rId4" cstate="print"/>
          <a:srcRect/>
          <a:stretch>
            <a:fillRect/>
          </a:stretch>
        </p:blipFill>
        <p:spPr bwMode="auto">
          <a:xfrm>
            <a:off x="2971800" y="2490788"/>
            <a:ext cx="4330700" cy="2781300"/>
          </a:xfrm>
          <a:prstGeom prst="rect">
            <a:avLst/>
          </a:prstGeom>
          <a:noFill/>
          <a:ln w="9525">
            <a:noFill/>
            <a:miter lim="800000"/>
            <a:headEnd/>
            <a:tailEnd/>
          </a:ln>
        </p:spPr>
      </p:pic>
      <p:sp>
        <p:nvSpPr>
          <p:cNvPr id="174087" name="Text Box 7"/>
          <p:cNvSpPr txBox="1">
            <a:spLocks noChangeArrowheads="1"/>
          </p:cNvSpPr>
          <p:nvPr/>
        </p:nvSpPr>
        <p:spPr bwMode="auto">
          <a:xfrm>
            <a:off x="2819400" y="1066800"/>
            <a:ext cx="3622675" cy="461963"/>
          </a:xfrm>
          <a:prstGeom prst="rect">
            <a:avLst/>
          </a:prstGeom>
          <a:noFill/>
          <a:ln w="9525">
            <a:noFill/>
            <a:miter lim="800000"/>
            <a:headEnd/>
            <a:tailEnd/>
          </a:ln>
        </p:spPr>
        <p:txBody>
          <a:bodyPr wrap="none">
            <a:spAutoFit/>
          </a:bodyPr>
          <a:lstStyle/>
          <a:p>
            <a:pPr eaLnBrk="0" hangingPunct="0"/>
            <a:r>
              <a:rPr lang="en-US">
                <a:solidFill>
                  <a:srgbClr val="A6A6A6"/>
                </a:solidFill>
              </a:rPr>
              <a:t>Usando la </a:t>
            </a:r>
            <a:r>
              <a:rPr lang="en-US" b="1">
                <a:solidFill>
                  <a:srgbClr val="A6A6A6"/>
                </a:solidFill>
              </a:rPr>
              <a:t>interfase web</a:t>
            </a:r>
          </a:p>
        </p:txBody>
      </p:sp>
      <p:sp>
        <p:nvSpPr>
          <p:cNvPr id="174093" name="Rectangle 13"/>
          <p:cNvSpPr>
            <a:spLocks noChangeArrowheads="1"/>
          </p:cNvSpPr>
          <p:nvPr/>
        </p:nvSpPr>
        <p:spPr bwMode="auto">
          <a:xfrm>
            <a:off x="3829050" y="4972050"/>
            <a:ext cx="533400" cy="190500"/>
          </a:xfrm>
          <a:prstGeom prst="rect">
            <a:avLst/>
          </a:prstGeom>
          <a:noFill/>
          <a:ln w="38100">
            <a:solidFill>
              <a:srgbClr val="FF9933"/>
            </a:solidFill>
            <a:miter lim="800000"/>
            <a:headEnd/>
            <a:tailEnd/>
          </a:ln>
        </p:spPr>
        <p:txBody>
          <a:bodyPr wrap="none" anchor="ctr"/>
          <a:lstStyle/>
          <a:p>
            <a:pPr eaLnBrk="0" hangingPunct="0"/>
            <a:endParaRPr lang="en-US"/>
          </a:p>
        </p:txBody>
      </p:sp>
      <p:pic>
        <p:nvPicPr>
          <p:cNvPr id="174103" name="Picture 23"/>
          <p:cNvPicPr>
            <a:picLocks noChangeAspect="1" noChangeArrowheads="1"/>
          </p:cNvPicPr>
          <p:nvPr/>
        </p:nvPicPr>
        <p:blipFill>
          <a:blip r:embed="rId5" cstate="print"/>
          <a:srcRect/>
          <a:stretch>
            <a:fillRect/>
          </a:stretch>
        </p:blipFill>
        <p:spPr bwMode="auto">
          <a:xfrm>
            <a:off x="2981325" y="2500313"/>
            <a:ext cx="4335463" cy="1143000"/>
          </a:xfrm>
          <a:prstGeom prst="rect">
            <a:avLst/>
          </a:prstGeom>
          <a:noFill/>
          <a:ln w="9525">
            <a:noFill/>
            <a:miter lim="800000"/>
            <a:headEnd/>
            <a:tailEnd/>
          </a:ln>
        </p:spPr>
      </p:pic>
      <p:sp>
        <p:nvSpPr>
          <p:cNvPr id="174096" name="Rectangle 16"/>
          <p:cNvSpPr>
            <a:spLocks noChangeArrowheads="1"/>
          </p:cNvSpPr>
          <p:nvPr/>
        </p:nvSpPr>
        <p:spPr bwMode="auto">
          <a:xfrm>
            <a:off x="3028950" y="2857500"/>
            <a:ext cx="2981325" cy="43815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74097" name="Rectangle 17"/>
          <p:cNvSpPr>
            <a:spLocks noChangeArrowheads="1"/>
          </p:cNvSpPr>
          <p:nvPr/>
        </p:nvSpPr>
        <p:spPr bwMode="auto">
          <a:xfrm>
            <a:off x="6464300" y="3416300"/>
            <a:ext cx="419100" cy="14287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6"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69644" name="Rectangle 2"/>
          <p:cNvSpPr>
            <a:spLocks noGrp="1" noChangeArrowheads="1"/>
          </p:cNvSpPr>
          <p:nvPr>
            <p:ph type="title"/>
          </p:nvPr>
        </p:nvSpPr>
        <p:spPr>
          <a:xfrm>
            <a:off x="0" y="401638"/>
            <a:ext cx="9144000"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 </a:t>
            </a:r>
            <a:r>
              <a:rPr lang="en-US" dirty="0" smtClean="0"/>
              <a:t>Paso 2 </a:t>
            </a:r>
            <a:r>
              <a:rPr lang="en-US" dirty="0" err="1" smtClean="0"/>
              <a:t>Proveedor</a:t>
            </a:r>
            <a:r>
              <a:rPr lang="en-US" dirty="0" smtClean="0"/>
              <a:t> de </a:t>
            </a:r>
            <a:r>
              <a:rPr lang="en-US" dirty="0" err="1" smtClean="0"/>
              <a:t>tarjetas</a:t>
            </a:r>
            <a:r>
              <a:rPr lang="en-US" dirty="0" smtClean="0"/>
              <a:t> 2/8</a:t>
            </a:r>
          </a:p>
        </p:txBody>
      </p:sp>
      <p:sp>
        <p:nvSpPr>
          <p:cNvPr id="69645"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74087"/>
                                        </p:tgtEl>
                                        <p:attrNameLst>
                                          <p:attrName>style.visibility</p:attrName>
                                        </p:attrNameLst>
                                      </p:cBhvr>
                                      <p:to>
                                        <p:strVal val="visible"/>
                                      </p:to>
                                    </p:set>
                                    <p:anim to="" calcmode="lin" valueType="num">
                                      <p:cBhvr>
                                        <p:cTn id="7" dur="1" fill="hold"/>
                                        <p:tgtEl>
                                          <p:spTgt spid="17408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4101"/>
                                        </p:tgtEl>
                                        <p:attrNameLst>
                                          <p:attrName>style.visibility</p:attrName>
                                        </p:attrNameLst>
                                      </p:cBhvr>
                                      <p:to>
                                        <p:strVal val="visible"/>
                                      </p:to>
                                    </p:set>
                                  </p:childTnLst>
                                </p:cTn>
                              </p:par>
                              <p:par>
                                <p:cTn id="12" presetID="24" presetClass="entr" presetSubtype="0" fill="hold" nodeType="withEffect">
                                  <p:stCondLst>
                                    <p:cond delay="0"/>
                                  </p:stCondLst>
                                  <p:childTnLst>
                                    <p:set>
                                      <p:cBhvr>
                                        <p:cTn id="13" dur="1" fill="hold">
                                          <p:stCondLst>
                                            <p:cond delay="0"/>
                                          </p:stCondLst>
                                        </p:cTn>
                                        <p:tgtEl>
                                          <p:spTgt spid="174102"/>
                                        </p:tgtEl>
                                        <p:attrNameLst>
                                          <p:attrName>style.visibility</p:attrName>
                                        </p:attrNameLst>
                                      </p:cBhvr>
                                      <p:to>
                                        <p:strVal val="visible"/>
                                      </p:to>
                                    </p:set>
                                    <p:anim to="" calcmode="lin" valueType="num">
                                      <p:cBhvr>
                                        <p:cTn id="14" dur="1" fill="hold"/>
                                        <p:tgtEl>
                                          <p:spTgt spid="174102"/>
                                        </p:tgtEl>
                                        <p:attrNameLst>
                                          <p:attrName/>
                                        </p:attrNameLst>
                                      </p:cBhvr>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0"/>
                                          </p:stCondLst>
                                        </p:cTn>
                                        <p:tgtEl>
                                          <p:spTgt spid="174093"/>
                                        </p:tgtEl>
                                        <p:attrNameLst>
                                          <p:attrName>style.visibility</p:attrName>
                                        </p:attrNameLst>
                                      </p:cBhvr>
                                      <p:to>
                                        <p:strVal val="visible"/>
                                      </p:to>
                                    </p:set>
                                    <p:anim to="" calcmode="lin" valueType="num">
                                      <p:cBhvr>
                                        <p:cTn id="19" dur="1" fill="hold"/>
                                        <p:tgtEl>
                                          <p:spTgt spid="174093"/>
                                        </p:tgtEl>
                                        <p:attrNameLst>
                                          <p:attrName/>
                                        </p:attrNameLst>
                                      </p:cBhvr>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4103"/>
                                        </p:tgtEl>
                                        <p:attrNameLst>
                                          <p:attrName>style.visibility</p:attrName>
                                        </p:attrNameLst>
                                      </p:cBhvr>
                                      <p:to>
                                        <p:strVal val="visible"/>
                                      </p:to>
                                    </p:set>
                                  </p:childTnLst>
                                </p:cTn>
                              </p:par>
                              <p:par>
                                <p:cTn id="24" presetID="1" presetClass="exit" presetSubtype="0" fill="hold" nodeType="withEffect">
                                  <p:stCondLst>
                                    <p:cond delay="0"/>
                                  </p:stCondLst>
                                  <p:childTnLst>
                                    <p:set>
                                      <p:cBhvr>
                                        <p:cTn id="25" dur="1" fill="hold">
                                          <p:stCondLst>
                                            <p:cond delay="0"/>
                                          </p:stCondLst>
                                        </p:cTn>
                                        <p:tgtEl>
                                          <p:spTgt spid="174102"/>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7409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74096"/>
                                        </p:tgtEl>
                                        <p:attrNameLst>
                                          <p:attrName>style.visibility</p:attrName>
                                        </p:attrNameLst>
                                      </p:cBhvr>
                                      <p:to>
                                        <p:strVal val="visible"/>
                                      </p:to>
                                    </p:set>
                                    <p:anim to="" calcmode="lin" valueType="num">
                                      <p:cBhvr>
                                        <p:cTn id="32" dur="1" fill="hold"/>
                                        <p:tgtEl>
                                          <p:spTgt spid="174096"/>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74097"/>
                                        </p:tgtEl>
                                        <p:attrNameLst>
                                          <p:attrName>style.visibility</p:attrName>
                                        </p:attrNameLst>
                                      </p:cBhvr>
                                      <p:to>
                                        <p:strVal val="visible"/>
                                      </p:to>
                                    </p:set>
                                    <p:anim to="" calcmode="lin" valueType="num">
                                      <p:cBhvr>
                                        <p:cTn id="37" dur="1" fill="hold"/>
                                        <p:tgtEl>
                                          <p:spTgt spid="174097"/>
                                        </p:tgtEl>
                                        <p:attrNameLst>
                                          <p:attrName/>
                                        </p:attrNameLst>
                                      </p:cBhvr>
                                    </p:anim>
                                  </p:childTnLst>
                                </p:cTn>
                              </p:par>
                              <p:par>
                                <p:cTn id="38" presetID="1"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7" grpId="0"/>
      <p:bldP spid="174093" grpId="0" animBg="1"/>
      <p:bldP spid="174093" grpId="1" animBg="1"/>
      <p:bldP spid="174096" grpId="0" animBg="1"/>
      <p:bldP spid="174097"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bwMode="auto">
          <a:noFill/>
          <a:ln>
            <a:miter lim="800000"/>
            <a:headEnd/>
            <a:tailEnd/>
          </a:ln>
        </p:spPr>
        <p:txBody>
          <a:bodyPr/>
          <a:lstStyle/>
          <a:p>
            <a:fld id="{C03EF811-0D2F-4BBD-9449-3BC468264285}" type="slidenum">
              <a:rPr lang="fr-FR"/>
              <a:pPr/>
              <a:t>16</a:t>
            </a:fld>
            <a:endParaRPr lang="fr-FR"/>
          </a:p>
        </p:txBody>
      </p:sp>
      <p:pic>
        <p:nvPicPr>
          <p:cNvPr id="176144" name="Picture 16"/>
          <p:cNvPicPr>
            <a:picLocks noChangeAspect="1" noChangeArrowheads="1"/>
          </p:cNvPicPr>
          <p:nvPr/>
        </p:nvPicPr>
        <p:blipFill>
          <a:blip r:embed="rId3" cstate="print"/>
          <a:srcRect/>
          <a:stretch>
            <a:fillRect/>
          </a:stretch>
        </p:blipFill>
        <p:spPr bwMode="auto">
          <a:xfrm>
            <a:off x="1785938" y="1582738"/>
            <a:ext cx="5532437" cy="4627562"/>
          </a:xfrm>
          <a:prstGeom prst="rect">
            <a:avLst/>
          </a:prstGeom>
          <a:noFill/>
          <a:ln w="9525">
            <a:noFill/>
            <a:miter lim="800000"/>
            <a:headEnd/>
            <a:tailEnd/>
          </a:ln>
        </p:spPr>
      </p:pic>
      <p:pic>
        <p:nvPicPr>
          <p:cNvPr id="176145" name="Picture 17"/>
          <p:cNvPicPr>
            <a:picLocks noChangeAspect="1" noChangeArrowheads="1"/>
          </p:cNvPicPr>
          <p:nvPr/>
        </p:nvPicPr>
        <p:blipFill>
          <a:blip r:embed="rId4" cstate="print"/>
          <a:srcRect/>
          <a:stretch>
            <a:fillRect/>
          </a:stretch>
        </p:blipFill>
        <p:spPr bwMode="auto">
          <a:xfrm>
            <a:off x="2971800" y="2490788"/>
            <a:ext cx="4330700" cy="2781300"/>
          </a:xfrm>
          <a:prstGeom prst="rect">
            <a:avLst/>
          </a:prstGeom>
          <a:noFill/>
          <a:ln w="9525">
            <a:noFill/>
            <a:miter lim="800000"/>
            <a:headEnd/>
            <a:tailEnd/>
          </a:ln>
        </p:spPr>
      </p:pic>
      <p:sp>
        <p:nvSpPr>
          <p:cNvPr id="176134" name="Text Box 6"/>
          <p:cNvSpPr txBox="1">
            <a:spLocks noChangeArrowheads="1"/>
          </p:cNvSpPr>
          <p:nvPr/>
        </p:nvSpPr>
        <p:spPr bwMode="auto">
          <a:xfrm>
            <a:off x="2486025" y="1066800"/>
            <a:ext cx="4665663" cy="461963"/>
          </a:xfrm>
          <a:prstGeom prst="rect">
            <a:avLst/>
          </a:prstGeom>
          <a:noFill/>
          <a:ln w="9525">
            <a:noFill/>
            <a:miter lim="800000"/>
            <a:headEnd/>
            <a:tailEnd/>
          </a:ln>
        </p:spPr>
        <p:txBody>
          <a:bodyPr wrap="none">
            <a:spAutoFit/>
          </a:bodyPr>
          <a:lstStyle/>
          <a:p>
            <a:pPr eaLnBrk="0" hangingPunct="0"/>
            <a:r>
              <a:rPr lang="en-US">
                <a:solidFill>
                  <a:srgbClr val="A6A6A6"/>
                </a:solidFill>
              </a:rPr>
              <a:t>Usando </a:t>
            </a:r>
            <a:r>
              <a:rPr lang="en-US" b="1">
                <a:solidFill>
                  <a:srgbClr val="A6A6A6"/>
                </a:solidFill>
              </a:rPr>
              <a:t>la opción lote de carga</a:t>
            </a:r>
          </a:p>
        </p:txBody>
      </p:sp>
      <p:sp>
        <p:nvSpPr>
          <p:cNvPr id="176139" name="Rectangle 11"/>
          <p:cNvSpPr>
            <a:spLocks noChangeArrowheads="1"/>
          </p:cNvSpPr>
          <p:nvPr/>
        </p:nvSpPr>
        <p:spPr bwMode="auto">
          <a:xfrm>
            <a:off x="3038475" y="4981575"/>
            <a:ext cx="733425" cy="18097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3"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71689" name="Rectangle 2"/>
          <p:cNvSpPr>
            <a:spLocks noGrp="1" noChangeArrowheads="1"/>
          </p:cNvSpPr>
          <p:nvPr>
            <p:ph type="title"/>
          </p:nvPr>
        </p:nvSpPr>
        <p:spPr>
          <a:xfrm>
            <a:off x="0" y="401638"/>
            <a:ext cx="9144000"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 </a:t>
            </a:r>
            <a:r>
              <a:rPr lang="en-US" dirty="0" smtClean="0"/>
              <a:t>Paso 2 </a:t>
            </a:r>
            <a:r>
              <a:rPr lang="en-US" dirty="0" err="1" smtClean="0"/>
              <a:t>Proveedor</a:t>
            </a:r>
            <a:r>
              <a:rPr lang="en-US" dirty="0" smtClean="0"/>
              <a:t> de </a:t>
            </a:r>
            <a:r>
              <a:rPr lang="en-US" dirty="0" err="1" smtClean="0"/>
              <a:t>tarjetas</a:t>
            </a:r>
            <a:r>
              <a:rPr lang="en-US" dirty="0" smtClean="0"/>
              <a:t> 3/8</a:t>
            </a:r>
          </a:p>
        </p:txBody>
      </p:sp>
      <p:sp>
        <p:nvSpPr>
          <p:cNvPr id="71690"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76134"/>
                                        </p:tgtEl>
                                        <p:attrNameLst>
                                          <p:attrName>style.visibility</p:attrName>
                                        </p:attrNameLst>
                                      </p:cBhvr>
                                      <p:to>
                                        <p:strVal val="visible"/>
                                      </p:to>
                                    </p:set>
                                    <p:anim to="" calcmode="lin" valueType="num">
                                      <p:cBhvr>
                                        <p:cTn id="7" dur="1" fill="hold"/>
                                        <p:tgtEl>
                                          <p:spTgt spid="17613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76144"/>
                                        </p:tgtEl>
                                        <p:attrNameLst>
                                          <p:attrName>style.visibility</p:attrName>
                                        </p:attrNameLst>
                                      </p:cBhvr>
                                      <p:to>
                                        <p:strVal val="visible"/>
                                      </p:to>
                                    </p:set>
                                    <p:anim to="" calcmode="lin" valueType="num">
                                      <p:cBhvr>
                                        <p:cTn id="12" dur="1" fill="hold"/>
                                        <p:tgtEl>
                                          <p:spTgt spid="176144"/>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176145"/>
                                        </p:tgtEl>
                                        <p:attrNameLst>
                                          <p:attrName>style.visibility</p:attrName>
                                        </p:attrNameLst>
                                      </p:cBhvr>
                                      <p:to>
                                        <p:strVal val="visible"/>
                                      </p:to>
                                    </p:set>
                                    <p:anim to="" calcmode="lin" valueType="num">
                                      <p:cBhvr>
                                        <p:cTn id="15" dur="1" fill="hold"/>
                                        <p:tgtEl>
                                          <p:spTgt spid="176145"/>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76139"/>
                                        </p:tgtEl>
                                        <p:attrNameLst>
                                          <p:attrName>style.visibility</p:attrName>
                                        </p:attrNameLst>
                                      </p:cBhvr>
                                      <p:to>
                                        <p:strVal val="visible"/>
                                      </p:to>
                                    </p:set>
                                    <p:anim to="" calcmode="lin" valueType="num">
                                      <p:cBhvr>
                                        <p:cTn id="20" dur="1" fill="hold"/>
                                        <p:tgtEl>
                                          <p:spTgt spid="176139"/>
                                        </p:tgtEl>
                                        <p:attrNameLst>
                                          <p:attrName/>
                                        </p:attrNameLst>
                                      </p:cBhvr>
                                    </p:anim>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4" grpId="0"/>
      <p:bldP spid="176139"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bwMode="auto">
          <a:noFill/>
          <a:ln>
            <a:miter lim="800000"/>
            <a:headEnd/>
            <a:tailEnd/>
          </a:ln>
        </p:spPr>
        <p:txBody>
          <a:bodyPr/>
          <a:lstStyle/>
          <a:p>
            <a:fld id="{9B45C01D-C2CC-46EF-835B-0F545C95BB1C}" type="slidenum">
              <a:rPr lang="fr-FR"/>
              <a:pPr/>
              <a:t>17</a:t>
            </a:fld>
            <a:endParaRPr lang="fr-FR"/>
          </a:p>
        </p:txBody>
      </p:sp>
      <p:grpSp>
        <p:nvGrpSpPr>
          <p:cNvPr id="3" name="Group 21"/>
          <p:cNvGrpSpPr>
            <a:grpSpLocks/>
          </p:cNvGrpSpPr>
          <p:nvPr/>
        </p:nvGrpSpPr>
        <p:grpSpPr bwMode="auto">
          <a:xfrm>
            <a:off x="2709863" y="1320800"/>
            <a:ext cx="4660900" cy="1020763"/>
            <a:chOff x="1761" y="1108"/>
            <a:chExt cx="2936" cy="643"/>
          </a:xfrm>
        </p:grpSpPr>
        <p:pic>
          <p:nvPicPr>
            <p:cNvPr id="73752" name="Picture 14" descr="computer_hard_disk"/>
            <p:cNvPicPr>
              <a:picLocks noChangeAspect="1" noChangeArrowheads="1"/>
            </p:cNvPicPr>
            <p:nvPr/>
          </p:nvPicPr>
          <p:blipFill>
            <a:blip r:embed="rId3" cstate="print"/>
            <a:srcRect/>
            <a:stretch>
              <a:fillRect/>
            </a:stretch>
          </p:blipFill>
          <p:spPr bwMode="auto">
            <a:xfrm>
              <a:off x="1761" y="1108"/>
              <a:ext cx="497" cy="643"/>
            </a:xfrm>
            <a:prstGeom prst="rect">
              <a:avLst/>
            </a:prstGeom>
            <a:noFill/>
            <a:ln w="9525">
              <a:noFill/>
              <a:miter lim="800000"/>
              <a:headEnd/>
              <a:tailEnd/>
            </a:ln>
          </p:spPr>
        </p:pic>
        <p:sp>
          <p:nvSpPr>
            <p:cNvPr id="73753" name="Text Box 20"/>
            <p:cNvSpPr txBox="1">
              <a:spLocks noChangeArrowheads="1"/>
            </p:cNvSpPr>
            <p:nvPr/>
          </p:nvSpPr>
          <p:spPr bwMode="auto">
            <a:xfrm>
              <a:off x="2444" y="1305"/>
              <a:ext cx="2253" cy="252"/>
            </a:xfrm>
            <a:prstGeom prst="rect">
              <a:avLst/>
            </a:prstGeom>
            <a:noFill/>
            <a:ln w="9525">
              <a:noFill/>
              <a:miter lim="800000"/>
              <a:headEnd/>
              <a:tailEnd/>
            </a:ln>
          </p:spPr>
          <p:txBody>
            <a:bodyPr wrap="none">
              <a:spAutoFit/>
            </a:bodyPr>
            <a:lstStyle/>
            <a:p>
              <a:pPr eaLnBrk="0" hangingPunct="0"/>
              <a:r>
                <a:rPr lang="en-US" sz="2000" b="1"/>
                <a:t>En su PC de administración</a:t>
              </a:r>
            </a:p>
          </p:txBody>
        </p:sp>
      </p:grpSp>
      <p:grpSp>
        <p:nvGrpSpPr>
          <p:cNvPr id="4" name="Group 25"/>
          <p:cNvGrpSpPr>
            <a:grpSpLocks/>
          </p:cNvGrpSpPr>
          <p:nvPr/>
        </p:nvGrpSpPr>
        <p:grpSpPr bwMode="auto">
          <a:xfrm>
            <a:off x="1247775" y="4162425"/>
            <a:ext cx="5151438" cy="1958975"/>
            <a:chOff x="786" y="2622"/>
            <a:chExt cx="3245" cy="1234"/>
          </a:xfrm>
        </p:grpSpPr>
        <p:sp>
          <p:nvSpPr>
            <p:cNvPr id="73748" name="Freeform 19"/>
            <p:cNvSpPr>
              <a:spLocks/>
            </p:cNvSpPr>
            <p:nvPr/>
          </p:nvSpPr>
          <p:spPr bwMode="auto">
            <a:xfrm>
              <a:off x="2010" y="2622"/>
              <a:ext cx="1494" cy="684"/>
            </a:xfrm>
            <a:custGeom>
              <a:avLst/>
              <a:gdLst>
                <a:gd name="T0" fmla="*/ 0 w 1494"/>
                <a:gd name="T1" fmla="*/ 0 h 684"/>
                <a:gd name="T2" fmla="*/ 0 w 1494"/>
                <a:gd name="T3" fmla="*/ 402 h 684"/>
                <a:gd name="T4" fmla="*/ 1494 w 1494"/>
                <a:gd name="T5" fmla="*/ 684 h 684"/>
                <a:gd name="T6" fmla="*/ 0 60000 65536"/>
                <a:gd name="T7" fmla="*/ 0 60000 65536"/>
                <a:gd name="T8" fmla="*/ 0 60000 65536"/>
                <a:gd name="T9" fmla="*/ 0 w 1494"/>
                <a:gd name="T10" fmla="*/ 0 h 684"/>
                <a:gd name="T11" fmla="*/ 1494 w 1494"/>
                <a:gd name="T12" fmla="*/ 684 h 684"/>
              </a:gdLst>
              <a:ahLst/>
              <a:cxnLst>
                <a:cxn ang="T6">
                  <a:pos x="T0" y="T1"/>
                </a:cxn>
                <a:cxn ang="T7">
                  <a:pos x="T2" y="T3"/>
                </a:cxn>
                <a:cxn ang="T8">
                  <a:pos x="T4" y="T5"/>
                </a:cxn>
              </a:cxnLst>
              <a:rect l="T9" t="T10" r="T11" b="T12"/>
              <a:pathLst>
                <a:path w="1494" h="684">
                  <a:moveTo>
                    <a:pt x="0" y="0"/>
                  </a:moveTo>
                  <a:lnTo>
                    <a:pt x="0" y="402"/>
                  </a:lnTo>
                  <a:lnTo>
                    <a:pt x="1494" y="684"/>
                  </a:lnTo>
                </a:path>
              </a:pathLst>
            </a:custGeom>
            <a:noFill/>
            <a:ln w="38100">
              <a:solidFill>
                <a:srgbClr val="FF9933"/>
              </a:solidFill>
              <a:round/>
              <a:headEnd/>
              <a:tailEnd type="triangle" w="med" len="med"/>
            </a:ln>
          </p:spPr>
          <p:txBody>
            <a:bodyPr anchor="ctr"/>
            <a:lstStyle/>
            <a:p>
              <a:pPr eaLnBrk="0" hangingPunct="0"/>
              <a:endParaRPr lang="en-US"/>
            </a:p>
          </p:txBody>
        </p:sp>
        <p:grpSp>
          <p:nvGrpSpPr>
            <p:cNvPr id="73749" name="Group 24"/>
            <p:cNvGrpSpPr>
              <a:grpSpLocks/>
            </p:cNvGrpSpPr>
            <p:nvPr/>
          </p:nvGrpSpPr>
          <p:grpSpPr bwMode="auto">
            <a:xfrm>
              <a:off x="786" y="2910"/>
              <a:ext cx="3245" cy="946"/>
              <a:chOff x="786" y="2910"/>
              <a:chExt cx="3245" cy="946"/>
            </a:xfrm>
          </p:grpSpPr>
          <p:pic>
            <p:nvPicPr>
              <p:cNvPr id="73750" name="Picture 12"/>
              <p:cNvPicPr>
                <a:picLocks noChangeAspect="1" noChangeArrowheads="1"/>
              </p:cNvPicPr>
              <p:nvPr/>
            </p:nvPicPr>
            <p:blipFill>
              <a:blip r:embed="rId4" cstate="print"/>
              <a:srcRect/>
              <a:stretch>
                <a:fillRect/>
              </a:stretch>
            </p:blipFill>
            <p:spPr bwMode="auto">
              <a:xfrm>
                <a:off x="3535" y="2910"/>
                <a:ext cx="496" cy="946"/>
              </a:xfrm>
              <a:prstGeom prst="rect">
                <a:avLst/>
              </a:prstGeom>
              <a:noFill/>
              <a:ln w="9525">
                <a:noFill/>
                <a:miter lim="800000"/>
                <a:headEnd/>
                <a:tailEnd/>
              </a:ln>
            </p:spPr>
          </p:pic>
          <p:sp>
            <p:nvSpPr>
              <p:cNvPr id="73751" name="Text Box 23"/>
              <p:cNvSpPr txBox="1">
                <a:spLocks noChangeArrowheads="1"/>
              </p:cNvSpPr>
              <p:nvPr/>
            </p:nvSpPr>
            <p:spPr bwMode="auto">
              <a:xfrm>
                <a:off x="786" y="3277"/>
                <a:ext cx="3061" cy="252"/>
              </a:xfrm>
              <a:prstGeom prst="rect">
                <a:avLst/>
              </a:prstGeom>
              <a:noFill/>
              <a:ln w="9525">
                <a:noFill/>
                <a:miter lim="800000"/>
                <a:headEnd/>
                <a:tailEnd/>
              </a:ln>
            </p:spPr>
            <p:txBody>
              <a:bodyPr>
                <a:spAutoFit/>
              </a:bodyPr>
              <a:lstStyle/>
              <a:p>
                <a:pPr eaLnBrk="0" hangingPunct="0"/>
                <a:r>
                  <a:rPr lang="en-US" sz="2000" b="1"/>
                  <a:t>Cargar archivo XML a servidor OTA</a:t>
                </a:r>
              </a:p>
            </p:txBody>
          </p:sp>
        </p:grpSp>
      </p:grpSp>
      <p:grpSp>
        <p:nvGrpSpPr>
          <p:cNvPr id="6" name="Group 33"/>
          <p:cNvGrpSpPr>
            <a:grpSpLocks/>
          </p:cNvGrpSpPr>
          <p:nvPr/>
        </p:nvGrpSpPr>
        <p:grpSpPr bwMode="auto">
          <a:xfrm>
            <a:off x="4597400" y="2697163"/>
            <a:ext cx="4427538" cy="1358900"/>
            <a:chOff x="2896" y="1699"/>
            <a:chExt cx="2789" cy="856"/>
          </a:xfrm>
        </p:grpSpPr>
        <p:sp>
          <p:nvSpPr>
            <p:cNvPr id="73746" name="Line 31"/>
            <p:cNvSpPr>
              <a:spLocks noChangeShapeType="1"/>
            </p:cNvSpPr>
            <p:nvPr/>
          </p:nvSpPr>
          <p:spPr bwMode="auto">
            <a:xfrm flipV="1">
              <a:off x="2896" y="1846"/>
              <a:ext cx="750" cy="180"/>
            </a:xfrm>
            <a:prstGeom prst="line">
              <a:avLst/>
            </a:prstGeom>
            <a:noFill/>
            <a:ln w="38100">
              <a:solidFill>
                <a:srgbClr val="FF9933"/>
              </a:solidFill>
              <a:round/>
              <a:headEnd/>
              <a:tailEnd type="triangle" w="med" len="med"/>
            </a:ln>
          </p:spPr>
          <p:txBody>
            <a:bodyPr anchor="ctr"/>
            <a:lstStyle/>
            <a:p>
              <a:endParaRPr lang="es-MX"/>
            </a:p>
          </p:txBody>
        </p:sp>
        <p:sp>
          <p:nvSpPr>
            <p:cNvPr id="73747" name="Rectangle 32"/>
            <p:cNvSpPr>
              <a:spLocks noChangeArrowheads="1"/>
            </p:cNvSpPr>
            <p:nvPr/>
          </p:nvSpPr>
          <p:spPr bwMode="auto">
            <a:xfrm>
              <a:off x="3682" y="1699"/>
              <a:ext cx="2003" cy="856"/>
            </a:xfrm>
            <a:prstGeom prst="rect">
              <a:avLst/>
            </a:prstGeom>
            <a:noFill/>
            <a:ln w="9525">
              <a:noFill/>
              <a:miter lim="800000"/>
              <a:headEnd/>
              <a:tailEnd/>
            </a:ln>
          </p:spPr>
          <p:txBody>
            <a:bodyPr lIns="0" rIns="0"/>
            <a:lstStyle/>
            <a:p>
              <a:pPr marL="288925" indent="-288925">
                <a:spcBef>
                  <a:spcPct val="20000"/>
                </a:spcBef>
                <a:buClr>
                  <a:srgbClr val="FA821E"/>
                </a:buClr>
                <a:buFont typeface="Wingdings" charset="2"/>
                <a:buChar char=""/>
              </a:pPr>
              <a:r>
                <a:rPr lang="en-US" sz="2000" b="1" dirty="0"/>
                <a:t>De </a:t>
              </a:r>
              <a:r>
                <a:rPr lang="en-US" sz="2000" b="1" dirty="0" err="1"/>
                <a:t>archivo</a:t>
              </a:r>
              <a:r>
                <a:rPr lang="en-US" sz="2000" b="1" dirty="0"/>
                <a:t> XML </a:t>
              </a:r>
              <a:r>
                <a:rPr lang="en-US" sz="2000" b="1" dirty="0" err="1"/>
                <a:t>existente</a:t>
              </a:r>
              <a:endParaRPr lang="en-US" sz="2000" b="1" dirty="0"/>
            </a:p>
            <a:p>
              <a:pPr marL="666750" lvl="1" indent="-187325">
                <a:spcBef>
                  <a:spcPct val="20000"/>
                </a:spcBef>
                <a:buClr>
                  <a:srgbClr val="FA821E"/>
                </a:buClr>
                <a:buFont typeface="Wingdings" charset="2"/>
                <a:buChar char="§"/>
              </a:pPr>
              <a:r>
                <a:rPr lang="en-US" sz="1600" b="1" dirty="0"/>
                <a:t> </a:t>
              </a:r>
              <a:r>
                <a:rPr lang="en-US" sz="1600" b="1" dirty="0" err="1"/>
                <a:t>Exportar</a:t>
              </a:r>
              <a:r>
                <a:rPr lang="en-US" sz="1600" b="1" dirty="0"/>
                <a:t> </a:t>
              </a:r>
              <a:r>
                <a:rPr lang="en-US" sz="1600" b="1" dirty="0" err="1" smtClean="0"/>
                <a:t>registro</a:t>
              </a:r>
              <a:endParaRPr lang="en-US" sz="1600" b="1" dirty="0"/>
            </a:p>
            <a:p>
              <a:pPr marL="666750" lvl="1" indent="-187325">
                <a:spcBef>
                  <a:spcPct val="20000"/>
                </a:spcBef>
                <a:buClr>
                  <a:srgbClr val="FA821E"/>
                </a:buClr>
                <a:buFont typeface="Wingdings" charset="2"/>
                <a:buChar char="§"/>
              </a:pPr>
              <a:r>
                <a:rPr lang="en-US" sz="1600" b="1" dirty="0"/>
                <a:t> </a:t>
              </a:r>
              <a:r>
                <a:rPr lang="en-US" sz="1600" b="1" dirty="0" err="1"/>
                <a:t>Duplicar</a:t>
              </a:r>
              <a:r>
                <a:rPr lang="en-US" sz="1600" b="1" dirty="0"/>
                <a:t> </a:t>
              </a:r>
              <a:r>
                <a:rPr lang="en-US" sz="1600" b="1" dirty="0" err="1"/>
                <a:t>arhivo</a:t>
              </a:r>
              <a:r>
                <a:rPr lang="en-US" sz="1600" b="1" dirty="0"/>
                <a:t> XML</a:t>
              </a:r>
            </a:p>
            <a:p>
              <a:pPr marL="666750" lvl="1" indent="-187325">
                <a:spcBef>
                  <a:spcPct val="20000"/>
                </a:spcBef>
                <a:buClr>
                  <a:srgbClr val="FA821E"/>
                </a:buClr>
                <a:buFont typeface="Wingdings" charset="2"/>
                <a:buChar char="§"/>
              </a:pPr>
              <a:r>
                <a:rPr lang="en-US" sz="1600" b="1" dirty="0"/>
                <a:t> </a:t>
              </a:r>
              <a:r>
                <a:rPr lang="en-US" sz="1600" b="1" dirty="0" err="1"/>
                <a:t>Actualizarlo</a:t>
              </a:r>
              <a:endParaRPr lang="en-US" sz="2000" dirty="0"/>
            </a:p>
          </p:txBody>
        </p:sp>
      </p:grpSp>
      <p:grpSp>
        <p:nvGrpSpPr>
          <p:cNvPr id="7" name="Group 39"/>
          <p:cNvGrpSpPr>
            <a:grpSpLocks/>
          </p:cNvGrpSpPr>
          <p:nvPr/>
        </p:nvGrpSpPr>
        <p:grpSpPr bwMode="auto">
          <a:xfrm>
            <a:off x="4600575" y="2284413"/>
            <a:ext cx="4430713" cy="1358900"/>
            <a:chOff x="2898" y="1439"/>
            <a:chExt cx="2791" cy="856"/>
          </a:xfrm>
        </p:grpSpPr>
        <p:sp>
          <p:nvSpPr>
            <p:cNvPr id="73744" name="Line 34"/>
            <p:cNvSpPr>
              <a:spLocks noChangeShapeType="1"/>
            </p:cNvSpPr>
            <p:nvPr/>
          </p:nvSpPr>
          <p:spPr bwMode="auto">
            <a:xfrm flipV="1">
              <a:off x="2898" y="1596"/>
              <a:ext cx="750" cy="426"/>
            </a:xfrm>
            <a:prstGeom prst="line">
              <a:avLst/>
            </a:prstGeom>
            <a:noFill/>
            <a:ln w="38100">
              <a:solidFill>
                <a:srgbClr val="FF9933"/>
              </a:solidFill>
              <a:round/>
              <a:headEnd/>
              <a:tailEnd type="triangle" w="med" len="med"/>
            </a:ln>
          </p:spPr>
          <p:txBody>
            <a:bodyPr anchor="ctr"/>
            <a:lstStyle/>
            <a:p>
              <a:endParaRPr lang="es-MX"/>
            </a:p>
          </p:txBody>
        </p:sp>
        <p:sp>
          <p:nvSpPr>
            <p:cNvPr id="73745" name="Rectangle 38"/>
            <p:cNvSpPr>
              <a:spLocks noChangeArrowheads="1"/>
            </p:cNvSpPr>
            <p:nvPr/>
          </p:nvSpPr>
          <p:spPr bwMode="auto">
            <a:xfrm>
              <a:off x="3686" y="1439"/>
              <a:ext cx="2003" cy="856"/>
            </a:xfrm>
            <a:prstGeom prst="rect">
              <a:avLst/>
            </a:prstGeom>
            <a:noFill/>
            <a:ln w="9525">
              <a:noFill/>
              <a:miter lim="800000"/>
              <a:headEnd/>
              <a:tailEnd/>
            </a:ln>
          </p:spPr>
          <p:txBody>
            <a:bodyPr lIns="0" rIns="0"/>
            <a:lstStyle/>
            <a:p>
              <a:pPr marL="288925" indent="-288925">
                <a:spcBef>
                  <a:spcPct val="20000"/>
                </a:spcBef>
                <a:buClr>
                  <a:srgbClr val="FA821E"/>
                </a:buClr>
                <a:buFont typeface="Wingdings" charset="2"/>
                <a:buChar char=""/>
              </a:pPr>
              <a:r>
                <a:rPr lang="en-US" sz="2000" b="1"/>
                <a:t>Del template XML</a:t>
              </a:r>
              <a:endParaRPr lang="en-US" sz="2800"/>
            </a:p>
          </p:txBody>
        </p:sp>
      </p:grpSp>
      <p:grpSp>
        <p:nvGrpSpPr>
          <p:cNvPr id="8" name="Group 41"/>
          <p:cNvGrpSpPr>
            <a:grpSpLocks/>
          </p:cNvGrpSpPr>
          <p:nvPr/>
        </p:nvGrpSpPr>
        <p:grpSpPr bwMode="auto">
          <a:xfrm>
            <a:off x="396875" y="2390775"/>
            <a:ext cx="5532438" cy="1651000"/>
            <a:chOff x="250" y="1506"/>
            <a:chExt cx="3485" cy="1040"/>
          </a:xfrm>
        </p:grpSpPr>
        <p:sp>
          <p:nvSpPr>
            <p:cNvPr id="73741" name="Line 17"/>
            <p:cNvSpPr>
              <a:spLocks noChangeShapeType="1"/>
            </p:cNvSpPr>
            <p:nvPr/>
          </p:nvSpPr>
          <p:spPr bwMode="auto">
            <a:xfrm>
              <a:off x="2004" y="1506"/>
              <a:ext cx="0" cy="438"/>
            </a:xfrm>
            <a:prstGeom prst="line">
              <a:avLst/>
            </a:prstGeom>
            <a:noFill/>
            <a:ln w="38100">
              <a:solidFill>
                <a:srgbClr val="FF9933"/>
              </a:solidFill>
              <a:round/>
              <a:headEnd/>
              <a:tailEnd type="triangle" w="med" len="med"/>
            </a:ln>
          </p:spPr>
          <p:txBody>
            <a:bodyPr anchor="ctr"/>
            <a:lstStyle/>
            <a:p>
              <a:endParaRPr lang="es-MX"/>
            </a:p>
          </p:txBody>
        </p:sp>
        <p:sp>
          <p:nvSpPr>
            <p:cNvPr id="73742" name="Text Box 22"/>
            <p:cNvSpPr txBox="1">
              <a:spLocks noChangeArrowheads="1"/>
            </p:cNvSpPr>
            <p:nvPr/>
          </p:nvSpPr>
          <p:spPr bwMode="auto">
            <a:xfrm>
              <a:off x="349" y="1921"/>
              <a:ext cx="2627" cy="252"/>
            </a:xfrm>
            <a:prstGeom prst="rect">
              <a:avLst/>
            </a:prstGeom>
            <a:noFill/>
            <a:ln w="9525">
              <a:noFill/>
              <a:miter lim="800000"/>
              <a:headEnd/>
              <a:tailEnd/>
            </a:ln>
          </p:spPr>
          <p:txBody>
            <a:bodyPr>
              <a:spAutoFit/>
            </a:bodyPr>
            <a:lstStyle/>
            <a:p>
              <a:pPr eaLnBrk="0" hangingPunct="0"/>
              <a:r>
                <a:rPr lang="en-US" sz="2000" b="1"/>
                <a:t>Crear/actualizar el archivo XML*</a:t>
              </a:r>
            </a:p>
          </p:txBody>
        </p:sp>
        <p:pic>
          <p:nvPicPr>
            <p:cNvPr id="73743" name="Picture 40"/>
            <p:cNvPicPr>
              <a:picLocks noChangeAspect="1" noChangeArrowheads="1"/>
            </p:cNvPicPr>
            <p:nvPr/>
          </p:nvPicPr>
          <p:blipFill>
            <a:blip r:embed="rId5" cstate="print"/>
            <a:srcRect/>
            <a:stretch>
              <a:fillRect/>
            </a:stretch>
          </p:blipFill>
          <p:spPr bwMode="auto">
            <a:xfrm>
              <a:off x="250" y="2232"/>
              <a:ext cx="3485" cy="314"/>
            </a:xfrm>
            <a:prstGeom prst="rect">
              <a:avLst/>
            </a:prstGeom>
            <a:noFill/>
            <a:ln w="9525">
              <a:solidFill>
                <a:schemeClr val="bg2"/>
              </a:solidFill>
              <a:miter lim="800000"/>
              <a:headEnd/>
              <a:tailEnd/>
            </a:ln>
          </p:spPr>
        </p:pic>
      </p:grpSp>
      <p:sp>
        <p:nvSpPr>
          <p:cNvPr id="178219" name="Text Box 43"/>
          <p:cNvSpPr txBox="1">
            <a:spLocks noChangeArrowheads="1"/>
          </p:cNvSpPr>
          <p:nvPr/>
        </p:nvSpPr>
        <p:spPr bwMode="auto">
          <a:xfrm>
            <a:off x="3017838" y="6051550"/>
            <a:ext cx="2133600" cy="338138"/>
          </a:xfrm>
          <a:prstGeom prst="rect">
            <a:avLst/>
          </a:prstGeom>
          <a:noFill/>
          <a:ln w="9525">
            <a:noFill/>
            <a:miter lim="800000"/>
            <a:headEnd/>
            <a:tailEnd/>
          </a:ln>
        </p:spPr>
        <p:txBody>
          <a:bodyPr wrap="none">
            <a:spAutoFit/>
          </a:bodyPr>
          <a:lstStyle/>
          <a:p>
            <a:pPr algn="ctr" eaLnBrk="0" hangingPunct="0"/>
            <a:r>
              <a:rPr lang="en-US" sz="1600" b="1" i="1">
                <a:solidFill>
                  <a:srgbClr val="A6A6A6"/>
                </a:solidFill>
              </a:rPr>
              <a:t>(*) Usar editor  XML</a:t>
            </a:r>
          </a:p>
        </p:txBody>
      </p:sp>
      <p:sp>
        <p:nvSpPr>
          <p:cNvPr id="28"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73739"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 </a:t>
            </a:r>
            <a:r>
              <a:rPr lang="en-US" dirty="0" smtClean="0"/>
              <a:t>Paso 2 </a:t>
            </a:r>
            <a:r>
              <a:rPr lang="en-US" dirty="0" err="1" smtClean="0"/>
              <a:t>Proveedor</a:t>
            </a:r>
            <a:r>
              <a:rPr lang="en-US" dirty="0" smtClean="0"/>
              <a:t> de </a:t>
            </a:r>
            <a:r>
              <a:rPr lang="en-US" dirty="0" err="1" smtClean="0"/>
              <a:t>tarjetas</a:t>
            </a:r>
            <a:r>
              <a:rPr lang="en-US" dirty="0" smtClean="0"/>
              <a:t> 4/8</a:t>
            </a:r>
          </a:p>
        </p:txBody>
      </p:sp>
      <p:sp>
        <p:nvSpPr>
          <p:cNvPr id="73740"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to="" calcmode="lin" valueType="num">
                                      <p:cBhvr>
                                        <p:cTn id="12" dur="1" fill="hold"/>
                                        <p:tgtEl>
                                          <p:spTgt spid="8"/>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178219"/>
                                        </p:tgtEl>
                                        <p:attrNameLst>
                                          <p:attrName>style.visibility</p:attrName>
                                        </p:attrNameLst>
                                      </p:cBhvr>
                                      <p:to>
                                        <p:strVal val="visible"/>
                                      </p:to>
                                    </p:set>
                                    <p:anim to="" calcmode="lin" valueType="num">
                                      <p:cBhvr>
                                        <p:cTn id="15" dur="1" fill="hold"/>
                                        <p:tgtEl>
                                          <p:spTgt spid="178219"/>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to="" calcmode="lin" valueType="num">
                                      <p:cBhvr>
                                        <p:cTn id="20" dur="1" fill="hold"/>
                                        <p:tgtEl>
                                          <p:spTgt spid="7"/>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to="" calcmode="lin" valueType="num">
                                      <p:cBhvr>
                                        <p:cTn id="25" dur="1" fill="hold"/>
                                        <p:tgtEl>
                                          <p:spTgt spid="6"/>
                                        </p:tgtEl>
                                        <p:attrNameLst>
                                          <p:attrName/>
                                        </p:attrNameLst>
                                      </p:cBhvr>
                                    </p:anim>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to="" calcmode="lin" valueType="num">
                                      <p:cBhvr>
                                        <p:cTn id="30" dur="1" fill="hold"/>
                                        <p:tgtEl>
                                          <p:spTgt spid="4"/>
                                        </p:tgtEl>
                                        <p:attrNameLst>
                                          <p:attrName/>
                                        </p:attrNameLst>
                                      </p:cBhvr>
                                    </p:anim>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19" grpId="0"/>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p:cNvSpPr>
            <a:spLocks noGrp="1"/>
          </p:cNvSpPr>
          <p:nvPr>
            <p:ph type="sldNum" sz="quarter" idx="10"/>
          </p:nvPr>
        </p:nvSpPr>
        <p:spPr bwMode="auto">
          <a:noFill/>
          <a:ln>
            <a:miter lim="800000"/>
            <a:headEnd/>
            <a:tailEnd/>
          </a:ln>
        </p:spPr>
        <p:txBody>
          <a:bodyPr/>
          <a:lstStyle/>
          <a:p>
            <a:fld id="{2EB91D94-34F7-499C-BEBB-6D8FB24AEABF}" type="slidenum">
              <a:rPr lang="fr-FR"/>
              <a:pPr/>
              <a:t>18</a:t>
            </a:fld>
            <a:endParaRPr lang="fr-FR"/>
          </a:p>
        </p:txBody>
      </p:sp>
      <p:grpSp>
        <p:nvGrpSpPr>
          <p:cNvPr id="2" name="Group 21"/>
          <p:cNvGrpSpPr>
            <a:grpSpLocks/>
          </p:cNvGrpSpPr>
          <p:nvPr/>
        </p:nvGrpSpPr>
        <p:grpSpPr bwMode="auto">
          <a:xfrm>
            <a:off x="2735263" y="1436688"/>
            <a:ext cx="3660775" cy="2773362"/>
            <a:chOff x="1723" y="767"/>
            <a:chExt cx="2306" cy="1747"/>
          </a:xfrm>
        </p:grpSpPr>
        <p:pic>
          <p:nvPicPr>
            <p:cNvPr id="75789" name="Picture 4"/>
            <p:cNvPicPr>
              <a:picLocks noChangeAspect="1" noChangeArrowheads="1"/>
            </p:cNvPicPr>
            <p:nvPr/>
          </p:nvPicPr>
          <p:blipFill>
            <a:blip r:embed="rId3" cstate="print"/>
            <a:srcRect/>
            <a:stretch>
              <a:fillRect/>
            </a:stretch>
          </p:blipFill>
          <p:spPr bwMode="auto">
            <a:xfrm>
              <a:off x="1723" y="1032"/>
              <a:ext cx="2306" cy="1482"/>
            </a:xfrm>
            <a:prstGeom prst="rect">
              <a:avLst/>
            </a:prstGeom>
            <a:noFill/>
            <a:ln w="9525">
              <a:noFill/>
              <a:miter lim="800000"/>
              <a:headEnd/>
              <a:tailEnd/>
            </a:ln>
          </p:spPr>
        </p:pic>
        <p:sp>
          <p:nvSpPr>
            <p:cNvPr id="75790" name="Text Box 5"/>
            <p:cNvSpPr txBox="1">
              <a:spLocks noChangeArrowheads="1"/>
            </p:cNvSpPr>
            <p:nvPr/>
          </p:nvSpPr>
          <p:spPr bwMode="auto">
            <a:xfrm>
              <a:off x="1787" y="767"/>
              <a:ext cx="2144" cy="233"/>
            </a:xfrm>
            <a:prstGeom prst="rect">
              <a:avLst/>
            </a:prstGeom>
            <a:noFill/>
            <a:ln w="9525">
              <a:noFill/>
              <a:miter lim="800000"/>
              <a:headEnd/>
              <a:tailEnd/>
            </a:ln>
          </p:spPr>
          <p:txBody>
            <a:bodyPr wrap="none">
              <a:spAutoFit/>
            </a:bodyPr>
            <a:lstStyle/>
            <a:p>
              <a:pPr eaLnBrk="0" hangingPunct="0"/>
              <a:r>
                <a:rPr lang="en-US" sz="1800" b="1">
                  <a:sym typeface="Wingdings 2" charset="2"/>
                </a:rPr>
                <a:t> Exportar registro existente</a:t>
              </a:r>
            </a:p>
          </p:txBody>
        </p:sp>
      </p:grpSp>
      <p:sp>
        <p:nvSpPr>
          <p:cNvPr id="294918" name="Text Box 6"/>
          <p:cNvSpPr txBox="1">
            <a:spLocks noChangeArrowheads="1"/>
          </p:cNvSpPr>
          <p:nvPr/>
        </p:nvSpPr>
        <p:spPr bwMode="auto">
          <a:xfrm>
            <a:off x="2759075" y="4462463"/>
            <a:ext cx="4224338" cy="369887"/>
          </a:xfrm>
          <a:prstGeom prst="rect">
            <a:avLst/>
          </a:prstGeom>
          <a:noFill/>
          <a:ln w="9525">
            <a:noFill/>
            <a:miter lim="800000"/>
            <a:headEnd/>
            <a:tailEnd/>
          </a:ln>
        </p:spPr>
        <p:txBody>
          <a:bodyPr wrap="none">
            <a:spAutoFit/>
          </a:bodyPr>
          <a:lstStyle/>
          <a:p>
            <a:pPr eaLnBrk="0" hangingPunct="0"/>
            <a:r>
              <a:rPr lang="en-US" sz="1800" b="1">
                <a:sym typeface="Wingdings 2" charset="2"/>
              </a:rPr>
              <a:t> Renombrar archivo xml exportado</a:t>
            </a:r>
          </a:p>
        </p:txBody>
      </p:sp>
      <p:grpSp>
        <p:nvGrpSpPr>
          <p:cNvPr id="3" name="Group 22"/>
          <p:cNvGrpSpPr>
            <a:grpSpLocks/>
          </p:cNvGrpSpPr>
          <p:nvPr/>
        </p:nvGrpSpPr>
        <p:grpSpPr bwMode="auto">
          <a:xfrm>
            <a:off x="995363" y="4935538"/>
            <a:ext cx="7123112" cy="1039812"/>
            <a:chOff x="627" y="3109"/>
            <a:chExt cx="4487" cy="655"/>
          </a:xfrm>
        </p:grpSpPr>
        <p:pic>
          <p:nvPicPr>
            <p:cNvPr id="75787" name="Picture 11"/>
            <p:cNvPicPr>
              <a:picLocks noChangeAspect="1" noChangeArrowheads="1"/>
            </p:cNvPicPr>
            <p:nvPr/>
          </p:nvPicPr>
          <p:blipFill>
            <a:blip r:embed="rId4" cstate="print"/>
            <a:srcRect/>
            <a:stretch>
              <a:fillRect/>
            </a:stretch>
          </p:blipFill>
          <p:spPr bwMode="auto">
            <a:xfrm>
              <a:off x="627" y="3360"/>
              <a:ext cx="4487" cy="404"/>
            </a:xfrm>
            <a:prstGeom prst="rect">
              <a:avLst/>
            </a:prstGeom>
            <a:noFill/>
            <a:ln w="9525">
              <a:solidFill>
                <a:schemeClr val="bg2"/>
              </a:solidFill>
              <a:miter lim="800000"/>
              <a:headEnd/>
              <a:tailEnd/>
            </a:ln>
          </p:spPr>
        </p:pic>
        <p:sp>
          <p:nvSpPr>
            <p:cNvPr id="75788" name="Text Box 12"/>
            <p:cNvSpPr txBox="1">
              <a:spLocks noChangeArrowheads="1"/>
            </p:cNvSpPr>
            <p:nvPr/>
          </p:nvSpPr>
          <p:spPr bwMode="auto">
            <a:xfrm>
              <a:off x="1917" y="3109"/>
              <a:ext cx="2002" cy="233"/>
            </a:xfrm>
            <a:prstGeom prst="rect">
              <a:avLst/>
            </a:prstGeom>
            <a:noFill/>
            <a:ln w="9525">
              <a:noFill/>
              <a:miter lim="800000"/>
              <a:headEnd/>
              <a:tailEnd/>
            </a:ln>
          </p:spPr>
          <p:txBody>
            <a:bodyPr wrap="none">
              <a:spAutoFit/>
            </a:bodyPr>
            <a:lstStyle/>
            <a:p>
              <a:pPr eaLnBrk="0" hangingPunct="0"/>
              <a:r>
                <a:rPr lang="en-US" sz="1800" b="1">
                  <a:sym typeface="Wingdings 2" charset="2"/>
                </a:rPr>
                <a:t> Actualizar contenido xml</a:t>
              </a:r>
            </a:p>
          </p:txBody>
        </p:sp>
      </p:grpSp>
      <p:sp>
        <p:nvSpPr>
          <p:cNvPr id="294936" name="Rectangle 24"/>
          <p:cNvSpPr>
            <a:spLocks noChangeArrowheads="1"/>
          </p:cNvSpPr>
          <p:nvPr/>
        </p:nvSpPr>
        <p:spPr bwMode="auto">
          <a:xfrm>
            <a:off x="4905375" y="3524250"/>
            <a:ext cx="352425" cy="17145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94937" name="Text Box 25"/>
          <p:cNvSpPr txBox="1">
            <a:spLocks noChangeArrowheads="1"/>
          </p:cNvSpPr>
          <p:nvPr/>
        </p:nvSpPr>
        <p:spPr bwMode="auto">
          <a:xfrm>
            <a:off x="2971800" y="1066800"/>
            <a:ext cx="4546600" cy="461963"/>
          </a:xfrm>
          <a:prstGeom prst="rect">
            <a:avLst/>
          </a:prstGeom>
          <a:noFill/>
          <a:ln w="9525">
            <a:noFill/>
            <a:miter lim="800000"/>
            <a:headEnd/>
            <a:tailEnd/>
          </a:ln>
        </p:spPr>
        <p:txBody>
          <a:bodyPr wrap="none">
            <a:spAutoFit/>
          </a:bodyPr>
          <a:lstStyle/>
          <a:p>
            <a:pPr eaLnBrk="0" hangingPunct="0"/>
            <a:r>
              <a:rPr lang="en-US">
                <a:solidFill>
                  <a:srgbClr val="A6A6A6"/>
                </a:solidFill>
              </a:rPr>
              <a:t>“Ciclo de vida” de Lote de carga</a:t>
            </a:r>
            <a:endParaRPr lang="en-US" b="1">
              <a:solidFill>
                <a:srgbClr val="A6A6A6"/>
              </a:solidFill>
            </a:endParaRPr>
          </a:p>
        </p:txBody>
      </p:sp>
      <p:sp>
        <p:nvSpPr>
          <p:cNvPr id="15"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75785"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 </a:t>
            </a:r>
            <a:r>
              <a:rPr lang="en-US" dirty="0" smtClean="0"/>
              <a:t>Paso 2 </a:t>
            </a:r>
            <a:r>
              <a:rPr lang="en-US" dirty="0" err="1" smtClean="0"/>
              <a:t>Proveedor</a:t>
            </a:r>
            <a:r>
              <a:rPr lang="en-US" dirty="0" smtClean="0"/>
              <a:t> de </a:t>
            </a:r>
            <a:r>
              <a:rPr lang="en-US" dirty="0" err="1" smtClean="0"/>
              <a:t>tarjetas</a:t>
            </a:r>
            <a:r>
              <a:rPr lang="en-US" dirty="0" smtClean="0"/>
              <a:t> 5/8</a:t>
            </a:r>
          </a:p>
        </p:txBody>
      </p:sp>
      <p:sp>
        <p:nvSpPr>
          <p:cNvPr id="75786"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94937"/>
                                        </p:tgtEl>
                                        <p:attrNameLst>
                                          <p:attrName>style.visibility</p:attrName>
                                        </p:attrNameLst>
                                      </p:cBhvr>
                                      <p:to>
                                        <p:strVal val="visible"/>
                                      </p:to>
                                    </p:set>
                                    <p:anim to="" calcmode="lin" valueType="num">
                                      <p:cBhvr>
                                        <p:cTn id="7" dur="1" fill="hold"/>
                                        <p:tgtEl>
                                          <p:spTgt spid="29493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attrNameLst>
                                          <p:attrName/>
                                        </p:attrNameLst>
                                      </p:cBhvr>
                                    </p:anim>
                                  </p:childTnLst>
                                </p:cTn>
                              </p:par>
                              <p:par>
                                <p:cTn id="13" presetID="24" presetClass="entr" presetSubtype="0" fill="hold" grpId="0" nodeType="withEffect">
                                  <p:stCondLst>
                                    <p:cond delay="2000"/>
                                  </p:stCondLst>
                                  <p:childTnLst>
                                    <p:set>
                                      <p:cBhvr>
                                        <p:cTn id="14" dur="1" fill="hold">
                                          <p:stCondLst>
                                            <p:cond delay="0"/>
                                          </p:stCondLst>
                                        </p:cTn>
                                        <p:tgtEl>
                                          <p:spTgt spid="294936"/>
                                        </p:tgtEl>
                                        <p:attrNameLst>
                                          <p:attrName>style.visibility</p:attrName>
                                        </p:attrNameLst>
                                      </p:cBhvr>
                                      <p:to>
                                        <p:strVal val="visible"/>
                                      </p:to>
                                    </p:set>
                                    <p:anim to="" calcmode="lin" valueType="num">
                                      <p:cBhvr>
                                        <p:cTn id="15" dur="1" fill="hold"/>
                                        <p:tgtEl>
                                          <p:spTgt spid="294936"/>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294918"/>
                                        </p:tgtEl>
                                        <p:attrNameLst>
                                          <p:attrName>style.visibility</p:attrName>
                                        </p:attrNameLst>
                                      </p:cBhvr>
                                      <p:to>
                                        <p:strVal val="visible"/>
                                      </p:to>
                                    </p:set>
                                    <p:anim to="" calcmode="lin" valueType="num">
                                      <p:cBhvr>
                                        <p:cTn id="20" dur="1" fill="hold"/>
                                        <p:tgtEl>
                                          <p:spTgt spid="294918"/>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to="" calcmode="lin" valueType="num">
                                      <p:cBhvr>
                                        <p:cTn id="25" dur="1" fill="hold"/>
                                        <p:tgtEl>
                                          <p:spTgt spid="3"/>
                                        </p:tgtEl>
                                        <p:attrNameLst>
                                          <p:attrName/>
                                        </p:attrNameLst>
                                      </p:cBhvr>
                                    </p:anim>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8" grpId="0"/>
      <p:bldP spid="294936" grpId="0" animBg="1"/>
      <p:bldP spid="294937"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bwMode="auto">
          <a:noFill/>
          <a:ln>
            <a:miter lim="800000"/>
            <a:headEnd/>
            <a:tailEnd/>
          </a:ln>
        </p:spPr>
        <p:txBody>
          <a:bodyPr/>
          <a:lstStyle/>
          <a:p>
            <a:fld id="{CEEB9F93-7F69-4FF5-BBF3-A03892045948}" type="slidenum">
              <a:rPr lang="fr-FR"/>
              <a:pPr/>
              <a:t>19</a:t>
            </a:fld>
            <a:endParaRPr lang="fr-FR"/>
          </a:p>
        </p:txBody>
      </p:sp>
      <p:pic>
        <p:nvPicPr>
          <p:cNvPr id="295955" name="Picture 19"/>
          <p:cNvPicPr>
            <a:picLocks noChangeAspect="1" noChangeArrowheads="1"/>
          </p:cNvPicPr>
          <p:nvPr/>
        </p:nvPicPr>
        <p:blipFill>
          <a:blip r:embed="rId3" cstate="print"/>
          <a:srcRect/>
          <a:stretch>
            <a:fillRect/>
          </a:stretch>
        </p:blipFill>
        <p:spPr bwMode="auto">
          <a:xfrm>
            <a:off x="1081088" y="3519488"/>
            <a:ext cx="4210050" cy="2566987"/>
          </a:xfrm>
          <a:prstGeom prst="rect">
            <a:avLst/>
          </a:prstGeom>
          <a:noFill/>
          <a:ln w="9525">
            <a:noFill/>
            <a:miter lim="800000"/>
            <a:headEnd/>
            <a:tailEnd/>
          </a:ln>
        </p:spPr>
      </p:pic>
      <p:grpSp>
        <p:nvGrpSpPr>
          <p:cNvPr id="2" name="Group 16"/>
          <p:cNvGrpSpPr>
            <a:grpSpLocks/>
          </p:cNvGrpSpPr>
          <p:nvPr/>
        </p:nvGrpSpPr>
        <p:grpSpPr bwMode="auto">
          <a:xfrm>
            <a:off x="3059113" y="995363"/>
            <a:ext cx="3592512" cy="2327275"/>
            <a:chOff x="1927" y="681"/>
            <a:chExt cx="2263" cy="1466"/>
          </a:xfrm>
        </p:grpSpPr>
        <p:pic>
          <p:nvPicPr>
            <p:cNvPr id="77838" name="Picture 9"/>
            <p:cNvPicPr>
              <a:picLocks noChangeAspect="1" noChangeArrowheads="1"/>
            </p:cNvPicPr>
            <p:nvPr/>
          </p:nvPicPr>
          <p:blipFill>
            <a:blip r:embed="rId4" cstate="print"/>
            <a:srcRect/>
            <a:stretch>
              <a:fillRect/>
            </a:stretch>
          </p:blipFill>
          <p:spPr bwMode="auto">
            <a:xfrm>
              <a:off x="1927" y="912"/>
              <a:ext cx="1905" cy="1235"/>
            </a:xfrm>
            <a:prstGeom prst="rect">
              <a:avLst/>
            </a:prstGeom>
            <a:noFill/>
            <a:ln w="9525">
              <a:noFill/>
              <a:miter lim="800000"/>
              <a:headEnd/>
              <a:tailEnd/>
            </a:ln>
          </p:spPr>
        </p:pic>
        <p:sp>
          <p:nvSpPr>
            <p:cNvPr id="77839" name="Text Box 10"/>
            <p:cNvSpPr txBox="1">
              <a:spLocks noChangeArrowheads="1"/>
            </p:cNvSpPr>
            <p:nvPr/>
          </p:nvSpPr>
          <p:spPr bwMode="auto">
            <a:xfrm>
              <a:off x="2070" y="681"/>
              <a:ext cx="2120" cy="233"/>
            </a:xfrm>
            <a:prstGeom prst="rect">
              <a:avLst/>
            </a:prstGeom>
            <a:noFill/>
            <a:ln w="9525">
              <a:noFill/>
              <a:miter lim="800000"/>
              <a:headEnd/>
              <a:tailEnd/>
            </a:ln>
          </p:spPr>
          <p:txBody>
            <a:bodyPr wrap="none">
              <a:spAutoFit/>
            </a:bodyPr>
            <a:lstStyle/>
            <a:p>
              <a:pPr eaLnBrk="0" hangingPunct="0"/>
              <a:r>
                <a:rPr lang="en-US" sz="1800" b="1">
                  <a:sym typeface="Wingdings 2" charset="2"/>
                </a:rPr>
                <a:t> Seleccionar Lote de Carga</a:t>
              </a:r>
            </a:p>
          </p:txBody>
        </p:sp>
      </p:grpSp>
      <p:sp>
        <p:nvSpPr>
          <p:cNvPr id="295948" name="Text Box 12"/>
          <p:cNvSpPr txBox="1">
            <a:spLocks noChangeArrowheads="1"/>
          </p:cNvSpPr>
          <p:nvPr/>
        </p:nvSpPr>
        <p:spPr bwMode="auto">
          <a:xfrm>
            <a:off x="5353050" y="3897313"/>
            <a:ext cx="3314700" cy="369887"/>
          </a:xfrm>
          <a:prstGeom prst="rect">
            <a:avLst/>
          </a:prstGeom>
          <a:noFill/>
          <a:ln w="9525">
            <a:noFill/>
            <a:miter lim="800000"/>
            <a:headEnd/>
            <a:tailEnd/>
          </a:ln>
        </p:spPr>
        <p:txBody>
          <a:bodyPr wrap="none">
            <a:spAutoFit/>
          </a:bodyPr>
          <a:lstStyle/>
          <a:p>
            <a:pPr eaLnBrk="0" hangingPunct="0"/>
            <a:r>
              <a:rPr lang="en-US" sz="1800" b="1">
                <a:sym typeface="Wingdings 2" charset="2"/>
              </a:rPr>
              <a:t> Actualizar su archivo XML</a:t>
            </a:r>
          </a:p>
        </p:txBody>
      </p:sp>
      <p:sp>
        <p:nvSpPr>
          <p:cNvPr id="295949" name="Text Box 13"/>
          <p:cNvSpPr txBox="1">
            <a:spLocks noChangeArrowheads="1"/>
          </p:cNvSpPr>
          <p:nvPr/>
        </p:nvSpPr>
        <p:spPr bwMode="auto">
          <a:xfrm>
            <a:off x="5343525" y="4799013"/>
            <a:ext cx="3362325" cy="646112"/>
          </a:xfrm>
          <a:prstGeom prst="rect">
            <a:avLst/>
          </a:prstGeom>
          <a:noFill/>
          <a:ln w="9525">
            <a:noFill/>
            <a:miter lim="800000"/>
            <a:headEnd/>
            <a:tailEnd/>
          </a:ln>
        </p:spPr>
        <p:txBody>
          <a:bodyPr wrap="none">
            <a:spAutoFit/>
          </a:bodyPr>
          <a:lstStyle/>
          <a:p>
            <a:pPr eaLnBrk="0" hangingPunct="0"/>
            <a:r>
              <a:rPr lang="en-US" sz="1800" b="1">
                <a:sym typeface="Wingdings 2" charset="2"/>
              </a:rPr>
              <a:t> Agregar un registro nuevo</a:t>
            </a:r>
            <a:br>
              <a:rPr lang="en-US" sz="1800" b="1">
                <a:sym typeface="Wingdings 2" charset="2"/>
              </a:rPr>
            </a:br>
            <a:r>
              <a:rPr lang="en-US" sz="1800" b="1" i="1">
                <a:sym typeface="Wingdings 2" charset="2"/>
              </a:rPr>
              <a:t>(O actualizar uno existente)</a:t>
            </a:r>
          </a:p>
        </p:txBody>
      </p:sp>
      <p:sp>
        <p:nvSpPr>
          <p:cNvPr id="295953" name="Rectangle 17"/>
          <p:cNvSpPr>
            <a:spLocks noChangeArrowheads="1"/>
          </p:cNvSpPr>
          <p:nvPr/>
        </p:nvSpPr>
        <p:spPr bwMode="auto">
          <a:xfrm>
            <a:off x="1104900" y="4000500"/>
            <a:ext cx="3648075" cy="21907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95956" name="Rectangle 20"/>
          <p:cNvSpPr>
            <a:spLocks noChangeArrowheads="1"/>
          </p:cNvSpPr>
          <p:nvPr/>
        </p:nvSpPr>
        <p:spPr bwMode="auto">
          <a:xfrm>
            <a:off x="3105150" y="3076575"/>
            <a:ext cx="523875" cy="16192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95957" name="Rectangle 21"/>
          <p:cNvSpPr>
            <a:spLocks noChangeArrowheads="1"/>
          </p:cNvSpPr>
          <p:nvPr/>
        </p:nvSpPr>
        <p:spPr bwMode="auto">
          <a:xfrm>
            <a:off x="3625850" y="4702175"/>
            <a:ext cx="1476375" cy="77152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95958" name="Text Box 22"/>
          <p:cNvSpPr txBox="1">
            <a:spLocks noChangeArrowheads="1"/>
          </p:cNvSpPr>
          <p:nvPr/>
        </p:nvSpPr>
        <p:spPr bwMode="auto">
          <a:xfrm>
            <a:off x="619125" y="6051550"/>
            <a:ext cx="8359775" cy="338138"/>
          </a:xfrm>
          <a:prstGeom prst="rect">
            <a:avLst/>
          </a:prstGeom>
          <a:noFill/>
          <a:ln w="9525">
            <a:noFill/>
            <a:miter lim="800000"/>
            <a:headEnd/>
            <a:tailEnd/>
          </a:ln>
        </p:spPr>
        <p:txBody>
          <a:bodyPr wrap="none">
            <a:spAutoFit/>
          </a:bodyPr>
          <a:lstStyle/>
          <a:p>
            <a:pPr algn="ctr" eaLnBrk="0" hangingPunct="0"/>
            <a:r>
              <a:rPr lang="en-US" sz="1600" b="1" i="1">
                <a:solidFill>
                  <a:srgbClr val="A6A6A6"/>
                </a:solidFill>
              </a:rPr>
              <a:t>Los archivos XML cargados están en los directorios “/product/ota/RCA/FileLoader”</a:t>
            </a:r>
          </a:p>
        </p:txBody>
      </p:sp>
      <p:sp>
        <p:nvSpPr>
          <p:cNvPr id="16"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77836"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 </a:t>
            </a:r>
            <a:r>
              <a:rPr lang="en-US" dirty="0" smtClean="0"/>
              <a:t>Paso 2 </a:t>
            </a:r>
            <a:r>
              <a:rPr lang="en-US" dirty="0" err="1" smtClean="0"/>
              <a:t>Proveedor</a:t>
            </a:r>
            <a:r>
              <a:rPr lang="en-US" dirty="0" smtClean="0"/>
              <a:t> de </a:t>
            </a:r>
            <a:r>
              <a:rPr lang="en-US" dirty="0" err="1" smtClean="0"/>
              <a:t>tarjetas</a:t>
            </a:r>
            <a:r>
              <a:rPr lang="en-US" dirty="0" smtClean="0"/>
              <a:t> 6/8</a:t>
            </a:r>
          </a:p>
        </p:txBody>
      </p:sp>
      <p:sp>
        <p:nvSpPr>
          <p:cNvPr id="77837"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par>
                                <p:cTn id="8" presetID="24" presetClass="entr" presetSubtype="0" fill="hold" grpId="0" nodeType="withEffect">
                                  <p:stCondLst>
                                    <p:cond delay="2000"/>
                                  </p:stCondLst>
                                  <p:childTnLst>
                                    <p:set>
                                      <p:cBhvr>
                                        <p:cTn id="9" dur="1" fill="hold">
                                          <p:stCondLst>
                                            <p:cond delay="0"/>
                                          </p:stCondLst>
                                        </p:cTn>
                                        <p:tgtEl>
                                          <p:spTgt spid="295956"/>
                                        </p:tgtEl>
                                        <p:attrNameLst>
                                          <p:attrName>style.visibility</p:attrName>
                                        </p:attrNameLst>
                                      </p:cBhvr>
                                      <p:to>
                                        <p:strVal val="visible"/>
                                      </p:to>
                                    </p:set>
                                    <p:anim to="" calcmode="lin" valueType="num">
                                      <p:cBhvr>
                                        <p:cTn id="10" dur="1" fill="hold"/>
                                        <p:tgtEl>
                                          <p:spTgt spid="295956"/>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295955"/>
                                        </p:tgtEl>
                                        <p:attrNameLst>
                                          <p:attrName>style.visibility</p:attrName>
                                        </p:attrNameLst>
                                      </p:cBhvr>
                                      <p:to>
                                        <p:strVal val="visible"/>
                                      </p:to>
                                    </p:set>
                                    <p:anim to="" calcmode="lin" valueType="num">
                                      <p:cBhvr>
                                        <p:cTn id="15" dur="1" fill="hold"/>
                                        <p:tgtEl>
                                          <p:spTgt spid="295955"/>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295953"/>
                                        </p:tgtEl>
                                        <p:attrNameLst>
                                          <p:attrName>style.visibility</p:attrName>
                                        </p:attrNameLst>
                                      </p:cBhvr>
                                      <p:to>
                                        <p:strVal val="visible"/>
                                      </p:to>
                                    </p:set>
                                    <p:anim to="" calcmode="lin" valueType="num">
                                      <p:cBhvr>
                                        <p:cTn id="20" dur="1" fill="hold"/>
                                        <p:tgtEl>
                                          <p:spTgt spid="295953"/>
                                        </p:tgtEl>
                                        <p:attrNameLst>
                                          <p:attrName/>
                                        </p:attrNameLst>
                                      </p:cBhvr>
                                    </p:anim>
                                  </p:childTnLst>
                                </p:cTn>
                              </p:par>
                              <p:par>
                                <p:cTn id="21" presetID="24" presetClass="entr" presetSubtype="0" fill="hold" grpId="0" nodeType="withEffect">
                                  <p:stCondLst>
                                    <p:cond delay="0"/>
                                  </p:stCondLst>
                                  <p:childTnLst>
                                    <p:set>
                                      <p:cBhvr>
                                        <p:cTn id="22" dur="1" fill="hold">
                                          <p:stCondLst>
                                            <p:cond delay="0"/>
                                          </p:stCondLst>
                                        </p:cTn>
                                        <p:tgtEl>
                                          <p:spTgt spid="295948"/>
                                        </p:tgtEl>
                                        <p:attrNameLst>
                                          <p:attrName>style.visibility</p:attrName>
                                        </p:attrNameLst>
                                      </p:cBhvr>
                                      <p:to>
                                        <p:strVal val="visible"/>
                                      </p:to>
                                    </p:set>
                                    <p:anim to="" calcmode="lin" valueType="num">
                                      <p:cBhvr>
                                        <p:cTn id="23" dur="1" fill="hold"/>
                                        <p:tgtEl>
                                          <p:spTgt spid="295948"/>
                                        </p:tgtEl>
                                        <p:attrNameLst>
                                          <p:attrName/>
                                        </p:attrNameLst>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295949"/>
                                        </p:tgtEl>
                                        <p:attrNameLst>
                                          <p:attrName>style.visibility</p:attrName>
                                        </p:attrNameLst>
                                      </p:cBhvr>
                                      <p:to>
                                        <p:strVal val="visible"/>
                                      </p:to>
                                    </p:set>
                                    <p:anim to="" calcmode="lin" valueType="num">
                                      <p:cBhvr>
                                        <p:cTn id="28" dur="1" fill="hold"/>
                                        <p:tgtEl>
                                          <p:spTgt spid="295949"/>
                                        </p:tgtEl>
                                        <p:attrNameLst>
                                          <p:attrName/>
                                        </p:attrNameLst>
                                      </p:cBhvr>
                                    </p:anim>
                                  </p:childTnLst>
                                </p:cTn>
                              </p:par>
                              <p:par>
                                <p:cTn id="29" presetID="24" presetClass="entr" presetSubtype="0" fill="hold" grpId="0" nodeType="withEffect">
                                  <p:stCondLst>
                                    <p:cond delay="0"/>
                                  </p:stCondLst>
                                  <p:childTnLst>
                                    <p:set>
                                      <p:cBhvr>
                                        <p:cTn id="30" dur="1" fill="hold">
                                          <p:stCondLst>
                                            <p:cond delay="0"/>
                                          </p:stCondLst>
                                        </p:cTn>
                                        <p:tgtEl>
                                          <p:spTgt spid="295957"/>
                                        </p:tgtEl>
                                        <p:attrNameLst>
                                          <p:attrName>style.visibility</p:attrName>
                                        </p:attrNameLst>
                                      </p:cBhvr>
                                      <p:to>
                                        <p:strVal val="visible"/>
                                      </p:to>
                                    </p:set>
                                    <p:anim to="" calcmode="lin" valueType="num">
                                      <p:cBhvr>
                                        <p:cTn id="31" dur="1" fill="hold"/>
                                        <p:tgtEl>
                                          <p:spTgt spid="295957"/>
                                        </p:tgtEl>
                                        <p:attrNameLst>
                                          <p:attrName/>
                                        </p:attrNameLst>
                                      </p:cBhvr>
                                    </p:anim>
                                  </p:childTnLst>
                                </p:cTn>
                              </p:par>
                            </p:childTnLst>
                          </p:cTn>
                        </p:par>
                      </p:childTnLst>
                    </p:cTn>
                  </p:par>
                  <p:par>
                    <p:cTn id="32" fill="hold">
                      <p:stCondLst>
                        <p:cond delay="indefinite"/>
                      </p:stCondLst>
                      <p:childTnLst>
                        <p:par>
                          <p:cTn id="33" fill="hold">
                            <p:stCondLst>
                              <p:cond delay="0"/>
                            </p:stCondLst>
                            <p:childTnLst>
                              <p:par>
                                <p:cTn id="34" presetID="24" presetClass="entr" presetSubtype="0" fill="hold" grpId="0" nodeType="clickEffect">
                                  <p:stCondLst>
                                    <p:cond delay="0"/>
                                  </p:stCondLst>
                                  <p:childTnLst>
                                    <p:set>
                                      <p:cBhvr>
                                        <p:cTn id="35" dur="1" fill="hold">
                                          <p:stCondLst>
                                            <p:cond delay="0"/>
                                          </p:stCondLst>
                                        </p:cTn>
                                        <p:tgtEl>
                                          <p:spTgt spid="295958"/>
                                        </p:tgtEl>
                                        <p:attrNameLst>
                                          <p:attrName>style.visibility</p:attrName>
                                        </p:attrNameLst>
                                      </p:cBhvr>
                                      <p:to>
                                        <p:strVal val="visible"/>
                                      </p:to>
                                    </p:set>
                                    <p:anim to="" calcmode="lin" valueType="num">
                                      <p:cBhvr>
                                        <p:cTn id="36" dur="1" fill="hold"/>
                                        <p:tgtEl>
                                          <p:spTgt spid="295958"/>
                                        </p:tgtEl>
                                        <p:attrNameLst>
                                          <p:attrName/>
                                        </p:attrNameLst>
                                      </p:cBhvr>
                                    </p:anim>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8" grpId="0"/>
      <p:bldP spid="295949" grpId="0"/>
      <p:bldP spid="295953" grpId="0" animBg="1"/>
      <p:bldP spid="295956" grpId="0" animBg="1"/>
      <p:bldP spid="295957" grpId="0" animBg="1"/>
      <p:bldP spid="295958"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err="1" smtClean="0"/>
              <a:t>Contenido</a:t>
            </a:r>
            <a:endParaRPr lang="en-US" dirty="0" smtClean="0"/>
          </a:p>
        </p:txBody>
      </p:sp>
      <p:sp>
        <p:nvSpPr>
          <p:cNvPr id="43011" name="Rectangle 3"/>
          <p:cNvSpPr>
            <a:spLocks noGrp="1" noChangeArrowheads="1"/>
          </p:cNvSpPr>
          <p:nvPr>
            <p:ph idx="1"/>
          </p:nvPr>
        </p:nvSpPr>
        <p:spPr>
          <a:xfrm>
            <a:off x="685800" y="1738313"/>
            <a:ext cx="8043863" cy="3568700"/>
          </a:xfrm>
        </p:spPr>
        <p:txBody>
          <a:bodyPr/>
          <a:lstStyle/>
          <a:p>
            <a:pPr eaLnBrk="1" hangingPunct="1"/>
            <a:r>
              <a:rPr lang="en-US" sz="3200" smtClean="0"/>
              <a:t> Resumen</a:t>
            </a:r>
          </a:p>
          <a:p>
            <a:pPr eaLnBrk="1" hangingPunct="1"/>
            <a:r>
              <a:rPr lang="en-US" sz="3200" smtClean="0"/>
              <a:t> Aprovisionamiento de tarjeta en 4 pasos</a:t>
            </a:r>
          </a:p>
          <a:p>
            <a:pPr eaLnBrk="1" hangingPunct="1"/>
            <a:r>
              <a:rPr lang="en-US" sz="3200" smtClean="0"/>
              <a:t> Para crear una Instancia de Tarjeta</a:t>
            </a:r>
          </a:p>
          <a:p>
            <a:pPr eaLnBrk="1" hangingPunct="1"/>
            <a:r>
              <a:rPr lang="en-US" sz="3200" smtClean="0"/>
              <a:t> Administración de claves de transporte</a:t>
            </a:r>
          </a:p>
          <a:p>
            <a:pPr eaLnBrk="1" hangingPunct="1"/>
            <a:r>
              <a:rPr lang="en-US" sz="3200" smtClean="0"/>
              <a:t> Soporte LinqUS</a:t>
            </a:r>
          </a:p>
        </p:txBody>
      </p:sp>
      <p:sp>
        <p:nvSpPr>
          <p:cNvPr id="43012" name="Slide Number Placeholder 3"/>
          <p:cNvSpPr>
            <a:spLocks noGrp="1"/>
          </p:cNvSpPr>
          <p:nvPr>
            <p:ph type="sldNum" sz="quarter" idx="10"/>
          </p:nvPr>
        </p:nvSpPr>
        <p:spPr bwMode="auto">
          <a:noFill/>
          <a:ln>
            <a:miter lim="800000"/>
            <a:headEnd/>
            <a:tailEnd/>
          </a:ln>
        </p:spPr>
        <p:txBody>
          <a:bodyPr/>
          <a:lstStyle/>
          <a:p>
            <a:fld id="{3A8A4746-0F0D-4788-A540-45D0F624A01B}" type="slidenum">
              <a:rPr lang="fr-FR"/>
              <a:pPr/>
              <a:t>2</a:t>
            </a:fld>
            <a:endParaRPr lang="fr-FR"/>
          </a:p>
        </p:txBody>
      </p:sp>
      <p:sp>
        <p:nvSpPr>
          <p:cNvPr id="43013" name="Footer Placeholder 4"/>
          <p:cNvSpPr>
            <a:spLocks noGrp="1"/>
          </p:cNvSpPr>
          <p:nvPr>
            <p:ph type="ftr" sz="quarter" idx="11"/>
          </p:nvPr>
        </p:nvSpPr>
        <p:spPr>
          <a:xfrm>
            <a:off x="3073400" y="6481763"/>
            <a:ext cx="5114925" cy="476250"/>
          </a:xfrm>
          <a:noFill/>
        </p:spPr>
        <p:txBody>
          <a:bodyPr/>
          <a:lstStyle/>
          <a:p>
            <a:r>
              <a:rPr lang="fr-FR">
                <a:cs typeface="Arial" charset="0"/>
              </a:rPr>
              <a:t>Plataforma OTA Suministro - Suministro de base de datos de administrador de tarjetas</a:t>
            </a:r>
          </a:p>
        </p:txBody>
      </p:sp>
      <p:sp>
        <p:nvSpPr>
          <p:cNvPr id="6"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p:cNvSpPr>
            <a:spLocks noGrp="1"/>
          </p:cNvSpPr>
          <p:nvPr>
            <p:ph type="sldNum" sz="quarter" idx="10"/>
          </p:nvPr>
        </p:nvSpPr>
        <p:spPr bwMode="auto">
          <a:noFill/>
          <a:ln>
            <a:miter lim="800000"/>
            <a:headEnd/>
            <a:tailEnd/>
          </a:ln>
        </p:spPr>
        <p:txBody>
          <a:bodyPr/>
          <a:lstStyle/>
          <a:p>
            <a:fld id="{62D11671-E1A6-4C62-BCDC-ADB2C3532355}" type="slidenum">
              <a:rPr lang="fr-FR"/>
              <a:pPr/>
              <a:t>20</a:t>
            </a:fld>
            <a:endParaRPr lang="fr-FR"/>
          </a:p>
        </p:txBody>
      </p:sp>
      <p:grpSp>
        <p:nvGrpSpPr>
          <p:cNvPr id="2" name="Group 51"/>
          <p:cNvGrpSpPr>
            <a:grpSpLocks/>
          </p:cNvGrpSpPr>
          <p:nvPr/>
        </p:nvGrpSpPr>
        <p:grpSpPr bwMode="auto">
          <a:xfrm>
            <a:off x="1757135" y="2061709"/>
            <a:ext cx="5635625" cy="1936750"/>
            <a:chOff x="1116" y="1189"/>
            <a:chExt cx="3550" cy="1220"/>
          </a:xfrm>
        </p:grpSpPr>
        <p:sp>
          <p:nvSpPr>
            <p:cNvPr id="79898" name="Text Box 28"/>
            <p:cNvSpPr txBox="1">
              <a:spLocks noChangeArrowheads="1"/>
            </p:cNvSpPr>
            <p:nvPr/>
          </p:nvSpPr>
          <p:spPr bwMode="auto">
            <a:xfrm>
              <a:off x="1712" y="1189"/>
              <a:ext cx="2506" cy="291"/>
            </a:xfrm>
            <a:prstGeom prst="rect">
              <a:avLst/>
            </a:prstGeom>
            <a:noFill/>
            <a:ln w="9525">
              <a:noFill/>
              <a:miter lim="800000"/>
              <a:headEnd/>
              <a:tailEnd/>
            </a:ln>
          </p:spPr>
          <p:txBody>
            <a:bodyPr wrap="none">
              <a:spAutoFit/>
            </a:bodyPr>
            <a:lstStyle/>
            <a:p>
              <a:pPr algn="ctr" eaLnBrk="0" hangingPunct="0"/>
              <a:r>
                <a:rPr lang="en-US" dirty="0"/>
                <a:t>A </a:t>
              </a:r>
              <a:r>
                <a:rPr lang="en-US" dirty="0" err="1"/>
                <a:t>través</a:t>
              </a:r>
              <a:r>
                <a:rPr lang="en-US" dirty="0"/>
                <a:t> de la </a:t>
              </a:r>
              <a:r>
                <a:rPr lang="en-US" dirty="0" err="1"/>
                <a:t>interfase</a:t>
              </a:r>
              <a:r>
                <a:rPr lang="en-US" dirty="0"/>
                <a:t> web</a:t>
              </a:r>
            </a:p>
          </p:txBody>
        </p:sp>
        <p:pic>
          <p:nvPicPr>
            <p:cNvPr id="79899" name="Picture 50"/>
            <p:cNvPicPr>
              <a:picLocks noChangeAspect="1" noChangeArrowheads="1"/>
            </p:cNvPicPr>
            <p:nvPr/>
          </p:nvPicPr>
          <p:blipFill>
            <a:blip r:embed="rId3" cstate="print"/>
            <a:srcRect/>
            <a:stretch>
              <a:fillRect/>
            </a:stretch>
          </p:blipFill>
          <p:spPr bwMode="auto">
            <a:xfrm>
              <a:off x="1116" y="1473"/>
              <a:ext cx="3550" cy="936"/>
            </a:xfrm>
            <a:prstGeom prst="rect">
              <a:avLst/>
            </a:prstGeom>
            <a:noFill/>
            <a:ln w="9525">
              <a:noFill/>
              <a:miter lim="800000"/>
              <a:headEnd/>
              <a:tailEnd/>
            </a:ln>
          </p:spPr>
        </p:pic>
      </p:grpSp>
      <p:sp>
        <p:nvSpPr>
          <p:cNvPr id="79877" name="Text Box 27"/>
          <p:cNvSpPr txBox="1">
            <a:spLocks noChangeArrowheads="1"/>
          </p:cNvSpPr>
          <p:nvPr/>
        </p:nvSpPr>
        <p:spPr bwMode="auto">
          <a:xfrm>
            <a:off x="104775" y="1285875"/>
            <a:ext cx="8923338" cy="830263"/>
          </a:xfrm>
          <a:prstGeom prst="rect">
            <a:avLst/>
          </a:prstGeom>
          <a:noFill/>
          <a:ln w="9525">
            <a:noFill/>
            <a:miter lim="800000"/>
            <a:headEnd/>
            <a:tailEnd/>
          </a:ln>
        </p:spPr>
        <p:txBody>
          <a:bodyPr>
            <a:spAutoFit/>
          </a:bodyPr>
          <a:lstStyle/>
          <a:p>
            <a:pPr algn="ctr" eaLnBrk="0" hangingPunct="0"/>
            <a:r>
              <a:rPr lang="en-US" b="1">
                <a:solidFill>
                  <a:srgbClr val="A6A6A6"/>
                </a:solidFill>
                <a:sym typeface="Wingdings 3" charset="2"/>
              </a:rPr>
              <a:t> </a:t>
            </a:r>
            <a:r>
              <a:rPr lang="en-US" b="1">
                <a:solidFill>
                  <a:srgbClr val="A6A6A6"/>
                </a:solidFill>
              </a:rPr>
              <a:t>Toda la información requerida por la Plataforma OTA puede ser ingresada</a:t>
            </a:r>
          </a:p>
        </p:txBody>
      </p:sp>
      <p:grpSp>
        <p:nvGrpSpPr>
          <p:cNvPr id="4" name="Group 45"/>
          <p:cNvGrpSpPr>
            <a:grpSpLocks/>
          </p:cNvGrpSpPr>
          <p:nvPr/>
        </p:nvGrpSpPr>
        <p:grpSpPr bwMode="auto">
          <a:xfrm>
            <a:off x="857250" y="4132263"/>
            <a:ext cx="7412038" cy="1073150"/>
            <a:chOff x="540" y="2603"/>
            <a:chExt cx="4669" cy="676"/>
          </a:xfrm>
        </p:grpSpPr>
        <p:pic>
          <p:nvPicPr>
            <p:cNvPr id="79894" name="Picture 39"/>
            <p:cNvPicPr>
              <a:picLocks noChangeAspect="1" noChangeArrowheads="1"/>
            </p:cNvPicPr>
            <p:nvPr/>
          </p:nvPicPr>
          <p:blipFill>
            <a:blip r:embed="rId4" cstate="print"/>
            <a:srcRect/>
            <a:stretch>
              <a:fillRect/>
            </a:stretch>
          </p:blipFill>
          <p:spPr bwMode="auto">
            <a:xfrm>
              <a:off x="540" y="2889"/>
              <a:ext cx="4669" cy="390"/>
            </a:xfrm>
            <a:prstGeom prst="rect">
              <a:avLst/>
            </a:prstGeom>
            <a:noFill/>
            <a:ln w="9525">
              <a:solidFill>
                <a:schemeClr val="bg2"/>
              </a:solidFill>
              <a:miter lim="800000"/>
              <a:headEnd/>
              <a:tailEnd/>
            </a:ln>
          </p:spPr>
        </p:pic>
        <p:sp>
          <p:nvSpPr>
            <p:cNvPr id="79895" name="Text Box 30"/>
            <p:cNvSpPr txBox="1">
              <a:spLocks noChangeArrowheads="1"/>
            </p:cNvSpPr>
            <p:nvPr/>
          </p:nvSpPr>
          <p:spPr bwMode="auto">
            <a:xfrm>
              <a:off x="2258" y="2603"/>
              <a:ext cx="1887" cy="291"/>
            </a:xfrm>
            <a:prstGeom prst="rect">
              <a:avLst/>
            </a:prstGeom>
            <a:noFill/>
            <a:ln w="9525">
              <a:noFill/>
              <a:miter lim="800000"/>
              <a:headEnd/>
              <a:tailEnd/>
            </a:ln>
          </p:spPr>
          <p:txBody>
            <a:bodyPr wrap="none">
              <a:spAutoFit/>
            </a:bodyPr>
            <a:lstStyle/>
            <a:p>
              <a:pPr algn="ctr" eaLnBrk="0" hangingPunct="0"/>
              <a:r>
                <a:rPr lang="en-US"/>
                <a:t>o en un archivo XML</a:t>
              </a:r>
            </a:p>
          </p:txBody>
        </p:sp>
      </p:grpSp>
      <p:grpSp>
        <p:nvGrpSpPr>
          <p:cNvPr id="5" name="Group 40"/>
          <p:cNvGrpSpPr>
            <a:grpSpLocks/>
          </p:cNvGrpSpPr>
          <p:nvPr/>
        </p:nvGrpSpPr>
        <p:grpSpPr bwMode="auto">
          <a:xfrm>
            <a:off x="1863725" y="2825750"/>
            <a:ext cx="2260600" cy="193675"/>
            <a:chOff x="1174" y="1780"/>
            <a:chExt cx="1424" cy="122"/>
          </a:xfrm>
        </p:grpSpPr>
        <p:sp>
          <p:nvSpPr>
            <p:cNvPr id="79892" name="Rectangle 31"/>
            <p:cNvSpPr>
              <a:spLocks noChangeArrowheads="1"/>
            </p:cNvSpPr>
            <p:nvPr/>
          </p:nvSpPr>
          <p:spPr bwMode="auto">
            <a:xfrm>
              <a:off x="2214" y="1782"/>
              <a:ext cx="384" cy="12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79893" name="Rectangle 33"/>
            <p:cNvSpPr>
              <a:spLocks noChangeArrowheads="1"/>
            </p:cNvSpPr>
            <p:nvPr/>
          </p:nvSpPr>
          <p:spPr bwMode="auto">
            <a:xfrm>
              <a:off x="1174" y="1780"/>
              <a:ext cx="708" cy="120"/>
            </a:xfrm>
            <a:prstGeom prst="rect">
              <a:avLst/>
            </a:prstGeom>
            <a:noFill/>
            <a:ln w="38100">
              <a:solidFill>
                <a:schemeClr val="bg2"/>
              </a:solidFill>
              <a:miter lim="800000"/>
              <a:headEnd/>
              <a:tailEnd/>
            </a:ln>
          </p:spPr>
          <p:txBody>
            <a:bodyPr wrap="none" anchor="ctr"/>
            <a:lstStyle/>
            <a:p>
              <a:pPr algn="ctr" eaLnBrk="0" hangingPunct="0"/>
              <a:endParaRPr lang="en-US"/>
            </a:p>
          </p:txBody>
        </p:sp>
      </p:grpSp>
      <p:grpSp>
        <p:nvGrpSpPr>
          <p:cNvPr id="6" name="Group 42"/>
          <p:cNvGrpSpPr>
            <a:grpSpLocks/>
          </p:cNvGrpSpPr>
          <p:nvPr/>
        </p:nvGrpSpPr>
        <p:grpSpPr bwMode="auto">
          <a:xfrm>
            <a:off x="879475" y="4918075"/>
            <a:ext cx="2155825" cy="184150"/>
            <a:chOff x="554" y="3098"/>
            <a:chExt cx="1358" cy="116"/>
          </a:xfrm>
        </p:grpSpPr>
        <p:sp>
          <p:nvSpPr>
            <p:cNvPr id="79890" name="Rectangle 32"/>
            <p:cNvSpPr>
              <a:spLocks noChangeArrowheads="1"/>
            </p:cNvSpPr>
            <p:nvPr/>
          </p:nvSpPr>
          <p:spPr bwMode="auto">
            <a:xfrm>
              <a:off x="1432" y="3100"/>
              <a:ext cx="480" cy="114"/>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79891" name="Rectangle 34"/>
            <p:cNvSpPr>
              <a:spLocks noChangeArrowheads="1"/>
            </p:cNvSpPr>
            <p:nvPr/>
          </p:nvSpPr>
          <p:spPr bwMode="auto">
            <a:xfrm>
              <a:off x="554" y="3098"/>
              <a:ext cx="870" cy="114"/>
            </a:xfrm>
            <a:prstGeom prst="rect">
              <a:avLst/>
            </a:prstGeom>
            <a:noFill/>
            <a:ln w="38100">
              <a:solidFill>
                <a:schemeClr val="bg2"/>
              </a:solidFill>
              <a:miter lim="800000"/>
              <a:headEnd/>
              <a:tailEnd/>
            </a:ln>
          </p:spPr>
          <p:txBody>
            <a:bodyPr wrap="none" anchor="ctr"/>
            <a:lstStyle/>
            <a:p>
              <a:pPr algn="ctr" eaLnBrk="0" hangingPunct="0"/>
              <a:endParaRPr lang="en-US"/>
            </a:p>
          </p:txBody>
        </p:sp>
      </p:grpSp>
      <p:grpSp>
        <p:nvGrpSpPr>
          <p:cNvPr id="7" name="Group 41"/>
          <p:cNvGrpSpPr>
            <a:grpSpLocks/>
          </p:cNvGrpSpPr>
          <p:nvPr/>
        </p:nvGrpSpPr>
        <p:grpSpPr bwMode="auto">
          <a:xfrm>
            <a:off x="1870075" y="3108325"/>
            <a:ext cx="3365500" cy="212725"/>
            <a:chOff x="1178" y="1958"/>
            <a:chExt cx="2120" cy="134"/>
          </a:xfrm>
        </p:grpSpPr>
        <p:sp>
          <p:nvSpPr>
            <p:cNvPr id="79888" name="Rectangle 35"/>
            <p:cNvSpPr>
              <a:spLocks noChangeArrowheads="1"/>
            </p:cNvSpPr>
            <p:nvPr/>
          </p:nvSpPr>
          <p:spPr bwMode="auto">
            <a:xfrm>
              <a:off x="2218" y="1960"/>
              <a:ext cx="1080" cy="132"/>
            </a:xfrm>
            <a:prstGeom prst="rect">
              <a:avLst/>
            </a:prstGeom>
            <a:noFill/>
            <a:ln w="38100">
              <a:solidFill>
                <a:srgbClr val="FF0066"/>
              </a:solidFill>
              <a:miter lim="800000"/>
              <a:headEnd/>
              <a:tailEnd/>
            </a:ln>
          </p:spPr>
          <p:txBody>
            <a:bodyPr wrap="none" anchor="ctr"/>
            <a:lstStyle/>
            <a:p>
              <a:pPr eaLnBrk="0" hangingPunct="0"/>
              <a:endParaRPr lang="en-US"/>
            </a:p>
          </p:txBody>
        </p:sp>
        <p:sp>
          <p:nvSpPr>
            <p:cNvPr id="79889" name="Rectangle 36"/>
            <p:cNvSpPr>
              <a:spLocks noChangeArrowheads="1"/>
            </p:cNvSpPr>
            <p:nvPr/>
          </p:nvSpPr>
          <p:spPr bwMode="auto">
            <a:xfrm>
              <a:off x="1178" y="1958"/>
              <a:ext cx="708" cy="120"/>
            </a:xfrm>
            <a:prstGeom prst="rect">
              <a:avLst/>
            </a:prstGeom>
            <a:noFill/>
            <a:ln w="38100">
              <a:solidFill>
                <a:schemeClr val="accent2"/>
              </a:solidFill>
              <a:miter lim="800000"/>
              <a:headEnd/>
              <a:tailEnd/>
            </a:ln>
          </p:spPr>
          <p:txBody>
            <a:bodyPr wrap="none" anchor="ctr"/>
            <a:lstStyle/>
            <a:p>
              <a:pPr algn="ctr" eaLnBrk="0" hangingPunct="0"/>
              <a:endParaRPr lang="en-US"/>
            </a:p>
          </p:txBody>
        </p:sp>
      </p:grpSp>
      <p:grpSp>
        <p:nvGrpSpPr>
          <p:cNvPr id="8" name="Group 43"/>
          <p:cNvGrpSpPr>
            <a:grpSpLocks/>
          </p:cNvGrpSpPr>
          <p:nvPr/>
        </p:nvGrpSpPr>
        <p:grpSpPr bwMode="auto">
          <a:xfrm>
            <a:off x="3076575" y="4918075"/>
            <a:ext cx="3108325" cy="209550"/>
            <a:chOff x="1938" y="3098"/>
            <a:chExt cx="1958" cy="132"/>
          </a:xfrm>
        </p:grpSpPr>
        <p:sp>
          <p:nvSpPr>
            <p:cNvPr id="79886" name="Rectangle 37"/>
            <p:cNvSpPr>
              <a:spLocks noChangeArrowheads="1"/>
            </p:cNvSpPr>
            <p:nvPr/>
          </p:nvSpPr>
          <p:spPr bwMode="auto">
            <a:xfrm>
              <a:off x="2552" y="3098"/>
              <a:ext cx="1344" cy="132"/>
            </a:xfrm>
            <a:prstGeom prst="rect">
              <a:avLst/>
            </a:prstGeom>
            <a:noFill/>
            <a:ln w="38100">
              <a:solidFill>
                <a:srgbClr val="FF0066"/>
              </a:solidFill>
              <a:miter lim="800000"/>
              <a:headEnd/>
              <a:tailEnd/>
            </a:ln>
          </p:spPr>
          <p:txBody>
            <a:bodyPr wrap="none" anchor="ctr"/>
            <a:lstStyle/>
            <a:p>
              <a:pPr eaLnBrk="0" hangingPunct="0"/>
              <a:endParaRPr lang="en-US"/>
            </a:p>
          </p:txBody>
        </p:sp>
        <p:sp>
          <p:nvSpPr>
            <p:cNvPr id="79887" name="Rectangle 38"/>
            <p:cNvSpPr>
              <a:spLocks noChangeArrowheads="1"/>
            </p:cNvSpPr>
            <p:nvPr/>
          </p:nvSpPr>
          <p:spPr bwMode="auto">
            <a:xfrm>
              <a:off x="1938" y="3102"/>
              <a:ext cx="576" cy="120"/>
            </a:xfrm>
            <a:prstGeom prst="rect">
              <a:avLst/>
            </a:prstGeom>
            <a:noFill/>
            <a:ln w="38100">
              <a:solidFill>
                <a:schemeClr val="accent2"/>
              </a:solidFill>
              <a:miter lim="800000"/>
              <a:headEnd/>
              <a:tailEnd/>
            </a:ln>
          </p:spPr>
          <p:txBody>
            <a:bodyPr wrap="none" anchor="ctr"/>
            <a:lstStyle/>
            <a:p>
              <a:pPr algn="ctr" eaLnBrk="0" hangingPunct="0"/>
              <a:endParaRPr lang="en-US"/>
            </a:p>
          </p:txBody>
        </p:sp>
      </p:grpSp>
      <p:sp>
        <p:nvSpPr>
          <p:cNvPr id="28"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79884"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 </a:t>
            </a:r>
            <a:r>
              <a:rPr lang="en-US" dirty="0" smtClean="0"/>
              <a:t>Paso 2 </a:t>
            </a:r>
            <a:r>
              <a:rPr lang="en-US" dirty="0" err="1" smtClean="0"/>
              <a:t>Proveedor</a:t>
            </a:r>
            <a:r>
              <a:rPr lang="en-US" dirty="0" smtClean="0"/>
              <a:t> de </a:t>
            </a:r>
            <a:r>
              <a:rPr lang="en-US" dirty="0" err="1" smtClean="0"/>
              <a:t>tarjetas</a:t>
            </a:r>
            <a:r>
              <a:rPr lang="en-US" dirty="0" smtClean="0"/>
              <a:t> 7/8</a:t>
            </a:r>
          </a:p>
        </p:txBody>
      </p:sp>
      <p:sp>
        <p:nvSpPr>
          <p:cNvPr id="79885"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to="" calcmode="lin" valueType="num">
                                      <p:cBhvr>
                                        <p:cTn id="12" dur="1" fill="hold"/>
                                        <p:tgtEl>
                                          <p:spTgt spid="4"/>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to="" calcmode="lin" valueType="num">
                                      <p:cBhvr>
                                        <p:cTn id="17" dur="1" fill="hold"/>
                                        <p:tgtEl>
                                          <p:spTgt spid="5"/>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to="" calcmode="lin" valueType="num">
                                      <p:cBhvr>
                                        <p:cTn id="22" dur="1" fill="hold"/>
                                        <p:tgtEl>
                                          <p:spTgt spid="6"/>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 to="" calcmode="lin" valueType="num">
                                      <p:cBhvr>
                                        <p:cTn id="32" dur="1" fill="hold"/>
                                        <p:tgtEl>
                                          <p:spTgt spid="8"/>
                                        </p:tgtEl>
                                        <p:attrNameLst>
                                          <p:attrName/>
                                        </p:attrNameLst>
                                      </p:cBhvr>
                                    </p:anim>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idx="1"/>
          </p:nvPr>
        </p:nvSpPr>
        <p:spPr>
          <a:xfrm>
            <a:off x="685800" y="2224088"/>
            <a:ext cx="7466013" cy="3321050"/>
          </a:xfrm>
        </p:spPr>
        <p:txBody>
          <a:bodyPr/>
          <a:lstStyle/>
          <a:p>
            <a:pPr eaLnBrk="1" hangingPunct="1"/>
            <a:r>
              <a:rPr lang="en-US" smtClean="0"/>
              <a:t>Crear un nuevo proveedor de tarjeta usando la función batch Load </a:t>
            </a:r>
            <a:br>
              <a:rPr lang="en-US" smtClean="0"/>
            </a:br>
            <a:r>
              <a:rPr lang="en-US" smtClean="0"/>
              <a:t> Card</a:t>
            </a:r>
            <a:r>
              <a:rPr lang="en-US" i="1" smtClean="0"/>
              <a:t>_Vendor_</a:t>
            </a:r>
            <a:r>
              <a:rPr lang="en-US" i="1" smtClean="0">
                <a:solidFill>
                  <a:srgbClr val="FF0066"/>
                </a:solidFill>
              </a:rPr>
              <a:t>xx</a:t>
            </a:r>
          </a:p>
          <a:p>
            <a:pPr lvl="1" eaLnBrk="1" hangingPunct="1">
              <a:buFont typeface="Symbol" charset="2"/>
              <a:buNone/>
            </a:pPr>
            <a:r>
              <a:rPr lang="en-US" i="1" smtClean="0"/>
              <a:t>(Nombre de archivo	CardVendor_</a:t>
            </a:r>
            <a:r>
              <a:rPr lang="en-US" i="1" smtClean="0">
                <a:solidFill>
                  <a:srgbClr val="FF0066"/>
                </a:solidFill>
              </a:rPr>
              <a:t>xx</a:t>
            </a:r>
            <a:r>
              <a:rPr lang="en-US" i="1" smtClean="0"/>
              <a:t>.xml)</a:t>
            </a:r>
          </a:p>
        </p:txBody>
      </p:sp>
      <p:sp>
        <p:nvSpPr>
          <p:cNvPr id="81923" name="Slide Number Placeholder 3"/>
          <p:cNvSpPr>
            <a:spLocks noGrp="1"/>
          </p:cNvSpPr>
          <p:nvPr>
            <p:ph type="sldNum" sz="quarter" idx="10"/>
          </p:nvPr>
        </p:nvSpPr>
        <p:spPr bwMode="auto">
          <a:noFill/>
          <a:ln>
            <a:miter lim="800000"/>
            <a:headEnd/>
            <a:tailEnd/>
          </a:ln>
        </p:spPr>
        <p:txBody>
          <a:bodyPr/>
          <a:lstStyle/>
          <a:p>
            <a:fld id="{363AFFB7-F8DB-4150-9B92-40615151E0CB}" type="slidenum">
              <a:rPr lang="fr-FR"/>
              <a:pPr/>
              <a:t>21</a:t>
            </a:fld>
            <a:endParaRPr lang="fr-FR"/>
          </a:p>
        </p:txBody>
      </p:sp>
      <p:pic>
        <p:nvPicPr>
          <p:cNvPr id="81924" name="Picture 4"/>
          <p:cNvPicPr>
            <a:picLocks noChangeArrowheads="1"/>
          </p:cNvPicPr>
          <p:nvPr/>
        </p:nvPicPr>
        <p:blipFill>
          <a:blip r:embed="rId3" cstate="print"/>
          <a:srcRect/>
          <a:stretch>
            <a:fillRect/>
          </a:stretch>
        </p:blipFill>
        <p:spPr bwMode="auto">
          <a:xfrm>
            <a:off x="5038725" y="3571875"/>
            <a:ext cx="2057400" cy="2540000"/>
          </a:xfrm>
          <a:prstGeom prst="rect">
            <a:avLst/>
          </a:prstGeom>
          <a:noFill/>
          <a:ln w="12700">
            <a:noFill/>
            <a:miter lim="800000"/>
            <a:headEnd/>
            <a:tailEnd/>
          </a:ln>
        </p:spPr>
      </p:pic>
      <p:pic>
        <p:nvPicPr>
          <p:cNvPr id="81925" name="Picture 5" descr="paper_pen"/>
          <p:cNvPicPr>
            <a:picLocks noChangeAspect="1" noChangeArrowheads="1"/>
          </p:cNvPicPr>
          <p:nvPr/>
        </p:nvPicPr>
        <p:blipFill>
          <a:blip r:embed="rId4" cstate="print"/>
          <a:srcRect/>
          <a:stretch>
            <a:fillRect/>
          </a:stretch>
        </p:blipFill>
        <p:spPr bwMode="auto">
          <a:xfrm>
            <a:off x="7503886" y="952500"/>
            <a:ext cx="981302" cy="1280908"/>
          </a:xfrm>
          <a:prstGeom prst="rect">
            <a:avLst/>
          </a:prstGeom>
          <a:noFill/>
          <a:ln w="9525">
            <a:noFill/>
            <a:miter lim="800000"/>
            <a:headEnd/>
            <a:tailEnd/>
          </a:ln>
        </p:spPr>
      </p:pic>
      <p:sp>
        <p:nvSpPr>
          <p:cNvPr id="81927" name="Text Box 12"/>
          <p:cNvSpPr txBox="1">
            <a:spLocks noChangeArrowheads="1"/>
          </p:cNvSpPr>
          <p:nvPr/>
        </p:nvSpPr>
        <p:spPr bwMode="auto">
          <a:xfrm>
            <a:off x="469900" y="5680075"/>
            <a:ext cx="4140200" cy="338138"/>
          </a:xfrm>
          <a:prstGeom prst="rect">
            <a:avLst/>
          </a:prstGeom>
          <a:noFill/>
          <a:ln w="9525">
            <a:noFill/>
            <a:miter lim="800000"/>
            <a:headEnd/>
            <a:tailEnd/>
          </a:ln>
        </p:spPr>
        <p:txBody>
          <a:bodyPr wrap="none">
            <a:spAutoFit/>
          </a:bodyPr>
          <a:lstStyle/>
          <a:p>
            <a:pPr eaLnBrk="0" hangingPunct="0"/>
            <a:r>
              <a:rPr lang="en-US" sz="1600" i="1">
                <a:solidFill>
                  <a:srgbClr val="FF0066"/>
                </a:solidFill>
              </a:rPr>
              <a:t>xx</a:t>
            </a:r>
            <a:r>
              <a:rPr lang="en-US" sz="1600" i="1"/>
              <a:t> = Su número de tarjeta (de 01 hasta 10)</a:t>
            </a:r>
          </a:p>
        </p:txBody>
      </p:sp>
      <p:sp>
        <p:nvSpPr>
          <p:cNvPr id="12"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81929"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 </a:t>
            </a:r>
            <a:r>
              <a:rPr lang="en-US" dirty="0" smtClean="0"/>
              <a:t>Paso 2 </a:t>
            </a:r>
            <a:r>
              <a:rPr lang="en-US" dirty="0" err="1" smtClean="0"/>
              <a:t>Proveedor</a:t>
            </a:r>
            <a:r>
              <a:rPr lang="en-US" dirty="0" smtClean="0"/>
              <a:t> de </a:t>
            </a:r>
            <a:r>
              <a:rPr lang="en-US" dirty="0" err="1" smtClean="0"/>
              <a:t>tarjetas</a:t>
            </a:r>
            <a:r>
              <a:rPr lang="en-US" dirty="0" smtClean="0"/>
              <a:t> 1/8</a:t>
            </a:r>
          </a:p>
        </p:txBody>
      </p:sp>
      <p:sp>
        <p:nvSpPr>
          <p:cNvPr id="81930"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a:t>
            </a:r>
            <a:r>
              <a:rPr lang="en-US" dirty="0" smtClean="0"/>
              <a:t>Paso 2 </a:t>
            </a:r>
            <a:r>
              <a:rPr lang="en-US" dirty="0" err="1" smtClean="0"/>
              <a:t>Definición</a:t>
            </a:r>
            <a:r>
              <a:rPr lang="en-US" dirty="0" smtClean="0"/>
              <a:t> de </a:t>
            </a:r>
            <a:r>
              <a:rPr lang="en-US" dirty="0" err="1" smtClean="0"/>
              <a:t>tarjeta</a:t>
            </a:r>
            <a:r>
              <a:rPr lang="en-US" dirty="0" smtClean="0"/>
              <a:t> 1/3</a:t>
            </a:r>
          </a:p>
        </p:txBody>
      </p:sp>
      <p:sp>
        <p:nvSpPr>
          <p:cNvPr id="83971" name="Slide Number Placeholder 3"/>
          <p:cNvSpPr>
            <a:spLocks noGrp="1"/>
          </p:cNvSpPr>
          <p:nvPr>
            <p:ph type="sldNum" sz="quarter" idx="10"/>
          </p:nvPr>
        </p:nvSpPr>
        <p:spPr bwMode="auto">
          <a:noFill/>
          <a:ln>
            <a:miter lim="800000"/>
            <a:headEnd/>
            <a:tailEnd/>
          </a:ln>
        </p:spPr>
        <p:txBody>
          <a:bodyPr/>
          <a:lstStyle/>
          <a:p>
            <a:fld id="{F653979E-B025-4C56-AD8F-D16F011756E9}" type="slidenum">
              <a:rPr lang="fr-FR"/>
              <a:pPr/>
              <a:t>22</a:t>
            </a:fld>
            <a:endParaRPr lang="fr-FR"/>
          </a:p>
        </p:txBody>
      </p:sp>
      <p:pic>
        <p:nvPicPr>
          <p:cNvPr id="184323" name="Picture 3"/>
          <p:cNvPicPr>
            <a:picLocks noChangeAspect="1" noChangeArrowheads="1"/>
          </p:cNvPicPr>
          <p:nvPr/>
        </p:nvPicPr>
        <p:blipFill>
          <a:blip r:embed="rId3" cstate="print"/>
          <a:srcRect/>
          <a:stretch>
            <a:fillRect/>
          </a:stretch>
        </p:blipFill>
        <p:spPr bwMode="auto">
          <a:xfrm>
            <a:off x="6829425" y="3876221"/>
            <a:ext cx="2314575" cy="1981200"/>
          </a:xfrm>
          <a:prstGeom prst="rect">
            <a:avLst/>
          </a:prstGeom>
          <a:noFill/>
          <a:ln w="9525">
            <a:noFill/>
            <a:miter lim="800000"/>
            <a:headEnd/>
            <a:tailEnd/>
          </a:ln>
        </p:spPr>
      </p:pic>
      <p:sp>
        <p:nvSpPr>
          <p:cNvPr id="184324" name="Rectangle 4"/>
          <p:cNvSpPr>
            <a:spLocks noChangeArrowheads="1"/>
          </p:cNvSpPr>
          <p:nvPr/>
        </p:nvSpPr>
        <p:spPr bwMode="auto">
          <a:xfrm>
            <a:off x="7028996" y="3981450"/>
            <a:ext cx="1914525" cy="657225"/>
          </a:xfrm>
          <a:prstGeom prst="rect">
            <a:avLst/>
          </a:prstGeom>
          <a:noFill/>
          <a:ln w="57150">
            <a:solidFill>
              <a:srgbClr val="FF9933"/>
            </a:solidFill>
            <a:miter lim="800000"/>
            <a:headEnd/>
            <a:tailEnd/>
          </a:ln>
        </p:spPr>
        <p:txBody>
          <a:bodyPr wrap="none" anchor="ctr"/>
          <a:lstStyle/>
          <a:p>
            <a:pPr eaLnBrk="0" hangingPunct="0"/>
            <a:endParaRPr lang="en-US"/>
          </a:p>
        </p:txBody>
      </p:sp>
      <p:pic>
        <p:nvPicPr>
          <p:cNvPr id="184355" name="Picture 35"/>
          <p:cNvPicPr>
            <a:picLocks noChangeAspect="1" noChangeArrowheads="1"/>
          </p:cNvPicPr>
          <p:nvPr/>
        </p:nvPicPr>
        <p:blipFill>
          <a:blip r:embed="rId4" cstate="print"/>
          <a:srcRect/>
          <a:stretch>
            <a:fillRect/>
          </a:stretch>
        </p:blipFill>
        <p:spPr bwMode="auto">
          <a:xfrm>
            <a:off x="690563" y="1125538"/>
            <a:ext cx="6094412" cy="5097462"/>
          </a:xfrm>
          <a:prstGeom prst="rect">
            <a:avLst/>
          </a:prstGeom>
          <a:noFill/>
          <a:ln w="9525">
            <a:noFill/>
            <a:miter lim="800000"/>
            <a:headEnd/>
            <a:tailEnd/>
          </a:ln>
        </p:spPr>
      </p:pic>
      <p:sp>
        <p:nvSpPr>
          <p:cNvPr id="184331" name="Rectangle 11"/>
          <p:cNvSpPr>
            <a:spLocks noChangeArrowheads="1"/>
          </p:cNvSpPr>
          <p:nvPr/>
        </p:nvSpPr>
        <p:spPr bwMode="auto">
          <a:xfrm>
            <a:off x="1892300" y="1736725"/>
            <a:ext cx="1609725" cy="19050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84329" name="Rectangle 9"/>
          <p:cNvSpPr>
            <a:spLocks noChangeArrowheads="1"/>
          </p:cNvSpPr>
          <p:nvPr/>
        </p:nvSpPr>
        <p:spPr bwMode="auto">
          <a:xfrm>
            <a:off x="733425" y="3035300"/>
            <a:ext cx="1123950" cy="142875"/>
          </a:xfrm>
          <a:prstGeom prst="rect">
            <a:avLst/>
          </a:prstGeom>
          <a:noFill/>
          <a:ln w="38100">
            <a:solidFill>
              <a:srgbClr val="FF9933"/>
            </a:solidFill>
            <a:miter lim="800000"/>
            <a:headEnd/>
            <a:tailEnd/>
          </a:ln>
        </p:spPr>
        <p:txBody>
          <a:bodyPr wrap="none" anchor="ctr"/>
          <a:lstStyle/>
          <a:p>
            <a:pPr eaLnBrk="0" hangingPunct="0"/>
            <a:endParaRPr lang="en-US"/>
          </a:p>
        </p:txBody>
      </p:sp>
      <p:pic>
        <p:nvPicPr>
          <p:cNvPr id="184356" name="Picture 36"/>
          <p:cNvPicPr>
            <a:picLocks noChangeAspect="1" noChangeArrowheads="1"/>
          </p:cNvPicPr>
          <p:nvPr/>
        </p:nvPicPr>
        <p:blipFill>
          <a:blip r:embed="rId5" cstate="print"/>
          <a:srcRect/>
          <a:stretch>
            <a:fillRect/>
          </a:stretch>
        </p:blipFill>
        <p:spPr bwMode="auto">
          <a:xfrm>
            <a:off x="1947863" y="2114550"/>
            <a:ext cx="4800600" cy="3390900"/>
          </a:xfrm>
          <a:prstGeom prst="rect">
            <a:avLst/>
          </a:prstGeom>
          <a:noFill/>
          <a:ln w="9525">
            <a:noFill/>
            <a:miter lim="800000"/>
            <a:headEnd/>
            <a:tailEnd/>
          </a:ln>
        </p:spPr>
      </p:pic>
      <p:sp>
        <p:nvSpPr>
          <p:cNvPr id="184330" name="Rectangle 10"/>
          <p:cNvSpPr>
            <a:spLocks noChangeArrowheads="1"/>
          </p:cNvSpPr>
          <p:nvPr/>
        </p:nvSpPr>
        <p:spPr bwMode="auto">
          <a:xfrm>
            <a:off x="2038350" y="2235200"/>
            <a:ext cx="1181100" cy="200025"/>
          </a:xfrm>
          <a:prstGeom prst="rect">
            <a:avLst/>
          </a:prstGeom>
          <a:noFill/>
          <a:ln w="38100">
            <a:solidFill>
              <a:srgbClr val="FF9933"/>
            </a:solidFill>
            <a:miter lim="800000"/>
            <a:headEnd/>
            <a:tailEnd/>
          </a:ln>
        </p:spPr>
        <p:txBody>
          <a:bodyPr wrap="none" anchor="ctr"/>
          <a:lstStyle/>
          <a:p>
            <a:pPr eaLnBrk="0" hangingPunct="0"/>
            <a:endParaRPr lang="en-US"/>
          </a:p>
        </p:txBody>
      </p:sp>
      <p:grpSp>
        <p:nvGrpSpPr>
          <p:cNvPr id="3" name="Group 32"/>
          <p:cNvGrpSpPr>
            <a:grpSpLocks/>
          </p:cNvGrpSpPr>
          <p:nvPr/>
        </p:nvGrpSpPr>
        <p:grpSpPr bwMode="auto">
          <a:xfrm>
            <a:off x="6791779" y="2688545"/>
            <a:ext cx="1860550" cy="976312"/>
            <a:chOff x="4534" y="1907"/>
            <a:chExt cx="1112" cy="615"/>
          </a:xfrm>
        </p:grpSpPr>
        <p:sp>
          <p:nvSpPr>
            <p:cNvPr id="83988" name="AutoShape 33"/>
            <p:cNvSpPr>
              <a:spLocks/>
            </p:cNvSpPr>
            <p:nvPr/>
          </p:nvSpPr>
          <p:spPr bwMode="auto">
            <a:xfrm>
              <a:off x="4534" y="1907"/>
              <a:ext cx="56" cy="559"/>
            </a:xfrm>
            <a:prstGeom prst="rightBrace">
              <a:avLst>
                <a:gd name="adj1" fmla="val 83185"/>
                <a:gd name="adj2" fmla="val 50000"/>
              </a:avLst>
            </a:prstGeom>
            <a:noFill/>
            <a:ln w="38100">
              <a:solidFill>
                <a:schemeClr val="bg2"/>
              </a:solidFill>
              <a:round/>
              <a:headEnd/>
              <a:tailEnd/>
            </a:ln>
          </p:spPr>
          <p:txBody>
            <a:bodyPr wrap="none" anchor="ctr"/>
            <a:lstStyle/>
            <a:p>
              <a:pPr algn="ctr" eaLnBrk="0" hangingPunct="0"/>
              <a:r>
                <a:rPr lang="en-US">
                  <a:solidFill>
                    <a:schemeClr val="bg2"/>
                  </a:solidFill>
                </a:rPr>
                <a:t> </a:t>
              </a:r>
            </a:p>
          </p:txBody>
        </p:sp>
        <p:sp>
          <p:nvSpPr>
            <p:cNvPr id="83989" name="Text Box 34"/>
            <p:cNvSpPr txBox="1">
              <a:spLocks noChangeArrowheads="1"/>
            </p:cNvSpPr>
            <p:nvPr/>
          </p:nvSpPr>
          <p:spPr bwMode="auto">
            <a:xfrm>
              <a:off x="4644" y="1999"/>
              <a:ext cx="1002" cy="523"/>
            </a:xfrm>
            <a:prstGeom prst="rect">
              <a:avLst/>
            </a:prstGeom>
            <a:noFill/>
            <a:ln w="9525">
              <a:noFill/>
              <a:miter lim="800000"/>
              <a:headEnd/>
              <a:tailEnd/>
            </a:ln>
          </p:spPr>
          <p:txBody>
            <a:bodyPr>
              <a:spAutoFit/>
            </a:bodyPr>
            <a:lstStyle/>
            <a:p>
              <a:pPr eaLnBrk="0" hangingPunct="0"/>
              <a:r>
                <a:rPr lang="en-US" sz="1600" b="1"/>
                <a:t>Definición de tarjeta existente</a:t>
              </a:r>
            </a:p>
          </p:txBody>
        </p:sp>
      </p:grpSp>
      <p:grpSp>
        <p:nvGrpSpPr>
          <p:cNvPr id="4" name="Group 38"/>
          <p:cNvGrpSpPr>
            <a:grpSpLocks/>
          </p:cNvGrpSpPr>
          <p:nvPr/>
        </p:nvGrpSpPr>
        <p:grpSpPr bwMode="auto">
          <a:xfrm>
            <a:off x="2101850" y="4502150"/>
            <a:ext cx="4552950" cy="917575"/>
            <a:chOff x="1330" y="2836"/>
            <a:chExt cx="2868" cy="578"/>
          </a:xfrm>
        </p:grpSpPr>
        <p:sp>
          <p:nvSpPr>
            <p:cNvPr id="83985" name="Rectangle 28"/>
            <p:cNvSpPr>
              <a:spLocks noChangeArrowheads="1"/>
            </p:cNvSpPr>
            <p:nvPr/>
          </p:nvSpPr>
          <p:spPr bwMode="auto">
            <a:xfrm>
              <a:off x="1330" y="3264"/>
              <a:ext cx="1124" cy="15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83986" name="Rectangle 29"/>
            <p:cNvSpPr>
              <a:spLocks noChangeArrowheads="1"/>
            </p:cNvSpPr>
            <p:nvPr/>
          </p:nvSpPr>
          <p:spPr bwMode="auto">
            <a:xfrm>
              <a:off x="3418" y="2836"/>
              <a:ext cx="294" cy="114"/>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83987" name="Rectangle 30"/>
            <p:cNvSpPr>
              <a:spLocks noChangeArrowheads="1"/>
            </p:cNvSpPr>
            <p:nvPr/>
          </p:nvSpPr>
          <p:spPr bwMode="auto">
            <a:xfrm>
              <a:off x="3652" y="3280"/>
              <a:ext cx="546" cy="120"/>
            </a:xfrm>
            <a:prstGeom prst="rect">
              <a:avLst/>
            </a:prstGeom>
            <a:noFill/>
            <a:ln w="57150">
              <a:solidFill>
                <a:srgbClr val="FF9933"/>
              </a:solidFill>
              <a:miter lim="800000"/>
              <a:headEnd/>
              <a:tailEnd/>
            </a:ln>
          </p:spPr>
          <p:txBody>
            <a:bodyPr wrap="none" anchor="ctr"/>
            <a:lstStyle/>
            <a:p>
              <a:pPr eaLnBrk="0" hangingPunct="0"/>
              <a:endParaRPr lang="en-US"/>
            </a:p>
          </p:txBody>
        </p:sp>
      </p:grpSp>
      <p:sp>
        <p:nvSpPr>
          <p:cNvPr id="184357" name="Rectangle 37"/>
          <p:cNvSpPr>
            <a:spLocks noChangeArrowheads="1"/>
          </p:cNvSpPr>
          <p:nvPr/>
        </p:nvSpPr>
        <p:spPr bwMode="auto">
          <a:xfrm>
            <a:off x="5384800" y="5203825"/>
            <a:ext cx="333375" cy="19050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4"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83984"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84324"/>
                                        </p:tgtEl>
                                        <p:attrNameLst>
                                          <p:attrName>style.visibility</p:attrName>
                                        </p:attrNameLst>
                                      </p:cBhvr>
                                      <p:to>
                                        <p:strVal val="visible"/>
                                      </p:to>
                                    </p:set>
                                    <p:anim to="" calcmode="lin" valueType="num">
                                      <p:cBhvr>
                                        <p:cTn id="7" dur="1" fill="hold"/>
                                        <p:tgtEl>
                                          <p:spTgt spid="18432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84355"/>
                                        </p:tgtEl>
                                        <p:attrNameLst>
                                          <p:attrName>style.visibility</p:attrName>
                                        </p:attrNameLst>
                                      </p:cBhvr>
                                      <p:to>
                                        <p:strVal val="visible"/>
                                      </p:to>
                                    </p:set>
                                    <p:anim to="" calcmode="lin" valueType="num">
                                      <p:cBhvr>
                                        <p:cTn id="12" dur="1" fill="hold"/>
                                        <p:tgtEl>
                                          <p:spTgt spid="184355"/>
                                        </p:tgtEl>
                                        <p:attrNameLst>
                                          <p:attrName/>
                                        </p:attrNameLst>
                                      </p:cBhvr>
                                    </p:anim>
                                  </p:childTnLst>
                                </p:cTn>
                              </p:par>
                              <p:par>
                                <p:cTn id="13" presetID="1" presetClass="exit" presetSubtype="0" fill="hold" grpId="1" nodeType="withEffect">
                                  <p:stCondLst>
                                    <p:cond delay="0"/>
                                  </p:stCondLst>
                                  <p:childTnLst>
                                    <p:set>
                                      <p:cBhvr>
                                        <p:cTn id="14" dur="1" fill="hold">
                                          <p:stCondLst>
                                            <p:cond delay="0"/>
                                          </p:stCondLst>
                                        </p:cTn>
                                        <p:tgtEl>
                                          <p:spTgt spid="18432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8432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184331"/>
                                        </p:tgtEl>
                                        <p:attrNameLst>
                                          <p:attrName>style.visibility</p:attrName>
                                        </p:attrNameLst>
                                      </p:cBhvr>
                                      <p:to>
                                        <p:strVal val="visible"/>
                                      </p:to>
                                    </p:set>
                                    <p:anim to="" calcmode="lin" valueType="num">
                                      <p:cBhvr>
                                        <p:cTn id="21" dur="1" fill="hold"/>
                                        <p:tgtEl>
                                          <p:spTgt spid="184331"/>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0"/>
                                          </p:stCondLst>
                                        </p:cTn>
                                        <p:tgtEl>
                                          <p:spTgt spid="184329"/>
                                        </p:tgtEl>
                                        <p:attrNameLst>
                                          <p:attrName>style.visibility</p:attrName>
                                        </p:attrNameLst>
                                      </p:cBhvr>
                                      <p:to>
                                        <p:strVal val="visible"/>
                                      </p:to>
                                    </p:set>
                                    <p:anim to="" calcmode="lin" valueType="num">
                                      <p:cBhvr>
                                        <p:cTn id="26" dur="1" fill="hold"/>
                                        <p:tgtEl>
                                          <p:spTgt spid="184329"/>
                                        </p:tgtEl>
                                        <p:attrNameLst>
                                          <p:attrName/>
                                        </p:attrNameLst>
                                      </p:cBhvr>
                                    </p:anim>
                                  </p:childTnLst>
                                </p:cTn>
                              </p:par>
                              <p:par>
                                <p:cTn id="27" presetID="1" presetClass="entr" presetSubtype="0" fill="hold" nodeType="withEffect">
                                  <p:stCondLst>
                                    <p:cond delay="1000"/>
                                  </p:stCondLst>
                                  <p:childTnLst>
                                    <p:set>
                                      <p:cBhvr>
                                        <p:cTn id="28" dur="1" fill="hold">
                                          <p:stCondLst>
                                            <p:cond delay="0"/>
                                          </p:stCondLst>
                                        </p:cTn>
                                        <p:tgtEl>
                                          <p:spTgt spid="184356"/>
                                        </p:tgtEl>
                                        <p:attrNameLst>
                                          <p:attrName>style.visibility</p:attrName>
                                        </p:attrNameLst>
                                      </p:cBhvr>
                                      <p:to>
                                        <p:strVal val="visible"/>
                                      </p:to>
                                    </p:set>
                                  </p:childTnLst>
                                </p:cTn>
                              </p:par>
                              <p:par>
                                <p:cTn id="29" presetID="24" presetClass="entr" presetSubtype="0" fill="hold" grpId="0" nodeType="withEffect">
                                  <p:stCondLst>
                                    <p:cond delay="2000"/>
                                  </p:stCondLst>
                                  <p:childTnLst>
                                    <p:set>
                                      <p:cBhvr>
                                        <p:cTn id="30" dur="1" fill="hold">
                                          <p:stCondLst>
                                            <p:cond delay="0"/>
                                          </p:stCondLst>
                                        </p:cTn>
                                        <p:tgtEl>
                                          <p:spTgt spid="184330"/>
                                        </p:tgtEl>
                                        <p:attrNameLst>
                                          <p:attrName>style.visibility</p:attrName>
                                        </p:attrNameLst>
                                      </p:cBhvr>
                                      <p:to>
                                        <p:strVal val="visible"/>
                                      </p:to>
                                    </p:set>
                                    <p:anim to="" calcmode="lin" valueType="num">
                                      <p:cBhvr>
                                        <p:cTn id="31" dur="1" fill="hold"/>
                                        <p:tgtEl>
                                          <p:spTgt spid="184330"/>
                                        </p:tgtEl>
                                        <p:attrNameLst>
                                          <p:attrName/>
                                        </p:attrNameLst>
                                      </p:cBhvr>
                                    </p:anim>
                                  </p:childTnLst>
                                </p:cTn>
                              </p:par>
                              <p:par>
                                <p:cTn id="32" presetID="24" presetClass="entr" presetSubtype="0" fill="hold" nodeType="withEffect">
                                  <p:stCondLst>
                                    <p:cond delay="2000"/>
                                  </p:stCondLst>
                                  <p:childTnLst>
                                    <p:set>
                                      <p:cBhvr>
                                        <p:cTn id="33" dur="1" fill="hold">
                                          <p:stCondLst>
                                            <p:cond delay="0"/>
                                          </p:stCondLst>
                                        </p:cTn>
                                        <p:tgtEl>
                                          <p:spTgt spid="3"/>
                                        </p:tgtEl>
                                        <p:attrNameLst>
                                          <p:attrName>style.visibility</p:attrName>
                                        </p:attrNameLst>
                                      </p:cBhvr>
                                      <p:to>
                                        <p:strVal val="visible"/>
                                      </p:to>
                                    </p:set>
                                    <p:anim to="" calcmode="lin" valueType="num">
                                      <p:cBhvr>
                                        <p:cTn id="34" dur="1" fill="hold"/>
                                        <p:tgtEl>
                                          <p:spTgt spid="3"/>
                                        </p:tgtEl>
                                        <p:attrNameLst>
                                          <p:attrName/>
                                        </p:attrNameLst>
                                      </p:cBhvr>
                                    </p:anim>
                                  </p:childTnLst>
                                </p:cTn>
                              </p:par>
                            </p:childTnLst>
                          </p:cTn>
                        </p:par>
                      </p:childTnLst>
                    </p:cTn>
                  </p:par>
                  <p:par>
                    <p:cTn id="35" fill="hold">
                      <p:stCondLst>
                        <p:cond delay="indefinite"/>
                      </p:stCondLst>
                      <p:childTnLst>
                        <p:par>
                          <p:cTn id="36" fill="hold">
                            <p:stCondLst>
                              <p:cond delay="0"/>
                            </p:stCondLst>
                            <p:childTnLst>
                              <p:par>
                                <p:cTn id="37" presetID="24"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to="" calcmode="lin" valueType="num">
                                      <p:cBhvr>
                                        <p:cTn id="39" dur="1" fill="hold"/>
                                        <p:tgtEl>
                                          <p:spTgt spid="4"/>
                                        </p:tgtEl>
                                        <p:attrNameLst>
                                          <p:attrName/>
                                        </p:attrNameLst>
                                      </p:cBhvr>
                                    </p:anim>
                                  </p:childTnLst>
                                </p:cTn>
                              </p:par>
                            </p:childTnLst>
                          </p:cTn>
                        </p:par>
                      </p:childTnLst>
                    </p:cTn>
                  </p:par>
                  <p:par>
                    <p:cTn id="40" fill="hold">
                      <p:stCondLst>
                        <p:cond delay="indefinite"/>
                      </p:stCondLst>
                      <p:childTnLst>
                        <p:par>
                          <p:cTn id="41" fill="hold">
                            <p:stCondLst>
                              <p:cond delay="0"/>
                            </p:stCondLst>
                            <p:childTnLst>
                              <p:par>
                                <p:cTn id="42" presetID="24" presetClass="entr" presetSubtype="0" fill="hold" grpId="0" nodeType="clickEffect">
                                  <p:stCondLst>
                                    <p:cond delay="0"/>
                                  </p:stCondLst>
                                  <p:childTnLst>
                                    <p:set>
                                      <p:cBhvr>
                                        <p:cTn id="43" dur="1" fill="hold">
                                          <p:stCondLst>
                                            <p:cond delay="0"/>
                                          </p:stCondLst>
                                        </p:cTn>
                                        <p:tgtEl>
                                          <p:spTgt spid="184357"/>
                                        </p:tgtEl>
                                        <p:attrNameLst>
                                          <p:attrName>style.visibility</p:attrName>
                                        </p:attrNameLst>
                                      </p:cBhvr>
                                      <p:to>
                                        <p:strVal val="visible"/>
                                      </p:to>
                                    </p:set>
                                    <p:anim to="" calcmode="lin" valueType="num">
                                      <p:cBhvr>
                                        <p:cTn id="44" dur="1" fill="hold"/>
                                        <p:tgtEl>
                                          <p:spTgt spid="184357"/>
                                        </p:tgtEl>
                                        <p:attrNameLst>
                                          <p:attrName/>
                                        </p:attrNameLst>
                                      </p:cBhvr>
                                    </p:anim>
                                  </p:childTnLst>
                                </p:cTn>
                              </p:par>
                              <p:par>
                                <p:cTn id="45" presetID="1" presetClass="exit" presetSubtype="0" fill="hold" nodeType="withEffect">
                                  <p:stCondLst>
                                    <p:cond delay="0"/>
                                  </p:stCondLst>
                                  <p:childTnLst>
                                    <p:set>
                                      <p:cBhvr>
                                        <p:cTn id="46" dur="1" fill="hold">
                                          <p:stCondLst>
                                            <p:cond delay="0"/>
                                          </p:stCondLst>
                                        </p:cTn>
                                        <p:tgtEl>
                                          <p:spTgt spid="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animBg="1"/>
      <p:bldP spid="184324" grpId="1" animBg="1"/>
      <p:bldP spid="184331" grpId="0" animBg="1"/>
      <p:bldP spid="184329" grpId="0" animBg="1"/>
      <p:bldP spid="184330" grpId="0" animBg="1"/>
      <p:bldP spid="184357" grpId="0" animBg="1"/>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p:cNvSpPr>
            <a:spLocks noGrp="1"/>
          </p:cNvSpPr>
          <p:nvPr>
            <p:ph type="sldNum" sz="quarter" idx="10"/>
          </p:nvPr>
        </p:nvSpPr>
        <p:spPr bwMode="auto">
          <a:noFill/>
          <a:ln>
            <a:miter lim="800000"/>
            <a:headEnd/>
            <a:tailEnd/>
          </a:ln>
        </p:spPr>
        <p:txBody>
          <a:bodyPr/>
          <a:lstStyle/>
          <a:p>
            <a:fld id="{C96E9205-3C18-4DF2-A534-E79B7801ED87}" type="slidenum">
              <a:rPr lang="fr-FR"/>
              <a:pPr/>
              <a:t>23</a:t>
            </a:fld>
            <a:endParaRPr lang="fr-FR"/>
          </a:p>
        </p:txBody>
      </p:sp>
      <p:pic>
        <p:nvPicPr>
          <p:cNvPr id="86019" name="Picture 26"/>
          <p:cNvPicPr>
            <a:picLocks noChangeAspect="1" noChangeArrowheads="1"/>
          </p:cNvPicPr>
          <p:nvPr/>
        </p:nvPicPr>
        <p:blipFill>
          <a:blip r:embed="rId3" cstate="print"/>
          <a:srcRect/>
          <a:stretch>
            <a:fillRect/>
          </a:stretch>
        </p:blipFill>
        <p:spPr bwMode="auto">
          <a:xfrm>
            <a:off x="1460500" y="1127125"/>
            <a:ext cx="6221413" cy="5178425"/>
          </a:xfrm>
          <a:prstGeom prst="rect">
            <a:avLst/>
          </a:prstGeom>
          <a:noFill/>
          <a:ln w="9525">
            <a:noFill/>
            <a:miter lim="800000"/>
            <a:headEnd/>
            <a:tailEnd/>
          </a:ln>
        </p:spPr>
      </p:pic>
      <p:sp>
        <p:nvSpPr>
          <p:cNvPr id="185355" name="Rectangle 11"/>
          <p:cNvSpPr>
            <a:spLocks noChangeArrowheads="1"/>
          </p:cNvSpPr>
          <p:nvPr/>
        </p:nvSpPr>
        <p:spPr bwMode="auto">
          <a:xfrm>
            <a:off x="2768600" y="2489200"/>
            <a:ext cx="2714625" cy="180975"/>
          </a:xfrm>
          <a:prstGeom prst="rect">
            <a:avLst/>
          </a:prstGeom>
          <a:noFill/>
          <a:ln w="38100">
            <a:solidFill>
              <a:srgbClr val="FF9933"/>
            </a:solidFill>
            <a:miter lim="800000"/>
            <a:headEnd/>
            <a:tailEnd/>
          </a:ln>
        </p:spPr>
        <p:txBody>
          <a:bodyPr wrap="none" anchor="ctr"/>
          <a:lstStyle/>
          <a:p>
            <a:pPr eaLnBrk="0" hangingPunct="0"/>
            <a:endParaRPr lang="en-US"/>
          </a:p>
        </p:txBody>
      </p:sp>
      <p:grpSp>
        <p:nvGrpSpPr>
          <p:cNvPr id="3" name="Group 24"/>
          <p:cNvGrpSpPr>
            <a:grpSpLocks/>
          </p:cNvGrpSpPr>
          <p:nvPr/>
        </p:nvGrpSpPr>
        <p:grpSpPr bwMode="auto">
          <a:xfrm>
            <a:off x="2762250" y="3616325"/>
            <a:ext cx="5603875" cy="838200"/>
            <a:chOff x="1284" y="2524"/>
            <a:chExt cx="3530" cy="528"/>
          </a:xfrm>
        </p:grpSpPr>
        <p:sp>
          <p:nvSpPr>
            <p:cNvPr id="86027" name="Rectangle 9"/>
            <p:cNvSpPr>
              <a:spLocks noChangeArrowheads="1"/>
            </p:cNvSpPr>
            <p:nvPr/>
          </p:nvSpPr>
          <p:spPr bwMode="auto">
            <a:xfrm>
              <a:off x="1284" y="2524"/>
              <a:ext cx="1710" cy="474"/>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86028" name="Text Box 22"/>
            <p:cNvSpPr txBox="1">
              <a:spLocks noChangeArrowheads="1"/>
            </p:cNvSpPr>
            <p:nvPr/>
          </p:nvSpPr>
          <p:spPr bwMode="auto">
            <a:xfrm>
              <a:off x="3056" y="2645"/>
              <a:ext cx="1758" cy="407"/>
            </a:xfrm>
            <a:prstGeom prst="rect">
              <a:avLst/>
            </a:prstGeom>
            <a:noFill/>
            <a:ln w="9525">
              <a:noFill/>
              <a:miter lim="800000"/>
              <a:headEnd/>
              <a:tailEnd/>
            </a:ln>
          </p:spPr>
          <p:txBody>
            <a:bodyPr>
              <a:spAutoFit/>
            </a:bodyPr>
            <a:lstStyle/>
            <a:p>
              <a:pPr eaLnBrk="0" hangingPunct="0"/>
              <a:r>
                <a:rPr lang="en-US" sz="1800" b="1"/>
                <a:t>Usar  “-1” si no se conoce</a:t>
              </a:r>
            </a:p>
          </p:txBody>
        </p:sp>
      </p:grpSp>
      <p:sp>
        <p:nvSpPr>
          <p:cNvPr id="185369" name="Rectangle 25"/>
          <p:cNvSpPr>
            <a:spLocks noChangeArrowheads="1"/>
          </p:cNvSpPr>
          <p:nvPr/>
        </p:nvSpPr>
        <p:spPr bwMode="auto">
          <a:xfrm>
            <a:off x="2765425" y="2714625"/>
            <a:ext cx="2714625" cy="87630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5"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86025" name="Rectangle 2"/>
          <p:cNvSpPr>
            <a:spLocks noGrp="1" noChangeArrowheads="1"/>
          </p:cNvSpPr>
          <p:nvPr>
            <p:ph type="title"/>
          </p:nvPr>
        </p:nvSpPr>
        <p:spPr>
          <a:xfrm>
            <a:off x="1" y="401638"/>
            <a:ext cx="9144000"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 </a:t>
            </a:r>
            <a:r>
              <a:rPr lang="en-US" dirty="0" smtClean="0"/>
              <a:t>Paso 2 </a:t>
            </a:r>
            <a:r>
              <a:rPr lang="en-US" dirty="0" err="1" smtClean="0"/>
              <a:t>Definición</a:t>
            </a:r>
            <a:r>
              <a:rPr lang="en-US" dirty="0" smtClean="0"/>
              <a:t> de </a:t>
            </a:r>
            <a:r>
              <a:rPr lang="en-US" dirty="0" err="1" smtClean="0"/>
              <a:t>tarjeta</a:t>
            </a:r>
            <a:r>
              <a:rPr lang="en-US" dirty="0" smtClean="0"/>
              <a:t> 2/3</a:t>
            </a:r>
          </a:p>
        </p:txBody>
      </p:sp>
      <p:sp>
        <p:nvSpPr>
          <p:cNvPr id="86026"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85355"/>
                                        </p:tgtEl>
                                        <p:attrNameLst>
                                          <p:attrName>style.visibility</p:attrName>
                                        </p:attrNameLst>
                                      </p:cBhvr>
                                      <p:to>
                                        <p:strVal val="visible"/>
                                      </p:to>
                                    </p:set>
                                    <p:anim to="" calcmode="lin" valueType="num">
                                      <p:cBhvr>
                                        <p:cTn id="7" dur="1" fill="hold"/>
                                        <p:tgtEl>
                                          <p:spTgt spid="18535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85369"/>
                                        </p:tgtEl>
                                        <p:attrNameLst>
                                          <p:attrName>style.visibility</p:attrName>
                                        </p:attrNameLst>
                                      </p:cBhvr>
                                      <p:to>
                                        <p:strVal val="visible"/>
                                      </p:to>
                                    </p:set>
                                    <p:anim to="" calcmode="lin" valueType="num">
                                      <p:cBhvr>
                                        <p:cTn id="12" dur="1" fill="hold"/>
                                        <p:tgtEl>
                                          <p:spTgt spid="185369"/>
                                        </p:tgtEl>
                                        <p:attrNameLst>
                                          <p:attrName/>
                                        </p:attrNameLst>
                                      </p:cBhvr>
                                    </p:anim>
                                  </p:childTnLst>
                                </p:cTn>
                              </p:par>
                              <p:par>
                                <p:cTn id="13" presetID="1" presetClass="exit" presetSubtype="0" fill="hold" grpId="1" nodeType="withEffect">
                                  <p:stCondLst>
                                    <p:cond delay="0"/>
                                  </p:stCondLst>
                                  <p:childTnLst>
                                    <p:set>
                                      <p:cBhvr>
                                        <p:cTn id="14" dur="1" fill="hold">
                                          <p:stCondLst>
                                            <p:cond delay="0"/>
                                          </p:stCondLst>
                                        </p:cTn>
                                        <p:tgtEl>
                                          <p:spTgt spid="18535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to="" calcmode="lin" valueType="num">
                                      <p:cBhvr>
                                        <p:cTn id="19" dur="1" fill="hold"/>
                                        <p:tgtEl>
                                          <p:spTgt spid="3"/>
                                        </p:tgtEl>
                                        <p:attrNameLst>
                                          <p:attrName/>
                                        </p:attrNameLst>
                                      </p:cBhvr>
                                    </p:anim>
                                  </p:childTnLst>
                                </p:cTn>
                              </p:par>
                              <p:par>
                                <p:cTn id="20" presetID="1" presetClass="exit" presetSubtype="0" fill="hold" grpId="1" nodeType="withEffect">
                                  <p:stCondLst>
                                    <p:cond delay="0"/>
                                  </p:stCondLst>
                                  <p:childTnLst>
                                    <p:set>
                                      <p:cBhvr>
                                        <p:cTn id="21" dur="1" fill="hold">
                                          <p:stCondLst>
                                            <p:cond delay="0"/>
                                          </p:stCondLst>
                                        </p:cTn>
                                        <p:tgtEl>
                                          <p:spTgt spid="185369"/>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5" grpId="0" animBg="1"/>
      <p:bldP spid="185355" grpId="1" animBg="1"/>
      <p:bldP spid="185369" grpId="0" animBg="1"/>
      <p:bldP spid="185369" grpId="1"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a:xfrm>
            <a:off x="228600" y="1462088"/>
            <a:ext cx="8293100" cy="3806825"/>
          </a:xfrm>
        </p:spPr>
        <p:txBody>
          <a:bodyPr/>
          <a:lstStyle/>
          <a:p>
            <a:pPr eaLnBrk="1" hangingPunct="1">
              <a:tabLst>
                <a:tab pos="3409950" algn="l"/>
              </a:tabLst>
            </a:pPr>
            <a:r>
              <a:rPr lang="en-US" smtClean="0"/>
              <a:t>Crear una nueva* definición de tarjeta* con los siguientes parámetros</a:t>
            </a:r>
          </a:p>
          <a:p>
            <a:pPr lvl="1" eaLnBrk="1" hangingPunct="1">
              <a:tabLst>
                <a:tab pos="3409950" algn="l"/>
              </a:tabLst>
            </a:pPr>
            <a:r>
              <a:rPr lang="en-US" smtClean="0"/>
              <a:t>Nombre de archivo de definicón de tarjeta	CardDefinition_GXX_V32_128k_</a:t>
            </a:r>
            <a:r>
              <a:rPr lang="en-US" i="1" smtClean="0">
                <a:solidFill>
                  <a:srgbClr val="FF0066"/>
                </a:solidFill>
              </a:rPr>
              <a:t>xx</a:t>
            </a:r>
          </a:p>
          <a:p>
            <a:pPr lvl="1" eaLnBrk="1" hangingPunct="1">
              <a:tabLst>
                <a:tab pos="3409950" algn="l"/>
              </a:tabLst>
            </a:pPr>
            <a:r>
              <a:rPr lang="en-US" smtClean="0"/>
              <a:t>nombre de definición de tarjeta	GXX_V32_128K_</a:t>
            </a:r>
            <a:r>
              <a:rPr lang="en-US" i="1" smtClean="0">
                <a:solidFill>
                  <a:srgbClr val="FF0066"/>
                </a:solidFill>
              </a:rPr>
              <a:t>xx</a:t>
            </a:r>
          </a:p>
          <a:p>
            <a:pPr lvl="1" eaLnBrk="1" hangingPunct="1">
              <a:tabLst>
                <a:tab pos="3409950" algn="l"/>
              </a:tabLst>
            </a:pPr>
            <a:r>
              <a:rPr lang="en-US" smtClean="0"/>
              <a:t>Nombre comercial	GemXplore Xpresso v3.2 128K</a:t>
            </a:r>
          </a:p>
          <a:p>
            <a:pPr lvl="1" eaLnBrk="1" hangingPunct="1">
              <a:tabLst>
                <a:tab pos="3409950" algn="l"/>
              </a:tabLst>
            </a:pPr>
            <a:r>
              <a:rPr lang="en-US" smtClean="0"/>
              <a:t>Nombre de OS 	GemXploreXpressoV3.2 </a:t>
            </a:r>
          </a:p>
          <a:p>
            <a:pPr lvl="1" eaLnBrk="1" hangingPunct="1">
              <a:tabLst>
                <a:tab pos="3409950" algn="l"/>
              </a:tabLst>
            </a:pPr>
            <a:r>
              <a:rPr lang="en-US" smtClean="0"/>
              <a:t>versión OS 	MPH037</a:t>
            </a:r>
          </a:p>
          <a:p>
            <a:pPr lvl="1" eaLnBrk="1" hangingPunct="1">
              <a:tabLst>
                <a:tab pos="3409950" algn="l"/>
              </a:tabLst>
            </a:pPr>
            <a:r>
              <a:rPr lang="en-US" smtClean="0"/>
              <a:t>Fabricante de chip	Philips</a:t>
            </a:r>
          </a:p>
          <a:p>
            <a:pPr lvl="1" eaLnBrk="1" hangingPunct="1">
              <a:tabLst>
                <a:tab pos="3409950" algn="l"/>
              </a:tabLst>
            </a:pPr>
            <a:r>
              <a:rPr lang="en-US" smtClean="0"/>
              <a:t>modelo de chip	Confidencial</a:t>
            </a:r>
          </a:p>
          <a:p>
            <a:pPr lvl="1" eaLnBrk="1" hangingPunct="1">
              <a:tabLst>
                <a:tab pos="3409950" algn="l"/>
              </a:tabLst>
            </a:pPr>
            <a:r>
              <a:rPr lang="en-US" smtClean="0"/>
              <a:t>EEPROM 	99999</a:t>
            </a:r>
          </a:p>
          <a:p>
            <a:pPr lvl="1" eaLnBrk="1" hangingPunct="1">
              <a:tabLst>
                <a:tab pos="3409950" algn="l"/>
              </a:tabLst>
            </a:pPr>
            <a:r>
              <a:rPr lang="en-US" smtClean="0"/>
              <a:t>RAM size-	1</a:t>
            </a:r>
          </a:p>
          <a:p>
            <a:pPr lvl="1" eaLnBrk="1" hangingPunct="1">
              <a:tabLst>
                <a:tab pos="3409950" algn="l"/>
              </a:tabLst>
            </a:pPr>
            <a:r>
              <a:rPr lang="en-US" smtClean="0"/>
              <a:t>ROM 	-1</a:t>
            </a:r>
          </a:p>
          <a:p>
            <a:pPr lvl="1" eaLnBrk="1" hangingPunct="1">
              <a:tabLst>
                <a:tab pos="3409950" algn="l"/>
              </a:tabLst>
            </a:pPr>
            <a:r>
              <a:rPr lang="en-US" smtClean="0"/>
              <a:t>Libre	-1</a:t>
            </a:r>
          </a:p>
        </p:txBody>
      </p:sp>
      <p:sp>
        <p:nvSpPr>
          <p:cNvPr id="88067" name="Slide Number Placeholder 3"/>
          <p:cNvSpPr>
            <a:spLocks noGrp="1"/>
          </p:cNvSpPr>
          <p:nvPr>
            <p:ph type="sldNum" sz="quarter" idx="10"/>
          </p:nvPr>
        </p:nvSpPr>
        <p:spPr bwMode="auto">
          <a:noFill/>
          <a:ln>
            <a:miter lim="800000"/>
            <a:headEnd/>
            <a:tailEnd/>
          </a:ln>
        </p:spPr>
        <p:txBody>
          <a:bodyPr/>
          <a:lstStyle/>
          <a:p>
            <a:fld id="{6511A37E-7220-4F4F-B13B-102121E86B26}" type="slidenum">
              <a:rPr lang="fr-FR"/>
              <a:pPr/>
              <a:t>24</a:t>
            </a:fld>
            <a:endParaRPr lang="fr-FR"/>
          </a:p>
        </p:txBody>
      </p:sp>
      <p:pic>
        <p:nvPicPr>
          <p:cNvPr id="88068" name="Picture 4"/>
          <p:cNvPicPr>
            <a:picLocks noChangeArrowheads="1"/>
          </p:cNvPicPr>
          <p:nvPr/>
        </p:nvPicPr>
        <p:blipFill>
          <a:blip r:embed="rId3" cstate="print"/>
          <a:srcRect/>
          <a:stretch>
            <a:fillRect/>
          </a:stretch>
        </p:blipFill>
        <p:spPr bwMode="auto">
          <a:xfrm>
            <a:off x="5657850" y="3248025"/>
            <a:ext cx="2057400" cy="2540000"/>
          </a:xfrm>
          <a:prstGeom prst="rect">
            <a:avLst/>
          </a:prstGeom>
          <a:noFill/>
          <a:ln w="12700">
            <a:noFill/>
            <a:miter lim="800000"/>
            <a:headEnd/>
            <a:tailEnd/>
          </a:ln>
        </p:spPr>
      </p:pic>
      <p:pic>
        <p:nvPicPr>
          <p:cNvPr id="88069" name="Picture 5" descr="paper_pen"/>
          <p:cNvPicPr>
            <a:picLocks noChangeAspect="1" noChangeArrowheads="1"/>
          </p:cNvPicPr>
          <p:nvPr/>
        </p:nvPicPr>
        <p:blipFill>
          <a:blip r:embed="rId4" cstate="print"/>
          <a:srcRect/>
          <a:stretch>
            <a:fillRect/>
          </a:stretch>
        </p:blipFill>
        <p:spPr bwMode="auto">
          <a:xfrm>
            <a:off x="7553325" y="952500"/>
            <a:ext cx="1284288" cy="1676400"/>
          </a:xfrm>
          <a:prstGeom prst="rect">
            <a:avLst/>
          </a:prstGeom>
          <a:noFill/>
          <a:ln w="9525">
            <a:noFill/>
            <a:miter lim="800000"/>
            <a:headEnd/>
            <a:tailEnd/>
          </a:ln>
        </p:spPr>
      </p:pic>
      <p:sp>
        <p:nvSpPr>
          <p:cNvPr id="88071" name="Text Box 10"/>
          <p:cNvSpPr txBox="1">
            <a:spLocks noChangeArrowheads="1"/>
          </p:cNvSpPr>
          <p:nvPr/>
        </p:nvSpPr>
        <p:spPr bwMode="auto">
          <a:xfrm>
            <a:off x="469900" y="5432425"/>
            <a:ext cx="4522788" cy="584200"/>
          </a:xfrm>
          <a:prstGeom prst="rect">
            <a:avLst/>
          </a:prstGeom>
          <a:noFill/>
          <a:ln w="9525">
            <a:noFill/>
            <a:miter lim="800000"/>
            <a:headEnd/>
            <a:tailEnd/>
          </a:ln>
        </p:spPr>
        <p:txBody>
          <a:bodyPr wrap="none">
            <a:spAutoFit/>
          </a:bodyPr>
          <a:lstStyle/>
          <a:p>
            <a:pPr eaLnBrk="0" hangingPunct="0"/>
            <a:r>
              <a:rPr lang="en-US" sz="1600" i="1"/>
              <a:t>(*) Usar la definición existente GXX_V32_128K</a:t>
            </a:r>
          </a:p>
          <a:p>
            <a:pPr eaLnBrk="0" hangingPunct="0"/>
            <a:r>
              <a:rPr lang="en-US" sz="1600" i="1">
                <a:solidFill>
                  <a:srgbClr val="FF0066"/>
                </a:solidFill>
              </a:rPr>
              <a:t>xx</a:t>
            </a:r>
            <a:r>
              <a:rPr lang="en-US" sz="1600" i="1"/>
              <a:t> = Su número de tarjeta(de 01 a 10)</a:t>
            </a:r>
          </a:p>
        </p:txBody>
      </p:sp>
      <p:sp>
        <p:nvSpPr>
          <p:cNvPr id="12"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88073" name="Rectangle 2"/>
          <p:cNvSpPr>
            <a:spLocks noGrp="1" noChangeArrowheads="1"/>
          </p:cNvSpPr>
          <p:nvPr>
            <p:ph type="title"/>
          </p:nvPr>
        </p:nvSpPr>
        <p:spPr>
          <a:xfrm>
            <a:off x="1" y="401638"/>
            <a:ext cx="9144000"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 </a:t>
            </a:r>
            <a:r>
              <a:rPr lang="en-US" dirty="0" smtClean="0"/>
              <a:t>Paso 2 </a:t>
            </a:r>
            <a:r>
              <a:rPr lang="en-US" dirty="0" err="1" smtClean="0"/>
              <a:t>Definición</a:t>
            </a:r>
            <a:r>
              <a:rPr lang="en-US" dirty="0" smtClean="0"/>
              <a:t> de </a:t>
            </a:r>
            <a:r>
              <a:rPr lang="en-US" dirty="0" err="1" smtClean="0"/>
              <a:t>tarjeta</a:t>
            </a:r>
            <a:r>
              <a:rPr lang="en-US" dirty="0" smtClean="0"/>
              <a:t> 3/3</a:t>
            </a:r>
          </a:p>
        </p:txBody>
      </p:sp>
      <p:sp>
        <p:nvSpPr>
          <p:cNvPr id="88074"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538163" y="401638"/>
            <a:ext cx="7729537" cy="550862"/>
          </a:xfrm>
        </p:spPr>
        <p:txBody>
          <a:bodyPr/>
          <a:lstStyle/>
          <a:p>
            <a:pPr eaLnBrk="1" hangingPunct="1"/>
            <a:r>
              <a:rPr lang="en-US" smtClean="0"/>
              <a:t>Aprovisionamiento de tarjeta en 4 pasos</a:t>
            </a:r>
          </a:p>
        </p:txBody>
      </p:sp>
      <p:sp>
        <p:nvSpPr>
          <p:cNvPr id="90115" name="Slide Number Placeholder 3"/>
          <p:cNvSpPr>
            <a:spLocks noGrp="1"/>
          </p:cNvSpPr>
          <p:nvPr>
            <p:ph type="sldNum" sz="quarter" idx="10"/>
          </p:nvPr>
        </p:nvSpPr>
        <p:spPr bwMode="auto">
          <a:noFill/>
          <a:ln>
            <a:miter lim="800000"/>
            <a:headEnd/>
            <a:tailEnd/>
          </a:ln>
        </p:spPr>
        <p:txBody>
          <a:bodyPr/>
          <a:lstStyle/>
          <a:p>
            <a:fld id="{D9BDF26E-9B73-4D51-93F2-5C21EA6D0084}" type="slidenum">
              <a:rPr lang="en-US"/>
              <a:pPr/>
              <a:t>25</a:t>
            </a:fld>
            <a:endParaRPr lang="en-US"/>
          </a:p>
        </p:txBody>
      </p:sp>
      <p:pic>
        <p:nvPicPr>
          <p:cNvPr id="90116" name="Picture 3"/>
          <p:cNvPicPr>
            <a:picLocks noChangeAspect="1" noChangeArrowheads="1"/>
          </p:cNvPicPr>
          <p:nvPr/>
        </p:nvPicPr>
        <p:blipFill>
          <a:blip r:embed="rId3" cstate="print"/>
          <a:srcRect/>
          <a:stretch>
            <a:fillRect/>
          </a:stretch>
        </p:blipFill>
        <p:spPr bwMode="auto">
          <a:xfrm>
            <a:off x="814388" y="3295650"/>
            <a:ext cx="2447925" cy="2057400"/>
          </a:xfrm>
          <a:prstGeom prst="rect">
            <a:avLst/>
          </a:prstGeom>
          <a:noFill/>
          <a:ln w="9525">
            <a:noFill/>
            <a:miter lim="800000"/>
            <a:headEnd/>
            <a:tailEnd/>
          </a:ln>
        </p:spPr>
      </p:pic>
      <p:pic>
        <p:nvPicPr>
          <p:cNvPr id="90117" name="Picture 4"/>
          <p:cNvPicPr>
            <a:picLocks noChangeAspect="1" noChangeArrowheads="1"/>
          </p:cNvPicPr>
          <p:nvPr/>
        </p:nvPicPr>
        <p:blipFill>
          <a:blip r:embed="rId4" cstate="print"/>
          <a:srcRect/>
          <a:stretch>
            <a:fillRect/>
          </a:stretch>
        </p:blipFill>
        <p:spPr bwMode="auto">
          <a:xfrm>
            <a:off x="5881688" y="3305175"/>
            <a:ext cx="2314575" cy="1981200"/>
          </a:xfrm>
          <a:prstGeom prst="rect">
            <a:avLst/>
          </a:prstGeom>
          <a:noFill/>
          <a:ln w="9525">
            <a:noFill/>
            <a:miter lim="800000"/>
            <a:headEnd/>
            <a:tailEnd/>
          </a:ln>
        </p:spPr>
      </p:pic>
      <p:pic>
        <p:nvPicPr>
          <p:cNvPr id="90118" name="Picture 5"/>
          <p:cNvPicPr>
            <a:picLocks noChangeAspect="1" noChangeArrowheads="1"/>
          </p:cNvPicPr>
          <p:nvPr/>
        </p:nvPicPr>
        <p:blipFill>
          <a:blip r:embed="rId5" cstate="print"/>
          <a:srcRect/>
          <a:stretch>
            <a:fillRect/>
          </a:stretch>
        </p:blipFill>
        <p:spPr bwMode="auto">
          <a:xfrm>
            <a:off x="3833813" y="1709738"/>
            <a:ext cx="1514475" cy="504825"/>
          </a:xfrm>
          <a:prstGeom prst="rect">
            <a:avLst/>
          </a:prstGeom>
          <a:noFill/>
          <a:ln w="9525">
            <a:noFill/>
            <a:miter lim="800000"/>
            <a:headEnd/>
            <a:tailEnd/>
          </a:ln>
        </p:spPr>
      </p:pic>
      <p:grpSp>
        <p:nvGrpSpPr>
          <p:cNvPr id="90119" name="Group 6"/>
          <p:cNvGrpSpPr>
            <a:grpSpLocks/>
          </p:cNvGrpSpPr>
          <p:nvPr/>
        </p:nvGrpSpPr>
        <p:grpSpPr bwMode="auto">
          <a:xfrm>
            <a:off x="1981200" y="2476500"/>
            <a:ext cx="4257675" cy="2238375"/>
            <a:chOff x="1248" y="1560"/>
            <a:chExt cx="2682" cy="1410"/>
          </a:xfrm>
        </p:grpSpPr>
        <p:pic>
          <p:nvPicPr>
            <p:cNvPr id="90127" name="Picture 7"/>
            <p:cNvPicPr>
              <a:picLocks noChangeAspect="1" noChangeArrowheads="1"/>
            </p:cNvPicPr>
            <p:nvPr/>
          </p:nvPicPr>
          <p:blipFill>
            <a:blip r:embed="rId6" cstate="print"/>
            <a:srcRect/>
            <a:stretch>
              <a:fillRect/>
            </a:stretch>
          </p:blipFill>
          <p:spPr bwMode="auto">
            <a:xfrm>
              <a:off x="2424" y="1560"/>
              <a:ext cx="948" cy="420"/>
            </a:xfrm>
            <a:prstGeom prst="rect">
              <a:avLst/>
            </a:prstGeom>
            <a:noFill/>
            <a:ln w="9525">
              <a:noFill/>
              <a:miter lim="800000"/>
              <a:headEnd/>
              <a:tailEnd/>
            </a:ln>
          </p:spPr>
        </p:pic>
        <p:sp>
          <p:nvSpPr>
            <p:cNvPr id="90128" name="Freeform 8"/>
            <p:cNvSpPr>
              <a:spLocks/>
            </p:cNvSpPr>
            <p:nvPr/>
          </p:nvSpPr>
          <p:spPr bwMode="auto">
            <a:xfrm>
              <a:off x="1248" y="1758"/>
              <a:ext cx="1182" cy="474"/>
            </a:xfrm>
            <a:custGeom>
              <a:avLst/>
              <a:gdLst>
                <a:gd name="T0" fmla="*/ 6 w 1182"/>
                <a:gd name="T1" fmla="*/ 474 h 474"/>
                <a:gd name="T2" fmla="*/ 0 w 1182"/>
                <a:gd name="T3" fmla="*/ 0 h 474"/>
                <a:gd name="T4" fmla="*/ 1182 w 1182"/>
                <a:gd name="T5" fmla="*/ 0 h 474"/>
                <a:gd name="T6" fmla="*/ 0 60000 65536"/>
                <a:gd name="T7" fmla="*/ 0 60000 65536"/>
                <a:gd name="T8" fmla="*/ 0 60000 65536"/>
                <a:gd name="T9" fmla="*/ 0 w 1182"/>
                <a:gd name="T10" fmla="*/ 0 h 474"/>
                <a:gd name="T11" fmla="*/ 1182 w 1182"/>
                <a:gd name="T12" fmla="*/ 474 h 474"/>
              </a:gdLst>
              <a:ahLst/>
              <a:cxnLst>
                <a:cxn ang="T6">
                  <a:pos x="T0" y="T1"/>
                </a:cxn>
                <a:cxn ang="T7">
                  <a:pos x="T2" y="T3"/>
                </a:cxn>
                <a:cxn ang="T8">
                  <a:pos x="T4" y="T5"/>
                </a:cxn>
              </a:cxnLst>
              <a:rect l="T9" t="T10" r="T11" b="T12"/>
              <a:pathLst>
                <a:path w="1182" h="474">
                  <a:moveTo>
                    <a:pt x="6" y="474"/>
                  </a:moveTo>
                  <a:lnTo>
                    <a:pt x="0" y="0"/>
                  </a:lnTo>
                  <a:lnTo>
                    <a:pt x="1182" y="0"/>
                  </a:lnTo>
                </a:path>
              </a:pathLst>
            </a:custGeom>
            <a:noFill/>
            <a:ln w="9525">
              <a:solidFill>
                <a:schemeClr val="tx1"/>
              </a:solidFill>
              <a:round/>
              <a:headEnd/>
              <a:tailEnd type="triangle" w="med" len="med"/>
            </a:ln>
          </p:spPr>
          <p:txBody>
            <a:bodyPr anchor="ctr"/>
            <a:lstStyle/>
            <a:p>
              <a:pPr eaLnBrk="0" hangingPunct="0"/>
              <a:endParaRPr lang="en-US"/>
            </a:p>
          </p:txBody>
        </p:sp>
        <p:sp>
          <p:nvSpPr>
            <p:cNvPr id="90129" name="Freeform 9"/>
            <p:cNvSpPr>
              <a:spLocks/>
            </p:cNvSpPr>
            <p:nvPr/>
          </p:nvSpPr>
          <p:spPr bwMode="auto">
            <a:xfrm>
              <a:off x="2838" y="1848"/>
              <a:ext cx="1092" cy="492"/>
            </a:xfrm>
            <a:custGeom>
              <a:avLst/>
              <a:gdLst>
                <a:gd name="T0" fmla="*/ 1092 w 1092"/>
                <a:gd name="T1" fmla="*/ 492 h 492"/>
                <a:gd name="T2" fmla="*/ 0 w 1092"/>
                <a:gd name="T3" fmla="*/ 492 h 492"/>
                <a:gd name="T4" fmla="*/ 0 w 1092"/>
                <a:gd name="T5" fmla="*/ 0 h 492"/>
                <a:gd name="T6" fmla="*/ 0 60000 65536"/>
                <a:gd name="T7" fmla="*/ 0 60000 65536"/>
                <a:gd name="T8" fmla="*/ 0 60000 65536"/>
                <a:gd name="T9" fmla="*/ 0 w 1092"/>
                <a:gd name="T10" fmla="*/ 0 h 492"/>
                <a:gd name="T11" fmla="*/ 1092 w 1092"/>
                <a:gd name="T12" fmla="*/ 492 h 492"/>
              </a:gdLst>
              <a:ahLst/>
              <a:cxnLst>
                <a:cxn ang="T6">
                  <a:pos x="T0" y="T1"/>
                </a:cxn>
                <a:cxn ang="T7">
                  <a:pos x="T2" y="T3"/>
                </a:cxn>
                <a:cxn ang="T8">
                  <a:pos x="T4" y="T5"/>
                </a:cxn>
              </a:cxnLst>
              <a:rect l="T9" t="T10" r="T11" b="T12"/>
              <a:pathLst>
                <a:path w="1092" h="492">
                  <a:moveTo>
                    <a:pt x="1092" y="492"/>
                  </a:moveTo>
                  <a:lnTo>
                    <a:pt x="0" y="492"/>
                  </a:lnTo>
                  <a:lnTo>
                    <a:pt x="0" y="0"/>
                  </a:lnTo>
                </a:path>
              </a:pathLst>
            </a:custGeom>
            <a:noFill/>
            <a:ln w="9525">
              <a:solidFill>
                <a:schemeClr val="tx1"/>
              </a:solidFill>
              <a:round/>
              <a:headEnd/>
              <a:tailEnd type="triangle" w="med" len="med"/>
            </a:ln>
          </p:spPr>
          <p:txBody>
            <a:bodyPr anchor="ctr"/>
            <a:lstStyle/>
            <a:p>
              <a:pPr eaLnBrk="0" hangingPunct="0"/>
              <a:endParaRPr lang="en-US"/>
            </a:p>
          </p:txBody>
        </p:sp>
        <p:sp>
          <p:nvSpPr>
            <p:cNvPr id="90130" name="Freeform 10"/>
            <p:cNvSpPr>
              <a:spLocks/>
            </p:cNvSpPr>
            <p:nvPr/>
          </p:nvSpPr>
          <p:spPr bwMode="auto">
            <a:xfrm>
              <a:off x="2838" y="1848"/>
              <a:ext cx="1092" cy="1122"/>
            </a:xfrm>
            <a:custGeom>
              <a:avLst/>
              <a:gdLst>
                <a:gd name="T0" fmla="*/ 1092 w 1092"/>
                <a:gd name="T1" fmla="*/ 1122 h 1122"/>
                <a:gd name="T2" fmla="*/ 6 w 1092"/>
                <a:gd name="T3" fmla="*/ 1122 h 1122"/>
                <a:gd name="T4" fmla="*/ 0 w 1092"/>
                <a:gd name="T5" fmla="*/ 0 h 1122"/>
                <a:gd name="T6" fmla="*/ 0 60000 65536"/>
                <a:gd name="T7" fmla="*/ 0 60000 65536"/>
                <a:gd name="T8" fmla="*/ 0 60000 65536"/>
                <a:gd name="T9" fmla="*/ 0 w 1092"/>
                <a:gd name="T10" fmla="*/ 0 h 1122"/>
                <a:gd name="T11" fmla="*/ 1092 w 1092"/>
                <a:gd name="T12" fmla="*/ 1122 h 1122"/>
              </a:gdLst>
              <a:ahLst/>
              <a:cxnLst>
                <a:cxn ang="T6">
                  <a:pos x="T0" y="T1"/>
                </a:cxn>
                <a:cxn ang="T7">
                  <a:pos x="T2" y="T3"/>
                </a:cxn>
                <a:cxn ang="T8">
                  <a:pos x="T4" y="T5"/>
                </a:cxn>
              </a:cxnLst>
              <a:rect l="T9" t="T10" r="T11" b="T12"/>
              <a:pathLst>
                <a:path w="1092" h="1122">
                  <a:moveTo>
                    <a:pt x="1092" y="1122"/>
                  </a:moveTo>
                  <a:lnTo>
                    <a:pt x="6" y="1122"/>
                  </a:lnTo>
                  <a:lnTo>
                    <a:pt x="0" y="0"/>
                  </a:lnTo>
                </a:path>
              </a:pathLst>
            </a:custGeom>
            <a:noFill/>
            <a:ln w="9525">
              <a:solidFill>
                <a:schemeClr val="tx1"/>
              </a:solidFill>
              <a:round/>
              <a:headEnd/>
              <a:tailEnd/>
            </a:ln>
          </p:spPr>
          <p:txBody>
            <a:bodyPr anchor="ctr"/>
            <a:lstStyle/>
            <a:p>
              <a:pPr eaLnBrk="0" hangingPunct="0"/>
              <a:endParaRPr lang="en-US"/>
            </a:p>
          </p:txBody>
        </p:sp>
      </p:grpSp>
      <p:grpSp>
        <p:nvGrpSpPr>
          <p:cNvPr id="90120" name="Group 11"/>
          <p:cNvGrpSpPr>
            <a:grpSpLocks/>
          </p:cNvGrpSpPr>
          <p:nvPr/>
        </p:nvGrpSpPr>
        <p:grpSpPr bwMode="auto">
          <a:xfrm>
            <a:off x="4514850" y="1500188"/>
            <a:ext cx="3681413" cy="1171575"/>
            <a:chOff x="2844" y="945"/>
            <a:chExt cx="2319" cy="738"/>
          </a:xfrm>
        </p:grpSpPr>
        <p:pic>
          <p:nvPicPr>
            <p:cNvPr id="90124" name="Picture 12"/>
            <p:cNvPicPr>
              <a:picLocks noChangeAspect="1" noChangeArrowheads="1"/>
            </p:cNvPicPr>
            <p:nvPr/>
          </p:nvPicPr>
          <p:blipFill>
            <a:blip r:embed="rId7" cstate="print"/>
            <a:srcRect/>
            <a:stretch>
              <a:fillRect/>
            </a:stretch>
          </p:blipFill>
          <p:spPr bwMode="auto">
            <a:xfrm>
              <a:off x="3621" y="945"/>
              <a:ext cx="1542" cy="738"/>
            </a:xfrm>
            <a:prstGeom prst="rect">
              <a:avLst/>
            </a:prstGeom>
            <a:noFill/>
            <a:ln w="9525">
              <a:noFill/>
              <a:miter lim="800000"/>
              <a:headEnd/>
              <a:tailEnd/>
            </a:ln>
          </p:spPr>
        </p:pic>
        <p:sp>
          <p:nvSpPr>
            <p:cNvPr id="90125" name="Line 13"/>
            <p:cNvSpPr>
              <a:spLocks noChangeShapeType="1"/>
            </p:cNvSpPr>
            <p:nvPr/>
          </p:nvSpPr>
          <p:spPr bwMode="auto">
            <a:xfrm flipV="1">
              <a:off x="2844" y="1386"/>
              <a:ext cx="0" cy="228"/>
            </a:xfrm>
            <a:prstGeom prst="line">
              <a:avLst/>
            </a:prstGeom>
            <a:noFill/>
            <a:ln w="9525">
              <a:solidFill>
                <a:schemeClr val="tx1"/>
              </a:solidFill>
              <a:round/>
              <a:headEnd/>
              <a:tailEnd type="triangle" w="med" len="med"/>
            </a:ln>
          </p:spPr>
          <p:txBody>
            <a:bodyPr anchor="ctr"/>
            <a:lstStyle/>
            <a:p>
              <a:endParaRPr lang="es-MX"/>
            </a:p>
          </p:txBody>
        </p:sp>
        <p:sp>
          <p:nvSpPr>
            <p:cNvPr id="90126" name="Line 14"/>
            <p:cNvSpPr>
              <a:spLocks noChangeShapeType="1"/>
            </p:cNvSpPr>
            <p:nvPr/>
          </p:nvSpPr>
          <p:spPr bwMode="auto">
            <a:xfrm flipH="1">
              <a:off x="3306" y="1236"/>
              <a:ext cx="486" cy="0"/>
            </a:xfrm>
            <a:prstGeom prst="line">
              <a:avLst/>
            </a:prstGeom>
            <a:noFill/>
            <a:ln w="9525">
              <a:solidFill>
                <a:schemeClr val="tx1"/>
              </a:solidFill>
              <a:round/>
              <a:headEnd/>
              <a:tailEnd type="triangle" w="med" len="med"/>
            </a:ln>
          </p:spPr>
          <p:txBody>
            <a:bodyPr anchor="ctr"/>
            <a:lstStyle/>
            <a:p>
              <a:endParaRPr lang="es-MX"/>
            </a:p>
          </p:txBody>
        </p:sp>
      </p:grpSp>
      <p:sp>
        <p:nvSpPr>
          <p:cNvPr id="20" name="Rectangle 15"/>
          <p:cNvSpPr>
            <a:spLocks noChangeArrowheads="1"/>
          </p:cNvSpPr>
          <p:nvPr/>
        </p:nvSpPr>
        <p:spPr bwMode="auto">
          <a:xfrm>
            <a:off x="3705225" y="2400300"/>
            <a:ext cx="1714500" cy="80010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3"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90123"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to="" calcmode="lin" valueType="num">
                                      <p:cBhvr>
                                        <p:cTn id="7" dur="1" fill="hold"/>
                                        <p:tgtEl>
                                          <p:spTgt spid="20"/>
                                        </p:tgtEl>
                                        <p:attrNameLst>
                                          <p:attrName/>
                                        </p:attrNameLst>
                                      </p:cBhvr>
                                    </p:anim>
                                  </p:childTnLst>
                                </p:cTn>
                              </p:par>
                              <p:par>
                                <p:cTn id="8" presetID="1"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5"/>
          <p:cNvPicPr>
            <a:picLocks noChangeAspect="1" noChangeArrowheads="1"/>
          </p:cNvPicPr>
          <p:nvPr/>
        </p:nvPicPr>
        <p:blipFill>
          <a:blip r:embed="rId3" cstate="print"/>
          <a:srcRect/>
          <a:stretch>
            <a:fillRect/>
          </a:stretch>
        </p:blipFill>
        <p:spPr bwMode="auto">
          <a:xfrm>
            <a:off x="1000125" y="1143000"/>
            <a:ext cx="6072188" cy="5060950"/>
          </a:xfrm>
          <a:prstGeom prst="rect">
            <a:avLst/>
          </a:prstGeom>
          <a:noFill/>
          <a:ln w="9525">
            <a:noFill/>
            <a:miter lim="800000"/>
            <a:headEnd/>
            <a:tailEnd/>
          </a:ln>
        </p:spPr>
      </p:pic>
      <p:sp>
        <p:nvSpPr>
          <p:cNvPr id="92163" name="Title 1"/>
          <p:cNvSpPr>
            <a:spLocks noGrp="1"/>
          </p:cNvSpPr>
          <p:nvPr>
            <p:ph type="title"/>
          </p:nvPr>
        </p:nvSpPr>
        <p:spPr>
          <a:xfrm>
            <a:off x="0" y="401638"/>
            <a:ext cx="9144000"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a:t>
            </a:r>
            <a:r>
              <a:rPr lang="en-US" dirty="0" smtClean="0"/>
              <a:t>P</a:t>
            </a:r>
            <a:r>
              <a:rPr lang="en-US" dirty="0" smtClean="0"/>
              <a:t>aso </a:t>
            </a:r>
            <a:r>
              <a:rPr lang="en-US" dirty="0" smtClean="0"/>
              <a:t>3</a:t>
            </a:r>
          </a:p>
        </p:txBody>
      </p:sp>
      <p:sp>
        <p:nvSpPr>
          <p:cNvPr id="92164" name="Slide Number Placeholder 3"/>
          <p:cNvSpPr>
            <a:spLocks noGrp="1"/>
          </p:cNvSpPr>
          <p:nvPr>
            <p:ph type="sldNum" sz="quarter" idx="10"/>
          </p:nvPr>
        </p:nvSpPr>
        <p:spPr bwMode="auto">
          <a:noFill/>
          <a:ln>
            <a:miter lim="800000"/>
            <a:headEnd/>
            <a:tailEnd/>
          </a:ln>
        </p:spPr>
        <p:txBody>
          <a:bodyPr/>
          <a:lstStyle/>
          <a:p>
            <a:fld id="{F7B07C76-2E0C-472F-B63E-571BE113E33A}" type="slidenum">
              <a:rPr lang="en-US"/>
              <a:pPr/>
              <a:t>26</a:t>
            </a:fld>
            <a:endParaRPr lang="en-US"/>
          </a:p>
        </p:txBody>
      </p:sp>
      <p:sp>
        <p:nvSpPr>
          <p:cNvPr id="22" name="Rectangle 39"/>
          <p:cNvSpPr>
            <a:spLocks noChangeArrowheads="1"/>
          </p:cNvSpPr>
          <p:nvPr/>
        </p:nvSpPr>
        <p:spPr bwMode="auto">
          <a:xfrm>
            <a:off x="5838825" y="5153025"/>
            <a:ext cx="628650" cy="160338"/>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5129" name="Rectangle 22"/>
          <p:cNvSpPr>
            <a:spLocks noChangeArrowheads="1"/>
          </p:cNvSpPr>
          <p:nvPr/>
        </p:nvSpPr>
        <p:spPr bwMode="auto">
          <a:xfrm>
            <a:off x="2181225" y="1754188"/>
            <a:ext cx="1657350" cy="2000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5130" name="Rectangle 23"/>
          <p:cNvSpPr>
            <a:spLocks noChangeArrowheads="1"/>
          </p:cNvSpPr>
          <p:nvPr/>
        </p:nvSpPr>
        <p:spPr bwMode="auto">
          <a:xfrm>
            <a:off x="1019175" y="2703513"/>
            <a:ext cx="1162050" cy="15240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5131" name="Rectangle 32"/>
          <p:cNvSpPr>
            <a:spLocks noChangeArrowheads="1"/>
          </p:cNvSpPr>
          <p:nvPr/>
        </p:nvSpPr>
        <p:spPr bwMode="auto">
          <a:xfrm>
            <a:off x="2286000" y="2235200"/>
            <a:ext cx="1085850" cy="2000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5132" name="Rectangle 25"/>
          <p:cNvSpPr>
            <a:spLocks noChangeArrowheads="1"/>
          </p:cNvSpPr>
          <p:nvPr/>
        </p:nvSpPr>
        <p:spPr bwMode="auto">
          <a:xfrm>
            <a:off x="4679950" y="4494213"/>
            <a:ext cx="447675" cy="173037"/>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5133" name="Rectangle 26"/>
          <p:cNvSpPr>
            <a:spLocks noChangeArrowheads="1"/>
          </p:cNvSpPr>
          <p:nvPr/>
        </p:nvSpPr>
        <p:spPr bwMode="auto">
          <a:xfrm>
            <a:off x="2349500" y="5148263"/>
            <a:ext cx="1458913" cy="179387"/>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5134" name="Rectangle 27"/>
          <p:cNvSpPr>
            <a:spLocks noChangeArrowheads="1"/>
          </p:cNvSpPr>
          <p:nvPr/>
        </p:nvSpPr>
        <p:spPr bwMode="auto">
          <a:xfrm>
            <a:off x="4776788" y="5132388"/>
            <a:ext cx="2152650" cy="18415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5135" name="Rectangle 24"/>
          <p:cNvSpPr>
            <a:spLocks noChangeArrowheads="1"/>
          </p:cNvSpPr>
          <p:nvPr/>
        </p:nvSpPr>
        <p:spPr bwMode="auto">
          <a:xfrm>
            <a:off x="3743325" y="4071938"/>
            <a:ext cx="1765300" cy="192087"/>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5137" name="Text Box 35"/>
          <p:cNvSpPr txBox="1">
            <a:spLocks noChangeArrowheads="1"/>
          </p:cNvSpPr>
          <p:nvPr/>
        </p:nvSpPr>
        <p:spPr bwMode="auto">
          <a:xfrm>
            <a:off x="7053263" y="3003550"/>
            <a:ext cx="1590675" cy="830263"/>
          </a:xfrm>
          <a:prstGeom prst="rect">
            <a:avLst/>
          </a:prstGeom>
          <a:noFill/>
          <a:ln w="9525">
            <a:noFill/>
            <a:miter lim="800000"/>
            <a:headEnd/>
            <a:tailEnd/>
          </a:ln>
        </p:spPr>
        <p:txBody>
          <a:bodyPr>
            <a:spAutoFit/>
          </a:bodyPr>
          <a:lstStyle/>
          <a:p>
            <a:pPr eaLnBrk="0" hangingPunct="0"/>
            <a:r>
              <a:rPr lang="en-US" sz="1600" b="1"/>
              <a:t>Perfiles de tarjeta existentes</a:t>
            </a:r>
          </a:p>
        </p:txBody>
      </p:sp>
      <p:sp>
        <p:nvSpPr>
          <p:cNvPr id="23"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25" name="Right Brace 24"/>
          <p:cNvSpPr/>
          <p:nvPr/>
        </p:nvSpPr>
        <p:spPr>
          <a:xfrm>
            <a:off x="6846888" y="2774950"/>
            <a:ext cx="128587" cy="1041400"/>
          </a:xfrm>
          <a:prstGeom prst="rightBrac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eaLnBrk="0" hangingPunct="0"/>
            <a:endParaRPr lang="en-US">
              <a:ea typeface="ＭＳ Ｐゴシック" charset="-128"/>
            </a:endParaRPr>
          </a:p>
        </p:txBody>
      </p:sp>
      <p:sp>
        <p:nvSpPr>
          <p:cNvPr id="92177"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513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130"/>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25"/>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5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3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500"/>
                                  </p:stCondLst>
                                  <p:childTnLst>
                                    <p:set>
                                      <p:cBhvr>
                                        <p:cTn id="25" dur="1" fill="hold">
                                          <p:stCondLst>
                                            <p:cond delay="0"/>
                                          </p:stCondLst>
                                        </p:cTn>
                                        <p:tgtEl>
                                          <p:spTgt spid="5132"/>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500"/>
                                  </p:stCondLst>
                                  <p:childTnLst>
                                    <p:set>
                                      <p:cBhvr>
                                        <p:cTn id="28" dur="1" fill="hold">
                                          <p:stCondLst>
                                            <p:cond delay="0"/>
                                          </p:stCondLst>
                                        </p:cTn>
                                        <p:tgtEl>
                                          <p:spTgt spid="5133"/>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500"/>
                                  </p:stCondLst>
                                  <p:childTnLst>
                                    <p:set>
                                      <p:cBhvr>
                                        <p:cTn id="31" dur="1" fill="hold">
                                          <p:stCondLst>
                                            <p:cond delay="0"/>
                                          </p:stCondLst>
                                        </p:cTn>
                                        <p:tgtEl>
                                          <p:spTgt spid="513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xit" presetSubtype="0" fill="hold" grpId="1" nodeType="withEffect">
                                  <p:stCondLst>
                                    <p:cond delay="0"/>
                                  </p:stCondLst>
                                  <p:childTnLst>
                                    <p:set>
                                      <p:cBhvr>
                                        <p:cTn id="37" dur="1" fill="hold">
                                          <p:stCondLst>
                                            <p:cond delay="0"/>
                                          </p:stCondLst>
                                        </p:cTn>
                                        <p:tgtEl>
                                          <p:spTgt spid="5135"/>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5132"/>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5133"/>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5134"/>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129" grpId="0" animBg="1"/>
      <p:bldP spid="5130" grpId="0" animBg="1"/>
      <p:bldP spid="5131" grpId="0" animBg="1"/>
      <p:bldP spid="5132" grpId="0" animBg="1"/>
      <p:bldP spid="5132" grpId="1" animBg="1"/>
      <p:bldP spid="5133" grpId="0" animBg="1"/>
      <p:bldP spid="5133" grpId="1" animBg="1"/>
      <p:bldP spid="5134" grpId="0" animBg="1"/>
      <p:bldP spid="5134" grpId="1" animBg="1"/>
      <p:bldP spid="5135" grpId="0" animBg="1"/>
      <p:bldP spid="5135" grpId="1" animBg="1"/>
      <p:bldP spid="5137" grpId="0"/>
      <p:bldP spid="23" grpId="0"/>
      <p:bldP spid="2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noChangeArrowheads="1"/>
          </p:cNvPicPr>
          <p:nvPr/>
        </p:nvPicPr>
        <p:blipFill>
          <a:blip r:embed="rId3" cstate="print"/>
          <a:srcRect/>
          <a:stretch>
            <a:fillRect/>
          </a:stretch>
        </p:blipFill>
        <p:spPr bwMode="auto">
          <a:xfrm>
            <a:off x="1000125" y="1071563"/>
            <a:ext cx="6000750" cy="5245100"/>
          </a:xfrm>
          <a:prstGeom prst="rect">
            <a:avLst/>
          </a:prstGeom>
          <a:noFill/>
          <a:ln w="9525">
            <a:noFill/>
            <a:miter lim="800000"/>
            <a:headEnd/>
            <a:tailEnd/>
          </a:ln>
        </p:spPr>
      </p:pic>
      <p:sp>
        <p:nvSpPr>
          <p:cNvPr id="94211"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94212" name="Slide Number Placeholder 3"/>
          <p:cNvSpPr>
            <a:spLocks noGrp="1"/>
          </p:cNvSpPr>
          <p:nvPr>
            <p:ph type="sldNum" sz="quarter" idx="10"/>
          </p:nvPr>
        </p:nvSpPr>
        <p:spPr bwMode="auto">
          <a:noFill/>
          <a:ln>
            <a:miter lim="800000"/>
            <a:headEnd/>
            <a:tailEnd/>
          </a:ln>
        </p:spPr>
        <p:txBody>
          <a:bodyPr/>
          <a:lstStyle/>
          <a:p>
            <a:fld id="{6ED3096C-ECB6-4BF0-96EE-486638A4F385}" type="slidenum">
              <a:rPr lang="en-US"/>
              <a:pPr/>
              <a:t>27</a:t>
            </a:fld>
            <a:endParaRPr lang="en-US"/>
          </a:p>
        </p:txBody>
      </p:sp>
      <p:sp>
        <p:nvSpPr>
          <p:cNvPr id="7" name="Rectangle 9"/>
          <p:cNvSpPr>
            <a:spLocks noChangeArrowheads="1"/>
          </p:cNvSpPr>
          <p:nvPr/>
        </p:nvSpPr>
        <p:spPr bwMode="auto">
          <a:xfrm>
            <a:off x="2295525" y="2060575"/>
            <a:ext cx="704850" cy="214313"/>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8" name="Rectangle 15"/>
          <p:cNvSpPr>
            <a:spLocks noChangeArrowheads="1"/>
          </p:cNvSpPr>
          <p:nvPr/>
        </p:nvSpPr>
        <p:spPr bwMode="auto">
          <a:xfrm>
            <a:off x="2292350" y="2622550"/>
            <a:ext cx="2009775" cy="18097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9" name="Rectangle 25"/>
          <p:cNvSpPr>
            <a:spLocks noChangeArrowheads="1"/>
          </p:cNvSpPr>
          <p:nvPr/>
        </p:nvSpPr>
        <p:spPr bwMode="auto">
          <a:xfrm>
            <a:off x="2298700" y="2789238"/>
            <a:ext cx="1819275" cy="2000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0" name="Rectangle 26"/>
          <p:cNvSpPr>
            <a:spLocks noChangeArrowheads="1"/>
          </p:cNvSpPr>
          <p:nvPr/>
        </p:nvSpPr>
        <p:spPr bwMode="auto">
          <a:xfrm>
            <a:off x="2298700" y="3027363"/>
            <a:ext cx="1485900" cy="171450"/>
          </a:xfrm>
          <a:prstGeom prst="rect">
            <a:avLst/>
          </a:prstGeom>
          <a:noFill/>
          <a:ln w="57150">
            <a:solidFill>
              <a:srgbClr val="FF9933"/>
            </a:solidFill>
            <a:miter lim="800000"/>
            <a:headEnd/>
            <a:tailEnd/>
          </a:ln>
        </p:spPr>
        <p:txBody>
          <a:bodyPr wrap="none" anchor="ctr"/>
          <a:lstStyle/>
          <a:p>
            <a:pPr eaLnBrk="0" hangingPunct="0"/>
            <a:endParaRPr lang="en-US"/>
          </a:p>
        </p:txBody>
      </p:sp>
      <p:grpSp>
        <p:nvGrpSpPr>
          <p:cNvPr id="2" name="Group 31"/>
          <p:cNvGrpSpPr>
            <a:grpSpLocks/>
          </p:cNvGrpSpPr>
          <p:nvPr/>
        </p:nvGrpSpPr>
        <p:grpSpPr bwMode="auto">
          <a:xfrm>
            <a:off x="2298700" y="3238500"/>
            <a:ext cx="5670550" cy="427038"/>
            <a:chOff x="1532" y="2100"/>
            <a:chExt cx="3367" cy="251"/>
          </a:xfrm>
        </p:grpSpPr>
        <p:sp>
          <p:nvSpPr>
            <p:cNvPr id="94234" name="Rectangle 27"/>
            <p:cNvSpPr>
              <a:spLocks noChangeArrowheads="1"/>
            </p:cNvSpPr>
            <p:nvPr/>
          </p:nvSpPr>
          <p:spPr bwMode="auto">
            <a:xfrm>
              <a:off x="1532" y="2111"/>
              <a:ext cx="1812" cy="24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94235" name="Text Box 28"/>
            <p:cNvSpPr txBox="1">
              <a:spLocks noChangeArrowheads="1"/>
            </p:cNvSpPr>
            <p:nvPr/>
          </p:nvSpPr>
          <p:spPr bwMode="auto">
            <a:xfrm>
              <a:off x="3638" y="2100"/>
              <a:ext cx="1261" cy="236"/>
            </a:xfrm>
            <a:prstGeom prst="rect">
              <a:avLst/>
            </a:prstGeom>
            <a:noFill/>
            <a:ln w="9525">
              <a:noFill/>
              <a:miter lim="800000"/>
              <a:headEnd/>
              <a:tailEnd/>
            </a:ln>
          </p:spPr>
          <p:txBody>
            <a:bodyPr wrap="none">
              <a:spAutoFit/>
            </a:bodyPr>
            <a:lstStyle/>
            <a:p>
              <a:pPr eaLnBrk="0" hangingPunct="0"/>
              <a:r>
                <a:rPr lang="en-US" sz="2000" b="1">
                  <a:solidFill>
                    <a:srgbClr val="A6A6A6"/>
                  </a:solidFill>
                </a:rPr>
                <a:t>Desde el paso 2</a:t>
              </a:r>
            </a:p>
          </p:txBody>
        </p:sp>
        <p:sp>
          <p:nvSpPr>
            <p:cNvPr id="6172" name="Line 30"/>
            <p:cNvSpPr>
              <a:spLocks noChangeShapeType="1"/>
            </p:cNvSpPr>
            <p:nvPr/>
          </p:nvSpPr>
          <p:spPr bwMode="auto">
            <a:xfrm flipH="1">
              <a:off x="3372" y="2232"/>
              <a:ext cx="300" cy="0"/>
            </a:xfrm>
            <a:prstGeom prst="line">
              <a:avLst/>
            </a:prstGeom>
            <a:noFill/>
            <a:ln w="38100">
              <a:solidFill>
                <a:schemeClr val="tx1">
                  <a:lumMod val="50000"/>
                  <a:lumOff val="50000"/>
                </a:schemeClr>
              </a:solidFill>
              <a:round/>
              <a:headEnd/>
              <a:tailEnd type="triangle" w="med" len="med"/>
            </a:ln>
          </p:spPr>
          <p:txBody>
            <a:bodyPr anchor="ctr"/>
            <a:lstStyle/>
            <a:p>
              <a:pPr eaLnBrk="0" hangingPunct="0">
                <a:defRPr/>
              </a:pPr>
              <a:endParaRPr lang="en-US">
                <a:ea typeface="ＭＳ Ｐゴシック" pitchFamily="34" charset="-128"/>
              </a:endParaRPr>
            </a:p>
          </p:txBody>
        </p:sp>
      </p:grpSp>
      <p:sp>
        <p:nvSpPr>
          <p:cNvPr id="15" name="Rectangle 32"/>
          <p:cNvSpPr>
            <a:spLocks noChangeArrowheads="1"/>
          </p:cNvSpPr>
          <p:nvPr/>
        </p:nvSpPr>
        <p:spPr bwMode="auto">
          <a:xfrm>
            <a:off x="2295525" y="3703638"/>
            <a:ext cx="3381375" cy="19050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6" name="Rectangle 33"/>
          <p:cNvSpPr>
            <a:spLocks noChangeArrowheads="1"/>
          </p:cNvSpPr>
          <p:nvPr/>
        </p:nvSpPr>
        <p:spPr bwMode="auto">
          <a:xfrm>
            <a:off x="2292350" y="3925888"/>
            <a:ext cx="2028825" cy="18097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7" name="Rectangle 34"/>
          <p:cNvSpPr>
            <a:spLocks noChangeArrowheads="1"/>
          </p:cNvSpPr>
          <p:nvPr/>
        </p:nvSpPr>
        <p:spPr bwMode="auto">
          <a:xfrm>
            <a:off x="2289175" y="4160838"/>
            <a:ext cx="3019425" cy="17145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8" name="Rectangle 35"/>
          <p:cNvSpPr>
            <a:spLocks noChangeArrowheads="1"/>
          </p:cNvSpPr>
          <p:nvPr/>
        </p:nvSpPr>
        <p:spPr bwMode="auto">
          <a:xfrm>
            <a:off x="4851400" y="5010150"/>
            <a:ext cx="2085975" cy="819150"/>
          </a:xfrm>
          <a:prstGeom prst="rect">
            <a:avLst/>
          </a:prstGeom>
          <a:noFill/>
          <a:ln w="57150">
            <a:solidFill>
              <a:srgbClr val="FF9933"/>
            </a:solidFill>
            <a:miter lim="800000"/>
            <a:headEnd/>
            <a:tailEnd/>
          </a:ln>
        </p:spPr>
        <p:txBody>
          <a:bodyPr wrap="none" anchor="ctr"/>
          <a:lstStyle/>
          <a:p>
            <a:pPr eaLnBrk="0" hangingPunct="0"/>
            <a:endParaRPr lang="en-US"/>
          </a:p>
        </p:txBody>
      </p:sp>
      <p:grpSp>
        <p:nvGrpSpPr>
          <p:cNvPr id="3" name="Group 42"/>
          <p:cNvGrpSpPr>
            <a:grpSpLocks/>
          </p:cNvGrpSpPr>
          <p:nvPr/>
        </p:nvGrpSpPr>
        <p:grpSpPr bwMode="auto">
          <a:xfrm>
            <a:off x="193675" y="5006975"/>
            <a:ext cx="4111625" cy="850900"/>
            <a:chOff x="123" y="3154"/>
            <a:chExt cx="2613" cy="536"/>
          </a:xfrm>
        </p:grpSpPr>
        <p:sp>
          <p:nvSpPr>
            <p:cNvPr id="94231" name="Rectangle 36"/>
            <p:cNvSpPr>
              <a:spLocks noChangeArrowheads="1"/>
            </p:cNvSpPr>
            <p:nvPr/>
          </p:nvSpPr>
          <p:spPr bwMode="auto">
            <a:xfrm>
              <a:off x="1422" y="3154"/>
              <a:ext cx="1314" cy="523"/>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94232" name="Text Box 37"/>
            <p:cNvSpPr txBox="1">
              <a:spLocks noChangeArrowheads="1"/>
            </p:cNvSpPr>
            <p:nvPr/>
          </p:nvSpPr>
          <p:spPr bwMode="auto">
            <a:xfrm>
              <a:off x="123" y="3477"/>
              <a:ext cx="1103" cy="213"/>
            </a:xfrm>
            <a:prstGeom prst="rect">
              <a:avLst/>
            </a:prstGeom>
            <a:noFill/>
            <a:ln w="9525">
              <a:noFill/>
              <a:miter lim="800000"/>
              <a:headEnd/>
              <a:tailEnd/>
            </a:ln>
          </p:spPr>
          <p:txBody>
            <a:bodyPr wrap="none">
              <a:spAutoFit/>
            </a:bodyPr>
            <a:lstStyle/>
            <a:p>
              <a:pPr eaLnBrk="0" hangingPunct="0"/>
              <a:r>
                <a:rPr lang="en-US" sz="1600" b="1">
                  <a:solidFill>
                    <a:srgbClr val="A6A6A6"/>
                  </a:solidFill>
                </a:rPr>
                <a:t>Desde el paso 1</a:t>
              </a:r>
            </a:p>
          </p:txBody>
        </p:sp>
        <p:sp>
          <p:nvSpPr>
            <p:cNvPr id="6169" name="Line 38"/>
            <p:cNvSpPr>
              <a:spLocks noChangeShapeType="1"/>
            </p:cNvSpPr>
            <p:nvPr/>
          </p:nvSpPr>
          <p:spPr bwMode="auto">
            <a:xfrm flipV="1">
              <a:off x="930" y="3416"/>
              <a:ext cx="468" cy="180"/>
            </a:xfrm>
            <a:prstGeom prst="line">
              <a:avLst/>
            </a:prstGeom>
            <a:noFill/>
            <a:ln w="38100">
              <a:solidFill>
                <a:schemeClr val="tx1">
                  <a:lumMod val="50000"/>
                  <a:lumOff val="50000"/>
                </a:schemeClr>
              </a:solidFill>
              <a:round/>
              <a:headEnd/>
              <a:tailEnd type="triangle" w="med" len="med"/>
            </a:ln>
          </p:spPr>
          <p:txBody>
            <a:bodyPr anchor="ctr"/>
            <a:lstStyle/>
            <a:p>
              <a:pPr eaLnBrk="0" hangingPunct="0">
                <a:defRPr/>
              </a:pPr>
              <a:endParaRPr lang="en-US">
                <a:ea typeface="ＭＳ Ｐゴシック" pitchFamily="34" charset="-128"/>
              </a:endParaRPr>
            </a:p>
          </p:txBody>
        </p:sp>
      </p:grpSp>
      <p:sp>
        <p:nvSpPr>
          <p:cNvPr id="6164" name="Rectangle 8"/>
          <p:cNvSpPr>
            <a:spLocks noChangeArrowheads="1"/>
          </p:cNvSpPr>
          <p:nvPr/>
        </p:nvSpPr>
        <p:spPr bwMode="auto">
          <a:xfrm>
            <a:off x="2314575" y="2060575"/>
            <a:ext cx="4186238" cy="204788"/>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6165" name="Text Box 21"/>
          <p:cNvSpPr txBox="1">
            <a:spLocks noChangeArrowheads="1"/>
          </p:cNvSpPr>
          <p:nvPr/>
        </p:nvSpPr>
        <p:spPr bwMode="auto">
          <a:xfrm>
            <a:off x="6858000" y="1987550"/>
            <a:ext cx="2286000" cy="523875"/>
          </a:xfrm>
          <a:prstGeom prst="rect">
            <a:avLst/>
          </a:prstGeom>
          <a:noFill/>
          <a:ln w="9525">
            <a:noFill/>
            <a:miter lim="800000"/>
            <a:headEnd/>
            <a:tailEnd/>
          </a:ln>
        </p:spPr>
        <p:txBody>
          <a:bodyPr>
            <a:spAutoFit/>
          </a:bodyPr>
          <a:lstStyle/>
          <a:p>
            <a:pPr eaLnBrk="0" hangingPunct="0"/>
            <a:r>
              <a:rPr lang="en-US" sz="1400" b="1">
                <a:solidFill>
                  <a:srgbClr val="A6A6A6"/>
                </a:solidFill>
              </a:rPr>
              <a:t>Parámetros de perfil de tarjeta</a:t>
            </a:r>
          </a:p>
        </p:txBody>
      </p:sp>
      <p:sp>
        <p:nvSpPr>
          <p:cNvPr id="6166" name="Line 22"/>
          <p:cNvSpPr>
            <a:spLocks noChangeShapeType="1"/>
          </p:cNvSpPr>
          <p:nvPr/>
        </p:nvSpPr>
        <p:spPr bwMode="auto">
          <a:xfrm flipH="1">
            <a:off x="6572250" y="2130425"/>
            <a:ext cx="322263" cy="0"/>
          </a:xfrm>
          <a:prstGeom prst="line">
            <a:avLst/>
          </a:prstGeom>
          <a:noFill/>
          <a:ln w="38100">
            <a:solidFill>
              <a:schemeClr val="tx1">
                <a:lumMod val="50000"/>
                <a:lumOff val="50000"/>
              </a:schemeClr>
            </a:solidFill>
            <a:round/>
            <a:headEnd/>
            <a:tailEnd type="triangle" w="med" len="med"/>
          </a:ln>
        </p:spPr>
        <p:txBody>
          <a:bodyPr anchor="ctr"/>
          <a:lstStyle/>
          <a:p>
            <a:pPr eaLnBrk="0" hangingPunct="0">
              <a:defRPr/>
            </a:pPr>
            <a:endParaRPr lang="en-US">
              <a:ea typeface="ＭＳ Ｐゴシック" pitchFamily="34" charset="-128"/>
            </a:endParaRPr>
          </a:p>
        </p:txBody>
      </p:sp>
      <p:sp>
        <p:nvSpPr>
          <p:cNvPr id="30"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94228"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to="" calcmode="lin" valueType="num">
                                      <p:cBhvr>
                                        <p:cTn id="15" dur="1" fill="hold"/>
                                        <p:tgtEl>
                                          <p:spTgt spid="7"/>
                                        </p:tgtEl>
                                        <p:attrNameLst>
                                          <p:attrName/>
                                        </p:attrNameLst>
                                      </p:cBhvr>
                                    </p:anim>
                                  </p:childTnLst>
                                </p:cTn>
                              </p:par>
                              <p:par>
                                <p:cTn id="16" presetID="1" presetClass="exit" presetSubtype="0" fill="hold" grpId="1" nodeType="withEffect">
                                  <p:stCondLst>
                                    <p:cond delay="0"/>
                                  </p:stCondLst>
                                  <p:childTnLst>
                                    <p:set>
                                      <p:cBhvr>
                                        <p:cTn id="17" dur="1" fill="hold">
                                          <p:stCondLst>
                                            <p:cond delay="0"/>
                                          </p:stCondLst>
                                        </p:cTn>
                                        <p:tgtEl>
                                          <p:spTgt spid="616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to="" calcmode="lin" valueType="num">
                                      <p:cBhvr>
                                        <p:cTn id="22" dur="1" fill="hold"/>
                                        <p:tgtEl>
                                          <p:spTgt spid="8"/>
                                        </p:tgtEl>
                                        <p:attrNameLst>
                                          <p:attrName/>
                                        </p:attrNameLst>
                                      </p:cBhvr>
                                    </p:anim>
                                  </p:childTnLst>
                                </p:cTn>
                              </p:par>
                              <p:par>
                                <p:cTn id="23" presetID="1" presetClass="exit" presetSubtype="0" fill="hold" grpId="1"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to="" calcmode="lin" valueType="num">
                                      <p:cBhvr>
                                        <p:cTn id="29" dur="1" fill="hold"/>
                                        <p:tgtEl>
                                          <p:spTgt spid="9"/>
                                        </p:tgtEl>
                                        <p:attrNameLst>
                                          <p:attrName/>
                                        </p:attrNameLst>
                                      </p:cBhvr>
                                    </p:anim>
                                  </p:childTnLst>
                                </p:cTn>
                              </p:par>
                              <p:par>
                                <p:cTn id="30" presetID="1" presetClass="exit" presetSubtype="0" fill="hold" grpId="1" nodeType="withEffect">
                                  <p:stCondLst>
                                    <p:cond delay="0"/>
                                  </p:stCondLst>
                                  <p:childTnLst>
                                    <p:set>
                                      <p:cBhvr>
                                        <p:cTn id="31" dur="1" fill="hold">
                                          <p:stCondLst>
                                            <p:cond delay="0"/>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4"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to="" calcmode="lin" valueType="num">
                                      <p:cBhvr>
                                        <p:cTn id="36" dur="1" fill="hold"/>
                                        <p:tgtEl>
                                          <p:spTgt spid="10"/>
                                        </p:tgtEl>
                                        <p:attrNameLst>
                                          <p:attrName/>
                                        </p:attrNameLst>
                                      </p:cBhvr>
                                    </p:anim>
                                  </p:childTnLst>
                                </p:cTn>
                              </p:par>
                              <p:par>
                                <p:cTn id="37" presetID="1" presetClass="exit"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4"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to="" calcmode="lin" valueType="num">
                                      <p:cBhvr>
                                        <p:cTn id="43" dur="1" fill="hold"/>
                                        <p:tgtEl>
                                          <p:spTgt spid="2"/>
                                        </p:tgtEl>
                                        <p:attrNameLst>
                                          <p:attrName/>
                                        </p:attrNameLst>
                                      </p:cBhvr>
                                    </p:anim>
                                  </p:childTnLst>
                                </p:cTn>
                              </p:par>
                              <p:par>
                                <p:cTn id="44" presetID="1" presetClass="exit" presetSubtype="0" fill="hold" grpId="1"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4"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 to="" calcmode="lin" valueType="num">
                                      <p:cBhvr>
                                        <p:cTn id="50" dur="1" fill="hold"/>
                                        <p:tgtEl>
                                          <p:spTgt spid="15"/>
                                        </p:tgtEl>
                                        <p:attrNameLst>
                                          <p:attrName/>
                                        </p:attrNameLst>
                                      </p:cBhvr>
                                    </p:anim>
                                  </p:childTnLst>
                                </p:cTn>
                              </p:par>
                              <p:par>
                                <p:cTn id="51" presetID="1" presetClass="exit" presetSubtype="0" fill="hold" nodeType="withEffect">
                                  <p:stCondLst>
                                    <p:cond delay="0"/>
                                  </p:stCondLst>
                                  <p:childTnLst>
                                    <p:set>
                                      <p:cBhvr>
                                        <p:cTn id="52" dur="1" fill="hold">
                                          <p:stCondLst>
                                            <p:cond delay="0"/>
                                          </p:stCondLst>
                                        </p:cTn>
                                        <p:tgtEl>
                                          <p:spTgt spid="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to="" calcmode="lin" valueType="num">
                                      <p:cBhvr>
                                        <p:cTn id="57" dur="1" fill="hold"/>
                                        <p:tgtEl>
                                          <p:spTgt spid="16"/>
                                        </p:tgtEl>
                                        <p:attrNameLst>
                                          <p:attrName/>
                                        </p:attrNameLst>
                                      </p:cBhvr>
                                    </p:anim>
                                  </p:childTnLst>
                                </p:cTn>
                              </p:par>
                              <p:par>
                                <p:cTn id="58" presetID="1" presetClass="exit" presetSubtype="0" fill="hold" grpId="1" nodeType="withEffect">
                                  <p:stCondLst>
                                    <p:cond delay="0"/>
                                  </p:stCondLst>
                                  <p:childTnLst>
                                    <p:set>
                                      <p:cBhvr>
                                        <p:cTn id="59" dur="1" fill="hold">
                                          <p:stCondLst>
                                            <p:cond delay="0"/>
                                          </p:stCondLst>
                                        </p:cTn>
                                        <p:tgtEl>
                                          <p:spTgt spid="1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4"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 to="" calcmode="lin" valueType="num">
                                      <p:cBhvr>
                                        <p:cTn id="64" dur="1" fill="hold"/>
                                        <p:tgtEl>
                                          <p:spTgt spid="17"/>
                                        </p:tgtEl>
                                        <p:attrNameLst>
                                          <p:attrName/>
                                        </p:attrNameLst>
                                      </p:cBhvr>
                                    </p:anim>
                                  </p:childTnLst>
                                </p:cTn>
                              </p:par>
                              <p:par>
                                <p:cTn id="65" presetID="1" presetClass="exit"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4" presetClass="entr" presetSubtype="0"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 to="" calcmode="lin" valueType="num">
                                      <p:cBhvr>
                                        <p:cTn id="71" dur="1" fill="hold"/>
                                        <p:tgtEl>
                                          <p:spTgt spid="3"/>
                                        </p:tgtEl>
                                        <p:attrNameLst>
                                          <p:attrName/>
                                        </p:attrNameLst>
                                      </p:cBhvr>
                                    </p:anim>
                                  </p:childTnLst>
                                </p:cTn>
                              </p:par>
                              <p:par>
                                <p:cTn id="72" presetID="1" presetClass="exit"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4" presetClass="entr" presetSubtype="0" fill="hold" grpId="0" nodeType="clickEffect">
                                  <p:stCondLst>
                                    <p:cond delay="0"/>
                                  </p:stCondLst>
                                  <p:childTnLst>
                                    <p:set>
                                      <p:cBhvr>
                                        <p:cTn id="77" dur="1" fill="hold">
                                          <p:stCondLst>
                                            <p:cond delay="0"/>
                                          </p:stCondLst>
                                        </p:cTn>
                                        <p:tgtEl>
                                          <p:spTgt spid="18"/>
                                        </p:tgtEl>
                                        <p:attrNameLst>
                                          <p:attrName>style.visibility</p:attrName>
                                        </p:attrNameLst>
                                      </p:cBhvr>
                                      <p:to>
                                        <p:strVal val="visible"/>
                                      </p:to>
                                    </p:set>
                                    <p:anim to="" calcmode="lin" valueType="num">
                                      <p:cBhvr>
                                        <p:cTn id="78" dur="1" fill="hold"/>
                                        <p:tgtEl>
                                          <p:spTgt spid="18"/>
                                        </p:tgtEl>
                                        <p:attrNameLst>
                                          <p:attrName/>
                                        </p:attrNameLst>
                                      </p:cBhvr>
                                    </p:anim>
                                  </p:childTnLst>
                                </p:cTn>
                              </p:par>
                              <p:par>
                                <p:cTn id="79" presetID="1" presetClass="exit" presetSubtype="0" fill="hold" nodeType="withEffect">
                                  <p:stCondLst>
                                    <p:cond delay="0"/>
                                  </p:stCondLst>
                                  <p:childTnLst>
                                    <p:set>
                                      <p:cBhvr>
                                        <p:cTn id="80" dur="1" fill="hold">
                                          <p:stCondLst>
                                            <p:cond delay="0"/>
                                          </p:stCondLst>
                                        </p:cTn>
                                        <p:tgtEl>
                                          <p:spTgt spid="3"/>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5" grpId="0" animBg="1"/>
      <p:bldP spid="15" grpId="1" animBg="1"/>
      <p:bldP spid="16" grpId="0" animBg="1"/>
      <p:bldP spid="16" grpId="1" animBg="1"/>
      <p:bldP spid="17" grpId="0" animBg="1"/>
      <p:bldP spid="17" grpId="1" animBg="1"/>
      <p:bldP spid="18" grpId="0" animBg="1"/>
      <p:bldP spid="6164" grpId="0" animBg="1"/>
      <p:bldP spid="6164" grpId="1" animBg="1"/>
      <p:bldP spid="6165"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3" cstate="print"/>
          <a:srcRect/>
          <a:stretch>
            <a:fillRect/>
          </a:stretch>
        </p:blipFill>
        <p:spPr bwMode="auto">
          <a:xfrm>
            <a:off x="1071563" y="1143000"/>
            <a:ext cx="5235575" cy="5214938"/>
          </a:xfrm>
          <a:prstGeom prst="rect">
            <a:avLst/>
          </a:prstGeom>
          <a:noFill/>
          <a:ln w="9525">
            <a:noFill/>
            <a:miter lim="800000"/>
            <a:headEnd/>
            <a:tailEnd/>
          </a:ln>
        </p:spPr>
      </p:pic>
      <p:sp>
        <p:nvSpPr>
          <p:cNvPr id="96259"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96260" name="Slide Number Placeholder 3"/>
          <p:cNvSpPr>
            <a:spLocks noGrp="1"/>
          </p:cNvSpPr>
          <p:nvPr>
            <p:ph type="sldNum" sz="quarter" idx="10"/>
          </p:nvPr>
        </p:nvSpPr>
        <p:spPr bwMode="auto">
          <a:noFill/>
          <a:ln>
            <a:miter lim="800000"/>
            <a:headEnd/>
            <a:tailEnd/>
          </a:ln>
        </p:spPr>
        <p:txBody>
          <a:bodyPr/>
          <a:lstStyle/>
          <a:p>
            <a:fld id="{5FFA05FC-FCC9-473E-A145-D88CE0D6AA37}" type="slidenum">
              <a:rPr lang="en-US"/>
              <a:pPr/>
              <a:t>28</a:t>
            </a:fld>
            <a:endParaRPr lang="en-US"/>
          </a:p>
        </p:txBody>
      </p:sp>
      <p:sp>
        <p:nvSpPr>
          <p:cNvPr id="7" name="Rectangle 7"/>
          <p:cNvSpPr>
            <a:spLocks noChangeArrowheads="1"/>
          </p:cNvSpPr>
          <p:nvPr/>
        </p:nvSpPr>
        <p:spPr bwMode="auto">
          <a:xfrm>
            <a:off x="2820988" y="1993900"/>
            <a:ext cx="590550" cy="19050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0" name="Line 62"/>
          <p:cNvSpPr>
            <a:spLocks noChangeShapeType="1"/>
          </p:cNvSpPr>
          <p:nvPr/>
        </p:nvSpPr>
        <p:spPr bwMode="auto">
          <a:xfrm>
            <a:off x="7658100" y="3286125"/>
            <a:ext cx="0" cy="485775"/>
          </a:xfrm>
          <a:prstGeom prst="line">
            <a:avLst/>
          </a:prstGeom>
          <a:noFill/>
          <a:ln w="38100">
            <a:solidFill>
              <a:schemeClr val="tx1">
                <a:lumMod val="65000"/>
                <a:lumOff val="35000"/>
              </a:schemeClr>
            </a:solidFill>
            <a:round/>
            <a:headEnd/>
            <a:tailEnd type="triangle" w="med" len="med"/>
          </a:ln>
          <a:effectLst/>
        </p:spPr>
        <p:txBody>
          <a:bodyPr anchor="ctr"/>
          <a:lstStyle/>
          <a:p>
            <a:pPr eaLnBrk="0" hangingPunct="0">
              <a:defRPr/>
            </a:pPr>
            <a:endParaRPr lang="en-US">
              <a:ea typeface="ＭＳ Ｐゴシック" pitchFamily="34" charset="-128"/>
            </a:endParaRPr>
          </a:p>
        </p:txBody>
      </p:sp>
      <p:grpSp>
        <p:nvGrpSpPr>
          <p:cNvPr id="2" name="Group 61"/>
          <p:cNvGrpSpPr>
            <a:grpSpLocks/>
          </p:cNvGrpSpPr>
          <p:nvPr/>
        </p:nvGrpSpPr>
        <p:grpSpPr bwMode="auto">
          <a:xfrm>
            <a:off x="6891338" y="3760788"/>
            <a:ext cx="1533525" cy="1668462"/>
            <a:chOff x="4344" y="2369"/>
            <a:chExt cx="966" cy="1051"/>
          </a:xfrm>
        </p:grpSpPr>
        <p:sp>
          <p:nvSpPr>
            <p:cNvPr id="96302" name="Rectangle 54"/>
            <p:cNvSpPr>
              <a:spLocks noChangeArrowheads="1"/>
            </p:cNvSpPr>
            <p:nvPr/>
          </p:nvSpPr>
          <p:spPr bwMode="auto">
            <a:xfrm>
              <a:off x="4344" y="2382"/>
              <a:ext cx="966" cy="1038"/>
            </a:xfrm>
            <a:prstGeom prst="rect">
              <a:avLst/>
            </a:prstGeom>
            <a:solidFill>
              <a:srgbClr val="FF0066"/>
            </a:solidFill>
            <a:ln w="9525">
              <a:solidFill>
                <a:schemeClr val="tx1"/>
              </a:solidFill>
              <a:miter lim="800000"/>
              <a:headEnd/>
              <a:tailEnd/>
            </a:ln>
          </p:spPr>
          <p:txBody>
            <a:bodyPr wrap="none" anchor="ctr"/>
            <a:lstStyle/>
            <a:p>
              <a:pPr algn="ctr" eaLnBrk="0" hangingPunct="0"/>
              <a:endParaRPr lang="en-US"/>
            </a:p>
          </p:txBody>
        </p:sp>
        <p:sp>
          <p:nvSpPr>
            <p:cNvPr id="96303" name="Text Box 56"/>
            <p:cNvSpPr txBox="1">
              <a:spLocks noChangeArrowheads="1"/>
            </p:cNvSpPr>
            <p:nvPr/>
          </p:nvSpPr>
          <p:spPr bwMode="auto">
            <a:xfrm>
              <a:off x="4507" y="2369"/>
              <a:ext cx="619" cy="213"/>
            </a:xfrm>
            <a:prstGeom prst="rect">
              <a:avLst/>
            </a:prstGeom>
            <a:noFill/>
            <a:ln w="9525">
              <a:noFill/>
              <a:miter lim="800000"/>
              <a:headEnd/>
              <a:tailEnd/>
            </a:ln>
          </p:spPr>
          <p:txBody>
            <a:bodyPr wrap="none">
              <a:spAutoFit/>
            </a:bodyPr>
            <a:lstStyle/>
            <a:p>
              <a:pPr algn="ctr" eaLnBrk="0" hangingPunct="0"/>
              <a:r>
                <a:rPr lang="en-US" sz="1600" b="1"/>
                <a:t>Paquete</a:t>
              </a:r>
            </a:p>
            <a:p>
              <a:pPr algn="ctr" eaLnBrk="0" hangingPunct="0"/>
              <a:endParaRPr lang="en-US" sz="1600" b="1"/>
            </a:p>
          </p:txBody>
        </p:sp>
        <p:sp>
          <p:nvSpPr>
            <p:cNvPr id="96304" name="Rectangle 57"/>
            <p:cNvSpPr>
              <a:spLocks noChangeArrowheads="1"/>
            </p:cNvSpPr>
            <p:nvPr/>
          </p:nvSpPr>
          <p:spPr bwMode="auto">
            <a:xfrm>
              <a:off x="4491" y="2622"/>
              <a:ext cx="672" cy="714"/>
            </a:xfrm>
            <a:prstGeom prst="rect">
              <a:avLst/>
            </a:prstGeom>
            <a:solidFill>
              <a:schemeClr val="bg2"/>
            </a:solidFill>
            <a:ln w="9525">
              <a:solidFill>
                <a:schemeClr val="bg2"/>
              </a:solidFill>
              <a:miter lim="800000"/>
              <a:headEnd/>
              <a:tailEnd/>
            </a:ln>
          </p:spPr>
          <p:txBody>
            <a:bodyPr wrap="none" anchor="ctr"/>
            <a:lstStyle/>
            <a:p>
              <a:pPr eaLnBrk="0" hangingPunct="0"/>
              <a:endParaRPr lang="en-US"/>
            </a:p>
          </p:txBody>
        </p:sp>
        <p:sp>
          <p:nvSpPr>
            <p:cNvPr id="96305" name="Text Box 58"/>
            <p:cNvSpPr txBox="1">
              <a:spLocks noChangeArrowheads="1"/>
            </p:cNvSpPr>
            <p:nvPr/>
          </p:nvSpPr>
          <p:spPr bwMode="auto">
            <a:xfrm>
              <a:off x="4558" y="2651"/>
              <a:ext cx="518" cy="213"/>
            </a:xfrm>
            <a:prstGeom prst="rect">
              <a:avLst/>
            </a:prstGeom>
            <a:noFill/>
            <a:ln w="9525">
              <a:noFill/>
              <a:miter lim="800000"/>
              <a:headEnd/>
              <a:tailEnd/>
            </a:ln>
          </p:spPr>
          <p:txBody>
            <a:bodyPr wrap="none">
              <a:spAutoFit/>
            </a:bodyPr>
            <a:lstStyle/>
            <a:p>
              <a:pPr eaLnBrk="0" hangingPunct="0"/>
              <a:r>
                <a:rPr lang="en-US" sz="1600" b="1"/>
                <a:t>Applet</a:t>
              </a:r>
            </a:p>
          </p:txBody>
        </p:sp>
        <p:sp>
          <p:nvSpPr>
            <p:cNvPr id="96306" name="AutoShape 59"/>
            <p:cNvSpPr>
              <a:spLocks noChangeArrowheads="1"/>
            </p:cNvSpPr>
            <p:nvPr/>
          </p:nvSpPr>
          <p:spPr bwMode="auto">
            <a:xfrm>
              <a:off x="4578" y="2885"/>
              <a:ext cx="498" cy="277"/>
            </a:xfrm>
            <a:prstGeom prst="can">
              <a:avLst>
                <a:gd name="adj" fmla="val 25000"/>
              </a:avLst>
            </a:prstGeom>
            <a:solidFill>
              <a:srgbClr val="FFFF66"/>
            </a:solidFill>
            <a:ln w="12700">
              <a:solidFill>
                <a:schemeClr val="tx1"/>
              </a:solidFill>
              <a:round/>
              <a:headEnd/>
              <a:tailEnd/>
            </a:ln>
          </p:spPr>
          <p:txBody>
            <a:bodyPr wrap="none" anchor="ctr">
              <a:spAutoFit/>
            </a:bodyPr>
            <a:lstStyle/>
            <a:p>
              <a:pPr algn="ctr" eaLnBrk="0" hangingPunct="0"/>
              <a:r>
                <a:rPr lang="en-GB" sz="1200" b="1" dirty="0" err="1" smtClean="0">
                  <a:solidFill>
                    <a:srgbClr val="FF0066"/>
                  </a:solidFill>
                  <a:latin typeface="Times New Roman" charset="0"/>
                </a:rPr>
                <a:t>Instancia</a:t>
              </a:r>
              <a:endParaRPr lang="en-GB" sz="1200" b="1" dirty="0">
                <a:solidFill>
                  <a:srgbClr val="FF0066"/>
                </a:solidFill>
                <a:latin typeface="Times New Roman" charset="0"/>
              </a:endParaRPr>
            </a:p>
          </p:txBody>
        </p:sp>
      </p:grpSp>
      <p:sp>
        <p:nvSpPr>
          <p:cNvPr id="7181" name="Rectangle 64"/>
          <p:cNvSpPr>
            <a:spLocks noChangeArrowheads="1"/>
          </p:cNvSpPr>
          <p:nvPr/>
        </p:nvSpPr>
        <p:spPr bwMode="auto">
          <a:xfrm>
            <a:off x="2903538" y="2636838"/>
            <a:ext cx="209550" cy="10477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7182" name="Rectangle 65"/>
          <p:cNvSpPr>
            <a:spLocks noChangeArrowheads="1"/>
          </p:cNvSpPr>
          <p:nvPr/>
        </p:nvSpPr>
        <p:spPr bwMode="auto">
          <a:xfrm>
            <a:off x="2901950" y="3040063"/>
            <a:ext cx="209550" cy="122237"/>
          </a:xfrm>
          <a:prstGeom prst="rect">
            <a:avLst/>
          </a:prstGeom>
          <a:noFill/>
          <a:ln w="38100">
            <a:solidFill>
              <a:srgbClr val="FF9933"/>
            </a:solidFill>
            <a:miter lim="800000"/>
            <a:headEnd/>
            <a:tailEnd/>
          </a:ln>
        </p:spPr>
        <p:txBody>
          <a:bodyPr wrap="none" anchor="ctr"/>
          <a:lstStyle/>
          <a:p>
            <a:pPr eaLnBrk="0" hangingPunct="0"/>
            <a:endParaRPr lang="en-US"/>
          </a:p>
        </p:txBody>
      </p:sp>
      <p:grpSp>
        <p:nvGrpSpPr>
          <p:cNvPr id="3" name="Group 92"/>
          <p:cNvGrpSpPr>
            <a:grpSpLocks/>
          </p:cNvGrpSpPr>
          <p:nvPr/>
        </p:nvGrpSpPr>
        <p:grpSpPr bwMode="auto">
          <a:xfrm>
            <a:off x="6753225" y="2066925"/>
            <a:ext cx="1895475" cy="1333500"/>
            <a:chOff x="4254" y="1302"/>
            <a:chExt cx="1194" cy="840"/>
          </a:xfrm>
        </p:grpSpPr>
        <p:sp>
          <p:nvSpPr>
            <p:cNvPr id="96279" name="Freeform 30"/>
            <p:cNvSpPr>
              <a:spLocks/>
            </p:cNvSpPr>
            <p:nvPr/>
          </p:nvSpPr>
          <p:spPr bwMode="auto">
            <a:xfrm>
              <a:off x="4254" y="1302"/>
              <a:ext cx="1194" cy="840"/>
            </a:xfrm>
            <a:custGeom>
              <a:avLst/>
              <a:gdLst>
                <a:gd name="T0" fmla="*/ 0 w 6720"/>
                <a:gd name="T1" fmla="*/ 4 h 4792"/>
                <a:gd name="T2" fmla="*/ 0 w 6720"/>
                <a:gd name="T3" fmla="*/ 0 h 4792"/>
                <a:gd name="T4" fmla="*/ 0 w 6720"/>
                <a:gd name="T5" fmla="*/ 0 h 4792"/>
                <a:gd name="T6" fmla="*/ 0 w 6720"/>
                <a:gd name="T7" fmla="*/ 0 h 4792"/>
                <a:gd name="T8" fmla="*/ 0 w 6720"/>
                <a:gd name="T9" fmla="*/ 0 h 4792"/>
                <a:gd name="T10" fmla="*/ 0 w 6720"/>
                <a:gd name="T11" fmla="*/ 0 h 4792"/>
                <a:gd name="T12" fmla="*/ 1 w 6720"/>
                <a:gd name="T13" fmla="*/ 0 h 4792"/>
                <a:gd name="T14" fmla="*/ 6 w 6720"/>
                <a:gd name="T15" fmla="*/ 0 h 4792"/>
                <a:gd name="T16" fmla="*/ 6 w 6720"/>
                <a:gd name="T17" fmla="*/ 0 h 4792"/>
                <a:gd name="T18" fmla="*/ 6 w 6720"/>
                <a:gd name="T19" fmla="*/ 0 h 4792"/>
                <a:gd name="T20" fmla="*/ 7 w 6720"/>
                <a:gd name="T21" fmla="*/ 0 h 4792"/>
                <a:gd name="T22" fmla="*/ 7 w 6720"/>
                <a:gd name="T23" fmla="*/ 0 h 4792"/>
                <a:gd name="T24" fmla="*/ 7 w 6720"/>
                <a:gd name="T25" fmla="*/ 0 h 4792"/>
                <a:gd name="T26" fmla="*/ 7 w 6720"/>
                <a:gd name="T27" fmla="*/ 1 h 4792"/>
                <a:gd name="T28" fmla="*/ 7 w 6720"/>
                <a:gd name="T29" fmla="*/ 4 h 4792"/>
                <a:gd name="T30" fmla="*/ 7 w 6720"/>
                <a:gd name="T31" fmla="*/ 4 h 4792"/>
                <a:gd name="T32" fmla="*/ 7 w 6720"/>
                <a:gd name="T33" fmla="*/ 4 h 4792"/>
                <a:gd name="T34" fmla="*/ 7 w 6720"/>
                <a:gd name="T35" fmla="*/ 4 h 4792"/>
                <a:gd name="T36" fmla="*/ 6 w 6720"/>
                <a:gd name="T37" fmla="*/ 4 h 4792"/>
                <a:gd name="T38" fmla="*/ 6 w 6720"/>
                <a:gd name="T39" fmla="*/ 5 h 4792"/>
                <a:gd name="T40" fmla="*/ 1 w 6720"/>
                <a:gd name="T41" fmla="*/ 5 h 4792"/>
                <a:gd name="T42" fmla="*/ 0 w 6720"/>
                <a:gd name="T43" fmla="*/ 5 h 4792"/>
                <a:gd name="T44" fmla="*/ 0 w 6720"/>
                <a:gd name="T45" fmla="*/ 4 h 4792"/>
                <a:gd name="T46" fmla="*/ 0 w 6720"/>
                <a:gd name="T47" fmla="*/ 4 h 4792"/>
                <a:gd name="T48" fmla="*/ 0 w 6720"/>
                <a:gd name="T49" fmla="*/ 4 h 4792"/>
                <a:gd name="T50" fmla="*/ 0 w 6720"/>
                <a:gd name="T51" fmla="*/ 4 h 4792"/>
                <a:gd name="T52" fmla="*/ 0 w 6720"/>
                <a:gd name="T53" fmla="*/ 4 h 4792"/>
                <a:gd name="T54" fmla="*/ 0 w 6720"/>
                <a:gd name="T55" fmla="*/ 0 h 4792"/>
                <a:gd name="T56" fmla="*/ 0 w 6720"/>
                <a:gd name="T57" fmla="*/ 1 h 4792"/>
                <a:gd name="T58" fmla="*/ 0 w 6720"/>
                <a:gd name="T59" fmla="*/ 4 h 4792"/>
                <a:gd name="T60" fmla="*/ 0 w 6720"/>
                <a:gd name="T61" fmla="*/ 4 h 4792"/>
                <a:gd name="T62" fmla="*/ 0 w 6720"/>
                <a:gd name="T63" fmla="*/ 4 h 4792"/>
                <a:gd name="T64" fmla="*/ 0 w 6720"/>
                <a:gd name="T65" fmla="*/ 4 h 4792"/>
                <a:gd name="T66" fmla="*/ 0 w 6720"/>
                <a:gd name="T67" fmla="*/ 5 h 4792"/>
                <a:gd name="T68" fmla="*/ 1 w 6720"/>
                <a:gd name="T69" fmla="*/ 5 h 4792"/>
                <a:gd name="T70" fmla="*/ 6 w 6720"/>
                <a:gd name="T71" fmla="*/ 5 h 4792"/>
                <a:gd name="T72" fmla="*/ 6 w 6720"/>
                <a:gd name="T73" fmla="*/ 5 h 4792"/>
                <a:gd name="T74" fmla="*/ 6 w 6720"/>
                <a:gd name="T75" fmla="*/ 4 h 4792"/>
                <a:gd name="T76" fmla="*/ 7 w 6720"/>
                <a:gd name="T77" fmla="*/ 4 h 4792"/>
                <a:gd name="T78" fmla="*/ 7 w 6720"/>
                <a:gd name="T79" fmla="*/ 4 h 4792"/>
                <a:gd name="T80" fmla="*/ 7 w 6720"/>
                <a:gd name="T81" fmla="*/ 4 h 4792"/>
                <a:gd name="T82" fmla="*/ 7 w 6720"/>
                <a:gd name="T83" fmla="*/ 4 h 4792"/>
                <a:gd name="T84" fmla="*/ 7 w 6720"/>
                <a:gd name="T85" fmla="*/ 0 h 4792"/>
                <a:gd name="T86" fmla="*/ 7 w 6720"/>
                <a:gd name="T87" fmla="*/ 0 h 4792"/>
                <a:gd name="T88" fmla="*/ 7 w 6720"/>
                <a:gd name="T89" fmla="*/ 0 h 4792"/>
                <a:gd name="T90" fmla="*/ 7 w 6720"/>
                <a:gd name="T91" fmla="*/ 0 h 4792"/>
                <a:gd name="T92" fmla="*/ 6 w 6720"/>
                <a:gd name="T93" fmla="*/ 0 h 4792"/>
                <a:gd name="T94" fmla="*/ 6 w 6720"/>
                <a:gd name="T95" fmla="*/ 0 h 4792"/>
                <a:gd name="T96" fmla="*/ 1 w 6720"/>
                <a:gd name="T97" fmla="*/ 0 h 4792"/>
                <a:gd name="T98" fmla="*/ 0 w 6720"/>
                <a:gd name="T99" fmla="*/ 0 h 4792"/>
                <a:gd name="T100" fmla="*/ 0 w 6720"/>
                <a:gd name="T101" fmla="*/ 0 h 4792"/>
                <a:gd name="T102" fmla="*/ 0 w 6720"/>
                <a:gd name="T103" fmla="*/ 0 h 4792"/>
                <a:gd name="T104" fmla="*/ 0 w 6720"/>
                <a:gd name="T105" fmla="*/ 0 h 4792"/>
                <a:gd name="T106" fmla="*/ 0 w 6720"/>
                <a:gd name="T107" fmla="*/ 0 h 4792"/>
                <a:gd name="T108" fmla="*/ 0 w 6720"/>
                <a:gd name="T109" fmla="*/ 1 h 47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720"/>
                <a:gd name="T166" fmla="*/ 0 h 4792"/>
                <a:gd name="T167" fmla="*/ 6720 w 6720"/>
                <a:gd name="T168" fmla="*/ 4792 h 47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720" h="4792">
                  <a:moveTo>
                    <a:pt x="0" y="4302"/>
                  </a:moveTo>
                  <a:lnTo>
                    <a:pt x="28" y="4302"/>
                  </a:lnTo>
                  <a:lnTo>
                    <a:pt x="28" y="490"/>
                  </a:lnTo>
                  <a:lnTo>
                    <a:pt x="37" y="398"/>
                  </a:lnTo>
                  <a:lnTo>
                    <a:pt x="49" y="354"/>
                  </a:lnTo>
                  <a:lnTo>
                    <a:pt x="66" y="311"/>
                  </a:lnTo>
                  <a:lnTo>
                    <a:pt x="87" y="271"/>
                  </a:lnTo>
                  <a:lnTo>
                    <a:pt x="112" y="234"/>
                  </a:lnTo>
                  <a:lnTo>
                    <a:pt x="140" y="198"/>
                  </a:lnTo>
                  <a:lnTo>
                    <a:pt x="173" y="166"/>
                  </a:lnTo>
                  <a:lnTo>
                    <a:pt x="249" y="109"/>
                  </a:lnTo>
                  <a:lnTo>
                    <a:pt x="334" y="66"/>
                  </a:lnTo>
                  <a:lnTo>
                    <a:pt x="431" y="37"/>
                  </a:lnTo>
                  <a:lnTo>
                    <a:pt x="480" y="32"/>
                  </a:lnTo>
                  <a:lnTo>
                    <a:pt x="531" y="30"/>
                  </a:lnTo>
                  <a:lnTo>
                    <a:pt x="6188" y="30"/>
                  </a:lnTo>
                  <a:lnTo>
                    <a:pt x="6238" y="32"/>
                  </a:lnTo>
                  <a:lnTo>
                    <a:pt x="6289" y="37"/>
                  </a:lnTo>
                  <a:lnTo>
                    <a:pt x="6384" y="66"/>
                  </a:lnTo>
                  <a:lnTo>
                    <a:pt x="6470" y="109"/>
                  </a:lnTo>
                  <a:lnTo>
                    <a:pt x="6545" y="166"/>
                  </a:lnTo>
                  <a:lnTo>
                    <a:pt x="6606" y="234"/>
                  </a:lnTo>
                  <a:lnTo>
                    <a:pt x="6633" y="271"/>
                  </a:lnTo>
                  <a:lnTo>
                    <a:pt x="6654" y="311"/>
                  </a:lnTo>
                  <a:lnTo>
                    <a:pt x="6671" y="354"/>
                  </a:lnTo>
                  <a:lnTo>
                    <a:pt x="6683" y="398"/>
                  </a:lnTo>
                  <a:lnTo>
                    <a:pt x="6689" y="443"/>
                  </a:lnTo>
                  <a:lnTo>
                    <a:pt x="6692" y="490"/>
                  </a:lnTo>
                  <a:lnTo>
                    <a:pt x="6692" y="4302"/>
                  </a:lnTo>
                  <a:lnTo>
                    <a:pt x="6689" y="4349"/>
                  </a:lnTo>
                  <a:lnTo>
                    <a:pt x="6683" y="4394"/>
                  </a:lnTo>
                  <a:lnTo>
                    <a:pt x="6671" y="4438"/>
                  </a:lnTo>
                  <a:lnTo>
                    <a:pt x="6654" y="4481"/>
                  </a:lnTo>
                  <a:lnTo>
                    <a:pt x="6633" y="4521"/>
                  </a:lnTo>
                  <a:lnTo>
                    <a:pt x="6606" y="4558"/>
                  </a:lnTo>
                  <a:lnTo>
                    <a:pt x="6545" y="4626"/>
                  </a:lnTo>
                  <a:lnTo>
                    <a:pt x="6470" y="4683"/>
                  </a:lnTo>
                  <a:lnTo>
                    <a:pt x="6384" y="4726"/>
                  </a:lnTo>
                  <a:lnTo>
                    <a:pt x="6289" y="4755"/>
                  </a:lnTo>
                  <a:lnTo>
                    <a:pt x="6238" y="4760"/>
                  </a:lnTo>
                  <a:lnTo>
                    <a:pt x="6188" y="4762"/>
                  </a:lnTo>
                  <a:lnTo>
                    <a:pt x="531" y="4762"/>
                  </a:lnTo>
                  <a:lnTo>
                    <a:pt x="480" y="4760"/>
                  </a:lnTo>
                  <a:lnTo>
                    <a:pt x="431" y="4755"/>
                  </a:lnTo>
                  <a:lnTo>
                    <a:pt x="334" y="4726"/>
                  </a:lnTo>
                  <a:lnTo>
                    <a:pt x="249" y="4683"/>
                  </a:lnTo>
                  <a:lnTo>
                    <a:pt x="173" y="4626"/>
                  </a:lnTo>
                  <a:lnTo>
                    <a:pt x="140" y="4594"/>
                  </a:lnTo>
                  <a:lnTo>
                    <a:pt x="112" y="4558"/>
                  </a:lnTo>
                  <a:lnTo>
                    <a:pt x="87" y="4521"/>
                  </a:lnTo>
                  <a:lnTo>
                    <a:pt x="66" y="4481"/>
                  </a:lnTo>
                  <a:lnTo>
                    <a:pt x="49" y="4438"/>
                  </a:lnTo>
                  <a:lnTo>
                    <a:pt x="37" y="4394"/>
                  </a:lnTo>
                  <a:lnTo>
                    <a:pt x="28" y="4302"/>
                  </a:lnTo>
                  <a:lnTo>
                    <a:pt x="28" y="490"/>
                  </a:lnTo>
                  <a:lnTo>
                    <a:pt x="38" y="396"/>
                  </a:lnTo>
                  <a:lnTo>
                    <a:pt x="10" y="392"/>
                  </a:lnTo>
                  <a:lnTo>
                    <a:pt x="0" y="490"/>
                  </a:lnTo>
                  <a:lnTo>
                    <a:pt x="0" y="4302"/>
                  </a:lnTo>
                  <a:lnTo>
                    <a:pt x="12" y="4402"/>
                  </a:lnTo>
                  <a:lnTo>
                    <a:pt x="24" y="4449"/>
                  </a:lnTo>
                  <a:lnTo>
                    <a:pt x="42" y="4492"/>
                  </a:lnTo>
                  <a:lnTo>
                    <a:pt x="66" y="4536"/>
                  </a:lnTo>
                  <a:lnTo>
                    <a:pt x="91" y="4577"/>
                  </a:lnTo>
                  <a:lnTo>
                    <a:pt x="122" y="4613"/>
                  </a:lnTo>
                  <a:lnTo>
                    <a:pt x="156" y="4649"/>
                  </a:lnTo>
                  <a:lnTo>
                    <a:pt x="235" y="4709"/>
                  </a:lnTo>
                  <a:lnTo>
                    <a:pt x="324" y="4753"/>
                  </a:lnTo>
                  <a:lnTo>
                    <a:pt x="424" y="4781"/>
                  </a:lnTo>
                  <a:lnTo>
                    <a:pt x="476" y="4790"/>
                  </a:lnTo>
                  <a:lnTo>
                    <a:pt x="531" y="4792"/>
                  </a:lnTo>
                  <a:lnTo>
                    <a:pt x="6188" y="4792"/>
                  </a:lnTo>
                  <a:lnTo>
                    <a:pt x="6242" y="4790"/>
                  </a:lnTo>
                  <a:lnTo>
                    <a:pt x="6296" y="4781"/>
                  </a:lnTo>
                  <a:lnTo>
                    <a:pt x="6394" y="4753"/>
                  </a:lnTo>
                  <a:lnTo>
                    <a:pt x="6484" y="4709"/>
                  </a:lnTo>
                  <a:lnTo>
                    <a:pt x="6563" y="4649"/>
                  </a:lnTo>
                  <a:lnTo>
                    <a:pt x="6627" y="4577"/>
                  </a:lnTo>
                  <a:lnTo>
                    <a:pt x="6654" y="4536"/>
                  </a:lnTo>
                  <a:lnTo>
                    <a:pt x="6678" y="4492"/>
                  </a:lnTo>
                  <a:lnTo>
                    <a:pt x="6696" y="4449"/>
                  </a:lnTo>
                  <a:lnTo>
                    <a:pt x="6708" y="4402"/>
                  </a:lnTo>
                  <a:lnTo>
                    <a:pt x="6717" y="4353"/>
                  </a:lnTo>
                  <a:lnTo>
                    <a:pt x="6720" y="4302"/>
                  </a:lnTo>
                  <a:lnTo>
                    <a:pt x="6720" y="490"/>
                  </a:lnTo>
                  <a:lnTo>
                    <a:pt x="6717" y="439"/>
                  </a:lnTo>
                  <a:lnTo>
                    <a:pt x="6708" y="390"/>
                  </a:lnTo>
                  <a:lnTo>
                    <a:pt x="6696" y="343"/>
                  </a:lnTo>
                  <a:lnTo>
                    <a:pt x="6678" y="300"/>
                  </a:lnTo>
                  <a:lnTo>
                    <a:pt x="6654" y="256"/>
                  </a:lnTo>
                  <a:lnTo>
                    <a:pt x="6627" y="215"/>
                  </a:lnTo>
                  <a:lnTo>
                    <a:pt x="6563" y="143"/>
                  </a:lnTo>
                  <a:lnTo>
                    <a:pt x="6484" y="83"/>
                  </a:lnTo>
                  <a:lnTo>
                    <a:pt x="6394" y="39"/>
                  </a:lnTo>
                  <a:lnTo>
                    <a:pt x="6296" y="11"/>
                  </a:lnTo>
                  <a:lnTo>
                    <a:pt x="6242" y="2"/>
                  </a:lnTo>
                  <a:lnTo>
                    <a:pt x="6188" y="0"/>
                  </a:lnTo>
                  <a:lnTo>
                    <a:pt x="531" y="0"/>
                  </a:lnTo>
                  <a:lnTo>
                    <a:pt x="476" y="2"/>
                  </a:lnTo>
                  <a:lnTo>
                    <a:pt x="424" y="11"/>
                  </a:lnTo>
                  <a:lnTo>
                    <a:pt x="324" y="39"/>
                  </a:lnTo>
                  <a:lnTo>
                    <a:pt x="235" y="83"/>
                  </a:lnTo>
                  <a:lnTo>
                    <a:pt x="156" y="143"/>
                  </a:lnTo>
                  <a:lnTo>
                    <a:pt x="122" y="179"/>
                  </a:lnTo>
                  <a:lnTo>
                    <a:pt x="91" y="215"/>
                  </a:lnTo>
                  <a:lnTo>
                    <a:pt x="66" y="256"/>
                  </a:lnTo>
                  <a:lnTo>
                    <a:pt x="42" y="300"/>
                  </a:lnTo>
                  <a:lnTo>
                    <a:pt x="24" y="343"/>
                  </a:lnTo>
                  <a:lnTo>
                    <a:pt x="12" y="390"/>
                  </a:lnTo>
                  <a:lnTo>
                    <a:pt x="0" y="490"/>
                  </a:lnTo>
                  <a:lnTo>
                    <a:pt x="0" y="4302"/>
                  </a:lnTo>
                  <a:close/>
                </a:path>
              </a:pathLst>
            </a:custGeom>
            <a:solidFill>
              <a:srgbClr val="000000"/>
            </a:solidFill>
            <a:ln w="0">
              <a:solidFill>
                <a:srgbClr val="000000"/>
              </a:solidFill>
              <a:round/>
              <a:headEnd/>
              <a:tailEnd/>
            </a:ln>
          </p:spPr>
          <p:txBody>
            <a:bodyPr/>
            <a:lstStyle/>
            <a:p>
              <a:pPr eaLnBrk="0" hangingPunct="0"/>
              <a:endParaRPr lang="en-US"/>
            </a:p>
          </p:txBody>
        </p:sp>
        <p:grpSp>
          <p:nvGrpSpPr>
            <p:cNvPr id="96280" name="Group 31"/>
            <p:cNvGrpSpPr>
              <a:grpSpLocks/>
            </p:cNvGrpSpPr>
            <p:nvPr/>
          </p:nvGrpSpPr>
          <p:grpSpPr bwMode="auto">
            <a:xfrm>
              <a:off x="4339" y="1595"/>
              <a:ext cx="155" cy="104"/>
              <a:chOff x="1152" y="1632"/>
              <a:chExt cx="820" cy="511"/>
            </a:xfrm>
          </p:grpSpPr>
          <p:sp>
            <p:nvSpPr>
              <p:cNvPr id="96283" name="Freeform 32"/>
              <p:cNvSpPr>
                <a:spLocks/>
              </p:cNvSpPr>
              <p:nvPr/>
            </p:nvSpPr>
            <p:spPr bwMode="auto">
              <a:xfrm>
                <a:off x="1152" y="1680"/>
                <a:ext cx="212" cy="394"/>
              </a:xfrm>
              <a:custGeom>
                <a:avLst/>
                <a:gdLst>
                  <a:gd name="T0" fmla="*/ 27 w 424"/>
                  <a:gd name="T1" fmla="*/ 50 h 788"/>
                  <a:gd name="T2" fmla="*/ 0 w 424"/>
                  <a:gd name="T3" fmla="*/ 25 h 788"/>
                  <a:gd name="T4" fmla="*/ 27 w 424"/>
                  <a:gd name="T5" fmla="*/ 0 h 788"/>
                  <a:gd name="T6" fmla="*/ 27 w 424"/>
                  <a:gd name="T7" fmla="*/ 50 h 788"/>
                  <a:gd name="T8" fmla="*/ 0 60000 65536"/>
                  <a:gd name="T9" fmla="*/ 0 60000 65536"/>
                  <a:gd name="T10" fmla="*/ 0 60000 65536"/>
                  <a:gd name="T11" fmla="*/ 0 60000 65536"/>
                  <a:gd name="T12" fmla="*/ 0 w 424"/>
                  <a:gd name="T13" fmla="*/ 0 h 788"/>
                  <a:gd name="T14" fmla="*/ 424 w 424"/>
                  <a:gd name="T15" fmla="*/ 788 h 788"/>
                </a:gdLst>
                <a:ahLst/>
                <a:cxnLst>
                  <a:cxn ang="T8">
                    <a:pos x="T0" y="T1"/>
                  </a:cxn>
                  <a:cxn ang="T9">
                    <a:pos x="T2" y="T3"/>
                  </a:cxn>
                  <a:cxn ang="T10">
                    <a:pos x="T4" y="T5"/>
                  </a:cxn>
                  <a:cxn ang="T11">
                    <a:pos x="T6" y="T7"/>
                  </a:cxn>
                </a:cxnLst>
                <a:rect l="T12" t="T13" r="T14" b="T15"/>
                <a:pathLst>
                  <a:path w="424" h="788">
                    <a:moveTo>
                      <a:pt x="424" y="788"/>
                    </a:moveTo>
                    <a:lnTo>
                      <a:pt x="0" y="394"/>
                    </a:lnTo>
                    <a:lnTo>
                      <a:pt x="424" y="0"/>
                    </a:lnTo>
                    <a:lnTo>
                      <a:pt x="424" y="788"/>
                    </a:lnTo>
                    <a:close/>
                  </a:path>
                </a:pathLst>
              </a:custGeom>
              <a:solidFill>
                <a:srgbClr val="FFFF00"/>
              </a:solidFill>
              <a:ln w="9525">
                <a:noFill/>
                <a:round/>
                <a:headEnd/>
                <a:tailEnd/>
              </a:ln>
            </p:spPr>
            <p:txBody>
              <a:bodyPr/>
              <a:lstStyle/>
              <a:p>
                <a:pPr eaLnBrk="0" hangingPunct="0"/>
                <a:endParaRPr lang="en-US"/>
              </a:p>
            </p:txBody>
          </p:sp>
          <p:sp>
            <p:nvSpPr>
              <p:cNvPr id="96284" name="Freeform 33"/>
              <p:cNvSpPr>
                <a:spLocks/>
              </p:cNvSpPr>
              <p:nvPr/>
            </p:nvSpPr>
            <p:spPr bwMode="auto">
              <a:xfrm>
                <a:off x="1152" y="1680"/>
                <a:ext cx="212" cy="394"/>
              </a:xfrm>
              <a:custGeom>
                <a:avLst/>
                <a:gdLst>
                  <a:gd name="T0" fmla="*/ 27 w 424"/>
                  <a:gd name="T1" fmla="*/ 50 h 788"/>
                  <a:gd name="T2" fmla="*/ 0 w 424"/>
                  <a:gd name="T3" fmla="*/ 25 h 788"/>
                  <a:gd name="T4" fmla="*/ 27 w 424"/>
                  <a:gd name="T5" fmla="*/ 0 h 788"/>
                  <a:gd name="T6" fmla="*/ 27 w 424"/>
                  <a:gd name="T7" fmla="*/ 50 h 788"/>
                  <a:gd name="T8" fmla="*/ 0 60000 65536"/>
                  <a:gd name="T9" fmla="*/ 0 60000 65536"/>
                  <a:gd name="T10" fmla="*/ 0 60000 65536"/>
                  <a:gd name="T11" fmla="*/ 0 60000 65536"/>
                  <a:gd name="T12" fmla="*/ 0 w 424"/>
                  <a:gd name="T13" fmla="*/ 0 h 788"/>
                  <a:gd name="T14" fmla="*/ 424 w 424"/>
                  <a:gd name="T15" fmla="*/ 788 h 788"/>
                </a:gdLst>
                <a:ahLst/>
                <a:cxnLst>
                  <a:cxn ang="T8">
                    <a:pos x="T0" y="T1"/>
                  </a:cxn>
                  <a:cxn ang="T9">
                    <a:pos x="T2" y="T3"/>
                  </a:cxn>
                  <a:cxn ang="T10">
                    <a:pos x="T4" y="T5"/>
                  </a:cxn>
                  <a:cxn ang="T11">
                    <a:pos x="T6" y="T7"/>
                  </a:cxn>
                </a:cxnLst>
                <a:rect l="T12" t="T13" r="T14" b="T15"/>
                <a:pathLst>
                  <a:path w="424" h="788">
                    <a:moveTo>
                      <a:pt x="424" y="788"/>
                    </a:moveTo>
                    <a:lnTo>
                      <a:pt x="0" y="394"/>
                    </a:lnTo>
                    <a:lnTo>
                      <a:pt x="424" y="0"/>
                    </a:lnTo>
                    <a:lnTo>
                      <a:pt x="424" y="788"/>
                    </a:lnTo>
                    <a:close/>
                  </a:path>
                </a:pathLst>
              </a:custGeom>
              <a:noFill/>
              <a:ln w="0">
                <a:solidFill>
                  <a:srgbClr val="000000"/>
                </a:solidFill>
                <a:round/>
                <a:headEnd/>
                <a:tailEnd/>
              </a:ln>
            </p:spPr>
            <p:txBody>
              <a:bodyPr/>
              <a:lstStyle/>
              <a:p>
                <a:pPr eaLnBrk="0" hangingPunct="0"/>
                <a:endParaRPr lang="en-US"/>
              </a:p>
            </p:txBody>
          </p:sp>
          <p:grpSp>
            <p:nvGrpSpPr>
              <p:cNvPr id="96285" name="Group 34"/>
              <p:cNvGrpSpPr>
                <a:grpSpLocks/>
              </p:cNvGrpSpPr>
              <p:nvPr/>
            </p:nvGrpSpPr>
            <p:grpSpPr bwMode="auto">
              <a:xfrm>
                <a:off x="1440" y="1632"/>
                <a:ext cx="532" cy="511"/>
                <a:chOff x="2061" y="1933"/>
                <a:chExt cx="532" cy="511"/>
              </a:xfrm>
            </p:grpSpPr>
            <p:sp>
              <p:nvSpPr>
                <p:cNvPr id="96286" name="Freeform 35"/>
                <p:cNvSpPr>
                  <a:spLocks/>
                </p:cNvSpPr>
                <p:nvPr/>
              </p:nvSpPr>
              <p:spPr bwMode="auto">
                <a:xfrm>
                  <a:off x="2061" y="1933"/>
                  <a:ext cx="532" cy="511"/>
                </a:xfrm>
                <a:custGeom>
                  <a:avLst/>
                  <a:gdLst>
                    <a:gd name="T0" fmla="*/ 0 w 1064"/>
                    <a:gd name="T1" fmla="*/ 7 h 1021"/>
                    <a:gd name="T2" fmla="*/ 1 w 1064"/>
                    <a:gd name="T3" fmla="*/ 4 h 1021"/>
                    <a:gd name="T4" fmla="*/ 2 w 1064"/>
                    <a:gd name="T5" fmla="*/ 2 h 1021"/>
                    <a:gd name="T6" fmla="*/ 3 w 1064"/>
                    <a:gd name="T7" fmla="*/ 1 h 1021"/>
                    <a:gd name="T8" fmla="*/ 5 w 1064"/>
                    <a:gd name="T9" fmla="*/ 0 h 1021"/>
                    <a:gd name="T10" fmla="*/ 62 w 1064"/>
                    <a:gd name="T11" fmla="*/ 0 h 1021"/>
                    <a:gd name="T12" fmla="*/ 64 w 1064"/>
                    <a:gd name="T13" fmla="*/ 1 h 1021"/>
                    <a:gd name="T14" fmla="*/ 65 w 1064"/>
                    <a:gd name="T15" fmla="*/ 2 h 1021"/>
                    <a:gd name="T16" fmla="*/ 67 w 1064"/>
                    <a:gd name="T17" fmla="*/ 4 h 1021"/>
                    <a:gd name="T18" fmla="*/ 67 w 1064"/>
                    <a:gd name="T19" fmla="*/ 7 h 1021"/>
                    <a:gd name="T20" fmla="*/ 67 w 1064"/>
                    <a:gd name="T21" fmla="*/ 58 h 1021"/>
                    <a:gd name="T22" fmla="*/ 67 w 1064"/>
                    <a:gd name="T23" fmla="*/ 60 h 1021"/>
                    <a:gd name="T24" fmla="*/ 65 w 1064"/>
                    <a:gd name="T25" fmla="*/ 62 h 1021"/>
                    <a:gd name="T26" fmla="*/ 64 w 1064"/>
                    <a:gd name="T27" fmla="*/ 64 h 1021"/>
                    <a:gd name="T28" fmla="*/ 62 w 1064"/>
                    <a:gd name="T29" fmla="*/ 64 h 1021"/>
                    <a:gd name="T30" fmla="*/ 5 w 1064"/>
                    <a:gd name="T31" fmla="*/ 64 h 1021"/>
                    <a:gd name="T32" fmla="*/ 3 w 1064"/>
                    <a:gd name="T33" fmla="*/ 64 h 1021"/>
                    <a:gd name="T34" fmla="*/ 2 w 1064"/>
                    <a:gd name="T35" fmla="*/ 62 h 1021"/>
                    <a:gd name="T36" fmla="*/ 1 w 1064"/>
                    <a:gd name="T37" fmla="*/ 60 h 1021"/>
                    <a:gd name="T38" fmla="*/ 0 w 1064"/>
                    <a:gd name="T39" fmla="*/ 58 h 1021"/>
                    <a:gd name="T40" fmla="*/ 0 w 1064"/>
                    <a:gd name="T41" fmla="*/ 7 h 10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64"/>
                    <a:gd name="T64" fmla="*/ 0 h 1021"/>
                    <a:gd name="T65" fmla="*/ 1064 w 1064"/>
                    <a:gd name="T66" fmla="*/ 1021 h 102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64" h="1021">
                      <a:moveTo>
                        <a:pt x="0" y="102"/>
                      </a:moveTo>
                      <a:lnTo>
                        <a:pt x="7" y="62"/>
                      </a:lnTo>
                      <a:lnTo>
                        <a:pt x="25" y="30"/>
                      </a:lnTo>
                      <a:lnTo>
                        <a:pt x="51" y="8"/>
                      </a:lnTo>
                      <a:lnTo>
                        <a:pt x="83" y="0"/>
                      </a:lnTo>
                      <a:lnTo>
                        <a:pt x="982" y="0"/>
                      </a:lnTo>
                      <a:lnTo>
                        <a:pt x="1013" y="8"/>
                      </a:lnTo>
                      <a:lnTo>
                        <a:pt x="1040" y="30"/>
                      </a:lnTo>
                      <a:lnTo>
                        <a:pt x="1057" y="62"/>
                      </a:lnTo>
                      <a:lnTo>
                        <a:pt x="1064" y="102"/>
                      </a:lnTo>
                      <a:lnTo>
                        <a:pt x="1064" y="919"/>
                      </a:lnTo>
                      <a:lnTo>
                        <a:pt x="1057" y="958"/>
                      </a:lnTo>
                      <a:lnTo>
                        <a:pt x="1040" y="991"/>
                      </a:lnTo>
                      <a:lnTo>
                        <a:pt x="1013" y="1013"/>
                      </a:lnTo>
                      <a:lnTo>
                        <a:pt x="982" y="1021"/>
                      </a:lnTo>
                      <a:lnTo>
                        <a:pt x="83" y="1021"/>
                      </a:lnTo>
                      <a:lnTo>
                        <a:pt x="51" y="1013"/>
                      </a:lnTo>
                      <a:lnTo>
                        <a:pt x="25" y="991"/>
                      </a:lnTo>
                      <a:lnTo>
                        <a:pt x="7" y="958"/>
                      </a:lnTo>
                      <a:lnTo>
                        <a:pt x="0" y="919"/>
                      </a:lnTo>
                      <a:lnTo>
                        <a:pt x="0" y="102"/>
                      </a:lnTo>
                      <a:close/>
                    </a:path>
                  </a:pathLst>
                </a:custGeom>
                <a:noFill/>
                <a:ln w="0">
                  <a:solidFill>
                    <a:srgbClr val="000000"/>
                  </a:solidFill>
                  <a:round/>
                  <a:headEnd/>
                  <a:tailEnd/>
                </a:ln>
              </p:spPr>
              <p:txBody>
                <a:bodyPr/>
                <a:lstStyle/>
                <a:p>
                  <a:pPr eaLnBrk="0" hangingPunct="0"/>
                  <a:endParaRPr lang="en-US"/>
                </a:p>
              </p:txBody>
            </p:sp>
            <p:sp>
              <p:nvSpPr>
                <p:cNvPr id="96287" name="Line 36"/>
                <p:cNvSpPr>
                  <a:spLocks noChangeShapeType="1"/>
                </p:cNvSpPr>
                <p:nvPr/>
              </p:nvSpPr>
              <p:spPr bwMode="auto">
                <a:xfrm>
                  <a:off x="2310" y="1939"/>
                  <a:ext cx="1" cy="194"/>
                </a:xfrm>
                <a:prstGeom prst="line">
                  <a:avLst/>
                </a:prstGeom>
                <a:noFill/>
                <a:ln w="0">
                  <a:solidFill>
                    <a:srgbClr val="000000"/>
                  </a:solidFill>
                  <a:round/>
                  <a:headEnd/>
                  <a:tailEnd/>
                </a:ln>
              </p:spPr>
              <p:txBody>
                <a:bodyPr/>
                <a:lstStyle/>
                <a:p>
                  <a:endParaRPr lang="es-MX"/>
                </a:p>
              </p:txBody>
            </p:sp>
            <p:sp>
              <p:nvSpPr>
                <p:cNvPr id="96288" name="Line 37"/>
                <p:cNvSpPr>
                  <a:spLocks noChangeShapeType="1"/>
                </p:cNvSpPr>
                <p:nvPr/>
              </p:nvSpPr>
              <p:spPr bwMode="auto">
                <a:xfrm>
                  <a:off x="2310" y="2271"/>
                  <a:ext cx="1" cy="169"/>
                </a:xfrm>
                <a:prstGeom prst="line">
                  <a:avLst/>
                </a:prstGeom>
                <a:noFill/>
                <a:ln w="0">
                  <a:solidFill>
                    <a:srgbClr val="000000"/>
                  </a:solidFill>
                  <a:round/>
                  <a:headEnd/>
                  <a:tailEnd/>
                </a:ln>
              </p:spPr>
              <p:txBody>
                <a:bodyPr/>
                <a:lstStyle/>
                <a:p>
                  <a:endParaRPr lang="es-MX"/>
                </a:p>
              </p:txBody>
            </p:sp>
            <p:sp>
              <p:nvSpPr>
                <p:cNvPr id="96289" name="Line 38"/>
                <p:cNvSpPr>
                  <a:spLocks noChangeShapeType="1"/>
                </p:cNvSpPr>
                <p:nvPr/>
              </p:nvSpPr>
              <p:spPr bwMode="auto">
                <a:xfrm flipH="1">
                  <a:off x="2390" y="2189"/>
                  <a:ext cx="201" cy="1"/>
                </a:xfrm>
                <a:prstGeom prst="line">
                  <a:avLst/>
                </a:prstGeom>
                <a:noFill/>
                <a:ln w="0">
                  <a:solidFill>
                    <a:srgbClr val="000000"/>
                  </a:solidFill>
                  <a:round/>
                  <a:headEnd/>
                  <a:tailEnd/>
                </a:ln>
              </p:spPr>
              <p:txBody>
                <a:bodyPr/>
                <a:lstStyle/>
                <a:p>
                  <a:endParaRPr lang="es-MX"/>
                </a:p>
              </p:txBody>
            </p:sp>
            <p:sp>
              <p:nvSpPr>
                <p:cNvPr id="96290" name="Line 39"/>
                <p:cNvSpPr>
                  <a:spLocks noChangeShapeType="1"/>
                </p:cNvSpPr>
                <p:nvPr/>
              </p:nvSpPr>
              <p:spPr bwMode="auto">
                <a:xfrm flipH="1">
                  <a:off x="2061" y="2189"/>
                  <a:ext cx="183" cy="1"/>
                </a:xfrm>
                <a:prstGeom prst="line">
                  <a:avLst/>
                </a:prstGeom>
                <a:noFill/>
                <a:ln w="0">
                  <a:solidFill>
                    <a:srgbClr val="000000"/>
                  </a:solidFill>
                  <a:round/>
                  <a:headEnd/>
                  <a:tailEnd/>
                </a:ln>
              </p:spPr>
              <p:txBody>
                <a:bodyPr/>
                <a:lstStyle/>
                <a:p>
                  <a:endParaRPr lang="es-MX"/>
                </a:p>
              </p:txBody>
            </p:sp>
            <p:sp>
              <p:nvSpPr>
                <p:cNvPr id="96291" name="Line 40"/>
                <p:cNvSpPr>
                  <a:spLocks noChangeShapeType="1"/>
                </p:cNvSpPr>
                <p:nvPr/>
              </p:nvSpPr>
              <p:spPr bwMode="auto">
                <a:xfrm>
                  <a:off x="2062" y="2078"/>
                  <a:ext cx="147" cy="1"/>
                </a:xfrm>
                <a:prstGeom prst="line">
                  <a:avLst/>
                </a:prstGeom>
                <a:noFill/>
                <a:ln w="0">
                  <a:solidFill>
                    <a:srgbClr val="000000"/>
                  </a:solidFill>
                  <a:round/>
                  <a:headEnd/>
                  <a:tailEnd/>
                </a:ln>
              </p:spPr>
              <p:txBody>
                <a:bodyPr/>
                <a:lstStyle/>
                <a:p>
                  <a:endParaRPr lang="es-MX"/>
                </a:p>
              </p:txBody>
            </p:sp>
            <p:sp>
              <p:nvSpPr>
                <p:cNvPr id="96292" name="Line 41"/>
                <p:cNvSpPr>
                  <a:spLocks noChangeShapeType="1"/>
                </p:cNvSpPr>
                <p:nvPr/>
              </p:nvSpPr>
              <p:spPr bwMode="auto">
                <a:xfrm>
                  <a:off x="2209" y="2078"/>
                  <a:ext cx="60" cy="69"/>
                </a:xfrm>
                <a:prstGeom prst="line">
                  <a:avLst/>
                </a:prstGeom>
                <a:noFill/>
                <a:ln w="0">
                  <a:solidFill>
                    <a:srgbClr val="000000"/>
                  </a:solidFill>
                  <a:round/>
                  <a:headEnd/>
                  <a:tailEnd/>
                </a:ln>
              </p:spPr>
              <p:txBody>
                <a:bodyPr/>
                <a:lstStyle/>
                <a:p>
                  <a:endParaRPr lang="es-MX"/>
                </a:p>
              </p:txBody>
            </p:sp>
            <p:sp>
              <p:nvSpPr>
                <p:cNvPr id="96293" name="Line 42"/>
                <p:cNvSpPr>
                  <a:spLocks noChangeShapeType="1"/>
                </p:cNvSpPr>
                <p:nvPr/>
              </p:nvSpPr>
              <p:spPr bwMode="auto">
                <a:xfrm flipH="1">
                  <a:off x="2431" y="2078"/>
                  <a:ext cx="161" cy="1"/>
                </a:xfrm>
                <a:prstGeom prst="line">
                  <a:avLst/>
                </a:prstGeom>
                <a:noFill/>
                <a:ln w="0">
                  <a:solidFill>
                    <a:srgbClr val="000000"/>
                  </a:solidFill>
                  <a:round/>
                  <a:headEnd/>
                  <a:tailEnd/>
                </a:ln>
              </p:spPr>
              <p:txBody>
                <a:bodyPr/>
                <a:lstStyle/>
                <a:p>
                  <a:endParaRPr lang="es-MX"/>
                </a:p>
              </p:txBody>
            </p:sp>
            <p:sp>
              <p:nvSpPr>
                <p:cNvPr id="96294" name="Line 43"/>
                <p:cNvSpPr>
                  <a:spLocks noChangeShapeType="1"/>
                </p:cNvSpPr>
                <p:nvPr/>
              </p:nvSpPr>
              <p:spPr bwMode="auto">
                <a:xfrm flipH="1">
                  <a:off x="2366" y="2078"/>
                  <a:ext cx="65" cy="66"/>
                </a:xfrm>
                <a:prstGeom prst="line">
                  <a:avLst/>
                </a:prstGeom>
                <a:noFill/>
                <a:ln w="0">
                  <a:solidFill>
                    <a:srgbClr val="000000"/>
                  </a:solidFill>
                  <a:round/>
                  <a:headEnd/>
                  <a:tailEnd/>
                </a:ln>
              </p:spPr>
              <p:txBody>
                <a:bodyPr/>
                <a:lstStyle/>
                <a:p>
                  <a:endParaRPr lang="es-MX"/>
                </a:p>
              </p:txBody>
            </p:sp>
            <p:sp>
              <p:nvSpPr>
                <p:cNvPr id="96295" name="Line 44"/>
                <p:cNvSpPr>
                  <a:spLocks noChangeShapeType="1"/>
                </p:cNvSpPr>
                <p:nvPr/>
              </p:nvSpPr>
              <p:spPr bwMode="auto">
                <a:xfrm flipH="1">
                  <a:off x="2430" y="2315"/>
                  <a:ext cx="160" cy="1"/>
                </a:xfrm>
                <a:prstGeom prst="line">
                  <a:avLst/>
                </a:prstGeom>
                <a:noFill/>
                <a:ln w="0">
                  <a:solidFill>
                    <a:srgbClr val="000000"/>
                  </a:solidFill>
                  <a:round/>
                  <a:headEnd/>
                  <a:tailEnd/>
                </a:ln>
              </p:spPr>
              <p:txBody>
                <a:bodyPr/>
                <a:lstStyle/>
                <a:p>
                  <a:endParaRPr lang="es-MX"/>
                </a:p>
              </p:txBody>
            </p:sp>
            <p:sp>
              <p:nvSpPr>
                <p:cNvPr id="96296" name="Line 45"/>
                <p:cNvSpPr>
                  <a:spLocks noChangeShapeType="1"/>
                </p:cNvSpPr>
                <p:nvPr/>
              </p:nvSpPr>
              <p:spPr bwMode="auto">
                <a:xfrm flipH="1" flipV="1">
                  <a:off x="2367" y="2248"/>
                  <a:ext cx="63" cy="67"/>
                </a:xfrm>
                <a:prstGeom prst="line">
                  <a:avLst/>
                </a:prstGeom>
                <a:noFill/>
                <a:ln w="0">
                  <a:solidFill>
                    <a:srgbClr val="000000"/>
                  </a:solidFill>
                  <a:round/>
                  <a:headEnd/>
                  <a:tailEnd/>
                </a:ln>
              </p:spPr>
              <p:txBody>
                <a:bodyPr/>
                <a:lstStyle/>
                <a:p>
                  <a:endParaRPr lang="es-MX"/>
                </a:p>
              </p:txBody>
            </p:sp>
            <p:sp>
              <p:nvSpPr>
                <p:cNvPr id="96297" name="Line 46"/>
                <p:cNvSpPr>
                  <a:spLocks noChangeShapeType="1"/>
                </p:cNvSpPr>
                <p:nvPr/>
              </p:nvSpPr>
              <p:spPr bwMode="auto">
                <a:xfrm>
                  <a:off x="2061" y="2316"/>
                  <a:ext cx="146" cy="1"/>
                </a:xfrm>
                <a:prstGeom prst="line">
                  <a:avLst/>
                </a:prstGeom>
                <a:noFill/>
                <a:ln w="0">
                  <a:solidFill>
                    <a:srgbClr val="000000"/>
                  </a:solidFill>
                  <a:round/>
                  <a:headEnd/>
                  <a:tailEnd/>
                </a:ln>
              </p:spPr>
              <p:txBody>
                <a:bodyPr/>
                <a:lstStyle/>
                <a:p>
                  <a:endParaRPr lang="es-MX"/>
                </a:p>
              </p:txBody>
            </p:sp>
            <p:sp>
              <p:nvSpPr>
                <p:cNvPr id="96298" name="Line 47"/>
                <p:cNvSpPr>
                  <a:spLocks noChangeShapeType="1"/>
                </p:cNvSpPr>
                <p:nvPr/>
              </p:nvSpPr>
              <p:spPr bwMode="auto">
                <a:xfrm flipV="1">
                  <a:off x="2207" y="2256"/>
                  <a:ext cx="59" cy="60"/>
                </a:xfrm>
                <a:prstGeom prst="line">
                  <a:avLst/>
                </a:prstGeom>
                <a:noFill/>
                <a:ln w="0">
                  <a:solidFill>
                    <a:srgbClr val="000000"/>
                  </a:solidFill>
                  <a:round/>
                  <a:headEnd/>
                  <a:tailEnd/>
                </a:ln>
              </p:spPr>
              <p:txBody>
                <a:bodyPr/>
                <a:lstStyle/>
                <a:p>
                  <a:endParaRPr lang="es-MX"/>
                </a:p>
              </p:txBody>
            </p:sp>
            <p:sp>
              <p:nvSpPr>
                <p:cNvPr id="96299" name="Freeform 48"/>
                <p:cNvSpPr>
                  <a:spLocks/>
                </p:cNvSpPr>
                <p:nvPr/>
              </p:nvSpPr>
              <p:spPr bwMode="auto">
                <a:xfrm>
                  <a:off x="2247" y="2133"/>
                  <a:ext cx="63" cy="122"/>
                </a:xfrm>
                <a:custGeom>
                  <a:avLst/>
                  <a:gdLst>
                    <a:gd name="T0" fmla="*/ 8 w 126"/>
                    <a:gd name="T1" fmla="*/ 0 h 243"/>
                    <a:gd name="T2" fmla="*/ 4 w 126"/>
                    <a:gd name="T3" fmla="*/ 2 h 243"/>
                    <a:gd name="T4" fmla="*/ 0 w 126"/>
                    <a:gd name="T5" fmla="*/ 8 h 243"/>
                    <a:gd name="T6" fmla="*/ 3 w 126"/>
                    <a:gd name="T7" fmla="*/ 16 h 243"/>
                    <a:gd name="T8" fmla="*/ 0 60000 65536"/>
                    <a:gd name="T9" fmla="*/ 0 60000 65536"/>
                    <a:gd name="T10" fmla="*/ 0 60000 65536"/>
                    <a:gd name="T11" fmla="*/ 0 60000 65536"/>
                    <a:gd name="T12" fmla="*/ 0 w 126"/>
                    <a:gd name="T13" fmla="*/ 0 h 243"/>
                    <a:gd name="T14" fmla="*/ 126 w 126"/>
                    <a:gd name="T15" fmla="*/ 243 h 243"/>
                  </a:gdLst>
                  <a:ahLst/>
                  <a:cxnLst>
                    <a:cxn ang="T8">
                      <a:pos x="T0" y="T1"/>
                    </a:cxn>
                    <a:cxn ang="T9">
                      <a:pos x="T2" y="T3"/>
                    </a:cxn>
                    <a:cxn ang="T10">
                      <a:pos x="T4" y="T5"/>
                    </a:cxn>
                    <a:cxn ang="T11">
                      <a:pos x="T6" y="T7"/>
                    </a:cxn>
                  </a:cxnLst>
                  <a:rect l="T12" t="T13" r="T14" b="T15"/>
                  <a:pathLst>
                    <a:path w="126" h="243">
                      <a:moveTo>
                        <a:pt x="126" y="0"/>
                      </a:moveTo>
                      <a:lnTo>
                        <a:pt x="49" y="26"/>
                      </a:lnTo>
                      <a:lnTo>
                        <a:pt x="0" y="125"/>
                      </a:lnTo>
                      <a:lnTo>
                        <a:pt x="43" y="243"/>
                      </a:lnTo>
                    </a:path>
                  </a:pathLst>
                </a:custGeom>
                <a:noFill/>
                <a:ln w="0">
                  <a:solidFill>
                    <a:srgbClr val="000000"/>
                  </a:solidFill>
                  <a:round/>
                  <a:headEnd/>
                  <a:tailEnd/>
                </a:ln>
              </p:spPr>
              <p:txBody>
                <a:bodyPr/>
                <a:lstStyle/>
                <a:p>
                  <a:pPr eaLnBrk="0" hangingPunct="0"/>
                  <a:endParaRPr lang="en-US"/>
                </a:p>
              </p:txBody>
            </p:sp>
            <p:sp>
              <p:nvSpPr>
                <p:cNvPr id="96300" name="Freeform 49"/>
                <p:cNvSpPr>
                  <a:spLocks/>
                </p:cNvSpPr>
                <p:nvPr/>
              </p:nvSpPr>
              <p:spPr bwMode="auto">
                <a:xfrm>
                  <a:off x="2269" y="2248"/>
                  <a:ext cx="99" cy="23"/>
                </a:xfrm>
                <a:custGeom>
                  <a:avLst/>
                  <a:gdLst>
                    <a:gd name="T0" fmla="*/ 0 w 198"/>
                    <a:gd name="T1" fmla="*/ 0 h 47"/>
                    <a:gd name="T2" fmla="*/ 5 w 198"/>
                    <a:gd name="T3" fmla="*/ 2 h 47"/>
                    <a:gd name="T4" fmla="*/ 13 w 198"/>
                    <a:gd name="T5" fmla="*/ 0 h 47"/>
                    <a:gd name="T6" fmla="*/ 0 60000 65536"/>
                    <a:gd name="T7" fmla="*/ 0 60000 65536"/>
                    <a:gd name="T8" fmla="*/ 0 60000 65536"/>
                    <a:gd name="T9" fmla="*/ 0 w 198"/>
                    <a:gd name="T10" fmla="*/ 0 h 47"/>
                    <a:gd name="T11" fmla="*/ 198 w 198"/>
                    <a:gd name="T12" fmla="*/ 47 h 47"/>
                  </a:gdLst>
                  <a:ahLst/>
                  <a:cxnLst>
                    <a:cxn ang="T6">
                      <a:pos x="T0" y="T1"/>
                    </a:cxn>
                    <a:cxn ang="T7">
                      <a:pos x="T2" y="T3"/>
                    </a:cxn>
                    <a:cxn ang="T8">
                      <a:pos x="T4" y="T5"/>
                    </a:cxn>
                  </a:cxnLst>
                  <a:rect l="T9" t="T10" r="T11" b="T12"/>
                  <a:pathLst>
                    <a:path w="198" h="47">
                      <a:moveTo>
                        <a:pt x="0" y="6"/>
                      </a:moveTo>
                      <a:lnTo>
                        <a:pt x="79" y="47"/>
                      </a:lnTo>
                      <a:lnTo>
                        <a:pt x="198" y="0"/>
                      </a:lnTo>
                    </a:path>
                  </a:pathLst>
                </a:custGeom>
                <a:noFill/>
                <a:ln w="0">
                  <a:solidFill>
                    <a:srgbClr val="000000"/>
                  </a:solidFill>
                  <a:round/>
                  <a:headEnd/>
                  <a:tailEnd/>
                </a:ln>
              </p:spPr>
              <p:txBody>
                <a:bodyPr/>
                <a:lstStyle/>
                <a:p>
                  <a:pPr eaLnBrk="0" hangingPunct="0"/>
                  <a:endParaRPr lang="en-US"/>
                </a:p>
              </p:txBody>
            </p:sp>
            <p:sp>
              <p:nvSpPr>
                <p:cNvPr id="96301" name="Freeform 50"/>
                <p:cNvSpPr>
                  <a:spLocks/>
                </p:cNvSpPr>
                <p:nvPr/>
              </p:nvSpPr>
              <p:spPr bwMode="auto">
                <a:xfrm>
                  <a:off x="2366" y="2146"/>
                  <a:ext cx="29" cy="102"/>
                </a:xfrm>
                <a:custGeom>
                  <a:avLst/>
                  <a:gdLst>
                    <a:gd name="T0" fmla="*/ 0 w 56"/>
                    <a:gd name="T1" fmla="*/ 0 h 203"/>
                    <a:gd name="T2" fmla="*/ 4 w 56"/>
                    <a:gd name="T3" fmla="*/ 7 h 203"/>
                    <a:gd name="T4" fmla="*/ 1 w 56"/>
                    <a:gd name="T5" fmla="*/ 13 h 203"/>
                    <a:gd name="T6" fmla="*/ 0 60000 65536"/>
                    <a:gd name="T7" fmla="*/ 0 60000 65536"/>
                    <a:gd name="T8" fmla="*/ 0 60000 65536"/>
                    <a:gd name="T9" fmla="*/ 0 w 56"/>
                    <a:gd name="T10" fmla="*/ 0 h 203"/>
                    <a:gd name="T11" fmla="*/ 56 w 56"/>
                    <a:gd name="T12" fmla="*/ 203 h 203"/>
                  </a:gdLst>
                  <a:ahLst/>
                  <a:cxnLst>
                    <a:cxn ang="T6">
                      <a:pos x="T0" y="T1"/>
                    </a:cxn>
                    <a:cxn ang="T7">
                      <a:pos x="T2" y="T3"/>
                    </a:cxn>
                    <a:cxn ang="T8">
                      <a:pos x="T4" y="T5"/>
                    </a:cxn>
                  </a:cxnLst>
                  <a:rect l="T9" t="T10" r="T11" b="T12"/>
                  <a:pathLst>
                    <a:path w="56" h="203">
                      <a:moveTo>
                        <a:pt x="0" y="0"/>
                      </a:moveTo>
                      <a:lnTo>
                        <a:pt x="56" y="98"/>
                      </a:lnTo>
                      <a:lnTo>
                        <a:pt x="5" y="203"/>
                      </a:lnTo>
                    </a:path>
                  </a:pathLst>
                </a:custGeom>
                <a:noFill/>
                <a:ln w="0">
                  <a:solidFill>
                    <a:srgbClr val="000000"/>
                  </a:solidFill>
                  <a:round/>
                  <a:headEnd/>
                  <a:tailEnd/>
                </a:ln>
              </p:spPr>
              <p:txBody>
                <a:bodyPr/>
                <a:lstStyle/>
                <a:p>
                  <a:pPr eaLnBrk="0" hangingPunct="0"/>
                  <a:endParaRPr lang="en-US"/>
                </a:p>
              </p:txBody>
            </p:sp>
          </p:grpSp>
        </p:grpSp>
        <p:sp>
          <p:nvSpPr>
            <p:cNvPr id="96281" name="AutoShape 52"/>
            <p:cNvSpPr>
              <a:spLocks noChangeArrowheads="1"/>
            </p:cNvSpPr>
            <p:nvPr/>
          </p:nvSpPr>
          <p:spPr bwMode="auto">
            <a:xfrm>
              <a:off x="4570" y="1870"/>
              <a:ext cx="503" cy="232"/>
            </a:xfrm>
            <a:prstGeom prst="can">
              <a:avLst>
                <a:gd name="adj" fmla="val 25000"/>
              </a:avLst>
            </a:prstGeom>
            <a:solidFill>
              <a:srgbClr val="FFFF66"/>
            </a:solidFill>
            <a:ln w="12700">
              <a:solidFill>
                <a:schemeClr val="tx1"/>
              </a:solidFill>
              <a:round/>
              <a:headEnd/>
              <a:tailEnd/>
            </a:ln>
          </p:spPr>
          <p:txBody>
            <a:bodyPr wrap="none" anchor="ctr"/>
            <a:lstStyle/>
            <a:p>
              <a:pPr algn="ctr" eaLnBrk="0" hangingPunct="0"/>
              <a:r>
                <a:rPr lang="en-GB" b="1">
                  <a:latin typeface="Tahoma" charset="0"/>
                </a:rPr>
                <a:t>RFM</a:t>
              </a:r>
            </a:p>
          </p:txBody>
        </p:sp>
        <p:sp>
          <p:nvSpPr>
            <p:cNvPr id="96282" name="AutoShape 80"/>
            <p:cNvSpPr>
              <a:spLocks noChangeArrowheads="1"/>
            </p:cNvSpPr>
            <p:nvPr/>
          </p:nvSpPr>
          <p:spPr bwMode="auto">
            <a:xfrm>
              <a:off x="4574" y="1346"/>
              <a:ext cx="503" cy="232"/>
            </a:xfrm>
            <a:prstGeom prst="can">
              <a:avLst>
                <a:gd name="adj" fmla="val 25000"/>
              </a:avLst>
            </a:prstGeom>
            <a:solidFill>
              <a:srgbClr val="FFFF66"/>
            </a:solidFill>
            <a:ln w="12700">
              <a:solidFill>
                <a:schemeClr val="tx1"/>
              </a:solidFill>
              <a:round/>
              <a:headEnd/>
              <a:tailEnd/>
            </a:ln>
          </p:spPr>
          <p:txBody>
            <a:bodyPr wrap="none" anchor="ctr"/>
            <a:lstStyle/>
            <a:p>
              <a:pPr algn="ctr" eaLnBrk="0" hangingPunct="0"/>
              <a:r>
                <a:rPr lang="en-GB" b="1">
                  <a:latin typeface="Tahoma" charset="0"/>
                </a:rPr>
                <a:t>RAM</a:t>
              </a:r>
            </a:p>
          </p:txBody>
        </p:sp>
      </p:grpSp>
      <p:sp>
        <p:nvSpPr>
          <p:cNvPr id="7184" name="Rectangle 73"/>
          <p:cNvSpPr>
            <a:spLocks noChangeArrowheads="1"/>
          </p:cNvSpPr>
          <p:nvPr/>
        </p:nvSpPr>
        <p:spPr bwMode="auto">
          <a:xfrm>
            <a:off x="2152650" y="3848100"/>
            <a:ext cx="3181350" cy="48577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7185" name="Line 96"/>
          <p:cNvSpPr>
            <a:spLocks noChangeShapeType="1"/>
          </p:cNvSpPr>
          <p:nvPr/>
        </p:nvSpPr>
        <p:spPr bwMode="auto">
          <a:xfrm flipH="1" flipV="1">
            <a:off x="5343525" y="4086225"/>
            <a:ext cx="1541463" cy="4763"/>
          </a:xfrm>
          <a:prstGeom prst="line">
            <a:avLst/>
          </a:prstGeom>
          <a:noFill/>
          <a:ln w="38100">
            <a:solidFill>
              <a:srgbClr val="FF9933"/>
            </a:solidFill>
            <a:round/>
            <a:headEnd/>
            <a:tailEnd type="triangle" w="med" len="med"/>
          </a:ln>
        </p:spPr>
        <p:txBody>
          <a:bodyPr anchor="ctr"/>
          <a:lstStyle/>
          <a:p>
            <a:endParaRPr lang="es-MX"/>
          </a:p>
        </p:txBody>
      </p:sp>
      <p:cxnSp>
        <p:nvCxnSpPr>
          <p:cNvPr id="90" name="Elbow Connector 89"/>
          <p:cNvCxnSpPr>
            <a:stCxn id="96306" idx="2"/>
          </p:cNvCxnSpPr>
          <p:nvPr/>
        </p:nvCxnSpPr>
        <p:spPr bwMode="auto">
          <a:xfrm rot="10800000">
            <a:off x="5384803" y="3105155"/>
            <a:ext cx="1877999" cy="1695447"/>
          </a:xfrm>
          <a:prstGeom prst="bentConnector3">
            <a:avLst>
              <a:gd name="adj1" fmla="val 50000"/>
            </a:avLst>
          </a:prstGeom>
          <a:ln w="28575">
            <a:solidFill>
              <a:srgbClr val="FA821E"/>
            </a:solidFill>
            <a:tailEnd type="arrow"/>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96305" idx="1"/>
          </p:cNvCxnSpPr>
          <p:nvPr/>
        </p:nvCxnSpPr>
        <p:spPr bwMode="auto">
          <a:xfrm rot="10800000">
            <a:off x="5391150" y="2886075"/>
            <a:ext cx="1839913" cy="1492250"/>
          </a:xfrm>
          <a:prstGeom prst="bentConnector3">
            <a:avLst>
              <a:gd name="adj1" fmla="val 50000"/>
            </a:avLst>
          </a:prstGeom>
          <a:ln w="28575">
            <a:solidFill>
              <a:srgbClr val="FA821E"/>
            </a:solidFill>
            <a:tailEnd type="arrow"/>
          </a:ln>
        </p:spPr>
        <p:style>
          <a:lnRef idx="1">
            <a:schemeClr val="accent1"/>
          </a:lnRef>
          <a:fillRef idx="0">
            <a:schemeClr val="accent1"/>
          </a:fillRef>
          <a:effectRef idx="0">
            <a:schemeClr val="accent1"/>
          </a:effectRef>
          <a:fontRef idx="minor">
            <a:schemeClr val="tx1"/>
          </a:fontRef>
        </p:style>
      </p:cxnSp>
      <p:cxnSp>
        <p:nvCxnSpPr>
          <p:cNvPr id="100" name="Elbow Connector 99"/>
          <p:cNvCxnSpPr>
            <a:stCxn id="96303" idx="1"/>
          </p:cNvCxnSpPr>
          <p:nvPr/>
        </p:nvCxnSpPr>
        <p:spPr bwMode="auto">
          <a:xfrm rot="10800000">
            <a:off x="5403850" y="2797175"/>
            <a:ext cx="1746250" cy="1133475"/>
          </a:xfrm>
          <a:prstGeom prst="bentConnector3">
            <a:avLst>
              <a:gd name="adj1" fmla="val 50000"/>
            </a:avLst>
          </a:prstGeom>
          <a:ln w="28575">
            <a:solidFill>
              <a:srgbClr val="FA821E"/>
            </a:solidFill>
            <a:tailEnd type="arrow"/>
          </a:ln>
        </p:spPr>
        <p:style>
          <a:lnRef idx="1">
            <a:schemeClr val="accent1"/>
          </a:lnRef>
          <a:fillRef idx="0">
            <a:schemeClr val="accent1"/>
          </a:fillRef>
          <a:effectRef idx="0">
            <a:schemeClr val="accent1"/>
          </a:effectRef>
          <a:fontRef idx="minor">
            <a:schemeClr val="tx1"/>
          </a:fontRef>
        </p:style>
      </p:cxnSp>
      <p:sp>
        <p:nvSpPr>
          <p:cNvPr id="52"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cxnSp>
        <p:nvCxnSpPr>
          <p:cNvPr id="63" name="Straight Arrow Connector 62"/>
          <p:cNvCxnSpPr/>
          <p:nvPr/>
        </p:nvCxnSpPr>
        <p:spPr>
          <a:xfrm rot="10800000" flipV="1">
            <a:off x="3138488" y="2327275"/>
            <a:ext cx="4081462" cy="361950"/>
          </a:xfrm>
          <a:prstGeom prst="straightConnector1">
            <a:avLst/>
          </a:prstGeom>
          <a:ln w="28575">
            <a:solidFill>
              <a:srgbClr val="FF9933"/>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flipV="1">
            <a:off x="3146425" y="3154363"/>
            <a:ext cx="4083050" cy="25400"/>
          </a:xfrm>
          <a:prstGeom prst="straightConnector1">
            <a:avLst/>
          </a:prstGeom>
          <a:ln w="28575">
            <a:solidFill>
              <a:srgbClr val="FF9933"/>
            </a:solidFill>
            <a:tailEnd type="arrow"/>
          </a:ln>
        </p:spPr>
        <p:style>
          <a:lnRef idx="1">
            <a:schemeClr val="accent1"/>
          </a:lnRef>
          <a:fillRef idx="0">
            <a:schemeClr val="accent1"/>
          </a:fillRef>
          <a:effectRef idx="0">
            <a:schemeClr val="accent1"/>
          </a:effectRef>
          <a:fontRef idx="minor">
            <a:schemeClr val="tx1"/>
          </a:fontRef>
        </p:style>
      </p:cxnSp>
      <p:sp>
        <p:nvSpPr>
          <p:cNvPr id="96276"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500"/>
                                  </p:stCondLst>
                                  <p:childTnLst>
                                    <p:set>
                                      <p:cBhvr>
                                        <p:cTn id="17" dur="1" fill="hold">
                                          <p:stCondLst>
                                            <p:cond delay="0"/>
                                          </p:stCondLst>
                                        </p:cTn>
                                        <p:tgtEl>
                                          <p:spTgt spid="718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500"/>
                                  </p:stCondLst>
                                  <p:childTnLst>
                                    <p:set>
                                      <p:cBhvr>
                                        <p:cTn id="24" dur="1" fill="hold">
                                          <p:stCondLst>
                                            <p:cond delay="0"/>
                                          </p:stCondLst>
                                        </p:cTn>
                                        <p:tgtEl>
                                          <p:spTgt spid="71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6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7181"/>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718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84"/>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9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9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00"/>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181" grpId="0" animBg="1"/>
      <p:bldP spid="7181" grpId="1" animBg="1"/>
      <p:bldP spid="7182" grpId="0" animBg="1"/>
      <p:bldP spid="7182" grpId="1" animBg="1"/>
      <p:bldP spid="7184" grpId="0" animBg="1"/>
      <p:bldP spid="7185" grpId="0" animBg="1"/>
      <p:bldP spid="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3"/>
          <p:cNvPicPr>
            <a:picLocks noChangeAspect="1" noChangeArrowheads="1"/>
          </p:cNvPicPr>
          <p:nvPr/>
        </p:nvPicPr>
        <p:blipFill>
          <a:blip r:embed="rId3" cstate="print"/>
          <a:srcRect/>
          <a:stretch>
            <a:fillRect/>
          </a:stretch>
        </p:blipFill>
        <p:spPr bwMode="auto">
          <a:xfrm>
            <a:off x="80963" y="1285875"/>
            <a:ext cx="4787900" cy="5000625"/>
          </a:xfrm>
          <a:prstGeom prst="rect">
            <a:avLst/>
          </a:prstGeom>
          <a:noFill/>
          <a:ln w="9525">
            <a:noFill/>
            <a:miter lim="800000"/>
            <a:headEnd/>
            <a:tailEnd/>
          </a:ln>
        </p:spPr>
      </p:pic>
      <p:sp>
        <p:nvSpPr>
          <p:cNvPr id="98307"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98308" name="Slide Number Placeholder 3"/>
          <p:cNvSpPr>
            <a:spLocks noGrp="1"/>
          </p:cNvSpPr>
          <p:nvPr>
            <p:ph type="sldNum" sz="quarter" idx="10"/>
          </p:nvPr>
        </p:nvSpPr>
        <p:spPr bwMode="auto">
          <a:noFill/>
          <a:ln>
            <a:miter lim="800000"/>
            <a:headEnd/>
            <a:tailEnd/>
          </a:ln>
        </p:spPr>
        <p:txBody>
          <a:bodyPr/>
          <a:lstStyle/>
          <a:p>
            <a:fld id="{B0D01EA8-1084-4705-B7B2-66D88DC94CE0}" type="slidenum">
              <a:rPr lang="en-US"/>
              <a:pPr/>
              <a:t>29</a:t>
            </a:fld>
            <a:endParaRPr lang="en-US"/>
          </a:p>
        </p:txBody>
      </p:sp>
      <p:sp>
        <p:nvSpPr>
          <p:cNvPr id="8214" name="Rectangle 57"/>
          <p:cNvSpPr>
            <a:spLocks noChangeArrowheads="1"/>
          </p:cNvSpPr>
          <p:nvPr/>
        </p:nvSpPr>
        <p:spPr bwMode="auto">
          <a:xfrm>
            <a:off x="904875" y="1285875"/>
            <a:ext cx="638175" cy="19050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8215" name="Rectangle 58"/>
          <p:cNvSpPr>
            <a:spLocks noChangeArrowheads="1"/>
          </p:cNvSpPr>
          <p:nvPr/>
        </p:nvSpPr>
        <p:spPr bwMode="auto">
          <a:xfrm>
            <a:off x="962025" y="2454275"/>
            <a:ext cx="1149350" cy="18415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1" name="Text Box 65"/>
          <p:cNvSpPr txBox="1">
            <a:spLocks noChangeArrowheads="1"/>
          </p:cNvSpPr>
          <p:nvPr/>
        </p:nvSpPr>
        <p:spPr bwMode="auto">
          <a:xfrm>
            <a:off x="4838700" y="2747963"/>
            <a:ext cx="3313113" cy="369887"/>
          </a:xfrm>
          <a:prstGeom prst="rect">
            <a:avLst/>
          </a:prstGeom>
          <a:noFill/>
          <a:ln w="9525">
            <a:noFill/>
            <a:miter lim="800000"/>
            <a:headEnd/>
            <a:tailEnd/>
          </a:ln>
          <a:effectLst/>
        </p:spPr>
        <p:txBody>
          <a:bodyPr wrap="none">
            <a:spAutoFit/>
          </a:bodyPr>
          <a:lstStyle/>
          <a:p>
            <a:pPr eaLnBrk="0" hangingPunct="0">
              <a:buFontTx/>
              <a:buChar char="•"/>
            </a:pPr>
            <a:r>
              <a:rPr lang="en-US" sz="1800" b="1"/>
              <a:t> </a:t>
            </a:r>
            <a:r>
              <a:rPr lang="en-US" sz="1800" b="1">
                <a:solidFill>
                  <a:srgbClr val="7F7F7F"/>
                </a:solidFill>
              </a:rPr>
              <a:t>Nivel 0</a:t>
            </a:r>
            <a:r>
              <a:rPr lang="en-US" sz="1800" b="1">
                <a:sym typeface="Wingdings 3" charset="2"/>
              </a:rPr>
              <a:t> “Seguridad POR”</a:t>
            </a:r>
          </a:p>
        </p:txBody>
      </p:sp>
      <p:sp>
        <p:nvSpPr>
          <p:cNvPr id="12" name="Text Box 66"/>
          <p:cNvSpPr txBox="1">
            <a:spLocks noChangeArrowheads="1"/>
          </p:cNvSpPr>
          <p:nvPr/>
        </p:nvSpPr>
        <p:spPr bwMode="auto">
          <a:xfrm>
            <a:off x="4854575" y="4497388"/>
            <a:ext cx="3878263" cy="369887"/>
          </a:xfrm>
          <a:prstGeom prst="rect">
            <a:avLst/>
          </a:prstGeom>
          <a:noFill/>
          <a:ln w="9525">
            <a:noFill/>
            <a:miter lim="800000"/>
            <a:headEnd/>
            <a:tailEnd/>
          </a:ln>
          <a:effectLst/>
        </p:spPr>
        <p:txBody>
          <a:bodyPr wrap="none">
            <a:spAutoFit/>
          </a:bodyPr>
          <a:lstStyle/>
          <a:p>
            <a:pPr eaLnBrk="0" hangingPunct="0">
              <a:buFontTx/>
              <a:buChar char="•"/>
            </a:pPr>
            <a:r>
              <a:rPr lang="en-US" sz="1800" b="1"/>
              <a:t> </a:t>
            </a:r>
            <a:r>
              <a:rPr lang="en-US" sz="1800" b="1">
                <a:solidFill>
                  <a:srgbClr val="7F7F7F"/>
                </a:solidFill>
                <a:sym typeface="Wingdings 3" charset="2"/>
              </a:rPr>
              <a:t>Level 1 </a:t>
            </a:r>
            <a:r>
              <a:rPr lang="en-US" sz="1800" b="1">
                <a:solidFill>
                  <a:srgbClr val="7F7F7F"/>
                </a:solidFill>
              </a:rPr>
              <a:t> </a:t>
            </a:r>
            <a:r>
              <a:rPr lang="en-US" sz="1800" b="1">
                <a:sym typeface="Wingdings 3" charset="2"/>
              </a:rPr>
              <a:t> “Seguridad sin POR”</a:t>
            </a:r>
          </a:p>
        </p:txBody>
      </p:sp>
      <p:sp>
        <p:nvSpPr>
          <p:cNvPr id="8208" name="Text Box 64"/>
          <p:cNvSpPr txBox="1">
            <a:spLocks noChangeArrowheads="1"/>
          </p:cNvSpPr>
          <p:nvPr/>
        </p:nvSpPr>
        <p:spPr bwMode="auto">
          <a:xfrm>
            <a:off x="4962525" y="3094038"/>
            <a:ext cx="3148013" cy="1200150"/>
          </a:xfrm>
          <a:prstGeom prst="rect">
            <a:avLst/>
          </a:prstGeom>
          <a:noFill/>
          <a:ln w="9525">
            <a:noFill/>
            <a:miter lim="800000"/>
            <a:headEnd/>
            <a:tailEnd/>
          </a:ln>
        </p:spPr>
        <p:txBody>
          <a:bodyPr wrap="none">
            <a:spAutoFit/>
          </a:bodyPr>
          <a:lstStyle/>
          <a:p>
            <a:pPr eaLnBrk="0" hangingPunct="0"/>
            <a:r>
              <a:rPr lang="en-US" sz="1800" b="1">
                <a:sym typeface="Wingdings 3" charset="2"/>
              </a:rPr>
              <a:t>Para integración y pruebas</a:t>
            </a:r>
          </a:p>
          <a:p>
            <a:pPr eaLnBrk="0" hangingPunct="0"/>
            <a:r>
              <a:rPr lang="en-US" sz="1800" b="1">
                <a:sym typeface="Wingdings 3" charset="2"/>
              </a:rPr>
              <a:t> contador</a:t>
            </a:r>
            <a:endParaRPr lang="en-US" sz="1800" b="1"/>
          </a:p>
          <a:p>
            <a:pPr eaLnBrk="0" hangingPunct="0"/>
            <a:r>
              <a:rPr lang="en-US" sz="1800" b="1">
                <a:sym typeface="Wingdings 3" charset="2"/>
              </a:rPr>
              <a:t> cifrado</a:t>
            </a:r>
          </a:p>
          <a:p>
            <a:pPr eaLnBrk="0" hangingPunct="0">
              <a:buFont typeface="Wingdings 3" charset="2"/>
              <a:buChar char="â"/>
            </a:pPr>
            <a:r>
              <a:rPr lang="en-US" sz="1800" b="1">
                <a:sym typeface="Wingdings 3" charset="2"/>
              </a:rPr>
              <a:t> POR</a:t>
            </a:r>
            <a:endParaRPr lang="en-US" sz="1800" b="1"/>
          </a:p>
        </p:txBody>
      </p:sp>
      <p:sp>
        <p:nvSpPr>
          <p:cNvPr id="8209" name="Text Box 69"/>
          <p:cNvSpPr txBox="1">
            <a:spLocks noChangeArrowheads="1"/>
          </p:cNvSpPr>
          <p:nvPr/>
        </p:nvSpPr>
        <p:spPr bwMode="auto">
          <a:xfrm>
            <a:off x="4981575" y="4795838"/>
            <a:ext cx="2006600" cy="923925"/>
          </a:xfrm>
          <a:prstGeom prst="rect">
            <a:avLst/>
          </a:prstGeom>
          <a:noFill/>
          <a:ln w="9525">
            <a:noFill/>
            <a:miter lim="800000"/>
            <a:headEnd/>
            <a:tailEnd/>
          </a:ln>
        </p:spPr>
        <p:txBody>
          <a:bodyPr wrap="none">
            <a:spAutoFit/>
          </a:bodyPr>
          <a:lstStyle/>
          <a:p>
            <a:pPr eaLnBrk="0" hangingPunct="0"/>
            <a:r>
              <a:rPr lang="en-US" sz="1800" b="1">
                <a:sym typeface="Wingdings 3" charset="2"/>
              </a:rPr>
              <a:t>Para producción</a:t>
            </a:r>
          </a:p>
          <a:p>
            <a:pPr eaLnBrk="0" hangingPunct="0"/>
            <a:r>
              <a:rPr lang="en-US" sz="1800" b="1">
                <a:sym typeface="Wingdings 3" charset="2"/>
              </a:rPr>
              <a:t>  contador</a:t>
            </a:r>
            <a:endParaRPr lang="en-US" sz="1800" b="1"/>
          </a:p>
          <a:p>
            <a:pPr eaLnBrk="0" hangingPunct="0"/>
            <a:r>
              <a:rPr lang="en-US" sz="1800" b="1">
                <a:sym typeface="Wingdings 3" charset="2"/>
              </a:rPr>
              <a:t> cifrado</a:t>
            </a:r>
          </a:p>
        </p:txBody>
      </p:sp>
      <p:sp>
        <p:nvSpPr>
          <p:cNvPr id="8205" name="Rectangle 59"/>
          <p:cNvSpPr>
            <a:spLocks noChangeArrowheads="1"/>
          </p:cNvSpPr>
          <p:nvPr/>
        </p:nvSpPr>
        <p:spPr bwMode="auto">
          <a:xfrm>
            <a:off x="71438" y="4856163"/>
            <a:ext cx="1133475" cy="1033462"/>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8206" name="Text Box 63"/>
          <p:cNvSpPr txBox="1">
            <a:spLocks noChangeArrowheads="1"/>
          </p:cNvSpPr>
          <p:nvPr/>
        </p:nvSpPr>
        <p:spPr bwMode="auto">
          <a:xfrm>
            <a:off x="4851400" y="1693863"/>
            <a:ext cx="3997325" cy="923925"/>
          </a:xfrm>
          <a:prstGeom prst="rect">
            <a:avLst/>
          </a:prstGeom>
          <a:noFill/>
          <a:ln w="9525">
            <a:noFill/>
            <a:miter lim="800000"/>
            <a:headEnd/>
            <a:tailEnd/>
          </a:ln>
        </p:spPr>
        <p:txBody>
          <a:bodyPr>
            <a:spAutoFit/>
          </a:bodyPr>
          <a:lstStyle/>
          <a:p>
            <a:pPr eaLnBrk="0" hangingPunct="0"/>
            <a:r>
              <a:rPr lang="en-US" sz="1800" b="1"/>
              <a:t>Para  cada instancia se deben definir diferentes niveles de seguridad, por ejemplo</a:t>
            </a:r>
          </a:p>
        </p:txBody>
      </p:sp>
      <p:sp>
        <p:nvSpPr>
          <p:cNvPr id="8207" name="Line 71"/>
          <p:cNvSpPr>
            <a:spLocks noChangeShapeType="1"/>
          </p:cNvSpPr>
          <p:nvPr/>
        </p:nvSpPr>
        <p:spPr bwMode="auto">
          <a:xfrm flipH="1">
            <a:off x="1214438" y="1893888"/>
            <a:ext cx="3662362" cy="2963862"/>
          </a:xfrm>
          <a:prstGeom prst="line">
            <a:avLst/>
          </a:prstGeom>
          <a:noFill/>
          <a:ln w="38100">
            <a:solidFill>
              <a:srgbClr val="FF9933"/>
            </a:solidFill>
            <a:round/>
            <a:headEnd/>
            <a:tailEnd type="triangle" w="med" len="med"/>
          </a:ln>
        </p:spPr>
        <p:txBody>
          <a:bodyPr anchor="ctr"/>
          <a:lstStyle/>
          <a:p>
            <a:endParaRPr lang="es-MX"/>
          </a:p>
        </p:txBody>
      </p:sp>
      <p:sp>
        <p:nvSpPr>
          <p:cNvPr id="25"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98320"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0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8215"/>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childTnLst>
                                    <p:set>
                                      <p:cBhvr>
                                        <p:cTn id="16" dur="1" fill="hold">
                                          <p:stCondLst>
                                            <p:cond delay="0"/>
                                          </p:stCondLst>
                                        </p:cTn>
                                        <p:tgtEl>
                                          <p:spTgt spid="8207"/>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500"/>
                                  </p:stCondLst>
                                  <p:childTnLst>
                                    <p:set>
                                      <p:cBhvr>
                                        <p:cTn id="19" dur="1" fill="hold">
                                          <p:stCondLst>
                                            <p:cond delay="0"/>
                                          </p:stCondLst>
                                        </p:cTn>
                                        <p:tgtEl>
                                          <p:spTgt spid="820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50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20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500"/>
                                  </p:stCondLst>
                                  <p:childTnLst>
                                    <p:set>
                                      <p:cBhvr>
                                        <p:cTn id="33" dur="1" fill="hold">
                                          <p:stCondLst>
                                            <p:cond delay="0"/>
                                          </p:stCondLst>
                                        </p:cTn>
                                        <p:tgtEl>
                                          <p:spTgt spid="8209"/>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4" grpId="0" animBg="1"/>
      <p:bldP spid="8215" grpId="0" animBg="1"/>
      <p:bldP spid="11" grpId="0"/>
      <p:bldP spid="12" grpId="0"/>
      <p:bldP spid="8208" grpId="0"/>
      <p:bldP spid="8209" grpId="0"/>
      <p:bldP spid="8205" grpId="0" animBg="1"/>
      <p:bldP spid="8206" grpId="0"/>
      <p:bldP spid="8207" grpId="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smtClean="0"/>
              <a:t>Panorama del </a:t>
            </a:r>
            <a:r>
              <a:rPr lang="en-US" dirty="0" err="1" smtClean="0"/>
              <a:t>Aprovisionamiento</a:t>
            </a:r>
            <a:endParaRPr lang="en-US" dirty="0" smtClean="0"/>
          </a:p>
        </p:txBody>
      </p:sp>
      <p:sp>
        <p:nvSpPr>
          <p:cNvPr id="45059" name="Slide Number Placeholder 3"/>
          <p:cNvSpPr>
            <a:spLocks noGrp="1"/>
          </p:cNvSpPr>
          <p:nvPr>
            <p:ph type="sldNum" sz="quarter" idx="10"/>
          </p:nvPr>
        </p:nvSpPr>
        <p:spPr bwMode="auto">
          <a:noFill/>
          <a:ln>
            <a:miter lim="800000"/>
            <a:headEnd/>
            <a:tailEnd/>
          </a:ln>
        </p:spPr>
        <p:txBody>
          <a:bodyPr/>
          <a:lstStyle/>
          <a:p>
            <a:fld id="{AA699A45-172C-48A2-B620-2EA08905AE76}" type="slidenum">
              <a:rPr lang="fr-FR"/>
              <a:pPr/>
              <a:t>3</a:t>
            </a:fld>
            <a:endParaRPr lang="fr-FR"/>
          </a:p>
        </p:txBody>
      </p:sp>
      <p:sp>
        <p:nvSpPr>
          <p:cNvPr id="45060" name="Footer Placeholder 4"/>
          <p:cNvSpPr>
            <a:spLocks noGrp="1"/>
          </p:cNvSpPr>
          <p:nvPr>
            <p:ph type="ftr" sz="quarter" idx="11"/>
          </p:nvPr>
        </p:nvSpPr>
        <p:spPr>
          <a:xfrm>
            <a:off x="3022600" y="6481763"/>
            <a:ext cx="5165725" cy="476250"/>
          </a:xfrm>
          <a:noFill/>
        </p:spPr>
        <p:txBody>
          <a:bodyPr/>
          <a:lstStyle/>
          <a:p>
            <a:r>
              <a:rPr lang="fr-FR">
                <a:cs typeface="Arial" charset="0"/>
              </a:rPr>
              <a:t>Plataforma OTA Suministro - Suministro de base de datos de administrador de tarjetas</a:t>
            </a:r>
          </a:p>
        </p:txBody>
      </p:sp>
      <p:sp>
        <p:nvSpPr>
          <p:cNvPr id="170227" name="Text Box 243"/>
          <p:cNvSpPr txBox="1">
            <a:spLocks noChangeArrowheads="1"/>
          </p:cNvSpPr>
          <p:nvPr/>
        </p:nvSpPr>
        <p:spPr bwMode="auto">
          <a:xfrm>
            <a:off x="5124450" y="4164013"/>
            <a:ext cx="3678636" cy="369332"/>
          </a:xfrm>
          <a:prstGeom prst="rect">
            <a:avLst/>
          </a:prstGeom>
          <a:noFill/>
          <a:ln w="9525">
            <a:noFill/>
            <a:miter lim="800000"/>
            <a:headEnd/>
            <a:tailEnd/>
          </a:ln>
        </p:spPr>
        <p:txBody>
          <a:bodyPr wrap="none">
            <a:spAutoFit/>
          </a:bodyPr>
          <a:lstStyle/>
          <a:p>
            <a:pPr eaLnBrk="0" hangingPunct="0">
              <a:buClr>
                <a:srgbClr val="FF9933"/>
              </a:buClr>
              <a:buFont typeface="Wingdings" charset="2"/>
              <a:buChar char="ü"/>
            </a:pPr>
            <a:r>
              <a:rPr lang="en-US" sz="1800" dirty="0"/>
              <a:t> </a:t>
            </a:r>
            <a:r>
              <a:rPr lang="en-US" sz="1800" dirty="0" err="1"/>
              <a:t>Fabricante</a:t>
            </a:r>
            <a:r>
              <a:rPr lang="en-US" sz="1800" dirty="0"/>
              <a:t> de la </a:t>
            </a:r>
            <a:r>
              <a:rPr lang="en-US" sz="1800" dirty="0" err="1"/>
              <a:t>tarjeta</a:t>
            </a:r>
            <a:r>
              <a:rPr lang="en-US" sz="1800" i="1" dirty="0">
                <a:solidFill>
                  <a:srgbClr val="FF0066"/>
                </a:solidFill>
              </a:rPr>
              <a:t>(Vendor)</a:t>
            </a:r>
          </a:p>
        </p:txBody>
      </p:sp>
      <p:sp>
        <p:nvSpPr>
          <p:cNvPr id="170228" name="Text Box 244"/>
          <p:cNvSpPr txBox="1">
            <a:spLocks noChangeArrowheads="1"/>
          </p:cNvSpPr>
          <p:nvPr/>
        </p:nvSpPr>
        <p:spPr bwMode="auto">
          <a:xfrm>
            <a:off x="5133975" y="4570413"/>
            <a:ext cx="3007618" cy="369332"/>
          </a:xfrm>
          <a:prstGeom prst="rect">
            <a:avLst/>
          </a:prstGeom>
          <a:noFill/>
          <a:ln w="9525">
            <a:noFill/>
            <a:miter lim="800000"/>
            <a:headEnd/>
            <a:tailEnd/>
          </a:ln>
        </p:spPr>
        <p:txBody>
          <a:bodyPr wrap="none">
            <a:spAutoFit/>
          </a:bodyPr>
          <a:lstStyle/>
          <a:p>
            <a:pPr eaLnBrk="0" hangingPunct="0">
              <a:buClr>
                <a:srgbClr val="FF9933"/>
              </a:buClr>
              <a:buFont typeface="Wingdings" charset="2"/>
              <a:buChar char="ü"/>
            </a:pPr>
            <a:r>
              <a:rPr lang="en-US" sz="1800" dirty="0"/>
              <a:t> </a:t>
            </a:r>
            <a:r>
              <a:rPr lang="en-US" sz="1800" dirty="0" err="1"/>
              <a:t>Tipo</a:t>
            </a:r>
            <a:r>
              <a:rPr lang="en-US" sz="1800" dirty="0"/>
              <a:t> de </a:t>
            </a:r>
            <a:r>
              <a:rPr lang="en-US" sz="1800" dirty="0" err="1"/>
              <a:t>tarjeta</a:t>
            </a:r>
            <a:r>
              <a:rPr lang="en-US" sz="1800" i="1" dirty="0">
                <a:solidFill>
                  <a:srgbClr val="FF0066"/>
                </a:solidFill>
              </a:rPr>
              <a:t>(Definition)</a:t>
            </a:r>
          </a:p>
        </p:txBody>
      </p:sp>
      <p:sp>
        <p:nvSpPr>
          <p:cNvPr id="170229" name="Text Box 245"/>
          <p:cNvSpPr txBox="1">
            <a:spLocks noChangeArrowheads="1"/>
          </p:cNvSpPr>
          <p:nvPr/>
        </p:nvSpPr>
        <p:spPr bwMode="auto">
          <a:xfrm>
            <a:off x="5132388" y="4976813"/>
            <a:ext cx="3315331" cy="369332"/>
          </a:xfrm>
          <a:prstGeom prst="rect">
            <a:avLst/>
          </a:prstGeom>
          <a:noFill/>
          <a:ln w="9525">
            <a:noFill/>
            <a:miter lim="800000"/>
            <a:headEnd/>
            <a:tailEnd/>
          </a:ln>
        </p:spPr>
        <p:txBody>
          <a:bodyPr wrap="none">
            <a:spAutoFit/>
          </a:bodyPr>
          <a:lstStyle/>
          <a:p>
            <a:pPr eaLnBrk="0" hangingPunct="0">
              <a:buClr>
                <a:srgbClr val="FF9933"/>
              </a:buClr>
              <a:buFont typeface="Wingdings" charset="2"/>
              <a:buChar char="ü"/>
            </a:pPr>
            <a:r>
              <a:rPr lang="en-US" sz="1800"/>
              <a:t> Contenido de tarjeta</a:t>
            </a:r>
            <a:r>
              <a:rPr lang="en-US" sz="1800" i="1">
                <a:solidFill>
                  <a:srgbClr val="FF0066"/>
                </a:solidFill>
              </a:rPr>
              <a:t>(Profile)</a:t>
            </a:r>
          </a:p>
        </p:txBody>
      </p:sp>
      <p:sp>
        <p:nvSpPr>
          <p:cNvPr id="170230" name="Text Box 246"/>
          <p:cNvSpPr txBox="1">
            <a:spLocks noChangeArrowheads="1"/>
          </p:cNvSpPr>
          <p:nvPr/>
        </p:nvSpPr>
        <p:spPr bwMode="auto">
          <a:xfrm>
            <a:off x="5138738" y="5391150"/>
            <a:ext cx="2507418" cy="369332"/>
          </a:xfrm>
          <a:prstGeom prst="rect">
            <a:avLst/>
          </a:prstGeom>
          <a:noFill/>
          <a:ln w="9525">
            <a:noFill/>
            <a:miter lim="800000"/>
            <a:headEnd/>
            <a:tailEnd/>
          </a:ln>
        </p:spPr>
        <p:txBody>
          <a:bodyPr wrap="none">
            <a:spAutoFit/>
          </a:bodyPr>
          <a:lstStyle/>
          <a:p>
            <a:pPr eaLnBrk="0" hangingPunct="0">
              <a:buClr>
                <a:srgbClr val="FF9933"/>
              </a:buClr>
              <a:buFont typeface="Wingdings" charset="2"/>
              <a:buChar char="ü"/>
            </a:pPr>
            <a:r>
              <a:rPr lang="en-US" sz="1800"/>
              <a:t> Seguridad de tarjeta</a:t>
            </a:r>
          </a:p>
        </p:txBody>
      </p:sp>
      <p:sp>
        <p:nvSpPr>
          <p:cNvPr id="170231" name="Text Box 247"/>
          <p:cNvSpPr txBox="1">
            <a:spLocks noChangeArrowheads="1"/>
          </p:cNvSpPr>
          <p:nvPr/>
        </p:nvSpPr>
        <p:spPr bwMode="auto">
          <a:xfrm>
            <a:off x="5135563" y="5791200"/>
            <a:ext cx="3892412" cy="369332"/>
          </a:xfrm>
          <a:prstGeom prst="rect">
            <a:avLst/>
          </a:prstGeom>
          <a:noFill/>
          <a:ln w="9525">
            <a:noFill/>
            <a:miter lim="800000"/>
            <a:headEnd/>
            <a:tailEnd/>
          </a:ln>
        </p:spPr>
        <p:txBody>
          <a:bodyPr wrap="none">
            <a:spAutoFit/>
          </a:bodyPr>
          <a:lstStyle/>
          <a:p>
            <a:pPr eaLnBrk="0" hangingPunct="0">
              <a:buClr>
                <a:srgbClr val="FF9933"/>
              </a:buClr>
              <a:buFont typeface="Wingdings" charset="2"/>
              <a:buChar char="ü"/>
            </a:pPr>
            <a:r>
              <a:rPr lang="en-US" sz="1800"/>
              <a:t> Identificación de tarjeta </a:t>
            </a:r>
            <a:r>
              <a:rPr lang="en-US" sz="1800" i="1">
                <a:solidFill>
                  <a:srgbClr val="FF0066"/>
                </a:solidFill>
              </a:rPr>
              <a:t>(Instance)</a:t>
            </a:r>
          </a:p>
        </p:txBody>
      </p:sp>
      <p:sp>
        <p:nvSpPr>
          <p:cNvPr id="170233" name="Text Box 249"/>
          <p:cNvSpPr txBox="1">
            <a:spLocks noChangeArrowheads="1"/>
          </p:cNvSpPr>
          <p:nvPr/>
        </p:nvSpPr>
        <p:spPr bwMode="auto">
          <a:xfrm>
            <a:off x="200025" y="2198688"/>
            <a:ext cx="4583113" cy="461962"/>
          </a:xfrm>
          <a:prstGeom prst="rect">
            <a:avLst/>
          </a:prstGeom>
          <a:noFill/>
          <a:ln w="9525">
            <a:noFill/>
            <a:miter lim="800000"/>
            <a:headEnd/>
            <a:tailEnd/>
          </a:ln>
        </p:spPr>
        <p:txBody>
          <a:bodyPr wrap="none">
            <a:spAutoFit/>
          </a:bodyPr>
          <a:lstStyle/>
          <a:p>
            <a:pPr eaLnBrk="0" hangingPunct="0">
              <a:buClr>
                <a:srgbClr val="FF9933"/>
              </a:buClr>
              <a:buFont typeface="Wingdings" charset="2"/>
              <a:buChar char="ü"/>
            </a:pPr>
            <a:r>
              <a:rPr lang="en-US"/>
              <a:t> Actualizar servicios existentes</a:t>
            </a:r>
          </a:p>
        </p:txBody>
      </p:sp>
      <p:sp>
        <p:nvSpPr>
          <p:cNvPr id="170234" name="Text Box 250"/>
          <p:cNvSpPr txBox="1">
            <a:spLocks noChangeArrowheads="1"/>
          </p:cNvSpPr>
          <p:nvPr/>
        </p:nvSpPr>
        <p:spPr bwMode="auto">
          <a:xfrm>
            <a:off x="215900" y="2595563"/>
            <a:ext cx="3941763" cy="461962"/>
          </a:xfrm>
          <a:prstGeom prst="rect">
            <a:avLst/>
          </a:prstGeom>
          <a:noFill/>
          <a:ln w="9525">
            <a:noFill/>
            <a:miter lim="800000"/>
            <a:headEnd/>
            <a:tailEnd/>
          </a:ln>
        </p:spPr>
        <p:txBody>
          <a:bodyPr wrap="none">
            <a:spAutoFit/>
          </a:bodyPr>
          <a:lstStyle/>
          <a:p>
            <a:pPr eaLnBrk="0" hangingPunct="0">
              <a:buClr>
                <a:srgbClr val="FF9933"/>
              </a:buClr>
              <a:buFont typeface="Wingdings" charset="2"/>
              <a:buChar char="ü"/>
            </a:pPr>
            <a:r>
              <a:rPr lang="en-US"/>
              <a:t> Ofrecer Nuevos servicios</a:t>
            </a:r>
          </a:p>
        </p:txBody>
      </p:sp>
      <p:sp>
        <p:nvSpPr>
          <p:cNvPr id="170235" name="Text Box 251"/>
          <p:cNvSpPr txBox="1">
            <a:spLocks noChangeArrowheads="1"/>
          </p:cNvSpPr>
          <p:nvPr/>
        </p:nvSpPr>
        <p:spPr bwMode="auto">
          <a:xfrm>
            <a:off x="4922838" y="3770313"/>
            <a:ext cx="2428870" cy="369332"/>
          </a:xfrm>
          <a:prstGeom prst="rect">
            <a:avLst/>
          </a:prstGeom>
          <a:noFill/>
          <a:ln w="9525">
            <a:noFill/>
            <a:miter lim="800000"/>
            <a:headEnd/>
            <a:tailEnd/>
          </a:ln>
        </p:spPr>
        <p:txBody>
          <a:bodyPr wrap="none">
            <a:spAutoFit/>
          </a:bodyPr>
          <a:lstStyle/>
          <a:p>
            <a:pPr eaLnBrk="0" hangingPunct="0"/>
            <a:r>
              <a:rPr lang="en-US" sz="1800" dirty="0" err="1"/>
              <a:t>Información</a:t>
            </a:r>
            <a:r>
              <a:rPr lang="en-US" sz="1800" dirty="0"/>
              <a:t> </a:t>
            </a:r>
            <a:r>
              <a:rPr lang="en-US" sz="1800" dirty="0" err="1"/>
              <a:t>requerida</a:t>
            </a:r>
            <a:endParaRPr lang="en-US" sz="1800" dirty="0"/>
          </a:p>
        </p:txBody>
      </p:sp>
      <p:grpSp>
        <p:nvGrpSpPr>
          <p:cNvPr id="2" name="Group 286"/>
          <p:cNvGrpSpPr>
            <a:grpSpLocks/>
          </p:cNvGrpSpPr>
          <p:nvPr/>
        </p:nvGrpSpPr>
        <p:grpSpPr bwMode="auto">
          <a:xfrm>
            <a:off x="3232150" y="963613"/>
            <a:ext cx="5978525" cy="2638425"/>
            <a:chOff x="2036" y="607"/>
            <a:chExt cx="3766" cy="1662"/>
          </a:xfrm>
        </p:grpSpPr>
        <p:grpSp>
          <p:nvGrpSpPr>
            <p:cNvPr id="45102" name="Group 284"/>
            <p:cNvGrpSpPr>
              <a:grpSpLocks/>
            </p:cNvGrpSpPr>
            <p:nvPr/>
          </p:nvGrpSpPr>
          <p:grpSpPr bwMode="auto">
            <a:xfrm>
              <a:off x="3098" y="1056"/>
              <a:ext cx="1954" cy="1213"/>
              <a:chOff x="3098" y="1056"/>
              <a:chExt cx="1954" cy="1213"/>
            </a:xfrm>
          </p:grpSpPr>
          <p:grpSp>
            <p:nvGrpSpPr>
              <p:cNvPr id="45104" name="Group 240"/>
              <p:cNvGrpSpPr>
                <a:grpSpLocks/>
              </p:cNvGrpSpPr>
              <p:nvPr/>
            </p:nvGrpSpPr>
            <p:grpSpPr bwMode="auto">
              <a:xfrm>
                <a:off x="3688" y="1478"/>
                <a:ext cx="501" cy="434"/>
                <a:chOff x="2458" y="2468"/>
                <a:chExt cx="501" cy="434"/>
              </a:xfrm>
            </p:grpSpPr>
            <p:sp>
              <p:nvSpPr>
                <p:cNvPr id="45107" name="Freeform 15"/>
                <p:cNvSpPr>
                  <a:spLocks/>
                </p:cNvSpPr>
                <p:nvPr/>
              </p:nvSpPr>
              <p:spPr bwMode="auto">
                <a:xfrm>
                  <a:off x="2740" y="2678"/>
                  <a:ext cx="219" cy="175"/>
                </a:xfrm>
                <a:custGeom>
                  <a:avLst/>
                  <a:gdLst>
                    <a:gd name="T0" fmla="*/ 218 w 219"/>
                    <a:gd name="T1" fmla="*/ 0 h 175"/>
                    <a:gd name="T2" fmla="*/ 0 w 219"/>
                    <a:gd name="T3" fmla="*/ 137 h 175"/>
                    <a:gd name="T4" fmla="*/ 0 w 219"/>
                    <a:gd name="T5" fmla="*/ 174 h 175"/>
                    <a:gd name="T6" fmla="*/ 218 w 219"/>
                    <a:gd name="T7" fmla="*/ 38 h 175"/>
                    <a:gd name="T8" fmla="*/ 218 w 219"/>
                    <a:gd name="T9" fmla="*/ 0 h 175"/>
                    <a:gd name="T10" fmla="*/ 0 60000 65536"/>
                    <a:gd name="T11" fmla="*/ 0 60000 65536"/>
                    <a:gd name="T12" fmla="*/ 0 60000 65536"/>
                    <a:gd name="T13" fmla="*/ 0 60000 65536"/>
                    <a:gd name="T14" fmla="*/ 0 60000 65536"/>
                    <a:gd name="T15" fmla="*/ 0 w 219"/>
                    <a:gd name="T16" fmla="*/ 0 h 175"/>
                    <a:gd name="T17" fmla="*/ 219 w 219"/>
                    <a:gd name="T18" fmla="*/ 175 h 175"/>
                  </a:gdLst>
                  <a:ahLst/>
                  <a:cxnLst>
                    <a:cxn ang="T10">
                      <a:pos x="T0" y="T1"/>
                    </a:cxn>
                    <a:cxn ang="T11">
                      <a:pos x="T2" y="T3"/>
                    </a:cxn>
                    <a:cxn ang="T12">
                      <a:pos x="T4" y="T5"/>
                    </a:cxn>
                    <a:cxn ang="T13">
                      <a:pos x="T6" y="T7"/>
                    </a:cxn>
                    <a:cxn ang="T14">
                      <a:pos x="T8" y="T9"/>
                    </a:cxn>
                  </a:cxnLst>
                  <a:rect l="T15" t="T16" r="T17" b="T18"/>
                  <a:pathLst>
                    <a:path w="219" h="175">
                      <a:moveTo>
                        <a:pt x="218" y="0"/>
                      </a:moveTo>
                      <a:lnTo>
                        <a:pt x="0" y="137"/>
                      </a:lnTo>
                      <a:lnTo>
                        <a:pt x="0" y="174"/>
                      </a:lnTo>
                      <a:lnTo>
                        <a:pt x="218" y="38"/>
                      </a:lnTo>
                      <a:lnTo>
                        <a:pt x="218" y="0"/>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108" name="Freeform 16"/>
                <p:cNvSpPr>
                  <a:spLocks/>
                </p:cNvSpPr>
                <p:nvPr/>
              </p:nvSpPr>
              <p:spPr bwMode="auto">
                <a:xfrm>
                  <a:off x="2606" y="2641"/>
                  <a:ext cx="353" cy="224"/>
                </a:xfrm>
                <a:custGeom>
                  <a:avLst/>
                  <a:gdLst>
                    <a:gd name="T0" fmla="*/ 352 w 353"/>
                    <a:gd name="T1" fmla="*/ 37 h 224"/>
                    <a:gd name="T2" fmla="*/ 268 w 353"/>
                    <a:gd name="T3" fmla="*/ 0 h 224"/>
                    <a:gd name="T4" fmla="*/ 61 w 353"/>
                    <a:gd name="T5" fmla="*/ 124 h 224"/>
                    <a:gd name="T6" fmla="*/ 0 w 353"/>
                    <a:gd name="T7" fmla="*/ 87 h 224"/>
                    <a:gd name="T8" fmla="*/ 0 w 353"/>
                    <a:gd name="T9" fmla="*/ 198 h 224"/>
                    <a:gd name="T10" fmla="*/ 206 w 353"/>
                    <a:gd name="T11" fmla="*/ 223 h 224"/>
                    <a:gd name="T12" fmla="*/ 133 w 353"/>
                    <a:gd name="T13" fmla="*/ 174 h 224"/>
                    <a:gd name="T14" fmla="*/ 352 w 353"/>
                    <a:gd name="T15" fmla="*/ 37 h 224"/>
                    <a:gd name="T16" fmla="*/ 0 60000 65536"/>
                    <a:gd name="T17" fmla="*/ 0 60000 65536"/>
                    <a:gd name="T18" fmla="*/ 0 60000 65536"/>
                    <a:gd name="T19" fmla="*/ 0 60000 65536"/>
                    <a:gd name="T20" fmla="*/ 0 60000 65536"/>
                    <a:gd name="T21" fmla="*/ 0 60000 65536"/>
                    <a:gd name="T22" fmla="*/ 0 60000 65536"/>
                    <a:gd name="T23" fmla="*/ 0 60000 65536"/>
                    <a:gd name="T24" fmla="*/ 0 w 353"/>
                    <a:gd name="T25" fmla="*/ 0 h 224"/>
                    <a:gd name="T26" fmla="*/ 353 w 353"/>
                    <a:gd name="T27" fmla="*/ 224 h 2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3" h="224">
                      <a:moveTo>
                        <a:pt x="352" y="37"/>
                      </a:moveTo>
                      <a:lnTo>
                        <a:pt x="268" y="0"/>
                      </a:lnTo>
                      <a:lnTo>
                        <a:pt x="61" y="124"/>
                      </a:lnTo>
                      <a:lnTo>
                        <a:pt x="0" y="87"/>
                      </a:lnTo>
                      <a:lnTo>
                        <a:pt x="0" y="198"/>
                      </a:lnTo>
                      <a:lnTo>
                        <a:pt x="206" y="223"/>
                      </a:lnTo>
                      <a:lnTo>
                        <a:pt x="133" y="174"/>
                      </a:lnTo>
                      <a:lnTo>
                        <a:pt x="352" y="37"/>
                      </a:lnTo>
                    </a:path>
                  </a:pathLst>
                </a:custGeom>
                <a:solidFill>
                  <a:srgbClr val="3399FF"/>
                </a:solidFill>
                <a:ln w="12700" cap="rnd">
                  <a:solidFill>
                    <a:srgbClr val="000000"/>
                  </a:solidFill>
                  <a:round/>
                  <a:headEnd/>
                  <a:tailEnd/>
                </a:ln>
              </p:spPr>
              <p:txBody>
                <a:bodyPr/>
                <a:lstStyle/>
                <a:p>
                  <a:pPr eaLnBrk="0" hangingPunct="0"/>
                  <a:endParaRPr lang="en-US"/>
                </a:p>
              </p:txBody>
            </p:sp>
            <p:sp>
              <p:nvSpPr>
                <p:cNvPr id="45109" name="Freeform 17"/>
                <p:cNvSpPr>
                  <a:spLocks/>
                </p:cNvSpPr>
                <p:nvPr/>
              </p:nvSpPr>
              <p:spPr bwMode="auto">
                <a:xfrm>
                  <a:off x="2606" y="2839"/>
                  <a:ext cx="207" cy="63"/>
                </a:xfrm>
                <a:custGeom>
                  <a:avLst/>
                  <a:gdLst>
                    <a:gd name="T0" fmla="*/ 206 w 207"/>
                    <a:gd name="T1" fmla="*/ 25 h 63"/>
                    <a:gd name="T2" fmla="*/ 0 w 207"/>
                    <a:gd name="T3" fmla="*/ 0 h 63"/>
                    <a:gd name="T4" fmla="*/ 0 w 207"/>
                    <a:gd name="T5" fmla="*/ 37 h 63"/>
                    <a:gd name="T6" fmla="*/ 206 w 207"/>
                    <a:gd name="T7" fmla="*/ 62 h 63"/>
                    <a:gd name="T8" fmla="*/ 206 w 207"/>
                    <a:gd name="T9" fmla="*/ 25 h 63"/>
                    <a:gd name="T10" fmla="*/ 0 60000 65536"/>
                    <a:gd name="T11" fmla="*/ 0 60000 65536"/>
                    <a:gd name="T12" fmla="*/ 0 60000 65536"/>
                    <a:gd name="T13" fmla="*/ 0 60000 65536"/>
                    <a:gd name="T14" fmla="*/ 0 60000 65536"/>
                    <a:gd name="T15" fmla="*/ 0 w 207"/>
                    <a:gd name="T16" fmla="*/ 0 h 63"/>
                    <a:gd name="T17" fmla="*/ 207 w 207"/>
                    <a:gd name="T18" fmla="*/ 63 h 63"/>
                  </a:gdLst>
                  <a:ahLst/>
                  <a:cxnLst>
                    <a:cxn ang="T10">
                      <a:pos x="T0" y="T1"/>
                    </a:cxn>
                    <a:cxn ang="T11">
                      <a:pos x="T2" y="T3"/>
                    </a:cxn>
                    <a:cxn ang="T12">
                      <a:pos x="T4" y="T5"/>
                    </a:cxn>
                    <a:cxn ang="T13">
                      <a:pos x="T6" y="T7"/>
                    </a:cxn>
                    <a:cxn ang="T14">
                      <a:pos x="T8" y="T9"/>
                    </a:cxn>
                  </a:cxnLst>
                  <a:rect l="T15" t="T16" r="T17" b="T18"/>
                  <a:pathLst>
                    <a:path w="207" h="63">
                      <a:moveTo>
                        <a:pt x="206" y="25"/>
                      </a:moveTo>
                      <a:lnTo>
                        <a:pt x="0" y="0"/>
                      </a:lnTo>
                      <a:lnTo>
                        <a:pt x="0" y="37"/>
                      </a:lnTo>
                      <a:lnTo>
                        <a:pt x="206" y="62"/>
                      </a:lnTo>
                      <a:lnTo>
                        <a:pt x="206" y="25"/>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110" name="Freeform 18"/>
                <p:cNvSpPr>
                  <a:spLocks/>
                </p:cNvSpPr>
                <p:nvPr/>
              </p:nvSpPr>
              <p:spPr bwMode="auto">
                <a:xfrm>
                  <a:off x="2537" y="2549"/>
                  <a:ext cx="227" cy="182"/>
                </a:xfrm>
                <a:custGeom>
                  <a:avLst/>
                  <a:gdLst>
                    <a:gd name="T0" fmla="*/ 0 w 227"/>
                    <a:gd name="T1" fmla="*/ 136 h 182"/>
                    <a:gd name="T2" fmla="*/ 0 w 227"/>
                    <a:gd name="T3" fmla="*/ 181 h 182"/>
                    <a:gd name="T4" fmla="*/ 226 w 227"/>
                    <a:gd name="T5" fmla="*/ 28 h 182"/>
                    <a:gd name="T6" fmla="*/ 226 w 227"/>
                    <a:gd name="T7" fmla="*/ 0 h 182"/>
                    <a:gd name="T8" fmla="*/ 0 w 227"/>
                    <a:gd name="T9" fmla="*/ 136 h 182"/>
                    <a:gd name="T10" fmla="*/ 0 60000 65536"/>
                    <a:gd name="T11" fmla="*/ 0 60000 65536"/>
                    <a:gd name="T12" fmla="*/ 0 60000 65536"/>
                    <a:gd name="T13" fmla="*/ 0 60000 65536"/>
                    <a:gd name="T14" fmla="*/ 0 60000 65536"/>
                    <a:gd name="T15" fmla="*/ 0 w 227"/>
                    <a:gd name="T16" fmla="*/ 0 h 182"/>
                    <a:gd name="T17" fmla="*/ 227 w 227"/>
                    <a:gd name="T18" fmla="*/ 182 h 182"/>
                  </a:gdLst>
                  <a:ahLst/>
                  <a:cxnLst>
                    <a:cxn ang="T10">
                      <a:pos x="T0" y="T1"/>
                    </a:cxn>
                    <a:cxn ang="T11">
                      <a:pos x="T2" y="T3"/>
                    </a:cxn>
                    <a:cxn ang="T12">
                      <a:pos x="T4" y="T5"/>
                    </a:cxn>
                    <a:cxn ang="T13">
                      <a:pos x="T6" y="T7"/>
                    </a:cxn>
                    <a:cxn ang="T14">
                      <a:pos x="T8" y="T9"/>
                    </a:cxn>
                  </a:cxnLst>
                  <a:rect l="T15" t="T16" r="T17" b="T18"/>
                  <a:pathLst>
                    <a:path w="227" h="182">
                      <a:moveTo>
                        <a:pt x="0" y="136"/>
                      </a:moveTo>
                      <a:lnTo>
                        <a:pt x="0" y="181"/>
                      </a:lnTo>
                      <a:lnTo>
                        <a:pt x="226" y="28"/>
                      </a:lnTo>
                      <a:lnTo>
                        <a:pt x="226" y="0"/>
                      </a:lnTo>
                      <a:lnTo>
                        <a:pt x="0" y="136"/>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111" name="Freeform 19"/>
                <p:cNvSpPr>
                  <a:spLocks/>
                </p:cNvSpPr>
                <p:nvPr/>
              </p:nvSpPr>
              <p:spPr bwMode="auto">
                <a:xfrm>
                  <a:off x="2645" y="2468"/>
                  <a:ext cx="49" cy="55"/>
                </a:xfrm>
                <a:custGeom>
                  <a:avLst/>
                  <a:gdLst>
                    <a:gd name="T0" fmla="*/ 48 w 49"/>
                    <a:gd name="T1" fmla="*/ 28 h 55"/>
                    <a:gd name="T2" fmla="*/ 48 w 49"/>
                    <a:gd name="T3" fmla="*/ 54 h 55"/>
                    <a:gd name="T4" fmla="*/ 0 w 49"/>
                    <a:gd name="T5" fmla="*/ 21 h 55"/>
                    <a:gd name="T6" fmla="*/ 0 w 49"/>
                    <a:gd name="T7" fmla="*/ 0 h 55"/>
                    <a:gd name="T8" fmla="*/ 48 w 49"/>
                    <a:gd name="T9" fmla="*/ 28 h 55"/>
                    <a:gd name="T10" fmla="*/ 0 60000 65536"/>
                    <a:gd name="T11" fmla="*/ 0 60000 65536"/>
                    <a:gd name="T12" fmla="*/ 0 60000 65536"/>
                    <a:gd name="T13" fmla="*/ 0 60000 65536"/>
                    <a:gd name="T14" fmla="*/ 0 60000 65536"/>
                    <a:gd name="T15" fmla="*/ 0 w 49"/>
                    <a:gd name="T16" fmla="*/ 0 h 55"/>
                    <a:gd name="T17" fmla="*/ 49 w 49"/>
                    <a:gd name="T18" fmla="*/ 55 h 55"/>
                  </a:gdLst>
                  <a:ahLst/>
                  <a:cxnLst>
                    <a:cxn ang="T10">
                      <a:pos x="T0" y="T1"/>
                    </a:cxn>
                    <a:cxn ang="T11">
                      <a:pos x="T2" y="T3"/>
                    </a:cxn>
                    <a:cxn ang="T12">
                      <a:pos x="T4" y="T5"/>
                    </a:cxn>
                    <a:cxn ang="T13">
                      <a:pos x="T6" y="T7"/>
                    </a:cxn>
                    <a:cxn ang="T14">
                      <a:pos x="T8" y="T9"/>
                    </a:cxn>
                  </a:cxnLst>
                  <a:rect l="T15" t="T16" r="T17" b="T18"/>
                  <a:pathLst>
                    <a:path w="49" h="55">
                      <a:moveTo>
                        <a:pt x="48" y="28"/>
                      </a:moveTo>
                      <a:lnTo>
                        <a:pt x="48" y="54"/>
                      </a:lnTo>
                      <a:lnTo>
                        <a:pt x="0" y="21"/>
                      </a:lnTo>
                      <a:lnTo>
                        <a:pt x="0" y="0"/>
                      </a:lnTo>
                      <a:lnTo>
                        <a:pt x="48" y="28"/>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112" name="Freeform 20"/>
                <p:cNvSpPr>
                  <a:spLocks/>
                </p:cNvSpPr>
                <p:nvPr/>
              </p:nvSpPr>
              <p:spPr bwMode="auto">
                <a:xfrm>
                  <a:off x="2458" y="2468"/>
                  <a:ext cx="355" cy="218"/>
                </a:xfrm>
                <a:custGeom>
                  <a:avLst/>
                  <a:gdLst>
                    <a:gd name="T0" fmla="*/ 0 w 355"/>
                    <a:gd name="T1" fmla="*/ 135 h 218"/>
                    <a:gd name="T2" fmla="*/ 236 w 355"/>
                    <a:gd name="T3" fmla="*/ 28 h 218"/>
                    <a:gd name="T4" fmla="*/ 187 w 355"/>
                    <a:gd name="T5" fmla="*/ 0 h 218"/>
                    <a:gd name="T6" fmla="*/ 344 w 355"/>
                    <a:gd name="T7" fmla="*/ 9 h 218"/>
                    <a:gd name="T8" fmla="*/ 354 w 355"/>
                    <a:gd name="T9" fmla="*/ 118 h 218"/>
                    <a:gd name="T10" fmla="*/ 305 w 355"/>
                    <a:gd name="T11" fmla="*/ 81 h 218"/>
                    <a:gd name="T12" fmla="*/ 78 w 355"/>
                    <a:gd name="T13" fmla="*/ 217 h 218"/>
                    <a:gd name="T14" fmla="*/ 0 w 355"/>
                    <a:gd name="T15" fmla="*/ 135 h 218"/>
                    <a:gd name="T16" fmla="*/ 0 60000 65536"/>
                    <a:gd name="T17" fmla="*/ 0 60000 65536"/>
                    <a:gd name="T18" fmla="*/ 0 60000 65536"/>
                    <a:gd name="T19" fmla="*/ 0 60000 65536"/>
                    <a:gd name="T20" fmla="*/ 0 60000 65536"/>
                    <a:gd name="T21" fmla="*/ 0 60000 65536"/>
                    <a:gd name="T22" fmla="*/ 0 60000 65536"/>
                    <a:gd name="T23" fmla="*/ 0 60000 65536"/>
                    <a:gd name="T24" fmla="*/ 0 w 355"/>
                    <a:gd name="T25" fmla="*/ 0 h 218"/>
                    <a:gd name="T26" fmla="*/ 355 w 355"/>
                    <a:gd name="T27" fmla="*/ 218 h 2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5" h="218">
                      <a:moveTo>
                        <a:pt x="0" y="135"/>
                      </a:moveTo>
                      <a:lnTo>
                        <a:pt x="236" y="28"/>
                      </a:lnTo>
                      <a:lnTo>
                        <a:pt x="187" y="0"/>
                      </a:lnTo>
                      <a:lnTo>
                        <a:pt x="344" y="9"/>
                      </a:lnTo>
                      <a:lnTo>
                        <a:pt x="354" y="118"/>
                      </a:lnTo>
                      <a:lnTo>
                        <a:pt x="305" y="81"/>
                      </a:lnTo>
                      <a:lnTo>
                        <a:pt x="78" y="217"/>
                      </a:lnTo>
                      <a:lnTo>
                        <a:pt x="0" y="135"/>
                      </a:lnTo>
                    </a:path>
                  </a:pathLst>
                </a:custGeom>
                <a:solidFill>
                  <a:srgbClr val="3399FF"/>
                </a:solidFill>
                <a:ln w="12700" cap="rnd">
                  <a:solidFill>
                    <a:srgbClr val="000000"/>
                  </a:solidFill>
                  <a:round/>
                  <a:headEnd/>
                  <a:tailEnd/>
                </a:ln>
              </p:spPr>
              <p:txBody>
                <a:bodyPr/>
                <a:lstStyle/>
                <a:p>
                  <a:pPr eaLnBrk="0" hangingPunct="0"/>
                  <a:endParaRPr lang="en-US"/>
                </a:p>
              </p:txBody>
            </p:sp>
            <p:sp>
              <p:nvSpPr>
                <p:cNvPr id="45113" name="Freeform 21"/>
                <p:cNvSpPr>
                  <a:spLocks/>
                </p:cNvSpPr>
                <p:nvPr/>
              </p:nvSpPr>
              <p:spPr bwMode="auto">
                <a:xfrm>
                  <a:off x="2458" y="2603"/>
                  <a:ext cx="80" cy="128"/>
                </a:xfrm>
                <a:custGeom>
                  <a:avLst/>
                  <a:gdLst>
                    <a:gd name="T0" fmla="*/ 0 w 80"/>
                    <a:gd name="T1" fmla="*/ 0 h 128"/>
                    <a:gd name="T2" fmla="*/ 79 w 80"/>
                    <a:gd name="T3" fmla="*/ 82 h 128"/>
                    <a:gd name="T4" fmla="*/ 79 w 80"/>
                    <a:gd name="T5" fmla="*/ 127 h 128"/>
                    <a:gd name="T6" fmla="*/ 0 w 80"/>
                    <a:gd name="T7" fmla="*/ 41 h 128"/>
                    <a:gd name="T8" fmla="*/ 0 w 80"/>
                    <a:gd name="T9" fmla="*/ 0 h 128"/>
                    <a:gd name="T10" fmla="*/ 0 60000 65536"/>
                    <a:gd name="T11" fmla="*/ 0 60000 65536"/>
                    <a:gd name="T12" fmla="*/ 0 60000 65536"/>
                    <a:gd name="T13" fmla="*/ 0 60000 65536"/>
                    <a:gd name="T14" fmla="*/ 0 60000 65536"/>
                    <a:gd name="T15" fmla="*/ 0 w 80"/>
                    <a:gd name="T16" fmla="*/ 0 h 128"/>
                    <a:gd name="T17" fmla="*/ 80 w 80"/>
                    <a:gd name="T18" fmla="*/ 128 h 128"/>
                  </a:gdLst>
                  <a:ahLst/>
                  <a:cxnLst>
                    <a:cxn ang="T10">
                      <a:pos x="T0" y="T1"/>
                    </a:cxn>
                    <a:cxn ang="T11">
                      <a:pos x="T2" y="T3"/>
                    </a:cxn>
                    <a:cxn ang="T12">
                      <a:pos x="T4" y="T5"/>
                    </a:cxn>
                    <a:cxn ang="T13">
                      <a:pos x="T6" y="T7"/>
                    </a:cxn>
                    <a:cxn ang="T14">
                      <a:pos x="T8" y="T9"/>
                    </a:cxn>
                  </a:cxnLst>
                  <a:rect l="T15" t="T16" r="T17" b="T18"/>
                  <a:pathLst>
                    <a:path w="80" h="128">
                      <a:moveTo>
                        <a:pt x="0" y="0"/>
                      </a:moveTo>
                      <a:lnTo>
                        <a:pt x="79" y="82"/>
                      </a:lnTo>
                      <a:lnTo>
                        <a:pt x="79" y="127"/>
                      </a:lnTo>
                      <a:lnTo>
                        <a:pt x="0" y="41"/>
                      </a:lnTo>
                      <a:lnTo>
                        <a:pt x="0" y="0"/>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114" name="Freeform 22"/>
                <p:cNvSpPr>
                  <a:spLocks/>
                </p:cNvSpPr>
                <p:nvPr/>
              </p:nvSpPr>
              <p:spPr bwMode="auto">
                <a:xfrm>
                  <a:off x="2763" y="2549"/>
                  <a:ext cx="50" cy="68"/>
                </a:xfrm>
                <a:custGeom>
                  <a:avLst/>
                  <a:gdLst>
                    <a:gd name="T0" fmla="*/ 0 w 50"/>
                    <a:gd name="T1" fmla="*/ 0 h 68"/>
                    <a:gd name="T2" fmla="*/ 0 w 50"/>
                    <a:gd name="T3" fmla="*/ 27 h 68"/>
                    <a:gd name="T4" fmla="*/ 49 w 50"/>
                    <a:gd name="T5" fmla="*/ 67 h 68"/>
                    <a:gd name="T6" fmla="*/ 49 w 50"/>
                    <a:gd name="T7" fmla="*/ 37 h 68"/>
                    <a:gd name="T8" fmla="*/ 0 w 50"/>
                    <a:gd name="T9" fmla="*/ 0 h 68"/>
                    <a:gd name="T10" fmla="*/ 0 60000 65536"/>
                    <a:gd name="T11" fmla="*/ 0 60000 65536"/>
                    <a:gd name="T12" fmla="*/ 0 60000 65536"/>
                    <a:gd name="T13" fmla="*/ 0 60000 65536"/>
                    <a:gd name="T14" fmla="*/ 0 60000 65536"/>
                    <a:gd name="T15" fmla="*/ 0 w 50"/>
                    <a:gd name="T16" fmla="*/ 0 h 68"/>
                    <a:gd name="T17" fmla="*/ 50 w 50"/>
                    <a:gd name="T18" fmla="*/ 68 h 68"/>
                  </a:gdLst>
                  <a:ahLst/>
                  <a:cxnLst>
                    <a:cxn ang="T10">
                      <a:pos x="T0" y="T1"/>
                    </a:cxn>
                    <a:cxn ang="T11">
                      <a:pos x="T2" y="T3"/>
                    </a:cxn>
                    <a:cxn ang="T12">
                      <a:pos x="T4" y="T5"/>
                    </a:cxn>
                    <a:cxn ang="T13">
                      <a:pos x="T6" y="T7"/>
                    </a:cxn>
                    <a:cxn ang="T14">
                      <a:pos x="T8" y="T9"/>
                    </a:cxn>
                  </a:cxnLst>
                  <a:rect l="T15" t="T16" r="T17" b="T18"/>
                  <a:pathLst>
                    <a:path w="50" h="68">
                      <a:moveTo>
                        <a:pt x="0" y="0"/>
                      </a:moveTo>
                      <a:lnTo>
                        <a:pt x="0" y="27"/>
                      </a:lnTo>
                      <a:lnTo>
                        <a:pt x="49" y="67"/>
                      </a:lnTo>
                      <a:lnTo>
                        <a:pt x="49" y="37"/>
                      </a:lnTo>
                      <a:lnTo>
                        <a:pt x="0" y="0"/>
                      </a:lnTo>
                    </a:path>
                  </a:pathLst>
                </a:custGeom>
                <a:solidFill>
                  <a:srgbClr val="008080"/>
                </a:solidFill>
                <a:ln w="12700" cap="rnd">
                  <a:solidFill>
                    <a:srgbClr val="000000"/>
                  </a:solidFill>
                  <a:round/>
                  <a:headEnd/>
                  <a:tailEnd/>
                </a:ln>
              </p:spPr>
              <p:txBody>
                <a:bodyPr/>
                <a:lstStyle/>
                <a:p>
                  <a:pPr eaLnBrk="0" hangingPunct="0"/>
                  <a:endParaRPr lang="en-US"/>
                </a:p>
              </p:txBody>
            </p:sp>
          </p:grpSp>
          <p:pic>
            <p:nvPicPr>
              <p:cNvPr id="45105" name="Picture 237" descr="card"/>
              <p:cNvPicPr>
                <a:picLocks noChangeAspect="1" noChangeArrowheads="1"/>
              </p:cNvPicPr>
              <p:nvPr/>
            </p:nvPicPr>
            <p:blipFill>
              <a:blip r:embed="rId3" cstate="print"/>
              <a:srcRect/>
              <a:stretch>
                <a:fillRect/>
              </a:stretch>
            </p:blipFill>
            <p:spPr bwMode="auto">
              <a:xfrm>
                <a:off x="4278" y="1056"/>
                <a:ext cx="774" cy="506"/>
              </a:xfrm>
              <a:prstGeom prst="rect">
                <a:avLst/>
              </a:prstGeom>
              <a:noFill/>
              <a:ln w="9525">
                <a:noFill/>
                <a:miter lim="800000"/>
                <a:headEnd/>
                <a:tailEnd/>
              </a:ln>
            </p:spPr>
          </p:pic>
          <p:pic>
            <p:nvPicPr>
              <p:cNvPr id="45106" name="Picture 239" descr="telephone"/>
              <p:cNvPicPr>
                <a:picLocks noChangeAspect="1" noChangeArrowheads="1"/>
              </p:cNvPicPr>
              <p:nvPr/>
            </p:nvPicPr>
            <p:blipFill>
              <a:blip r:embed="rId4" cstate="print"/>
              <a:srcRect/>
              <a:stretch>
                <a:fillRect/>
              </a:stretch>
            </p:blipFill>
            <p:spPr bwMode="auto">
              <a:xfrm>
                <a:off x="3098" y="1470"/>
                <a:ext cx="532" cy="799"/>
              </a:xfrm>
              <a:prstGeom prst="rect">
                <a:avLst/>
              </a:prstGeom>
              <a:noFill/>
              <a:ln w="9525">
                <a:noFill/>
                <a:miter lim="800000"/>
                <a:headEnd/>
                <a:tailEnd/>
              </a:ln>
            </p:spPr>
          </p:pic>
        </p:grpSp>
        <p:sp>
          <p:nvSpPr>
            <p:cNvPr id="45103" name="Text Box 254"/>
            <p:cNvSpPr txBox="1">
              <a:spLocks noChangeArrowheads="1"/>
            </p:cNvSpPr>
            <p:nvPr/>
          </p:nvSpPr>
          <p:spPr bwMode="auto">
            <a:xfrm>
              <a:off x="2036" y="607"/>
              <a:ext cx="3766" cy="271"/>
            </a:xfrm>
            <a:prstGeom prst="rect">
              <a:avLst/>
            </a:prstGeom>
            <a:noFill/>
            <a:ln w="9525">
              <a:noFill/>
              <a:miter lim="800000"/>
              <a:headEnd/>
              <a:tailEnd/>
            </a:ln>
          </p:spPr>
          <p:txBody>
            <a:bodyPr wrap="none">
              <a:spAutoFit/>
            </a:bodyPr>
            <a:lstStyle/>
            <a:p>
              <a:pPr eaLnBrk="0" hangingPunct="0"/>
              <a:r>
                <a:rPr lang="en-US" sz="2200" dirty="0" err="1"/>
                <a:t>Una</a:t>
              </a:r>
              <a:r>
                <a:rPr lang="en-US" sz="2200" dirty="0"/>
                <a:t> </a:t>
              </a:r>
              <a:r>
                <a:rPr lang="en-US" sz="2200" dirty="0" err="1"/>
                <a:t>vez</a:t>
              </a:r>
              <a:r>
                <a:rPr lang="en-US" sz="2200" dirty="0"/>
                <a:t> </a:t>
              </a:r>
              <a:r>
                <a:rPr lang="en-US" sz="2200" dirty="0" err="1"/>
                <a:t>que</a:t>
              </a:r>
              <a:r>
                <a:rPr lang="en-US" sz="2200" dirty="0"/>
                <a:t> </a:t>
              </a:r>
              <a:r>
                <a:rPr lang="en-US" sz="2200" dirty="0" err="1"/>
                <a:t>una</a:t>
              </a:r>
              <a:r>
                <a:rPr lang="en-US" sz="2200" dirty="0"/>
                <a:t> </a:t>
              </a:r>
              <a:r>
                <a:rPr lang="en-US" sz="2200" dirty="0" err="1"/>
                <a:t>tarjeta</a:t>
              </a:r>
              <a:r>
                <a:rPr lang="en-US" sz="2200" dirty="0"/>
                <a:t> SIM ha </a:t>
              </a:r>
              <a:r>
                <a:rPr lang="en-US" sz="2200" dirty="0" err="1"/>
                <a:t>sido</a:t>
              </a:r>
              <a:r>
                <a:rPr lang="en-US" sz="2200" dirty="0"/>
                <a:t> </a:t>
              </a:r>
              <a:r>
                <a:rPr lang="en-US" sz="2200" dirty="0" err="1"/>
                <a:t>emitida</a:t>
              </a:r>
              <a:r>
                <a:rPr lang="en-US" sz="2200" dirty="0"/>
                <a:t>...</a:t>
              </a:r>
            </a:p>
          </p:txBody>
        </p:sp>
      </p:grpSp>
      <p:grpSp>
        <p:nvGrpSpPr>
          <p:cNvPr id="5" name="Group 287"/>
          <p:cNvGrpSpPr>
            <a:grpSpLocks/>
          </p:cNvGrpSpPr>
          <p:nvPr/>
        </p:nvGrpSpPr>
        <p:grpSpPr bwMode="auto">
          <a:xfrm>
            <a:off x="22225" y="1820863"/>
            <a:ext cx="6581775" cy="4170362"/>
            <a:chOff x="14" y="1147"/>
            <a:chExt cx="4146" cy="2627"/>
          </a:xfrm>
        </p:grpSpPr>
        <p:sp>
          <p:nvSpPr>
            <p:cNvPr id="45072" name="Text Box 248"/>
            <p:cNvSpPr txBox="1">
              <a:spLocks noChangeArrowheads="1"/>
            </p:cNvSpPr>
            <p:nvPr/>
          </p:nvSpPr>
          <p:spPr bwMode="auto">
            <a:xfrm>
              <a:off x="14" y="1147"/>
              <a:ext cx="4146" cy="291"/>
            </a:xfrm>
            <a:prstGeom prst="rect">
              <a:avLst/>
            </a:prstGeom>
            <a:noFill/>
            <a:ln w="9525">
              <a:noFill/>
              <a:miter lim="800000"/>
              <a:headEnd/>
              <a:tailEnd/>
            </a:ln>
          </p:spPr>
          <p:txBody>
            <a:bodyPr wrap="none">
              <a:spAutoFit/>
            </a:bodyPr>
            <a:lstStyle/>
            <a:p>
              <a:pPr eaLnBrk="0" hangingPunct="0"/>
              <a:r>
                <a:rPr lang="en-US"/>
                <a:t>... Porqué administrar las tarjetas Over the Air?</a:t>
              </a:r>
            </a:p>
          </p:txBody>
        </p:sp>
        <p:grpSp>
          <p:nvGrpSpPr>
            <p:cNvPr id="45073" name="Group 285"/>
            <p:cNvGrpSpPr>
              <a:grpSpLocks/>
            </p:cNvGrpSpPr>
            <p:nvPr/>
          </p:nvGrpSpPr>
          <p:grpSpPr bwMode="auto">
            <a:xfrm>
              <a:off x="366" y="1980"/>
              <a:ext cx="2597" cy="1794"/>
              <a:chOff x="366" y="1980"/>
              <a:chExt cx="2597" cy="1794"/>
            </a:xfrm>
          </p:grpSpPr>
          <p:sp>
            <p:nvSpPr>
              <p:cNvPr id="45074" name="Line 4"/>
              <p:cNvSpPr>
                <a:spLocks noChangeShapeType="1"/>
              </p:cNvSpPr>
              <p:nvPr/>
            </p:nvSpPr>
            <p:spPr bwMode="auto">
              <a:xfrm>
                <a:off x="2084" y="2613"/>
                <a:ext cx="0" cy="20"/>
              </a:xfrm>
              <a:prstGeom prst="line">
                <a:avLst/>
              </a:prstGeom>
              <a:noFill/>
              <a:ln w="12700">
                <a:noFill/>
                <a:round/>
                <a:headEnd/>
                <a:tailEnd/>
              </a:ln>
            </p:spPr>
            <p:txBody>
              <a:bodyPr wrap="none" anchor="ctr"/>
              <a:lstStyle/>
              <a:p>
                <a:endParaRPr lang="es-MX"/>
              </a:p>
            </p:txBody>
          </p:sp>
          <p:sp>
            <p:nvSpPr>
              <p:cNvPr id="45075" name="Line 5"/>
              <p:cNvSpPr>
                <a:spLocks noChangeShapeType="1"/>
              </p:cNvSpPr>
              <p:nvPr/>
            </p:nvSpPr>
            <p:spPr bwMode="auto">
              <a:xfrm>
                <a:off x="2084" y="2648"/>
                <a:ext cx="0" cy="18"/>
              </a:xfrm>
              <a:prstGeom prst="line">
                <a:avLst/>
              </a:prstGeom>
              <a:noFill/>
              <a:ln w="12700">
                <a:noFill/>
                <a:round/>
                <a:headEnd/>
                <a:tailEnd/>
              </a:ln>
            </p:spPr>
            <p:txBody>
              <a:bodyPr wrap="none" anchor="ctr"/>
              <a:lstStyle/>
              <a:p>
                <a:endParaRPr lang="es-MX"/>
              </a:p>
            </p:txBody>
          </p:sp>
          <p:sp>
            <p:nvSpPr>
              <p:cNvPr id="45076" name="Line 6"/>
              <p:cNvSpPr>
                <a:spLocks noChangeShapeType="1"/>
              </p:cNvSpPr>
              <p:nvPr/>
            </p:nvSpPr>
            <p:spPr bwMode="auto">
              <a:xfrm flipH="1">
                <a:off x="2093" y="2640"/>
                <a:ext cx="18" cy="0"/>
              </a:xfrm>
              <a:prstGeom prst="line">
                <a:avLst/>
              </a:prstGeom>
              <a:noFill/>
              <a:ln w="12700">
                <a:noFill/>
                <a:round/>
                <a:headEnd/>
                <a:tailEnd/>
              </a:ln>
            </p:spPr>
            <p:txBody>
              <a:bodyPr wrap="none" anchor="ctr"/>
              <a:lstStyle/>
              <a:p>
                <a:endParaRPr lang="es-MX"/>
              </a:p>
            </p:txBody>
          </p:sp>
          <p:sp>
            <p:nvSpPr>
              <p:cNvPr id="45077" name="Line 7"/>
              <p:cNvSpPr>
                <a:spLocks noChangeShapeType="1"/>
              </p:cNvSpPr>
              <p:nvPr/>
            </p:nvSpPr>
            <p:spPr bwMode="auto">
              <a:xfrm flipH="1">
                <a:off x="2060" y="2640"/>
                <a:ext cx="18" cy="0"/>
              </a:xfrm>
              <a:prstGeom prst="line">
                <a:avLst/>
              </a:prstGeom>
              <a:noFill/>
              <a:ln w="12700">
                <a:noFill/>
                <a:round/>
                <a:headEnd/>
                <a:tailEnd/>
              </a:ln>
            </p:spPr>
            <p:txBody>
              <a:bodyPr wrap="none" anchor="ctr"/>
              <a:lstStyle/>
              <a:p>
                <a:endParaRPr lang="es-MX"/>
              </a:p>
            </p:txBody>
          </p:sp>
          <p:sp>
            <p:nvSpPr>
              <p:cNvPr id="45078" name="Line 8"/>
              <p:cNvSpPr>
                <a:spLocks noChangeShapeType="1"/>
              </p:cNvSpPr>
              <p:nvPr/>
            </p:nvSpPr>
            <p:spPr bwMode="auto">
              <a:xfrm>
                <a:off x="2060" y="2627"/>
                <a:ext cx="15" cy="0"/>
              </a:xfrm>
              <a:prstGeom prst="line">
                <a:avLst/>
              </a:prstGeom>
              <a:noFill/>
              <a:ln w="12700">
                <a:noFill/>
                <a:round/>
                <a:headEnd/>
                <a:tailEnd/>
              </a:ln>
            </p:spPr>
            <p:txBody>
              <a:bodyPr wrap="none" anchor="ctr"/>
              <a:lstStyle/>
              <a:p>
                <a:endParaRPr lang="es-MX"/>
              </a:p>
            </p:txBody>
          </p:sp>
          <p:sp>
            <p:nvSpPr>
              <p:cNvPr id="45079" name="Line 9"/>
              <p:cNvSpPr>
                <a:spLocks noChangeShapeType="1"/>
              </p:cNvSpPr>
              <p:nvPr/>
            </p:nvSpPr>
            <p:spPr bwMode="auto">
              <a:xfrm flipH="1">
                <a:off x="2096" y="2627"/>
                <a:ext cx="15" cy="0"/>
              </a:xfrm>
              <a:prstGeom prst="line">
                <a:avLst/>
              </a:prstGeom>
              <a:noFill/>
              <a:ln w="12700">
                <a:noFill/>
                <a:round/>
                <a:headEnd/>
                <a:tailEnd/>
              </a:ln>
            </p:spPr>
            <p:txBody>
              <a:bodyPr wrap="none" anchor="ctr"/>
              <a:lstStyle/>
              <a:p>
                <a:endParaRPr lang="es-MX"/>
              </a:p>
            </p:txBody>
          </p:sp>
          <p:sp>
            <p:nvSpPr>
              <p:cNvPr id="45080" name="Line 10"/>
              <p:cNvSpPr>
                <a:spLocks noChangeShapeType="1"/>
              </p:cNvSpPr>
              <p:nvPr/>
            </p:nvSpPr>
            <p:spPr bwMode="auto">
              <a:xfrm flipH="1">
                <a:off x="2096" y="2653"/>
                <a:ext cx="15" cy="0"/>
              </a:xfrm>
              <a:prstGeom prst="line">
                <a:avLst/>
              </a:prstGeom>
              <a:noFill/>
              <a:ln w="12700">
                <a:noFill/>
                <a:round/>
                <a:headEnd/>
                <a:tailEnd/>
              </a:ln>
            </p:spPr>
            <p:txBody>
              <a:bodyPr wrap="none" anchor="ctr"/>
              <a:lstStyle/>
              <a:p>
                <a:endParaRPr lang="es-MX"/>
              </a:p>
            </p:txBody>
          </p:sp>
          <p:sp>
            <p:nvSpPr>
              <p:cNvPr id="45081" name="Line 11"/>
              <p:cNvSpPr>
                <a:spLocks noChangeShapeType="1"/>
              </p:cNvSpPr>
              <p:nvPr/>
            </p:nvSpPr>
            <p:spPr bwMode="auto">
              <a:xfrm>
                <a:off x="2060" y="2653"/>
                <a:ext cx="15" cy="0"/>
              </a:xfrm>
              <a:prstGeom prst="line">
                <a:avLst/>
              </a:prstGeom>
              <a:noFill/>
              <a:ln w="12700">
                <a:noFill/>
                <a:round/>
                <a:headEnd/>
                <a:tailEnd/>
              </a:ln>
            </p:spPr>
            <p:txBody>
              <a:bodyPr wrap="none" anchor="ctr"/>
              <a:lstStyle/>
              <a:p>
                <a:endParaRPr lang="es-MX"/>
              </a:p>
            </p:txBody>
          </p:sp>
          <p:pic>
            <p:nvPicPr>
              <p:cNvPr id="45082" name="Picture 236" descr="antenna"/>
              <p:cNvPicPr>
                <a:picLocks noChangeAspect="1" noChangeArrowheads="1"/>
              </p:cNvPicPr>
              <p:nvPr/>
            </p:nvPicPr>
            <p:blipFill>
              <a:blip r:embed="rId5" cstate="print"/>
              <a:srcRect/>
              <a:stretch>
                <a:fillRect/>
              </a:stretch>
            </p:blipFill>
            <p:spPr bwMode="auto">
              <a:xfrm>
                <a:off x="1896" y="1980"/>
                <a:ext cx="535" cy="1313"/>
              </a:xfrm>
              <a:prstGeom prst="rect">
                <a:avLst/>
              </a:prstGeom>
              <a:noFill/>
              <a:ln w="9525">
                <a:noFill/>
                <a:miter lim="800000"/>
                <a:headEnd/>
                <a:tailEnd/>
              </a:ln>
            </p:spPr>
          </p:pic>
          <p:pic>
            <p:nvPicPr>
              <p:cNvPr id="45083" name="Picture 242" descr="computer_hard_disk"/>
              <p:cNvPicPr>
                <a:picLocks noChangeAspect="1" noChangeArrowheads="1"/>
              </p:cNvPicPr>
              <p:nvPr/>
            </p:nvPicPr>
            <p:blipFill>
              <a:blip r:embed="rId6" cstate="print"/>
              <a:srcRect/>
              <a:stretch>
                <a:fillRect/>
              </a:stretch>
            </p:blipFill>
            <p:spPr bwMode="auto">
              <a:xfrm>
                <a:off x="366" y="2622"/>
                <a:ext cx="890" cy="1152"/>
              </a:xfrm>
              <a:prstGeom prst="rect">
                <a:avLst/>
              </a:prstGeom>
              <a:noFill/>
              <a:ln w="9525">
                <a:noFill/>
                <a:miter lim="800000"/>
                <a:headEnd/>
                <a:tailEnd/>
              </a:ln>
            </p:spPr>
          </p:pic>
          <p:grpSp>
            <p:nvGrpSpPr>
              <p:cNvPr id="45084" name="Group 255"/>
              <p:cNvGrpSpPr>
                <a:grpSpLocks/>
              </p:cNvGrpSpPr>
              <p:nvPr/>
            </p:nvGrpSpPr>
            <p:grpSpPr bwMode="auto">
              <a:xfrm>
                <a:off x="2462" y="2148"/>
                <a:ext cx="501" cy="434"/>
                <a:chOff x="2458" y="2468"/>
                <a:chExt cx="501" cy="434"/>
              </a:xfrm>
            </p:grpSpPr>
            <p:sp>
              <p:nvSpPr>
                <p:cNvPr id="45094" name="Freeform 256"/>
                <p:cNvSpPr>
                  <a:spLocks/>
                </p:cNvSpPr>
                <p:nvPr/>
              </p:nvSpPr>
              <p:spPr bwMode="auto">
                <a:xfrm>
                  <a:off x="2740" y="2678"/>
                  <a:ext cx="219" cy="175"/>
                </a:xfrm>
                <a:custGeom>
                  <a:avLst/>
                  <a:gdLst>
                    <a:gd name="T0" fmla="*/ 218 w 219"/>
                    <a:gd name="T1" fmla="*/ 0 h 175"/>
                    <a:gd name="T2" fmla="*/ 0 w 219"/>
                    <a:gd name="T3" fmla="*/ 137 h 175"/>
                    <a:gd name="T4" fmla="*/ 0 w 219"/>
                    <a:gd name="T5" fmla="*/ 174 h 175"/>
                    <a:gd name="T6" fmla="*/ 218 w 219"/>
                    <a:gd name="T7" fmla="*/ 38 h 175"/>
                    <a:gd name="T8" fmla="*/ 218 w 219"/>
                    <a:gd name="T9" fmla="*/ 0 h 175"/>
                    <a:gd name="T10" fmla="*/ 0 60000 65536"/>
                    <a:gd name="T11" fmla="*/ 0 60000 65536"/>
                    <a:gd name="T12" fmla="*/ 0 60000 65536"/>
                    <a:gd name="T13" fmla="*/ 0 60000 65536"/>
                    <a:gd name="T14" fmla="*/ 0 60000 65536"/>
                    <a:gd name="T15" fmla="*/ 0 w 219"/>
                    <a:gd name="T16" fmla="*/ 0 h 175"/>
                    <a:gd name="T17" fmla="*/ 219 w 219"/>
                    <a:gd name="T18" fmla="*/ 175 h 175"/>
                  </a:gdLst>
                  <a:ahLst/>
                  <a:cxnLst>
                    <a:cxn ang="T10">
                      <a:pos x="T0" y="T1"/>
                    </a:cxn>
                    <a:cxn ang="T11">
                      <a:pos x="T2" y="T3"/>
                    </a:cxn>
                    <a:cxn ang="T12">
                      <a:pos x="T4" y="T5"/>
                    </a:cxn>
                    <a:cxn ang="T13">
                      <a:pos x="T6" y="T7"/>
                    </a:cxn>
                    <a:cxn ang="T14">
                      <a:pos x="T8" y="T9"/>
                    </a:cxn>
                  </a:cxnLst>
                  <a:rect l="T15" t="T16" r="T17" b="T18"/>
                  <a:pathLst>
                    <a:path w="219" h="175">
                      <a:moveTo>
                        <a:pt x="218" y="0"/>
                      </a:moveTo>
                      <a:lnTo>
                        <a:pt x="0" y="137"/>
                      </a:lnTo>
                      <a:lnTo>
                        <a:pt x="0" y="174"/>
                      </a:lnTo>
                      <a:lnTo>
                        <a:pt x="218" y="38"/>
                      </a:lnTo>
                      <a:lnTo>
                        <a:pt x="218" y="0"/>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095" name="Freeform 257"/>
                <p:cNvSpPr>
                  <a:spLocks/>
                </p:cNvSpPr>
                <p:nvPr/>
              </p:nvSpPr>
              <p:spPr bwMode="auto">
                <a:xfrm>
                  <a:off x="2606" y="2641"/>
                  <a:ext cx="353" cy="224"/>
                </a:xfrm>
                <a:custGeom>
                  <a:avLst/>
                  <a:gdLst>
                    <a:gd name="T0" fmla="*/ 352 w 353"/>
                    <a:gd name="T1" fmla="*/ 37 h 224"/>
                    <a:gd name="T2" fmla="*/ 268 w 353"/>
                    <a:gd name="T3" fmla="*/ 0 h 224"/>
                    <a:gd name="T4" fmla="*/ 61 w 353"/>
                    <a:gd name="T5" fmla="*/ 124 h 224"/>
                    <a:gd name="T6" fmla="*/ 0 w 353"/>
                    <a:gd name="T7" fmla="*/ 87 h 224"/>
                    <a:gd name="T8" fmla="*/ 0 w 353"/>
                    <a:gd name="T9" fmla="*/ 198 h 224"/>
                    <a:gd name="T10" fmla="*/ 206 w 353"/>
                    <a:gd name="T11" fmla="*/ 223 h 224"/>
                    <a:gd name="T12" fmla="*/ 133 w 353"/>
                    <a:gd name="T13" fmla="*/ 174 h 224"/>
                    <a:gd name="T14" fmla="*/ 352 w 353"/>
                    <a:gd name="T15" fmla="*/ 37 h 224"/>
                    <a:gd name="T16" fmla="*/ 0 60000 65536"/>
                    <a:gd name="T17" fmla="*/ 0 60000 65536"/>
                    <a:gd name="T18" fmla="*/ 0 60000 65536"/>
                    <a:gd name="T19" fmla="*/ 0 60000 65536"/>
                    <a:gd name="T20" fmla="*/ 0 60000 65536"/>
                    <a:gd name="T21" fmla="*/ 0 60000 65536"/>
                    <a:gd name="T22" fmla="*/ 0 60000 65536"/>
                    <a:gd name="T23" fmla="*/ 0 60000 65536"/>
                    <a:gd name="T24" fmla="*/ 0 w 353"/>
                    <a:gd name="T25" fmla="*/ 0 h 224"/>
                    <a:gd name="T26" fmla="*/ 353 w 353"/>
                    <a:gd name="T27" fmla="*/ 224 h 2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3" h="224">
                      <a:moveTo>
                        <a:pt x="352" y="37"/>
                      </a:moveTo>
                      <a:lnTo>
                        <a:pt x="268" y="0"/>
                      </a:lnTo>
                      <a:lnTo>
                        <a:pt x="61" y="124"/>
                      </a:lnTo>
                      <a:lnTo>
                        <a:pt x="0" y="87"/>
                      </a:lnTo>
                      <a:lnTo>
                        <a:pt x="0" y="198"/>
                      </a:lnTo>
                      <a:lnTo>
                        <a:pt x="206" y="223"/>
                      </a:lnTo>
                      <a:lnTo>
                        <a:pt x="133" y="174"/>
                      </a:lnTo>
                      <a:lnTo>
                        <a:pt x="352" y="37"/>
                      </a:lnTo>
                    </a:path>
                  </a:pathLst>
                </a:custGeom>
                <a:solidFill>
                  <a:srgbClr val="3399FF"/>
                </a:solidFill>
                <a:ln w="12700" cap="rnd">
                  <a:solidFill>
                    <a:srgbClr val="000000"/>
                  </a:solidFill>
                  <a:round/>
                  <a:headEnd/>
                  <a:tailEnd/>
                </a:ln>
              </p:spPr>
              <p:txBody>
                <a:bodyPr/>
                <a:lstStyle/>
                <a:p>
                  <a:pPr eaLnBrk="0" hangingPunct="0"/>
                  <a:endParaRPr lang="en-US"/>
                </a:p>
              </p:txBody>
            </p:sp>
            <p:sp>
              <p:nvSpPr>
                <p:cNvPr id="45096" name="Freeform 258"/>
                <p:cNvSpPr>
                  <a:spLocks/>
                </p:cNvSpPr>
                <p:nvPr/>
              </p:nvSpPr>
              <p:spPr bwMode="auto">
                <a:xfrm>
                  <a:off x="2606" y="2839"/>
                  <a:ext cx="207" cy="63"/>
                </a:xfrm>
                <a:custGeom>
                  <a:avLst/>
                  <a:gdLst>
                    <a:gd name="T0" fmla="*/ 206 w 207"/>
                    <a:gd name="T1" fmla="*/ 25 h 63"/>
                    <a:gd name="T2" fmla="*/ 0 w 207"/>
                    <a:gd name="T3" fmla="*/ 0 h 63"/>
                    <a:gd name="T4" fmla="*/ 0 w 207"/>
                    <a:gd name="T5" fmla="*/ 37 h 63"/>
                    <a:gd name="T6" fmla="*/ 206 w 207"/>
                    <a:gd name="T7" fmla="*/ 62 h 63"/>
                    <a:gd name="T8" fmla="*/ 206 w 207"/>
                    <a:gd name="T9" fmla="*/ 25 h 63"/>
                    <a:gd name="T10" fmla="*/ 0 60000 65536"/>
                    <a:gd name="T11" fmla="*/ 0 60000 65536"/>
                    <a:gd name="T12" fmla="*/ 0 60000 65536"/>
                    <a:gd name="T13" fmla="*/ 0 60000 65536"/>
                    <a:gd name="T14" fmla="*/ 0 60000 65536"/>
                    <a:gd name="T15" fmla="*/ 0 w 207"/>
                    <a:gd name="T16" fmla="*/ 0 h 63"/>
                    <a:gd name="T17" fmla="*/ 207 w 207"/>
                    <a:gd name="T18" fmla="*/ 63 h 63"/>
                  </a:gdLst>
                  <a:ahLst/>
                  <a:cxnLst>
                    <a:cxn ang="T10">
                      <a:pos x="T0" y="T1"/>
                    </a:cxn>
                    <a:cxn ang="T11">
                      <a:pos x="T2" y="T3"/>
                    </a:cxn>
                    <a:cxn ang="T12">
                      <a:pos x="T4" y="T5"/>
                    </a:cxn>
                    <a:cxn ang="T13">
                      <a:pos x="T6" y="T7"/>
                    </a:cxn>
                    <a:cxn ang="T14">
                      <a:pos x="T8" y="T9"/>
                    </a:cxn>
                  </a:cxnLst>
                  <a:rect l="T15" t="T16" r="T17" b="T18"/>
                  <a:pathLst>
                    <a:path w="207" h="63">
                      <a:moveTo>
                        <a:pt x="206" y="25"/>
                      </a:moveTo>
                      <a:lnTo>
                        <a:pt x="0" y="0"/>
                      </a:lnTo>
                      <a:lnTo>
                        <a:pt x="0" y="37"/>
                      </a:lnTo>
                      <a:lnTo>
                        <a:pt x="206" y="62"/>
                      </a:lnTo>
                      <a:lnTo>
                        <a:pt x="206" y="25"/>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097" name="Freeform 259"/>
                <p:cNvSpPr>
                  <a:spLocks/>
                </p:cNvSpPr>
                <p:nvPr/>
              </p:nvSpPr>
              <p:spPr bwMode="auto">
                <a:xfrm>
                  <a:off x="2537" y="2549"/>
                  <a:ext cx="227" cy="182"/>
                </a:xfrm>
                <a:custGeom>
                  <a:avLst/>
                  <a:gdLst>
                    <a:gd name="T0" fmla="*/ 0 w 227"/>
                    <a:gd name="T1" fmla="*/ 136 h 182"/>
                    <a:gd name="T2" fmla="*/ 0 w 227"/>
                    <a:gd name="T3" fmla="*/ 181 h 182"/>
                    <a:gd name="T4" fmla="*/ 226 w 227"/>
                    <a:gd name="T5" fmla="*/ 28 h 182"/>
                    <a:gd name="T6" fmla="*/ 226 w 227"/>
                    <a:gd name="T7" fmla="*/ 0 h 182"/>
                    <a:gd name="T8" fmla="*/ 0 w 227"/>
                    <a:gd name="T9" fmla="*/ 136 h 182"/>
                    <a:gd name="T10" fmla="*/ 0 60000 65536"/>
                    <a:gd name="T11" fmla="*/ 0 60000 65536"/>
                    <a:gd name="T12" fmla="*/ 0 60000 65536"/>
                    <a:gd name="T13" fmla="*/ 0 60000 65536"/>
                    <a:gd name="T14" fmla="*/ 0 60000 65536"/>
                    <a:gd name="T15" fmla="*/ 0 w 227"/>
                    <a:gd name="T16" fmla="*/ 0 h 182"/>
                    <a:gd name="T17" fmla="*/ 227 w 227"/>
                    <a:gd name="T18" fmla="*/ 182 h 182"/>
                  </a:gdLst>
                  <a:ahLst/>
                  <a:cxnLst>
                    <a:cxn ang="T10">
                      <a:pos x="T0" y="T1"/>
                    </a:cxn>
                    <a:cxn ang="T11">
                      <a:pos x="T2" y="T3"/>
                    </a:cxn>
                    <a:cxn ang="T12">
                      <a:pos x="T4" y="T5"/>
                    </a:cxn>
                    <a:cxn ang="T13">
                      <a:pos x="T6" y="T7"/>
                    </a:cxn>
                    <a:cxn ang="T14">
                      <a:pos x="T8" y="T9"/>
                    </a:cxn>
                  </a:cxnLst>
                  <a:rect l="T15" t="T16" r="T17" b="T18"/>
                  <a:pathLst>
                    <a:path w="227" h="182">
                      <a:moveTo>
                        <a:pt x="0" y="136"/>
                      </a:moveTo>
                      <a:lnTo>
                        <a:pt x="0" y="181"/>
                      </a:lnTo>
                      <a:lnTo>
                        <a:pt x="226" y="28"/>
                      </a:lnTo>
                      <a:lnTo>
                        <a:pt x="226" y="0"/>
                      </a:lnTo>
                      <a:lnTo>
                        <a:pt x="0" y="136"/>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098" name="Freeform 260"/>
                <p:cNvSpPr>
                  <a:spLocks/>
                </p:cNvSpPr>
                <p:nvPr/>
              </p:nvSpPr>
              <p:spPr bwMode="auto">
                <a:xfrm>
                  <a:off x="2645" y="2468"/>
                  <a:ext cx="49" cy="55"/>
                </a:xfrm>
                <a:custGeom>
                  <a:avLst/>
                  <a:gdLst>
                    <a:gd name="T0" fmla="*/ 48 w 49"/>
                    <a:gd name="T1" fmla="*/ 28 h 55"/>
                    <a:gd name="T2" fmla="*/ 48 w 49"/>
                    <a:gd name="T3" fmla="*/ 54 h 55"/>
                    <a:gd name="T4" fmla="*/ 0 w 49"/>
                    <a:gd name="T5" fmla="*/ 21 h 55"/>
                    <a:gd name="T6" fmla="*/ 0 w 49"/>
                    <a:gd name="T7" fmla="*/ 0 h 55"/>
                    <a:gd name="T8" fmla="*/ 48 w 49"/>
                    <a:gd name="T9" fmla="*/ 28 h 55"/>
                    <a:gd name="T10" fmla="*/ 0 60000 65536"/>
                    <a:gd name="T11" fmla="*/ 0 60000 65536"/>
                    <a:gd name="T12" fmla="*/ 0 60000 65536"/>
                    <a:gd name="T13" fmla="*/ 0 60000 65536"/>
                    <a:gd name="T14" fmla="*/ 0 60000 65536"/>
                    <a:gd name="T15" fmla="*/ 0 w 49"/>
                    <a:gd name="T16" fmla="*/ 0 h 55"/>
                    <a:gd name="T17" fmla="*/ 49 w 49"/>
                    <a:gd name="T18" fmla="*/ 55 h 55"/>
                  </a:gdLst>
                  <a:ahLst/>
                  <a:cxnLst>
                    <a:cxn ang="T10">
                      <a:pos x="T0" y="T1"/>
                    </a:cxn>
                    <a:cxn ang="T11">
                      <a:pos x="T2" y="T3"/>
                    </a:cxn>
                    <a:cxn ang="T12">
                      <a:pos x="T4" y="T5"/>
                    </a:cxn>
                    <a:cxn ang="T13">
                      <a:pos x="T6" y="T7"/>
                    </a:cxn>
                    <a:cxn ang="T14">
                      <a:pos x="T8" y="T9"/>
                    </a:cxn>
                  </a:cxnLst>
                  <a:rect l="T15" t="T16" r="T17" b="T18"/>
                  <a:pathLst>
                    <a:path w="49" h="55">
                      <a:moveTo>
                        <a:pt x="48" y="28"/>
                      </a:moveTo>
                      <a:lnTo>
                        <a:pt x="48" y="54"/>
                      </a:lnTo>
                      <a:lnTo>
                        <a:pt x="0" y="21"/>
                      </a:lnTo>
                      <a:lnTo>
                        <a:pt x="0" y="0"/>
                      </a:lnTo>
                      <a:lnTo>
                        <a:pt x="48" y="28"/>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099" name="Freeform 261"/>
                <p:cNvSpPr>
                  <a:spLocks/>
                </p:cNvSpPr>
                <p:nvPr/>
              </p:nvSpPr>
              <p:spPr bwMode="auto">
                <a:xfrm>
                  <a:off x="2458" y="2468"/>
                  <a:ext cx="355" cy="218"/>
                </a:xfrm>
                <a:custGeom>
                  <a:avLst/>
                  <a:gdLst>
                    <a:gd name="T0" fmla="*/ 0 w 355"/>
                    <a:gd name="T1" fmla="*/ 135 h 218"/>
                    <a:gd name="T2" fmla="*/ 236 w 355"/>
                    <a:gd name="T3" fmla="*/ 28 h 218"/>
                    <a:gd name="T4" fmla="*/ 187 w 355"/>
                    <a:gd name="T5" fmla="*/ 0 h 218"/>
                    <a:gd name="T6" fmla="*/ 344 w 355"/>
                    <a:gd name="T7" fmla="*/ 9 h 218"/>
                    <a:gd name="T8" fmla="*/ 354 w 355"/>
                    <a:gd name="T9" fmla="*/ 118 h 218"/>
                    <a:gd name="T10" fmla="*/ 305 w 355"/>
                    <a:gd name="T11" fmla="*/ 81 h 218"/>
                    <a:gd name="T12" fmla="*/ 78 w 355"/>
                    <a:gd name="T13" fmla="*/ 217 h 218"/>
                    <a:gd name="T14" fmla="*/ 0 w 355"/>
                    <a:gd name="T15" fmla="*/ 135 h 218"/>
                    <a:gd name="T16" fmla="*/ 0 60000 65536"/>
                    <a:gd name="T17" fmla="*/ 0 60000 65536"/>
                    <a:gd name="T18" fmla="*/ 0 60000 65536"/>
                    <a:gd name="T19" fmla="*/ 0 60000 65536"/>
                    <a:gd name="T20" fmla="*/ 0 60000 65536"/>
                    <a:gd name="T21" fmla="*/ 0 60000 65536"/>
                    <a:gd name="T22" fmla="*/ 0 60000 65536"/>
                    <a:gd name="T23" fmla="*/ 0 60000 65536"/>
                    <a:gd name="T24" fmla="*/ 0 w 355"/>
                    <a:gd name="T25" fmla="*/ 0 h 218"/>
                    <a:gd name="T26" fmla="*/ 355 w 355"/>
                    <a:gd name="T27" fmla="*/ 218 h 2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5" h="218">
                      <a:moveTo>
                        <a:pt x="0" y="135"/>
                      </a:moveTo>
                      <a:lnTo>
                        <a:pt x="236" y="28"/>
                      </a:lnTo>
                      <a:lnTo>
                        <a:pt x="187" y="0"/>
                      </a:lnTo>
                      <a:lnTo>
                        <a:pt x="344" y="9"/>
                      </a:lnTo>
                      <a:lnTo>
                        <a:pt x="354" y="118"/>
                      </a:lnTo>
                      <a:lnTo>
                        <a:pt x="305" y="81"/>
                      </a:lnTo>
                      <a:lnTo>
                        <a:pt x="78" y="217"/>
                      </a:lnTo>
                      <a:lnTo>
                        <a:pt x="0" y="135"/>
                      </a:lnTo>
                    </a:path>
                  </a:pathLst>
                </a:custGeom>
                <a:solidFill>
                  <a:srgbClr val="3399FF"/>
                </a:solidFill>
                <a:ln w="12700" cap="rnd">
                  <a:solidFill>
                    <a:srgbClr val="000000"/>
                  </a:solidFill>
                  <a:round/>
                  <a:headEnd/>
                  <a:tailEnd/>
                </a:ln>
              </p:spPr>
              <p:txBody>
                <a:bodyPr/>
                <a:lstStyle/>
                <a:p>
                  <a:pPr eaLnBrk="0" hangingPunct="0"/>
                  <a:endParaRPr lang="en-US"/>
                </a:p>
              </p:txBody>
            </p:sp>
            <p:sp>
              <p:nvSpPr>
                <p:cNvPr id="45100" name="Freeform 262"/>
                <p:cNvSpPr>
                  <a:spLocks/>
                </p:cNvSpPr>
                <p:nvPr/>
              </p:nvSpPr>
              <p:spPr bwMode="auto">
                <a:xfrm>
                  <a:off x="2458" y="2603"/>
                  <a:ext cx="80" cy="128"/>
                </a:xfrm>
                <a:custGeom>
                  <a:avLst/>
                  <a:gdLst>
                    <a:gd name="T0" fmla="*/ 0 w 80"/>
                    <a:gd name="T1" fmla="*/ 0 h 128"/>
                    <a:gd name="T2" fmla="*/ 79 w 80"/>
                    <a:gd name="T3" fmla="*/ 82 h 128"/>
                    <a:gd name="T4" fmla="*/ 79 w 80"/>
                    <a:gd name="T5" fmla="*/ 127 h 128"/>
                    <a:gd name="T6" fmla="*/ 0 w 80"/>
                    <a:gd name="T7" fmla="*/ 41 h 128"/>
                    <a:gd name="T8" fmla="*/ 0 w 80"/>
                    <a:gd name="T9" fmla="*/ 0 h 128"/>
                    <a:gd name="T10" fmla="*/ 0 60000 65536"/>
                    <a:gd name="T11" fmla="*/ 0 60000 65536"/>
                    <a:gd name="T12" fmla="*/ 0 60000 65536"/>
                    <a:gd name="T13" fmla="*/ 0 60000 65536"/>
                    <a:gd name="T14" fmla="*/ 0 60000 65536"/>
                    <a:gd name="T15" fmla="*/ 0 w 80"/>
                    <a:gd name="T16" fmla="*/ 0 h 128"/>
                    <a:gd name="T17" fmla="*/ 80 w 80"/>
                    <a:gd name="T18" fmla="*/ 128 h 128"/>
                  </a:gdLst>
                  <a:ahLst/>
                  <a:cxnLst>
                    <a:cxn ang="T10">
                      <a:pos x="T0" y="T1"/>
                    </a:cxn>
                    <a:cxn ang="T11">
                      <a:pos x="T2" y="T3"/>
                    </a:cxn>
                    <a:cxn ang="T12">
                      <a:pos x="T4" y="T5"/>
                    </a:cxn>
                    <a:cxn ang="T13">
                      <a:pos x="T6" y="T7"/>
                    </a:cxn>
                    <a:cxn ang="T14">
                      <a:pos x="T8" y="T9"/>
                    </a:cxn>
                  </a:cxnLst>
                  <a:rect l="T15" t="T16" r="T17" b="T18"/>
                  <a:pathLst>
                    <a:path w="80" h="128">
                      <a:moveTo>
                        <a:pt x="0" y="0"/>
                      </a:moveTo>
                      <a:lnTo>
                        <a:pt x="79" y="82"/>
                      </a:lnTo>
                      <a:lnTo>
                        <a:pt x="79" y="127"/>
                      </a:lnTo>
                      <a:lnTo>
                        <a:pt x="0" y="41"/>
                      </a:lnTo>
                      <a:lnTo>
                        <a:pt x="0" y="0"/>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101" name="Freeform 263"/>
                <p:cNvSpPr>
                  <a:spLocks/>
                </p:cNvSpPr>
                <p:nvPr/>
              </p:nvSpPr>
              <p:spPr bwMode="auto">
                <a:xfrm>
                  <a:off x="2763" y="2549"/>
                  <a:ext cx="50" cy="68"/>
                </a:xfrm>
                <a:custGeom>
                  <a:avLst/>
                  <a:gdLst>
                    <a:gd name="T0" fmla="*/ 0 w 50"/>
                    <a:gd name="T1" fmla="*/ 0 h 68"/>
                    <a:gd name="T2" fmla="*/ 0 w 50"/>
                    <a:gd name="T3" fmla="*/ 27 h 68"/>
                    <a:gd name="T4" fmla="*/ 49 w 50"/>
                    <a:gd name="T5" fmla="*/ 67 h 68"/>
                    <a:gd name="T6" fmla="*/ 49 w 50"/>
                    <a:gd name="T7" fmla="*/ 37 h 68"/>
                    <a:gd name="T8" fmla="*/ 0 w 50"/>
                    <a:gd name="T9" fmla="*/ 0 h 68"/>
                    <a:gd name="T10" fmla="*/ 0 60000 65536"/>
                    <a:gd name="T11" fmla="*/ 0 60000 65536"/>
                    <a:gd name="T12" fmla="*/ 0 60000 65536"/>
                    <a:gd name="T13" fmla="*/ 0 60000 65536"/>
                    <a:gd name="T14" fmla="*/ 0 60000 65536"/>
                    <a:gd name="T15" fmla="*/ 0 w 50"/>
                    <a:gd name="T16" fmla="*/ 0 h 68"/>
                    <a:gd name="T17" fmla="*/ 50 w 50"/>
                    <a:gd name="T18" fmla="*/ 68 h 68"/>
                  </a:gdLst>
                  <a:ahLst/>
                  <a:cxnLst>
                    <a:cxn ang="T10">
                      <a:pos x="T0" y="T1"/>
                    </a:cxn>
                    <a:cxn ang="T11">
                      <a:pos x="T2" y="T3"/>
                    </a:cxn>
                    <a:cxn ang="T12">
                      <a:pos x="T4" y="T5"/>
                    </a:cxn>
                    <a:cxn ang="T13">
                      <a:pos x="T6" y="T7"/>
                    </a:cxn>
                    <a:cxn ang="T14">
                      <a:pos x="T8" y="T9"/>
                    </a:cxn>
                  </a:cxnLst>
                  <a:rect l="T15" t="T16" r="T17" b="T18"/>
                  <a:pathLst>
                    <a:path w="50" h="68">
                      <a:moveTo>
                        <a:pt x="0" y="0"/>
                      </a:moveTo>
                      <a:lnTo>
                        <a:pt x="0" y="27"/>
                      </a:lnTo>
                      <a:lnTo>
                        <a:pt x="49" y="67"/>
                      </a:lnTo>
                      <a:lnTo>
                        <a:pt x="49" y="37"/>
                      </a:lnTo>
                      <a:lnTo>
                        <a:pt x="0" y="0"/>
                      </a:lnTo>
                    </a:path>
                  </a:pathLst>
                </a:custGeom>
                <a:solidFill>
                  <a:srgbClr val="008080"/>
                </a:solidFill>
                <a:ln w="12700" cap="rnd">
                  <a:solidFill>
                    <a:srgbClr val="000000"/>
                  </a:solidFill>
                  <a:round/>
                  <a:headEnd/>
                  <a:tailEnd/>
                </a:ln>
              </p:spPr>
              <p:txBody>
                <a:bodyPr/>
                <a:lstStyle/>
                <a:p>
                  <a:pPr eaLnBrk="0" hangingPunct="0"/>
                  <a:endParaRPr lang="en-US"/>
                </a:p>
              </p:txBody>
            </p:sp>
          </p:grpSp>
          <p:grpSp>
            <p:nvGrpSpPr>
              <p:cNvPr id="45085" name="Group 264"/>
              <p:cNvGrpSpPr>
                <a:grpSpLocks/>
              </p:cNvGrpSpPr>
              <p:nvPr/>
            </p:nvGrpSpPr>
            <p:grpSpPr bwMode="auto">
              <a:xfrm>
                <a:off x="1292" y="2622"/>
                <a:ext cx="501" cy="434"/>
                <a:chOff x="2458" y="2468"/>
                <a:chExt cx="501" cy="434"/>
              </a:xfrm>
            </p:grpSpPr>
            <p:sp>
              <p:nvSpPr>
                <p:cNvPr id="45086" name="Freeform 265"/>
                <p:cNvSpPr>
                  <a:spLocks/>
                </p:cNvSpPr>
                <p:nvPr/>
              </p:nvSpPr>
              <p:spPr bwMode="auto">
                <a:xfrm>
                  <a:off x="2740" y="2678"/>
                  <a:ext cx="219" cy="175"/>
                </a:xfrm>
                <a:custGeom>
                  <a:avLst/>
                  <a:gdLst>
                    <a:gd name="T0" fmla="*/ 218 w 219"/>
                    <a:gd name="T1" fmla="*/ 0 h 175"/>
                    <a:gd name="T2" fmla="*/ 0 w 219"/>
                    <a:gd name="T3" fmla="*/ 137 h 175"/>
                    <a:gd name="T4" fmla="*/ 0 w 219"/>
                    <a:gd name="T5" fmla="*/ 174 h 175"/>
                    <a:gd name="T6" fmla="*/ 218 w 219"/>
                    <a:gd name="T7" fmla="*/ 38 h 175"/>
                    <a:gd name="T8" fmla="*/ 218 w 219"/>
                    <a:gd name="T9" fmla="*/ 0 h 175"/>
                    <a:gd name="T10" fmla="*/ 0 60000 65536"/>
                    <a:gd name="T11" fmla="*/ 0 60000 65536"/>
                    <a:gd name="T12" fmla="*/ 0 60000 65536"/>
                    <a:gd name="T13" fmla="*/ 0 60000 65536"/>
                    <a:gd name="T14" fmla="*/ 0 60000 65536"/>
                    <a:gd name="T15" fmla="*/ 0 w 219"/>
                    <a:gd name="T16" fmla="*/ 0 h 175"/>
                    <a:gd name="T17" fmla="*/ 219 w 219"/>
                    <a:gd name="T18" fmla="*/ 175 h 175"/>
                  </a:gdLst>
                  <a:ahLst/>
                  <a:cxnLst>
                    <a:cxn ang="T10">
                      <a:pos x="T0" y="T1"/>
                    </a:cxn>
                    <a:cxn ang="T11">
                      <a:pos x="T2" y="T3"/>
                    </a:cxn>
                    <a:cxn ang="T12">
                      <a:pos x="T4" y="T5"/>
                    </a:cxn>
                    <a:cxn ang="T13">
                      <a:pos x="T6" y="T7"/>
                    </a:cxn>
                    <a:cxn ang="T14">
                      <a:pos x="T8" y="T9"/>
                    </a:cxn>
                  </a:cxnLst>
                  <a:rect l="T15" t="T16" r="T17" b="T18"/>
                  <a:pathLst>
                    <a:path w="219" h="175">
                      <a:moveTo>
                        <a:pt x="218" y="0"/>
                      </a:moveTo>
                      <a:lnTo>
                        <a:pt x="0" y="137"/>
                      </a:lnTo>
                      <a:lnTo>
                        <a:pt x="0" y="174"/>
                      </a:lnTo>
                      <a:lnTo>
                        <a:pt x="218" y="38"/>
                      </a:lnTo>
                      <a:lnTo>
                        <a:pt x="218" y="0"/>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087" name="Freeform 266"/>
                <p:cNvSpPr>
                  <a:spLocks/>
                </p:cNvSpPr>
                <p:nvPr/>
              </p:nvSpPr>
              <p:spPr bwMode="auto">
                <a:xfrm>
                  <a:off x="2606" y="2641"/>
                  <a:ext cx="353" cy="224"/>
                </a:xfrm>
                <a:custGeom>
                  <a:avLst/>
                  <a:gdLst>
                    <a:gd name="T0" fmla="*/ 352 w 353"/>
                    <a:gd name="T1" fmla="*/ 37 h 224"/>
                    <a:gd name="T2" fmla="*/ 268 w 353"/>
                    <a:gd name="T3" fmla="*/ 0 h 224"/>
                    <a:gd name="T4" fmla="*/ 61 w 353"/>
                    <a:gd name="T5" fmla="*/ 124 h 224"/>
                    <a:gd name="T6" fmla="*/ 0 w 353"/>
                    <a:gd name="T7" fmla="*/ 87 h 224"/>
                    <a:gd name="T8" fmla="*/ 0 w 353"/>
                    <a:gd name="T9" fmla="*/ 198 h 224"/>
                    <a:gd name="T10" fmla="*/ 206 w 353"/>
                    <a:gd name="T11" fmla="*/ 223 h 224"/>
                    <a:gd name="T12" fmla="*/ 133 w 353"/>
                    <a:gd name="T13" fmla="*/ 174 h 224"/>
                    <a:gd name="T14" fmla="*/ 352 w 353"/>
                    <a:gd name="T15" fmla="*/ 37 h 224"/>
                    <a:gd name="T16" fmla="*/ 0 60000 65536"/>
                    <a:gd name="T17" fmla="*/ 0 60000 65536"/>
                    <a:gd name="T18" fmla="*/ 0 60000 65536"/>
                    <a:gd name="T19" fmla="*/ 0 60000 65536"/>
                    <a:gd name="T20" fmla="*/ 0 60000 65536"/>
                    <a:gd name="T21" fmla="*/ 0 60000 65536"/>
                    <a:gd name="T22" fmla="*/ 0 60000 65536"/>
                    <a:gd name="T23" fmla="*/ 0 60000 65536"/>
                    <a:gd name="T24" fmla="*/ 0 w 353"/>
                    <a:gd name="T25" fmla="*/ 0 h 224"/>
                    <a:gd name="T26" fmla="*/ 353 w 353"/>
                    <a:gd name="T27" fmla="*/ 224 h 2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3" h="224">
                      <a:moveTo>
                        <a:pt x="352" y="37"/>
                      </a:moveTo>
                      <a:lnTo>
                        <a:pt x="268" y="0"/>
                      </a:lnTo>
                      <a:lnTo>
                        <a:pt x="61" y="124"/>
                      </a:lnTo>
                      <a:lnTo>
                        <a:pt x="0" y="87"/>
                      </a:lnTo>
                      <a:lnTo>
                        <a:pt x="0" y="198"/>
                      </a:lnTo>
                      <a:lnTo>
                        <a:pt x="206" y="223"/>
                      </a:lnTo>
                      <a:lnTo>
                        <a:pt x="133" y="174"/>
                      </a:lnTo>
                      <a:lnTo>
                        <a:pt x="352" y="37"/>
                      </a:lnTo>
                    </a:path>
                  </a:pathLst>
                </a:custGeom>
                <a:solidFill>
                  <a:srgbClr val="3399FF"/>
                </a:solidFill>
                <a:ln w="12700" cap="rnd">
                  <a:solidFill>
                    <a:srgbClr val="000000"/>
                  </a:solidFill>
                  <a:round/>
                  <a:headEnd/>
                  <a:tailEnd/>
                </a:ln>
              </p:spPr>
              <p:txBody>
                <a:bodyPr/>
                <a:lstStyle/>
                <a:p>
                  <a:pPr eaLnBrk="0" hangingPunct="0"/>
                  <a:endParaRPr lang="en-US"/>
                </a:p>
              </p:txBody>
            </p:sp>
            <p:sp>
              <p:nvSpPr>
                <p:cNvPr id="45088" name="Freeform 267"/>
                <p:cNvSpPr>
                  <a:spLocks/>
                </p:cNvSpPr>
                <p:nvPr/>
              </p:nvSpPr>
              <p:spPr bwMode="auto">
                <a:xfrm>
                  <a:off x="2606" y="2839"/>
                  <a:ext cx="207" cy="63"/>
                </a:xfrm>
                <a:custGeom>
                  <a:avLst/>
                  <a:gdLst>
                    <a:gd name="T0" fmla="*/ 206 w 207"/>
                    <a:gd name="T1" fmla="*/ 25 h 63"/>
                    <a:gd name="T2" fmla="*/ 0 w 207"/>
                    <a:gd name="T3" fmla="*/ 0 h 63"/>
                    <a:gd name="T4" fmla="*/ 0 w 207"/>
                    <a:gd name="T5" fmla="*/ 37 h 63"/>
                    <a:gd name="T6" fmla="*/ 206 w 207"/>
                    <a:gd name="T7" fmla="*/ 62 h 63"/>
                    <a:gd name="T8" fmla="*/ 206 w 207"/>
                    <a:gd name="T9" fmla="*/ 25 h 63"/>
                    <a:gd name="T10" fmla="*/ 0 60000 65536"/>
                    <a:gd name="T11" fmla="*/ 0 60000 65536"/>
                    <a:gd name="T12" fmla="*/ 0 60000 65536"/>
                    <a:gd name="T13" fmla="*/ 0 60000 65536"/>
                    <a:gd name="T14" fmla="*/ 0 60000 65536"/>
                    <a:gd name="T15" fmla="*/ 0 w 207"/>
                    <a:gd name="T16" fmla="*/ 0 h 63"/>
                    <a:gd name="T17" fmla="*/ 207 w 207"/>
                    <a:gd name="T18" fmla="*/ 63 h 63"/>
                  </a:gdLst>
                  <a:ahLst/>
                  <a:cxnLst>
                    <a:cxn ang="T10">
                      <a:pos x="T0" y="T1"/>
                    </a:cxn>
                    <a:cxn ang="T11">
                      <a:pos x="T2" y="T3"/>
                    </a:cxn>
                    <a:cxn ang="T12">
                      <a:pos x="T4" y="T5"/>
                    </a:cxn>
                    <a:cxn ang="T13">
                      <a:pos x="T6" y="T7"/>
                    </a:cxn>
                    <a:cxn ang="T14">
                      <a:pos x="T8" y="T9"/>
                    </a:cxn>
                  </a:cxnLst>
                  <a:rect l="T15" t="T16" r="T17" b="T18"/>
                  <a:pathLst>
                    <a:path w="207" h="63">
                      <a:moveTo>
                        <a:pt x="206" y="25"/>
                      </a:moveTo>
                      <a:lnTo>
                        <a:pt x="0" y="0"/>
                      </a:lnTo>
                      <a:lnTo>
                        <a:pt x="0" y="37"/>
                      </a:lnTo>
                      <a:lnTo>
                        <a:pt x="206" y="62"/>
                      </a:lnTo>
                      <a:lnTo>
                        <a:pt x="206" y="25"/>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089" name="Freeform 268"/>
                <p:cNvSpPr>
                  <a:spLocks/>
                </p:cNvSpPr>
                <p:nvPr/>
              </p:nvSpPr>
              <p:spPr bwMode="auto">
                <a:xfrm>
                  <a:off x="2537" y="2549"/>
                  <a:ext cx="227" cy="182"/>
                </a:xfrm>
                <a:custGeom>
                  <a:avLst/>
                  <a:gdLst>
                    <a:gd name="T0" fmla="*/ 0 w 227"/>
                    <a:gd name="T1" fmla="*/ 136 h 182"/>
                    <a:gd name="T2" fmla="*/ 0 w 227"/>
                    <a:gd name="T3" fmla="*/ 181 h 182"/>
                    <a:gd name="T4" fmla="*/ 226 w 227"/>
                    <a:gd name="T5" fmla="*/ 28 h 182"/>
                    <a:gd name="T6" fmla="*/ 226 w 227"/>
                    <a:gd name="T7" fmla="*/ 0 h 182"/>
                    <a:gd name="T8" fmla="*/ 0 w 227"/>
                    <a:gd name="T9" fmla="*/ 136 h 182"/>
                    <a:gd name="T10" fmla="*/ 0 60000 65536"/>
                    <a:gd name="T11" fmla="*/ 0 60000 65536"/>
                    <a:gd name="T12" fmla="*/ 0 60000 65536"/>
                    <a:gd name="T13" fmla="*/ 0 60000 65536"/>
                    <a:gd name="T14" fmla="*/ 0 60000 65536"/>
                    <a:gd name="T15" fmla="*/ 0 w 227"/>
                    <a:gd name="T16" fmla="*/ 0 h 182"/>
                    <a:gd name="T17" fmla="*/ 227 w 227"/>
                    <a:gd name="T18" fmla="*/ 182 h 182"/>
                  </a:gdLst>
                  <a:ahLst/>
                  <a:cxnLst>
                    <a:cxn ang="T10">
                      <a:pos x="T0" y="T1"/>
                    </a:cxn>
                    <a:cxn ang="T11">
                      <a:pos x="T2" y="T3"/>
                    </a:cxn>
                    <a:cxn ang="T12">
                      <a:pos x="T4" y="T5"/>
                    </a:cxn>
                    <a:cxn ang="T13">
                      <a:pos x="T6" y="T7"/>
                    </a:cxn>
                    <a:cxn ang="T14">
                      <a:pos x="T8" y="T9"/>
                    </a:cxn>
                  </a:cxnLst>
                  <a:rect l="T15" t="T16" r="T17" b="T18"/>
                  <a:pathLst>
                    <a:path w="227" h="182">
                      <a:moveTo>
                        <a:pt x="0" y="136"/>
                      </a:moveTo>
                      <a:lnTo>
                        <a:pt x="0" y="181"/>
                      </a:lnTo>
                      <a:lnTo>
                        <a:pt x="226" y="28"/>
                      </a:lnTo>
                      <a:lnTo>
                        <a:pt x="226" y="0"/>
                      </a:lnTo>
                      <a:lnTo>
                        <a:pt x="0" y="136"/>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090" name="Freeform 269"/>
                <p:cNvSpPr>
                  <a:spLocks/>
                </p:cNvSpPr>
                <p:nvPr/>
              </p:nvSpPr>
              <p:spPr bwMode="auto">
                <a:xfrm>
                  <a:off x="2645" y="2468"/>
                  <a:ext cx="49" cy="55"/>
                </a:xfrm>
                <a:custGeom>
                  <a:avLst/>
                  <a:gdLst>
                    <a:gd name="T0" fmla="*/ 48 w 49"/>
                    <a:gd name="T1" fmla="*/ 28 h 55"/>
                    <a:gd name="T2" fmla="*/ 48 w 49"/>
                    <a:gd name="T3" fmla="*/ 54 h 55"/>
                    <a:gd name="T4" fmla="*/ 0 w 49"/>
                    <a:gd name="T5" fmla="*/ 21 h 55"/>
                    <a:gd name="T6" fmla="*/ 0 w 49"/>
                    <a:gd name="T7" fmla="*/ 0 h 55"/>
                    <a:gd name="T8" fmla="*/ 48 w 49"/>
                    <a:gd name="T9" fmla="*/ 28 h 55"/>
                    <a:gd name="T10" fmla="*/ 0 60000 65536"/>
                    <a:gd name="T11" fmla="*/ 0 60000 65536"/>
                    <a:gd name="T12" fmla="*/ 0 60000 65536"/>
                    <a:gd name="T13" fmla="*/ 0 60000 65536"/>
                    <a:gd name="T14" fmla="*/ 0 60000 65536"/>
                    <a:gd name="T15" fmla="*/ 0 w 49"/>
                    <a:gd name="T16" fmla="*/ 0 h 55"/>
                    <a:gd name="T17" fmla="*/ 49 w 49"/>
                    <a:gd name="T18" fmla="*/ 55 h 55"/>
                  </a:gdLst>
                  <a:ahLst/>
                  <a:cxnLst>
                    <a:cxn ang="T10">
                      <a:pos x="T0" y="T1"/>
                    </a:cxn>
                    <a:cxn ang="T11">
                      <a:pos x="T2" y="T3"/>
                    </a:cxn>
                    <a:cxn ang="T12">
                      <a:pos x="T4" y="T5"/>
                    </a:cxn>
                    <a:cxn ang="T13">
                      <a:pos x="T6" y="T7"/>
                    </a:cxn>
                    <a:cxn ang="T14">
                      <a:pos x="T8" y="T9"/>
                    </a:cxn>
                  </a:cxnLst>
                  <a:rect l="T15" t="T16" r="T17" b="T18"/>
                  <a:pathLst>
                    <a:path w="49" h="55">
                      <a:moveTo>
                        <a:pt x="48" y="28"/>
                      </a:moveTo>
                      <a:lnTo>
                        <a:pt x="48" y="54"/>
                      </a:lnTo>
                      <a:lnTo>
                        <a:pt x="0" y="21"/>
                      </a:lnTo>
                      <a:lnTo>
                        <a:pt x="0" y="0"/>
                      </a:lnTo>
                      <a:lnTo>
                        <a:pt x="48" y="28"/>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091" name="Freeform 270"/>
                <p:cNvSpPr>
                  <a:spLocks/>
                </p:cNvSpPr>
                <p:nvPr/>
              </p:nvSpPr>
              <p:spPr bwMode="auto">
                <a:xfrm>
                  <a:off x="2458" y="2468"/>
                  <a:ext cx="355" cy="218"/>
                </a:xfrm>
                <a:custGeom>
                  <a:avLst/>
                  <a:gdLst>
                    <a:gd name="T0" fmla="*/ 0 w 355"/>
                    <a:gd name="T1" fmla="*/ 135 h 218"/>
                    <a:gd name="T2" fmla="*/ 236 w 355"/>
                    <a:gd name="T3" fmla="*/ 28 h 218"/>
                    <a:gd name="T4" fmla="*/ 187 w 355"/>
                    <a:gd name="T5" fmla="*/ 0 h 218"/>
                    <a:gd name="T6" fmla="*/ 344 w 355"/>
                    <a:gd name="T7" fmla="*/ 9 h 218"/>
                    <a:gd name="T8" fmla="*/ 354 w 355"/>
                    <a:gd name="T9" fmla="*/ 118 h 218"/>
                    <a:gd name="T10" fmla="*/ 305 w 355"/>
                    <a:gd name="T11" fmla="*/ 81 h 218"/>
                    <a:gd name="T12" fmla="*/ 78 w 355"/>
                    <a:gd name="T13" fmla="*/ 217 h 218"/>
                    <a:gd name="T14" fmla="*/ 0 w 355"/>
                    <a:gd name="T15" fmla="*/ 135 h 218"/>
                    <a:gd name="T16" fmla="*/ 0 60000 65536"/>
                    <a:gd name="T17" fmla="*/ 0 60000 65536"/>
                    <a:gd name="T18" fmla="*/ 0 60000 65536"/>
                    <a:gd name="T19" fmla="*/ 0 60000 65536"/>
                    <a:gd name="T20" fmla="*/ 0 60000 65536"/>
                    <a:gd name="T21" fmla="*/ 0 60000 65536"/>
                    <a:gd name="T22" fmla="*/ 0 60000 65536"/>
                    <a:gd name="T23" fmla="*/ 0 60000 65536"/>
                    <a:gd name="T24" fmla="*/ 0 w 355"/>
                    <a:gd name="T25" fmla="*/ 0 h 218"/>
                    <a:gd name="T26" fmla="*/ 355 w 355"/>
                    <a:gd name="T27" fmla="*/ 218 h 2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5" h="218">
                      <a:moveTo>
                        <a:pt x="0" y="135"/>
                      </a:moveTo>
                      <a:lnTo>
                        <a:pt x="236" y="28"/>
                      </a:lnTo>
                      <a:lnTo>
                        <a:pt x="187" y="0"/>
                      </a:lnTo>
                      <a:lnTo>
                        <a:pt x="344" y="9"/>
                      </a:lnTo>
                      <a:lnTo>
                        <a:pt x="354" y="118"/>
                      </a:lnTo>
                      <a:lnTo>
                        <a:pt x="305" y="81"/>
                      </a:lnTo>
                      <a:lnTo>
                        <a:pt x="78" y="217"/>
                      </a:lnTo>
                      <a:lnTo>
                        <a:pt x="0" y="135"/>
                      </a:lnTo>
                    </a:path>
                  </a:pathLst>
                </a:custGeom>
                <a:solidFill>
                  <a:srgbClr val="3399FF"/>
                </a:solidFill>
                <a:ln w="12700" cap="rnd">
                  <a:solidFill>
                    <a:srgbClr val="000000"/>
                  </a:solidFill>
                  <a:round/>
                  <a:headEnd/>
                  <a:tailEnd/>
                </a:ln>
              </p:spPr>
              <p:txBody>
                <a:bodyPr/>
                <a:lstStyle/>
                <a:p>
                  <a:pPr eaLnBrk="0" hangingPunct="0"/>
                  <a:endParaRPr lang="en-US"/>
                </a:p>
              </p:txBody>
            </p:sp>
            <p:sp>
              <p:nvSpPr>
                <p:cNvPr id="45092" name="Freeform 271"/>
                <p:cNvSpPr>
                  <a:spLocks/>
                </p:cNvSpPr>
                <p:nvPr/>
              </p:nvSpPr>
              <p:spPr bwMode="auto">
                <a:xfrm>
                  <a:off x="2458" y="2603"/>
                  <a:ext cx="80" cy="128"/>
                </a:xfrm>
                <a:custGeom>
                  <a:avLst/>
                  <a:gdLst>
                    <a:gd name="T0" fmla="*/ 0 w 80"/>
                    <a:gd name="T1" fmla="*/ 0 h 128"/>
                    <a:gd name="T2" fmla="*/ 79 w 80"/>
                    <a:gd name="T3" fmla="*/ 82 h 128"/>
                    <a:gd name="T4" fmla="*/ 79 w 80"/>
                    <a:gd name="T5" fmla="*/ 127 h 128"/>
                    <a:gd name="T6" fmla="*/ 0 w 80"/>
                    <a:gd name="T7" fmla="*/ 41 h 128"/>
                    <a:gd name="T8" fmla="*/ 0 w 80"/>
                    <a:gd name="T9" fmla="*/ 0 h 128"/>
                    <a:gd name="T10" fmla="*/ 0 60000 65536"/>
                    <a:gd name="T11" fmla="*/ 0 60000 65536"/>
                    <a:gd name="T12" fmla="*/ 0 60000 65536"/>
                    <a:gd name="T13" fmla="*/ 0 60000 65536"/>
                    <a:gd name="T14" fmla="*/ 0 60000 65536"/>
                    <a:gd name="T15" fmla="*/ 0 w 80"/>
                    <a:gd name="T16" fmla="*/ 0 h 128"/>
                    <a:gd name="T17" fmla="*/ 80 w 80"/>
                    <a:gd name="T18" fmla="*/ 128 h 128"/>
                  </a:gdLst>
                  <a:ahLst/>
                  <a:cxnLst>
                    <a:cxn ang="T10">
                      <a:pos x="T0" y="T1"/>
                    </a:cxn>
                    <a:cxn ang="T11">
                      <a:pos x="T2" y="T3"/>
                    </a:cxn>
                    <a:cxn ang="T12">
                      <a:pos x="T4" y="T5"/>
                    </a:cxn>
                    <a:cxn ang="T13">
                      <a:pos x="T6" y="T7"/>
                    </a:cxn>
                    <a:cxn ang="T14">
                      <a:pos x="T8" y="T9"/>
                    </a:cxn>
                  </a:cxnLst>
                  <a:rect l="T15" t="T16" r="T17" b="T18"/>
                  <a:pathLst>
                    <a:path w="80" h="128">
                      <a:moveTo>
                        <a:pt x="0" y="0"/>
                      </a:moveTo>
                      <a:lnTo>
                        <a:pt x="79" y="82"/>
                      </a:lnTo>
                      <a:lnTo>
                        <a:pt x="79" y="127"/>
                      </a:lnTo>
                      <a:lnTo>
                        <a:pt x="0" y="41"/>
                      </a:lnTo>
                      <a:lnTo>
                        <a:pt x="0" y="0"/>
                      </a:lnTo>
                    </a:path>
                  </a:pathLst>
                </a:custGeom>
                <a:solidFill>
                  <a:srgbClr val="008080"/>
                </a:solidFill>
                <a:ln w="12700" cap="rnd">
                  <a:solidFill>
                    <a:srgbClr val="000000"/>
                  </a:solidFill>
                  <a:round/>
                  <a:headEnd/>
                  <a:tailEnd/>
                </a:ln>
              </p:spPr>
              <p:txBody>
                <a:bodyPr/>
                <a:lstStyle/>
                <a:p>
                  <a:pPr eaLnBrk="0" hangingPunct="0"/>
                  <a:endParaRPr lang="en-US"/>
                </a:p>
              </p:txBody>
            </p:sp>
            <p:sp>
              <p:nvSpPr>
                <p:cNvPr id="45093" name="Freeform 272"/>
                <p:cNvSpPr>
                  <a:spLocks/>
                </p:cNvSpPr>
                <p:nvPr/>
              </p:nvSpPr>
              <p:spPr bwMode="auto">
                <a:xfrm>
                  <a:off x="2763" y="2549"/>
                  <a:ext cx="50" cy="68"/>
                </a:xfrm>
                <a:custGeom>
                  <a:avLst/>
                  <a:gdLst>
                    <a:gd name="T0" fmla="*/ 0 w 50"/>
                    <a:gd name="T1" fmla="*/ 0 h 68"/>
                    <a:gd name="T2" fmla="*/ 0 w 50"/>
                    <a:gd name="T3" fmla="*/ 27 h 68"/>
                    <a:gd name="T4" fmla="*/ 49 w 50"/>
                    <a:gd name="T5" fmla="*/ 67 h 68"/>
                    <a:gd name="T6" fmla="*/ 49 w 50"/>
                    <a:gd name="T7" fmla="*/ 37 h 68"/>
                    <a:gd name="T8" fmla="*/ 0 w 50"/>
                    <a:gd name="T9" fmla="*/ 0 h 68"/>
                    <a:gd name="T10" fmla="*/ 0 60000 65536"/>
                    <a:gd name="T11" fmla="*/ 0 60000 65536"/>
                    <a:gd name="T12" fmla="*/ 0 60000 65536"/>
                    <a:gd name="T13" fmla="*/ 0 60000 65536"/>
                    <a:gd name="T14" fmla="*/ 0 60000 65536"/>
                    <a:gd name="T15" fmla="*/ 0 w 50"/>
                    <a:gd name="T16" fmla="*/ 0 h 68"/>
                    <a:gd name="T17" fmla="*/ 50 w 50"/>
                    <a:gd name="T18" fmla="*/ 68 h 68"/>
                  </a:gdLst>
                  <a:ahLst/>
                  <a:cxnLst>
                    <a:cxn ang="T10">
                      <a:pos x="T0" y="T1"/>
                    </a:cxn>
                    <a:cxn ang="T11">
                      <a:pos x="T2" y="T3"/>
                    </a:cxn>
                    <a:cxn ang="T12">
                      <a:pos x="T4" y="T5"/>
                    </a:cxn>
                    <a:cxn ang="T13">
                      <a:pos x="T6" y="T7"/>
                    </a:cxn>
                    <a:cxn ang="T14">
                      <a:pos x="T8" y="T9"/>
                    </a:cxn>
                  </a:cxnLst>
                  <a:rect l="T15" t="T16" r="T17" b="T18"/>
                  <a:pathLst>
                    <a:path w="50" h="68">
                      <a:moveTo>
                        <a:pt x="0" y="0"/>
                      </a:moveTo>
                      <a:lnTo>
                        <a:pt x="0" y="27"/>
                      </a:lnTo>
                      <a:lnTo>
                        <a:pt x="49" y="67"/>
                      </a:lnTo>
                      <a:lnTo>
                        <a:pt x="49" y="37"/>
                      </a:lnTo>
                      <a:lnTo>
                        <a:pt x="0" y="0"/>
                      </a:lnTo>
                    </a:path>
                  </a:pathLst>
                </a:custGeom>
                <a:solidFill>
                  <a:srgbClr val="008080"/>
                </a:solidFill>
                <a:ln w="12700" cap="rnd">
                  <a:solidFill>
                    <a:srgbClr val="000000"/>
                  </a:solidFill>
                  <a:round/>
                  <a:headEnd/>
                  <a:tailEnd/>
                </a:ln>
              </p:spPr>
              <p:txBody>
                <a:bodyPr/>
                <a:lstStyle/>
                <a:p>
                  <a:pPr eaLnBrk="0" hangingPunct="0"/>
                  <a:endParaRPr lang="en-US"/>
                </a:p>
              </p:txBody>
            </p:sp>
          </p:grpSp>
        </p:grpSp>
      </p:grpSp>
      <p:sp>
        <p:nvSpPr>
          <p:cNvPr id="59"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to="" calcmode="lin" valueType="num">
                                      <p:cBhvr>
                                        <p:cTn id="12" dur="1" fill="hold"/>
                                        <p:tgtEl>
                                          <p:spTgt spid="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70233"/>
                                        </p:tgtEl>
                                        <p:attrNameLst>
                                          <p:attrName>style.visibility</p:attrName>
                                        </p:attrNameLst>
                                      </p:cBhvr>
                                      <p:to>
                                        <p:strVal val="visible"/>
                                      </p:to>
                                    </p:set>
                                    <p:anim to="" calcmode="lin" valueType="num">
                                      <p:cBhvr>
                                        <p:cTn id="17" dur="1" fill="hold"/>
                                        <p:tgtEl>
                                          <p:spTgt spid="170233"/>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70234"/>
                                        </p:tgtEl>
                                        <p:attrNameLst>
                                          <p:attrName>style.visibility</p:attrName>
                                        </p:attrNameLst>
                                      </p:cBhvr>
                                      <p:to>
                                        <p:strVal val="visible"/>
                                      </p:to>
                                    </p:set>
                                    <p:anim to="" calcmode="lin" valueType="num">
                                      <p:cBhvr>
                                        <p:cTn id="22" dur="1" fill="hold"/>
                                        <p:tgtEl>
                                          <p:spTgt spid="170234"/>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70235"/>
                                        </p:tgtEl>
                                        <p:attrNameLst>
                                          <p:attrName>style.visibility</p:attrName>
                                        </p:attrNameLst>
                                      </p:cBhvr>
                                      <p:to>
                                        <p:strVal val="visible"/>
                                      </p:to>
                                    </p:set>
                                    <p:anim to="" calcmode="lin" valueType="num">
                                      <p:cBhvr>
                                        <p:cTn id="27" dur="1" fill="hold"/>
                                        <p:tgtEl>
                                          <p:spTgt spid="170235"/>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70227"/>
                                        </p:tgtEl>
                                        <p:attrNameLst>
                                          <p:attrName>style.visibility</p:attrName>
                                        </p:attrNameLst>
                                      </p:cBhvr>
                                      <p:to>
                                        <p:strVal val="visible"/>
                                      </p:to>
                                    </p:set>
                                    <p:anim to="" calcmode="lin" valueType="num">
                                      <p:cBhvr>
                                        <p:cTn id="32" dur="1" fill="hold"/>
                                        <p:tgtEl>
                                          <p:spTgt spid="170227"/>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170228"/>
                                        </p:tgtEl>
                                        <p:attrNameLst>
                                          <p:attrName>style.visibility</p:attrName>
                                        </p:attrNameLst>
                                      </p:cBhvr>
                                      <p:to>
                                        <p:strVal val="visible"/>
                                      </p:to>
                                    </p:set>
                                    <p:anim to="" calcmode="lin" valueType="num">
                                      <p:cBhvr>
                                        <p:cTn id="37" dur="1" fill="hold"/>
                                        <p:tgtEl>
                                          <p:spTgt spid="170228"/>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170229"/>
                                        </p:tgtEl>
                                        <p:attrNameLst>
                                          <p:attrName>style.visibility</p:attrName>
                                        </p:attrNameLst>
                                      </p:cBhvr>
                                      <p:to>
                                        <p:strVal val="visible"/>
                                      </p:to>
                                    </p:set>
                                    <p:anim to="" calcmode="lin" valueType="num">
                                      <p:cBhvr>
                                        <p:cTn id="42" dur="1" fill="hold"/>
                                        <p:tgtEl>
                                          <p:spTgt spid="170229"/>
                                        </p:tgtEl>
                                        <p:attrNameLst>
                                          <p:attrName/>
                                        </p:attrNameLst>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170230"/>
                                        </p:tgtEl>
                                        <p:attrNameLst>
                                          <p:attrName>style.visibility</p:attrName>
                                        </p:attrNameLst>
                                      </p:cBhvr>
                                      <p:to>
                                        <p:strVal val="visible"/>
                                      </p:to>
                                    </p:set>
                                    <p:anim to="" calcmode="lin" valueType="num">
                                      <p:cBhvr>
                                        <p:cTn id="47" dur="1" fill="hold"/>
                                        <p:tgtEl>
                                          <p:spTgt spid="170230"/>
                                        </p:tgtEl>
                                        <p:attrNameLst>
                                          <p:attrName/>
                                        </p:attrNameLst>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170231"/>
                                        </p:tgtEl>
                                        <p:attrNameLst>
                                          <p:attrName>style.visibility</p:attrName>
                                        </p:attrNameLst>
                                      </p:cBhvr>
                                      <p:to>
                                        <p:strVal val="visible"/>
                                      </p:to>
                                    </p:set>
                                    <p:anim to="" calcmode="lin" valueType="num">
                                      <p:cBhvr>
                                        <p:cTn id="52" dur="1" fill="hold"/>
                                        <p:tgtEl>
                                          <p:spTgt spid="170231"/>
                                        </p:tgtEl>
                                        <p:attrNameLst>
                                          <p:attrName/>
                                        </p:attrNameLst>
                                      </p:cBhvr>
                                    </p:anim>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27" grpId="0"/>
      <p:bldP spid="170228" grpId="0"/>
      <p:bldP spid="170229" grpId="0"/>
      <p:bldP spid="170230" grpId="0"/>
      <p:bldP spid="170231" grpId="0"/>
      <p:bldP spid="170233" grpId="0"/>
      <p:bldP spid="170234" grpId="0"/>
      <p:bldP spid="170235" grpId="0"/>
      <p:bldP spid="5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100355" name="Slide Number Placeholder 3"/>
          <p:cNvSpPr>
            <a:spLocks noGrp="1"/>
          </p:cNvSpPr>
          <p:nvPr>
            <p:ph type="sldNum" sz="quarter" idx="10"/>
          </p:nvPr>
        </p:nvSpPr>
        <p:spPr bwMode="auto">
          <a:noFill/>
          <a:ln>
            <a:miter lim="800000"/>
            <a:headEnd/>
            <a:tailEnd/>
          </a:ln>
        </p:spPr>
        <p:txBody>
          <a:bodyPr/>
          <a:lstStyle/>
          <a:p>
            <a:fld id="{DA66627A-E302-4115-AC14-988448E377CC}" type="slidenum">
              <a:rPr lang="en-US"/>
              <a:pPr/>
              <a:t>30</a:t>
            </a:fld>
            <a:endParaRPr lang="en-US"/>
          </a:p>
        </p:txBody>
      </p:sp>
      <p:grpSp>
        <p:nvGrpSpPr>
          <p:cNvPr id="2" name="Group 12"/>
          <p:cNvGrpSpPr>
            <a:grpSpLocks/>
          </p:cNvGrpSpPr>
          <p:nvPr/>
        </p:nvGrpSpPr>
        <p:grpSpPr bwMode="auto">
          <a:xfrm>
            <a:off x="452438" y="1485900"/>
            <a:ext cx="4117975" cy="3675063"/>
            <a:chOff x="285" y="936"/>
            <a:chExt cx="2594" cy="2315"/>
          </a:xfrm>
        </p:grpSpPr>
        <p:sp>
          <p:nvSpPr>
            <p:cNvPr id="100367" name="Text Box 2"/>
            <p:cNvSpPr txBox="1">
              <a:spLocks noChangeArrowheads="1"/>
            </p:cNvSpPr>
            <p:nvPr/>
          </p:nvSpPr>
          <p:spPr bwMode="auto">
            <a:xfrm>
              <a:off x="894" y="936"/>
              <a:ext cx="1400" cy="253"/>
            </a:xfrm>
            <a:prstGeom prst="rect">
              <a:avLst/>
            </a:prstGeom>
            <a:noFill/>
            <a:ln w="9525">
              <a:noFill/>
              <a:miter lim="800000"/>
              <a:headEnd/>
              <a:tailEnd/>
            </a:ln>
          </p:spPr>
          <p:txBody>
            <a:bodyPr wrap="none" lIns="90000" tIns="46800" rIns="90000" bIns="46800" anchor="ctr">
              <a:spAutoFit/>
            </a:bodyPr>
            <a:lstStyle/>
            <a:p>
              <a:pPr algn="ctr" eaLnBrk="0" hangingPunct="0">
                <a:spcBef>
                  <a:spcPct val="50000"/>
                </a:spcBef>
              </a:pPr>
              <a:r>
                <a:rPr lang="en-US" sz="2000" b="1">
                  <a:latin typeface="Tahoma" charset="0"/>
                </a:rPr>
                <a:t>Requerimientos</a:t>
              </a:r>
            </a:p>
          </p:txBody>
        </p:sp>
        <p:sp>
          <p:nvSpPr>
            <p:cNvPr id="100368" name="Text Box 4"/>
            <p:cNvSpPr txBox="1">
              <a:spLocks noChangeArrowheads="1"/>
            </p:cNvSpPr>
            <p:nvPr/>
          </p:nvSpPr>
          <p:spPr bwMode="auto">
            <a:xfrm>
              <a:off x="285" y="1253"/>
              <a:ext cx="2594" cy="1998"/>
            </a:xfrm>
            <a:prstGeom prst="rect">
              <a:avLst/>
            </a:prstGeom>
            <a:noFill/>
            <a:ln w="9525">
              <a:noFill/>
              <a:miter lim="800000"/>
              <a:headEnd/>
              <a:tailEnd/>
            </a:ln>
          </p:spPr>
          <p:txBody>
            <a:bodyPr wrap="none" lIns="90000" tIns="46800" rIns="90000" bIns="46800" anchor="ctr">
              <a:spAutoFit/>
            </a:bodyPr>
            <a:lstStyle/>
            <a:p>
              <a:pPr eaLnBrk="0" hangingPunct="0">
                <a:spcBef>
                  <a:spcPct val="50000"/>
                </a:spcBef>
                <a:buClr>
                  <a:srgbClr val="5B92E6"/>
                </a:buClr>
                <a:buFont typeface="Wingdings" charset="2"/>
                <a:buChar char="ü"/>
              </a:pPr>
              <a:r>
                <a:rPr lang="en-US" sz="2000" dirty="0">
                  <a:latin typeface="Tahoma" charset="0"/>
                </a:rPr>
                <a:t> </a:t>
              </a:r>
              <a:r>
                <a:rPr lang="en-US" sz="2000" dirty="0" err="1">
                  <a:latin typeface="Tahoma" charset="0"/>
                </a:rPr>
                <a:t>Autenticación</a:t>
              </a:r>
              <a:endParaRPr lang="en-US" sz="2000" dirty="0">
                <a:latin typeface="Tahoma" charset="0"/>
              </a:endParaRPr>
            </a:p>
            <a:p>
              <a:pPr eaLnBrk="0" hangingPunct="0">
                <a:spcBef>
                  <a:spcPct val="50000"/>
                </a:spcBef>
                <a:buClr>
                  <a:srgbClr val="5B92E6"/>
                </a:buClr>
                <a:buFont typeface="Wingdings" charset="2"/>
                <a:buChar char="ü"/>
              </a:pPr>
              <a:r>
                <a:rPr lang="en-US" sz="2000" dirty="0">
                  <a:latin typeface="Tahoma" charset="0"/>
                </a:rPr>
                <a:t> </a:t>
              </a:r>
              <a:r>
                <a:rPr lang="en-US" sz="2000" dirty="0" err="1">
                  <a:latin typeface="Tahoma" charset="0"/>
                </a:rPr>
                <a:t>Integridad</a:t>
              </a:r>
              <a:r>
                <a:rPr lang="en-US" sz="2000" dirty="0">
                  <a:latin typeface="Tahoma" charset="0"/>
                </a:rPr>
                <a:t> del </a:t>
              </a:r>
              <a:r>
                <a:rPr lang="en-US" sz="2000" dirty="0" err="1">
                  <a:latin typeface="Tahoma" charset="0"/>
                </a:rPr>
                <a:t>mensaje</a:t>
              </a:r>
              <a:endParaRPr lang="en-US" sz="2000" dirty="0">
                <a:latin typeface="Tahoma" charset="0"/>
              </a:endParaRPr>
            </a:p>
            <a:p>
              <a:pPr eaLnBrk="0" hangingPunct="0">
                <a:spcBef>
                  <a:spcPct val="50000"/>
                </a:spcBef>
                <a:buClr>
                  <a:srgbClr val="5B92E6"/>
                </a:buClr>
                <a:buFont typeface="Wingdings" charset="2"/>
                <a:buChar char="ü"/>
              </a:pPr>
              <a:r>
                <a:rPr lang="en-US" sz="2000" dirty="0">
                  <a:latin typeface="Tahoma" charset="0"/>
                </a:rPr>
                <a:t> </a:t>
              </a:r>
              <a:r>
                <a:rPr lang="en-US" sz="2000" dirty="0" err="1">
                  <a:latin typeface="Tahoma" charset="0"/>
                </a:rPr>
                <a:t>detección</a:t>
              </a:r>
              <a:r>
                <a:rPr lang="en-US" sz="2000" dirty="0">
                  <a:latin typeface="Tahoma" charset="0"/>
                </a:rPr>
                <a:t> de </a:t>
              </a:r>
              <a:r>
                <a:rPr lang="en-US" sz="2000" dirty="0" err="1">
                  <a:latin typeface="Tahoma" charset="0"/>
                </a:rPr>
                <a:t>réplica</a:t>
              </a:r>
              <a:r>
                <a:rPr lang="en-US" sz="2000" dirty="0">
                  <a:latin typeface="Tahoma" charset="0"/>
                </a:rPr>
                <a:t> e </a:t>
              </a:r>
              <a:r>
                <a:rPr lang="en-US" sz="2000" dirty="0" err="1">
                  <a:latin typeface="Tahoma" charset="0"/>
                </a:rPr>
                <a:t>integridad</a:t>
              </a:r>
              <a:endParaRPr lang="en-US" sz="2000" dirty="0">
                <a:latin typeface="Tahoma" charset="0"/>
              </a:endParaRPr>
            </a:p>
            <a:p>
              <a:pPr eaLnBrk="0" hangingPunct="0">
                <a:spcBef>
                  <a:spcPct val="50000"/>
                </a:spcBef>
                <a:buClr>
                  <a:srgbClr val="5B92E6"/>
                </a:buClr>
              </a:pPr>
              <a:r>
                <a:rPr lang="en-US" sz="2000" dirty="0">
                  <a:latin typeface="Tahoma" charset="0"/>
                </a:rPr>
                <a:t> de la </a:t>
              </a:r>
              <a:r>
                <a:rPr lang="en-US" sz="2000" dirty="0" err="1">
                  <a:latin typeface="Tahoma" charset="0"/>
                </a:rPr>
                <a:t>secuencia</a:t>
              </a:r>
              <a:endParaRPr lang="en-US" sz="2000" dirty="0">
                <a:latin typeface="Tahoma" charset="0"/>
              </a:endParaRPr>
            </a:p>
            <a:p>
              <a:pPr eaLnBrk="0" hangingPunct="0">
                <a:spcBef>
                  <a:spcPct val="50000"/>
                </a:spcBef>
                <a:buClr>
                  <a:srgbClr val="5B92E6"/>
                </a:buClr>
                <a:buFont typeface="Wingdings" charset="2"/>
                <a:buChar char="ü"/>
              </a:pPr>
              <a:r>
                <a:rPr lang="en-US" sz="2000" dirty="0">
                  <a:latin typeface="Tahoma" charset="0"/>
                </a:rPr>
                <a:t> </a:t>
              </a:r>
              <a:r>
                <a:rPr lang="en-US" sz="2000" dirty="0" err="1">
                  <a:latin typeface="Tahoma" charset="0"/>
                </a:rPr>
                <a:t>reconocimiento</a:t>
              </a:r>
              <a:r>
                <a:rPr lang="en-US" sz="2000" dirty="0">
                  <a:latin typeface="Tahoma" charset="0"/>
                </a:rPr>
                <a:t> de </a:t>
              </a:r>
              <a:r>
                <a:rPr lang="en-US" sz="2000" dirty="0" err="1">
                  <a:latin typeface="Tahoma" charset="0"/>
                </a:rPr>
                <a:t>ejecución</a:t>
              </a:r>
              <a:endParaRPr lang="en-US" sz="2000" dirty="0">
                <a:latin typeface="Tahoma" charset="0"/>
              </a:endParaRPr>
            </a:p>
            <a:p>
              <a:pPr eaLnBrk="0" hangingPunct="0">
                <a:spcBef>
                  <a:spcPct val="50000"/>
                </a:spcBef>
                <a:buClr>
                  <a:srgbClr val="5B92E6"/>
                </a:buClr>
                <a:buFont typeface="Wingdings" charset="2"/>
                <a:buChar char="ü"/>
              </a:pPr>
              <a:r>
                <a:rPr lang="en-US" sz="2000" dirty="0">
                  <a:latin typeface="Tahoma" charset="0"/>
                </a:rPr>
                <a:t> </a:t>
              </a:r>
              <a:r>
                <a:rPr lang="en-US" sz="2000" dirty="0" err="1">
                  <a:latin typeface="Tahoma" charset="0"/>
                </a:rPr>
                <a:t>Confidencialidad</a:t>
              </a:r>
              <a:r>
                <a:rPr lang="en-US" sz="2000" dirty="0">
                  <a:latin typeface="Tahoma" charset="0"/>
                </a:rPr>
                <a:t> del </a:t>
              </a:r>
              <a:r>
                <a:rPr lang="en-US" sz="2000" dirty="0" err="1">
                  <a:latin typeface="Tahoma" charset="0"/>
                </a:rPr>
                <a:t>mensaje</a:t>
              </a:r>
              <a:endParaRPr lang="en-US" sz="2000" dirty="0">
                <a:latin typeface="Tahoma" charset="0"/>
              </a:endParaRPr>
            </a:p>
            <a:p>
              <a:pPr eaLnBrk="0" hangingPunct="0">
                <a:spcBef>
                  <a:spcPct val="50000"/>
                </a:spcBef>
                <a:buClr>
                  <a:srgbClr val="5B92E6"/>
                </a:buClr>
                <a:buFont typeface="Wingdings" charset="2"/>
                <a:buChar char="ü"/>
              </a:pPr>
              <a:r>
                <a:rPr lang="en-US" sz="2000" dirty="0">
                  <a:latin typeface="Tahoma" charset="0"/>
                </a:rPr>
                <a:t>...</a:t>
              </a:r>
            </a:p>
          </p:txBody>
        </p:sp>
      </p:grpSp>
      <p:grpSp>
        <p:nvGrpSpPr>
          <p:cNvPr id="3" name="Group 13"/>
          <p:cNvGrpSpPr>
            <a:grpSpLocks/>
          </p:cNvGrpSpPr>
          <p:nvPr/>
        </p:nvGrpSpPr>
        <p:grpSpPr bwMode="auto">
          <a:xfrm>
            <a:off x="5402263" y="1485900"/>
            <a:ext cx="3079750" cy="3675063"/>
            <a:chOff x="3403" y="936"/>
            <a:chExt cx="1940" cy="2315"/>
          </a:xfrm>
        </p:grpSpPr>
        <p:sp>
          <p:nvSpPr>
            <p:cNvPr id="100365" name="Text Box 3"/>
            <p:cNvSpPr txBox="1">
              <a:spLocks noChangeArrowheads="1"/>
            </p:cNvSpPr>
            <p:nvPr/>
          </p:nvSpPr>
          <p:spPr bwMode="auto">
            <a:xfrm>
              <a:off x="3403" y="936"/>
              <a:ext cx="1940" cy="253"/>
            </a:xfrm>
            <a:prstGeom prst="rect">
              <a:avLst/>
            </a:prstGeom>
            <a:noFill/>
            <a:ln w="9525">
              <a:noFill/>
              <a:miter lim="800000"/>
              <a:headEnd/>
              <a:tailEnd/>
            </a:ln>
          </p:spPr>
          <p:txBody>
            <a:bodyPr wrap="none" lIns="90000" tIns="46800" rIns="90000" bIns="46800" anchor="ctr">
              <a:spAutoFit/>
            </a:bodyPr>
            <a:lstStyle/>
            <a:p>
              <a:pPr algn="ctr" eaLnBrk="0" hangingPunct="0">
                <a:spcBef>
                  <a:spcPct val="50000"/>
                </a:spcBef>
              </a:pPr>
              <a:r>
                <a:rPr lang="en-US" sz="2000" b="1">
                  <a:latin typeface="Tahoma" charset="0"/>
                </a:rPr>
                <a:t>Mecanismos « 03.48 »</a:t>
              </a:r>
            </a:p>
          </p:txBody>
        </p:sp>
        <p:sp>
          <p:nvSpPr>
            <p:cNvPr id="100366" name="Text Box 5"/>
            <p:cNvSpPr txBox="1">
              <a:spLocks noChangeArrowheads="1"/>
            </p:cNvSpPr>
            <p:nvPr/>
          </p:nvSpPr>
          <p:spPr bwMode="auto">
            <a:xfrm>
              <a:off x="3405" y="1253"/>
              <a:ext cx="1892" cy="1998"/>
            </a:xfrm>
            <a:prstGeom prst="rect">
              <a:avLst/>
            </a:prstGeom>
            <a:noFill/>
            <a:ln w="9525">
              <a:noFill/>
              <a:miter lim="800000"/>
              <a:headEnd/>
              <a:tailEnd/>
            </a:ln>
          </p:spPr>
          <p:txBody>
            <a:bodyPr wrap="none" lIns="90000" tIns="46800" rIns="90000" bIns="46800" anchor="ctr">
              <a:spAutoFit/>
            </a:bodyPr>
            <a:lstStyle/>
            <a:p>
              <a:pPr eaLnBrk="0" hangingPunct="0">
                <a:spcBef>
                  <a:spcPct val="50000"/>
                </a:spcBef>
                <a:buClr>
                  <a:srgbClr val="FF5050"/>
                </a:buClr>
                <a:buFont typeface="Wingdings" charset="2"/>
                <a:buChar char="ü"/>
              </a:pPr>
              <a:r>
                <a:rPr lang="en-US" sz="2000" dirty="0">
                  <a:latin typeface="Tahoma" charset="0"/>
                </a:rPr>
                <a:t>Checksum </a:t>
              </a:r>
              <a:r>
                <a:rPr lang="en-US" sz="2000" dirty="0" err="1">
                  <a:latin typeface="Tahoma" charset="0"/>
                </a:rPr>
                <a:t>criptográfico</a:t>
              </a:r>
              <a:endParaRPr lang="en-US" sz="2000" dirty="0">
                <a:latin typeface="Tahoma" charset="0"/>
              </a:endParaRPr>
            </a:p>
            <a:p>
              <a:pPr eaLnBrk="0" hangingPunct="0">
                <a:spcBef>
                  <a:spcPct val="50000"/>
                </a:spcBef>
                <a:buClr>
                  <a:srgbClr val="FF5050"/>
                </a:buClr>
                <a:buFont typeface="Wingdings" charset="2"/>
                <a:buChar char="ü"/>
              </a:pPr>
              <a:r>
                <a:rPr lang="en-US" sz="2000" dirty="0">
                  <a:latin typeface="Tahoma" charset="0"/>
                </a:rPr>
                <a:t>Checksum </a:t>
              </a:r>
              <a:r>
                <a:rPr lang="en-US" sz="2000" dirty="0" err="1">
                  <a:latin typeface="Tahoma" charset="0"/>
                </a:rPr>
                <a:t>redundante</a:t>
              </a:r>
              <a:endParaRPr lang="en-US" sz="2000" dirty="0">
                <a:latin typeface="Tahoma" charset="0"/>
              </a:endParaRPr>
            </a:p>
            <a:p>
              <a:pPr eaLnBrk="0" hangingPunct="0">
                <a:spcBef>
                  <a:spcPct val="50000"/>
                </a:spcBef>
                <a:buClr>
                  <a:srgbClr val="FF5050"/>
                </a:buClr>
                <a:buFont typeface="Wingdings" charset="2"/>
                <a:buChar char="ü"/>
              </a:pPr>
              <a:r>
                <a:rPr lang="en-US" sz="2000" dirty="0">
                  <a:latin typeface="Tahoma" charset="0"/>
                </a:rPr>
                <a:t> </a:t>
              </a:r>
              <a:r>
                <a:rPr lang="en-US" sz="2000" dirty="0" err="1">
                  <a:latin typeface="Tahoma" charset="0"/>
                </a:rPr>
                <a:t>Contador</a:t>
              </a:r>
              <a:endParaRPr lang="en-US" sz="2000" dirty="0">
                <a:latin typeface="Tahoma" charset="0"/>
              </a:endParaRPr>
            </a:p>
            <a:p>
              <a:pPr eaLnBrk="0" hangingPunct="0">
                <a:spcBef>
                  <a:spcPct val="50000"/>
                </a:spcBef>
                <a:buClr>
                  <a:srgbClr val="FF5050"/>
                </a:buClr>
                <a:buFont typeface="Wingdings" charset="2"/>
                <a:buChar char="ü"/>
              </a:pPr>
              <a:r>
                <a:rPr lang="en-US" sz="2000" dirty="0">
                  <a:latin typeface="Tahoma" charset="0"/>
                </a:rPr>
                <a:t> </a:t>
              </a:r>
              <a:r>
                <a:rPr lang="en-US" sz="2000" dirty="0" err="1">
                  <a:latin typeface="Tahoma" charset="0"/>
                </a:rPr>
                <a:t>Recibo</a:t>
              </a:r>
              <a:r>
                <a:rPr lang="en-US" sz="2000" dirty="0">
                  <a:latin typeface="Tahoma" charset="0"/>
                </a:rPr>
                <a:t> (</a:t>
              </a:r>
              <a:r>
                <a:rPr lang="en-US" sz="2000" dirty="0" err="1">
                  <a:latin typeface="Tahoma" charset="0"/>
                </a:rPr>
                <a:t>PoR</a:t>
              </a:r>
              <a:r>
                <a:rPr lang="en-US" sz="2000" dirty="0">
                  <a:latin typeface="Tahoma" charset="0"/>
                </a:rPr>
                <a:t>)</a:t>
              </a:r>
            </a:p>
            <a:p>
              <a:pPr eaLnBrk="0" hangingPunct="0">
                <a:spcBef>
                  <a:spcPct val="50000"/>
                </a:spcBef>
                <a:buClr>
                  <a:srgbClr val="FF5050"/>
                </a:buClr>
                <a:buFont typeface="Wingdings" charset="2"/>
                <a:buChar char="ü"/>
              </a:pPr>
              <a:r>
                <a:rPr lang="en-US" sz="2000" dirty="0">
                  <a:latin typeface="Tahoma" charset="0"/>
                </a:rPr>
                <a:t> </a:t>
              </a:r>
              <a:r>
                <a:rPr lang="en-US" sz="2000" dirty="0" err="1">
                  <a:latin typeface="Tahoma" charset="0"/>
                </a:rPr>
                <a:t>Encriptado</a:t>
              </a:r>
              <a:endParaRPr lang="en-US" sz="2000" dirty="0">
                <a:latin typeface="Tahoma" charset="0"/>
              </a:endParaRPr>
            </a:p>
            <a:p>
              <a:pPr eaLnBrk="0" hangingPunct="0">
                <a:spcBef>
                  <a:spcPct val="50000"/>
                </a:spcBef>
                <a:buClr>
                  <a:srgbClr val="FF5050"/>
                </a:buClr>
                <a:buFont typeface="Wingdings" charset="2"/>
                <a:buChar char="ü"/>
              </a:pPr>
              <a:endParaRPr lang="en-US" sz="2000" dirty="0">
                <a:latin typeface="Tahoma" charset="0"/>
              </a:endParaRPr>
            </a:p>
            <a:p>
              <a:pPr eaLnBrk="0" hangingPunct="0">
                <a:spcBef>
                  <a:spcPct val="50000"/>
                </a:spcBef>
                <a:buClr>
                  <a:srgbClr val="FF5050"/>
                </a:buClr>
                <a:buFont typeface="Wingdings" charset="2"/>
                <a:buChar char="ü"/>
              </a:pPr>
              <a:endParaRPr lang="en-US" sz="2000" dirty="0">
                <a:latin typeface="Tahoma" charset="0"/>
              </a:endParaRPr>
            </a:p>
          </p:txBody>
        </p:sp>
      </p:grpSp>
      <p:grpSp>
        <p:nvGrpSpPr>
          <p:cNvPr id="4" name="Group 14"/>
          <p:cNvGrpSpPr>
            <a:grpSpLocks/>
          </p:cNvGrpSpPr>
          <p:nvPr/>
        </p:nvGrpSpPr>
        <p:grpSpPr bwMode="auto">
          <a:xfrm>
            <a:off x="762000" y="4968874"/>
            <a:ext cx="8382000" cy="1358899"/>
            <a:chOff x="480" y="3130"/>
            <a:chExt cx="5280" cy="856"/>
          </a:xfrm>
        </p:grpSpPr>
        <p:sp>
          <p:nvSpPr>
            <p:cNvPr id="100362" name="Rectangle 6"/>
            <p:cNvSpPr>
              <a:spLocks noChangeArrowheads="1"/>
            </p:cNvSpPr>
            <p:nvPr/>
          </p:nvSpPr>
          <p:spPr bwMode="auto">
            <a:xfrm>
              <a:off x="807" y="3130"/>
              <a:ext cx="4953" cy="544"/>
            </a:xfrm>
            <a:prstGeom prst="rect">
              <a:avLst/>
            </a:prstGeom>
            <a:noFill/>
            <a:ln w="9525">
              <a:noFill/>
              <a:miter lim="800000"/>
              <a:headEnd/>
              <a:tailEnd/>
            </a:ln>
          </p:spPr>
          <p:txBody>
            <a:bodyPr lIns="90000" tIns="46800" rIns="90000" bIns="46800" anchor="ctr">
              <a:spAutoFit/>
            </a:bodyPr>
            <a:lstStyle/>
            <a:p>
              <a:pPr defTabSz="762000" eaLnBrk="0" hangingPunct="0"/>
              <a:r>
                <a:rPr lang="en-US" sz="1800" b="1" dirty="0">
                  <a:solidFill>
                    <a:srgbClr val="3399FF"/>
                  </a:solidFill>
                  <a:latin typeface="Tahoma" charset="0"/>
                </a:rPr>
                <a:t>Checksum</a:t>
              </a:r>
              <a:r>
                <a:rPr lang="en-US" sz="1600" dirty="0">
                  <a:latin typeface="Tahoma" charset="0"/>
                </a:rPr>
                <a:t> </a:t>
              </a:r>
              <a:r>
                <a:rPr lang="en-US" sz="1600" dirty="0" err="1">
                  <a:latin typeface="Tahoma" charset="0"/>
                </a:rPr>
                <a:t>conteo</a:t>
              </a:r>
              <a:r>
                <a:rPr lang="en-US" sz="1600" dirty="0">
                  <a:latin typeface="Tahoma" charset="0"/>
                </a:rPr>
                <a:t> del </a:t>
              </a:r>
              <a:r>
                <a:rPr lang="en-US" sz="1600" dirty="0" err="1">
                  <a:latin typeface="Tahoma" charset="0"/>
                </a:rPr>
                <a:t>número</a:t>
              </a:r>
              <a:r>
                <a:rPr lang="en-US" sz="1600" dirty="0">
                  <a:latin typeface="Tahoma" charset="0"/>
                </a:rPr>
                <a:t> de bits en </a:t>
              </a:r>
              <a:r>
                <a:rPr lang="en-US" sz="1600" dirty="0" err="1">
                  <a:latin typeface="Tahoma" charset="0"/>
                </a:rPr>
                <a:t>una</a:t>
              </a:r>
              <a:r>
                <a:rPr lang="en-US" sz="1600" dirty="0">
                  <a:latin typeface="Tahoma" charset="0"/>
                </a:rPr>
                <a:t> </a:t>
              </a:r>
              <a:r>
                <a:rPr lang="en-US" sz="1600" dirty="0" err="1">
                  <a:latin typeface="Tahoma" charset="0"/>
                </a:rPr>
                <a:t>transmisión</a:t>
              </a:r>
              <a:r>
                <a:rPr lang="en-US" sz="1600" dirty="0">
                  <a:latin typeface="Tahoma" charset="0"/>
                </a:rPr>
                <a:t> </a:t>
              </a:r>
              <a:r>
                <a:rPr lang="en-US" sz="1600" dirty="0" err="1">
                  <a:latin typeface="Tahoma" charset="0"/>
                </a:rPr>
                <a:t>para</a:t>
              </a:r>
              <a:r>
                <a:rPr lang="en-US" sz="1600" dirty="0">
                  <a:latin typeface="Tahoma" charset="0"/>
                </a:rPr>
                <a:t> </a:t>
              </a:r>
              <a:r>
                <a:rPr lang="en-US" sz="1600" dirty="0" err="1">
                  <a:latin typeface="Tahoma" charset="0"/>
                </a:rPr>
                <a:t>que</a:t>
              </a:r>
              <a:r>
                <a:rPr lang="en-US" sz="1600" dirty="0">
                  <a:latin typeface="Tahoma" charset="0"/>
                </a:rPr>
                <a:t> el receptor </a:t>
              </a:r>
              <a:r>
                <a:rPr lang="en-US" sz="1600" dirty="0" err="1">
                  <a:latin typeface="Tahoma" charset="0"/>
                </a:rPr>
                <a:t>pueda</a:t>
              </a:r>
              <a:r>
                <a:rPr lang="en-US" sz="1600" dirty="0">
                  <a:latin typeface="Tahoma" charset="0"/>
                </a:rPr>
                <a:t> </a:t>
              </a:r>
              <a:r>
                <a:rPr lang="en-US" sz="1600" dirty="0" err="1">
                  <a:latin typeface="Tahoma" charset="0"/>
                </a:rPr>
                <a:t>asegurarse</a:t>
              </a:r>
              <a:r>
                <a:rPr lang="en-US" sz="1600" dirty="0">
                  <a:latin typeface="Tahoma" charset="0"/>
                </a:rPr>
                <a:t> </a:t>
              </a:r>
              <a:r>
                <a:rPr lang="en-US" sz="1600" dirty="0" err="1">
                  <a:latin typeface="Tahoma" charset="0"/>
                </a:rPr>
                <a:t>que</a:t>
              </a:r>
              <a:r>
                <a:rPr lang="en-US" sz="1600" dirty="0">
                  <a:latin typeface="Tahoma" charset="0"/>
                </a:rPr>
                <a:t> el </a:t>
              </a:r>
              <a:r>
                <a:rPr lang="en-US" sz="1600" dirty="0" err="1">
                  <a:latin typeface="Tahoma" charset="0"/>
                </a:rPr>
                <a:t>número</a:t>
              </a:r>
              <a:r>
                <a:rPr lang="en-US" sz="1600" dirty="0">
                  <a:latin typeface="Tahoma" charset="0"/>
                </a:rPr>
                <a:t> de bits </a:t>
              </a:r>
              <a:r>
                <a:rPr lang="en-US" sz="1600" dirty="0" err="1">
                  <a:latin typeface="Tahoma" charset="0"/>
                </a:rPr>
                <a:t>correctos</a:t>
              </a:r>
              <a:r>
                <a:rPr lang="en-US" sz="1600" dirty="0">
                  <a:latin typeface="Tahoma" charset="0"/>
                </a:rPr>
                <a:t> </a:t>
              </a:r>
              <a:r>
                <a:rPr lang="en-US" sz="1600" dirty="0" err="1">
                  <a:latin typeface="Tahoma" charset="0"/>
                </a:rPr>
                <a:t>llegaron</a:t>
              </a:r>
              <a:r>
                <a:rPr lang="en-US" sz="1600" dirty="0">
                  <a:latin typeface="Tahoma" charset="0"/>
                </a:rPr>
                <a:t> y </a:t>
              </a:r>
              <a:r>
                <a:rPr lang="en-US" sz="1600" dirty="0" err="1">
                  <a:latin typeface="Tahoma" charset="0"/>
                </a:rPr>
                <a:t>que</a:t>
              </a:r>
              <a:r>
                <a:rPr lang="en-US" sz="1600" dirty="0">
                  <a:latin typeface="Tahoma" charset="0"/>
                </a:rPr>
                <a:t> el </a:t>
              </a:r>
              <a:r>
                <a:rPr lang="en-US" sz="1600" dirty="0" err="1">
                  <a:latin typeface="Tahoma" charset="0"/>
                </a:rPr>
                <a:t>mensaje</a:t>
              </a:r>
              <a:r>
                <a:rPr lang="en-US" sz="1600" dirty="0">
                  <a:latin typeface="Tahoma" charset="0"/>
                </a:rPr>
                <a:t> </a:t>
              </a:r>
              <a:r>
                <a:rPr lang="en-US" sz="1600" dirty="0" err="1">
                  <a:latin typeface="Tahoma" charset="0"/>
                </a:rPr>
                <a:t>esta</a:t>
              </a:r>
              <a:r>
                <a:rPr lang="en-US" sz="1600" dirty="0">
                  <a:latin typeface="Tahoma" charset="0"/>
                </a:rPr>
                <a:t> </a:t>
              </a:r>
              <a:r>
                <a:rPr lang="en-US" sz="1600" dirty="0" err="1">
                  <a:latin typeface="Tahoma" charset="0"/>
                </a:rPr>
                <a:t>intacto</a:t>
              </a:r>
              <a:endParaRPr lang="en-US" sz="1600" dirty="0">
                <a:latin typeface="Tahoma" charset="0"/>
              </a:endParaRPr>
            </a:p>
          </p:txBody>
        </p:sp>
        <p:sp>
          <p:nvSpPr>
            <p:cNvPr id="100363" name="Rectangle 7"/>
            <p:cNvSpPr>
              <a:spLocks noChangeArrowheads="1"/>
            </p:cNvSpPr>
            <p:nvPr/>
          </p:nvSpPr>
          <p:spPr bwMode="auto">
            <a:xfrm>
              <a:off x="816" y="3597"/>
              <a:ext cx="4848" cy="389"/>
            </a:xfrm>
            <a:prstGeom prst="rect">
              <a:avLst/>
            </a:prstGeom>
            <a:noFill/>
            <a:ln w="9525">
              <a:noFill/>
              <a:miter lim="800000"/>
              <a:headEnd/>
              <a:tailEnd/>
            </a:ln>
          </p:spPr>
          <p:txBody>
            <a:bodyPr lIns="90000" tIns="46800" rIns="90000" bIns="46800" anchor="ctr">
              <a:spAutoFit/>
            </a:bodyPr>
            <a:lstStyle/>
            <a:p>
              <a:pPr defTabSz="762000" eaLnBrk="0" hangingPunct="0"/>
              <a:r>
                <a:rPr lang="en-US" sz="1800" b="1">
                  <a:solidFill>
                    <a:srgbClr val="3399FF"/>
                  </a:solidFill>
                  <a:latin typeface="Tahoma" charset="0"/>
                </a:rPr>
                <a:t>Encryption</a:t>
              </a:r>
              <a:r>
                <a:rPr lang="en-US" sz="1600">
                  <a:latin typeface="Tahoma" charset="0"/>
                </a:rPr>
                <a:t> Procedimiento criptográfico en el que un mensaje legible se encripta y se hace ilegible para todos los que no tengan la clave criptográfica adecuada. </a:t>
              </a:r>
            </a:p>
          </p:txBody>
        </p:sp>
        <p:pic>
          <p:nvPicPr>
            <p:cNvPr id="100364" name="Picture 8" descr="wile"/>
            <p:cNvPicPr>
              <a:picLocks noChangeAspect="1" noChangeArrowheads="1"/>
            </p:cNvPicPr>
            <p:nvPr/>
          </p:nvPicPr>
          <p:blipFill>
            <a:blip r:embed="rId3" cstate="print"/>
            <a:srcRect/>
            <a:stretch>
              <a:fillRect/>
            </a:stretch>
          </p:blipFill>
          <p:spPr bwMode="auto">
            <a:xfrm>
              <a:off x="480" y="3261"/>
              <a:ext cx="243" cy="588"/>
            </a:xfrm>
            <a:prstGeom prst="rect">
              <a:avLst/>
            </a:prstGeom>
            <a:noFill/>
            <a:ln w="9525">
              <a:noFill/>
              <a:miter lim="800000"/>
              <a:headEnd/>
              <a:tailEnd/>
            </a:ln>
          </p:spPr>
        </p:pic>
      </p:grpSp>
      <p:sp>
        <p:nvSpPr>
          <p:cNvPr id="100359" name="Text Box 10"/>
          <p:cNvSpPr txBox="1">
            <a:spLocks noChangeArrowheads="1"/>
          </p:cNvSpPr>
          <p:nvPr/>
        </p:nvSpPr>
        <p:spPr bwMode="auto">
          <a:xfrm>
            <a:off x="3549650" y="1049338"/>
            <a:ext cx="3862388" cy="461962"/>
          </a:xfrm>
          <a:prstGeom prst="rect">
            <a:avLst/>
          </a:prstGeom>
          <a:noFill/>
          <a:ln w="9525">
            <a:noFill/>
            <a:miter lim="800000"/>
            <a:headEnd/>
            <a:tailEnd/>
          </a:ln>
        </p:spPr>
        <p:txBody>
          <a:bodyPr wrap="none">
            <a:spAutoFit/>
          </a:bodyPr>
          <a:lstStyle/>
          <a:p>
            <a:pPr algn="ctr" eaLnBrk="0" hangingPunct="0"/>
            <a:r>
              <a:rPr lang="en-US" b="1">
                <a:solidFill>
                  <a:srgbClr val="A6A6A6"/>
                </a:solidFill>
              </a:rPr>
              <a:t>parámetros de seguridad</a:t>
            </a:r>
          </a:p>
        </p:txBody>
      </p:sp>
      <p:sp>
        <p:nvSpPr>
          <p:cNvPr id="18"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00361"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1" fill="hold"/>
                                        <p:tgtEl>
                                          <p:spTgt spid="4"/>
                                        </p:tgtEl>
                                        <p:attrNameLst>
                                          <p:attrName/>
                                        </p:attrNameLst>
                                      </p:cBhvr>
                                    </p:anim>
                                  </p:childTnLst>
                                </p:cTn>
                              </p:par>
                              <p:par>
                                <p:cTn id="16" presetID="1"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a:xfrm>
            <a:off x="1" y="401638"/>
            <a:ext cx="9144000"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102403" name="Slide Number Placeholder 3"/>
          <p:cNvSpPr>
            <a:spLocks noGrp="1"/>
          </p:cNvSpPr>
          <p:nvPr>
            <p:ph type="sldNum" sz="quarter" idx="10"/>
          </p:nvPr>
        </p:nvSpPr>
        <p:spPr bwMode="auto">
          <a:noFill/>
          <a:ln>
            <a:miter lim="800000"/>
            <a:headEnd/>
            <a:tailEnd/>
          </a:ln>
        </p:spPr>
        <p:txBody>
          <a:bodyPr/>
          <a:lstStyle/>
          <a:p>
            <a:fld id="{F0FDF634-22B1-40C3-9375-7AFD9BA463EF}" type="slidenum">
              <a:rPr lang="en-US"/>
              <a:pPr/>
              <a:t>31</a:t>
            </a:fld>
            <a:endParaRPr lang="en-US"/>
          </a:p>
        </p:txBody>
      </p:sp>
      <p:grpSp>
        <p:nvGrpSpPr>
          <p:cNvPr id="2" name="Group 3"/>
          <p:cNvGrpSpPr>
            <a:grpSpLocks/>
          </p:cNvGrpSpPr>
          <p:nvPr/>
        </p:nvGrpSpPr>
        <p:grpSpPr bwMode="auto">
          <a:xfrm>
            <a:off x="1797050" y="1135063"/>
            <a:ext cx="5611813" cy="1801812"/>
            <a:chOff x="1219" y="709"/>
            <a:chExt cx="3535" cy="1135"/>
          </a:xfrm>
        </p:grpSpPr>
        <p:pic>
          <p:nvPicPr>
            <p:cNvPr id="102430" name="Picture 4"/>
            <p:cNvPicPr>
              <a:picLocks noChangeAspect="1" noChangeArrowheads="1"/>
            </p:cNvPicPr>
            <p:nvPr/>
          </p:nvPicPr>
          <p:blipFill>
            <a:blip r:embed="rId3" cstate="print"/>
            <a:srcRect/>
            <a:stretch>
              <a:fillRect/>
            </a:stretch>
          </p:blipFill>
          <p:spPr bwMode="auto">
            <a:xfrm>
              <a:off x="3288" y="992"/>
              <a:ext cx="1320" cy="459"/>
            </a:xfrm>
            <a:prstGeom prst="rect">
              <a:avLst/>
            </a:prstGeom>
            <a:noFill/>
            <a:ln w="9525">
              <a:noFill/>
              <a:miter lim="800000"/>
              <a:headEnd/>
              <a:tailEnd/>
            </a:ln>
          </p:spPr>
        </p:pic>
        <p:pic>
          <p:nvPicPr>
            <p:cNvPr id="102431" name="Picture 5"/>
            <p:cNvPicPr>
              <a:picLocks noChangeAspect="1" noChangeArrowheads="1"/>
            </p:cNvPicPr>
            <p:nvPr/>
          </p:nvPicPr>
          <p:blipFill>
            <a:blip r:embed="rId4" cstate="print"/>
            <a:srcRect/>
            <a:stretch>
              <a:fillRect/>
            </a:stretch>
          </p:blipFill>
          <p:spPr bwMode="auto">
            <a:xfrm>
              <a:off x="1349" y="709"/>
              <a:ext cx="591" cy="845"/>
            </a:xfrm>
            <a:prstGeom prst="rect">
              <a:avLst/>
            </a:prstGeom>
            <a:noFill/>
            <a:ln w="9525">
              <a:noFill/>
              <a:miter lim="800000"/>
              <a:headEnd/>
              <a:tailEnd/>
            </a:ln>
          </p:spPr>
        </p:pic>
        <p:sp>
          <p:nvSpPr>
            <p:cNvPr id="102432" name="Text Box 6"/>
            <p:cNvSpPr txBox="1">
              <a:spLocks noChangeArrowheads="1"/>
            </p:cNvSpPr>
            <p:nvPr/>
          </p:nvSpPr>
          <p:spPr bwMode="auto">
            <a:xfrm>
              <a:off x="1219" y="1631"/>
              <a:ext cx="891" cy="212"/>
            </a:xfrm>
            <a:prstGeom prst="rect">
              <a:avLst/>
            </a:prstGeom>
            <a:noFill/>
            <a:ln w="9525">
              <a:noFill/>
              <a:miter lim="800000"/>
              <a:headEnd/>
              <a:tailEnd/>
            </a:ln>
          </p:spPr>
          <p:txBody>
            <a:bodyPr wrap="none">
              <a:spAutoFit/>
            </a:bodyPr>
            <a:lstStyle/>
            <a:p>
              <a:pPr algn="ctr" eaLnBrk="0" hangingPunct="0"/>
              <a:r>
                <a:rPr lang="en-US" sz="1600" b="1"/>
                <a:t>Conteo OTA</a:t>
              </a:r>
            </a:p>
          </p:txBody>
        </p:sp>
        <p:sp>
          <p:nvSpPr>
            <p:cNvPr id="102433" name="Text Box 7"/>
            <p:cNvSpPr txBox="1">
              <a:spLocks noChangeArrowheads="1"/>
            </p:cNvSpPr>
            <p:nvPr/>
          </p:nvSpPr>
          <p:spPr bwMode="auto">
            <a:xfrm>
              <a:off x="3546" y="1631"/>
              <a:ext cx="1208" cy="213"/>
            </a:xfrm>
            <a:prstGeom prst="rect">
              <a:avLst/>
            </a:prstGeom>
            <a:noFill/>
            <a:ln w="9525">
              <a:noFill/>
              <a:miter lim="800000"/>
              <a:headEnd/>
              <a:tailEnd/>
            </a:ln>
          </p:spPr>
          <p:txBody>
            <a:bodyPr wrap="none">
              <a:spAutoFit/>
            </a:bodyPr>
            <a:lstStyle/>
            <a:p>
              <a:pPr algn="ctr" eaLnBrk="0" hangingPunct="0"/>
              <a:r>
                <a:rPr lang="en-US" sz="1600" b="1"/>
                <a:t>Conteo  de tarjeta </a:t>
              </a:r>
            </a:p>
          </p:txBody>
        </p:sp>
      </p:grpSp>
      <p:grpSp>
        <p:nvGrpSpPr>
          <p:cNvPr id="3" name="Group 8"/>
          <p:cNvGrpSpPr>
            <a:grpSpLocks/>
          </p:cNvGrpSpPr>
          <p:nvPr/>
        </p:nvGrpSpPr>
        <p:grpSpPr bwMode="auto">
          <a:xfrm>
            <a:off x="285750" y="2997200"/>
            <a:ext cx="6640513" cy="360363"/>
            <a:chOff x="267" y="1888"/>
            <a:chExt cx="4183" cy="227"/>
          </a:xfrm>
        </p:grpSpPr>
        <p:sp>
          <p:nvSpPr>
            <p:cNvPr id="102427" name="Text Box 9"/>
            <p:cNvSpPr txBox="1">
              <a:spLocks noChangeArrowheads="1"/>
            </p:cNvSpPr>
            <p:nvPr/>
          </p:nvSpPr>
          <p:spPr bwMode="auto">
            <a:xfrm>
              <a:off x="267" y="1888"/>
              <a:ext cx="914" cy="213"/>
            </a:xfrm>
            <a:prstGeom prst="rect">
              <a:avLst/>
            </a:prstGeom>
            <a:noFill/>
            <a:ln w="9525">
              <a:noFill/>
              <a:miter lim="800000"/>
              <a:headEnd/>
              <a:tailEnd/>
            </a:ln>
          </p:spPr>
          <p:txBody>
            <a:bodyPr wrap="none">
              <a:spAutoFit/>
            </a:bodyPr>
            <a:lstStyle/>
            <a:p>
              <a:pPr algn="ctr" eaLnBrk="0" hangingPunct="0"/>
              <a:r>
                <a:rPr lang="en-US" sz="1600" b="1">
                  <a:solidFill>
                    <a:srgbClr val="FF0066"/>
                  </a:solidFill>
                </a:rPr>
                <a:t>Inicialización</a:t>
              </a:r>
            </a:p>
          </p:txBody>
        </p:sp>
        <p:sp>
          <p:nvSpPr>
            <p:cNvPr id="102428" name="Text Box 10"/>
            <p:cNvSpPr txBox="1">
              <a:spLocks noChangeArrowheads="1"/>
            </p:cNvSpPr>
            <p:nvPr/>
          </p:nvSpPr>
          <p:spPr bwMode="auto">
            <a:xfrm>
              <a:off x="1249" y="1903"/>
              <a:ext cx="853" cy="212"/>
            </a:xfrm>
            <a:prstGeom prst="rect">
              <a:avLst/>
            </a:prstGeom>
            <a:noFill/>
            <a:ln w="9525">
              <a:noFill/>
              <a:miter lim="800000"/>
              <a:headEnd/>
              <a:tailEnd/>
            </a:ln>
          </p:spPr>
          <p:txBody>
            <a:bodyPr wrap="none">
              <a:spAutoFit/>
            </a:bodyPr>
            <a:lstStyle/>
            <a:p>
              <a:pPr algn="ctr" eaLnBrk="0" hangingPunct="0"/>
              <a:r>
                <a:rPr lang="en-US" sz="1600" b="1"/>
                <a:t>Cpt OTA = 0</a:t>
              </a:r>
            </a:p>
          </p:txBody>
        </p:sp>
        <p:sp>
          <p:nvSpPr>
            <p:cNvPr id="102429" name="Text Box 11"/>
            <p:cNvSpPr txBox="1">
              <a:spLocks noChangeArrowheads="1"/>
            </p:cNvSpPr>
            <p:nvPr/>
          </p:nvSpPr>
          <p:spPr bwMode="auto">
            <a:xfrm>
              <a:off x="3576" y="1903"/>
              <a:ext cx="874" cy="212"/>
            </a:xfrm>
            <a:prstGeom prst="rect">
              <a:avLst/>
            </a:prstGeom>
            <a:noFill/>
            <a:ln w="9525">
              <a:noFill/>
              <a:miter lim="800000"/>
              <a:headEnd/>
              <a:tailEnd/>
            </a:ln>
          </p:spPr>
          <p:txBody>
            <a:bodyPr wrap="none">
              <a:spAutoFit/>
            </a:bodyPr>
            <a:lstStyle/>
            <a:p>
              <a:pPr algn="ctr" eaLnBrk="0" hangingPunct="0"/>
              <a:r>
                <a:rPr lang="en-US" sz="1600" b="1"/>
                <a:t>Cpt Card = 0</a:t>
              </a:r>
            </a:p>
          </p:txBody>
        </p:sp>
      </p:grpSp>
      <p:sp>
        <p:nvSpPr>
          <p:cNvPr id="15" name="Text Box 12"/>
          <p:cNvSpPr txBox="1">
            <a:spLocks noChangeArrowheads="1"/>
          </p:cNvSpPr>
          <p:nvPr/>
        </p:nvSpPr>
        <p:spPr bwMode="auto">
          <a:xfrm>
            <a:off x="550863" y="3875088"/>
            <a:ext cx="871537" cy="336550"/>
          </a:xfrm>
          <a:prstGeom prst="rect">
            <a:avLst/>
          </a:prstGeom>
          <a:noFill/>
          <a:ln w="9525">
            <a:noFill/>
            <a:miter lim="800000"/>
            <a:headEnd/>
            <a:tailEnd/>
          </a:ln>
        </p:spPr>
        <p:txBody>
          <a:bodyPr wrap="none">
            <a:spAutoFit/>
          </a:bodyPr>
          <a:lstStyle/>
          <a:p>
            <a:pPr algn="ctr" eaLnBrk="0" hangingPunct="0"/>
            <a:r>
              <a:rPr lang="en-US" sz="1600" b="1">
                <a:solidFill>
                  <a:srgbClr val="FF0066"/>
                </a:solidFill>
              </a:rPr>
              <a:t>ESMS1</a:t>
            </a:r>
          </a:p>
        </p:txBody>
      </p:sp>
      <p:sp>
        <p:nvSpPr>
          <p:cNvPr id="16" name="Text Box 13"/>
          <p:cNvSpPr txBox="1">
            <a:spLocks noChangeArrowheads="1"/>
          </p:cNvSpPr>
          <p:nvPr/>
        </p:nvSpPr>
        <p:spPr bwMode="auto">
          <a:xfrm>
            <a:off x="5297488" y="3843338"/>
            <a:ext cx="3678237" cy="1252537"/>
          </a:xfrm>
          <a:prstGeom prst="rect">
            <a:avLst/>
          </a:prstGeom>
          <a:noFill/>
          <a:ln w="9525">
            <a:noFill/>
            <a:miter lim="800000"/>
            <a:headEnd/>
            <a:tailEnd/>
          </a:ln>
        </p:spPr>
        <p:txBody>
          <a:bodyPr wrap="none">
            <a:spAutoFit/>
          </a:bodyPr>
          <a:lstStyle/>
          <a:p>
            <a:pPr eaLnBrk="0" hangingPunct="0"/>
            <a:r>
              <a:rPr lang="en-US" sz="1600" b="1"/>
              <a:t>Cpt OTA +1  &gt; Cpt Card ? </a:t>
            </a:r>
            <a:r>
              <a:rPr lang="en-US" sz="1000" b="1" i="1">
                <a:solidFill>
                  <a:srgbClr val="FF9933"/>
                </a:solidFill>
              </a:rPr>
              <a:t>(Counter higher)</a:t>
            </a:r>
          </a:p>
          <a:p>
            <a:pPr eaLnBrk="0" hangingPunct="0"/>
            <a:endParaRPr lang="en-US" sz="1200" b="1">
              <a:solidFill>
                <a:srgbClr val="FF9933"/>
              </a:solidFill>
            </a:endParaRPr>
          </a:p>
          <a:p>
            <a:pPr eaLnBrk="0" hangingPunct="0">
              <a:buFontTx/>
              <a:buChar char="•"/>
            </a:pPr>
            <a:r>
              <a:rPr lang="en-US" sz="1600" b="1"/>
              <a:t> Yes	</a:t>
            </a:r>
            <a:r>
              <a:rPr lang="en-US" sz="1600" b="1">
                <a:sym typeface="Wingdings 3" charset="2"/>
              </a:rPr>
              <a:t> Cpt Card = Cpt OTA + 1</a:t>
            </a:r>
          </a:p>
          <a:p>
            <a:pPr eaLnBrk="0" hangingPunct="0">
              <a:buFontTx/>
              <a:buChar char="•"/>
            </a:pPr>
            <a:endParaRPr lang="en-US" sz="1600" b="1">
              <a:sym typeface="Wingdings 3" charset="2"/>
            </a:endParaRPr>
          </a:p>
          <a:p>
            <a:pPr eaLnBrk="0" hangingPunct="0">
              <a:buFontTx/>
              <a:buChar char="•"/>
            </a:pPr>
            <a:r>
              <a:rPr lang="en-US" sz="1600" b="1">
                <a:sym typeface="Wingdings 3" charset="2"/>
              </a:rPr>
              <a:t> No</a:t>
            </a:r>
            <a:r>
              <a:rPr lang="en-US" sz="1600" b="1"/>
              <a:t> 	</a:t>
            </a:r>
            <a:r>
              <a:rPr lang="en-US" sz="1600" b="1">
                <a:sym typeface="Wingdings 3" charset="2"/>
              </a:rPr>
              <a:t> Security Ko</a:t>
            </a:r>
          </a:p>
        </p:txBody>
      </p:sp>
      <p:grpSp>
        <p:nvGrpSpPr>
          <p:cNvPr id="4" name="Group 14"/>
          <p:cNvGrpSpPr>
            <a:grpSpLocks/>
          </p:cNvGrpSpPr>
          <p:nvPr/>
        </p:nvGrpSpPr>
        <p:grpSpPr bwMode="auto">
          <a:xfrm>
            <a:off x="1481138" y="3646488"/>
            <a:ext cx="3816350" cy="373062"/>
            <a:chOff x="1020" y="2297"/>
            <a:chExt cx="2404" cy="235"/>
          </a:xfrm>
        </p:grpSpPr>
        <p:sp>
          <p:nvSpPr>
            <p:cNvPr id="102425" name="Text Box 15"/>
            <p:cNvSpPr txBox="1">
              <a:spLocks noChangeArrowheads="1"/>
            </p:cNvSpPr>
            <p:nvPr/>
          </p:nvSpPr>
          <p:spPr bwMode="auto">
            <a:xfrm>
              <a:off x="1139" y="2297"/>
              <a:ext cx="853" cy="212"/>
            </a:xfrm>
            <a:prstGeom prst="rect">
              <a:avLst/>
            </a:prstGeom>
            <a:noFill/>
            <a:ln w="9525">
              <a:noFill/>
              <a:miter lim="800000"/>
              <a:headEnd/>
              <a:tailEnd/>
            </a:ln>
          </p:spPr>
          <p:txBody>
            <a:bodyPr wrap="none">
              <a:spAutoFit/>
            </a:bodyPr>
            <a:lstStyle/>
            <a:p>
              <a:pPr algn="ctr" eaLnBrk="0" hangingPunct="0"/>
              <a:r>
                <a:rPr lang="en-US" sz="1600" b="1"/>
                <a:t>Cpt OTA + 1</a:t>
              </a:r>
            </a:p>
          </p:txBody>
        </p:sp>
        <p:sp>
          <p:nvSpPr>
            <p:cNvPr id="102426" name="Line 16"/>
            <p:cNvSpPr>
              <a:spLocks noChangeShapeType="1"/>
            </p:cNvSpPr>
            <p:nvPr/>
          </p:nvSpPr>
          <p:spPr bwMode="auto">
            <a:xfrm>
              <a:off x="1020" y="2532"/>
              <a:ext cx="2404" cy="0"/>
            </a:xfrm>
            <a:prstGeom prst="line">
              <a:avLst/>
            </a:prstGeom>
            <a:noFill/>
            <a:ln w="38100">
              <a:solidFill>
                <a:schemeClr val="tx1"/>
              </a:solidFill>
              <a:round/>
              <a:headEnd/>
              <a:tailEnd type="triangle" w="med" len="med"/>
            </a:ln>
          </p:spPr>
          <p:txBody>
            <a:bodyPr anchor="ctr"/>
            <a:lstStyle/>
            <a:p>
              <a:endParaRPr lang="es-MX"/>
            </a:p>
          </p:txBody>
        </p:sp>
      </p:grpSp>
      <p:sp>
        <p:nvSpPr>
          <p:cNvPr id="20" name="Line 17"/>
          <p:cNvSpPr>
            <a:spLocks noChangeShapeType="1"/>
          </p:cNvSpPr>
          <p:nvPr/>
        </p:nvSpPr>
        <p:spPr bwMode="auto">
          <a:xfrm>
            <a:off x="401638" y="3573463"/>
            <a:ext cx="8064500" cy="0"/>
          </a:xfrm>
          <a:prstGeom prst="line">
            <a:avLst/>
          </a:prstGeom>
          <a:noFill/>
          <a:ln w="38100" cap="rnd">
            <a:solidFill>
              <a:schemeClr val="tx1">
                <a:lumMod val="50000"/>
                <a:lumOff val="50000"/>
              </a:schemeClr>
            </a:solidFill>
            <a:prstDash val="sysDot"/>
            <a:round/>
            <a:headEnd/>
            <a:tailEnd/>
          </a:ln>
          <a:effectLst/>
        </p:spPr>
        <p:txBody>
          <a:bodyPr anchor="ctr"/>
          <a:lstStyle/>
          <a:p>
            <a:pPr eaLnBrk="0" hangingPunct="0">
              <a:defRPr/>
            </a:pPr>
            <a:endParaRPr lang="en-US">
              <a:ea typeface="ＭＳ Ｐゴシック" pitchFamily="34" charset="-128"/>
            </a:endParaRPr>
          </a:p>
        </p:txBody>
      </p:sp>
      <p:grpSp>
        <p:nvGrpSpPr>
          <p:cNvPr id="5" name="Group 18"/>
          <p:cNvGrpSpPr>
            <a:grpSpLocks/>
          </p:cNvGrpSpPr>
          <p:nvPr/>
        </p:nvGrpSpPr>
        <p:grpSpPr bwMode="auto">
          <a:xfrm>
            <a:off x="1517650" y="4221163"/>
            <a:ext cx="3779838" cy="447675"/>
            <a:chOff x="1043" y="2659"/>
            <a:chExt cx="2381" cy="282"/>
          </a:xfrm>
        </p:grpSpPr>
        <p:sp>
          <p:nvSpPr>
            <p:cNvPr id="102422" name="Line 19"/>
            <p:cNvSpPr>
              <a:spLocks noChangeShapeType="1"/>
            </p:cNvSpPr>
            <p:nvPr/>
          </p:nvSpPr>
          <p:spPr bwMode="auto">
            <a:xfrm>
              <a:off x="2562" y="2850"/>
              <a:ext cx="862" cy="0"/>
            </a:xfrm>
            <a:prstGeom prst="line">
              <a:avLst/>
            </a:prstGeom>
            <a:noFill/>
            <a:ln w="38100">
              <a:solidFill>
                <a:schemeClr val="tx1"/>
              </a:solidFill>
              <a:round/>
              <a:headEnd type="triangle" w="med" len="med"/>
              <a:tailEnd/>
            </a:ln>
          </p:spPr>
          <p:txBody>
            <a:bodyPr anchor="ctr"/>
            <a:lstStyle/>
            <a:p>
              <a:endParaRPr lang="es-MX"/>
            </a:p>
          </p:txBody>
        </p:sp>
        <p:sp>
          <p:nvSpPr>
            <p:cNvPr id="102423" name="Text Box 20"/>
            <p:cNvSpPr txBox="1">
              <a:spLocks noChangeArrowheads="1"/>
            </p:cNvSpPr>
            <p:nvPr/>
          </p:nvSpPr>
          <p:spPr bwMode="auto">
            <a:xfrm>
              <a:off x="1043" y="2729"/>
              <a:ext cx="1519" cy="212"/>
            </a:xfrm>
            <a:prstGeom prst="rect">
              <a:avLst/>
            </a:prstGeom>
            <a:noFill/>
            <a:ln w="9525">
              <a:noFill/>
              <a:miter lim="800000"/>
              <a:headEnd/>
              <a:tailEnd/>
            </a:ln>
          </p:spPr>
          <p:txBody>
            <a:bodyPr>
              <a:spAutoFit/>
            </a:bodyPr>
            <a:lstStyle/>
            <a:p>
              <a:pPr algn="ctr" eaLnBrk="0" hangingPunct="0"/>
              <a:r>
                <a:rPr lang="en-US" sz="1600" b="1"/>
                <a:t>Cpt OTA = Cpt OTA + 1</a:t>
              </a:r>
            </a:p>
          </p:txBody>
        </p:sp>
        <p:sp>
          <p:nvSpPr>
            <p:cNvPr id="102424" name="Text Box 21"/>
            <p:cNvSpPr txBox="1">
              <a:spLocks noChangeArrowheads="1"/>
            </p:cNvSpPr>
            <p:nvPr/>
          </p:nvSpPr>
          <p:spPr bwMode="auto">
            <a:xfrm>
              <a:off x="2582" y="2659"/>
              <a:ext cx="842" cy="212"/>
            </a:xfrm>
            <a:prstGeom prst="rect">
              <a:avLst/>
            </a:prstGeom>
            <a:noFill/>
            <a:ln w="9525">
              <a:noFill/>
              <a:miter lim="800000"/>
              <a:headEnd/>
              <a:tailEnd/>
            </a:ln>
          </p:spPr>
          <p:txBody>
            <a:bodyPr wrap="none">
              <a:spAutoFit/>
            </a:bodyPr>
            <a:lstStyle/>
            <a:p>
              <a:pPr eaLnBrk="0" hangingPunct="0"/>
              <a:r>
                <a:rPr lang="en-US" sz="1600"/>
                <a:t>DS (Or PoR)</a:t>
              </a:r>
            </a:p>
          </p:txBody>
        </p:sp>
      </p:grpSp>
      <p:grpSp>
        <p:nvGrpSpPr>
          <p:cNvPr id="6" name="Group 22"/>
          <p:cNvGrpSpPr>
            <a:grpSpLocks/>
          </p:cNvGrpSpPr>
          <p:nvPr/>
        </p:nvGrpSpPr>
        <p:grpSpPr bwMode="auto">
          <a:xfrm>
            <a:off x="568325" y="4941888"/>
            <a:ext cx="8388350" cy="1266825"/>
            <a:chOff x="445" y="3113"/>
            <a:chExt cx="5284" cy="798"/>
          </a:xfrm>
        </p:grpSpPr>
        <p:sp>
          <p:nvSpPr>
            <p:cNvPr id="102415" name="Text Box 23"/>
            <p:cNvSpPr txBox="1">
              <a:spLocks noChangeArrowheads="1"/>
            </p:cNvSpPr>
            <p:nvPr/>
          </p:nvSpPr>
          <p:spPr bwMode="auto">
            <a:xfrm>
              <a:off x="445" y="3257"/>
              <a:ext cx="549" cy="212"/>
            </a:xfrm>
            <a:prstGeom prst="rect">
              <a:avLst/>
            </a:prstGeom>
            <a:noFill/>
            <a:ln w="9525">
              <a:noFill/>
              <a:miter lim="800000"/>
              <a:headEnd/>
              <a:tailEnd/>
            </a:ln>
          </p:spPr>
          <p:txBody>
            <a:bodyPr wrap="none">
              <a:spAutoFit/>
            </a:bodyPr>
            <a:lstStyle/>
            <a:p>
              <a:pPr algn="ctr" eaLnBrk="0" hangingPunct="0"/>
              <a:r>
                <a:rPr lang="en-US" sz="1600" b="1">
                  <a:solidFill>
                    <a:srgbClr val="FF0066"/>
                  </a:solidFill>
                </a:rPr>
                <a:t>ESMS2</a:t>
              </a:r>
            </a:p>
          </p:txBody>
        </p:sp>
        <p:sp>
          <p:nvSpPr>
            <p:cNvPr id="102416" name="Text Box 24"/>
            <p:cNvSpPr txBox="1">
              <a:spLocks noChangeArrowheads="1"/>
            </p:cNvSpPr>
            <p:nvPr/>
          </p:nvSpPr>
          <p:spPr bwMode="auto">
            <a:xfrm>
              <a:off x="3435" y="3237"/>
              <a:ext cx="2294" cy="674"/>
            </a:xfrm>
            <a:prstGeom prst="rect">
              <a:avLst/>
            </a:prstGeom>
            <a:noFill/>
            <a:ln w="9525">
              <a:noFill/>
              <a:miter lim="800000"/>
              <a:headEnd/>
              <a:tailEnd/>
            </a:ln>
          </p:spPr>
          <p:txBody>
            <a:bodyPr wrap="none">
              <a:spAutoFit/>
            </a:bodyPr>
            <a:lstStyle/>
            <a:p>
              <a:pPr eaLnBrk="0" hangingPunct="0"/>
              <a:r>
                <a:rPr lang="en-US" sz="1600" b="1"/>
                <a:t>Cpt OTA + 1  &gt; Cpt Card ?</a:t>
              </a:r>
            </a:p>
            <a:p>
              <a:pPr eaLnBrk="0" hangingPunct="0"/>
              <a:endParaRPr lang="en-US" sz="1600" b="1"/>
            </a:p>
            <a:p>
              <a:pPr eaLnBrk="0" hangingPunct="0">
                <a:buFontTx/>
                <a:buChar char="•"/>
              </a:pPr>
              <a:r>
                <a:rPr lang="en-US" sz="1600" b="1"/>
                <a:t> Yes	</a:t>
              </a:r>
              <a:r>
                <a:rPr lang="en-US" sz="1600" b="1">
                  <a:sym typeface="Wingdings 3" charset="2"/>
                </a:rPr>
                <a:t> Cpt Card = Cpt OTA + 1</a:t>
              </a:r>
            </a:p>
            <a:p>
              <a:pPr eaLnBrk="0" hangingPunct="0"/>
              <a:r>
                <a:rPr lang="en-US" sz="1600" b="1">
                  <a:sym typeface="Wingdings 3" charset="2"/>
                </a:rPr>
                <a:t>...</a:t>
              </a:r>
            </a:p>
          </p:txBody>
        </p:sp>
        <p:sp>
          <p:nvSpPr>
            <p:cNvPr id="102417" name="Line 25"/>
            <p:cNvSpPr>
              <a:spLocks noChangeShapeType="1"/>
            </p:cNvSpPr>
            <p:nvPr/>
          </p:nvSpPr>
          <p:spPr bwMode="auto">
            <a:xfrm>
              <a:off x="1031" y="3348"/>
              <a:ext cx="2404" cy="0"/>
            </a:xfrm>
            <a:prstGeom prst="line">
              <a:avLst/>
            </a:prstGeom>
            <a:noFill/>
            <a:ln w="38100">
              <a:solidFill>
                <a:schemeClr val="tx1"/>
              </a:solidFill>
              <a:round/>
              <a:headEnd/>
              <a:tailEnd type="triangle" w="med" len="med"/>
            </a:ln>
          </p:spPr>
          <p:txBody>
            <a:bodyPr anchor="ctr"/>
            <a:lstStyle/>
            <a:p>
              <a:endParaRPr lang="es-MX"/>
            </a:p>
          </p:txBody>
        </p:sp>
        <p:sp>
          <p:nvSpPr>
            <p:cNvPr id="102418" name="Line 26"/>
            <p:cNvSpPr>
              <a:spLocks noChangeShapeType="1"/>
            </p:cNvSpPr>
            <p:nvPr/>
          </p:nvSpPr>
          <p:spPr bwMode="auto">
            <a:xfrm>
              <a:off x="2573" y="3666"/>
              <a:ext cx="862" cy="0"/>
            </a:xfrm>
            <a:prstGeom prst="line">
              <a:avLst/>
            </a:prstGeom>
            <a:noFill/>
            <a:ln w="38100">
              <a:solidFill>
                <a:schemeClr val="tx1"/>
              </a:solidFill>
              <a:round/>
              <a:headEnd type="triangle" w="med" len="med"/>
              <a:tailEnd/>
            </a:ln>
          </p:spPr>
          <p:txBody>
            <a:bodyPr anchor="ctr"/>
            <a:lstStyle/>
            <a:p>
              <a:endParaRPr lang="es-MX"/>
            </a:p>
          </p:txBody>
        </p:sp>
        <p:sp>
          <p:nvSpPr>
            <p:cNvPr id="102419" name="Text Box 27"/>
            <p:cNvSpPr txBox="1">
              <a:spLocks noChangeArrowheads="1"/>
            </p:cNvSpPr>
            <p:nvPr/>
          </p:nvSpPr>
          <p:spPr bwMode="auto">
            <a:xfrm>
              <a:off x="1054" y="3545"/>
              <a:ext cx="1519" cy="212"/>
            </a:xfrm>
            <a:prstGeom prst="rect">
              <a:avLst/>
            </a:prstGeom>
            <a:noFill/>
            <a:ln w="9525">
              <a:noFill/>
              <a:miter lim="800000"/>
              <a:headEnd/>
              <a:tailEnd/>
            </a:ln>
          </p:spPr>
          <p:txBody>
            <a:bodyPr>
              <a:spAutoFit/>
            </a:bodyPr>
            <a:lstStyle/>
            <a:p>
              <a:pPr algn="ctr" eaLnBrk="0" hangingPunct="0"/>
              <a:r>
                <a:rPr lang="en-US" sz="1600" b="1"/>
                <a:t>Cpt OTA = Cpt OTA + 1</a:t>
              </a:r>
            </a:p>
          </p:txBody>
        </p:sp>
        <p:sp>
          <p:nvSpPr>
            <p:cNvPr id="102420" name="Text Box 28"/>
            <p:cNvSpPr txBox="1">
              <a:spLocks noChangeArrowheads="1"/>
            </p:cNvSpPr>
            <p:nvPr/>
          </p:nvSpPr>
          <p:spPr bwMode="auto">
            <a:xfrm>
              <a:off x="2608" y="3475"/>
              <a:ext cx="842" cy="212"/>
            </a:xfrm>
            <a:prstGeom prst="rect">
              <a:avLst/>
            </a:prstGeom>
            <a:noFill/>
            <a:ln w="9525">
              <a:noFill/>
              <a:miter lim="800000"/>
              <a:headEnd/>
              <a:tailEnd/>
            </a:ln>
          </p:spPr>
          <p:txBody>
            <a:bodyPr wrap="none">
              <a:spAutoFit/>
            </a:bodyPr>
            <a:lstStyle/>
            <a:p>
              <a:pPr eaLnBrk="0" hangingPunct="0"/>
              <a:r>
                <a:rPr lang="en-US" sz="1600"/>
                <a:t>DS (Or PoR)</a:t>
              </a:r>
            </a:p>
          </p:txBody>
        </p:sp>
        <p:sp>
          <p:nvSpPr>
            <p:cNvPr id="102421" name="Text Box 29"/>
            <p:cNvSpPr txBox="1">
              <a:spLocks noChangeArrowheads="1"/>
            </p:cNvSpPr>
            <p:nvPr/>
          </p:nvSpPr>
          <p:spPr bwMode="auto">
            <a:xfrm>
              <a:off x="1139" y="3113"/>
              <a:ext cx="853" cy="212"/>
            </a:xfrm>
            <a:prstGeom prst="rect">
              <a:avLst/>
            </a:prstGeom>
            <a:noFill/>
            <a:ln w="9525">
              <a:noFill/>
              <a:miter lim="800000"/>
              <a:headEnd/>
              <a:tailEnd/>
            </a:ln>
          </p:spPr>
          <p:txBody>
            <a:bodyPr wrap="none">
              <a:spAutoFit/>
            </a:bodyPr>
            <a:lstStyle/>
            <a:p>
              <a:pPr algn="ctr" eaLnBrk="0" hangingPunct="0"/>
              <a:r>
                <a:rPr lang="en-US" sz="1600" b="1"/>
                <a:t>Cpt OTA + 1</a:t>
              </a:r>
            </a:p>
          </p:txBody>
        </p:sp>
      </p:grpSp>
      <p:sp>
        <p:nvSpPr>
          <p:cNvPr id="102412" name="Text Box 31"/>
          <p:cNvSpPr txBox="1">
            <a:spLocks noChangeArrowheads="1"/>
          </p:cNvSpPr>
          <p:nvPr/>
        </p:nvSpPr>
        <p:spPr bwMode="auto">
          <a:xfrm>
            <a:off x="3243263" y="1049338"/>
            <a:ext cx="3400425" cy="461962"/>
          </a:xfrm>
          <a:prstGeom prst="rect">
            <a:avLst/>
          </a:prstGeom>
          <a:noFill/>
          <a:ln w="9525">
            <a:noFill/>
            <a:miter lim="800000"/>
            <a:headEnd/>
            <a:tailEnd/>
          </a:ln>
        </p:spPr>
        <p:txBody>
          <a:bodyPr wrap="none">
            <a:spAutoFit/>
          </a:bodyPr>
          <a:lstStyle/>
          <a:p>
            <a:pPr algn="ctr" eaLnBrk="0" hangingPunct="0"/>
            <a:r>
              <a:rPr lang="en-US" b="1">
                <a:solidFill>
                  <a:srgbClr val="A6A6A6"/>
                </a:solidFill>
              </a:rPr>
              <a:t>Mecanismo de conteo</a:t>
            </a:r>
          </a:p>
        </p:txBody>
      </p:sp>
      <p:sp>
        <p:nvSpPr>
          <p:cNvPr id="35"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02414"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to="" calcmode="lin" valueType="num">
                                      <p:cBhvr>
                                        <p:cTn id="17" dur="1" fill="hold"/>
                                        <p:tgtEl>
                                          <p:spTgt spid="20"/>
                                        </p:tgtEl>
                                        <p:attrNameLst>
                                          <p:attrName/>
                                        </p:attrNameLst>
                                      </p:cBhvr>
                                    </p:anim>
                                  </p:childTnLst>
                                </p:cTn>
                              </p:par>
                              <p:par>
                                <p:cTn id="18" presetID="24"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to="" calcmode="lin" valueType="num">
                                      <p:cBhvr>
                                        <p:cTn id="20" dur="1" fill="hold"/>
                                        <p:tgtEl>
                                          <p:spTgt spid="15"/>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to="" calcmode="lin" valueType="num">
                                      <p:cBhvr>
                                        <p:cTn id="25" dur="1" fill="hold"/>
                                        <p:tgtEl>
                                          <p:spTgt spid="4"/>
                                        </p:tgtEl>
                                        <p:attrNameLst>
                                          <p:attrName/>
                                        </p:attrNameLst>
                                      </p:cBhvr>
                                    </p:anim>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to="" calcmode="lin" valueType="num">
                                      <p:cBhvr>
                                        <p:cTn id="30" dur="1" fill="hold"/>
                                        <p:tgtEl>
                                          <p:spTgt spid="16"/>
                                        </p:tgtEl>
                                        <p:attrNameLst>
                                          <p:attrName/>
                                        </p:attrNameLst>
                                      </p:cBhvr>
                                    </p:anim>
                                  </p:childTnLst>
                                </p:cTn>
                              </p:par>
                            </p:childTnLst>
                          </p:cTn>
                        </p:par>
                      </p:childTnLst>
                    </p:cTn>
                  </p:par>
                  <p:par>
                    <p:cTn id="31" fill="hold">
                      <p:stCondLst>
                        <p:cond delay="indefinite"/>
                      </p:stCondLst>
                      <p:childTnLst>
                        <p:par>
                          <p:cTn id="32" fill="hold">
                            <p:stCondLst>
                              <p:cond delay="0"/>
                            </p:stCondLst>
                            <p:childTnLst>
                              <p:par>
                                <p:cTn id="33" presetID="24"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to="" calcmode="lin" valueType="num">
                                      <p:cBhvr>
                                        <p:cTn id="35" dur="1" fill="hold"/>
                                        <p:tgtEl>
                                          <p:spTgt spid="5"/>
                                        </p:tgtEl>
                                        <p:attrNameLst>
                                          <p:attrName/>
                                        </p:attrNameLst>
                                      </p:cBhvr>
                                    </p:anim>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 to="" calcmode="lin" valueType="num">
                                      <p:cBhvr>
                                        <p:cTn id="40" dur="1" fill="hold"/>
                                        <p:tgtEl>
                                          <p:spTgt spid="6"/>
                                        </p:tgtEl>
                                        <p:attrNameLst>
                                          <p:attrName/>
                                        </p:attrNameLst>
                                      </p:cBhvr>
                                    </p:anim>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3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104451" name="Slide Number Placeholder 3"/>
          <p:cNvSpPr>
            <a:spLocks noGrp="1"/>
          </p:cNvSpPr>
          <p:nvPr>
            <p:ph type="sldNum" sz="quarter" idx="10"/>
          </p:nvPr>
        </p:nvSpPr>
        <p:spPr bwMode="auto">
          <a:noFill/>
          <a:ln>
            <a:miter lim="800000"/>
            <a:headEnd/>
            <a:tailEnd/>
          </a:ln>
        </p:spPr>
        <p:txBody>
          <a:bodyPr/>
          <a:lstStyle/>
          <a:p>
            <a:fld id="{7FB3D87D-2AD4-492F-AED7-48B3BD767769}" type="slidenum">
              <a:rPr lang="en-US"/>
              <a:pPr/>
              <a:t>32</a:t>
            </a:fld>
            <a:endParaRPr lang="en-US"/>
          </a:p>
        </p:txBody>
      </p:sp>
      <p:grpSp>
        <p:nvGrpSpPr>
          <p:cNvPr id="2" name="Group 71"/>
          <p:cNvGrpSpPr>
            <a:grpSpLocks/>
          </p:cNvGrpSpPr>
          <p:nvPr/>
        </p:nvGrpSpPr>
        <p:grpSpPr bwMode="auto">
          <a:xfrm>
            <a:off x="881063" y="2312988"/>
            <a:ext cx="7845425" cy="2897187"/>
            <a:chOff x="513" y="1758"/>
            <a:chExt cx="4942" cy="1825"/>
          </a:xfrm>
        </p:grpSpPr>
        <p:pic>
          <p:nvPicPr>
            <p:cNvPr id="104464" name="Picture 35"/>
            <p:cNvPicPr>
              <a:picLocks noChangeAspect="1" noChangeArrowheads="1"/>
            </p:cNvPicPr>
            <p:nvPr/>
          </p:nvPicPr>
          <p:blipFill>
            <a:blip r:embed="rId3" cstate="print"/>
            <a:srcRect/>
            <a:stretch>
              <a:fillRect/>
            </a:stretch>
          </p:blipFill>
          <p:spPr bwMode="auto">
            <a:xfrm>
              <a:off x="513" y="2076"/>
              <a:ext cx="1542" cy="1296"/>
            </a:xfrm>
            <a:prstGeom prst="rect">
              <a:avLst/>
            </a:prstGeom>
            <a:noFill/>
            <a:ln w="9525">
              <a:noFill/>
              <a:miter lim="800000"/>
              <a:headEnd/>
              <a:tailEnd/>
            </a:ln>
          </p:spPr>
        </p:pic>
        <p:sp>
          <p:nvSpPr>
            <p:cNvPr id="104465" name="Freeform 36"/>
            <p:cNvSpPr>
              <a:spLocks/>
            </p:cNvSpPr>
            <p:nvPr/>
          </p:nvSpPr>
          <p:spPr bwMode="auto">
            <a:xfrm>
              <a:off x="1248" y="1758"/>
              <a:ext cx="1182" cy="474"/>
            </a:xfrm>
            <a:custGeom>
              <a:avLst/>
              <a:gdLst>
                <a:gd name="T0" fmla="*/ 6 w 1182"/>
                <a:gd name="T1" fmla="*/ 474 h 474"/>
                <a:gd name="T2" fmla="*/ 0 w 1182"/>
                <a:gd name="T3" fmla="*/ 0 h 474"/>
                <a:gd name="T4" fmla="*/ 1182 w 1182"/>
                <a:gd name="T5" fmla="*/ 0 h 474"/>
                <a:gd name="T6" fmla="*/ 0 60000 65536"/>
                <a:gd name="T7" fmla="*/ 0 60000 65536"/>
                <a:gd name="T8" fmla="*/ 0 60000 65536"/>
                <a:gd name="T9" fmla="*/ 0 w 1182"/>
                <a:gd name="T10" fmla="*/ 0 h 474"/>
                <a:gd name="T11" fmla="*/ 1182 w 1182"/>
                <a:gd name="T12" fmla="*/ 474 h 474"/>
              </a:gdLst>
              <a:ahLst/>
              <a:cxnLst>
                <a:cxn ang="T6">
                  <a:pos x="T0" y="T1"/>
                </a:cxn>
                <a:cxn ang="T7">
                  <a:pos x="T2" y="T3"/>
                </a:cxn>
                <a:cxn ang="T8">
                  <a:pos x="T4" y="T5"/>
                </a:cxn>
              </a:cxnLst>
              <a:rect l="T9" t="T10" r="T11" b="T12"/>
              <a:pathLst>
                <a:path w="1182" h="474">
                  <a:moveTo>
                    <a:pt x="6" y="474"/>
                  </a:moveTo>
                  <a:lnTo>
                    <a:pt x="0" y="0"/>
                  </a:lnTo>
                  <a:lnTo>
                    <a:pt x="1182" y="0"/>
                  </a:lnTo>
                </a:path>
              </a:pathLst>
            </a:custGeom>
            <a:noFill/>
            <a:ln w="9525">
              <a:solidFill>
                <a:schemeClr val="tx1"/>
              </a:solidFill>
              <a:round/>
              <a:headEnd type="triangle" w="med" len="med"/>
              <a:tailEnd/>
            </a:ln>
          </p:spPr>
          <p:txBody>
            <a:bodyPr anchor="ctr"/>
            <a:lstStyle/>
            <a:p>
              <a:pPr eaLnBrk="0" hangingPunct="0"/>
              <a:endParaRPr lang="en-US"/>
            </a:p>
          </p:txBody>
        </p:sp>
        <p:sp>
          <p:nvSpPr>
            <p:cNvPr id="104466" name="Text Box 45"/>
            <p:cNvSpPr txBox="1">
              <a:spLocks noChangeArrowheads="1"/>
            </p:cNvSpPr>
            <p:nvPr/>
          </p:nvSpPr>
          <p:spPr bwMode="auto">
            <a:xfrm>
              <a:off x="2301" y="3137"/>
              <a:ext cx="3154" cy="446"/>
            </a:xfrm>
            <a:prstGeom prst="rect">
              <a:avLst/>
            </a:prstGeom>
            <a:noFill/>
            <a:ln w="9525">
              <a:noFill/>
              <a:miter lim="800000"/>
              <a:headEnd/>
              <a:tailEnd/>
            </a:ln>
          </p:spPr>
          <p:txBody>
            <a:bodyPr wrap="none">
              <a:spAutoFit/>
            </a:bodyPr>
            <a:lstStyle/>
            <a:p>
              <a:pPr eaLnBrk="0" hangingPunct="0"/>
              <a:r>
                <a:rPr lang="en-US" sz="2000"/>
                <a:t>Servicio </a:t>
              </a:r>
              <a:r>
                <a:rPr lang="en-US" sz="2000" b="1">
                  <a:solidFill>
                    <a:srgbClr val="A6A6A6"/>
                  </a:solidFill>
                </a:rPr>
                <a:t>Update ADN</a:t>
              </a:r>
              <a:r>
                <a:rPr lang="en-US" sz="1600" i="1"/>
                <a:t>(</a:t>
              </a:r>
              <a:r>
                <a:rPr lang="en-US" sz="1600" i="1">
                  <a:sym typeface="Wingdings" charset="2"/>
                </a:rPr>
                <a:t> Instancia applet RFM)</a:t>
              </a:r>
              <a:r>
                <a:rPr lang="en-US" sz="2000" b="1">
                  <a:solidFill>
                    <a:srgbClr val="7F7F7F"/>
                  </a:solidFill>
                </a:rPr>
                <a:t/>
              </a:r>
              <a:br>
                <a:rPr lang="en-US" sz="2000" b="1">
                  <a:solidFill>
                    <a:srgbClr val="7F7F7F"/>
                  </a:solidFill>
                </a:rPr>
              </a:br>
              <a:r>
                <a:rPr lang="en-US" sz="2000" b="1"/>
                <a:t>Nivel de seguridad:</a:t>
              </a:r>
              <a:r>
                <a:rPr lang="en-US" sz="2000"/>
                <a:t> </a:t>
              </a:r>
              <a:r>
                <a:rPr lang="en-US" sz="2000" b="1">
                  <a:solidFill>
                    <a:srgbClr val="FF0066"/>
                  </a:solidFill>
                </a:rPr>
                <a:t>Nivel 03</a:t>
              </a:r>
            </a:p>
          </p:txBody>
        </p:sp>
        <p:sp>
          <p:nvSpPr>
            <p:cNvPr id="104467" name="Line 47"/>
            <p:cNvSpPr>
              <a:spLocks noChangeShapeType="1"/>
            </p:cNvSpPr>
            <p:nvPr/>
          </p:nvSpPr>
          <p:spPr bwMode="auto">
            <a:xfrm>
              <a:off x="1962" y="2370"/>
              <a:ext cx="396" cy="798"/>
            </a:xfrm>
            <a:prstGeom prst="line">
              <a:avLst/>
            </a:prstGeom>
            <a:noFill/>
            <a:ln w="38100">
              <a:solidFill>
                <a:srgbClr val="FF9933"/>
              </a:solidFill>
              <a:round/>
              <a:headEnd type="triangle" w="med" len="med"/>
              <a:tailEnd/>
            </a:ln>
          </p:spPr>
          <p:txBody>
            <a:bodyPr anchor="ctr"/>
            <a:lstStyle/>
            <a:p>
              <a:endParaRPr lang="es-MX"/>
            </a:p>
          </p:txBody>
        </p:sp>
      </p:grpSp>
      <p:grpSp>
        <p:nvGrpSpPr>
          <p:cNvPr id="3" name="Group 76"/>
          <p:cNvGrpSpPr>
            <a:grpSpLocks/>
          </p:cNvGrpSpPr>
          <p:nvPr/>
        </p:nvGrpSpPr>
        <p:grpSpPr bwMode="auto">
          <a:xfrm>
            <a:off x="3824288" y="1998665"/>
            <a:ext cx="5365751" cy="2216151"/>
            <a:chOff x="2367" y="1560"/>
            <a:chExt cx="3380" cy="1396"/>
          </a:xfrm>
        </p:grpSpPr>
        <p:sp>
          <p:nvSpPr>
            <p:cNvPr id="104459" name="Text Box 46"/>
            <p:cNvSpPr txBox="1">
              <a:spLocks noChangeArrowheads="1"/>
            </p:cNvSpPr>
            <p:nvPr/>
          </p:nvSpPr>
          <p:spPr bwMode="auto">
            <a:xfrm>
              <a:off x="2367" y="2142"/>
              <a:ext cx="3380" cy="814"/>
            </a:xfrm>
            <a:prstGeom prst="rect">
              <a:avLst/>
            </a:prstGeom>
            <a:noFill/>
            <a:ln w="9525">
              <a:noFill/>
              <a:miter lim="800000"/>
              <a:headEnd/>
              <a:tailEnd/>
            </a:ln>
          </p:spPr>
          <p:txBody>
            <a:bodyPr wrap="none">
              <a:spAutoFit/>
            </a:bodyPr>
            <a:lstStyle/>
            <a:p>
              <a:pPr eaLnBrk="0" hangingPunct="0"/>
              <a:r>
                <a:rPr lang="en-US" sz="1800" dirty="0" err="1"/>
                <a:t>Instancias</a:t>
              </a:r>
              <a:r>
                <a:rPr lang="en-US" sz="1800" dirty="0"/>
                <a:t> RFM– </a:t>
              </a:r>
              <a:r>
                <a:rPr lang="en-US" sz="1800" dirty="0" err="1"/>
                <a:t>Definición</a:t>
              </a:r>
              <a:r>
                <a:rPr lang="en-US" sz="1800" dirty="0"/>
                <a:t> del </a:t>
              </a:r>
              <a:r>
                <a:rPr lang="en-US" sz="1800" dirty="0" err="1"/>
                <a:t>nivel</a:t>
              </a:r>
              <a:r>
                <a:rPr lang="en-US" sz="1800" dirty="0"/>
                <a:t> de </a:t>
              </a:r>
              <a:r>
                <a:rPr lang="en-US" sz="1800" dirty="0" err="1"/>
                <a:t>seguridad</a:t>
              </a:r>
              <a:r>
                <a:rPr lang="en-US" sz="1800" dirty="0"/>
                <a:t>:</a:t>
              </a:r>
            </a:p>
            <a:p>
              <a:pPr eaLnBrk="0" hangingPunct="0">
                <a:buFontTx/>
                <a:buChar char="•"/>
              </a:pPr>
              <a:r>
                <a:rPr lang="en-US" sz="2000" dirty="0"/>
                <a:t> </a:t>
              </a:r>
              <a:r>
                <a:rPr lang="en-US" sz="2000" dirty="0" err="1"/>
                <a:t>Nivel</a:t>
              </a:r>
              <a:r>
                <a:rPr lang="en-US" sz="2000" dirty="0"/>
                <a:t> 00 (</a:t>
              </a:r>
              <a:r>
                <a:rPr lang="en-US" sz="2000" dirty="0" err="1"/>
                <a:t>Conteo</a:t>
              </a:r>
              <a:r>
                <a:rPr lang="en-US" sz="2000" dirty="0"/>
                <a:t>, </a:t>
              </a:r>
              <a:r>
                <a:rPr lang="en-US" sz="2000" dirty="0" err="1"/>
                <a:t>Cifrado</a:t>
              </a:r>
              <a:r>
                <a:rPr lang="en-US" sz="2000" dirty="0"/>
                <a:t>, POR)</a:t>
              </a:r>
            </a:p>
            <a:p>
              <a:pPr eaLnBrk="0" hangingPunct="0">
                <a:buFontTx/>
                <a:buChar char="•"/>
              </a:pPr>
              <a:r>
                <a:rPr lang="en-US" sz="2000" b="1" dirty="0"/>
                <a:t> </a:t>
              </a:r>
              <a:r>
                <a:rPr lang="en-US" sz="2000" b="1" dirty="0" err="1">
                  <a:solidFill>
                    <a:srgbClr val="FF0066"/>
                  </a:solidFill>
                </a:rPr>
                <a:t>Nivel</a:t>
              </a:r>
              <a:r>
                <a:rPr lang="en-US" sz="2000" b="1" dirty="0">
                  <a:solidFill>
                    <a:srgbClr val="FF0066"/>
                  </a:solidFill>
                </a:rPr>
                <a:t> 01</a:t>
              </a:r>
              <a:r>
                <a:rPr lang="en-US" sz="2000" dirty="0"/>
                <a:t> (</a:t>
              </a:r>
              <a:r>
                <a:rPr lang="en-US" sz="2000" dirty="0" err="1"/>
                <a:t>Conteo</a:t>
              </a:r>
              <a:r>
                <a:rPr lang="en-US" sz="2000" dirty="0"/>
                <a:t>, </a:t>
              </a:r>
              <a:r>
                <a:rPr lang="en-US" sz="2000" dirty="0" err="1"/>
                <a:t>Cifrado</a:t>
              </a:r>
              <a:r>
                <a:rPr lang="en-US" sz="2000" dirty="0"/>
                <a:t>, )</a:t>
              </a:r>
            </a:p>
            <a:p>
              <a:pPr eaLnBrk="0" hangingPunct="0">
                <a:buFontTx/>
                <a:buChar char="•"/>
              </a:pPr>
              <a:r>
                <a:rPr lang="en-US" sz="2000" dirty="0"/>
                <a:t> ...</a:t>
              </a:r>
            </a:p>
          </p:txBody>
        </p:sp>
        <p:grpSp>
          <p:nvGrpSpPr>
            <p:cNvPr id="104460" name="Group 42"/>
            <p:cNvGrpSpPr>
              <a:grpSpLocks/>
            </p:cNvGrpSpPr>
            <p:nvPr/>
          </p:nvGrpSpPr>
          <p:grpSpPr bwMode="auto">
            <a:xfrm>
              <a:off x="2424" y="1560"/>
              <a:ext cx="948" cy="468"/>
              <a:chOff x="2424" y="1560"/>
              <a:chExt cx="948" cy="468"/>
            </a:xfrm>
          </p:grpSpPr>
          <p:pic>
            <p:nvPicPr>
              <p:cNvPr id="104462" name="Picture 43"/>
              <p:cNvPicPr>
                <a:picLocks noChangeAspect="1" noChangeArrowheads="1"/>
              </p:cNvPicPr>
              <p:nvPr/>
            </p:nvPicPr>
            <p:blipFill>
              <a:blip r:embed="rId4" cstate="print"/>
              <a:srcRect/>
              <a:stretch>
                <a:fillRect/>
              </a:stretch>
            </p:blipFill>
            <p:spPr bwMode="auto">
              <a:xfrm>
                <a:off x="2424" y="1560"/>
                <a:ext cx="948" cy="420"/>
              </a:xfrm>
              <a:prstGeom prst="rect">
                <a:avLst/>
              </a:prstGeom>
              <a:noFill/>
              <a:ln w="9525">
                <a:noFill/>
                <a:miter lim="800000"/>
                <a:headEnd/>
                <a:tailEnd/>
              </a:ln>
            </p:spPr>
          </p:pic>
          <p:sp>
            <p:nvSpPr>
              <p:cNvPr id="104463" name="Rectangle 44"/>
              <p:cNvSpPr>
                <a:spLocks noChangeArrowheads="1"/>
              </p:cNvSpPr>
              <p:nvPr/>
            </p:nvSpPr>
            <p:spPr bwMode="auto">
              <a:xfrm>
                <a:off x="2778" y="1854"/>
                <a:ext cx="144" cy="174"/>
              </a:xfrm>
              <a:prstGeom prst="rect">
                <a:avLst/>
              </a:prstGeom>
              <a:solidFill>
                <a:schemeClr val="bg1"/>
              </a:solidFill>
              <a:ln w="9525">
                <a:solidFill>
                  <a:schemeClr val="bg1"/>
                </a:solidFill>
                <a:miter lim="800000"/>
                <a:headEnd/>
                <a:tailEnd/>
              </a:ln>
            </p:spPr>
            <p:txBody>
              <a:bodyPr wrap="none" anchor="ctr"/>
              <a:lstStyle/>
              <a:p>
                <a:pPr eaLnBrk="0" hangingPunct="0"/>
                <a:endParaRPr lang="en-US"/>
              </a:p>
            </p:txBody>
          </p:sp>
        </p:grpSp>
        <p:sp>
          <p:nvSpPr>
            <p:cNvPr id="104461" name="Line 48"/>
            <p:cNvSpPr>
              <a:spLocks noChangeShapeType="1"/>
            </p:cNvSpPr>
            <p:nvPr/>
          </p:nvSpPr>
          <p:spPr bwMode="auto">
            <a:xfrm>
              <a:off x="2820" y="1866"/>
              <a:ext cx="66" cy="276"/>
            </a:xfrm>
            <a:prstGeom prst="line">
              <a:avLst/>
            </a:prstGeom>
            <a:noFill/>
            <a:ln w="38100">
              <a:solidFill>
                <a:srgbClr val="FF9933"/>
              </a:solidFill>
              <a:round/>
              <a:headEnd type="triangle" w="med" len="med"/>
              <a:tailEnd/>
            </a:ln>
          </p:spPr>
          <p:txBody>
            <a:bodyPr anchor="ctr"/>
            <a:lstStyle/>
            <a:p>
              <a:endParaRPr lang="es-MX"/>
            </a:p>
          </p:txBody>
        </p:sp>
      </p:grpSp>
      <p:sp>
        <p:nvSpPr>
          <p:cNvPr id="20"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04456"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3"/>
          <p:cNvPicPr>
            <a:picLocks noChangeAspect="1" noChangeArrowheads="1"/>
          </p:cNvPicPr>
          <p:nvPr/>
        </p:nvPicPr>
        <p:blipFill>
          <a:blip r:embed="rId3" cstate="print"/>
          <a:srcRect/>
          <a:stretch>
            <a:fillRect/>
          </a:stretch>
        </p:blipFill>
        <p:spPr bwMode="auto">
          <a:xfrm>
            <a:off x="142875" y="1143000"/>
            <a:ext cx="4787900" cy="5000625"/>
          </a:xfrm>
          <a:prstGeom prst="rect">
            <a:avLst/>
          </a:prstGeom>
          <a:noFill/>
          <a:ln w="9525">
            <a:noFill/>
            <a:miter lim="800000"/>
            <a:headEnd/>
            <a:tailEnd/>
          </a:ln>
        </p:spPr>
      </p:pic>
      <p:sp>
        <p:nvSpPr>
          <p:cNvPr id="106499" name="Title 1"/>
          <p:cNvSpPr>
            <a:spLocks noGrp="1"/>
          </p:cNvSpPr>
          <p:nvPr>
            <p:ph type="title"/>
          </p:nvPr>
        </p:nvSpPr>
        <p:spPr>
          <a:xfrm>
            <a:off x="0" y="401638"/>
            <a:ext cx="9144000"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106500" name="Slide Number Placeholder 3"/>
          <p:cNvSpPr>
            <a:spLocks noGrp="1"/>
          </p:cNvSpPr>
          <p:nvPr>
            <p:ph type="sldNum" sz="quarter" idx="10"/>
          </p:nvPr>
        </p:nvSpPr>
        <p:spPr bwMode="auto">
          <a:noFill/>
          <a:ln>
            <a:miter lim="800000"/>
            <a:headEnd/>
            <a:tailEnd/>
          </a:ln>
        </p:spPr>
        <p:txBody>
          <a:bodyPr/>
          <a:lstStyle/>
          <a:p>
            <a:fld id="{FE6D7676-E5AE-41A8-842D-F5353FF9618B}" type="slidenum">
              <a:rPr lang="en-US"/>
              <a:pPr/>
              <a:t>33</a:t>
            </a:fld>
            <a:endParaRPr lang="en-US"/>
          </a:p>
        </p:txBody>
      </p:sp>
      <p:sp>
        <p:nvSpPr>
          <p:cNvPr id="7" name="Rectangle 25"/>
          <p:cNvSpPr>
            <a:spLocks noChangeArrowheads="1"/>
          </p:cNvSpPr>
          <p:nvPr/>
        </p:nvSpPr>
        <p:spPr bwMode="auto">
          <a:xfrm>
            <a:off x="1643063" y="5762625"/>
            <a:ext cx="1785937" cy="195263"/>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8" name="Rectangle 26"/>
          <p:cNvSpPr>
            <a:spLocks noChangeArrowheads="1"/>
          </p:cNvSpPr>
          <p:nvPr/>
        </p:nvSpPr>
        <p:spPr bwMode="auto">
          <a:xfrm>
            <a:off x="152400" y="5016500"/>
            <a:ext cx="4600575" cy="174625"/>
          </a:xfrm>
          <a:prstGeom prst="rect">
            <a:avLst/>
          </a:prstGeom>
          <a:noFill/>
          <a:ln w="57150">
            <a:solidFill>
              <a:srgbClr val="FF9933"/>
            </a:solidFill>
            <a:miter lim="800000"/>
            <a:headEnd/>
            <a:tailEnd/>
          </a:ln>
        </p:spPr>
        <p:txBody>
          <a:bodyPr wrap="none" anchor="ctr"/>
          <a:lstStyle/>
          <a:p>
            <a:pPr eaLnBrk="0" hangingPunct="0"/>
            <a:endParaRPr lang="en-US"/>
          </a:p>
        </p:txBody>
      </p:sp>
      <p:pic>
        <p:nvPicPr>
          <p:cNvPr id="12296" name="Picture 2"/>
          <p:cNvPicPr>
            <a:picLocks noChangeAspect="1" noChangeArrowheads="1"/>
          </p:cNvPicPr>
          <p:nvPr/>
        </p:nvPicPr>
        <p:blipFill>
          <a:blip r:embed="rId4" cstate="print"/>
          <a:srcRect/>
          <a:stretch>
            <a:fillRect/>
          </a:stretch>
        </p:blipFill>
        <p:spPr bwMode="auto">
          <a:xfrm>
            <a:off x="2286000" y="1130300"/>
            <a:ext cx="5572125" cy="4191000"/>
          </a:xfrm>
          <a:prstGeom prst="rect">
            <a:avLst/>
          </a:prstGeom>
          <a:noFill/>
          <a:ln w="9525">
            <a:noFill/>
            <a:miter lim="800000"/>
            <a:headEnd/>
            <a:tailEnd/>
          </a:ln>
        </p:spPr>
      </p:pic>
      <p:sp>
        <p:nvSpPr>
          <p:cNvPr id="10" name="Rectangle 30"/>
          <p:cNvSpPr>
            <a:spLocks noChangeArrowheads="1"/>
          </p:cNvSpPr>
          <p:nvPr/>
        </p:nvSpPr>
        <p:spPr bwMode="auto">
          <a:xfrm>
            <a:off x="2659063" y="2643188"/>
            <a:ext cx="2413000" cy="2071687"/>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1" name="Rectangle 34"/>
          <p:cNvSpPr>
            <a:spLocks noChangeArrowheads="1"/>
          </p:cNvSpPr>
          <p:nvPr/>
        </p:nvSpPr>
        <p:spPr bwMode="auto">
          <a:xfrm>
            <a:off x="2643188" y="2082800"/>
            <a:ext cx="1658937" cy="56197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2" name="Rectangle 31"/>
          <p:cNvSpPr>
            <a:spLocks noChangeArrowheads="1"/>
          </p:cNvSpPr>
          <p:nvPr/>
        </p:nvSpPr>
        <p:spPr bwMode="auto">
          <a:xfrm>
            <a:off x="5154613" y="2644775"/>
            <a:ext cx="2132012" cy="1998663"/>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8"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27" name="Line 71"/>
          <p:cNvSpPr>
            <a:spLocks noChangeShapeType="1"/>
          </p:cNvSpPr>
          <p:nvPr/>
        </p:nvSpPr>
        <p:spPr bwMode="auto">
          <a:xfrm flipH="1">
            <a:off x="261938" y="1990725"/>
            <a:ext cx="2328862" cy="3019425"/>
          </a:xfrm>
          <a:prstGeom prst="line">
            <a:avLst/>
          </a:prstGeom>
          <a:noFill/>
          <a:ln w="38100">
            <a:solidFill>
              <a:srgbClr val="FF9933"/>
            </a:solidFill>
            <a:round/>
            <a:headEnd type="triangle" w="med" len="med"/>
            <a:tailEnd/>
          </a:ln>
        </p:spPr>
        <p:txBody>
          <a:bodyPr anchor="ctr"/>
          <a:lstStyle/>
          <a:p>
            <a:endParaRPr lang="es-MX"/>
          </a:p>
        </p:txBody>
      </p:sp>
      <p:sp>
        <p:nvSpPr>
          <p:cNvPr id="106510"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par>
                          <p:cTn id="13" fill="hold">
                            <p:stCondLst>
                              <p:cond delay="0"/>
                            </p:stCondLst>
                            <p:childTnLst>
                              <p:par>
                                <p:cTn id="14" presetID="1" presetClass="entr" presetSubtype="0" fill="hold" nodeType="afterEffect">
                                  <p:stCondLst>
                                    <p:cond delay="500"/>
                                  </p:stCondLst>
                                  <p:childTnLst>
                                    <p:set>
                                      <p:cBhvr>
                                        <p:cTn id="15" dur="1" fill="hold">
                                          <p:stCondLst>
                                            <p:cond delay="0"/>
                                          </p:stCondLst>
                                        </p:cTn>
                                        <p:tgtEl>
                                          <p:spTgt spid="12296"/>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to="" calcmode="lin" valueType="num">
                                      <p:cBhvr>
                                        <p:cTn id="23" dur="1" fill="hold"/>
                                        <p:tgtEl>
                                          <p:spTgt spid="11"/>
                                        </p:tgtEl>
                                        <p:attrNameLst>
                                          <p:attrName/>
                                        </p:attrNameLst>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to="" calcmode="lin" valueType="num">
                                      <p:cBhvr>
                                        <p:cTn id="28" dur="1" fill="hold"/>
                                        <p:tgtEl>
                                          <p:spTgt spid="10"/>
                                        </p:tgtEl>
                                        <p:attrNameLst>
                                          <p:attrName/>
                                        </p:attrNameLst>
                                      </p:cBhvr>
                                    </p:anim>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4"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to="" calcmode="lin" valueType="num">
                                      <p:cBhvr>
                                        <p:cTn id="35" dur="1" fill="hold"/>
                                        <p:tgtEl>
                                          <p:spTgt spid="12"/>
                                        </p:tgtEl>
                                        <p:attrNameLst>
                                          <p:attrName/>
                                        </p:attrNameLst>
                                      </p:cBhvr>
                                    </p:anim>
                                  </p:childTnLst>
                                </p:cTn>
                              </p:par>
                              <p:par>
                                <p:cTn id="36" presetID="1" presetClass="exit" presetSubtype="0" fill="hold" grpId="1" nodeType="withEffect">
                                  <p:stCondLst>
                                    <p:cond delay="0"/>
                                  </p:stCondLst>
                                  <p:childTnLst>
                                    <p:set>
                                      <p:cBhvr>
                                        <p:cTn id="37" dur="1" fill="hold">
                                          <p:stCondLst>
                                            <p:cond delay="0"/>
                                          </p:stCondLst>
                                        </p:cTn>
                                        <p:tgtEl>
                                          <p:spTgt spid="10"/>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1" grpId="1" animBg="1"/>
      <p:bldP spid="12" grpId="0" animBg="1"/>
      <p:bldP spid="18" grpId="0"/>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108547" name="Slide Number Placeholder 3"/>
          <p:cNvSpPr>
            <a:spLocks noGrp="1"/>
          </p:cNvSpPr>
          <p:nvPr>
            <p:ph type="sldNum" sz="quarter" idx="10"/>
          </p:nvPr>
        </p:nvSpPr>
        <p:spPr bwMode="auto">
          <a:noFill/>
          <a:ln>
            <a:miter lim="800000"/>
            <a:headEnd/>
            <a:tailEnd/>
          </a:ln>
        </p:spPr>
        <p:txBody>
          <a:bodyPr/>
          <a:lstStyle/>
          <a:p>
            <a:fld id="{BFE884C9-B526-4224-B078-391A409BCAFA}" type="slidenum">
              <a:rPr lang="en-US"/>
              <a:pPr/>
              <a:t>34</a:t>
            </a:fld>
            <a:endParaRPr lang="en-US"/>
          </a:p>
        </p:txBody>
      </p:sp>
      <p:grpSp>
        <p:nvGrpSpPr>
          <p:cNvPr id="108548" name="Group 4"/>
          <p:cNvGrpSpPr>
            <a:grpSpLocks/>
          </p:cNvGrpSpPr>
          <p:nvPr/>
        </p:nvGrpSpPr>
        <p:grpSpPr bwMode="auto">
          <a:xfrm>
            <a:off x="2133600" y="1295400"/>
            <a:ext cx="4824413" cy="1219200"/>
            <a:chOff x="1344" y="432"/>
            <a:chExt cx="3039" cy="768"/>
          </a:xfrm>
        </p:grpSpPr>
        <p:sp>
          <p:nvSpPr>
            <p:cNvPr id="108588" name="AutoShape 5"/>
            <p:cNvSpPr>
              <a:spLocks noChangeArrowheads="1"/>
            </p:cNvSpPr>
            <p:nvPr/>
          </p:nvSpPr>
          <p:spPr bwMode="auto">
            <a:xfrm>
              <a:off x="1824" y="734"/>
              <a:ext cx="2027" cy="181"/>
            </a:xfrm>
            <a:prstGeom prst="rightArrow">
              <a:avLst>
                <a:gd name="adj1" fmla="val 50000"/>
                <a:gd name="adj2" fmla="val 269966"/>
              </a:avLst>
            </a:prstGeom>
            <a:solidFill>
              <a:srgbClr val="0099FF">
                <a:alpha val="50195"/>
              </a:srgbClr>
            </a:solidFill>
            <a:ln w="12700">
              <a:solidFill>
                <a:schemeClr val="tx1"/>
              </a:solidFill>
              <a:miter lim="800000"/>
              <a:headEnd/>
              <a:tailEnd/>
            </a:ln>
          </p:spPr>
          <p:txBody>
            <a:bodyPr wrap="none" anchor="ctr"/>
            <a:lstStyle/>
            <a:p>
              <a:pPr eaLnBrk="0" hangingPunct="0"/>
              <a:endParaRPr lang="en-US"/>
            </a:p>
          </p:txBody>
        </p:sp>
        <p:sp>
          <p:nvSpPr>
            <p:cNvPr id="108589" name="Rectangle 6"/>
            <p:cNvSpPr>
              <a:spLocks noChangeArrowheads="1"/>
            </p:cNvSpPr>
            <p:nvPr/>
          </p:nvSpPr>
          <p:spPr bwMode="auto">
            <a:xfrm>
              <a:off x="1910" y="650"/>
              <a:ext cx="1349" cy="165"/>
            </a:xfrm>
            <a:prstGeom prst="rect">
              <a:avLst/>
            </a:prstGeom>
            <a:noFill/>
            <a:ln w="12700">
              <a:noFill/>
              <a:miter lim="800000"/>
              <a:headEnd/>
              <a:tailEnd/>
            </a:ln>
          </p:spPr>
          <p:txBody>
            <a:bodyPr lIns="82435" tIns="39047" rIns="82435" bIns="39047">
              <a:spAutoFit/>
            </a:bodyPr>
            <a:lstStyle/>
            <a:p>
              <a:pPr algn="ctr" defTabSz="808038" eaLnBrk="0" hangingPunct="0">
                <a:lnSpc>
                  <a:spcPct val="80000"/>
                </a:lnSpc>
                <a:spcBef>
                  <a:spcPct val="50000"/>
                </a:spcBef>
              </a:pPr>
              <a:r>
                <a:rPr lang="en-US" sz="1500"/>
                <a:t>ESMS</a:t>
              </a:r>
            </a:p>
          </p:txBody>
        </p:sp>
        <p:pic>
          <p:nvPicPr>
            <p:cNvPr id="108590" name="Picture 7" descr="antenna"/>
            <p:cNvPicPr>
              <a:picLocks noChangeAspect="1" noChangeArrowheads="1"/>
            </p:cNvPicPr>
            <p:nvPr/>
          </p:nvPicPr>
          <p:blipFill>
            <a:blip r:embed="rId3" cstate="print"/>
            <a:srcRect/>
            <a:stretch>
              <a:fillRect/>
            </a:stretch>
          </p:blipFill>
          <p:spPr bwMode="auto">
            <a:xfrm>
              <a:off x="1344" y="432"/>
              <a:ext cx="313" cy="768"/>
            </a:xfrm>
            <a:prstGeom prst="rect">
              <a:avLst/>
            </a:prstGeom>
            <a:noFill/>
            <a:ln w="9525">
              <a:noFill/>
              <a:miter lim="800000"/>
              <a:headEnd/>
              <a:tailEnd/>
            </a:ln>
          </p:spPr>
        </p:pic>
        <p:pic>
          <p:nvPicPr>
            <p:cNvPr id="108591" name="Picture 8" descr="telephone"/>
            <p:cNvPicPr>
              <a:picLocks noChangeAspect="1" noChangeArrowheads="1"/>
            </p:cNvPicPr>
            <p:nvPr/>
          </p:nvPicPr>
          <p:blipFill>
            <a:blip r:embed="rId4" cstate="print"/>
            <a:srcRect/>
            <a:stretch>
              <a:fillRect/>
            </a:stretch>
          </p:blipFill>
          <p:spPr bwMode="auto">
            <a:xfrm>
              <a:off x="3936" y="432"/>
              <a:ext cx="447" cy="672"/>
            </a:xfrm>
            <a:prstGeom prst="rect">
              <a:avLst/>
            </a:prstGeom>
            <a:noFill/>
            <a:ln w="9525">
              <a:noFill/>
              <a:miter lim="800000"/>
              <a:headEnd/>
              <a:tailEnd/>
            </a:ln>
          </p:spPr>
        </p:pic>
      </p:grpSp>
      <p:sp>
        <p:nvSpPr>
          <p:cNvPr id="13" name="Rectangle 58"/>
          <p:cNvSpPr>
            <a:spLocks noChangeArrowheads="1"/>
          </p:cNvSpPr>
          <p:nvPr/>
        </p:nvSpPr>
        <p:spPr bwMode="auto">
          <a:xfrm>
            <a:off x="8154988" y="2881313"/>
            <a:ext cx="769937" cy="719137"/>
          </a:xfrm>
          <a:prstGeom prst="rect">
            <a:avLst/>
          </a:prstGeom>
          <a:noFill/>
          <a:ln w="25400">
            <a:solidFill>
              <a:srgbClr val="FF0066"/>
            </a:solidFill>
            <a:miter lim="800000"/>
            <a:headEnd/>
            <a:tailEnd/>
          </a:ln>
        </p:spPr>
        <p:txBody>
          <a:bodyPr wrap="none" anchor="ctr"/>
          <a:lstStyle/>
          <a:p>
            <a:pPr eaLnBrk="0" hangingPunct="0"/>
            <a:endParaRPr lang="en-US"/>
          </a:p>
        </p:txBody>
      </p:sp>
      <p:grpSp>
        <p:nvGrpSpPr>
          <p:cNvPr id="3" name="Group 88"/>
          <p:cNvGrpSpPr>
            <a:grpSpLocks/>
          </p:cNvGrpSpPr>
          <p:nvPr/>
        </p:nvGrpSpPr>
        <p:grpSpPr bwMode="auto">
          <a:xfrm>
            <a:off x="2830513" y="2530475"/>
            <a:ext cx="5303837" cy="1074738"/>
            <a:chOff x="1783" y="1594"/>
            <a:chExt cx="3341" cy="677"/>
          </a:xfrm>
        </p:grpSpPr>
        <p:grpSp>
          <p:nvGrpSpPr>
            <p:cNvPr id="108577" name="Group 87"/>
            <p:cNvGrpSpPr>
              <a:grpSpLocks/>
            </p:cNvGrpSpPr>
            <p:nvPr/>
          </p:nvGrpSpPr>
          <p:grpSpPr bwMode="auto">
            <a:xfrm>
              <a:off x="1783" y="1814"/>
              <a:ext cx="3341" cy="457"/>
              <a:chOff x="1783" y="1814"/>
              <a:chExt cx="3341" cy="457"/>
            </a:xfrm>
          </p:grpSpPr>
          <p:sp>
            <p:nvSpPr>
              <p:cNvPr id="108579" name="Rectangle 50"/>
              <p:cNvSpPr>
                <a:spLocks noChangeArrowheads="1"/>
              </p:cNvSpPr>
              <p:nvPr/>
            </p:nvSpPr>
            <p:spPr bwMode="auto">
              <a:xfrm>
                <a:off x="1783" y="1814"/>
                <a:ext cx="3341" cy="457"/>
              </a:xfrm>
              <a:prstGeom prst="rect">
                <a:avLst/>
              </a:prstGeom>
              <a:noFill/>
              <a:ln w="25400">
                <a:solidFill>
                  <a:srgbClr val="FF0066"/>
                </a:solidFill>
                <a:miter lim="800000"/>
                <a:headEnd/>
                <a:tailEnd/>
              </a:ln>
            </p:spPr>
            <p:txBody>
              <a:bodyPr wrap="none" anchor="ctr"/>
              <a:lstStyle/>
              <a:p>
                <a:pPr eaLnBrk="0" hangingPunct="0"/>
                <a:endParaRPr lang="en-US" sz="2000"/>
              </a:p>
            </p:txBody>
          </p:sp>
          <p:sp>
            <p:nvSpPr>
              <p:cNvPr id="108580" name="Line 51"/>
              <p:cNvSpPr>
                <a:spLocks noChangeShapeType="1"/>
              </p:cNvSpPr>
              <p:nvPr/>
            </p:nvSpPr>
            <p:spPr bwMode="auto">
              <a:xfrm>
                <a:off x="2126" y="1824"/>
                <a:ext cx="6" cy="437"/>
              </a:xfrm>
              <a:prstGeom prst="line">
                <a:avLst/>
              </a:prstGeom>
              <a:noFill/>
              <a:ln w="25400">
                <a:solidFill>
                  <a:srgbClr val="FF0066"/>
                </a:solidFill>
                <a:round/>
                <a:headEnd/>
                <a:tailEnd/>
              </a:ln>
            </p:spPr>
            <p:txBody>
              <a:bodyPr wrap="none" anchor="ctr"/>
              <a:lstStyle/>
              <a:p>
                <a:endParaRPr lang="es-MX"/>
              </a:p>
            </p:txBody>
          </p:sp>
          <p:sp>
            <p:nvSpPr>
              <p:cNvPr id="108581" name="Line 52"/>
              <p:cNvSpPr>
                <a:spLocks noChangeShapeType="1"/>
              </p:cNvSpPr>
              <p:nvPr/>
            </p:nvSpPr>
            <p:spPr bwMode="auto">
              <a:xfrm>
                <a:off x="2508" y="1824"/>
                <a:ext cx="6" cy="437"/>
              </a:xfrm>
              <a:prstGeom prst="line">
                <a:avLst/>
              </a:prstGeom>
              <a:noFill/>
              <a:ln w="25400">
                <a:solidFill>
                  <a:srgbClr val="FF0066"/>
                </a:solidFill>
                <a:round/>
                <a:headEnd/>
                <a:tailEnd/>
              </a:ln>
            </p:spPr>
            <p:txBody>
              <a:bodyPr wrap="none" anchor="ctr"/>
              <a:lstStyle/>
              <a:p>
                <a:endParaRPr lang="es-MX"/>
              </a:p>
            </p:txBody>
          </p:sp>
          <p:sp>
            <p:nvSpPr>
              <p:cNvPr id="108582" name="Line 53"/>
              <p:cNvSpPr>
                <a:spLocks noChangeShapeType="1"/>
              </p:cNvSpPr>
              <p:nvPr/>
            </p:nvSpPr>
            <p:spPr bwMode="auto">
              <a:xfrm>
                <a:off x="2892" y="1824"/>
                <a:ext cx="6" cy="437"/>
              </a:xfrm>
              <a:prstGeom prst="line">
                <a:avLst/>
              </a:prstGeom>
              <a:noFill/>
              <a:ln w="25400">
                <a:solidFill>
                  <a:srgbClr val="FF0066"/>
                </a:solidFill>
                <a:round/>
                <a:headEnd/>
                <a:tailEnd/>
              </a:ln>
            </p:spPr>
            <p:txBody>
              <a:bodyPr wrap="none" anchor="ctr"/>
              <a:lstStyle/>
              <a:p>
                <a:endParaRPr lang="es-MX"/>
              </a:p>
            </p:txBody>
          </p:sp>
          <p:sp>
            <p:nvSpPr>
              <p:cNvPr id="108583" name="Line 54"/>
              <p:cNvSpPr>
                <a:spLocks noChangeShapeType="1"/>
              </p:cNvSpPr>
              <p:nvPr/>
            </p:nvSpPr>
            <p:spPr bwMode="auto">
              <a:xfrm>
                <a:off x="3306" y="1824"/>
                <a:ext cx="6" cy="437"/>
              </a:xfrm>
              <a:prstGeom prst="line">
                <a:avLst/>
              </a:prstGeom>
              <a:noFill/>
              <a:ln w="25400">
                <a:solidFill>
                  <a:srgbClr val="FF0066"/>
                </a:solidFill>
                <a:round/>
                <a:headEnd/>
                <a:tailEnd/>
              </a:ln>
            </p:spPr>
            <p:txBody>
              <a:bodyPr wrap="none" anchor="ctr"/>
              <a:lstStyle/>
              <a:p>
                <a:endParaRPr lang="es-MX"/>
              </a:p>
            </p:txBody>
          </p:sp>
          <p:sp>
            <p:nvSpPr>
              <p:cNvPr id="108584" name="Line 55"/>
              <p:cNvSpPr>
                <a:spLocks noChangeShapeType="1"/>
              </p:cNvSpPr>
              <p:nvPr/>
            </p:nvSpPr>
            <p:spPr bwMode="auto">
              <a:xfrm>
                <a:off x="3720" y="1823"/>
                <a:ext cx="6" cy="437"/>
              </a:xfrm>
              <a:prstGeom prst="line">
                <a:avLst/>
              </a:prstGeom>
              <a:noFill/>
              <a:ln w="25400">
                <a:solidFill>
                  <a:srgbClr val="FF0066"/>
                </a:solidFill>
                <a:round/>
                <a:headEnd/>
                <a:tailEnd/>
              </a:ln>
            </p:spPr>
            <p:txBody>
              <a:bodyPr wrap="none" anchor="ctr"/>
              <a:lstStyle/>
              <a:p>
                <a:endParaRPr lang="es-MX"/>
              </a:p>
            </p:txBody>
          </p:sp>
          <p:sp>
            <p:nvSpPr>
              <p:cNvPr id="108585" name="Line 56"/>
              <p:cNvSpPr>
                <a:spLocks noChangeShapeType="1"/>
              </p:cNvSpPr>
              <p:nvPr/>
            </p:nvSpPr>
            <p:spPr bwMode="auto">
              <a:xfrm>
                <a:off x="4126" y="1824"/>
                <a:ext cx="6" cy="437"/>
              </a:xfrm>
              <a:prstGeom prst="line">
                <a:avLst/>
              </a:prstGeom>
              <a:noFill/>
              <a:ln w="25400">
                <a:solidFill>
                  <a:srgbClr val="FF0066"/>
                </a:solidFill>
                <a:round/>
                <a:headEnd/>
                <a:tailEnd/>
              </a:ln>
            </p:spPr>
            <p:txBody>
              <a:bodyPr wrap="none" anchor="ctr"/>
              <a:lstStyle/>
              <a:p>
                <a:endParaRPr lang="es-MX"/>
              </a:p>
            </p:txBody>
          </p:sp>
          <p:sp>
            <p:nvSpPr>
              <p:cNvPr id="108586" name="Line 57"/>
              <p:cNvSpPr>
                <a:spLocks noChangeShapeType="1"/>
              </p:cNvSpPr>
              <p:nvPr/>
            </p:nvSpPr>
            <p:spPr bwMode="auto">
              <a:xfrm>
                <a:off x="4510" y="1824"/>
                <a:ext cx="6" cy="437"/>
              </a:xfrm>
              <a:prstGeom prst="line">
                <a:avLst/>
              </a:prstGeom>
              <a:noFill/>
              <a:ln w="25400">
                <a:solidFill>
                  <a:srgbClr val="FF0066"/>
                </a:solidFill>
                <a:round/>
                <a:headEnd/>
                <a:tailEnd/>
              </a:ln>
            </p:spPr>
            <p:txBody>
              <a:bodyPr wrap="none" anchor="ctr"/>
              <a:lstStyle/>
              <a:p>
                <a:endParaRPr lang="es-MX"/>
              </a:p>
            </p:txBody>
          </p:sp>
          <p:sp>
            <p:nvSpPr>
              <p:cNvPr id="108587" name="Line 60"/>
              <p:cNvSpPr>
                <a:spLocks noChangeShapeType="1"/>
              </p:cNvSpPr>
              <p:nvPr/>
            </p:nvSpPr>
            <p:spPr bwMode="auto">
              <a:xfrm>
                <a:off x="4922" y="1821"/>
                <a:ext cx="6" cy="437"/>
              </a:xfrm>
              <a:prstGeom prst="line">
                <a:avLst/>
              </a:prstGeom>
              <a:noFill/>
              <a:ln w="25400">
                <a:solidFill>
                  <a:srgbClr val="FF0066"/>
                </a:solidFill>
                <a:round/>
                <a:headEnd/>
                <a:tailEnd/>
              </a:ln>
            </p:spPr>
            <p:txBody>
              <a:bodyPr wrap="none" anchor="ctr"/>
              <a:lstStyle/>
              <a:p>
                <a:endParaRPr lang="es-MX"/>
              </a:p>
            </p:txBody>
          </p:sp>
        </p:grpSp>
        <p:sp>
          <p:nvSpPr>
            <p:cNvPr id="108578" name="Rectangle 12"/>
            <p:cNvSpPr>
              <a:spLocks noChangeArrowheads="1"/>
            </p:cNvSpPr>
            <p:nvPr/>
          </p:nvSpPr>
          <p:spPr bwMode="auto">
            <a:xfrm>
              <a:off x="2907" y="1594"/>
              <a:ext cx="1622" cy="244"/>
            </a:xfrm>
            <a:prstGeom prst="rect">
              <a:avLst/>
            </a:prstGeom>
            <a:noFill/>
            <a:ln w="12700">
              <a:noFill/>
              <a:miter lim="800000"/>
              <a:headEnd/>
              <a:tailEnd/>
            </a:ln>
          </p:spPr>
          <p:txBody>
            <a:bodyPr wrap="none" lIns="82435" tIns="39047" rIns="82435" bIns="39047">
              <a:spAutoFit/>
            </a:bodyPr>
            <a:lstStyle/>
            <a:p>
              <a:pPr defTabSz="808038" eaLnBrk="0" hangingPunct="0"/>
              <a:r>
                <a:rPr lang="en-US" sz="2000" b="1">
                  <a:solidFill>
                    <a:srgbClr val="FF0066"/>
                  </a:solidFill>
                </a:rPr>
                <a:t>SMS Cuerpo (03 48)</a:t>
              </a:r>
            </a:p>
          </p:txBody>
        </p:sp>
      </p:grpSp>
      <p:sp>
        <p:nvSpPr>
          <p:cNvPr id="108551" name="Rectangle 17"/>
          <p:cNvSpPr>
            <a:spLocks noChangeArrowheads="1"/>
          </p:cNvSpPr>
          <p:nvPr/>
        </p:nvSpPr>
        <p:spPr bwMode="auto">
          <a:xfrm>
            <a:off x="482600" y="3113088"/>
            <a:ext cx="728663" cy="261937"/>
          </a:xfrm>
          <a:prstGeom prst="rect">
            <a:avLst/>
          </a:prstGeom>
          <a:noFill/>
          <a:ln w="12700">
            <a:noFill/>
            <a:miter lim="800000"/>
            <a:headEnd/>
            <a:tailEnd/>
          </a:ln>
        </p:spPr>
        <p:txBody>
          <a:bodyPr lIns="82435" tIns="39047" rIns="82435" bIns="39047">
            <a:spAutoFit/>
          </a:bodyPr>
          <a:lstStyle/>
          <a:p>
            <a:pPr algn="ctr" defTabSz="808038" eaLnBrk="0" hangingPunct="0"/>
            <a:endParaRPr lang="en-US" sz="1200">
              <a:solidFill>
                <a:schemeClr val="accent2"/>
              </a:solidFill>
            </a:endParaRPr>
          </a:p>
        </p:txBody>
      </p:sp>
      <p:grpSp>
        <p:nvGrpSpPr>
          <p:cNvPr id="5" name="Group 67"/>
          <p:cNvGrpSpPr>
            <a:grpSpLocks/>
          </p:cNvGrpSpPr>
          <p:nvPr/>
        </p:nvGrpSpPr>
        <p:grpSpPr bwMode="auto">
          <a:xfrm>
            <a:off x="128588" y="2520950"/>
            <a:ext cx="3371850" cy="1085850"/>
            <a:chOff x="81" y="1588"/>
            <a:chExt cx="2124" cy="684"/>
          </a:xfrm>
        </p:grpSpPr>
        <p:grpSp>
          <p:nvGrpSpPr>
            <p:cNvPr id="108569" name="Group 65"/>
            <p:cNvGrpSpPr>
              <a:grpSpLocks/>
            </p:cNvGrpSpPr>
            <p:nvPr/>
          </p:nvGrpSpPr>
          <p:grpSpPr bwMode="auto">
            <a:xfrm>
              <a:off x="81" y="1815"/>
              <a:ext cx="1685" cy="457"/>
              <a:chOff x="81" y="1815"/>
              <a:chExt cx="1685" cy="457"/>
            </a:xfrm>
          </p:grpSpPr>
          <p:sp>
            <p:nvSpPr>
              <p:cNvPr id="108571" name="Rectangle 9"/>
              <p:cNvSpPr>
                <a:spLocks noChangeArrowheads="1"/>
              </p:cNvSpPr>
              <p:nvPr/>
            </p:nvSpPr>
            <p:spPr bwMode="auto">
              <a:xfrm>
                <a:off x="81" y="1815"/>
                <a:ext cx="1685" cy="457"/>
              </a:xfrm>
              <a:prstGeom prst="rect">
                <a:avLst/>
              </a:prstGeom>
              <a:noFill/>
              <a:ln w="25400">
                <a:solidFill>
                  <a:schemeClr val="accent2"/>
                </a:solidFill>
                <a:miter lim="800000"/>
                <a:headEnd/>
                <a:tailEnd/>
              </a:ln>
            </p:spPr>
            <p:txBody>
              <a:bodyPr wrap="none" anchor="ctr"/>
              <a:lstStyle/>
              <a:p>
                <a:pPr eaLnBrk="0" hangingPunct="0"/>
                <a:endParaRPr lang="en-US" sz="2000"/>
              </a:p>
            </p:txBody>
          </p:sp>
          <p:sp>
            <p:nvSpPr>
              <p:cNvPr id="108572" name="Line 10"/>
              <p:cNvSpPr>
                <a:spLocks noChangeShapeType="1"/>
              </p:cNvSpPr>
              <p:nvPr/>
            </p:nvSpPr>
            <p:spPr bwMode="auto">
              <a:xfrm>
                <a:off x="222" y="1825"/>
                <a:ext cx="6" cy="437"/>
              </a:xfrm>
              <a:prstGeom prst="line">
                <a:avLst/>
              </a:prstGeom>
              <a:noFill/>
              <a:ln w="25400">
                <a:solidFill>
                  <a:schemeClr val="accent2"/>
                </a:solidFill>
                <a:round/>
                <a:headEnd/>
                <a:tailEnd/>
              </a:ln>
            </p:spPr>
            <p:txBody>
              <a:bodyPr wrap="none" anchor="ctr"/>
              <a:lstStyle/>
              <a:p>
                <a:endParaRPr lang="es-MX"/>
              </a:p>
            </p:txBody>
          </p:sp>
          <p:sp>
            <p:nvSpPr>
              <p:cNvPr id="108573" name="Line 48"/>
              <p:cNvSpPr>
                <a:spLocks noChangeShapeType="1"/>
              </p:cNvSpPr>
              <p:nvPr/>
            </p:nvSpPr>
            <p:spPr bwMode="auto">
              <a:xfrm>
                <a:off x="580" y="1825"/>
                <a:ext cx="6" cy="437"/>
              </a:xfrm>
              <a:prstGeom prst="line">
                <a:avLst/>
              </a:prstGeom>
              <a:noFill/>
              <a:ln w="25400">
                <a:solidFill>
                  <a:schemeClr val="accent2"/>
                </a:solidFill>
                <a:round/>
                <a:headEnd/>
                <a:tailEnd/>
              </a:ln>
            </p:spPr>
            <p:txBody>
              <a:bodyPr wrap="none" anchor="ctr"/>
              <a:lstStyle/>
              <a:p>
                <a:endParaRPr lang="es-MX"/>
              </a:p>
            </p:txBody>
          </p:sp>
          <p:sp>
            <p:nvSpPr>
              <p:cNvPr id="108574" name="Line 49"/>
              <p:cNvSpPr>
                <a:spLocks noChangeShapeType="1"/>
              </p:cNvSpPr>
              <p:nvPr/>
            </p:nvSpPr>
            <p:spPr bwMode="auto">
              <a:xfrm>
                <a:off x="904" y="1821"/>
                <a:ext cx="6" cy="437"/>
              </a:xfrm>
              <a:prstGeom prst="line">
                <a:avLst/>
              </a:prstGeom>
              <a:noFill/>
              <a:ln w="25400">
                <a:solidFill>
                  <a:schemeClr val="accent2"/>
                </a:solidFill>
                <a:round/>
                <a:headEnd/>
                <a:tailEnd/>
              </a:ln>
            </p:spPr>
            <p:txBody>
              <a:bodyPr wrap="none" anchor="ctr"/>
              <a:lstStyle/>
              <a:p>
                <a:endParaRPr lang="es-MX"/>
              </a:p>
            </p:txBody>
          </p:sp>
          <p:sp>
            <p:nvSpPr>
              <p:cNvPr id="108575" name="Line 59"/>
              <p:cNvSpPr>
                <a:spLocks noChangeShapeType="1"/>
              </p:cNvSpPr>
              <p:nvPr/>
            </p:nvSpPr>
            <p:spPr bwMode="auto">
              <a:xfrm>
                <a:off x="1240" y="1823"/>
                <a:ext cx="6" cy="437"/>
              </a:xfrm>
              <a:prstGeom prst="line">
                <a:avLst/>
              </a:prstGeom>
              <a:noFill/>
              <a:ln w="25400">
                <a:solidFill>
                  <a:schemeClr val="accent2"/>
                </a:solidFill>
                <a:round/>
                <a:headEnd/>
                <a:tailEnd/>
              </a:ln>
            </p:spPr>
            <p:txBody>
              <a:bodyPr wrap="none" anchor="ctr"/>
              <a:lstStyle/>
              <a:p>
                <a:endParaRPr lang="es-MX"/>
              </a:p>
            </p:txBody>
          </p:sp>
          <p:sp>
            <p:nvSpPr>
              <p:cNvPr id="108576" name="Line 61"/>
              <p:cNvSpPr>
                <a:spLocks noChangeShapeType="1"/>
              </p:cNvSpPr>
              <p:nvPr/>
            </p:nvSpPr>
            <p:spPr bwMode="auto">
              <a:xfrm>
                <a:off x="1562" y="1827"/>
                <a:ext cx="6" cy="437"/>
              </a:xfrm>
              <a:prstGeom prst="line">
                <a:avLst/>
              </a:prstGeom>
              <a:noFill/>
              <a:ln w="25400">
                <a:solidFill>
                  <a:schemeClr val="accent2"/>
                </a:solidFill>
                <a:round/>
                <a:headEnd/>
                <a:tailEnd/>
              </a:ln>
            </p:spPr>
            <p:txBody>
              <a:bodyPr wrap="none" anchor="ctr"/>
              <a:lstStyle/>
              <a:p>
                <a:endParaRPr lang="es-MX"/>
              </a:p>
            </p:txBody>
          </p:sp>
        </p:grpSp>
        <p:sp>
          <p:nvSpPr>
            <p:cNvPr id="108570" name="Rectangle 11"/>
            <p:cNvSpPr>
              <a:spLocks noChangeArrowheads="1"/>
            </p:cNvSpPr>
            <p:nvPr/>
          </p:nvSpPr>
          <p:spPr bwMode="auto">
            <a:xfrm>
              <a:off x="206" y="1588"/>
              <a:ext cx="1999" cy="244"/>
            </a:xfrm>
            <a:prstGeom prst="rect">
              <a:avLst/>
            </a:prstGeom>
            <a:noFill/>
            <a:ln w="12700">
              <a:noFill/>
              <a:miter lim="800000"/>
              <a:headEnd/>
              <a:tailEnd/>
            </a:ln>
          </p:spPr>
          <p:txBody>
            <a:bodyPr wrap="none" lIns="82435" tIns="39047" rIns="82435" bIns="39047">
              <a:spAutoFit/>
            </a:bodyPr>
            <a:lstStyle/>
            <a:p>
              <a:pPr defTabSz="808038" eaLnBrk="0" hangingPunct="0"/>
              <a:r>
                <a:rPr lang="en-US" sz="2000" b="1">
                  <a:solidFill>
                    <a:schemeClr val="accent2"/>
                  </a:solidFill>
                </a:rPr>
                <a:t>SMS Encabezado (03.40)</a:t>
              </a:r>
            </a:p>
          </p:txBody>
        </p:sp>
      </p:grpSp>
      <p:grpSp>
        <p:nvGrpSpPr>
          <p:cNvPr id="7" name="Group 85"/>
          <p:cNvGrpSpPr>
            <a:grpSpLocks/>
          </p:cNvGrpSpPr>
          <p:nvPr/>
        </p:nvGrpSpPr>
        <p:grpSpPr bwMode="auto">
          <a:xfrm>
            <a:off x="147638" y="3738563"/>
            <a:ext cx="3381375" cy="746125"/>
            <a:chOff x="93" y="2355"/>
            <a:chExt cx="2130" cy="470"/>
          </a:xfrm>
        </p:grpSpPr>
        <p:sp>
          <p:nvSpPr>
            <p:cNvPr id="108567" name="AutoShape 79"/>
            <p:cNvSpPr>
              <a:spLocks/>
            </p:cNvSpPr>
            <p:nvPr/>
          </p:nvSpPr>
          <p:spPr bwMode="auto">
            <a:xfrm rot="-5400000">
              <a:off x="822" y="1626"/>
              <a:ext cx="186" cy="1644"/>
            </a:xfrm>
            <a:prstGeom prst="leftBrace">
              <a:avLst>
                <a:gd name="adj1" fmla="val 73656"/>
                <a:gd name="adj2" fmla="val 50000"/>
              </a:avLst>
            </a:prstGeom>
            <a:noFill/>
            <a:ln w="38100">
              <a:solidFill>
                <a:srgbClr val="FF9933"/>
              </a:solidFill>
              <a:round/>
              <a:headEnd/>
              <a:tailEnd/>
            </a:ln>
          </p:spPr>
          <p:txBody>
            <a:bodyPr wrap="none" anchor="ctr"/>
            <a:lstStyle/>
            <a:p>
              <a:pPr eaLnBrk="0" hangingPunct="0"/>
              <a:endParaRPr lang="en-US" sz="2000"/>
            </a:p>
          </p:txBody>
        </p:sp>
        <p:sp>
          <p:nvSpPr>
            <p:cNvPr id="108568" name="Text Box 83"/>
            <p:cNvSpPr txBox="1">
              <a:spLocks noChangeArrowheads="1"/>
            </p:cNvSpPr>
            <p:nvPr/>
          </p:nvSpPr>
          <p:spPr bwMode="auto">
            <a:xfrm>
              <a:off x="104" y="2573"/>
              <a:ext cx="2119" cy="252"/>
            </a:xfrm>
            <a:prstGeom prst="rect">
              <a:avLst/>
            </a:prstGeom>
            <a:noFill/>
            <a:ln w="9525">
              <a:noFill/>
              <a:miter lim="800000"/>
              <a:headEnd/>
              <a:tailEnd/>
            </a:ln>
          </p:spPr>
          <p:txBody>
            <a:bodyPr wrap="none">
              <a:spAutoFit/>
            </a:bodyPr>
            <a:lstStyle/>
            <a:p>
              <a:pPr eaLnBrk="0" hangingPunct="0"/>
              <a:r>
                <a:rPr lang="en-US" sz="2000" b="1"/>
                <a:t>Parámetros de Transporte</a:t>
              </a:r>
            </a:p>
            <a:p>
              <a:pPr eaLnBrk="0" hangingPunct="0"/>
              <a:endParaRPr lang="en-US" sz="2000" b="1"/>
            </a:p>
          </p:txBody>
        </p:sp>
      </p:grpSp>
      <p:grpSp>
        <p:nvGrpSpPr>
          <p:cNvPr id="8" name="Group 86"/>
          <p:cNvGrpSpPr>
            <a:grpSpLocks/>
          </p:cNvGrpSpPr>
          <p:nvPr/>
        </p:nvGrpSpPr>
        <p:grpSpPr bwMode="auto">
          <a:xfrm>
            <a:off x="2859088" y="3754438"/>
            <a:ext cx="5257800" cy="736600"/>
            <a:chOff x="1801" y="2365"/>
            <a:chExt cx="3312" cy="464"/>
          </a:xfrm>
        </p:grpSpPr>
        <p:sp>
          <p:nvSpPr>
            <p:cNvPr id="108565" name="AutoShape 80"/>
            <p:cNvSpPr>
              <a:spLocks/>
            </p:cNvSpPr>
            <p:nvPr/>
          </p:nvSpPr>
          <p:spPr bwMode="auto">
            <a:xfrm rot="-5400000">
              <a:off x="3364" y="802"/>
              <a:ext cx="186" cy="3312"/>
            </a:xfrm>
            <a:prstGeom prst="leftBrace">
              <a:avLst>
                <a:gd name="adj1" fmla="val 148387"/>
                <a:gd name="adj2" fmla="val 50000"/>
              </a:avLst>
            </a:prstGeom>
            <a:noFill/>
            <a:ln w="38100">
              <a:solidFill>
                <a:srgbClr val="FF9933"/>
              </a:solidFill>
              <a:round/>
              <a:headEnd/>
              <a:tailEnd/>
            </a:ln>
          </p:spPr>
          <p:txBody>
            <a:bodyPr wrap="none" anchor="ctr"/>
            <a:lstStyle/>
            <a:p>
              <a:pPr eaLnBrk="0" hangingPunct="0"/>
              <a:endParaRPr lang="en-US" sz="2000"/>
            </a:p>
          </p:txBody>
        </p:sp>
        <p:sp>
          <p:nvSpPr>
            <p:cNvPr id="108566" name="Text Box 84"/>
            <p:cNvSpPr txBox="1">
              <a:spLocks noChangeArrowheads="1"/>
            </p:cNvSpPr>
            <p:nvPr/>
          </p:nvSpPr>
          <p:spPr bwMode="auto">
            <a:xfrm>
              <a:off x="2706" y="2577"/>
              <a:ext cx="2056" cy="252"/>
            </a:xfrm>
            <a:prstGeom prst="rect">
              <a:avLst/>
            </a:prstGeom>
            <a:noFill/>
            <a:ln w="9525">
              <a:noFill/>
              <a:miter lim="800000"/>
              <a:headEnd/>
              <a:tailEnd/>
            </a:ln>
          </p:spPr>
          <p:txBody>
            <a:bodyPr wrap="none">
              <a:spAutoFit/>
            </a:bodyPr>
            <a:lstStyle/>
            <a:p>
              <a:pPr eaLnBrk="0" hangingPunct="0"/>
              <a:r>
                <a:rPr lang="en-US" sz="2000" b="1"/>
                <a:t>Parámetros de seguridad</a:t>
              </a:r>
            </a:p>
          </p:txBody>
        </p:sp>
      </p:grpSp>
      <p:grpSp>
        <p:nvGrpSpPr>
          <p:cNvPr id="9" name="Group 90"/>
          <p:cNvGrpSpPr>
            <a:grpSpLocks/>
          </p:cNvGrpSpPr>
          <p:nvPr/>
        </p:nvGrpSpPr>
        <p:grpSpPr bwMode="auto">
          <a:xfrm>
            <a:off x="6461125" y="2944813"/>
            <a:ext cx="2498725" cy="2628900"/>
            <a:chOff x="4070" y="1855"/>
            <a:chExt cx="1574" cy="1656"/>
          </a:xfrm>
        </p:grpSpPr>
        <p:grpSp>
          <p:nvGrpSpPr>
            <p:cNvPr id="108561" name="Group 82"/>
            <p:cNvGrpSpPr>
              <a:grpSpLocks/>
            </p:cNvGrpSpPr>
            <p:nvPr/>
          </p:nvGrpSpPr>
          <p:grpSpPr bwMode="auto">
            <a:xfrm>
              <a:off x="4070" y="2190"/>
              <a:ext cx="1300" cy="1321"/>
              <a:chOff x="4070" y="2190"/>
              <a:chExt cx="1300" cy="1321"/>
            </a:xfrm>
          </p:grpSpPr>
          <p:sp>
            <p:nvSpPr>
              <p:cNvPr id="108563" name="Text Box 74"/>
              <p:cNvSpPr txBox="1">
                <a:spLocks noChangeArrowheads="1"/>
              </p:cNvSpPr>
              <p:nvPr/>
            </p:nvSpPr>
            <p:spPr bwMode="auto">
              <a:xfrm>
                <a:off x="4070" y="3065"/>
                <a:ext cx="1152" cy="446"/>
              </a:xfrm>
              <a:prstGeom prst="rect">
                <a:avLst/>
              </a:prstGeom>
              <a:noFill/>
              <a:ln w="9525">
                <a:noFill/>
                <a:miter lim="800000"/>
                <a:headEnd/>
                <a:tailEnd/>
              </a:ln>
            </p:spPr>
            <p:txBody>
              <a:bodyPr wrap="none">
                <a:spAutoFit/>
              </a:bodyPr>
              <a:lstStyle/>
              <a:p>
                <a:pPr algn="ctr" eaLnBrk="0" hangingPunct="0"/>
                <a:r>
                  <a:rPr lang="en-US" sz="2000" b="1"/>
                  <a:t>Invocación</a:t>
                </a:r>
              </a:p>
              <a:p>
                <a:pPr algn="ctr" eaLnBrk="0" hangingPunct="0"/>
                <a:r>
                  <a:rPr lang="en-US" sz="2000" b="1"/>
                  <a:t>Datos APDUs</a:t>
                </a:r>
                <a:endParaRPr lang="en-US" sz="2000" b="1">
                  <a:sym typeface="Wingdings 3" charset="2"/>
                </a:endParaRPr>
              </a:p>
            </p:txBody>
          </p:sp>
          <p:sp>
            <p:nvSpPr>
              <p:cNvPr id="108564" name="Freeform 81"/>
              <p:cNvSpPr>
                <a:spLocks/>
              </p:cNvSpPr>
              <p:nvPr/>
            </p:nvSpPr>
            <p:spPr bwMode="auto">
              <a:xfrm>
                <a:off x="5106" y="2190"/>
                <a:ext cx="264" cy="1008"/>
              </a:xfrm>
              <a:custGeom>
                <a:avLst/>
                <a:gdLst>
                  <a:gd name="T0" fmla="*/ 264 w 264"/>
                  <a:gd name="T1" fmla="*/ 0 h 1008"/>
                  <a:gd name="T2" fmla="*/ 264 w 264"/>
                  <a:gd name="T3" fmla="*/ 1008 h 1008"/>
                  <a:gd name="T4" fmla="*/ 0 w 264"/>
                  <a:gd name="T5" fmla="*/ 1008 h 1008"/>
                  <a:gd name="T6" fmla="*/ 0 60000 65536"/>
                  <a:gd name="T7" fmla="*/ 0 60000 65536"/>
                  <a:gd name="T8" fmla="*/ 0 60000 65536"/>
                  <a:gd name="T9" fmla="*/ 0 w 264"/>
                  <a:gd name="T10" fmla="*/ 0 h 1008"/>
                  <a:gd name="T11" fmla="*/ 264 w 264"/>
                  <a:gd name="T12" fmla="*/ 1008 h 1008"/>
                </a:gdLst>
                <a:ahLst/>
                <a:cxnLst>
                  <a:cxn ang="T6">
                    <a:pos x="T0" y="T1"/>
                  </a:cxn>
                  <a:cxn ang="T7">
                    <a:pos x="T2" y="T3"/>
                  </a:cxn>
                  <a:cxn ang="T8">
                    <a:pos x="T4" y="T5"/>
                  </a:cxn>
                </a:cxnLst>
                <a:rect l="T9" t="T10" r="T11" b="T12"/>
                <a:pathLst>
                  <a:path w="264" h="1008">
                    <a:moveTo>
                      <a:pt x="264" y="0"/>
                    </a:moveTo>
                    <a:lnTo>
                      <a:pt x="264" y="1008"/>
                    </a:lnTo>
                    <a:lnTo>
                      <a:pt x="0" y="1008"/>
                    </a:lnTo>
                  </a:path>
                </a:pathLst>
              </a:custGeom>
              <a:noFill/>
              <a:ln w="38100">
                <a:solidFill>
                  <a:srgbClr val="FF9933"/>
                </a:solidFill>
                <a:round/>
                <a:headEnd/>
                <a:tailEnd type="triangle" w="med" len="med"/>
              </a:ln>
            </p:spPr>
            <p:txBody>
              <a:bodyPr anchor="ctr"/>
              <a:lstStyle/>
              <a:p>
                <a:pPr eaLnBrk="0" hangingPunct="0"/>
                <a:endParaRPr lang="en-US" sz="2000"/>
              </a:p>
            </p:txBody>
          </p:sp>
        </p:grpSp>
        <p:sp>
          <p:nvSpPr>
            <p:cNvPr id="108562" name="Text Box 89"/>
            <p:cNvSpPr txBox="1">
              <a:spLocks noChangeArrowheads="1"/>
            </p:cNvSpPr>
            <p:nvPr/>
          </p:nvSpPr>
          <p:spPr bwMode="auto">
            <a:xfrm>
              <a:off x="5104" y="1855"/>
              <a:ext cx="540" cy="325"/>
            </a:xfrm>
            <a:prstGeom prst="rect">
              <a:avLst/>
            </a:prstGeom>
            <a:noFill/>
            <a:ln w="9525">
              <a:noFill/>
              <a:miter lim="800000"/>
              <a:headEnd/>
              <a:tailEnd/>
            </a:ln>
          </p:spPr>
          <p:txBody>
            <a:bodyPr>
              <a:spAutoFit/>
            </a:bodyPr>
            <a:lstStyle/>
            <a:p>
              <a:pPr algn="ctr" defTabSz="762000" eaLnBrk="0" hangingPunct="0">
                <a:spcBef>
                  <a:spcPct val="50000"/>
                </a:spcBef>
              </a:pPr>
              <a:r>
                <a:rPr lang="fr-FR" sz="1100" b="1">
                  <a:solidFill>
                    <a:srgbClr val="FF0066"/>
                  </a:solidFill>
                  <a:latin typeface="Tahoma" charset="0"/>
                </a:rPr>
                <a:t>ESMS</a:t>
              </a:r>
            </a:p>
            <a:p>
              <a:pPr algn="ctr" defTabSz="762000" eaLnBrk="0" hangingPunct="0">
                <a:spcBef>
                  <a:spcPct val="50000"/>
                </a:spcBef>
              </a:pPr>
              <a:r>
                <a:rPr lang="fr-FR" sz="1100" b="1">
                  <a:solidFill>
                    <a:srgbClr val="FF0066"/>
                  </a:solidFill>
                  <a:latin typeface="Tahoma" charset="0"/>
                </a:rPr>
                <a:t>Cuerpo</a:t>
              </a:r>
            </a:p>
          </p:txBody>
        </p:sp>
      </p:grpSp>
      <p:sp>
        <p:nvSpPr>
          <p:cNvPr id="45"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08558"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to="" calcmode="lin" valueType="num">
                                      <p:cBhvr>
                                        <p:cTn id="15" dur="1" fill="hold"/>
                                        <p:tgtEl>
                                          <p:spTgt spid="13"/>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 to="" calcmode="lin" valueType="num">
                                      <p:cBhvr>
                                        <p:cTn id="20" dur="1" fill="hold"/>
                                        <p:tgtEl>
                                          <p:spTgt spid="9"/>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to="" calcmode="lin" valueType="num">
                                      <p:cBhvr>
                                        <p:cTn id="25" dur="1" fill="hold"/>
                                        <p:tgtEl>
                                          <p:spTgt spid="7"/>
                                        </p:tgtEl>
                                        <p:attrNameLst>
                                          <p:attrName/>
                                        </p:attrNameLst>
                                      </p:cBhvr>
                                    </p:anim>
                                  </p:childTnLst>
                                </p:cTn>
                              </p:par>
                            </p:childTnLst>
                          </p:cTn>
                        </p:par>
                      </p:childTnLst>
                    </p:cTn>
                  </p:par>
                  <p:par>
                    <p:cTn id="26" fill="hold">
                      <p:stCondLst>
                        <p:cond delay="indefinite"/>
                      </p:stCondLst>
                      <p:childTnLst>
                        <p:par>
                          <p:cTn id="27" fill="hold">
                            <p:stCondLst>
                              <p:cond delay="0"/>
                            </p:stCondLst>
                            <p:childTnLst>
                              <p:par>
                                <p:cTn id="28" presetID="24"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to="" calcmode="lin" valueType="num">
                                      <p:cBhvr>
                                        <p:cTn id="30" dur="1" fill="hold"/>
                                        <p:tgtEl>
                                          <p:spTgt spid="8"/>
                                        </p:tgtEl>
                                        <p:attrNameLst>
                                          <p:attrName/>
                                        </p:attrNameLst>
                                      </p:cBhvr>
                                    </p:anim>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a:t>
            </a:r>
            <a:r>
              <a:rPr lang="en-US" dirty="0" smtClean="0"/>
              <a:t>P</a:t>
            </a:r>
            <a:r>
              <a:rPr lang="en-US" dirty="0" smtClean="0"/>
              <a:t>aso </a:t>
            </a:r>
            <a:r>
              <a:rPr lang="en-US" dirty="0" smtClean="0"/>
              <a:t>3</a:t>
            </a:r>
          </a:p>
        </p:txBody>
      </p:sp>
      <p:sp>
        <p:nvSpPr>
          <p:cNvPr id="110595" name="Slide Number Placeholder 3"/>
          <p:cNvSpPr>
            <a:spLocks noGrp="1"/>
          </p:cNvSpPr>
          <p:nvPr>
            <p:ph type="sldNum" sz="quarter" idx="10"/>
          </p:nvPr>
        </p:nvSpPr>
        <p:spPr bwMode="auto">
          <a:noFill/>
          <a:ln>
            <a:miter lim="800000"/>
            <a:headEnd/>
            <a:tailEnd/>
          </a:ln>
        </p:spPr>
        <p:txBody>
          <a:bodyPr/>
          <a:lstStyle/>
          <a:p>
            <a:fld id="{9D0052FB-4F9F-494A-8E07-88BD4B2EEEF2}" type="slidenum">
              <a:rPr lang="en-US"/>
              <a:pPr/>
              <a:t>35</a:t>
            </a:fld>
            <a:endParaRPr lang="en-US"/>
          </a:p>
        </p:txBody>
      </p:sp>
      <p:grpSp>
        <p:nvGrpSpPr>
          <p:cNvPr id="110596" name="Group 2"/>
          <p:cNvGrpSpPr>
            <a:grpSpLocks/>
          </p:cNvGrpSpPr>
          <p:nvPr/>
        </p:nvGrpSpPr>
        <p:grpSpPr bwMode="auto">
          <a:xfrm>
            <a:off x="2830513" y="2879725"/>
            <a:ext cx="6094412" cy="725488"/>
            <a:chOff x="1783" y="1814"/>
            <a:chExt cx="3839" cy="457"/>
          </a:xfrm>
        </p:grpSpPr>
        <p:sp>
          <p:nvSpPr>
            <p:cNvPr id="110700" name="Rectangle 3"/>
            <p:cNvSpPr>
              <a:spLocks noChangeArrowheads="1"/>
            </p:cNvSpPr>
            <p:nvPr/>
          </p:nvSpPr>
          <p:spPr bwMode="auto">
            <a:xfrm>
              <a:off x="1783" y="1814"/>
              <a:ext cx="3341" cy="457"/>
            </a:xfrm>
            <a:prstGeom prst="rect">
              <a:avLst/>
            </a:prstGeom>
            <a:solidFill>
              <a:srgbClr val="FFFFFF"/>
            </a:solidFill>
            <a:ln w="25400">
              <a:solidFill>
                <a:srgbClr val="FF0066"/>
              </a:solidFill>
              <a:miter lim="800000"/>
              <a:headEnd/>
              <a:tailEnd/>
            </a:ln>
          </p:spPr>
          <p:txBody>
            <a:bodyPr wrap="none" anchor="ctr"/>
            <a:lstStyle/>
            <a:p>
              <a:pPr eaLnBrk="0" hangingPunct="0"/>
              <a:endParaRPr lang="en-US"/>
            </a:p>
          </p:txBody>
        </p:sp>
        <p:sp>
          <p:nvSpPr>
            <p:cNvPr id="110701" name="Line 4"/>
            <p:cNvSpPr>
              <a:spLocks noChangeShapeType="1"/>
            </p:cNvSpPr>
            <p:nvPr/>
          </p:nvSpPr>
          <p:spPr bwMode="auto">
            <a:xfrm>
              <a:off x="2126" y="1824"/>
              <a:ext cx="6" cy="437"/>
            </a:xfrm>
            <a:prstGeom prst="line">
              <a:avLst/>
            </a:prstGeom>
            <a:noFill/>
            <a:ln w="25400">
              <a:solidFill>
                <a:srgbClr val="FF0066"/>
              </a:solidFill>
              <a:round/>
              <a:headEnd/>
              <a:tailEnd/>
            </a:ln>
          </p:spPr>
          <p:txBody>
            <a:bodyPr wrap="none" anchor="ctr"/>
            <a:lstStyle/>
            <a:p>
              <a:endParaRPr lang="es-MX"/>
            </a:p>
          </p:txBody>
        </p:sp>
        <p:sp>
          <p:nvSpPr>
            <p:cNvPr id="110702" name="Line 5"/>
            <p:cNvSpPr>
              <a:spLocks noChangeShapeType="1"/>
            </p:cNvSpPr>
            <p:nvPr/>
          </p:nvSpPr>
          <p:spPr bwMode="auto">
            <a:xfrm>
              <a:off x="2508" y="1824"/>
              <a:ext cx="6" cy="437"/>
            </a:xfrm>
            <a:prstGeom prst="line">
              <a:avLst/>
            </a:prstGeom>
            <a:noFill/>
            <a:ln w="25400">
              <a:solidFill>
                <a:srgbClr val="FF0066"/>
              </a:solidFill>
              <a:round/>
              <a:headEnd/>
              <a:tailEnd/>
            </a:ln>
          </p:spPr>
          <p:txBody>
            <a:bodyPr wrap="none" anchor="ctr"/>
            <a:lstStyle/>
            <a:p>
              <a:endParaRPr lang="es-MX"/>
            </a:p>
          </p:txBody>
        </p:sp>
        <p:sp>
          <p:nvSpPr>
            <p:cNvPr id="110703" name="Line 6"/>
            <p:cNvSpPr>
              <a:spLocks noChangeShapeType="1"/>
            </p:cNvSpPr>
            <p:nvPr/>
          </p:nvSpPr>
          <p:spPr bwMode="auto">
            <a:xfrm>
              <a:off x="2892" y="1824"/>
              <a:ext cx="6" cy="437"/>
            </a:xfrm>
            <a:prstGeom prst="line">
              <a:avLst/>
            </a:prstGeom>
            <a:noFill/>
            <a:ln w="25400">
              <a:solidFill>
                <a:srgbClr val="FF0066"/>
              </a:solidFill>
              <a:round/>
              <a:headEnd/>
              <a:tailEnd/>
            </a:ln>
          </p:spPr>
          <p:txBody>
            <a:bodyPr wrap="none" anchor="ctr"/>
            <a:lstStyle/>
            <a:p>
              <a:endParaRPr lang="es-MX"/>
            </a:p>
          </p:txBody>
        </p:sp>
        <p:sp>
          <p:nvSpPr>
            <p:cNvPr id="110704" name="Line 7"/>
            <p:cNvSpPr>
              <a:spLocks noChangeShapeType="1"/>
            </p:cNvSpPr>
            <p:nvPr/>
          </p:nvSpPr>
          <p:spPr bwMode="auto">
            <a:xfrm>
              <a:off x="3306" y="1824"/>
              <a:ext cx="6" cy="437"/>
            </a:xfrm>
            <a:prstGeom prst="line">
              <a:avLst/>
            </a:prstGeom>
            <a:noFill/>
            <a:ln w="25400">
              <a:solidFill>
                <a:srgbClr val="FF0066"/>
              </a:solidFill>
              <a:round/>
              <a:headEnd/>
              <a:tailEnd/>
            </a:ln>
          </p:spPr>
          <p:txBody>
            <a:bodyPr wrap="none" anchor="ctr"/>
            <a:lstStyle/>
            <a:p>
              <a:endParaRPr lang="es-MX"/>
            </a:p>
          </p:txBody>
        </p:sp>
        <p:sp>
          <p:nvSpPr>
            <p:cNvPr id="110705" name="Line 8"/>
            <p:cNvSpPr>
              <a:spLocks noChangeShapeType="1"/>
            </p:cNvSpPr>
            <p:nvPr/>
          </p:nvSpPr>
          <p:spPr bwMode="auto">
            <a:xfrm>
              <a:off x="3720" y="1823"/>
              <a:ext cx="6" cy="437"/>
            </a:xfrm>
            <a:prstGeom prst="line">
              <a:avLst/>
            </a:prstGeom>
            <a:noFill/>
            <a:ln w="25400">
              <a:solidFill>
                <a:srgbClr val="FF0066"/>
              </a:solidFill>
              <a:round/>
              <a:headEnd/>
              <a:tailEnd/>
            </a:ln>
          </p:spPr>
          <p:txBody>
            <a:bodyPr wrap="none" anchor="ctr"/>
            <a:lstStyle/>
            <a:p>
              <a:endParaRPr lang="es-MX"/>
            </a:p>
          </p:txBody>
        </p:sp>
        <p:sp>
          <p:nvSpPr>
            <p:cNvPr id="110706" name="Line 9"/>
            <p:cNvSpPr>
              <a:spLocks noChangeShapeType="1"/>
            </p:cNvSpPr>
            <p:nvPr/>
          </p:nvSpPr>
          <p:spPr bwMode="auto">
            <a:xfrm>
              <a:off x="4126" y="1824"/>
              <a:ext cx="6" cy="437"/>
            </a:xfrm>
            <a:prstGeom prst="line">
              <a:avLst/>
            </a:prstGeom>
            <a:noFill/>
            <a:ln w="25400">
              <a:solidFill>
                <a:srgbClr val="FF0066"/>
              </a:solidFill>
              <a:round/>
              <a:headEnd/>
              <a:tailEnd/>
            </a:ln>
          </p:spPr>
          <p:txBody>
            <a:bodyPr wrap="none" anchor="ctr"/>
            <a:lstStyle/>
            <a:p>
              <a:endParaRPr lang="es-MX"/>
            </a:p>
          </p:txBody>
        </p:sp>
        <p:sp>
          <p:nvSpPr>
            <p:cNvPr id="110707" name="Line 10"/>
            <p:cNvSpPr>
              <a:spLocks noChangeShapeType="1"/>
            </p:cNvSpPr>
            <p:nvPr/>
          </p:nvSpPr>
          <p:spPr bwMode="auto">
            <a:xfrm>
              <a:off x="4510" y="1824"/>
              <a:ext cx="6" cy="437"/>
            </a:xfrm>
            <a:prstGeom prst="line">
              <a:avLst/>
            </a:prstGeom>
            <a:noFill/>
            <a:ln w="25400">
              <a:solidFill>
                <a:srgbClr val="FF0066"/>
              </a:solidFill>
              <a:round/>
              <a:headEnd/>
              <a:tailEnd/>
            </a:ln>
          </p:spPr>
          <p:txBody>
            <a:bodyPr wrap="none" anchor="ctr"/>
            <a:lstStyle/>
            <a:p>
              <a:endParaRPr lang="es-MX"/>
            </a:p>
          </p:txBody>
        </p:sp>
        <p:sp>
          <p:nvSpPr>
            <p:cNvPr id="110708" name="Rectangle 11"/>
            <p:cNvSpPr>
              <a:spLocks noChangeArrowheads="1"/>
            </p:cNvSpPr>
            <p:nvPr/>
          </p:nvSpPr>
          <p:spPr bwMode="auto">
            <a:xfrm>
              <a:off x="5137" y="1815"/>
              <a:ext cx="485" cy="453"/>
            </a:xfrm>
            <a:prstGeom prst="rect">
              <a:avLst/>
            </a:prstGeom>
            <a:solidFill>
              <a:srgbClr val="FFFFFF"/>
            </a:solidFill>
            <a:ln w="25400">
              <a:solidFill>
                <a:srgbClr val="FF0066"/>
              </a:solidFill>
              <a:miter lim="800000"/>
              <a:headEnd/>
              <a:tailEnd/>
            </a:ln>
          </p:spPr>
          <p:txBody>
            <a:bodyPr wrap="none" anchor="ctr"/>
            <a:lstStyle/>
            <a:p>
              <a:pPr eaLnBrk="0" hangingPunct="0"/>
              <a:endParaRPr lang="en-US"/>
            </a:p>
          </p:txBody>
        </p:sp>
        <p:sp>
          <p:nvSpPr>
            <p:cNvPr id="110709" name="Line 12"/>
            <p:cNvSpPr>
              <a:spLocks noChangeShapeType="1"/>
            </p:cNvSpPr>
            <p:nvPr/>
          </p:nvSpPr>
          <p:spPr bwMode="auto">
            <a:xfrm>
              <a:off x="4922" y="1821"/>
              <a:ext cx="6" cy="437"/>
            </a:xfrm>
            <a:prstGeom prst="line">
              <a:avLst/>
            </a:prstGeom>
            <a:noFill/>
            <a:ln w="25400">
              <a:solidFill>
                <a:srgbClr val="FF0066"/>
              </a:solidFill>
              <a:round/>
              <a:headEnd/>
              <a:tailEnd/>
            </a:ln>
          </p:spPr>
          <p:txBody>
            <a:bodyPr wrap="none" anchor="ctr"/>
            <a:lstStyle/>
            <a:p>
              <a:endParaRPr lang="es-MX"/>
            </a:p>
          </p:txBody>
        </p:sp>
      </p:grpSp>
      <p:grpSp>
        <p:nvGrpSpPr>
          <p:cNvPr id="110597" name="Group 13"/>
          <p:cNvGrpSpPr>
            <a:grpSpLocks/>
          </p:cNvGrpSpPr>
          <p:nvPr/>
        </p:nvGrpSpPr>
        <p:grpSpPr bwMode="auto">
          <a:xfrm>
            <a:off x="128588" y="2881313"/>
            <a:ext cx="2674937" cy="725487"/>
            <a:chOff x="81" y="1815"/>
            <a:chExt cx="1685" cy="457"/>
          </a:xfrm>
        </p:grpSpPr>
        <p:sp>
          <p:nvSpPr>
            <p:cNvPr id="110694" name="Rectangle 14"/>
            <p:cNvSpPr>
              <a:spLocks noChangeArrowheads="1"/>
            </p:cNvSpPr>
            <p:nvPr/>
          </p:nvSpPr>
          <p:spPr bwMode="auto">
            <a:xfrm>
              <a:off x="81" y="1815"/>
              <a:ext cx="1685" cy="457"/>
            </a:xfrm>
            <a:prstGeom prst="rect">
              <a:avLst/>
            </a:prstGeom>
            <a:solidFill>
              <a:srgbClr val="FFFFFF"/>
            </a:solidFill>
            <a:ln w="25400">
              <a:solidFill>
                <a:schemeClr val="accent2"/>
              </a:solidFill>
              <a:miter lim="800000"/>
              <a:headEnd/>
              <a:tailEnd/>
            </a:ln>
          </p:spPr>
          <p:txBody>
            <a:bodyPr wrap="none" anchor="ctr"/>
            <a:lstStyle/>
            <a:p>
              <a:pPr eaLnBrk="0" hangingPunct="0"/>
              <a:endParaRPr lang="en-US"/>
            </a:p>
          </p:txBody>
        </p:sp>
        <p:sp>
          <p:nvSpPr>
            <p:cNvPr id="110695" name="Line 15"/>
            <p:cNvSpPr>
              <a:spLocks noChangeShapeType="1"/>
            </p:cNvSpPr>
            <p:nvPr/>
          </p:nvSpPr>
          <p:spPr bwMode="auto">
            <a:xfrm>
              <a:off x="222" y="1825"/>
              <a:ext cx="6" cy="437"/>
            </a:xfrm>
            <a:prstGeom prst="line">
              <a:avLst/>
            </a:prstGeom>
            <a:noFill/>
            <a:ln w="25400">
              <a:solidFill>
                <a:schemeClr val="accent2"/>
              </a:solidFill>
              <a:round/>
              <a:headEnd/>
              <a:tailEnd/>
            </a:ln>
          </p:spPr>
          <p:txBody>
            <a:bodyPr wrap="none" anchor="ctr"/>
            <a:lstStyle/>
            <a:p>
              <a:endParaRPr lang="es-MX"/>
            </a:p>
          </p:txBody>
        </p:sp>
        <p:sp>
          <p:nvSpPr>
            <p:cNvPr id="110696" name="Line 16"/>
            <p:cNvSpPr>
              <a:spLocks noChangeShapeType="1"/>
            </p:cNvSpPr>
            <p:nvPr/>
          </p:nvSpPr>
          <p:spPr bwMode="auto">
            <a:xfrm>
              <a:off x="580" y="1825"/>
              <a:ext cx="6" cy="437"/>
            </a:xfrm>
            <a:prstGeom prst="line">
              <a:avLst/>
            </a:prstGeom>
            <a:noFill/>
            <a:ln w="25400">
              <a:solidFill>
                <a:schemeClr val="accent2"/>
              </a:solidFill>
              <a:round/>
              <a:headEnd/>
              <a:tailEnd/>
            </a:ln>
          </p:spPr>
          <p:txBody>
            <a:bodyPr wrap="none" anchor="ctr"/>
            <a:lstStyle/>
            <a:p>
              <a:endParaRPr lang="es-MX"/>
            </a:p>
          </p:txBody>
        </p:sp>
        <p:sp>
          <p:nvSpPr>
            <p:cNvPr id="110697" name="Line 17"/>
            <p:cNvSpPr>
              <a:spLocks noChangeShapeType="1"/>
            </p:cNvSpPr>
            <p:nvPr/>
          </p:nvSpPr>
          <p:spPr bwMode="auto">
            <a:xfrm>
              <a:off x="904" y="1821"/>
              <a:ext cx="6" cy="437"/>
            </a:xfrm>
            <a:prstGeom prst="line">
              <a:avLst/>
            </a:prstGeom>
            <a:noFill/>
            <a:ln w="25400">
              <a:solidFill>
                <a:schemeClr val="accent2"/>
              </a:solidFill>
              <a:round/>
              <a:headEnd/>
              <a:tailEnd/>
            </a:ln>
          </p:spPr>
          <p:txBody>
            <a:bodyPr wrap="none" anchor="ctr"/>
            <a:lstStyle/>
            <a:p>
              <a:endParaRPr lang="es-MX"/>
            </a:p>
          </p:txBody>
        </p:sp>
        <p:sp>
          <p:nvSpPr>
            <p:cNvPr id="110698" name="Line 18"/>
            <p:cNvSpPr>
              <a:spLocks noChangeShapeType="1"/>
            </p:cNvSpPr>
            <p:nvPr/>
          </p:nvSpPr>
          <p:spPr bwMode="auto">
            <a:xfrm>
              <a:off x="1240" y="1823"/>
              <a:ext cx="6" cy="437"/>
            </a:xfrm>
            <a:prstGeom prst="line">
              <a:avLst/>
            </a:prstGeom>
            <a:noFill/>
            <a:ln w="25400">
              <a:solidFill>
                <a:schemeClr val="accent2"/>
              </a:solidFill>
              <a:round/>
              <a:headEnd/>
              <a:tailEnd/>
            </a:ln>
          </p:spPr>
          <p:txBody>
            <a:bodyPr wrap="none" anchor="ctr"/>
            <a:lstStyle/>
            <a:p>
              <a:endParaRPr lang="es-MX"/>
            </a:p>
          </p:txBody>
        </p:sp>
        <p:sp>
          <p:nvSpPr>
            <p:cNvPr id="110699" name="Line 19"/>
            <p:cNvSpPr>
              <a:spLocks noChangeShapeType="1"/>
            </p:cNvSpPr>
            <p:nvPr/>
          </p:nvSpPr>
          <p:spPr bwMode="auto">
            <a:xfrm>
              <a:off x="1562" y="1827"/>
              <a:ext cx="6" cy="437"/>
            </a:xfrm>
            <a:prstGeom prst="line">
              <a:avLst/>
            </a:prstGeom>
            <a:noFill/>
            <a:ln w="25400">
              <a:solidFill>
                <a:schemeClr val="accent2"/>
              </a:solidFill>
              <a:round/>
              <a:headEnd/>
              <a:tailEnd/>
            </a:ln>
          </p:spPr>
          <p:txBody>
            <a:bodyPr wrap="none" anchor="ctr"/>
            <a:lstStyle/>
            <a:p>
              <a:endParaRPr lang="es-MX"/>
            </a:p>
          </p:txBody>
        </p:sp>
      </p:grpSp>
      <p:grpSp>
        <p:nvGrpSpPr>
          <p:cNvPr id="110598" name="Group 21"/>
          <p:cNvGrpSpPr>
            <a:grpSpLocks/>
          </p:cNvGrpSpPr>
          <p:nvPr/>
        </p:nvGrpSpPr>
        <p:grpSpPr bwMode="auto">
          <a:xfrm>
            <a:off x="2133600" y="1295400"/>
            <a:ext cx="4824413" cy="1219200"/>
            <a:chOff x="1344" y="432"/>
            <a:chExt cx="3039" cy="768"/>
          </a:xfrm>
        </p:grpSpPr>
        <p:sp>
          <p:nvSpPr>
            <p:cNvPr id="110690" name="AutoShape 22"/>
            <p:cNvSpPr>
              <a:spLocks noChangeArrowheads="1"/>
            </p:cNvSpPr>
            <p:nvPr/>
          </p:nvSpPr>
          <p:spPr bwMode="auto">
            <a:xfrm>
              <a:off x="1824" y="734"/>
              <a:ext cx="2027" cy="181"/>
            </a:xfrm>
            <a:prstGeom prst="rightArrow">
              <a:avLst>
                <a:gd name="adj1" fmla="val 50000"/>
                <a:gd name="adj2" fmla="val 269966"/>
              </a:avLst>
            </a:prstGeom>
            <a:solidFill>
              <a:srgbClr val="0099FF">
                <a:alpha val="50195"/>
              </a:srgbClr>
            </a:solidFill>
            <a:ln w="12700">
              <a:solidFill>
                <a:schemeClr val="tx1"/>
              </a:solidFill>
              <a:miter lim="800000"/>
              <a:headEnd/>
              <a:tailEnd/>
            </a:ln>
          </p:spPr>
          <p:txBody>
            <a:bodyPr wrap="none" anchor="ctr"/>
            <a:lstStyle/>
            <a:p>
              <a:pPr eaLnBrk="0" hangingPunct="0"/>
              <a:endParaRPr lang="en-US"/>
            </a:p>
          </p:txBody>
        </p:sp>
        <p:sp>
          <p:nvSpPr>
            <p:cNvPr id="110691" name="Rectangle 23"/>
            <p:cNvSpPr>
              <a:spLocks noChangeArrowheads="1"/>
            </p:cNvSpPr>
            <p:nvPr/>
          </p:nvSpPr>
          <p:spPr bwMode="auto">
            <a:xfrm>
              <a:off x="1910" y="650"/>
              <a:ext cx="1349" cy="165"/>
            </a:xfrm>
            <a:prstGeom prst="rect">
              <a:avLst/>
            </a:prstGeom>
            <a:noFill/>
            <a:ln w="12700">
              <a:noFill/>
              <a:miter lim="800000"/>
              <a:headEnd/>
              <a:tailEnd/>
            </a:ln>
          </p:spPr>
          <p:txBody>
            <a:bodyPr lIns="82435" tIns="39047" rIns="82435" bIns="39047">
              <a:spAutoFit/>
            </a:bodyPr>
            <a:lstStyle/>
            <a:p>
              <a:pPr algn="ctr" defTabSz="808038" eaLnBrk="0" hangingPunct="0">
                <a:lnSpc>
                  <a:spcPct val="80000"/>
                </a:lnSpc>
                <a:spcBef>
                  <a:spcPct val="50000"/>
                </a:spcBef>
              </a:pPr>
              <a:r>
                <a:rPr lang="en-US" sz="1500"/>
                <a:t>ESMS</a:t>
              </a:r>
            </a:p>
          </p:txBody>
        </p:sp>
        <p:pic>
          <p:nvPicPr>
            <p:cNvPr id="110692" name="Picture 24" descr="antenna"/>
            <p:cNvPicPr>
              <a:picLocks noChangeAspect="1" noChangeArrowheads="1"/>
            </p:cNvPicPr>
            <p:nvPr/>
          </p:nvPicPr>
          <p:blipFill>
            <a:blip r:embed="rId3" cstate="print"/>
            <a:srcRect/>
            <a:stretch>
              <a:fillRect/>
            </a:stretch>
          </p:blipFill>
          <p:spPr bwMode="auto">
            <a:xfrm>
              <a:off x="1344" y="432"/>
              <a:ext cx="313" cy="768"/>
            </a:xfrm>
            <a:prstGeom prst="rect">
              <a:avLst/>
            </a:prstGeom>
            <a:noFill/>
            <a:ln w="9525">
              <a:noFill/>
              <a:miter lim="800000"/>
              <a:headEnd/>
              <a:tailEnd/>
            </a:ln>
          </p:spPr>
        </p:pic>
        <p:pic>
          <p:nvPicPr>
            <p:cNvPr id="110693" name="Picture 25" descr="telephone"/>
            <p:cNvPicPr>
              <a:picLocks noChangeAspect="1" noChangeArrowheads="1"/>
            </p:cNvPicPr>
            <p:nvPr/>
          </p:nvPicPr>
          <p:blipFill>
            <a:blip r:embed="rId4" cstate="print"/>
            <a:srcRect/>
            <a:stretch>
              <a:fillRect/>
            </a:stretch>
          </p:blipFill>
          <p:spPr bwMode="auto">
            <a:xfrm>
              <a:off x="3936" y="432"/>
              <a:ext cx="447" cy="672"/>
            </a:xfrm>
            <a:prstGeom prst="rect">
              <a:avLst/>
            </a:prstGeom>
            <a:noFill/>
            <a:ln w="9525">
              <a:noFill/>
              <a:miter lim="800000"/>
              <a:headEnd/>
              <a:tailEnd/>
            </a:ln>
          </p:spPr>
        </p:pic>
      </p:grpSp>
      <p:sp>
        <p:nvSpPr>
          <p:cNvPr id="110599" name="Rectangle 26"/>
          <p:cNvSpPr>
            <a:spLocks noChangeArrowheads="1"/>
          </p:cNvSpPr>
          <p:nvPr/>
        </p:nvSpPr>
        <p:spPr bwMode="auto">
          <a:xfrm>
            <a:off x="327025" y="2520950"/>
            <a:ext cx="3173413" cy="387350"/>
          </a:xfrm>
          <a:prstGeom prst="rect">
            <a:avLst/>
          </a:prstGeom>
          <a:noFill/>
          <a:ln w="12700">
            <a:noFill/>
            <a:miter lim="800000"/>
            <a:headEnd/>
            <a:tailEnd/>
          </a:ln>
        </p:spPr>
        <p:txBody>
          <a:bodyPr wrap="none" lIns="82435" tIns="39047" rIns="82435" bIns="39047">
            <a:spAutoFit/>
          </a:bodyPr>
          <a:lstStyle/>
          <a:p>
            <a:pPr defTabSz="808038" eaLnBrk="0" hangingPunct="0"/>
            <a:r>
              <a:rPr lang="en-US" sz="2000" b="1">
                <a:solidFill>
                  <a:schemeClr val="accent2"/>
                </a:solidFill>
              </a:rPr>
              <a:t>Encabezado SMS (03.40)</a:t>
            </a:r>
          </a:p>
        </p:txBody>
      </p:sp>
      <p:sp>
        <p:nvSpPr>
          <p:cNvPr id="110600" name="Rectangle 27"/>
          <p:cNvSpPr>
            <a:spLocks noChangeArrowheads="1"/>
          </p:cNvSpPr>
          <p:nvPr/>
        </p:nvSpPr>
        <p:spPr bwMode="auto">
          <a:xfrm>
            <a:off x="4614863" y="2530475"/>
            <a:ext cx="2717800" cy="387350"/>
          </a:xfrm>
          <a:prstGeom prst="rect">
            <a:avLst/>
          </a:prstGeom>
          <a:noFill/>
          <a:ln w="12700">
            <a:noFill/>
            <a:miter lim="800000"/>
            <a:headEnd/>
            <a:tailEnd/>
          </a:ln>
        </p:spPr>
        <p:txBody>
          <a:bodyPr wrap="none" lIns="82435" tIns="39047" rIns="82435" bIns="39047">
            <a:spAutoFit/>
          </a:bodyPr>
          <a:lstStyle/>
          <a:p>
            <a:pPr defTabSz="808038" eaLnBrk="0" hangingPunct="0"/>
            <a:r>
              <a:rPr lang="en-US" sz="2000" b="1">
                <a:solidFill>
                  <a:srgbClr val="FF0066"/>
                </a:solidFill>
              </a:rPr>
              <a:t>Cuerpo SMS   (03 48)</a:t>
            </a:r>
          </a:p>
        </p:txBody>
      </p:sp>
      <p:sp>
        <p:nvSpPr>
          <p:cNvPr id="110601" name="Rectangle 28"/>
          <p:cNvSpPr>
            <a:spLocks noChangeArrowheads="1"/>
          </p:cNvSpPr>
          <p:nvPr/>
        </p:nvSpPr>
        <p:spPr bwMode="auto">
          <a:xfrm>
            <a:off x="482600" y="3113088"/>
            <a:ext cx="728663" cy="261937"/>
          </a:xfrm>
          <a:prstGeom prst="rect">
            <a:avLst/>
          </a:prstGeom>
          <a:noFill/>
          <a:ln w="12700">
            <a:noFill/>
            <a:miter lim="800000"/>
            <a:headEnd/>
            <a:tailEnd/>
          </a:ln>
        </p:spPr>
        <p:txBody>
          <a:bodyPr lIns="82435" tIns="39047" rIns="82435" bIns="39047">
            <a:spAutoFit/>
          </a:bodyPr>
          <a:lstStyle/>
          <a:p>
            <a:pPr algn="ctr" defTabSz="808038" eaLnBrk="0" hangingPunct="0"/>
            <a:endParaRPr lang="en-US" sz="1200">
              <a:solidFill>
                <a:schemeClr val="accent2"/>
              </a:solidFill>
            </a:endParaRPr>
          </a:p>
        </p:txBody>
      </p:sp>
      <p:grpSp>
        <p:nvGrpSpPr>
          <p:cNvPr id="110602" name="Group 31"/>
          <p:cNvGrpSpPr>
            <a:grpSpLocks/>
          </p:cNvGrpSpPr>
          <p:nvPr/>
        </p:nvGrpSpPr>
        <p:grpSpPr bwMode="auto">
          <a:xfrm>
            <a:off x="2819400" y="2967038"/>
            <a:ext cx="6140450" cy="549275"/>
            <a:chOff x="1776" y="1869"/>
            <a:chExt cx="3868" cy="346"/>
          </a:xfrm>
        </p:grpSpPr>
        <p:sp>
          <p:nvSpPr>
            <p:cNvPr id="110680" name="Text Box 32"/>
            <p:cNvSpPr txBox="1">
              <a:spLocks noChangeArrowheads="1"/>
            </p:cNvSpPr>
            <p:nvPr/>
          </p:nvSpPr>
          <p:spPr bwMode="auto">
            <a:xfrm>
              <a:off x="2136" y="1972"/>
              <a:ext cx="336" cy="139"/>
            </a:xfrm>
            <a:prstGeom prst="rect">
              <a:avLst/>
            </a:prstGeom>
            <a:noFill/>
            <a:ln w="9525">
              <a:noFill/>
              <a:miter lim="800000"/>
              <a:headEnd/>
              <a:tailEnd/>
            </a:ln>
          </p:spPr>
          <p:txBody>
            <a:bodyPr>
              <a:spAutoFit/>
            </a:bodyPr>
            <a:lstStyle/>
            <a:p>
              <a:pPr algn="ctr" defTabSz="762000" eaLnBrk="0" hangingPunct="0">
                <a:lnSpc>
                  <a:spcPct val="70000"/>
                </a:lnSpc>
                <a:spcBef>
                  <a:spcPct val="50000"/>
                </a:spcBef>
              </a:pPr>
              <a:endParaRPr lang="en-US" sz="1200" b="1">
                <a:solidFill>
                  <a:srgbClr val="FF0066"/>
                </a:solidFill>
                <a:latin typeface="Tahoma" charset="0"/>
              </a:endParaRPr>
            </a:p>
          </p:txBody>
        </p:sp>
        <p:sp>
          <p:nvSpPr>
            <p:cNvPr id="110681" name="Text Box 33"/>
            <p:cNvSpPr txBox="1">
              <a:spLocks noChangeArrowheads="1"/>
            </p:cNvSpPr>
            <p:nvPr/>
          </p:nvSpPr>
          <p:spPr bwMode="auto">
            <a:xfrm>
              <a:off x="2490" y="1967"/>
              <a:ext cx="390" cy="150"/>
            </a:xfrm>
            <a:prstGeom prst="rect">
              <a:avLst/>
            </a:prstGeom>
            <a:noFill/>
            <a:ln w="9525">
              <a:noFill/>
              <a:miter lim="800000"/>
              <a:headEnd/>
              <a:tailEnd/>
            </a:ln>
          </p:spPr>
          <p:txBody>
            <a:bodyPr>
              <a:spAutoFit/>
            </a:bodyPr>
            <a:lstStyle/>
            <a:p>
              <a:pPr algn="ctr" defTabSz="762000" eaLnBrk="0" hangingPunct="0">
                <a:lnSpc>
                  <a:spcPct val="80000"/>
                </a:lnSpc>
                <a:spcBef>
                  <a:spcPct val="50000"/>
                </a:spcBef>
              </a:pPr>
              <a:endParaRPr lang="en-US" sz="1200" b="1">
                <a:solidFill>
                  <a:srgbClr val="FF0066"/>
                </a:solidFill>
                <a:latin typeface="Tahoma" charset="0"/>
              </a:endParaRPr>
            </a:p>
          </p:txBody>
        </p:sp>
        <p:sp>
          <p:nvSpPr>
            <p:cNvPr id="110682" name="Text Box 34"/>
            <p:cNvSpPr txBox="1">
              <a:spLocks noChangeArrowheads="1"/>
            </p:cNvSpPr>
            <p:nvPr/>
          </p:nvSpPr>
          <p:spPr bwMode="auto">
            <a:xfrm>
              <a:off x="2856" y="1943"/>
              <a:ext cx="492"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SPI</a:t>
              </a:r>
            </a:p>
          </p:txBody>
        </p:sp>
        <p:sp>
          <p:nvSpPr>
            <p:cNvPr id="110683" name="Text Box 35"/>
            <p:cNvSpPr txBox="1">
              <a:spLocks noChangeArrowheads="1"/>
            </p:cNvSpPr>
            <p:nvPr/>
          </p:nvSpPr>
          <p:spPr bwMode="auto">
            <a:xfrm>
              <a:off x="3330" y="1869"/>
              <a:ext cx="372" cy="346"/>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KIC </a:t>
              </a:r>
            </a:p>
            <a:p>
              <a:pPr algn="ctr" defTabSz="762000" eaLnBrk="0" hangingPunct="0">
                <a:spcBef>
                  <a:spcPct val="50000"/>
                </a:spcBef>
              </a:pPr>
              <a:r>
                <a:rPr lang="fr-FR" sz="1200" b="1">
                  <a:solidFill>
                    <a:srgbClr val="FF0066"/>
                  </a:solidFill>
                  <a:latin typeface="Tahoma" charset="0"/>
                </a:rPr>
                <a:t>KID</a:t>
              </a:r>
            </a:p>
          </p:txBody>
        </p:sp>
        <p:sp>
          <p:nvSpPr>
            <p:cNvPr id="110684" name="Text Box 36"/>
            <p:cNvSpPr txBox="1">
              <a:spLocks noChangeArrowheads="1"/>
            </p:cNvSpPr>
            <p:nvPr/>
          </p:nvSpPr>
          <p:spPr bwMode="auto">
            <a:xfrm>
              <a:off x="3720" y="1943"/>
              <a:ext cx="342"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TAR</a:t>
              </a:r>
            </a:p>
          </p:txBody>
        </p:sp>
        <p:sp>
          <p:nvSpPr>
            <p:cNvPr id="110685" name="Text Box 37"/>
            <p:cNvSpPr txBox="1">
              <a:spLocks noChangeArrowheads="1"/>
            </p:cNvSpPr>
            <p:nvPr/>
          </p:nvSpPr>
          <p:spPr bwMode="auto">
            <a:xfrm>
              <a:off x="4008" y="1955"/>
              <a:ext cx="624"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CNTR</a:t>
              </a:r>
            </a:p>
          </p:txBody>
        </p:sp>
        <p:sp>
          <p:nvSpPr>
            <p:cNvPr id="110686" name="Text Box 38"/>
            <p:cNvSpPr txBox="1">
              <a:spLocks noChangeArrowheads="1"/>
            </p:cNvSpPr>
            <p:nvPr/>
          </p:nvSpPr>
          <p:spPr bwMode="auto">
            <a:xfrm>
              <a:off x="4464" y="1947"/>
              <a:ext cx="540" cy="173"/>
            </a:xfrm>
            <a:prstGeom prst="rect">
              <a:avLst/>
            </a:prstGeom>
            <a:noFill/>
            <a:ln w="9525">
              <a:noFill/>
              <a:miter lim="800000"/>
              <a:headEnd/>
              <a:tailEnd/>
            </a:ln>
          </p:spPr>
          <p:txBody>
            <a:bodyPr>
              <a:spAutoFit/>
            </a:bodyPr>
            <a:lstStyle/>
            <a:p>
              <a:pPr algn="ctr" defTabSz="762000" eaLnBrk="0" hangingPunct="0">
                <a:spcBef>
                  <a:spcPct val="50000"/>
                </a:spcBef>
              </a:pPr>
              <a:endParaRPr lang="en-US" sz="1200" b="1">
                <a:solidFill>
                  <a:srgbClr val="FF0066"/>
                </a:solidFill>
                <a:latin typeface="Tahoma" charset="0"/>
              </a:endParaRPr>
            </a:p>
          </p:txBody>
        </p:sp>
        <p:sp>
          <p:nvSpPr>
            <p:cNvPr id="110687" name="Text Box 39"/>
            <p:cNvSpPr txBox="1">
              <a:spLocks noChangeArrowheads="1"/>
            </p:cNvSpPr>
            <p:nvPr/>
          </p:nvSpPr>
          <p:spPr bwMode="auto">
            <a:xfrm>
              <a:off x="1776" y="1972"/>
              <a:ext cx="354" cy="139"/>
            </a:xfrm>
            <a:prstGeom prst="rect">
              <a:avLst/>
            </a:prstGeom>
            <a:noFill/>
            <a:ln w="9525">
              <a:noFill/>
              <a:miter lim="800000"/>
              <a:headEnd/>
              <a:tailEnd/>
            </a:ln>
          </p:spPr>
          <p:txBody>
            <a:bodyPr>
              <a:spAutoFit/>
            </a:bodyPr>
            <a:lstStyle/>
            <a:p>
              <a:pPr algn="ctr" defTabSz="762000" eaLnBrk="0" hangingPunct="0">
                <a:lnSpc>
                  <a:spcPct val="70000"/>
                </a:lnSpc>
                <a:spcBef>
                  <a:spcPct val="50000"/>
                </a:spcBef>
              </a:pPr>
              <a:endParaRPr lang="en-US" sz="1200" b="1">
                <a:solidFill>
                  <a:srgbClr val="FF0066"/>
                </a:solidFill>
                <a:latin typeface="Tahoma" charset="0"/>
              </a:endParaRPr>
            </a:p>
          </p:txBody>
        </p:sp>
        <p:sp>
          <p:nvSpPr>
            <p:cNvPr id="110688" name="Text Box 40"/>
            <p:cNvSpPr txBox="1">
              <a:spLocks noChangeArrowheads="1"/>
            </p:cNvSpPr>
            <p:nvPr/>
          </p:nvSpPr>
          <p:spPr bwMode="auto">
            <a:xfrm>
              <a:off x="4928" y="1935"/>
              <a:ext cx="197" cy="173"/>
            </a:xfrm>
            <a:prstGeom prst="rect">
              <a:avLst/>
            </a:prstGeom>
            <a:noFill/>
            <a:ln w="9525">
              <a:noFill/>
              <a:miter lim="800000"/>
              <a:headEnd/>
              <a:tailEnd/>
            </a:ln>
          </p:spPr>
          <p:txBody>
            <a:bodyPr wrap="none">
              <a:spAutoFit/>
            </a:bodyPr>
            <a:lstStyle/>
            <a:p>
              <a:pPr eaLnBrk="0" hangingPunct="0"/>
              <a:r>
                <a:rPr lang="en-US" sz="1200" b="1">
                  <a:solidFill>
                    <a:srgbClr val="FF0066"/>
                  </a:solidFill>
                </a:rPr>
                <a:t>...</a:t>
              </a:r>
            </a:p>
          </p:txBody>
        </p:sp>
        <p:sp>
          <p:nvSpPr>
            <p:cNvPr id="110689" name="Text Box 41"/>
            <p:cNvSpPr txBox="1">
              <a:spLocks noChangeArrowheads="1"/>
            </p:cNvSpPr>
            <p:nvPr/>
          </p:nvSpPr>
          <p:spPr bwMode="auto">
            <a:xfrm>
              <a:off x="5104" y="1891"/>
              <a:ext cx="540" cy="288"/>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ESMS</a:t>
              </a:r>
              <a:br>
                <a:rPr lang="fr-FR" sz="1200" b="1">
                  <a:solidFill>
                    <a:srgbClr val="FF0066"/>
                  </a:solidFill>
                  <a:latin typeface="Tahoma" charset="0"/>
                </a:rPr>
              </a:br>
              <a:r>
                <a:rPr lang="fr-FR" sz="1200" b="1">
                  <a:solidFill>
                    <a:srgbClr val="FF0066"/>
                  </a:solidFill>
                  <a:latin typeface="Tahoma" charset="0"/>
                </a:rPr>
                <a:t>cuerpo</a:t>
              </a:r>
            </a:p>
          </p:txBody>
        </p:sp>
      </p:grpSp>
      <p:grpSp>
        <p:nvGrpSpPr>
          <p:cNvPr id="6" name="Group 388"/>
          <p:cNvGrpSpPr>
            <a:grpSpLocks/>
          </p:cNvGrpSpPr>
          <p:nvPr/>
        </p:nvGrpSpPr>
        <p:grpSpPr bwMode="auto">
          <a:xfrm>
            <a:off x="136525" y="4114800"/>
            <a:ext cx="1404938" cy="342900"/>
            <a:chOff x="86" y="2592"/>
            <a:chExt cx="885" cy="216"/>
          </a:xfrm>
        </p:grpSpPr>
        <p:sp>
          <p:nvSpPr>
            <p:cNvPr id="110677" name="Text Box 362"/>
            <p:cNvSpPr txBox="1">
              <a:spLocks noChangeArrowheads="1"/>
            </p:cNvSpPr>
            <p:nvPr/>
          </p:nvSpPr>
          <p:spPr bwMode="auto">
            <a:xfrm>
              <a:off x="86" y="2594"/>
              <a:ext cx="187" cy="212"/>
            </a:xfrm>
            <a:prstGeom prst="rect">
              <a:avLst/>
            </a:prstGeom>
            <a:noFill/>
            <a:ln w="9525">
              <a:noFill/>
              <a:miter lim="800000"/>
              <a:headEnd/>
              <a:tailEnd/>
            </a:ln>
          </p:spPr>
          <p:txBody>
            <a:bodyPr wrap="none">
              <a:spAutoFit/>
            </a:bodyPr>
            <a:lstStyle/>
            <a:p>
              <a:pPr eaLnBrk="0" hangingPunct="0"/>
              <a:r>
                <a:rPr lang="en-US" sz="1600"/>
                <a:t>0</a:t>
              </a:r>
            </a:p>
          </p:txBody>
        </p:sp>
        <p:sp>
          <p:nvSpPr>
            <p:cNvPr id="110678" name="Text Box 363"/>
            <p:cNvSpPr txBox="1">
              <a:spLocks noChangeArrowheads="1"/>
            </p:cNvSpPr>
            <p:nvPr/>
          </p:nvSpPr>
          <p:spPr bwMode="auto">
            <a:xfrm>
              <a:off x="414" y="2592"/>
              <a:ext cx="187" cy="212"/>
            </a:xfrm>
            <a:prstGeom prst="rect">
              <a:avLst/>
            </a:prstGeom>
            <a:noFill/>
            <a:ln w="9525">
              <a:noFill/>
              <a:miter lim="800000"/>
              <a:headEnd/>
              <a:tailEnd/>
            </a:ln>
          </p:spPr>
          <p:txBody>
            <a:bodyPr wrap="none">
              <a:spAutoFit/>
            </a:bodyPr>
            <a:lstStyle/>
            <a:p>
              <a:pPr eaLnBrk="0" hangingPunct="0"/>
              <a:r>
                <a:rPr lang="en-US" sz="1600"/>
                <a:t>0</a:t>
              </a:r>
            </a:p>
          </p:txBody>
        </p:sp>
        <p:sp>
          <p:nvSpPr>
            <p:cNvPr id="110679" name="Text Box 364"/>
            <p:cNvSpPr txBox="1">
              <a:spLocks noChangeArrowheads="1"/>
            </p:cNvSpPr>
            <p:nvPr/>
          </p:nvSpPr>
          <p:spPr bwMode="auto">
            <a:xfrm>
              <a:off x="784" y="2596"/>
              <a:ext cx="187" cy="212"/>
            </a:xfrm>
            <a:prstGeom prst="rect">
              <a:avLst/>
            </a:prstGeom>
            <a:noFill/>
            <a:ln w="9525">
              <a:noFill/>
              <a:miter lim="800000"/>
              <a:headEnd/>
              <a:tailEnd/>
            </a:ln>
          </p:spPr>
          <p:txBody>
            <a:bodyPr wrap="none">
              <a:spAutoFit/>
            </a:bodyPr>
            <a:lstStyle/>
            <a:p>
              <a:pPr eaLnBrk="0" hangingPunct="0"/>
              <a:r>
                <a:rPr lang="en-US" sz="1600"/>
                <a:t>0</a:t>
              </a:r>
            </a:p>
          </p:txBody>
        </p:sp>
      </p:grpSp>
      <p:grpSp>
        <p:nvGrpSpPr>
          <p:cNvPr id="7" name="Group 385"/>
          <p:cNvGrpSpPr>
            <a:grpSpLocks/>
          </p:cNvGrpSpPr>
          <p:nvPr/>
        </p:nvGrpSpPr>
        <p:grpSpPr bwMode="auto">
          <a:xfrm>
            <a:off x="2441575" y="4419600"/>
            <a:ext cx="2154238" cy="1917700"/>
            <a:chOff x="1538" y="2784"/>
            <a:chExt cx="1357" cy="1208"/>
          </a:xfrm>
        </p:grpSpPr>
        <p:sp>
          <p:nvSpPr>
            <p:cNvPr id="48" name="Text Box 359"/>
            <p:cNvSpPr txBox="1">
              <a:spLocks noChangeArrowheads="1"/>
            </p:cNvSpPr>
            <p:nvPr/>
          </p:nvSpPr>
          <p:spPr bwMode="auto">
            <a:xfrm>
              <a:off x="1538" y="3391"/>
              <a:ext cx="1357" cy="601"/>
            </a:xfrm>
            <a:prstGeom prst="rect">
              <a:avLst/>
            </a:prstGeom>
            <a:noFill/>
            <a:ln w="9525">
              <a:noFill/>
              <a:miter lim="800000"/>
              <a:headEnd/>
              <a:tailEnd/>
            </a:ln>
            <a:effectLst/>
          </p:spPr>
          <p:txBody>
            <a:bodyPr wrap="none">
              <a:spAutoFit/>
            </a:bodyPr>
            <a:lstStyle/>
            <a:p>
              <a:pPr eaLnBrk="0" hangingPunct="0"/>
              <a:r>
                <a:rPr lang="en-US" sz="1400">
                  <a:solidFill>
                    <a:srgbClr val="7F7F7F"/>
                  </a:solidFill>
                </a:rPr>
                <a:t>00</a:t>
              </a:r>
              <a:r>
                <a:rPr lang="en-US" sz="1400"/>
                <a:t>: No RC, CC or DS</a:t>
              </a:r>
            </a:p>
            <a:p>
              <a:pPr eaLnBrk="0" hangingPunct="0"/>
              <a:r>
                <a:rPr lang="en-US" sz="1400">
                  <a:solidFill>
                    <a:srgbClr val="7F7F7F"/>
                  </a:solidFill>
                </a:rPr>
                <a:t>01</a:t>
              </a:r>
              <a:r>
                <a:rPr lang="en-US" sz="1400"/>
                <a:t>: Redundancy Check</a:t>
              </a:r>
            </a:p>
            <a:p>
              <a:pPr eaLnBrk="0" hangingPunct="0"/>
              <a:r>
                <a:rPr lang="en-US" sz="1400">
                  <a:solidFill>
                    <a:srgbClr val="7F7F7F"/>
                  </a:solidFill>
                </a:rPr>
                <a:t>10</a:t>
              </a:r>
              <a:r>
                <a:rPr lang="en-US" sz="1400"/>
                <a:t>: Cryptographic Check</a:t>
              </a:r>
            </a:p>
            <a:p>
              <a:pPr eaLnBrk="0" hangingPunct="0"/>
              <a:r>
                <a:rPr lang="en-US" sz="1400">
                  <a:solidFill>
                    <a:srgbClr val="7F7F7F"/>
                  </a:solidFill>
                </a:rPr>
                <a:t>11</a:t>
              </a:r>
              <a:r>
                <a:rPr lang="en-US" sz="1400"/>
                <a:t>: Digital Signature</a:t>
              </a:r>
            </a:p>
          </p:txBody>
        </p:sp>
        <p:sp>
          <p:nvSpPr>
            <p:cNvPr id="110675" name="AutoShape 365"/>
            <p:cNvSpPr>
              <a:spLocks/>
            </p:cNvSpPr>
            <p:nvPr/>
          </p:nvSpPr>
          <p:spPr bwMode="auto">
            <a:xfrm rot="-5400000">
              <a:off x="2427" y="2469"/>
              <a:ext cx="84" cy="714"/>
            </a:xfrm>
            <a:prstGeom prst="leftBrace">
              <a:avLst>
                <a:gd name="adj1" fmla="val 70833"/>
                <a:gd name="adj2" fmla="val 50000"/>
              </a:avLst>
            </a:prstGeom>
            <a:noFill/>
            <a:ln w="38100">
              <a:solidFill>
                <a:schemeClr val="tx1"/>
              </a:solidFill>
              <a:round/>
              <a:headEnd/>
              <a:tailEnd/>
            </a:ln>
          </p:spPr>
          <p:txBody>
            <a:bodyPr wrap="none" anchor="ctr"/>
            <a:lstStyle/>
            <a:p>
              <a:pPr eaLnBrk="0" hangingPunct="0"/>
              <a:endParaRPr lang="en-US"/>
            </a:p>
          </p:txBody>
        </p:sp>
        <p:sp>
          <p:nvSpPr>
            <p:cNvPr id="110676" name="Line 367"/>
            <p:cNvSpPr>
              <a:spLocks noChangeShapeType="1"/>
            </p:cNvSpPr>
            <p:nvPr/>
          </p:nvSpPr>
          <p:spPr bwMode="auto">
            <a:xfrm flipH="1">
              <a:off x="2178" y="2916"/>
              <a:ext cx="282" cy="462"/>
            </a:xfrm>
            <a:prstGeom prst="line">
              <a:avLst/>
            </a:prstGeom>
            <a:noFill/>
            <a:ln w="38100">
              <a:solidFill>
                <a:schemeClr val="tx1"/>
              </a:solidFill>
              <a:round/>
              <a:headEnd/>
              <a:tailEnd type="triangle" w="med" len="med"/>
            </a:ln>
          </p:spPr>
          <p:txBody>
            <a:bodyPr anchor="ctr"/>
            <a:lstStyle/>
            <a:p>
              <a:endParaRPr lang="es-MX"/>
            </a:p>
          </p:txBody>
        </p:sp>
      </p:grpSp>
      <p:grpSp>
        <p:nvGrpSpPr>
          <p:cNvPr id="8" name="Group 386"/>
          <p:cNvGrpSpPr>
            <a:grpSpLocks/>
          </p:cNvGrpSpPr>
          <p:nvPr/>
        </p:nvGrpSpPr>
        <p:grpSpPr bwMode="auto">
          <a:xfrm>
            <a:off x="2241550" y="4435475"/>
            <a:ext cx="1428750" cy="709613"/>
            <a:chOff x="1412" y="2794"/>
            <a:chExt cx="900" cy="447"/>
          </a:xfrm>
        </p:grpSpPr>
        <p:sp>
          <p:nvSpPr>
            <p:cNvPr id="52" name="Text Box 360"/>
            <p:cNvSpPr txBox="1">
              <a:spLocks noChangeArrowheads="1"/>
            </p:cNvSpPr>
            <p:nvPr/>
          </p:nvSpPr>
          <p:spPr bwMode="auto">
            <a:xfrm>
              <a:off x="1412" y="2911"/>
              <a:ext cx="900" cy="330"/>
            </a:xfrm>
            <a:prstGeom prst="rect">
              <a:avLst/>
            </a:prstGeom>
            <a:noFill/>
            <a:ln w="9525">
              <a:noFill/>
              <a:miter lim="800000"/>
              <a:headEnd/>
              <a:tailEnd/>
            </a:ln>
            <a:effectLst/>
          </p:spPr>
          <p:txBody>
            <a:bodyPr wrap="none">
              <a:spAutoFit/>
            </a:bodyPr>
            <a:lstStyle/>
            <a:p>
              <a:pPr eaLnBrk="0" hangingPunct="0"/>
              <a:r>
                <a:rPr lang="en-US" sz="1400">
                  <a:solidFill>
                    <a:srgbClr val="7F7F7F"/>
                  </a:solidFill>
                </a:rPr>
                <a:t>0</a:t>
              </a:r>
              <a:r>
                <a:rPr lang="en-US" sz="1400"/>
                <a:t>: No Ciphering</a:t>
              </a:r>
            </a:p>
            <a:p>
              <a:pPr eaLnBrk="0" hangingPunct="0"/>
              <a:r>
                <a:rPr lang="en-US" sz="1400">
                  <a:solidFill>
                    <a:srgbClr val="7F7F7F"/>
                  </a:solidFill>
                </a:rPr>
                <a:t>1</a:t>
              </a:r>
              <a:r>
                <a:rPr lang="en-US" sz="1400"/>
                <a:t>: Ciphering</a:t>
              </a:r>
            </a:p>
          </p:txBody>
        </p:sp>
        <p:sp>
          <p:nvSpPr>
            <p:cNvPr id="110673" name="Line 368"/>
            <p:cNvSpPr>
              <a:spLocks noChangeShapeType="1"/>
            </p:cNvSpPr>
            <p:nvPr/>
          </p:nvSpPr>
          <p:spPr bwMode="auto">
            <a:xfrm flipH="1">
              <a:off x="1906" y="2794"/>
              <a:ext cx="6" cy="132"/>
            </a:xfrm>
            <a:prstGeom prst="line">
              <a:avLst/>
            </a:prstGeom>
            <a:noFill/>
            <a:ln w="38100">
              <a:solidFill>
                <a:schemeClr val="tx1"/>
              </a:solidFill>
              <a:round/>
              <a:headEnd/>
              <a:tailEnd type="triangle" w="med" len="med"/>
            </a:ln>
          </p:spPr>
          <p:txBody>
            <a:bodyPr anchor="ctr"/>
            <a:lstStyle/>
            <a:p>
              <a:endParaRPr lang="es-MX"/>
            </a:p>
          </p:txBody>
        </p:sp>
      </p:grpSp>
      <p:grpSp>
        <p:nvGrpSpPr>
          <p:cNvPr id="9" name="Group 387"/>
          <p:cNvGrpSpPr>
            <a:grpSpLocks/>
          </p:cNvGrpSpPr>
          <p:nvPr/>
        </p:nvGrpSpPr>
        <p:grpSpPr bwMode="auto">
          <a:xfrm>
            <a:off x="-76200" y="4445000"/>
            <a:ext cx="2863850" cy="1546225"/>
            <a:chOff x="-48" y="2800"/>
            <a:chExt cx="1804" cy="974"/>
          </a:xfrm>
        </p:grpSpPr>
        <p:sp>
          <p:nvSpPr>
            <p:cNvPr id="55" name="Text Box 361"/>
            <p:cNvSpPr txBox="1">
              <a:spLocks noChangeArrowheads="1"/>
            </p:cNvSpPr>
            <p:nvPr/>
          </p:nvSpPr>
          <p:spPr bwMode="auto">
            <a:xfrm>
              <a:off x="-48" y="3173"/>
              <a:ext cx="1674" cy="601"/>
            </a:xfrm>
            <a:prstGeom prst="rect">
              <a:avLst/>
            </a:prstGeom>
            <a:noFill/>
            <a:ln w="9525">
              <a:noFill/>
              <a:miter lim="800000"/>
              <a:headEnd/>
              <a:tailEnd/>
            </a:ln>
            <a:effectLst/>
          </p:spPr>
          <p:txBody>
            <a:bodyPr wrap="none">
              <a:spAutoFit/>
            </a:bodyPr>
            <a:lstStyle/>
            <a:p>
              <a:pPr eaLnBrk="0" hangingPunct="0"/>
              <a:r>
                <a:rPr lang="en-US" sz="1400">
                  <a:solidFill>
                    <a:srgbClr val="7F7F7F"/>
                  </a:solidFill>
                </a:rPr>
                <a:t>00</a:t>
              </a:r>
              <a:r>
                <a:rPr lang="en-US" sz="1400"/>
                <a:t>: No counter available</a:t>
              </a:r>
            </a:p>
            <a:p>
              <a:pPr eaLnBrk="0" hangingPunct="0"/>
              <a:r>
                <a:rPr lang="en-US" sz="1400">
                  <a:solidFill>
                    <a:srgbClr val="7F7F7F"/>
                  </a:solidFill>
                </a:rPr>
                <a:t>01</a:t>
              </a:r>
              <a:r>
                <a:rPr lang="en-US" sz="1400"/>
                <a:t>: Counter available</a:t>
              </a:r>
            </a:p>
            <a:p>
              <a:pPr eaLnBrk="0" hangingPunct="0"/>
              <a:r>
                <a:rPr lang="en-US" sz="1400">
                  <a:solidFill>
                    <a:srgbClr val="7F7F7F"/>
                  </a:solidFill>
                </a:rPr>
                <a:t>10</a:t>
              </a:r>
              <a:r>
                <a:rPr lang="en-US" sz="1400"/>
                <a:t>: Counter value is higher</a:t>
              </a:r>
            </a:p>
            <a:p>
              <a:pPr eaLnBrk="0" hangingPunct="0"/>
              <a:r>
                <a:rPr lang="en-US" sz="1400">
                  <a:solidFill>
                    <a:srgbClr val="7F7F7F"/>
                  </a:solidFill>
                </a:rPr>
                <a:t>11</a:t>
              </a:r>
              <a:r>
                <a:rPr lang="en-US" sz="1400"/>
                <a:t>: Counter value is one higher</a:t>
              </a:r>
            </a:p>
          </p:txBody>
        </p:sp>
        <p:sp>
          <p:nvSpPr>
            <p:cNvPr id="110670" name="AutoShape 366"/>
            <p:cNvSpPr>
              <a:spLocks/>
            </p:cNvSpPr>
            <p:nvPr/>
          </p:nvSpPr>
          <p:spPr bwMode="auto">
            <a:xfrm rot="-5400000">
              <a:off x="1357" y="2485"/>
              <a:ext cx="84" cy="714"/>
            </a:xfrm>
            <a:prstGeom prst="leftBrace">
              <a:avLst>
                <a:gd name="adj1" fmla="val 70833"/>
                <a:gd name="adj2" fmla="val 50000"/>
              </a:avLst>
            </a:prstGeom>
            <a:noFill/>
            <a:ln w="38100">
              <a:solidFill>
                <a:schemeClr val="tx1"/>
              </a:solidFill>
              <a:round/>
              <a:headEnd/>
              <a:tailEnd/>
            </a:ln>
          </p:spPr>
          <p:txBody>
            <a:bodyPr wrap="none" anchor="ctr"/>
            <a:lstStyle/>
            <a:p>
              <a:pPr eaLnBrk="0" hangingPunct="0"/>
              <a:endParaRPr lang="en-US"/>
            </a:p>
          </p:txBody>
        </p:sp>
        <p:sp>
          <p:nvSpPr>
            <p:cNvPr id="110671" name="Line 369"/>
            <p:cNvSpPr>
              <a:spLocks noChangeShapeType="1"/>
            </p:cNvSpPr>
            <p:nvPr/>
          </p:nvSpPr>
          <p:spPr bwMode="auto">
            <a:xfrm flipH="1">
              <a:off x="856" y="2932"/>
              <a:ext cx="534" cy="276"/>
            </a:xfrm>
            <a:prstGeom prst="line">
              <a:avLst/>
            </a:prstGeom>
            <a:noFill/>
            <a:ln w="38100">
              <a:solidFill>
                <a:schemeClr val="tx1"/>
              </a:solidFill>
              <a:round/>
              <a:headEnd/>
              <a:tailEnd type="triangle" w="med" len="med"/>
            </a:ln>
          </p:spPr>
          <p:txBody>
            <a:bodyPr anchor="ctr"/>
            <a:lstStyle/>
            <a:p>
              <a:endParaRPr lang="es-MX"/>
            </a:p>
          </p:txBody>
        </p:sp>
      </p:grpSp>
      <p:grpSp>
        <p:nvGrpSpPr>
          <p:cNvPr id="10" name="Group 393"/>
          <p:cNvGrpSpPr>
            <a:grpSpLocks/>
          </p:cNvGrpSpPr>
          <p:nvPr/>
        </p:nvGrpSpPr>
        <p:grpSpPr bwMode="auto">
          <a:xfrm>
            <a:off x="4772025" y="4114800"/>
            <a:ext cx="817563" cy="339725"/>
            <a:chOff x="3006" y="2592"/>
            <a:chExt cx="515" cy="214"/>
          </a:xfrm>
        </p:grpSpPr>
        <p:sp>
          <p:nvSpPr>
            <p:cNvPr id="110667" name="Text Box 370"/>
            <p:cNvSpPr txBox="1">
              <a:spLocks noChangeArrowheads="1"/>
            </p:cNvSpPr>
            <p:nvPr/>
          </p:nvSpPr>
          <p:spPr bwMode="auto">
            <a:xfrm>
              <a:off x="3006" y="2594"/>
              <a:ext cx="187" cy="212"/>
            </a:xfrm>
            <a:prstGeom prst="rect">
              <a:avLst/>
            </a:prstGeom>
            <a:noFill/>
            <a:ln w="9525">
              <a:noFill/>
              <a:miter lim="800000"/>
              <a:headEnd/>
              <a:tailEnd/>
            </a:ln>
          </p:spPr>
          <p:txBody>
            <a:bodyPr wrap="none">
              <a:spAutoFit/>
            </a:bodyPr>
            <a:lstStyle/>
            <a:p>
              <a:pPr eaLnBrk="0" hangingPunct="0"/>
              <a:r>
                <a:rPr lang="en-US" sz="1600"/>
                <a:t>0</a:t>
              </a:r>
            </a:p>
          </p:txBody>
        </p:sp>
        <p:sp>
          <p:nvSpPr>
            <p:cNvPr id="110668" name="Text Box 371"/>
            <p:cNvSpPr txBox="1">
              <a:spLocks noChangeArrowheads="1"/>
            </p:cNvSpPr>
            <p:nvPr/>
          </p:nvSpPr>
          <p:spPr bwMode="auto">
            <a:xfrm>
              <a:off x="3334" y="2592"/>
              <a:ext cx="187" cy="212"/>
            </a:xfrm>
            <a:prstGeom prst="rect">
              <a:avLst/>
            </a:prstGeom>
            <a:noFill/>
            <a:ln w="9525">
              <a:noFill/>
              <a:miter lim="800000"/>
              <a:headEnd/>
              <a:tailEnd/>
            </a:ln>
          </p:spPr>
          <p:txBody>
            <a:bodyPr wrap="none">
              <a:spAutoFit/>
            </a:bodyPr>
            <a:lstStyle/>
            <a:p>
              <a:pPr eaLnBrk="0" hangingPunct="0"/>
              <a:r>
                <a:rPr lang="en-US" sz="1600"/>
                <a:t>0</a:t>
              </a:r>
            </a:p>
          </p:txBody>
        </p:sp>
      </p:grpSp>
      <p:grpSp>
        <p:nvGrpSpPr>
          <p:cNvPr id="11" name="Group 389"/>
          <p:cNvGrpSpPr>
            <a:grpSpLocks/>
          </p:cNvGrpSpPr>
          <p:nvPr/>
        </p:nvGrpSpPr>
        <p:grpSpPr bwMode="auto">
          <a:xfrm>
            <a:off x="7296150" y="4445000"/>
            <a:ext cx="1925638" cy="1016000"/>
            <a:chOff x="4596" y="2800"/>
            <a:chExt cx="1213" cy="640"/>
          </a:xfrm>
        </p:grpSpPr>
        <p:sp>
          <p:nvSpPr>
            <p:cNvPr id="62" name="Text Box 374"/>
            <p:cNvSpPr txBox="1">
              <a:spLocks noChangeArrowheads="1"/>
            </p:cNvSpPr>
            <p:nvPr/>
          </p:nvSpPr>
          <p:spPr bwMode="auto">
            <a:xfrm>
              <a:off x="4596" y="2975"/>
              <a:ext cx="1213" cy="465"/>
            </a:xfrm>
            <a:prstGeom prst="rect">
              <a:avLst/>
            </a:prstGeom>
            <a:noFill/>
            <a:ln w="9525">
              <a:noFill/>
              <a:miter lim="800000"/>
              <a:headEnd/>
              <a:tailEnd/>
            </a:ln>
            <a:effectLst/>
          </p:spPr>
          <p:txBody>
            <a:bodyPr wrap="none">
              <a:spAutoFit/>
            </a:bodyPr>
            <a:lstStyle/>
            <a:p>
              <a:pPr eaLnBrk="0" hangingPunct="0"/>
              <a:r>
                <a:rPr lang="en-US" sz="1400">
                  <a:solidFill>
                    <a:srgbClr val="7F7F7F"/>
                  </a:solidFill>
                </a:rPr>
                <a:t>00</a:t>
              </a:r>
              <a:r>
                <a:rPr lang="en-US" sz="1400"/>
                <a:t>: No POR</a:t>
              </a:r>
            </a:p>
            <a:p>
              <a:pPr eaLnBrk="0" hangingPunct="0"/>
              <a:r>
                <a:rPr lang="en-US" sz="1400">
                  <a:solidFill>
                    <a:srgbClr val="7F7F7F"/>
                  </a:solidFill>
                </a:rPr>
                <a:t>01</a:t>
              </a:r>
              <a:r>
                <a:rPr lang="en-US" sz="1400"/>
                <a:t>: POR</a:t>
              </a:r>
            </a:p>
            <a:p>
              <a:pPr eaLnBrk="0" hangingPunct="0"/>
              <a:r>
                <a:rPr lang="en-US" sz="1400">
                  <a:solidFill>
                    <a:srgbClr val="7F7F7F"/>
                  </a:solidFill>
                </a:rPr>
                <a:t>10</a:t>
              </a:r>
              <a:r>
                <a:rPr lang="en-US" sz="1400"/>
                <a:t>: POR only on error</a:t>
              </a:r>
            </a:p>
          </p:txBody>
        </p:sp>
        <p:sp>
          <p:nvSpPr>
            <p:cNvPr id="110665" name="Line 376"/>
            <p:cNvSpPr>
              <a:spLocks noChangeShapeType="1"/>
            </p:cNvSpPr>
            <p:nvPr/>
          </p:nvSpPr>
          <p:spPr bwMode="auto">
            <a:xfrm flipH="1">
              <a:off x="5164" y="2908"/>
              <a:ext cx="174" cy="102"/>
            </a:xfrm>
            <a:prstGeom prst="line">
              <a:avLst/>
            </a:prstGeom>
            <a:noFill/>
            <a:ln w="38100">
              <a:solidFill>
                <a:schemeClr val="tx1"/>
              </a:solidFill>
              <a:round/>
              <a:headEnd/>
              <a:tailEnd type="triangle" w="med" len="med"/>
            </a:ln>
          </p:spPr>
          <p:txBody>
            <a:bodyPr anchor="ctr"/>
            <a:lstStyle/>
            <a:p>
              <a:endParaRPr lang="es-MX"/>
            </a:p>
          </p:txBody>
        </p:sp>
        <p:sp>
          <p:nvSpPr>
            <p:cNvPr id="110666" name="AutoShape 377"/>
            <p:cNvSpPr>
              <a:spLocks/>
            </p:cNvSpPr>
            <p:nvPr/>
          </p:nvSpPr>
          <p:spPr bwMode="auto">
            <a:xfrm rot="-5400000">
              <a:off x="5325" y="2485"/>
              <a:ext cx="84" cy="714"/>
            </a:xfrm>
            <a:prstGeom prst="leftBrace">
              <a:avLst>
                <a:gd name="adj1" fmla="val 70833"/>
                <a:gd name="adj2" fmla="val 50000"/>
              </a:avLst>
            </a:prstGeom>
            <a:noFill/>
            <a:ln w="38100">
              <a:solidFill>
                <a:schemeClr val="tx1"/>
              </a:solidFill>
              <a:round/>
              <a:headEnd/>
              <a:tailEnd/>
            </a:ln>
          </p:spPr>
          <p:txBody>
            <a:bodyPr wrap="none" anchor="ctr"/>
            <a:lstStyle/>
            <a:p>
              <a:pPr eaLnBrk="0" hangingPunct="0"/>
              <a:endParaRPr lang="en-US"/>
            </a:p>
          </p:txBody>
        </p:sp>
      </p:grpSp>
      <p:grpSp>
        <p:nvGrpSpPr>
          <p:cNvPr id="12" name="Group 390"/>
          <p:cNvGrpSpPr>
            <a:grpSpLocks/>
          </p:cNvGrpSpPr>
          <p:nvPr/>
        </p:nvGrpSpPr>
        <p:grpSpPr bwMode="auto">
          <a:xfrm>
            <a:off x="6359525" y="4460875"/>
            <a:ext cx="2665413" cy="1917700"/>
            <a:chOff x="4006" y="2810"/>
            <a:chExt cx="1679" cy="1208"/>
          </a:xfrm>
        </p:grpSpPr>
        <p:sp>
          <p:nvSpPr>
            <p:cNvPr id="66" name="Text Box 375"/>
            <p:cNvSpPr txBox="1">
              <a:spLocks noChangeArrowheads="1"/>
            </p:cNvSpPr>
            <p:nvPr/>
          </p:nvSpPr>
          <p:spPr bwMode="auto">
            <a:xfrm>
              <a:off x="4006" y="3417"/>
              <a:ext cx="1679" cy="601"/>
            </a:xfrm>
            <a:prstGeom prst="rect">
              <a:avLst/>
            </a:prstGeom>
            <a:noFill/>
            <a:ln w="9525">
              <a:noFill/>
              <a:miter lim="800000"/>
              <a:headEnd/>
              <a:tailEnd/>
            </a:ln>
            <a:effectLst/>
          </p:spPr>
          <p:txBody>
            <a:bodyPr wrap="none">
              <a:spAutoFit/>
            </a:bodyPr>
            <a:lstStyle/>
            <a:p>
              <a:pPr eaLnBrk="0" hangingPunct="0"/>
              <a:r>
                <a:rPr lang="en-US" sz="1400">
                  <a:solidFill>
                    <a:srgbClr val="7F7F7F"/>
                  </a:solidFill>
                </a:rPr>
                <a:t>00</a:t>
              </a:r>
              <a:r>
                <a:rPr lang="en-US" sz="1400"/>
                <a:t>: POR without RC, CC or DS</a:t>
              </a:r>
            </a:p>
            <a:p>
              <a:pPr eaLnBrk="0" hangingPunct="0"/>
              <a:r>
                <a:rPr lang="en-US" sz="1400">
                  <a:solidFill>
                    <a:srgbClr val="7F7F7F"/>
                  </a:solidFill>
                </a:rPr>
                <a:t>01</a:t>
              </a:r>
              <a:r>
                <a:rPr lang="en-US" sz="1400"/>
                <a:t>: POR with RC</a:t>
              </a:r>
            </a:p>
            <a:p>
              <a:pPr eaLnBrk="0" hangingPunct="0"/>
              <a:r>
                <a:rPr lang="en-US" sz="1400">
                  <a:solidFill>
                    <a:srgbClr val="7F7F7F"/>
                  </a:solidFill>
                </a:rPr>
                <a:t>10</a:t>
              </a:r>
              <a:r>
                <a:rPr lang="en-US" sz="1400"/>
                <a:t>: POR with CC</a:t>
              </a:r>
            </a:p>
            <a:p>
              <a:pPr eaLnBrk="0" hangingPunct="0"/>
              <a:r>
                <a:rPr lang="en-US" sz="1400">
                  <a:solidFill>
                    <a:srgbClr val="7F7F7F"/>
                  </a:solidFill>
                </a:rPr>
                <a:t>11</a:t>
              </a:r>
              <a:r>
                <a:rPr lang="en-US" sz="1400"/>
                <a:t>: POR with DS</a:t>
              </a:r>
            </a:p>
          </p:txBody>
        </p:sp>
        <p:sp>
          <p:nvSpPr>
            <p:cNvPr id="110662" name="AutoShape 378"/>
            <p:cNvSpPr>
              <a:spLocks/>
            </p:cNvSpPr>
            <p:nvPr/>
          </p:nvSpPr>
          <p:spPr bwMode="auto">
            <a:xfrm rot="-5400000">
              <a:off x="4609" y="2519"/>
              <a:ext cx="84" cy="666"/>
            </a:xfrm>
            <a:prstGeom prst="leftBrace">
              <a:avLst>
                <a:gd name="adj1" fmla="val 66071"/>
                <a:gd name="adj2" fmla="val 50000"/>
              </a:avLst>
            </a:prstGeom>
            <a:noFill/>
            <a:ln w="38100">
              <a:solidFill>
                <a:schemeClr val="tx1"/>
              </a:solidFill>
              <a:round/>
              <a:headEnd/>
              <a:tailEnd/>
            </a:ln>
          </p:spPr>
          <p:txBody>
            <a:bodyPr wrap="none" anchor="ctr"/>
            <a:lstStyle/>
            <a:p>
              <a:pPr eaLnBrk="0" hangingPunct="0"/>
              <a:endParaRPr lang="en-US"/>
            </a:p>
          </p:txBody>
        </p:sp>
        <p:sp>
          <p:nvSpPr>
            <p:cNvPr id="110663" name="Line 379"/>
            <p:cNvSpPr>
              <a:spLocks noChangeShapeType="1"/>
            </p:cNvSpPr>
            <p:nvPr/>
          </p:nvSpPr>
          <p:spPr bwMode="auto">
            <a:xfrm flipH="1">
              <a:off x="4514" y="2954"/>
              <a:ext cx="126" cy="474"/>
            </a:xfrm>
            <a:prstGeom prst="line">
              <a:avLst/>
            </a:prstGeom>
            <a:noFill/>
            <a:ln w="38100">
              <a:solidFill>
                <a:schemeClr val="tx1"/>
              </a:solidFill>
              <a:round/>
              <a:headEnd/>
              <a:tailEnd type="triangle" w="med" len="med"/>
            </a:ln>
          </p:spPr>
          <p:txBody>
            <a:bodyPr anchor="ctr"/>
            <a:lstStyle/>
            <a:p>
              <a:endParaRPr lang="es-MX"/>
            </a:p>
          </p:txBody>
        </p:sp>
      </p:grpSp>
      <p:grpSp>
        <p:nvGrpSpPr>
          <p:cNvPr id="13" name="Group 391"/>
          <p:cNvGrpSpPr>
            <a:grpSpLocks/>
          </p:cNvGrpSpPr>
          <p:nvPr/>
        </p:nvGrpSpPr>
        <p:grpSpPr bwMode="auto">
          <a:xfrm>
            <a:off x="4625975" y="4476750"/>
            <a:ext cx="2041525" cy="1662113"/>
            <a:chOff x="2914" y="2820"/>
            <a:chExt cx="1286" cy="1047"/>
          </a:xfrm>
        </p:grpSpPr>
        <p:sp>
          <p:nvSpPr>
            <p:cNvPr id="70" name="Text Box 373"/>
            <p:cNvSpPr txBox="1">
              <a:spLocks noChangeArrowheads="1"/>
            </p:cNvSpPr>
            <p:nvPr/>
          </p:nvSpPr>
          <p:spPr bwMode="auto">
            <a:xfrm>
              <a:off x="2914" y="3537"/>
              <a:ext cx="1138" cy="330"/>
            </a:xfrm>
            <a:prstGeom prst="rect">
              <a:avLst/>
            </a:prstGeom>
            <a:noFill/>
            <a:ln w="9525">
              <a:noFill/>
              <a:miter lim="800000"/>
              <a:headEnd/>
              <a:tailEnd/>
            </a:ln>
            <a:effectLst/>
          </p:spPr>
          <p:txBody>
            <a:bodyPr wrap="none">
              <a:spAutoFit/>
            </a:bodyPr>
            <a:lstStyle/>
            <a:p>
              <a:pPr eaLnBrk="0" hangingPunct="0"/>
              <a:r>
                <a:rPr lang="en-US" sz="1400">
                  <a:solidFill>
                    <a:srgbClr val="7F7F7F"/>
                  </a:solidFill>
                </a:rPr>
                <a:t>0</a:t>
              </a:r>
              <a:r>
                <a:rPr lang="en-US" sz="1400"/>
                <a:t>: POR not ciphered</a:t>
              </a:r>
            </a:p>
            <a:p>
              <a:pPr eaLnBrk="0" hangingPunct="0"/>
              <a:r>
                <a:rPr lang="en-US" sz="1400">
                  <a:solidFill>
                    <a:srgbClr val="7F7F7F"/>
                  </a:solidFill>
                </a:rPr>
                <a:t>1</a:t>
              </a:r>
              <a:r>
                <a:rPr lang="en-US" sz="1400"/>
                <a:t>: POR ciphered</a:t>
              </a:r>
            </a:p>
          </p:txBody>
        </p:sp>
        <p:sp>
          <p:nvSpPr>
            <p:cNvPr id="110660" name="Line 380"/>
            <p:cNvSpPr>
              <a:spLocks noChangeShapeType="1"/>
            </p:cNvSpPr>
            <p:nvPr/>
          </p:nvSpPr>
          <p:spPr bwMode="auto">
            <a:xfrm flipH="1">
              <a:off x="3630" y="2820"/>
              <a:ext cx="570" cy="738"/>
            </a:xfrm>
            <a:prstGeom prst="line">
              <a:avLst/>
            </a:prstGeom>
            <a:noFill/>
            <a:ln w="38100">
              <a:solidFill>
                <a:schemeClr val="tx1"/>
              </a:solidFill>
              <a:round/>
              <a:headEnd/>
              <a:tailEnd type="triangle" w="med" len="med"/>
            </a:ln>
          </p:spPr>
          <p:txBody>
            <a:bodyPr anchor="ctr"/>
            <a:lstStyle/>
            <a:p>
              <a:endParaRPr lang="es-MX"/>
            </a:p>
          </p:txBody>
        </p:sp>
      </p:grpSp>
      <p:grpSp>
        <p:nvGrpSpPr>
          <p:cNvPr id="14" name="Group 392"/>
          <p:cNvGrpSpPr>
            <a:grpSpLocks/>
          </p:cNvGrpSpPr>
          <p:nvPr/>
        </p:nvGrpSpPr>
        <p:grpSpPr bwMode="auto">
          <a:xfrm>
            <a:off x="4476750" y="4476750"/>
            <a:ext cx="1858963" cy="1028700"/>
            <a:chOff x="2820" y="2820"/>
            <a:chExt cx="1171" cy="648"/>
          </a:xfrm>
        </p:grpSpPr>
        <p:sp>
          <p:nvSpPr>
            <p:cNvPr id="73" name="Text Box 372"/>
            <p:cNvSpPr txBox="1">
              <a:spLocks noChangeArrowheads="1"/>
            </p:cNvSpPr>
            <p:nvPr/>
          </p:nvSpPr>
          <p:spPr bwMode="auto">
            <a:xfrm>
              <a:off x="2820" y="2867"/>
              <a:ext cx="1171" cy="601"/>
            </a:xfrm>
            <a:prstGeom prst="rect">
              <a:avLst/>
            </a:prstGeom>
            <a:noFill/>
            <a:ln w="9525">
              <a:noFill/>
              <a:miter lim="800000"/>
              <a:headEnd/>
              <a:tailEnd/>
            </a:ln>
            <a:effectLst/>
          </p:spPr>
          <p:txBody>
            <a:bodyPr wrap="none">
              <a:spAutoFit/>
            </a:bodyPr>
            <a:lstStyle/>
            <a:p>
              <a:pPr eaLnBrk="0" hangingPunct="0"/>
              <a:r>
                <a:rPr lang="en-US" sz="1400" dirty="0">
                  <a:solidFill>
                    <a:srgbClr val="7F7F7F"/>
                  </a:solidFill>
                </a:rPr>
                <a:t>0</a:t>
              </a:r>
              <a:r>
                <a:rPr lang="en-US" sz="1400" dirty="0"/>
                <a:t>: POR using</a:t>
              </a:r>
              <a:br>
                <a:rPr lang="en-US" sz="1400" dirty="0"/>
              </a:br>
              <a:r>
                <a:rPr lang="en-US" sz="1400" dirty="0"/>
                <a:t>SMS Delivery Report</a:t>
              </a:r>
            </a:p>
            <a:p>
              <a:pPr eaLnBrk="0" hangingPunct="0"/>
              <a:r>
                <a:rPr lang="en-US" sz="1400" dirty="0">
                  <a:solidFill>
                    <a:srgbClr val="7F7F7F"/>
                  </a:solidFill>
                </a:rPr>
                <a:t>1</a:t>
              </a:r>
              <a:r>
                <a:rPr lang="en-US" sz="1400" dirty="0"/>
                <a:t>: POR using</a:t>
              </a:r>
              <a:br>
                <a:rPr lang="en-US" sz="1400" dirty="0"/>
              </a:br>
              <a:r>
                <a:rPr lang="en-US" sz="1400" dirty="0"/>
                <a:t>SMS Submit</a:t>
              </a:r>
            </a:p>
          </p:txBody>
        </p:sp>
        <p:sp>
          <p:nvSpPr>
            <p:cNvPr id="110658" name="Line 381"/>
            <p:cNvSpPr>
              <a:spLocks noChangeShapeType="1"/>
            </p:cNvSpPr>
            <p:nvPr/>
          </p:nvSpPr>
          <p:spPr bwMode="auto">
            <a:xfrm flipH="1">
              <a:off x="3600" y="2820"/>
              <a:ext cx="156" cy="138"/>
            </a:xfrm>
            <a:prstGeom prst="line">
              <a:avLst/>
            </a:prstGeom>
            <a:noFill/>
            <a:ln w="38100">
              <a:solidFill>
                <a:schemeClr val="tx1"/>
              </a:solidFill>
              <a:round/>
              <a:headEnd/>
              <a:tailEnd type="triangle" w="med" len="med"/>
            </a:ln>
          </p:spPr>
          <p:txBody>
            <a:bodyPr anchor="ctr"/>
            <a:lstStyle/>
            <a:p>
              <a:endParaRPr lang="es-MX"/>
            </a:p>
          </p:txBody>
        </p:sp>
      </p:grpSp>
      <p:grpSp>
        <p:nvGrpSpPr>
          <p:cNvPr id="15" name="Group 395"/>
          <p:cNvGrpSpPr>
            <a:grpSpLocks/>
          </p:cNvGrpSpPr>
          <p:nvPr/>
        </p:nvGrpSpPr>
        <p:grpSpPr bwMode="auto">
          <a:xfrm>
            <a:off x="15875" y="2981325"/>
            <a:ext cx="9109075" cy="1435100"/>
            <a:chOff x="10" y="1878"/>
            <a:chExt cx="5738" cy="904"/>
          </a:xfrm>
        </p:grpSpPr>
        <p:grpSp>
          <p:nvGrpSpPr>
            <p:cNvPr id="110618" name="Group 384"/>
            <p:cNvGrpSpPr>
              <a:grpSpLocks/>
            </p:cNvGrpSpPr>
            <p:nvPr/>
          </p:nvGrpSpPr>
          <p:grpSpPr bwMode="auto">
            <a:xfrm>
              <a:off x="10" y="2309"/>
              <a:ext cx="5738" cy="473"/>
              <a:chOff x="10" y="2309"/>
              <a:chExt cx="5738" cy="473"/>
            </a:xfrm>
          </p:grpSpPr>
          <p:sp>
            <p:nvSpPr>
              <p:cNvPr id="110620" name="Text Box 30"/>
              <p:cNvSpPr txBox="1">
                <a:spLocks noChangeArrowheads="1"/>
              </p:cNvSpPr>
              <p:nvPr/>
            </p:nvSpPr>
            <p:spPr bwMode="auto">
              <a:xfrm>
                <a:off x="198" y="2309"/>
                <a:ext cx="5480" cy="427"/>
              </a:xfrm>
              <a:prstGeom prst="rect">
                <a:avLst/>
              </a:prstGeom>
              <a:noFill/>
              <a:ln w="9525">
                <a:noFill/>
                <a:miter lim="800000"/>
                <a:headEnd/>
                <a:tailEnd/>
              </a:ln>
            </p:spPr>
            <p:txBody>
              <a:bodyPr wrap="none">
                <a:spAutoFit/>
              </a:bodyPr>
              <a:lstStyle/>
              <a:p>
                <a:pPr eaLnBrk="0" hangingPunct="0"/>
                <a:r>
                  <a:rPr lang="en-US" sz="1800" b="1" dirty="0">
                    <a:solidFill>
                      <a:srgbClr val="FF0066"/>
                    </a:solidFill>
                  </a:rPr>
                  <a:t>SPI</a:t>
                </a:r>
                <a:r>
                  <a:rPr lang="en-US" sz="1800" dirty="0"/>
                  <a:t> Security Parameter Indication (2 bytes) (</a:t>
                </a:r>
                <a:r>
                  <a:rPr lang="en-US" sz="1800" dirty="0" err="1"/>
                  <a:t>Indicación</a:t>
                </a:r>
                <a:r>
                  <a:rPr lang="en-US" sz="1800" dirty="0"/>
                  <a:t> de </a:t>
                </a:r>
                <a:r>
                  <a:rPr lang="en-US" sz="1800" dirty="0" err="1"/>
                  <a:t>parámetro</a:t>
                </a:r>
                <a:r>
                  <a:rPr lang="en-US" sz="1800" dirty="0"/>
                  <a:t> de </a:t>
                </a:r>
                <a:r>
                  <a:rPr lang="en-US" sz="1800" dirty="0" err="1"/>
                  <a:t>seguridad</a:t>
                </a:r>
                <a:r>
                  <a:rPr lang="en-US" sz="1800" dirty="0"/>
                  <a:t>)</a:t>
                </a:r>
              </a:p>
              <a:p>
                <a:pPr eaLnBrk="0" hangingPunct="0"/>
                <a:r>
                  <a:rPr lang="en-US" sz="2000" dirty="0"/>
                  <a:t>	</a:t>
                </a:r>
              </a:p>
            </p:txBody>
          </p:sp>
          <p:grpSp>
            <p:nvGrpSpPr>
              <p:cNvPr id="110621" name="Group 383"/>
              <p:cNvGrpSpPr>
                <a:grpSpLocks/>
              </p:cNvGrpSpPr>
              <p:nvPr/>
            </p:nvGrpSpPr>
            <p:grpSpPr bwMode="auto">
              <a:xfrm>
                <a:off x="2916" y="2464"/>
                <a:ext cx="2832" cy="318"/>
                <a:chOff x="2916" y="2464"/>
                <a:chExt cx="2832" cy="318"/>
              </a:xfrm>
            </p:grpSpPr>
            <p:grpSp>
              <p:nvGrpSpPr>
                <p:cNvPr id="110640" name="Group 331"/>
                <p:cNvGrpSpPr>
                  <a:grpSpLocks/>
                </p:cNvGrpSpPr>
                <p:nvPr/>
              </p:nvGrpSpPr>
              <p:grpSpPr bwMode="auto">
                <a:xfrm>
                  <a:off x="2916" y="2628"/>
                  <a:ext cx="2832" cy="154"/>
                  <a:chOff x="1386" y="2776"/>
                  <a:chExt cx="2832" cy="298"/>
                </a:xfrm>
              </p:grpSpPr>
              <p:sp>
                <p:nvSpPr>
                  <p:cNvPr id="110649" name="Rectangle 323"/>
                  <p:cNvSpPr>
                    <a:spLocks noChangeArrowheads="1"/>
                  </p:cNvSpPr>
                  <p:nvPr/>
                </p:nvSpPr>
                <p:spPr bwMode="auto">
                  <a:xfrm>
                    <a:off x="1386" y="2778"/>
                    <a:ext cx="2832" cy="294"/>
                  </a:xfrm>
                  <a:prstGeom prst="rect">
                    <a:avLst/>
                  </a:prstGeom>
                  <a:noFill/>
                  <a:ln w="38100">
                    <a:solidFill>
                      <a:schemeClr val="tx1"/>
                    </a:solidFill>
                    <a:miter lim="800000"/>
                    <a:headEnd/>
                    <a:tailEnd/>
                  </a:ln>
                </p:spPr>
                <p:txBody>
                  <a:bodyPr wrap="none" anchor="ctr"/>
                  <a:lstStyle/>
                  <a:p>
                    <a:pPr eaLnBrk="0" hangingPunct="0"/>
                    <a:endParaRPr lang="en-US"/>
                  </a:p>
                </p:txBody>
              </p:sp>
              <p:sp>
                <p:nvSpPr>
                  <p:cNvPr id="110650" name="Line 324"/>
                  <p:cNvSpPr>
                    <a:spLocks noChangeShapeType="1"/>
                  </p:cNvSpPr>
                  <p:nvPr/>
                </p:nvSpPr>
                <p:spPr bwMode="auto">
                  <a:xfrm>
                    <a:off x="2802" y="2778"/>
                    <a:ext cx="0" cy="294"/>
                  </a:xfrm>
                  <a:prstGeom prst="line">
                    <a:avLst/>
                  </a:prstGeom>
                  <a:noFill/>
                  <a:ln w="38100">
                    <a:solidFill>
                      <a:schemeClr val="tx1"/>
                    </a:solidFill>
                    <a:round/>
                    <a:headEnd/>
                    <a:tailEnd/>
                  </a:ln>
                </p:spPr>
                <p:txBody>
                  <a:bodyPr anchor="ctr"/>
                  <a:lstStyle/>
                  <a:p>
                    <a:endParaRPr lang="es-MX"/>
                  </a:p>
                </p:txBody>
              </p:sp>
              <p:sp>
                <p:nvSpPr>
                  <p:cNvPr id="110651" name="Line 325"/>
                  <p:cNvSpPr>
                    <a:spLocks noChangeShapeType="1"/>
                  </p:cNvSpPr>
                  <p:nvPr/>
                </p:nvSpPr>
                <p:spPr bwMode="auto">
                  <a:xfrm>
                    <a:off x="2074" y="2776"/>
                    <a:ext cx="0" cy="294"/>
                  </a:xfrm>
                  <a:prstGeom prst="line">
                    <a:avLst/>
                  </a:prstGeom>
                  <a:noFill/>
                  <a:ln w="38100">
                    <a:solidFill>
                      <a:schemeClr val="tx1"/>
                    </a:solidFill>
                    <a:round/>
                    <a:headEnd/>
                    <a:tailEnd/>
                  </a:ln>
                </p:spPr>
                <p:txBody>
                  <a:bodyPr anchor="ctr"/>
                  <a:lstStyle/>
                  <a:p>
                    <a:endParaRPr lang="es-MX"/>
                  </a:p>
                </p:txBody>
              </p:sp>
              <p:sp>
                <p:nvSpPr>
                  <p:cNvPr id="110652" name="Line 326"/>
                  <p:cNvSpPr>
                    <a:spLocks noChangeShapeType="1"/>
                  </p:cNvSpPr>
                  <p:nvPr/>
                </p:nvSpPr>
                <p:spPr bwMode="auto">
                  <a:xfrm>
                    <a:off x="3474" y="2776"/>
                    <a:ext cx="0" cy="294"/>
                  </a:xfrm>
                  <a:prstGeom prst="line">
                    <a:avLst/>
                  </a:prstGeom>
                  <a:noFill/>
                  <a:ln w="38100">
                    <a:solidFill>
                      <a:schemeClr val="tx1"/>
                    </a:solidFill>
                    <a:round/>
                    <a:headEnd/>
                    <a:tailEnd/>
                  </a:ln>
                </p:spPr>
                <p:txBody>
                  <a:bodyPr anchor="ctr"/>
                  <a:lstStyle/>
                  <a:p>
                    <a:endParaRPr lang="es-MX"/>
                  </a:p>
                </p:txBody>
              </p:sp>
              <p:sp>
                <p:nvSpPr>
                  <p:cNvPr id="110653" name="Line 327"/>
                  <p:cNvSpPr>
                    <a:spLocks noChangeShapeType="1"/>
                  </p:cNvSpPr>
                  <p:nvPr/>
                </p:nvSpPr>
                <p:spPr bwMode="auto">
                  <a:xfrm>
                    <a:off x="3838" y="2780"/>
                    <a:ext cx="0" cy="294"/>
                  </a:xfrm>
                  <a:prstGeom prst="line">
                    <a:avLst/>
                  </a:prstGeom>
                  <a:noFill/>
                  <a:ln w="38100">
                    <a:solidFill>
                      <a:schemeClr val="tx1"/>
                    </a:solidFill>
                    <a:round/>
                    <a:headEnd/>
                    <a:tailEnd/>
                  </a:ln>
                </p:spPr>
                <p:txBody>
                  <a:bodyPr anchor="ctr"/>
                  <a:lstStyle/>
                  <a:p>
                    <a:endParaRPr lang="es-MX"/>
                  </a:p>
                </p:txBody>
              </p:sp>
              <p:sp>
                <p:nvSpPr>
                  <p:cNvPr id="110654" name="Line 328"/>
                  <p:cNvSpPr>
                    <a:spLocks noChangeShapeType="1"/>
                  </p:cNvSpPr>
                  <p:nvPr/>
                </p:nvSpPr>
                <p:spPr bwMode="auto">
                  <a:xfrm>
                    <a:off x="3130" y="2776"/>
                    <a:ext cx="0" cy="294"/>
                  </a:xfrm>
                  <a:prstGeom prst="line">
                    <a:avLst/>
                  </a:prstGeom>
                  <a:noFill/>
                  <a:ln w="38100">
                    <a:solidFill>
                      <a:schemeClr val="tx1"/>
                    </a:solidFill>
                    <a:round/>
                    <a:headEnd/>
                    <a:tailEnd/>
                  </a:ln>
                </p:spPr>
                <p:txBody>
                  <a:bodyPr anchor="ctr"/>
                  <a:lstStyle/>
                  <a:p>
                    <a:endParaRPr lang="es-MX"/>
                  </a:p>
                </p:txBody>
              </p:sp>
              <p:sp>
                <p:nvSpPr>
                  <p:cNvPr id="110655" name="Line 329"/>
                  <p:cNvSpPr>
                    <a:spLocks noChangeShapeType="1"/>
                  </p:cNvSpPr>
                  <p:nvPr/>
                </p:nvSpPr>
                <p:spPr bwMode="auto">
                  <a:xfrm>
                    <a:off x="2430" y="2780"/>
                    <a:ext cx="0" cy="294"/>
                  </a:xfrm>
                  <a:prstGeom prst="line">
                    <a:avLst/>
                  </a:prstGeom>
                  <a:noFill/>
                  <a:ln w="38100">
                    <a:solidFill>
                      <a:schemeClr val="tx1"/>
                    </a:solidFill>
                    <a:round/>
                    <a:headEnd/>
                    <a:tailEnd/>
                  </a:ln>
                </p:spPr>
                <p:txBody>
                  <a:bodyPr anchor="ctr"/>
                  <a:lstStyle/>
                  <a:p>
                    <a:endParaRPr lang="es-MX"/>
                  </a:p>
                </p:txBody>
              </p:sp>
              <p:sp>
                <p:nvSpPr>
                  <p:cNvPr id="110656" name="Line 330"/>
                  <p:cNvSpPr>
                    <a:spLocks noChangeShapeType="1"/>
                  </p:cNvSpPr>
                  <p:nvPr/>
                </p:nvSpPr>
                <p:spPr bwMode="auto">
                  <a:xfrm>
                    <a:off x="1718" y="2776"/>
                    <a:ext cx="0" cy="294"/>
                  </a:xfrm>
                  <a:prstGeom prst="line">
                    <a:avLst/>
                  </a:prstGeom>
                  <a:noFill/>
                  <a:ln w="38100">
                    <a:solidFill>
                      <a:schemeClr val="tx1"/>
                    </a:solidFill>
                    <a:round/>
                    <a:headEnd/>
                    <a:tailEnd/>
                  </a:ln>
                </p:spPr>
                <p:txBody>
                  <a:bodyPr anchor="ctr"/>
                  <a:lstStyle/>
                  <a:p>
                    <a:endParaRPr lang="es-MX"/>
                  </a:p>
                </p:txBody>
              </p:sp>
            </p:grpSp>
            <p:sp>
              <p:nvSpPr>
                <p:cNvPr id="110641" name="Text Box 332"/>
                <p:cNvSpPr txBox="1">
                  <a:spLocks noChangeArrowheads="1"/>
                </p:cNvSpPr>
                <p:nvPr/>
              </p:nvSpPr>
              <p:spPr bwMode="auto">
                <a:xfrm>
                  <a:off x="2968" y="2471"/>
                  <a:ext cx="200" cy="144"/>
                </a:xfrm>
                <a:prstGeom prst="rect">
                  <a:avLst/>
                </a:prstGeom>
                <a:noFill/>
                <a:ln w="9525">
                  <a:noFill/>
                  <a:miter lim="800000"/>
                  <a:headEnd/>
                  <a:tailEnd/>
                </a:ln>
              </p:spPr>
              <p:txBody>
                <a:bodyPr wrap="none">
                  <a:spAutoFit/>
                </a:bodyPr>
                <a:lstStyle/>
                <a:p>
                  <a:pPr eaLnBrk="0" hangingPunct="0"/>
                  <a:r>
                    <a:rPr lang="en-US" sz="900" b="1"/>
                    <a:t>b8</a:t>
                  </a:r>
                </a:p>
              </p:txBody>
            </p:sp>
            <p:sp>
              <p:nvSpPr>
                <p:cNvPr id="110642" name="Text Box 333"/>
                <p:cNvSpPr txBox="1">
                  <a:spLocks noChangeArrowheads="1"/>
                </p:cNvSpPr>
                <p:nvPr/>
              </p:nvSpPr>
              <p:spPr bwMode="auto">
                <a:xfrm>
                  <a:off x="3312" y="2467"/>
                  <a:ext cx="200" cy="144"/>
                </a:xfrm>
                <a:prstGeom prst="rect">
                  <a:avLst/>
                </a:prstGeom>
                <a:noFill/>
                <a:ln w="9525">
                  <a:noFill/>
                  <a:miter lim="800000"/>
                  <a:headEnd/>
                  <a:tailEnd/>
                </a:ln>
              </p:spPr>
              <p:txBody>
                <a:bodyPr wrap="none">
                  <a:spAutoFit/>
                </a:bodyPr>
                <a:lstStyle/>
                <a:p>
                  <a:pPr eaLnBrk="0" hangingPunct="0"/>
                  <a:r>
                    <a:rPr lang="en-US" sz="900" b="1"/>
                    <a:t>b7</a:t>
                  </a:r>
                </a:p>
              </p:txBody>
            </p:sp>
            <p:sp>
              <p:nvSpPr>
                <p:cNvPr id="110643" name="Text Box 334"/>
                <p:cNvSpPr txBox="1">
                  <a:spLocks noChangeArrowheads="1"/>
                </p:cNvSpPr>
                <p:nvPr/>
              </p:nvSpPr>
              <p:spPr bwMode="auto">
                <a:xfrm>
                  <a:off x="3680" y="2467"/>
                  <a:ext cx="200" cy="144"/>
                </a:xfrm>
                <a:prstGeom prst="rect">
                  <a:avLst/>
                </a:prstGeom>
                <a:noFill/>
                <a:ln w="9525">
                  <a:noFill/>
                  <a:miter lim="800000"/>
                  <a:headEnd/>
                  <a:tailEnd/>
                </a:ln>
              </p:spPr>
              <p:txBody>
                <a:bodyPr wrap="none">
                  <a:spAutoFit/>
                </a:bodyPr>
                <a:lstStyle/>
                <a:p>
                  <a:pPr eaLnBrk="0" hangingPunct="0"/>
                  <a:r>
                    <a:rPr lang="en-US" sz="900" b="1"/>
                    <a:t>b6</a:t>
                  </a:r>
                </a:p>
              </p:txBody>
            </p:sp>
            <p:sp>
              <p:nvSpPr>
                <p:cNvPr id="110644" name="Text Box 335"/>
                <p:cNvSpPr txBox="1">
                  <a:spLocks noChangeArrowheads="1"/>
                </p:cNvSpPr>
                <p:nvPr/>
              </p:nvSpPr>
              <p:spPr bwMode="auto">
                <a:xfrm>
                  <a:off x="4040" y="2464"/>
                  <a:ext cx="200" cy="144"/>
                </a:xfrm>
                <a:prstGeom prst="rect">
                  <a:avLst/>
                </a:prstGeom>
                <a:noFill/>
                <a:ln w="9525">
                  <a:noFill/>
                  <a:miter lim="800000"/>
                  <a:headEnd/>
                  <a:tailEnd/>
                </a:ln>
              </p:spPr>
              <p:txBody>
                <a:bodyPr wrap="none">
                  <a:spAutoFit/>
                </a:bodyPr>
                <a:lstStyle/>
                <a:p>
                  <a:pPr eaLnBrk="0" hangingPunct="0"/>
                  <a:r>
                    <a:rPr lang="en-US" sz="900" b="1"/>
                    <a:t>b5</a:t>
                  </a:r>
                </a:p>
              </p:txBody>
            </p:sp>
            <p:sp>
              <p:nvSpPr>
                <p:cNvPr id="110645" name="Text Box 336"/>
                <p:cNvSpPr txBox="1">
                  <a:spLocks noChangeArrowheads="1"/>
                </p:cNvSpPr>
                <p:nvPr/>
              </p:nvSpPr>
              <p:spPr bwMode="auto">
                <a:xfrm>
                  <a:off x="4396" y="2467"/>
                  <a:ext cx="200" cy="144"/>
                </a:xfrm>
                <a:prstGeom prst="rect">
                  <a:avLst/>
                </a:prstGeom>
                <a:noFill/>
                <a:ln w="9525">
                  <a:noFill/>
                  <a:miter lim="800000"/>
                  <a:headEnd/>
                  <a:tailEnd/>
                </a:ln>
              </p:spPr>
              <p:txBody>
                <a:bodyPr wrap="none">
                  <a:spAutoFit/>
                </a:bodyPr>
                <a:lstStyle/>
                <a:p>
                  <a:pPr eaLnBrk="0" hangingPunct="0"/>
                  <a:r>
                    <a:rPr lang="en-US" sz="900" b="1"/>
                    <a:t>b4</a:t>
                  </a:r>
                </a:p>
              </p:txBody>
            </p:sp>
            <p:sp>
              <p:nvSpPr>
                <p:cNvPr id="110646" name="Text Box 337"/>
                <p:cNvSpPr txBox="1">
                  <a:spLocks noChangeArrowheads="1"/>
                </p:cNvSpPr>
                <p:nvPr/>
              </p:nvSpPr>
              <p:spPr bwMode="auto">
                <a:xfrm>
                  <a:off x="4720" y="2464"/>
                  <a:ext cx="200" cy="144"/>
                </a:xfrm>
                <a:prstGeom prst="rect">
                  <a:avLst/>
                </a:prstGeom>
                <a:noFill/>
                <a:ln w="9525">
                  <a:noFill/>
                  <a:miter lim="800000"/>
                  <a:headEnd/>
                  <a:tailEnd/>
                </a:ln>
              </p:spPr>
              <p:txBody>
                <a:bodyPr wrap="none">
                  <a:spAutoFit/>
                </a:bodyPr>
                <a:lstStyle/>
                <a:p>
                  <a:pPr eaLnBrk="0" hangingPunct="0"/>
                  <a:r>
                    <a:rPr lang="en-US" sz="900" b="1"/>
                    <a:t>b3</a:t>
                  </a:r>
                </a:p>
              </p:txBody>
            </p:sp>
            <p:sp>
              <p:nvSpPr>
                <p:cNvPr id="110647" name="Text Box 338"/>
                <p:cNvSpPr txBox="1">
                  <a:spLocks noChangeArrowheads="1"/>
                </p:cNvSpPr>
                <p:nvPr/>
              </p:nvSpPr>
              <p:spPr bwMode="auto">
                <a:xfrm>
                  <a:off x="5072" y="2464"/>
                  <a:ext cx="200" cy="144"/>
                </a:xfrm>
                <a:prstGeom prst="rect">
                  <a:avLst/>
                </a:prstGeom>
                <a:noFill/>
                <a:ln w="9525">
                  <a:noFill/>
                  <a:miter lim="800000"/>
                  <a:headEnd/>
                  <a:tailEnd/>
                </a:ln>
              </p:spPr>
              <p:txBody>
                <a:bodyPr wrap="none">
                  <a:spAutoFit/>
                </a:bodyPr>
                <a:lstStyle/>
                <a:p>
                  <a:pPr eaLnBrk="0" hangingPunct="0"/>
                  <a:r>
                    <a:rPr lang="en-US" sz="900" b="1"/>
                    <a:t>b2</a:t>
                  </a:r>
                </a:p>
              </p:txBody>
            </p:sp>
            <p:sp>
              <p:nvSpPr>
                <p:cNvPr id="110648" name="Text Box 339"/>
                <p:cNvSpPr txBox="1">
                  <a:spLocks noChangeArrowheads="1"/>
                </p:cNvSpPr>
                <p:nvPr/>
              </p:nvSpPr>
              <p:spPr bwMode="auto">
                <a:xfrm>
                  <a:off x="5452" y="2464"/>
                  <a:ext cx="200" cy="144"/>
                </a:xfrm>
                <a:prstGeom prst="rect">
                  <a:avLst/>
                </a:prstGeom>
                <a:noFill/>
                <a:ln w="9525">
                  <a:noFill/>
                  <a:miter lim="800000"/>
                  <a:headEnd/>
                  <a:tailEnd/>
                </a:ln>
              </p:spPr>
              <p:txBody>
                <a:bodyPr wrap="none">
                  <a:spAutoFit/>
                </a:bodyPr>
                <a:lstStyle/>
                <a:p>
                  <a:pPr eaLnBrk="0" hangingPunct="0"/>
                  <a:r>
                    <a:rPr lang="en-US" sz="900" b="1"/>
                    <a:t>b1</a:t>
                  </a:r>
                </a:p>
              </p:txBody>
            </p:sp>
          </p:grpSp>
          <p:grpSp>
            <p:nvGrpSpPr>
              <p:cNvPr id="110622" name="Group 382"/>
              <p:cNvGrpSpPr>
                <a:grpSpLocks/>
              </p:cNvGrpSpPr>
              <p:nvPr/>
            </p:nvGrpSpPr>
            <p:grpSpPr bwMode="auto">
              <a:xfrm>
                <a:off x="10" y="2466"/>
                <a:ext cx="2832" cy="302"/>
                <a:chOff x="10" y="2466"/>
                <a:chExt cx="2832" cy="302"/>
              </a:xfrm>
            </p:grpSpPr>
            <p:grpSp>
              <p:nvGrpSpPr>
                <p:cNvPr id="110623" name="Group 342"/>
                <p:cNvGrpSpPr>
                  <a:grpSpLocks/>
                </p:cNvGrpSpPr>
                <p:nvPr/>
              </p:nvGrpSpPr>
              <p:grpSpPr bwMode="auto">
                <a:xfrm>
                  <a:off x="10" y="2626"/>
                  <a:ext cx="2832" cy="142"/>
                  <a:chOff x="1386" y="2776"/>
                  <a:chExt cx="2832" cy="298"/>
                </a:xfrm>
              </p:grpSpPr>
              <p:sp>
                <p:nvSpPr>
                  <p:cNvPr id="110632" name="Rectangle 343"/>
                  <p:cNvSpPr>
                    <a:spLocks noChangeArrowheads="1"/>
                  </p:cNvSpPr>
                  <p:nvPr/>
                </p:nvSpPr>
                <p:spPr bwMode="auto">
                  <a:xfrm>
                    <a:off x="1386" y="2778"/>
                    <a:ext cx="2832" cy="294"/>
                  </a:xfrm>
                  <a:prstGeom prst="rect">
                    <a:avLst/>
                  </a:prstGeom>
                  <a:noFill/>
                  <a:ln w="38100">
                    <a:solidFill>
                      <a:schemeClr val="tx1"/>
                    </a:solidFill>
                    <a:miter lim="800000"/>
                    <a:headEnd/>
                    <a:tailEnd/>
                  </a:ln>
                </p:spPr>
                <p:txBody>
                  <a:bodyPr wrap="none" anchor="ctr"/>
                  <a:lstStyle/>
                  <a:p>
                    <a:pPr eaLnBrk="0" hangingPunct="0"/>
                    <a:endParaRPr lang="en-US"/>
                  </a:p>
                </p:txBody>
              </p:sp>
              <p:sp>
                <p:nvSpPr>
                  <p:cNvPr id="110633" name="Line 344"/>
                  <p:cNvSpPr>
                    <a:spLocks noChangeShapeType="1"/>
                  </p:cNvSpPr>
                  <p:nvPr/>
                </p:nvSpPr>
                <p:spPr bwMode="auto">
                  <a:xfrm>
                    <a:off x="2802" y="2778"/>
                    <a:ext cx="0" cy="294"/>
                  </a:xfrm>
                  <a:prstGeom prst="line">
                    <a:avLst/>
                  </a:prstGeom>
                  <a:noFill/>
                  <a:ln w="38100">
                    <a:solidFill>
                      <a:schemeClr val="tx1"/>
                    </a:solidFill>
                    <a:round/>
                    <a:headEnd/>
                    <a:tailEnd/>
                  </a:ln>
                </p:spPr>
                <p:txBody>
                  <a:bodyPr anchor="ctr"/>
                  <a:lstStyle/>
                  <a:p>
                    <a:endParaRPr lang="es-MX"/>
                  </a:p>
                </p:txBody>
              </p:sp>
              <p:sp>
                <p:nvSpPr>
                  <p:cNvPr id="110634" name="Line 345"/>
                  <p:cNvSpPr>
                    <a:spLocks noChangeShapeType="1"/>
                  </p:cNvSpPr>
                  <p:nvPr/>
                </p:nvSpPr>
                <p:spPr bwMode="auto">
                  <a:xfrm>
                    <a:off x="2074" y="2776"/>
                    <a:ext cx="0" cy="294"/>
                  </a:xfrm>
                  <a:prstGeom prst="line">
                    <a:avLst/>
                  </a:prstGeom>
                  <a:noFill/>
                  <a:ln w="38100">
                    <a:solidFill>
                      <a:schemeClr val="tx1"/>
                    </a:solidFill>
                    <a:round/>
                    <a:headEnd/>
                    <a:tailEnd/>
                  </a:ln>
                </p:spPr>
                <p:txBody>
                  <a:bodyPr anchor="ctr"/>
                  <a:lstStyle/>
                  <a:p>
                    <a:endParaRPr lang="es-MX"/>
                  </a:p>
                </p:txBody>
              </p:sp>
              <p:sp>
                <p:nvSpPr>
                  <p:cNvPr id="110635" name="Line 346"/>
                  <p:cNvSpPr>
                    <a:spLocks noChangeShapeType="1"/>
                  </p:cNvSpPr>
                  <p:nvPr/>
                </p:nvSpPr>
                <p:spPr bwMode="auto">
                  <a:xfrm>
                    <a:off x="3474" y="2776"/>
                    <a:ext cx="0" cy="294"/>
                  </a:xfrm>
                  <a:prstGeom prst="line">
                    <a:avLst/>
                  </a:prstGeom>
                  <a:noFill/>
                  <a:ln w="38100">
                    <a:solidFill>
                      <a:schemeClr val="tx1"/>
                    </a:solidFill>
                    <a:round/>
                    <a:headEnd/>
                    <a:tailEnd/>
                  </a:ln>
                </p:spPr>
                <p:txBody>
                  <a:bodyPr anchor="ctr"/>
                  <a:lstStyle/>
                  <a:p>
                    <a:endParaRPr lang="es-MX"/>
                  </a:p>
                </p:txBody>
              </p:sp>
              <p:sp>
                <p:nvSpPr>
                  <p:cNvPr id="110636" name="Line 347"/>
                  <p:cNvSpPr>
                    <a:spLocks noChangeShapeType="1"/>
                  </p:cNvSpPr>
                  <p:nvPr/>
                </p:nvSpPr>
                <p:spPr bwMode="auto">
                  <a:xfrm>
                    <a:off x="3838" y="2780"/>
                    <a:ext cx="0" cy="294"/>
                  </a:xfrm>
                  <a:prstGeom prst="line">
                    <a:avLst/>
                  </a:prstGeom>
                  <a:noFill/>
                  <a:ln w="38100">
                    <a:solidFill>
                      <a:schemeClr val="tx1"/>
                    </a:solidFill>
                    <a:round/>
                    <a:headEnd/>
                    <a:tailEnd/>
                  </a:ln>
                </p:spPr>
                <p:txBody>
                  <a:bodyPr anchor="ctr"/>
                  <a:lstStyle/>
                  <a:p>
                    <a:endParaRPr lang="es-MX"/>
                  </a:p>
                </p:txBody>
              </p:sp>
              <p:sp>
                <p:nvSpPr>
                  <p:cNvPr id="110637" name="Line 348"/>
                  <p:cNvSpPr>
                    <a:spLocks noChangeShapeType="1"/>
                  </p:cNvSpPr>
                  <p:nvPr/>
                </p:nvSpPr>
                <p:spPr bwMode="auto">
                  <a:xfrm>
                    <a:off x="3130" y="2776"/>
                    <a:ext cx="0" cy="294"/>
                  </a:xfrm>
                  <a:prstGeom prst="line">
                    <a:avLst/>
                  </a:prstGeom>
                  <a:noFill/>
                  <a:ln w="38100">
                    <a:solidFill>
                      <a:schemeClr val="tx1"/>
                    </a:solidFill>
                    <a:round/>
                    <a:headEnd/>
                    <a:tailEnd/>
                  </a:ln>
                </p:spPr>
                <p:txBody>
                  <a:bodyPr anchor="ctr"/>
                  <a:lstStyle/>
                  <a:p>
                    <a:endParaRPr lang="es-MX"/>
                  </a:p>
                </p:txBody>
              </p:sp>
              <p:sp>
                <p:nvSpPr>
                  <p:cNvPr id="110638" name="Line 349"/>
                  <p:cNvSpPr>
                    <a:spLocks noChangeShapeType="1"/>
                  </p:cNvSpPr>
                  <p:nvPr/>
                </p:nvSpPr>
                <p:spPr bwMode="auto">
                  <a:xfrm>
                    <a:off x="2430" y="2780"/>
                    <a:ext cx="0" cy="294"/>
                  </a:xfrm>
                  <a:prstGeom prst="line">
                    <a:avLst/>
                  </a:prstGeom>
                  <a:noFill/>
                  <a:ln w="38100">
                    <a:solidFill>
                      <a:schemeClr val="tx1"/>
                    </a:solidFill>
                    <a:round/>
                    <a:headEnd/>
                    <a:tailEnd/>
                  </a:ln>
                </p:spPr>
                <p:txBody>
                  <a:bodyPr anchor="ctr"/>
                  <a:lstStyle/>
                  <a:p>
                    <a:endParaRPr lang="es-MX"/>
                  </a:p>
                </p:txBody>
              </p:sp>
              <p:sp>
                <p:nvSpPr>
                  <p:cNvPr id="110639" name="Line 350"/>
                  <p:cNvSpPr>
                    <a:spLocks noChangeShapeType="1"/>
                  </p:cNvSpPr>
                  <p:nvPr/>
                </p:nvSpPr>
                <p:spPr bwMode="auto">
                  <a:xfrm>
                    <a:off x="1718" y="2776"/>
                    <a:ext cx="0" cy="294"/>
                  </a:xfrm>
                  <a:prstGeom prst="line">
                    <a:avLst/>
                  </a:prstGeom>
                  <a:noFill/>
                  <a:ln w="38100">
                    <a:solidFill>
                      <a:schemeClr val="tx1"/>
                    </a:solidFill>
                    <a:round/>
                    <a:headEnd/>
                    <a:tailEnd/>
                  </a:ln>
                </p:spPr>
                <p:txBody>
                  <a:bodyPr anchor="ctr"/>
                  <a:lstStyle/>
                  <a:p>
                    <a:endParaRPr lang="es-MX"/>
                  </a:p>
                </p:txBody>
              </p:sp>
            </p:grpSp>
            <p:sp>
              <p:nvSpPr>
                <p:cNvPr id="110624" name="Text Box 351"/>
                <p:cNvSpPr txBox="1">
                  <a:spLocks noChangeArrowheads="1"/>
                </p:cNvSpPr>
                <p:nvPr/>
              </p:nvSpPr>
              <p:spPr bwMode="auto">
                <a:xfrm>
                  <a:off x="62" y="2473"/>
                  <a:ext cx="200" cy="144"/>
                </a:xfrm>
                <a:prstGeom prst="rect">
                  <a:avLst/>
                </a:prstGeom>
                <a:noFill/>
                <a:ln w="9525">
                  <a:noFill/>
                  <a:miter lim="800000"/>
                  <a:headEnd/>
                  <a:tailEnd/>
                </a:ln>
              </p:spPr>
              <p:txBody>
                <a:bodyPr wrap="none">
                  <a:spAutoFit/>
                </a:bodyPr>
                <a:lstStyle/>
                <a:p>
                  <a:pPr eaLnBrk="0" hangingPunct="0"/>
                  <a:r>
                    <a:rPr lang="en-US" sz="900" b="1"/>
                    <a:t>b8</a:t>
                  </a:r>
                </a:p>
              </p:txBody>
            </p:sp>
            <p:sp>
              <p:nvSpPr>
                <p:cNvPr id="110625" name="Text Box 352"/>
                <p:cNvSpPr txBox="1">
                  <a:spLocks noChangeArrowheads="1"/>
                </p:cNvSpPr>
                <p:nvPr/>
              </p:nvSpPr>
              <p:spPr bwMode="auto">
                <a:xfrm>
                  <a:off x="406" y="2469"/>
                  <a:ext cx="200" cy="144"/>
                </a:xfrm>
                <a:prstGeom prst="rect">
                  <a:avLst/>
                </a:prstGeom>
                <a:noFill/>
                <a:ln w="9525">
                  <a:noFill/>
                  <a:miter lim="800000"/>
                  <a:headEnd/>
                  <a:tailEnd/>
                </a:ln>
              </p:spPr>
              <p:txBody>
                <a:bodyPr wrap="none">
                  <a:spAutoFit/>
                </a:bodyPr>
                <a:lstStyle/>
                <a:p>
                  <a:pPr eaLnBrk="0" hangingPunct="0"/>
                  <a:r>
                    <a:rPr lang="en-US" sz="900" b="1"/>
                    <a:t>b7</a:t>
                  </a:r>
                </a:p>
              </p:txBody>
            </p:sp>
            <p:sp>
              <p:nvSpPr>
                <p:cNvPr id="110626" name="Text Box 353"/>
                <p:cNvSpPr txBox="1">
                  <a:spLocks noChangeArrowheads="1"/>
                </p:cNvSpPr>
                <p:nvPr/>
              </p:nvSpPr>
              <p:spPr bwMode="auto">
                <a:xfrm>
                  <a:off x="774" y="2469"/>
                  <a:ext cx="200" cy="144"/>
                </a:xfrm>
                <a:prstGeom prst="rect">
                  <a:avLst/>
                </a:prstGeom>
                <a:noFill/>
                <a:ln w="9525">
                  <a:noFill/>
                  <a:miter lim="800000"/>
                  <a:headEnd/>
                  <a:tailEnd/>
                </a:ln>
              </p:spPr>
              <p:txBody>
                <a:bodyPr wrap="none">
                  <a:spAutoFit/>
                </a:bodyPr>
                <a:lstStyle/>
                <a:p>
                  <a:pPr eaLnBrk="0" hangingPunct="0"/>
                  <a:r>
                    <a:rPr lang="en-US" sz="900" b="1"/>
                    <a:t>b6</a:t>
                  </a:r>
                </a:p>
              </p:txBody>
            </p:sp>
            <p:sp>
              <p:nvSpPr>
                <p:cNvPr id="110627" name="Text Box 354"/>
                <p:cNvSpPr txBox="1">
                  <a:spLocks noChangeArrowheads="1"/>
                </p:cNvSpPr>
                <p:nvPr/>
              </p:nvSpPr>
              <p:spPr bwMode="auto">
                <a:xfrm>
                  <a:off x="1134" y="2466"/>
                  <a:ext cx="200" cy="144"/>
                </a:xfrm>
                <a:prstGeom prst="rect">
                  <a:avLst/>
                </a:prstGeom>
                <a:noFill/>
                <a:ln w="9525">
                  <a:noFill/>
                  <a:miter lim="800000"/>
                  <a:headEnd/>
                  <a:tailEnd/>
                </a:ln>
              </p:spPr>
              <p:txBody>
                <a:bodyPr wrap="none">
                  <a:spAutoFit/>
                </a:bodyPr>
                <a:lstStyle/>
                <a:p>
                  <a:pPr eaLnBrk="0" hangingPunct="0"/>
                  <a:r>
                    <a:rPr lang="en-US" sz="900" b="1"/>
                    <a:t>b5</a:t>
                  </a:r>
                </a:p>
              </p:txBody>
            </p:sp>
            <p:sp>
              <p:nvSpPr>
                <p:cNvPr id="110628" name="Text Box 355"/>
                <p:cNvSpPr txBox="1">
                  <a:spLocks noChangeArrowheads="1"/>
                </p:cNvSpPr>
                <p:nvPr/>
              </p:nvSpPr>
              <p:spPr bwMode="auto">
                <a:xfrm>
                  <a:off x="1490" y="2469"/>
                  <a:ext cx="200" cy="144"/>
                </a:xfrm>
                <a:prstGeom prst="rect">
                  <a:avLst/>
                </a:prstGeom>
                <a:noFill/>
                <a:ln w="9525">
                  <a:noFill/>
                  <a:miter lim="800000"/>
                  <a:headEnd/>
                  <a:tailEnd/>
                </a:ln>
              </p:spPr>
              <p:txBody>
                <a:bodyPr wrap="none">
                  <a:spAutoFit/>
                </a:bodyPr>
                <a:lstStyle/>
                <a:p>
                  <a:pPr eaLnBrk="0" hangingPunct="0"/>
                  <a:r>
                    <a:rPr lang="en-US" sz="900" b="1"/>
                    <a:t>b4</a:t>
                  </a:r>
                </a:p>
              </p:txBody>
            </p:sp>
            <p:sp>
              <p:nvSpPr>
                <p:cNvPr id="110629" name="Text Box 356"/>
                <p:cNvSpPr txBox="1">
                  <a:spLocks noChangeArrowheads="1"/>
                </p:cNvSpPr>
                <p:nvPr/>
              </p:nvSpPr>
              <p:spPr bwMode="auto">
                <a:xfrm>
                  <a:off x="1814" y="2466"/>
                  <a:ext cx="200" cy="144"/>
                </a:xfrm>
                <a:prstGeom prst="rect">
                  <a:avLst/>
                </a:prstGeom>
                <a:noFill/>
                <a:ln w="9525">
                  <a:noFill/>
                  <a:miter lim="800000"/>
                  <a:headEnd/>
                  <a:tailEnd/>
                </a:ln>
              </p:spPr>
              <p:txBody>
                <a:bodyPr wrap="none">
                  <a:spAutoFit/>
                </a:bodyPr>
                <a:lstStyle/>
                <a:p>
                  <a:pPr eaLnBrk="0" hangingPunct="0"/>
                  <a:r>
                    <a:rPr lang="en-US" sz="900" b="1"/>
                    <a:t>b3</a:t>
                  </a:r>
                </a:p>
              </p:txBody>
            </p:sp>
            <p:sp>
              <p:nvSpPr>
                <p:cNvPr id="110630" name="Text Box 357"/>
                <p:cNvSpPr txBox="1">
                  <a:spLocks noChangeArrowheads="1"/>
                </p:cNvSpPr>
                <p:nvPr/>
              </p:nvSpPr>
              <p:spPr bwMode="auto">
                <a:xfrm>
                  <a:off x="2166" y="2466"/>
                  <a:ext cx="200" cy="144"/>
                </a:xfrm>
                <a:prstGeom prst="rect">
                  <a:avLst/>
                </a:prstGeom>
                <a:noFill/>
                <a:ln w="9525">
                  <a:noFill/>
                  <a:miter lim="800000"/>
                  <a:headEnd/>
                  <a:tailEnd/>
                </a:ln>
              </p:spPr>
              <p:txBody>
                <a:bodyPr wrap="none">
                  <a:spAutoFit/>
                </a:bodyPr>
                <a:lstStyle/>
                <a:p>
                  <a:pPr eaLnBrk="0" hangingPunct="0"/>
                  <a:r>
                    <a:rPr lang="en-US" sz="900" b="1"/>
                    <a:t>b2</a:t>
                  </a:r>
                </a:p>
              </p:txBody>
            </p:sp>
            <p:sp>
              <p:nvSpPr>
                <p:cNvPr id="110631" name="Text Box 358"/>
                <p:cNvSpPr txBox="1">
                  <a:spLocks noChangeArrowheads="1"/>
                </p:cNvSpPr>
                <p:nvPr/>
              </p:nvSpPr>
              <p:spPr bwMode="auto">
                <a:xfrm>
                  <a:off x="2546" y="2466"/>
                  <a:ext cx="200" cy="144"/>
                </a:xfrm>
                <a:prstGeom prst="rect">
                  <a:avLst/>
                </a:prstGeom>
                <a:noFill/>
                <a:ln w="9525">
                  <a:noFill/>
                  <a:miter lim="800000"/>
                  <a:headEnd/>
                  <a:tailEnd/>
                </a:ln>
              </p:spPr>
              <p:txBody>
                <a:bodyPr wrap="none">
                  <a:spAutoFit/>
                </a:bodyPr>
                <a:lstStyle/>
                <a:p>
                  <a:pPr eaLnBrk="0" hangingPunct="0"/>
                  <a:r>
                    <a:rPr lang="en-US" sz="900" b="1"/>
                    <a:t>b1</a:t>
                  </a:r>
                </a:p>
              </p:txBody>
            </p:sp>
          </p:grpSp>
        </p:grpSp>
        <p:sp>
          <p:nvSpPr>
            <p:cNvPr id="110619" name="Oval 394"/>
            <p:cNvSpPr>
              <a:spLocks noChangeArrowheads="1"/>
            </p:cNvSpPr>
            <p:nvPr/>
          </p:nvSpPr>
          <p:spPr bwMode="auto">
            <a:xfrm>
              <a:off x="2922" y="1878"/>
              <a:ext cx="360" cy="312"/>
            </a:xfrm>
            <a:prstGeom prst="ellipse">
              <a:avLst/>
            </a:prstGeom>
            <a:noFill/>
            <a:ln w="38100">
              <a:solidFill>
                <a:srgbClr val="FF9933"/>
              </a:solidFill>
              <a:round/>
              <a:headEnd/>
              <a:tailEnd/>
            </a:ln>
          </p:spPr>
          <p:txBody>
            <a:bodyPr wrap="none" anchor="ctr"/>
            <a:lstStyle/>
            <a:p>
              <a:pPr eaLnBrk="0" hangingPunct="0"/>
              <a:endParaRPr lang="en-US"/>
            </a:p>
          </p:txBody>
        </p:sp>
      </p:grpSp>
      <p:sp>
        <p:nvSpPr>
          <p:cNvPr id="115"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10615"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to="" calcmode="lin" valueType="num">
                                      <p:cBhvr>
                                        <p:cTn id="7" dur="1" fill="hold"/>
                                        <p:tgtEl>
                                          <p:spTgt spid="1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to="" calcmode="lin" valueType="num">
                                      <p:cBhvr>
                                        <p:cTn id="18" dur="1" fill="hold"/>
                                        <p:tgtEl>
                                          <p:spTgt spid="8"/>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to="" calcmode="lin" valueType="num">
                                      <p:cBhvr>
                                        <p:cTn id="23" dur="1" fill="hold"/>
                                        <p:tgtEl>
                                          <p:spTgt spid="9"/>
                                        </p:tgtEl>
                                        <p:attrNameLst>
                                          <p:attrName/>
                                        </p:attrNameLst>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to="" calcmode="lin" valueType="num">
                                      <p:cBhvr>
                                        <p:cTn id="28" dur="1" fill="hold"/>
                                        <p:tgtEl>
                                          <p:spTgt spid="6"/>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to="" calcmode="lin" valueType="num">
                                      <p:cBhvr>
                                        <p:cTn id="33" dur="1" fill="hold"/>
                                        <p:tgtEl>
                                          <p:spTgt spid="11"/>
                                        </p:tgtEl>
                                        <p:attrNameLst>
                                          <p:attrName/>
                                        </p:attrNameLst>
                                      </p:cBhvr>
                                    </p:anim>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 to="" calcmode="lin" valueType="num">
                                      <p:cBhvr>
                                        <p:cTn id="38" dur="1" fill="hold"/>
                                        <p:tgtEl>
                                          <p:spTgt spid="12"/>
                                        </p:tgtEl>
                                        <p:attrNameLst>
                                          <p:attrName/>
                                        </p:attrNameLst>
                                      </p:cBhvr>
                                    </p:anim>
                                  </p:childTnLst>
                                </p:cTn>
                              </p:par>
                            </p:childTnLst>
                          </p:cTn>
                        </p:par>
                      </p:childTnLst>
                    </p:cTn>
                  </p:par>
                  <p:par>
                    <p:cTn id="39" fill="hold">
                      <p:stCondLst>
                        <p:cond delay="indefinite"/>
                      </p:stCondLst>
                      <p:childTnLst>
                        <p:par>
                          <p:cTn id="40" fill="hold">
                            <p:stCondLst>
                              <p:cond delay="0"/>
                            </p:stCondLst>
                            <p:childTnLst>
                              <p:par>
                                <p:cTn id="41" presetID="24"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to="" calcmode="lin" valueType="num">
                                      <p:cBhvr>
                                        <p:cTn id="43" dur="1" fill="hold"/>
                                        <p:tgtEl>
                                          <p:spTgt spid="13"/>
                                        </p:tgtEl>
                                        <p:attrNameLst>
                                          <p:attrName/>
                                        </p:attrNameLst>
                                      </p:cBhvr>
                                    </p:anim>
                                  </p:childTnLst>
                                </p:cTn>
                              </p:par>
                            </p:childTnLst>
                          </p:cTn>
                        </p:par>
                      </p:childTnLst>
                    </p:cTn>
                  </p:par>
                  <p:par>
                    <p:cTn id="44" fill="hold">
                      <p:stCondLst>
                        <p:cond delay="indefinite"/>
                      </p:stCondLst>
                      <p:childTnLst>
                        <p:par>
                          <p:cTn id="45" fill="hold">
                            <p:stCondLst>
                              <p:cond delay="0"/>
                            </p:stCondLst>
                            <p:childTnLst>
                              <p:par>
                                <p:cTn id="46" presetID="24"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 to="" calcmode="lin" valueType="num">
                                      <p:cBhvr>
                                        <p:cTn id="48" dur="1" fill="hold"/>
                                        <p:tgtEl>
                                          <p:spTgt spid="14"/>
                                        </p:tgtEl>
                                        <p:attrNameLst>
                                          <p:attrName/>
                                        </p:attrNameLst>
                                      </p:cBhvr>
                                    </p:anim>
                                  </p:childTnLst>
                                </p:cTn>
                              </p:par>
                            </p:childTnLst>
                          </p:cTn>
                        </p:par>
                      </p:childTnLst>
                    </p:cTn>
                  </p:par>
                  <p:par>
                    <p:cTn id="49" fill="hold">
                      <p:stCondLst>
                        <p:cond delay="indefinite"/>
                      </p:stCondLst>
                      <p:childTnLst>
                        <p:par>
                          <p:cTn id="50" fill="hold">
                            <p:stCondLst>
                              <p:cond delay="0"/>
                            </p:stCondLst>
                            <p:childTnLst>
                              <p:par>
                                <p:cTn id="51" presetID="24"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to="" calcmode="lin" valueType="num">
                                      <p:cBhvr>
                                        <p:cTn id="53" dur="1" fill="hold"/>
                                        <p:tgtEl>
                                          <p:spTgt spid="10"/>
                                        </p:tgtEl>
                                        <p:attrNameLst>
                                          <p:attrName/>
                                        </p:attrNameLst>
                                      </p:cBhvr>
                                    </p:anim>
                                  </p:childTnLst>
                                </p:cTn>
                              </p:par>
                              <p:par>
                                <p:cTn id="54" presetID="1" presetClass="entr" presetSubtype="0" fill="hold" grpId="0" nodeType="withEffect">
                                  <p:stCondLst>
                                    <p:cond delay="0"/>
                                  </p:stCondLst>
                                  <p:childTnLst>
                                    <p:set>
                                      <p:cBhvr>
                                        <p:cTn id="55"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112643" name="Slide Number Placeholder 3"/>
          <p:cNvSpPr>
            <a:spLocks noGrp="1"/>
          </p:cNvSpPr>
          <p:nvPr>
            <p:ph type="sldNum" sz="quarter" idx="10"/>
          </p:nvPr>
        </p:nvSpPr>
        <p:spPr bwMode="auto">
          <a:noFill/>
          <a:ln>
            <a:miter lim="800000"/>
            <a:headEnd/>
            <a:tailEnd/>
          </a:ln>
        </p:spPr>
        <p:txBody>
          <a:bodyPr/>
          <a:lstStyle/>
          <a:p>
            <a:fld id="{771E3C6C-6AED-4B62-9B13-AD2D8B906E05}" type="slidenum">
              <a:rPr lang="en-US"/>
              <a:pPr/>
              <a:t>36</a:t>
            </a:fld>
            <a:endParaRPr lang="en-US"/>
          </a:p>
        </p:txBody>
      </p:sp>
      <p:grpSp>
        <p:nvGrpSpPr>
          <p:cNvPr id="112644" name="Group 2"/>
          <p:cNvGrpSpPr>
            <a:grpSpLocks/>
          </p:cNvGrpSpPr>
          <p:nvPr/>
        </p:nvGrpSpPr>
        <p:grpSpPr bwMode="auto">
          <a:xfrm>
            <a:off x="2830513" y="2874963"/>
            <a:ext cx="6094412" cy="730250"/>
            <a:chOff x="1783" y="1811"/>
            <a:chExt cx="3839" cy="460"/>
          </a:xfrm>
        </p:grpSpPr>
        <p:sp>
          <p:nvSpPr>
            <p:cNvPr id="112781" name="Rectangle 3"/>
            <p:cNvSpPr>
              <a:spLocks noChangeArrowheads="1"/>
            </p:cNvSpPr>
            <p:nvPr/>
          </p:nvSpPr>
          <p:spPr bwMode="auto">
            <a:xfrm>
              <a:off x="1783" y="1814"/>
              <a:ext cx="3341" cy="457"/>
            </a:xfrm>
            <a:prstGeom prst="rect">
              <a:avLst/>
            </a:prstGeom>
            <a:solidFill>
              <a:srgbClr val="FFFFFF"/>
            </a:solidFill>
            <a:ln w="25400">
              <a:solidFill>
                <a:srgbClr val="FF0066"/>
              </a:solidFill>
              <a:miter lim="800000"/>
              <a:headEnd/>
              <a:tailEnd/>
            </a:ln>
          </p:spPr>
          <p:txBody>
            <a:bodyPr wrap="none" anchor="ctr"/>
            <a:lstStyle/>
            <a:p>
              <a:pPr eaLnBrk="0" hangingPunct="0"/>
              <a:endParaRPr lang="en-US"/>
            </a:p>
          </p:txBody>
        </p:sp>
        <p:sp>
          <p:nvSpPr>
            <p:cNvPr id="112782" name="Line 4"/>
            <p:cNvSpPr>
              <a:spLocks noChangeShapeType="1"/>
            </p:cNvSpPr>
            <p:nvPr/>
          </p:nvSpPr>
          <p:spPr bwMode="auto">
            <a:xfrm>
              <a:off x="2126" y="1824"/>
              <a:ext cx="6" cy="437"/>
            </a:xfrm>
            <a:prstGeom prst="line">
              <a:avLst/>
            </a:prstGeom>
            <a:noFill/>
            <a:ln w="25400">
              <a:solidFill>
                <a:srgbClr val="FF0066"/>
              </a:solidFill>
              <a:round/>
              <a:headEnd/>
              <a:tailEnd/>
            </a:ln>
          </p:spPr>
          <p:txBody>
            <a:bodyPr wrap="none" anchor="ctr"/>
            <a:lstStyle/>
            <a:p>
              <a:endParaRPr lang="es-MX"/>
            </a:p>
          </p:txBody>
        </p:sp>
        <p:sp>
          <p:nvSpPr>
            <p:cNvPr id="112783" name="Line 5"/>
            <p:cNvSpPr>
              <a:spLocks noChangeShapeType="1"/>
            </p:cNvSpPr>
            <p:nvPr/>
          </p:nvSpPr>
          <p:spPr bwMode="auto">
            <a:xfrm>
              <a:off x="2508" y="1824"/>
              <a:ext cx="6" cy="437"/>
            </a:xfrm>
            <a:prstGeom prst="line">
              <a:avLst/>
            </a:prstGeom>
            <a:noFill/>
            <a:ln w="25400">
              <a:solidFill>
                <a:srgbClr val="FF0066"/>
              </a:solidFill>
              <a:round/>
              <a:headEnd/>
              <a:tailEnd/>
            </a:ln>
          </p:spPr>
          <p:txBody>
            <a:bodyPr wrap="none" anchor="ctr"/>
            <a:lstStyle/>
            <a:p>
              <a:endParaRPr lang="es-MX"/>
            </a:p>
          </p:txBody>
        </p:sp>
        <p:sp>
          <p:nvSpPr>
            <p:cNvPr id="112784" name="Line 6"/>
            <p:cNvSpPr>
              <a:spLocks noChangeShapeType="1"/>
            </p:cNvSpPr>
            <p:nvPr/>
          </p:nvSpPr>
          <p:spPr bwMode="auto">
            <a:xfrm>
              <a:off x="2892" y="1824"/>
              <a:ext cx="6" cy="437"/>
            </a:xfrm>
            <a:prstGeom prst="line">
              <a:avLst/>
            </a:prstGeom>
            <a:noFill/>
            <a:ln w="25400">
              <a:solidFill>
                <a:srgbClr val="FF0066"/>
              </a:solidFill>
              <a:round/>
              <a:headEnd/>
              <a:tailEnd/>
            </a:ln>
          </p:spPr>
          <p:txBody>
            <a:bodyPr wrap="none" anchor="ctr"/>
            <a:lstStyle/>
            <a:p>
              <a:endParaRPr lang="es-MX"/>
            </a:p>
          </p:txBody>
        </p:sp>
        <p:sp>
          <p:nvSpPr>
            <p:cNvPr id="112785" name="Line 7"/>
            <p:cNvSpPr>
              <a:spLocks noChangeShapeType="1"/>
            </p:cNvSpPr>
            <p:nvPr/>
          </p:nvSpPr>
          <p:spPr bwMode="auto">
            <a:xfrm>
              <a:off x="3306" y="1824"/>
              <a:ext cx="6" cy="437"/>
            </a:xfrm>
            <a:prstGeom prst="line">
              <a:avLst/>
            </a:prstGeom>
            <a:noFill/>
            <a:ln w="25400">
              <a:solidFill>
                <a:srgbClr val="FF0066"/>
              </a:solidFill>
              <a:round/>
              <a:headEnd/>
              <a:tailEnd/>
            </a:ln>
          </p:spPr>
          <p:txBody>
            <a:bodyPr wrap="none" anchor="ctr"/>
            <a:lstStyle/>
            <a:p>
              <a:endParaRPr lang="es-MX"/>
            </a:p>
          </p:txBody>
        </p:sp>
        <p:sp>
          <p:nvSpPr>
            <p:cNvPr id="112786" name="Line 8"/>
            <p:cNvSpPr>
              <a:spLocks noChangeShapeType="1"/>
            </p:cNvSpPr>
            <p:nvPr/>
          </p:nvSpPr>
          <p:spPr bwMode="auto">
            <a:xfrm>
              <a:off x="3720" y="1823"/>
              <a:ext cx="6" cy="437"/>
            </a:xfrm>
            <a:prstGeom prst="line">
              <a:avLst/>
            </a:prstGeom>
            <a:noFill/>
            <a:ln w="25400">
              <a:solidFill>
                <a:srgbClr val="FF0066"/>
              </a:solidFill>
              <a:round/>
              <a:headEnd/>
              <a:tailEnd/>
            </a:ln>
          </p:spPr>
          <p:txBody>
            <a:bodyPr wrap="none" anchor="ctr"/>
            <a:lstStyle/>
            <a:p>
              <a:endParaRPr lang="es-MX"/>
            </a:p>
          </p:txBody>
        </p:sp>
        <p:sp>
          <p:nvSpPr>
            <p:cNvPr id="112787" name="Line 9"/>
            <p:cNvSpPr>
              <a:spLocks noChangeShapeType="1"/>
            </p:cNvSpPr>
            <p:nvPr/>
          </p:nvSpPr>
          <p:spPr bwMode="auto">
            <a:xfrm>
              <a:off x="4126" y="1824"/>
              <a:ext cx="6" cy="437"/>
            </a:xfrm>
            <a:prstGeom prst="line">
              <a:avLst/>
            </a:prstGeom>
            <a:noFill/>
            <a:ln w="25400">
              <a:solidFill>
                <a:srgbClr val="FF0066"/>
              </a:solidFill>
              <a:round/>
              <a:headEnd/>
              <a:tailEnd/>
            </a:ln>
          </p:spPr>
          <p:txBody>
            <a:bodyPr wrap="none" anchor="ctr"/>
            <a:lstStyle/>
            <a:p>
              <a:endParaRPr lang="es-MX"/>
            </a:p>
          </p:txBody>
        </p:sp>
        <p:sp>
          <p:nvSpPr>
            <p:cNvPr id="112788" name="Line 10"/>
            <p:cNvSpPr>
              <a:spLocks noChangeShapeType="1"/>
            </p:cNvSpPr>
            <p:nvPr/>
          </p:nvSpPr>
          <p:spPr bwMode="auto">
            <a:xfrm>
              <a:off x="4510" y="1824"/>
              <a:ext cx="6" cy="437"/>
            </a:xfrm>
            <a:prstGeom prst="line">
              <a:avLst/>
            </a:prstGeom>
            <a:noFill/>
            <a:ln w="25400">
              <a:solidFill>
                <a:srgbClr val="FF0066"/>
              </a:solidFill>
              <a:round/>
              <a:headEnd/>
              <a:tailEnd/>
            </a:ln>
          </p:spPr>
          <p:txBody>
            <a:bodyPr wrap="none" anchor="ctr"/>
            <a:lstStyle/>
            <a:p>
              <a:endParaRPr lang="es-MX"/>
            </a:p>
          </p:txBody>
        </p:sp>
        <p:sp>
          <p:nvSpPr>
            <p:cNvPr id="112789" name="Rectangle 11"/>
            <p:cNvSpPr>
              <a:spLocks noChangeArrowheads="1"/>
            </p:cNvSpPr>
            <p:nvPr/>
          </p:nvSpPr>
          <p:spPr bwMode="auto">
            <a:xfrm>
              <a:off x="5137" y="1811"/>
              <a:ext cx="485" cy="457"/>
            </a:xfrm>
            <a:prstGeom prst="rect">
              <a:avLst/>
            </a:prstGeom>
            <a:solidFill>
              <a:srgbClr val="FFFFFF"/>
            </a:solidFill>
            <a:ln w="25400">
              <a:solidFill>
                <a:srgbClr val="FF0066"/>
              </a:solidFill>
              <a:miter lim="800000"/>
              <a:headEnd/>
              <a:tailEnd/>
            </a:ln>
          </p:spPr>
          <p:txBody>
            <a:bodyPr wrap="none" anchor="ctr"/>
            <a:lstStyle/>
            <a:p>
              <a:pPr eaLnBrk="0" hangingPunct="0"/>
              <a:endParaRPr lang="en-US"/>
            </a:p>
          </p:txBody>
        </p:sp>
        <p:sp>
          <p:nvSpPr>
            <p:cNvPr id="112790" name="Line 12"/>
            <p:cNvSpPr>
              <a:spLocks noChangeShapeType="1"/>
            </p:cNvSpPr>
            <p:nvPr/>
          </p:nvSpPr>
          <p:spPr bwMode="auto">
            <a:xfrm>
              <a:off x="4922" y="1821"/>
              <a:ext cx="6" cy="437"/>
            </a:xfrm>
            <a:prstGeom prst="line">
              <a:avLst/>
            </a:prstGeom>
            <a:noFill/>
            <a:ln w="25400">
              <a:solidFill>
                <a:srgbClr val="FF0066"/>
              </a:solidFill>
              <a:round/>
              <a:headEnd/>
              <a:tailEnd/>
            </a:ln>
          </p:spPr>
          <p:txBody>
            <a:bodyPr wrap="none" anchor="ctr"/>
            <a:lstStyle/>
            <a:p>
              <a:endParaRPr lang="es-MX"/>
            </a:p>
          </p:txBody>
        </p:sp>
      </p:grpSp>
      <p:grpSp>
        <p:nvGrpSpPr>
          <p:cNvPr id="112645" name="Group 13"/>
          <p:cNvGrpSpPr>
            <a:grpSpLocks/>
          </p:cNvGrpSpPr>
          <p:nvPr/>
        </p:nvGrpSpPr>
        <p:grpSpPr bwMode="auto">
          <a:xfrm>
            <a:off x="128588" y="2881313"/>
            <a:ext cx="2674937" cy="725487"/>
            <a:chOff x="81" y="1815"/>
            <a:chExt cx="1685" cy="457"/>
          </a:xfrm>
        </p:grpSpPr>
        <p:sp>
          <p:nvSpPr>
            <p:cNvPr id="112775" name="Rectangle 14"/>
            <p:cNvSpPr>
              <a:spLocks noChangeArrowheads="1"/>
            </p:cNvSpPr>
            <p:nvPr/>
          </p:nvSpPr>
          <p:spPr bwMode="auto">
            <a:xfrm>
              <a:off x="81" y="1815"/>
              <a:ext cx="1685" cy="457"/>
            </a:xfrm>
            <a:prstGeom prst="rect">
              <a:avLst/>
            </a:prstGeom>
            <a:solidFill>
              <a:srgbClr val="FFFFFF"/>
            </a:solidFill>
            <a:ln w="25400">
              <a:solidFill>
                <a:schemeClr val="accent2"/>
              </a:solidFill>
              <a:miter lim="800000"/>
              <a:headEnd/>
              <a:tailEnd/>
            </a:ln>
          </p:spPr>
          <p:txBody>
            <a:bodyPr wrap="none" anchor="ctr"/>
            <a:lstStyle/>
            <a:p>
              <a:pPr eaLnBrk="0" hangingPunct="0"/>
              <a:endParaRPr lang="en-US" sz="1800"/>
            </a:p>
          </p:txBody>
        </p:sp>
        <p:sp>
          <p:nvSpPr>
            <p:cNvPr id="112776" name="Line 15"/>
            <p:cNvSpPr>
              <a:spLocks noChangeShapeType="1"/>
            </p:cNvSpPr>
            <p:nvPr/>
          </p:nvSpPr>
          <p:spPr bwMode="auto">
            <a:xfrm>
              <a:off x="222" y="1825"/>
              <a:ext cx="6" cy="437"/>
            </a:xfrm>
            <a:prstGeom prst="line">
              <a:avLst/>
            </a:prstGeom>
            <a:noFill/>
            <a:ln w="25400">
              <a:solidFill>
                <a:schemeClr val="accent2"/>
              </a:solidFill>
              <a:round/>
              <a:headEnd/>
              <a:tailEnd/>
            </a:ln>
          </p:spPr>
          <p:txBody>
            <a:bodyPr wrap="none" anchor="ctr"/>
            <a:lstStyle/>
            <a:p>
              <a:endParaRPr lang="es-MX"/>
            </a:p>
          </p:txBody>
        </p:sp>
        <p:sp>
          <p:nvSpPr>
            <p:cNvPr id="112777" name="Line 16"/>
            <p:cNvSpPr>
              <a:spLocks noChangeShapeType="1"/>
            </p:cNvSpPr>
            <p:nvPr/>
          </p:nvSpPr>
          <p:spPr bwMode="auto">
            <a:xfrm>
              <a:off x="580" y="1825"/>
              <a:ext cx="6" cy="437"/>
            </a:xfrm>
            <a:prstGeom prst="line">
              <a:avLst/>
            </a:prstGeom>
            <a:noFill/>
            <a:ln w="25400">
              <a:solidFill>
                <a:schemeClr val="accent2"/>
              </a:solidFill>
              <a:round/>
              <a:headEnd/>
              <a:tailEnd/>
            </a:ln>
          </p:spPr>
          <p:txBody>
            <a:bodyPr wrap="none" anchor="ctr"/>
            <a:lstStyle/>
            <a:p>
              <a:endParaRPr lang="es-MX"/>
            </a:p>
          </p:txBody>
        </p:sp>
        <p:sp>
          <p:nvSpPr>
            <p:cNvPr id="112778" name="Line 17"/>
            <p:cNvSpPr>
              <a:spLocks noChangeShapeType="1"/>
            </p:cNvSpPr>
            <p:nvPr/>
          </p:nvSpPr>
          <p:spPr bwMode="auto">
            <a:xfrm>
              <a:off x="904" y="1821"/>
              <a:ext cx="6" cy="437"/>
            </a:xfrm>
            <a:prstGeom prst="line">
              <a:avLst/>
            </a:prstGeom>
            <a:noFill/>
            <a:ln w="25400">
              <a:solidFill>
                <a:schemeClr val="accent2"/>
              </a:solidFill>
              <a:round/>
              <a:headEnd/>
              <a:tailEnd/>
            </a:ln>
          </p:spPr>
          <p:txBody>
            <a:bodyPr wrap="none" anchor="ctr"/>
            <a:lstStyle/>
            <a:p>
              <a:endParaRPr lang="es-MX"/>
            </a:p>
          </p:txBody>
        </p:sp>
        <p:sp>
          <p:nvSpPr>
            <p:cNvPr id="112779" name="Line 18"/>
            <p:cNvSpPr>
              <a:spLocks noChangeShapeType="1"/>
            </p:cNvSpPr>
            <p:nvPr/>
          </p:nvSpPr>
          <p:spPr bwMode="auto">
            <a:xfrm>
              <a:off x="1240" y="1823"/>
              <a:ext cx="6" cy="437"/>
            </a:xfrm>
            <a:prstGeom prst="line">
              <a:avLst/>
            </a:prstGeom>
            <a:noFill/>
            <a:ln w="25400">
              <a:solidFill>
                <a:schemeClr val="accent2"/>
              </a:solidFill>
              <a:round/>
              <a:headEnd/>
              <a:tailEnd/>
            </a:ln>
          </p:spPr>
          <p:txBody>
            <a:bodyPr wrap="none" anchor="ctr"/>
            <a:lstStyle/>
            <a:p>
              <a:endParaRPr lang="es-MX"/>
            </a:p>
          </p:txBody>
        </p:sp>
        <p:sp>
          <p:nvSpPr>
            <p:cNvPr id="112780" name="Line 19"/>
            <p:cNvSpPr>
              <a:spLocks noChangeShapeType="1"/>
            </p:cNvSpPr>
            <p:nvPr/>
          </p:nvSpPr>
          <p:spPr bwMode="auto">
            <a:xfrm>
              <a:off x="1562" y="1827"/>
              <a:ext cx="6" cy="437"/>
            </a:xfrm>
            <a:prstGeom prst="line">
              <a:avLst/>
            </a:prstGeom>
            <a:noFill/>
            <a:ln w="25400">
              <a:solidFill>
                <a:schemeClr val="accent2"/>
              </a:solidFill>
              <a:round/>
              <a:headEnd/>
              <a:tailEnd/>
            </a:ln>
          </p:spPr>
          <p:txBody>
            <a:bodyPr wrap="none" anchor="ctr"/>
            <a:lstStyle/>
            <a:p>
              <a:endParaRPr lang="es-MX"/>
            </a:p>
          </p:txBody>
        </p:sp>
      </p:grpSp>
      <p:grpSp>
        <p:nvGrpSpPr>
          <p:cNvPr id="112646" name="Group 21"/>
          <p:cNvGrpSpPr>
            <a:grpSpLocks/>
          </p:cNvGrpSpPr>
          <p:nvPr/>
        </p:nvGrpSpPr>
        <p:grpSpPr bwMode="auto">
          <a:xfrm>
            <a:off x="2133600" y="1295400"/>
            <a:ext cx="4824413" cy="1219200"/>
            <a:chOff x="1344" y="432"/>
            <a:chExt cx="3039" cy="768"/>
          </a:xfrm>
        </p:grpSpPr>
        <p:sp>
          <p:nvSpPr>
            <p:cNvPr id="112771" name="AutoShape 22"/>
            <p:cNvSpPr>
              <a:spLocks noChangeArrowheads="1"/>
            </p:cNvSpPr>
            <p:nvPr/>
          </p:nvSpPr>
          <p:spPr bwMode="auto">
            <a:xfrm>
              <a:off x="1824" y="734"/>
              <a:ext cx="2027" cy="181"/>
            </a:xfrm>
            <a:prstGeom prst="rightArrow">
              <a:avLst>
                <a:gd name="adj1" fmla="val 50000"/>
                <a:gd name="adj2" fmla="val 269966"/>
              </a:avLst>
            </a:prstGeom>
            <a:solidFill>
              <a:srgbClr val="0099FF">
                <a:alpha val="50195"/>
              </a:srgbClr>
            </a:solidFill>
            <a:ln w="12700">
              <a:solidFill>
                <a:schemeClr val="tx1"/>
              </a:solidFill>
              <a:miter lim="800000"/>
              <a:headEnd/>
              <a:tailEnd/>
            </a:ln>
          </p:spPr>
          <p:txBody>
            <a:bodyPr wrap="none" anchor="ctr"/>
            <a:lstStyle/>
            <a:p>
              <a:pPr eaLnBrk="0" hangingPunct="0"/>
              <a:endParaRPr lang="en-US"/>
            </a:p>
          </p:txBody>
        </p:sp>
        <p:sp>
          <p:nvSpPr>
            <p:cNvPr id="112772" name="Rectangle 23"/>
            <p:cNvSpPr>
              <a:spLocks noChangeArrowheads="1"/>
            </p:cNvSpPr>
            <p:nvPr/>
          </p:nvSpPr>
          <p:spPr bwMode="auto">
            <a:xfrm>
              <a:off x="1910" y="650"/>
              <a:ext cx="1349" cy="165"/>
            </a:xfrm>
            <a:prstGeom prst="rect">
              <a:avLst/>
            </a:prstGeom>
            <a:noFill/>
            <a:ln w="12700">
              <a:noFill/>
              <a:miter lim="800000"/>
              <a:headEnd/>
              <a:tailEnd/>
            </a:ln>
          </p:spPr>
          <p:txBody>
            <a:bodyPr lIns="82435" tIns="39047" rIns="82435" bIns="39047">
              <a:spAutoFit/>
            </a:bodyPr>
            <a:lstStyle/>
            <a:p>
              <a:pPr algn="ctr" defTabSz="808038" eaLnBrk="0" hangingPunct="0">
                <a:lnSpc>
                  <a:spcPct val="80000"/>
                </a:lnSpc>
                <a:spcBef>
                  <a:spcPct val="50000"/>
                </a:spcBef>
              </a:pPr>
              <a:r>
                <a:rPr lang="en-US" sz="1500"/>
                <a:t>ESMS</a:t>
              </a:r>
            </a:p>
          </p:txBody>
        </p:sp>
        <p:pic>
          <p:nvPicPr>
            <p:cNvPr id="112773" name="Picture 24" descr="antenna"/>
            <p:cNvPicPr>
              <a:picLocks noChangeAspect="1" noChangeArrowheads="1"/>
            </p:cNvPicPr>
            <p:nvPr/>
          </p:nvPicPr>
          <p:blipFill>
            <a:blip r:embed="rId3" cstate="print"/>
            <a:srcRect/>
            <a:stretch>
              <a:fillRect/>
            </a:stretch>
          </p:blipFill>
          <p:spPr bwMode="auto">
            <a:xfrm>
              <a:off x="1344" y="432"/>
              <a:ext cx="313" cy="768"/>
            </a:xfrm>
            <a:prstGeom prst="rect">
              <a:avLst/>
            </a:prstGeom>
            <a:noFill/>
            <a:ln w="9525">
              <a:noFill/>
              <a:miter lim="800000"/>
              <a:headEnd/>
              <a:tailEnd/>
            </a:ln>
          </p:spPr>
        </p:pic>
        <p:pic>
          <p:nvPicPr>
            <p:cNvPr id="112774" name="Picture 25" descr="telephone"/>
            <p:cNvPicPr>
              <a:picLocks noChangeAspect="1" noChangeArrowheads="1"/>
            </p:cNvPicPr>
            <p:nvPr/>
          </p:nvPicPr>
          <p:blipFill>
            <a:blip r:embed="rId4" cstate="print"/>
            <a:srcRect/>
            <a:stretch>
              <a:fillRect/>
            </a:stretch>
          </p:blipFill>
          <p:spPr bwMode="auto">
            <a:xfrm>
              <a:off x="3936" y="432"/>
              <a:ext cx="447" cy="672"/>
            </a:xfrm>
            <a:prstGeom prst="rect">
              <a:avLst/>
            </a:prstGeom>
            <a:noFill/>
            <a:ln w="9525">
              <a:noFill/>
              <a:miter lim="800000"/>
              <a:headEnd/>
              <a:tailEnd/>
            </a:ln>
          </p:spPr>
        </p:pic>
      </p:grpSp>
      <p:sp>
        <p:nvSpPr>
          <p:cNvPr id="112647" name="Rectangle 26"/>
          <p:cNvSpPr>
            <a:spLocks noChangeArrowheads="1"/>
          </p:cNvSpPr>
          <p:nvPr/>
        </p:nvSpPr>
        <p:spPr bwMode="auto">
          <a:xfrm>
            <a:off x="327025" y="2520950"/>
            <a:ext cx="3244850" cy="387350"/>
          </a:xfrm>
          <a:prstGeom prst="rect">
            <a:avLst/>
          </a:prstGeom>
          <a:noFill/>
          <a:ln w="12700">
            <a:noFill/>
            <a:miter lim="800000"/>
            <a:headEnd/>
            <a:tailEnd/>
          </a:ln>
        </p:spPr>
        <p:txBody>
          <a:bodyPr wrap="none" lIns="82435" tIns="39047" rIns="82435" bIns="39047">
            <a:spAutoFit/>
          </a:bodyPr>
          <a:lstStyle/>
          <a:p>
            <a:pPr defTabSz="808038" eaLnBrk="0" hangingPunct="0"/>
            <a:r>
              <a:rPr lang="en-US" sz="2000" b="1">
                <a:solidFill>
                  <a:schemeClr val="accent2"/>
                </a:solidFill>
              </a:rPr>
              <a:t>Encabezado SMS  (03.40)</a:t>
            </a:r>
          </a:p>
        </p:txBody>
      </p:sp>
      <p:sp>
        <p:nvSpPr>
          <p:cNvPr id="112648" name="Rectangle 27"/>
          <p:cNvSpPr>
            <a:spLocks noChangeArrowheads="1"/>
          </p:cNvSpPr>
          <p:nvPr/>
        </p:nvSpPr>
        <p:spPr bwMode="auto">
          <a:xfrm>
            <a:off x="4614863" y="2530475"/>
            <a:ext cx="2717800" cy="387350"/>
          </a:xfrm>
          <a:prstGeom prst="rect">
            <a:avLst/>
          </a:prstGeom>
          <a:noFill/>
          <a:ln w="12700">
            <a:noFill/>
            <a:miter lim="800000"/>
            <a:headEnd/>
            <a:tailEnd/>
          </a:ln>
        </p:spPr>
        <p:txBody>
          <a:bodyPr wrap="none" lIns="82435" tIns="39047" rIns="82435" bIns="39047">
            <a:spAutoFit/>
          </a:bodyPr>
          <a:lstStyle/>
          <a:p>
            <a:pPr defTabSz="808038" eaLnBrk="0" hangingPunct="0"/>
            <a:r>
              <a:rPr lang="en-US" sz="2000" b="1">
                <a:solidFill>
                  <a:srgbClr val="FF0066"/>
                </a:solidFill>
              </a:rPr>
              <a:t>Cuerpo SMS   (03 48)</a:t>
            </a:r>
          </a:p>
        </p:txBody>
      </p:sp>
      <p:sp>
        <p:nvSpPr>
          <p:cNvPr id="112649" name="Rectangle 28"/>
          <p:cNvSpPr>
            <a:spLocks noChangeArrowheads="1"/>
          </p:cNvSpPr>
          <p:nvPr/>
        </p:nvSpPr>
        <p:spPr bwMode="auto">
          <a:xfrm>
            <a:off x="482600" y="3113088"/>
            <a:ext cx="728663" cy="261937"/>
          </a:xfrm>
          <a:prstGeom prst="rect">
            <a:avLst/>
          </a:prstGeom>
          <a:noFill/>
          <a:ln w="12700">
            <a:noFill/>
            <a:miter lim="800000"/>
            <a:headEnd/>
            <a:tailEnd/>
          </a:ln>
        </p:spPr>
        <p:txBody>
          <a:bodyPr lIns="82435" tIns="39047" rIns="82435" bIns="39047">
            <a:spAutoFit/>
          </a:bodyPr>
          <a:lstStyle/>
          <a:p>
            <a:pPr algn="ctr" defTabSz="808038" eaLnBrk="0" hangingPunct="0"/>
            <a:endParaRPr lang="en-US" sz="1200">
              <a:solidFill>
                <a:schemeClr val="accent2"/>
              </a:solidFill>
            </a:endParaRPr>
          </a:p>
        </p:txBody>
      </p:sp>
      <p:grpSp>
        <p:nvGrpSpPr>
          <p:cNvPr id="112650" name="Group 30"/>
          <p:cNvGrpSpPr>
            <a:grpSpLocks/>
          </p:cNvGrpSpPr>
          <p:nvPr/>
        </p:nvGrpSpPr>
        <p:grpSpPr bwMode="auto">
          <a:xfrm>
            <a:off x="2819400" y="2967038"/>
            <a:ext cx="6140450" cy="549275"/>
            <a:chOff x="1776" y="1869"/>
            <a:chExt cx="3868" cy="346"/>
          </a:xfrm>
        </p:grpSpPr>
        <p:sp>
          <p:nvSpPr>
            <p:cNvPr id="112761" name="Text Box 31"/>
            <p:cNvSpPr txBox="1">
              <a:spLocks noChangeArrowheads="1"/>
            </p:cNvSpPr>
            <p:nvPr/>
          </p:nvSpPr>
          <p:spPr bwMode="auto">
            <a:xfrm>
              <a:off x="2136" y="1972"/>
              <a:ext cx="336" cy="139"/>
            </a:xfrm>
            <a:prstGeom prst="rect">
              <a:avLst/>
            </a:prstGeom>
            <a:noFill/>
            <a:ln w="9525">
              <a:noFill/>
              <a:miter lim="800000"/>
              <a:headEnd/>
              <a:tailEnd/>
            </a:ln>
          </p:spPr>
          <p:txBody>
            <a:bodyPr>
              <a:spAutoFit/>
            </a:bodyPr>
            <a:lstStyle/>
            <a:p>
              <a:pPr algn="ctr" defTabSz="762000" eaLnBrk="0" hangingPunct="0">
                <a:lnSpc>
                  <a:spcPct val="70000"/>
                </a:lnSpc>
                <a:spcBef>
                  <a:spcPct val="50000"/>
                </a:spcBef>
              </a:pPr>
              <a:endParaRPr lang="en-US" sz="1200" b="1">
                <a:solidFill>
                  <a:srgbClr val="FF0066"/>
                </a:solidFill>
                <a:latin typeface="Tahoma" charset="0"/>
              </a:endParaRPr>
            </a:p>
          </p:txBody>
        </p:sp>
        <p:sp>
          <p:nvSpPr>
            <p:cNvPr id="112762" name="Text Box 32"/>
            <p:cNvSpPr txBox="1">
              <a:spLocks noChangeArrowheads="1"/>
            </p:cNvSpPr>
            <p:nvPr/>
          </p:nvSpPr>
          <p:spPr bwMode="auto">
            <a:xfrm>
              <a:off x="2490" y="1967"/>
              <a:ext cx="390" cy="150"/>
            </a:xfrm>
            <a:prstGeom prst="rect">
              <a:avLst/>
            </a:prstGeom>
            <a:noFill/>
            <a:ln w="9525">
              <a:noFill/>
              <a:miter lim="800000"/>
              <a:headEnd/>
              <a:tailEnd/>
            </a:ln>
          </p:spPr>
          <p:txBody>
            <a:bodyPr>
              <a:spAutoFit/>
            </a:bodyPr>
            <a:lstStyle/>
            <a:p>
              <a:pPr algn="ctr" defTabSz="762000" eaLnBrk="0" hangingPunct="0">
                <a:lnSpc>
                  <a:spcPct val="80000"/>
                </a:lnSpc>
                <a:spcBef>
                  <a:spcPct val="50000"/>
                </a:spcBef>
              </a:pPr>
              <a:endParaRPr lang="en-US" sz="1200" b="1">
                <a:solidFill>
                  <a:srgbClr val="FF0066"/>
                </a:solidFill>
                <a:latin typeface="Tahoma" charset="0"/>
              </a:endParaRPr>
            </a:p>
          </p:txBody>
        </p:sp>
        <p:sp>
          <p:nvSpPr>
            <p:cNvPr id="112763" name="Text Box 33"/>
            <p:cNvSpPr txBox="1">
              <a:spLocks noChangeArrowheads="1"/>
            </p:cNvSpPr>
            <p:nvPr/>
          </p:nvSpPr>
          <p:spPr bwMode="auto">
            <a:xfrm>
              <a:off x="2856" y="1943"/>
              <a:ext cx="492"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SPI</a:t>
              </a:r>
            </a:p>
          </p:txBody>
        </p:sp>
        <p:sp>
          <p:nvSpPr>
            <p:cNvPr id="112764" name="Text Box 34"/>
            <p:cNvSpPr txBox="1">
              <a:spLocks noChangeArrowheads="1"/>
            </p:cNvSpPr>
            <p:nvPr/>
          </p:nvSpPr>
          <p:spPr bwMode="auto">
            <a:xfrm>
              <a:off x="3330" y="1869"/>
              <a:ext cx="372" cy="346"/>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KIC </a:t>
              </a:r>
            </a:p>
            <a:p>
              <a:pPr algn="ctr" defTabSz="762000" eaLnBrk="0" hangingPunct="0">
                <a:spcBef>
                  <a:spcPct val="50000"/>
                </a:spcBef>
              </a:pPr>
              <a:r>
                <a:rPr lang="fr-FR" sz="1200" b="1">
                  <a:solidFill>
                    <a:srgbClr val="FF0066"/>
                  </a:solidFill>
                  <a:latin typeface="Tahoma" charset="0"/>
                </a:rPr>
                <a:t>KID</a:t>
              </a:r>
            </a:p>
          </p:txBody>
        </p:sp>
        <p:sp>
          <p:nvSpPr>
            <p:cNvPr id="112765" name="Text Box 35"/>
            <p:cNvSpPr txBox="1">
              <a:spLocks noChangeArrowheads="1"/>
            </p:cNvSpPr>
            <p:nvPr/>
          </p:nvSpPr>
          <p:spPr bwMode="auto">
            <a:xfrm>
              <a:off x="3720" y="1943"/>
              <a:ext cx="342"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TAR</a:t>
              </a:r>
            </a:p>
          </p:txBody>
        </p:sp>
        <p:sp>
          <p:nvSpPr>
            <p:cNvPr id="112766" name="Text Box 36"/>
            <p:cNvSpPr txBox="1">
              <a:spLocks noChangeArrowheads="1"/>
            </p:cNvSpPr>
            <p:nvPr/>
          </p:nvSpPr>
          <p:spPr bwMode="auto">
            <a:xfrm>
              <a:off x="4008" y="1955"/>
              <a:ext cx="624"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CNTR</a:t>
              </a:r>
            </a:p>
          </p:txBody>
        </p:sp>
        <p:sp>
          <p:nvSpPr>
            <p:cNvPr id="112767" name="Text Box 37"/>
            <p:cNvSpPr txBox="1">
              <a:spLocks noChangeArrowheads="1"/>
            </p:cNvSpPr>
            <p:nvPr/>
          </p:nvSpPr>
          <p:spPr bwMode="auto">
            <a:xfrm>
              <a:off x="4464" y="1947"/>
              <a:ext cx="540" cy="173"/>
            </a:xfrm>
            <a:prstGeom prst="rect">
              <a:avLst/>
            </a:prstGeom>
            <a:noFill/>
            <a:ln w="9525">
              <a:noFill/>
              <a:miter lim="800000"/>
              <a:headEnd/>
              <a:tailEnd/>
            </a:ln>
          </p:spPr>
          <p:txBody>
            <a:bodyPr>
              <a:spAutoFit/>
            </a:bodyPr>
            <a:lstStyle/>
            <a:p>
              <a:pPr algn="ctr" defTabSz="762000" eaLnBrk="0" hangingPunct="0">
                <a:spcBef>
                  <a:spcPct val="50000"/>
                </a:spcBef>
              </a:pPr>
              <a:endParaRPr lang="en-US" sz="1200" b="1">
                <a:solidFill>
                  <a:srgbClr val="FF0066"/>
                </a:solidFill>
                <a:latin typeface="Tahoma" charset="0"/>
              </a:endParaRPr>
            </a:p>
          </p:txBody>
        </p:sp>
        <p:sp>
          <p:nvSpPr>
            <p:cNvPr id="112768" name="Text Box 38"/>
            <p:cNvSpPr txBox="1">
              <a:spLocks noChangeArrowheads="1"/>
            </p:cNvSpPr>
            <p:nvPr/>
          </p:nvSpPr>
          <p:spPr bwMode="auto">
            <a:xfrm>
              <a:off x="1776" y="1972"/>
              <a:ext cx="354" cy="139"/>
            </a:xfrm>
            <a:prstGeom prst="rect">
              <a:avLst/>
            </a:prstGeom>
            <a:noFill/>
            <a:ln w="9525">
              <a:noFill/>
              <a:miter lim="800000"/>
              <a:headEnd/>
              <a:tailEnd/>
            </a:ln>
          </p:spPr>
          <p:txBody>
            <a:bodyPr>
              <a:spAutoFit/>
            </a:bodyPr>
            <a:lstStyle/>
            <a:p>
              <a:pPr algn="ctr" defTabSz="762000" eaLnBrk="0" hangingPunct="0">
                <a:lnSpc>
                  <a:spcPct val="70000"/>
                </a:lnSpc>
                <a:spcBef>
                  <a:spcPct val="50000"/>
                </a:spcBef>
              </a:pPr>
              <a:endParaRPr lang="en-US" sz="1200" b="1">
                <a:solidFill>
                  <a:srgbClr val="FF0066"/>
                </a:solidFill>
                <a:latin typeface="Tahoma" charset="0"/>
              </a:endParaRPr>
            </a:p>
          </p:txBody>
        </p:sp>
        <p:sp>
          <p:nvSpPr>
            <p:cNvPr id="112769" name="Text Box 39"/>
            <p:cNvSpPr txBox="1">
              <a:spLocks noChangeArrowheads="1"/>
            </p:cNvSpPr>
            <p:nvPr/>
          </p:nvSpPr>
          <p:spPr bwMode="auto">
            <a:xfrm>
              <a:off x="4928" y="1935"/>
              <a:ext cx="197" cy="173"/>
            </a:xfrm>
            <a:prstGeom prst="rect">
              <a:avLst/>
            </a:prstGeom>
            <a:noFill/>
            <a:ln w="9525">
              <a:noFill/>
              <a:miter lim="800000"/>
              <a:headEnd/>
              <a:tailEnd/>
            </a:ln>
          </p:spPr>
          <p:txBody>
            <a:bodyPr wrap="none">
              <a:spAutoFit/>
            </a:bodyPr>
            <a:lstStyle/>
            <a:p>
              <a:pPr eaLnBrk="0" hangingPunct="0"/>
              <a:r>
                <a:rPr lang="en-US" sz="1200" b="1">
                  <a:solidFill>
                    <a:srgbClr val="FF0066"/>
                  </a:solidFill>
                </a:rPr>
                <a:t>...</a:t>
              </a:r>
            </a:p>
          </p:txBody>
        </p:sp>
        <p:sp>
          <p:nvSpPr>
            <p:cNvPr id="112770" name="Text Box 40"/>
            <p:cNvSpPr txBox="1">
              <a:spLocks noChangeArrowheads="1"/>
            </p:cNvSpPr>
            <p:nvPr/>
          </p:nvSpPr>
          <p:spPr bwMode="auto">
            <a:xfrm>
              <a:off x="5104" y="1891"/>
              <a:ext cx="540" cy="288"/>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ESMS</a:t>
              </a:r>
              <a:br>
                <a:rPr lang="fr-FR" sz="1200" b="1">
                  <a:solidFill>
                    <a:srgbClr val="FF0066"/>
                  </a:solidFill>
                  <a:latin typeface="Tahoma" charset="0"/>
                </a:rPr>
              </a:br>
              <a:r>
                <a:rPr lang="fr-FR" sz="1200" b="1">
                  <a:solidFill>
                    <a:srgbClr val="FF0066"/>
                  </a:solidFill>
                  <a:latin typeface="Tahoma" charset="0"/>
                </a:rPr>
                <a:t>body</a:t>
              </a:r>
            </a:p>
          </p:txBody>
        </p:sp>
      </p:grpSp>
      <p:grpSp>
        <p:nvGrpSpPr>
          <p:cNvPr id="6" name="Group 287"/>
          <p:cNvGrpSpPr>
            <a:grpSpLocks/>
          </p:cNvGrpSpPr>
          <p:nvPr/>
        </p:nvGrpSpPr>
        <p:grpSpPr bwMode="auto">
          <a:xfrm>
            <a:off x="171450" y="2971800"/>
            <a:ext cx="5695950" cy="1217613"/>
            <a:chOff x="108" y="1872"/>
            <a:chExt cx="3588" cy="767"/>
          </a:xfrm>
        </p:grpSpPr>
        <p:sp>
          <p:nvSpPr>
            <p:cNvPr id="112759" name="Oval 112"/>
            <p:cNvSpPr>
              <a:spLocks noChangeArrowheads="1"/>
            </p:cNvSpPr>
            <p:nvPr/>
          </p:nvSpPr>
          <p:spPr bwMode="auto">
            <a:xfrm>
              <a:off x="3336" y="1872"/>
              <a:ext cx="360" cy="354"/>
            </a:xfrm>
            <a:prstGeom prst="ellipse">
              <a:avLst/>
            </a:prstGeom>
            <a:noFill/>
            <a:ln w="38100">
              <a:solidFill>
                <a:srgbClr val="FF9933"/>
              </a:solidFill>
              <a:round/>
              <a:headEnd/>
              <a:tailEnd/>
            </a:ln>
          </p:spPr>
          <p:txBody>
            <a:bodyPr wrap="none" anchor="ctr"/>
            <a:lstStyle/>
            <a:p>
              <a:pPr eaLnBrk="0" hangingPunct="0"/>
              <a:endParaRPr lang="en-US" sz="1800"/>
            </a:p>
          </p:txBody>
        </p:sp>
        <p:sp>
          <p:nvSpPr>
            <p:cNvPr id="112760" name="Text Box 174"/>
            <p:cNvSpPr txBox="1">
              <a:spLocks noChangeArrowheads="1"/>
            </p:cNvSpPr>
            <p:nvPr/>
          </p:nvSpPr>
          <p:spPr bwMode="auto">
            <a:xfrm>
              <a:off x="108" y="2294"/>
              <a:ext cx="1968" cy="345"/>
            </a:xfrm>
            <a:prstGeom prst="rect">
              <a:avLst/>
            </a:prstGeom>
            <a:noFill/>
            <a:ln w="9525">
              <a:noFill/>
              <a:miter lim="800000"/>
              <a:headEnd/>
              <a:tailEnd/>
            </a:ln>
          </p:spPr>
          <p:txBody>
            <a:bodyPr lIns="90000" tIns="46800" rIns="90000" bIns="46800" anchor="ctr">
              <a:spAutoFit/>
            </a:bodyPr>
            <a:lstStyle/>
            <a:p>
              <a:pPr eaLnBrk="0" hangingPunct="0">
                <a:lnSpc>
                  <a:spcPct val="80000"/>
                </a:lnSpc>
                <a:spcBef>
                  <a:spcPct val="50000"/>
                </a:spcBef>
              </a:pPr>
              <a:r>
                <a:rPr lang="en-US" sz="1800" b="1">
                  <a:solidFill>
                    <a:srgbClr val="FF0066"/>
                  </a:solidFill>
                  <a:latin typeface="Tahoma" charset="0"/>
                </a:rPr>
                <a:t>KIC</a:t>
              </a:r>
              <a:r>
                <a:rPr lang="en-US" sz="1800" b="1">
                  <a:latin typeface="Tahoma" charset="0"/>
                </a:rPr>
                <a:t> Encriptado(1 byte)</a:t>
              </a:r>
              <a:br>
                <a:rPr lang="en-US" sz="1800" b="1">
                  <a:latin typeface="Tahoma" charset="0"/>
                </a:rPr>
              </a:br>
              <a:r>
                <a:rPr lang="en-US" sz="1800" b="1">
                  <a:solidFill>
                    <a:srgbClr val="FF0066"/>
                  </a:solidFill>
                  <a:latin typeface="Tahoma" charset="0"/>
                </a:rPr>
                <a:t>KID</a:t>
              </a:r>
              <a:r>
                <a:rPr lang="en-US" sz="1800" b="1">
                  <a:latin typeface="Tahoma" charset="0"/>
                </a:rPr>
                <a:t> Firma (1 byte)</a:t>
              </a:r>
              <a:endParaRPr lang="en-US" sz="1800">
                <a:latin typeface="Tahoma" charset="0"/>
              </a:endParaRPr>
            </a:p>
          </p:txBody>
        </p:sp>
      </p:grpSp>
      <p:grpSp>
        <p:nvGrpSpPr>
          <p:cNvPr id="7" name="Group 288"/>
          <p:cNvGrpSpPr>
            <a:grpSpLocks/>
          </p:cNvGrpSpPr>
          <p:nvPr/>
        </p:nvGrpSpPr>
        <p:grpSpPr bwMode="auto">
          <a:xfrm>
            <a:off x="7212040" y="4213227"/>
            <a:ext cx="1931992" cy="1628776"/>
            <a:chOff x="4543" y="2654"/>
            <a:chExt cx="1217" cy="1026"/>
          </a:xfrm>
        </p:grpSpPr>
        <p:sp>
          <p:nvSpPr>
            <p:cNvPr id="47" name="Text Box 237"/>
            <p:cNvSpPr txBox="1">
              <a:spLocks noChangeArrowheads="1"/>
            </p:cNvSpPr>
            <p:nvPr/>
          </p:nvSpPr>
          <p:spPr bwMode="auto">
            <a:xfrm>
              <a:off x="4543" y="3215"/>
              <a:ext cx="1217" cy="465"/>
            </a:xfrm>
            <a:prstGeom prst="rect">
              <a:avLst/>
            </a:prstGeom>
            <a:noFill/>
            <a:ln w="9525">
              <a:noFill/>
              <a:miter lim="800000"/>
              <a:headEnd/>
              <a:tailEnd/>
            </a:ln>
            <a:effectLst/>
          </p:spPr>
          <p:txBody>
            <a:bodyPr wrap="square">
              <a:spAutoFit/>
            </a:bodyPr>
            <a:lstStyle/>
            <a:p>
              <a:pPr eaLnBrk="0" hangingPunct="0"/>
              <a:r>
                <a:rPr lang="en-US" sz="1400" dirty="0" smtClean="0">
                  <a:solidFill>
                    <a:srgbClr val="7F7F7F"/>
                  </a:solidFill>
                </a:rPr>
                <a:t>00</a:t>
              </a:r>
              <a:r>
                <a:rPr lang="en-US" sz="1400" dirty="0" smtClean="0"/>
                <a:t>: </a:t>
              </a:r>
              <a:r>
                <a:rPr lang="en-US" sz="1400" dirty="0" err="1" smtClean="0"/>
                <a:t>conocido</a:t>
              </a:r>
              <a:r>
                <a:rPr lang="en-US" sz="1400" dirty="0" smtClean="0"/>
                <a:t> </a:t>
              </a:r>
            </a:p>
            <a:p>
              <a:pPr eaLnBrk="0" hangingPunct="0"/>
              <a:r>
                <a:rPr lang="en-US" sz="1400" dirty="0" err="1" smtClean="0"/>
                <a:t>por</a:t>
              </a:r>
              <a:r>
                <a:rPr lang="en-US" sz="1400" dirty="0" smtClean="0"/>
                <a:t> </a:t>
              </a:r>
              <a:r>
                <a:rPr lang="en-US" sz="1400" dirty="0" err="1" smtClean="0"/>
                <a:t>ambas</a:t>
              </a:r>
              <a:r>
                <a:rPr lang="en-US" sz="1400" dirty="0" smtClean="0"/>
                <a:t> </a:t>
              </a:r>
              <a:r>
                <a:rPr lang="en-US" sz="1400" dirty="0" err="1" smtClean="0"/>
                <a:t>entidades</a:t>
              </a:r>
              <a:endParaRPr lang="en-US" sz="1400" dirty="0"/>
            </a:p>
            <a:p>
              <a:pPr eaLnBrk="0" hangingPunct="0"/>
              <a:r>
                <a:rPr lang="en-US" sz="1400" dirty="0">
                  <a:solidFill>
                    <a:srgbClr val="7F7F7F"/>
                  </a:solidFill>
                </a:rPr>
                <a:t>01</a:t>
              </a:r>
              <a:r>
                <a:rPr lang="en-US" sz="1400" dirty="0"/>
                <a:t>: DES</a:t>
              </a:r>
            </a:p>
          </p:txBody>
        </p:sp>
        <p:sp>
          <p:nvSpPr>
            <p:cNvPr id="112757" name="AutoShape 238"/>
            <p:cNvSpPr>
              <a:spLocks/>
            </p:cNvSpPr>
            <p:nvPr/>
          </p:nvSpPr>
          <p:spPr bwMode="auto">
            <a:xfrm rot="-5400000">
              <a:off x="5140" y="2330"/>
              <a:ext cx="84" cy="732"/>
            </a:xfrm>
            <a:prstGeom prst="leftBrace">
              <a:avLst>
                <a:gd name="adj1" fmla="val 72619"/>
                <a:gd name="adj2" fmla="val 50000"/>
              </a:avLst>
            </a:prstGeom>
            <a:noFill/>
            <a:ln w="38100">
              <a:solidFill>
                <a:schemeClr val="tx1"/>
              </a:solidFill>
              <a:round/>
              <a:headEnd/>
              <a:tailEnd/>
            </a:ln>
          </p:spPr>
          <p:txBody>
            <a:bodyPr wrap="none" anchor="ctr"/>
            <a:lstStyle/>
            <a:p>
              <a:pPr eaLnBrk="0" hangingPunct="0"/>
              <a:endParaRPr lang="en-US"/>
            </a:p>
          </p:txBody>
        </p:sp>
        <p:sp>
          <p:nvSpPr>
            <p:cNvPr id="112758" name="Line 239"/>
            <p:cNvSpPr>
              <a:spLocks noChangeShapeType="1"/>
            </p:cNvSpPr>
            <p:nvPr/>
          </p:nvSpPr>
          <p:spPr bwMode="auto">
            <a:xfrm flipH="1">
              <a:off x="5012" y="2798"/>
              <a:ext cx="126" cy="474"/>
            </a:xfrm>
            <a:prstGeom prst="line">
              <a:avLst/>
            </a:prstGeom>
            <a:noFill/>
            <a:ln w="38100">
              <a:solidFill>
                <a:schemeClr val="tx1"/>
              </a:solidFill>
              <a:round/>
              <a:headEnd/>
              <a:tailEnd type="triangle" w="med" len="med"/>
            </a:ln>
          </p:spPr>
          <p:txBody>
            <a:bodyPr anchor="ctr"/>
            <a:lstStyle/>
            <a:p>
              <a:endParaRPr lang="es-MX"/>
            </a:p>
          </p:txBody>
        </p:sp>
      </p:grpSp>
      <p:grpSp>
        <p:nvGrpSpPr>
          <p:cNvPr id="8" name="Group 243"/>
          <p:cNvGrpSpPr>
            <a:grpSpLocks/>
          </p:cNvGrpSpPr>
          <p:nvPr/>
        </p:nvGrpSpPr>
        <p:grpSpPr bwMode="auto">
          <a:xfrm>
            <a:off x="4324350" y="3683000"/>
            <a:ext cx="4495800" cy="501650"/>
            <a:chOff x="2916" y="2464"/>
            <a:chExt cx="2832" cy="316"/>
          </a:xfrm>
        </p:grpSpPr>
        <p:grpSp>
          <p:nvGrpSpPr>
            <p:cNvPr id="112739" name="Group 244"/>
            <p:cNvGrpSpPr>
              <a:grpSpLocks/>
            </p:cNvGrpSpPr>
            <p:nvPr/>
          </p:nvGrpSpPr>
          <p:grpSpPr bwMode="auto">
            <a:xfrm>
              <a:off x="2916" y="2628"/>
              <a:ext cx="2832" cy="154"/>
              <a:chOff x="1386" y="2776"/>
              <a:chExt cx="2832" cy="298"/>
            </a:xfrm>
          </p:grpSpPr>
          <p:sp>
            <p:nvSpPr>
              <p:cNvPr id="112748" name="Rectangle 245"/>
              <p:cNvSpPr>
                <a:spLocks noChangeArrowheads="1"/>
              </p:cNvSpPr>
              <p:nvPr/>
            </p:nvSpPr>
            <p:spPr bwMode="auto">
              <a:xfrm>
                <a:off x="1386" y="2778"/>
                <a:ext cx="2832" cy="294"/>
              </a:xfrm>
              <a:prstGeom prst="rect">
                <a:avLst/>
              </a:prstGeom>
              <a:noFill/>
              <a:ln w="38100">
                <a:solidFill>
                  <a:schemeClr val="tx1"/>
                </a:solidFill>
                <a:miter lim="800000"/>
                <a:headEnd/>
                <a:tailEnd/>
              </a:ln>
            </p:spPr>
            <p:txBody>
              <a:bodyPr wrap="none" anchor="ctr"/>
              <a:lstStyle/>
              <a:p>
                <a:pPr eaLnBrk="0" hangingPunct="0"/>
                <a:endParaRPr lang="en-US"/>
              </a:p>
            </p:txBody>
          </p:sp>
          <p:sp>
            <p:nvSpPr>
              <p:cNvPr id="112749" name="Line 246"/>
              <p:cNvSpPr>
                <a:spLocks noChangeShapeType="1"/>
              </p:cNvSpPr>
              <p:nvPr/>
            </p:nvSpPr>
            <p:spPr bwMode="auto">
              <a:xfrm>
                <a:off x="2802" y="2778"/>
                <a:ext cx="0" cy="294"/>
              </a:xfrm>
              <a:prstGeom prst="line">
                <a:avLst/>
              </a:prstGeom>
              <a:noFill/>
              <a:ln w="38100">
                <a:solidFill>
                  <a:schemeClr val="tx1"/>
                </a:solidFill>
                <a:round/>
                <a:headEnd/>
                <a:tailEnd/>
              </a:ln>
            </p:spPr>
            <p:txBody>
              <a:bodyPr anchor="ctr"/>
              <a:lstStyle/>
              <a:p>
                <a:endParaRPr lang="es-MX"/>
              </a:p>
            </p:txBody>
          </p:sp>
          <p:sp>
            <p:nvSpPr>
              <p:cNvPr id="112750" name="Line 247"/>
              <p:cNvSpPr>
                <a:spLocks noChangeShapeType="1"/>
              </p:cNvSpPr>
              <p:nvPr/>
            </p:nvSpPr>
            <p:spPr bwMode="auto">
              <a:xfrm>
                <a:off x="2074" y="2776"/>
                <a:ext cx="0" cy="294"/>
              </a:xfrm>
              <a:prstGeom prst="line">
                <a:avLst/>
              </a:prstGeom>
              <a:noFill/>
              <a:ln w="38100">
                <a:solidFill>
                  <a:schemeClr val="tx1"/>
                </a:solidFill>
                <a:round/>
                <a:headEnd/>
                <a:tailEnd/>
              </a:ln>
            </p:spPr>
            <p:txBody>
              <a:bodyPr anchor="ctr"/>
              <a:lstStyle/>
              <a:p>
                <a:endParaRPr lang="es-MX"/>
              </a:p>
            </p:txBody>
          </p:sp>
          <p:sp>
            <p:nvSpPr>
              <p:cNvPr id="112751" name="Line 248"/>
              <p:cNvSpPr>
                <a:spLocks noChangeShapeType="1"/>
              </p:cNvSpPr>
              <p:nvPr/>
            </p:nvSpPr>
            <p:spPr bwMode="auto">
              <a:xfrm>
                <a:off x="3474" y="2776"/>
                <a:ext cx="0" cy="294"/>
              </a:xfrm>
              <a:prstGeom prst="line">
                <a:avLst/>
              </a:prstGeom>
              <a:noFill/>
              <a:ln w="38100">
                <a:solidFill>
                  <a:schemeClr val="tx1"/>
                </a:solidFill>
                <a:round/>
                <a:headEnd/>
                <a:tailEnd/>
              </a:ln>
            </p:spPr>
            <p:txBody>
              <a:bodyPr anchor="ctr"/>
              <a:lstStyle/>
              <a:p>
                <a:endParaRPr lang="es-MX"/>
              </a:p>
            </p:txBody>
          </p:sp>
          <p:sp>
            <p:nvSpPr>
              <p:cNvPr id="112752" name="Line 249"/>
              <p:cNvSpPr>
                <a:spLocks noChangeShapeType="1"/>
              </p:cNvSpPr>
              <p:nvPr/>
            </p:nvSpPr>
            <p:spPr bwMode="auto">
              <a:xfrm>
                <a:off x="3838" y="2780"/>
                <a:ext cx="0" cy="294"/>
              </a:xfrm>
              <a:prstGeom prst="line">
                <a:avLst/>
              </a:prstGeom>
              <a:noFill/>
              <a:ln w="38100">
                <a:solidFill>
                  <a:schemeClr val="tx1"/>
                </a:solidFill>
                <a:round/>
                <a:headEnd/>
                <a:tailEnd/>
              </a:ln>
            </p:spPr>
            <p:txBody>
              <a:bodyPr anchor="ctr"/>
              <a:lstStyle/>
              <a:p>
                <a:endParaRPr lang="es-MX"/>
              </a:p>
            </p:txBody>
          </p:sp>
          <p:sp>
            <p:nvSpPr>
              <p:cNvPr id="112753" name="Line 250"/>
              <p:cNvSpPr>
                <a:spLocks noChangeShapeType="1"/>
              </p:cNvSpPr>
              <p:nvPr/>
            </p:nvSpPr>
            <p:spPr bwMode="auto">
              <a:xfrm>
                <a:off x="3130" y="2776"/>
                <a:ext cx="0" cy="294"/>
              </a:xfrm>
              <a:prstGeom prst="line">
                <a:avLst/>
              </a:prstGeom>
              <a:noFill/>
              <a:ln w="38100">
                <a:solidFill>
                  <a:schemeClr val="tx1"/>
                </a:solidFill>
                <a:round/>
                <a:headEnd/>
                <a:tailEnd/>
              </a:ln>
            </p:spPr>
            <p:txBody>
              <a:bodyPr anchor="ctr"/>
              <a:lstStyle/>
              <a:p>
                <a:endParaRPr lang="es-MX"/>
              </a:p>
            </p:txBody>
          </p:sp>
          <p:sp>
            <p:nvSpPr>
              <p:cNvPr id="112754" name="Line 251"/>
              <p:cNvSpPr>
                <a:spLocks noChangeShapeType="1"/>
              </p:cNvSpPr>
              <p:nvPr/>
            </p:nvSpPr>
            <p:spPr bwMode="auto">
              <a:xfrm>
                <a:off x="2430" y="2780"/>
                <a:ext cx="0" cy="294"/>
              </a:xfrm>
              <a:prstGeom prst="line">
                <a:avLst/>
              </a:prstGeom>
              <a:noFill/>
              <a:ln w="38100">
                <a:solidFill>
                  <a:schemeClr val="tx1"/>
                </a:solidFill>
                <a:round/>
                <a:headEnd/>
                <a:tailEnd/>
              </a:ln>
            </p:spPr>
            <p:txBody>
              <a:bodyPr anchor="ctr"/>
              <a:lstStyle/>
              <a:p>
                <a:endParaRPr lang="es-MX"/>
              </a:p>
            </p:txBody>
          </p:sp>
          <p:sp>
            <p:nvSpPr>
              <p:cNvPr id="112755" name="Line 252"/>
              <p:cNvSpPr>
                <a:spLocks noChangeShapeType="1"/>
              </p:cNvSpPr>
              <p:nvPr/>
            </p:nvSpPr>
            <p:spPr bwMode="auto">
              <a:xfrm>
                <a:off x="1718" y="2776"/>
                <a:ext cx="0" cy="294"/>
              </a:xfrm>
              <a:prstGeom prst="line">
                <a:avLst/>
              </a:prstGeom>
              <a:noFill/>
              <a:ln w="38100">
                <a:solidFill>
                  <a:schemeClr val="tx1"/>
                </a:solidFill>
                <a:round/>
                <a:headEnd/>
                <a:tailEnd/>
              </a:ln>
            </p:spPr>
            <p:txBody>
              <a:bodyPr anchor="ctr"/>
              <a:lstStyle/>
              <a:p>
                <a:endParaRPr lang="es-MX"/>
              </a:p>
            </p:txBody>
          </p:sp>
        </p:grpSp>
        <p:sp>
          <p:nvSpPr>
            <p:cNvPr id="112740" name="Text Box 253"/>
            <p:cNvSpPr txBox="1">
              <a:spLocks noChangeArrowheads="1"/>
            </p:cNvSpPr>
            <p:nvPr/>
          </p:nvSpPr>
          <p:spPr bwMode="auto">
            <a:xfrm>
              <a:off x="2968" y="2471"/>
              <a:ext cx="200" cy="144"/>
            </a:xfrm>
            <a:prstGeom prst="rect">
              <a:avLst/>
            </a:prstGeom>
            <a:noFill/>
            <a:ln w="9525">
              <a:noFill/>
              <a:miter lim="800000"/>
              <a:headEnd/>
              <a:tailEnd/>
            </a:ln>
          </p:spPr>
          <p:txBody>
            <a:bodyPr wrap="none">
              <a:spAutoFit/>
            </a:bodyPr>
            <a:lstStyle/>
            <a:p>
              <a:pPr eaLnBrk="0" hangingPunct="0"/>
              <a:r>
                <a:rPr lang="en-US" sz="900" b="1"/>
                <a:t>b8</a:t>
              </a:r>
            </a:p>
          </p:txBody>
        </p:sp>
        <p:sp>
          <p:nvSpPr>
            <p:cNvPr id="112741" name="Text Box 254"/>
            <p:cNvSpPr txBox="1">
              <a:spLocks noChangeArrowheads="1"/>
            </p:cNvSpPr>
            <p:nvPr/>
          </p:nvSpPr>
          <p:spPr bwMode="auto">
            <a:xfrm>
              <a:off x="3312" y="2467"/>
              <a:ext cx="200" cy="144"/>
            </a:xfrm>
            <a:prstGeom prst="rect">
              <a:avLst/>
            </a:prstGeom>
            <a:noFill/>
            <a:ln w="9525">
              <a:noFill/>
              <a:miter lim="800000"/>
              <a:headEnd/>
              <a:tailEnd/>
            </a:ln>
          </p:spPr>
          <p:txBody>
            <a:bodyPr wrap="none">
              <a:spAutoFit/>
            </a:bodyPr>
            <a:lstStyle/>
            <a:p>
              <a:pPr eaLnBrk="0" hangingPunct="0"/>
              <a:r>
                <a:rPr lang="en-US" sz="900" b="1"/>
                <a:t>b7</a:t>
              </a:r>
            </a:p>
          </p:txBody>
        </p:sp>
        <p:sp>
          <p:nvSpPr>
            <p:cNvPr id="112742" name="Text Box 255"/>
            <p:cNvSpPr txBox="1">
              <a:spLocks noChangeArrowheads="1"/>
            </p:cNvSpPr>
            <p:nvPr/>
          </p:nvSpPr>
          <p:spPr bwMode="auto">
            <a:xfrm>
              <a:off x="3680" y="2467"/>
              <a:ext cx="200" cy="144"/>
            </a:xfrm>
            <a:prstGeom prst="rect">
              <a:avLst/>
            </a:prstGeom>
            <a:noFill/>
            <a:ln w="9525">
              <a:noFill/>
              <a:miter lim="800000"/>
              <a:headEnd/>
              <a:tailEnd/>
            </a:ln>
          </p:spPr>
          <p:txBody>
            <a:bodyPr wrap="none">
              <a:spAutoFit/>
            </a:bodyPr>
            <a:lstStyle/>
            <a:p>
              <a:pPr eaLnBrk="0" hangingPunct="0"/>
              <a:r>
                <a:rPr lang="en-US" sz="900" b="1"/>
                <a:t>b6</a:t>
              </a:r>
            </a:p>
          </p:txBody>
        </p:sp>
        <p:sp>
          <p:nvSpPr>
            <p:cNvPr id="112743" name="Text Box 256"/>
            <p:cNvSpPr txBox="1">
              <a:spLocks noChangeArrowheads="1"/>
            </p:cNvSpPr>
            <p:nvPr/>
          </p:nvSpPr>
          <p:spPr bwMode="auto">
            <a:xfrm>
              <a:off x="4040" y="2464"/>
              <a:ext cx="200" cy="144"/>
            </a:xfrm>
            <a:prstGeom prst="rect">
              <a:avLst/>
            </a:prstGeom>
            <a:noFill/>
            <a:ln w="9525">
              <a:noFill/>
              <a:miter lim="800000"/>
              <a:headEnd/>
              <a:tailEnd/>
            </a:ln>
          </p:spPr>
          <p:txBody>
            <a:bodyPr wrap="none">
              <a:spAutoFit/>
            </a:bodyPr>
            <a:lstStyle/>
            <a:p>
              <a:pPr eaLnBrk="0" hangingPunct="0"/>
              <a:r>
                <a:rPr lang="en-US" sz="900" b="1"/>
                <a:t>b5</a:t>
              </a:r>
            </a:p>
          </p:txBody>
        </p:sp>
        <p:sp>
          <p:nvSpPr>
            <p:cNvPr id="112744" name="Text Box 257"/>
            <p:cNvSpPr txBox="1">
              <a:spLocks noChangeArrowheads="1"/>
            </p:cNvSpPr>
            <p:nvPr/>
          </p:nvSpPr>
          <p:spPr bwMode="auto">
            <a:xfrm>
              <a:off x="4396" y="2467"/>
              <a:ext cx="200" cy="144"/>
            </a:xfrm>
            <a:prstGeom prst="rect">
              <a:avLst/>
            </a:prstGeom>
            <a:noFill/>
            <a:ln w="9525">
              <a:noFill/>
              <a:miter lim="800000"/>
              <a:headEnd/>
              <a:tailEnd/>
            </a:ln>
          </p:spPr>
          <p:txBody>
            <a:bodyPr wrap="none">
              <a:spAutoFit/>
            </a:bodyPr>
            <a:lstStyle/>
            <a:p>
              <a:pPr eaLnBrk="0" hangingPunct="0"/>
              <a:r>
                <a:rPr lang="en-US" sz="900" b="1"/>
                <a:t>b4</a:t>
              </a:r>
            </a:p>
          </p:txBody>
        </p:sp>
        <p:sp>
          <p:nvSpPr>
            <p:cNvPr id="112745" name="Text Box 258"/>
            <p:cNvSpPr txBox="1">
              <a:spLocks noChangeArrowheads="1"/>
            </p:cNvSpPr>
            <p:nvPr/>
          </p:nvSpPr>
          <p:spPr bwMode="auto">
            <a:xfrm>
              <a:off x="4720" y="2464"/>
              <a:ext cx="200" cy="144"/>
            </a:xfrm>
            <a:prstGeom prst="rect">
              <a:avLst/>
            </a:prstGeom>
            <a:noFill/>
            <a:ln w="9525">
              <a:noFill/>
              <a:miter lim="800000"/>
              <a:headEnd/>
              <a:tailEnd/>
            </a:ln>
          </p:spPr>
          <p:txBody>
            <a:bodyPr wrap="none">
              <a:spAutoFit/>
            </a:bodyPr>
            <a:lstStyle/>
            <a:p>
              <a:pPr eaLnBrk="0" hangingPunct="0"/>
              <a:r>
                <a:rPr lang="en-US" sz="900" b="1"/>
                <a:t>b3</a:t>
              </a:r>
            </a:p>
          </p:txBody>
        </p:sp>
        <p:sp>
          <p:nvSpPr>
            <p:cNvPr id="112746" name="Text Box 259"/>
            <p:cNvSpPr txBox="1">
              <a:spLocks noChangeArrowheads="1"/>
            </p:cNvSpPr>
            <p:nvPr/>
          </p:nvSpPr>
          <p:spPr bwMode="auto">
            <a:xfrm>
              <a:off x="5072" y="2464"/>
              <a:ext cx="200" cy="144"/>
            </a:xfrm>
            <a:prstGeom prst="rect">
              <a:avLst/>
            </a:prstGeom>
            <a:noFill/>
            <a:ln w="9525">
              <a:noFill/>
              <a:miter lim="800000"/>
              <a:headEnd/>
              <a:tailEnd/>
            </a:ln>
          </p:spPr>
          <p:txBody>
            <a:bodyPr wrap="none">
              <a:spAutoFit/>
            </a:bodyPr>
            <a:lstStyle/>
            <a:p>
              <a:pPr eaLnBrk="0" hangingPunct="0"/>
              <a:r>
                <a:rPr lang="en-US" sz="900" b="1"/>
                <a:t>b2</a:t>
              </a:r>
            </a:p>
          </p:txBody>
        </p:sp>
        <p:sp>
          <p:nvSpPr>
            <p:cNvPr id="112747" name="Text Box 260"/>
            <p:cNvSpPr txBox="1">
              <a:spLocks noChangeArrowheads="1"/>
            </p:cNvSpPr>
            <p:nvPr/>
          </p:nvSpPr>
          <p:spPr bwMode="auto">
            <a:xfrm>
              <a:off x="5452" y="2464"/>
              <a:ext cx="200" cy="144"/>
            </a:xfrm>
            <a:prstGeom prst="rect">
              <a:avLst/>
            </a:prstGeom>
            <a:noFill/>
            <a:ln w="9525">
              <a:noFill/>
              <a:miter lim="800000"/>
              <a:headEnd/>
              <a:tailEnd/>
            </a:ln>
          </p:spPr>
          <p:txBody>
            <a:bodyPr wrap="none">
              <a:spAutoFit/>
            </a:bodyPr>
            <a:lstStyle/>
            <a:p>
              <a:pPr eaLnBrk="0" hangingPunct="0"/>
              <a:r>
                <a:rPr lang="en-US" sz="900" b="1"/>
                <a:t>b1</a:t>
              </a:r>
            </a:p>
          </p:txBody>
        </p:sp>
      </p:grpSp>
      <p:grpSp>
        <p:nvGrpSpPr>
          <p:cNvPr id="10" name="Group 295"/>
          <p:cNvGrpSpPr>
            <a:grpSpLocks/>
          </p:cNvGrpSpPr>
          <p:nvPr/>
        </p:nvGrpSpPr>
        <p:grpSpPr bwMode="auto">
          <a:xfrm>
            <a:off x="238125" y="4160838"/>
            <a:ext cx="6315075" cy="2209800"/>
            <a:chOff x="150" y="2621"/>
            <a:chExt cx="3978" cy="1392"/>
          </a:xfrm>
        </p:grpSpPr>
        <p:grpSp>
          <p:nvGrpSpPr>
            <p:cNvPr id="112664" name="Group 291"/>
            <p:cNvGrpSpPr>
              <a:grpSpLocks/>
            </p:cNvGrpSpPr>
            <p:nvPr/>
          </p:nvGrpSpPr>
          <p:grpSpPr bwMode="auto">
            <a:xfrm>
              <a:off x="150" y="2621"/>
              <a:ext cx="2284" cy="1392"/>
              <a:chOff x="150" y="2621"/>
              <a:chExt cx="2284" cy="1392"/>
            </a:xfrm>
          </p:grpSpPr>
          <p:pic>
            <p:nvPicPr>
              <p:cNvPr id="112669" name="Picture 113"/>
              <p:cNvPicPr>
                <a:picLocks noChangeArrowheads="1"/>
              </p:cNvPicPr>
              <p:nvPr/>
            </p:nvPicPr>
            <p:blipFill>
              <a:blip r:embed="rId5" cstate="print"/>
              <a:srcRect/>
              <a:stretch>
                <a:fillRect/>
              </a:stretch>
            </p:blipFill>
            <p:spPr bwMode="auto">
              <a:xfrm>
                <a:off x="150" y="2621"/>
                <a:ext cx="2172" cy="1392"/>
              </a:xfrm>
              <a:prstGeom prst="rect">
                <a:avLst/>
              </a:prstGeom>
              <a:noFill/>
              <a:ln w="12700">
                <a:noFill/>
                <a:miter lim="800000"/>
                <a:headEnd/>
                <a:tailEnd/>
              </a:ln>
            </p:spPr>
          </p:pic>
          <p:grpSp>
            <p:nvGrpSpPr>
              <p:cNvPr id="112670" name="Group 189"/>
              <p:cNvGrpSpPr>
                <a:grpSpLocks/>
              </p:cNvGrpSpPr>
              <p:nvPr/>
            </p:nvGrpSpPr>
            <p:grpSpPr bwMode="auto">
              <a:xfrm>
                <a:off x="906" y="2627"/>
                <a:ext cx="1044" cy="738"/>
                <a:chOff x="2388" y="2585"/>
                <a:chExt cx="1044" cy="738"/>
              </a:xfrm>
            </p:grpSpPr>
            <p:grpSp>
              <p:nvGrpSpPr>
                <p:cNvPr id="112717" name="Group 115"/>
                <p:cNvGrpSpPr>
                  <a:grpSpLocks/>
                </p:cNvGrpSpPr>
                <p:nvPr/>
              </p:nvGrpSpPr>
              <p:grpSpPr bwMode="auto">
                <a:xfrm>
                  <a:off x="2622" y="2705"/>
                  <a:ext cx="350" cy="522"/>
                  <a:chOff x="4416" y="2208"/>
                  <a:chExt cx="746" cy="864"/>
                </a:xfrm>
              </p:grpSpPr>
              <p:grpSp>
                <p:nvGrpSpPr>
                  <p:cNvPr id="112721" name="Group 116"/>
                  <p:cNvGrpSpPr>
                    <a:grpSpLocks/>
                  </p:cNvGrpSpPr>
                  <p:nvPr/>
                </p:nvGrpSpPr>
                <p:grpSpPr bwMode="auto">
                  <a:xfrm rot="1558844">
                    <a:off x="4752" y="2448"/>
                    <a:ext cx="211" cy="551"/>
                    <a:chOff x="2074" y="1654"/>
                    <a:chExt cx="211" cy="551"/>
                  </a:xfrm>
                </p:grpSpPr>
                <p:sp>
                  <p:nvSpPr>
                    <p:cNvPr id="112723" name="Freeform 117"/>
                    <p:cNvSpPr>
                      <a:spLocks/>
                    </p:cNvSpPr>
                    <p:nvPr/>
                  </p:nvSpPr>
                  <p:spPr bwMode="auto">
                    <a:xfrm>
                      <a:off x="2130" y="1691"/>
                      <a:ext cx="111" cy="53"/>
                    </a:xfrm>
                    <a:custGeom>
                      <a:avLst/>
                      <a:gdLst>
                        <a:gd name="T0" fmla="*/ 105 w 111"/>
                        <a:gd name="T1" fmla="*/ 0 h 53"/>
                        <a:gd name="T2" fmla="*/ 101 w 111"/>
                        <a:gd name="T3" fmla="*/ 2 h 53"/>
                        <a:gd name="T4" fmla="*/ 101 w 111"/>
                        <a:gd name="T5" fmla="*/ 45 h 53"/>
                        <a:gd name="T6" fmla="*/ 100 w 111"/>
                        <a:gd name="T7" fmla="*/ 45 h 53"/>
                        <a:gd name="T8" fmla="*/ 96 w 111"/>
                        <a:gd name="T9" fmla="*/ 48 h 53"/>
                        <a:gd name="T10" fmla="*/ 91 w 111"/>
                        <a:gd name="T11" fmla="*/ 49 h 53"/>
                        <a:gd name="T12" fmla="*/ 0 w 111"/>
                        <a:gd name="T13" fmla="*/ 49 h 53"/>
                        <a:gd name="T14" fmla="*/ 0 w 111"/>
                        <a:gd name="T15" fmla="*/ 52 h 53"/>
                        <a:gd name="T16" fmla="*/ 110 w 111"/>
                        <a:gd name="T17" fmla="*/ 52 h 53"/>
                        <a:gd name="T18" fmla="*/ 105 w 111"/>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53"/>
                        <a:gd name="T32" fmla="*/ 111 w 111"/>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53">
                          <a:moveTo>
                            <a:pt x="105" y="0"/>
                          </a:moveTo>
                          <a:lnTo>
                            <a:pt x="101" y="2"/>
                          </a:lnTo>
                          <a:lnTo>
                            <a:pt x="101" y="45"/>
                          </a:lnTo>
                          <a:lnTo>
                            <a:pt x="100" y="45"/>
                          </a:lnTo>
                          <a:lnTo>
                            <a:pt x="96" y="48"/>
                          </a:lnTo>
                          <a:lnTo>
                            <a:pt x="91" y="49"/>
                          </a:lnTo>
                          <a:lnTo>
                            <a:pt x="0" y="49"/>
                          </a:lnTo>
                          <a:lnTo>
                            <a:pt x="0" y="52"/>
                          </a:lnTo>
                          <a:lnTo>
                            <a:pt x="110" y="52"/>
                          </a:lnTo>
                          <a:lnTo>
                            <a:pt x="105" y="0"/>
                          </a:lnTo>
                        </a:path>
                      </a:pathLst>
                    </a:custGeom>
                    <a:solidFill>
                      <a:srgbClr val="494949"/>
                    </a:solidFill>
                    <a:ln w="12700" cap="rnd">
                      <a:solidFill>
                        <a:srgbClr val="494949"/>
                      </a:solidFill>
                      <a:round/>
                      <a:headEnd/>
                      <a:tailEnd/>
                    </a:ln>
                  </p:spPr>
                  <p:txBody>
                    <a:bodyPr/>
                    <a:lstStyle/>
                    <a:p>
                      <a:pPr eaLnBrk="0" hangingPunct="0"/>
                      <a:endParaRPr lang="en-US"/>
                    </a:p>
                  </p:txBody>
                </p:sp>
                <p:sp>
                  <p:nvSpPr>
                    <p:cNvPr id="112724" name="Freeform 118"/>
                    <p:cNvSpPr>
                      <a:spLocks/>
                    </p:cNvSpPr>
                    <p:nvPr/>
                  </p:nvSpPr>
                  <p:spPr bwMode="auto">
                    <a:xfrm>
                      <a:off x="2074" y="1660"/>
                      <a:ext cx="66" cy="287"/>
                    </a:xfrm>
                    <a:custGeom>
                      <a:avLst/>
                      <a:gdLst>
                        <a:gd name="T0" fmla="*/ 12 w 66"/>
                        <a:gd name="T1" fmla="*/ 0 h 287"/>
                        <a:gd name="T2" fmla="*/ 0 w 66"/>
                        <a:gd name="T3" fmla="*/ 7 h 287"/>
                        <a:gd name="T4" fmla="*/ 0 w 66"/>
                        <a:gd name="T5" fmla="*/ 234 h 287"/>
                        <a:gd name="T6" fmla="*/ 5 w 66"/>
                        <a:gd name="T7" fmla="*/ 242 h 287"/>
                        <a:gd name="T8" fmla="*/ 8 w 66"/>
                        <a:gd name="T9" fmla="*/ 252 h 287"/>
                        <a:gd name="T10" fmla="*/ 16 w 66"/>
                        <a:gd name="T11" fmla="*/ 259 h 287"/>
                        <a:gd name="T12" fmla="*/ 27 w 66"/>
                        <a:gd name="T13" fmla="*/ 268 h 287"/>
                        <a:gd name="T14" fmla="*/ 38 w 66"/>
                        <a:gd name="T15" fmla="*/ 274 h 287"/>
                        <a:gd name="T16" fmla="*/ 65 w 66"/>
                        <a:gd name="T17" fmla="*/ 286 h 287"/>
                        <a:gd name="T18" fmla="*/ 65 w 66"/>
                        <a:gd name="T19" fmla="*/ 272 h 287"/>
                        <a:gd name="T20" fmla="*/ 19 w 66"/>
                        <a:gd name="T21" fmla="*/ 232 h 287"/>
                        <a:gd name="T22" fmla="*/ 12 w 66"/>
                        <a:gd name="T23" fmla="*/ 0 h 2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287"/>
                        <a:gd name="T38" fmla="*/ 66 w 66"/>
                        <a:gd name="T39" fmla="*/ 287 h 2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287">
                          <a:moveTo>
                            <a:pt x="12" y="0"/>
                          </a:moveTo>
                          <a:lnTo>
                            <a:pt x="0" y="7"/>
                          </a:lnTo>
                          <a:lnTo>
                            <a:pt x="0" y="234"/>
                          </a:lnTo>
                          <a:lnTo>
                            <a:pt x="5" y="242"/>
                          </a:lnTo>
                          <a:lnTo>
                            <a:pt x="8" y="252"/>
                          </a:lnTo>
                          <a:lnTo>
                            <a:pt x="16" y="259"/>
                          </a:lnTo>
                          <a:lnTo>
                            <a:pt x="27" y="268"/>
                          </a:lnTo>
                          <a:lnTo>
                            <a:pt x="38" y="274"/>
                          </a:lnTo>
                          <a:lnTo>
                            <a:pt x="65" y="286"/>
                          </a:lnTo>
                          <a:lnTo>
                            <a:pt x="65" y="272"/>
                          </a:lnTo>
                          <a:lnTo>
                            <a:pt x="19" y="232"/>
                          </a:lnTo>
                          <a:lnTo>
                            <a:pt x="12" y="0"/>
                          </a:lnTo>
                        </a:path>
                      </a:pathLst>
                    </a:custGeom>
                    <a:solidFill>
                      <a:srgbClr val="494949"/>
                    </a:solidFill>
                    <a:ln w="12700" cap="rnd">
                      <a:solidFill>
                        <a:srgbClr val="494949"/>
                      </a:solidFill>
                      <a:round/>
                      <a:headEnd/>
                      <a:tailEnd/>
                    </a:ln>
                  </p:spPr>
                  <p:txBody>
                    <a:bodyPr/>
                    <a:lstStyle/>
                    <a:p>
                      <a:pPr eaLnBrk="0" hangingPunct="0"/>
                      <a:endParaRPr lang="en-US"/>
                    </a:p>
                  </p:txBody>
                </p:sp>
                <p:sp>
                  <p:nvSpPr>
                    <p:cNvPr id="112725" name="Freeform 119"/>
                    <p:cNvSpPr>
                      <a:spLocks/>
                    </p:cNvSpPr>
                    <p:nvPr/>
                  </p:nvSpPr>
                  <p:spPr bwMode="auto">
                    <a:xfrm>
                      <a:off x="2137" y="1928"/>
                      <a:ext cx="25" cy="269"/>
                    </a:xfrm>
                    <a:custGeom>
                      <a:avLst/>
                      <a:gdLst>
                        <a:gd name="T0" fmla="*/ 24 w 25"/>
                        <a:gd name="T1" fmla="*/ 268 h 269"/>
                        <a:gd name="T2" fmla="*/ 14 w 25"/>
                        <a:gd name="T3" fmla="*/ 266 h 269"/>
                        <a:gd name="T4" fmla="*/ 0 w 25"/>
                        <a:gd name="T5" fmla="*/ 252 h 269"/>
                        <a:gd name="T6" fmla="*/ 0 w 25"/>
                        <a:gd name="T7" fmla="*/ 0 h 269"/>
                        <a:gd name="T8" fmla="*/ 9 w 25"/>
                        <a:gd name="T9" fmla="*/ 0 h 269"/>
                        <a:gd name="T10" fmla="*/ 9 w 25"/>
                        <a:gd name="T11" fmla="*/ 252 h 269"/>
                        <a:gd name="T12" fmla="*/ 24 w 25"/>
                        <a:gd name="T13" fmla="*/ 268 h 269"/>
                        <a:gd name="T14" fmla="*/ 0 60000 65536"/>
                        <a:gd name="T15" fmla="*/ 0 60000 65536"/>
                        <a:gd name="T16" fmla="*/ 0 60000 65536"/>
                        <a:gd name="T17" fmla="*/ 0 60000 65536"/>
                        <a:gd name="T18" fmla="*/ 0 60000 65536"/>
                        <a:gd name="T19" fmla="*/ 0 60000 65536"/>
                        <a:gd name="T20" fmla="*/ 0 60000 65536"/>
                        <a:gd name="T21" fmla="*/ 0 w 25"/>
                        <a:gd name="T22" fmla="*/ 0 h 269"/>
                        <a:gd name="T23" fmla="*/ 25 w 25"/>
                        <a:gd name="T24" fmla="*/ 269 h 2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69">
                          <a:moveTo>
                            <a:pt x="24" y="268"/>
                          </a:moveTo>
                          <a:lnTo>
                            <a:pt x="14" y="266"/>
                          </a:lnTo>
                          <a:lnTo>
                            <a:pt x="0" y="252"/>
                          </a:lnTo>
                          <a:lnTo>
                            <a:pt x="0" y="0"/>
                          </a:lnTo>
                          <a:lnTo>
                            <a:pt x="9" y="0"/>
                          </a:lnTo>
                          <a:lnTo>
                            <a:pt x="9" y="252"/>
                          </a:lnTo>
                          <a:lnTo>
                            <a:pt x="24" y="268"/>
                          </a:lnTo>
                        </a:path>
                      </a:pathLst>
                    </a:custGeom>
                    <a:solidFill>
                      <a:srgbClr val="494949"/>
                    </a:solidFill>
                    <a:ln w="12700" cap="rnd">
                      <a:noFill/>
                      <a:round/>
                      <a:headEnd/>
                      <a:tailEnd/>
                    </a:ln>
                  </p:spPr>
                  <p:txBody>
                    <a:bodyPr/>
                    <a:lstStyle/>
                    <a:p>
                      <a:pPr eaLnBrk="0" hangingPunct="0"/>
                      <a:endParaRPr lang="en-US"/>
                    </a:p>
                  </p:txBody>
                </p:sp>
                <p:sp>
                  <p:nvSpPr>
                    <p:cNvPr id="112726" name="Freeform 120"/>
                    <p:cNvSpPr>
                      <a:spLocks/>
                    </p:cNvSpPr>
                    <p:nvPr/>
                  </p:nvSpPr>
                  <p:spPr bwMode="auto">
                    <a:xfrm>
                      <a:off x="2086" y="1654"/>
                      <a:ext cx="199" cy="549"/>
                    </a:xfrm>
                    <a:custGeom>
                      <a:avLst/>
                      <a:gdLst>
                        <a:gd name="T0" fmla="*/ 0 w 199"/>
                        <a:gd name="T1" fmla="*/ 7 h 549"/>
                        <a:gd name="T2" fmla="*/ 2 w 199"/>
                        <a:gd name="T3" fmla="*/ 243 h 549"/>
                        <a:gd name="T4" fmla="*/ 10 w 199"/>
                        <a:gd name="T5" fmla="*/ 259 h 549"/>
                        <a:gd name="T6" fmla="*/ 26 w 199"/>
                        <a:gd name="T7" fmla="*/ 269 h 549"/>
                        <a:gd name="T8" fmla="*/ 46 w 199"/>
                        <a:gd name="T9" fmla="*/ 279 h 549"/>
                        <a:gd name="T10" fmla="*/ 59 w 199"/>
                        <a:gd name="T11" fmla="*/ 293 h 549"/>
                        <a:gd name="T12" fmla="*/ 74 w 199"/>
                        <a:gd name="T13" fmla="*/ 543 h 549"/>
                        <a:gd name="T14" fmla="*/ 96 w 199"/>
                        <a:gd name="T15" fmla="*/ 548 h 549"/>
                        <a:gd name="T16" fmla="*/ 124 w 199"/>
                        <a:gd name="T17" fmla="*/ 508 h 549"/>
                        <a:gd name="T18" fmla="*/ 125 w 199"/>
                        <a:gd name="T19" fmla="*/ 481 h 549"/>
                        <a:gd name="T20" fmla="*/ 128 w 199"/>
                        <a:gd name="T21" fmla="*/ 467 h 549"/>
                        <a:gd name="T22" fmla="*/ 134 w 199"/>
                        <a:gd name="T23" fmla="*/ 450 h 549"/>
                        <a:gd name="T24" fmla="*/ 125 w 199"/>
                        <a:gd name="T25" fmla="*/ 436 h 549"/>
                        <a:gd name="T26" fmla="*/ 128 w 199"/>
                        <a:gd name="T27" fmla="*/ 426 h 549"/>
                        <a:gd name="T28" fmla="*/ 139 w 199"/>
                        <a:gd name="T29" fmla="*/ 392 h 549"/>
                        <a:gd name="T30" fmla="*/ 124 w 199"/>
                        <a:gd name="T31" fmla="*/ 379 h 549"/>
                        <a:gd name="T32" fmla="*/ 140 w 199"/>
                        <a:gd name="T33" fmla="*/ 364 h 549"/>
                        <a:gd name="T34" fmla="*/ 150 w 199"/>
                        <a:gd name="T35" fmla="*/ 304 h 549"/>
                        <a:gd name="T36" fmla="*/ 153 w 199"/>
                        <a:gd name="T37" fmla="*/ 281 h 549"/>
                        <a:gd name="T38" fmla="*/ 175 w 199"/>
                        <a:gd name="T39" fmla="*/ 269 h 549"/>
                        <a:gd name="T40" fmla="*/ 192 w 199"/>
                        <a:gd name="T41" fmla="*/ 259 h 549"/>
                        <a:gd name="T42" fmla="*/ 198 w 199"/>
                        <a:gd name="T43" fmla="*/ 243 h 549"/>
                        <a:gd name="T44" fmla="*/ 198 w 199"/>
                        <a:gd name="T45" fmla="*/ 19 h 549"/>
                        <a:gd name="T46" fmla="*/ 196 w 199"/>
                        <a:gd name="T47" fmla="*/ 14 h 549"/>
                        <a:gd name="T48" fmla="*/ 193 w 199"/>
                        <a:gd name="T49" fmla="*/ 12 h 549"/>
                        <a:gd name="T50" fmla="*/ 175 w 199"/>
                        <a:gd name="T51" fmla="*/ 18 h 549"/>
                        <a:gd name="T52" fmla="*/ 158 w 199"/>
                        <a:gd name="T53" fmla="*/ 32 h 549"/>
                        <a:gd name="T54" fmla="*/ 150 w 199"/>
                        <a:gd name="T55" fmla="*/ 37 h 549"/>
                        <a:gd name="T56" fmla="*/ 150 w 199"/>
                        <a:gd name="T57" fmla="*/ 65 h 549"/>
                        <a:gd name="T58" fmla="*/ 149 w 199"/>
                        <a:gd name="T59" fmla="*/ 80 h 549"/>
                        <a:gd name="T60" fmla="*/ 143 w 199"/>
                        <a:gd name="T61" fmla="*/ 87 h 549"/>
                        <a:gd name="T62" fmla="*/ 54 w 199"/>
                        <a:gd name="T63" fmla="*/ 88 h 549"/>
                        <a:gd name="T64" fmla="*/ 45 w 199"/>
                        <a:gd name="T65" fmla="*/ 86 h 549"/>
                        <a:gd name="T66" fmla="*/ 42 w 199"/>
                        <a:gd name="T67" fmla="*/ 78 h 549"/>
                        <a:gd name="T68" fmla="*/ 43 w 199"/>
                        <a:gd name="T69" fmla="*/ 39 h 549"/>
                        <a:gd name="T70" fmla="*/ 46 w 199"/>
                        <a:gd name="T71" fmla="*/ 36 h 549"/>
                        <a:gd name="T72" fmla="*/ 93 w 199"/>
                        <a:gd name="T73" fmla="*/ 36 h 549"/>
                        <a:gd name="T74" fmla="*/ 104 w 199"/>
                        <a:gd name="T75" fmla="*/ 31 h 549"/>
                        <a:gd name="T76" fmla="*/ 114 w 199"/>
                        <a:gd name="T77" fmla="*/ 26 h 549"/>
                        <a:gd name="T78" fmla="*/ 136 w 199"/>
                        <a:gd name="T79" fmla="*/ 11 h 5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9"/>
                        <a:gd name="T121" fmla="*/ 0 h 549"/>
                        <a:gd name="T122" fmla="*/ 199 w 199"/>
                        <a:gd name="T123" fmla="*/ 549 h 5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9" h="549">
                          <a:moveTo>
                            <a:pt x="176" y="0"/>
                          </a:moveTo>
                          <a:lnTo>
                            <a:pt x="0" y="7"/>
                          </a:lnTo>
                          <a:lnTo>
                            <a:pt x="0" y="234"/>
                          </a:lnTo>
                          <a:lnTo>
                            <a:pt x="2" y="243"/>
                          </a:lnTo>
                          <a:lnTo>
                            <a:pt x="5" y="252"/>
                          </a:lnTo>
                          <a:lnTo>
                            <a:pt x="10" y="259"/>
                          </a:lnTo>
                          <a:lnTo>
                            <a:pt x="16" y="263"/>
                          </a:lnTo>
                          <a:lnTo>
                            <a:pt x="26" y="269"/>
                          </a:lnTo>
                          <a:lnTo>
                            <a:pt x="37" y="275"/>
                          </a:lnTo>
                          <a:lnTo>
                            <a:pt x="46" y="279"/>
                          </a:lnTo>
                          <a:lnTo>
                            <a:pt x="54" y="283"/>
                          </a:lnTo>
                          <a:lnTo>
                            <a:pt x="59" y="293"/>
                          </a:lnTo>
                          <a:lnTo>
                            <a:pt x="59" y="531"/>
                          </a:lnTo>
                          <a:lnTo>
                            <a:pt x="74" y="543"/>
                          </a:lnTo>
                          <a:lnTo>
                            <a:pt x="81" y="548"/>
                          </a:lnTo>
                          <a:lnTo>
                            <a:pt x="96" y="548"/>
                          </a:lnTo>
                          <a:lnTo>
                            <a:pt x="106" y="537"/>
                          </a:lnTo>
                          <a:lnTo>
                            <a:pt x="124" y="508"/>
                          </a:lnTo>
                          <a:lnTo>
                            <a:pt x="118" y="485"/>
                          </a:lnTo>
                          <a:lnTo>
                            <a:pt x="125" y="481"/>
                          </a:lnTo>
                          <a:lnTo>
                            <a:pt x="129" y="476"/>
                          </a:lnTo>
                          <a:lnTo>
                            <a:pt x="128" y="467"/>
                          </a:lnTo>
                          <a:lnTo>
                            <a:pt x="128" y="455"/>
                          </a:lnTo>
                          <a:lnTo>
                            <a:pt x="134" y="450"/>
                          </a:lnTo>
                          <a:lnTo>
                            <a:pt x="134" y="444"/>
                          </a:lnTo>
                          <a:lnTo>
                            <a:pt x="125" y="436"/>
                          </a:lnTo>
                          <a:lnTo>
                            <a:pt x="118" y="432"/>
                          </a:lnTo>
                          <a:lnTo>
                            <a:pt x="128" y="426"/>
                          </a:lnTo>
                          <a:lnTo>
                            <a:pt x="136" y="409"/>
                          </a:lnTo>
                          <a:lnTo>
                            <a:pt x="139" y="392"/>
                          </a:lnTo>
                          <a:lnTo>
                            <a:pt x="128" y="385"/>
                          </a:lnTo>
                          <a:lnTo>
                            <a:pt x="124" y="379"/>
                          </a:lnTo>
                          <a:lnTo>
                            <a:pt x="128" y="368"/>
                          </a:lnTo>
                          <a:lnTo>
                            <a:pt x="140" y="364"/>
                          </a:lnTo>
                          <a:lnTo>
                            <a:pt x="149" y="354"/>
                          </a:lnTo>
                          <a:lnTo>
                            <a:pt x="150" y="304"/>
                          </a:lnTo>
                          <a:lnTo>
                            <a:pt x="149" y="291"/>
                          </a:lnTo>
                          <a:lnTo>
                            <a:pt x="153" y="281"/>
                          </a:lnTo>
                          <a:lnTo>
                            <a:pt x="161" y="275"/>
                          </a:lnTo>
                          <a:lnTo>
                            <a:pt x="175" y="269"/>
                          </a:lnTo>
                          <a:lnTo>
                            <a:pt x="184" y="265"/>
                          </a:lnTo>
                          <a:lnTo>
                            <a:pt x="192" y="259"/>
                          </a:lnTo>
                          <a:lnTo>
                            <a:pt x="196" y="253"/>
                          </a:lnTo>
                          <a:lnTo>
                            <a:pt x="198" y="243"/>
                          </a:lnTo>
                          <a:lnTo>
                            <a:pt x="198" y="240"/>
                          </a:lnTo>
                          <a:lnTo>
                            <a:pt x="198" y="19"/>
                          </a:lnTo>
                          <a:lnTo>
                            <a:pt x="198" y="16"/>
                          </a:lnTo>
                          <a:lnTo>
                            <a:pt x="196" y="14"/>
                          </a:lnTo>
                          <a:lnTo>
                            <a:pt x="195" y="13"/>
                          </a:lnTo>
                          <a:lnTo>
                            <a:pt x="193" y="12"/>
                          </a:lnTo>
                          <a:lnTo>
                            <a:pt x="181" y="12"/>
                          </a:lnTo>
                          <a:lnTo>
                            <a:pt x="175" y="18"/>
                          </a:lnTo>
                          <a:lnTo>
                            <a:pt x="167" y="26"/>
                          </a:lnTo>
                          <a:lnTo>
                            <a:pt x="158" y="32"/>
                          </a:lnTo>
                          <a:lnTo>
                            <a:pt x="153" y="35"/>
                          </a:lnTo>
                          <a:lnTo>
                            <a:pt x="150" y="37"/>
                          </a:lnTo>
                          <a:lnTo>
                            <a:pt x="150" y="48"/>
                          </a:lnTo>
                          <a:lnTo>
                            <a:pt x="150" y="65"/>
                          </a:lnTo>
                          <a:lnTo>
                            <a:pt x="149" y="72"/>
                          </a:lnTo>
                          <a:lnTo>
                            <a:pt x="149" y="80"/>
                          </a:lnTo>
                          <a:lnTo>
                            <a:pt x="147" y="84"/>
                          </a:lnTo>
                          <a:lnTo>
                            <a:pt x="143" y="87"/>
                          </a:lnTo>
                          <a:lnTo>
                            <a:pt x="136" y="88"/>
                          </a:lnTo>
                          <a:lnTo>
                            <a:pt x="54" y="88"/>
                          </a:lnTo>
                          <a:lnTo>
                            <a:pt x="48" y="87"/>
                          </a:lnTo>
                          <a:lnTo>
                            <a:pt x="45" y="86"/>
                          </a:lnTo>
                          <a:lnTo>
                            <a:pt x="43" y="83"/>
                          </a:lnTo>
                          <a:lnTo>
                            <a:pt x="42" y="78"/>
                          </a:lnTo>
                          <a:lnTo>
                            <a:pt x="42" y="42"/>
                          </a:lnTo>
                          <a:lnTo>
                            <a:pt x="43" y="39"/>
                          </a:lnTo>
                          <a:lnTo>
                            <a:pt x="45" y="38"/>
                          </a:lnTo>
                          <a:lnTo>
                            <a:pt x="46" y="36"/>
                          </a:lnTo>
                          <a:lnTo>
                            <a:pt x="52" y="36"/>
                          </a:lnTo>
                          <a:lnTo>
                            <a:pt x="93" y="36"/>
                          </a:lnTo>
                          <a:lnTo>
                            <a:pt x="98" y="34"/>
                          </a:lnTo>
                          <a:lnTo>
                            <a:pt x="104" y="31"/>
                          </a:lnTo>
                          <a:lnTo>
                            <a:pt x="109" y="29"/>
                          </a:lnTo>
                          <a:lnTo>
                            <a:pt x="114" y="26"/>
                          </a:lnTo>
                          <a:lnTo>
                            <a:pt x="154" y="29"/>
                          </a:lnTo>
                          <a:lnTo>
                            <a:pt x="136" y="11"/>
                          </a:lnTo>
                          <a:lnTo>
                            <a:pt x="176" y="0"/>
                          </a:lnTo>
                        </a:path>
                      </a:pathLst>
                    </a:custGeom>
                    <a:solidFill>
                      <a:srgbClr val="B5B5B5"/>
                    </a:solidFill>
                    <a:ln w="12700" cap="rnd">
                      <a:solidFill>
                        <a:srgbClr val="B5B5B5"/>
                      </a:solidFill>
                      <a:round/>
                      <a:headEnd/>
                      <a:tailEnd/>
                    </a:ln>
                  </p:spPr>
                  <p:txBody>
                    <a:bodyPr/>
                    <a:lstStyle/>
                    <a:p>
                      <a:pPr eaLnBrk="0" hangingPunct="0"/>
                      <a:endParaRPr lang="en-US"/>
                    </a:p>
                  </p:txBody>
                </p:sp>
                <p:sp>
                  <p:nvSpPr>
                    <p:cNvPr id="112727" name="Line 121"/>
                    <p:cNvSpPr>
                      <a:spLocks noChangeShapeType="1"/>
                    </p:cNvSpPr>
                    <p:nvPr/>
                  </p:nvSpPr>
                  <p:spPr bwMode="auto">
                    <a:xfrm flipV="1">
                      <a:off x="2167" y="1944"/>
                      <a:ext cx="0" cy="260"/>
                    </a:xfrm>
                    <a:prstGeom prst="line">
                      <a:avLst/>
                    </a:prstGeom>
                    <a:noFill/>
                    <a:ln w="12700">
                      <a:solidFill>
                        <a:srgbClr val="6D6D6D"/>
                      </a:solidFill>
                      <a:round/>
                      <a:headEnd/>
                      <a:tailEnd/>
                    </a:ln>
                  </p:spPr>
                  <p:txBody>
                    <a:bodyPr wrap="none" anchor="ctr"/>
                    <a:lstStyle/>
                    <a:p>
                      <a:endParaRPr lang="es-MX"/>
                    </a:p>
                  </p:txBody>
                </p:sp>
                <p:sp>
                  <p:nvSpPr>
                    <p:cNvPr id="112728" name="Freeform 122"/>
                    <p:cNvSpPr>
                      <a:spLocks/>
                    </p:cNvSpPr>
                    <p:nvPr/>
                  </p:nvSpPr>
                  <p:spPr bwMode="auto">
                    <a:xfrm>
                      <a:off x="2167" y="1948"/>
                      <a:ext cx="13" cy="255"/>
                    </a:xfrm>
                    <a:custGeom>
                      <a:avLst/>
                      <a:gdLst>
                        <a:gd name="T0" fmla="*/ 0 w 13"/>
                        <a:gd name="T1" fmla="*/ 0 h 255"/>
                        <a:gd name="T2" fmla="*/ 12 w 13"/>
                        <a:gd name="T3" fmla="*/ 0 h 255"/>
                        <a:gd name="T4" fmla="*/ 12 w 13"/>
                        <a:gd name="T5" fmla="*/ 254 h 255"/>
                        <a:gd name="T6" fmla="*/ 8 w 13"/>
                        <a:gd name="T7" fmla="*/ 254 h 255"/>
                        <a:gd name="T8" fmla="*/ 8 w 13"/>
                        <a:gd name="T9" fmla="*/ 5 h 255"/>
                        <a:gd name="T10" fmla="*/ 0 w 13"/>
                        <a:gd name="T11" fmla="*/ 5 h 255"/>
                        <a:gd name="T12" fmla="*/ 0 w 13"/>
                        <a:gd name="T13" fmla="*/ 0 h 255"/>
                        <a:gd name="T14" fmla="*/ 0 60000 65536"/>
                        <a:gd name="T15" fmla="*/ 0 60000 65536"/>
                        <a:gd name="T16" fmla="*/ 0 60000 65536"/>
                        <a:gd name="T17" fmla="*/ 0 60000 65536"/>
                        <a:gd name="T18" fmla="*/ 0 60000 65536"/>
                        <a:gd name="T19" fmla="*/ 0 60000 65536"/>
                        <a:gd name="T20" fmla="*/ 0 60000 65536"/>
                        <a:gd name="T21" fmla="*/ 0 w 13"/>
                        <a:gd name="T22" fmla="*/ 0 h 255"/>
                        <a:gd name="T23" fmla="*/ 13 w 13"/>
                        <a:gd name="T24" fmla="*/ 255 h 2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55">
                          <a:moveTo>
                            <a:pt x="0" y="0"/>
                          </a:moveTo>
                          <a:lnTo>
                            <a:pt x="12" y="0"/>
                          </a:lnTo>
                          <a:lnTo>
                            <a:pt x="12" y="254"/>
                          </a:lnTo>
                          <a:lnTo>
                            <a:pt x="8" y="254"/>
                          </a:lnTo>
                          <a:lnTo>
                            <a:pt x="8" y="5"/>
                          </a:lnTo>
                          <a:lnTo>
                            <a:pt x="0" y="5"/>
                          </a:lnTo>
                          <a:lnTo>
                            <a:pt x="0" y="0"/>
                          </a:lnTo>
                        </a:path>
                      </a:pathLst>
                    </a:custGeom>
                    <a:solidFill>
                      <a:srgbClr val="6D6D6D"/>
                    </a:solidFill>
                    <a:ln w="12700" cap="rnd">
                      <a:solidFill>
                        <a:srgbClr val="6D6D6D"/>
                      </a:solidFill>
                      <a:round/>
                      <a:headEnd/>
                      <a:tailEnd/>
                    </a:ln>
                  </p:spPr>
                  <p:txBody>
                    <a:bodyPr/>
                    <a:lstStyle/>
                    <a:p>
                      <a:pPr eaLnBrk="0" hangingPunct="0"/>
                      <a:endParaRPr lang="en-US"/>
                    </a:p>
                  </p:txBody>
                </p:sp>
                <p:sp>
                  <p:nvSpPr>
                    <p:cNvPr id="112729" name="Line 123"/>
                    <p:cNvSpPr>
                      <a:spLocks noChangeShapeType="1"/>
                    </p:cNvSpPr>
                    <p:nvPr/>
                  </p:nvSpPr>
                  <p:spPr bwMode="auto">
                    <a:xfrm flipV="1">
                      <a:off x="2164" y="1970"/>
                      <a:ext cx="0" cy="235"/>
                    </a:xfrm>
                    <a:prstGeom prst="line">
                      <a:avLst/>
                    </a:prstGeom>
                    <a:noFill/>
                    <a:ln w="12700">
                      <a:solidFill>
                        <a:srgbClr val="6D6D6D"/>
                      </a:solidFill>
                      <a:round/>
                      <a:headEnd/>
                      <a:tailEnd/>
                    </a:ln>
                  </p:spPr>
                  <p:txBody>
                    <a:bodyPr wrap="none" anchor="ctr"/>
                    <a:lstStyle/>
                    <a:p>
                      <a:endParaRPr lang="es-MX"/>
                    </a:p>
                  </p:txBody>
                </p:sp>
                <p:sp>
                  <p:nvSpPr>
                    <p:cNvPr id="112730" name="Freeform 124"/>
                    <p:cNvSpPr>
                      <a:spLocks/>
                    </p:cNvSpPr>
                    <p:nvPr/>
                  </p:nvSpPr>
                  <p:spPr bwMode="auto">
                    <a:xfrm>
                      <a:off x="2200" y="1948"/>
                      <a:ext cx="23" cy="76"/>
                    </a:xfrm>
                    <a:custGeom>
                      <a:avLst/>
                      <a:gdLst>
                        <a:gd name="T0" fmla="*/ 0 w 23"/>
                        <a:gd name="T1" fmla="*/ 0 h 76"/>
                        <a:gd name="T2" fmla="*/ 22 w 23"/>
                        <a:gd name="T3" fmla="*/ 0 h 76"/>
                        <a:gd name="T4" fmla="*/ 22 w 23"/>
                        <a:gd name="T5" fmla="*/ 70 h 76"/>
                        <a:gd name="T6" fmla="*/ 15 w 23"/>
                        <a:gd name="T7" fmla="*/ 75 h 76"/>
                        <a:gd name="T8" fmla="*/ 15 w 23"/>
                        <a:gd name="T9" fmla="*/ 5 h 76"/>
                        <a:gd name="T10" fmla="*/ 2 w 23"/>
                        <a:gd name="T11" fmla="*/ 5 h 76"/>
                        <a:gd name="T12" fmla="*/ 0 w 23"/>
                        <a:gd name="T13" fmla="*/ 0 h 76"/>
                        <a:gd name="T14" fmla="*/ 0 60000 65536"/>
                        <a:gd name="T15" fmla="*/ 0 60000 65536"/>
                        <a:gd name="T16" fmla="*/ 0 60000 65536"/>
                        <a:gd name="T17" fmla="*/ 0 60000 65536"/>
                        <a:gd name="T18" fmla="*/ 0 60000 65536"/>
                        <a:gd name="T19" fmla="*/ 0 60000 65536"/>
                        <a:gd name="T20" fmla="*/ 0 60000 65536"/>
                        <a:gd name="T21" fmla="*/ 0 w 23"/>
                        <a:gd name="T22" fmla="*/ 0 h 76"/>
                        <a:gd name="T23" fmla="*/ 23 w 23"/>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76">
                          <a:moveTo>
                            <a:pt x="0" y="0"/>
                          </a:moveTo>
                          <a:lnTo>
                            <a:pt x="22" y="0"/>
                          </a:lnTo>
                          <a:lnTo>
                            <a:pt x="22" y="70"/>
                          </a:lnTo>
                          <a:lnTo>
                            <a:pt x="15" y="75"/>
                          </a:lnTo>
                          <a:lnTo>
                            <a:pt x="15" y="5"/>
                          </a:lnTo>
                          <a:lnTo>
                            <a:pt x="2" y="5"/>
                          </a:lnTo>
                          <a:lnTo>
                            <a:pt x="0" y="0"/>
                          </a:lnTo>
                        </a:path>
                      </a:pathLst>
                    </a:custGeom>
                    <a:solidFill>
                      <a:srgbClr val="6D6D6D"/>
                    </a:solidFill>
                    <a:ln w="12700" cap="rnd">
                      <a:solidFill>
                        <a:srgbClr val="6D6D6D"/>
                      </a:solidFill>
                      <a:round/>
                      <a:headEnd/>
                      <a:tailEnd/>
                    </a:ln>
                  </p:spPr>
                  <p:txBody>
                    <a:bodyPr/>
                    <a:lstStyle/>
                    <a:p>
                      <a:pPr eaLnBrk="0" hangingPunct="0"/>
                      <a:endParaRPr lang="en-US"/>
                    </a:p>
                  </p:txBody>
                </p:sp>
                <p:sp>
                  <p:nvSpPr>
                    <p:cNvPr id="112731" name="Freeform 125"/>
                    <p:cNvSpPr>
                      <a:spLocks/>
                    </p:cNvSpPr>
                    <p:nvPr/>
                  </p:nvSpPr>
                  <p:spPr bwMode="auto">
                    <a:xfrm>
                      <a:off x="2115" y="1756"/>
                      <a:ext cx="138" cy="140"/>
                    </a:xfrm>
                    <a:custGeom>
                      <a:avLst/>
                      <a:gdLst>
                        <a:gd name="T0" fmla="*/ 20 w 138"/>
                        <a:gd name="T1" fmla="*/ 139 h 140"/>
                        <a:gd name="T2" fmla="*/ 12 w 138"/>
                        <a:gd name="T3" fmla="*/ 137 h 140"/>
                        <a:gd name="T4" fmla="*/ 6 w 138"/>
                        <a:gd name="T5" fmla="*/ 133 h 140"/>
                        <a:gd name="T6" fmla="*/ 3 w 138"/>
                        <a:gd name="T7" fmla="*/ 127 h 140"/>
                        <a:gd name="T8" fmla="*/ 0 w 138"/>
                        <a:gd name="T9" fmla="*/ 118 h 140"/>
                        <a:gd name="T10" fmla="*/ 0 w 138"/>
                        <a:gd name="T11" fmla="*/ 24 h 140"/>
                        <a:gd name="T12" fmla="*/ 0 w 138"/>
                        <a:gd name="T13" fmla="*/ 13 h 140"/>
                        <a:gd name="T14" fmla="*/ 4 w 138"/>
                        <a:gd name="T15" fmla="*/ 6 h 140"/>
                        <a:gd name="T16" fmla="*/ 10 w 138"/>
                        <a:gd name="T17" fmla="*/ 3 h 140"/>
                        <a:gd name="T18" fmla="*/ 20 w 138"/>
                        <a:gd name="T19" fmla="*/ 0 h 140"/>
                        <a:gd name="T20" fmla="*/ 119 w 138"/>
                        <a:gd name="T21" fmla="*/ 0 h 140"/>
                        <a:gd name="T22" fmla="*/ 129 w 138"/>
                        <a:gd name="T23" fmla="*/ 3 h 140"/>
                        <a:gd name="T24" fmla="*/ 134 w 138"/>
                        <a:gd name="T25" fmla="*/ 6 h 140"/>
                        <a:gd name="T26" fmla="*/ 136 w 138"/>
                        <a:gd name="T27" fmla="*/ 9 h 140"/>
                        <a:gd name="T28" fmla="*/ 137 w 138"/>
                        <a:gd name="T29" fmla="*/ 13 h 140"/>
                        <a:gd name="T30" fmla="*/ 137 w 138"/>
                        <a:gd name="T31" fmla="*/ 24 h 140"/>
                        <a:gd name="T32" fmla="*/ 137 w 138"/>
                        <a:gd name="T33" fmla="*/ 118 h 140"/>
                        <a:gd name="T34" fmla="*/ 136 w 138"/>
                        <a:gd name="T35" fmla="*/ 129 h 140"/>
                        <a:gd name="T36" fmla="*/ 134 w 138"/>
                        <a:gd name="T37" fmla="*/ 136 h 140"/>
                        <a:gd name="T38" fmla="*/ 132 w 138"/>
                        <a:gd name="T39" fmla="*/ 137 h 140"/>
                        <a:gd name="T40" fmla="*/ 128 w 138"/>
                        <a:gd name="T41" fmla="*/ 138 h 140"/>
                        <a:gd name="T42" fmla="*/ 119 w 138"/>
                        <a:gd name="T43" fmla="*/ 139 h 140"/>
                        <a:gd name="T44" fmla="*/ 20 w 138"/>
                        <a:gd name="T45" fmla="*/ 139 h 1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8"/>
                        <a:gd name="T70" fmla="*/ 0 h 140"/>
                        <a:gd name="T71" fmla="*/ 138 w 138"/>
                        <a:gd name="T72" fmla="*/ 140 h 1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8" h="140">
                          <a:moveTo>
                            <a:pt x="20" y="139"/>
                          </a:moveTo>
                          <a:lnTo>
                            <a:pt x="12" y="137"/>
                          </a:lnTo>
                          <a:lnTo>
                            <a:pt x="6" y="133"/>
                          </a:lnTo>
                          <a:lnTo>
                            <a:pt x="3" y="127"/>
                          </a:lnTo>
                          <a:lnTo>
                            <a:pt x="0" y="118"/>
                          </a:lnTo>
                          <a:lnTo>
                            <a:pt x="0" y="24"/>
                          </a:lnTo>
                          <a:lnTo>
                            <a:pt x="0" y="13"/>
                          </a:lnTo>
                          <a:lnTo>
                            <a:pt x="4" y="6"/>
                          </a:lnTo>
                          <a:lnTo>
                            <a:pt x="10" y="3"/>
                          </a:lnTo>
                          <a:lnTo>
                            <a:pt x="20" y="0"/>
                          </a:lnTo>
                          <a:lnTo>
                            <a:pt x="119" y="0"/>
                          </a:lnTo>
                          <a:lnTo>
                            <a:pt x="129" y="3"/>
                          </a:lnTo>
                          <a:lnTo>
                            <a:pt x="134" y="6"/>
                          </a:lnTo>
                          <a:lnTo>
                            <a:pt x="136" y="9"/>
                          </a:lnTo>
                          <a:lnTo>
                            <a:pt x="137" y="13"/>
                          </a:lnTo>
                          <a:lnTo>
                            <a:pt x="137" y="24"/>
                          </a:lnTo>
                          <a:lnTo>
                            <a:pt x="137" y="118"/>
                          </a:lnTo>
                          <a:lnTo>
                            <a:pt x="136" y="129"/>
                          </a:lnTo>
                          <a:lnTo>
                            <a:pt x="134" y="136"/>
                          </a:lnTo>
                          <a:lnTo>
                            <a:pt x="132" y="137"/>
                          </a:lnTo>
                          <a:lnTo>
                            <a:pt x="128" y="138"/>
                          </a:lnTo>
                          <a:lnTo>
                            <a:pt x="119" y="139"/>
                          </a:lnTo>
                          <a:lnTo>
                            <a:pt x="20" y="139"/>
                          </a:lnTo>
                        </a:path>
                      </a:pathLst>
                    </a:custGeom>
                    <a:noFill/>
                    <a:ln w="12700" cap="rnd">
                      <a:solidFill>
                        <a:srgbClr val="6D6D6D"/>
                      </a:solidFill>
                      <a:round/>
                      <a:headEnd/>
                      <a:tailEnd/>
                    </a:ln>
                  </p:spPr>
                  <p:txBody>
                    <a:bodyPr/>
                    <a:lstStyle/>
                    <a:p>
                      <a:pPr eaLnBrk="0" hangingPunct="0"/>
                      <a:endParaRPr lang="en-US"/>
                    </a:p>
                  </p:txBody>
                </p:sp>
                <p:sp>
                  <p:nvSpPr>
                    <p:cNvPr id="112732" name="Freeform 126"/>
                    <p:cNvSpPr>
                      <a:spLocks/>
                    </p:cNvSpPr>
                    <p:nvPr/>
                  </p:nvSpPr>
                  <p:spPr bwMode="auto">
                    <a:xfrm>
                      <a:off x="2137" y="1774"/>
                      <a:ext cx="92" cy="106"/>
                    </a:xfrm>
                    <a:custGeom>
                      <a:avLst/>
                      <a:gdLst>
                        <a:gd name="T0" fmla="*/ 13 w 92"/>
                        <a:gd name="T1" fmla="*/ 105 h 106"/>
                        <a:gd name="T2" fmla="*/ 7 w 92"/>
                        <a:gd name="T3" fmla="*/ 104 h 106"/>
                        <a:gd name="T4" fmla="*/ 4 w 92"/>
                        <a:gd name="T5" fmla="*/ 101 h 106"/>
                        <a:gd name="T6" fmla="*/ 2 w 92"/>
                        <a:gd name="T7" fmla="*/ 97 h 106"/>
                        <a:gd name="T8" fmla="*/ 0 w 92"/>
                        <a:gd name="T9" fmla="*/ 90 h 106"/>
                        <a:gd name="T10" fmla="*/ 0 w 92"/>
                        <a:gd name="T11" fmla="*/ 18 h 106"/>
                        <a:gd name="T12" fmla="*/ 0 w 92"/>
                        <a:gd name="T13" fmla="*/ 10 h 106"/>
                        <a:gd name="T14" fmla="*/ 2 w 92"/>
                        <a:gd name="T15" fmla="*/ 5 h 106"/>
                        <a:gd name="T16" fmla="*/ 6 w 92"/>
                        <a:gd name="T17" fmla="*/ 3 h 106"/>
                        <a:gd name="T18" fmla="*/ 13 w 92"/>
                        <a:gd name="T19" fmla="*/ 0 h 106"/>
                        <a:gd name="T20" fmla="*/ 79 w 92"/>
                        <a:gd name="T21" fmla="*/ 0 h 106"/>
                        <a:gd name="T22" fmla="*/ 86 w 92"/>
                        <a:gd name="T23" fmla="*/ 3 h 106"/>
                        <a:gd name="T24" fmla="*/ 90 w 92"/>
                        <a:gd name="T25" fmla="*/ 5 h 106"/>
                        <a:gd name="T26" fmla="*/ 91 w 92"/>
                        <a:gd name="T27" fmla="*/ 8 h 106"/>
                        <a:gd name="T28" fmla="*/ 91 w 92"/>
                        <a:gd name="T29" fmla="*/ 11 h 106"/>
                        <a:gd name="T30" fmla="*/ 91 w 92"/>
                        <a:gd name="T31" fmla="*/ 18 h 106"/>
                        <a:gd name="T32" fmla="*/ 91 w 92"/>
                        <a:gd name="T33" fmla="*/ 90 h 106"/>
                        <a:gd name="T34" fmla="*/ 91 w 92"/>
                        <a:gd name="T35" fmla="*/ 98 h 106"/>
                        <a:gd name="T36" fmla="*/ 90 w 92"/>
                        <a:gd name="T37" fmla="*/ 103 h 106"/>
                        <a:gd name="T38" fmla="*/ 87 w 92"/>
                        <a:gd name="T39" fmla="*/ 104 h 106"/>
                        <a:gd name="T40" fmla="*/ 85 w 92"/>
                        <a:gd name="T41" fmla="*/ 104 h 106"/>
                        <a:gd name="T42" fmla="*/ 79 w 92"/>
                        <a:gd name="T43" fmla="*/ 105 h 106"/>
                        <a:gd name="T44" fmla="*/ 13 w 92"/>
                        <a:gd name="T45" fmla="*/ 105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106"/>
                        <a:gd name="T71" fmla="*/ 92 w 92"/>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106">
                          <a:moveTo>
                            <a:pt x="13" y="105"/>
                          </a:moveTo>
                          <a:lnTo>
                            <a:pt x="7" y="104"/>
                          </a:lnTo>
                          <a:lnTo>
                            <a:pt x="4" y="101"/>
                          </a:lnTo>
                          <a:lnTo>
                            <a:pt x="2" y="97"/>
                          </a:lnTo>
                          <a:lnTo>
                            <a:pt x="0" y="90"/>
                          </a:lnTo>
                          <a:lnTo>
                            <a:pt x="0" y="18"/>
                          </a:lnTo>
                          <a:lnTo>
                            <a:pt x="0" y="10"/>
                          </a:lnTo>
                          <a:lnTo>
                            <a:pt x="2" y="5"/>
                          </a:lnTo>
                          <a:lnTo>
                            <a:pt x="6" y="3"/>
                          </a:lnTo>
                          <a:lnTo>
                            <a:pt x="13" y="0"/>
                          </a:lnTo>
                          <a:lnTo>
                            <a:pt x="79" y="0"/>
                          </a:lnTo>
                          <a:lnTo>
                            <a:pt x="86" y="3"/>
                          </a:lnTo>
                          <a:lnTo>
                            <a:pt x="90" y="5"/>
                          </a:lnTo>
                          <a:lnTo>
                            <a:pt x="91" y="8"/>
                          </a:lnTo>
                          <a:lnTo>
                            <a:pt x="91" y="11"/>
                          </a:lnTo>
                          <a:lnTo>
                            <a:pt x="91" y="18"/>
                          </a:lnTo>
                          <a:lnTo>
                            <a:pt x="91" y="90"/>
                          </a:lnTo>
                          <a:lnTo>
                            <a:pt x="91" y="98"/>
                          </a:lnTo>
                          <a:lnTo>
                            <a:pt x="90" y="103"/>
                          </a:lnTo>
                          <a:lnTo>
                            <a:pt x="87" y="104"/>
                          </a:lnTo>
                          <a:lnTo>
                            <a:pt x="85" y="104"/>
                          </a:lnTo>
                          <a:lnTo>
                            <a:pt x="79" y="105"/>
                          </a:lnTo>
                          <a:lnTo>
                            <a:pt x="13" y="105"/>
                          </a:lnTo>
                        </a:path>
                      </a:pathLst>
                    </a:custGeom>
                    <a:noFill/>
                    <a:ln w="12700" cap="rnd">
                      <a:solidFill>
                        <a:srgbClr val="6D6D6D"/>
                      </a:solidFill>
                      <a:round/>
                      <a:headEnd/>
                      <a:tailEnd/>
                    </a:ln>
                  </p:spPr>
                  <p:txBody>
                    <a:bodyPr/>
                    <a:lstStyle/>
                    <a:p>
                      <a:pPr eaLnBrk="0" hangingPunct="0"/>
                      <a:endParaRPr lang="en-US"/>
                    </a:p>
                  </p:txBody>
                </p:sp>
                <p:sp>
                  <p:nvSpPr>
                    <p:cNvPr id="112733" name="Freeform 127"/>
                    <p:cNvSpPr>
                      <a:spLocks/>
                    </p:cNvSpPr>
                    <p:nvPr/>
                  </p:nvSpPr>
                  <p:spPr bwMode="auto">
                    <a:xfrm>
                      <a:off x="2230" y="1763"/>
                      <a:ext cx="11" cy="115"/>
                    </a:xfrm>
                    <a:custGeom>
                      <a:avLst/>
                      <a:gdLst>
                        <a:gd name="T0" fmla="*/ 8 w 11"/>
                        <a:gd name="T1" fmla="*/ 114 h 115"/>
                        <a:gd name="T2" fmla="*/ 9 w 11"/>
                        <a:gd name="T3" fmla="*/ 114 h 115"/>
                        <a:gd name="T4" fmla="*/ 9 w 11"/>
                        <a:gd name="T5" fmla="*/ 15 h 115"/>
                        <a:gd name="T6" fmla="*/ 9 w 11"/>
                        <a:gd name="T7" fmla="*/ 13 h 115"/>
                        <a:gd name="T8" fmla="*/ 10 w 11"/>
                        <a:gd name="T9" fmla="*/ 12 h 115"/>
                        <a:gd name="T10" fmla="*/ 9 w 11"/>
                        <a:gd name="T11" fmla="*/ 11 h 115"/>
                        <a:gd name="T12" fmla="*/ 9 w 11"/>
                        <a:gd name="T13" fmla="*/ 10 h 115"/>
                        <a:gd name="T14" fmla="*/ 9 w 11"/>
                        <a:gd name="T15" fmla="*/ 9 h 115"/>
                        <a:gd name="T16" fmla="*/ 9 w 11"/>
                        <a:gd name="T17" fmla="*/ 8 h 115"/>
                        <a:gd name="T18" fmla="*/ 9 w 11"/>
                        <a:gd name="T19" fmla="*/ 7 h 115"/>
                        <a:gd name="T20" fmla="*/ 9 w 11"/>
                        <a:gd name="T21" fmla="*/ 6 h 115"/>
                        <a:gd name="T22" fmla="*/ 8 w 11"/>
                        <a:gd name="T23" fmla="*/ 5 h 115"/>
                        <a:gd name="T24" fmla="*/ 8 w 11"/>
                        <a:gd name="T25" fmla="*/ 5 h 115"/>
                        <a:gd name="T26" fmla="*/ 7 w 11"/>
                        <a:gd name="T27" fmla="*/ 4 h 115"/>
                        <a:gd name="T28" fmla="*/ 6 w 11"/>
                        <a:gd name="T29" fmla="*/ 3 h 115"/>
                        <a:gd name="T30" fmla="*/ 6 w 11"/>
                        <a:gd name="T31" fmla="*/ 2 h 115"/>
                        <a:gd name="T32" fmla="*/ 5 w 11"/>
                        <a:gd name="T33" fmla="*/ 2 h 115"/>
                        <a:gd name="T34" fmla="*/ 5 w 11"/>
                        <a:gd name="T35" fmla="*/ 1 h 115"/>
                        <a:gd name="T36" fmla="*/ 4 w 11"/>
                        <a:gd name="T37" fmla="*/ 1 h 115"/>
                        <a:gd name="T38" fmla="*/ 4 w 11"/>
                        <a:gd name="T39" fmla="*/ 1 h 115"/>
                        <a:gd name="T40" fmla="*/ 3 w 11"/>
                        <a:gd name="T41" fmla="*/ 0 h 115"/>
                        <a:gd name="T42" fmla="*/ 2 w 11"/>
                        <a:gd name="T43" fmla="*/ 0 h 115"/>
                        <a:gd name="T44" fmla="*/ 0 w 11"/>
                        <a:gd name="T45" fmla="*/ 2 h 115"/>
                        <a:gd name="T46" fmla="*/ 1 w 11"/>
                        <a:gd name="T47" fmla="*/ 2 h 115"/>
                        <a:gd name="T48" fmla="*/ 2 w 11"/>
                        <a:gd name="T49" fmla="*/ 2 h 115"/>
                        <a:gd name="T50" fmla="*/ 2 w 11"/>
                        <a:gd name="T51" fmla="*/ 3 h 115"/>
                        <a:gd name="T52" fmla="*/ 3 w 11"/>
                        <a:gd name="T53" fmla="*/ 3 h 115"/>
                        <a:gd name="T54" fmla="*/ 4 w 11"/>
                        <a:gd name="T55" fmla="*/ 4 h 115"/>
                        <a:gd name="T56" fmla="*/ 4 w 11"/>
                        <a:gd name="T57" fmla="*/ 4 h 115"/>
                        <a:gd name="T58" fmla="*/ 5 w 11"/>
                        <a:gd name="T59" fmla="*/ 5 h 115"/>
                        <a:gd name="T60" fmla="*/ 5 w 11"/>
                        <a:gd name="T61" fmla="*/ 6 h 115"/>
                        <a:gd name="T62" fmla="*/ 6 w 11"/>
                        <a:gd name="T63" fmla="*/ 7 h 115"/>
                        <a:gd name="T64" fmla="*/ 6 w 11"/>
                        <a:gd name="T65" fmla="*/ 7 h 115"/>
                        <a:gd name="T66" fmla="*/ 7 w 11"/>
                        <a:gd name="T67" fmla="*/ 8 h 115"/>
                        <a:gd name="T68" fmla="*/ 7 w 11"/>
                        <a:gd name="T69" fmla="*/ 9 h 115"/>
                        <a:gd name="T70" fmla="*/ 7 w 11"/>
                        <a:gd name="T71" fmla="*/ 10 h 115"/>
                        <a:gd name="T72" fmla="*/ 8 w 11"/>
                        <a:gd name="T73" fmla="*/ 11 h 115"/>
                        <a:gd name="T74" fmla="*/ 8 w 11"/>
                        <a:gd name="T75" fmla="*/ 12 h 115"/>
                        <a:gd name="T76" fmla="*/ 8 w 11"/>
                        <a:gd name="T77" fmla="*/ 13 h 115"/>
                        <a:gd name="T78" fmla="*/ 8 w 11"/>
                        <a:gd name="T79" fmla="*/ 14 h 115"/>
                        <a:gd name="T80" fmla="*/ 8 w 11"/>
                        <a:gd name="T81" fmla="*/ 14 h 115"/>
                        <a:gd name="T82" fmla="*/ 8 w 11"/>
                        <a:gd name="T83" fmla="*/ 114 h 1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115"/>
                        <a:gd name="T128" fmla="*/ 11 w 11"/>
                        <a:gd name="T129" fmla="*/ 115 h 1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115">
                          <a:moveTo>
                            <a:pt x="8" y="114"/>
                          </a:moveTo>
                          <a:lnTo>
                            <a:pt x="9" y="114"/>
                          </a:lnTo>
                          <a:lnTo>
                            <a:pt x="9" y="15"/>
                          </a:lnTo>
                          <a:lnTo>
                            <a:pt x="9" y="13"/>
                          </a:lnTo>
                          <a:lnTo>
                            <a:pt x="10" y="12"/>
                          </a:lnTo>
                          <a:lnTo>
                            <a:pt x="9" y="11"/>
                          </a:lnTo>
                          <a:lnTo>
                            <a:pt x="9" y="10"/>
                          </a:lnTo>
                          <a:lnTo>
                            <a:pt x="9" y="9"/>
                          </a:lnTo>
                          <a:lnTo>
                            <a:pt x="9" y="8"/>
                          </a:lnTo>
                          <a:lnTo>
                            <a:pt x="9" y="7"/>
                          </a:lnTo>
                          <a:lnTo>
                            <a:pt x="9" y="6"/>
                          </a:lnTo>
                          <a:lnTo>
                            <a:pt x="8" y="5"/>
                          </a:lnTo>
                          <a:lnTo>
                            <a:pt x="7" y="4"/>
                          </a:lnTo>
                          <a:lnTo>
                            <a:pt x="6" y="3"/>
                          </a:lnTo>
                          <a:lnTo>
                            <a:pt x="6" y="2"/>
                          </a:lnTo>
                          <a:lnTo>
                            <a:pt x="5" y="2"/>
                          </a:lnTo>
                          <a:lnTo>
                            <a:pt x="5" y="1"/>
                          </a:lnTo>
                          <a:lnTo>
                            <a:pt x="4" y="1"/>
                          </a:lnTo>
                          <a:lnTo>
                            <a:pt x="3" y="0"/>
                          </a:lnTo>
                          <a:lnTo>
                            <a:pt x="2" y="0"/>
                          </a:lnTo>
                          <a:lnTo>
                            <a:pt x="0" y="2"/>
                          </a:lnTo>
                          <a:lnTo>
                            <a:pt x="1" y="2"/>
                          </a:lnTo>
                          <a:lnTo>
                            <a:pt x="2" y="2"/>
                          </a:lnTo>
                          <a:lnTo>
                            <a:pt x="2" y="3"/>
                          </a:lnTo>
                          <a:lnTo>
                            <a:pt x="3" y="3"/>
                          </a:lnTo>
                          <a:lnTo>
                            <a:pt x="4" y="4"/>
                          </a:lnTo>
                          <a:lnTo>
                            <a:pt x="5" y="5"/>
                          </a:lnTo>
                          <a:lnTo>
                            <a:pt x="5" y="6"/>
                          </a:lnTo>
                          <a:lnTo>
                            <a:pt x="6" y="7"/>
                          </a:lnTo>
                          <a:lnTo>
                            <a:pt x="7" y="8"/>
                          </a:lnTo>
                          <a:lnTo>
                            <a:pt x="7" y="9"/>
                          </a:lnTo>
                          <a:lnTo>
                            <a:pt x="7" y="10"/>
                          </a:lnTo>
                          <a:lnTo>
                            <a:pt x="8" y="11"/>
                          </a:lnTo>
                          <a:lnTo>
                            <a:pt x="8" y="12"/>
                          </a:lnTo>
                          <a:lnTo>
                            <a:pt x="8" y="13"/>
                          </a:lnTo>
                          <a:lnTo>
                            <a:pt x="8" y="14"/>
                          </a:lnTo>
                          <a:lnTo>
                            <a:pt x="8" y="114"/>
                          </a:lnTo>
                        </a:path>
                      </a:pathLst>
                    </a:custGeom>
                    <a:solidFill>
                      <a:srgbClr val="DBDBDB"/>
                    </a:solidFill>
                    <a:ln w="12700" cap="rnd">
                      <a:noFill/>
                      <a:round/>
                      <a:headEnd/>
                      <a:tailEnd/>
                    </a:ln>
                  </p:spPr>
                  <p:txBody>
                    <a:bodyPr/>
                    <a:lstStyle/>
                    <a:p>
                      <a:pPr eaLnBrk="0" hangingPunct="0"/>
                      <a:endParaRPr lang="en-US"/>
                    </a:p>
                  </p:txBody>
                </p:sp>
                <p:sp>
                  <p:nvSpPr>
                    <p:cNvPr id="112734" name="Freeform 128"/>
                    <p:cNvSpPr>
                      <a:spLocks/>
                    </p:cNvSpPr>
                    <p:nvPr/>
                  </p:nvSpPr>
                  <p:spPr bwMode="auto">
                    <a:xfrm>
                      <a:off x="2194" y="1779"/>
                      <a:ext cx="11" cy="88"/>
                    </a:xfrm>
                    <a:custGeom>
                      <a:avLst/>
                      <a:gdLst>
                        <a:gd name="T0" fmla="*/ 8 w 11"/>
                        <a:gd name="T1" fmla="*/ 87 h 88"/>
                        <a:gd name="T2" fmla="*/ 10 w 11"/>
                        <a:gd name="T3" fmla="*/ 87 h 88"/>
                        <a:gd name="T4" fmla="*/ 10 w 11"/>
                        <a:gd name="T5" fmla="*/ 15 h 88"/>
                        <a:gd name="T6" fmla="*/ 10 w 11"/>
                        <a:gd name="T7" fmla="*/ 12 h 88"/>
                        <a:gd name="T8" fmla="*/ 10 w 11"/>
                        <a:gd name="T9" fmla="*/ 11 h 88"/>
                        <a:gd name="T10" fmla="*/ 10 w 11"/>
                        <a:gd name="T11" fmla="*/ 11 h 88"/>
                        <a:gd name="T12" fmla="*/ 10 w 11"/>
                        <a:gd name="T13" fmla="*/ 10 h 88"/>
                        <a:gd name="T14" fmla="*/ 9 w 11"/>
                        <a:gd name="T15" fmla="*/ 9 h 88"/>
                        <a:gd name="T16" fmla="*/ 9 w 11"/>
                        <a:gd name="T17" fmla="*/ 8 h 88"/>
                        <a:gd name="T18" fmla="*/ 9 w 11"/>
                        <a:gd name="T19" fmla="*/ 7 h 88"/>
                        <a:gd name="T20" fmla="*/ 9 w 11"/>
                        <a:gd name="T21" fmla="*/ 6 h 88"/>
                        <a:gd name="T22" fmla="*/ 8 w 11"/>
                        <a:gd name="T23" fmla="*/ 6 h 88"/>
                        <a:gd name="T24" fmla="*/ 8 w 11"/>
                        <a:gd name="T25" fmla="*/ 5 h 88"/>
                        <a:gd name="T26" fmla="*/ 8 w 11"/>
                        <a:gd name="T27" fmla="*/ 4 h 88"/>
                        <a:gd name="T28" fmla="*/ 7 w 11"/>
                        <a:gd name="T29" fmla="*/ 3 h 88"/>
                        <a:gd name="T30" fmla="*/ 6 w 11"/>
                        <a:gd name="T31" fmla="*/ 3 h 88"/>
                        <a:gd name="T32" fmla="*/ 6 w 11"/>
                        <a:gd name="T33" fmla="*/ 2 h 88"/>
                        <a:gd name="T34" fmla="*/ 5 w 11"/>
                        <a:gd name="T35" fmla="*/ 1 h 88"/>
                        <a:gd name="T36" fmla="*/ 4 w 11"/>
                        <a:gd name="T37" fmla="*/ 1 h 88"/>
                        <a:gd name="T38" fmla="*/ 3 w 11"/>
                        <a:gd name="T39" fmla="*/ 0 h 88"/>
                        <a:gd name="T40" fmla="*/ 2 w 11"/>
                        <a:gd name="T41" fmla="*/ 0 h 88"/>
                        <a:gd name="T42" fmla="*/ 2 w 11"/>
                        <a:gd name="T43" fmla="*/ 0 h 88"/>
                        <a:gd name="T44" fmla="*/ 0 w 11"/>
                        <a:gd name="T45" fmla="*/ 2 h 88"/>
                        <a:gd name="T46" fmla="*/ 1 w 11"/>
                        <a:gd name="T47" fmla="*/ 2 h 88"/>
                        <a:gd name="T48" fmla="*/ 1 w 11"/>
                        <a:gd name="T49" fmla="*/ 3 h 88"/>
                        <a:gd name="T50" fmla="*/ 2 w 11"/>
                        <a:gd name="T51" fmla="*/ 3 h 88"/>
                        <a:gd name="T52" fmla="*/ 3 w 11"/>
                        <a:gd name="T53" fmla="*/ 3 h 88"/>
                        <a:gd name="T54" fmla="*/ 4 w 11"/>
                        <a:gd name="T55" fmla="*/ 3 h 88"/>
                        <a:gd name="T56" fmla="*/ 4 w 11"/>
                        <a:gd name="T57" fmla="*/ 4 h 88"/>
                        <a:gd name="T58" fmla="*/ 5 w 11"/>
                        <a:gd name="T59" fmla="*/ 5 h 88"/>
                        <a:gd name="T60" fmla="*/ 6 w 11"/>
                        <a:gd name="T61" fmla="*/ 6 h 88"/>
                        <a:gd name="T62" fmla="*/ 6 w 11"/>
                        <a:gd name="T63" fmla="*/ 7 h 88"/>
                        <a:gd name="T64" fmla="*/ 7 w 11"/>
                        <a:gd name="T65" fmla="*/ 8 h 88"/>
                        <a:gd name="T66" fmla="*/ 8 w 11"/>
                        <a:gd name="T67" fmla="*/ 9 h 88"/>
                        <a:gd name="T68" fmla="*/ 8 w 11"/>
                        <a:gd name="T69" fmla="*/ 10 h 88"/>
                        <a:gd name="T70" fmla="*/ 8 w 11"/>
                        <a:gd name="T71" fmla="*/ 11 h 88"/>
                        <a:gd name="T72" fmla="*/ 8 w 11"/>
                        <a:gd name="T73" fmla="*/ 11 h 88"/>
                        <a:gd name="T74" fmla="*/ 8 w 11"/>
                        <a:gd name="T75" fmla="*/ 12 h 88"/>
                        <a:gd name="T76" fmla="*/ 8 w 11"/>
                        <a:gd name="T77" fmla="*/ 13 h 88"/>
                        <a:gd name="T78" fmla="*/ 8 w 11"/>
                        <a:gd name="T79" fmla="*/ 14 h 88"/>
                        <a:gd name="T80" fmla="*/ 8 w 11"/>
                        <a:gd name="T81" fmla="*/ 87 h 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
                        <a:gd name="T124" fmla="*/ 0 h 88"/>
                        <a:gd name="T125" fmla="*/ 11 w 11"/>
                        <a:gd name="T126" fmla="*/ 88 h 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 h="88">
                          <a:moveTo>
                            <a:pt x="8" y="87"/>
                          </a:moveTo>
                          <a:lnTo>
                            <a:pt x="10" y="87"/>
                          </a:lnTo>
                          <a:lnTo>
                            <a:pt x="10" y="15"/>
                          </a:lnTo>
                          <a:lnTo>
                            <a:pt x="10" y="12"/>
                          </a:lnTo>
                          <a:lnTo>
                            <a:pt x="10" y="11"/>
                          </a:lnTo>
                          <a:lnTo>
                            <a:pt x="10" y="10"/>
                          </a:lnTo>
                          <a:lnTo>
                            <a:pt x="9" y="9"/>
                          </a:lnTo>
                          <a:lnTo>
                            <a:pt x="9" y="8"/>
                          </a:lnTo>
                          <a:lnTo>
                            <a:pt x="9" y="7"/>
                          </a:lnTo>
                          <a:lnTo>
                            <a:pt x="9" y="6"/>
                          </a:lnTo>
                          <a:lnTo>
                            <a:pt x="8" y="6"/>
                          </a:lnTo>
                          <a:lnTo>
                            <a:pt x="8" y="5"/>
                          </a:lnTo>
                          <a:lnTo>
                            <a:pt x="8" y="4"/>
                          </a:lnTo>
                          <a:lnTo>
                            <a:pt x="7" y="3"/>
                          </a:lnTo>
                          <a:lnTo>
                            <a:pt x="6" y="3"/>
                          </a:lnTo>
                          <a:lnTo>
                            <a:pt x="6" y="2"/>
                          </a:lnTo>
                          <a:lnTo>
                            <a:pt x="5" y="1"/>
                          </a:lnTo>
                          <a:lnTo>
                            <a:pt x="4" y="1"/>
                          </a:lnTo>
                          <a:lnTo>
                            <a:pt x="3" y="0"/>
                          </a:lnTo>
                          <a:lnTo>
                            <a:pt x="2" y="0"/>
                          </a:lnTo>
                          <a:lnTo>
                            <a:pt x="0" y="2"/>
                          </a:lnTo>
                          <a:lnTo>
                            <a:pt x="1" y="2"/>
                          </a:lnTo>
                          <a:lnTo>
                            <a:pt x="1" y="3"/>
                          </a:lnTo>
                          <a:lnTo>
                            <a:pt x="2" y="3"/>
                          </a:lnTo>
                          <a:lnTo>
                            <a:pt x="3" y="3"/>
                          </a:lnTo>
                          <a:lnTo>
                            <a:pt x="4" y="3"/>
                          </a:lnTo>
                          <a:lnTo>
                            <a:pt x="4" y="4"/>
                          </a:lnTo>
                          <a:lnTo>
                            <a:pt x="5" y="5"/>
                          </a:lnTo>
                          <a:lnTo>
                            <a:pt x="6" y="6"/>
                          </a:lnTo>
                          <a:lnTo>
                            <a:pt x="6" y="7"/>
                          </a:lnTo>
                          <a:lnTo>
                            <a:pt x="7" y="8"/>
                          </a:lnTo>
                          <a:lnTo>
                            <a:pt x="8" y="9"/>
                          </a:lnTo>
                          <a:lnTo>
                            <a:pt x="8" y="10"/>
                          </a:lnTo>
                          <a:lnTo>
                            <a:pt x="8" y="11"/>
                          </a:lnTo>
                          <a:lnTo>
                            <a:pt x="8" y="12"/>
                          </a:lnTo>
                          <a:lnTo>
                            <a:pt x="8" y="13"/>
                          </a:lnTo>
                          <a:lnTo>
                            <a:pt x="8" y="14"/>
                          </a:lnTo>
                          <a:lnTo>
                            <a:pt x="8" y="87"/>
                          </a:lnTo>
                        </a:path>
                      </a:pathLst>
                    </a:custGeom>
                    <a:solidFill>
                      <a:srgbClr val="DBDBDB"/>
                    </a:solidFill>
                    <a:ln w="12700" cap="rnd">
                      <a:noFill/>
                      <a:round/>
                      <a:headEnd/>
                      <a:tailEnd/>
                    </a:ln>
                  </p:spPr>
                  <p:txBody>
                    <a:bodyPr/>
                    <a:lstStyle/>
                    <a:p>
                      <a:pPr eaLnBrk="0" hangingPunct="0"/>
                      <a:endParaRPr lang="en-US"/>
                    </a:p>
                  </p:txBody>
                </p:sp>
                <p:sp>
                  <p:nvSpPr>
                    <p:cNvPr id="112735" name="Freeform 129"/>
                    <p:cNvSpPr>
                      <a:spLocks/>
                    </p:cNvSpPr>
                    <p:nvPr/>
                  </p:nvSpPr>
                  <p:spPr bwMode="auto">
                    <a:xfrm>
                      <a:off x="2227" y="1947"/>
                      <a:ext cx="3" cy="50"/>
                    </a:xfrm>
                    <a:custGeom>
                      <a:avLst/>
                      <a:gdLst>
                        <a:gd name="T0" fmla="*/ 2 w 3"/>
                        <a:gd name="T1" fmla="*/ 49 h 50"/>
                        <a:gd name="T2" fmla="*/ 2 w 3"/>
                        <a:gd name="T3" fmla="*/ 0 h 50"/>
                        <a:gd name="T4" fmla="*/ 0 w 3"/>
                        <a:gd name="T5" fmla="*/ 0 h 50"/>
                        <a:gd name="T6" fmla="*/ 0 w 3"/>
                        <a:gd name="T7" fmla="*/ 49 h 50"/>
                        <a:gd name="T8" fmla="*/ 2 w 3"/>
                        <a:gd name="T9" fmla="*/ 49 h 50"/>
                        <a:gd name="T10" fmla="*/ 0 60000 65536"/>
                        <a:gd name="T11" fmla="*/ 0 60000 65536"/>
                        <a:gd name="T12" fmla="*/ 0 60000 65536"/>
                        <a:gd name="T13" fmla="*/ 0 60000 65536"/>
                        <a:gd name="T14" fmla="*/ 0 60000 65536"/>
                        <a:gd name="T15" fmla="*/ 0 w 3"/>
                        <a:gd name="T16" fmla="*/ 0 h 50"/>
                        <a:gd name="T17" fmla="*/ 3 w 3"/>
                        <a:gd name="T18" fmla="*/ 50 h 50"/>
                      </a:gdLst>
                      <a:ahLst/>
                      <a:cxnLst>
                        <a:cxn ang="T10">
                          <a:pos x="T0" y="T1"/>
                        </a:cxn>
                        <a:cxn ang="T11">
                          <a:pos x="T2" y="T3"/>
                        </a:cxn>
                        <a:cxn ang="T12">
                          <a:pos x="T4" y="T5"/>
                        </a:cxn>
                        <a:cxn ang="T13">
                          <a:pos x="T6" y="T7"/>
                        </a:cxn>
                        <a:cxn ang="T14">
                          <a:pos x="T8" y="T9"/>
                        </a:cxn>
                      </a:cxnLst>
                      <a:rect l="T15" t="T16" r="T17" b="T18"/>
                      <a:pathLst>
                        <a:path w="3" h="50">
                          <a:moveTo>
                            <a:pt x="2" y="49"/>
                          </a:moveTo>
                          <a:lnTo>
                            <a:pt x="2" y="0"/>
                          </a:lnTo>
                          <a:lnTo>
                            <a:pt x="0" y="0"/>
                          </a:lnTo>
                          <a:lnTo>
                            <a:pt x="0" y="49"/>
                          </a:lnTo>
                          <a:lnTo>
                            <a:pt x="2" y="49"/>
                          </a:lnTo>
                        </a:path>
                      </a:pathLst>
                    </a:custGeom>
                    <a:solidFill>
                      <a:srgbClr val="DBDBDB"/>
                    </a:solidFill>
                    <a:ln w="12700" cap="rnd">
                      <a:noFill/>
                      <a:round/>
                      <a:headEnd/>
                      <a:tailEnd/>
                    </a:ln>
                  </p:spPr>
                  <p:txBody>
                    <a:bodyPr/>
                    <a:lstStyle/>
                    <a:p>
                      <a:pPr eaLnBrk="0" hangingPunct="0"/>
                      <a:endParaRPr lang="en-US"/>
                    </a:p>
                  </p:txBody>
                </p:sp>
                <p:sp>
                  <p:nvSpPr>
                    <p:cNvPr id="112736" name="Freeform 130"/>
                    <p:cNvSpPr>
                      <a:spLocks/>
                    </p:cNvSpPr>
                    <p:nvPr/>
                  </p:nvSpPr>
                  <p:spPr bwMode="auto">
                    <a:xfrm>
                      <a:off x="2185"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noFill/>
                      <a:round/>
                      <a:headEnd/>
                      <a:tailEnd/>
                    </a:ln>
                  </p:spPr>
                  <p:txBody>
                    <a:bodyPr/>
                    <a:lstStyle/>
                    <a:p>
                      <a:pPr eaLnBrk="0" hangingPunct="0"/>
                      <a:endParaRPr lang="en-US"/>
                    </a:p>
                  </p:txBody>
                </p:sp>
                <p:sp>
                  <p:nvSpPr>
                    <p:cNvPr id="112737" name="Freeform 131"/>
                    <p:cNvSpPr>
                      <a:spLocks/>
                    </p:cNvSpPr>
                    <p:nvPr/>
                  </p:nvSpPr>
                  <p:spPr bwMode="auto">
                    <a:xfrm>
                      <a:off x="2152"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noFill/>
                      <a:round/>
                      <a:headEnd/>
                      <a:tailEnd/>
                    </a:ln>
                  </p:spPr>
                  <p:txBody>
                    <a:bodyPr/>
                    <a:lstStyle/>
                    <a:p>
                      <a:pPr eaLnBrk="0" hangingPunct="0"/>
                      <a:endParaRPr lang="en-US"/>
                    </a:p>
                  </p:txBody>
                </p:sp>
                <p:sp>
                  <p:nvSpPr>
                    <p:cNvPr id="112738" name="Freeform 132"/>
                    <p:cNvSpPr>
                      <a:spLocks/>
                    </p:cNvSpPr>
                    <p:nvPr/>
                  </p:nvSpPr>
                  <p:spPr bwMode="auto">
                    <a:xfrm>
                      <a:off x="2263" y="1672"/>
                      <a:ext cx="11" cy="219"/>
                    </a:xfrm>
                    <a:custGeom>
                      <a:avLst/>
                      <a:gdLst>
                        <a:gd name="T0" fmla="*/ 8 w 11"/>
                        <a:gd name="T1" fmla="*/ 218 h 219"/>
                        <a:gd name="T2" fmla="*/ 9 w 11"/>
                        <a:gd name="T3" fmla="*/ 218 h 219"/>
                        <a:gd name="T4" fmla="*/ 10 w 11"/>
                        <a:gd name="T5" fmla="*/ 16 h 219"/>
                        <a:gd name="T6" fmla="*/ 10 w 11"/>
                        <a:gd name="T7" fmla="*/ 13 h 219"/>
                        <a:gd name="T8" fmla="*/ 10 w 11"/>
                        <a:gd name="T9" fmla="*/ 12 h 219"/>
                        <a:gd name="T10" fmla="*/ 10 w 11"/>
                        <a:gd name="T11" fmla="*/ 11 h 219"/>
                        <a:gd name="T12" fmla="*/ 10 w 11"/>
                        <a:gd name="T13" fmla="*/ 10 h 219"/>
                        <a:gd name="T14" fmla="*/ 9 w 11"/>
                        <a:gd name="T15" fmla="*/ 9 h 219"/>
                        <a:gd name="T16" fmla="*/ 9 w 11"/>
                        <a:gd name="T17" fmla="*/ 8 h 219"/>
                        <a:gd name="T18" fmla="*/ 9 w 11"/>
                        <a:gd name="T19" fmla="*/ 7 h 219"/>
                        <a:gd name="T20" fmla="*/ 9 w 11"/>
                        <a:gd name="T21" fmla="*/ 6 h 219"/>
                        <a:gd name="T22" fmla="*/ 8 w 11"/>
                        <a:gd name="T23" fmla="*/ 5 h 219"/>
                        <a:gd name="T24" fmla="*/ 8 w 11"/>
                        <a:gd name="T25" fmla="*/ 4 h 219"/>
                        <a:gd name="T26" fmla="*/ 6 w 11"/>
                        <a:gd name="T27" fmla="*/ 3 h 219"/>
                        <a:gd name="T28" fmla="*/ 6 w 11"/>
                        <a:gd name="T29" fmla="*/ 2 h 219"/>
                        <a:gd name="T30" fmla="*/ 5 w 11"/>
                        <a:gd name="T31" fmla="*/ 1 h 219"/>
                        <a:gd name="T32" fmla="*/ 4 w 11"/>
                        <a:gd name="T33" fmla="*/ 1 h 219"/>
                        <a:gd name="T34" fmla="*/ 4 w 11"/>
                        <a:gd name="T35" fmla="*/ 1 h 219"/>
                        <a:gd name="T36" fmla="*/ 3 w 11"/>
                        <a:gd name="T37" fmla="*/ 1 h 219"/>
                        <a:gd name="T38" fmla="*/ 2 w 11"/>
                        <a:gd name="T39" fmla="*/ 0 h 219"/>
                        <a:gd name="T40" fmla="*/ 2 w 11"/>
                        <a:gd name="T41" fmla="*/ 0 h 219"/>
                        <a:gd name="T42" fmla="*/ 0 w 11"/>
                        <a:gd name="T43" fmla="*/ 2 h 219"/>
                        <a:gd name="T44" fmla="*/ 1 w 11"/>
                        <a:gd name="T45" fmla="*/ 2 h 219"/>
                        <a:gd name="T46" fmla="*/ 1 w 11"/>
                        <a:gd name="T47" fmla="*/ 2 h 219"/>
                        <a:gd name="T48" fmla="*/ 2 w 11"/>
                        <a:gd name="T49" fmla="*/ 3 h 219"/>
                        <a:gd name="T50" fmla="*/ 3 w 11"/>
                        <a:gd name="T51" fmla="*/ 3 h 219"/>
                        <a:gd name="T52" fmla="*/ 4 w 11"/>
                        <a:gd name="T53" fmla="*/ 3 h 219"/>
                        <a:gd name="T54" fmla="*/ 4 w 11"/>
                        <a:gd name="T55" fmla="*/ 4 h 219"/>
                        <a:gd name="T56" fmla="*/ 5 w 11"/>
                        <a:gd name="T57" fmla="*/ 5 h 219"/>
                        <a:gd name="T58" fmla="*/ 5 w 11"/>
                        <a:gd name="T59" fmla="*/ 5 h 219"/>
                        <a:gd name="T60" fmla="*/ 6 w 11"/>
                        <a:gd name="T61" fmla="*/ 6 h 219"/>
                        <a:gd name="T62" fmla="*/ 6 w 11"/>
                        <a:gd name="T63" fmla="*/ 7 h 219"/>
                        <a:gd name="T64" fmla="*/ 6 w 11"/>
                        <a:gd name="T65" fmla="*/ 8 h 219"/>
                        <a:gd name="T66" fmla="*/ 7 w 11"/>
                        <a:gd name="T67" fmla="*/ 8 h 219"/>
                        <a:gd name="T68" fmla="*/ 8 w 11"/>
                        <a:gd name="T69" fmla="*/ 9 h 219"/>
                        <a:gd name="T70" fmla="*/ 8 w 11"/>
                        <a:gd name="T71" fmla="*/ 10 h 219"/>
                        <a:gd name="T72" fmla="*/ 8 w 11"/>
                        <a:gd name="T73" fmla="*/ 11 h 219"/>
                        <a:gd name="T74" fmla="*/ 8 w 11"/>
                        <a:gd name="T75" fmla="*/ 12 h 219"/>
                        <a:gd name="T76" fmla="*/ 8 w 11"/>
                        <a:gd name="T77" fmla="*/ 13 h 219"/>
                        <a:gd name="T78" fmla="*/ 8 w 11"/>
                        <a:gd name="T79" fmla="*/ 14 h 219"/>
                        <a:gd name="T80" fmla="*/ 8 w 11"/>
                        <a:gd name="T81" fmla="*/ 15 h 219"/>
                        <a:gd name="T82" fmla="*/ 8 w 11"/>
                        <a:gd name="T83" fmla="*/ 218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219"/>
                        <a:gd name="T128" fmla="*/ 11 w 11"/>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219">
                          <a:moveTo>
                            <a:pt x="8" y="218"/>
                          </a:moveTo>
                          <a:lnTo>
                            <a:pt x="9" y="218"/>
                          </a:lnTo>
                          <a:lnTo>
                            <a:pt x="10" y="16"/>
                          </a:lnTo>
                          <a:lnTo>
                            <a:pt x="10" y="13"/>
                          </a:lnTo>
                          <a:lnTo>
                            <a:pt x="10" y="12"/>
                          </a:lnTo>
                          <a:lnTo>
                            <a:pt x="10" y="11"/>
                          </a:lnTo>
                          <a:lnTo>
                            <a:pt x="10" y="10"/>
                          </a:lnTo>
                          <a:lnTo>
                            <a:pt x="9" y="9"/>
                          </a:lnTo>
                          <a:lnTo>
                            <a:pt x="9" y="8"/>
                          </a:lnTo>
                          <a:lnTo>
                            <a:pt x="9" y="7"/>
                          </a:lnTo>
                          <a:lnTo>
                            <a:pt x="9" y="6"/>
                          </a:lnTo>
                          <a:lnTo>
                            <a:pt x="8" y="5"/>
                          </a:lnTo>
                          <a:lnTo>
                            <a:pt x="8" y="4"/>
                          </a:lnTo>
                          <a:lnTo>
                            <a:pt x="6" y="3"/>
                          </a:lnTo>
                          <a:lnTo>
                            <a:pt x="6" y="2"/>
                          </a:lnTo>
                          <a:lnTo>
                            <a:pt x="5" y="1"/>
                          </a:lnTo>
                          <a:lnTo>
                            <a:pt x="4" y="1"/>
                          </a:lnTo>
                          <a:lnTo>
                            <a:pt x="3" y="1"/>
                          </a:lnTo>
                          <a:lnTo>
                            <a:pt x="2" y="0"/>
                          </a:lnTo>
                          <a:lnTo>
                            <a:pt x="0" y="2"/>
                          </a:lnTo>
                          <a:lnTo>
                            <a:pt x="1" y="2"/>
                          </a:lnTo>
                          <a:lnTo>
                            <a:pt x="2" y="3"/>
                          </a:lnTo>
                          <a:lnTo>
                            <a:pt x="3" y="3"/>
                          </a:lnTo>
                          <a:lnTo>
                            <a:pt x="4" y="3"/>
                          </a:lnTo>
                          <a:lnTo>
                            <a:pt x="4" y="4"/>
                          </a:lnTo>
                          <a:lnTo>
                            <a:pt x="5" y="5"/>
                          </a:lnTo>
                          <a:lnTo>
                            <a:pt x="6" y="6"/>
                          </a:lnTo>
                          <a:lnTo>
                            <a:pt x="6" y="7"/>
                          </a:lnTo>
                          <a:lnTo>
                            <a:pt x="6" y="8"/>
                          </a:lnTo>
                          <a:lnTo>
                            <a:pt x="7" y="8"/>
                          </a:lnTo>
                          <a:lnTo>
                            <a:pt x="8" y="9"/>
                          </a:lnTo>
                          <a:lnTo>
                            <a:pt x="8" y="10"/>
                          </a:lnTo>
                          <a:lnTo>
                            <a:pt x="8" y="11"/>
                          </a:lnTo>
                          <a:lnTo>
                            <a:pt x="8" y="12"/>
                          </a:lnTo>
                          <a:lnTo>
                            <a:pt x="8" y="13"/>
                          </a:lnTo>
                          <a:lnTo>
                            <a:pt x="8" y="14"/>
                          </a:lnTo>
                          <a:lnTo>
                            <a:pt x="8" y="15"/>
                          </a:lnTo>
                          <a:lnTo>
                            <a:pt x="8" y="218"/>
                          </a:lnTo>
                        </a:path>
                      </a:pathLst>
                    </a:custGeom>
                    <a:solidFill>
                      <a:srgbClr val="DBDBDB"/>
                    </a:solidFill>
                    <a:ln w="12700" cap="rnd">
                      <a:noFill/>
                      <a:round/>
                      <a:headEnd/>
                      <a:tailEnd/>
                    </a:ln>
                  </p:spPr>
                  <p:txBody>
                    <a:bodyPr/>
                    <a:lstStyle/>
                    <a:p>
                      <a:pPr eaLnBrk="0" hangingPunct="0"/>
                      <a:endParaRPr lang="en-US"/>
                    </a:p>
                  </p:txBody>
                </p:sp>
              </p:grpSp>
              <p:pic>
                <p:nvPicPr>
                  <p:cNvPr id="112722" name="Picture 133"/>
                  <p:cNvPicPr>
                    <a:picLocks noChangeArrowheads="1"/>
                  </p:cNvPicPr>
                  <p:nvPr/>
                </p:nvPicPr>
                <p:blipFill>
                  <a:blip r:embed="rId6" cstate="print"/>
                  <a:srcRect/>
                  <a:stretch>
                    <a:fillRect/>
                  </a:stretch>
                </p:blipFill>
                <p:spPr bwMode="auto">
                  <a:xfrm>
                    <a:off x="4416" y="2208"/>
                    <a:ext cx="746" cy="864"/>
                  </a:xfrm>
                  <a:prstGeom prst="rect">
                    <a:avLst/>
                  </a:prstGeom>
                  <a:noFill/>
                  <a:ln w="12700">
                    <a:noFill/>
                    <a:miter lim="800000"/>
                    <a:headEnd/>
                    <a:tailEnd/>
                  </a:ln>
                </p:spPr>
              </p:pic>
            </p:grpSp>
            <p:sp>
              <p:nvSpPr>
                <p:cNvPr id="112718" name="Text Box 172"/>
                <p:cNvSpPr txBox="1">
                  <a:spLocks noChangeArrowheads="1"/>
                </p:cNvSpPr>
                <p:nvPr/>
              </p:nvSpPr>
              <p:spPr bwMode="auto">
                <a:xfrm>
                  <a:off x="2424" y="2585"/>
                  <a:ext cx="1008"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folHlink"/>
                      </a:solidFill>
                      <a:latin typeface="Tahoma" charset="0"/>
                    </a:rPr>
                    <a:t>Key set n°1</a:t>
                  </a:r>
                </a:p>
              </p:txBody>
            </p:sp>
            <p:sp>
              <p:nvSpPr>
                <p:cNvPr id="112719" name="Text Box 175"/>
                <p:cNvSpPr txBox="1">
                  <a:spLocks noChangeArrowheads="1"/>
                </p:cNvSpPr>
                <p:nvPr/>
              </p:nvSpPr>
              <p:spPr bwMode="auto">
                <a:xfrm>
                  <a:off x="2388" y="2933"/>
                  <a:ext cx="432"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folHlink"/>
                      </a:solidFill>
                      <a:latin typeface="Tahoma" charset="0"/>
                    </a:rPr>
                    <a:t>KIc</a:t>
                  </a:r>
                </a:p>
              </p:txBody>
            </p:sp>
            <p:sp>
              <p:nvSpPr>
                <p:cNvPr id="112720" name="Text Box 178"/>
                <p:cNvSpPr txBox="1">
                  <a:spLocks noChangeArrowheads="1"/>
                </p:cNvSpPr>
                <p:nvPr/>
              </p:nvSpPr>
              <p:spPr bwMode="auto">
                <a:xfrm>
                  <a:off x="2586" y="3131"/>
                  <a:ext cx="384"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folHlink"/>
                      </a:solidFill>
                      <a:latin typeface="Tahoma" charset="0"/>
                    </a:rPr>
                    <a:t>KId</a:t>
                  </a:r>
                </a:p>
              </p:txBody>
            </p:sp>
          </p:grpSp>
          <p:grpSp>
            <p:nvGrpSpPr>
              <p:cNvPr id="112671" name="Group 190"/>
              <p:cNvGrpSpPr>
                <a:grpSpLocks/>
              </p:cNvGrpSpPr>
              <p:nvPr/>
            </p:nvGrpSpPr>
            <p:grpSpPr bwMode="auto">
              <a:xfrm>
                <a:off x="1390" y="2997"/>
                <a:ext cx="1044" cy="738"/>
                <a:chOff x="2388" y="2585"/>
                <a:chExt cx="1044" cy="738"/>
              </a:xfrm>
            </p:grpSpPr>
            <p:grpSp>
              <p:nvGrpSpPr>
                <p:cNvPr id="112695" name="Group 191"/>
                <p:cNvGrpSpPr>
                  <a:grpSpLocks/>
                </p:cNvGrpSpPr>
                <p:nvPr/>
              </p:nvGrpSpPr>
              <p:grpSpPr bwMode="auto">
                <a:xfrm>
                  <a:off x="2622" y="2705"/>
                  <a:ext cx="350" cy="522"/>
                  <a:chOff x="4416" y="2208"/>
                  <a:chExt cx="746" cy="864"/>
                </a:xfrm>
              </p:grpSpPr>
              <p:grpSp>
                <p:nvGrpSpPr>
                  <p:cNvPr id="112699" name="Group 192"/>
                  <p:cNvGrpSpPr>
                    <a:grpSpLocks/>
                  </p:cNvGrpSpPr>
                  <p:nvPr/>
                </p:nvGrpSpPr>
                <p:grpSpPr bwMode="auto">
                  <a:xfrm rot="1558844">
                    <a:off x="4752" y="2448"/>
                    <a:ext cx="211" cy="551"/>
                    <a:chOff x="2074" y="1654"/>
                    <a:chExt cx="211" cy="551"/>
                  </a:xfrm>
                </p:grpSpPr>
                <p:sp>
                  <p:nvSpPr>
                    <p:cNvPr id="112701" name="Freeform 193"/>
                    <p:cNvSpPr>
                      <a:spLocks/>
                    </p:cNvSpPr>
                    <p:nvPr/>
                  </p:nvSpPr>
                  <p:spPr bwMode="auto">
                    <a:xfrm>
                      <a:off x="2130" y="1691"/>
                      <a:ext cx="111" cy="53"/>
                    </a:xfrm>
                    <a:custGeom>
                      <a:avLst/>
                      <a:gdLst>
                        <a:gd name="T0" fmla="*/ 105 w 111"/>
                        <a:gd name="T1" fmla="*/ 0 h 53"/>
                        <a:gd name="T2" fmla="*/ 101 w 111"/>
                        <a:gd name="T3" fmla="*/ 2 h 53"/>
                        <a:gd name="T4" fmla="*/ 101 w 111"/>
                        <a:gd name="T5" fmla="*/ 45 h 53"/>
                        <a:gd name="T6" fmla="*/ 100 w 111"/>
                        <a:gd name="T7" fmla="*/ 45 h 53"/>
                        <a:gd name="T8" fmla="*/ 96 w 111"/>
                        <a:gd name="T9" fmla="*/ 48 h 53"/>
                        <a:gd name="T10" fmla="*/ 91 w 111"/>
                        <a:gd name="T11" fmla="*/ 49 h 53"/>
                        <a:gd name="T12" fmla="*/ 0 w 111"/>
                        <a:gd name="T13" fmla="*/ 49 h 53"/>
                        <a:gd name="T14" fmla="*/ 0 w 111"/>
                        <a:gd name="T15" fmla="*/ 52 h 53"/>
                        <a:gd name="T16" fmla="*/ 110 w 111"/>
                        <a:gd name="T17" fmla="*/ 52 h 53"/>
                        <a:gd name="T18" fmla="*/ 105 w 111"/>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53"/>
                        <a:gd name="T32" fmla="*/ 111 w 111"/>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53">
                          <a:moveTo>
                            <a:pt x="105" y="0"/>
                          </a:moveTo>
                          <a:lnTo>
                            <a:pt x="101" y="2"/>
                          </a:lnTo>
                          <a:lnTo>
                            <a:pt x="101" y="45"/>
                          </a:lnTo>
                          <a:lnTo>
                            <a:pt x="100" y="45"/>
                          </a:lnTo>
                          <a:lnTo>
                            <a:pt x="96" y="48"/>
                          </a:lnTo>
                          <a:lnTo>
                            <a:pt x="91" y="49"/>
                          </a:lnTo>
                          <a:lnTo>
                            <a:pt x="0" y="49"/>
                          </a:lnTo>
                          <a:lnTo>
                            <a:pt x="0" y="52"/>
                          </a:lnTo>
                          <a:lnTo>
                            <a:pt x="110" y="52"/>
                          </a:lnTo>
                          <a:lnTo>
                            <a:pt x="105" y="0"/>
                          </a:lnTo>
                        </a:path>
                      </a:pathLst>
                    </a:custGeom>
                    <a:solidFill>
                      <a:srgbClr val="494949"/>
                    </a:solidFill>
                    <a:ln w="12700" cap="rnd">
                      <a:solidFill>
                        <a:srgbClr val="494949"/>
                      </a:solidFill>
                      <a:round/>
                      <a:headEnd/>
                      <a:tailEnd/>
                    </a:ln>
                  </p:spPr>
                  <p:txBody>
                    <a:bodyPr/>
                    <a:lstStyle/>
                    <a:p>
                      <a:pPr eaLnBrk="0" hangingPunct="0"/>
                      <a:endParaRPr lang="en-US"/>
                    </a:p>
                  </p:txBody>
                </p:sp>
                <p:sp>
                  <p:nvSpPr>
                    <p:cNvPr id="112702" name="Freeform 194"/>
                    <p:cNvSpPr>
                      <a:spLocks/>
                    </p:cNvSpPr>
                    <p:nvPr/>
                  </p:nvSpPr>
                  <p:spPr bwMode="auto">
                    <a:xfrm>
                      <a:off x="2074" y="1660"/>
                      <a:ext cx="66" cy="287"/>
                    </a:xfrm>
                    <a:custGeom>
                      <a:avLst/>
                      <a:gdLst>
                        <a:gd name="T0" fmla="*/ 12 w 66"/>
                        <a:gd name="T1" fmla="*/ 0 h 287"/>
                        <a:gd name="T2" fmla="*/ 0 w 66"/>
                        <a:gd name="T3" fmla="*/ 7 h 287"/>
                        <a:gd name="T4" fmla="*/ 0 w 66"/>
                        <a:gd name="T5" fmla="*/ 234 h 287"/>
                        <a:gd name="T6" fmla="*/ 5 w 66"/>
                        <a:gd name="T7" fmla="*/ 242 h 287"/>
                        <a:gd name="T8" fmla="*/ 8 w 66"/>
                        <a:gd name="T9" fmla="*/ 252 h 287"/>
                        <a:gd name="T10" fmla="*/ 16 w 66"/>
                        <a:gd name="T11" fmla="*/ 259 h 287"/>
                        <a:gd name="T12" fmla="*/ 27 w 66"/>
                        <a:gd name="T13" fmla="*/ 268 h 287"/>
                        <a:gd name="T14" fmla="*/ 38 w 66"/>
                        <a:gd name="T15" fmla="*/ 274 h 287"/>
                        <a:gd name="T16" fmla="*/ 65 w 66"/>
                        <a:gd name="T17" fmla="*/ 286 h 287"/>
                        <a:gd name="T18" fmla="*/ 65 w 66"/>
                        <a:gd name="T19" fmla="*/ 272 h 287"/>
                        <a:gd name="T20" fmla="*/ 19 w 66"/>
                        <a:gd name="T21" fmla="*/ 232 h 287"/>
                        <a:gd name="T22" fmla="*/ 12 w 66"/>
                        <a:gd name="T23" fmla="*/ 0 h 2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287"/>
                        <a:gd name="T38" fmla="*/ 66 w 66"/>
                        <a:gd name="T39" fmla="*/ 287 h 2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287">
                          <a:moveTo>
                            <a:pt x="12" y="0"/>
                          </a:moveTo>
                          <a:lnTo>
                            <a:pt x="0" y="7"/>
                          </a:lnTo>
                          <a:lnTo>
                            <a:pt x="0" y="234"/>
                          </a:lnTo>
                          <a:lnTo>
                            <a:pt x="5" y="242"/>
                          </a:lnTo>
                          <a:lnTo>
                            <a:pt x="8" y="252"/>
                          </a:lnTo>
                          <a:lnTo>
                            <a:pt x="16" y="259"/>
                          </a:lnTo>
                          <a:lnTo>
                            <a:pt x="27" y="268"/>
                          </a:lnTo>
                          <a:lnTo>
                            <a:pt x="38" y="274"/>
                          </a:lnTo>
                          <a:lnTo>
                            <a:pt x="65" y="286"/>
                          </a:lnTo>
                          <a:lnTo>
                            <a:pt x="65" y="272"/>
                          </a:lnTo>
                          <a:lnTo>
                            <a:pt x="19" y="232"/>
                          </a:lnTo>
                          <a:lnTo>
                            <a:pt x="12" y="0"/>
                          </a:lnTo>
                        </a:path>
                      </a:pathLst>
                    </a:custGeom>
                    <a:solidFill>
                      <a:srgbClr val="494949"/>
                    </a:solidFill>
                    <a:ln w="12700" cap="rnd">
                      <a:solidFill>
                        <a:srgbClr val="494949"/>
                      </a:solidFill>
                      <a:round/>
                      <a:headEnd/>
                      <a:tailEnd/>
                    </a:ln>
                  </p:spPr>
                  <p:txBody>
                    <a:bodyPr/>
                    <a:lstStyle/>
                    <a:p>
                      <a:pPr eaLnBrk="0" hangingPunct="0"/>
                      <a:endParaRPr lang="en-US"/>
                    </a:p>
                  </p:txBody>
                </p:sp>
                <p:sp>
                  <p:nvSpPr>
                    <p:cNvPr id="112703" name="Freeform 195"/>
                    <p:cNvSpPr>
                      <a:spLocks/>
                    </p:cNvSpPr>
                    <p:nvPr/>
                  </p:nvSpPr>
                  <p:spPr bwMode="auto">
                    <a:xfrm>
                      <a:off x="2137" y="1928"/>
                      <a:ext cx="25" cy="269"/>
                    </a:xfrm>
                    <a:custGeom>
                      <a:avLst/>
                      <a:gdLst>
                        <a:gd name="T0" fmla="*/ 24 w 25"/>
                        <a:gd name="T1" fmla="*/ 268 h 269"/>
                        <a:gd name="T2" fmla="*/ 14 w 25"/>
                        <a:gd name="T3" fmla="*/ 266 h 269"/>
                        <a:gd name="T4" fmla="*/ 0 w 25"/>
                        <a:gd name="T5" fmla="*/ 252 h 269"/>
                        <a:gd name="T6" fmla="*/ 0 w 25"/>
                        <a:gd name="T7" fmla="*/ 0 h 269"/>
                        <a:gd name="T8" fmla="*/ 9 w 25"/>
                        <a:gd name="T9" fmla="*/ 0 h 269"/>
                        <a:gd name="T10" fmla="*/ 9 w 25"/>
                        <a:gd name="T11" fmla="*/ 252 h 269"/>
                        <a:gd name="T12" fmla="*/ 24 w 25"/>
                        <a:gd name="T13" fmla="*/ 268 h 269"/>
                        <a:gd name="T14" fmla="*/ 0 60000 65536"/>
                        <a:gd name="T15" fmla="*/ 0 60000 65536"/>
                        <a:gd name="T16" fmla="*/ 0 60000 65536"/>
                        <a:gd name="T17" fmla="*/ 0 60000 65536"/>
                        <a:gd name="T18" fmla="*/ 0 60000 65536"/>
                        <a:gd name="T19" fmla="*/ 0 60000 65536"/>
                        <a:gd name="T20" fmla="*/ 0 60000 65536"/>
                        <a:gd name="T21" fmla="*/ 0 w 25"/>
                        <a:gd name="T22" fmla="*/ 0 h 269"/>
                        <a:gd name="T23" fmla="*/ 25 w 25"/>
                        <a:gd name="T24" fmla="*/ 269 h 2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69">
                          <a:moveTo>
                            <a:pt x="24" y="268"/>
                          </a:moveTo>
                          <a:lnTo>
                            <a:pt x="14" y="266"/>
                          </a:lnTo>
                          <a:lnTo>
                            <a:pt x="0" y="252"/>
                          </a:lnTo>
                          <a:lnTo>
                            <a:pt x="0" y="0"/>
                          </a:lnTo>
                          <a:lnTo>
                            <a:pt x="9" y="0"/>
                          </a:lnTo>
                          <a:lnTo>
                            <a:pt x="9" y="252"/>
                          </a:lnTo>
                          <a:lnTo>
                            <a:pt x="24" y="268"/>
                          </a:lnTo>
                        </a:path>
                      </a:pathLst>
                    </a:custGeom>
                    <a:solidFill>
                      <a:srgbClr val="494949"/>
                    </a:solidFill>
                    <a:ln w="12700" cap="rnd">
                      <a:noFill/>
                      <a:round/>
                      <a:headEnd/>
                      <a:tailEnd/>
                    </a:ln>
                  </p:spPr>
                  <p:txBody>
                    <a:bodyPr/>
                    <a:lstStyle/>
                    <a:p>
                      <a:pPr eaLnBrk="0" hangingPunct="0"/>
                      <a:endParaRPr lang="en-US"/>
                    </a:p>
                  </p:txBody>
                </p:sp>
                <p:sp>
                  <p:nvSpPr>
                    <p:cNvPr id="112704" name="Freeform 196"/>
                    <p:cNvSpPr>
                      <a:spLocks/>
                    </p:cNvSpPr>
                    <p:nvPr/>
                  </p:nvSpPr>
                  <p:spPr bwMode="auto">
                    <a:xfrm>
                      <a:off x="2086" y="1654"/>
                      <a:ext cx="199" cy="549"/>
                    </a:xfrm>
                    <a:custGeom>
                      <a:avLst/>
                      <a:gdLst>
                        <a:gd name="T0" fmla="*/ 0 w 199"/>
                        <a:gd name="T1" fmla="*/ 7 h 549"/>
                        <a:gd name="T2" fmla="*/ 2 w 199"/>
                        <a:gd name="T3" fmla="*/ 243 h 549"/>
                        <a:gd name="T4" fmla="*/ 10 w 199"/>
                        <a:gd name="T5" fmla="*/ 259 h 549"/>
                        <a:gd name="T6" fmla="*/ 26 w 199"/>
                        <a:gd name="T7" fmla="*/ 269 h 549"/>
                        <a:gd name="T8" fmla="*/ 46 w 199"/>
                        <a:gd name="T9" fmla="*/ 279 h 549"/>
                        <a:gd name="T10" fmla="*/ 59 w 199"/>
                        <a:gd name="T11" fmla="*/ 293 h 549"/>
                        <a:gd name="T12" fmla="*/ 74 w 199"/>
                        <a:gd name="T13" fmla="*/ 543 h 549"/>
                        <a:gd name="T14" fmla="*/ 96 w 199"/>
                        <a:gd name="T15" fmla="*/ 548 h 549"/>
                        <a:gd name="T16" fmla="*/ 124 w 199"/>
                        <a:gd name="T17" fmla="*/ 508 h 549"/>
                        <a:gd name="T18" fmla="*/ 125 w 199"/>
                        <a:gd name="T19" fmla="*/ 481 h 549"/>
                        <a:gd name="T20" fmla="*/ 128 w 199"/>
                        <a:gd name="T21" fmla="*/ 467 h 549"/>
                        <a:gd name="T22" fmla="*/ 134 w 199"/>
                        <a:gd name="T23" fmla="*/ 450 h 549"/>
                        <a:gd name="T24" fmla="*/ 125 w 199"/>
                        <a:gd name="T25" fmla="*/ 436 h 549"/>
                        <a:gd name="T26" fmla="*/ 128 w 199"/>
                        <a:gd name="T27" fmla="*/ 426 h 549"/>
                        <a:gd name="T28" fmla="*/ 139 w 199"/>
                        <a:gd name="T29" fmla="*/ 392 h 549"/>
                        <a:gd name="T30" fmla="*/ 124 w 199"/>
                        <a:gd name="T31" fmla="*/ 379 h 549"/>
                        <a:gd name="T32" fmla="*/ 140 w 199"/>
                        <a:gd name="T33" fmla="*/ 364 h 549"/>
                        <a:gd name="T34" fmla="*/ 150 w 199"/>
                        <a:gd name="T35" fmla="*/ 304 h 549"/>
                        <a:gd name="T36" fmla="*/ 153 w 199"/>
                        <a:gd name="T37" fmla="*/ 281 h 549"/>
                        <a:gd name="T38" fmla="*/ 175 w 199"/>
                        <a:gd name="T39" fmla="*/ 269 h 549"/>
                        <a:gd name="T40" fmla="*/ 192 w 199"/>
                        <a:gd name="T41" fmla="*/ 259 h 549"/>
                        <a:gd name="T42" fmla="*/ 198 w 199"/>
                        <a:gd name="T43" fmla="*/ 243 h 549"/>
                        <a:gd name="T44" fmla="*/ 198 w 199"/>
                        <a:gd name="T45" fmla="*/ 19 h 549"/>
                        <a:gd name="T46" fmla="*/ 196 w 199"/>
                        <a:gd name="T47" fmla="*/ 14 h 549"/>
                        <a:gd name="T48" fmla="*/ 193 w 199"/>
                        <a:gd name="T49" fmla="*/ 12 h 549"/>
                        <a:gd name="T50" fmla="*/ 175 w 199"/>
                        <a:gd name="T51" fmla="*/ 18 h 549"/>
                        <a:gd name="T52" fmla="*/ 158 w 199"/>
                        <a:gd name="T53" fmla="*/ 32 h 549"/>
                        <a:gd name="T54" fmla="*/ 150 w 199"/>
                        <a:gd name="T55" fmla="*/ 37 h 549"/>
                        <a:gd name="T56" fmla="*/ 150 w 199"/>
                        <a:gd name="T57" fmla="*/ 65 h 549"/>
                        <a:gd name="T58" fmla="*/ 149 w 199"/>
                        <a:gd name="T59" fmla="*/ 80 h 549"/>
                        <a:gd name="T60" fmla="*/ 143 w 199"/>
                        <a:gd name="T61" fmla="*/ 87 h 549"/>
                        <a:gd name="T62" fmla="*/ 54 w 199"/>
                        <a:gd name="T63" fmla="*/ 88 h 549"/>
                        <a:gd name="T64" fmla="*/ 45 w 199"/>
                        <a:gd name="T65" fmla="*/ 86 h 549"/>
                        <a:gd name="T66" fmla="*/ 42 w 199"/>
                        <a:gd name="T67" fmla="*/ 78 h 549"/>
                        <a:gd name="T68" fmla="*/ 43 w 199"/>
                        <a:gd name="T69" fmla="*/ 39 h 549"/>
                        <a:gd name="T70" fmla="*/ 46 w 199"/>
                        <a:gd name="T71" fmla="*/ 36 h 549"/>
                        <a:gd name="T72" fmla="*/ 93 w 199"/>
                        <a:gd name="T73" fmla="*/ 36 h 549"/>
                        <a:gd name="T74" fmla="*/ 104 w 199"/>
                        <a:gd name="T75" fmla="*/ 31 h 549"/>
                        <a:gd name="T76" fmla="*/ 114 w 199"/>
                        <a:gd name="T77" fmla="*/ 26 h 549"/>
                        <a:gd name="T78" fmla="*/ 136 w 199"/>
                        <a:gd name="T79" fmla="*/ 11 h 5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9"/>
                        <a:gd name="T121" fmla="*/ 0 h 549"/>
                        <a:gd name="T122" fmla="*/ 199 w 199"/>
                        <a:gd name="T123" fmla="*/ 549 h 5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9" h="549">
                          <a:moveTo>
                            <a:pt x="176" y="0"/>
                          </a:moveTo>
                          <a:lnTo>
                            <a:pt x="0" y="7"/>
                          </a:lnTo>
                          <a:lnTo>
                            <a:pt x="0" y="234"/>
                          </a:lnTo>
                          <a:lnTo>
                            <a:pt x="2" y="243"/>
                          </a:lnTo>
                          <a:lnTo>
                            <a:pt x="5" y="252"/>
                          </a:lnTo>
                          <a:lnTo>
                            <a:pt x="10" y="259"/>
                          </a:lnTo>
                          <a:lnTo>
                            <a:pt x="16" y="263"/>
                          </a:lnTo>
                          <a:lnTo>
                            <a:pt x="26" y="269"/>
                          </a:lnTo>
                          <a:lnTo>
                            <a:pt x="37" y="275"/>
                          </a:lnTo>
                          <a:lnTo>
                            <a:pt x="46" y="279"/>
                          </a:lnTo>
                          <a:lnTo>
                            <a:pt x="54" y="283"/>
                          </a:lnTo>
                          <a:lnTo>
                            <a:pt x="59" y="293"/>
                          </a:lnTo>
                          <a:lnTo>
                            <a:pt x="59" y="531"/>
                          </a:lnTo>
                          <a:lnTo>
                            <a:pt x="74" y="543"/>
                          </a:lnTo>
                          <a:lnTo>
                            <a:pt x="81" y="548"/>
                          </a:lnTo>
                          <a:lnTo>
                            <a:pt x="96" y="548"/>
                          </a:lnTo>
                          <a:lnTo>
                            <a:pt x="106" y="537"/>
                          </a:lnTo>
                          <a:lnTo>
                            <a:pt x="124" y="508"/>
                          </a:lnTo>
                          <a:lnTo>
                            <a:pt x="118" y="485"/>
                          </a:lnTo>
                          <a:lnTo>
                            <a:pt x="125" y="481"/>
                          </a:lnTo>
                          <a:lnTo>
                            <a:pt x="129" y="476"/>
                          </a:lnTo>
                          <a:lnTo>
                            <a:pt x="128" y="467"/>
                          </a:lnTo>
                          <a:lnTo>
                            <a:pt x="128" y="455"/>
                          </a:lnTo>
                          <a:lnTo>
                            <a:pt x="134" y="450"/>
                          </a:lnTo>
                          <a:lnTo>
                            <a:pt x="134" y="444"/>
                          </a:lnTo>
                          <a:lnTo>
                            <a:pt x="125" y="436"/>
                          </a:lnTo>
                          <a:lnTo>
                            <a:pt x="118" y="432"/>
                          </a:lnTo>
                          <a:lnTo>
                            <a:pt x="128" y="426"/>
                          </a:lnTo>
                          <a:lnTo>
                            <a:pt x="136" y="409"/>
                          </a:lnTo>
                          <a:lnTo>
                            <a:pt x="139" y="392"/>
                          </a:lnTo>
                          <a:lnTo>
                            <a:pt x="128" y="385"/>
                          </a:lnTo>
                          <a:lnTo>
                            <a:pt x="124" y="379"/>
                          </a:lnTo>
                          <a:lnTo>
                            <a:pt x="128" y="368"/>
                          </a:lnTo>
                          <a:lnTo>
                            <a:pt x="140" y="364"/>
                          </a:lnTo>
                          <a:lnTo>
                            <a:pt x="149" y="354"/>
                          </a:lnTo>
                          <a:lnTo>
                            <a:pt x="150" y="304"/>
                          </a:lnTo>
                          <a:lnTo>
                            <a:pt x="149" y="291"/>
                          </a:lnTo>
                          <a:lnTo>
                            <a:pt x="153" y="281"/>
                          </a:lnTo>
                          <a:lnTo>
                            <a:pt x="161" y="275"/>
                          </a:lnTo>
                          <a:lnTo>
                            <a:pt x="175" y="269"/>
                          </a:lnTo>
                          <a:lnTo>
                            <a:pt x="184" y="265"/>
                          </a:lnTo>
                          <a:lnTo>
                            <a:pt x="192" y="259"/>
                          </a:lnTo>
                          <a:lnTo>
                            <a:pt x="196" y="253"/>
                          </a:lnTo>
                          <a:lnTo>
                            <a:pt x="198" y="243"/>
                          </a:lnTo>
                          <a:lnTo>
                            <a:pt x="198" y="240"/>
                          </a:lnTo>
                          <a:lnTo>
                            <a:pt x="198" y="19"/>
                          </a:lnTo>
                          <a:lnTo>
                            <a:pt x="198" y="16"/>
                          </a:lnTo>
                          <a:lnTo>
                            <a:pt x="196" y="14"/>
                          </a:lnTo>
                          <a:lnTo>
                            <a:pt x="195" y="13"/>
                          </a:lnTo>
                          <a:lnTo>
                            <a:pt x="193" y="12"/>
                          </a:lnTo>
                          <a:lnTo>
                            <a:pt x="181" y="12"/>
                          </a:lnTo>
                          <a:lnTo>
                            <a:pt x="175" y="18"/>
                          </a:lnTo>
                          <a:lnTo>
                            <a:pt x="167" y="26"/>
                          </a:lnTo>
                          <a:lnTo>
                            <a:pt x="158" y="32"/>
                          </a:lnTo>
                          <a:lnTo>
                            <a:pt x="153" y="35"/>
                          </a:lnTo>
                          <a:lnTo>
                            <a:pt x="150" y="37"/>
                          </a:lnTo>
                          <a:lnTo>
                            <a:pt x="150" y="48"/>
                          </a:lnTo>
                          <a:lnTo>
                            <a:pt x="150" y="65"/>
                          </a:lnTo>
                          <a:lnTo>
                            <a:pt x="149" y="72"/>
                          </a:lnTo>
                          <a:lnTo>
                            <a:pt x="149" y="80"/>
                          </a:lnTo>
                          <a:lnTo>
                            <a:pt x="147" y="84"/>
                          </a:lnTo>
                          <a:lnTo>
                            <a:pt x="143" y="87"/>
                          </a:lnTo>
                          <a:lnTo>
                            <a:pt x="136" y="88"/>
                          </a:lnTo>
                          <a:lnTo>
                            <a:pt x="54" y="88"/>
                          </a:lnTo>
                          <a:lnTo>
                            <a:pt x="48" y="87"/>
                          </a:lnTo>
                          <a:lnTo>
                            <a:pt x="45" y="86"/>
                          </a:lnTo>
                          <a:lnTo>
                            <a:pt x="43" y="83"/>
                          </a:lnTo>
                          <a:lnTo>
                            <a:pt x="42" y="78"/>
                          </a:lnTo>
                          <a:lnTo>
                            <a:pt x="42" y="42"/>
                          </a:lnTo>
                          <a:lnTo>
                            <a:pt x="43" y="39"/>
                          </a:lnTo>
                          <a:lnTo>
                            <a:pt x="45" y="38"/>
                          </a:lnTo>
                          <a:lnTo>
                            <a:pt x="46" y="36"/>
                          </a:lnTo>
                          <a:lnTo>
                            <a:pt x="52" y="36"/>
                          </a:lnTo>
                          <a:lnTo>
                            <a:pt x="93" y="36"/>
                          </a:lnTo>
                          <a:lnTo>
                            <a:pt x="98" y="34"/>
                          </a:lnTo>
                          <a:lnTo>
                            <a:pt x="104" y="31"/>
                          </a:lnTo>
                          <a:lnTo>
                            <a:pt x="109" y="29"/>
                          </a:lnTo>
                          <a:lnTo>
                            <a:pt x="114" y="26"/>
                          </a:lnTo>
                          <a:lnTo>
                            <a:pt x="154" y="29"/>
                          </a:lnTo>
                          <a:lnTo>
                            <a:pt x="136" y="11"/>
                          </a:lnTo>
                          <a:lnTo>
                            <a:pt x="176" y="0"/>
                          </a:lnTo>
                        </a:path>
                      </a:pathLst>
                    </a:custGeom>
                    <a:solidFill>
                      <a:srgbClr val="B5B5B5"/>
                    </a:solidFill>
                    <a:ln w="12700" cap="rnd">
                      <a:solidFill>
                        <a:srgbClr val="B5B5B5"/>
                      </a:solidFill>
                      <a:round/>
                      <a:headEnd/>
                      <a:tailEnd/>
                    </a:ln>
                  </p:spPr>
                  <p:txBody>
                    <a:bodyPr/>
                    <a:lstStyle/>
                    <a:p>
                      <a:pPr eaLnBrk="0" hangingPunct="0"/>
                      <a:endParaRPr lang="en-US"/>
                    </a:p>
                  </p:txBody>
                </p:sp>
                <p:sp>
                  <p:nvSpPr>
                    <p:cNvPr id="112705" name="Line 197"/>
                    <p:cNvSpPr>
                      <a:spLocks noChangeShapeType="1"/>
                    </p:cNvSpPr>
                    <p:nvPr/>
                  </p:nvSpPr>
                  <p:spPr bwMode="auto">
                    <a:xfrm flipV="1">
                      <a:off x="2167" y="1944"/>
                      <a:ext cx="0" cy="260"/>
                    </a:xfrm>
                    <a:prstGeom prst="line">
                      <a:avLst/>
                    </a:prstGeom>
                    <a:noFill/>
                    <a:ln w="12700">
                      <a:solidFill>
                        <a:srgbClr val="6D6D6D"/>
                      </a:solidFill>
                      <a:round/>
                      <a:headEnd/>
                      <a:tailEnd/>
                    </a:ln>
                  </p:spPr>
                  <p:txBody>
                    <a:bodyPr wrap="none" anchor="ctr"/>
                    <a:lstStyle/>
                    <a:p>
                      <a:endParaRPr lang="es-MX"/>
                    </a:p>
                  </p:txBody>
                </p:sp>
                <p:sp>
                  <p:nvSpPr>
                    <p:cNvPr id="112706" name="Freeform 198"/>
                    <p:cNvSpPr>
                      <a:spLocks/>
                    </p:cNvSpPr>
                    <p:nvPr/>
                  </p:nvSpPr>
                  <p:spPr bwMode="auto">
                    <a:xfrm>
                      <a:off x="2167" y="1948"/>
                      <a:ext cx="13" cy="255"/>
                    </a:xfrm>
                    <a:custGeom>
                      <a:avLst/>
                      <a:gdLst>
                        <a:gd name="T0" fmla="*/ 0 w 13"/>
                        <a:gd name="T1" fmla="*/ 0 h 255"/>
                        <a:gd name="T2" fmla="*/ 12 w 13"/>
                        <a:gd name="T3" fmla="*/ 0 h 255"/>
                        <a:gd name="T4" fmla="*/ 12 w 13"/>
                        <a:gd name="T5" fmla="*/ 254 h 255"/>
                        <a:gd name="T6" fmla="*/ 8 w 13"/>
                        <a:gd name="T7" fmla="*/ 254 h 255"/>
                        <a:gd name="T8" fmla="*/ 8 w 13"/>
                        <a:gd name="T9" fmla="*/ 5 h 255"/>
                        <a:gd name="T10" fmla="*/ 0 w 13"/>
                        <a:gd name="T11" fmla="*/ 5 h 255"/>
                        <a:gd name="T12" fmla="*/ 0 w 13"/>
                        <a:gd name="T13" fmla="*/ 0 h 255"/>
                        <a:gd name="T14" fmla="*/ 0 60000 65536"/>
                        <a:gd name="T15" fmla="*/ 0 60000 65536"/>
                        <a:gd name="T16" fmla="*/ 0 60000 65536"/>
                        <a:gd name="T17" fmla="*/ 0 60000 65536"/>
                        <a:gd name="T18" fmla="*/ 0 60000 65536"/>
                        <a:gd name="T19" fmla="*/ 0 60000 65536"/>
                        <a:gd name="T20" fmla="*/ 0 60000 65536"/>
                        <a:gd name="T21" fmla="*/ 0 w 13"/>
                        <a:gd name="T22" fmla="*/ 0 h 255"/>
                        <a:gd name="T23" fmla="*/ 13 w 13"/>
                        <a:gd name="T24" fmla="*/ 255 h 2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55">
                          <a:moveTo>
                            <a:pt x="0" y="0"/>
                          </a:moveTo>
                          <a:lnTo>
                            <a:pt x="12" y="0"/>
                          </a:lnTo>
                          <a:lnTo>
                            <a:pt x="12" y="254"/>
                          </a:lnTo>
                          <a:lnTo>
                            <a:pt x="8" y="254"/>
                          </a:lnTo>
                          <a:lnTo>
                            <a:pt x="8" y="5"/>
                          </a:lnTo>
                          <a:lnTo>
                            <a:pt x="0" y="5"/>
                          </a:lnTo>
                          <a:lnTo>
                            <a:pt x="0" y="0"/>
                          </a:lnTo>
                        </a:path>
                      </a:pathLst>
                    </a:custGeom>
                    <a:solidFill>
                      <a:srgbClr val="6D6D6D"/>
                    </a:solidFill>
                    <a:ln w="12700" cap="rnd">
                      <a:solidFill>
                        <a:srgbClr val="6D6D6D"/>
                      </a:solidFill>
                      <a:round/>
                      <a:headEnd/>
                      <a:tailEnd/>
                    </a:ln>
                  </p:spPr>
                  <p:txBody>
                    <a:bodyPr/>
                    <a:lstStyle/>
                    <a:p>
                      <a:pPr eaLnBrk="0" hangingPunct="0"/>
                      <a:endParaRPr lang="en-US"/>
                    </a:p>
                  </p:txBody>
                </p:sp>
                <p:sp>
                  <p:nvSpPr>
                    <p:cNvPr id="112707" name="Line 199"/>
                    <p:cNvSpPr>
                      <a:spLocks noChangeShapeType="1"/>
                    </p:cNvSpPr>
                    <p:nvPr/>
                  </p:nvSpPr>
                  <p:spPr bwMode="auto">
                    <a:xfrm flipV="1">
                      <a:off x="2164" y="1970"/>
                      <a:ext cx="0" cy="235"/>
                    </a:xfrm>
                    <a:prstGeom prst="line">
                      <a:avLst/>
                    </a:prstGeom>
                    <a:noFill/>
                    <a:ln w="12700">
                      <a:solidFill>
                        <a:srgbClr val="6D6D6D"/>
                      </a:solidFill>
                      <a:round/>
                      <a:headEnd/>
                      <a:tailEnd/>
                    </a:ln>
                  </p:spPr>
                  <p:txBody>
                    <a:bodyPr wrap="none" anchor="ctr"/>
                    <a:lstStyle/>
                    <a:p>
                      <a:endParaRPr lang="es-MX"/>
                    </a:p>
                  </p:txBody>
                </p:sp>
                <p:sp>
                  <p:nvSpPr>
                    <p:cNvPr id="112708" name="Freeform 200"/>
                    <p:cNvSpPr>
                      <a:spLocks/>
                    </p:cNvSpPr>
                    <p:nvPr/>
                  </p:nvSpPr>
                  <p:spPr bwMode="auto">
                    <a:xfrm>
                      <a:off x="2200" y="1948"/>
                      <a:ext cx="23" cy="76"/>
                    </a:xfrm>
                    <a:custGeom>
                      <a:avLst/>
                      <a:gdLst>
                        <a:gd name="T0" fmla="*/ 0 w 23"/>
                        <a:gd name="T1" fmla="*/ 0 h 76"/>
                        <a:gd name="T2" fmla="*/ 22 w 23"/>
                        <a:gd name="T3" fmla="*/ 0 h 76"/>
                        <a:gd name="T4" fmla="*/ 22 w 23"/>
                        <a:gd name="T5" fmla="*/ 70 h 76"/>
                        <a:gd name="T6" fmla="*/ 15 w 23"/>
                        <a:gd name="T7" fmla="*/ 75 h 76"/>
                        <a:gd name="T8" fmla="*/ 15 w 23"/>
                        <a:gd name="T9" fmla="*/ 5 h 76"/>
                        <a:gd name="T10" fmla="*/ 2 w 23"/>
                        <a:gd name="T11" fmla="*/ 5 h 76"/>
                        <a:gd name="T12" fmla="*/ 0 w 23"/>
                        <a:gd name="T13" fmla="*/ 0 h 76"/>
                        <a:gd name="T14" fmla="*/ 0 60000 65536"/>
                        <a:gd name="T15" fmla="*/ 0 60000 65536"/>
                        <a:gd name="T16" fmla="*/ 0 60000 65536"/>
                        <a:gd name="T17" fmla="*/ 0 60000 65536"/>
                        <a:gd name="T18" fmla="*/ 0 60000 65536"/>
                        <a:gd name="T19" fmla="*/ 0 60000 65536"/>
                        <a:gd name="T20" fmla="*/ 0 60000 65536"/>
                        <a:gd name="T21" fmla="*/ 0 w 23"/>
                        <a:gd name="T22" fmla="*/ 0 h 76"/>
                        <a:gd name="T23" fmla="*/ 23 w 23"/>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76">
                          <a:moveTo>
                            <a:pt x="0" y="0"/>
                          </a:moveTo>
                          <a:lnTo>
                            <a:pt x="22" y="0"/>
                          </a:lnTo>
                          <a:lnTo>
                            <a:pt x="22" y="70"/>
                          </a:lnTo>
                          <a:lnTo>
                            <a:pt x="15" y="75"/>
                          </a:lnTo>
                          <a:lnTo>
                            <a:pt x="15" y="5"/>
                          </a:lnTo>
                          <a:lnTo>
                            <a:pt x="2" y="5"/>
                          </a:lnTo>
                          <a:lnTo>
                            <a:pt x="0" y="0"/>
                          </a:lnTo>
                        </a:path>
                      </a:pathLst>
                    </a:custGeom>
                    <a:solidFill>
                      <a:srgbClr val="6D6D6D"/>
                    </a:solidFill>
                    <a:ln w="12700" cap="rnd">
                      <a:solidFill>
                        <a:srgbClr val="6D6D6D"/>
                      </a:solidFill>
                      <a:round/>
                      <a:headEnd/>
                      <a:tailEnd/>
                    </a:ln>
                  </p:spPr>
                  <p:txBody>
                    <a:bodyPr/>
                    <a:lstStyle/>
                    <a:p>
                      <a:pPr eaLnBrk="0" hangingPunct="0"/>
                      <a:endParaRPr lang="en-US"/>
                    </a:p>
                  </p:txBody>
                </p:sp>
                <p:sp>
                  <p:nvSpPr>
                    <p:cNvPr id="112709" name="Freeform 201"/>
                    <p:cNvSpPr>
                      <a:spLocks/>
                    </p:cNvSpPr>
                    <p:nvPr/>
                  </p:nvSpPr>
                  <p:spPr bwMode="auto">
                    <a:xfrm>
                      <a:off x="2115" y="1756"/>
                      <a:ext cx="138" cy="140"/>
                    </a:xfrm>
                    <a:custGeom>
                      <a:avLst/>
                      <a:gdLst>
                        <a:gd name="T0" fmla="*/ 20 w 138"/>
                        <a:gd name="T1" fmla="*/ 139 h 140"/>
                        <a:gd name="T2" fmla="*/ 12 w 138"/>
                        <a:gd name="T3" fmla="*/ 137 h 140"/>
                        <a:gd name="T4" fmla="*/ 6 w 138"/>
                        <a:gd name="T5" fmla="*/ 133 h 140"/>
                        <a:gd name="T6" fmla="*/ 3 w 138"/>
                        <a:gd name="T7" fmla="*/ 127 h 140"/>
                        <a:gd name="T8" fmla="*/ 0 w 138"/>
                        <a:gd name="T9" fmla="*/ 118 h 140"/>
                        <a:gd name="T10" fmla="*/ 0 w 138"/>
                        <a:gd name="T11" fmla="*/ 24 h 140"/>
                        <a:gd name="T12" fmla="*/ 0 w 138"/>
                        <a:gd name="T13" fmla="*/ 13 h 140"/>
                        <a:gd name="T14" fmla="*/ 4 w 138"/>
                        <a:gd name="T15" fmla="*/ 6 h 140"/>
                        <a:gd name="T16" fmla="*/ 10 w 138"/>
                        <a:gd name="T17" fmla="*/ 3 h 140"/>
                        <a:gd name="T18" fmla="*/ 20 w 138"/>
                        <a:gd name="T19" fmla="*/ 0 h 140"/>
                        <a:gd name="T20" fmla="*/ 119 w 138"/>
                        <a:gd name="T21" fmla="*/ 0 h 140"/>
                        <a:gd name="T22" fmla="*/ 129 w 138"/>
                        <a:gd name="T23" fmla="*/ 3 h 140"/>
                        <a:gd name="T24" fmla="*/ 134 w 138"/>
                        <a:gd name="T25" fmla="*/ 6 h 140"/>
                        <a:gd name="T26" fmla="*/ 136 w 138"/>
                        <a:gd name="T27" fmla="*/ 9 h 140"/>
                        <a:gd name="T28" fmla="*/ 137 w 138"/>
                        <a:gd name="T29" fmla="*/ 13 h 140"/>
                        <a:gd name="T30" fmla="*/ 137 w 138"/>
                        <a:gd name="T31" fmla="*/ 24 h 140"/>
                        <a:gd name="T32" fmla="*/ 137 w 138"/>
                        <a:gd name="T33" fmla="*/ 118 h 140"/>
                        <a:gd name="T34" fmla="*/ 136 w 138"/>
                        <a:gd name="T35" fmla="*/ 129 h 140"/>
                        <a:gd name="T36" fmla="*/ 134 w 138"/>
                        <a:gd name="T37" fmla="*/ 136 h 140"/>
                        <a:gd name="T38" fmla="*/ 132 w 138"/>
                        <a:gd name="T39" fmla="*/ 137 h 140"/>
                        <a:gd name="T40" fmla="*/ 128 w 138"/>
                        <a:gd name="T41" fmla="*/ 138 h 140"/>
                        <a:gd name="T42" fmla="*/ 119 w 138"/>
                        <a:gd name="T43" fmla="*/ 139 h 140"/>
                        <a:gd name="T44" fmla="*/ 20 w 138"/>
                        <a:gd name="T45" fmla="*/ 139 h 1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8"/>
                        <a:gd name="T70" fmla="*/ 0 h 140"/>
                        <a:gd name="T71" fmla="*/ 138 w 138"/>
                        <a:gd name="T72" fmla="*/ 140 h 1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8" h="140">
                          <a:moveTo>
                            <a:pt x="20" y="139"/>
                          </a:moveTo>
                          <a:lnTo>
                            <a:pt x="12" y="137"/>
                          </a:lnTo>
                          <a:lnTo>
                            <a:pt x="6" y="133"/>
                          </a:lnTo>
                          <a:lnTo>
                            <a:pt x="3" y="127"/>
                          </a:lnTo>
                          <a:lnTo>
                            <a:pt x="0" y="118"/>
                          </a:lnTo>
                          <a:lnTo>
                            <a:pt x="0" y="24"/>
                          </a:lnTo>
                          <a:lnTo>
                            <a:pt x="0" y="13"/>
                          </a:lnTo>
                          <a:lnTo>
                            <a:pt x="4" y="6"/>
                          </a:lnTo>
                          <a:lnTo>
                            <a:pt x="10" y="3"/>
                          </a:lnTo>
                          <a:lnTo>
                            <a:pt x="20" y="0"/>
                          </a:lnTo>
                          <a:lnTo>
                            <a:pt x="119" y="0"/>
                          </a:lnTo>
                          <a:lnTo>
                            <a:pt x="129" y="3"/>
                          </a:lnTo>
                          <a:lnTo>
                            <a:pt x="134" y="6"/>
                          </a:lnTo>
                          <a:lnTo>
                            <a:pt x="136" y="9"/>
                          </a:lnTo>
                          <a:lnTo>
                            <a:pt x="137" y="13"/>
                          </a:lnTo>
                          <a:lnTo>
                            <a:pt x="137" y="24"/>
                          </a:lnTo>
                          <a:lnTo>
                            <a:pt x="137" y="118"/>
                          </a:lnTo>
                          <a:lnTo>
                            <a:pt x="136" y="129"/>
                          </a:lnTo>
                          <a:lnTo>
                            <a:pt x="134" y="136"/>
                          </a:lnTo>
                          <a:lnTo>
                            <a:pt x="132" y="137"/>
                          </a:lnTo>
                          <a:lnTo>
                            <a:pt x="128" y="138"/>
                          </a:lnTo>
                          <a:lnTo>
                            <a:pt x="119" y="139"/>
                          </a:lnTo>
                          <a:lnTo>
                            <a:pt x="20" y="139"/>
                          </a:lnTo>
                        </a:path>
                      </a:pathLst>
                    </a:custGeom>
                    <a:noFill/>
                    <a:ln w="12700" cap="rnd">
                      <a:solidFill>
                        <a:srgbClr val="6D6D6D"/>
                      </a:solidFill>
                      <a:round/>
                      <a:headEnd/>
                      <a:tailEnd/>
                    </a:ln>
                  </p:spPr>
                  <p:txBody>
                    <a:bodyPr/>
                    <a:lstStyle/>
                    <a:p>
                      <a:pPr eaLnBrk="0" hangingPunct="0"/>
                      <a:endParaRPr lang="en-US"/>
                    </a:p>
                  </p:txBody>
                </p:sp>
                <p:sp>
                  <p:nvSpPr>
                    <p:cNvPr id="112710" name="Freeform 202"/>
                    <p:cNvSpPr>
                      <a:spLocks/>
                    </p:cNvSpPr>
                    <p:nvPr/>
                  </p:nvSpPr>
                  <p:spPr bwMode="auto">
                    <a:xfrm>
                      <a:off x="2137" y="1774"/>
                      <a:ext cx="92" cy="106"/>
                    </a:xfrm>
                    <a:custGeom>
                      <a:avLst/>
                      <a:gdLst>
                        <a:gd name="T0" fmla="*/ 13 w 92"/>
                        <a:gd name="T1" fmla="*/ 105 h 106"/>
                        <a:gd name="T2" fmla="*/ 7 w 92"/>
                        <a:gd name="T3" fmla="*/ 104 h 106"/>
                        <a:gd name="T4" fmla="*/ 4 w 92"/>
                        <a:gd name="T5" fmla="*/ 101 h 106"/>
                        <a:gd name="T6" fmla="*/ 2 w 92"/>
                        <a:gd name="T7" fmla="*/ 97 h 106"/>
                        <a:gd name="T8" fmla="*/ 0 w 92"/>
                        <a:gd name="T9" fmla="*/ 90 h 106"/>
                        <a:gd name="T10" fmla="*/ 0 w 92"/>
                        <a:gd name="T11" fmla="*/ 18 h 106"/>
                        <a:gd name="T12" fmla="*/ 0 w 92"/>
                        <a:gd name="T13" fmla="*/ 10 h 106"/>
                        <a:gd name="T14" fmla="*/ 2 w 92"/>
                        <a:gd name="T15" fmla="*/ 5 h 106"/>
                        <a:gd name="T16" fmla="*/ 6 w 92"/>
                        <a:gd name="T17" fmla="*/ 3 h 106"/>
                        <a:gd name="T18" fmla="*/ 13 w 92"/>
                        <a:gd name="T19" fmla="*/ 0 h 106"/>
                        <a:gd name="T20" fmla="*/ 79 w 92"/>
                        <a:gd name="T21" fmla="*/ 0 h 106"/>
                        <a:gd name="T22" fmla="*/ 86 w 92"/>
                        <a:gd name="T23" fmla="*/ 3 h 106"/>
                        <a:gd name="T24" fmla="*/ 90 w 92"/>
                        <a:gd name="T25" fmla="*/ 5 h 106"/>
                        <a:gd name="T26" fmla="*/ 91 w 92"/>
                        <a:gd name="T27" fmla="*/ 8 h 106"/>
                        <a:gd name="T28" fmla="*/ 91 w 92"/>
                        <a:gd name="T29" fmla="*/ 11 h 106"/>
                        <a:gd name="T30" fmla="*/ 91 w 92"/>
                        <a:gd name="T31" fmla="*/ 18 h 106"/>
                        <a:gd name="T32" fmla="*/ 91 w 92"/>
                        <a:gd name="T33" fmla="*/ 90 h 106"/>
                        <a:gd name="T34" fmla="*/ 91 w 92"/>
                        <a:gd name="T35" fmla="*/ 98 h 106"/>
                        <a:gd name="T36" fmla="*/ 90 w 92"/>
                        <a:gd name="T37" fmla="*/ 103 h 106"/>
                        <a:gd name="T38" fmla="*/ 87 w 92"/>
                        <a:gd name="T39" fmla="*/ 104 h 106"/>
                        <a:gd name="T40" fmla="*/ 85 w 92"/>
                        <a:gd name="T41" fmla="*/ 104 h 106"/>
                        <a:gd name="T42" fmla="*/ 79 w 92"/>
                        <a:gd name="T43" fmla="*/ 105 h 106"/>
                        <a:gd name="T44" fmla="*/ 13 w 92"/>
                        <a:gd name="T45" fmla="*/ 105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106"/>
                        <a:gd name="T71" fmla="*/ 92 w 92"/>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106">
                          <a:moveTo>
                            <a:pt x="13" y="105"/>
                          </a:moveTo>
                          <a:lnTo>
                            <a:pt x="7" y="104"/>
                          </a:lnTo>
                          <a:lnTo>
                            <a:pt x="4" y="101"/>
                          </a:lnTo>
                          <a:lnTo>
                            <a:pt x="2" y="97"/>
                          </a:lnTo>
                          <a:lnTo>
                            <a:pt x="0" y="90"/>
                          </a:lnTo>
                          <a:lnTo>
                            <a:pt x="0" y="18"/>
                          </a:lnTo>
                          <a:lnTo>
                            <a:pt x="0" y="10"/>
                          </a:lnTo>
                          <a:lnTo>
                            <a:pt x="2" y="5"/>
                          </a:lnTo>
                          <a:lnTo>
                            <a:pt x="6" y="3"/>
                          </a:lnTo>
                          <a:lnTo>
                            <a:pt x="13" y="0"/>
                          </a:lnTo>
                          <a:lnTo>
                            <a:pt x="79" y="0"/>
                          </a:lnTo>
                          <a:lnTo>
                            <a:pt x="86" y="3"/>
                          </a:lnTo>
                          <a:lnTo>
                            <a:pt x="90" y="5"/>
                          </a:lnTo>
                          <a:lnTo>
                            <a:pt x="91" y="8"/>
                          </a:lnTo>
                          <a:lnTo>
                            <a:pt x="91" y="11"/>
                          </a:lnTo>
                          <a:lnTo>
                            <a:pt x="91" y="18"/>
                          </a:lnTo>
                          <a:lnTo>
                            <a:pt x="91" y="90"/>
                          </a:lnTo>
                          <a:lnTo>
                            <a:pt x="91" y="98"/>
                          </a:lnTo>
                          <a:lnTo>
                            <a:pt x="90" y="103"/>
                          </a:lnTo>
                          <a:lnTo>
                            <a:pt x="87" y="104"/>
                          </a:lnTo>
                          <a:lnTo>
                            <a:pt x="85" y="104"/>
                          </a:lnTo>
                          <a:lnTo>
                            <a:pt x="79" y="105"/>
                          </a:lnTo>
                          <a:lnTo>
                            <a:pt x="13" y="105"/>
                          </a:lnTo>
                        </a:path>
                      </a:pathLst>
                    </a:custGeom>
                    <a:noFill/>
                    <a:ln w="12700" cap="rnd">
                      <a:solidFill>
                        <a:srgbClr val="6D6D6D"/>
                      </a:solidFill>
                      <a:round/>
                      <a:headEnd/>
                      <a:tailEnd/>
                    </a:ln>
                  </p:spPr>
                  <p:txBody>
                    <a:bodyPr/>
                    <a:lstStyle/>
                    <a:p>
                      <a:pPr eaLnBrk="0" hangingPunct="0"/>
                      <a:endParaRPr lang="en-US"/>
                    </a:p>
                  </p:txBody>
                </p:sp>
                <p:sp>
                  <p:nvSpPr>
                    <p:cNvPr id="112711" name="Freeform 203"/>
                    <p:cNvSpPr>
                      <a:spLocks/>
                    </p:cNvSpPr>
                    <p:nvPr/>
                  </p:nvSpPr>
                  <p:spPr bwMode="auto">
                    <a:xfrm>
                      <a:off x="2230" y="1763"/>
                      <a:ext cx="11" cy="115"/>
                    </a:xfrm>
                    <a:custGeom>
                      <a:avLst/>
                      <a:gdLst>
                        <a:gd name="T0" fmla="*/ 8 w 11"/>
                        <a:gd name="T1" fmla="*/ 114 h 115"/>
                        <a:gd name="T2" fmla="*/ 9 w 11"/>
                        <a:gd name="T3" fmla="*/ 114 h 115"/>
                        <a:gd name="T4" fmla="*/ 9 w 11"/>
                        <a:gd name="T5" fmla="*/ 15 h 115"/>
                        <a:gd name="T6" fmla="*/ 9 w 11"/>
                        <a:gd name="T7" fmla="*/ 13 h 115"/>
                        <a:gd name="T8" fmla="*/ 10 w 11"/>
                        <a:gd name="T9" fmla="*/ 12 h 115"/>
                        <a:gd name="T10" fmla="*/ 9 w 11"/>
                        <a:gd name="T11" fmla="*/ 11 h 115"/>
                        <a:gd name="T12" fmla="*/ 9 w 11"/>
                        <a:gd name="T13" fmla="*/ 10 h 115"/>
                        <a:gd name="T14" fmla="*/ 9 w 11"/>
                        <a:gd name="T15" fmla="*/ 9 h 115"/>
                        <a:gd name="T16" fmla="*/ 9 w 11"/>
                        <a:gd name="T17" fmla="*/ 8 h 115"/>
                        <a:gd name="T18" fmla="*/ 9 w 11"/>
                        <a:gd name="T19" fmla="*/ 7 h 115"/>
                        <a:gd name="T20" fmla="*/ 9 w 11"/>
                        <a:gd name="T21" fmla="*/ 6 h 115"/>
                        <a:gd name="T22" fmla="*/ 8 w 11"/>
                        <a:gd name="T23" fmla="*/ 5 h 115"/>
                        <a:gd name="T24" fmla="*/ 8 w 11"/>
                        <a:gd name="T25" fmla="*/ 5 h 115"/>
                        <a:gd name="T26" fmla="*/ 7 w 11"/>
                        <a:gd name="T27" fmla="*/ 4 h 115"/>
                        <a:gd name="T28" fmla="*/ 6 w 11"/>
                        <a:gd name="T29" fmla="*/ 3 h 115"/>
                        <a:gd name="T30" fmla="*/ 6 w 11"/>
                        <a:gd name="T31" fmla="*/ 2 h 115"/>
                        <a:gd name="T32" fmla="*/ 5 w 11"/>
                        <a:gd name="T33" fmla="*/ 2 h 115"/>
                        <a:gd name="T34" fmla="*/ 5 w 11"/>
                        <a:gd name="T35" fmla="*/ 1 h 115"/>
                        <a:gd name="T36" fmla="*/ 4 w 11"/>
                        <a:gd name="T37" fmla="*/ 1 h 115"/>
                        <a:gd name="T38" fmla="*/ 4 w 11"/>
                        <a:gd name="T39" fmla="*/ 1 h 115"/>
                        <a:gd name="T40" fmla="*/ 3 w 11"/>
                        <a:gd name="T41" fmla="*/ 0 h 115"/>
                        <a:gd name="T42" fmla="*/ 2 w 11"/>
                        <a:gd name="T43" fmla="*/ 0 h 115"/>
                        <a:gd name="T44" fmla="*/ 0 w 11"/>
                        <a:gd name="T45" fmla="*/ 2 h 115"/>
                        <a:gd name="T46" fmla="*/ 1 w 11"/>
                        <a:gd name="T47" fmla="*/ 2 h 115"/>
                        <a:gd name="T48" fmla="*/ 2 w 11"/>
                        <a:gd name="T49" fmla="*/ 2 h 115"/>
                        <a:gd name="T50" fmla="*/ 2 w 11"/>
                        <a:gd name="T51" fmla="*/ 3 h 115"/>
                        <a:gd name="T52" fmla="*/ 3 w 11"/>
                        <a:gd name="T53" fmla="*/ 3 h 115"/>
                        <a:gd name="T54" fmla="*/ 4 w 11"/>
                        <a:gd name="T55" fmla="*/ 4 h 115"/>
                        <a:gd name="T56" fmla="*/ 4 w 11"/>
                        <a:gd name="T57" fmla="*/ 4 h 115"/>
                        <a:gd name="T58" fmla="*/ 5 w 11"/>
                        <a:gd name="T59" fmla="*/ 5 h 115"/>
                        <a:gd name="T60" fmla="*/ 5 w 11"/>
                        <a:gd name="T61" fmla="*/ 6 h 115"/>
                        <a:gd name="T62" fmla="*/ 6 w 11"/>
                        <a:gd name="T63" fmla="*/ 7 h 115"/>
                        <a:gd name="T64" fmla="*/ 6 w 11"/>
                        <a:gd name="T65" fmla="*/ 7 h 115"/>
                        <a:gd name="T66" fmla="*/ 7 w 11"/>
                        <a:gd name="T67" fmla="*/ 8 h 115"/>
                        <a:gd name="T68" fmla="*/ 7 w 11"/>
                        <a:gd name="T69" fmla="*/ 9 h 115"/>
                        <a:gd name="T70" fmla="*/ 7 w 11"/>
                        <a:gd name="T71" fmla="*/ 10 h 115"/>
                        <a:gd name="T72" fmla="*/ 8 w 11"/>
                        <a:gd name="T73" fmla="*/ 11 h 115"/>
                        <a:gd name="T74" fmla="*/ 8 w 11"/>
                        <a:gd name="T75" fmla="*/ 12 h 115"/>
                        <a:gd name="T76" fmla="*/ 8 w 11"/>
                        <a:gd name="T77" fmla="*/ 13 h 115"/>
                        <a:gd name="T78" fmla="*/ 8 w 11"/>
                        <a:gd name="T79" fmla="*/ 14 h 115"/>
                        <a:gd name="T80" fmla="*/ 8 w 11"/>
                        <a:gd name="T81" fmla="*/ 14 h 115"/>
                        <a:gd name="T82" fmla="*/ 8 w 11"/>
                        <a:gd name="T83" fmla="*/ 114 h 1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115"/>
                        <a:gd name="T128" fmla="*/ 11 w 11"/>
                        <a:gd name="T129" fmla="*/ 115 h 1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115">
                          <a:moveTo>
                            <a:pt x="8" y="114"/>
                          </a:moveTo>
                          <a:lnTo>
                            <a:pt x="9" y="114"/>
                          </a:lnTo>
                          <a:lnTo>
                            <a:pt x="9" y="15"/>
                          </a:lnTo>
                          <a:lnTo>
                            <a:pt x="9" y="13"/>
                          </a:lnTo>
                          <a:lnTo>
                            <a:pt x="10" y="12"/>
                          </a:lnTo>
                          <a:lnTo>
                            <a:pt x="9" y="11"/>
                          </a:lnTo>
                          <a:lnTo>
                            <a:pt x="9" y="10"/>
                          </a:lnTo>
                          <a:lnTo>
                            <a:pt x="9" y="9"/>
                          </a:lnTo>
                          <a:lnTo>
                            <a:pt x="9" y="8"/>
                          </a:lnTo>
                          <a:lnTo>
                            <a:pt x="9" y="7"/>
                          </a:lnTo>
                          <a:lnTo>
                            <a:pt x="9" y="6"/>
                          </a:lnTo>
                          <a:lnTo>
                            <a:pt x="8" y="5"/>
                          </a:lnTo>
                          <a:lnTo>
                            <a:pt x="7" y="4"/>
                          </a:lnTo>
                          <a:lnTo>
                            <a:pt x="6" y="3"/>
                          </a:lnTo>
                          <a:lnTo>
                            <a:pt x="6" y="2"/>
                          </a:lnTo>
                          <a:lnTo>
                            <a:pt x="5" y="2"/>
                          </a:lnTo>
                          <a:lnTo>
                            <a:pt x="5" y="1"/>
                          </a:lnTo>
                          <a:lnTo>
                            <a:pt x="4" y="1"/>
                          </a:lnTo>
                          <a:lnTo>
                            <a:pt x="3" y="0"/>
                          </a:lnTo>
                          <a:lnTo>
                            <a:pt x="2" y="0"/>
                          </a:lnTo>
                          <a:lnTo>
                            <a:pt x="0" y="2"/>
                          </a:lnTo>
                          <a:lnTo>
                            <a:pt x="1" y="2"/>
                          </a:lnTo>
                          <a:lnTo>
                            <a:pt x="2" y="2"/>
                          </a:lnTo>
                          <a:lnTo>
                            <a:pt x="2" y="3"/>
                          </a:lnTo>
                          <a:lnTo>
                            <a:pt x="3" y="3"/>
                          </a:lnTo>
                          <a:lnTo>
                            <a:pt x="4" y="4"/>
                          </a:lnTo>
                          <a:lnTo>
                            <a:pt x="5" y="5"/>
                          </a:lnTo>
                          <a:lnTo>
                            <a:pt x="5" y="6"/>
                          </a:lnTo>
                          <a:lnTo>
                            <a:pt x="6" y="7"/>
                          </a:lnTo>
                          <a:lnTo>
                            <a:pt x="7" y="8"/>
                          </a:lnTo>
                          <a:lnTo>
                            <a:pt x="7" y="9"/>
                          </a:lnTo>
                          <a:lnTo>
                            <a:pt x="7" y="10"/>
                          </a:lnTo>
                          <a:lnTo>
                            <a:pt x="8" y="11"/>
                          </a:lnTo>
                          <a:lnTo>
                            <a:pt x="8" y="12"/>
                          </a:lnTo>
                          <a:lnTo>
                            <a:pt x="8" y="13"/>
                          </a:lnTo>
                          <a:lnTo>
                            <a:pt x="8" y="14"/>
                          </a:lnTo>
                          <a:lnTo>
                            <a:pt x="8" y="114"/>
                          </a:lnTo>
                        </a:path>
                      </a:pathLst>
                    </a:custGeom>
                    <a:solidFill>
                      <a:srgbClr val="DBDBDB"/>
                    </a:solidFill>
                    <a:ln w="12700" cap="rnd">
                      <a:noFill/>
                      <a:round/>
                      <a:headEnd/>
                      <a:tailEnd/>
                    </a:ln>
                  </p:spPr>
                  <p:txBody>
                    <a:bodyPr/>
                    <a:lstStyle/>
                    <a:p>
                      <a:pPr eaLnBrk="0" hangingPunct="0"/>
                      <a:endParaRPr lang="en-US"/>
                    </a:p>
                  </p:txBody>
                </p:sp>
                <p:sp>
                  <p:nvSpPr>
                    <p:cNvPr id="112712" name="Freeform 204"/>
                    <p:cNvSpPr>
                      <a:spLocks/>
                    </p:cNvSpPr>
                    <p:nvPr/>
                  </p:nvSpPr>
                  <p:spPr bwMode="auto">
                    <a:xfrm>
                      <a:off x="2194" y="1779"/>
                      <a:ext cx="11" cy="88"/>
                    </a:xfrm>
                    <a:custGeom>
                      <a:avLst/>
                      <a:gdLst>
                        <a:gd name="T0" fmla="*/ 8 w 11"/>
                        <a:gd name="T1" fmla="*/ 87 h 88"/>
                        <a:gd name="T2" fmla="*/ 10 w 11"/>
                        <a:gd name="T3" fmla="*/ 87 h 88"/>
                        <a:gd name="T4" fmla="*/ 10 w 11"/>
                        <a:gd name="T5" fmla="*/ 15 h 88"/>
                        <a:gd name="T6" fmla="*/ 10 w 11"/>
                        <a:gd name="T7" fmla="*/ 12 h 88"/>
                        <a:gd name="T8" fmla="*/ 10 w 11"/>
                        <a:gd name="T9" fmla="*/ 11 h 88"/>
                        <a:gd name="T10" fmla="*/ 10 w 11"/>
                        <a:gd name="T11" fmla="*/ 11 h 88"/>
                        <a:gd name="T12" fmla="*/ 10 w 11"/>
                        <a:gd name="T13" fmla="*/ 10 h 88"/>
                        <a:gd name="T14" fmla="*/ 9 w 11"/>
                        <a:gd name="T15" fmla="*/ 9 h 88"/>
                        <a:gd name="T16" fmla="*/ 9 w 11"/>
                        <a:gd name="T17" fmla="*/ 8 h 88"/>
                        <a:gd name="T18" fmla="*/ 9 w 11"/>
                        <a:gd name="T19" fmla="*/ 7 h 88"/>
                        <a:gd name="T20" fmla="*/ 9 w 11"/>
                        <a:gd name="T21" fmla="*/ 6 h 88"/>
                        <a:gd name="T22" fmla="*/ 8 w 11"/>
                        <a:gd name="T23" fmla="*/ 6 h 88"/>
                        <a:gd name="T24" fmla="*/ 8 w 11"/>
                        <a:gd name="T25" fmla="*/ 5 h 88"/>
                        <a:gd name="T26" fmla="*/ 8 w 11"/>
                        <a:gd name="T27" fmla="*/ 4 h 88"/>
                        <a:gd name="T28" fmla="*/ 7 w 11"/>
                        <a:gd name="T29" fmla="*/ 3 h 88"/>
                        <a:gd name="T30" fmla="*/ 6 w 11"/>
                        <a:gd name="T31" fmla="*/ 3 h 88"/>
                        <a:gd name="T32" fmla="*/ 6 w 11"/>
                        <a:gd name="T33" fmla="*/ 2 h 88"/>
                        <a:gd name="T34" fmla="*/ 5 w 11"/>
                        <a:gd name="T35" fmla="*/ 1 h 88"/>
                        <a:gd name="T36" fmla="*/ 4 w 11"/>
                        <a:gd name="T37" fmla="*/ 1 h 88"/>
                        <a:gd name="T38" fmla="*/ 3 w 11"/>
                        <a:gd name="T39" fmla="*/ 0 h 88"/>
                        <a:gd name="T40" fmla="*/ 2 w 11"/>
                        <a:gd name="T41" fmla="*/ 0 h 88"/>
                        <a:gd name="T42" fmla="*/ 2 w 11"/>
                        <a:gd name="T43" fmla="*/ 0 h 88"/>
                        <a:gd name="T44" fmla="*/ 0 w 11"/>
                        <a:gd name="T45" fmla="*/ 2 h 88"/>
                        <a:gd name="T46" fmla="*/ 1 w 11"/>
                        <a:gd name="T47" fmla="*/ 2 h 88"/>
                        <a:gd name="T48" fmla="*/ 1 w 11"/>
                        <a:gd name="T49" fmla="*/ 3 h 88"/>
                        <a:gd name="T50" fmla="*/ 2 w 11"/>
                        <a:gd name="T51" fmla="*/ 3 h 88"/>
                        <a:gd name="T52" fmla="*/ 3 w 11"/>
                        <a:gd name="T53" fmla="*/ 3 h 88"/>
                        <a:gd name="T54" fmla="*/ 4 w 11"/>
                        <a:gd name="T55" fmla="*/ 3 h 88"/>
                        <a:gd name="T56" fmla="*/ 4 w 11"/>
                        <a:gd name="T57" fmla="*/ 4 h 88"/>
                        <a:gd name="T58" fmla="*/ 5 w 11"/>
                        <a:gd name="T59" fmla="*/ 5 h 88"/>
                        <a:gd name="T60" fmla="*/ 6 w 11"/>
                        <a:gd name="T61" fmla="*/ 6 h 88"/>
                        <a:gd name="T62" fmla="*/ 6 w 11"/>
                        <a:gd name="T63" fmla="*/ 7 h 88"/>
                        <a:gd name="T64" fmla="*/ 7 w 11"/>
                        <a:gd name="T65" fmla="*/ 8 h 88"/>
                        <a:gd name="T66" fmla="*/ 8 w 11"/>
                        <a:gd name="T67" fmla="*/ 9 h 88"/>
                        <a:gd name="T68" fmla="*/ 8 w 11"/>
                        <a:gd name="T69" fmla="*/ 10 h 88"/>
                        <a:gd name="T70" fmla="*/ 8 w 11"/>
                        <a:gd name="T71" fmla="*/ 11 h 88"/>
                        <a:gd name="T72" fmla="*/ 8 w 11"/>
                        <a:gd name="T73" fmla="*/ 11 h 88"/>
                        <a:gd name="T74" fmla="*/ 8 w 11"/>
                        <a:gd name="T75" fmla="*/ 12 h 88"/>
                        <a:gd name="T76" fmla="*/ 8 w 11"/>
                        <a:gd name="T77" fmla="*/ 13 h 88"/>
                        <a:gd name="T78" fmla="*/ 8 w 11"/>
                        <a:gd name="T79" fmla="*/ 14 h 88"/>
                        <a:gd name="T80" fmla="*/ 8 w 11"/>
                        <a:gd name="T81" fmla="*/ 87 h 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
                        <a:gd name="T124" fmla="*/ 0 h 88"/>
                        <a:gd name="T125" fmla="*/ 11 w 11"/>
                        <a:gd name="T126" fmla="*/ 88 h 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 h="88">
                          <a:moveTo>
                            <a:pt x="8" y="87"/>
                          </a:moveTo>
                          <a:lnTo>
                            <a:pt x="10" y="87"/>
                          </a:lnTo>
                          <a:lnTo>
                            <a:pt x="10" y="15"/>
                          </a:lnTo>
                          <a:lnTo>
                            <a:pt x="10" y="12"/>
                          </a:lnTo>
                          <a:lnTo>
                            <a:pt x="10" y="11"/>
                          </a:lnTo>
                          <a:lnTo>
                            <a:pt x="10" y="10"/>
                          </a:lnTo>
                          <a:lnTo>
                            <a:pt x="9" y="9"/>
                          </a:lnTo>
                          <a:lnTo>
                            <a:pt x="9" y="8"/>
                          </a:lnTo>
                          <a:lnTo>
                            <a:pt x="9" y="7"/>
                          </a:lnTo>
                          <a:lnTo>
                            <a:pt x="9" y="6"/>
                          </a:lnTo>
                          <a:lnTo>
                            <a:pt x="8" y="6"/>
                          </a:lnTo>
                          <a:lnTo>
                            <a:pt x="8" y="5"/>
                          </a:lnTo>
                          <a:lnTo>
                            <a:pt x="8" y="4"/>
                          </a:lnTo>
                          <a:lnTo>
                            <a:pt x="7" y="3"/>
                          </a:lnTo>
                          <a:lnTo>
                            <a:pt x="6" y="3"/>
                          </a:lnTo>
                          <a:lnTo>
                            <a:pt x="6" y="2"/>
                          </a:lnTo>
                          <a:lnTo>
                            <a:pt x="5" y="1"/>
                          </a:lnTo>
                          <a:lnTo>
                            <a:pt x="4" y="1"/>
                          </a:lnTo>
                          <a:lnTo>
                            <a:pt x="3" y="0"/>
                          </a:lnTo>
                          <a:lnTo>
                            <a:pt x="2" y="0"/>
                          </a:lnTo>
                          <a:lnTo>
                            <a:pt x="0" y="2"/>
                          </a:lnTo>
                          <a:lnTo>
                            <a:pt x="1" y="2"/>
                          </a:lnTo>
                          <a:lnTo>
                            <a:pt x="1" y="3"/>
                          </a:lnTo>
                          <a:lnTo>
                            <a:pt x="2" y="3"/>
                          </a:lnTo>
                          <a:lnTo>
                            <a:pt x="3" y="3"/>
                          </a:lnTo>
                          <a:lnTo>
                            <a:pt x="4" y="3"/>
                          </a:lnTo>
                          <a:lnTo>
                            <a:pt x="4" y="4"/>
                          </a:lnTo>
                          <a:lnTo>
                            <a:pt x="5" y="5"/>
                          </a:lnTo>
                          <a:lnTo>
                            <a:pt x="6" y="6"/>
                          </a:lnTo>
                          <a:lnTo>
                            <a:pt x="6" y="7"/>
                          </a:lnTo>
                          <a:lnTo>
                            <a:pt x="7" y="8"/>
                          </a:lnTo>
                          <a:lnTo>
                            <a:pt x="8" y="9"/>
                          </a:lnTo>
                          <a:lnTo>
                            <a:pt x="8" y="10"/>
                          </a:lnTo>
                          <a:lnTo>
                            <a:pt x="8" y="11"/>
                          </a:lnTo>
                          <a:lnTo>
                            <a:pt x="8" y="12"/>
                          </a:lnTo>
                          <a:lnTo>
                            <a:pt x="8" y="13"/>
                          </a:lnTo>
                          <a:lnTo>
                            <a:pt x="8" y="14"/>
                          </a:lnTo>
                          <a:lnTo>
                            <a:pt x="8" y="87"/>
                          </a:lnTo>
                        </a:path>
                      </a:pathLst>
                    </a:custGeom>
                    <a:solidFill>
                      <a:srgbClr val="DBDBDB"/>
                    </a:solidFill>
                    <a:ln w="12700" cap="rnd">
                      <a:noFill/>
                      <a:round/>
                      <a:headEnd/>
                      <a:tailEnd/>
                    </a:ln>
                  </p:spPr>
                  <p:txBody>
                    <a:bodyPr/>
                    <a:lstStyle/>
                    <a:p>
                      <a:pPr eaLnBrk="0" hangingPunct="0"/>
                      <a:endParaRPr lang="en-US"/>
                    </a:p>
                  </p:txBody>
                </p:sp>
                <p:sp>
                  <p:nvSpPr>
                    <p:cNvPr id="112713" name="Freeform 205"/>
                    <p:cNvSpPr>
                      <a:spLocks/>
                    </p:cNvSpPr>
                    <p:nvPr/>
                  </p:nvSpPr>
                  <p:spPr bwMode="auto">
                    <a:xfrm>
                      <a:off x="2227" y="1947"/>
                      <a:ext cx="3" cy="50"/>
                    </a:xfrm>
                    <a:custGeom>
                      <a:avLst/>
                      <a:gdLst>
                        <a:gd name="T0" fmla="*/ 2 w 3"/>
                        <a:gd name="T1" fmla="*/ 49 h 50"/>
                        <a:gd name="T2" fmla="*/ 2 w 3"/>
                        <a:gd name="T3" fmla="*/ 0 h 50"/>
                        <a:gd name="T4" fmla="*/ 0 w 3"/>
                        <a:gd name="T5" fmla="*/ 0 h 50"/>
                        <a:gd name="T6" fmla="*/ 0 w 3"/>
                        <a:gd name="T7" fmla="*/ 49 h 50"/>
                        <a:gd name="T8" fmla="*/ 2 w 3"/>
                        <a:gd name="T9" fmla="*/ 49 h 50"/>
                        <a:gd name="T10" fmla="*/ 0 60000 65536"/>
                        <a:gd name="T11" fmla="*/ 0 60000 65536"/>
                        <a:gd name="T12" fmla="*/ 0 60000 65536"/>
                        <a:gd name="T13" fmla="*/ 0 60000 65536"/>
                        <a:gd name="T14" fmla="*/ 0 60000 65536"/>
                        <a:gd name="T15" fmla="*/ 0 w 3"/>
                        <a:gd name="T16" fmla="*/ 0 h 50"/>
                        <a:gd name="T17" fmla="*/ 3 w 3"/>
                        <a:gd name="T18" fmla="*/ 50 h 50"/>
                      </a:gdLst>
                      <a:ahLst/>
                      <a:cxnLst>
                        <a:cxn ang="T10">
                          <a:pos x="T0" y="T1"/>
                        </a:cxn>
                        <a:cxn ang="T11">
                          <a:pos x="T2" y="T3"/>
                        </a:cxn>
                        <a:cxn ang="T12">
                          <a:pos x="T4" y="T5"/>
                        </a:cxn>
                        <a:cxn ang="T13">
                          <a:pos x="T6" y="T7"/>
                        </a:cxn>
                        <a:cxn ang="T14">
                          <a:pos x="T8" y="T9"/>
                        </a:cxn>
                      </a:cxnLst>
                      <a:rect l="T15" t="T16" r="T17" b="T18"/>
                      <a:pathLst>
                        <a:path w="3" h="50">
                          <a:moveTo>
                            <a:pt x="2" y="49"/>
                          </a:moveTo>
                          <a:lnTo>
                            <a:pt x="2" y="0"/>
                          </a:lnTo>
                          <a:lnTo>
                            <a:pt x="0" y="0"/>
                          </a:lnTo>
                          <a:lnTo>
                            <a:pt x="0" y="49"/>
                          </a:lnTo>
                          <a:lnTo>
                            <a:pt x="2" y="49"/>
                          </a:lnTo>
                        </a:path>
                      </a:pathLst>
                    </a:custGeom>
                    <a:solidFill>
                      <a:srgbClr val="DBDBDB"/>
                    </a:solidFill>
                    <a:ln w="12700" cap="rnd">
                      <a:noFill/>
                      <a:round/>
                      <a:headEnd/>
                      <a:tailEnd/>
                    </a:ln>
                  </p:spPr>
                  <p:txBody>
                    <a:bodyPr/>
                    <a:lstStyle/>
                    <a:p>
                      <a:pPr eaLnBrk="0" hangingPunct="0"/>
                      <a:endParaRPr lang="en-US"/>
                    </a:p>
                  </p:txBody>
                </p:sp>
                <p:sp>
                  <p:nvSpPr>
                    <p:cNvPr id="112714" name="Freeform 206"/>
                    <p:cNvSpPr>
                      <a:spLocks/>
                    </p:cNvSpPr>
                    <p:nvPr/>
                  </p:nvSpPr>
                  <p:spPr bwMode="auto">
                    <a:xfrm>
                      <a:off x="2185"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noFill/>
                      <a:round/>
                      <a:headEnd/>
                      <a:tailEnd/>
                    </a:ln>
                  </p:spPr>
                  <p:txBody>
                    <a:bodyPr/>
                    <a:lstStyle/>
                    <a:p>
                      <a:pPr eaLnBrk="0" hangingPunct="0"/>
                      <a:endParaRPr lang="en-US"/>
                    </a:p>
                  </p:txBody>
                </p:sp>
                <p:sp>
                  <p:nvSpPr>
                    <p:cNvPr id="112715" name="Freeform 207"/>
                    <p:cNvSpPr>
                      <a:spLocks/>
                    </p:cNvSpPr>
                    <p:nvPr/>
                  </p:nvSpPr>
                  <p:spPr bwMode="auto">
                    <a:xfrm>
                      <a:off x="2152"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noFill/>
                      <a:round/>
                      <a:headEnd/>
                      <a:tailEnd/>
                    </a:ln>
                  </p:spPr>
                  <p:txBody>
                    <a:bodyPr/>
                    <a:lstStyle/>
                    <a:p>
                      <a:pPr eaLnBrk="0" hangingPunct="0"/>
                      <a:endParaRPr lang="en-US"/>
                    </a:p>
                  </p:txBody>
                </p:sp>
                <p:sp>
                  <p:nvSpPr>
                    <p:cNvPr id="112716" name="Freeform 208"/>
                    <p:cNvSpPr>
                      <a:spLocks/>
                    </p:cNvSpPr>
                    <p:nvPr/>
                  </p:nvSpPr>
                  <p:spPr bwMode="auto">
                    <a:xfrm>
                      <a:off x="2263" y="1672"/>
                      <a:ext cx="11" cy="219"/>
                    </a:xfrm>
                    <a:custGeom>
                      <a:avLst/>
                      <a:gdLst>
                        <a:gd name="T0" fmla="*/ 8 w 11"/>
                        <a:gd name="T1" fmla="*/ 218 h 219"/>
                        <a:gd name="T2" fmla="*/ 9 w 11"/>
                        <a:gd name="T3" fmla="*/ 218 h 219"/>
                        <a:gd name="T4" fmla="*/ 10 w 11"/>
                        <a:gd name="T5" fmla="*/ 16 h 219"/>
                        <a:gd name="T6" fmla="*/ 10 w 11"/>
                        <a:gd name="T7" fmla="*/ 13 h 219"/>
                        <a:gd name="T8" fmla="*/ 10 w 11"/>
                        <a:gd name="T9" fmla="*/ 12 h 219"/>
                        <a:gd name="T10" fmla="*/ 10 w 11"/>
                        <a:gd name="T11" fmla="*/ 11 h 219"/>
                        <a:gd name="T12" fmla="*/ 10 w 11"/>
                        <a:gd name="T13" fmla="*/ 10 h 219"/>
                        <a:gd name="T14" fmla="*/ 9 w 11"/>
                        <a:gd name="T15" fmla="*/ 9 h 219"/>
                        <a:gd name="T16" fmla="*/ 9 w 11"/>
                        <a:gd name="T17" fmla="*/ 8 h 219"/>
                        <a:gd name="T18" fmla="*/ 9 w 11"/>
                        <a:gd name="T19" fmla="*/ 7 h 219"/>
                        <a:gd name="T20" fmla="*/ 9 w 11"/>
                        <a:gd name="T21" fmla="*/ 6 h 219"/>
                        <a:gd name="T22" fmla="*/ 8 w 11"/>
                        <a:gd name="T23" fmla="*/ 5 h 219"/>
                        <a:gd name="T24" fmla="*/ 8 w 11"/>
                        <a:gd name="T25" fmla="*/ 4 h 219"/>
                        <a:gd name="T26" fmla="*/ 6 w 11"/>
                        <a:gd name="T27" fmla="*/ 3 h 219"/>
                        <a:gd name="T28" fmla="*/ 6 w 11"/>
                        <a:gd name="T29" fmla="*/ 2 h 219"/>
                        <a:gd name="T30" fmla="*/ 5 w 11"/>
                        <a:gd name="T31" fmla="*/ 1 h 219"/>
                        <a:gd name="T32" fmla="*/ 4 w 11"/>
                        <a:gd name="T33" fmla="*/ 1 h 219"/>
                        <a:gd name="T34" fmla="*/ 4 w 11"/>
                        <a:gd name="T35" fmla="*/ 1 h 219"/>
                        <a:gd name="T36" fmla="*/ 3 w 11"/>
                        <a:gd name="T37" fmla="*/ 1 h 219"/>
                        <a:gd name="T38" fmla="*/ 2 w 11"/>
                        <a:gd name="T39" fmla="*/ 0 h 219"/>
                        <a:gd name="T40" fmla="*/ 2 w 11"/>
                        <a:gd name="T41" fmla="*/ 0 h 219"/>
                        <a:gd name="T42" fmla="*/ 0 w 11"/>
                        <a:gd name="T43" fmla="*/ 2 h 219"/>
                        <a:gd name="T44" fmla="*/ 1 w 11"/>
                        <a:gd name="T45" fmla="*/ 2 h 219"/>
                        <a:gd name="T46" fmla="*/ 1 w 11"/>
                        <a:gd name="T47" fmla="*/ 2 h 219"/>
                        <a:gd name="T48" fmla="*/ 2 w 11"/>
                        <a:gd name="T49" fmla="*/ 3 h 219"/>
                        <a:gd name="T50" fmla="*/ 3 w 11"/>
                        <a:gd name="T51" fmla="*/ 3 h 219"/>
                        <a:gd name="T52" fmla="*/ 4 w 11"/>
                        <a:gd name="T53" fmla="*/ 3 h 219"/>
                        <a:gd name="T54" fmla="*/ 4 w 11"/>
                        <a:gd name="T55" fmla="*/ 4 h 219"/>
                        <a:gd name="T56" fmla="*/ 5 w 11"/>
                        <a:gd name="T57" fmla="*/ 5 h 219"/>
                        <a:gd name="T58" fmla="*/ 5 w 11"/>
                        <a:gd name="T59" fmla="*/ 5 h 219"/>
                        <a:gd name="T60" fmla="*/ 6 w 11"/>
                        <a:gd name="T61" fmla="*/ 6 h 219"/>
                        <a:gd name="T62" fmla="*/ 6 w 11"/>
                        <a:gd name="T63" fmla="*/ 7 h 219"/>
                        <a:gd name="T64" fmla="*/ 6 w 11"/>
                        <a:gd name="T65" fmla="*/ 8 h 219"/>
                        <a:gd name="T66" fmla="*/ 7 w 11"/>
                        <a:gd name="T67" fmla="*/ 8 h 219"/>
                        <a:gd name="T68" fmla="*/ 8 w 11"/>
                        <a:gd name="T69" fmla="*/ 9 h 219"/>
                        <a:gd name="T70" fmla="*/ 8 w 11"/>
                        <a:gd name="T71" fmla="*/ 10 h 219"/>
                        <a:gd name="T72" fmla="*/ 8 w 11"/>
                        <a:gd name="T73" fmla="*/ 11 h 219"/>
                        <a:gd name="T74" fmla="*/ 8 w 11"/>
                        <a:gd name="T75" fmla="*/ 12 h 219"/>
                        <a:gd name="T76" fmla="*/ 8 w 11"/>
                        <a:gd name="T77" fmla="*/ 13 h 219"/>
                        <a:gd name="T78" fmla="*/ 8 w 11"/>
                        <a:gd name="T79" fmla="*/ 14 h 219"/>
                        <a:gd name="T80" fmla="*/ 8 w 11"/>
                        <a:gd name="T81" fmla="*/ 15 h 219"/>
                        <a:gd name="T82" fmla="*/ 8 w 11"/>
                        <a:gd name="T83" fmla="*/ 218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219"/>
                        <a:gd name="T128" fmla="*/ 11 w 11"/>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219">
                          <a:moveTo>
                            <a:pt x="8" y="218"/>
                          </a:moveTo>
                          <a:lnTo>
                            <a:pt x="9" y="218"/>
                          </a:lnTo>
                          <a:lnTo>
                            <a:pt x="10" y="16"/>
                          </a:lnTo>
                          <a:lnTo>
                            <a:pt x="10" y="13"/>
                          </a:lnTo>
                          <a:lnTo>
                            <a:pt x="10" y="12"/>
                          </a:lnTo>
                          <a:lnTo>
                            <a:pt x="10" y="11"/>
                          </a:lnTo>
                          <a:lnTo>
                            <a:pt x="10" y="10"/>
                          </a:lnTo>
                          <a:lnTo>
                            <a:pt x="9" y="9"/>
                          </a:lnTo>
                          <a:lnTo>
                            <a:pt x="9" y="8"/>
                          </a:lnTo>
                          <a:lnTo>
                            <a:pt x="9" y="7"/>
                          </a:lnTo>
                          <a:lnTo>
                            <a:pt x="9" y="6"/>
                          </a:lnTo>
                          <a:lnTo>
                            <a:pt x="8" y="5"/>
                          </a:lnTo>
                          <a:lnTo>
                            <a:pt x="8" y="4"/>
                          </a:lnTo>
                          <a:lnTo>
                            <a:pt x="6" y="3"/>
                          </a:lnTo>
                          <a:lnTo>
                            <a:pt x="6" y="2"/>
                          </a:lnTo>
                          <a:lnTo>
                            <a:pt x="5" y="1"/>
                          </a:lnTo>
                          <a:lnTo>
                            <a:pt x="4" y="1"/>
                          </a:lnTo>
                          <a:lnTo>
                            <a:pt x="3" y="1"/>
                          </a:lnTo>
                          <a:lnTo>
                            <a:pt x="2" y="0"/>
                          </a:lnTo>
                          <a:lnTo>
                            <a:pt x="0" y="2"/>
                          </a:lnTo>
                          <a:lnTo>
                            <a:pt x="1" y="2"/>
                          </a:lnTo>
                          <a:lnTo>
                            <a:pt x="2" y="3"/>
                          </a:lnTo>
                          <a:lnTo>
                            <a:pt x="3" y="3"/>
                          </a:lnTo>
                          <a:lnTo>
                            <a:pt x="4" y="3"/>
                          </a:lnTo>
                          <a:lnTo>
                            <a:pt x="4" y="4"/>
                          </a:lnTo>
                          <a:lnTo>
                            <a:pt x="5" y="5"/>
                          </a:lnTo>
                          <a:lnTo>
                            <a:pt x="6" y="6"/>
                          </a:lnTo>
                          <a:lnTo>
                            <a:pt x="6" y="7"/>
                          </a:lnTo>
                          <a:lnTo>
                            <a:pt x="6" y="8"/>
                          </a:lnTo>
                          <a:lnTo>
                            <a:pt x="7" y="8"/>
                          </a:lnTo>
                          <a:lnTo>
                            <a:pt x="8" y="9"/>
                          </a:lnTo>
                          <a:lnTo>
                            <a:pt x="8" y="10"/>
                          </a:lnTo>
                          <a:lnTo>
                            <a:pt x="8" y="11"/>
                          </a:lnTo>
                          <a:lnTo>
                            <a:pt x="8" y="12"/>
                          </a:lnTo>
                          <a:lnTo>
                            <a:pt x="8" y="13"/>
                          </a:lnTo>
                          <a:lnTo>
                            <a:pt x="8" y="14"/>
                          </a:lnTo>
                          <a:lnTo>
                            <a:pt x="8" y="15"/>
                          </a:lnTo>
                          <a:lnTo>
                            <a:pt x="8" y="218"/>
                          </a:lnTo>
                        </a:path>
                      </a:pathLst>
                    </a:custGeom>
                    <a:solidFill>
                      <a:srgbClr val="DBDBDB"/>
                    </a:solidFill>
                    <a:ln w="12700" cap="rnd">
                      <a:noFill/>
                      <a:round/>
                      <a:headEnd/>
                      <a:tailEnd/>
                    </a:ln>
                  </p:spPr>
                  <p:txBody>
                    <a:bodyPr/>
                    <a:lstStyle/>
                    <a:p>
                      <a:pPr eaLnBrk="0" hangingPunct="0"/>
                      <a:endParaRPr lang="en-US"/>
                    </a:p>
                  </p:txBody>
                </p:sp>
              </p:grpSp>
              <p:pic>
                <p:nvPicPr>
                  <p:cNvPr id="112700" name="Picture 209"/>
                  <p:cNvPicPr>
                    <a:picLocks noChangeArrowheads="1"/>
                  </p:cNvPicPr>
                  <p:nvPr/>
                </p:nvPicPr>
                <p:blipFill>
                  <a:blip r:embed="rId6" cstate="print"/>
                  <a:srcRect/>
                  <a:stretch>
                    <a:fillRect/>
                  </a:stretch>
                </p:blipFill>
                <p:spPr bwMode="auto">
                  <a:xfrm>
                    <a:off x="4416" y="2208"/>
                    <a:ext cx="746" cy="864"/>
                  </a:xfrm>
                  <a:prstGeom prst="rect">
                    <a:avLst/>
                  </a:prstGeom>
                  <a:noFill/>
                  <a:ln w="12700">
                    <a:noFill/>
                    <a:miter lim="800000"/>
                    <a:headEnd/>
                    <a:tailEnd/>
                  </a:ln>
                </p:spPr>
              </p:pic>
            </p:grpSp>
            <p:sp>
              <p:nvSpPr>
                <p:cNvPr id="112696" name="Text Box 210"/>
                <p:cNvSpPr txBox="1">
                  <a:spLocks noChangeArrowheads="1"/>
                </p:cNvSpPr>
                <p:nvPr/>
              </p:nvSpPr>
              <p:spPr bwMode="auto">
                <a:xfrm>
                  <a:off x="2424" y="2585"/>
                  <a:ext cx="1008"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accent2"/>
                      </a:solidFill>
                      <a:latin typeface="Tahoma" charset="0"/>
                    </a:rPr>
                    <a:t>Key set n°2</a:t>
                  </a:r>
                </a:p>
              </p:txBody>
            </p:sp>
            <p:sp>
              <p:nvSpPr>
                <p:cNvPr id="112697" name="Text Box 211"/>
                <p:cNvSpPr txBox="1">
                  <a:spLocks noChangeArrowheads="1"/>
                </p:cNvSpPr>
                <p:nvPr/>
              </p:nvSpPr>
              <p:spPr bwMode="auto">
                <a:xfrm>
                  <a:off x="2388" y="2933"/>
                  <a:ext cx="432"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accent2"/>
                      </a:solidFill>
                      <a:latin typeface="Tahoma" charset="0"/>
                    </a:rPr>
                    <a:t>KIc</a:t>
                  </a:r>
                </a:p>
              </p:txBody>
            </p:sp>
            <p:sp>
              <p:nvSpPr>
                <p:cNvPr id="112698" name="Text Box 212"/>
                <p:cNvSpPr txBox="1">
                  <a:spLocks noChangeArrowheads="1"/>
                </p:cNvSpPr>
                <p:nvPr/>
              </p:nvSpPr>
              <p:spPr bwMode="auto">
                <a:xfrm>
                  <a:off x="2586" y="3131"/>
                  <a:ext cx="384"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accent2"/>
                      </a:solidFill>
                      <a:latin typeface="Tahoma" charset="0"/>
                    </a:rPr>
                    <a:t>KId</a:t>
                  </a:r>
                </a:p>
              </p:txBody>
            </p:sp>
          </p:grpSp>
          <p:grpSp>
            <p:nvGrpSpPr>
              <p:cNvPr id="112672" name="Group 213"/>
              <p:cNvGrpSpPr>
                <a:grpSpLocks/>
              </p:cNvGrpSpPr>
              <p:nvPr/>
            </p:nvGrpSpPr>
            <p:grpSpPr bwMode="auto">
              <a:xfrm>
                <a:off x="572" y="3271"/>
                <a:ext cx="1044" cy="738"/>
                <a:chOff x="2388" y="2585"/>
                <a:chExt cx="1044" cy="738"/>
              </a:xfrm>
            </p:grpSpPr>
            <p:grpSp>
              <p:nvGrpSpPr>
                <p:cNvPr id="112673" name="Group 214"/>
                <p:cNvGrpSpPr>
                  <a:grpSpLocks/>
                </p:cNvGrpSpPr>
                <p:nvPr/>
              </p:nvGrpSpPr>
              <p:grpSpPr bwMode="auto">
                <a:xfrm>
                  <a:off x="2622" y="2705"/>
                  <a:ext cx="350" cy="522"/>
                  <a:chOff x="4416" y="2208"/>
                  <a:chExt cx="746" cy="864"/>
                </a:xfrm>
              </p:grpSpPr>
              <p:grpSp>
                <p:nvGrpSpPr>
                  <p:cNvPr id="112677" name="Group 215"/>
                  <p:cNvGrpSpPr>
                    <a:grpSpLocks/>
                  </p:cNvGrpSpPr>
                  <p:nvPr/>
                </p:nvGrpSpPr>
                <p:grpSpPr bwMode="auto">
                  <a:xfrm rot="1558844">
                    <a:off x="4752" y="2448"/>
                    <a:ext cx="211" cy="551"/>
                    <a:chOff x="2074" y="1654"/>
                    <a:chExt cx="211" cy="551"/>
                  </a:xfrm>
                </p:grpSpPr>
                <p:sp>
                  <p:nvSpPr>
                    <p:cNvPr id="112679" name="Freeform 216"/>
                    <p:cNvSpPr>
                      <a:spLocks/>
                    </p:cNvSpPr>
                    <p:nvPr/>
                  </p:nvSpPr>
                  <p:spPr bwMode="auto">
                    <a:xfrm>
                      <a:off x="2130" y="1691"/>
                      <a:ext cx="111" cy="53"/>
                    </a:xfrm>
                    <a:custGeom>
                      <a:avLst/>
                      <a:gdLst>
                        <a:gd name="T0" fmla="*/ 105 w 111"/>
                        <a:gd name="T1" fmla="*/ 0 h 53"/>
                        <a:gd name="T2" fmla="*/ 101 w 111"/>
                        <a:gd name="T3" fmla="*/ 2 h 53"/>
                        <a:gd name="T4" fmla="*/ 101 w 111"/>
                        <a:gd name="T5" fmla="*/ 45 h 53"/>
                        <a:gd name="T6" fmla="*/ 100 w 111"/>
                        <a:gd name="T7" fmla="*/ 45 h 53"/>
                        <a:gd name="T8" fmla="*/ 96 w 111"/>
                        <a:gd name="T9" fmla="*/ 48 h 53"/>
                        <a:gd name="T10" fmla="*/ 91 w 111"/>
                        <a:gd name="T11" fmla="*/ 49 h 53"/>
                        <a:gd name="T12" fmla="*/ 0 w 111"/>
                        <a:gd name="T13" fmla="*/ 49 h 53"/>
                        <a:gd name="T14" fmla="*/ 0 w 111"/>
                        <a:gd name="T15" fmla="*/ 52 h 53"/>
                        <a:gd name="T16" fmla="*/ 110 w 111"/>
                        <a:gd name="T17" fmla="*/ 52 h 53"/>
                        <a:gd name="T18" fmla="*/ 105 w 111"/>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53"/>
                        <a:gd name="T32" fmla="*/ 111 w 111"/>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53">
                          <a:moveTo>
                            <a:pt x="105" y="0"/>
                          </a:moveTo>
                          <a:lnTo>
                            <a:pt x="101" y="2"/>
                          </a:lnTo>
                          <a:lnTo>
                            <a:pt x="101" y="45"/>
                          </a:lnTo>
                          <a:lnTo>
                            <a:pt x="100" y="45"/>
                          </a:lnTo>
                          <a:lnTo>
                            <a:pt x="96" y="48"/>
                          </a:lnTo>
                          <a:lnTo>
                            <a:pt x="91" y="49"/>
                          </a:lnTo>
                          <a:lnTo>
                            <a:pt x="0" y="49"/>
                          </a:lnTo>
                          <a:lnTo>
                            <a:pt x="0" y="52"/>
                          </a:lnTo>
                          <a:lnTo>
                            <a:pt x="110" y="52"/>
                          </a:lnTo>
                          <a:lnTo>
                            <a:pt x="105" y="0"/>
                          </a:lnTo>
                        </a:path>
                      </a:pathLst>
                    </a:custGeom>
                    <a:solidFill>
                      <a:srgbClr val="494949"/>
                    </a:solidFill>
                    <a:ln w="12700" cap="rnd">
                      <a:solidFill>
                        <a:srgbClr val="494949"/>
                      </a:solidFill>
                      <a:round/>
                      <a:headEnd/>
                      <a:tailEnd/>
                    </a:ln>
                  </p:spPr>
                  <p:txBody>
                    <a:bodyPr/>
                    <a:lstStyle/>
                    <a:p>
                      <a:pPr eaLnBrk="0" hangingPunct="0"/>
                      <a:endParaRPr lang="en-US"/>
                    </a:p>
                  </p:txBody>
                </p:sp>
                <p:sp>
                  <p:nvSpPr>
                    <p:cNvPr id="112680" name="Freeform 217"/>
                    <p:cNvSpPr>
                      <a:spLocks/>
                    </p:cNvSpPr>
                    <p:nvPr/>
                  </p:nvSpPr>
                  <p:spPr bwMode="auto">
                    <a:xfrm>
                      <a:off x="2074" y="1660"/>
                      <a:ext cx="66" cy="287"/>
                    </a:xfrm>
                    <a:custGeom>
                      <a:avLst/>
                      <a:gdLst>
                        <a:gd name="T0" fmla="*/ 12 w 66"/>
                        <a:gd name="T1" fmla="*/ 0 h 287"/>
                        <a:gd name="T2" fmla="*/ 0 w 66"/>
                        <a:gd name="T3" fmla="*/ 7 h 287"/>
                        <a:gd name="T4" fmla="*/ 0 w 66"/>
                        <a:gd name="T5" fmla="*/ 234 h 287"/>
                        <a:gd name="T6" fmla="*/ 5 w 66"/>
                        <a:gd name="T7" fmla="*/ 242 h 287"/>
                        <a:gd name="T8" fmla="*/ 8 w 66"/>
                        <a:gd name="T9" fmla="*/ 252 h 287"/>
                        <a:gd name="T10" fmla="*/ 16 w 66"/>
                        <a:gd name="T11" fmla="*/ 259 h 287"/>
                        <a:gd name="T12" fmla="*/ 27 w 66"/>
                        <a:gd name="T13" fmla="*/ 268 h 287"/>
                        <a:gd name="T14" fmla="*/ 38 w 66"/>
                        <a:gd name="T15" fmla="*/ 274 h 287"/>
                        <a:gd name="T16" fmla="*/ 65 w 66"/>
                        <a:gd name="T17" fmla="*/ 286 h 287"/>
                        <a:gd name="T18" fmla="*/ 65 w 66"/>
                        <a:gd name="T19" fmla="*/ 272 h 287"/>
                        <a:gd name="T20" fmla="*/ 19 w 66"/>
                        <a:gd name="T21" fmla="*/ 232 h 287"/>
                        <a:gd name="T22" fmla="*/ 12 w 66"/>
                        <a:gd name="T23" fmla="*/ 0 h 2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287"/>
                        <a:gd name="T38" fmla="*/ 66 w 66"/>
                        <a:gd name="T39" fmla="*/ 287 h 2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287">
                          <a:moveTo>
                            <a:pt x="12" y="0"/>
                          </a:moveTo>
                          <a:lnTo>
                            <a:pt x="0" y="7"/>
                          </a:lnTo>
                          <a:lnTo>
                            <a:pt x="0" y="234"/>
                          </a:lnTo>
                          <a:lnTo>
                            <a:pt x="5" y="242"/>
                          </a:lnTo>
                          <a:lnTo>
                            <a:pt x="8" y="252"/>
                          </a:lnTo>
                          <a:lnTo>
                            <a:pt x="16" y="259"/>
                          </a:lnTo>
                          <a:lnTo>
                            <a:pt x="27" y="268"/>
                          </a:lnTo>
                          <a:lnTo>
                            <a:pt x="38" y="274"/>
                          </a:lnTo>
                          <a:lnTo>
                            <a:pt x="65" y="286"/>
                          </a:lnTo>
                          <a:lnTo>
                            <a:pt x="65" y="272"/>
                          </a:lnTo>
                          <a:lnTo>
                            <a:pt x="19" y="232"/>
                          </a:lnTo>
                          <a:lnTo>
                            <a:pt x="12" y="0"/>
                          </a:lnTo>
                        </a:path>
                      </a:pathLst>
                    </a:custGeom>
                    <a:solidFill>
                      <a:srgbClr val="494949"/>
                    </a:solidFill>
                    <a:ln w="12700" cap="rnd">
                      <a:solidFill>
                        <a:srgbClr val="494949"/>
                      </a:solidFill>
                      <a:round/>
                      <a:headEnd/>
                      <a:tailEnd/>
                    </a:ln>
                  </p:spPr>
                  <p:txBody>
                    <a:bodyPr/>
                    <a:lstStyle/>
                    <a:p>
                      <a:pPr eaLnBrk="0" hangingPunct="0"/>
                      <a:endParaRPr lang="en-US"/>
                    </a:p>
                  </p:txBody>
                </p:sp>
                <p:sp>
                  <p:nvSpPr>
                    <p:cNvPr id="112681" name="Freeform 218"/>
                    <p:cNvSpPr>
                      <a:spLocks/>
                    </p:cNvSpPr>
                    <p:nvPr/>
                  </p:nvSpPr>
                  <p:spPr bwMode="auto">
                    <a:xfrm>
                      <a:off x="2137" y="1928"/>
                      <a:ext cx="25" cy="269"/>
                    </a:xfrm>
                    <a:custGeom>
                      <a:avLst/>
                      <a:gdLst>
                        <a:gd name="T0" fmla="*/ 24 w 25"/>
                        <a:gd name="T1" fmla="*/ 268 h 269"/>
                        <a:gd name="T2" fmla="*/ 14 w 25"/>
                        <a:gd name="T3" fmla="*/ 266 h 269"/>
                        <a:gd name="T4" fmla="*/ 0 w 25"/>
                        <a:gd name="T5" fmla="*/ 252 h 269"/>
                        <a:gd name="T6" fmla="*/ 0 w 25"/>
                        <a:gd name="T7" fmla="*/ 0 h 269"/>
                        <a:gd name="T8" fmla="*/ 9 w 25"/>
                        <a:gd name="T9" fmla="*/ 0 h 269"/>
                        <a:gd name="T10" fmla="*/ 9 w 25"/>
                        <a:gd name="T11" fmla="*/ 252 h 269"/>
                        <a:gd name="T12" fmla="*/ 24 w 25"/>
                        <a:gd name="T13" fmla="*/ 268 h 269"/>
                        <a:gd name="T14" fmla="*/ 0 60000 65536"/>
                        <a:gd name="T15" fmla="*/ 0 60000 65536"/>
                        <a:gd name="T16" fmla="*/ 0 60000 65536"/>
                        <a:gd name="T17" fmla="*/ 0 60000 65536"/>
                        <a:gd name="T18" fmla="*/ 0 60000 65536"/>
                        <a:gd name="T19" fmla="*/ 0 60000 65536"/>
                        <a:gd name="T20" fmla="*/ 0 60000 65536"/>
                        <a:gd name="T21" fmla="*/ 0 w 25"/>
                        <a:gd name="T22" fmla="*/ 0 h 269"/>
                        <a:gd name="T23" fmla="*/ 25 w 25"/>
                        <a:gd name="T24" fmla="*/ 269 h 2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69">
                          <a:moveTo>
                            <a:pt x="24" y="268"/>
                          </a:moveTo>
                          <a:lnTo>
                            <a:pt x="14" y="266"/>
                          </a:lnTo>
                          <a:lnTo>
                            <a:pt x="0" y="252"/>
                          </a:lnTo>
                          <a:lnTo>
                            <a:pt x="0" y="0"/>
                          </a:lnTo>
                          <a:lnTo>
                            <a:pt x="9" y="0"/>
                          </a:lnTo>
                          <a:lnTo>
                            <a:pt x="9" y="252"/>
                          </a:lnTo>
                          <a:lnTo>
                            <a:pt x="24" y="268"/>
                          </a:lnTo>
                        </a:path>
                      </a:pathLst>
                    </a:custGeom>
                    <a:solidFill>
                      <a:srgbClr val="494949"/>
                    </a:solidFill>
                    <a:ln w="12700" cap="rnd">
                      <a:noFill/>
                      <a:round/>
                      <a:headEnd/>
                      <a:tailEnd/>
                    </a:ln>
                  </p:spPr>
                  <p:txBody>
                    <a:bodyPr/>
                    <a:lstStyle/>
                    <a:p>
                      <a:pPr eaLnBrk="0" hangingPunct="0"/>
                      <a:endParaRPr lang="en-US"/>
                    </a:p>
                  </p:txBody>
                </p:sp>
                <p:sp>
                  <p:nvSpPr>
                    <p:cNvPr id="112682" name="Freeform 219"/>
                    <p:cNvSpPr>
                      <a:spLocks/>
                    </p:cNvSpPr>
                    <p:nvPr/>
                  </p:nvSpPr>
                  <p:spPr bwMode="auto">
                    <a:xfrm>
                      <a:off x="2086" y="1654"/>
                      <a:ext cx="199" cy="549"/>
                    </a:xfrm>
                    <a:custGeom>
                      <a:avLst/>
                      <a:gdLst>
                        <a:gd name="T0" fmla="*/ 0 w 199"/>
                        <a:gd name="T1" fmla="*/ 7 h 549"/>
                        <a:gd name="T2" fmla="*/ 2 w 199"/>
                        <a:gd name="T3" fmla="*/ 243 h 549"/>
                        <a:gd name="T4" fmla="*/ 10 w 199"/>
                        <a:gd name="T5" fmla="*/ 259 h 549"/>
                        <a:gd name="T6" fmla="*/ 26 w 199"/>
                        <a:gd name="T7" fmla="*/ 269 h 549"/>
                        <a:gd name="T8" fmla="*/ 46 w 199"/>
                        <a:gd name="T9" fmla="*/ 279 h 549"/>
                        <a:gd name="T10" fmla="*/ 59 w 199"/>
                        <a:gd name="T11" fmla="*/ 293 h 549"/>
                        <a:gd name="T12" fmla="*/ 74 w 199"/>
                        <a:gd name="T13" fmla="*/ 543 h 549"/>
                        <a:gd name="T14" fmla="*/ 96 w 199"/>
                        <a:gd name="T15" fmla="*/ 548 h 549"/>
                        <a:gd name="T16" fmla="*/ 124 w 199"/>
                        <a:gd name="T17" fmla="*/ 508 h 549"/>
                        <a:gd name="T18" fmla="*/ 125 w 199"/>
                        <a:gd name="T19" fmla="*/ 481 h 549"/>
                        <a:gd name="T20" fmla="*/ 128 w 199"/>
                        <a:gd name="T21" fmla="*/ 467 h 549"/>
                        <a:gd name="T22" fmla="*/ 134 w 199"/>
                        <a:gd name="T23" fmla="*/ 450 h 549"/>
                        <a:gd name="T24" fmla="*/ 125 w 199"/>
                        <a:gd name="T25" fmla="*/ 436 h 549"/>
                        <a:gd name="T26" fmla="*/ 128 w 199"/>
                        <a:gd name="T27" fmla="*/ 426 h 549"/>
                        <a:gd name="T28" fmla="*/ 139 w 199"/>
                        <a:gd name="T29" fmla="*/ 392 h 549"/>
                        <a:gd name="T30" fmla="*/ 124 w 199"/>
                        <a:gd name="T31" fmla="*/ 379 h 549"/>
                        <a:gd name="T32" fmla="*/ 140 w 199"/>
                        <a:gd name="T33" fmla="*/ 364 h 549"/>
                        <a:gd name="T34" fmla="*/ 150 w 199"/>
                        <a:gd name="T35" fmla="*/ 304 h 549"/>
                        <a:gd name="T36" fmla="*/ 153 w 199"/>
                        <a:gd name="T37" fmla="*/ 281 h 549"/>
                        <a:gd name="T38" fmla="*/ 175 w 199"/>
                        <a:gd name="T39" fmla="*/ 269 h 549"/>
                        <a:gd name="T40" fmla="*/ 192 w 199"/>
                        <a:gd name="T41" fmla="*/ 259 h 549"/>
                        <a:gd name="T42" fmla="*/ 198 w 199"/>
                        <a:gd name="T43" fmla="*/ 243 h 549"/>
                        <a:gd name="T44" fmla="*/ 198 w 199"/>
                        <a:gd name="T45" fmla="*/ 19 h 549"/>
                        <a:gd name="T46" fmla="*/ 196 w 199"/>
                        <a:gd name="T47" fmla="*/ 14 h 549"/>
                        <a:gd name="T48" fmla="*/ 193 w 199"/>
                        <a:gd name="T49" fmla="*/ 12 h 549"/>
                        <a:gd name="T50" fmla="*/ 175 w 199"/>
                        <a:gd name="T51" fmla="*/ 18 h 549"/>
                        <a:gd name="T52" fmla="*/ 158 w 199"/>
                        <a:gd name="T53" fmla="*/ 32 h 549"/>
                        <a:gd name="T54" fmla="*/ 150 w 199"/>
                        <a:gd name="T55" fmla="*/ 37 h 549"/>
                        <a:gd name="T56" fmla="*/ 150 w 199"/>
                        <a:gd name="T57" fmla="*/ 65 h 549"/>
                        <a:gd name="T58" fmla="*/ 149 w 199"/>
                        <a:gd name="T59" fmla="*/ 80 h 549"/>
                        <a:gd name="T60" fmla="*/ 143 w 199"/>
                        <a:gd name="T61" fmla="*/ 87 h 549"/>
                        <a:gd name="T62" fmla="*/ 54 w 199"/>
                        <a:gd name="T63" fmla="*/ 88 h 549"/>
                        <a:gd name="T64" fmla="*/ 45 w 199"/>
                        <a:gd name="T65" fmla="*/ 86 h 549"/>
                        <a:gd name="T66" fmla="*/ 42 w 199"/>
                        <a:gd name="T67" fmla="*/ 78 h 549"/>
                        <a:gd name="T68" fmla="*/ 43 w 199"/>
                        <a:gd name="T69" fmla="*/ 39 h 549"/>
                        <a:gd name="T70" fmla="*/ 46 w 199"/>
                        <a:gd name="T71" fmla="*/ 36 h 549"/>
                        <a:gd name="T72" fmla="*/ 93 w 199"/>
                        <a:gd name="T73" fmla="*/ 36 h 549"/>
                        <a:gd name="T74" fmla="*/ 104 w 199"/>
                        <a:gd name="T75" fmla="*/ 31 h 549"/>
                        <a:gd name="T76" fmla="*/ 114 w 199"/>
                        <a:gd name="T77" fmla="*/ 26 h 549"/>
                        <a:gd name="T78" fmla="*/ 136 w 199"/>
                        <a:gd name="T79" fmla="*/ 11 h 5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9"/>
                        <a:gd name="T121" fmla="*/ 0 h 549"/>
                        <a:gd name="T122" fmla="*/ 199 w 199"/>
                        <a:gd name="T123" fmla="*/ 549 h 5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9" h="549">
                          <a:moveTo>
                            <a:pt x="176" y="0"/>
                          </a:moveTo>
                          <a:lnTo>
                            <a:pt x="0" y="7"/>
                          </a:lnTo>
                          <a:lnTo>
                            <a:pt x="0" y="234"/>
                          </a:lnTo>
                          <a:lnTo>
                            <a:pt x="2" y="243"/>
                          </a:lnTo>
                          <a:lnTo>
                            <a:pt x="5" y="252"/>
                          </a:lnTo>
                          <a:lnTo>
                            <a:pt x="10" y="259"/>
                          </a:lnTo>
                          <a:lnTo>
                            <a:pt x="16" y="263"/>
                          </a:lnTo>
                          <a:lnTo>
                            <a:pt x="26" y="269"/>
                          </a:lnTo>
                          <a:lnTo>
                            <a:pt x="37" y="275"/>
                          </a:lnTo>
                          <a:lnTo>
                            <a:pt x="46" y="279"/>
                          </a:lnTo>
                          <a:lnTo>
                            <a:pt x="54" y="283"/>
                          </a:lnTo>
                          <a:lnTo>
                            <a:pt x="59" y="293"/>
                          </a:lnTo>
                          <a:lnTo>
                            <a:pt x="59" y="531"/>
                          </a:lnTo>
                          <a:lnTo>
                            <a:pt x="74" y="543"/>
                          </a:lnTo>
                          <a:lnTo>
                            <a:pt x="81" y="548"/>
                          </a:lnTo>
                          <a:lnTo>
                            <a:pt x="96" y="548"/>
                          </a:lnTo>
                          <a:lnTo>
                            <a:pt x="106" y="537"/>
                          </a:lnTo>
                          <a:lnTo>
                            <a:pt x="124" y="508"/>
                          </a:lnTo>
                          <a:lnTo>
                            <a:pt x="118" y="485"/>
                          </a:lnTo>
                          <a:lnTo>
                            <a:pt x="125" y="481"/>
                          </a:lnTo>
                          <a:lnTo>
                            <a:pt x="129" y="476"/>
                          </a:lnTo>
                          <a:lnTo>
                            <a:pt x="128" y="467"/>
                          </a:lnTo>
                          <a:lnTo>
                            <a:pt x="128" y="455"/>
                          </a:lnTo>
                          <a:lnTo>
                            <a:pt x="134" y="450"/>
                          </a:lnTo>
                          <a:lnTo>
                            <a:pt x="134" y="444"/>
                          </a:lnTo>
                          <a:lnTo>
                            <a:pt x="125" y="436"/>
                          </a:lnTo>
                          <a:lnTo>
                            <a:pt x="118" y="432"/>
                          </a:lnTo>
                          <a:lnTo>
                            <a:pt x="128" y="426"/>
                          </a:lnTo>
                          <a:lnTo>
                            <a:pt x="136" y="409"/>
                          </a:lnTo>
                          <a:lnTo>
                            <a:pt x="139" y="392"/>
                          </a:lnTo>
                          <a:lnTo>
                            <a:pt x="128" y="385"/>
                          </a:lnTo>
                          <a:lnTo>
                            <a:pt x="124" y="379"/>
                          </a:lnTo>
                          <a:lnTo>
                            <a:pt x="128" y="368"/>
                          </a:lnTo>
                          <a:lnTo>
                            <a:pt x="140" y="364"/>
                          </a:lnTo>
                          <a:lnTo>
                            <a:pt x="149" y="354"/>
                          </a:lnTo>
                          <a:lnTo>
                            <a:pt x="150" y="304"/>
                          </a:lnTo>
                          <a:lnTo>
                            <a:pt x="149" y="291"/>
                          </a:lnTo>
                          <a:lnTo>
                            <a:pt x="153" y="281"/>
                          </a:lnTo>
                          <a:lnTo>
                            <a:pt x="161" y="275"/>
                          </a:lnTo>
                          <a:lnTo>
                            <a:pt x="175" y="269"/>
                          </a:lnTo>
                          <a:lnTo>
                            <a:pt x="184" y="265"/>
                          </a:lnTo>
                          <a:lnTo>
                            <a:pt x="192" y="259"/>
                          </a:lnTo>
                          <a:lnTo>
                            <a:pt x="196" y="253"/>
                          </a:lnTo>
                          <a:lnTo>
                            <a:pt x="198" y="243"/>
                          </a:lnTo>
                          <a:lnTo>
                            <a:pt x="198" y="240"/>
                          </a:lnTo>
                          <a:lnTo>
                            <a:pt x="198" y="19"/>
                          </a:lnTo>
                          <a:lnTo>
                            <a:pt x="198" y="16"/>
                          </a:lnTo>
                          <a:lnTo>
                            <a:pt x="196" y="14"/>
                          </a:lnTo>
                          <a:lnTo>
                            <a:pt x="195" y="13"/>
                          </a:lnTo>
                          <a:lnTo>
                            <a:pt x="193" y="12"/>
                          </a:lnTo>
                          <a:lnTo>
                            <a:pt x="181" y="12"/>
                          </a:lnTo>
                          <a:lnTo>
                            <a:pt x="175" y="18"/>
                          </a:lnTo>
                          <a:lnTo>
                            <a:pt x="167" y="26"/>
                          </a:lnTo>
                          <a:lnTo>
                            <a:pt x="158" y="32"/>
                          </a:lnTo>
                          <a:lnTo>
                            <a:pt x="153" y="35"/>
                          </a:lnTo>
                          <a:lnTo>
                            <a:pt x="150" y="37"/>
                          </a:lnTo>
                          <a:lnTo>
                            <a:pt x="150" y="48"/>
                          </a:lnTo>
                          <a:lnTo>
                            <a:pt x="150" y="65"/>
                          </a:lnTo>
                          <a:lnTo>
                            <a:pt x="149" y="72"/>
                          </a:lnTo>
                          <a:lnTo>
                            <a:pt x="149" y="80"/>
                          </a:lnTo>
                          <a:lnTo>
                            <a:pt x="147" y="84"/>
                          </a:lnTo>
                          <a:lnTo>
                            <a:pt x="143" y="87"/>
                          </a:lnTo>
                          <a:lnTo>
                            <a:pt x="136" y="88"/>
                          </a:lnTo>
                          <a:lnTo>
                            <a:pt x="54" y="88"/>
                          </a:lnTo>
                          <a:lnTo>
                            <a:pt x="48" y="87"/>
                          </a:lnTo>
                          <a:lnTo>
                            <a:pt x="45" y="86"/>
                          </a:lnTo>
                          <a:lnTo>
                            <a:pt x="43" y="83"/>
                          </a:lnTo>
                          <a:lnTo>
                            <a:pt x="42" y="78"/>
                          </a:lnTo>
                          <a:lnTo>
                            <a:pt x="42" y="42"/>
                          </a:lnTo>
                          <a:lnTo>
                            <a:pt x="43" y="39"/>
                          </a:lnTo>
                          <a:lnTo>
                            <a:pt x="45" y="38"/>
                          </a:lnTo>
                          <a:lnTo>
                            <a:pt x="46" y="36"/>
                          </a:lnTo>
                          <a:lnTo>
                            <a:pt x="52" y="36"/>
                          </a:lnTo>
                          <a:lnTo>
                            <a:pt x="93" y="36"/>
                          </a:lnTo>
                          <a:lnTo>
                            <a:pt x="98" y="34"/>
                          </a:lnTo>
                          <a:lnTo>
                            <a:pt x="104" y="31"/>
                          </a:lnTo>
                          <a:lnTo>
                            <a:pt x="109" y="29"/>
                          </a:lnTo>
                          <a:lnTo>
                            <a:pt x="114" y="26"/>
                          </a:lnTo>
                          <a:lnTo>
                            <a:pt x="154" y="29"/>
                          </a:lnTo>
                          <a:lnTo>
                            <a:pt x="136" y="11"/>
                          </a:lnTo>
                          <a:lnTo>
                            <a:pt x="176" y="0"/>
                          </a:lnTo>
                        </a:path>
                      </a:pathLst>
                    </a:custGeom>
                    <a:solidFill>
                      <a:srgbClr val="B5B5B5"/>
                    </a:solidFill>
                    <a:ln w="12700" cap="rnd">
                      <a:solidFill>
                        <a:srgbClr val="B5B5B5"/>
                      </a:solidFill>
                      <a:round/>
                      <a:headEnd/>
                      <a:tailEnd/>
                    </a:ln>
                  </p:spPr>
                  <p:txBody>
                    <a:bodyPr/>
                    <a:lstStyle/>
                    <a:p>
                      <a:pPr eaLnBrk="0" hangingPunct="0"/>
                      <a:endParaRPr lang="en-US"/>
                    </a:p>
                  </p:txBody>
                </p:sp>
                <p:sp>
                  <p:nvSpPr>
                    <p:cNvPr id="112683" name="Line 220"/>
                    <p:cNvSpPr>
                      <a:spLocks noChangeShapeType="1"/>
                    </p:cNvSpPr>
                    <p:nvPr/>
                  </p:nvSpPr>
                  <p:spPr bwMode="auto">
                    <a:xfrm flipV="1">
                      <a:off x="2167" y="1944"/>
                      <a:ext cx="0" cy="260"/>
                    </a:xfrm>
                    <a:prstGeom prst="line">
                      <a:avLst/>
                    </a:prstGeom>
                    <a:noFill/>
                    <a:ln w="12700">
                      <a:solidFill>
                        <a:srgbClr val="6D6D6D"/>
                      </a:solidFill>
                      <a:round/>
                      <a:headEnd/>
                      <a:tailEnd/>
                    </a:ln>
                  </p:spPr>
                  <p:txBody>
                    <a:bodyPr wrap="none" anchor="ctr"/>
                    <a:lstStyle/>
                    <a:p>
                      <a:endParaRPr lang="es-MX"/>
                    </a:p>
                  </p:txBody>
                </p:sp>
                <p:sp>
                  <p:nvSpPr>
                    <p:cNvPr id="112684" name="Freeform 221"/>
                    <p:cNvSpPr>
                      <a:spLocks/>
                    </p:cNvSpPr>
                    <p:nvPr/>
                  </p:nvSpPr>
                  <p:spPr bwMode="auto">
                    <a:xfrm>
                      <a:off x="2167" y="1948"/>
                      <a:ext cx="13" cy="255"/>
                    </a:xfrm>
                    <a:custGeom>
                      <a:avLst/>
                      <a:gdLst>
                        <a:gd name="T0" fmla="*/ 0 w 13"/>
                        <a:gd name="T1" fmla="*/ 0 h 255"/>
                        <a:gd name="T2" fmla="*/ 12 w 13"/>
                        <a:gd name="T3" fmla="*/ 0 h 255"/>
                        <a:gd name="T4" fmla="*/ 12 w 13"/>
                        <a:gd name="T5" fmla="*/ 254 h 255"/>
                        <a:gd name="T6" fmla="*/ 8 w 13"/>
                        <a:gd name="T7" fmla="*/ 254 h 255"/>
                        <a:gd name="T8" fmla="*/ 8 w 13"/>
                        <a:gd name="T9" fmla="*/ 5 h 255"/>
                        <a:gd name="T10" fmla="*/ 0 w 13"/>
                        <a:gd name="T11" fmla="*/ 5 h 255"/>
                        <a:gd name="T12" fmla="*/ 0 w 13"/>
                        <a:gd name="T13" fmla="*/ 0 h 255"/>
                        <a:gd name="T14" fmla="*/ 0 60000 65536"/>
                        <a:gd name="T15" fmla="*/ 0 60000 65536"/>
                        <a:gd name="T16" fmla="*/ 0 60000 65536"/>
                        <a:gd name="T17" fmla="*/ 0 60000 65536"/>
                        <a:gd name="T18" fmla="*/ 0 60000 65536"/>
                        <a:gd name="T19" fmla="*/ 0 60000 65536"/>
                        <a:gd name="T20" fmla="*/ 0 60000 65536"/>
                        <a:gd name="T21" fmla="*/ 0 w 13"/>
                        <a:gd name="T22" fmla="*/ 0 h 255"/>
                        <a:gd name="T23" fmla="*/ 13 w 13"/>
                        <a:gd name="T24" fmla="*/ 255 h 2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55">
                          <a:moveTo>
                            <a:pt x="0" y="0"/>
                          </a:moveTo>
                          <a:lnTo>
                            <a:pt x="12" y="0"/>
                          </a:lnTo>
                          <a:lnTo>
                            <a:pt x="12" y="254"/>
                          </a:lnTo>
                          <a:lnTo>
                            <a:pt x="8" y="254"/>
                          </a:lnTo>
                          <a:lnTo>
                            <a:pt x="8" y="5"/>
                          </a:lnTo>
                          <a:lnTo>
                            <a:pt x="0" y="5"/>
                          </a:lnTo>
                          <a:lnTo>
                            <a:pt x="0" y="0"/>
                          </a:lnTo>
                        </a:path>
                      </a:pathLst>
                    </a:custGeom>
                    <a:solidFill>
                      <a:srgbClr val="6D6D6D"/>
                    </a:solidFill>
                    <a:ln w="12700" cap="rnd">
                      <a:solidFill>
                        <a:srgbClr val="6D6D6D"/>
                      </a:solidFill>
                      <a:round/>
                      <a:headEnd/>
                      <a:tailEnd/>
                    </a:ln>
                  </p:spPr>
                  <p:txBody>
                    <a:bodyPr/>
                    <a:lstStyle/>
                    <a:p>
                      <a:pPr eaLnBrk="0" hangingPunct="0"/>
                      <a:endParaRPr lang="en-US"/>
                    </a:p>
                  </p:txBody>
                </p:sp>
                <p:sp>
                  <p:nvSpPr>
                    <p:cNvPr id="112685" name="Line 222"/>
                    <p:cNvSpPr>
                      <a:spLocks noChangeShapeType="1"/>
                    </p:cNvSpPr>
                    <p:nvPr/>
                  </p:nvSpPr>
                  <p:spPr bwMode="auto">
                    <a:xfrm flipV="1">
                      <a:off x="2164" y="1970"/>
                      <a:ext cx="0" cy="235"/>
                    </a:xfrm>
                    <a:prstGeom prst="line">
                      <a:avLst/>
                    </a:prstGeom>
                    <a:noFill/>
                    <a:ln w="12700">
                      <a:solidFill>
                        <a:srgbClr val="6D6D6D"/>
                      </a:solidFill>
                      <a:round/>
                      <a:headEnd/>
                      <a:tailEnd/>
                    </a:ln>
                  </p:spPr>
                  <p:txBody>
                    <a:bodyPr wrap="none" anchor="ctr"/>
                    <a:lstStyle/>
                    <a:p>
                      <a:endParaRPr lang="es-MX"/>
                    </a:p>
                  </p:txBody>
                </p:sp>
                <p:sp>
                  <p:nvSpPr>
                    <p:cNvPr id="112686" name="Freeform 223"/>
                    <p:cNvSpPr>
                      <a:spLocks/>
                    </p:cNvSpPr>
                    <p:nvPr/>
                  </p:nvSpPr>
                  <p:spPr bwMode="auto">
                    <a:xfrm>
                      <a:off x="2200" y="1948"/>
                      <a:ext cx="23" cy="76"/>
                    </a:xfrm>
                    <a:custGeom>
                      <a:avLst/>
                      <a:gdLst>
                        <a:gd name="T0" fmla="*/ 0 w 23"/>
                        <a:gd name="T1" fmla="*/ 0 h 76"/>
                        <a:gd name="T2" fmla="*/ 22 w 23"/>
                        <a:gd name="T3" fmla="*/ 0 h 76"/>
                        <a:gd name="T4" fmla="*/ 22 w 23"/>
                        <a:gd name="T5" fmla="*/ 70 h 76"/>
                        <a:gd name="T6" fmla="*/ 15 w 23"/>
                        <a:gd name="T7" fmla="*/ 75 h 76"/>
                        <a:gd name="T8" fmla="*/ 15 w 23"/>
                        <a:gd name="T9" fmla="*/ 5 h 76"/>
                        <a:gd name="T10" fmla="*/ 2 w 23"/>
                        <a:gd name="T11" fmla="*/ 5 h 76"/>
                        <a:gd name="T12" fmla="*/ 0 w 23"/>
                        <a:gd name="T13" fmla="*/ 0 h 76"/>
                        <a:gd name="T14" fmla="*/ 0 60000 65536"/>
                        <a:gd name="T15" fmla="*/ 0 60000 65536"/>
                        <a:gd name="T16" fmla="*/ 0 60000 65536"/>
                        <a:gd name="T17" fmla="*/ 0 60000 65536"/>
                        <a:gd name="T18" fmla="*/ 0 60000 65536"/>
                        <a:gd name="T19" fmla="*/ 0 60000 65536"/>
                        <a:gd name="T20" fmla="*/ 0 60000 65536"/>
                        <a:gd name="T21" fmla="*/ 0 w 23"/>
                        <a:gd name="T22" fmla="*/ 0 h 76"/>
                        <a:gd name="T23" fmla="*/ 23 w 23"/>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76">
                          <a:moveTo>
                            <a:pt x="0" y="0"/>
                          </a:moveTo>
                          <a:lnTo>
                            <a:pt x="22" y="0"/>
                          </a:lnTo>
                          <a:lnTo>
                            <a:pt x="22" y="70"/>
                          </a:lnTo>
                          <a:lnTo>
                            <a:pt x="15" y="75"/>
                          </a:lnTo>
                          <a:lnTo>
                            <a:pt x="15" y="5"/>
                          </a:lnTo>
                          <a:lnTo>
                            <a:pt x="2" y="5"/>
                          </a:lnTo>
                          <a:lnTo>
                            <a:pt x="0" y="0"/>
                          </a:lnTo>
                        </a:path>
                      </a:pathLst>
                    </a:custGeom>
                    <a:solidFill>
                      <a:srgbClr val="6D6D6D"/>
                    </a:solidFill>
                    <a:ln w="12700" cap="rnd">
                      <a:solidFill>
                        <a:srgbClr val="6D6D6D"/>
                      </a:solidFill>
                      <a:round/>
                      <a:headEnd/>
                      <a:tailEnd/>
                    </a:ln>
                  </p:spPr>
                  <p:txBody>
                    <a:bodyPr/>
                    <a:lstStyle/>
                    <a:p>
                      <a:pPr eaLnBrk="0" hangingPunct="0"/>
                      <a:endParaRPr lang="en-US"/>
                    </a:p>
                  </p:txBody>
                </p:sp>
                <p:sp>
                  <p:nvSpPr>
                    <p:cNvPr id="112687" name="Freeform 224"/>
                    <p:cNvSpPr>
                      <a:spLocks/>
                    </p:cNvSpPr>
                    <p:nvPr/>
                  </p:nvSpPr>
                  <p:spPr bwMode="auto">
                    <a:xfrm>
                      <a:off x="2115" y="1756"/>
                      <a:ext cx="138" cy="140"/>
                    </a:xfrm>
                    <a:custGeom>
                      <a:avLst/>
                      <a:gdLst>
                        <a:gd name="T0" fmla="*/ 20 w 138"/>
                        <a:gd name="T1" fmla="*/ 139 h 140"/>
                        <a:gd name="T2" fmla="*/ 12 w 138"/>
                        <a:gd name="T3" fmla="*/ 137 h 140"/>
                        <a:gd name="T4" fmla="*/ 6 w 138"/>
                        <a:gd name="T5" fmla="*/ 133 h 140"/>
                        <a:gd name="T6" fmla="*/ 3 w 138"/>
                        <a:gd name="T7" fmla="*/ 127 h 140"/>
                        <a:gd name="T8" fmla="*/ 0 w 138"/>
                        <a:gd name="T9" fmla="*/ 118 h 140"/>
                        <a:gd name="T10" fmla="*/ 0 w 138"/>
                        <a:gd name="T11" fmla="*/ 24 h 140"/>
                        <a:gd name="T12" fmla="*/ 0 w 138"/>
                        <a:gd name="T13" fmla="*/ 13 h 140"/>
                        <a:gd name="T14" fmla="*/ 4 w 138"/>
                        <a:gd name="T15" fmla="*/ 6 h 140"/>
                        <a:gd name="T16" fmla="*/ 10 w 138"/>
                        <a:gd name="T17" fmla="*/ 3 h 140"/>
                        <a:gd name="T18" fmla="*/ 20 w 138"/>
                        <a:gd name="T19" fmla="*/ 0 h 140"/>
                        <a:gd name="T20" fmla="*/ 119 w 138"/>
                        <a:gd name="T21" fmla="*/ 0 h 140"/>
                        <a:gd name="T22" fmla="*/ 129 w 138"/>
                        <a:gd name="T23" fmla="*/ 3 h 140"/>
                        <a:gd name="T24" fmla="*/ 134 w 138"/>
                        <a:gd name="T25" fmla="*/ 6 h 140"/>
                        <a:gd name="T26" fmla="*/ 136 w 138"/>
                        <a:gd name="T27" fmla="*/ 9 h 140"/>
                        <a:gd name="T28" fmla="*/ 137 w 138"/>
                        <a:gd name="T29" fmla="*/ 13 h 140"/>
                        <a:gd name="T30" fmla="*/ 137 w 138"/>
                        <a:gd name="T31" fmla="*/ 24 h 140"/>
                        <a:gd name="T32" fmla="*/ 137 w 138"/>
                        <a:gd name="T33" fmla="*/ 118 h 140"/>
                        <a:gd name="T34" fmla="*/ 136 w 138"/>
                        <a:gd name="T35" fmla="*/ 129 h 140"/>
                        <a:gd name="T36" fmla="*/ 134 w 138"/>
                        <a:gd name="T37" fmla="*/ 136 h 140"/>
                        <a:gd name="T38" fmla="*/ 132 w 138"/>
                        <a:gd name="T39" fmla="*/ 137 h 140"/>
                        <a:gd name="T40" fmla="*/ 128 w 138"/>
                        <a:gd name="T41" fmla="*/ 138 h 140"/>
                        <a:gd name="T42" fmla="*/ 119 w 138"/>
                        <a:gd name="T43" fmla="*/ 139 h 140"/>
                        <a:gd name="T44" fmla="*/ 20 w 138"/>
                        <a:gd name="T45" fmla="*/ 139 h 1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8"/>
                        <a:gd name="T70" fmla="*/ 0 h 140"/>
                        <a:gd name="T71" fmla="*/ 138 w 138"/>
                        <a:gd name="T72" fmla="*/ 140 h 1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8" h="140">
                          <a:moveTo>
                            <a:pt x="20" y="139"/>
                          </a:moveTo>
                          <a:lnTo>
                            <a:pt x="12" y="137"/>
                          </a:lnTo>
                          <a:lnTo>
                            <a:pt x="6" y="133"/>
                          </a:lnTo>
                          <a:lnTo>
                            <a:pt x="3" y="127"/>
                          </a:lnTo>
                          <a:lnTo>
                            <a:pt x="0" y="118"/>
                          </a:lnTo>
                          <a:lnTo>
                            <a:pt x="0" y="24"/>
                          </a:lnTo>
                          <a:lnTo>
                            <a:pt x="0" y="13"/>
                          </a:lnTo>
                          <a:lnTo>
                            <a:pt x="4" y="6"/>
                          </a:lnTo>
                          <a:lnTo>
                            <a:pt x="10" y="3"/>
                          </a:lnTo>
                          <a:lnTo>
                            <a:pt x="20" y="0"/>
                          </a:lnTo>
                          <a:lnTo>
                            <a:pt x="119" y="0"/>
                          </a:lnTo>
                          <a:lnTo>
                            <a:pt x="129" y="3"/>
                          </a:lnTo>
                          <a:lnTo>
                            <a:pt x="134" y="6"/>
                          </a:lnTo>
                          <a:lnTo>
                            <a:pt x="136" y="9"/>
                          </a:lnTo>
                          <a:lnTo>
                            <a:pt x="137" y="13"/>
                          </a:lnTo>
                          <a:lnTo>
                            <a:pt x="137" y="24"/>
                          </a:lnTo>
                          <a:lnTo>
                            <a:pt x="137" y="118"/>
                          </a:lnTo>
                          <a:lnTo>
                            <a:pt x="136" y="129"/>
                          </a:lnTo>
                          <a:lnTo>
                            <a:pt x="134" y="136"/>
                          </a:lnTo>
                          <a:lnTo>
                            <a:pt x="132" y="137"/>
                          </a:lnTo>
                          <a:lnTo>
                            <a:pt x="128" y="138"/>
                          </a:lnTo>
                          <a:lnTo>
                            <a:pt x="119" y="139"/>
                          </a:lnTo>
                          <a:lnTo>
                            <a:pt x="20" y="139"/>
                          </a:lnTo>
                        </a:path>
                      </a:pathLst>
                    </a:custGeom>
                    <a:noFill/>
                    <a:ln w="12700" cap="rnd">
                      <a:solidFill>
                        <a:srgbClr val="6D6D6D"/>
                      </a:solidFill>
                      <a:round/>
                      <a:headEnd/>
                      <a:tailEnd/>
                    </a:ln>
                  </p:spPr>
                  <p:txBody>
                    <a:bodyPr/>
                    <a:lstStyle/>
                    <a:p>
                      <a:pPr eaLnBrk="0" hangingPunct="0"/>
                      <a:endParaRPr lang="en-US"/>
                    </a:p>
                  </p:txBody>
                </p:sp>
                <p:sp>
                  <p:nvSpPr>
                    <p:cNvPr id="112688" name="Freeform 225"/>
                    <p:cNvSpPr>
                      <a:spLocks/>
                    </p:cNvSpPr>
                    <p:nvPr/>
                  </p:nvSpPr>
                  <p:spPr bwMode="auto">
                    <a:xfrm>
                      <a:off x="2137" y="1774"/>
                      <a:ext cx="92" cy="106"/>
                    </a:xfrm>
                    <a:custGeom>
                      <a:avLst/>
                      <a:gdLst>
                        <a:gd name="T0" fmla="*/ 13 w 92"/>
                        <a:gd name="T1" fmla="*/ 105 h 106"/>
                        <a:gd name="T2" fmla="*/ 7 w 92"/>
                        <a:gd name="T3" fmla="*/ 104 h 106"/>
                        <a:gd name="T4" fmla="*/ 4 w 92"/>
                        <a:gd name="T5" fmla="*/ 101 h 106"/>
                        <a:gd name="T6" fmla="*/ 2 w 92"/>
                        <a:gd name="T7" fmla="*/ 97 h 106"/>
                        <a:gd name="T8" fmla="*/ 0 w 92"/>
                        <a:gd name="T9" fmla="*/ 90 h 106"/>
                        <a:gd name="T10" fmla="*/ 0 w 92"/>
                        <a:gd name="T11" fmla="*/ 18 h 106"/>
                        <a:gd name="T12" fmla="*/ 0 w 92"/>
                        <a:gd name="T13" fmla="*/ 10 h 106"/>
                        <a:gd name="T14" fmla="*/ 2 w 92"/>
                        <a:gd name="T15" fmla="*/ 5 h 106"/>
                        <a:gd name="T16" fmla="*/ 6 w 92"/>
                        <a:gd name="T17" fmla="*/ 3 h 106"/>
                        <a:gd name="T18" fmla="*/ 13 w 92"/>
                        <a:gd name="T19" fmla="*/ 0 h 106"/>
                        <a:gd name="T20" fmla="*/ 79 w 92"/>
                        <a:gd name="T21" fmla="*/ 0 h 106"/>
                        <a:gd name="T22" fmla="*/ 86 w 92"/>
                        <a:gd name="T23" fmla="*/ 3 h 106"/>
                        <a:gd name="T24" fmla="*/ 90 w 92"/>
                        <a:gd name="T25" fmla="*/ 5 h 106"/>
                        <a:gd name="T26" fmla="*/ 91 w 92"/>
                        <a:gd name="T27" fmla="*/ 8 h 106"/>
                        <a:gd name="T28" fmla="*/ 91 w 92"/>
                        <a:gd name="T29" fmla="*/ 11 h 106"/>
                        <a:gd name="T30" fmla="*/ 91 w 92"/>
                        <a:gd name="T31" fmla="*/ 18 h 106"/>
                        <a:gd name="T32" fmla="*/ 91 w 92"/>
                        <a:gd name="T33" fmla="*/ 90 h 106"/>
                        <a:gd name="T34" fmla="*/ 91 w 92"/>
                        <a:gd name="T35" fmla="*/ 98 h 106"/>
                        <a:gd name="T36" fmla="*/ 90 w 92"/>
                        <a:gd name="T37" fmla="*/ 103 h 106"/>
                        <a:gd name="T38" fmla="*/ 87 w 92"/>
                        <a:gd name="T39" fmla="*/ 104 h 106"/>
                        <a:gd name="T40" fmla="*/ 85 w 92"/>
                        <a:gd name="T41" fmla="*/ 104 h 106"/>
                        <a:gd name="T42" fmla="*/ 79 w 92"/>
                        <a:gd name="T43" fmla="*/ 105 h 106"/>
                        <a:gd name="T44" fmla="*/ 13 w 92"/>
                        <a:gd name="T45" fmla="*/ 105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106"/>
                        <a:gd name="T71" fmla="*/ 92 w 92"/>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106">
                          <a:moveTo>
                            <a:pt x="13" y="105"/>
                          </a:moveTo>
                          <a:lnTo>
                            <a:pt x="7" y="104"/>
                          </a:lnTo>
                          <a:lnTo>
                            <a:pt x="4" y="101"/>
                          </a:lnTo>
                          <a:lnTo>
                            <a:pt x="2" y="97"/>
                          </a:lnTo>
                          <a:lnTo>
                            <a:pt x="0" y="90"/>
                          </a:lnTo>
                          <a:lnTo>
                            <a:pt x="0" y="18"/>
                          </a:lnTo>
                          <a:lnTo>
                            <a:pt x="0" y="10"/>
                          </a:lnTo>
                          <a:lnTo>
                            <a:pt x="2" y="5"/>
                          </a:lnTo>
                          <a:lnTo>
                            <a:pt x="6" y="3"/>
                          </a:lnTo>
                          <a:lnTo>
                            <a:pt x="13" y="0"/>
                          </a:lnTo>
                          <a:lnTo>
                            <a:pt x="79" y="0"/>
                          </a:lnTo>
                          <a:lnTo>
                            <a:pt x="86" y="3"/>
                          </a:lnTo>
                          <a:lnTo>
                            <a:pt x="90" y="5"/>
                          </a:lnTo>
                          <a:lnTo>
                            <a:pt x="91" y="8"/>
                          </a:lnTo>
                          <a:lnTo>
                            <a:pt x="91" y="11"/>
                          </a:lnTo>
                          <a:lnTo>
                            <a:pt x="91" y="18"/>
                          </a:lnTo>
                          <a:lnTo>
                            <a:pt x="91" y="90"/>
                          </a:lnTo>
                          <a:lnTo>
                            <a:pt x="91" y="98"/>
                          </a:lnTo>
                          <a:lnTo>
                            <a:pt x="90" y="103"/>
                          </a:lnTo>
                          <a:lnTo>
                            <a:pt x="87" y="104"/>
                          </a:lnTo>
                          <a:lnTo>
                            <a:pt x="85" y="104"/>
                          </a:lnTo>
                          <a:lnTo>
                            <a:pt x="79" y="105"/>
                          </a:lnTo>
                          <a:lnTo>
                            <a:pt x="13" y="105"/>
                          </a:lnTo>
                        </a:path>
                      </a:pathLst>
                    </a:custGeom>
                    <a:noFill/>
                    <a:ln w="12700" cap="rnd">
                      <a:solidFill>
                        <a:srgbClr val="6D6D6D"/>
                      </a:solidFill>
                      <a:round/>
                      <a:headEnd/>
                      <a:tailEnd/>
                    </a:ln>
                  </p:spPr>
                  <p:txBody>
                    <a:bodyPr/>
                    <a:lstStyle/>
                    <a:p>
                      <a:pPr eaLnBrk="0" hangingPunct="0"/>
                      <a:endParaRPr lang="en-US"/>
                    </a:p>
                  </p:txBody>
                </p:sp>
                <p:sp>
                  <p:nvSpPr>
                    <p:cNvPr id="112689" name="Freeform 226"/>
                    <p:cNvSpPr>
                      <a:spLocks/>
                    </p:cNvSpPr>
                    <p:nvPr/>
                  </p:nvSpPr>
                  <p:spPr bwMode="auto">
                    <a:xfrm>
                      <a:off x="2230" y="1763"/>
                      <a:ext cx="11" cy="115"/>
                    </a:xfrm>
                    <a:custGeom>
                      <a:avLst/>
                      <a:gdLst>
                        <a:gd name="T0" fmla="*/ 8 w 11"/>
                        <a:gd name="T1" fmla="*/ 114 h 115"/>
                        <a:gd name="T2" fmla="*/ 9 w 11"/>
                        <a:gd name="T3" fmla="*/ 114 h 115"/>
                        <a:gd name="T4" fmla="*/ 9 w 11"/>
                        <a:gd name="T5" fmla="*/ 15 h 115"/>
                        <a:gd name="T6" fmla="*/ 9 w 11"/>
                        <a:gd name="T7" fmla="*/ 13 h 115"/>
                        <a:gd name="T8" fmla="*/ 10 w 11"/>
                        <a:gd name="T9" fmla="*/ 12 h 115"/>
                        <a:gd name="T10" fmla="*/ 9 w 11"/>
                        <a:gd name="T11" fmla="*/ 11 h 115"/>
                        <a:gd name="T12" fmla="*/ 9 w 11"/>
                        <a:gd name="T13" fmla="*/ 10 h 115"/>
                        <a:gd name="T14" fmla="*/ 9 w 11"/>
                        <a:gd name="T15" fmla="*/ 9 h 115"/>
                        <a:gd name="T16" fmla="*/ 9 w 11"/>
                        <a:gd name="T17" fmla="*/ 8 h 115"/>
                        <a:gd name="T18" fmla="*/ 9 w 11"/>
                        <a:gd name="T19" fmla="*/ 7 h 115"/>
                        <a:gd name="T20" fmla="*/ 9 w 11"/>
                        <a:gd name="T21" fmla="*/ 6 h 115"/>
                        <a:gd name="T22" fmla="*/ 8 w 11"/>
                        <a:gd name="T23" fmla="*/ 5 h 115"/>
                        <a:gd name="T24" fmla="*/ 8 w 11"/>
                        <a:gd name="T25" fmla="*/ 5 h 115"/>
                        <a:gd name="T26" fmla="*/ 7 w 11"/>
                        <a:gd name="T27" fmla="*/ 4 h 115"/>
                        <a:gd name="T28" fmla="*/ 6 w 11"/>
                        <a:gd name="T29" fmla="*/ 3 h 115"/>
                        <a:gd name="T30" fmla="*/ 6 w 11"/>
                        <a:gd name="T31" fmla="*/ 2 h 115"/>
                        <a:gd name="T32" fmla="*/ 5 w 11"/>
                        <a:gd name="T33" fmla="*/ 2 h 115"/>
                        <a:gd name="T34" fmla="*/ 5 w 11"/>
                        <a:gd name="T35" fmla="*/ 1 h 115"/>
                        <a:gd name="T36" fmla="*/ 4 w 11"/>
                        <a:gd name="T37" fmla="*/ 1 h 115"/>
                        <a:gd name="T38" fmla="*/ 4 w 11"/>
                        <a:gd name="T39" fmla="*/ 1 h 115"/>
                        <a:gd name="T40" fmla="*/ 3 w 11"/>
                        <a:gd name="T41" fmla="*/ 0 h 115"/>
                        <a:gd name="T42" fmla="*/ 2 w 11"/>
                        <a:gd name="T43" fmla="*/ 0 h 115"/>
                        <a:gd name="T44" fmla="*/ 0 w 11"/>
                        <a:gd name="T45" fmla="*/ 2 h 115"/>
                        <a:gd name="T46" fmla="*/ 1 w 11"/>
                        <a:gd name="T47" fmla="*/ 2 h 115"/>
                        <a:gd name="T48" fmla="*/ 2 w 11"/>
                        <a:gd name="T49" fmla="*/ 2 h 115"/>
                        <a:gd name="T50" fmla="*/ 2 w 11"/>
                        <a:gd name="T51" fmla="*/ 3 h 115"/>
                        <a:gd name="T52" fmla="*/ 3 w 11"/>
                        <a:gd name="T53" fmla="*/ 3 h 115"/>
                        <a:gd name="T54" fmla="*/ 4 w 11"/>
                        <a:gd name="T55" fmla="*/ 4 h 115"/>
                        <a:gd name="T56" fmla="*/ 4 w 11"/>
                        <a:gd name="T57" fmla="*/ 4 h 115"/>
                        <a:gd name="T58" fmla="*/ 5 w 11"/>
                        <a:gd name="T59" fmla="*/ 5 h 115"/>
                        <a:gd name="T60" fmla="*/ 5 w 11"/>
                        <a:gd name="T61" fmla="*/ 6 h 115"/>
                        <a:gd name="T62" fmla="*/ 6 w 11"/>
                        <a:gd name="T63" fmla="*/ 7 h 115"/>
                        <a:gd name="T64" fmla="*/ 6 w 11"/>
                        <a:gd name="T65" fmla="*/ 7 h 115"/>
                        <a:gd name="T66" fmla="*/ 7 w 11"/>
                        <a:gd name="T67" fmla="*/ 8 h 115"/>
                        <a:gd name="T68" fmla="*/ 7 w 11"/>
                        <a:gd name="T69" fmla="*/ 9 h 115"/>
                        <a:gd name="T70" fmla="*/ 7 w 11"/>
                        <a:gd name="T71" fmla="*/ 10 h 115"/>
                        <a:gd name="T72" fmla="*/ 8 w 11"/>
                        <a:gd name="T73" fmla="*/ 11 h 115"/>
                        <a:gd name="T74" fmla="*/ 8 w 11"/>
                        <a:gd name="T75" fmla="*/ 12 h 115"/>
                        <a:gd name="T76" fmla="*/ 8 w 11"/>
                        <a:gd name="T77" fmla="*/ 13 h 115"/>
                        <a:gd name="T78" fmla="*/ 8 w 11"/>
                        <a:gd name="T79" fmla="*/ 14 h 115"/>
                        <a:gd name="T80" fmla="*/ 8 w 11"/>
                        <a:gd name="T81" fmla="*/ 14 h 115"/>
                        <a:gd name="T82" fmla="*/ 8 w 11"/>
                        <a:gd name="T83" fmla="*/ 114 h 1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115"/>
                        <a:gd name="T128" fmla="*/ 11 w 11"/>
                        <a:gd name="T129" fmla="*/ 115 h 1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115">
                          <a:moveTo>
                            <a:pt x="8" y="114"/>
                          </a:moveTo>
                          <a:lnTo>
                            <a:pt x="9" y="114"/>
                          </a:lnTo>
                          <a:lnTo>
                            <a:pt x="9" y="15"/>
                          </a:lnTo>
                          <a:lnTo>
                            <a:pt x="9" y="13"/>
                          </a:lnTo>
                          <a:lnTo>
                            <a:pt x="10" y="12"/>
                          </a:lnTo>
                          <a:lnTo>
                            <a:pt x="9" y="11"/>
                          </a:lnTo>
                          <a:lnTo>
                            <a:pt x="9" y="10"/>
                          </a:lnTo>
                          <a:lnTo>
                            <a:pt x="9" y="9"/>
                          </a:lnTo>
                          <a:lnTo>
                            <a:pt x="9" y="8"/>
                          </a:lnTo>
                          <a:lnTo>
                            <a:pt x="9" y="7"/>
                          </a:lnTo>
                          <a:lnTo>
                            <a:pt x="9" y="6"/>
                          </a:lnTo>
                          <a:lnTo>
                            <a:pt x="8" y="5"/>
                          </a:lnTo>
                          <a:lnTo>
                            <a:pt x="7" y="4"/>
                          </a:lnTo>
                          <a:lnTo>
                            <a:pt x="6" y="3"/>
                          </a:lnTo>
                          <a:lnTo>
                            <a:pt x="6" y="2"/>
                          </a:lnTo>
                          <a:lnTo>
                            <a:pt x="5" y="2"/>
                          </a:lnTo>
                          <a:lnTo>
                            <a:pt x="5" y="1"/>
                          </a:lnTo>
                          <a:lnTo>
                            <a:pt x="4" y="1"/>
                          </a:lnTo>
                          <a:lnTo>
                            <a:pt x="3" y="0"/>
                          </a:lnTo>
                          <a:lnTo>
                            <a:pt x="2" y="0"/>
                          </a:lnTo>
                          <a:lnTo>
                            <a:pt x="0" y="2"/>
                          </a:lnTo>
                          <a:lnTo>
                            <a:pt x="1" y="2"/>
                          </a:lnTo>
                          <a:lnTo>
                            <a:pt x="2" y="2"/>
                          </a:lnTo>
                          <a:lnTo>
                            <a:pt x="2" y="3"/>
                          </a:lnTo>
                          <a:lnTo>
                            <a:pt x="3" y="3"/>
                          </a:lnTo>
                          <a:lnTo>
                            <a:pt x="4" y="4"/>
                          </a:lnTo>
                          <a:lnTo>
                            <a:pt x="5" y="5"/>
                          </a:lnTo>
                          <a:lnTo>
                            <a:pt x="5" y="6"/>
                          </a:lnTo>
                          <a:lnTo>
                            <a:pt x="6" y="7"/>
                          </a:lnTo>
                          <a:lnTo>
                            <a:pt x="7" y="8"/>
                          </a:lnTo>
                          <a:lnTo>
                            <a:pt x="7" y="9"/>
                          </a:lnTo>
                          <a:lnTo>
                            <a:pt x="7" y="10"/>
                          </a:lnTo>
                          <a:lnTo>
                            <a:pt x="8" y="11"/>
                          </a:lnTo>
                          <a:lnTo>
                            <a:pt x="8" y="12"/>
                          </a:lnTo>
                          <a:lnTo>
                            <a:pt x="8" y="13"/>
                          </a:lnTo>
                          <a:lnTo>
                            <a:pt x="8" y="14"/>
                          </a:lnTo>
                          <a:lnTo>
                            <a:pt x="8" y="114"/>
                          </a:lnTo>
                        </a:path>
                      </a:pathLst>
                    </a:custGeom>
                    <a:solidFill>
                      <a:srgbClr val="DBDBDB"/>
                    </a:solidFill>
                    <a:ln w="12700" cap="rnd">
                      <a:noFill/>
                      <a:round/>
                      <a:headEnd/>
                      <a:tailEnd/>
                    </a:ln>
                  </p:spPr>
                  <p:txBody>
                    <a:bodyPr/>
                    <a:lstStyle/>
                    <a:p>
                      <a:pPr eaLnBrk="0" hangingPunct="0"/>
                      <a:endParaRPr lang="en-US"/>
                    </a:p>
                  </p:txBody>
                </p:sp>
                <p:sp>
                  <p:nvSpPr>
                    <p:cNvPr id="112690" name="Freeform 227"/>
                    <p:cNvSpPr>
                      <a:spLocks/>
                    </p:cNvSpPr>
                    <p:nvPr/>
                  </p:nvSpPr>
                  <p:spPr bwMode="auto">
                    <a:xfrm>
                      <a:off x="2194" y="1779"/>
                      <a:ext cx="11" cy="88"/>
                    </a:xfrm>
                    <a:custGeom>
                      <a:avLst/>
                      <a:gdLst>
                        <a:gd name="T0" fmla="*/ 8 w 11"/>
                        <a:gd name="T1" fmla="*/ 87 h 88"/>
                        <a:gd name="T2" fmla="*/ 10 w 11"/>
                        <a:gd name="T3" fmla="*/ 87 h 88"/>
                        <a:gd name="T4" fmla="*/ 10 w 11"/>
                        <a:gd name="T5" fmla="*/ 15 h 88"/>
                        <a:gd name="T6" fmla="*/ 10 w 11"/>
                        <a:gd name="T7" fmla="*/ 12 h 88"/>
                        <a:gd name="T8" fmla="*/ 10 w 11"/>
                        <a:gd name="T9" fmla="*/ 11 h 88"/>
                        <a:gd name="T10" fmla="*/ 10 w 11"/>
                        <a:gd name="T11" fmla="*/ 11 h 88"/>
                        <a:gd name="T12" fmla="*/ 10 w 11"/>
                        <a:gd name="T13" fmla="*/ 10 h 88"/>
                        <a:gd name="T14" fmla="*/ 9 w 11"/>
                        <a:gd name="T15" fmla="*/ 9 h 88"/>
                        <a:gd name="T16" fmla="*/ 9 w 11"/>
                        <a:gd name="T17" fmla="*/ 8 h 88"/>
                        <a:gd name="T18" fmla="*/ 9 w 11"/>
                        <a:gd name="T19" fmla="*/ 7 h 88"/>
                        <a:gd name="T20" fmla="*/ 9 w 11"/>
                        <a:gd name="T21" fmla="*/ 6 h 88"/>
                        <a:gd name="T22" fmla="*/ 8 w 11"/>
                        <a:gd name="T23" fmla="*/ 6 h 88"/>
                        <a:gd name="T24" fmla="*/ 8 w 11"/>
                        <a:gd name="T25" fmla="*/ 5 h 88"/>
                        <a:gd name="T26" fmla="*/ 8 w 11"/>
                        <a:gd name="T27" fmla="*/ 4 h 88"/>
                        <a:gd name="T28" fmla="*/ 7 w 11"/>
                        <a:gd name="T29" fmla="*/ 3 h 88"/>
                        <a:gd name="T30" fmla="*/ 6 w 11"/>
                        <a:gd name="T31" fmla="*/ 3 h 88"/>
                        <a:gd name="T32" fmla="*/ 6 w 11"/>
                        <a:gd name="T33" fmla="*/ 2 h 88"/>
                        <a:gd name="T34" fmla="*/ 5 w 11"/>
                        <a:gd name="T35" fmla="*/ 1 h 88"/>
                        <a:gd name="T36" fmla="*/ 4 w 11"/>
                        <a:gd name="T37" fmla="*/ 1 h 88"/>
                        <a:gd name="T38" fmla="*/ 3 w 11"/>
                        <a:gd name="T39" fmla="*/ 0 h 88"/>
                        <a:gd name="T40" fmla="*/ 2 w 11"/>
                        <a:gd name="T41" fmla="*/ 0 h 88"/>
                        <a:gd name="T42" fmla="*/ 2 w 11"/>
                        <a:gd name="T43" fmla="*/ 0 h 88"/>
                        <a:gd name="T44" fmla="*/ 0 w 11"/>
                        <a:gd name="T45" fmla="*/ 2 h 88"/>
                        <a:gd name="T46" fmla="*/ 1 w 11"/>
                        <a:gd name="T47" fmla="*/ 2 h 88"/>
                        <a:gd name="T48" fmla="*/ 1 w 11"/>
                        <a:gd name="T49" fmla="*/ 3 h 88"/>
                        <a:gd name="T50" fmla="*/ 2 w 11"/>
                        <a:gd name="T51" fmla="*/ 3 h 88"/>
                        <a:gd name="T52" fmla="*/ 3 w 11"/>
                        <a:gd name="T53" fmla="*/ 3 h 88"/>
                        <a:gd name="T54" fmla="*/ 4 w 11"/>
                        <a:gd name="T55" fmla="*/ 3 h 88"/>
                        <a:gd name="T56" fmla="*/ 4 w 11"/>
                        <a:gd name="T57" fmla="*/ 4 h 88"/>
                        <a:gd name="T58" fmla="*/ 5 w 11"/>
                        <a:gd name="T59" fmla="*/ 5 h 88"/>
                        <a:gd name="T60" fmla="*/ 6 w 11"/>
                        <a:gd name="T61" fmla="*/ 6 h 88"/>
                        <a:gd name="T62" fmla="*/ 6 w 11"/>
                        <a:gd name="T63" fmla="*/ 7 h 88"/>
                        <a:gd name="T64" fmla="*/ 7 w 11"/>
                        <a:gd name="T65" fmla="*/ 8 h 88"/>
                        <a:gd name="T66" fmla="*/ 8 w 11"/>
                        <a:gd name="T67" fmla="*/ 9 h 88"/>
                        <a:gd name="T68" fmla="*/ 8 w 11"/>
                        <a:gd name="T69" fmla="*/ 10 h 88"/>
                        <a:gd name="T70" fmla="*/ 8 w 11"/>
                        <a:gd name="T71" fmla="*/ 11 h 88"/>
                        <a:gd name="T72" fmla="*/ 8 w 11"/>
                        <a:gd name="T73" fmla="*/ 11 h 88"/>
                        <a:gd name="T74" fmla="*/ 8 w 11"/>
                        <a:gd name="T75" fmla="*/ 12 h 88"/>
                        <a:gd name="T76" fmla="*/ 8 w 11"/>
                        <a:gd name="T77" fmla="*/ 13 h 88"/>
                        <a:gd name="T78" fmla="*/ 8 w 11"/>
                        <a:gd name="T79" fmla="*/ 14 h 88"/>
                        <a:gd name="T80" fmla="*/ 8 w 11"/>
                        <a:gd name="T81" fmla="*/ 87 h 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
                        <a:gd name="T124" fmla="*/ 0 h 88"/>
                        <a:gd name="T125" fmla="*/ 11 w 11"/>
                        <a:gd name="T126" fmla="*/ 88 h 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 h="88">
                          <a:moveTo>
                            <a:pt x="8" y="87"/>
                          </a:moveTo>
                          <a:lnTo>
                            <a:pt x="10" y="87"/>
                          </a:lnTo>
                          <a:lnTo>
                            <a:pt x="10" y="15"/>
                          </a:lnTo>
                          <a:lnTo>
                            <a:pt x="10" y="12"/>
                          </a:lnTo>
                          <a:lnTo>
                            <a:pt x="10" y="11"/>
                          </a:lnTo>
                          <a:lnTo>
                            <a:pt x="10" y="10"/>
                          </a:lnTo>
                          <a:lnTo>
                            <a:pt x="9" y="9"/>
                          </a:lnTo>
                          <a:lnTo>
                            <a:pt x="9" y="8"/>
                          </a:lnTo>
                          <a:lnTo>
                            <a:pt x="9" y="7"/>
                          </a:lnTo>
                          <a:lnTo>
                            <a:pt x="9" y="6"/>
                          </a:lnTo>
                          <a:lnTo>
                            <a:pt x="8" y="6"/>
                          </a:lnTo>
                          <a:lnTo>
                            <a:pt x="8" y="5"/>
                          </a:lnTo>
                          <a:lnTo>
                            <a:pt x="8" y="4"/>
                          </a:lnTo>
                          <a:lnTo>
                            <a:pt x="7" y="3"/>
                          </a:lnTo>
                          <a:lnTo>
                            <a:pt x="6" y="3"/>
                          </a:lnTo>
                          <a:lnTo>
                            <a:pt x="6" y="2"/>
                          </a:lnTo>
                          <a:lnTo>
                            <a:pt x="5" y="1"/>
                          </a:lnTo>
                          <a:lnTo>
                            <a:pt x="4" y="1"/>
                          </a:lnTo>
                          <a:lnTo>
                            <a:pt x="3" y="0"/>
                          </a:lnTo>
                          <a:lnTo>
                            <a:pt x="2" y="0"/>
                          </a:lnTo>
                          <a:lnTo>
                            <a:pt x="0" y="2"/>
                          </a:lnTo>
                          <a:lnTo>
                            <a:pt x="1" y="2"/>
                          </a:lnTo>
                          <a:lnTo>
                            <a:pt x="1" y="3"/>
                          </a:lnTo>
                          <a:lnTo>
                            <a:pt x="2" y="3"/>
                          </a:lnTo>
                          <a:lnTo>
                            <a:pt x="3" y="3"/>
                          </a:lnTo>
                          <a:lnTo>
                            <a:pt x="4" y="3"/>
                          </a:lnTo>
                          <a:lnTo>
                            <a:pt x="4" y="4"/>
                          </a:lnTo>
                          <a:lnTo>
                            <a:pt x="5" y="5"/>
                          </a:lnTo>
                          <a:lnTo>
                            <a:pt x="6" y="6"/>
                          </a:lnTo>
                          <a:lnTo>
                            <a:pt x="6" y="7"/>
                          </a:lnTo>
                          <a:lnTo>
                            <a:pt x="7" y="8"/>
                          </a:lnTo>
                          <a:lnTo>
                            <a:pt x="8" y="9"/>
                          </a:lnTo>
                          <a:lnTo>
                            <a:pt x="8" y="10"/>
                          </a:lnTo>
                          <a:lnTo>
                            <a:pt x="8" y="11"/>
                          </a:lnTo>
                          <a:lnTo>
                            <a:pt x="8" y="12"/>
                          </a:lnTo>
                          <a:lnTo>
                            <a:pt x="8" y="13"/>
                          </a:lnTo>
                          <a:lnTo>
                            <a:pt x="8" y="14"/>
                          </a:lnTo>
                          <a:lnTo>
                            <a:pt x="8" y="87"/>
                          </a:lnTo>
                        </a:path>
                      </a:pathLst>
                    </a:custGeom>
                    <a:solidFill>
                      <a:srgbClr val="DBDBDB"/>
                    </a:solidFill>
                    <a:ln w="12700" cap="rnd">
                      <a:noFill/>
                      <a:round/>
                      <a:headEnd/>
                      <a:tailEnd/>
                    </a:ln>
                  </p:spPr>
                  <p:txBody>
                    <a:bodyPr/>
                    <a:lstStyle/>
                    <a:p>
                      <a:pPr eaLnBrk="0" hangingPunct="0"/>
                      <a:endParaRPr lang="en-US"/>
                    </a:p>
                  </p:txBody>
                </p:sp>
                <p:sp>
                  <p:nvSpPr>
                    <p:cNvPr id="112691" name="Freeform 228"/>
                    <p:cNvSpPr>
                      <a:spLocks/>
                    </p:cNvSpPr>
                    <p:nvPr/>
                  </p:nvSpPr>
                  <p:spPr bwMode="auto">
                    <a:xfrm>
                      <a:off x="2227" y="1947"/>
                      <a:ext cx="3" cy="50"/>
                    </a:xfrm>
                    <a:custGeom>
                      <a:avLst/>
                      <a:gdLst>
                        <a:gd name="T0" fmla="*/ 2 w 3"/>
                        <a:gd name="T1" fmla="*/ 49 h 50"/>
                        <a:gd name="T2" fmla="*/ 2 w 3"/>
                        <a:gd name="T3" fmla="*/ 0 h 50"/>
                        <a:gd name="T4" fmla="*/ 0 w 3"/>
                        <a:gd name="T5" fmla="*/ 0 h 50"/>
                        <a:gd name="T6" fmla="*/ 0 w 3"/>
                        <a:gd name="T7" fmla="*/ 49 h 50"/>
                        <a:gd name="T8" fmla="*/ 2 w 3"/>
                        <a:gd name="T9" fmla="*/ 49 h 50"/>
                        <a:gd name="T10" fmla="*/ 0 60000 65536"/>
                        <a:gd name="T11" fmla="*/ 0 60000 65536"/>
                        <a:gd name="T12" fmla="*/ 0 60000 65536"/>
                        <a:gd name="T13" fmla="*/ 0 60000 65536"/>
                        <a:gd name="T14" fmla="*/ 0 60000 65536"/>
                        <a:gd name="T15" fmla="*/ 0 w 3"/>
                        <a:gd name="T16" fmla="*/ 0 h 50"/>
                        <a:gd name="T17" fmla="*/ 3 w 3"/>
                        <a:gd name="T18" fmla="*/ 50 h 50"/>
                      </a:gdLst>
                      <a:ahLst/>
                      <a:cxnLst>
                        <a:cxn ang="T10">
                          <a:pos x="T0" y="T1"/>
                        </a:cxn>
                        <a:cxn ang="T11">
                          <a:pos x="T2" y="T3"/>
                        </a:cxn>
                        <a:cxn ang="T12">
                          <a:pos x="T4" y="T5"/>
                        </a:cxn>
                        <a:cxn ang="T13">
                          <a:pos x="T6" y="T7"/>
                        </a:cxn>
                        <a:cxn ang="T14">
                          <a:pos x="T8" y="T9"/>
                        </a:cxn>
                      </a:cxnLst>
                      <a:rect l="T15" t="T16" r="T17" b="T18"/>
                      <a:pathLst>
                        <a:path w="3" h="50">
                          <a:moveTo>
                            <a:pt x="2" y="49"/>
                          </a:moveTo>
                          <a:lnTo>
                            <a:pt x="2" y="0"/>
                          </a:lnTo>
                          <a:lnTo>
                            <a:pt x="0" y="0"/>
                          </a:lnTo>
                          <a:lnTo>
                            <a:pt x="0" y="49"/>
                          </a:lnTo>
                          <a:lnTo>
                            <a:pt x="2" y="49"/>
                          </a:lnTo>
                        </a:path>
                      </a:pathLst>
                    </a:custGeom>
                    <a:solidFill>
                      <a:srgbClr val="DBDBDB"/>
                    </a:solidFill>
                    <a:ln w="12700" cap="rnd">
                      <a:noFill/>
                      <a:round/>
                      <a:headEnd/>
                      <a:tailEnd/>
                    </a:ln>
                  </p:spPr>
                  <p:txBody>
                    <a:bodyPr/>
                    <a:lstStyle/>
                    <a:p>
                      <a:pPr eaLnBrk="0" hangingPunct="0"/>
                      <a:endParaRPr lang="en-US"/>
                    </a:p>
                  </p:txBody>
                </p:sp>
                <p:sp>
                  <p:nvSpPr>
                    <p:cNvPr id="112692" name="Freeform 229"/>
                    <p:cNvSpPr>
                      <a:spLocks/>
                    </p:cNvSpPr>
                    <p:nvPr/>
                  </p:nvSpPr>
                  <p:spPr bwMode="auto">
                    <a:xfrm>
                      <a:off x="2185"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noFill/>
                      <a:round/>
                      <a:headEnd/>
                      <a:tailEnd/>
                    </a:ln>
                  </p:spPr>
                  <p:txBody>
                    <a:bodyPr/>
                    <a:lstStyle/>
                    <a:p>
                      <a:pPr eaLnBrk="0" hangingPunct="0"/>
                      <a:endParaRPr lang="en-US"/>
                    </a:p>
                  </p:txBody>
                </p:sp>
                <p:sp>
                  <p:nvSpPr>
                    <p:cNvPr id="112693" name="Freeform 230"/>
                    <p:cNvSpPr>
                      <a:spLocks/>
                    </p:cNvSpPr>
                    <p:nvPr/>
                  </p:nvSpPr>
                  <p:spPr bwMode="auto">
                    <a:xfrm>
                      <a:off x="2152"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noFill/>
                      <a:round/>
                      <a:headEnd/>
                      <a:tailEnd/>
                    </a:ln>
                  </p:spPr>
                  <p:txBody>
                    <a:bodyPr/>
                    <a:lstStyle/>
                    <a:p>
                      <a:pPr eaLnBrk="0" hangingPunct="0"/>
                      <a:endParaRPr lang="en-US"/>
                    </a:p>
                  </p:txBody>
                </p:sp>
                <p:sp>
                  <p:nvSpPr>
                    <p:cNvPr id="112694" name="Freeform 231"/>
                    <p:cNvSpPr>
                      <a:spLocks/>
                    </p:cNvSpPr>
                    <p:nvPr/>
                  </p:nvSpPr>
                  <p:spPr bwMode="auto">
                    <a:xfrm>
                      <a:off x="2263" y="1672"/>
                      <a:ext cx="11" cy="219"/>
                    </a:xfrm>
                    <a:custGeom>
                      <a:avLst/>
                      <a:gdLst>
                        <a:gd name="T0" fmla="*/ 8 w 11"/>
                        <a:gd name="T1" fmla="*/ 218 h 219"/>
                        <a:gd name="T2" fmla="*/ 9 w 11"/>
                        <a:gd name="T3" fmla="*/ 218 h 219"/>
                        <a:gd name="T4" fmla="*/ 10 w 11"/>
                        <a:gd name="T5" fmla="*/ 16 h 219"/>
                        <a:gd name="T6" fmla="*/ 10 w 11"/>
                        <a:gd name="T7" fmla="*/ 13 h 219"/>
                        <a:gd name="T8" fmla="*/ 10 w 11"/>
                        <a:gd name="T9" fmla="*/ 12 h 219"/>
                        <a:gd name="T10" fmla="*/ 10 w 11"/>
                        <a:gd name="T11" fmla="*/ 11 h 219"/>
                        <a:gd name="T12" fmla="*/ 10 w 11"/>
                        <a:gd name="T13" fmla="*/ 10 h 219"/>
                        <a:gd name="T14" fmla="*/ 9 w 11"/>
                        <a:gd name="T15" fmla="*/ 9 h 219"/>
                        <a:gd name="T16" fmla="*/ 9 w 11"/>
                        <a:gd name="T17" fmla="*/ 8 h 219"/>
                        <a:gd name="T18" fmla="*/ 9 w 11"/>
                        <a:gd name="T19" fmla="*/ 7 h 219"/>
                        <a:gd name="T20" fmla="*/ 9 w 11"/>
                        <a:gd name="T21" fmla="*/ 6 h 219"/>
                        <a:gd name="T22" fmla="*/ 8 w 11"/>
                        <a:gd name="T23" fmla="*/ 5 h 219"/>
                        <a:gd name="T24" fmla="*/ 8 w 11"/>
                        <a:gd name="T25" fmla="*/ 4 h 219"/>
                        <a:gd name="T26" fmla="*/ 6 w 11"/>
                        <a:gd name="T27" fmla="*/ 3 h 219"/>
                        <a:gd name="T28" fmla="*/ 6 w 11"/>
                        <a:gd name="T29" fmla="*/ 2 h 219"/>
                        <a:gd name="T30" fmla="*/ 5 w 11"/>
                        <a:gd name="T31" fmla="*/ 1 h 219"/>
                        <a:gd name="T32" fmla="*/ 4 w 11"/>
                        <a:gd name="T33" fmla="*/ 1 h 219"/>
                        <a:gd name="T34" fmla="*/ 4 w 11"/>
                        <a:gd name="T35" fmla="*/ 1 h 219"/>
                        <a:gd name="T36" fmla="*/ 3 w 11"/>
                        <a:gd name="T37" fmla="*/ 1 h 219"/>
                        <a:gd name="T38" fmla="*/ 2 w 11"/>
                        <a:gd name="T39" fmla="*/ 0 h 219"/>
                        <a:gd name="T40" fmla="*/ 2 w 11"/>
                        <a:gd name="T41" fmla="*/ 0 h 219"/>
                        <a:gd name="T42" fmla="*/ 0 w 11"/>
                        <a:gd name="T43" fmla="*/ 2 h 219"/>
                        <a:gd name="T44" fmla="*/ 1 w 11"/>
                        <a:gd name="T45" fmla="*/ 2 h 219"/>
                        <a:gd name="T46" fmla="*/ 1 w 11"/>
                        <a:gd name="T47" fmla="*/ 2 h 219"/>
                        <a:gd name="T48" fmla="*/ 2 w 11"/>
                        <a:gd name="T49" fmla="*/ 3 h 219"/>
                        <a:gd name="T50" fmla="*/ 3 w 11"/>
                        <a:gd name="T51" fmla="*/ 3 h 219"/>
                        <a:gd name="T52" fmla="*/ 4 w 11"/>
                        <a:gd name="T53" fmla="*/ 3 h 219"/>
                        <a:gd name="T54" fmla="*/ 4 w 11"/>
                        <a:gd name="T55" fmla="*/ 4 h 219"/>
                        <a:gd name="T56" fmla="*/ 5 w 11"/>
                        <a:gd name="T57" fmla="*/ 5 h 219"/>
                        <a:gd name="T58" fmla="*/ 5 w 11"/>
                        <a:gd name="T59" fmla="*/ 5 h 219"/>
                        <a:gd name="T60" fmla="*/ 6 w 11"/>
                        <a:gd name="T61" fmla="*/ 6 h 219"/>
                        <a:gd name="T62" fmla="*/ 6 w 11"/>
                        <a:gd name="T63" fmla="*/ 7 h 219"/>
                        <a:gd name="T64" fmla="*/ 6 w 11"/>
                        <a:gd name="T65" fmla="*/ 8 h 219"/>
                        <a:gd name="T66" fmla="*/ 7 w 11"/>
                        <a:gd name="T67" fmla="*/ 8 h 219"/>
                        <a:gd name="T68" fmla="*/ 8 w 11"/>
                        <a:gd name="T69" fmla="*/ 9 h 219"/>
                        <a:gd name="T70" fmla="*/ 8 w 11"/>
                        <a:gd name="T71" fmla="*/ 10 h 219"/>
                        <a:gd name="T72" fmla="*/ 8 w 11"/>
                        <a:gd name="T73" fmla="*/ 11 h 219"/>
                        <a:gd name="T74" fmla="*/ 8 w 11"/>
                        <a:gd name="T75" fmla="*/ 12 h 219"/>
                        <a:gd name="T76" fmla="*/ 8 w 11"/>
                        <a:gd name="T77" fmla="*/ 13 h 219"/>
                        <a:gd name="T78" fmla="*/ 8 w 11"/>
                        <a:gd name="T79" fmla="*/ 14 h 219"/>
                        <a:gd name="T80" fmla="*/ 8 w 11"/>
                        <a:gd name="T81" fmla="*/ 15 h 219"/>
                        <a:gd name="T82" fmla="*/ 8 w 11"/>
                        <a:gd name="T83" fmla="*/ 218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219"/>
                        <a:gd name="T128" fmla="*/ 11 w 11"/>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219">
                          <a:moveTo>
                            <a:pt x="8" y="218"/>
                          </a:moveTo>
                          <a:lnTo>
                            <a:pt x="9" y="218"/>
                          </a:lnTo>
                          <a:lnTo>
                            <a:pt x="10" y="16"/>
                          </a:lnTo>
                          <a:lnTo>
                            <a:pt x="10" y="13"/>
                          </a:lnTo>
                          <a:lnTo>
                            <a:pt x="10" y="12"/>
                          </a:lnTo>
                          <a:lnTo>
                            <a:pt x="10" y="11"/>
                          </a:lnTo>
                          <a:lnTo>
                            <a:pt x="10" y="10"/>
                          </a:lnTo>
                          <a:lnTo>
                            <a:pt x="9" y="9"/>
                          </a:lnTo>
                          <a:lnTo>
                            <a:pt x="9" y="8"/>
                          </a:lnTo>
                          <a:lnTo>
                            <a:pt x="9" y="7"/>
                          </a:lnTo>
                          <a:lnTo>
                            <a:pt x="9" y="6"/>
                          </a:lnTo>
                          <a:lnTo>
                            <a:pt x="8" y="5"/>
                          </a:lnTo>
                          <a:lnTo>
                            <a:pt x="8" y="4"/>
                          </a:lnTo>
                          <a:lnTo>
                            <a:pt x="6" y="3"/>
                          </a:lnTo>
                          <a:lnTo>
                            <a:pt x="6" y="2"/>
                          </a:lnTo>
                          <a:lnTo>
                            <a:pt x="5" y="1"/>
                          </a:lnTo>
                          <a:lnTo>
                            <a:pt x="4" y="1"/>
                          </a:lnTo>
                          <a:lnTo>
                            <a:pt x="3" y="1"/>
                          </a:lnTo>
                          <a:lnTo>
                            <a:pt x="2" y="0"/>
                          </a:lnTo>
                          <a:lnTo>
                            <a:pt x="0" y="2"/>
                          </a:lnTo>
                          <a:lnTo>
                            <a:pt x="1" y="2"/>
                          </a:lnTo>
                          <a:lnTo>
                            <a:pt x="2" y="3"/>
                          </a:lnTo>
                          <a:lnTo>
                            <a:pt x="3" y="3"/>
                          </a:lnTo>
                          <a:lnTo>
                            <a:pt x="4" y="3"/>
                          </a:lnTo>
                          <a:lnTo>
                            <a:pt x="4" y="4"/>
                          </a:lnTo>
                          <a:lnTo>
                            <a:pt x="5" y="5"/>
                          </a:lnTo>
                          <a:lnTo>
                            <a:pt x="6" y="6"/>
                          </a:lnTo>
                          <a:lnTo>
                            <a:pt x="6" y="7"/>
                          </a:lnTo>
                          <a:lnTo>
                            <a:pt x="6" y="8"/>
                          </a:lnTo>
                          <a:lnTo>
                            <a:pt x="7" y="8"/>
                          </a:lnTo>
                          <a:lnTo>
                            <a:pt x="8" y="9"/>
                          </a:lnTo>
                          <a:lnTo>
                            <a:pt x="8" y="10"/>
                          </a:lnTo>
                          <a:lnTo>
                            <a:pt x="8" y="11"/>
                          </a:lnTo>
                          <a:lnTo>
                            <a:pt x="8" y="12"/>
                          </a:lnTo>
                          <a:lnTo>
                            <a:pt x="8" y="13"/>
                          </a:lnTo>
                          <a:lnTo>
                            <a:pt x="8" y="14"/>
                          </a:lnTo>
                          <a:lnTo>
                            <a:pt x="8" y="15"/>
                          </a:lnTo>
                          <a:lnTo>
                            <a:pt x="8" y="218"/>
                          </a:lnTo>
                        </a:path>
                      </a:pathLst>
                    </a:custGeom>
                    <a:solidFill>
                      <a:srgbClr val="DBDBDB"/>
                    </a:solidFill>
                    <a:ln w="12700" cap="rnd">
                      <a:noFill/>
                      <a:round/>
                      <a:headEnd/>
                      <a:tailEnd/>
                    </a:ln>
                  </p:spPr>
                  <p:txBody>
                    <a:bodyPr/>
                    <a:lstStyle/>
                    <a:p>
                      <a:pPr eaLnBrk="0" hangingPunct="0"/>
                      <a:endParaRPr lang="en-US"/>
                    </a:p>
                  </p:txBody>
                </p:sp>
              </p:grpSp>
              <p:pic>
                <p:nvPicPr>
                  <p:cNvPr id="112678" name="Picture 232"/>
                  <p:cNvPicPr>
                    <a:picLocks noChangeArrowheads="1"/>
                  </p:cNvPicPr>
                  <p:nvPr/>
                </p:nvPicPr>
                <p:blipFill>
                  <a:blip r:embed="rId6" cstate="print"/>
                  <a:srcRect/>
                  <a:stretch>
                    <a:fillRect/>
                  </a:stretch>
                </p:blipFill>
                <p:spPr bwMode="auto">
                  <a:xfrm>
                    <a:off x="4416" y="2208"/>
                    <a:ext cx="746" cy="864"/>
                  </a:xfrm>
                  <a:prstGeom prst="rect">
                    <a:avLst/>
                  </a:prstGeom>
                  <a:noFill/>
                  <a:ln w="12700">
                    <a:noFill/>
                    <a:miter lim="800000"/>
                    <a:headEnd/>
                    <a:tailEnd/>
                  </a:ln>
                </p:spPr>
              </p:pic>
            </p:grpSp>
            <p:sp>
              <p:nvSpPr>
                <p:cNvPr id="112674" name="Text Box 233"/>
                <p:cNvSpPr txBox="1">
                  <a:spLocks noChangeArrowheads="1"/>
                </p:cNvSpPr>
                <p:nvPr/>
              </p:nvSpPr>
              <p:spPr bwMode="auto">
                <a:xfrm>
                  <a:off x="2424" y="2585"/>
                  <a:ext cx="1008"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hlink"/>
                      </a:solidFill>
                      <a:latin typeface="Tahoma" charset="0"/>
                    </a:rPr>
                    <a:t>Key set n°3</a:t>
                  </a:r>
                </a:p>
              </p:txBody>
            </p:sp>
            <p:sp>
              <p:nvSpPr>
                <p:cNvPr id="112675" name="Text Box 234"/>
                <p:cNvSpPr txBox="1">
                  <a:spLocks noChangeArrowheads="1"/>
                </p:cNvSpPr>
                <p:nvPr/>
              </p:nvSpPr>
              <p:spPr bwMode="auto">
                <a:xfrm>
                  <a:off x="2388" y="2933"/>
                  <a:ext cx="432"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hlink"/>
                      </a:solidFill>
                      <a:latin typeface="Tahoma" charset="0"/>
                    </a:rPr>
                    <a:t>KIc</a:t>
                  </a:r>
                </a:p>
              </p:txBody>
            </p:sp>
            <p:sp>
              <p:nvSpPr>
                <p:cNvPr id="112676" name="Text Box 235"/>
                <p:cNvSpPr txBox="1">
                  <a:spLocks noChangeArrowheads="1"/>
                </p:cNvSpPr>
                <p:nvPr/>
              </p:nvSpPr>
              <p:spPr bwMode="auto">
                <a:xfrm>
                  <a:off x="2586" y="3131"/>
                  <a:ext cx="384"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hlink"/>
                      </a:solidFill>
                      <a:latin typeface="Tahoma" charset="0"/>
                    </a:rPr>
                    <a:t>KId</a:t>
                  </a:r>
                </a:p>
              </p:txBody>
            </p:sp>
          </p:grpSp>
        </p:grpSp>
        <p:grpSp>
          <p:nvGrpSpPr>
            <p:cNvPr id="112665" name="Group 294"/>
            <p:cNvGrpSpPr>
              <a:grpSpLocks/>
            </p:cNvGrpSpPr>
            <p:nvPr/>
          </p:nvGrpSpPr>
          <p:grpSpPr bwMode="auto">
            <a:xfrm>
              <a:off x="2468" y="2698"/>
              <a:ext cx="1660" cy="665"/>
              <a:chOff x="2468" y="2698"/>
              <a:chExt cx="1660" cy="665"/>
            </a:xfrm>
          </p:grpSpPr>
          <p:sp>
            <p:nvSpPr>
              <p:cNvPr id="112666" name="AutoShape 284"/>
              <p:cNvSpPr>
                <a:spLocks/>
              </p:cNvSpPr>
              <p:nvPr/>
            </p:nvSpPr>
            <p:spPr bwMode="auto">
              <a:xfrm rot="-5400000">
                <a:off x="3417" y="2029"/>
                <a:ext cx="42" cy="1380"/>
              </a:xfrm>
              <a:prstGeom prst="leftBrace">
                <a:avLst>
                  <a:gd name="adj1" fmla="val 273810"/>
                  <a:gd name="adj2" fmla="val 50000"/>
                </a:avLst>
              </a:prstGeom>
              <a:noFill/>
              <a:ln w="38100">
                <a:solidFill>
                  <a:schemeClr val="tx1"/>
                </a:solidFill>
                <a:round/>
                <a:headEnd/>
                <a:tailEnd/>
              </a:ln>
            </p:spPr>
            <p:txBody>
              <a:bodyPr wrap="none" anchor="ctr"/>
              <a:lstStyle/>
              <a:p>
                <a:pPr eaLnBrk="0" hangingPunct="0"/>
                <a:endParaRPr lang="en-US"/>
              </a:p>
            </p:txBody>
          </p:sp>
          <p:sp>
            <p:nvSpPr>
              <p:cNvPr id="112667" name="Text Box 285"/>
              <p:cNvSpPr txBox="1">
                <a:spLocks noChangeArrowheads="1"/>
              </p:cNvSpPr>
              <p:nvPr/>
            </p:nvSpPr>
            <p:spPr bwMode="auto">
              <a:xfrm>
                <a:off x="2468" y="3169"/>
                <a:ext cx="1526" cy="194"/>
              </a:xfrm>
              <a:prstGeom prst="rect">
                <a:avLst/>
              </a:prstGeom>
              <a:noFill/>
              <a:ln w="9525">
                <a:noFill/>
                <a:miter lim="800000"/>
                <a:headEnd/>
                <a:tailEnd/>
              </a:ln>
            </p:spPr>
            <p:txBody>
              <a:bodyPr wrap="none">
                <a:spAutoFit/>
              </a:bodyPr>
              <a:lstStyle/>
              <a:p>
                <a:pPr eaLnBrk="0" hangingPunct="0"/>
                <a:r>
                  <a:rPr lang="en-US" sz="1400" dirty="0" smtClean="0"/>
                  <a:t>Key </a:t>
                </a:r>
                <a:r>
                  <a:rPr lang="en-US" sz="1400" dirty="0"/>
                  <a:t>set number </a:t>
                </a:r>
                <a:r>
                  <a:rPr lang="en-US" sz="1400" dirty="0" smtClean="0"/>
                  <a:t>a ser </a:t>
                </a:r>
                <a:r>
                  <a:rPr lang="en-US" sz="1400" dirty="0" err="1" smtClean="0"/>
                  <a:t>usado</a:t>
                </a:r>
                <a:endParaRPr lang="en-US" sz="1400" dirty="0"/>
              </a:p>
            </p:txBody>
          </p:sp>
          <p:sp>
            <p:nvSpPr>
              <p:cNvPr id="112668" name="Line 286"/>
              <p:cNvSpPr>
                <a:spLocks noChangeShapeType="1"/>
              </p:cNvSpPr>
              <p:nvPr/>
            </p:nvSpPr>
            <p:spPr bwMode="auto">
              <a:xfrm flipH="1">
                <a:off x="3240" y="2790"/>
                <a:ext cx="192" cy="420"/>
              </a:xfrm>
              <a:prstGeom prst="line">
                <a:avLst/>
              </a:prstGeom>
              <a:noFill/>
              <a:ln w="38100">
                <a:solidFill>
                  <a:schemeClr val="tx1"/>
                </a:solidFill>
                <a:round/>
                <a:headEnd/>
                <a:tailEnd type="triangle" w="med" len="med"/>
              </a:ln>
            </p:spPr>
            <p:txBody>
              <a:bodyPr anchor="ctr"/>
              <a:lstStyle/>
              <a:p>
                <a:endParaRPr lang="es-MX"/>
              </a:p>
            </p:txBody>
          </p:sp>
        </p:grpSp>
      </p:grpSp>
      <p:grpSp>
        <p:nvGrpSpPr>
          <p:cNvPr id="22" name="Group 293"/>
          <p:cNvGrpSpPr>
            <a:grpSpLocks/>
          </p:cNvGrpSpPr>
          <p:nvPr/>
        </p:nvGrpSpPr>
        <p:grpSpPr bwMode="auto">
          <a:xfrm>
            <a:off x="4767275" y="4219576"/>
            <a:ext cx="2874969" cy="2246313"/>
            <a:chOff x="3003" y="2658"/>
            <a:chExt cx="1811" cy="1415"/>
          </a:xfrm>
        </p:grpSpPr>
        <p:sp>
          <p:nvSpPr>
            <p:cNvPr id="284" name="Text Box 281"/>
            <p:cNvSpPr txBox="1">
              <a:spLocks noChangeArrowheads="1"/>
            </p:cNvSpPr>
            <p:nvPr/>
          </p:nvSpPr>
          <p:spPr bwMode="auto">
            <a:xfrm>
              <a:off x="3003" y="3472"/>
              <a:ext cx="1503" cy="601"/>
            </a:xfrm>
            <a:prstGeom prst="rect">
              <a:avLst/>
            </a:prstGeom>
            <a:noFill/>
            <a:ln w="9525">
              <a:noFill/>
              <a:miter lim="800000"/>
              <a:headEnd/>
              <a:tailEnd/>
            </a:ln>
            <a:effectLst/>
          </p:spPr>
          <p:txBody>
            <a:bodyPr wrap="none">
              <a:spAutoFit/>
            </a:bodyPr>
            <a:lstStyle/>
            <a:p>
              <a:pPr eaLnBrk="0" hangingPunct="0"/>
              <a:r>
                <a:rPr lang="en-US" sz="1400" dirty="0">
                  <a:solidFill>
                    <a:srgbClr val="7F7F7F"/>
                  </a:solidFill>
                </a:rPr>
                <a:t>00</a:t>
              </a:r>
              <a:r>
                <a:rPr lang="en-US" sz="1400" dirty="0"/>
                <a:t>: DES </a:t>
              </a:r>
              <a:r>
                <a:rPr lang="en-US" sz="1400" dirty="0" smtClean="0"/>
                <a:t>en </a:t>
              </a:r>
              <a:r>
                <a:rPr lang="en-US" sz="1400" dirty="0" err="1" smtClean="0"/>
                <a:t>modo</a:t>
              </a:r>
              <a:r>
                <a:rPr lang="en-US" sz="1400" dirty="0" smtClean="0"/>
                <a:t> </a:t>
              </a:r>
              <a:r>
                <a:rPr lang="en-US" sz="1400" dirty="0"/>
                <a:t>CBC </a:t>
              </a:r>
            </a:p>
            <a:p>
              <a:pPr eaLnBrk="0" hangingPunct="0"/>
              <a:r>
                <a:rPr lang="en-US" sz="1400" dirty="0">
                  <a:solidFill>
                    <a:srgbClr val="7F7F7F"/>
                  </a:solidFill>
                </a:rPr>
                <a:t>01</a:t>
              </a:r>
              <a:r>
                <a:rPr lang="en-US" sz="1400" dirty="0"/>
                <a:t>: </a:t>
              </a:r>
              <a:r>
                <a:rPr lang="en-US" sz="1400" dirty="0" smtClean="0"/>
                <a:t>Triple con 2 </a:t>
              </a:r>
              <a:r>
                <a:rPr lang="en-US" sz="1400" dirty="0" err="1" smtClean="0"/>
                <a:t>llaves</a:t>
              </a:r>
              <a:r>
                <a:rPr lang="en-US" sz="1400" dirty="0" smtClean="0"/>
                <a:t> </a:t>
              </a:r>
              <a:r>
                <a:rPr lang="en-US" sz="1400" dirty="0"/>
                <a:t>DES </a:t>
              </a:r>
            </a:p>
            <a:p>
              <a:pPr eaLnBrk="0" hangingPunct="0"/>
              <a:r>
                <a:rPr lang="en-US" sz="1400" dirty="0">
                  <a:solidFill>
                    <a:srgbClr val="7F7F7F"/>
                  </a:solidFill>
                </a:rPr>
                <a:t>10</a:t>
              </a:r>
              <a:r>
                <a:rPr lang="en-US" sz="1400" dirty="0"/>
                <a:t>: Triple </a:t>
              </a:r>
              <a:r>
                <a:rPr lang="en-US" sz="1400" dirty="0" smtClean="0"/>
                <a:t>DES con 3 </a:t>
              </a:r>
              <a:r>
                <a:rPr lang="en-US" sz="1400" dirty="0" err="1" smtClean="0"/>
                <a:t>llaves</a:t>
              </a:r>
              <a:endParaRPr lang="en-US" sz="1400" dirty="0"/>
            </a:p>
            <a:p>
              <a:pPr eaLnBrk="0" hangingPunct="0"/>
              <a:r>
                <a:rPr lang="en-US" sz="1400" dirty="0">
                  <a:solidFill>
                    <a:srgbClr val="7F7F7F"/>
                  </a:solidFill>
                </a:rPr>
                <a:t>11</a:t>
              </a:r>
              <a:r>
                <a:rPr lang="en-US" sz="1400" dirty="0"/>
                <a:t>: DES </a:t>
              </a:r>
              <a:r>
                <a:rPr lang="en-US" sz="1400" dirty="0" smtClean="0"/>
                <a:t>en </a:t>
              </a:r>
              <a:r>
                <a:rPr lang="en-US" sz="1400" dirty="0" err="1" smtClean="0"/>
                <a:t>modo</a:t>
              </a:r>
              <a:r>
                <a:rPr lang="en-US" sz="1400" dirty="0" smtClean="0"/>
                <a:t> ECB</a:t>
              </a:r>
              <a:endParaRPr lang="en-US" sz="1400" dirty="0"/>
            </a:p>
          </p:txBody>
        </p:sp>
        <p:sp>
          <p:nvSpPr>
            <p:cNvPr id="112662" name="AutoShape 282"/>
            <p:cNvSpPr>
              <a:spLocks/>
            </p:cNvSpPr>
            <p:nvPr/>
          </p:nvSpPr>
          <p:spPr bwMode="auto">
            <a:xfrm rot="-5400000">
              <a:off x="4445" y="2373"/>
              <a:ext cx="84" cy="654"/>
            </a:xfrm>
            <a:prstGeom prst="leftBrace">
              <a:avLst>
                <a:gd name="adj1" fmla="val 64881"/>
                <a:gd name="adj2" fmla="val 50000"/>
              </a:avLst>
            </a:prstGeom>
            <a:noFill/>
            <a:ln w="38100">
              <a:solidFill>
                <a:schemeClr val="tx1"/>
              </a:solidFill>
              <a:round/>
              <a:headEnd/>
              <a:tailEnd/>
            </a:ln>
          </p:spPr>
          <p:txBody>
            <a:bodyPr wrap="none" anchor="ctr"/>
            <a:lstStyle/>
            <a:p>
              <a:pPr eaLnBrk="0" hangingPunct="0"/>
              <a:endParaRPr lang="en-US"/>
            </a:p>
          </p:txBody>
        </p:sp>
        <p:sp>
          <p:nvSpPr>
            <p:cNvPr id="112663" name="Line 283"/>
            <p:cNvSpPr>
              <a:spLocks noChangeShapeType="1"/>
            </p:cNvSpPr>
            <p:nvPr/>
          </p:nvSpPr>
          <p:spPr bwMode="auto">
            <a:xfrm flipH="1">
              <a:off x="4026" y="2802"/>
              <a:ext cx="444" cy="684"/>
            </a:xfrm>
            <a:prstGeom prst="line">
              <a:avLst/>
            </a:prstGeom>
            <a:noFill/>
            <a:ln w="38100">
              <a:solidFill>
                <a:schemeClr val="tx1"/>
              </a:solidFill>
              <a:round/>
              <a:headEnd/>
              <a:tailEnd type="triangle" w="med" len="med"/>
            </a:ln>
          </p:spPr>
          <p:txBody>
            <a:bodyPr anchor="ctr"/>
            <a:lstStyle/>
            <a:p>
              <a:endParaRPr lang="es-MX"/>
            </a:p>
          </p:txBody>
        </p:sp>
      </p:grpSp>
      <p:sp>
        <p:nvSpPr>
          <p:cNvPr id="148"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12658"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to="" calcmode="lin" valueType="num">
                                      <p:cBhvr>
                                        <p:cTn id="10" dur="1" fill="hold"/>
                                        <p:tgtEl>
                                          <p:spTgt spid="8"/>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to="" calcmode="lin" valueType="num">
                                      <p:cBhvr>
                                        <p:cTn id="15" dur="1" fill="hold"/>
                                        <p:tgtEl>
                                          <p:spTgt spid="10"/>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to="" calcmode="lin" valueType="num">
                                      <p:cBhvr>
                                        <p:cTn id="20" dur="1" fill="hold"/>
                                        <p:tgtEl>
                                          <p:spTgt spid="7"/>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to="" calcmode="lin" valueType="num">
                                      <p:cBhvr>
                                        <p:cTn id="25" dur="1" fill="hold"/>
                                        <p:tgtEl>
                                          <p:spTgt spid="22"/>
                                        </p:tgtEl>
                                        <p:attrNameLst>
                                          <p:attrName/>
                                        </p:attrNameLst>
                                      </p:cBhvr>
                                    </p:anim>
                                  </p:childTnLst>
                                </p:cTn>
                              </p:par>
                              <p:par>
                                <p:cTn id="26" presetID="1" presetClass="entr" presetSubtype="0" fill="hold" grpId="0" nodeType="withEffect">
                                  <p:stCondLst>
                                    <p:cond delay="0"/>
                                  </p:stCondLst>
                                  <p:childTnLst>
                                    <p:set>
                                      <p:cBhvr>
                                        <p:cTn id="27"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114691" name="Slide Number Placeholder 3"/>
          <p:cNvSpPr>
            <a:spLocks noGrp="1"/>
          </p:cNvSpPr>
          <p:nvPr>
            <p:ph type="sldNum" sz="quarter" idx="10"/>
          </p:nvPr>
        </p:nvSpPr>
        <p:spPr bwMode="auto">
          <a:noFill/>
          <a:ln>
            <a:miter lim="800000"/>
            <a:headEnd/>
            <a:tailEnd/>
          </a:ln>
        </p:spPr>
        <p:txBody>
          <a:bodyPr/>
          <a:lstStyle/>
          <a:p>
            <a:fld id="{C2CC402D-7F7E-4F3B-957A-AF79B2504217}" type="slidenum">
              <a:rPr lang="en-US"/>
              <a:pPr/>
              <a:t>37</a:t>
            </a:fld>
            <a:endParaRPr lang="en-US"/>
          </a:p>
        </p:txBody>
      </p:sp>
      <p:grpSp>
        <p:nvGrpSpPr>
          <p:cNvPr id="114692" name="Group 2"/>
          <p:cNvGrpSpPr>
            <a:grpSpLocks/>
          </p:cNvGrpSpPr>
          <p:nvPr/>
        </p:nvGrpSpPr>
        <p:grpSpPr bwMode="auto">
          <a:xfrm>
            <a:off x="2830513" y="2874963"/>
            <a:ext cx="6094412" cy="730250"/>
            <a:chOff x="1783" y="1811"/>
            <a:chExt cx="3839" cy="460"/>
          </a:xfrm>
        </p:grpSpPr>
        <p:sp>
          <p:nvSpPr>
            <p:cNvPr id="114754" name="Rectangle 3"/>
            <p:cNvSpPr>
              <a:spLocks noChangeArrowheads="1"/>
            </p:cNvSpPr>
            <p:nvPr/>
          </p:nvSpPr>
          <p:spPr bwMode="auto">
            <a:xfrm>
              <a:off x="1783" y="1814"/>
              <a:ext cx="3341" cy="457"/>
            </a:xfrm>
            <a:prstGeom prst="rect">
              <a:avLst/>
            </a:prstGeom>
            <a:solidFill>
              <a:srgbClr val="FFFFFF"/>
            </a:solidFill>
            <a:ln w="25400">
              <a:solidFill>
                <a:srgbClr val="FF0066"/>
              </a:solidFill>
              <a:miter lim="800000"/>
              <a:headEnd/>
              <a:tailEnd/>
            </a:ln>
          </p:spPr>
          <p:txBody>
            <a:bodyPr wrap="none" anchor="ctr"/>
            <a:lstStyle/>
            <a:p>
              <a:pPr eaLnBrk="0" hangingPunct="0"/>
              <a:endParaRPr lang="en-US"/>
            </a:p>
          </p:txBody>
        </p:sp>
        <p:sp>
          <p:nvSpPr>
            <p:cNvPr id="114755" name="Line 4"/>
            <p:cNvSpPr>
              <a:spLocks noChangeShapeType="1"/>
            </p:cNvSpPr>
            <p:nvPr/>
          </p:nvSpPr>
          <p:spPr bwMode="auto">
            <a:xfrm>
              <a:off x="2126" y="1824"/>
              <a:ext cx="6" cy="437"/>
            </a:xfrm>
            <a:prstGeom prst="line">
              <a:avLst/>
            </a:prstGeom>
            <a:noFill/>
            <a:ln w="25400">
              <a:solidFill>
                <a:srgbClr val="FF0066"/>
              </a:solidFill>
              <a:round/>
              <a:headEnd/>
              <a:tailEnd/>
            </a:ln>
          </p:spPr>
          <p:txBody>
            <a:bodyPr wrap="none" anchor="ctr"/>
            <a:lstStyle/>
            <a:p>
              <a:endParaRPr lang="es-MX"/>
            </a:p>
          </p:txBody>
        </p:sp>
        <p:sp>
          <p:nvSpPr>
            <p:cNvPr id="114756" name="Line 5"/>
            <p:cNvSpPr>
              <a:spLocks noChangeShapeType="1"/>
            </p:cNvSpPr>
            <p:nvPr/>
          </p:nvSpPr>
          <p:spPr bwMode="auto">
            <a:xfrm>
              <a:off x="2508" y="1824"/>
              <a:ext cx="6" cy="437"/>
            </a:xfrm>
            <a:prstGeom prst="line">
              <a:avLst/>
            </a:prstGeom>
            <a:noFill/>
            <a:ln w="25400">
              <a:solidFill>
                <a:srgbClr val="FF0066"/>
              </a:solidFill>
              <a:round/>
              <a:headEnd/>
              <a:tailEnd/>
            </a:ln>
          </p:spPr>
          <p:txBody>
            <a:bodyPr wrap="none" anchor="ctr"/>
            <a:lstStyle/>
            <a:p>
              <a:endParaRPr lang="es-MX"/>
            </a:p>
          </p:txBody>
        </p:sp>
        <p:sp>
          <p:nvSpPr>
            <p:cNvPr id="114757" name="Line 6"/>
            <p:cNvSpPr>
              <a:spLocks noChangeShapeType="1"/>
            </p:cNvSpPr>
            <p:nvPr/>
          </p:nvSpPr>
          <p:spPr bwMode="auto">
            <a:xfrm>
              <a:off x="2892" y="1824"/>
              <a:ext cx="6" cy="437"/>
            </a:xfrm>
            <a:prstGeom prst="line">
              <a:avLst/>
            </a:prstGeom>
            <a:noFill/>
            <a:ln w="25400">
              <a:solidFill>
                <a:srgbClr val="FF0066"/>
              </a:solidFill>
              <a:round/>
              <a:headEnd/>
              <a:tailEnd/>
            </a:ln>
          </p:spPr>
          <p:txBody>
            <a:bodyPr wrap="none" anchor="ctr"/>
            <a:lstStyle/>
            <a:p>
              <a:endParaRPr lang="es-MX"/>
            </a:p>
          </p:txBody>
        </p:sp>
        <p:sp>
          <p:nvSpPr>
            <p:cNvPr id="114758" name="Line 7"/>
            <p:cNvSpPr>
              <a:spLocks noChangeShapeType="1"/>
            </p:cNvSpPr>
            <p:nvPr/>
          </p:nvSpPr>
          <p:spPr bwMode="auto">
            <a:xfrm>
              <a:off x="3306" y="1824"/>
              <a:ext cx="6" cy="437"/>
            </a:xfrm>
            <a:prstGeom prst="line">
              <a:avLst/>
            </a:prstGeom>
            <a:noFill/>
            <a:ln w="25400">
              <a:solidFill>
                <a:srgbClr val="FF0066"/>
              </a:solidFill>
              <a:round/>
              <a:headEnd/>
              <a:tailEnd/>
            </a:ln>
          </p:spPr>
          <p:txBody>
            <a:bodyPr wrap="none" anchor="ctr"/>
            <a:lstStyle/>
            <a:p>
              <a:endParaRPr lang="es-MX"/>
            </a:p>
          </p:txBody>
        </p:sp>
        <p:sp>
          <p:nvSpPr>
            <p:cNvPr id="114759" name="Line 8"/>
            <p:cNvSpPr>
              <a:spLocks noChangeShapeType="1"/>
            </p:cNvSpPr>
            <p:nvPr/>
          </p:nvSpPr>
          <p:spPr bwMode="auto">
            <a:xfrm>
              <a:off x="3720" y="1823"/>
              <a:ext cx="6" cy="437"/>
            </a:xfrm>
            <a:prstGeom prst="line">
              <a:avLst/>
            </a:prstGeom>
            <a:noFill/>
            <a:ln w="25400">
              <a:solidFill>
                <a:srgbClr val="FF0066"/>
              </a:solidFill>
              <a:round/>
              <a:headEnd/>
              <a:tailEnd/>
            </a:ln>
          </p:spPr>
          <p:txBody>
            <a:bodyPr wrap="none" anchor="ctr"/>
            <a:lstStyle/>
            <a:p>
              <a:endParaRPr lang="es-MX"/>
            </a:p>
          </p:txBody>
        </p:sp>
        <p:sp>
          <p:nvSpPr>
            <p:cNvPr id="114760" name="Line 9"/>
            <p:cNvSpPr>
              <a:spLocks noChangeShapeType="1"/>
            </p:cNvSpPr>
            <p:nvPr/>
          </p:nvSpPr>
          <p:spPr bwMode="auto">
            <a:xfrm>
              <a:off x="4126" y="1824"/>
              <a:ext cx="6" cy="437"/>
            </a:xfrm>
            <a:prstGeom prst="line">
              <a:avLst/>
            </a:prstGeom>
            <a:noFill/>
            <a:ln w="25400">
              <a:solidFill>
                <a:srgbClr val="FF0066"/>
              </a:solidFill>
              <a:round/>
              <a:headEnd/>
              <a:tailEnd/>
            </a:ln>
          </p:spPr>
          <p:txBody>
            <a:bodyPr wrap="none" anchor="ctr"/>
            <a:lstStyle/>
            <a:p>
              <a:endParaRPr lang="es-MX"/>
            </a:p>
          </p:txBody>
        </p:sp>
        <p:sp>
          <p:nvSpPr>
            <p:cNvPr id="114761" name="Line 10"/>
            <p:cNvSpPr>
              <a:spLocks noChangeShapeType="1"/>
            </p:cNvSpPr>
            <p:nvPr/>
          </p:nvSpPr>
          <p:spPr bwMode="auto">
            <a:xfrm>
              <a:off x="4510" y="1824"/>
              <a:ext cx="6" cy="437"/>
            </a:xfrm>
            <a:prstGeom prst="line">
              <a:avLst/>
            </a:prstGeom>
            <a:noFill/>
            <a:ln w="25400">
              <a:solidFill>
                <a:srgbClr val="FF0066"/>
              </a:solidFill>
              <a:round/>
              <a:headEnd/>
              <a:tailEnd/>
            </a:ln>
          </p:spPr>
          <p:txBody>
            <a:bodyPr wrap="none" anchor="ctr"/>
            <a:lstStyle/>
            <a:p>
              <a:endParaRPr lang="es-MX"/>
            </a:p>
          </p:txBody>
        </p:sp>
        <p:sp>
          <p:nvSpPr>
            <p:cNvPr id="114762" name="Rectangle 11"/>
            <p:cNvSpPr>
              <a:spLocks noChangeArrowheads="1"/>
            </p:cNvSpPr>
            <p:nvPr/>
          </p:nvSpPr>
          <p:spPr bwMode="auto">
            <a:xfrm>
              <a:off x="5137" y="1811"/>
              <a:ext cx="485" cy="457"/>
            </a:xfrm>
            <a:prstGeom prst="rect">
              <a:avLst/>
            </a:prstGeom>
            <a:solidFill>
              <a:srgbClr val="FFFFFF"/>
            </a:solidFill>
            <a:ln w="25400">
              <a:solidFill>
                <a:srgbClr val="FF0066"/>
              </a:solidFill>
              <a:miter lim="800000"/>
              <a:headEnd/>
              <a:tailEnd/>
            </a:ln>
          </p:spPr>
          <p:txBody>
            <a:bodyPr wrap="none" anchor="ctr"/>
            <a:lstStyle/>
            <a:p>
              <a:pPr eaLnBrk="0" hangingPunct="0"/>
              <a:endParaRPr lang="en-US"/>
            </a:p>
          </p:txBody>
        </p:sp>
        <p:sp>
          <p:nvSpPr>
            <p:cNvPr id="114763" name="Line 12"/>
            <p:cNvSpPr>
              <a:spLocks noChangeShapeType="1"/>
            </p:cNvSpPr>
            <p:nvPr/>
          </p:nvSpPr>
          <p:spPr bwMode="auto">
            <a:xfrm>
              <a:off x="4922" y="1821"/>
              <a:ext cx="6" cy="437"/>
            </a:xfrm>
            <a:prstGeom prst="line">
              <a:avLst/>
            </a:prstGeom>
            <a:noFill/>
            <a:ln w="25400">
              <a:solidFill>
                <a:srgbClr val="FF0066"/>
              </a:solidFill>
              <a:round/>
              <a:headEnd/>
              <a:tailEnd/>
            </a:ln>
          </p:spPr>
          <p:txBody>
            <a:bodyPr wrap="none" anchor="ctr"/>
            <a:lstStyle/>
            <a:p>
              <a:endParaRPr lang="es-MX"/>
            </a:p>
          </p:txBody>
        </p:sp>
      </p:grpSp>
      <p:grpSp>
        <p:nvGrpSpPr>
          <p:cNvPr id="114693" name="Group 13"/>
          <p:cNvGrpSpPr>
            <a:grpSpLocks/>
          </p:cNvGrpSpPr>
          <p:nvPr/>
        </p:nvGrpSpPr>
        <p:grpSpPr bwMode="auto">
          <a:xfrm>
            <a:off x="128588" y="2881313"/>
            <a:ext cx="2674937" cy="725487"/>
            <a:chOff x="81" y="1815"/>
            <a:chExt cx="1685" cy="457"/>
          </a:xfrm>
        </p:grpSpPr>
        <p:sp>
          <p:nvSpPr>
            <p:cNvPr id="114748" name="Rectangle 14"/>
            <p:cNvSpPr>
              <a:spLocks noChangeArrowheads="1"/>
            </p:cNvSpPr>
            <p:nvPr/>
          </p:nvSpPr>
          <p:spPr bwMode="auto">
            <a:xfrm>
              <a:off x="81" y="1815"/>
              <a:ext cx="1685" cy="457"/>
            </a:xfrm>
            <a:prstGeom prst="rect">
              <a:avLst/>
            </a:prstGeom>
            <a:solidFill>
              <a:srgbClr val="FFFFFF"/>
            </a:solidFill>
            <a:ln w="25400">
              <a:solidFill>
                <a:schemeClr val="accent2"/>
              </a:solidFill>
              <a:miter lim="800000"/>
              <a:headEnd/>
              <a:tailEnd/>
            </a:ln>
          </p:spPr>
          <p:txBody>
            <a:bodyPr wrap="none" anchor="ctr"/>
            <a:lstStyle/>
            <a:p>
              <a:pPr eaLnBrk="0" hangingPunct="0"/>
              <a:endParaRPr lang="en-US"/>
            </a:p>
          </p:txBody>
        </p:sp>
        <p:sp>
          <p:nvSpPr>
            <p:cNvPr id="114749" name="Line 15"/>
            <p:cNvSpPr>
              <a:spLocks noChangeShapeType="1"/>
            </p:cNvSpPr>
            <p:nvPr/>
          </p:nvSpPr>
          <p:spPr bwMode="auto">
            <a:xfrm>
              <a:off x="222" y="1825"/>
              <a:ext cx="6" cy="437"/>
            </a:xfrm>
            <a:prstGeom prst="line">
              <a:avLst/>
            </a:prstGeom>
            <a:noFill/>
            <a:ln w="25400">
              <a:solidFill>
                <a:schemeClr val="accent2"/>
              </a:solidFill>
              <a:round/>
              <a:headEnd/>
              <a:tailEnd/>
            </a:ln>
          </p:spPr>
          <p:txBody>
            <a:bodyPr wrap="none" anchor="ctr"/>
            <a:lstStyle/>
            <a:p>
              <a:endParaRPr lang="es-MX"/>
            </a:p>
          </p:txBody>
        </p:sp>
        <p:sp>
          <p:nvSpPr>
            <p:cNvPr id="114750" name="Line 16"/>
            <p:cNvSpPr>
              <a:spLocks noChangeShapeType="1"/>
            </p:cNvSpPr>
            <p:nvPr/>
          </p:nvSpPr>
          <p:spPr bwMode="auto">
            <a:xfrm>
              <a:off x="580" y="1825"/>
              <a:ext cx="6" cy="437"/>
            </a:xfrm>
            <a:prstGeom prst="line">
              <a:avLst/>
            </a:prstGeom>
            <a:noFill/>
            <a:ln w="25400">
              <a:solidFill>
                <a:schemeClr val="accent2"/>
              </a:solidFill>
              <a:round/>
              <a:headEnd/>
              <a:tailEnd/>
            </a:ln>
          </p:spPr>
          <p:txBody>
            <a:bodyPr wrap="none" anchor="ctr"/>
            <a:lstStyle/>
            <a:p>
              <a:endParaRPr lang="es-MX"/>
            </a:p>
          </p:txBody>
        </p:sp>
        <p:sp>
          <p:nvSpPr>
            <p:cNvPr id="114751" name="Line 17"/>
            <p:cNvSpPr>
              <a:spLocks noChangeShapeType="1"/>
            </p:cNvSpPr>
            <p:nvPr/>
          </p:nvSpPr>
          <p:spPr bwMode="auto">
            <a:xfrm>
              <a:off x="904" y="1821"/>
              <a:ext cx="6" cy="437"/>
            </a:xfrm>
            <a:prstGeom prst="line">
              <a:avLst/>
            </a:prstGeom>
            <a:noFill/>
            <a:ln w="25400">
              <a:solidFill>
                <a:schemeClr val="accent2"/>
              </a:solidFill>
              <a:round/>
              <a:headEnd/>
              <a:tailEnd/>
            </a:ln>
          </p:spPr>
          <p:txBody>
            <a:bodyPr wrap="none" anchor="ctr"/>
            <a:lstStyle/>
            <a:p>
              <a:endParaRPr lang="es-MX"/>
            </a:p>
          </p:txBody>
        </p:sp>
        <p:sp>
          <p:nvSpPr>
            <p:cNvPr id="114752" name="Line 18"/>
            <p:cNvSpPr>
              <a:spLocks noChangeShapeType="1"/>
            </p:cNvSpPr>
            <p:nvPr/>
          </p:nvSpPr>
          <p:spPr bwMode="auto">
            <a:xfrm>
              <a:off x="1240" y="1823"/>
              <a:ext cx="6" cy="437"/>
            </a:xfrm>
            <a:prstGeom prst="line">
              <a:avLst/>
            </a:prstGeom>
            <a:noFill/>
            <a:ln w="25400">
              <a:solidFill>
                <a:schemeClr val="accent2"/>
              </a:solidFill>
              <a:round/>
              <a:headEnd/>
              <a:tailEnd/>
            </a:ln>
          </p:spPr>
          <p:txBody>
            <a:bodyPr wrap="none" anchor="ctr"/>
            <a:lstStyle/>
            <a:p>
              <a:endParaRPr lang="es-MX"/>
            </a:p>
          </p:txBody>
        </p:sp>
        <p:sp>
          <p:nvSpPr>
            <p:cNvPr id="114753" name="Line 19"/>
            <p:cNvSpPr>
              <a:spLocks noChangeShapeType="1"/>
            </p:cNvSpPr>
            <p:nvPr/>
          </p:nvSpPr>
          <p:spPr bwMode="auto">
            <a:xfrm>
              <a:off x="1562" y="1827"/>
              <a:ext cx="6" cy="437"/>
            </a:xfrm>
            <a:prstGeom prst="line">
              <a:avLst/>
            </a:prstGeom>
            <a:noFill/>
            <a:ln w="25400">
              <a:solidFill>
                <a:schemeClr val="accent2"/>
              </a:solidFill>
              <a:round/>
              <a:headEnd/>
              <a:tailEnd/>
            </a:ln>
          </p:spPr>
          <p:txBody>
            <a:bodyPr wrap="none" anchor="ctr"/>
            <a:lstStyle/>
            <a:p>
              <a:endParaRPr lang="es-MX"/>
            </a:p>
          </p:txBody>
        </p:sp>
      </p:grpSp>
      <p:grpSp>
        <p:nvGrpSpPr>
          <p:cNvPr id="114694" name="Group 21"/>
          <p:cNvGrpSpPr>
            <a:grpSpLocks/>
          </p:cNvGrpSpPr>
          <p:nvPr/>
        </p:nvGrpSpPr>
        <p:grpSpPr bwMode="auto">
          <a:xfrm>
            <a:off x="2133600" y="1295400"/>
            <a:ext cx="4824413" cy="1219200"/>
            <a:chOff x="1344" y="432"/>
            <a:chExt cx="3039" cy="768"/>
          </a:xfrm>
        </p:grpSpPr>
        <p:sp>
          <p:nvSpPr>
            <p:cNvPr id="114744" name="AutoShape 22"/>
            <p:cNvSpPr>
              <a:spLocks noChangeArrowheads="1"/>
            </p:cNvSpPr>
            <p:nvPr/>
          </p:nvSpPr>
          <p:spPr bwMode="auto">
            <a:xfrm>
              <a:off x="1824" y="734"/>
              <a:ext cx="2027" cy="181"/>
            </a:xfrm>
            <a:prstGeom prst="rightArrow">
              <a:avLst>
                <a:gd name="adj1" fmla="val 50000"/>
                <a:gd name="adj2" fmla="val 269966"/>
              </a:avLst>
            </a:prstGeom>
            <a:solidFill>
              <a:srgbClr val="0099FF">
                <a:alpha val="50195"/>
              </a:srgbClr>
            </a:solidFill>
            <a:ln w="12700">
              <a:solidFill>
                <a:schemeClr val="tx1"/>
              </a:solidFill>
              <a:miter lim="800000"/>
              <a:headEnd/>
              <a:tailEnd/>
            </a:ln>
          </p:spPr>
          <p:txBody>
            <a:bodyPr wrap="none" anchor="ctr"/>
            <a:lstStyle/>
            <a:p>
              <a:pPr eaLnBrk="0" hangingPunct="0"/>
              <a:endParaRPr lang="en-US"/>
            </a:p>
          </p:txBody>
        </p:sp>
        <p:sp>
          <p:nvSpPr>
            <p:cNvPr id="114745" name="Rectangle 23"/>
            <p:cNvSpPr>
              <a:spLocks noChangeArrowheads="1"/>
            </p:cNvSpPr>
            <p:nvPr/>
          </p:nvSpPr>
          <p:spPr bwMode="auto">
            <a:xfrm>
              <a:off x="1910" y="650"/>
              <a:ext cx="1349" cy="165"/>
            </a:xfrm>
            <a:prstGeom prst="rect">
              <a:avLst/>
            </a:prstGeom>
            <a:noFill/>
            <a:ln w="12700">
              <a:noFill/>
              <a:miter lim="800000"/>
              <a:headEnd/>
              <a:tailEnd/>
            </a:ln>
          </p:spPr>
          <p:txBody>
            <a:bodyPr lIns="82435" tIns="39047" rIns="82435" bIns="39047">
              <a:spAutoFit/>
            </a:bodyPr>
            <a:lstStyle/>
            <a:p>
              <a:pPr algn="ctr" defTabSz="808038" eaLnBrk="0" hangingPunct="0">
                <a:lnSpc>
                  <a:spcPct val="80000"/>
                </a:lnSpc>
                <a:spcBef>
                  <a:spcPct val="50000"/>
                </a:spcBef>
              </a:pPr>
              <a:r>
                <a:rPr lang="en-US" sz="1500"/>
                <a:t>ESMS</a:t>
              </a:r>
            </a:p>
          </p:txBody>
        </p:sp>
        <p:pic>
          <p:nvPicPr>
            <p:cNvPr id="114746" name="Picture 24" descr="antenna"/>
            <p:cNvPicPr>
              <a:picLocks noChangeAspect="1" noChangeArrowheads="1"/>
            </p:cNvPicPr>
            <p:nvPr/>
          </p:nvPicPr>
          <p:blipFill>
            <a:blip r:embed="rId3" cstate="print"/>
            <a:srcRect/>
            <a:stretch>
              <a:fillRect/>
            </a:stretch>
          </p:blipFill>
          <p:spPr bwMode="auto">
            <a:xfrm>
              <a:off x="1344" y="432"/>
              <a:ext cx="313" cy="768"/>
            </a:xfrm>
            <a:prstGeom prst="rect">
              <a:avLst/>
            </a:prstGeom>
            <a:noFill/>
            <a:ln w="9525">
              <a:noFill/>
              <a:miter lim="800000"/>
              <a:headEnd/>
              <a:tailEnd/>
            </a:ln>
          </p:spPr>
        </p:pic>
        <p:pic>
          <p:nvPicPr>
            <p:cNvPr id="114747" name="Picture 25" descr="telephone"/>
            <p:cNvPicPr>
              <a:picLocks noChangeAspect="1" noChangeArrowheads="1"/>
            </p:cNvPicPr>
            <p:nvPr/>
          </p:nvPicPr>
          <p:blipFill>
            <a:blip r:embed="rId4" cstate="print"/>
            <a:srcRect/>
            <a:stretch>
              <a:fillRect/>
            </a:stretch>
          </p:blipFill>
          <p:spPr bwMode="auto">
            <a:xfrm>
              <a:off x="3936" y="432"/>
              <a:ext cx="447" cy="672"/>
            </a:xfrm>
            <a:prstGeom prst="rect">
              <a:avLst/>
            </a:prstGeom>
            <a:noFill/>
            <a:ln w="9525">
              <a:noFill/>
              <a:miter lim="800000"/>
              <a:headEnd/>
              <a:tailEnd/>
            </a:ln>
          </p:spPr>
        </p:pic>
      </p:grpSp>
      <p:sp>
        <p:nvSpPr>
          <p:cNvPr id="114695" name="Rectangle 26"/>
          <p:cNvSpPr>
            <a:spLocks noChangeArrowheads="1"/>
          </p:cNvSpPr>
          <p:nvPr/>
        </p:nvSpPr>
        <p:spPr bwMode="auto">
          <a:xfrm>
            <a:off x="327025" y="2520950"/>
            <a:ext cx="3316288" cy="387350"/>
          </a:xfrm>
          <a:prstGeom prst="rect">
            <a:avLst/>
          </a:prstGeom>
          <a:noFill/>
          <a:ln w="12700">
            <a:noFill/>
            <a:miter lim="800000"/>
            <a:headEnd/>
            <a:tailEnd/>
          </a:ln>
        </p:spPr>
        <p:txBody>
          <a:bodyPr wrap="none" lIns="82435" tIns="39047" rIns="82435" bIns="39047">
            <a:spAutoFit/>
          </a:bodyPr>
          <a:lstStyle/>
          <a:p>
            <a:pPr defTabSz="808038" eaLnBrk="0" hangingPunct="0"/>
            <a:r>
              <a:rPr lang="en-US" sz="2000" b="1">
                <a:solidFill>
                  <a:schemeClr val="accent2"/>
                </a:solidFill>
              </a:rPr>
              <a:t>Encabezado SMS   (03.40)</a:t>
            </a:r>
          </a:p>
        </p:txBody>
      </p:sp>
      <p:sp>
        <p:nvSpPr>
          <p:cNvPr id="114696" name="Rectangle 27"/>
          <p:cNvSpPr>
            <a:spLocks noChangeArrowheads="1"/>
          </p:cNvSpPr>
          <p:nvPr/>
        </p:nvSpPr>
        <p:spPr bwMode="auto">
          <a:xfrm>
            <a:off x="4614863" y="2530475"/>
            <a:ext cx="2789237" cy="387350"/>
          </a:xfrm>
          <a:prstGeom prst="rect">
            <a:avLst/>
          </a:prstGeom>
          <a:noFill/>
          <a:ln w="12700">
            <a:noFill/>
            <a:miter lim="800000"/>
            <a:headEnd/>
            <a:tailEnd/>
          </a:ln>
        </p:spPr>
        <p:txBody>
          <a:bodyPr wrap="none" lIns="82435" tIns="39047" rIns="82435" bIns="39047">
            <a:spAutoFit/>
          </a:bodyPr>
          <a:lstStyle/>
          <a:p>
            <a:pPr defTabSz="808038" eaLnBrk="0" hangingPunct="0"/>
            <a:r>
              <a:rPr lang="en-US" sz="2000" b="1">
                <a:solidFill>
                  <a:srgbClr val="FF0066"/>
                </a:solidFill>
              </a:rPr>
              <a:t>Cuerpo SMS    (03 48)</a:t>
            </a:r>
          </a:p>
        </p:txBody>
      </p:sp>
      <p:sp>
        <p:nvSpPr>
          <p:cNvPr id="114697" name="Rectangle 28"/>
          <p:cNvSpPr>
            <a:spLocks noChangeArrowheads="1"/>
          </p:cNvSpPr>
          <p:nvPr/>
        </p:nvSpPr>
        <p:spPr bwMode="auto">
          <a:xfrm>
            <a:off x="482600" y="3113088"/>
            <a:ext cx="728663" cy="261937"/>
          </a:xfrm>
          <a:prstGeom prst="rect">
            <a:avLst/>
          </a:prstGeom>
          <a:noFill/>
          <a:ln w="12700">
            <a:noFill/>
            <a:miter lim="800000"/>
            <a:headEnd/>
            <a:tailEnd/>
          </a:ln>
        </p:spPr>
        <p:txBody>
          <a:bodyPr lIns="82435" tIns="39047" rIns="82435" bIns="39047">
            <a:spAutoFit/>
          </a:bodyPr>
          <a:lstStyle/>
          <a:p>
            <a:pPr algn="ctr" defTabSz="808038" eaLnBrk="0" hangingPunct="0"/>
            <a:endParaRPr lang="en-US" sz="1200">
              <a:solidFill>
                <a:schemeClr val="accent2"/>
              </a:solidFill>
            </a:endParaRPr>
          </a:p>
        </p:txBody>
      </p:sp>
      <p:grpSp>
        <p:nvGrpSpPr>
          <p:cNvPr id="114698" name="Group 30"/>
          <p:cNvGrpSpPr>
            <a:grpSpLocks/>
          </p:cNvGrpSpPr>
          <p:nvPr/>
        </p:nvGrpSpPr>
        <p:grpSpPr bwMode="auto">
          <a:xfrm>
            <a:off x="2819400" y="2967038"/>
            <a:ext cx="6140450" cy="549275"/>
            <a:chOff x="1776" y="1869"/>
            <a:chExt cx="3868" cy="346"/>
          </a:xfrm>
        </p:grpSpPr>
        <p:sp>
          <p:nvSpPr>
            <p:cNvPr id="114734" name="Text Box 31"/>
            <p:cNvSpPr txBox="1">
              <a:spLocks noChangeArrowheads="1"/>
            </p:cNvSpPr>
            <p:nvPr/>
          </p:nvSpPr>
          <p:spPr bwMode="auto">
            <a:xfrm>
              <a:off x="2136" y="1972"/>
              <a:ext cx="336" cy="139"/>
            </a:xfrm>
            <a:prstGeom prst="rect">
              <a:avLst/>
            </a:prstGeom>
            <a:noFill/>
            <a:ln w="9525">
              <a:noFill/>
              <a:miter lim="800000"/>
              <a:headEnd/>
              <a:tailEnd/>
            </a:ln>
          </p:spPr>
          <p:txBody>
            <a:bodyPr>
              <a:spAutoFit/>
            </a:bodyPr>
            <a:lstStyle/>
            <a:p>
              <a:pPr algn="ctr" defTabSz="762000" eaLnBrk="0" hangingPunct="0">
                <a:lnSpc>
                  <a:spcPct val="70000"/>
                </a:lnSpc>
                <a:spcBef>
                  <a:spcPct val="50000"/>
                </a:spcBef>
              </a:pPr>
              <a:endParaRPr lang="en-US" sz="1200" b="1">
                <a:solidFill>
                  <a:srgbClr val="FF0066"/>
                </a:solidFill>
                <a:latin typeface="Tahoma" charset="0"/>
              </a:endParaRPr>
            </a:p>
          </p:txBody>
        </p:sp>
        <p:sp>
          <p:nvSpPr>
            <p:cNvPr id="114735" name="Text Box 32"/>
            <p:cNvSpPr txBox="1">
              <a:spLocks noChangeArrowheads="1"/>
            </p:cNvSpPr>
            <p:nvPr/>
          </p:nvSpPr>
          <p:spPr bwMode="auto">
            <a:xfrm>
              <a:off x="2490" y="1967"/>
              <a:ext cx="390" cy="150"/>
            </a:xfrm>
            <a:prstGeom prst="rect">
              <a:avLst/>
            </a:prstGeom>
            <a:noFill/>
            <a:ln w="9525">
              <a:noFill/>
              <a:miter lim="800000"/>
              <a:headEnd/>
              <a:tailEnd/>
            </a:ln>
          </p:spPr>
          <p:txBody>
            <a:bodyPr>
              <a:spAutoFit/>
            </a:bodyPr>
            <a:lstStyle/>
            <a:p>
              <a:pPr algn="ctr" defTabSz="762000" eaLnBrk="0" hangingPunct="0">
                <a:lnSpc>
                  <a:spcPct val="80000"/>
                </a:lnSpc>
                <a:spcBef>
                  <a:spcPct val="50000"/>
                </a:spcBef>
              </a:pPr>
              <a:endParaRPr lang="en-US" sz="1200" b="1">
                <a:solidFill>
                  <a:srgbClr val="FF0066"/>
                </a:solidFill>
                <a:latin typeface="Tahoma" charset="0"/>
              </a:endParaRPr>
            </a:p>
          </p:txBody>
        </p:sp>
        <p:sp>
          <p:nvSpPr>
            <p:cNvPr id="114736" name="Text Box 33"/>
            <p:cNvSpPr txBox="1">
              <a:spLocks noChangeArrowheads="1"/>
            </p:cNvSpPr>
            <p:nvPr/>
          </p:nvSpPr>
          <p:spPr bwMode="auto">
            <a:xfrm>
              <a:off x="2856" y="1943"/>
              <a:ext cx="492"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SPI</a:t>
              </a:r>
            </a:p>
          </p:txBody>
        </p:sp>
        <p:sp>
          <p:nvSpPr>
            <p:cNvPr id="114737" name="Text Box 34"/>
            <p:cNvSpPr txBox="1">
              <a:spLocks noChangeArrowheads="1"/>
            </p:cNvSpPr>
            <p:nvPr/>
          </p:nvSpPr>
          <p:spPr bwMode="auto">
            <a:xfrm>
              <a:off x="3330" y="1869"/>
              <a:ext cx="372" cy="346"/>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KIC </a:t>
              </a:r>
            </a:p>
            <a:p>
              <a:pPr algn="ctr" defTabSz="762000" eaLnBrk="0" hangingPunct="0">
                <a:spcBef>
                  <a:spcPct val="50000"/>
                </a:spcBef>
              </a:pPr>
              <a:r>
                <a:rPr lang="fr-FR" sz="1200" b="1">
                  <a:solidFill>
                    <a:srgbClr val="FF0066"/>
                  </a:solidFill>
                  <a:latin typeface="Tahoma" charset="0"/>
                </a:rPr>
                <a:t>KID</a:t>
              </a:r>
            </a:p>
          </p:txBody>
        </p:sp>
        <p:sp>
          <p:nvSpPr>
            <p:cNvPr id="114738" name="Text Box 35"/>
            <p:cNvSpPr txBox="1">
              <a:spLocks noChangeArrowheads="1"/>
            </p:cNvSpPr>
            <p:nvPr/>
          </p:nvSpPr>
          <p:spPr bwMode="auto">
            <a:xfrm>
              <a:off x="3720" y="1943"/>
              <a:ext cx="342"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TAR</a:t>
              </a:r>
            </a:p>
          </p:txBody>
        </p:sp>
        <p:sp>
          <p:nvSpPr>
            <p:cNvPr id="114739" name="Text Box 36"/>
            <p:cNvSpPr txBox="1">
              <a:spLocks noChangeArrowheads="1"/>
            </p:cNvSpPr>
            <p:nvPr/>
          </p:nvSpPr>
          <p:spPr bwMode="auto">
            <a:xfrm>
              <a:off x="4008" y="1955"/>
              <a:ext cx="624"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CNTR</a:t>
              </a:r>
            </a:p>
          </p:txBody>
        </p:sp>
        <p:sp>
          <p:nvSpPr>
            <p:cNvPr id="114740" name="Text Box 37"/>
            <p:cNvSpPr txBox="1">
              <a:spLocks noChangeArrowheads="1"/>
            </p:cNvSpPr>
            <p:nvPr/>
          </p:nvSpPr>
          <p:spPr bwMode="auto">
            <a:xfrm>
              <a:off x="4464" y="1947"/>
              <a:ext cx="540" cy="173"/>
            </a:xfrm>
            <a:prstGeom prst="rect">
              <a:avLst/>
            </a:prstGeom>
            <a:noFill/>
            <a:ln w="9525">
              <a:noFill/>
              <a:miter lim="800000"/>
              <a:headEnd/>
              <a:tailEnd/>
            </a:ln>
          </p:spPr>
          <p:txBody>
            <a:bodyPr>
              <a:spAutoFit/>
            </a:bodyPr>
            <a:lstStyle/>
            <a:p>
              <a:pPr algn="ctr" defTabSz="762000" eaLnBrk="0" hangingPunct="0">
                <a:spcBef>
                  <a:spcPct val="50000"/>
                </a:spcBef>
              </a:pPr>
              <a:endParaRPr lang="en-US" sz="1200" b="1">
                <a:solidFill>
                  <a:srgbClr val="FF0066"/>
                </a:solidFill>
                <a:latin typeface="Tahoma" charset="0"/>
              </a:endParaRPr>
            </a:p>
          </p:txBody>
        </p:sp>
        <p:sp>
          <p:nvSpPr>
            <p:cNvPr id="114741" name="Text Box 38"/>
            <p:cNvSpPr txBox="1">
              <a:spLocks noChangeArrowheads="1"/>
            </p:cNvSpPr>
            <p:nvPr/>
          </p:nvSpPr>
          <p:spPr bwMode="auto">
            <a:xfrm>
              <a:off x="1776" y="1972"/>
              <a:ext cx="354" cy="139"/>
            </a:xfrm>
            <a:prstGeom prst="rect">
              <a:avLst/>
            </a:prstGeom>
            <a:noFill/>
            <a:ln w="9525">
              <a:noFill/>
              <a:miter lim="800000"/>
              <a:headEnd/>
              <a:tailEnd/>
            </a:ln>
          </p:spPr>
          <p:txBody>
            <a:bodyPr>
              <a:spAutoFit/>
            </a:bodyPr>
            <a:lstStyle/>
            <a:p>
              <a:pPr algn="ctr" defTabSz="762000" eaLnBrk="0" hangingPunct="0">
                <a:lnSpc>
                  <a:spcPct val="70000"/>
                </a:lnSpc>
                <a:spcBef>
                  <a:spcPct val="50000"/>
                </a:spcBef>
              </a:pPr>
              <a:endParaRPr lang="en-US" sz="1200" b="1">
                <a:solidFill>
                  <a:srgbClr val="FF0066"/>
                </a:solidFill>
                <a:latin typeface="Tahoma" charset="0"/>
              </a:endParaRPr>
            </a:p>
          </p:txBody>
        </p:sp>
        <p:sp>
          <p:nvSpPr>
            <p:cNvPr id="114742" name="Text Box 39"/>
            <p:cNvSpPr txBox="1">
              <a:spLocks noChangeArrowheads="1"/>
            </p:cNvSpPr>
            <p:nvPr/>
          </p:nvSpPr>
          <p:spPr bwMode="auto">
            <a:xfrm>
              <a:off x="4928" y="1935"/>
              <a:ext cx="197" cy="173"/>
            </a:xfrm>
            <a:prstGeom prst="rect">
              <a:avLst/>
            </a:prstGeom>
            <a:noFill/>
            <a:ln w="9525">
              <a:noFill/>
              <a:miter lim="800000"/>
              <a:headEnd/>
              <a:tailEnd/>
            </a:ln>
          </p:spPr>
          <p:txBody>
            <a:bodyPr wrap="none">
              <a:spAutoFit/>
            </a:bodyPr>
            <a:lstStyle/>
            <a:p>
              <a:pPr eaLnBrk="0" hangingPunct="0"/>
              <a:r>
                <a:rPr lang="en-US" sz="1200" b="1">
                  <a:solidFill>
                    <a:srgbClr val="FF0066"/>
                  </a:solidFill>
                </a:rPr>
                <a:t>...</a:t>
              </a:r>
            </a:p>
          </p:txBody>
        </p:sp>
        <p:sp>
          <p:nvSpPr>
            <p:cNvPr id="114743" name="Text Box 40"/>
            <p:cNvSpPr txBox="1">
              <a:spLocks noChangeArrowheads="1"/>
            </p:cNvSpPr>
            <p:nvPr/>
          </p:nvSpPr>
          <p:spPr bwMode="auto">
            <a:xfrm>
              <a:off x="5104" y="1891"/>
              <a:ext cx="540" cy="288"/>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ESMS</a:t>
              </a:r>
              <a:br>
                <a:rPr lang="fr-FR" sz="1200" b="1">
                  <a:solidFill>
                    <a:srgbClr val="FF0066"/>
                  </a:solidFill>
                  <a:latin typeface="Tahoma" charset="0"/>
                </a:rPr>
              </a:br>
              <a:r>
                <a:rPr lang="fr-FR" sz="1200" b="1">
                  <a:solidFill>
                    <a:srgbClr val="FF0066"/>
                  </a:solidFill>
                  <a:latin typeface="Tahoma" charset="0"/>
                </a:rPr>
                <a:t>cuerpo</a:t>
              </a:r>
            </a:p>
          </p:txBody>
        </p:sp>
      </p:grpSp>
      <p:grpSp>
        <p:nvGrpSpPr>
          <p:cNvPr id="6" name="Group 154"/>
          <p:cNvGrpSpPr>
            <a:grpSpLocks/>
          </p:cNvGrpSpPr>
          <p:nvPr/>
        </p:nvGrpSpPr>
        <p:grpSpPr bwMode="auto">
          <a:xfrm>
            <a:off x="171450" y="2971800"/>
            <a:ext cx="6324600" cy="1238250"/>
            <a:chOff x="108" y="1872"/>
            <a:chExt cx="3984" cy="780"/>
          </a:xfrm>
        </p:grpSpPr>
        <p:sp>
          <p:nvSpPr>
            <p:cNvPr id="114732" name="Oval 42"/>
            <p:cNvSpPr>
              <a:spLocks noChangeArrowheads="1"/>
            </p:cNvSpPr>
            <p:nvPr/>
          </p:nvSpPr>
          <p:spPr bwMode="auto">
            <a:xfrm>
              <a:off x="3732" y="1872"/>
              <a:ext cx="360" cy="354"/>
            </a:xfrm>
            <a:prstGeom prst="ellipse">
              <a:avLst/>
            </a:prstGeom>
            <a:noFill/>
            <a:ln w="38100">
              <a:solidFill>
                <a:srgbClr val="FF9933"/>
              </a:solidFill>
              <a:round/>
              <a:headEnd/>
              <a:tailEnd/>
            </a:ln>
          </p:spPr>
          <p:txBody>
            <a:bodyPr wrap="none" anchor="ctr"/>
            <a:lstStyle/>
            <a:p>
              <a:pPr eaLnBrk="0" hangingPunct="0"/>
              <a:endParaRPr lang="en-US"/>
            </a:p>
          </p:txBody>
        </p:sp>
        <p:sp>
          <p:nvSpPr>
            <p:cNvPr id="114733" name="Text Box 43"/>
            <p:cNvSpPr txBox="1">
              <a:spLocks noChangeArrowheads="1"/>
            </p:cNvSpPr>
            <p:nvPr/>
          </p:nvSpPr>
          <p:spPr bwMode="auto">
            <a:xfrm>
              <a:off x="108" y="2453"/>
              <a:ext cx="3540" cy="199"/>
            </a:xfrm>
            <a:prstGeom prst="rect">
              <a:avLst/>
            </a:prstGeom>
            <a:noFill/>
            <a:ln w="9525">
              <a:noFill/>
              <a:miter lim="800000"/>
              <a:headEnd/>
              <a:tailEnd/>
            </a:ln>
          </p:spPr>
          <p:txBody>
            <a:bodyPr lIns="90000" tIns="46800" rIns="90000" bIns="46800" anchor="ctr">
              <a:spAutoFit/>
            </a:bodyPr>
            <a:lstStyle/>
            <a:p>
              <a:pPr eaLnBrk="0" hangingPunct="0">
                <a:lnSpc>
                  <a:spcPct val="80000"/>
                </a:lnSpc>
                <a:spcBef>
                  <a:spcPct val="50000"/>
                </a:spcBef>
              </a:pPr>
              <a:r>
                <a:rPr lang="en-US" sz="1800" b="1">
                  <a:solidFill>
                    <a:srgbClr val="FF0066"/>
                  </a:solidFill>
                  <a:latin typeface="Tahoma" charset="0"/>
                </a:rPr>
                <a:t>TAR</a:t>
              </a:r>
              <a:r>
                <a:rPr lang="en-US" sz="1800" b="1">
                  <a:latin typeface="Tahoma" charset="0"/>
                </a:rPr>
                <a:t> Toolkit Application Reference (3 bytes)</a:t>
              </a:r>
              <a:endParaRPr lang="en-US" sz="1800">
                <a:latin typeface="Tahoma" charset="0"/>
              </a:endParaRPr>
            </a:p>
          </p:txBody>
        </p:sp>
      </p:grpSp>
      <p:grpSp>
        <p:nvGrpSpPr>
          <p:cNvPr id="7" name="Group 193"/>
          <p:cNvGrpSpPr>
            <a:grpSpLocks/>
          </p:cNvGrpSpPr>
          <p:nvPr/>
        </p:nvGrpSpPr>
        <p:grpSpPr bwMode="auto">
          <a:xfrm>
            <a:off x="585788" y="4164014"/>
            <a:ext cx="8081962" cy="2259013"/>
            <a:chOff x="369" y="2623"/>
            <a:chExt cx="5091" cy="1423"/>
          </a:xfrm>
        </p:grpSpPr>
        <p:sp>
          <p:nvSpPr>
            <p:cNvPr id="114706" name="Text Box 146"/>
            <p:cNvSpPr txBox="1">
              <a:spLocks noChangeArrowheads="1"/>
            </p:cNvSpPr>
            <p:nvPr/>
          </p:nvSpPr>
          <p:spPr bwMode="auto">
            <a:xfrm>
              <a:off x="369" y="2623"/>
              <a:ext cx="2351" cy="1423"/>
            </a:xfrm>
            <a:prstGeom prst="rect">
              <a:avLst/>
            </a:prstGeom>
            <a:noFill/>
            <a:ln w="9525">
              <a:noFill/>
              <a:miter lim="800000"/>
              <a:headEnd/>
              <a:tailEnd/>
            </a:ln>
          </p:spPr>
          <p:txBody>
            <a:bodyPr wrap="none">
              <a:spAutoFit/>
            </a:bodyPr>
            <a:lstStyle/>
            <a:p>
              <a:pPr eaLnBrk="0" hangingPunct="0"/>
              <a:r>
                <a:rPr lang="en-US" sz="1600" b="1" i="1" dirty="0" err="1"/>
                <a:t>E</a:t>
              </a:r>
              <a:r>
                <a:rPr lang="en-US" sz="1600" b="1" i="1" dirty="0" err="1" smtClean="0"/>
                <a:t>jemplos</a:t>
              </a:r>
              <a:r>
                <a:rPr lang="en-US" sz="1600" b="1" i="1" dirty="0" smtClean="0"/>
                <a:t> de </a:t>
              </a:r>
              <a:r>
                <a:rPr lang="en-US" sz="1600" b="1" i="1" dirty="0" err="1" smtClean="0"/>
                <a:t>valores</a:t>
              </a:r>
              <a:r>
                <a:rPr lang="en-US" sz="1600" b="1" i="1" dirty="0" smtClean="0"/>
                <a:t> TAR </a:t>
              </a:r>
              <a:endParaRPr lang="en-US" sz="1600" b="1" i="1" dirty="0"/>
            </a:p>
            <a:p>
              <a:pPr lvl="1" eaLnBrk="0" hangingPunct="0">
                <a:lnSpc>
                  <a:spcPct val="80000"/>
                </a:lnSpc>
                <a:spcBef>
                  <a:spcPct val="50000"/>
                </a:spcBef>
                <a:buFont typeface="Wingdings" charset="2"/>
                <a:buChar char="ü"/>
              </a:pPr>
              <a:r>
                <a:rPr lang="en-US" sz="1600" i="1" dirty="0" smtClean="0"/>
                <a:t>Remote </a:t>
              </a:r>
              <a:r>
                <a:rPr lang="en-US" sz="1600" i="1" dirty="0"/>
                <a:t>File Manager (RFM):</a:t>
              </a:r>
            </a:p>
            <a:p>
              <a:pPr lvl="2" eaLnBrk="0" hangingPunct="0">
                <a:lnSpc>
                  <a:spcPct val="80000"/>
                </a:lnSpc>
                <a:spcBef>
                  <a:spcPct val="50000"/>
                </a:spcBef>
                <a:buFontTx/>
                <a:buChar char="•"/>
              </a:pPr>
              <a:r>
                <a:rPr lang="en-US" sz="1600" i="1" dirty="0"/>
                <a:t> 2G	B00010</a:t>
              </a:r>
            </a:p>
            <a:p>
              <a:pPr lvl="2" eaLnBrk="0" hangingPunct="0">
                <a:lnSpc>
                  <a:spcPct val="80000"/>
                </a:lnSpc>
                <a:spcBef>
                  <a:spcPct val="50000"/>
                </a:spcBef>
                <a:buFontTx/>
                <a:buChar char="•"/>
              </a:pPr>
              <a:r>
                <a:rPr lang="en-US" sz="1600" i="1" dirty="0"/>
                <a:t> USIM	B00001</a:t>
              </a:r>
            </a:p>
            <a:p>
              <a:pPr lvl="2" eaLnBrk="0" hangingPunct="0">
                <a:lnSpc>
                  <a:spcPct val="80000"/>
                </a:lnSpc>
                <a:spcBef>
                  <a:spcPct val="50000"/>
                </a:spcBef>
                <a:buFontTx/>
                <a:buChar char="•"/>
              </a:pPr>
              <a:r>
                <a:rPr lang="en-US" sz="1600" i="1" dirty="0"/>
                <a:t> UICC	B00000</a:t>
              </a:r>
            </a:p>
            <a:p>
              <a:pPr lvl="1" eaLnBrk="0" hangingPunct="0">
                <a:lnSpc>
                  <a:spcPct val="80000"/>
                </a:lnSpc>
                <a:spcBef>
                  <a:spcPct val="50000"/>
                </a:spcBef>
                <a:buFont typeface="Wingdings" charset="2"/>
                <a:buChar char="ü"/>
              </a:pPr>
              <a:r>
                <a:rPr lang="en-US" sz="1600" i="1" dirty="0"/>
                <a:t>Remote Applet Manager (RAM):</a:t>
              </a:r>
            </a:p>
            <a:p>
              <a:pPr lvl="2" eaLnBrk="0" hangingPunct="0">
                <a:lnSpc>
                  <a:spcPct val="80000"/>
                </a:lnSpc>
                <a:spcBef>
                  <a:spcPct val="50000"/>
                </a:spcBef>
                <a:buFontTx/>
                <a:buChar char="•"/>
              </a:pPr>
              <a:r>
                <a:rPr lang="en-US" sz="1600" i="1" dirty="0"/>
                <a:t> 000000</a:t>
              </a:r>
              <a:endParaRPr lang="en-US" sz="1600" b="1" i="1" dirty="0"/>
            </a:p>
          </p:txBody>
        </p:sp>
        <p:grpSp>
          <p:nvGrpSpPr>
            <p:cNvPr id="114707" name="Group 192"/>
            <p:cNvGrpSpPr>
              <a:grpSpLocks/>
            </p:cNvGrpSpPr>
            <p:nvPr/>
          </p:nvGrpSpPr>
          <p:grpSpPr bwMode="auto">
            <a:xfrm>
              <a:off x="3810" y="2718"/>
              <a:ext cx="1650" cy="1134"/>
              <a:chOff x="3792" y="2580"/>
              <a:chExt cx="1650" cy="1134"/>
            </a:xfrm>
          </p:grpSpPr>
          <p:sp>
            <p:nvSpPr>
              <p:cNvPr id="114708" name="Freeform 168"/>
              <p:cNvSpPr>
                <a:spLocks/>
              </p:cNvSpPr>
              <p:nvPr/>
            </p:nvSpPr>
            <p:spPr bwMode="auto">
              <a:xfrm>
                <a:off x="3792" y="2580"/>
                <a:ext cx="1650" cy="1134"/>
              </a:xfrm>
              <a:custGeom>
                <a:avLst/>
                <a:gdLst>
                  <a:gd name="T0" fmla="*/ 0 w 6720"/>
                  <a:gd name="T1" fmla="*/ 13 h 4792"/>
                  <a:gd name="T2" fmla="*/ 0 w 6720"/>
                  <a:gd name="T3" fmla="*/ 1 h 4792"/>
                  <a:gd name="T4" fmla="*/ 0 w 6720"/>
                  <a:gd name="T5" fmla="*/ 1 h 4792"/>
                  <a:gd name="T6" fmla="*/ 0 w 6720"/>
                  <a:gd name="T7" fmla="*/ 1 h 4792"/>
                  <a:gd name="T8" fmla="*/ 0 w 6720"/>
                  <a:gd name="T9" fmla="*/ 0 h 4792"/>
                  <a:gd name="T10" fmla="*/ 1 w 6720"/>
                  <a:gd name="T11" fmla="*/ 0 h 4792"/>
                  <a:gd name="T12" fmla="*/ 2 w 6720"/>
                  <a:gd name="T13" fmla="*/ 0 h 4792"/>
                  <a:gd name="T14" fmla="*/ 23 w 6720"/>
                  <a:gd name="T15" fmla="*/ 0 h 4792"/>
                  <a:gd name="T16" fmla="*/ 23 w 6720"/>
                  <a:gd name="T17" fmla="*/ 0 h 4792"/>
                  <a:gd name="T18" fmla="*/ 24 w 6720"/>
                  <a:gd name="T19" fmla="*/ 0 h 4792"/>
                  <a:gd name="T20" fmla="*/ 24 w 6720"/>
                  <a:gd name="T21" fmla="*/ 1 h 4792"/>
                  <a:gd name="T22" fmla="*/ 24 w 6720"/>
                  <a:gd name="T23" fmla="*/ 1 h 4792"/>
                  <a:gd name="T24" fmla="*/ 24 w 6720"/>
                  <a:gd name="T25" fmla="*/ 1 h 4792"/>
                  <a:gd name="T26" fmla="*/ 24 w 6720"/>
                  <a:gd name="T27" fmla="*/ 1 h 4792"/>
                  <a:gd name="T28" fmla="*/ 24 w 6720"/>
                  <a:gd name="T29" fmla="*/ 14 h 4792"/>
                  <a:gd name="T30" fmla="*/ 24 w 6720"/>
                  <a:gd name="T31" fmla="*/ 14 h 4792"/>
                  <a:gd name="T32" fmla="*/ 24 w 6720"/>
                  <a:gd name="T33" fmla="*/ 14 h 4792"/>
                  <a:gd name="T34" fmla="*/ 24 w 6720"/>
                  <a:gd name="T35" fmla="*/ 14 h 4792"/>
                  <a:gd name="T36" fmla="*/ 23 w 6720"/>
                  <a:gd name="T37" fmla="*/ 15 h 4792"/>
                  <a:gd name="T38" fmla="*/ 23 w 6720"/>
                  <a:gd name="T39" fmla="*/ 15 h 4792"/>
                  <a:gd name="T40" fmla="*/ 2 w 6720"/>
                  <a:gd name="T41" fmla="*/ 15 h 4792"/>
                  <a:gd name="T42" fmla="*/ 1 w 6720"/>
                  <a:gd name="T43" fmla="*/ 15 h 4792"/>
                  <a:gd name="T44" fmla="*/ 1 w 6720"/>
                  <a:gd name="T45" fmla="*/ 15 h 4792"/>
                  <a:gd name="T46" fmla="*/ 0 w 6720"/>
                  <a:gd name="T47" fmla="*/ 14 h 4792"/>
                  <a:gd name="T48" fmla="*/ 0 w 6720"/>
                  <a:gd name="T49" fmla="*/ 14 h 4792"/>
                  <a:gd name="T50" fmla="*/ 0 w 6720"/>
                  <a:gd name="T51" fmla="*/ 14 h 4792"/>
                  <a:gd name="T52" fmla="*/ 0 w 6720"/>
                  <a:gd name="T53" fmla="*/ 13 h 4792"/>
                  <a:gd name="T54" fmla="*/ 0 w 6720"/>
                  <a:gd name="T55" fmla="*/ 1 h 4792"/>
                  <a:gd name="T56" fmla="*/ 0 w 6720"/>
                  <a:gd name="T57" fmla="*/ 1 h 4792"/>
                  <a:gd name="T58" fmla="*/ 0 w 6720"/>
                  <a:gd name="T59" fmla="*/ 14 h 4792"/>
                  <a:gd name="T60" fmla="*/ 0 w 6720"/>
                  <a:gd name="T61" fmla="*/ 14 h 4792"/>
                  <a:gd name="T62" fmla="*/ 0 w 6720"/>
                  <a:gd name="T63" fmla="*/ 14 h 4792"/>
                  <a:gd name="T64" fmla="*/ 0 w 6720"/>
                  <a:gd name="T65" fmla="*/ 15 h 4792"/>
                  <a:gd name="T66" fmla="*/ 1 w 6720"/>
                  <a:gd name="T67" fmla="*/ 15 h 4792"/>
                  <a:gd name="T68" fmla="*/ 2 w 6720"/>
                  <a:gd name="T69" fmla="*/ 15 h 4792"/>
                  <a:gd name="T70" fmla="*/ 23 w 6720"/>
                  <a:gd name="T71" fmla="*/ 15 h 4792"/>
                  <a:gd name="T72" fmla="*/ 23 w 6720"/>
                  <a:gd name="T73" fmla="*/ 15 h 4792"/>
                  <a:gd name="T74" fmla="*/ 24 w 6720"/>
                  <a:gd name="T75" fmla="*/ 15 h 4792"/>
                  <a:gd name="T76" fmla="*/ 24 w 6720"/>
                  <a:gd name="T77" fmla="*/ 14 h 4792"/>
                  <a:gd name="T78" fmla="*/ 24 w 6720"/>
                  <a:gd name="T79" fmla="*/ 14 h 4792"/>
                  <a:gd name="T80" fmla="*/ 24 w 6720"/>
                  <a:gd name="T81" fmla="*/ 14 h 4792"/>
                  <a:gd name="T82" fmla="*/ 24 w 6720"/>
                  <a:gd name="T83" fmla="*/ 13 h 4792"/>
                  <a:gd name="T84" fmla="*/ 24 w 6720"/>
                  <a:gd name="T85" fmla="*/ 1 h 4792"/>
                  <a:gd name="T86" fmla="*/ 24 w 6720"/>
                  <a:gd name="T87" fmla="*/ 1 h 4792"/>
                  <a:gd name="T88" fmla="*/ 24 w 6720"/>
                  <a:gd name="T89" fmla="*/ 1 h 4792"/>
                  <a:gd name="T90" fmla="*/ 24 w 6720"/>
                  <a:gd name="T91" fmla="*/ 0 h 4792"/>
                  <a:gd name="T92" fmla="*/ 23 w 6720"/>
                  <a:gd name="T93" fmla="*/ 0 h 4792"/>
                  <a:gd name="T94" fmla="*/ 23 w 6720"/>
                  <a:gd name="T95" fmla="*/ 0 h 4792"/>
                  <a:gd name="T96" fmla="*/ 2 w 6720"/>
                  <a:gd name="T97" fmla="*/ 0 h 4792"/>
                  <a:gd name="T98" fmla="*/ 1 w 6720"/>
                  <a:gd name="T99" fmla="*/ 0 h 4792"/>
                  <a:gd name="T100" fmla="*/ 1 w 6720"/>
                  <a:gd name="T101" fmla="*/ 0 h 4792"/>
                  <a:gd name="T102" fmla="*/ 0 w 6720"/>
                  <a:gd name="T103" fmla="*/ 0 h 4792"/>
                  <a:gd name="T104" fmla="*/ 0 w 6720"/>
                  <a:gd name="T105" fmla="*/ 1 h 4792"/>
                  <a:gd name="T106" fmla="*/ 0 w 6720"/>
                  <a:gd name="T107" fmla="*/ 1 h 4792"/>
                  <a:gd name="T108" fmla="*/ 0 w 6720"/>
                  <a:gd name="T109" fmla="*/ 1 h 479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720"/>
                  <a:gd name="T166" fmla="*/ 0 h 4792"/>
                  <a:gd name="T167" fmla="*/ 6720 w 6720"/>
                  <a:gd name="T168" fmla="*/ 4792 h 479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720" h="4792">
                    <a:moveTo>
                      <a:pt x="0" y="4302"/>
                    </a:moveTo>
                    <a:lnTo>
                      <a:pt x="28" y="4302"/>
                    </a:lnTo>
                    <a:lnTo>
                      <a:pt x="28" y="490"/>
                    </a:lnTo>
                    <a:lnTo>
                      <a:pt x="37" y="398"/>
                    </a:lnTo>
                    <a:lnTo>
                      <a:pt x="49" y="354"/>
                    </a:lnTo>
                    <a:lnTo>
                      <a:pt x="66" y="311"/>
                    </a:lnTo>
                    <a:lnTo>
                      <a:pt x="87" y="271"/>
                    </a:lnTo>
                    <a:lnTo>
                      <a:pt x="112" y="234"/>
                    </a:lnTo>
                    <a:lnTo>
                      <a:pt x="140" y="198"/>
                    </a:lnTo>
                    <a:lnTo>
                      <a:pt x="173" y="166"/>
                    </a:lnTo>
                    <a:lnTo>
                      <a:pt x="249" y="109"/>
                    </a:lnTo>
                    <a:lnTo>
                      <a:pt x="334" y="66"/>
                    </a:lnTo>
                    <a:lnTo>
                      <a:pt x="431" y="37"/>
                    </a:lnTo>
                    <a:lnTo>
                      <a:pt x="480" y="32"/>
                    </a:lnTo>
                    <a:lnTo>
                      <a:pt x="531" y="30"/>
                    </a:lnTo>
                    <a:lnTo>
                      <a:pt x="6188" y="30"/>
                    </a:lnTo>
                    <a:lnTo>
                      <a:pt x="6238" y="32"/>
                    </a:lnTo>
                    <a:lnTo>
                      <a:pt x="6289" y="37"/>
                    </a:lnTo>
                    <a:lnTo>
                      <a:pt x="6384" y="66"/>
                    </a:lnTo>
                    <a:lnTo>
                      <a:pt x="6470" y="109"/>
                    </a:lnTo>
                    <a:lnTo>
                      <a:pt x="6545" y="166"/>
                    </a:lnTo>
                    <a:lnTo>
                      <a:pt x="6606" y="234"/>
                    </a:lnTo>
                    <a:lnTo>
                      <a:pt x="6633" y="271"/>
                    </a:lnTo>
                    <a:lnTo>
                      <a:pt x="6654" y="311"/>
                    </a:lnTo>
                    <a:lnTo>
                      <a:pt x="6671" y="354"/>
                    </a:lnTo>
                    <a:lnTo>
                      <a:pt x="6683" y="398"/>
                    </a:lnTo>
                    <a:lnTo>
                      <a:pt x="6689" y="443"/>
                    </a:lnTo>
                    <a:lnTo>
                      <a:pt x="6692" y="490"/>
                    </a:lnTo>
                    <a:lnTo>
                      <a:pt x="6692" y="4302"/>
                    </a:lnTo>
                    <a:lnTo>
                      <a:pt x="6689" y="4349"/>
                    </a:lnTo>
                    <a:lnTo>
                      <a:pt x="6683" y="4394"/>
                    </a:lnTo>
                    <a:lnTo>
                      <a:pt x="6671" y="4438"/>
                    </a:lnTo>
                    <a:lnTo>
                      <a:pt x="6654" y="4481"/>
                    </a:lnTo>
                    <a:lnTo>
                      <a:pt x="6633" y="4521"/>
                    </a:lnTo>
                    <a:lnTo>
                      <a:pt x="6606" y="4558"/>
                    </a:lnTo>
                    <a:lnTo>
                      <a:pt x="6545" y="4626"/>
                    </a:lnTo>
                    <a:lnTo>
                      <a:pt x="6470" y="4683"/>
                    </a:lnTo>
                    <a:lnTo>
                      <a:pt x="6384" y="4726"/>
                    </a:lnTo>
                    <a:lnTo>
                      <a:pt x="6289" y="4755"/>
                    </a:lnTo>
                    <a:lnTo>
                      <a:pt x="6238" y="4760"/>
                    </a:lnTo>
                    <a:lnTo>
                      <a:pt x="6188" y="4762"/>
                    </a:lnTo>
                    <a:lnTo>
                      <a:pt x="531" y="4762"/>
                    </a:lnTo>
                    <a:lnTo>
                      <a:pt x="480" y="4760"/>
                    </a:lnTo>
                    <a:lnTo>
                      <a:pt x="431" y="4755"/>
                    </a:lnTo>
                    <a:lnTo>
                      <a:pt x="334" y="4726"/>
                    </a:lnTo>
                    <a:lnTo>
                      <a:pt x="249" y="4683"/>
                    </a:lnTo>
                    <a:lnTo>
                      <a:pt x="173" y="4626"/>
                    </a:lnTo>
                    <a:lnTo>
                      <a:pt x="140" y="4594"/>
                    </a:lnTo>
                    <a:lnTo>
                      <a:pt x="112" y="4558"/>
                    </a:lnTo>
                    <a:lnTo>
                      <a:pt x="87" y="4521"/>
                    </a:lnTo>
                    <a:lnTo>
                      <a:pt x="66" y="4481"/>
                    </a:lnTo>
                    <a:lnTo>
                      <a:pt x="49" y="4438"/>
                    </a:lnTo>
                    <a:lnTo>
                      <a:pt x="37" y="4394"/>
                    </a:lnTo>
                    <a:lnTo>
                      <a:pt x="28" y="4302"/>
                    </a:lnTo>
                    <a:lnTo>
                      <a:pt x="28" y="490"/>
                    </a:lnTo>
                    <a:lnTo>
                      <a:pt x="38" y="396"/>
                    </a:lnTo>
                    <a:lnTo>
                      <a:pt x="10" y="392"/>
                    </a:lnTo>
                    <a:lnTo>
                      <a:pt x="0" y="490"/>
                    </a:lnTo>
                    <a:lnTo>
                      <a:pt x="0" y="4302"/>
                    </a:lnTo>
                    <a:lnTo>
                      <a:pt x="12" y="4402"/>
                    </a:lnTo>
                    <a:lnTo>
                      <a:pt x="24" y="4449"/>
                    </a:lnTo>
                    <a:lnTo>
                      <a:pt x="42" y="4492"/>
                    </a:lnTo>
                    <a:lnTo>
                      <a:pt x="66" y="4536"/>
                    </a:lnTo>
                    <a:lnTo>
                      <a:pt x="91" y="4577"/>
                    </a:lnTo>
                    <a:lnTo>
                      <a:pt x="122" y="4613"/>
                    </a:lnTo>
                    <a:lnTo>
                      <a:pt x="156" y="4649"/>
                    </a:lnTo>
                    <a:lnTo>
                      <a:pt x="235" y="4709"/>
                    </a:lnTo>
                    <a:lnTo>
                      <a:pt x="324" y="4753"/>
                    </a:lnTo>
                    <a:lnTo>
                      <a:pt x="424" y="4781"/>
                    </a:lnTo>
                    <a:lnTo>
                      <a:pt x="476" y="4790"/>
                    </a:lnTo>
                    <a:lnTo>
                      <a:pt x="531" y="4792"/>
                    </a:lnTo>
                    <a:lnTo>
                      <a:pt x="6188" y="4792"/>
                    </a:lnTo>
                    <a:lnTo>
                      <a:pt x="6242" y="4790"/>
                    </a:lnTo>
                    <a:lnTo>
                      <a:pt x="6296" y="4781"/>
                    </a:lnTo>
                    <a:lnTo>
                      <a:pt x="6394" y="4753"/>
                    </a:lnTo>
                    <a:lnTo>
                      <a:pt x="6484" y="4709"/>
                    </a:lnTo>
                    <a:lnTo>
                      <a:pt x="6563" y="4649"/>
                    </a:lnTo>
                    <a:lnTo>
                      <a:pt x="6627" y="4577"/>
                    </a:lnTo>
                    <a:lnTo>
                      <a:pt x="6654" y="4536"/>
                    </a:lnTo>
                    <a:lnTo>
                      <a:pt x="6678" y="4492"/>
                    </a:lnTo>
                    <a:lnTo>
                      <a:pt x="6696" y="4449"/>
                    </a:lnTo>
                    <a:lnTo>
                      <a:pt x="6708" y="4402"/>
                    </a:lnTo>
                    <a:lnTo>
                      <a:pt x="6717" y="4353"/>
                    </a:lnTo>
                    <a:lnTo>
                      <a:pt x="6720" y="4302"/>
                    </a:lnTo>
                    <a:lnTo>
                      <a:pt x="6720" y="490"/>
                    </a:lnTo>
                    <a:lnTo>
                      <a:pt x="6717" y="439"/>
                    </a:lnTo>
                    <a:lnTo>
                      <a:pt x="6708" y="390"/>
                    </a:lnTo>
                    <a:lnTo>
                      <a:pt x="6696" y="343"/>
                    </a:lnTo>
                    <a:lnTo>
                      <a:pt x="6678" y="300"/>
                    </a:lnTo>
                    <a:lnTo>
                      <a:pt x="6654" y="256"/>
                    </a:lnTo>
                    <a:lnTo>
                      <a:pt x="6627" y="215"/>
                    </a:lnTo>
                    <a:lnTo>
                      <a:pt x="6563" y="143"/>
                    </a:lnTo>
                    <a:lnTo>
                      <a:pt x="6484" y="83"/>
                    </a:lnTo>
                    <a:lnTo>
                      <a:pt x="6394" y="39"/>
                    </a:lnTo>
                    <a:lnTo>
                      <a:pt x="6296" y="11"/>
                    </a:lnTo>
                    <a:lnTo>
                      <a:pt x="6242" y="2"/>
                    </a:lnTo>
                    <a:lnTo>
                      <a:pt x="6188" y="0"/>
                    </a:lnTo>
                    <a:lnTo>
                      <a:pt x="531" y="0"/>
                    </a:lnTo>
                    <a:lnTo>
                      <a:pt x="476" y="2"/>
                    </a:lnTo>
                    <a:lnTo>
                      <a:pt x="424" y="11"/>
                    </a:lnTo>
                    <a:lnTo>
                      <a:pt x="324" y="39"/>
                    </a:lnTo>
                    <a:lnTo>
                      <a:pt x="235" y="83"/>
                    </a:lnTo>
                    <a:lnTo>
                      <a:pt x="156" y="143"/>
                    </a:lnTo>
                    <a:lnTo>
                      <a:pt x="122" y="179"/>
                    </a:lnTo>
                    <a:lnTo>
                      <a:pt x="91" y="215"/>
                    </a:lnTo>
                    <a:lnTo>
                      <a:pt x="66" y="256"/>
                    </a:lnTo>
                    <a:lnTo>
                      <a:pt x="42" y="300"/>
                    </a:lnTo>
                    <a:lnTo>
                      <a:pt x="24" y="343"/>
                    </a:lnTo>
                    <a:lnTo>
                      <a:pt x="12" y="390"/>
                    </a:lnTo>
                    <a:lnTo>
                      <a:pt x="0" y="490"/>
                    </a:lnTo>
                    <a:lnTo>
                      <a:pt x="0" y="4302"/>
                    </a:lnTo>
                    <a:close/>
                  </a:path>
                </a:pathLst>
              </a:custGeom>
              <a:solidFill>
                <a:srgbClr val="000000"/>
              </a:solidFill>
              <a:ln w="0">
                <a:solidFill>
                  <a:srgbClr val="000000"/>
                </a:solidFill>
                <a:round/>
                <a:headEnd/>
                <a:tailEnd/>
              </a:ln>
            </p:spPr>
            <p:txBody>
              <a:bodyPr/>
              <a:lstStyle/>
              <a:p>
                <a:pPr eaLnBrk="0" hangingPunct="0"/>
                <a:endParaRPr lang="en-US"/>
              </a:p>
            </p:txBody>
          </p:sp>
          <p:grpSp>
            <p:nvGrpSpPr>
              <p:cNvPr id="114709" name="Group 169"/>
              <p:cNvGrpSpPr>
                <a:grpSpLocks/>
              </p:cNvGrpSpPr>
              <p:nvPr/>
            </p:nvGrpSpPr>
            <p:grpSpPr bwMode="auto">
              <a:xfrm>
                <a:off x="3867" y="2771"/>
                <a:ext cx="306" cy="176"/>
                <a:chOff x="1152" y="1632"/>
                <a:chExt cx="820" cy="511"/>
              </a:xfrm>
            </p:grpSpPr>
            <p:sp>
              <p:nvSpPr>
                <p:cNvPr id="114713" name="Freeform 170"/>
                <p:cNvSpPr>
                  <a:spLocks/>
                </p:cNvSpPr>
                <p:nvPr/>
              </p:nvSpPr>
              <p:spPr bwMode="auto">
                <a:xfrm>
                  <a:off x="1152" y="1680"/>
                  <a:ext cx="212" cy="394"/>
                </a:xfrm>
                <a:custGeom>
                  <a:avLst/>
                  <a:gdLst>
                    <a:gd name="T0" fmla="*/ 27 w 424"/>
                    <a:gd name="T1" fmla="*/ 50 h 788"/>
                    <a:gd name="T2" fmla="*/ 0 w 424"/>
                    <a:gd name="T3" fmla="*/ 25 h 788"/>
                    <a:gd name="T4" fmla="*/ 27 w 424"/>
                    <a:gd name="T5" fmla="*/ 0 h 788"/>
                    <a:gd name="T6" fmla="*/ 27 w 424"/>
                    <a:gd name="T7" fmla="*/ 50 h 788"/>
                    <a:gd name="T8" fmla="*/ 0 60000 65536"/>
                    <a:gd name="T9" fmla="*/ 0 60000 65536"/>
                    <a:gd name="T10" fmla="*/ 0 60000 65536"/>
                    <a:gd name="T11" fmla="*/ 0 60000 65536"/>
                    <a:gd name="T12" fmla="*/ 0 w 424"/>
                    <a:gd name="T13" fmla="*/ 0 h 788"/>
                    <a:gd name="T14" fmla="*/ 424 w 424"/>
                    <a:gd name="T15" fmla="*/ 788 h 788"/>
                  </a:gdLst>
                  <a:ahLst/>
                  <a:cxnLst>
                    <a:cxn ang="T8">
                      <a:pos x="T0" y="T1"/>
                    </a:cxn>
                    <a:cxn ang="T9">
                      <a:pos x="T2" y="T3"/>
                    </a:cxn>
                    <a:cxn ang="T10">
                      <a:pos x="T4" y="T5"/>
                    </a:cxn>
                    <a:cxn ang="T11">
                      <a:pos x="T6" y="T7"/>
                    </a:cxn>
                  </a:cxnLst>
                  <a:rect l="T12" t="T13" r="T14" b="T15"/>
                  <a:pathLst>
                    <a:path w="424" h="788">
                      <a:moveTo>
                        <a:pt x="424" y="788"/>
                      </a:moveTo>
                      <a:lnTo>
                        <a:pt x="0" y="394"/>
                      </a:lnTo>
                      <a:lnTo>
                        <a:pt x="424" y="0"/>
                      </a:lnTo>
                      <a:lnTo>
                        <a:pt x="424" y="788"/>
                      </a:lnTo>
                      <a:close/>
                    </a:path>
                  </a:pathLst>
                </a:custGeom>
                <a:solidFill>
                  <a:srgbClr val="FFFF00"/>
                </a:solidFill>
                <a:ln w="9525">
                  <a:noFill/>
                  <a:round/>
                  <a:headEnd/>
                  <a:tailEnd/>
                </a:ln>
              </p:spPr>
              <p:txBody>
                <a:bodyPr/>
                <a:lstStyle/>
                <a:p>
                  <a:pPr eaLnBrk="0" hangingPunct="0"/>
                  <a:endParaRPr lang="en-US"/>
                </a:p>
              </p:txBody>
            </p:sp>
            <p:sp>
              <p:nvSpPr>
                <p:cNvPr id="114714" name="Freeform 171"/>
                <p:cNvSpPr>
                  <a:spLocks/>
                </p:cNvSpPr>
                <p:nvPr/>
              </p:nvSpPr>
              <p:spPr bwMode="auto">
                <a:xfrm>
                  <a:off x="1152" y="1680"/>
                  <a:ext cx="212" cy="394"/>
                </a:xfrm>
                <a:custGeom>
                  <a:avLst/>
                  <a:gdLst>
                    <a:gd name="T0" fmla="*/ 27 w 424"/>
                    <a:gd name="T1" fmla="*/ 50 h 788"/>
                    <a:gd name="T2" fmla="*/ 0 w 424"/>
                    <a:gd name="T3" fmla="*/ 25 h 788"/>
                    <a:gd name="T4" fmla="*/ 27 w 424"/>
                    <a:gd name="T5" fmla="*/ 0 h 788"/>
                    <a:gd name="T6" fmla="*/ 27 w 424"/>
                    <a:gd name="T7" fmla="*/ 50 h 788"/>
                    <a:gd name="T8" fmla="*/ 0 60000 65536"/>
                    <a:gd name="T9" fmla="*/ 0 60000 65536"/>
                    <a:gd name="T10" fmla="*/ 0 60000 65536"/>
                    <a:gd name="T11" fmla="*/ 0 60000 65536"/>
                    <a:gd name="T12" fmla="*/ 0 w 424"/>
                    <a:gd name="T13" fmla="*/ 0 h 788"/>
                    <a:gd name="T14" fmla="*/ 424 w 424"/>
                    <a:gd name="T15" fmla="*/ 788 h 788"/>
                  </a:gdLst>
                  <a:ahLst/>
                  <a:cxnLst>
                    <a:cxn ang="T8">
                      <a:pos x="T0" y="T1"/>
                    </a:cxn>
                    <a:cxn ang="T9">
                      <a:pos x="T2" y="T3"/>
                    </a:cxn>
                    <a:cxn ang="T10">
                      <a:pos x="T4" y="T5"/>
                    </a:cxn>
                    <a:cxn ang="T11">
                      <a:pos x="T6" y="T7"/>
                    </a:cxn>
                  </a:cxnLst>
                  <a:rect l="T12" t="T13" r="T14" b="T15"/>
                  <a:pathLst>
                    <a:path w="424" h="788">
                      <a:moveTo>
                        <a:pt x="424" y="788"/>
                      </a:moveTo>
                      <a:lnTo>
                        <a:pt x="0" y="394"/>
                      </a:lnTo>
                      <a:lnTo>
                        <a:pt x="424" y="0"/>
                      </a:lnTo>
                      <a:lnTo>
                        <a:pt x="424" y="788"/>
                      </a:lnTo>
                      <a:close/>
                    </a:path>
                  </a:pathLst>
                </a:custGeom>
                <a:noFill/>
                <a:ln w="0">
                  <a:solidFill>
                    <a:srgbClr val="000000"/>
                  </a:solidFill>
                  <a:round/>
                  <a:headEnd/>
                  <a:tailEnd/>
                </a:ln>
              </p:spPr>
              <p:txBody>
                <a:bodyPr/>
                <a:lstStyle/>
                <a:p>
                  <a:pPr eaLnBrk="0" hangingPunct="0"/>
                  <a:endParaRPr lang="en-US"/>
                </a:p>
              </p:txBody>
            </p:sp>
            <p:grpSp>
              <p:nvGrpSpPr>
                <p:cNvPr id="114715" name="Group 172"/>
                <p:cNvGrpSpPr>
                  <a:grpSpLocks/>
                </p:cNvGrpSpPr>
                <p:nvPr/>
              </p:nvGrpSpPr>
              <p:grpSpPr bwMode="auto">
                <a:xfrm>
                  <a:off x="1440" y="1632"/>
                  <a:ext cx="532" cy="511"/>
                  <a:chOff x="2061" y="1933"/>
                  <a:chExt cx="532" cy="511"/>
                </a:xfrm>
              </p:grpSpPr>
              <p:sp>
                <p:nvSpPr>
                  <p:cNvPr id="114716" name="Freeform 173"/>
                  <p:cNvSpPr>
                    <a:spLocks/>
                  </p:cNvSpPr>
                  <p:nvPr/>
                </p:nvSpPr>
                <p:spPr bwMode="auto">
                  <a:xfrm>
                    <a:off x="2061" y="1933"/>
                    <a:ext cx="532" cy="511"/>
                  </a:xfrm>
                  <a:custGeom>
                    <a:avLst/>
                    <a:gdLst>
                      <a:gd name="T0" fmla="*/ 0 w 1064"/>
                      <a:gd name="T1" fmla="*/ 7 h 1021"/>
                      <a:gd name="T2" fmla="*/ 1 w 1064"/>
                      <a:gd name="T3" fmla="*/ 4 h 1021"/>
                      <a:gd name="T4" fmla="*/ 2 w 1064"/>
                      <a:gd name="T5" fmla="*/ 2 h 1021"/>
                      <a:gd name="T6" fmla="*/ 3 w 1064"/>
                      <a:gd name="T7" fmla="*/ 1 h 1021"/>
                      <a:gd name="T8" fmla="*/ 5 w 1064"/>
                      <a:gd name="T9" fmla="*/ 0 h 1021"/>
                      <a:gd name="T10" fmla="*/ 62 w 1064"/>
                      <a:gd name="T11" fmla="*/ 0 h 1021"/>
                      <a:gd name="T12" fmla="*/ 64 w 1064"/>
                      <a:gd name="T13" fmla="*/ 1 h 1021"/>
                      <a:gd name="T14" fmla="*/ 65 w 1064"/>
                      <a:gd name="T15" fmla="*/ 2 h 1021"/>
                      <a:gd name="T16" fmla="*/ 67 w 1064"/>
                      <a:gd name="T17" fmla="*/ 4 h 1021"/>
                      <a:gd name="T18" fmla="*/ 67 w 1064"/>
                      <a:gd name="T19" fmla="*/ 7 h 1021"/>
                      <a:gd name="T20" fmla="*/ 67 w 1064"/>
                      <a:gd name="T21" fmla="*/ 58 h 1021"/>
                      <a:gd name="T22" fmla="*/ 67 w 1064"/>
                      <a:gd name="T23" fmla="*/ 60 h 1021"/>
                      <a:gd name="T24" fmla="*/ 65 w 1064"/>
                      <a:gd name="T25" fmla="*/ 62 h 1021"/>
                      <a:gd name="T26" fmla="*/ 64 w 1064"/>
                      <a:gd name="T27" fmla="*/ 64 h 1021"/>
                      <a:gd name="T28" fmla="*/ 62 w 1064"/>
                      <a:gd name="T29" fmla="*/ 64 h 1021"/>
                      <a:gd name="T30" fmla="*/ 5 w 1064"/>
                      <a:gd name="T31" fmla="*/ 64 h 1021"/>
                      <a:gd name="T32" fmla="*/ 3 w 1064"/>
                      <a:gd name="T33" fmla="*/ 64 h 1021"/>
                      <a:gd name="T34" fmla="*/ 2 w 1064"/>
                      <a:gd name="T35" fmla="*/ 62 h 1021"/>
                      <a:gd name="T36" fmla="*/ 1 w 1064"/>
                      <a:gd name="T37" fmla="*/ 60 h 1021"/>
                      <a:gd name="T38" fmla="*/ 0 w 1064"/>
                      <a:gd name="T39" fmla="*/ 58 h 1021"/>
                      <a:gd name="T40" fmla="*/ 0 w 1064"/>
                      <a:gd name="T41" fmla="*/ 7 h 10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64"/>
                      <a:gd name="T64" fmla="*/ 0 h 1021"/>
                      <a:gd name="T65" fmla="*/ 1064 w 1064"/>
                      <a:gd name="T66" fmla="*/ 1021 h 102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64" h="1021">
                        <a:moveTo>
                          <a:pt x="0" y="102"/>
                        </a:moveTo>
                        <a:lnTo>
                          <a:pt x="7" y="62"/>
                        </a:lnTo>
                        <a:lnTo>
                          <a:pt x="25" y="30"/>
                        </a:lnTo>
                        <a:lnTo>
                          <a:pt x="51" y="8"/>
                        </a:lnTo>
                        <a:lnTo>
                          <a:pt x="83" y="0"/>
                        </a:lnTo>
                        <a:lnTo>
                          <a:pt x="982" y="0"/>
                        </a:lnTo>
                        <a:lnTo>
                          <a:pt x="1013" y="8"/>
                        </a:lnTo>
                        <a:lnTo>
                          <a:pt x="1040" y="30"/>
                        </a:lnTo>
                        <a:lnTo>
                          <a:pt x="1057" y="62"/>
                        </a:lnTo>
                        <a:lnTo>
                          <a:pt x="1064" y="102"/>
                        </a:lnTo>
                        <a:lnTo>
                          <a:pt x="1064" y="919"/>
                        </a:lnTo>
                        <a:lnTo>
                          <a:pt x="1057" y="958"/>
                        </a:lnTo>
                        <a:lnTo>
                          <a:pt x="1040" y="991"/>
                        </a:lnTo>
                        <a:lnTo>
                          <a:pt x="1013" y="1013"/>
                        </a:lnTo>
                        <a:lnTo>
                          <a:pt x="982" y="1021"/>
                        </a:lnTo>
                        <a:lnTo>
                          <a:pt x="83" y="1021"/>
                        </a:lnTo>
                        <a:lnTo>
                          <a:pt x="51" y="1013"/>
                        </a:lnTo>
                        <a:lnTo>
                          <a:pt x="25" y="991"/>
                        </a:lnTo>
                        <a:lnTo>
                          <a:pt x="7" y="958"/>
                        </a:lnTo>
                        <a:lnTo>
                          <a:pt x="0" y="919"/>
                        </a:lnTo>
                        <a:lnTo>
                          <a:pt x="0" y="102"/>
                        </a:lnTo>
                        <a:close/>
                      </a:path>
                    </a:pathLst>
                  </a:custGeom>
                  <a:noFill/>
                  <a:ln w="0">
                    <a:solidFill>
                      <a:srgbClr val="000000"/>
                    </a:solidFill>
                    <a:round/>
                    <a:headEnd/>
                    <a:tailEnd/>
                  </a:ln>
                </p:spPr>
                <p:txBody>
                  <a:bodyPr/>
                  <a:lstStyle/>
                  <a:p>
                    <a:pPr eaLnBrk="0" hangingPunct="0"/>
                    <a:endParaRPr lang="en-US"/>
                  </a:p>
                </p:txBody>
              </p:sp>
              <p:sp>
                <p:nvSpPr>
                  <p:cNvPr id="114717" name="Line 174"/>
                  <p:cNvSpPr>
                    <a:spLocks noChangeShapeType="1"/>
                  </p:cNvSpPr>
                  <p:nvPr/>
                </p:nvSpPr>
                <p:spPr bwMode="auto">
                  <a:xfrm>
                    <a:off x="2310" y="1939"/>
                    <a:ext cx="1" cy="194"/>
                  </a:xfrm>
                  <a:prstGeom prst="line">
                    <a:avLst/>
                  </a:prstGeom>
                  <a:noFill/>
                  <a:ln w="0">
                    <a:solidFill>
                      <a:srgbClr val="000000"/>
                    </a:solidFill>
                    <a:round/>
                    <a:headEnd/>
                    <a:tailEnd/>
                  </a:ln>
                </p:spPr>
                <p:txBody>
                  <a:bodyPr/>
                  <a:lstStyle/>
                  <a:p>
                    <a:endParaRPr lang="es-MX"/>
                  </a:p>
                </p:txBody>
              </p:sp>
              <p:sp>
                <p:nvSpPr>
                  <p:cNvPr id="114718" name="Line 175"/>
                  <p:cNvSpPr>
                    <a:spLocks noChangeShapeType="1"/>
                  </p:cNvSpPr>
                  <p:nvPr/>
                </p:nvSpPr>
                <p:spPr bwMode="auto">
                  <a:xfrm>
                    <a:off x="2310" y="2271"/>
                    <a:ext cx="1" cy="169"/>
                  </a:xfrm>
                  <a:prstGeom prst="line">
                    <a:avLst/>
                  </a:prstGeom>
                  <a:noFill/>
                  <a:ln w="0">
                    <a:solidFill>
                      <a:srgbClr val="000000"/>
                    </a:solidFill>
                    <a:round/>
                    <a:headEnd/>
                    <a:tailEnd/>
                  </a:ln>
                </p:spPr>
                <p:txBody>
                  <a:bodyPr/>
                  <a:lstStyle/>
                  <a:p>
                    <a:endParaRPr lang="es-MX"/>
                  </a:p>
                </p:txBody>
              </p:sp>
              <p:sp>
                <p:nvSpPr>
                  <p:cNvPr id="114719" name="Line 176"/>
                  <p:cNvSpPr>
                    <a:spLocks noChangeShapeType="1"/>
                  </p:cNvSpPr>
                  <p:nvPr/>
                </p:nvSpPr>
                <p:spPr bwMode="auto">
                  <a:xfrm flipH="1">
                    <a:off x="2390" y="2189"/>
                    <a:ext cx="201" cy="1"/>
                  </a:xfrm>
                  <a:prstGeom prst="line">
                    <a:avLst/>
                  </a:prstGeom>
                  <a:noFill/>
                  <a:ln w="0">
                    <a:solidFill>
                      <a:srgbClr val="000000"/>
                    </a:solidFill>
                    <a:round/>
                    <a:headEnd/>
                    <a:tailEnd/>
                  </a:ln>
                </p:spPr>
                <p:txBody>
                  <a:bodyPr/>
                  <a:lstStyle/>
                  <a:p>
                    <a:endParaRPr lang="es-MX"/>
                  </a:p>
                </p:txBody>
              </p:sp>
              <p:sp>
                <p:nvSpPr>
                  <p:cNvPr id="114720" name="Line 177"/>
                  <p:cNvSpPr>
                    <a:spLocks noChangeShapeType="1"/>
                  </p:cNvSpPr>
                  <p:nvPr/>
                </p:nvSpPr>
                <p:spPr bwMode="auto">
                  <a:xfrm flipH="1">
                    <a:off x="2061" y="2189"/>
                    <a:ext cx="183" cy="1"/>
                  </a:xfrm>
                  <a:prstGeom prst="line">
                    <a:avLst/>
                  </a:prstGeom>
                  <a:noFill/>
                  <a:ln w="0">
                    <a:solidFill>
                      <a:srgbClr val="000000"/>
                    </a:solidFill>
                    <a:round/>
                    <a:headEnd/>
                    <a:tailEnd/>
                  </a:ln>
                </p:spPr>
                <p:txBody>
                  <a:bodyPr/>
                  <a:lstStyle/>
                  <a:p>
                    <a:endParaRPr lang="es-MX"/>
                  </a:p>
                </p:txBody>
              </p:sp>
              <p:sp>
                <p:nvSpPr>
                  <p:cNvPr id="114721" name="Line 178"/>
                  <p:cNvSpPr>
                    <a:spLocks noChangeShapeType="1"/>
                  </p:cNvSpPr>
                  <p:nvPr/>
                </p:nvSpPr>
                <p:spPr bwMode="auto">
                  <a:xfrm>
                    <a:off x="2062" y="2078"/>
                    <a:ext cx="147" cy="1"/>
                  </a:xfrm>
                  <a:prstGeom prst="line">
                    <a:avLst/>
                  </a:prstGeom>
                  <a:noFill/>
                  <a:ln w="0">
                    <a:solidFill>
                      <a:srgbClr val="000000"/>
                    </a:solidFill>
                    <a:round/>
                    <a:headEnd/>
                    <a:tailEnd/>
                  </a:ln>
                </p:spPr>
                <p:txBody>
                  <a:bodyPr/>
                  <a:lstStyle/>
                  <a:p>
                    <a:endParaRPr lang="es-MX"/>
                  </a:p>
                </p:txBody>
              </p:sp>
              <p:sp>
                <p:nvSpPr>
                  <p:cNvPr id="114722" name="Line 179"/>
                  <p:cNvSpPr>
                    <a:spLocks noChangeShapeType="1"/>
                  </p:cNvSpPr>
                  <p:nvPr/>
                </p:nvSpPr>
                <p:spPr bwMode="auto">
                  <a:xfrm>
                    <a:off x="2209" y="2078"/>
                    <a:ext cx="60" cy="69"/>
                  </a:xfrm>
                  <a:prstGeom prst="line">
                    <a:avLst/>
                  </a:prstGeom>
                  <a:noFill/>
                  <a:ln w="0">
                    <a:solidFill>
                      <a:srgbClr val="000000"/>
                    </a:solidFill>
                    <a:round/>
                    <a:headEnd/>
                    <a:tailEnd/>
                  </a:ln>
                </p:spPr>
                <p:txBody>
                  <a:bodyPr/>
                  <a:lstStyle/>
                  <a:p>
                    <a:endParaRPr lang="es-MX"/>
                  </a:p>
                </p:txBody>
              </p:sp>
              <p:sp>
                <p:nvSpPr>
                  <p:cNvPr id="114723" name="Line 180"/>
                  <p:cNvSpPr>
                    <a:spLocks noChangeShapeType="1"/>
                  </p:cNvSpPr>
                  <p:nvPr/>
                </p:nvSpPr>
                <p:spPr bwMode="auto">
                  <a:xfrm flipH="1">
                    <a:off x="2431" y="2078"/>
                    <a:ext cx="161" cy="1"/>
                  </a:xfrm>
                  <a:prstGeom prst="line">
                    <a:avLst/>
                  </a:prstGeom>
                  <a:noFill/>
                  <a:ln w="0">
                    <a:solidFill>
                      <a:srgbClr val="000000"/>
                    </a:solidFill>
                    <a:round/>
                    <a:headEnd/>
                    <a:tailEnd/>
                  </a:ln>
                </p:spPr>
                <p:txBody>
                  <a:bodyPr/>
                  <a:lstStyle/>
                  <a:p>
                    <a:endParaRPr lang="es-MX"/>
                  </a:p>
                </p:txBody>
              </p:sp>
              <p:sp>
                <p:nvSpPr>
                  <p:cNvPr id="114724" name="Line 181"/>
                  <p:cNvSpPr>
                    <a:spLocks noChangeShapeType="1"/>
                  </p:cNvSpPr>
                  <p:nvPr/>
                </p:nvSpPr>
                <p:spPr bwMode="auto">
                  <a:xfrm flipH="1">
                    <a:off x="2366" y="2078"/>
                    <a:ext cx="65" cy="66"/>
                  </a:xfrm>
                  <a:prstGeom prst="line">
                    <a:avLst/>
                  </a:prstGeom>
                  <a:noFill/>
                  <a:ln w="0">
                    <a:solidFill>
                      <a:srgbClr val="000000"/>
                    </a:solidFill>
                    <a:round/>
                    <a:headEnd/>
                    <a:tailEnd/>
                  </a:ln>
                </p:spPr>
                <p:txBody>
                  <a:bodyPr/>
                  <a:lstStyle/>
                  <a:p>
                    <a:endParaRPr lang="es-MX"/>
                  </a:p>
                </p:txBody>
              </p:sp>
              <p:sp>
                <p:nvSpPr>
                  <p:cNvPr id="114725" name="Line 182"/>
                  <p:cNvSpPr>
                    <a:spLocks noChangeShapeType="1"/>
                  </p:cNvSpPr>
                  <p:nvPr/>
                </p:nvSpPr>
                <p:spPr bwMode="auto">
                  <a:xfrm flipH="1">
                    <a:off x="2430" y="2315"/>
                    <a:ext cx="160" cy="1"/>
                  </a:xfrm>
                  <a:prstGeom prst="line">
                    <a:avLst/>
                  </a:prstGeom>
                  <a:noFill/>
                  <a:ln w="0">
                    <a:solidFill>
                      <a:srgbClr val="000000"/>
                    </a:solidFill>
                    <a:round/>
                    <a:headEnd/>
                    <a:tailEnd/>
                  </a:ln>
                </p:spPr>
                <p:txBody>
                  <a:bodyPr/>
                  <a:lstStyle/>
                  <a:p>
                    <a:endParaRPr lang="es-MX"/>
                  </a:p>
                </p:txBody>
              </p:sp>
              <p:sp>
                <p:nvSpPr>
                  <p:cNvPr id="114726" name="Line 183"/>
                  <p:cNvSpPr>
                    <a:spLocks noChangeShapeType="1"/>
                  </p:cNvSpPr>
                  <p:nvPr/>
                </p:nvSpPr>
                <p:spPr bwMode="auto">
                  <a:xfrm flipH="1" flipV="1">
                    <a:off x="2367" y="2248"/>
                    <a:ext cx="63" cy="67"/>
                  </a:xfrm>
                  <a:prstGeom prst="line">
                    <a:avLst/>
                  </a:prstGeom>
                  <a:noFill/>
                  <a:ln w="0">
                    <a:solidFill>
                      <a:srgbClr val="000000"/>
                    </a:solidFill>
                    <a:round/>
                    <a:headEnd/>
                    <a:tailEnd/>
                  </a:ln>
                </p:spPr>
                <p:txBody>
                  <a:bodyPr/>
                  <a:lstStyle/>
                  <a:p>
                    <a:endParaRPr lang="es-MX"/>
                  </a:p>
                </p:txBody>
              </p:sp>
              <p:sp>
                <p:nvSpPr>
                  <p:cNvPr id="114727" name="Line 184"/>
                  <p:cNvSpPr>
                    <a:spLocks noChangeShapeType="1"/>
                  </p:cNvSpPr>
                  <p:nvPr/>
                </p:nvSpPr>
                <p:spPr bwMode="auto">
                  <a:xfrm>
                    <a:off x="2061" y="2316"/>
                    <a:ext cx="146" cy="1"/>
                  </a:xfrm>
                  <a:prstGeom prst="line">
                    <a:avLst/>
                  </a:prstGeom>
                  <a:noFill/>
                  <a:ln w="0">
                    <a:solidFill>
                      <a:srgbClr val="000000"/>
                    </a:solidFill>
                    <a:round/>
                    <a:headEnd/>
                    <a:tailEnd/>
                  </a:ln>
                </p:spPr>
                <p:txBody>
                  <a:bodyPr/>
                  <a:lstStyle/>
                  <a:p>
                    <a:endParaRPr lang="es-MX"/>
                  </a:p>
                </p:txBody>
              </p:sp>
              <p:sp>
                <p:nvSpPr>
                  <p:cNvPr id="114728" name="Line 185"/>
                  <p:cNvSpPr>
                    <a:spLocks noChangeShapeType="1"/>
                  </p:cNvSpPr>
                  <p:nvPr/>
                </p:nvSpPr>
                <p:spPr bwMode="auto">
                  <a:xfrm flipV="1">
                    <a:off x="2207" y="2256"/>
                    <a:ext cx="59" cy="60"/>
                  </a:xfrm>
                  <a:prstGeom prst="line">
                    <a:avLst/>
                  </a:prstGeom>
                  <a:noFill/>
                  <a:ln w="0">
                    <a:solidFill>
                      <a:srgbClr val="000000"/>
                    </a:solidFill>
                    <a:round/>
                    <a:headEnd/>
                    <a:tailEnd/>
                  </a:ln>
                </p:spPr>
                <p:txBody>
                  <a:bodyPr/>
                  <a:lstStyle/>
                  <a:p>
                    <a:endParaRPr lang="es-MX"/>
                  </a:p>
                </p:txBody>
              </p:sp>
              <p:sp>
                <p:nvSpPr>
                  <p:cNvPr id="114729" name="Freeform 186"/>
                  <p:cNvSpPr>
                    <a:spLocks/>
                  </p:cNvSpPr>
                  <p:nvPr/>
                </p:nvSpPr>
                <p:spPr bwMode="auto">
                  <a:xfrm>
                    <a:off x="2247" y="2133"/>
                    <a:ext cx="63" cy="122"/>
                  </a:xfrm>
                  <a:custGeom>
                    <a:avLst/>
                    <a:gdLst>
                      <a:gd name="T0" fmla="*/ 8 w 126"/>
                      <a:gd name="T1" fmla="*/ 0 h 243"/>
                      <a:gd name="T2" fmla="*/ 4 w 126"/>
                      <a:gd name="T3" fmla="*/ 2 h 243"/>
                      <a:gd name="T4" fmla="*/ 0 w 126"/>
                      <a:gd name="T5" fmla="*/ 8 h 243"/>
                      <a:gd name="T6" fmla="*/ 3 w 126"/>
                      <a:gd name="T7" fmla="*/ 16 h 243"/>
                      <a:gd name="T8" fmla="*/ 0 60000 65536"/>
                      <a:gd name="T9" fmla="*/ 0 60000 65536"/>
                      <a:gd name="T10" fmla="*/ 0 60000 65536"/>
                      <a:gd name="T11" fmla="*/ 0 60000 65536"/>
                      <a:gd name="T12" fmla="*/ 0 w 126"/>
                      <a:gd name="T13" fmla="*/ 0 h 243"/>
                      <a:gd name="T14" fmla="*/ 126 w 126"/>
                      <a:gd name="T15" fmla="*/ 243 h 243"/>
                    </a:gdLst>
                    <a:ahLst/>
                    <a:cxnLst>
                      <a:cxn ang="T8">
                        <a:pos x="T0" y="T1"/>
                      </a:cxn>
                      <a:cxn ang="T9">
                        <a:pos x="T2" y="T3"/>
                      </a:cxn>
                      <a:cxn ang="T10">
                        <a:pos x="T4" y="T5"/>
                      </a:cxn>
                      <a:cxn ang="T11">
                        <a:pos x="T6" y="T7"/>
                      </a:cxn>
                    </a:cxnLst>
                    <a:rect l="T12" t="T13" r="T14" b="T15"/>
                    <a:pathLst>
                      <a:path w="126" h="243">
                        <a:moveTo>
                          <a:pt x="126" y="0"/>
                        </a:moveTo>
                        <a:lnTo>
                          <a:pt x="49" y="26"/>
                        </a:lnTo>
                        <a:lnTo>
                          <a:pt x="0" y="125"/>
                        </a:lnTo>
                        <a:lnTo>
                          <a:pt x="43" y="243"/>
                        </a:lnTo>
                      </a:path>
                    </a:pathLst>
                  </a:custGeom>
                  <a:noFill/>
                  <a:ln w="0">
                    <a:solidFill>
                      <a:srgbClr val="000000"/>
                    </a:solidFill>
                    <a:round/>
                    <a:headEnd/>
                    <a:tailEnd/>
                  </a:ln>
                </p:spPr>
                <p:txBody>
                  <a:bodyPr/>
                  <a:lstStyle/>
                  <a:p>
                    <a:pPr eaLnBrk="0" hangingPunct="0"/>
                    <a:endParaRPr lang="en-US"/>
                  </a:p>
                </p:txBody>
              </p:sp>
              <p:sp>
                <p:nvSpPr>
                  <p:cNvPr id="114730" name="Freeform 187"/>
                  <p:cNvSpPr>
                    <a:spLocks/>
                  </p:cNvSpPr>
                  <p:nvPr/>
                </p:nvSpPr>
                <p:spPr bwMode="auto">
                  <a:xfrm>
                    <a:off x="2269" y="2248"/>
                    <a:ext cx="99" cy="23"/>
                  </a:xfrm>
                  <a:custGeom>
                    <a:avLst/>
                    <a:gdLst>
                      <a:gd name="T0" fmla="*/ 0 w 198"/>
                      <a:gd name="T1" fmla="*/ 0 h 47"/>
                      <a:gd name="T2" fmla="*/ 5 w 198"/>
                      <a:gd name="T3" fmla="*/ 2 h 47"/>
                      <a:gd name="T4" fmla="*/ 13 w 198"/>
                      <a:gd name="T5" fmla="*/ 0 h 47"/>
                      <a:gd name="T6" fmla="*/ 0 60000 65536"/>
                      <a:gd name="T7" fmla="*/ 0 60000 65536"/>
                      <a:gd name="T8" fmla="*/ 0 60000 65536"/>
                      <a:gd name="T9" fmla="*/ 0 w 198"/>
                      <a:gd name="T10" fmla="*/ 0 h 47"/>
                      <a:gd name="T11" fmla="*/ 198 w 198"/>
                      <a:gd name="T12" fmla="*/ 47 h 47"/>
                    </a:gdLst>
                    <a:ahLst/>
                    <a:cxnLst>
                      <a:cxn ang="T6">
                        <a:pos x="T0" y="T1"/>
                      </a:cxn>
                      <a:cxn ang="T7">
                        <a:pos x="T2" y="T3"/>
                      </a:cxn>
                      <a:cxn ang="T8">
                        <a:pos x="T4" y="T5"/>
                      </a:cxn>
                    </a:cxnLst>
                    <a:rect l="T9" t="T10" r="T11" b="T12"/>
                    <a:pathLst>
                      <a:path w="198" h="47">
                        <a:moveTo>
                          <a:pt x="0" y="6"/>
                        </a:moveTo>
                        <a:lnTo>
                          <a:pt x="79" y="47"/>
                        </a:lnTo>
                        <a:lnTo>
                          <a:pt x="198" y="0"/>
                        </a:lnTo>
                      </a:path>
                    </a:pathLst>
                  </a:custGeom>
                  <a:noFill/>
                  <a:ln w="0">
                    <a:solidFill>
                      <a:srgbClr val="000000"/>
                    </a:solidFill>
                    <a:round/>
                    <a:headEnd/>
                    <a:tailEnd/>
                  </a:ln>
                </p:spPr>
                <p:txBody>
                  <a:bodyPr/>
                  <a:lstStyle/>
                  <a:p>
                    <a:pPr eaLnBrk="0" hangingPunct="0"/>
                    <a:endParaRPr lang="en-US"/>
                  </a:p>
                </p:txBody>
              </p:sp>
              <p:sp>
                <p:nvSpPr>
                  <p:cNvPr id="114731" name="Freeform 188"/>
                  <p:cNvSpPr>
                    <a:spLocks/>
                  </p:cNvSpPr>
                  <p:nvPr/>
                </p:nvSpPr>
                <p:spPr bwMode="auto">
                  <a:xfrm>
                    <a:off x="2366" y="2146"/>
                    <a:ext cx="29" cy="102"/>
                  </a:xfrm>
                  <a:custGeom>
                    <a:avLst/>
                    <a:gdLst>
                      <a:gd name="T0" fmla="*/ 0 w 56"/>
                      <a:gd name="T1" fmla="*/ 0 h 203"/>
                      <a:gd name="T2" fmla="*/ 4 w 56"/>
                      <a:gd name="T3" fmla="*/ 7 h 203"/>
                      <a:gd name="T4" fmla="*/ 1 w 56"/>
                      <a:gd name="T5" fmla="*/ 13 h 203"/>
                      <a:gd name="T6" fmla="*/ 0 60000 65536"/>
                      <a:gd name="T7" fmla="*/ 0 60000 65536"/>
                      <a:gd name="T8" fmla="*/ 0 60000 65536"/>
                      <a:gd name="T9" fmla="*/ 0 w 56"/>
                      <a:gd name="T10" fmla="*/ 0 h 203"/>
                      <a:gd name="T11" fmla="*/ 56 w 56"/>
                      <a:gd name="T12" fmla="*/ 203 h 203"/>
                    </a:gdLst>
                    <a:ahLst/>
                    <a:cxnLst>
                      <a:cxn ang="T6">
                        <a:pos x="T0" y="T1"/>
                      </a:cxn>
                      <a:cxn ang="T7">
                        <a:pos x="T2" y="T3"/>
                      </a:cxn>
                      <a:cxn ang="T8">
                        <a:pos x="T4" y="T5"/>
                      </a:cxn>
                    </a:cxnLst>
                    <a:rect l="T9" t="T10" r="T11" b="T12"/>
                    <a:pathLst>
                      <a:path w="56" h="203">
                        <a:moveTo>
                          <a:pt x="0" y="0"/>
                        </a:moveTo>
                        <a:lnTo>
                          <a:pt x="56" y="98"/>
                        </a:lnTo>
                        <a:lnTo>
                          <a:pt x="5" y="203"/>
                        </a:lnTo>
                      </a:path>
                    </a:pathLst>
                  </a:custGeom>
                  <a:noFill/>
                  <a:ln w="0">
                    <a:solidFill>
                      <a:srgbClr val="000000"/>
                    </a:solidFill>
                    <a:round/>
                    <a:headEnd/>
                    <a:tailEnd/>
                  </a:ln>
                </p:spPr>
                <p:txBody>
                  <a:bodyPr/>
                  <a:lstStyle/>
                  <a:p>
                    <a:pPr eaLnBrk="0" hangingPunct="0"/>
                    <a:endParaRPr lang="en-US"/>
                  </a:p>
                </p:txBody>
              </p:sp>
            </p:grpSp>
          </p:grpSp>
          <p:sp>
            <p:nvSpPr>
              <p:cNvPr id="114710" name="AutoShape 189"/>
              <p:cNvSpPr>
                <a:spLocks noChangeArrowheads="1"/>
              </p:cNvSpPr>
              <p:nvPr/>
            </p:nvSpPr>
            <p:spPr bwMode="auto">
              <a:xfrm>
                <a:off x="4341" y="3006"/>
                <a:ext cx="637" cy="328"/>
              </a:xfrm>
              <a:prstGeom prst="can">
                <a:avLst>
                  <a:gd name="adj" fmla="val 25000"/>
                </a:avLst>
              </a:prstGeom>
              <a:solidFill>
                <a:srgbClr val="FFFF66"/>
              </a:solidFill>
              <a:ln w="12700">
                <a:solidFill>
                  <a:schemeClr val="tx1"/>
                </a:solidFill>
                <a:round/>
                <a:headEnd/>
                <a:tailEnd/>
              </a:ln>
            </p:spPr>
            <p:txBody>
              <a:bodyPr wrap="none" anchor="ctr"/>
              <a:lstStyle/>
              <a:p>
                <a:pPr algn="ctr" eaLnBrk="0" hangingPunct="0"/>
                <a:r>
                  <a:rPr lang="en-GB" sz="2000" b="1">
                    <a:latin typeface="Tahoma" charset="0"/>
                  </a:rPr>
                  <a:t>RAM</a:t>
                </a:r>
              </a:p>
            </p:txBody>
          </p:sp>
          <p:sp>
            <p:nvSpPr>
              <p:cNvPr id="114711" name="AutoShape 190"/>
              <p:cNvSpPr>
                <a:spLocks noChangeArrowheads="1"/>
              </p:cNvSpPr>
              <p:nvPr/>
            </p:nvSpPr>
            <p:spPr bwMode="auto">
              <a:xfrm>
                <a:off x="4341" y="3358"/>
                <a:ext cx="637" cy="328"/>
              </a:xfrm>
              <a:prstGeom prst="can">
                <a:avLst>
                  <a:gd name="adj" fmla="val 25000"/>
                </a:avLst>
              </a:prstGeom>
              <a:solidFill>
                <a:srgbClr val="FFFF66"/>
              </a:solidFill>
              <a:ln w="12700">
                <a:solidFill>
                  <a:schemeClr val="tx1"/>
                </a:solidFill>
                <a:round/>
                <a:headEnd/>
                <a:tailEnd/>
              </a:ln>
            </p:spPr>
            <p:txBody>
              <a:bodyPr wrap="none" anchor="ctr"/>
              <a:lstStyle/>
              <a:p>
                <a:pPr algn="ctr" eaLnBrk="0" hangingPunct="0"/>
                <a:r>
                  <a:rPr lang="en-GB" sz="1800" b="1">
                    <a:latin typeface="Tahoma" charset="0"/>
                  </a:rPr>
                  <a:t>Applet</a:t>
                </a:r>
                <a:r>
                  <a:rPr lang="en-GB" sz="300" b="1">
                    <a:latin typeface="Tahoma" charset="0"/>
                  </a:rPr>
                  <a:t> </a:t>
                </a:r>
                <a:r>
                  <a:rPr lang="en-GB" sz="1800" b="1">
                    <a:latin typeface="Tahoma" charset="0"/>
                  </a:rPr>
                  <a:t>x</a:t>
                </a:r>
              </a:p>
            </p:txBody>
          </p:sp>
          <p:sp>
            <p:nvSpPr>
              <p:cNvPr id="114712" name="AutoShape 191"/>
              <p:cNvSpPr>
                <a:spLocks noChangeArrowheads="1"/>
              </p:cNvSpPr>
              <p:nvPr/>
            </p:nvSpPr>
            <p:spPr bwMode="auto">
              <a:xfrm>
                <a:off x="4341" y="2624"/>
                <a:ext cx="637" cy="328"/>
              </a:xfrm>
              <a:prstGeom prst="can">
                <a:avLst>
                  <a:gd name="adj" fmla="val 25000"/>
                </a:avLst>
              </a:prstGeom>
              <a:solidFill>
                <a:srgbClr val="FFFF66"/>
              </a:solidFill>
              <a:ln w="12700">
                <a:solidFill>
                  <a:schemeClr val="tx1"/>
                </a:solidFill>
                <a:round/>
                <a:headEnd/>
                <a:tailEnd/>
              </a:ln>
            </p:spPr>
            <p:txBody>
              <a:bodyPr wrap="none" anchor="ctr"/>
              <a:lstStyle/>
              <a:p>
                <a:pPr algn="ctr" eaLnBrk="0" hangingPunct="0"/>
                <a:r>
                  <a:rPr lang="en-GB" sz="2000" b="1">
                    <a:latin typeface="Tahoma" charset="0"/>
                  </a:rPr>
                  <a:t>RFM</a:t>
                </a:r>
              </a:p>
            </p:txBody>
          </p:sp>
        </p:grpSp>
      </p:grpSp>
      <p:sp>
        <p:nvSpPr>
          <p:cNvPr id="73"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14703"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116739" name="Slide Number Placeholder 3"/>
          <p:cNvSpPr>
            <a:spLocks noGrp="1"/>
          </p:cNvSpPr>
          <p:nvPr>
            <p:ph type="sldNum" sz="quarter" idx="10"/>
          </p:nvPr>
        </p:nvSpPr>
        <p:spPr bwMode="auto">
          <a:noFill/>
          <a:ln>
            <a:miter lim="800000"/>
            <a:headEnd/>
            <a:tailEnd/>
          </a:ln>
        </p:spPr>
        <p:txBody>
          <a:bodyPr/>
          <a:lstStyle/>
          <a:p>
            <a:fld id="{92C04A12-1D8E-4635-81D2-457A09F09F49}" type="slidenum">
              <a:rPr lang="en-US"/>
              <a:pPr/>
              <a:t>38</a:t>
            </a:fld>
            <a:endParaRPr lang="en-US"/>
          </a:p>
        </p:txBody>
      </p:sp>
      <p:grpSp>
        <p:nvGrpSpPr>
          <p:cNvPr id="116740" name="Group 2"/>
          <p:cNvGrpSpPr>
            <a:grpSpLocks/>
          </p:cNvGrpSpPr>
          <p:nvPr/>
        </p:nvGrpSpPr>
        <p:grpSpPr bwMode="auto">
          <a:xfrm>
            <a:off x="2830513" y="2874963"/>
            <a:ext cx="6094412" cy="730250"/>
            <a:chOff x="1783" y="1811"/>
            <a:chExt cx="3839" cy="460"/>
          </a:xfrm>
        </p:grpSpPr>
        <p:sp>
          <p:nvSpPr>
            <p:cNvPr id="116852" name="Rectangle 3"/>
            <p:cNvSpPr>
              <a:spLocks noChangeArrowheads="1"/>
            </p:cNvSpPr>
            <p:nvPr/>
          </p:nvSpPr>
          <p:spPr bwMode="auto">
            <a:xfrm>
              <a:off x="1783" y="1814"/>
              <a:ext cx="3341" cy="457"/>
            </a:xfrm>
            <a:prstGeom prst="rect">
              <a:avLst/>
            </a:prstGeom>
            <a:solidFill>
              <a:srgbClr val="FFFFFF"/>
            </a:solidFill>
            <a:ln w="25400">
              <a:solidFill>
                <a:srgbClr val="FF0066"/>
              </a:solidFill>
              <a:miter lim="800000"/>
              <a:headEnd/>
              <a:tailEnd/>
            </a:ln>
          </p:spPr>
          <p:txBody>
            <a:bodyPr wrap="none" anchor="ctr"/>
            <a:lstStyle/>
            <a:p>
              <a:pPr eaLnBrk="0" hangingPunct="0"/>
              <a:endParaRPr lang="en-US"/>
            </a:p>
          </p:txBody>
        </p:sp>
        <p:sp>
          <p:nvSpPr>
            <p:cNvPr id="116853" name="Line 4"/>
            <p:cNvSpPr>
              <a:spLocks noChangeShapeType="1"/>
            </p:cNvSpPr>
            <p:nvPr/>
          </p:nvSpPr>
          <p:spPr bwMode="auto">
            <a:xfrm>
              <a:off x="2126" y="1824"/>
              <a:ext cx="6" cy="437"/>
            </a:xfrm>
            <a:prstGeom prst="line">
              <a:avLst/>
            </a:prstGeom>
            <a:noFill/>
            <a:ln w="25400">
              <a:solidFill>
                <a:srgbClr val="FF0066"/>
              </a:solidFill>
              <a:round/>
              <a:headEnd/>
              <a:tailEnd/>
            </a:ln>
          </p:spPr>
          <p:txBody>
            <a:bodyPr wrap="none" anchor="ctr"/>
            <a:lstStyle/>
            <a:p>
              <a:endParaRPr lang="es-MX"/>
            </a:p>
          </p:txBody>
        </p:sp>
        <p:sp>
          <p:nvSpPr>
            <p:cNvPr id="116854" name="Line 5"/>
            <p:cNvSpPr>
              <a:spLocks noChangeShapeType="1"/>
            </p:cNvSpPr>
            <p:nvPr/>
          </p:nvSpPr>
          <p:spPr bwMode="auto">
            <a:xfrm>
              <a:off x="2508" y="1824"/>
              <a:ext cx="6" cy="437"/>
            </a:xfrm>
            <a:prstGeom prst="line">
              <a:avLst/>
            </a:prstGeom>
            <a:noFill/>
            <a:ln w="25400">
              <a:solidFill>
                <a:srgbClr val="FF0066"/>
              </a:solidFill>
              <a:round/>
              <a:headEnd/>
              <a:tailEnd/>
            </a:ln>
          </p:spPr>
          <p:txBody>
            <a:bodyPr wrap="none" anchor="ctr"/>
            <a:lstStyle/>
            <a:p>
              <a:endParaRPr lang="es-MX"/>
            </a:p>
          </p:txBody>
        </p:sp>
        <p:sp>
          <p:nvSpPr>
            <p:cNvPr id="116855" name="Line 6"/>
            <p:cNvSpPr>
              <a:spLocks noChangeShapeType="1"/>
            </p:cNvSpPr>
            <p:nvPr/>
          </p:nvSpPr>
          <p:spPr bwMode="auto">
            <a:xfrm>
              <a:off x="2892" y="1824"/>
              <a:ext cx="6" cy="437"/>
            </a:xfrm>
            <a:prstGeom prst="line">
              <a:avLst/>
            </a:prstGeom>
            <a:noFill/>
            <a:ln w="25400">
              <a:solidFill>
                <a:srgbClr val="FF0066"/>
              </a:solidFill>
              <a:round/>
              <a:headEnd/>
              <a:tailEnd/>
            </a:ln>
          </p:spPr>
          <p:txBody>
            <a:bodyPr wrap="none" anchor="ctr"/>
            <a:lstStyle/>
            <a:p>
              <a:endParaRPr lang="es-MX"/>
            </a:p>
          </p:txBody>
        </p:sp>
        <p:sp>
          <p:nvSpPr>
            <p:cNvPr id="116856" name="Line 7"/>
            <p:cNvSpPr>
              <a:spLocks noChangeShapeType="1"/>
            </p:cNvSpPr>
            <p:nvPr/>
          </p:nvSpPr>
          <p:spPr bwMode="auto">
            <a:xfrm>
              <a:off x="3306" y="1824"/>
              <a:ext cx="6" cy="437"/>
            </a:xfrm>
            <a:prstGeom prst="line">
              <a:avLst/>
            </a:prstGeom>
            <a:noFill/>
            <a:ln w="25400">
              <a:solidFill>
                <a:srgbClr val="FF0066"/>
              </a:solidFill>
              <a:round/>
              <a:headEnd/>
              <a:tailEnd/>
            </a:ln>
          </p:spPr>
          <p:txBody>
            <a:bodyPr wrap="none" anchor="ctr"/>
            <a:lstStyle/>
            <a:p>
              <a:endParaRPr lang="es-MX"/>
            </a:p>
          </p:txBody>
        </p:sp>
        <p:sp>
          <p:nvSpPr>
            <p:cNvPr id="116857" name="Line 8"/>
            <p:cNvSpPr>
              <a:spLocks noChangeShapeType="1"/>
            </p:cNvSpPr>
            <p:nvPr/>
          </p:nvSpPr>
          <p:spPr bwMode="auto">
            <a:xfrm>
              <a:off x="3720" y="1823"/>
              <a:ext cx="6" cy="437"/>
            </a:xfrm>
            <a:prstGeom prst="line">
              <a:avLst/>
            </a:prstGeom>
            <a:noFill/>
            <a:ln w="25400">
              <a:solidFill>
                <a:srgbClr val="FF0066"/>
              </a:solidFill>
              <a:round/>
              <a:headEnd/>
              <a:tailEnd/>
            </a:ln>
          </p:spPr>
          <p:txBody>
            <a:bodyPr wrap="none" anchor="ctr"/>
            <a:lstStyle/>
            <a:p>
              <a:endParaRPr lang="es-MX"/>
            </a:p>
          </p:txBody>
        </p:sp>
        <p:sp>
          <p:nvSpPr>
            <p:cNvPr id="116858" name="Line 9"/>
            <p:cNvSpPr>
              <a:spLocks noChangeShapeType="1"/>
            </p:cNvSpPr>
            <p:nvPr/>
          </p:nvSpPr>
          <p:spPr bwMode="auto">
            <a:xfrm>
              <a:off x="4126" y="1824"/>
              <a:ext cx="6" cy="437"/>
            </a:xfrm>
            <a:prstGeom prst="line">
              <a:avLst/>
            </a:prstGeom>
            <a:noFill/>
            <a:ln w="25400">
              <a:solidFill>
                <a:srgbClr val="FF0066"/>
              </a:solidFill>
              <a:round/>
              <a:headEnd/>
              <a:tailEnd/>
            </a:ln>
          </p:spPr>
          <p:txBody>
            <a:bodyPr wrap="none" anchor="ctr"/>
            <a:lstStyle/>
            <a:p>
              <a:endParaRPr lang="es-MX"/>
            </a:p>
          </p:txBody>
        </p:sp>
        <p:sp>
          <p:nvSpPr>
            <p:cNvPr id="116859" name="Line 10"/>
            <p:cNvSpPr>
              <a:spLocks noChangeShapeType="1"/>
            </p:cNvSpPr>
            <p:nvPr/>
          </p:nvSpPr>
          <p:spPr bwMode="auto">
            <a:xfrm>
              <a:off x="4510" y="1824"/>
              <a:ext cx="6" cy="437"/>
            </a:xfrm>
            <a:prstGeom prst="line">
              <a:avLst/>
            </a:prstGeom>
            <a:noFill/>
            <a:ln w="25400">
              <a:solidFill>
                <a:srgbClr val="FF0066"/>
              </a:solidFill>
              <a:round/>
              <a:headEnd/>
              <a:tailEnd/>
            </a:ln>
          </p:spPr>
          <p:txBody>
            <a:bodyPr wrap="none" anchor="ctr"/>
            <a:lstStyle/>
            <a:p>
              <a:endParaRPr lang="es-MX"/>
            </a:p>
          </p:txBody>
        </p:sp>
        <p:sp>
          <p:nvSpPr>
            <p:cNvPr id="116860" name="Rectangle 11"/>
            <p:cNvSpPr>
              <a:spLocks noChangeArrowheads="1"/>
            </p:cNvSpPr>
            <p:nvPr/>
          </p:nvSpPr>
          <p:spPr bwMode="auto">
            <a:xfrm>
              <a:off x="5137" y="1811"/>
              <a:ext cx="485" cy="457"/>
            </a:xfrm>
            <a:prstGeom prst="rect">
              <a:avLst/>
            </a:prstGeom>
            <a:solidFill>
              <a:srgbClr val="FFFFFF"/>
            </a:solidFill>
            <a:ln w="25400">
              <a:solidFill>
                <a:srgbClr val="FF0066"/>
              </a:solidFill>
              <a:miter lim="800000"/>
              <a:headEnd/>
              <a:tailEnd/>
            </a:ln>
          </p:spPr>
          <p:txBody>
            <a:bodyPr wrap="none" anchor="ctr"/>
            <a:lstStyle/>
            <a:p>
              <a:pPr eaLnBrk="0" hangingPunct="0"/>
              <a:endParaRPr lang="en-US"/>
            </a:p>
          </p:txBody>
        </p:sp>
        <p:sp>
          <p:nvSpPr>
            <p:cNvPr id="116861" name="Line 12"/>
            <p:cNvSpPr>
              <a:spLocks noChangeShapeType="1"/>
            </p:cNvSpPr>
            <p:nvPr/>
          </p:nvSpPr>
          <p:spPr bwMode="auto">
            <a:xfrm>
              <a:off x="4922" y="1821"/>
              <a:ext cx="6" cy="437"/>
            </a:xfrm>
            <a:prstGeom prst="line">
              <a:avLst/>
            </a:prstGeom>
            <a:noFill/>
            <a:ln w="25400">
              <a:solidFill>
                <a:srgbClr val="FF0066"/>
              </a:solidFill>
              <a:round/>
              <a:headEnd/>
              <a:tailEnd/>
            </a:ln>
          </p:spPr>
          <p:txBody>
            <a:bodyPr wrap="none" anchor="ctr"/>
            <a:lstStyle/>
            <a:p>
              <a:endParaRPr lang="es-MX"/>
            </a:p>
          </p:txBody>
        </p:sp>
      </p:grpSp>
      <p:grpSp>
        <p:nvGrpSpPr>
          <p:cNvPr id="116741" name="Group 13"/>
          <p:cNvGrpSpPr>
            <a:grpSpLocks/>
          </p:cNvGrpSpPr>
          <p:nvPr/>
        </p:nvGrpSpPr>
        <p:grpSpPr bwMode="auto">
          <a:xfrm>
            <a:off x="128588" y="2881313"/>
            <a:ext cx="2674937" cy="725487"/>
            <a:chOff x="81" y="1815"/>
            <a:chExt cx="1685" cy="457"/>
          </a:xfrm>
        </p:grpSpPr>
        <p:sp>
          <p:nvSpPr>
            <p:cNvPr id="116846" name="Rectangle 14"/>
            <p:cNvSpPr>
              <a:spLocks noChangeArrowheads="1"/>
            </p:cNvSpPr>
            <p:nvPr/>
          </p:nvSpPr>
          <p:spPr bwMode="auto">
            <a:xfrm>
              <a:off x="81" y="1815"/>
              <a:ext cx="1685" cy="457"/>
            </a:xfrm>
            <a:prstGeom prst="rect">
              <a:avLst/>
            </a:prstGeom>
            <a:solidFill>
              <a:srgbClr val="FFFFFF"/>
            </a:solidFill>
            <a:ln w="25400">
              <a:solidFill>
                <a:schemeClr val="accent2"/>
              </a:solidFill>
              <a:miter lim="800000"/>
              <a:headEnd/>
              <a:tailEnd/>
            </a:ln>
          </p:spPr>
          <p:txBody>
            <a:bodyPr wrap="none" anchor="ctr"/>
            <a:lstStyle/>
            <a:p>
              <a:pPr eaLnBrk="0" hangingPunct="0"/>
              <a:endParaRPr lang="en-US"/>
            </a:p>
          </p:txBody>
        </p:sp>
        <p:sp>
          <p:nvSpPr>
            <p:cNvPr id="116847" name="Line 15"/>
            <p:cNvSpPr>
              <a:spLocks noChangeShapeType="1"/>
            </p:cNvSpPr>
            <p:nvPr/>
          </p:nvSpPr>
          <p:spPr bwMode="auto">
            <a:xfrm>
              <a:off x="222" y="1825"/>
              <a:ext cx="6" cy="437"/>
            </a:xfrm>
            <a:prstGeom prst="line">
              <a:avLst/>
            </a:prstGeom>
            <a:noFill/>
            <a:ln w="25400">
              <a:solidFill>
                <a:schemeClr val="accent2"/>
              </a:solidFill>
              <a:round/>
              <a:headEnd/>
              <a:tailEnd/>
            </a:ln>
          </p:spPr>
          <p:txBody>
            <a:bodyPr wrap="none" anchor="ctr"/>
            <a:lstStyle/>
            <a:p>
              <a:endParaRPr lang="es-MX"/>
            </a:p>
          </p:txBody>
        </p:sp>
        <p:sp>
          <p:nvSpPr>
            <p:cNvPr id="116848" name="Line 16"/>
            <p:cNvSpPr>
              <a:spLocks noChangeShapeType="1"/>
            </p:cNvSpPr>
            <p:nvPr/>
          </p:nvSpPr>
          <p:spPr bwMode="auto">
            <a:xfrm>
              <a:off x="580" y="1825"/>
              <a:ext cx="6" cy="437"/>
            </a:xfrm>
            <a:prstGeom prst="line">
              <a:avLst/>
            </a:prstGeom>
            <a:noFill/>
            <a:ln w="25400">
              <a:solidFill>
                <a:schemeClr val="accent2"/>
              </a:solidFill>
              <a:round/>
              <a:headEnd/>
              <a:tailEnd/>
            </a:ln>
          </p:spPr>
          <p:txBody>
            <a:bodyPr wrap="none" anchor="ctr"/>
            <a:lstStyle/>
            <a:p>
              <a:endParaRPr lang="es-MX"/>
            </a:p>
          </p:txBody>
        </p:sp>
        <p:sp>
          <p:nvSpPr>
            <p:cNvPr id="116849" name="Line 17"/>
            <p:cNvSpPr>
              <a:spLocks noChangeShapeType="1"/>
            </p:cNvSpPr>
            <p:nvPr/>
          </p:nvSpPr>
          <p:spPr bwMode="auto">
            <a:xfrm>
              <a:off x="904" y="1821"/>
              <a:ext cx="6" cy="437"/>
            </a:xfrm>
            <a:prstGeom prst="line">
              <a:avLst/>
            </a:prstGeom>
            <a:noFill/>
            <a:ln w="25400">
              <a:solidFill>
                <a:schemeClr val="accent2"/>
              </a:solidFill>
              <a:round/>
              <a:headEnd/>
              <a:tailEnd/>
            </a:ln>
          </p:spPr>
          <p:txBody>
            <a:bodyPr wrap="none" anchor="ctr"/>
            <a:lstStyle/>
            <a:p>
              <a:endParaRPr lang="es-MX"/>
            </a:p>
          </p:txBody>
        </p:sp>
        <p:sp>
          <p:nvSpPr>
            <p:cNvPr id="116850" name="Line 18"/>
            <p:cNvSpPr>
              <a:spLocks noChangeShapeType="1"/>
            </p:cNvSpPr>
            <p:nvPr/>
          </p:nvSpPr>
          <p:spPr bwMode="auto">
            <a:xfrm>
              <a:off x="1240" y="1823"/>
              <a:ext cx="6" cy="437"/>
            </a:xfrm>
            <a:prstGeom prst="line">
              <a:avLst/>
            </a:prstGeom>
            <a:noFill/>
            <a:ln w="25400">
              <a:solidFill>
                <a:schemeClr val="accent2"/>
              </a:solidFill>
              <a:round/>
              <a:headEnd/>
              <a:tailEnd/>
            </a:ln>
          </p:spPr>
          <p:txBody>
            <a:bodyPr wrap="none" anchor="ctr"/>
            <a:lstStyle/>
            <a:p>
              <a:endParaRPr lang="es-MX"/>
            </a:p>
          </p:txBody>
        </p:sp>
        <p:sp>
          <p:nvSpPr>
            <p:cNvPr id="116851" name="Line 19"/>
            <p:cNvSpPr>
              <a:spLocks noChangeShapeType="1"/>
            </p:cNvSpPr>
            <p:nvPr/>
          </p:nvSpPr>
          <p:spPr bwMode="auto">
            <a:xfrm>
              <a:off x="1562" y="1827"/>
              <a:ext cx="6" cy="437"/>
            </a:xfrm>
            <a:prstGeom prst="line">
              <a:avLst/>
            </a:prstGeom>
            <a:noFill/>
            <a:ln w="25400">
              <a:solidFill>
                <a:schemeClr val="accent2"/>
              </a:solidFill>
              <a:round/>
              <a:headEnd/>
              <a:tailEnd/>
            </a:ln>
          </p:spPr>
          <p:txBody>
            <a:bodyPr wrap="none" anchor="ctr"/>
            <a:lstStyle/>
            <a:p>
              <a:endParaRPr lang="es-MX"/>
            </a:p>
          </p:txBody>
        </p:sp>
      </p:grpSp>
      <p:grpSp>
        <p:nvGrpSpPr>
          <p:cNvPr id="116742" name="Group 21"/>
          <p:cNvGrpSpPr>
            <a:grpSpLocks/>
          </p:cNvGrpSpPr>
          <p:nvPr/>
        </p:nvGrpSpPr>
        <p:grpSpPr bwMode="auto">
          <a:xfrm>
            <a:off x="2133600" y="1295400"/>
            <a:ext cx="4824413" cy="1219200"/>
            <a:chOff x="1344" y="432"/>
            <a:chExt cx="3039" cy="768"/>
          </a:xfrm>
        </p:grpSpPr>
        <p:sp>
          <p:nvSpPr>
            <p:cNvPr id="116842" name="AutoShape 22"/>
            <p:cNvSpPr>
              <a:spLocks noChangeArrowheads="1"/>
            </p:cNvSpPr>
            <p:nvPr/>
          </p:nvSpPr>
          <p:spPr bwMode="auto">
            <a:xfrm>
              <a:off x="1824" y="734"/>
              <a:ext cx="2027" cy="181"/>
            </a:xfrm>
            <a:prstGeom prst="rightArrow">
              <a:avLst>
                <a:gd name="adj1" fmla="val 50000"/>
                <a:gd name="adj2" fmla="val 269966"/>
              </a:avLst>
            </a:prstGeom>
            <a:solidFill>
              <a:srgbClr val="0099FF">
                <a:alpha val="50195"/>
              </a:srgbClr>
            </a:solidFill>
            <a:ln w="12700">
              <a:solidFill>
                <a:schemeClr val="tx1"/>
              </a:solidFill>
              <a:miter lim="800000"/>
              <a:headEnd/>
              <a:tailEnd/>
            </a:ln>
          </p:spPr>
          <p:txBody>
            <a:bodyPr wrap="none" anchor="ctr"/>
            <a:lstStyle/>
            <a:p>
              <a:pPr eaLnBrk="0" hangingPunct="0"/>
              <a:endParaRPr lang="en-US"/>
            </a:p>
          </p:txBody>
        </p:sp>
        <p:sp>
          <p:nvSpPr>
            <p:cNvPr id="116843" name="Rectangle 23"/>
            <p:cNvSpPr>
              <a:spLocks noChangeArrowheads="1"/>
            </p:cNvSpPr>
            <p:nvPr/>
          </p:nvSpPr>
          <p:spPr bwMode="auto">
            <a:xfrm>
              <a:off x="1910" y="650"/>
              <a:ext cx="1349" cy="165"/>
            </a:xfrm>
            <a:prstGeom prst="rect">
              <a:avLst/>
            </a:prstGeom>
            <a:noFill/>
            <a:ln w="12700">
              <a:noFill/>
              <a:miter lim="800000"/>
              <a:headEnd/>
              <a:tailEnd/>
            </a:ln>
          </p:spPr>
          <p:txBody>
            <a:bodyPr lIns="82435" tIns="39047" rIns="82435" bIns="39047">
              <a:spAutoFit/>
            </a:bodyPr>
            <a:lstStyle/>
            <a:p>
              <a:pPr algn="ctr" defTabSz="808038" eaLnBrk="0" hangingPunct="0">
                <a:lnSpc>
                  <a:spcPct val="80000"/>
                </a:lnSpc>
                <a:spcBef>
                  <a:spcPct val="50000"/>
                </a:spcBef>
              </a:pPr>
              <a:r>
                <a:rPr lang="en-US" sz="1500"/>
                <a:t>ESMS</a:t>
              </a:r>
            </a:p>
          </p:txBody>
        </p:sp>
        <p:pic>
          <p:nvPicPr>
            <p:cNvPr id="116844" name="Picture 24" descr="antenna"/>
            <p:cNvPicPr>
              <a:picLocks noChangeAspect="1" noChangeArrowheads="1"/>
            </p:cNvPicPr>
            <p:nvPr/>
          </p:nvPicPr>
          <p:blipFill>
            <a:blip r:embed="rId3" cstate="print"/>
            <a:srcRect/>
            <a:stretch>
              <a:fillRect/>
            </a:stretch>
          </p:blipFill>
          <p:spPr bwMode="auto">
            <a:xfrm>
              <a:off x="1344" y="432"/>
              <a:ext cx="313" cy="768"/>
            </a:xfrm>
            <a:prstGeom prst="rect">
              <a:avLst/>
            </a:prstGeom>
            <a:noFill/>
            <a:ln w="9525">
              <a:noFill/>
              <a:miter lim="800000"/>
              <a:headEnd/>
              <a:tailEnd/>
            </a:ln>
          </p:spPr>
        </p:pic>
        <p:pic>
          <p:nvPicPr>
            <p:cNvPr id="116845" name="Picture 25" descr="telephone"/>
            <p:cNvPicPr>
              <a:picLocks noChangeAspect="1" noChangeArrowheads="1"/>
            </p:cNvPicPr>
            <p:nvPr/>
          </p:nvPicPr>
          <p:blipFill>
            <a:blip r:embed="rId4" cstate="print"/>
            <a:srcRect/>
            <a:stretch>
              <a:fillRect/>
            </a:stretch>
          </p:blipFill>
          <p:spPr bwMode="auto">
            <a:xfrm>
              <a:off x="3936" y="432"/>
              <a:ext cx="447" cy="672"/>
            </a:xfrm>
            <a:prstGeom prst="rect">
              <a:avLst/>
            </a:prstGeom>
            <a:noFill/>
            <a:ln w="9525">
              <a:noFill/>
              <a:miter lim="800000"/>
              <a:headEnd/>
              <a:tailEnd/>
            </a:ln>
          </p:spPr>
        </p:pic>
      </p:grpSp>
      <p:sp>
        <p:nvSpPr>
          <p:cNvPr id="116743" name="Rectangle 26"/>
          <p:cNvSpPr>
            <a:spLocks noChangeArrowheads="1"/>
          </p:cNvSpPr>
          <p:nvPr/>
        </p:nvSpPr>
        <p:spPr bwMode="auto">
          <a:xfrm>
            <a:off x="327025" y="2520950"/>
            <a:ext cx="3144838" cy="387350"/>
          </a:xfrm>
          <a:prstGeom prst="rect">
            <a:avLst/>
          </a:prstGeom>
          <a:noFill/>
          <a:ln w="12700">
            <a:noFill/>
            <a:miter lim="800000"/>
            <a:headEnd/>
            <a:tailEnd/>
          </a:ln>
        </p:spPr>
        <p:txBody>
          <a:bodyPr wrap="none" lIns="82435" tIns="39047" rIns="82435" bIns="39047">
            <a:spAutoFit/>
          </a:bodyPr>
          <a:lstStyle/>
          <a:p>
            <a:pPr defTabSz="808038" eaLnBrk="0" hangingPunct="0"/>
            <a:r>
              <a:rPr lang="en-US" sz="2000" b="1">
                <a:solidFill>
                  <a:schemeClr val="accent2"/>
                </a:solidFill>
              </a:rPr>
              <a:t>SMS encabezado (03.40)</a:t>
            </a:r>
          </a:p>
        </p:txBody>
      </p:sp>
      <p:sp>
        <p:nvSpPr>
          <p:cNvPr id="116744" name="Rectangle 27"/>
          <p:cNvSpPr>
            <a:spLocks noChangeArrowheads="1"/>
          </p:cNvSpPr>
          <p:nvPr/>
        </p:nvSpPr>
        <p:spPr bwMode="auto">
          <a:xfrm>
            <a:off x="4614863" y="2530475"/>
            <a:ext cx="2532062" cy="387350"/>
          </a:xfrm>
          <a:prstGeom prst="rect">
            <a:avLst/>
          </a:prstGeom>
          <a:noFill/>
          <a:ln w="12700">
            <a:noFill/>
            <a:miter lim="800000"/>
            <a:headEnd/>
            <a:tailEnd/>
          </a:ln>
        </p:spPr>
        <p:txBody>
          <a:bodyPr wrap="none" lIns="82435" tIns="39047" rIns="82435" bIns="39047">
            <a:spAutoFit/>
          </a:bodyPr>
          <a:lstStyle/>
          <a:p>
            <a:pPr defTabSz="808038" eaLnBrk="0" hangingPunct="0"/>
            <a:r>
              <a:rPr lang="en-US" sz="2000" b="1">
                <a:solidFill>
                  <a:srgbClr val="FF0066"/>
                </a:solidFill>
              </a:rPr>
              <a:t>SMS cuerpo (03 48)</a:t>
            </a:r>
          </a:p>
        </p:txBody>
      </p:sp>
      <p:sp>
        <p:nvSpPr>
          <p:cNvPr id="116745" name="Rectangle 28"/>
          <p:cNvSpPr>
            <a:spLocks noChangeArrowheads="1"/>
          </p:cNvSpPr>
          <p:nvPr/>
        </p:nvSpPr>
        <p:spPr bwMode="auto">
          <a:xfrm>
            <a:off x="482600" y="3113088"/>
            <a:ext cx="728663" cy="261937"/>
          </a:xfrm>
          <a:prstGeom prst="rect">
            <a:avLst/>
          </a:prstGeom>
          <a:noFill/>
          <a:ln w="12700">
            <a:noFill/>
            <a:miter lim="800000"/>
            <a:headEnd/>
            <a:tailEnd/>
          </a:ln>
        </p:spPr>
        <p:txBody>
          <a:bodyPr lIns="82435" tIns="39047" rIns="82435" bIns="39047">
            <a:spAutoFit/>
          </a:bodyPr>
          <a:lstStyle/>
          <a:p>
            <a:pPr algn="ctr" defTabSz="808038" eaLnBrk="0" hangingPunct="0"/>
            <a:endParaRPr lang="en-US" sz="1200">
              <a:solidFill>
                <a:schemeClr val="accent2"/>
              </a:solidFill>
            </a:endParaRPr>
          </a:p>
        </p:txBody>
      </p:sp>
      <p:grpSp>
        <p:nvGrpSpPr>
          <p:cNvPr id="116746" name="Group 30"/>
          <p:cNvGrpSpPr>
            <a:grpSpLocks/>
          </p:cNvGrpSpPr>
          <p:nvPr/>
        </p:nvGrpSpPr>
        <p:grpSpPr bwMode="auto">
          <a:xfrm>
            <a:off x="2819400" y="2967038"/>
            <a:ext cx="6140450" cy="549275"/>
            <a:chOff x="1776" y="1869"/>
            <a:chExt cx="3868" cy="346"/>
          </a:xfrm>
        </p:grpSpPr>
        <p:sp>
          <p:nvSpPr>
            <p:cNvPr id="116832" name="Text Box 31"/>
            <p:cNvSpPr txBox="1">
              <a:spLocks noChangeArrowheads="1"/>
            </p:cNvSpPr>
            <p:nvPr/>
          </p:nvSpPr>
          <p:spPr bwMode="auto">
            <a:xfrm>
              <a:off x="2136" y="1972"/>
              <a:ext cx="336" cy="139"/>
            </a:xfrm>
            <a:prstGeom prst="rect">
              <a:avLst/>
            </a:prstGeom>
            <a:noFill/>
            <a:ln w="9525">
              <a:noFill/>
              <a:miter lim="800000"/>
              <a:headEnd/>
              <a:tailEnd/>
            </a:ln>
          </p:spPr>
          <p:txBody>
            <a:bodyPr>
              <a:spAutoFit/>
            </a:bodyPr>
            <a:lstStyle/>
            <a:p>
              <a:pPr algn="ctr" defTabSz="762000" eaLnBrk="0" hangingPunct="0">
                <a:lnSpc>
                  <a:spcPct val="70000"/>
                </a:lnSpc>
                <a:spcBef>
                  <a:spcPct val="50000"/>
                </a:spcBef>
              </a:pPr>
              <a:endParaRPr lang="en-US" sz="1200" b="1">
                <a:solidFill>
                  <a:srgbClr val="FF0066"/>
                </a:solidFill>
                <a:latin typeface="Tahoma" charset="0"/>
              </a:endParaRPr>
            </a:p>
          </p:txBody>
        </p:sp>
        <p:sp>
          <p:nvSpPr>
            <p:cNvPr id="116833" name="Text Box 32"/>
            <p:cNvSpPr txBox="1">
              <a:spLocks noChangeArrowheads="1"/>
            </p:cNvSpPr>
            <p:nvPr/>
          </p:nvSpPr>
          <p:spPr bwMode="auto">
            <a:xfrm>
              <a:off x="2490" y="1967"/>
              <a:ext cx="390" cy="150"/>
            </a:xfrm>
            <a:prstGeom prst="rect">
              <a:avLst/>
            </a:prstGeom>
            <a:noFill/>
            <a:ln w="9525">
              <a:noFill/>
              <a:miter lim="800000"/>
              <a:headEnd/>
              <a:tailEnd/>
            </a:ln>
          </p:spPr>
          <p:txBody>
            <a:bodyPr>
              <a:spAutoFit/>
            </a:bodyPr>
            <a:lstStyle/>
            <a:p>
              <a:pPr algn="ctr" defTabSz="762000" eaLnBrk="0" hangingPunct="0">
                <a:lnSpc>
                  <a:spcPct val="80000"/>
                </a:lnSpc>
                <a:spcBef>
                  <a:spcPct val="50000"/>
                </a:spcBef>
              </a:pPr>
              <a:endParaRPr lang="en-US" sz="1200" b="1">
                <a:solidFill>
                  <a:srgbClr val="FF0066"/>
                </a:solidFill>
                <a:latin typeface="Tahoma" charset="0"/>
              </a:endParaRPr>
            </a:p>
          </p:txBody>
        </p:sp>
        <p:sp>
          <p:nvSpPr>
            <p:cNvPr id="116834" name="Text Box 33"/>
            <p:cNvSpPr txBox="1">
              <a:spLocks noChangeArrowheads="1"/>
            </p:cNvSpPr>
            <p:nvPr/>
          </p:nvSpPr>
          <p:spPr bwMode="auto">
            <a:xfrm>
              <a:off x="2856" y="1943"/>
              <a:ext cx="492"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SPI</a:t>
              </a:r>
            </a:p>
          </p:txBody>
        </p:sp>
        <p:sp>
          <p:nvSpPr>
            <p:cNvPr id="116835" name="Text Box 34"/>
            <p:cNvSpPr txBox="1">
              <a:spLocks noChangeArrowheads="1"/>
            </p:cNvSpPr>
            <p:nvPr/>
          </p:nvSpPr>
          <p:spPr bwMode="auto">
            <a:xfrm>
              <a:off x="3330" y="1869"/>
              <a:ext cx="372" cy="346"/>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KIC </a:t>
              </a:r>
            </a:p>
            <a:p>
              <a:pPr algn="ctr" defTabSz="762000" eaLnBrk="0" hangingPunct="0">
                <a:spcBef>
                  <a:spcPct val="50000"/>
                </a:spcBef>
              </a:pPr>
              <a:r>
                <a:rPr lang="fr-FR" sz="1200" b="1">
                  <a:solidFill>
                    <a:srgbClr val="FF0066"/>
                  </a:solidFill>
                  <a:latin typeface="Tahoma" charset="0"/>
                </a:rPr>
                <a:t>KID</a:t>
              </a:r>
            </a:p>
          </p:txBody>
        </p:sp>
        <p:sp>
          <p:nvSpPr>
            <p:cNvPr id="116836" name="Text Box 35"/>
            <p:cNvSpPr txBox="1">
              <a:spLocks noChangeArrowheads="1"/>
            </p:cNvSpPr>
            <p:nvPr/>
          </p:nvSpPr>
          <p:spPr bwMode="auto">
            <a:xfrm>
              <a:off x="3720" y="1943"/>
              <a:ext cx="342"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TAR</a:t>
              </a:r>
            </a:p>
          </p:txBody>
        </p:sp>
        <p:sp>
          <p:nvSpPr>
            <p:cNvPr id="116837" name="Text Box 36"/>
            <p:cNvSpPr txBox="1">
              <a:spLocks noChangeArrowheads="1"/>
            </p:cNvSpPr>
            <p:nvPr/>
          </p:nvSpPr>
          <p:spPr bwMode="auto">
            <a:xfrm>
              <a:off x="4008" y="1955"/>
              <a:ext cx="624"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CNTR</a:t>
              </a:r>
            </a:p>
          </p:txBody>
        </p:sp>
        <p:sp>
          <p:nvSpPr>
            <p:cNvPr id="116838" name="Text Box 37"/>
            <p:cNvSpPr txBox="1">
              <a:spLocks noChangeArrowheads="1"/>
            </p:cNvSpPr>
            <p:nvPr/>
          </p:nvSpPr>
          <p:spPr bwMode="auto">
            <a:xfrm>
              <a:off x="4464" y="1947"/>
              <a:ext cx="540" cy="173"/>
            </a:xfrm>
            <a:prstGeom prst="rect">
              <a:avLst/>
            </a:prstGeom>
            <a:noFill/>
            <a:ln w="9525">
              <a:noFill/>
              <a:miter lim="800000"/>
              <a:headEnd/>
              <a:tailEnd/>
            </a:ln>
          </p:spPr>
          <p:txBody>
            <a:bodyPr>
              <a:spAutoFit/>
            </a:bodyPr>
            <a:lstStyle/>
            <a:p>
              <a:pPr algn="ctr" defTabSz="762000" eaLnBrk="0" hangingPunct="0">
                <a:spcBef>
                  <a:spcPct val="50000"/>
                </a:spcBef>
              </a:pPr>
              <a:endParaRPr lang="en-US" sz="1200" b="1">
                <a:solidFill>
                  <a:srgbClr val="FF0066"/>
                </a:solidFill>
                <a:latin typeface="Tahoma" charset="0"/>
              </a:endParaRPr>
            </a:p>
          </p:txBody>
        </p:sp>
        <p:sp>
          <p:nvSpPr>
            <p:cNvPr id="116839" name="Text Box 38"/>
            <p:cNvSpPr txBox="1">
              <a:spLocks noChangeArrowheads="1"/>
            </p:cNvSpPr>
            <p:nvPr/>
          </p:nvSpPr>
          <p:spPr bwMode="auto">
            <a:xfrm>
              <a:off x="1776" y="1972"/>
              <a:ext cx="354" cy="139"/>
            </a:xfrm>
            <a:prstGeom prst="rect">
              <a:avLst/>
            </a:prstGeom>
            <a:noFill/>
            <a:ln w="9525">
              <a:noFill/>
              <a:miter lim="800000"/>
              <a:headEnd/>
              <a:tailEnd/>
            </a:ln>
          </p:spPr>
          <p:txBody>
            <a:bodyPr>
              <a:spAutoFit/>
            </a:bodyPr>
            <a:lstStyle/>
            <a:p>
              <a:pPr algn="ctr" defTabSz="762000" eaLnBrk="0" hangingPunct="0">
                <a:lnSpc>
                  <a:spcPct val="70000"/>
                </a:lnSpc>
                <a:spcBef>
                  <a:spcPct val="50000"/>
                </a:spcBef>
              </a:pPr>
              <a:endParaRPr lang="en-US" sz="1200" b="1">
                <a:solidFill>
                  <a:srgbClr val="FF0066"/>
                </a:solidFill>
                <a:latin typeface="Tahoma" charset="0"/>
              </a:endParaRPr>
            </a:p>
          </p:txBody>
        </p:sp>
        <p:sp>
          <p:nvSpPr>
            <p:cNvPr id="116840" name="Text Box 39"/>
            <p:cNvSpPr txBox="1">
              <a:spLocks noChangeArrowheads="1"/>
            </p:cNvSpPr>
            <p:nvPr/>
          </p:nvSpPr>
          <p:spPr bwMode="auto">
            <a:xfrm>
              <a:off x="4928" y="1935"/>
              <a:ext cx="197" cy="173"/>
            </a:xfrm>
            <a:prstGeom prst="rect">
              <a:avLst/>
            </a:prstGeom>
            <a:noFill/>
            <a:ln w="9525">
              <a:noFill/>
              <a:miter lim="800000"/>
              <a:headEnd/>
              <a:tailEnd/>
            </a:ln>
          </p:spPr>
          <p:txBody>
            <a:bodyPr wrap="none">
              <a:spAutoFit/>
            </a:bodyPr>
            <a:lstStyle/>
            <a:p>
              <a:pPr eaLnBrk="0" hangingPunct="0"/>
              <a:r>
                <a:rPr lang="en-US" sz="1200" b="1">
                  <a:solidFill>
                    <a:srgbClr val="FF0066"/>
                  </a:solidFill>
                </a:rPr>
                <a:t>...</a:t>
              </a:r>
            </a:p>
          </p:txBody>
        </p:sp>
        <p:sp>
          <p:nvSpPr>
            <p:cNvPr id="116841" name="Text Box 40"/>
            <p:cNvSpPr txBox="1">
              <a:spLocks noChangeArrowheads="1"/>
            </p:cNvSpPr>
            <p:nvPr/>
          </p:nvSpPr>
          <p:spPr bwMode="auto">
            <a:xfrm>
              <a:off x="5104" y="1891"/>
              <a:ext cx="540" cy="288"/>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ESMS</a:t>
              </a:r>
              <a:br>
                <a:rPr lang="fr-FR" sz="1200" b="1">
                  <a:solidFill>
                    <a:srgbClr val="FF0066"/>
                  </a:solidFill>
                  <a:latin typeface="Tahoma" charset="0"/>
                </a:rPr>
              </a:br>
              <a:r>
                <a:rPr lang="fr-FR" sz="1200" b="1">
                  <a:solidFill>
                    <a:srgbClr val="FF0066"/>
                  </a:solidFill>
                  <a:latin typeface="Tahoma" charset="0"/>
                </a:rPr>
                <a:t>cuerpo</a:t>
              </a:r>
            </a:p>
          </p:txBody>
        </p:sp>
      </p:grpSp>
      <p:grpSp>
        <p:nvGrpSpPr>
          <p:cNvPr id="6" name="Group 224"/>
          <p:cNvGrpSpPr>
            <a:grpSpLocks/>
          </p:cNvGrpSpPr>
          <p:nvPr/>
        </p:nvGrpSpPr>
        <p:grpSpPr bwMode="auto">
          <a:xfrm>
            <a:off x="171450" y="2971800"/>
            <a:ext cx="6972300" cy="1238250"/>
            <a:chOff x="108" y="1872"/>
            <a:chExt cx="4392" cy="780"/>
          </a:xfrm>
        </p:grpSpPr>
        <p:sp>
          <p:nvSpPr>
            <p:cNvPr id="116830" name="Oval 42"/>
            <p:cNvSpPr>
              <a:spLocks noChangeArrowheads="1"/>
            </p:cNvSpPr>
            <p:nvPr/>
          </p:nvSpPr>
          <p:spPr bwMode="auto">
            <a:xfrm>
              <a:off x="4140" y="1872"/>
              <a:ext cx="360" cy="354"/>
            </a:xfrm>
            <a:prstGeom prst="ellipse">
              <a:avLst/>
            </a:prstGeom>
            <a:noFill/>
            <a:ln w="38100">
              <a:solidFill>
                <a:srgbClr val="FF9933"/>
              </a:solidFill>
              <a:round/>
              <a:headEnd/>
              <a:tailEnd/>
            </a:ln>
          </p:spPr>
          <p:txBody>
            <a:bodyPr wrap="none" anchor="ctr"/>
            <a:lstStyle/>
            <a:p>
              <a:pPr eaLnBrk="0" hangingPunct="0"/>
              <a:endParaRPr lang="en-US"/>
            </a:p>
          </p:txBody>
        </p:sp>
        <p:sp>
          <p:nvSpPr>
            <p:cNvPr id="116831" name="Text Box 43"/>
            <p:cNvSpPr txBox="1">
              <a:spLocks noChangeArrowheads="1"/>
            </p:cNvSpPr>
            <p:nvPr/>
          </p:nvSpPr>
          <p:spPr bwMode="auto">
            <a:xfrm>
              <a:off x="108" y="2453"/>
              <a:ext cx="3540" cy="199"/>
            </a:xfrm>
            <a:prstGeom prst="rect">
              <a:avLst/>
            </a:prstGeom>
            <a:noFill/>
            <a:ln w="9525">
              <a:noFill/>
              <a:miter lim="800000"/>
              <a:headEnd/>
              <a:tailEnd/>
            </a:ln>
          </p:spPr>
          <p:txBody>
            <a:bodyPr lIns="90000" tIns="46800" rIns="90000" bIns="46800" anchor="ctr">
              <a:spAutoFit/>
            </a:bodyPr>
            <a:lstStyle/>
            <a:p>
              <a:pPr eaLnBrk="0" hangingPunct="0">
                <a:lnSpc>
                  <a:spcPct val="80000"/>
                </a:lnSpc>
                <a:spcBef>
                  <a:spcPct val="50000"/>
                </a:spcBef>
              </a:pPr>
              <a:r>
                <a:rPr lang="en-US" sz="1800" b="1">
                  <a:solidFill>
                    <a:srgbClr val="FF0066"/>
                  </a:solidFill>
                  <a:latin typeface="Tahoma" charset="0"/>
                </a:rPr>
                <a:t>CNTR</a:t>
              </a:r>
              <a:r>
                <a:rPr lang="en-US" sz="1800" b="1">
                  <a:latin typeface="Tahoma" charset="0"/>
                </a:rPr>
                <a:t> Toolkit Application Reference (3 bytes)</a:t>
              </a:r>
              <a:endParaRPr lang="en-US" sz="1800">
                <a:latin typeface="Tahoma" charset="0"/>
              </a:endParaRPr>
            </a:p>
          </p:txBody>
        </p:sp>
      </p:grpSp>
      <p:grpSp>
        <p:nvGrpSpPr>
          <p:cNvPr id="7" name="Group 227"/>
          <p:cNvGrpSpPr>
            <a:grpSpLocks/>
          </p:cNvGrpSpPr>
          <p:nvPr/>
        </p:nvGrpSpPr>
        <p:grpSpPr bwMode="auto">
          <a:xfrm>
            <a:off x="304800" y="4084638"/>
            <a:ext cx="8731250" cy="2241550"/>
            <a:chOff x="192" y="2573"/>
            <a:chExt cx="5500" cy="1412"/>
          </a:xfrm>
        </p:grpSpPr>
        <p:grpSp>
          <p:nvGrpSpPr>
            <p:cNvPr id="116754" name="Group 225"/>
            <p:cNvGrpSpPr>
              <a:grpSpLocks/>
            </p:cNvGrpSpPr>
            <p:nvPr/>
          </p:nvGrpSpPr>
          <p:grpSpPr bwMode="auto">
            <a:xfrm>
              <a:off x="192" y="2573"/>
              <a:ext cx="5394" cy="1412"/>
              <a:chOff x="192" y="2573"/>
              <a:chExt cx="5394" cy="1412"/>
            </a:xfrm>
          </p:grpSpPr>
          <p:sp>
            <p:nvSpPr>
              <p:cNvPr id="116828" name="Text Box 55"/>
              <p:cNvSpPr txBox="1">
                <a:spLocks noChangeArrowheads="1"/>
              </p:cNvSpPr>
              <p:nvPr/>
            </p:nvSpPr>
            <p:spPr bwMode="auto">
              <a:xfrm>
                <a:off x="192" y="2849"/>
                <a:ext cx="3264" cy="1136"/>
              </a:xfrm>
              <a:prstGeom prst="rect">
                <a:avLst/>
              </a:prstGeom>
              <a:noFill/>
              <a:ln w="9525">
                <a:noFill/>
                <a:miter lim="800000"/>
                <a:headEnd/>
                <a:tailEnd/>
              </a:ln>
            </p:spPr>
            <p:txBody>
              <a:bodyPr lIns="90000" tIns="46800" rIns="90000" bIns="46800" anchor="ctr">
                <a:spAutoFit/>
              </a:bodyPr>
              <a:lstStyle/>
              <a:p>
                <a:pPr eaLnBrk="0" hangingPunct="0">
                  <a:spcBef>
                    <a:spcPct val="50000"/>
                  </a:spcBef>
                  <a:buClr>
                    <a:schemeClr val="tx1"/>
                  </a:buClr>
                  <a:buFont typeface="Wingdings" charset="2"/>
                  <a:buChar char="ü"/>
                </a:pPr>
                <a:r>
                  <a:rPr lang="en-US" sz="1800">
                    <a:latin typeface="Tahoma" charset="0"/>
                  </a:rPr>
                  <a:t> el contador de referencia (RCNTR) usado depende de las claves usadas</a:t>
                </a:r>
              </a:p>
              <a:p>
                <a:pPr eaLnBrk="0" hangingPunct="0">
                  <a:spcBef>
                    <a:spcPct val="50000"/>
                  </a:spcBef>
                  <a:buClr>
                    <a:srgbClr val="33CC33"/>
                  </a:buClr>
                  <a:buFont typeface="Monotype Sorts" charset="2"/>
                  <a:buChar char="4"/>
                </a:pPr>
                <a:endParaRPr lang="en-US" sz="800">
                  <a:latin typeface="Tahoma" charset="0"/>
                </a:endParaRPr>
              </a:p>
              <a:p>
                <a:pPr eaLnBrk="0" hangingPunct="0">
                  <a:spcBef>
                    <a:spcPct val="50000"/>
                  </a:spcBef>
                  <a:buClr>
                    <a:schemeClr val="tx1"/>
                  </a:buClr>
                  <a:buFont typeface="Wingdings" charset="2"/>
                  <a:buChar char="ü"/>
                </a:pPr>
                <a:r>
                  <a:rPr lang="en-US" sz="1800">
                    <a:latin typeface="Tahoma" charset="0"/>
                  </a:rPr>
                  <a:t> El valor del contador debe ser mas alto o uno más que el contador de referencia </a:t>
                </a:r>
                <a:r>
                  <a:rPr lang="en-US" sz="2000" b="1">
                    <a:latin typeface="Tahoma" charset="0"/>
                  </a:rPr>
                  <a:t/>
                </a:r>
                <a:br>
                  <a:rPr lang="en-US" sz="2000" b="1">
                    <a:latin typeface="Tahoma" charset="0"/>
                  </a:rPr>
                </a:br>
                <a:r>
                  <a:rPr lang="en-US" sz="1800" i="1">
                    <a:latin typeface="Tahoma" charset="0"/>
                  </a:rPr>
                  <a:t>(ver parámetro SPI)</a:t>
                </a:r>
                <a:endParaRPr lang="en-US" sz="1600" i="1">
                  <a:latin typeface="Tahoma" charset="0"/>
                </a:endParaRPr>
              </a:p>
            </p:txBody>
          </p:sp>
          <p:pic>
            <p:nvPicPr>
              <p:cNvPr id="116829" name="Picture 119"/>
              <p:cNvPicPr>
                <a:picLocks noChangeArrowheads="1"/>
              </p:cNvPicPr>
              <p:nvPr/>
            </p:nvPicPr>
            <p:blipFill>
              <a:blip r:embed="rId5" cstate="print"/>
              <a:srcRect/>
              <a:stretch>
                <a:fillRect/>
              </a:stretch>
            </p:blipFill>
            <p:spPr bwMode="auto">
              <a:xfrm>
                <a:off x="3414" y="2573"/>
                <a:ext cx="2172" cy="1392"/>
              </a:xfrm>
              <a:prstGeom prst="rect">
                <a:avLst/>
              </a:prstGeom>
              <a:noFill/>
              <a:ln w="12700">
                <a:noFill/>
                <a:miter lim="800000"/>
                <a:headEnd/>
                <a:tailEnd/>
              </a:ln>
            </p:spPr>
          </p:pic>
        </p:grpSp>
        <p:grpSp>
          <p:nvGrpSpPr>
            <p:cNvPr id="116755" name="Group 226"/>
            <p:cNvGrpSpPr>
              <a:grpSpLocks/>
            </p:cNvGrpSpPr>
            <p:nvPr/>
          </p:nvGrpSpPr>
          <p:grpSpPr bwMode="auto">
            <a:xfrm>
              <a:off x="3836" y="2579"/>
              <a:ext cx="1856" cy="1363"/>
              <a:chOff x="3836" y="2579"/>
              <a:chExt cx="1856" cy="1363"/>
            </a:xfrm>
          </p:grpSpPr>
          <p:grpSp>
            <p:nvGrpSpPr>
              <p:cNvPr id="116756" name="Group 220"/>
              <p:cNvGrpSpPr>
                <a:grpSpLocks/>
              </p:cNvGrpSpPr>
              <p:nvPr/>
            </p:nvGrpSpPr>
            <p:grpSpPr bwMode="auto">
              <a:xfrm>
                <a:off x="4648" y="2949"/>
                <a:ext cx="1044" cy="790"/>
                <a:chOff x="4654" y="2949"/>
                <a:chExt cx="1044" cy="790"/>
              </a:xfrm>
            </p:grpSpPr>
            <p:grpSp>
              <p:nvGrpSpPr>
                <p:cNvPr id="116805" name="Group 144"/>
                <p:cNvGrpSpPr>
                  <a:grpSpLocks/>
                </p:cNvGrpSpPr>
                <p:nvPr/>
              </p:nvGrpSpPr>
              <p:grpSpPr bwMode="auto">
                <a:xfrm>
                  <a:off x="4888" y="3069"/>
                  <a:ext cx="350" cy="522"/>
                  <a:chOff x="4416" y="2208"/>
                  <a:chExt cx="746" cy="864"/>
                </a:xfrm>
              </p:grpSpPr>
              <p:grpSp>
                <p:nvGrpSpPr>
                  <p:cNvPr id="116810" name="Group 145"/>
                  <p:cNvGrpSpPr>
                    <a:grpSpLocks/>
                  </p:cNvGrpSpPr>
                  <p:nvPr/>
                </p:nvGrpSpPr>
                <p:grpSpPr bwMode="auto">
                  <a:xfrm rot="1558844">
                    <a:off x="4752" y="2448"/>
                    <a:ext cx="211" cy="551"/>
                    <a:chOff x="2074" y="1654"/>
                    <a:chExt cx="211" cy="551"/>
                  </a:xfrm>
                </p:grpSpPr>
                <p:sp>
                  <p:nvSpPr>
                    <p:cNvPr id="116812" name="Freeform 146"/>
                    <p:cNvSpPr>
                      <a:spLocks/>
                    </p:cNvSpPr>
                    <p:nvPr/>
                  </p:nvSpPr>
                  <p:spPr bwMode="auto">
                    <a:xfrm>
                      <a:off x="2130" y="1691"/>
                      <a:ext cx="111" cy="53"/>
                    </a:xfrm>
                    <a:custGeom>
                      <a:avLst/>
                      <a:gdLst>
                        <a:gd name="T0" fmla="*/ 105 w 111"/>
                        <a:gd name="T1" fmla="*/ 0 h 53"/>
                        <a:gd name="T2" fmla="*/ 101 w 111"/>
                        <a:gd name="T3" fmla="*/ 2 h 53"/>
                        <a:gd name="T4" fmla="*/ 101 w 111"/>
                        <a:gd name="T5" fmla="*/ 45 h 53"/>
                        <a:gd name="T6" fmla="*/ 100 w 111"/>
                        <a:gd name="T7" fmla="*/ 45 h 53"/>
                        <a:gd name="T8" fmla="*/ 96 w 111"/>
                        <a:gd name="T9" fmla="*/ 48 h 53"/>
                        <a:gd name="T10" fmla="*/ 91 w 111"/>
                        <a:gd name="T11" fmla="*/ 49 h 53"/>
                        <a:gd name="T12" fmla="*/ 0 w 111"/>
                        <a:gd name="T13" fmla="*/ 49 h 53"/>
                        <a:gd name="T14" fmla="*/ 0 w 111"/>
                        <a:gd name="T15" fmla="*/ 52 h 53"/>
                        <a:gd name="T16" fmla="*/ 110 w 111"/>
                        <a:gd name="T17" fmla="*/ 52 h 53"/>
                        <a:gd name="T18" fmla="*/ 105 w 111"/>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53"/>
                        <a:gd name="T32" fmla="*/ 111 w 111"/>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53">
                          <a:moveTo>
                            <a:pt x="105" y="0"/>
                          </a:moveTo>
                          <a:lnTo>
                            <a:pt x="101" y="2"/>
                          </a:lnTo>
                          <a:lnTo>
                            <a:pt x="101" y="45"/>
                          </a:lnTo>
                          <a:lnTo>
                            <a:pt x="100" y="45"/>
                          </a:lnTo>
                          <a:lnTo>
                            <a:pt x="96" y="48"/>
                          </a:lnTo>
                          <a:lnTo>
                            <a:pt x="91" y="49"/>
                          </a:lnTo>
                          <a:lnTo>
                            <a:pt x="0" y="49"/>
                          </a:lnTo>
                          <a:lnTo>
                            <a:pt x="0" y="52"/>
                          </a:lnTo>
                          <a:lnTo>
                            <a:pt x="110" y="52"/>
                          </a:lnTo>
                          <a:lnTo>
                            <a:pt x="105" y="0"/>
                          </a:lnTo>
                        </a:path>
                      </a:pathLst>
                    </a:custGeom>
                    <a:solidFill>
                      <a:srgbClr val="494949"/>
                    </a:solidFill>
                    <a:ln w="12700" cap="rnd">
                      <a:solidFill>
                        <a:srgbClr val="494949"/>
                      </a:solidFill>
                      <a:round/>
                      <a:headEnd/>
                      <a:tailEnd/>
                    </a:ln>
                  </p:spPr>
                  <p:txBody>
                    <a:bodyPr/>
                    <a:lstStyle/>
                    <a:p>
                      <a:pPr eaLnBrk="0" hangingPunct="0"/>
                      <a:endParaRPr lang="en-US"/>
                    </a:p>
                  </p:txBody>
                </p:sp>
                <p:sp>
                  <p:nvSpPr>
                    <p:cNvPr id="116813" name="Freeform 147"/>
                    <p:cNvSpPr>
                      <a:spLocks/>
                    </p:cNvSpPr>
                    <p:nvPr/>
                  </p:nvSpPr>
                  <p:spPr bwMode="auto">
                    <a:xfrm>
                      <a:off x="2074" y="1660"/>
                      <a:ext cx="66" cy="287"/>
                    </a:xfrm>
                    <a:custGeom>
                      <a:avLst/>
                      <a:gdLst>
                        <a:gd name="T0" fmla="*/ 12 w 66"/>
                        <a:gd name="T1" fmla="*/ 0 h 287"/>
                        <a:gd name="T2" fmla="*/ 0 w 66"/>
                        <a:gd name="T3" fmla="*/ 7 h 287"/>
                        <a:gd name="T4" fmla="*/ 0 w 66"/>
                        <a:gd name="T5" fmla="*/ 234 h 287"/>
                        <a:gd name="T6" fmla="*/ 5 w 66"/>
                        <a:gd name="T7" fmla="*/ 242 h 287"/>
                        <a:gd name="T8" fmla="*/ 8 w 66"/>
                        <a:gd name="T9" fmla="*/ 252 h 287"/>
                        <a:gd name="T10" fmla="*/ 16 w 66"/>
                        <a:gd name="T11" fmla="*/ 259 h 287"/>
                        <a:gd name="T12" fmla="*/ 27 w 66"/>
                        <a:gd name="T13" fmla="*/ 268 h 287"/>
                        <a:gd name="T14" fmla="*/ 38 w 66"/>
                        <a:gd name="T15" fmla="*/ 274 h 287"/>
                        <a:gd name="T16" fmla="*/ 65 w 66"/>
                        <a:gd name="T17" fmla="*/ 286 h 287"/>
                        <a:gd name="T18" fmla="*/ 65 w 66"/>
                        <a:gd name="T19" fmla="*/ 272 h 287"/>
                        <a:gd name="T20" fmla="*/ 19 w 66"/>
                        <a:gd name="T21" fmla="*/ 232 h 287"/>
                        <a:gd name="T22" fmla="*/ 12 w 66"/>
                        <a:gd name="T23" fmla="*/ 0 h 2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287"/>
                        <a:gd name="T38" fmla="*/ 66 w 66"/>
                        <a:gd name="T39" fmla="*/ 287 h 2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287">
                          <a:moveTo>
                            <a:pt x="12" y="0"/>
                          </a:moveTo>
                          <a:lnTo>
                            <a:pt x="0" y="7"/>
                          </a:lnTo>
                          <a:lnTo>
                            <a:pt x="0" y="234"/>
                          </a:lnTo>
                          <a:lnTo>
                            <a:pt x="5" y="242"/>
                          </a:lnTo>
                          <a:lnTo>
                            <a:pt x="8" y="252"/>
                          </a:lnTo>
                          <a:lnTo>
                            <a:pt x="16" y="259"/>
                          </a:lnTo>
                          <a:lnTo>
                            <a:pt x="27" y="268"/>
                          </a:lnTo>
                          <a:lnTo>
                            <a:pt x="38" y="274"/>
                          </a:lnTo>
                          <a:lnTo>
                            <a:pt x="65" y="286"/>
                          </a:lnTo>
                          <a:lnTo>
                            <a:pt x="65" y="272"/>
                          </a:lnTo>
                          <a:lnTo>
                            <a:pt x="19" y="232"/>
                          </a:lnTo>
                          <a:lnTo>
                            <a:pt x="12" y="0"/>
                          </a:lnTo>
                        </a:path>
                      </a:pathLst>
                    </a:custGeom>
                    <a:solidFill>
                      <a:srgbClr val="494949"/>
                    </a:solidFill>
                    <a:ln w="12700" cap="rnd">
                      <a:solidFill>
                        <a:srgbClr val="494949"/>
                      </a:solidFill>
                      <a:round/>
                      <a:headEnd/>
                      <a:tailEnd/>
                    </a:ln>
                  </p:spPr>
                  <p:txBody>
                    <a:bodyPr/>
                    <a:lstStyle/>
                    <a:p>
                      <a:pPr eaLnBrk="0" hangingPunct="0"/>
                      <a:endParaRPr lang="en-US"/>
                    </a:p>
                  </p:txBody>
                </p:sp>
                <p:sp>
                  <p:nvSpPr>
                    <p:cNvPr id="116814" name="Freeform 148"/>
                    <p:cNvSpPr>
                      <a:spLocks/>
                    </p:cNvSpPr>
                    <p:nvPr/>
                  </p:nvSpPr>
                  <p:spPr bwMode="auto">
                    <a:xfrm>
                      <a:off x="2137" y="1928"/>
                      <a:ext cx="25" cy="269"/>
                    </a:xfrm>
                    <a:custGeom>
                      <a:avLst/>
                      <a:gdLst>
                        <a:gd name="T0" fmla="*/ 24 w 25"/>
                        <a:gd name="T1" fmla="*/ 268 h 269"/>
                        <a:gd name="T2" fmla="*/ 14 w 25"/>
                        <a:gd name="T3" fmla="*/ 266 h 269"/>
                        <a:gd name="T4" fmla="*/ 0 w 25"/>
                        <a:gd name="T5" fmla="*/ 252 h 269"/>
                        <a:gd name="T6" fmla="*/ 0 w 25"/>
                        <a:gd name="T7" fmla="*/ 0 h 269"/>
                        <a:gd name="T8" fmla="*/ 9 w 25"/>
                        <a:gd name="T9" fmla="*/ 0 h 269"/>
                        <a:gd name="T10" fmla="*/ 9 w 25"/>
                        <a:gd name="T11" fmla="*/ 252 h 269"/>
                        <a:gd name="T12" fmla="*/ 24 w 25"/>
                        <a:gd name="T13" fmla="*/ 268 h 269"/>
                        <a:gd name="T14" fmla="*/ 0 60000 65536"/>
                        <a:gd name="T15" fmla="*/ 0 60000 65536"/>
                        <a:gd name="T16" fmla="*/ 0 60000 65536"/>
                        <a:gd name="T17" fmla="*/ 0 60000 65536"/>
                        <a:gd name="T18" fmla="*/ 0 60000 65536"/>
                        <a:gd name="T19" fmla="*/ 0 60000 65536"/>
                        <a:gd name="T20" fmla="*/ 0 60000 65536"/>
                        <a:gd name="T21" fmla="*/ 0 w 25"/>
                        <a:gd name="T22" fmla="*/ 0 h 269"/>
                        <a:gd name="T23" fmla="*/ 25 w 25"/>
                        <a:gd name="T24" fmla="*/ 269 h 2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69">
                          <a:moveTo>
                            <a:pt x="24" y="268"/>
                          </a:moveTo>
                          <a:lnTo>
                            <a:pt x="14" y="266"/>
                          </a:lnTo>
                          <a:lnTo>
                            <a:pt x="0" y="252"/>
                          </a:lnTo>
                          <a:lnTo>
                            <a:pt x="0" y="0"/>
                          </a:lnTo>
                          <a:lnTo>
                            <a:pt x="9" y="0"/>
                          </a:lnTo>
                          <a:lnTo>
                            <a:pt x="9" y="252"/>
                          </a:lnTo>
                          <a:lnTo>
                            <a:pt x="24" y="268"/>
                          </a:lnTo>
                        </a:path>
                      </a:pathLst>
                    </a:custGeom>
                    <a:solidFill>
                      <a:srgbClr val="494949"/>
                    </a:solidFill>
                    <a:ln w="12700" cap="rnd">
                      <a:noFill/>
                      <a:round/>
                      <a:headEnd/>
                      <a:tailEnd/>
                    </a:ln>
                  </p:spPr>
                  <p:txBody>
                    <a:bodyPr/>
                    <a:lstStyle/>
                    <a:p>
                      <a:pPr eaLnBrk="0" hangingPunct="0"/>
                      <a:endParaRPr lang="en-US"/>
                    </a:p>
                  </p:txBody>
                </p:sp>
                <p:sp>
                  <p:nvSpPr>
                    <p:cNvPr id="116815" name="Freeform 149"/>
                    <p:cNvSpPr>
                      <a:spLocks/>
                    </p:cNvSpPr>
                    <p:nvPr/>
                  </p:nvSpPr>
                  <p:spPr bwMode="auto">
                    <a:xfrm>
                      <a:off x="2086" y="1654"/>
                      <a:ext cx="199" cy="549"/>
                    </a:xfrm>
                    <a:custGeom>
                      <a:avLst/>
                      <a:gdLst>
                        <a:gd name="T0" fmla="*/ 0 w 199"/>
                        <a:gd name="T1" fmla="*/ 7 h 549"/>
                        <a:gd name="T2" fmla="*/ 2 w 199"/>
                        <a:gd name="T3" fmla="*/ 243 h 549"/>
                        <a:gd name="T4" fmla="*/ 10 w 199"/>
                        <a:gd name="T5" fmla="*/ 259 h 549"/>
                        <a:gd name="T6" fmla="*/ 26 w 199"/>
                        <a:gd name="T7" fmla="*/ 269 h 549"/>
                        <a:gd name="T8" fmla="*/ 46 w 199"/>
                        <a:gd name="T9" fmla="*/ 279 h 549"/>
                        <a:gd name="T10" fmla="*/ 59 w 199"/>
                        <a:gd name="T11" fmla="*/ 293 h 549"/>
                        <a:gd name="T12" fmla="*/ 74 w 199"/>
                        <a:gd name="T13" fmla="*/ 543 h 549"/>
                        <a:gd name="T14" fmla="*/ 96 w 199"/>
                        <a:gd name="T15" fmla="*/ 548 h 549"/>
                        <a:gd name="T16" fmla="*/ 124 w 199"/>
                        <a:gd name="T17" fmla="*/ 508 h 549"/>
                        <a:gd name="T18" fmla="*/ 125 w 199"/>
                        <a:gd name="T19" fmla="*/ 481 h 549"/>
                        <a:gd name="T20" fmla="*/ 128 w 199"/>
                        <a:gd name="T21" fmla="*/ 467 h 549"/>
                        <a:gd name="T22" fmla="*/ 134 w 199"/>
                        <a:gd name="T23" fmla="*/ 450 h 549"/>
                        <a:gd name="T24" fmla="*/ 125 w 199"/>
                        <a:gd name="T25" fmla="*/ 436 h 549"/>
                        <a:gd name="T26" fmla="*/ 128 w 199"/>
                        <a:gd name="T27" fmla="*/ 426 h 549"/>
                        <a:gd name="T28" fmla="*/ 139 w 199"/>
                        <a:gd name="T29" fmla="*/ 392 h 549"/>
                        <a:gd name="T30" fmla="*/ 124 w 199"/>
                        <a:gd name="T31" fmla="*/ 379 h 549"/>
                        <a:gd name="T32" fmla="*/ 140 w 199"/>
                        <a:gd name="T33" fmla="*/ 364 h 549"/>
                        <a:gd name="T34" fmla="*/ 150 w 199"/>
                        <a:gd name="T35" fmla="*/ 304 h 549"/>
                        <a:gd name="T36" fmla="*/ 153 w 199"/>
                        <a:gd name="T37" fmla="*/ 281 h 549"/>
                        <a:gd name="T38" fmla="*/ 175 w 199"/>
                        <a:gd name="T39" fmla="*/ 269 h 549"/>
                        <a:gd name="T40" fmla="*/ 192 w 199"/>
                        <a:gd name="T41" fmla="*/ 259 h 549"/>
                        <a:gd name="T42" fmla="*/ 198 w 199"/>
                        <a:gd name="T43" fmla="*/ 243 h 549"/>
                        <a:gd name="T44" fmla="*/ 198 w 199"/>
                        <a:gd name="T45" fmla="*/ 19 h 549"/>
                        <a:gd name="T46" fmla="*/ 196 w 199"/>
                        <a:gd name="T47" fmla="*/ 14 h 549"/>
                        <a:gd name="T48" fmla="*/ 193 w 199"/>
                        <a:gd name="T49" fmla="*/ 12 h 549"/>
                        <a:gd name="T50" fmla="*/ 175 w 199"/>
                        <a:gd name="T51" fmla="*/ 18 h 549"/>
                        <a:gd name="T52" fmla="*/ 158 w 199"/>
                        <a:gd name="T53" fmla="*/ 32 h 549"/>
                        <a:gd name="T54" fmla="*/ 150 w 199"/>
                        <a:gd name="T55" fmla="*/ 37 h 549"/>
                        <a:gd name="T56" fmla="*/ 150 w 199"/>
                        <a:gd name="T57" fmla="*/ 65 h 549"/>
                        <a:gd name="T58" fmla="*/ 149 w 199"/>
                        <a:gd name="T59" fmla="*/ 80 h 549"/>
                        <a:gd name="T60" fmla="*/ 143 w 199"/>
                        <a:gd name="T61" fmla="*/ 87 h 549"/>
                        <a:gd name="T62" fmla="*/ 54 w 199"/>
                        <a:gd name="T63" fmla="*/ 88 h 549"/>
                        <a:gd name="T64" fmla="*/ 45 w 199"/>
                        <a:gd name="T65" fmla="*/ 86 h 549"/>
                        <a:gd name="T66" fmla="*/ 42 w 199"/>
                        <a:gd name="T67" fmla="*/ 78 h 549"/>
                        <a:gd name="T68" fmla="*/ 43 w 199"/>
                        <a:gd name="T69" fmla="*/ 39 h 549"/>
                        <a:gd name="T70" fmla="*/ 46 w 199"/>
                        <a:gd name="T71" fmla="*/ 36 h 549"/>
                        <a:gd name="T72" fmla="*/ 93 w 199"/>
                        <a:gd name="T73" fmla="*/ 36 h 549"/>
                        <a:gd name="T74" fmla="*/ 104 w 199"/>
                        <a:gd name="T75" fmla="*/ 31 h 549"/>
                        <a:gd name="T76" fmla="*/ 114 w 199"/>
                        <a:gd name="T77" fmla="*/ 26 h 549"/>
                        <a:gd name="T78" fmla="*/ 136 w 199"/>
                        <a:gd name="T79" fmla="*/ 11 h 5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9"/>
                        <a:gd name="T121" fmla="*/ 0 h 549"/>
                        <a:gd name="T122" fmla="*/ 199 w 199"/>
                        <a:gd name="T123" fmla="*/ 549 h 5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9" h="549">
                          <a:moveTo>
                            <a:pt x="176" y="0"/>
                          </a:moveTo>
                          <a:lnTo>
                            <a:pt x="0" y="7"/>
                          </a:lnTo>
                          <a:lnTo>
                            <a:pt x="0" y="234"/>
                          </a:lnTo>
                          <a:lnTo>
                            <a:pt x="2" y="243"/>
                          </a:lnTo>
                          <a:lnTo>
                            <a:pt x="5" y="252"/>
                          </a:lnTo>
                          <a:lnTo>
                            <a:pt x="10" y="259"/>
                          </a:lnTo>
                          <a:lnTo>
                            <a:pt x="16" y="263"/>
                          </a:lnTo>
                          <a:lnTo>
                            <a:pt x="26" y="269"/>
                          </a:lnTo>
                          <a:lnTo>
                            <a:pt x="37" y="275"/>
                          </a:lnTo>
                          <a:lnTo>
                            <a:pt x="46" y="279"/>
                          </a:lnTo>
                          <a:lnTo>
                            <a:pt x="54" y="283"/>
                          </a:lnTo>
                          <a:lnTo>
                            <a:pt x="59" y="293"/>
                          </a:lnTo>
                          <a:lnTo>
                            <a:pt x="59" y="531"/>
                          </a:lnTo>
                          <a:lnTo>
                            <a:pt x="74" y="543"/>
                          </a:lnTo>
                          <a:lnTo>
                            <a:pt x="81" y="548"/>
                          </a:lnTo>
                          <a:lnTo>
                            <a:pt x="96" y="548"/>
                          </a:lnTo>
                          <a:lnTo>
                            <a:pt x="106" y="537"/>
                          </a:lnTo>
                          <a:lnTo>
                            <a:pt x="124" y="508"/>
                          </a:lnTo>
                          <a:lnTo>
                            <a:pt x="118" y="485"/>
                          </a:lnTo>
                          <a:lnTo>
                            <a:pt x="125" y="481"/>
                          </a:lnTo>
                          <a:lnTo>
                            <a:pt x="129" y="476"/>
                          </a:lnTo>
                          <a:lnTo>
                            <a:pt x="128" y="467"/>
                          </a:lnTo>
                          <a:lnTo>
                            <a:pt x="128" y="455"/>
                          </a:lnTo>
                          <a:lnTo>
                            <a:pt x="134" y="450"/>
                          </a:lnTo>
                          <a:lnTo>
                            <a:pt x="134" y="444"/>
                          </a:lnTo>
                          <a:lnTo>
                            <a:pt x="125" y="436"/>
                          </a:lnTo>
                          <a:lnTo>
                            <a:pt x="118" y="432"/>
                          </a:lnTo>
                          <a:lnTo>
                            <a:pt x="128" y="426"/>
                          </a:lnTo>
                          <a:lnTo>
                            <a:pt x="136" y="409"/>
                          </a:lnTo>
                          <a:lnTo>
                            <a:pt x="139" y="392"/>
                          </a:lnTo>
                          <a:lnTo>
                            <a:pt x="128" y="385"/>
                          </a:lnTo>
                          <a:lnTo>
                            <a:pt x="124" y="379"/>
                          </a:lnTo>
                          <a:lnTo>
                            <a:pt x="128" y="368"/>
                          </a:lnTo>
                          <a:lnTo>
                            <a:pt x="140" y="364"/>
                          </a:lnTo>
                          <a:lnTo>
                            <a:pt x="149" y="354"/>
                          </a:lnTo>
                          <a:lnTo>
                            <a:pt x="150" y="304"/>
                          </a:lnTo>
                          <a:lnTo>
                            <a:pt x="149" y="291"/>
                          </a:lnTo>
                          <a:lnTo>
                            <a:pt x="153" y="281"/>
                          </a:lnTo>
                          <a:lnTo>
                            <a:pt x="161" y="275"/>
                          </a:lnTo>
                          <a:lnTo>
                            <a:pt x="175" y="269"/>
                          </a:lnTo>
                          <a:lnTo>
                            <a:pt x="184" y="265"/>
                          </a:lnTo>
                          <a:lnTo>
                            <a:pt x="192" y="259"/>
                          </a:lnTo>
                          <a:lnTo>
                            <a:pt x="196" y="253"/>
                          </a:lnTo>
                          <a:lnTo>
                            <a:pt x="198" y="243"/>
                          </a:lnTo>
                          <a:lnTo>
                            <a:pt x="198" y="240"/>
                          </a:lnTo>
                          <a:lnTo>
                            <a:pt x="198" y="19"/>
                          </a:lnTo>
                          <a:lnTo>
                            <a:pt x="198" y="16"/>
                          </a:lnTo>
                          <a:lnTo>
                            <a:pt x="196" y="14"/>
                          </a:lnTo>
                          <a:lnTo>
                            <a:pt x="195" y="13"/>
                          </a:lnTo>
                          <a:lnTo>
                            <a:pt x="193" y="12"/>
                          </a:lnTo>
                          <a:lnTo>
                            <a:pt x="181" y="12"/>
                          </a:lnTo>
                          <a:lnTo>
                            <a:pt x="175" y="18"/>
                          </a:lnTo>
                          <a:lnTo>
                            <a:pt x="167" y="26"/>
                          </a:lnTo>
                          <a:lnTo>
                            <a:pt x="158" y="32"/>
                          </a:lnTo>
                          <a:lnTo>
                            <a:pt x="153" y="35"/>
                          </a:lnTo>
                          <a:lnTo>
                            <a:pt x="150" y="37"/>
                          </a:lnTo>
                          <a:lnTo>
                            <a:pt x="150" y="48"/>
                          </a:lnTo>
                          <a:lnTo>
                            <a:pt x="150" y="65"/>
                          </a:lnTo>
                          <a:lnTo>
                            <a:pt x="149" y="72"/>
                          </a:lnTo>
                          <a:lnTo>
                            <a:pt x="149" y="80"/>
                          </a:lnTo>
                          <a:lnTo>
                            <a:pt x="147" y="84"/>
                          </a:lnTo>
                          <a:lnTo>
                            <a:pt x="143" y="87"/>
                          </a:lnTo>
                          <a:lnTo>
                            <a:pt x="136" y="88"/>
                          </a:lnTo>
                          <a:lnTo>
                            <a:pt x="54" y="88"/>
                          </a:lnTo>
                          <a:lnTo>
                            <a:pt x="48" y="87"/>
                          </a:lnTo>
                          <a:lnTo>
                            <a:pt x="45" y="86"/>
                          </a:lnTo>
                          <a:lnTo>
                            <a:pt x="43" y="83"/>
                          </a:lnTo>
                          <a:lnTo>
                            <a:pt x="42" y="78"/>
                          </a:lnTo>
                          <a:lnTo>
                            <a:pt x="42" y="42"/>
                          </a:lnTo>
                          <a:lnTo>
                            <a:pt x="43" y="39"/>
                          </a:lnTo>
                          <a:lnTo>
                            <a:pt x="45" y="38"/>
                          </a:lnTo>
                          <a:lnTo>
                            <a:pt x="46" y="36"/>
                          </a:lnTo>
                          <a:lnTo>
                            <a:pt x="52" y="36"/>
                          </a:lnTo>
                          <a:lnTo>
                            <a:pt x="93" y="36"/>
                          </a:lnTo>
                          <a:lnTo>
                            <a:pt x="98" y="34"/>
                          </a:lnTo>
                          <a:lnTo>
                            <a:pt x="104" y="31"/>
                          </a:lnTo>
                          <a:lnTo>
                            <a:pt x="109" y="29"/>
                          </a:lnTo>
                          <a:lnTo>
                            <a:pt x="114" y="26"/>
                          </a:lnTo>
                          <a:lnTo>
                            <a:pt x="154" y="29"/>
                          </a:lnTo>
                          <a:lnTo>
                            <a:pt x="136" y="11"/>
                          </a:lnTo>
                          <a:lnTo>
                            <a:pt x="176" y="0"/>
                          </a:lnTo>
                        </a:path>
                      </a:pathLst>
                    </a:custGeom>
                    <a:solidFill>
                      <a:srgbClr val="B5B5B5"/>
                    </a:solidFill>
                    <a:ln w="12700" cap="rnd">
                      <a:solidFill>
                        <a:srgbClr val="B5B5B5"/>
                      </a:solidFill>
                      <a:round/>
                      <a:headEnd/>
                      <a:tailEnd/>
                    </a:ln>
                  </p:spPr>
                  <p:txBody>
                    <a:bodyPr/>
                    <a:lstStyle/>
                    <a:p>
                      <a:pPr eaLnBrk="0" hangingPunct="0"/>
                      <a:endParaRPr lang="en-US"/>
                    </a:p>
                  </p:txBody>
                </p:sp>
                <p:sp>
                  <p:nvSpPr>
                    <p:cNvPr id="116816" name="Line 150"/>
                    <p:cNvSpPr>
                      <a:spLocks noChangeShapeType="1"/>
                    </p:cNvSpPr>
                    <p:nvPr/>
                  </p:nvSpPr>
                  <p:spPr bwMode="auto">
                    <a:xfrm flipV="1">
                      <a:off x="2167" y="1944"/>
                      <a:ext cx="0" cy="260"/>
                    </a:xfrm>
                    <a:prstGeom prst="line">
                      <a:avLst/>
                    </a:prstGeom>
                    <a:noFill/>
                    <a:ln w="12700">
                      <a:solidFill>
                        <a:srgbClr val="6D6D6D"/>
                      </a:solidFill>
                      <a:round/>
                      <a:headEnd/>
                      <a:tailEnd/>
                    </a:ln>
                  </p:spPr>
                  <p:txBody>
                    <a:bodyPr wrap="none" anchor="ctr"/>
                    <a:lstStyle/>
                    <a:p>
                      <a:endParaRPr lang="es-MX"/>
                    </a:p>
                  </p:txBody>
                </p:sp>
                <p:sp>
                  <p:nvSpPr>
                    <p:cNvPr id="116817" name="Freeform 151"/>
                    <p:cNvSpPr>
                      <a:spLocks/>
                    </p:cNvSpPr>
                    <p:nvPr/>
                  </p:nvSpPr>
                  <p:spPr bwMode="auto">
                    <a:xfrm>
                      <a:off x="2167" y="1948"/>
                      <a:ext cx="13" cy="255"/>
                    </a:xfrm>
                    <a:custGeom>
                      <a:avLst/>
                      <a:gdLst>
                        <a:gd name="T0" fmla="*/ 0 w 13"/>
                        <a:gd name="T1" fmla="*/ 0 h 255"/>
                        <a:gd name="T2" fmla="*/ 12 w 13"/>
                        <a:gd name="T3" fmla="*/ 0 h 255"/>
                        <a:gd name="T4" fmla="*/ 12 w 13"/>
                        <a:gd name="T5" fmla="*/ 254 h 255"/>
                        <a:gd name="T6" fmla="*/ 8 w 13"/>
                        <a:gd name="T7" fmla="*/ 254 h 255"/>
                        <a:gd name="T8" fmla="*/ 8 w 13"/>
                        <a:gd name="T9" fmla="*/ 5 h 255"/>
                        <a:gd name="T10" fmla="*/ 0 w 13"/>
                        <a:gd name="T11" fmla="*/ 5 h 255"/>
                        <a:gd name="T12" fmla="*/ 0 w 13"/>
                        <a:gd name="T13" fmla="*/ 0 h 255"/>
                        <a:gd name="T14" fmla="*/ 0 60000 65536"/>
                        <a:gd name="T15" fmla="*/ 0 60000 65536"/>
                        <a:gd name="T16" fmla="*/ 0 60000 65536"/>
                        <a:gd name="T17" fmla="*/ 0 60000 65536"/>
                        <a:gd name="T18" fmla="*/ 0 60000 65536"/>
                        <a:gd name="T19" fmla="*/ 0 60000 65536"/>
                        <a:gd name="T20" fmla="*/ 0 60000 65536"/>
                        <a:gd name="T21" fmla="*/ 0 w 13"/>
                        <a:gd name="T22" fmla="*/ 0 h 255"/>
                        <a:gd name="T23" fmla="*/ 13 w 13"/>
                        <a:gd name="T24" fmla="*/ 255 h 2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55">
                          <a:moveTo>
                            <a:pt x="0" y="0"/>
                          </a:moveTo>
                          <a:lnTo>
                            <a:pt x="12" y="0"/>
                          </a:lnTo>
                          <a:lnTo>
                            <a:pt x="12" y="254"/>
                          </a:lnTo>
                          <a:lnTo>
                            <a:pt x="8" y="254"/>
                          </a:lnTo>
                          <a:lnTo>
                            <a:pt x="8" y="5"/>
                          </a:lnTo>
                          <a:lnTo>
                            <a:pt x="0" y="5"/>
                          </a:lnTo>
                          <a:lnTo>
                            <a:pt x="0" y="0"/>
                          </a:lnTo>
                        </a:path>
                      </a:pathLst>
                    </a:custGeom>
                    <a:solidFill>
                      <a:srgbClr val="6D6D6D"/>
                    </a:solidFill>
                    <a:ln w="12700" cap="rnd">
                      <a:solidFill>
                        <a:srgbClr val="6D6D6D"/>
                      </a:solidFill>
                      <a:round/>
                      <a:headEnd/>
                      <a:tailEnd/>
                    </a:ln>
                  </p:spPr>
                  <p:txBody>
                    <a:bodyPr/>
                    <a:lstStyle/>
                    <a:p>
                      <a:pPr eaLnBrk="0" hangingPunct="0"/>
                      <a:endParaRPr lang="en-US"/>
                    </a:p>
                  </p:txBody>
                </p:sp>
                <p:sp>
                  <p:nvSpPr>
                    <p:cNvPr id="116818" name="Line 152"/>
                    <p:cNvSpPr>
                      <a:spLocks noChangeShapeType="1"/>
                    </p:cNvSpPr>
                    <p:nvPr/>
                  </p:nvSpPr>
                  <p:spPr bwMode="auto">
                    <a:xfrm flipV="1">
                      <a:off x="2164" y="1970"/>
                      <a:ext cx="0" cy="235"/>
                    </a:xfrm>
                    <a:prstGeom prst="line">
                      <a:avLst/>
                    </a:prstGeom>
                    <a:noFill/>
                    <a:ln w="12700">
                      <a:solidFill>
                        <a:srgbClr val="6D6D6D"/>
                      </a:solidFill>
                      <a:round/>
                      <a:headEnd/>
                      <a:tailEnd/>
                    </a:ln>
                  </p:spPr>
                  <p:txBody>
                    <a:bodyPr wrap="none" anchor="ctr"/>
                    <a:lstStyle/>
                    <a:p>
                      <a:endParaRPr lang="es-MX"/>
                    </a:p>
                  </p:txBody>
                </p:sp>
                <p:sp>
                  <p:nvSpPr>
                    <p:cNvPr id="116819" name="Freeform 153"/>
                    <p:cNvSpPr>
                      <a:spLocks/>
                    </p:cNvSpPr>
                    <p:nvPr/>
                  </p:nvSpPr>
                  <p:spPr bwMode="auto">
                    <a:xfrm>
                      <a:off x="2200" y="1948"/>
                      <a:ext cx="23" cy="76"/>
                    </a:xfrm>
                    <a:custGeom>
                      <a:avLst/>
                      <a:gdLst>
                        <a:gd name="T0" fmla="*/ 0 w 23"/>
                        <a:gd name="T1" fmla="*/ 0 h 76"/>
                        <a:gd name="T2" fmla="*/ 22 w 23"/>
                        <a:gd name="T3" fmla="*/ 0 h 76"/>
                        <a:gd name="T4" fmla="*/ 22 w 23"/>
                        <a:gd name="T5" fmla="*/ 70 h 76"/>
                        <a:gd name="T6" fmla="*/ 15 w 23"/>
                        <a:gd name="T7" fmla="*/ 75 h 76"/>
                        <a:gd name="T8" fmla="*/ 15 w 23"/>
                        <a:gd name="T9" fmla="*/ 5 h 76"/>
                        <a:gd name="T10" fmla="*/ 2 w 23"/>
                        <a:gd name="T11" fmla="*/ 5 h 76"/>
                        <a:gd name="T12" fmla="*/ 0 w 23"/>
                        <a:gd name="T13" fmla="*/ 0 h 76"/>
                        <a:gd name="T14" fmla="*/ 0 60000 65536"/>
                        <a:gd name="T15" fmla="*/ 0 60000 65536"/>
                        <a:gd name="T16" fmla="*/ 0 60000 65536"/>
                        <a:gd name="T17" fmla="*/ 0 60000 65536"/>
                        <a:gd name="T18" fmla="*/ 0 60000 65536"/>
                        <a:gd name="T19" fmla="*/ 0 60000 65536"/>
                        <a:gd name="T20" fmla="*/ 0 60000 65536"/>
                        <a:gd name="T21" fmla="*/ 0 w 23"/>
                        <a:gd name="T22" fmla="*/ 0 h 76"/>
                        <a:gd name="T23" fmla="*/ 23 w 23"/>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76">
                          <a:moveTo>
                            <a:pt x="0" y="0"/>
                          </a:moveTo>
                          <a:lnTo>
                            <a:pt x="22" y="0"/>
                          </a:lnTo>
                          <a:lnTo>
                            <a:pt x="22" y="70"/>
                          </a:lnTo>
                          <a:lnTo>
                            <a:pt x="15" y="75"/>
                          </a:lnTo>
                          <a:lnTo>
                            <a:pt x="15" y="5"/>
                          </a:lnTo>
                          <a:lnTo>
                            <a:pt x="2" y="5"/>
                          </a:lnTo>
                          <a:lnTo>
                            <a:pt x="0" y="0"/>
                          </a:lnTo>
                        </a:path>
                      </a:pathLst>
                    </a:custGeom>
                    <a:solidFill>
                      <a:srgbClr val="6D6D6D"/>
                    </a:solidFill>
                    <a:ln w="12700" cap="rnd">
                      <a:solidFill>
                        <a:srgbClr val="6D6D6D"/>
                      </a:solidFill>
                      <a:round/>
                      <a:headEnd/>
                      <a:tailEnd/>
                    </a:ln>
                  </p:spPr>
                  <p:txBody>
                    <a:bodyPr/>
                    <a:lstStyle/>
                    <a:p>
                      <a:pPr eaLnBrk="0" hangingPunct="0"/>
                      <a:endParaRPr lang="en-US"/>
                    </a:p>
                  </p:txBody>
                </p:sp>
                <p:sp>
                  <p:nvSpPr>
                    <p:cNvPr id="116820" name="Freeform 154"/>
                    <p:cNvSpPr>
                      <a:spLocks/>
                    </p:cNvSpPr>
                    <p:nvPr/>
                  </p:nvSpPr>
                  <p:spPr bwMode="auto">
                    <a:xfrm>
                      <a:off x="2115" y="1756"/>
                      <a:ext cx="138" cy="140"/>
                    </a:xfrm>
                    <a:custGeom>
                      <a:avLst/>
                      <a:gdLst>
                        <a:gd name="T0" fmla="*/ 20 w 138"/>
                        <a:gd name="T1" fmla="*/ 139 h 140"/>
                        <a:gd name="T2" fmla="*/ 12 w 138"/>
                        <a:gd name="T3" fmla="*/ 137 h 140"/>
                        <a:gd name="T4" fmla="*/ 6 w 138"/>
                        <a:gd name="T5" fmla="*/ 133 h 140"/>
                        <a:gd name="T6" fmla="*/ 3 w 138"/>
                        <a:gd name="T7" fmla="*/ 127 h 140"/>
                        <a:gd name="T8" fmla="*/ 0 w 138"/>
                        <a:gd name="T9" fmla="*/ 118 h 140"/>
                        <a:gd name="T10" fmla="*/ 0 w 138"/>
                        <a:gd name="T11" fmla="*/ 24 h 140"/>
                        <a:gd name="T12" fmla="*/ 0 w 138"/>
                        <a:gd name="T13" fmla="*/ 13 h 140"/>
                        <a:gd name="T14" fmla="*/ 4 w 138"/>
                        <a:gd name="T15" fmla="*/ 6 h 140"/>
                        <a:gd name="T16" fmla="*/ 10 w 138"/>
                        <a:gd name="T17" fmla="*/ 3 h 140"/>
                        <a:gd name="T18" fmla="*/ 20 w 138"/>
                        <a:gd name="T19" fmla="*/ 0 h 140"/>
                        <a:gd name="T20" fmla="*/ 119 w 138"/>
                        <a:gd name="T21" fmla="*/ 0 h 140"/>
                        <a:gd name="T22" fmla="*/ 129 w 138"/>
                        <a:gd name="T23" fmla="*/ 3 h 140"/>
                        <a:gd name="T24" fmla="*/ 134 w 138"/>
                        <a:gd name="T25" fmla="*/ 6 h 140"/>
                        <a:gd name="T26" fmla="*/ 136 w 138"/>
                        <a:gd name="T27" fmla="*/ 9 h 140"/>
                        <a:gd name="T28" fmla="*/ 137 w 138"/>
                        <a:gd name="T29" fmla="*/ 13 h 140"/>
                        <a:gd name="T30" fmla="*/ 137 w 138"/>
                        <a:gd name="T31" fmla="*/ 24 h 140"/>
                        <a:gd name="T32" fmla="*/ 137 w 138"/>
                        <a:gd name="T33" fmla="*/ 118 h 140"/>
                        <a:gd name="T34" fmla="*/ 136 w 138"/>
                        <a:gd name="T35" fmla="*/ 129 h 140"/>
                        <a:gd name="T36" fmla="*/ 134 w 138"/>
                        <a:gd name="T37" fmla="*/ 136 h 140"/>
                        <a:gd name="T38" fmla="*/ 132 w 138"/>
                        <a:gd name="T39" fmla="*/ 137 h 140"/>
                        <a:gd name="T40" fmla="*/ 128 w 138"/>
                        <a:gd name="T41" fmla="*/ 138 h 140"/>
                        <a:gd name="T42" fmla="*/ 119 w 138"/>
                        <a:gd name="T43" fmla="*/ 139 h 140"/>
                        <a:gd name="T44" fmla="*/ 20 w 138"/>
                        <a:gd name="T45" fmla="*/ 139 h 1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8"/>
                        <a:gd name="T70" fmla="*/ 0 h 140"/>
                        <a:gd name="T71" fmla="*/ 138 w 138"/>
                        <a:gd name="T72" fmla="*/ 140 h 1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8" h="140">
                          <a:moveTo>
                            <a:pt x="20" y="139"/>
                          </a:moveTo>
                          <a:lnTo>
                            <a:pt x="12" y="137"/>
                          </a:lnTo>
                          <a:lnTo>
                            <a:pt x="6" y="133"/>
                          </a:lnTo>
                          <a:lnTo>
                            <a:pt x="3" y="127"/>
                          </a:lnTo>
                          <a:lnTo>
                            <a:pt x="0" y="118"/>
                          </a:lnTo>
                          <a:lnTo>
                            <a:pt x="0" y="24"/>
                          </a:lnTo>
                          <a:lnTo>
                            <a:pt x="0" y="13"/>
                          </a:lnTo>
                          <a:lnTo>
                            <a:pt x="4" y="6"/>
                          </a:lnTo>
                          <a:lnTo>
                            <a:pt x="10" y="3"/>
                          </a:lnTo>
                          <a:lnTo>
                            <a:pt x="20" y="0"/>
                          </a:lnTo>
                          <a:lnTo>
                            <a:pt x="119" y="0"/>
                          </a:lnTo>
                          <a:lnTo>
                            <a:pt x="129" y="3"/>
                          </a:lnTo>
                          <a:lnTo>
                            <a:pt x="134" y="6"/>
                          </a:lnTo>
                          <a:lnTo>
                            <a:pt x="136" y="9"/>
                          </a:lnTo>
                          <a:lnTo>
                            <a:pt x="137" y="13"/>
                          </a:lnTo>
                          <a:lnTo>
                            <a:pt x="137" y="24"/>
                          </a:lnTo>
                          <a:lnTo>
                            <a:pt x="137" y="118"/>
                          </a:lnTo>
                          <a:lnTo>
                            <a:pt x="136" y="129"/>
                          </a:lnTo>
                          <a:lnTo>
                            <a:pt x="134" y="136"/>
                          </a:lnTo>
                          <a:lnTo>
                            <a:pt x="132" y="137"/>
                          </a:lnTo>
                          <a:lnTo>
                            <a:pt x="128" y="138"/>
                          </a:lnTo>
                          <a:lnTo>
                            <a:pt x="119" y="139"/>
                          </a:lnTo>
                          <a:lnTo>
                            <a:pt x="20" y="139"/>
                          </a:lnTo>
                        </a:path>
                      </a:pathLst>
                    </a:custGeom>
                    <a:noFill/>
                    <a:ln w="12700" cap="rnd">
                      <a:solidFill>
                        <a:srgbClr val="6D6D6D"/>
                      </a:solidFill>
                      <a:round/>
                      <a:headEnd/>
                      <a:tailEnd/>
                    </a:ln>
                  </p:spPr>
                  <p:txBody>
                    <a:bodyPr/>
                    <a:lstStyle/>
                    <a:p>
                      <a:pPr eaLnBrk="0" hangingPunct="0"/>
                      <a:endParaRPr lang="en-US"/>
                    </a:p>
                  </p:txBody>
                </p:sp>
                <p:sp>
                  <p:nvSpPr>
                    <p:cNvPr id="116821" name="Freeform 155"/>
                    <p:cNvSpPr>
                      <a:spLocks/>
                    </p:cNvSpPr>
                    <p:nvPr/>
                  </p:nvSpPr>
                  <p:spPr bwMode="auto">
                    <a:xfrm>
                      <a:off x="2137" y="1774"/>
                      <a:ext cx="92" cy="106"/>
                    </a:xfrm>
                    <a:custGeom>
                      <a:avLst/>
                      <a:gdLst>
                        <a:gd name="T0" fmla="*/ 13 w 92"/>
                        <a:gd name="T1" fmla="*/ 105 h 106"/>
                        <a:gd name="T2" fmla="*/ 7 w 92"/>
                        <a:gd name="T3" fmla="*/ 104 h 106"/>
                        <a:gd name="T4" fmla="*/ 4 w 92"/>
                        <a:gd name="T5" fmla="*/ 101 h 106"/>
                        <a:gd name="T6" fmla="*/ 2 w 92"/>
                        <a:gd name="T7" fmla="*/ 97 h 106"/>
                        <a:gd name="T8" fmla="*/ 0 w 92"/>
                        <a:gd name="T9" fmla="*/ 90 h 106"/>
                        <a:gd name="T10" fmla="*/ 0 w 92"/>
                        <a:gd name="T11" fmla="*/ 18 h 106"/>
                        <a:gd name="T12" fmla="*/ 0 w 92"/>
                        <a:gd name="T13" fmla="*/ 10 h 106"/>
                        <a:gd name="T14" fmla="*/ 2 w 92"/>
                        <a:gd name="T15" fmla="*/ 5 h 106"/>
                        <a:gd name="T16" fmla="*/ 6 w 92"/>
                        <a:gd name="T17" fmla="*/ 3 h 106"/>
                        <a:gd name="T18" fmla="*/ 13 w 92"/>
                        <a:gd name="T19" fmla="*/ 0 h 106"/>
                        <a:gd name="T20" fmla="*/ 79 w 92"/>
                        <a:gd name="T21" fmla="*/ 0 h 106"/>
                        <a:gd name="T22" fmla="*/ 86 w 92"/>
                        <a:gd name="T23" fmla="*/ 3 h 106"/>
                        <a:gd name="T24" fmla="*/ 90 w 92"/>
                        <a:gd name="T25" fmla="*/ 5 h 106"/>
                        <a:gd name="T26" fmla="*/ 91 w 92"/>
                        <a:gd name="T27" fmla="*/ 8 h 106"/>
                        <a:gd name="T28" fmla="*/ 91 w 92"/>
                        <a:gd name="T29" fmla="*/ 11 h 106"/>
                        <a:gd name="T30" fmla="*/ 91 w 92"/>
                        <a:gd name="T31" fmla="*/ 18 h 106"/>
                        <a:gd name="T32" fmla="*/ 91 w 92"/>
                        <a:gd name="T33" fmla="*/ 90 h 106"/>
                        <a:gd name="T34" fmla="*/ 91 w 92"/>
                        <a:gd name="T35" fmla="*/ 98 h 106"/>
                        <a:gd name="T36" fmla="*/ 90 w 92"/>
                        <a:gd name="T37" fmla="*/ 103 h 106"/>
                        <a:gd name="T38" fmla="*/ 87 w 92"/>
                        <a:gd name="T39" fmla="*/ 104 h 106"/>
                        <a:gd name="T40" fmla="*/ 85 w 92"/>
                        <a:gd name="T41" fmla="*/ 104 h 106"/>
                        <a:gd name="T42" fmla="*/ 79 w 92"/>
                        <a:gd name="T43" fmla="*/ 105 h 106"/>
                        <a:gd name="T44" fmla="*/ 13 w 92"/>
                        <a:gd name="T45" fmla="*/ 105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106"/>
                        <a:gd name="T71" fmla="*/ 92 w 92"/>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106">
                          <a:moveTo>
                            <a:pt x="13" y="105"/>
                          </a:moveTo>
                          <a:lnTo>
                            <a:pt x="7" y="104"/>
                          </a:lnTo>
                          <a:lnTo>
                            <a:pt x="4" y="101"/>
                          </a:lnTo>
                          <a:lnTo>
                            <a:pt x="2" y="97"/>
                          </a:lnTo>
                          <a:lnTo>
                            <a:pt x="0" y="90"/>
                          </a:lnTo>
                          <a:lnTo>
                            <a:pt x="0" y="18"/>
                          </a:lnTo>
                          <a:lnTo>
                            <a:pt x="0" y="10"/>
                          </a:lnTo>
                          <a:lnTo>
                            <a:pt x="2" y="5"/>
                          </a:lnTo>
                          <a:lnTo>
                            <a:pt x="6" y="3"/>
                          </a:lnTo>
                          <a:lnTo>
                            <a:pt x="13" y="0"/>
                          </a:lnTo>
                          <a:lnTo>
                            <a:pt x="79" y="0"/>
                          </a:lnTo>
                          <a:lnTo>
                            <a:pt x="86" y="3"/>
                          </a:lnTo>
                          <a:lnTo>
                            <a:pt x="90" y="5"/>
                          </a:lnTo>
                          <a:lnTo>
                            <a:pt x="91" y="8"/>
                          </a:lnTo>
                          <a:lnTo>
                            <a:pt x="91" y="11"/>
                          </a:lnTo>
                          <a:lnTo>
                            <a:pt x="91" y="18"/>
                          </a:lnTo>
                          <a:lnTo>
                            <a:pt x="91" y="90"/>
                          </a:lnTo>
                          <a:lnTo>
                            <a:pt x="91" y="98"/>
                          </a:lnTo>
                          <a:lnTo>
                            <a:pt x="90" y="103"/>
                          </a:lnTo>
                          <a:lnTo>
                            <a:pt x="87" y="104"/>
                          </a:lnTo>
                          <a:lnTo>
                            <a:pt x="85" y="104"/>
                          </a:lnTo>
                          <a:lnTo>
                            <a:pt x="79" y="105"/>
                          </a:lnTo>
                          <a:lnTo>
                            <a:pt x="13" y="105"/>
                          </a:lnTo>
                        </a:path>
                      </a:pathLst>
                    </a:custGeom>
                    <a:noFill/>
                    <a:ln w="12700" cap="rnd">
                      <a:solidFill>
                        <a:srgbClr val="6D6D6D"/>
                      </a:solidFill>
                      <a:round/>
                      <a:headEnd/>
                      <a:tailEnd/>
                    </a:ln>
                  </p:spPr>
                  <p:txBody>
                    <a:bodyPr/>
                    <a:lstStyle/>
                    <a:p>
                      <a:pPr eaLnBrk="0" hangingPunct="0"/>
                      <a:endParaRPr lang="en-US"/>
                    </a:p>
                  </p:txBody>
                </p:sp>
                <p:sp>
                  <p:nvSpPr>
                    <p:cNvPr id="116822" name="Freeform 156"/>
                    <p:cNvSpPr>
                      <a:spLocks/>
                    </p:cNvSpPr>
                    <p:nvPr/>
                  </p:nvSpPr>
                  <p:spPr bwMode="auto">
                    <a:xfrm>
                      <a:off x="2230" y="1763"/>
                      <a:ext cx="11" cy="115"/>
                    </a:xfrm>
                    <a:custGeom>
                      <a:avLst/>
                      <a:gdLst>
                        <a:gd name="T0" fmla="*/ 8 w 11"/>
                        <a:gd name="T1" fmla="*/ 114 h 115"/>
                        <a:gd name="T2" fmla="*/ 9 w 11"/>
                        <a:gd name="T3" fmla="*/ 114 h 115"/>
                        <a:gd name="T4" fmla="*/ 9 w 11"/>
                        <a:gd name="T5" fmla="*/ 15 h 115"/>
                        <a:gd name="T6" fmla="*/ 9 w 11"/>
                        <a:gd name="T7" fmla="*/ 13 h 115"/>
                        <a:gd name="T8" fmla="*/ 10 w 11"/>
                        <a:gd name="T9" fmla="*/ 12 h 115"/>
                        <a:gd name="T10" fmla="*/ 9 w 11"/>
                        <a:gd name="T11" fmla="*/ 11 h 115"/>
                        <a:gd name="T12" fmla="*/ 9 w 11"/>
                        <a:gd name="T13" fmla="*/ 10 h 115"/>
                        <a:gd name="T14" fmla="*/ 9 w 11"/>
                        <a:gd name="T15" fmla="*/ 9 h 115"/>
                        <a:gd name="T16" fmla="*/ 9 w 11"/>
                        <a:gd name="T17" fmla="*/ 8 h 115"/>
                        <a:gd name="T18" fmla="*/ 9 w 11"/>
                        <a:gd name="T19" fmla="*/ 7 h 115"/>
                        <a:gd name="T20" fmla="*/ 9 w 11"/>
                        <a:gd name="T21" fmla="*/ 6 h 115"/>
                        <a:gd name="T22" fmla="*/ 8 w 11"/>
                        <a:gd name="T23" fmla="*/ 5 h 115"/>
                        <a:gd name="T24" fmla="*/ 8 w 11"/>
                        <a:gd name="T25" fmla="*/ 5 h 115"/>
                        <a:gd name="T26" fmla="*/ 7 w 11"/>
                        <a:gd name="T27" fmla="*/ 4 h 115"/>
                        <a:gd name="T28" fmla="*/ 6 w 11"/>
                        <a:gd name="T29" fmla="*/ 3 h 115"/>
                        <a:gd name="T30" fmla="*/ 6 w 11"/>
                        <a:gd name="T31" fmla="*/ 2 h 115"/>
                        <a:gd name="T32" fmla="*/ 5 w 11"/>
                        <a:gd name="T33" fmla="*/ 2 h 115"/>
                        <a:gd name="T34" fmla="*/ 5 w 11"/>
                        <a:gd name="T35" fmla="*/ 1 h 115"/>
                        <a:gd name="T36" fmla="*/ 4 w 11"/>
                        <a:gd name="T37" fmla="*/ 1 h 115"/>
                        <a:gd name="T38" fmla="*/ 4 w 11"/>
                        <a:gd name="T39" fmla="*/ 1 h 115"/>
                        <a:gd name="T40" fmla="*/ 3 w 11"/>
                        <a:gd name="T41" fmla="*/ 0 h 115"/>
                        <a:gd name="T42" fmla="*/ 2 w 11"/>
                        <a:gd name="T43" fmla="*/ 0 h 115"/>
                        <a:gd name="T44" fmla="*/ 0 w 11"/>
                        <a:gd name="T45" fmla="*/ 2 h 115"/>
                        <a:gd name="T46" fmla="*/ 1 w 11"/>
                        <a:gd name="T47" fmla="*/ 2 h 115"/>
                        <a:gd name="T48" fmla="*/ 2 w 11"/>
                        <a:gd name="T49" fmla="*/ 2 h 115"/>
                        <a:gd name="T50" fmla="*/ 2 w 11"/>
                        <a:gd name="T51" fmla="*/ 3 h 115"/>
                        <a:gd name="T52" fmla="*/ 3 w 11"/>
                        <a:gd name="T53" fmla="*/ 3 h 115"/>
                        <a:gd name="T54" fmla="*/ 4 w 11"/>
                        <a:gd name="T55" fmla="*/ 4 h 115"/>
                        <a:gd name="T56" fmla="*/ 4 w 11"/>
                        <a:gd name="T57" fmla="*/ 4 h 115"/>
                        <a:gd name="T58" fmla="*/ 5 w 11"/>
                        <a:gd name="T59" fmla="*/ 5 h 115"/>
                        <a:gd name="T60" fmla="*/ 5 w 11"/>
                        <a:gd name="T61" fmla="*/ 6 h 115"/>
                        <a:gd name="T62" fmla="*/ 6 w 11"/>
                        <a:gd name="T63" fmla="*/ 7 h 115"/>
                        <a:gd name="T64" fmla="*/ 6 w 11"/>
                        <a:gd name="T65" fmla="*/ 7 h 115"/>
                        <a:gd name="T66" fmla="*/ 7 w 11"/>
                        <a:gd name="T67" fmla="*/ 8 h 115"/>
                        <a:gd name="T68" fmla="*/ 7 w 11"/>
                        <a:gd name="T69" fmla="*/ 9 h 115"/>
                        <a:gd name="T70" fmla="*/ 7 w 11"/>
                        <a:gd name="T71" fmla="*/ 10 h 115"/>
                        <a:gd name="T72" fmla="*/ 8 w 11"/>
                        <a:gd name="T73" fmla="*/ 11 h 115"/>
                        <a:gd name="T74" fmla="*/ 8 w 11"/>
                        <a:gd name="T75" fmla="*/ 12 h 115"/>
                        <a:gd name="T76" fmla="*/ 8 w 11"/>
                        <a:gd name="T77" fmla="*/ 13 h 115"/>
                        <a:gd name="T78" fmla="*/ 8 w 11"/>
                        <a:gd name="T79" fmla="*/ 14 h 115"/>
                        <a:gd name="T80" fmla="*/ 8 w 11"/>
                        <a:gd name="T81" fmla="*/ 14 h 115"/>
                        <a:gd name="T82" fmla="*/ 8 w 11"/>
                        <a:gd name="T83" fmla="*/ 114 h 1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115"/>
                        <a:gd name="T128" fmla="*/ 11 w 11"/>
                        <a:gd name="T129" fmla="*/ 115 h 1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115">
                          <a:moveTo>
                            <a:pt x="8" y="114"/>
                          </a:moveTo>
                          <a:lnTo>
                            <a:pt x="9" y="114"/>
                          </a:lnTo>
                          <a:lnTo>
                            <a:pt x="9" y="15"/>
                          </a:lnTo>
                          <a:lnTo>
                            <a:pt x="9" y="13"/>
                          </a:lnTo>
                          <a:lnTo>
                            <a:pt x="10" y="12"/>
                          </a:lnTo>
                          <a:lnTo>
                            <a:pt x="9" y="11"/>
                          </a:lnTo>
                          <a:lnTo>
                            <a:pt x="9" y="10"/>
                          </a:lnTo>
                          <a:lnTo>
                            <a:pt x="9" y="9"/>
                          </a:lnTo>
                          <a:lnTo>
                            <a:pt x="9" y="8"/>
                          </a:lnTo>
                          <a:lnTo>
                            <a:pt x="9" y="7"/>
                          </a:lnTo>
                          <a:lnTo>
                            <a:pt x="9" y="6"/>
                          </a:lnTo>
                          <a:lnTo>
                            <a:pt x="8" y="5"/>
                          </a:lnTo>
                          <a:lnTo>
                            <a:pt x="7" y="4"/>
                          </a:lnTo>
                          <a:lnTo>
                            <a:pt x="6" y="3"/>
                          </a:lnTo>
                          <a:lnTo>
                            <a:pt x="6" y="2"/>
                          </a:lnTo>
                          <a:lnTo>
                            <a:pt x="5" y="2"/>
                          </a:lnTo>
                          <a:lnTo>
                            <a:pt x="5" y="1"/>
                          </a:lnTo>
                          <a:lnTo>
                            <a:pt x="4" y="1"/>
                          </a:lnTo>
                          <a:lnTo>
                            <a:pt x="3" y="0"/>
                          </a:lnTo>
                          <a:lnTo>
                            <a:pt x="2" y="0"/>
                          </a:lnTo>
                          <a:lnTo>
                            <a:pt x="0" y="2"/>
                          </a:lnTo>
                          <a:lnTo>
                            <a:pt x="1" y="2"/>
                          </a:lnTo>
                          <a:lnTo>
                            <a:pt x="2" y="2"/>
                          </a:lnTo>
                          <a:lnTo>
                            <a:pt x="2" y="3"/>
                          </a:lnTo>
                          <a:lnTo>
                            <a:pt x="3" y="3"/>
                          </a:lnTo>
                          <a:lnTo>
                            <a:pt x="4" y="4"/>
                          </a:lnTo>
                          <a:lnTo>
                            <a:pt x="5" y="5"/>
                          </a:lnTo>
                          <a:lnTo>
                            <a:pt x="5" y="6"/>
                          </a:lnTo>
                          <a:lnTo>
                            <a:pt x="6" y="7"/>
                          </a:lnTo>
                          <a:lnTo>
                            <a:pt x="7" y="8"/>
                          </a:lnTo>
                          <a:lnTo>
                            <a:pt x="7" y="9"/>
                          </a:lnTo>
                          <a:lnTo>
                            <a:pt x="7" y="10"/>
                          </a:lnTo>
                          <a:lnTo>
                            <a:pt x="8" y="11"/>
                          </a:lnTo>
                          <a:lnTo>
                            <a:pt x="8" y="12"/>
                          </a:lnTo>
                          <a:lnTo>
                            <a:pt x="8" y="13"/>
                          </a:lnTo>
                          <a:lnTo>
                            <a:pt x="8" y="14"/>
                          </a:lnTo>
                          <a:lnTo>
                            <a:pt x="8" y="114"/>
                          </a:lnTo>
                        </a:path>
                      </a:pathLst>
                    </a:custGeom>
                    <a:solidFill>
                      <a:srgbClr val="DBDBDB"/>
                    </a:solidFill>
                    <a:ln w="12700" cap="rnd">
                      <a:noFill/>
                      <a:round/>
                      <a:headEnd/>
                      <a:tailEnd/>
                    </a:ln>
                  </p:spPr>
                  <p:txBody>
                    <a:bodyPr/>
                    <a:lstStyle/>
                    <a:p>
                      <a:pPr eaLnBrk="0" hangingPunct="0"/>
                      <a:endParaRPr lang="en-US"/>
                    </a:p>
                  </p:txBody>
                </p:sp>
                <p:sp>
                  <p:nvSpPr>
                    <p:cNvPr id="116823" name="Freeform 157"/>
                    <p:cNvSpPr>
                      <a:spLocks/>
                    </p:cNvSpPr>
                    <p:nvPr/>
                  </p:nvSpPr>
                  <p:spPr bwMode="auto">
                    <a:xfrm>
                      <a:off x="2194" y="1779"/>
                      <a:ext cx="11" cy="88"/>
                    </a:xfrm>
                    <a:custGeom>
                      <a:avLst/>
                      <a:gdLst>
                        <a:gd name="T0" fmla="*/ 8 w 11"/>
                        <a:gd name="T1" fmla="*/ 87 h 88"/>
                        <a:gd name="T2" fmla="*/ 10 w 11"/>
                        <a:gd name="T3" fmla="*/ 87 h 88"/>
                        <a:gd name="T4" fmla="*/ 10 w 11"/>
                        <a:gd name="T5" fmla="*/ 15 h 88"/>
                        <a:gd name="T6" fmla="*/ 10 w 11"/>
                        <a:gd name="T7" fmla="*/ 12 h 88"/>
                        <a:gd name="T8" fmla="*/ 10 w 11"/>
                        <a:gd name="T9" fmla="*/ 11 h 88"/>
                        <a:gd name="T10" fmla="*/ 10 w 11"/>
                        <a:gd name="T11" fmla="*/ 11 h 88"/>
                        <a:gd name="T12" fmla="*/ 10 w 11"/>
                        <a:gd name="T13" fmla="*/ 10 h 88"/>
                        <a:gd name="T14" fmla="*/ 9 w 11"/>
                        <a:gd name="T15" fmla="*/ 9 h 88"/>
                        <a:gd name="T16" fmla="*/ 9 w 11"/>
                        <a:gd name="T17" fmla="*/ 8 h 88"/>
                        <a:gd name="T18" fmla="*/ 9 w 11"/>
                        <a:gd name="T19" fmla="*/ 7 h 88"/>
                        <a:gd name="T20" fmla="*/ 9 w 11"/>
                        <a:gd name="T21" fmla="*/ 6 h 88"/>
                        <a:gd name="T22" fmla="*/ 8 w 11"/>
                        <a:gd name="T23" fmla="*/ 6 h 88"/>
                        <a:gd name="T24" fmla="*/ 8 w 11"/>
                        <a:gd name="T25" fmla="*/ 5 h 88"/>
                        <a:gd name="T26" fmla="*/ 8 w 11"/>
                        <a:gd name="T27" fmla="*/ 4 h 88"/>
                        <a:gd name="T28" fmla="*/ 7 w 11"/>
                        <a:gd name="T29" fmla="*/ 3 h 88"/>
                        <a:gd name="T30" fmla="*/ 6 w 11"/>
                        <a:gd name="T31" fmla="*/ 3 h 88"/>
                        <a:gd name="T32" fmla="*/ 6 w 11"/>
                        <a:gd name="T33" fmla="*/ 2 h 88"/>
                        <a:gd name="T34" fmla="*/ 5 w 11"/>
                        <a:gd name="T35" fmla="*/ 1 h 88"/>
                        <a:gd name="T36" fmla="*/ 4 w 11"/>
                        <a:gd name="T37" fmla="*/ 1 h 88"/>
                        <a:gd name="T38" fmla="*/ 3 w 11"/>
                        <a:gd name="T39" fmla="*/ 0 h 88"/>
                        <a:gd name="T40" fmla="*/ 2 w 11"/>
                        <a:gd name="T41" fmla="*/ 0 h 88"/>
                        <a:gd name="T42" fmla="*/ 2 w 11"/>
                        <a:gd name="T43" fmla="*/ 0 h 88"/>
                        <a:gd name="T44" fmla="*/ 0 w 11"/>
                        <a:gd name="T45" fmla="*/ 2 h 88"/>
                        <a:gd name="T46" fmla="*/ 1 w 11"/>
                        <a:gd name="T47" fmla="*/ 2 h 88"/>
                        <a:gd name="T48" fmla="*/ 1 w 11"/>
                        <a:gd name="T49" fmla="*/ 3 h 88"/>
                        <a:gd name="T50" fmla="*/ 2 w 11"/>
                        <a:gd name="T51" fmla="*/ 3 h 88"/>
                        <a:gd name="T52" fmla="*/ 3 w 11"/>
                        <a:gd name="T53" fmla="*/ 3 h 88"/>
                        <a:gd name="T54" fmla="*/ 4 w 11"/>
                        <a:gd name="T55" fmla="*/ 3 h 88"/>
                        <a:gd name="T56" fmla="*/ 4 w 11"/>
                        <a:gd name="T57" fmla="*/ 4 h 88"/>
                        <a:gd name="T58" fmla="*/ 5 w 11"/>
                        <a:gd name="T59" fmla="*/ 5 h 88"/>
                        <a:gd name="T60" fmla="*/ 6 w 11"/>
                        <a:gd name="T61" fmla="*/ 6 h 88"/>
                        <a:gd name="T62" fmla="*/ 6 w 11"/>
                        <a:gd name="T63" fmla="*/ 7 h 88"/>
                        <a:gd name="T64" fmla="*/ 7 w 11"/>
                        <a:gd name="T65" fmla="*/ 8 h 88"/>
                        <a:gd name="T66" fmla="*/ 8 w 11"/>
                        <a:gd name="T67" fmla="*/ 9 h 88"/>
                        <a:gd name="T68" fmla="*/ 8 w 11"/>
                        <a:gd name="T69" fmla="*/ 10 h 88"/>
                        <a:gd name="T70" fmla="*/ 8 w 11"/>
                        <a:gd name="T71" fmla="*/ 11 h 88"/>
                        <a:gd name="T72" fmla="*/ 8 w 11"/>
                        <a:gd name="T73" fmla="*/ 11 h 88"/>
                        <a:gd name="T74" fmla="*/ 8 w 11"/>
                        <a:gd name="T75" fmla="*/ 12 h 88"/>
                        <a:gd name="T76" fmla="*/ 8 w 11"/>
                        <a:gd name="T77" fmla="*/ 13 h 88"/>
                        <a:gd name="T78" fmla="*/ 8 w 11"/>
                        <a:gd name="T79" fmla="*/ 14 h 88"/>
                        <a:gd name="T80" fmla="*/ 8 w 11"/>
                        <a:gd name="T81" fmla="*/ 87 h 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
                        <a:gd name="T124" fmla="*/ 0 h 88"/>
                        <a:gd name="T125" fmla="*/ 11 w 11"/>
                        <a:gd name="T126" fmla="*/ 88 h 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 h="88">
                          <a:moveTo>
                            <a:pt x="8" y="87"/>
                          </a:moveTo>
                          <a:lnTo>
                            <a:pt x="10" y="87"/>
                          </a:lnTo>
                          <a:lnTo>
                            <a:pt x="10" y="15"/>
                          </a:lnTo>
                          <a:lnTo>
                            <a:pt x="10" y="12"/>
                          </a:lnTo>
                          <a:lnTo>
                            <a:pt x="10" y="11"/>
                          </a:lnTo>
                          <a:lnTo>
                            <a:pt x="10" y="10"/>
                          </a:lnTo>
                          <a:lnTo>
                            <a:pt x="9" y="9"/>
                          </a:lnTo>
                          <a:lnTo>
                            <a:pt x="9" y="8"/>
                          </a:lnTo>
                          <a:lnTo>
                            <a:pt x="9" y="7"/>
                          </a:lnTo>
                          <a:lnTo>
                            <a:pt x="9" y="6"/>
                          </a:lnTo>
                          <a:lnTo>
                            <a:pt x="8" y="6"/>
                          </a:lnTo>
                          <a:lnTo>
                            <a:pt x="8" y="5"/>
                          </a:lnTo>
                          <a:lnTo>
                            <a:pt x="8" y="4"/>
                          </a:lnTo>
                          <a:lnTo>
                            <a:pt x="7" y="3"/>
                          </a:lnTo>
                          <a:lnTo>
                            <a:pt x="6" y="3"/>
                          </a:lnTo>
                          <a:lnTo>
                            <a:pt x="6" y="2"/>
                          </a:lnTo>
                          <a:lnTo>
                            <a:pt x="5" y="1"/>
                          </a:lnTo>
                          <a:lnTo>
                            <a:pt x="4" y="1"/>
                          </a:lnTo>
                          <a:lnTo>
                            <a:pt x="3" y="0"/>
                          </a:lnTo>
                          <a:lnTo>
                            <a:pt x="2" y="0"/>
                          </a:lnTo>
                          <a:lnTo>
                            <a:pt x="0" y="2"/>
                          </a:lnTo>
                          <a:lnTo>
                            <a:pt x="1" y="2"/>
                          </a:lnTo>
                          <a:lnTo>
                            <a:pt x="1" y="3"/>
                          </a:lnTo>
                          <a:lnTo>
                            <a:pt x="2" y="3"/>
                          </a:lnTo>
                          <a:lnTo>
                            <a:pt x="3" y="3"/>
                          </a:lnTo>
                          <a:lnTo>
                            <a:pt x="4" y="3"/>
                          </a:lnTo>
                          <a:lnTo>
                            <a:pt x="4" y="4"/>
                          </a:lnTo>
                          <a:lnTo>
                            <a:pt x="5" y="5"/>
                          </a:lnTo>
                          <a:lnTo>
                            <a:pt x="6" y="6"/>
                          </a:lnTo>
                          <a:lnTo>
                            <a:pt x="6" y="7"/>
                          </a:lnTo>
                          <a:lnTo>
                            <a:pt x="7" y="8"/>
                          </a:lnTo>
                          <a:lnTo>
                            <a:pt x="8" y="9"/>
                          </a:lnTo>
                          <a:lnTo>
                            <a:pt x="8" y="10"/>
                          </a:lnTo>
                          <a:lnTo>
                            <a:pt x="8" y="11"/>
                          </a:lnTo>
                          <a:lnTo>
                            <a:pt x="8" y="12"/>
                          </a:lnTo>
                          <a:lnTo>
                            <a:pt x="8" y="13"/>
                          </a:lnTo>
                          <a:lnTo>
                            <a:pt x="8" y="14"/>
                          </a:lnTo>
                          <a:lnTo>
                            <a:pt x="8" y="87"/>
                          </a:lnTo>
                        </a:path>
                      </a:pathLst>
                    </a:custGeom>
                    <a:solidFill>
                      <a:srgbClr val="DBDBDB"/>
                    </a:solidFill>
                    <a:ln w="12700" cap="rnd">
                      <a:noFill/>
                      <a:round/>
                      <a:headEnd/>
                      <a:tailEnd/>
                    </a:ln>
                  </p:spPr>
                  <p:txBody>
                    <a:bodyPr/>
                    <a:lstStyle/>
                    <a:p>
                      <a:pPr eaLnBrk="0" hangingPunct="0"/>
                      <a:endParaRPr lang="en-US"/>
                    </a:p>
                  </p:txBody>
                </p:sp>
                <p:sp>
                  <p:nvSpPr>
                    <p:cNvPr id="116824" name="Freeform 158"/>
                    <p:cNvSpPr>
                      <a:spLocks/>
                    </p:cNvSpPr>
                    <p:nvPr/>
                  </p:nvSpPr>
                  <p:spPr bwMode="auto">
                    <a:xfrm>
                      <a:off x="2227" y="1947"/>
                      <a:ext cx="3" cy="50"/>
                    </a:xfrm>
                    <a:custGeom>
                      <a:avLst/>
                      <a:gdLst>
                        <a:gd name="T0" fmla="*/ 2 w 3"/>
                        <a:gd name="T1" fmla="*/ 49 h 50"/>
                        <a:gd name="T2" fmla="*/ 2 w 3"/>
                        <a:gd name="T3" fmla="*/ 0 h 50"/>
                        <a:gd name="T4" fmla="*/ 0 w 3"/>
                        <a:gd name="T5" fmla="*/ 0 h 50"/>
                        <a:gd name="T6" fmla="*/ 0 w 3"/>
                        <a:gd name="T7" fmla="*/ 49 h 50"/>
                        <a:gd name="T8" fmla="*/ 2 w 3"/>
                        <a:gd name="T9" fmla="*/ 49 h 50"/>
                        <a:gd name="T10" fmla="*/ 0 60000 65536"/>
                        <a:gd name="T11" fmla="*/ 0 60000 65536"/>
                        <a:gd name="T12" fmla="*/ 0 60000 65536"/>
                        <a:gd name="T13" fmla="*/ 0 60000 65536"/>
                        <a:gd name="T14" fmla="*/ 0 60000 65536"/>
                        <a:gd name="T15" fmla="*/ 0 w 3"/>
                        <a:gd name="T16" fmla="*/ 0 h 50"/>
                        <a:gd name="T17" fmla="*/ 3 w 3"/>
                        <a:gd name="T18" fmla="*/ 50 h 50"/>
                      </a:gdLst>
                      <a:ahLst/>
                      <a:cxnLst>
                        <a:cxn ang="T10">
                          <a:pos x="T0" y="T1"/>
                        </a:cxn>
                        <a:cxn ang="T11">
                          <a:pos x="T2" y="T3"/>
                        </a:cxn>
                        <a:cxn ang="T12">
                          <a:pos x="T4" y="T5"/>
                        </a:cxn>
                        <a:cxn ang="T13">
                          <a:pos x="T6" y="T7"/>
                        </a:cxn>
                        <a:cxn ang="T14">
                          <a:pos x="T8" y="T9"/>
                        </a:cxn>
                      </a:cxnLst>
                      <a:rect l="T15" t="T16" r="T17" b="T18"/>
                      <a:pathLst>
                        <a:path w="3" h="50">
                          <a:moveTo>
                            <a:pt x="2" y="49"/>
                          </a:moveTo>
                          <a:lnTo>
                            <a:pt x="2" y="0"/>
                          </a:lnTo>
                          <a:lnTo>
                            <a:pt x="0" y="0"/>
                          </a:lnTo>
                          <a:lnTo>
                            <a:pt x="0" y="49"/>
                          </a:lnTo>
                          <a:lnTo>
                            <a:pt x="2" y="49"/>
                          </a:lnTo>
                        </a:path>
                      </a:pathLst>
                    </a:custGeom>
                    <a:solidFill>
                      <a:srgbClr val="DBDBDB"/>
                    </a:solidFill>
                    <a:ln w="12700" cap="rnd">
                      <a:noFill/>
                      <a:round/>
                      <a:headEnd/>
                      <a:tailEnd/>
                    </a:ln>
                  </p:spPr>
                  <p:txBody>
                    <a:bodyPr/>
                    <a:lstStyle/>
                    <a:p>
                      <a:pPr eaLnBrk="0" hangingPunct="0"/>
                      <a:endParaRPr lang="en-US"/>
                    </a:p>
                  </p:txBody>
                </p:sp>
                <p:sp>
                  <p:nvSpPr>
                    <p:cNvPr id="116825" name="Freeform 159"/>
                    <p:cNvSpPr>
                      <a:spLocks/>
                    </p:cNvSpPr>
                    <p:nvPr/>
                  </p:nvSpPr>
                  <p:spPr bwMode="auto">
                    <a:xfrm>
                      <a:off x="2185"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noFill/>
                      <a:round/>
                      <a:headEnd/>
                      <a:tailEnd/>
                    </a:ln>
                  </p:spPr>
                  <p:txBody>
                    <a:bodyPr/>
                    <a:lstStyle/>
                    <a:p>
                      <a:pPr eaLnBrk="0" hangingPunct="0"/>
                      <a:endParaRPr lang="en-US"/>
                    </a:p>
                  </p:txBody>
                </p:sp>
                <p:sp>
                  <p:nvSpPr>
                    <p:cNvPr id="116826" name="Freeform 160"/>
                    <p:cNvSpPr>
                      <a:spLocks/>
                    </p:cNvSpPr>
                    <p:nvPr/>
                  </p:nvSpPr>
                  <p:spPr bwMode="auto">
                    <a:xfrm>
                      <a:off x="2152"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noFill/>
                      <a:round/>
                      <a:headEnd/>
                      <a:tailEnd/>
                    </a:ln>
                  </p:spPr>
                  <p:txBody>
                    <a:bodyPr/>
                    <a:lstStyle/>
                    <a:p>
                      <a:pPr eaLnBrk="0" hangingPunct="0"/>
                      <a:endParaRPr lang="en-US"/>
                    </a:p>
                  </p:txBody>
                </p:sp>
                <p:sp>
                  <p:nvSpPr>
                    <p:cNvPr id="116827" name="Freeform 161"/>
                    <p:cNvSpPr>
                      <a:spLocks/>
                    </p:cNvSpPr>
                    <p:nvPr/>
                  </p:nvSpPr>
                  <p:spPr bwMode="auto">
                    <a:xfrm>
                      <a:off x="2263" y="1672"/>
                      <a:ext cx="11" cy="219"/>
                    </a:xfrm>
                    <a:custGeom>
                      <a:avLst/>
                      <a:gdLst>
                        <a:gd name="T0" fmla="*/ 8 w 11"/>
                        <a:gd name="T1" fmla="*/ 218 h 219"/>
                        <a:gd name="T2" fmla="*/ 9 w 11"/>
                        <a:gd name="T3" fmla="*/ 218 h 219"/>
                        <a:gd name="T4" fmla="*/ 10 w 11"/>
                        <a:gd name="T5" fmla="*/ 16 h 219"/>
                        <a:gd name="T6" fmla="*/ 10 w 11"/>
                        <a:gd name="T7" fmla="*/ 13 h 219"/>
                        <a:gd name="T8" fmla="*/ 10 w 11"/>
                        <a:gd name="T9" fmla="*/ 12 h 219"/>
                        <a:gd name="T10" fmla="*/ 10 w 11"/>
                        <a:gd name="T11" fmla="*/ 11 h 219"/>
                        <a:gd name="T12" fmla="*/ 10 w 11"/>
                        <a:gd name="T13" fmla="*/ 10 h 219"/>
                        <a:gd name="T14" fmla="*/ 9 w 11"/>
                        <a:gd name="T15" fmla="*/ 9 h 219"/>
                        <a:gd name="T16" fmla="*/ 9 w 11"/>
                        <a:gd name="T17" fmla="*/ 8 h 219"/>
                        <a:gd name="T18" fmla="*/ 9 w 11"/>
                        <a:gd name="T19" fmla="*/ 7 h 219"/>
                        <a:gd name="T20" fmla="*/ 9 w 11"/>
                        <a:gd name="T21" fmla="*/ 6 h 219"/>
                        <a:gd name="T22" fmla="*/ 8 w 11"/>
                        <a:gd name="T23" fmla="*/ 5 h 219"/>
                        <a:gd name="T24" fmla="*/ 8 w 11"/>
                        <a:gd name="T25" fmla="*/ 4 h 219"/>
                        <a:gd name="T26" fmla="*/ 6 w 11"/>
                        <a:gd name="T27" fmla="*/ 3 h 219"/>
                        <a:gd name="T28" fmla="*/ 6 w 11"/>
                        <a:gd name="T29" fmla="*/ 2 h 219"/>
                        <a:gd name="T30" fmla="*/ 5 w 11"/>
                        <a:gd name="T31" fmla="*/ 1 h 219"/>
                        <a:gd name="T32" fmla="*/ 4 w 11"/>
                        <a:gd name="T33" fmla="*/ 1 h 219"/>
                        <a:gd name="T34" fmla="*/ 4 w 11"/>
                        <a:gd name="T35" fmla="*/ 1 h 219"/>
                        <a:gd name="T36" fmla="*/ 3 w 11"/>
                        <a:gd name="T37" fmla="*/ 1 h 219"/>
                        <a:gd name="T38" fmla="*/ 2 w 11"/>
                        <a:gd name="T39" fmla="*/ 0 h 219"/>
                        <a:gd name="T40" fmla="*/ 2 w 11"/>
                        <a:gd name="T41" fmla="*/ 0 h 219"/>
                        <a:gd name="T42" fmla="*/ 0 w 11"/>
                        <a:gd name="T43" fmla="*/ 2 h 219"/>
                        <a:gd name="T44" fmla="*/ 1 w 11"/>
                        <a:gd name="T45" fmla="*/ 2 h 219"/>
                        <a:gd name="T46" fmla="*/ 1 w 11"/>
                        <a:gd name="T47" fmla="*/ 2 h 219"/>
                        <a:gd name="T48" fmla="*/ 2 w 11"/>
                        <a:gd name="T49" fmla="*/ 3 h 219"/>
                        <a:gd name="T50" fmla="*/ 3 w 11"/>
                        <a:gd name="T51" fmla="*/ 3 h 219"/>
                        <a:gd name="T52" fmla="*/ 4 w 11"/>
                        <a:gd name="T53" fmla="*/ 3 h 219"/>
                        <a:gd name="T54" fmla="*/ 4 w 11"/>
                        <a:gd name="T55" fmla="*/ 4 h 219"/>
                        <a:gd name="T56" fmla="*/ 5 w 11"/>
                        <a:gd name="T57" fmla="*/ 5 h 219"/>
                        <a:gd name="T58" fmla="*/ 5 w 11"/>
                        <a:gd name="T59" fmla="*/ 5 h 219"/>
                        <a:gd name="T60" fmla="*/ 6 w 11"/>
                        <a:gd name="T61" fmla="*/ 6 h 219"/>
                        <a:gd name="T62" fmla="*/ 6 w 11"/>
                        <a:gd name="T63" fmla="*/ 7 h 219"/>
                        <a:gd name="T64" fmla="*/ 6 w 11"/>
                        <a:gd name="T65" fmla="*/ 8 h 219"/>
                        <a:gd name="T66" fmla="*/ 7 w 11"/>
                        <a:gd name="T67" fmla="*/ 8 h 219"/>
                        <a:gd name="T68" fmla="*/ 8 w 11"/>
                        <a:gd name="T69" fmla="*/ 9 h 219"/>
                        <a:gd name="T70" fmla="*/ 8 w 11"/>
                        <a:gd name="T71" fmla="*/ 10 h 219"/>
                        <a:gd name="T72" fmla="*/ 8 w 11"/>
                        <a:gd name="T73" fmla="*/ 11 h 219"/>
                        <a:gd name="T74" fmla="*/ 8 w 11"/>
                        <a:gd name="T75" fmla="*/ 12 h 219"/>
                        <a:gd name="T76" fmla="*/ 8 w 11"/>
                        <a:gd name="T77" fmla="*/ 13 h 219"/>
                        <a:gd name="T78" fmla="*/ 8 w 11"/>
                        <a:gd name="T79" fmla="*/ 14 h 219"/>
                        <a:gd name="T80" fmla="*/ 8 w 11"/>
                        <a:gd name="T81" fmla="*/ 15 h 219"/>
                        <a:gd name="T82" fmla="*/ 8 w 11"/>
                        <a:gd name="T83" fmla="*/ 218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219"/>
                        <a:gd name="T128" fmla="*/ 11 w 11"/>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219">
                          <a:moveTo>
                            <a:pt x="8" y="218"/>
                          </a:moveTo>
                          <a:lnTo>
                            <a:pt x="9" y="218"/>
                          </a:lnTo>
                          <a:lnTo>
                            <a:pt x="10" y="16"/>
                          </a:lnTo>
                          <a:lnTo>
                            <a:pt x="10" y="13"/>
                          </a:lnTo>
                          <a:lnTo>
                            <a:pt x="10" y="12"/>
                          </a:lnTo>
                          <a:lnTo>
                            <a:pt x="10" y="11"/>
                          </a:lnTo>
                          <a:lnTo>
                            <a:pt x="10" y="10"/>
                          </a:lnTo>
                          <a:lnTo>
                            <a:pt x="9" y="9"/>
                          </a:lnTo>
                          <a:lnTo>
                            <a:pt x="9" y="8"/>
                          </a:lnTo>
                          <a:lnTo>
                            <a:pt x="9" y="7"/>
                          </a:lnTo>
                          <a:lnTo>
                            <a:pt x="9" y="6"/>
                          </a:lnTo>
                          <a:lnTo>
                            <a:pt x="8" y="5"/>
                          </a:lnTo>
                          <a:lnTo>
                            <a:pt x="8" y="4"/>
                          </a:lnTo>
                          <a:lnTo>
                            <a:pt x="6" y="3"/>
                          </a:lnTo>
                          <a:lnTo>
                            <a:pt x="6" y="2"/>
                          </a:lnTo>
                          <a:lnTo>
                            <a:pt x="5" y="1"/>
                          </a:lnTo>
                          <a:lnTo>
                            <a:pt x="4" y="1"/>
                          </a:lnTo>
                          <a:lnTo>
                            <a:pt x="3" y="1"/>
                          </a:lnTo>
                          <a:lnTo>
                            <a:pt x="2" y="0"/>
                          </a:lnTo>
                          <a:lnTo>
                            <a:pt x="0" y="2"/>
                          </a:lnTo>
                          <a:lnTo>
                            <a:pt x="1" y="2"/>
                          </a:lnTo>
                          <a:lnTo>
                            <a:pt x="2" y="3"/>
                          </a:lnTo>
                          <a:lnTo>
                            <a:pt x="3" y="3"/>
                          </a:lnTo>
                          <a:lnTo>
                            <a:pt x="4" y="3"/>
                          </a:lnTo>
                          <a:lnTo>
                            <a:pt x="4" y="4"/>
                          </a:lnTo>
                          <a:lnTo>
                            <a:pt x="5" y="5"/>
                          </a:lnTo>
                          <a:lnTo>
                            <a:pt x="6" y="6"/>
                          </a:lnTo>
                          <a:lnTo>
                            <a:pt x="6" y="7"/>
                          </a:lnTo>
                          <a:lnTo>
                            <a:pt x="6" y="8"/>
                          </a:lnTo>
                          <a:lnTo>
                            <a:pt x="7" y="8"/>
                          </a:lnTo>
                          <a:lnTo>
                            <a:pt x="8" y="9"/>
                          </a:lnTo>
                          <a:lnTo>
                            <a:pt x="8" y="10"/>
                          </a:lnTo>
                          <a:lnTo>
                            <a:pt x="8" y="11"/>
                          </a:lnTo>
                          <a:lnTo>
                            <a:pt x="8" y="12"/>
                          </a:lnTo>
                          <a:lnTo>
                            <a:pt x="8" y="13"/>
                          </a:lnTo>
                          <a:lnTo>
                            <a:pt x="8" y="14"/>
                          </a:lnTo>
                          <a:lnTo>
                            <a:pt x="8" y="15"/>
                          </a:lnTo>
                          <a:lnTo>
                            <a:pt x="8" y="218"/>
                          </a:lnTo>
                        </a:path>
                      </a:pathLst>
                    </a:custGeom>
                    <a:solidFill>
                      <a:srgbClr val="DBDBDB"/>
                    </a:solidFill>
                    <a:ln w="12700" cap="rnd">
                      <a:noFill/>
                      <a:round/>
                      <a:headEnd/>
                      <a:tailEnd/>
                    </a:ln>
                  </p:spPr>
                  <p:txBody>
                    <a:bodyPr/>
                    <a:lstStyle/>
                    <a:p>
                      <a:pPr eaLnBrk="0" hangingPunct="0"/>
                      <a:endParaRPr lang="en-US"/>
                    </a:p>
                  </p:txBody>
                </p:sp>
              </p:grpSp>
              <p:pic>
                <p:nvPicPr>
                  <p:cNvPr id="116811" name="Picture 162"/>
                  <p:cNvPicPr>
                    <a:picLocks noChangeArrowheads="1"/>
                  </p:cNvPicPr>
                  <p:nvPr/>
                </p:nvPicPr>
                <p:blipFill>
                  <a:blip r:embed="rId6" cstate="print"/>
                  <a:srcRect/>
                  <a:stretch>
                    <a:fillRect/>
                  </a:stretch>
                </p:blipFill>
                <p:spPr bwMode="auto">
                  <a:xfrm>
                    <a:off x="4416" y="2208"/>
                    <a:ext cx="746" cy="864"/>
                  </a:xfrm>
                  <a:prstGeom prst="rect">
                    <a:avLst/>
                  </a:prstGeom>
                  <a:noFill/>
                  <a:ln w="12700">
                    <a:noFill/>
                    <a:miter lim="800000"/>
                    <a:headEnd/>
                    <a:tailEnd/>
                  </a:ln>
                </p:spPr>
              </p:pic>
            </p:grpSp>
            <p:sp>
              <p:nvSpPr>
                <p:cNvPr id="116806" name="Text Box 163"/>
                <p:cNvSpPr txBox="1">
                  <a:spLocks noChangeArrowheads="1"/>
                </p:cNvSpPr>
                <p:nvPr/>
              </p:nvSpPr>
              <p:spPr bwMode="auto">
                <a:xfrm>
                  <a:off x="4690" y="2949"/>
                  <a:ext cx="1008"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accent2"/>
                      </a:solidFill>
                      <a:latin typeface="Tahoma" charset="0"/>
                    </a:rPr>
                    <a:t>Key set n°2</a:t>
                  </a:r>
                </a:p>
              </p:txBody>
            </p:sp>
            <p:sp>
              <p:nvSpPr>
                <p:cNvPr id="116807" name="Text Box 164"/>
                <p:cNvSpPr txBox="1">
                  <a:spLocks noChangeArrowheads="1"/>
                </p:cNvSpPr>
                <p:nvPr/>
              </p:nvSpPr>
              <p:spPr bwMode="auto">
                <a:xfrm>
                  <a:off x="4654" y="3297"/>
                  <a:ext cx="432"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i="1">
                      <a:solidFill>
                        <a:schemeClr val="accent2"/>
                      </a:solidFill>
                      <a:latin typeface="Tahoma" charset="0"/>
                    </a:rPr>
                    <a:t>KIc</a:t>
                  </a:r>
                </a:p>
              </p:txBody>
            </p:sp>
            <p:sp>
              <p:nvSpPr>
                <p:cNvPr id="116808" name="Text Box 165"/>
                <p:cNvSpPr txBox="1">
                  <a:spLocks noChangeArrowheads="1"/>
                </p:cNvSpPr>
                <p:nvPr/>
              </p:nvSpPr>
              <p:spPr bwMode="auto">
                <a:xfrm>
                  <a:off x="4810" y="3489"/>
                  <a:ext cx="384"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i="1">
                      <a:solidFill>
                        <a:schemeClr val="accent2"/>
                      </a:solidFill>
                      <a:latin typeface="Tahoma" charset="0"/>
                    </a:rPr>
                    <a:t>KId</a:t>
                  </a:r>
                </a:p>
              </p:txBody>
            </p:sp>
            <p:sp>
              <p:nvSpPr>
                <p:cNvPr id="116809" name="Text Box 216"/>
                <p:cNvSpPr txBox="1">
                  <a:spLocks noChangeArrowheads="1"/>
                </p:cNvSpPr>
                <p:nvPr/>
              </p:nvSpPr>
              <p:spPr bwMode="auto">
                <a:xfrm>
                  <a:off x="5084" y="3547"/>
                  <a:ext cx="510"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accent2"/>
                      </a:solidFill>
                      <a:latin typeface="Tahoma" charset="0"/>
                    </a:rPr>
                    <a:t>RCNTR</a:t>
                  </a:r>
                </a:p>
              </p:txBody>
            </p:sp>
          </p:grpSp>
          <p:grpSp>
            <p:nvGrpSpPr>
              <p:cNvPr id="116757" name="Group 219"/>
              <p:cNvGrpSpPr>
                <a:grpSpLocks/>
              </p:cNvGrpSpPr>
              <p:nvPr/>
            </p:nvGrpSpPr>
            <p:grpSpPr bwMode="auto">
              <a:xfrm>
                <a:off x="3836" y="3223"/>
                <a:ext cx="1060" cy="719"/>
                <a:chOff x="3836" y="3223"/>
                <a:chExt cx="1060" cy="719"/>
              </a:xfrm>
            </p:grpSpPr>
            <p:grpSp>
              <p:nvGrpSpPr>
                <p:cNvPr id="116782" name="Group 167"/>
                <p:cNvGrpSpPr>
                  <a:grpSpLocks/>
                </p:cNvGrpSpPr>
                <p:nvPr/>
              </p:nvGrpSpPr>
              <p:grpSpPr bwMode="auto">
                <a:xfrm>
                  <a:off x="4070" y="3343"/>
                  <a:ext cx="350" cy="522"/>
                  <a:chOff x="4416" y="2208"/>
                  <a:chExt cx="746" cy="864"/>
                </a:xfrm>
              </p:grpSpPr>
              <p:grpSp>
                <p:nvGrpSpPr>
                  <p:cNvPr id="116787" name="Group 168"/>
                  <p:cNvGrpSpPr>
                    <a:grpSpLocks/>
                  </p:cNvGrpSpPr>
                  <p:nvPr/>
                </p:nvGrpSpPr>
                <p:grpSpPr bwMode="auto">
                  <a:xfrm rot="1558844">
                    <a:off x="4752" y="2448"/>
                    <a:ext cx="211" cy="551"/>
                    <a:chOff x="2074" y="1654"/>
                    <a:chExt cx="211" cy="551"/>
                  </a:xfrm>
                </p:grpSpPr>
                <p:sp>
                  <p:nvSpPr>
                    <p:cNvPr id="116789" name="Freeform 169"/>
                    <p:cNvSpPr>
                      <a:spLocks/>
                    </p:cNvSpPr>
                    <p:nvPr/>
                  </p:nvSpPr>
                  <p:spPr bwMode="auto">
                    <a:xfrm>
                      <a:off x="2130" y="1691"/>
                      <a:ext cx="111" cy="53"/>
                    </a:xfrm>
                    <a:custGeom>
                      <a:avLst/>
                      <a:gdLst>
                        <a:gd name="T0" fmla="*/ 105 w 111"/>
                        <a:gd name="T1" fmla="*/ 0 h 53"/>
                        <a:gd name="T2" fmla="*/ 101 w 111"/>
                        <a:gd name="T3" fmla="*/ 2 h 53"/>
                        <a:gd name="T4" fmla="*/ 101 w 111"/>
                        <a:gd name="T5" fmla="*/ 45 h 53"/>
                        <a:gd name="T6" fmla="*/ 100 w 111"/>
                        <a:gd name="T7" fmla="*/ 45 h 53"/>
                        <a:gd name="T8" fmla="*/ 96 w 111"/>
                        <a:gd name="T9" fmla="*/ 48 h 53"/>
                        <a:gd name="T10" fmla="*/ 91 w 111"/>
                        <a:gd name="T11" fmla="*/ 49 h 53"/>
                        <a:gd name="T12" fmla="*/ 0 w 111"/>
                        <a:gd name="T13" fmla="*/ 49 h 53"/>
                        <a:gd name="T14" fmla="*/ 0 w 111"/>
                        <a:gd name="T15" fmla="*/ 52 h 53"/>
                        <a:gd name="T16" fmla="*/ 110 w 111"/>
                        <a:gd name="T17" fmla="*/ 52 h 53"/>
                        <a:gd name="T18" fmla="*/ 105 w 111"/>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53"/>
                        <a:gd name="T32" fmla="*/ 111 w 111"/>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53">
                          <a:moveTo>
                            <a:pt x="105" y="0"/>
                          </a:moveTo>
                          <a:lnTo>
                            <a:pt x="101" y="2"/>
                          </a:lnTo>
                          <a:lnTo>
                            <a:pt x="101" y="45"/>
                          </a:lnTo>
                          <a:lnTo>
                            <a:pt x="100" y="45"/>
                          </a:lnTo>
                          <a:lnTo>
                            <a:pt x="96" y="48"/>
                          </a:lnTo>
                          <a:lnTo>
                            <a:pt x="91" y="49"/>
                          </a:lnTo>
                          <a:lnTo>
                            <a:pt x="0" y="49"/>
                          </a:lnTo>
                          <a:lnTo>
                            <a:pt x="0" y="52"/>
                          </a:lnTo>
                          <a:lnTo>
                            <a:pt x="110" y="52"/>
                          </a:lnTo>
                          <a:lnTo>
                            <a:pt x="105" y="0"/>
                          </a:lnTo>
                        </a:path>
                      </a:pathLst>
                    </a:custGeom>
                    <a:solidFill>
                      <a:srgbClr val="494949"/>
                    </a:solidFill>
                    <a:ln w="12700" cap="rnd">
                      <a:solidFill>
                        <a:srgbClr val="494949"/>
                      </a:solidFill>
                      <a:round/>
                      <a:headEnd/>
                      <a:tailEnd/>
                    </a:ln>
                  </p:spPr>
                  <p:txBody>
                    <a:bodyPr/>
                    <a:lstStyle/>
                    <a:p>
                      <a:pPr eaLnBrk="0" hangingPunct="0"/>
                      <a:endParaRPr lang="en-US"/>
                    </a:p>
                  </p:txBody>
                </p:sp>
                <p:sp>
                  <p:nvSpPr>
                    <p:cNvPr id="116790" name="Freeform 170"/>
                    <p:cNvSpPr>
                      <a:spLocks/>
                    </p:cNvSpPr>
                    <p:nvPr/>
                  </p:nvSpPr>
                  <p:spPr bwMode="auto">
                    <a:xfrm>
                      <a:off x="2074" y="1660"/>
                      <a:ext cx="66" cy="287"/>
                    </a:xfrm>
                    <a:custGeom>
                      <a:avLst/>
                      <a:gdLst>
                        <a:gd name="T0" fmla="*/ 12 w 66"/>
                        <a:gd name="T1" fmla="*/ 0 h 287"/>
                        <a:gd name="T2" fmla="*/ 0 w 66"/>
                        <a:gd name="T3" fmla="*/ 7 h 287"/>
                        <a:gd name="T4" fmla="*/ 0 w 66"/>
                        <a:gd name="T5" fmla="*/ 234 h 287"/>
                        <a:gd name="T6" fmla="*/ 5 w 66"/>
                        <a:gd name="T7" fmla="*/ 242 h 287"/>
                        <a:gd name="T8" fmla="*/ 8 w 66"/>
                        <a:gd name="T9" fmla="*/ 252 h 287"/>
                        <a:gd name="T10" fmla="*/ 16 w 66"/>
                        <a:gd name="T11" fmla="*/ 259 h 287"/>
                        <a:gd name="T12" fmla="*/ 27 w 66"/>
                        <a:gd name="T13" fmla="*/ 268 h 287"/>
                        <a:gd name="T14" fmla="*/ 38 w 66"/>
                        <a:gd name="T15" fmla="*/ 274 h 287"/>
                        <a:gd name="T16" fmla="*/ 65 w 66"/>
                        <a:gd name="T17" fmla="*/ 286 h 287"/>
                        <a:gd name="T18" fmla="*/ 65 w 66"/>
                        <a:gd name="T19" fmla="*/ 272 h 287"/>
                        <a:gd name="T20" fmla="*/ 19 w 66"/>
                        <a:gd name="T21" fmla="*/ 232 h 287"/>
                        <a:gd name="T22" fmla="*/ 12 w 66"/>
                        <a:gd name="T23" fmla="*/ 0 h 2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287"/>
                        <a:gd name="T38" fmla="*/ 66 w 66"/>
                        <a:gd name="T39" fmla="*/ 287 h 2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287">
                          <a:moveTo>
                            <a:pt x="12" y="0"/>
                          </a:moveTo>
                          <a:lnTo>
                            <a:pt x="0" y="7"/>
                          </a:lnTo>
                          <a:lnTo>
                            <a:pt x="0" y="234"/>
                          </a:lnTo>
                          <a:lnTo>
                            <a:pt x="5" y="242"/>
                          </a:lnTo>
                          <a:lnTo>
                            <a:pt x="8" y="252"/>
                          </a:lnTo>
                          <a:lnTo>
                            <a:pt x="16" y="259"/>
                          </a:lnTo>
                          <a:lnTo>
                            <a:pt x="27" y="268"/>
                          </a:lnTo>
                          <a:lnTo>
                            <a:pt x="38" y="274"/>
                          </a:lnTo>
                          <a:lnTo>
                            <a:pt x="65" y="286"/>
                          </a:lnTo>
                          <a:lnTo>
                            <a:pt x="65" y="272"/>
                          </a:lnTo>
                          <a:lnTo>
                            <a:pt x="19" y="232"/>
                          </a:lnTo>
                          <a:lnTo>
                            <a:pt x="12" y="0"/>
                          </a:lnTo>
                        </a:path>
                      </a:pathLst>
                    </a:custGeom>
                    <a:solidFill>
                      <a:srgbClr val="494949"/>
                    </a:solidFill>
                    <a:ln w="12700" cap="rnd">
                      <a:solidFill>
                        <a:srgbClr val="494949"/>
                      </a:solidFill>
                      <a:round/>
                      <a:headEnd/>
                      <a:tailEnd/>
                    </a:ln>
                  </p:spPr>
                  <p:txBody>
                    <a:bodyPr/>
                    <a:lstStyle/>
                    <a:p>
                      <a:pPr eaLnBrk="0" hangingPunct="0"/>
                      <a:endParaRPr lang="en-US"/>
                    </a:p>
                  </p:txBody>
                </p:sp>
                <p:sp>
                  <p:nvSpPr>
                    <p:cNvPr id="116791" name="Freeform 171"/>
                    <p:cNvSpPr>
                      <a:spLocks/>
                    </p:cNvSpPr>
                    <p:nvPr/>
                  </p:nvSpPr>
                  <p:spPr bwMode="auto">
                    <a:xfrm>
                      <a:off x="2137" y="1928"/>
                      <a:ext cx="25" cy="269"/>
                    </a:xfrm>
                    <a:custGeom>
                      <a:avLst/>
                      <a:gdLst>
                        <a:gd name="T0" fmla="*/ 24 w 25"/>
                        <a:gd name="T1" fmla="*/ 268 h 269"/>
                        <a:gd name="T2" fmla="*/ 14 w 25"/>
                        <a:gd name="T3" fmla="*/ 266 h 269"/>
                        <a:gd name="T4" fmla="*/ 0 w 25"/>
                        <a:gd name="T5" fmla="*/ 252 h 269"/>
                        <a:gd name="T6" fmla="*/ 0 w 25"/>
                        <a:gd name="T7" fmla="*/ 0 h 269"/>
                        <a:gd name="T8" fmla="*/ 9 w 25"/>
                        <a:gd name="T9" fmla="*/ 0 h 269"/>
                        <a:gd name="T10" fmla="*/ 9 w 25"/>
                        <a:gd name="T11" fmla="*/ 252 h 269"/>
                        <a:gd name="T12" fmla="*/ 24 w 25"/>
                        <a:gd name="T13" fmla="*/ 268 h 269"/>
                        <a:gd name="T14" fmla="*/ 0 60000 65536"/>
                        <a:gd name="T15" fmla="*/ 0 60000 65536"/>
                        <a:gd name="T16" fmla="*/ 0 60000 65536"/>
                        <a:gd name="T17" fmla="*/ 0 60000 65536"/>
                        <a:gd name="T18" fmla="*/ 0 60000 65536"/>
                        <a:gd name="T19" fmla="*/ 0 60000 65536"/>
                        <a:gd name="T20" fmla="*/ 0 60000 65536"/>
                        <a:gd name="T21" fmla="*/ 0 w 25"/>
                        <a:gd name="T22" fmla="*/ 0 h 269"/>
                        <a:gd name="T23" fmla="*/ 25 w 25"/>
                        <a:gd name="T24" fmla="*/ 269 h 2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69">
                          <a:moveTo>
                            <a:pt x="24" y="268"/>
                          </a:moveTo>
                          <a:lnTo>
                            <a:pt x="14" y="266"/>
                          </a:lnTo>
                          <a:lnTo>
                            <a:pt x="0" y="252"/>
                          </a:lnTo>
                          <a:lnTo>
                            <a:pt x="0" y="0"/>
                          </a:lnTo>
                          <a:lnTo>
                            <a:pt x="9" y="0"/>
                          </a:lnTo>
                          <a:lnTo>
                            <a:pt x="9" y="252"/>
                          </a:lnTo>
                          <a:lnTo>
                            <a:pt x="24" y="268"/>
                          </a:lnTo>
                        </a:path>
                      </a:pathLst>
                    </a:custGeom>
                    <a:solidFill>
                      <a:srgbClr val="494949"/>
                    </a:solidFill>
                    <a:ln w="12700" cap="rnd">
                      <a:noFill/>
                      <a:round/>
                      <a:headEnd/>
                      <a:tailEnd/>
                    </a:ln>
                  </p:spPr>
                  <p:txBody>
                    <a:bodyPr/>
                    <a:lstStyle/>
                    <a:p>
                      <a:pPr eaLnBrk="0" hangingPunct="0"/>
                      <a:endParaRPr lang="en-US"/>
                    </a:p>
                  </p:txBody>
                </p:sp>
                <p:sp>
                  <p:nvSpPr>
                    <p:cNvPr id="116792" name="Freeform 172"/>
                    <p:cNvSpPr>
                      <a:spLocks/>
                    </p:cNvSpPr>
                    <p:nvPr/>
                  </p:nvSpPr>
                  <p:spPr bwMode="auto">
                    <a:xfrm>
                      <a:off x="2086" y="1654"/>
                      <a:ext cx="199" cy="549"/>
                    </a:xfrm>
                    <a:custGeom>
                      <a:avLst/>
                      <a:gdLst>
                        <a:gd name="T0" fmla="*/ 0 w 199"/>
                        <a:gd name="T1" fmla="*/ 7 h 549"/>
                        <a:gd name="T2" fmla="*/ 2 w 199"/>
                        <a:gd name="T3" fmla="*/ 243 h 549"/>
                        <a:gd name="T4" fmla="*/ 10 w 199"/>
                        <a:gd name="T5" fmla="*/ 259 h 549"/>
                        <a:gd name="T6" fmla="*/ 26 w 199"/>
                        <a:gd name="T7" fmla="*/ 269 h 549"/>
                        <a:gd name="T8" fmla="*/ 46 w 199"/>
                        <a:gd name="T9" fmla="*/ 279 h 549"/>
                        <a:gd name="T10" fmla="*/ 59 w 199"/>
                        <a:gd name="T11" fmla="*/ 293 h 549"/>
                        <a:gd name="T12" fmla="*/ 74 w 199"/>
                        <a:gd name="T13" fmla="*/ 543 h 549"/>
                        <a:gd name="T14" fmla="*/ 96 w 199"/>
                        <a:gd name="T15" fmla="*/ 548 h 549"/>
                        <a:gd name="T16" fmla="*/ 124 w 199"/>
                        <a:gd name="T17" fmla="*/ 508 h 549"/>
                        <a:gd name="T18" fmla="*/ 125 w 199"/>
                        <a:gd name="T19" fmla="*/ 481 h 549"/>
                        <a:gd name="T20" fmla="*/ 128 w 199"/>
                        <a:gd name="T21" fmla="*/ 467 h 549"/>
                        <a:gd name="T22" fmla="*/ 134 w 199"/>
                        <a:gd name="T23" fmla="*/ 450 h 549"/>
                        <a:gd name="T24" fmla="*/ 125 w 199"/>
                        <a:gd name="T25" fmla="*/ 436 h 549"/>
                        <a:gd name="T26" fmla="*/ 128 w 199"/>
                        <a:gd name="T27" fmla="*/ 426 h 549"/>
                        <a:gd name="T28" fmla="*/ 139 w 199"/>
                        <a:gd name="T29" fmla="*/ 392 h 549"/>
                        <a:gd name="T30" fmla="*/ 124 w 199"/>
                        <a:gd name="T31" fmla="*/ 379 h 549"/>
                        <a:gd name="T32" fmla="*/ 140 w 199"/>
                        <a:gd name="T33" fmla="*/ 364 h 549"/>
                        <a:gd name="T34" fmla="*/ 150 w 199"/>
                        <a:gd name="T35" fmla="*/ 304 h 549"/>
                        <a:gd name="T36" fmla="*/ 153 w 199"/>
                        <a:gd name="T37" fmla="*/ 281 h 549"/>
                        <a:gd name="T38" fmla="*/ 175 w 199"/>
                        <a:gd name="T39" fmla="*/ 269 h 549"/>
                        <a:gd name="T40" fmla="*/ 192 w 199"/>
                        <a:gd name="T41" fmla="*/ 259 h 549"/>
                        <a:gd name="T42" fmla="*/ 198 w 199"/>
                        <a:gd name="T43" fmla="*/ 243 h 549"/>
                        <a:gd name="T44" fmla="*/ 198 w 199"/>
                        <a:gd name="T45" fmla="*/ 19 h 549"/>
                        <a:gd name="T46" fmla="*/ 196 w 199"/>
                        <a:gd name="T47" fmla="*/ 14 h 549"/>
                        <a:gd name="T48" fmla="*/ 193 w 199"/>
                        <a:gd name="T49" fmla="*/ 12 h 549"/>
                        <a:gd name="T50" fmla="*/ 175 w 199"/>
                        <a:gd name="T51" fmla="*/ 18 h 549"/>
                        <a:gd name="T52" fmla="*/ 158 w 199"/>
                        <a:gd name="T53" fmla="*/ 32 h 549"/>
                        <a:gd name="T54" fmla="*/ 150 w 199"/>
                        <a:gd name="T55" fmla="*/ 37 h 549"/>
                        <a:gd name="T56" fmla="*/ 150 w 199"/>
                        <a:gd name="T57" fmla="*/ 65 h 549"/>
                        <a:gd name="T58" fmla="*/ 149 w 199"/>
                        <a:gd name="T59" fmla="*/ 80 h 549"/>
                        <a:gd name="T60" fmla="*/ 143 w 199"/>
                        <a:gd name="T61" fmla="*/ 87 h 549"/>
                        <a:gd name="T62" fmla="*/ 54 w 199"/>
                        <a:gd name="T63" fmla="*/ 88 h 549"/>
                        <a:gd name="T64" fmla="*/ 45 w 199"/>
                        <a:gd name="T65" fmla="*/ 86 h 549"/>
                        <a:gd name="T66" fmla="*/ 42 w 199"/>
                        <a:gd name="T67" fmla="*/ 78 h 549"/>
                        <a:gd name="T68" fmla="*/ 43 w 199"/>
                        <a:gd name="T69" fmla="*/ 39 h 549"/>
                        <a:gd name="T70" fmla="*/ 46 w 199"/>
                        <a:gd name="T71" fmla="*/ 36 h 549"/>
                        <a:gd name="T72" fmla="*/ 93 w 199"/>
                        <a:gd name="T73" fmla="*/ 36 h 549"/>
                        <a:gd name="T74" fmla="*/ 104 w 199"/>
                        <a:gd name="T75" fmla="*/ 31 h 549"/>
                        <a:gd name="T76" fmla="*/ 114 w 199"/>
                        <a:gd name="T77" fmla="*/ 26 h 549"/>
                        <a:gd name="T78" fmla="*/ 136 w 199"/>
                        <a:gd name="T79" fmla="*/ 11 h 5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9"/>
                        <a:gd name="T121" fmla="*/ 0 h 549"/>
                        <a:gd name="T122" fmla="*/ 199 w 199"/>
                        <a:gd name="T123" fmla="*/ 549 h 5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9" h="549">
                          <a:moveTo>
                            <a:pt x="176" y="0"/>
                          </a:moveTo>
                          <a:lnTo>
                            <a:pt x="0" y="7"/>
                          </a:lnTo>
                          <a:lnTo>
                            <a:pt x="0" y="234"/>
                          </a:lnTo>
                          <a:lnTo>
                            <a:pt x="2" y="243"/>
                          </a:lnTo>
                          <a:lnTo>
                            <a:pt x="5" y="252"/>
                          </a:lnTo>
                          <a:lnTo>
                            <a:pt x="10" y="259"/>
                          </a:lnTo>
                          <a:lnTo>
                            <a:pt x="16" y="263"/>
                          </a:lnTo>
                          <a:lnTo>
                            <a:pt x="26" y="269"/>
                          </a:lnTo>
                          <a:lnTo>
                            <a:pt x="37" y="275"/>
                          </a:lnTo>
                          <a:lnTo>
                            <a:pt x="46" y="279"/>
                          </a:lnTo>
                          <a:lnTo>
                            <a:pt x="54" y="283"/>
                          </a:lnTo>
                          <a:lnTo>
                            <a:pt x="59" y="293"/>
                          </a:lnTo>
                          <a:lnTo>
                            <a:pt x="59" y="531"/>
                          </a:lnTo>
                          <a:lnTo>
                            <a:pt x="74" y="543"/>
                          </a:lnTo>
                          <a:lnTo>
                            <a:pt x="81" y="548"/>
                          </a:lnTo>
                          <a:lnTo>
                            <a:pt x="96" y="548"/>
                          </a:lnTo>
                          <a:lnTo>
                            <a:pt x="106" y="537"/>
                          </a:lnTo>
                          <a:lnTo>
                            <a:pt x="124" y="508"/>
                          </a:lnTo>
                          <a:lnTo>
                            <a:pt x="118" y="485"/>
                          </a:lnTo>
                          <a:lnTo>
                            <a:pt x="125" y="481"/>
                          </a:lnTo>
                          <a:lnTo>
                            <a:pt x="129" y="476"/>
                          </a:lnTo>
                          <a:lnTo>
                            <a:pt x="128" y="467"/>
                          </a:lnTo>
                          <a:lnTo>
                            <a:pt x="128" y="455"/>
                          </a:lnTo>
                          <a:lnTo>
                            <a:pt x="134" y="450"/>
                          </a:lnTo>
                          <a:lnTo>
                            <a:pt x="134" y="444"/>
                          </a:lnTo>
                          <a:lnTo>
                            <a:pt x="125" y="436"/>
                          </a:lnTo>
                          <a:lnTo>
                            <a:pt x="118" y="432"/>
                          </a:lnTo>
                          <a:lnTo>
                            <a:pt x="128" y="426"/>
                          </a:lnTo>
                          <a:lnTo>
                            <a:pt x="136" y="409"/>
                          </a:lnTo>
                          <a:lnTo>
                            <a:pt x="139" y="392"/>
                          </a:lnTo>
                          <a:lnTo>
                            <a:pt x="128" y="385"/>
                          </a:lnTo>
                          <a:lnTo>
                            <a:pt x="124" y="379"/>
                          </a:lnTo>
                          <a:lnTo>
                            <a:pt x="128" y="368"/>
                          </a:lnTo>
                          <a:lnTo>
                            <a:pt x="140" y="364"/>
                          </a:lnTo>
                          <a:lnTo>
                            <a:pt x="149" y="354"/>
                          </a:lnTo>
                          <a:lnTo>
                            <a:pt x="150" y="304"/>
                          </a:lnTo>
                          <a:lnTo>
                            <a:pt x="149" y="291"/>
                          </a:lnTo>
                          <a:lnTo>
                            <a:pt x="153" y="281"/>
                          </a:lnTo>
                          <a:lnTo>
                            <a:pt x="161" y="275"/>
                          </a:lnTo>
                          <a:lnTo>
                            <a:pt x="175" y="269"/>
                          </a:lnTo>
                          <a:lnTo>
                            <a:pt x="184" y="265"/>
                          </a:lnTo>
                          <a:lnTo>
                            <a:pt x="192" y="259"/>
                          </a:lnTo>
                          <a:lnTo>
                            <a:pt x="196" y="253"/>
                          </a:lnTo>
                          <a:lnTo>
                            <a:pt x="198" y="243"/>
                          </a:lnTo>
                          <a:lnTo>
                            <a:pt x="198" y="240"/>
                          </a:lnTo>
                          <a:lnTo>
                            <a:pt x="198" y="19"/>
                          </a:lnTo>
                          <a:lnTo>
                            <a:pt x="198" y="16"/>
                          </a:lnTo>
                          <a:lnTo>
                            <a:pt x="196" y="14"/>
                          </a:lnTo>
                          <a:lnTo>
                            <a:pt x="195" y="13"/>
                          </a:lnTo>
                          <a:lnTo>
                            <a:pt x="193" y="12"/>
                          </a:lnTo>
                          <a:lnTo>
                            <a:pt x="181" y="12"/>
                          </a:lnTo>
                          <a:lnTo>
                            <a:pt x="175" y="18"/>
                          </a:lnTo>
                          <a:lnTo>
                            <a:pt x="167" y="26"/>
                          </a:lnTo>
                          <a:lnTo>
                            <a:pt x="158" y="32"/>
                          </a:lnTo>
                          <a:lnTo>
                            <a:pt x="153" y="35"/>
                          </a:lnTo>
                          <a:lnTo>
                            <a:pt x="150" y="37"/>
                          </a:lnTo>
                          <a:lnTo>
                            <a:pt x="150" y="48"/>
                          </a:lnTo>
                          <a:lnTo>
                            <a:pt x="150" y="65"/>
                          </a:lnTo>
                          <a:lnTo>
                            <a:pt x="149" y="72"/>
                          </a:lnTo>
                          <a:lnTo>
                            <a:pt x="149" y="80"/>
                          </a:lnTo>
                          <a:lnTo>
                            <a:pt x="147" y="84"/>
                          </a:lnTo>
                          <a:lnTo>
                            <a:pt x="143" y="87"/>
                          </a:lnTo>
                          <a:lnTo>
                            <a:pt x="136" y="88"/>
                          </a:lnTo>
                          <a:lnTo>
                            <a:pt x="54" y="88"/>
                          </a:lnTo>
                          <a:lnTo>
                            <a:pt x="48" y="87"/>
                          </a:lnTo>
                          <a:lnTo>
                            <a:pt x="45" y="86"/>
                          </a:lnTo>
                          <a:lnTo>
                            <a:pt x="43" y="83"/>
                          </a:lnTo>
                          <a:lnTo>
                            <a:pt x="42" y="78"/>
                          </a:lnTo>
                          <a:lnTo>
                            <a:pt x="42" y="42"/>
                          </a:lnTo>
                          <a:lnTo>
                            <a:pt x="43" y="39"/>
                          </a:lnTo>
                          <a:lnTo>
                            <a:pt x="45" y="38"/>
                          </a:lnTo>
                          <a:lnTo>
                            <a:pt x="46" y="36"/>
                          </a:lnTo>
                          <a:lnTo>
                            <a:pt x="52" y="36"/>
                          </a:lnTo>
                          <a:lnTo>
                            <a:pt x="93" y="36"/>
                          </a:lnTo>
                          <a:lnTo>
                            <a:pt x="98" y="34"/>
                          </a:lnTo>
                          <a:lnTo>
                            <a:pt x="104" y="31"/>
                          </a:lnTo>
                          <a:lnTo>
                            <a:pt x="109" y="29"/>
                          </a:lnTo>
                          <a:lnTo>
                            <a:pt x="114" y="26"/>
                          </a:lnTo>
                          <a:lnTo>
                            <a:pt x="154" y="29"/>
                          </a:lnTo>
                          <a:lnTo>
                            <a:pt x="136" y="11"/>
                          </a:lnTo>
                          <a:lnTo>
                            <a:pt x="176" y="0"/>
                          </a:lnTo>
                        </a:path>
                      </a:pathLst>
                    </a:custGeom>
                    <a:solidFill>
                      <a:srgbClr val="B5B5B5"/>
                    </a:solidFill>
                    <a:ln w="12700" cap="rnd">
                      <a:solidFill>
                        <a:srgbClr val="B5B5B5"/>
                      </a:solidFill>
                      <a:round/>
                      <a:headEnd/>
                      <a:tailEnd/>
                    </a:ln>
                  </p:spPr>
                  <p:txBody>
                    <a:bodyPr/>
                    <a:lstStyle/>
                    <a:p>
                      <a:pPr eaLnBrk="0" hangingPunct="0"/>
                      <a:endParaRPr lang="en-US"/>
                    </a:p>
                  </p:txBody>
                </p:sp>
                <p:sp>
                  <p:nvSpPr>
                    <p:cNvPr id="116793" name="Line 173"/>
                    <p:cNvSpPr>
                      <a:spLocks noChangeShapeType="1"/>
                    </p:cNvSpPr>
                    <p:nvPr/>
                  </p:nvSpPr>
                  <p:spPr bwMode="auto">
                    <a:xfrm flipV="1">
                      <a:off x="2167" y="1944"/>
                      <a:ext cx="0" cy="260"/>
                    </a:xfrm>
                    <a:prstGeom prst="line">
                      <a:avLst/>
                    </a:prstGeom>
                    <a:noFill/>
                    <a:ln w="12700">
                      <a:solidFill>
                        <a:srgbClr val="6D6D6D"/>
                      </a:solidFill>
                      <a:round/>
                      <a:headEnd/>
                      <a:tailEnd/>
                    </a:ln>
                  </p:spPr>
                  <p:txBody>
                    <a:bodyPr wrap="none" anchor="ctr"/>
                    <a:lstStyle/>
                    <a:p>
                      <a:endParaRPr lang="es-MX"/>
                    </a:p>
                  </p:txBody>
                </p:sp>
                <p:sp>
                  <p:nvSpPr>
                    <p:cNvPr id="116794" name="Freeform 174"/>
                    <p:cNvSpPr>
                      <a:spLocks/>
                    </p:cNvSpPr>
                    <p:nvPr/>
                  </p:nvSpPr>
                  <p:spPr bwMode="auto">
                    <a:xfrm>
                      <a:off x="2167" y="1948"/>
                      <a:ext cx="13" cy="255"/>
                    </a:xfrm>
                    <a:custGeom>
                      <a:avLst/>
                      <a:gdLst>
                        <a:gd name="T0" fmla="*/ 0 w 13"/>
                        <a:gd name="T1" fmla="*/ 0 h 255"/>
                        <a:gd name="T2" fmla="*/ 12 w 13"/>
                        <a:gd name="T3" fmla="*/ 0 h 255"/>
                        <a:gd name="T4" fmla="*/ 12 w 13"/>
                        <a:gd name="T5" fmla="*/ 254 h 255"/>
                        <a:gd name="T6" fmla="*/ 8 w 13"/>
                        <a:gd name="T7" fmla="*/ 254 h 255"/>
                        <a:gd name="T8" fmla="*/ 8 w 13"/>
                        <a:gd name="T9" fmla="*/ 5 h 255"/>
                        <a:gd name="T10" fmla="*/ 0 w 13"/>
                        <a:gd name="T11" fmla="*/ 5 h 255"/>
                        <a:gd name="T12" fmla="*/ 0 w 13"/>
                        <a:gd name="T13" fmla="*/ 0 h 255"/>
                        <a:gd name="T14" fmla="*/ 0 60000 65536"/>
                        <a:gd name="T15" fmla="*/ 0 60000 65536"/>
                        <a:gd name="T16" fmla="*/ 0 60000 65536"/>
                        <a:gd name="T17" fmla="*/ 0 60000 65536"/>
                        <a:gd name="T18" fmla="*/ 0 60000 65536"/>
                        <a:gd name="T19" fmla="*/ 0 60000 65536"/>
                        <a:gd name="T20" fmla="*/ 0 60000 65536"/>
                        <a:gd name="T21" fmla="*/ 0 w 13"/>
                        <a:gd name="T22" fmla="*/ 0 h 255"/>
                        <a:gd name="T23" fmla="*/ 13 w 13"/>
                        <a:gd name="T24" fmla="*/ 255 h 2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55">
                          <a:moveTo>
                            <a:pt x="0" y="0"/>
                          </a:moveTo>
                          <a:lnTo>
                            <a:pt x="12" y="0"/>
                          </a:lnTo>
                          <a:lnTo>
                            <a:pt x="12" y="254"/>
                          </a:lnTo>
                          <a:lnTo>
                            <a:pt x="8" y="254"/>
                          </a:lnTo>
                          <a:lnTo>
                            <a:pt x="8" y="5"/>
                          </a:lnTo>
                          <a:lnTo>
                            <a:pt x="0" y="5"/>
                          </a:lnTo>
                          <a:lnTo>
                            <a:pt x="0" y="0"/>
                          </a:lnTo>
                        </a:path>
                      </a:pathLst>
                    </a:custGeom>
                    <a:solidFill>
                      <a:srgbClr val="6D6D6D"/>
                    </a:solidFill>
                    <a:ln w="12700" cap="rnd">
                      <a:solidFill>
                        <a:srgbClr val="6D6D6D"/>
                      </a:solidFill>
                      <a:round/>
                      <a:headEnd/>
                      <a:tailEnd/>
                    </a:ln>
                  </p:spPr>
                  <p:txBody>
                    <a:bodyPr/>
                    <a:lstStyle/>
                    <a:p>
                      <a:pPr eaLnBrk="0" hangingPunct="0"/>
                      <a:endParaRPr lang="en-US"/>
                    </a:p>
                  </p:txBody>
                </p:sp>
                <p:sp>
                  <p:nvSpPr>
                    <p:cNvPr id="116795" name="Line 175"/>
                    <p:cNvSpPr>
                      <a:spLocks noChangeShapeType="1"/>
                    </p:cNvSpPr>
                    <p:nvPr/>
                  </p:nvSpPr>
                  <p:spPr bwMode="auto">
                    <a:xfrm flipV="1">
                      <a:off x="2164" y="1970"/>
                      <a:ext cx="0" cy="235"/>
                    </a:xfrm>
                    <a:prstGeom prst="line">
                      <a:avLst/>
                    </a:prstGeom>
                    <a:noFill/>
                    <a:ln w="12700">
                      <a:solidFill>
                        <a:srgbClr val="6D6D6D"/>
                      </a:solidFill>
                      <a:round/>
                      <a:headEnd/>
                      <a:tailEnd/>
                    </a:ln>
                  </p:spPr>
                  <p:txBody>
                    <a:bodyPr wrap="none" anchor="ctr"/>
                    <a:lstStyle/>
                    <a:p>
                      <a:endParaRPr lang="es-MX"/>
                    </a:p>
                  </p:txBody>
                </p:sp>
                <p:sp>
                  <p:nvSpPr>
                    <p:cNvPr id="116796" name="Freeform 176"/>
                    <p:cNvSpPr>
                      <a:spLocks/>
                    </p:cNvSpPr>
                    <p:nvPr/>
                  </p:nvSpPr>
                  <p:spPr bwMode="auto">
                    <a:xfrm>
                      <a:off x="2200" y="1948"/>
                      <a:ext cx="23" cy="76"/>
                    </a:xfrm>
                    <a:custGeom>
                      <a:avLst/>
                      <a:gdLst>
                        <a:gd name="T0" fmla="*/ 0 w 23"/>
                        <a:gd name="T1" fmla="*/ 0 h 76"/>
                        <a:gd name="T2" fmla="*/ 22 w 23"/>
                        <a:gd name="T3" fmla="*/ 0 h 76"/>
                        <a:gd name="T4" fmla="*/ 22 w 23"/>
                        <a:gd name="T5" fmla="*/ 70 h 76"/>
                        <a:gd name="T6" fmla="*/ 15 w 23"/>
                        <a:gd name="T7" fmla="*/ 75 h 76"/>
                        <a:gd name="T8" fmla="*/ 15 w 23"/>
                        <a:gd name="T9" fmla="*/ 5 h 76"/>
                        <a:gd name="T10" fmla="*/ 2 w 23"/>
                        <a:gd name="T11" fmla="*/ 5 h 76"/>
                        <a:gd name="T12" fmla="*/ 0 w 23"/>
                        <a:gd name="T13" fmla="*/ 0 h 76"/>
                        <a:gd name="T14" fmla="*/ 0 60000 65536"/>
                        <a:gd name="T15" fmla="*/ 0 60000 65536"/>
                        <a:gd name="T16" fmla="*/ 0 60000 65536"/>
                        <a:gd name="T17" fmla="*/ 0 60000 65536"/>
                        <a:gd name="T18" fmla="*/ 0 60000 65536"/>
                        <a:gd name="T19" fmla="*/ 0 60000 65536"/>
                        <a:gd name="T20" fmla="*/ 0 60000 65536"/>
                        <a:gd name="T21" fmla="*/ 0 w 23"/>
                        <a:gd name="T22" fmla="*/ 0 h 76"/>
                        <a:gd name="T23" fmla="*/ 23 w 23"/>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76">
                          <a:moveTo>
                            <a:pt x="0" y="0"/>
                          </a:moveTo>
                          <a:lnTo>
                            <a:pt x="22" y="0"/>
                          </a:lnTo>
                          <a:lnTo>
                            <a:pt x="22" y="70"/>
                          </a:lnTo>
                          <a:lnTo>
                            <a:pt x="15" y="75"/>
                          </a:lnTo>
                          <a:lnTo>
                            <a:pt x="15" y="5"/>
                          </a:lnTo>
                          <a:lnTo>
                            <a:pt x="2" y="5"/>
                          </a:lnTo>
                          <a:lnTo>
                            <a:pt x="0" y="0"/>
                          </a:lnTo>
                        </a:path>
                      </a:pathLst>
                    </a:custGeom>
                    <a:solidFill>
                      <a:srgbClr val="6D6D6D"/>
                    </a:solidFill>
                    <a:ln w="12700" cap="rnd">
                      <a:solidFill>
                        <a:srgbClr val="6D6D6D"/>
                      </a:solidFill>
                      <a:round/>
                      <a:headEnd/>
                      <a:tailEnd/>
                    </a:ln>
                  </p:spPr>
                  <p:txBody>
                    <a:bodyPr/>
                    <a:lstStyle/>
                    <a:p>
                      <a:pPr eaLnBrk="0" hangingPunct="0"/>
                      <a:endParaRPr lang="en-US"/>
                    </a:p>
                  </p:txBody>
                </p:sp>
                <p:sp>
                  <p:nvSpPr>
                    <p:cNvPr id="116797" name="Freeform 177"/>
                    <p:cNvSpPr>
                      <a:spLocks/>
                    </p:cNvSpPr>
                    <p:nvPr/>
                  </p:nvSpPr>
                  <p:spPr bwMode="auto">
                    <a:xfrm>
                      <a:off x="2115" y="1756"/>
                      <a:ext cx="138" cy="140"/>
                    </a:xfrm>
                    <a:custGeom>
                      <a:avLst/>
                      <a:gdLst>
                        <a:gd name="T0" fmla="*/ 20 w 138"/>
                        <a:gd name="T1" fmla="*/ 139 h 140"/>
                        <a:gd name="T2" fmla="*/ 12 w 138"/>
                        <a:gd name="T3" fmla="*/ 137 h 140"/>
                        <a:gd name="T4" fmla="*/ 6 w 138"/>
                        <a:gd name="T5" fmla="*/ 133 h 140"/>
                        <a:gd name="T6" fmla="*/ 3 w 138"/>
                        <a:gd name="T7" fmla="*/ 127 h 140"/>
                        <a:gd name="T8" fmla="*/ 0 w 138"/>
                        <a:gd name="T9" fmla="*/ 118 h 140"/>
                        <a:gd name="T10" fmla="*/ 0 w 138"/>
                        <a:gd name="T11" fmla="*/ 24 h 140"/>
                        <a:gd name="T12" fmla="*/ 0 w 138"/>
                        <a:gd name="T13" fmla="*/ 13 h 140"/>
                        <a:gd name="T14" fmla="*/ 4 w 138"/>
                        <a:gd name="T15" fmla="*/ 6 h 140"/>
                        <a:gd name="T16" fmla="*/ 10 w 138"/>
                        <a:gd name="T17" fmla="*/ 3 h 140"/>
                        <a:gd name="T18" fmla="*/ 20 w 138"/>
                        <a:gd name="T19" fmla="*/ 0 h 140"/>
                        <a:gd name="T20" fmla="*/ 119 w 138"/>
                        <a:gd name="T21" fmla="*/ 0 h 140"/>
                        <a:gd name="T22" fmla="*/ 129 w 138"/>
                        <a:gd name="T23" fmla="*/ 3 h 140"/>
                        <a:gd name="T24" fmla="*/ 134 w 138"/>
                        <a:gd name="T25" fmla="*/ 6 h 140"/>
                        <a:gd name="T26" fmla="*/ 136 w 138"/>
                        <a:gd name="T27" fmla="*/ 9 h 140"/>
                        <a:gd name="T28" fmla="*/ 137 w 138"/>
                        <a:gd name="T29" fmla="*/ 13 h 140"/>
                        <a:gd name="T30" fmla="*/ 137 w 138"/>
                        <a:gd name="T31" fmla="*/ 24 h 140"/>
                        <a:gd name="T32" fmla="*/ 137 w 138"/>
                        <a:gd name="T33" fmla="*/ 118 h 140"/>
                        <a:gd name="T34" fmla="*/ 136 w 138"/>
                        <a:gd name="T35" fmla="*/ 129 h 140"/>
                        <a:gd name="T36" fmla="*/ 134 w 138"/>
                        <a:gd name="T37" fmla="*/ 136 h 140"/>
                        <a:gd name="T38" fmla="*/ 132 w 138"/>
                        <a:gd name="T39" fmla="*/ 137 h 140"/>
                        <a:gd name="T40" fmla="*/ 128 w 138"/>
                        <a:gd name="T41" fmla="*/ 138 h 140"/>
                        <a:gd name="T42" fmla="*/ 119 w 138"/>
                        <a:gd name="T43" fmla="*/ 139 h 140"/>
                        <a:gd name="T44" fmla="*/ 20 w 138"/>
                        <a:gd name="T45" fmla="*/ 139 h 1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8"/>
                        <a:gd name="T70" fmla="*/ 0 h 140"/>
                        <a:gd name="T71" fmla="*/ 138 w 138"/>
                        <a:gd name="T72" fmla="*/ 140 h 1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8" h="140">
                          <a:moveTo>
                            <a:pt x="20" y="139"/>
                          </a:moveTo>
                          <a:lnTo>
                            <a:pt x="12" y="137"/>
                          </a:lnTo>
                          <a:lnTo>
                            <a:pt x="6" y="133"/>
                          </a:lnTo>
                          <a:lnTo>
                            <a:pt x="3" y="127"/>
                          </a:lnTo>
                          <a:lnTo>
                            <a:pt x="0" y="118"/>
                          </a:lnTo>
                          <a:lnTo>
                            <a:pt x="0" y="24"/>
                          </a:lnTo>
                          <a:lnTo>
                            <a:pt x="0" y="13"/>
                          </a:lnTo>
                          <a:lnTo>
                            <a:pt x="4" y="6"/>
                          </a:lnTo>
                          <a:lnTo>
                            <a:pt x="10" y="3"/>
                          </a:lnTo>
                          <a:lnTo>
                            <a:pt x="20" y="0"/>
                          </a:lnTo>
                          <a:lnTo>
                            <a:pt x="119" y="0"/>
                          </a:lnTo>
                          <a:lnTo>
                            <a:pt x="129" y="3"/>
                          </a:lnTo>
                          <a:lnTo>
                            <a:pt x="134" y="6"/>
                          </a:lnTo>
                          <a:lnTo>
                            <a:pt x="136" y="9"/>
                          </a:lnTo>
                          <a:lnTo>
                            <a:pt x="137" y="13"/>
                          </a:lnTo>
                          <a:lnTo>
                            <a:pt x="137" y="24"/>
                          </a:lnTo>
                          <a:lnTo>
                            <a:pt x="137" y="118"/>
                          </a:lnTo>
                          <a:lnTo>
                            <a:pt x="136" y="129"/>
                          </a:lnTo>
                          <a:lnTo>
                            <a:pt x="134" y="136"/>
                          </a:lnTo>
                          <a:lnTo>
                            <a:pt x="132" y="137"/>
                          </a:lnTo>
                          <a:lnTo>
                            <a:pt x="128" y="138"/>
                          </a:lnTo>
                          <a:lnTo>
                            <a:pt x="119" y="139"/>
                          </a:lnTo>
                          <a:lnTo>
                            <a:pt x="20" y="139"/>
                          </a:lnTo>
                        </a:path>
                      </a:pathLst>
                    </a:custGeom>
                    <a:noFill/>
                    <a:ln w="12700" cap="rnd">
                      <a:solidFill>
                        <a:srgbClr val="6D6D6D"/>
                      </a:solidFill>
                      <a:round/>
                      <a:headEnd/>
                      <a:tailEnd/>
                    </a:ln>
                  </p:spPr>
                  <p:txBody>
                    <a:bodyPr/>
                    <a:lstStyle/>
                    <a:p>
                      <a:pPr eaLnBrk="0" hangingPunct="0"/>
                      <a:endParaRPr lang="en-US"/>
                    </a:p>
                  </p:txBody>
                </p:sp>
                <p:sp>
                  <p:nvSpPr>
                    <p:cNvPr id="116798" name="Freeform 178"/>
                    <p:cNvSpPr>
                      <a:spLocks/>
                    </p:cNvSpPr>
                    <p:nvPr/>
                  </p:nvSpPr>
                  <p:spPr bwMode="auto">
                    <a:xfrm>
                      <a:off x="2137" y="1774"/>
                      <a:ext cx="92" cy="106"/>
                    </a:xfrm>
                    <a:custGeom>
                      <a:avLst/>
                      <a:gdLst>
                        <a:gd name="T0" fmla="*/ 13 w 92"/>
                        <a:gd name="T1" fmla="*/ 105 h 106"/>
                        <a:gd name="T2" fmla="*/ 7 w 92"/>
                        <a:gd name="T3" fmla="*/ 104 h 106"/>
                        <a:gd name="T4" fmla="*/ 4 w 92"/>
                        <a:gd name="T5" fmla="*/ 101 h 106"/>
                        <a:gd name="T6" fmla="*/ 2 w 92"/>
                        <a:gd name="T7" fmla="*/ 97 h 106"/>
                        <a:gd name="T8" fmla="*/ 0 w 92"/>
                        <a:gd name="T9" fmla="*/ 90 h 106"/>
                        <a:gd name="T10" fmla="*/ 0 w 92"/>
                        <a:gd name="T11" fmla="*/ 18 h 106"/>
                        <a:gd name="T12" fmla="*/ 0 w 92"/>
                        <a:gd name="T13" fmla="*/ 10 h 106"/>
                        <a:gd name="T14" fmla="*/ 2 w 92"/>
                        <a:gd name="T15" fmla="*/ 5 h 106"/>
                        <a:gd name="T16" fmla="*/ 6 w 92"/>
                        <a:gd name="T17" fmla="*/ 3 h 106"/>
                        <a:gd name="T18" fmla="*/ 13 w 92"/>
                        <a:gd name="T19" fmla="*/ 0 h 106"/>
                        <a:gd name="T20" fmla="*/ 79 w 92"/>
                        <a:gd name="T21" fmla="*/ 0 h 106"/>
                        <a:gd name="T22" fmla="*/ 86 w 92"/>
                        <a:gd name="T23" fmla="*/ 3 h 106"/>
                        <a:gd name="T24" fmla="*/ 90 w 92"/>
                        <a:gd name="T25" fmla="*/ 5 h 106"/>
                        <a:gd name="T26" fmla="*/ 91 w 92"/>
                        <a:gd name="T27" fmla="*/ 8 h 106"/>
                        <a:gd name="T28" fmla="*/ 91 w 92"/>
                        <a:gd name="T29" fmla="*/ 11 h 106"/>
                        <a:gd name="T30" fmla="*/ 91 w 92"/>
                        <a:gd name="T31" fmla="*/ 18 h 106"/>
                        <a:gd name="T32" fmla="*/ 91 w 92"/>
                        <a:gd name="T33" fmla="*/ 90 h 106"/>
                        <a:gd name="T34" fmla="*/ 91 w 92"/>
                        <a:gd name="T35" fmla="*/ 98 h 106"/>
                        <a:gd name="T36" fmla="*/ 90 w 92"/>
                        <a:gd name="T37" fmla="*/ 103 h 106"/>
                        <a:gd name="T38" fmla="*/ 87 w 92"/>
                        <a:gd name="T39" fmla="*/ 104 h 106"/>
                        <a:gd name="T40" fmla="*/ 85 w 92"/>
                        <a:gd name="T41" fmla="*/ 104 h 106"/>
                        <a:gd name="T42" fmla="*/ 79 w 92"/>
                        <a:gd name="T43" fmla="*/ 105 h 106"/>
                        <a:gd name="T44" fmla="*/ 13 w 92"/>
                        <a:gd name="T45" fmla="*/ 105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106"/>
                        <a:gd name="T71" fmla="*/ 92 w 92"/>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106">
                          <a:moveTo>
                            <a:pt x="13" y="105"/>
                          </a:moveTo>
                          <a:lnTo>
                            <a:pt x="7" y="104"/>
                          </a:lnTo>
                          <a:lnTo>
                            <a:pt x="4" y="101"/>
                          </a:lnTo>
                          <a:lnTo>
                            <a:pt x="2" y="97"/>
                          </a:lnTo>
                          <a:lnTo>
                            <a:pt x="0" y="90"/>
                          </a:lnTo>
                          <a:lnTo>
                            <a:pt x="0" y="18"/>
                          </a:lnTo>
                          <a:lnTo>
                            <a:pt x="0" y="10"/>
                          </a:lnTo>
                          <a:lnTo>
                            <a:pt x="2" y="5"/>
                          </a:lnTo>
                          <a:lnTo>
                            <a:pt x="6" y="3"/>
                          </a:lnTo>
                          <a:lnTo>
                            <a:pt x="13" y="0"/>
                          </a:lnTo>
                          <a:lnTo>
                            <a:pt x="79" y="0"/>
                          </a:lnTo>
                          <a:lnTo>
                            <a:pt x="86" y="3"/>
                          </a:lnTo>
                          <a:lnTo>
                            <a:pt x="90" y="5"/>
                          </a:lnTo>
                          <a:lnTo>
                            <a:pt x="91" y="8"/>
                          </a:lnTo>
                          <a:lnTo>
                            <a:pt x="91" y="11"/>
                          </a:lnTo>
                          <a:lnTo>
                            <a:pt x="91" y="18"/>
                          </a:lnTo>
                          <a:lnTo>
                            <a:pt x="91" y="90"/>
                          </a:lnTo>
                          <a:lnTo>
                            <a:pt x="91" y="98"/>
                          </a:lnTo>
                          <a:lnTo>
                            <a:pt x="90" y="103"/>
                          </a:lnTo>
                          <a:lnTo>
                            <a:pt x="87" y="104"/>
                          </a:lnTo>
                          <a:lnTo>
                            <a:pt x="85" y="104"/>
                          </a:lnTo>
                          <a:lnTo>
                            <a:pt x="79" y="105"/>
                          </a:lnTo>
                          <a:lnTo>
                            <a:pt x="13" y="105"/>
                          </a:lnTo>
                        </a:path>
                      </a:pathLst>
                    </a:custGeom>
                    <a:noFill/>
                    <a:ln w="12700" cap="rnd">
                      <a:solidFill>
                        <a:srgbClr val="6D6D6D"/>
                      </a:solidFill>
                      <a:round/>
                      <a:headEnd/>
                      <a:tailEnd/>
                    </a:ln>
                  </p:spPr>
                  <p:txBody>
                    <a:bodyPr/>
                    <a:lstStyle/>
                    <a:p>
                      <a:pPr eaLnBrk="0" hangingPunct="0"/>
                      <a:endParaRPr lang="en-US"/>
                    </a:p>
                  </p:txBody>
                </p:sp>
                <p:sp>
                  <p:nvSpPr>
                    <p:cNvPr id="116799" name="Freeform 179"/>
                    <p:cNvSpPr>
                      <a:spLocks/>
                    </p:cNvSpPr>
                    <p:nvPr/>
                  </p:nvSpPr>
                  <p:spPr bwMode="auto">
                    <a:xfrm>
                      <a:off x="2230" y="1763"/>
                      <a:ext cx="11" cy="115"/>
                    </a:xfrm>
                    <a:custGeom>
                      <a:avLst/>
                      <a:gdLst>
                        <a:gd name="T0" fmla="*/ 8 w 11"/>
                        <a:gd name="T1" fmla="*/ 114 h 115"/>
                        <a:gd name="T2" fmla="*/ 9 w 11"/>
                        <a:gd name="T3" fmla="*/ 114 h 115"/>
                        <a:gd name="T4" fmla="*/ 9 w 11"/>
                        <a:gd name="T5" fmla="*/ 15 h 115"/>
                        <a:gd name="T6" fmla="*/ 9 w 11"/>
                        <a:gd name="T7" fmla="*/ 13 h 115"/>
                        <a:gd name="T8" fmla="*/ 10 w 11"/>
                        <a:gd name="T9" fmla="*/ 12 h 115"/>
                        <a:gd name="T10" fmla="*/ 9 w 11"/>
                        <a:gd name="T11" fmla="*/ 11 h 115"/>
                        <a:gd name="T12" fmla="*/ 9 w 11"/>
                        <a:gd name="T13" fmla="*/ 10 h 115"/>
                        <a:gd name="T14" fmla="*/ 9 w 11"/>
                        <a:gd name="T15" fmla="*/ 9 h 115"/>
                        <a:gd name="T16" fmla="*/ 9 w 11"/>
                        <a:gd name="T17" fmla="*/ 8 h 115"/>
                        <a:gd name="T18" fmla="*/ 9 w 11"/>
                        <a:gd name="T19" fmla="*/ 7 h 115"/>
                        <a:gd name="T20" fmla="*/ 9 w 11"/>
                        <a:gd name="T21" fmla="*/ 6 h 115"/>
                        <a:gd name="T22" fmla="*/ 8 w 11"/>
                        <a:gd name="T23" fmla="*/ 5 h 115"/>
                        <a:gd name="T24" fmla="*/ 8 w 11"/>
                        <a:gd name="T25" fmla="*/ 5 h 115"/>
                        <a:gd name="T26" fmla="*/ 7 w 11"/>
                        <a:gd name="T27" fmla="*/ 4 h 115"/>
                        <a:gd name="T28" fmla="*/ 6 w 11"/>
                        <a:gd name="T29" fmla="*/ 3 h 115"/>
                        <a:gd name="T30" fmla="*/ 6 w 11"/>
                        <a:gd name="T31" fmla="*/ 2 h 115"/>
                        <a:gd name="T32" fmla="*/ 5 w 11"/>
                        <a:gd name="T33" fmla="*/ 2 h 115"/>
                        <a:gd name="T34" fmla="*/ 5 w 11"/>
                        <a:gd name="T35" fmla="*/ 1 h 115"/>
                        <a:gd name="T36" fmla="*/ 4 w 11"/>
                        <a:gd name="T37" fmla="*/ 1 h 115"/>
                        <a:gd name="T38" fmla="*/ 4 w 11"/>
                        <a:gd name="T39" fmla="*/ 1 h 115"/>
                        <a:gd name="T40" fmla="*/ 3 w 11"/>
                        <a:gd name="T41" fmla="*/ 0 h 115"/>
                        <a:gd name="T42" fmla="*/ 2 w 11"/>
                        <a:gd name="T43" fmla="*/ 0 h 115"/>
                        <a:gd name="T44" fmla="*/ 0 w 11"/>
                        <a:gd name="T45" fmla="*/ 2 h 115"/>
                        <a:gd name="T46" fmla="*/ 1 w 11"/>
                        <a:gd name="T47" fmla="*/ 2 h 115"/>
                        <a:gd name="T48" fmla="*/ 2 w 11"/>
                        <a:gd name="T49" fmla="*/ 2 h 115"/>
                        <a:gd name="T50" fmla="*/ 2 w 11"/>
                        <a:gd name="T51" fmla="*/ 3 h 115"/>
                        <a:gd name="T52" fmla="*/ 3 w 11"/>
                        <a:gd name="T53" fmla="*/ 3 h 115"/>
                        <a:gd name="T54" fmla="*/ 4 w 11"/>
                        <a:gd name="T55" fmla="*/ 4 h 115"/>
                        <a:gd name="T56" fmla="*/ 4 w 11"/>
                        <a:gd name="T57" fmla="*/ 4 h 115"/>
                        <a:gd name="T58" fmla="*/ 5 w 11"/>
                        <a:gd name="T59" fmla="*/ 5 h 115"/>
                        <a:gd name="T60" fmla="*/ 5 w 11"/>
                        <a:gd name="T61" fmla="*/ 6 h 115"/>
                        <a:gd name="T62" fmla="*/ 6 w 11"/>
                        <a:gd name="T63" fmla="*/ 7 h 115"/>
                        <a:gd name="T64" fmla="*/ 6 w 11"/>
                        <a:gd name="T65" fmla="*/ 7 h 115"/>
                        <a:gd name="T66" fmla="*/ 7 w 11"/>
                        <a:gd name="T67" fmla="*/ 8 h 115"/>
                        <a:gd name="T68" fmla="*/ 7 w 11"/>
                        <a:gd name="T69" fmla="*/ 9 h 115"/>
                        <a:gd name="T70" fmla="*/ 7 w 11"/>
                        <a:gd name="T71" fmla="*/ 10 h 115"/>
                        <a:gd name="T72" fmla="*/ 8 w 11"/>
                        <a:gd name="T73" fmla="*/ 11 h 115"/>
                        <a:gd name="T74" fmla="*/ 8 w 11"/>
                        <a:gd name="T75" fmla="*/ 12 h 115"/>
                        <a:gd name="T76" fmla="*/ 8 w 11"/>
                        <a:gd name="T77" fmla="*/ 13 h 115"/>
                        <a:gd name="T78" fmla="*/ 8 w 11"/>
                        <a:gd name="T79" fmla="*/ 14 h 115"/>
                        <a:gd name="T80" fmla="*/ 8 w 11"/>
                        <a:gd name="T81" fmla="*/ 14 h 115"/>
                        <a:gd name="T82" fmla="*/ 8 w 11"/>
                        <a:gd name="T83" fmla="*/ 114 h 1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115"/>
                        <a:gd name="T128" fmla="*/ 11 w 11"/>
                        <a:gd name="T129" fmla="*/ 115 h 1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115">
                          <a:moveTo>
                            <a:pt x="8" y="114"/>
                          </a:moveTo>
                          <a:lnTo>
                            <a:pt x="9" y="114"/>
                          </a:lnTo>
                          <a:lnTo>
                            <a:pt x="9" y="15"/>
                          </a:lnTo>
                          <a:lnTo>
                            <a:pt x="9" y="13"/>
                          </a:lnTo>
                          <a:lnTo>
                            <a:pt x="10" y="12"/>
                          </a:lnTo>
                          <a:lnTo>
                            <a:pt x="9" y="11"/>
                          </a:lnTo>
                          <a:lnTo>
                            <a:pt x="9" y="10"/>
                          </a:lnTo>
                          <a:lnTo>
                            <a:pt x="9" y="9"/>
                          </a:lnTo>
                          <a:lnTo>
                            <a:pt x="9" y="8"/>
                          </a:lnTo>
                          <a:lnTo>
                            <a:pt x="9" y="7"/>
                          </a:lnTo>
                          <a:lnTo>
                            <a:pt x="9" y="6"/>
                          </a:lnTo>
                          <a:lnTo>
                            <a:pt x="8" y="5"/>
                          </a:lnTo>
                          <a:lnTo>
                            <a:pt x="7" y="4"/>
                          </a:lnTo>
                          <a:lnTo>
                            <a:pt x="6" y="3"/>
                          </a:lnTo>
                          <a:lnTo>
                            <a:pt x="6" y="2"/>
                          </a:lnTo>
                          <a:lnTo>
                            <a:pt x="5" y="2"/>
                          </a:lnTo>
                          <a:lnTo>
                            <a:pt x="5" y="1"/>
                          </a:lnTo>
                          <a:lnTo>
                            <a:pt x="4" y="1"/>
                          </a:lnTo>
                          <a:lnTo>
                            <a:pt x="3" y="0"/>
                          </a:lnTo>
                          <a:lnTo>
                            <a:pt x="2" y="0"/>
                          </a:lnTo>
                          <a:lnTo>
                            <a:pt x="0" y="2"/>
                          </a:lnTo>
                          <a:lnTo>
                            <a:pt x="1" y="2"/>
                          </a:lnTo>
                          <a:lnTo>
                            <a:pt x="2" y="2"/>
                          </a:lnTo>
                          <a:lnTo>
                            <a:pt x="2" y="3"/>
                          </a:lnTo>
                          <a:lnTo>
                            <a:pt x="3" y="3"/>
                          </a:lnTo>
                          <a:lnTo>
                            <a:pt x="4" y="4"/>
                          </a:lnTo>
                          <a:lnTo>
                            <a:pt x="5" y="5"/>
                          </a:lnTo>
                          <a:lnTo>
                            <a:pt x="5" y="6"/>
                          </a:lnTo>
                          <a:lnTo>
                            <a:pt x="6" y="7"/>
                          </a:lnTo>
                          <a:lnTo>
                            <a:pt x="7" y="8"/>
                          </a:lnTo>
                          <a:lnTo>
                            <a:pt x="7" y="9"/>
                          </a:lnTo>
                          <a:lnTo>
                            <a:pt x="7" y="10"/>
                          </a:lnTo>
                          <a:lnTo>
                            <a:pt x="8" y="11"/>
                          </a:lnTo>
                          <a:lnTo>
                            <a:pt x="8" y="12"/>
                          </a:lnTo>
                          <a:lnTo>
                            <a:pt x="8" y="13"/>
                          </a:lnTo>
                          <a:lnTo>
                            <a:pt x="8" y="14"/>
                          </a:lnTo>
                          <a:lnTo>
                            <a:pt x="8" y="114"/>
                          </a:lnTo>
                        </a:path>
                      </a:pathLst>
                    </a:custGeom>
                    <a:solidFill>
                      <a:srgbClr val="DBDBDB"/>
                    </a:solidFill>
                    <a:ln w="12700" cap="rnd">
                      <a:noFill/>
                      <a:round/>
                      <a:headEnd/>
                      <a:tailEnd/>
                    </a:ln>
                  </p:spPr>
                  <p:txBody>
                    <a:bodyPr/>
                    <a:lstStyle/>
                    <a:p>
                      <a:pPr eaLnBrk="0" hangingPunct="0"/>
                      <a:endParaRPr lang="en-US"/>
                    </a:p>
                  </p:txBody>
                </p:sp>
                <p:sp>
                  <p:nvSpPr>
                    <p:cNvPr id="116800" name="Freeform 180"/>
                    <p:cNvSpPr>
                      <a:spLocks/>
                    </p:cNvSpPr>
                    <p:nvPr/>
                  </p:nvSpPr>
                  <p:spPr bwMode="auto">
                    <a:xfrm>
                      <a:off x="2194" y="1779"/>
                      <a:ext cx="11" cy="88"/>
                    </a:xfrm>
                    <a:custGeom>
                      <a:avLst/>
                      <a:gdLst>
                        <a:gd name="T0" fmla="*/ 8 w 11"/>
                        <a:gd name="T1" fmla="*/ 87 h 88"/>
                        <a:gd name="T2" fmla="*/ 10 w 11"/>
                        <a:gd name="T3" fmla="*/ 87 h 88"/>
                        <a:gd name="T4" fmla="*/ 10 w 11"/>
                        <a:gd name="T5" fmla="*/ 15 h 88"/>
                        <a:gd name="T6" fmla="*/ 10 w 11"/>
                        <a:gd name="T7" fmla="*/ 12 h 88"/>
                        <a:gd name="T8" fmla="*/ 10 w 11"/>
                        <a:gd name="T9" fmla="*/ 11 h 88"/>
                        <a:gd name="T10" fmla="*/ 10 w 11"/>
                        <a:gd name="T11" fmla="*/ 11 h 88"/>
                        <a:gd name="T12" fmla="*/ 10 w 11"/>
                        <a:gd name="T13" fmla="*/ 10 h 88"/>
                        <a:gd name="T14" fmla="*/ 9 w 11"/>
                        <a:gd name="T15" fmla="*/ 9 h 88"/>
                        <a:gd name="T16" fmla="*/ 9 w 11"/>
                        <a:gd name="T17" fmla="*/ 8 h 88"/>
                        <a:gd name="T18" fmla="*/ 9 w 11"/>
                        <a:gd name="T19" fmla="*/ 7 h 88"/>
                        <a:gd name="T20" fmla="*/ 9 w 11"/>
                        <a:gd name="T21" fmla="*/ 6 h 88"/>
                        <a:gd name="T22" fmla="*/ 8 w 11"/>
                        <a:gd name="T23" fmla="*/ 6 h 88"/>
                        <a:gd name="T24" fmla="*/ 8 w 11"/>
                        <a:gd name="T25" fmla="*/ 5 h 88"/>
                        <a:gd name="T26" fmla="*/ 8 w 11"/>
                        <a:gd name="T27" fmla="*/ 4 h 88"/>
                        <a:gd name="T28" fmla="*/ 7 w 11"/>
                        <a:gd name="T29" fmla="*/ 3 h 88"/>
                        <a:gd name="T30" fmla="*/ 6 w 11"/>
                        <a:gd name="T31" fmla="*/ 3 h 88"/>
                        <a:gd name="T32" fmla="*/ 6 w 11"/>
                        <a:gd name="T33" fmla="*/ 2 h 88"/>
                        <a:gd name="T34" fmla="*/ 5 w 11"/>
                        <a:gd name="T35" fmla="*/ 1 h 88"/>
                        <a:gd name="T36" fmla="*/ 4 w 11"/>
                        <a:gd name="T37" fmla="*/ 1 h 88"/>
                        <a:gd name="T38" fmla="*/ 3 w 11"/>
                        <a:gd name="T39" fmla="*/ 0 h 88"/>
                        <a:gd name="T40" fmla="*/ 2 w 11"/>
                        <a:gd name="T41" fmla="*/ 0 h 88"/>
                        <a:gd name="T42" fmla="*/ 2 w 11"/>
                        <a:gd name="T43" fmla="*/ 0 h 88"/>
                        <a:gd name="T44" fmla="*/ 0 w 11"/>
                        <a:gd name="T45" fmla="*/ 2 h 88"/>
                        <a:gd name="T46" fmla="*/ 1 w 11"/>
                        <a:gd name="T47" fmla="*/ 2 h 88"/>
                        <a:gd name="T48" fmla="*/ 1 w 11"/>
                        <a:gd name="T49" fmla="*/ 3 h 88"/>
                        <a:gd name="T50" fmla="*/ 2 w 11"/>
                        <a:gd name="T51" fmla="*/ 3 h 88"/>
                        <a:gd name="T52" fmla="*/ 3 w 11"/>
                        <a:gd name="T53" fmla="*/ 3 h 88"/>
                        <a:gd name="T54" fmla="*/ 4 w 11"/>
                        <a:gd name="T55" fmla="*/ 3 h 88"/>
                        <a:gd name="T56" fmla="*/ 4 w 11"/>
                        <a:gd name="T57" fmla="*/ 4 h 88"/>
                        <a:gd name="T58" fmla="*/ 5 w 11"/>
                        <a:gd name="T59" fmla="*/ 5 h 88"/>
                        <a:gd name="T60" fmla="*/ 6 w 11"/>
                        <a:gd name="T61" fmla="*/ 6 h 88"/>
                        <a:gd name="T62" fmla="*/ 6 w 11"/>
                        <a:gd name="T63" fmla="*/ 7 h 88"/>
                        <a:gd name="T64" fmla="*/ 7 w 11"/>
                        <a:gd name="T65" fmla="*/ 8 h 88"/>
                        <a:gd name="T66" fmla="*/ 8 w 11"/>
                        <a:gd name="T67" fmla="*/ 9 h 88"/>
                        <a:gd name="T68" fmla="*/ 8 w 11"/>
                        <a:gd name="T69" fmla="*/ 10 h 88"/>
                        <a:gd name="T70" fmla="*/ 8 w 11"/>
                        <a:gd name="T71" fmla="*/ 11 h 88"/>
                        <a:gd name="T72" fmla="*/ 8 w 11"/>
                        <a:gd name="T73" fmla="*/ 11 h 88"/>
                        <a:gd name="T74" fmla="*/ 8 w 11"/>
                        <a:gd name="T75" fmla="*/ 12 h 88"/>
                        <a:gd name="T76" fmla="*/ 8 w 11"/>
                        <a:gd name="T77" fmla="*/ 13 h 88"/>
                        <a:gd name="T78" fmla="*/ 8 w 11"/>
                        <a:gd name="T79" fmla="*/ 14 h 88"/>
                        <a:gd name="T80" fmla="*/ 8 w 11"/>
                        <a:gd name="T81" fmla="*/ 87 h 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
                        <a:gd name="T124" fmla="*/ 0 h 88"/>
                        <a:gd name="T125" fmla="*/ 11 w 11"/>
                        <a:gd name="T126" fmla="*/ 88 h 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 h="88">
                          <a:moveTo>
                            <a:pt x="8" y="87"/>
                          </a:moveTo>
                          <a:lnTo>
                            <a:pt x="10" y="87"/>
                          </a:lnTo>
                          <a:lnTo>
                            <a:pt x="10" y="15"/>
                          </a:lnTo>
                          <a:lnTo>
                            <a:pt x="10" y="12"/>
                          </a:lnTo>
                          <a:lnTo>
                            <a:pt x="10" y="11"/>
                          </a:lnTo>
                          <a:lnTo>
                            <a:pt x="10" y="10"/>
                          </a:lnTo>
                          <a:lnTo>
                            <a:pt x="9" y="9"/>
                          </a:lnTo>
                          <a:lnTo>
                            <a:pt x="9" y="8"/>
                          </a:lnTo>
                          <a:lnTo>
                            <a:pt x="9" y="7"/>
                          </a:lnTo>
                          <a:lnTo>
                            <a:pt x="9" y="6"/>
                          </a:lnTo>
                          <a:lnTo>
                            <a:pt x="8" y="6"/>
                          </a:lnTo>
                          <a:lnTo>
                            <a:pt x="8" y="5"/>
                          </a:lnTo>
                          <a:lnTo>
                            <a:pt x="8" y="4"/>
                          </a:lnTo>
                          <a:lnTo>
                            <a:pt x="7" y="3"/>
                          </a:lnTo>
                          <a:lnTo>
                            <a:pt x="6" y="3"/>
                          </a:lnTo>
                          <a:lnTo>
                            <a:pt x="6" y="2"/>
                          </a:lnTo>
                          <a:lnTo>
                            <a:pt x="5" y="1"/>
                          </a:lnTo>
                          <a:lnTo>
                            <a:pt x="4" y="1"/>
                          </a:lnTo>
                          <a:lnTo>
                            <a:pt x="3" y="0"/>
                          </a:lnTo>
                          <a:lnTo>
                            <a:pt x="2" y="0"/>
                          </a:lnTo>
                          <a:lnTo>
                            <a:pt x="0" y="2"/>
                          </a:lnTo>
                          <a:lnTo>
                            <a:pt x="1" y="2"/>
                          </a:lnTo>
                          <a:lnTo>
                            <a:pt x="1" y="3"/>
                          </a:lnTo>
                          <a:lnTo>
                            <a:pt x="2" y="3"/>
                          </a:lnTo>
                          <a:lnTo>
                            <a:pt x="3" y="3"/>
                          </a:lnTo>
                          <a:lnTo>
                            <a:pt x="4" y="3"/>
                          </a:lnTo>
                          <a:lnTo>
                            <a:pt x="4" y="4"/>
                          </a:lnTo>
                          <a:lnTo>
                            <a:pt x="5" y="5"/>
                          </a:lnTo>
                          <a:lnTo>
                            <a:pt x="6" y="6"/>
                          </a:lnTo>
                          <a:lnTo>
                            <a:pt x="6" y="7"/>
                          </a:lnTo>
                          <a:lnTo>
                            <a:pt x="7" y="8"/>
                          </a:lnTo>
                          <a:lnTo>
                            <a:pt x="8" y="9"/>
                          </a:lnTo>
                          <a:lnTo>
                            <a:pt x="8" y="10"/>
                          </a:lnTo>
                          <a:lnTo>
                            <a:pt x="8" y="11"/>
                          </a:lnTo>
                          <a:lnTo>
                            <a:pt x="8" y="12"/>
                          </a:lnTo>
                          <a:lnTo>
                            <a:pt x="8" y="13"/>
                          </a:lnTo>
                          <a:lnTo>
                            <a:pt x="8" y="14"/>
                          </a:lnTo>
                          <a:lnTo>
                            <a:pt x="8" y="87"/>
                          </a:lnTo>
                        </a:path>
                      </a:pathLst>
                    </a:custGeom>
                    <a:solidFill>
                      <a:srgbClr val="DBDBDB"/>
                    </a:solidFill>
                    <a:ln w="12700" cap="rnd">
                      <a:noFill/>
                      <a:round/>
                      <a:headEnd/>
                      <a:tailEnd/>
                    </a:ln>
                  </p:spPr>
                  <p:txBody>
                    <a:bodyPr/>
                    <a:lstStyle/>
                    <a:p>
                      <a:pPr eaLnBrk="0" hangingPunct="0"/>
                      <a:endParaRPr lang="en-US"/>
                    </a:p>
                  </p:txBody>
                </p:sp>
                <p:sp>
                  <p:nvSpPr>
                    <p:cNvPr id="116801" name="Freeform 181"/>
                    <p:cNvSpPr>
                      <a:spLocks/>
                    </p:cNvSpPr>
                    <p:nvPr/>
                  </p:nvSpPr>
                  <p:spPr bwMode="auto">
                    <a:xfrm>
                      <a:off x="2227" y="1947"/>
                      <a:ext cx="3" cy="50"/>
                    </a:xfrm>
                    <a:custGeom>
                      <a:avLst/>
                      <a:gdLst>
                        <a:gd name="T0" fmla="*/ 2 w 3"/>
                        <a:gd name="T1" fmla="*/ 49 h 50"/>
                        <a:gd name="T2" fmla="*/ 2 w 3"/>
                        <a:gd name="T3" fmla="*/ 0 h 50"/>
                        <a:gd name="T4" fmla="*/ 0 w 3"/>
                        <a:gd name="T5" fmla="*/ 0 h 50"/>
                        <a:gd name="T6" fmla="*/ 0 w 3"/>
                        <a:gd name="T7" fmla="*/ 49 h 50"/>
                        <a:gd name="T8" fmla="*/ 2 w 3"/>
                        <a:gd name="T9" fmla="*/ 49 h 50"/>
                        <a:gd name="T10" fmla="*/ 0 60000 65536"/>
                        <a:gd name="T11" fmla="*/ 0 60000 65536"/>
                        <a:gd name="T12" fmla="*/ 0 60000 65536"/>
                        <a:gd name="T13" fmla="*/ 0 60000 65536"/>
                        <a:gd name="T14" fmla="*/ 0 60000 65536"/>
                        <a:gd name="T15" fmla="*/ 0 w 3"/>
                        <a:gd name="T16" fmla="*/ 0 h 50"/>
                        <a:gd name="T17" fmla="*/ 3 w 3"/>
                        <a:gd name="T18" fmla="*/ 50 h 50"/>
                      </a:gdLst>
                      <a:ahLst/>
                      <a:cxnLst>
                        <a:cxn ang="T10">
                          <a:pos x="T0" y="T1"/>
                        </a:cxn>
                        <a:cxn ang="T11">
                          <a:pos x="T2" y="T3"/>
                        </a:cxn>
                        <a:cxn ang="T12">
                          <a:pos x="T4" y="T5"/>
                        </a:cxn>
                        <a:cxn ang="T13">
                          <a:pos x="T6" y="T7"/>
                        </a:cxn>
                        <a:cxn ang="T14">
                          <a:pos x="T8" y="T9"/>
                        </a:cxn>
                      </a:cxnLst>
                      <a:rect l="T15" t="T16" r="T17" b="T18"/>
                      <a:pathLst>
                        <a:path w="3" h="50">
                          <a:moveTo>
                            <a:pt x="2" y="49"/>
                          </a:moveTo>
                          <a:lnTo>
                            <a:pt x="2" y="0"/>
                          </a:lnTo>
                          <a:lnTo>
                            <a:pt x="0" y="0"/>
                          </a:lnTo>
                          <a:lnTo>
                            <a:pt x="0" y="49"/>
                          </a:lnTo>
                          <a:lnTo>
                            <a:pt x="2" y="49"/>
                          </a:lnTo>
                        </a:path>
                      </a:pathLst>
                    </a:custGeom>
                    <a:solidFill>
                      <a:srgbClr val="DBDBDB"/>
                    </a:solidFill>
                    <a:ln w="12700" cap="rnd">
                      <a:noFill/>
                      <a:round/>
                      <a:headEnd/>
                      <a:tailEnd/>
                    </a:ln>
                  </p:spPr>
                  <p:txBody>
                    <a:bodyPr/>
                    <a:lstStyle/>
                    <a:p>
                      <a:pPr eaLnBrk="0" hangingPunct="0"/>
                      <a:endParaRPr lang="en-US"/>
                    </a:p>
                  </p:txBody>
                </p:sp>
                <p:sp>
                  <p:nvSpPr>
                    <p:cNvPr id="116802" name="Freeform 182"/>
                    <p:cNvSpPr>
                      <a:spLocks/>
                    </p:cNvSpPr>
                    <p:nvPr/>
                  </p:nvSpPr>
                  <p:spPr bwMode="auto">
                    <a:xfrm>
                      <a:off x="2185"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noFill/>
                      <a:round/>
                      <a:headEnd/>
                      <a:tailEnd/>
                    </a:ln>
                  </p:spPr>
                  <p:txBody>
                    <a:bodyPr/>
                    <a:lstStyle/>
                    <a:p>
                      <a:pPr eaLnBrk="0" hangingPunct="0"/>
                      <a:endParaRPr lang="en-US"/>
                    </a:p>
                  </p:txBody>
                </p:sp>
                <p:sp>
                  <p:nvSpPr>
                    <p:cNvPr id="116803" name="Freeform 183"/>
                    <p:cNvSpPr>
                      <a:spLocks/>
                    </p:cNvSpPr>
                    <p:nvPr/>
                  </p:nvSpPr>
                  <p:spPr bwMode="auto">
                    <a:xfrm>
                      <a:off x="2152"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noFill/>
                      <a:round/>
                      <a:headEnd/>
                      <a:tailEnd/>
                    </a:ln>
                  </p:spPr>
                  <p:txBody>
                    <a:bodyPr/>
                    <a:lstStyle/>
                    <a:p>
                      <a:pPr eaLnBrk="0" hangingPunct="0"/>
                      <a:endParaRPr lang="en-US"/>
                    </a:p>
                  </p:txBody>
                </p:sp>
                <p:sp>
                  <p:nvSpPr>
                    <p:cNvPr id="116804" name="Freeform 184"/>
                    <p:cNvSpPr>
                      <a:spLocks/>
                    </p:cNvSpPr>
                    <p:nvPr/>
                  </p:nvSpPr>
                  <p:spPr bwMode="auto">
                    <a:xfrm>
                      <a:off x="2263" y="1672"/>
                      <a:ext cx="11" cy="219"/>
                    </a:xfrm>
                    <a:custGeom>
                      <a:avLst/>
                      <a:gdLst>
                        <a:gd name="T0" fmla="*/ 8 w 11"/>
                        <a:gd name="T1" fmla="*/ 218 h 219"/>
                        <a:gd name="T2" fmla="*/ 9 w 11"/>
                        <a:gd name="T3" fmla="*/ 218 h 219"/>
                        <a:gd name="T4" fmla="*/ 10 w 11"/>
                        <a:gd name="T5" fmla="*/ 16 h 219"/>
                        <a:gd name="T6" fmla="*/ 10 w 11"/>
                        <a:gd name="T7" fmla="*/ 13 h 219"/>
                        <a:gd name="T8" fmla="*/ 10 w 11"/>
                        <a:gd name="T9" fmla="*/ 12 h 219"/>
                        <a:gd name="T10" fmla="*/ 10 w 11"/>
                        <a:gd name="T11" fmla="*/ 11 h 219"/>
                        <a:gd name="T12" fmla="*/ 10 w 11"/>
                        <a:gd name="T13" fmla="*/ 10 h 219"/>
                        <a:gd name="T14" fmla="*/ 9 w 11"/>
                        <a:gd name="T15" fmla="*/ 9 h 219"/>
                        <a:gd name="T16" fmla="*/ 9 w 11"/>
                        <a:gd name="T17" fmla="*/ 8 h 219"/>
                        <a:gd name="T18" fmla="*/ 9 w 11"/>
                        <a:gd name="T19" fmla="*/ 7 h 219"/>
                        <a:gd name="T20" fmla="*/ 9 w 11"/>
                        <a:gd name="T21" fmla="*/ 6 h 219"/>
                        <a:gd name="T22" fmla="*/ 8 w 11"/>
                        <a:gd name="T23" fmla="*/ 5 h 219"/>
                        <a:gd name="T24" fmla="*/ 8 w 11"/>
                        <a:gd name="T25" fmla="*/ 4 h 219"/>
                        <a:gd name="T26" fmla="*/ 6 w 11"/>
                        <a:gd name="T27" fmla="*/ 3 h 219"/>
                        <a:gd name="T28" fmla="*/ 6 w 11"/>
                        <a:gd name="T29" fmla="*/ 2 h 219"/>
                        <a:gd name="T30" fmla="*/ 5 w 11"/>
                        <a:gd name="T31" fmla="*/ 1 h 219"/>
                        <a:gd name="T32" fmla="*/ 4 w 11"/>
                        <a:gd name="T33" fmla="*/ 1 h 219"/>
                        <a:gd name="T34" fmla="*/ 4 w 11"/>
                        <a:gd name="T35" fmla="*/ 1 h 219"/>
                        <a:gd name="T36" fmla="*/ 3 w 11"/>
                        <a:gd name="T37" fmla="*/ 1 h 219"/>
                        <a:gd name="T38" fmla="*/ 2 w 11"/>
                        <a:gd name="T39" fmla="*/ 0 h 219"/>
                        <a:gd name="T40" fmla="*/ 2 w 11"/>
                        <a:gd name="T41" fmla="*/ 0 h 219"/>
                        <a:gd name="T42" fmla="*/ 0 w 11"/>
                        <a:gd name="T43" fmla="*/ 2 h 219"/>
                        <a:gd name="T44" fmla="*/ 1 w 11"/>
                        <a:gd name="T45" fmla="*/ 2 h 219"/>
                        <a:gd name="T46" fmla="*/ 1 w 11"/>
                        <a:gd name="T47" fmla="*/ 2 h 219"/>
                        <a:gd name="T48" fmla="*/ 2 w 11"/>
                        <a:gd name="T49" fmla="*/ 3 h 219"/>
                        <a:gd name="T50" fmla="*/ 3 w 11"/>
                        <a:gd name="T51" fmla="*/ 3 h 219"/>
                        <a:gd name="T52" fmla="*/ 4 w 11"/>
                        <a:gd name="T53" fmla="*/ 3 h 219"/>
                        <a:gd name="T54" fmla="*/ 4 w 11"/>
                        <a:gd name="T55" fmla="*/ 4 h 219"/>
                        <a:gd name="T56" fmla="*/ 5 w 11"/>
                        <a:gd name="T57" fmla="*/ 5 h 219"/>
                        <a:gd name="T58" fmla="*/ 5 w 11"/>
                        <a:gd name="T59" fmla="*/ 5 h 219"/>
                        <a:gd name="T60" fmla="*/ 6 w 11"/>
                        <a:gd name="T61" fmla="*/ 6 h 219"/>
                        <a:gd name="T62" fmla="*/ 6 w 11"/>
                        <a:gd name="T63" fmla="*/ 7 h 219"/>
                        <a:gd name="T64" fmla="*/ 6 w 11"/>
                        <a:gd name="T65" fmla="*/ 8 h 219"/>
                        <a:gd name="T66" fmla="*/ 7 w 11"/>
                        <a:gd name="T67" fmla="*/ 8 h 219"/>
                        <a:gd name="T68" fmla="*/ 8 w 11"/>
                        <a:gd name="T69" fmla="*/ 9 h 219"/>
                        <a:gd name="T70" fmla="*/ 8 w 11"/>
                        <a:gd name="T71" fmla="*/ 10 h 219"/>
                        <a:gd name="T72" fmla="*/ 8 w 11"/>
                        <a:gd name="T73" fmla="*/ 11 h 219"/>
                        <a:gd name="T74" fmla="*/ 8 w 11"/>
                        <a:gd name="T75" fmla="*/ 12 h 219"/>
                        <a:gd name="T76" fmla="*/ 8 w 11"/>
                        <a:gd name="T77" fmla="*/ 13 h 219"/>
                        <a:gd name="T78" fmla="*/ 8 w 11"/>
                        <a:gd name="T79" fmla="*/ 14 h 219"/>
                        <a:gd name="T80" fmla="*/ 8 w 11"/>
                        <a:gd name="T81" fmla="*/ 15 h 219"/>
                        <a:gd name="T82" fmla="*/ 8 w 11"/>
                        <a:gd name="T83" fmla="*/ 218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219"/>
                        <a:gd name="T128" fmla="*/ 11 w 11"/>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219">
                          <a:moveTo>
                            <a:pt x="8" y="218"/>
                          </a:moveTo>
                          <a:lnTo>
                            <a:pt x="9" y="218"/>
                          </a:lnTo>
                          <a:lnTo>
                            <a:pt x="10" y="16"/>
                          </a:lnTo>
                          <a:lnTo>
                            <a:pt x="10" y="13"/>
                          </a:lnTo>
                          <a:lnTo>
                            <a:pt x="10" y="12"/>
                          </a:lnTo>
                          <a:lnTo>
                            <a:pt x="10" y="11"/>
                          </a:lnTo>
                          <a:lnTo>
                            <a:pt x="10" y="10"/>
                          </a:lnTo>
                          <a:lnTo>
                            <a:pt x="9" y="9"/>
                          </a:lnTo>
                          <a:lnTo>
                            <a:pt x="9" y="8"/>
                          </a:lnTo>
                          <a:lnTo>
                            <a:pt x="9" y="7"/>
                          </a:lnTo>
                          <a:lnTo>
                            <a:pt x="9" y="6"/>
                          </a:lnTo>
                          <a:lnTo>
                            <a:pt x="8" y="5"/>
                          </a:lnTo>
                          <a:lnTo>
                            <a:pt x="8" y="4"/>
                          </a:lnTo>
                          <a:lnTo>
                            <a:pt x="6" y="3"/>
                          </a:lnTo>
                          <a:lnTo>
                            <a:pt x="6" y="2"/>
                          </a:lnTo>
                          <a:lnTo>
                            <a:pt x="5" y="1"/>
                          </a:lnTo>
                          <a:lnTo>
                            <a:pt x="4" y="1"/>
                          </a:lnTo>
                          <a:lnTo>
                            <a:pt x="3" y="1"/>
                          </a:lnTo>
                          <a:lnTo>
                            <a:pt x="2" y="0"/>
                          </a:lnTo>
                          <a:lnTo>
                            <a:pt x="0" y="2"/>
                          </a:lnTo>
                          <a:lnTo>
                            <a:pt x="1" y="2"/>
                          </a:lnTo>
                          <a:lnTo>
                            <a:pt x="2" y="3"/>
                          </a:lnTo>
                          <a:lnTo>
                            <a:pt x="3" y="3"/>
                          </a:lnTo>
                          <a:lnTo>
                            <a:pt x="4" y="3"/>
                          </a:lnTo>
                          <a:lnTo>
                            <a:pt x="4" y="4"/>
                          </a:lnTo>
                          <a:lnTo>
                            <a:pt x="5" y="5"/>
                          </a:lnTo>
                          <a:lnTo>
                            <a:pt x="6" y="6"/>
                          </a:lnTo>
                          <a:lnTo>
                            <a:pt x="6" y="7"/>
                          </a:lnTo>
                          <a:lnTo>
                            <a:pt x="6" y="8"/>
                          </a:lnTo>
                          <a:lnTo>
                            <a:pt x="7" y="8"/>
                          </a:lnTo>
                          <a:lnTo>
                            <a:pt x="8" y="9"/>
                          </a:lnTo>
                          <a:lnTo>
                            <a:pt x="8" y="10"/>
                          </a:lnTo>
                          <a:lnTo>
                            <a:pt x="8" y="11"/>
                          </a:lnTo>
                          <a:lnTo>
                            <a:pt x="8" y="12"/>
                          </a:lnTo>
                          <a:lnTo>
                            <a:pt x="8" y="13"/>
                          </a:lnTo>
                          <a:lnTo>
                            <a:pt x="8" y="14"/>
                          </a:lnTo>
                          <a:lnTo>
                            <a:pt x="8" y="15"/>
                          </a:lnTo>
                          <a:lnTo>
                            <a:pt x="8" y="218"/>
                          </a:lnTo>
                        </a:path>
                      </a:pathLst>
                    </a:custGeom>
                    <a:solidFill>
                      <a:srgbClr val="DBDBDB"/>
                    </a:solidFill>
                    <a:ln w="12700" cap="rnd">
                      <a:noFill/>
                      <a:round/>
                      <a:headEnd/>
                      <a:tailEnd/>
                    </a:ln>
                  </p:spPr>
                  <p:txBody>
                    <a:bodyPr/>
                    <a:lstStyle/>
                    <a:p>
                      <a:pPr eaLnBrk="0" hangingPunct="0"/>
                      <a:endParaRPr lang="en-US"/>
                    </a:p>
                  </p:txBody>
                </p:sp>
              </p:grpSp>
              <p:pic>
                <p:nvPicPr>
                  <p:cNvPr id="116788" name="Picture 185"/>
                  <p:cNvPicPr>
                    <a:picLocks noChangeArrowheads="1"/>
                  </p:cNvPicPr>
                  <p:nvPr/>
                </p:nvPicPr>
                <p:blipFill>
                  <a:blip r:embed="rId6" cstate="print"/>
                  <a:srcRect/>
                  <a:stretch>
                    <a:fillRect/>
                  </a:stretch>
                </p:blipFill>
                <p:spPr bwMode="auto">
                  <a:xfrm>
                    <a:off x="4416" y="2208"/>
                    <a:ext cx="746" cy="864"/>
                  </a:xfrm>
                  <a:prstGeom prst="rect">
                    <a:avLst/>
                  </a:prstGeom>
                  <a:noFill/>
                  <a:ln w="12700">
                    <a:noFill/>
                    <a:miter lim="800000"/>
                    <a:headEnd/>
                    <a:tailEnd/>
                  </a:ln>
                </p:spPr>
              </p:pic>
            </p:grpSp>
            <p:sp>
              <p:nvSpPr>
                <p:cNvPr id="116783" name="Text Box 186"/>
                <p:cNvSpPr txBox="1">
                  <a:spLocks noChangeArrowheads="1"/>
                </p:cNvSpPr>
                <p:nvPr/>
              </p:nvSpPr>
              <p:spPr bwMode="auto">
                <a:xfrm>
                  <a:off x="3872" y="3223"/>
                  <a:ext cx="1008"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hlink"/>
                      </a:solidFill>
                      <a:latin typeface="Tahoma" charset="0"/>
                    </a:rPr>
                    <a:t>Key set n°3</a:t>
                  </a:r>
                </a:p>
              </p:txBody>
            </p:sp>
            <p:sp>
              <p:nvSpPr>
                <p:cNvPr id="116784" name="Text Box 187"/>
                <p:cNvSpPr txBox="1">
                  <a:spLocks noChangeArrowheads="1"/>
                </p:cNvSpPr>
                <p:nvPr/>
              </p:nvSpPr>
              <p:spPr bwMode="auto">
                <a:xfrm>
                  <a:off x="3836" y="3571"/>
                  <a:ext cx="432"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i="1">
                      <a:solidFill>
                        <a:schemeClr val="hlink"/>
                      </a:solidFill>
                      <a:latin typeface="Tahoma" charset="0"/>
                    </a:rPr>
                    <a:t>KIc</a:t>
                  </a:r>
                </a:p>
              </p:txBody>
            </p:sp>
            <p:sp>
              <p:nvSpPr>
                <p:cNvPr id="116785" name="Text Box 188"/>
                <p:cNvSpPr txBox="1">
                  <a:spLocks noChangeArrowheads="1"/>
                </p:cNvSpPr>
                <p:nvPr/>
              </p:nvSpPr>
              <p:spPr bwMode="auto">
                <a:xfrm>
                  <a:off x="4034" y="3769"/>
                  <a:ext cx="384"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i="1">
                      <a:solidFill>
                        <a:schemeClr val="hlink"/>
                      </a:solidFill>
                      <a:latin typeface="Tahoma" charset="0"/>
                    </a:rPr>
                    <a:t>KId</a:t>
                  </a:r>
                </a:p>
              </p:txBody>
            </p:sp>
            <p:sp>
              <p:nvSpPr>
                <p:cNvPr id="116786" name="Text Box 218"/>
                <p:cNvSpPr txBox="1">
                  <a:spLocks noChangeArrowheads="1"/>
                </p:cNvSpPr>
                <p:nvPr/>
              </p:nvSpPr>
              <p:spPr bwMode="auto">
                <a:xfrm>
                  <a:off x="4266" y="3707"/>
                  <a:ext cx="630"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hlink"/>
                      </a:solidFill>
                      <a:latin typeface="Tahoma" charset="0"/>
                    </a:rPr>
                    <a:t>RCNTR</a:t>
                  </a:r>
                </a:p>
              </p:txBody>
            </p:sp>
          </p:grpSp>
          <p:grpSp>
            <p:nvGrpSpPr>
              <p:cNvPr id="116758" name="Group 222"/>
              <p:cNvGrpSpPr>
                <a:grpSpLocks/>
              </p:cNvGrpSpPr>
              <p:nvPr/>
            </p:nvGrpSpPr>
            <p:grpSpPr bwMode="auto">
              <a:xfrm>
                <a:off x="3960" y="2579"/>
                <a:ext cx="1078" cy="695"/>
                <a:chOff x="3960" y="2579"/>
                <a:chExt cx="1078" cy="695"/>
              </a:xfrm>
            </p:grpSpPr>
            <p:grpSp>
              <p:nvGrpSpPr>
                <p:cNvPr id="116759" name="Group 121"/>
                <p:cNvGrpSpPr>
                  <a:grpSpLocks/>
                </p:cNvGrpSpPr>
                <p:nvPr/>
              </p:nvGrpSpPr>
              <p:grpSpPr bwMode="auto">
                <a:xfrm>
                  <a:off x="4200" y="2699"/>
                  <a:ext cx="350" cy="522"/>
                  <a:chOff x="4416" y="2208"/>
                  <a:chExt cx="746" cy="864"/>
                </a:xfrm>
              </p:grpSpPr>
              <p:grpSp>
                <p:nvGrpSpPr>
                  <p:cNvPr id="116764" name="Group 122"/>
                  <p:cNvGrpSpPr>
                    <a:grpSpLocks/>
                  </p:cNvGrpSpPr>
                  <p:nvPr/>
                </p:nvGrpSpPr>
                <p:grpSpPr bwMode="auto">
                  <a:xfrm rot="1558844">
                    <a:off x="4752" y="2448"/>
                    <a:ext cx="211" cy="551"/>
                    <a:chOff x="2074" y="1654"/>
                    <a:chExt cx="211" cy="551"/>
                  </a:xfrm>
                </p:grpSpPr>
                <p:sp>
                  <p:nvSpPr>
                    <p:cNvPr id="116766" name="Freeform 123"/>
                    <p:cNvSpPr>
                      <a:spLocks/>
                    </p:cNvSpPr>
                    <p:nvPr/>
                  </p:nvSpPr>
                  <p:spPr bwMode="auto">
                    <a:xfrm>
                      <a:off x="2130" y="1691"/>
                      <a:ext cx="111" cy="53"/>
                    </a:xfrm>
                    <a:custGeom>
                      <a:avLst/>
                      <a:gdLst>
                        <a:gd name="T0" fmla="*/ 105 w 111"/>
                        <a:gd name="T1" fmla="*/ 0 h 53"/>
                        <a:gd name="T2" fmla="*/ 101 w 111"/>
                        <a:gd name="T3" fmla="*/ 2 h 53"/>
                        <a:gd name="T4" fmla="*/ 101 w 111"/>
                        <a:gd name="T5" fmla="*/ 45 h 53"/>
                        <a:gd name="T6" fmla="*/ 100 w 111"/>
                        <a:gd name="T7" fmla="*/ 45 h 53"/>
                        <a:gd name="T8" fmla="*/ 96 w 111"/>
                        <a:gd name="T9" fmla="*/ 48 h 53"/>
                        <a:gd name="T10" fmla="*/ 91 w 111"/>
                        <a:gd name="T11" fmla="*/ 49 h 53"/>
                        <a:gd name="T12" fmla="*/ 0 w 111"/>
                        <a:gd name="T13" fmla="*/ 49 h 53"/>
                        <a:gd name="T14" fmla="*/ 0 w 111"/>
                        <a:gd name="T15" fmla="*/ 52 h 53"/>
                        <a:gd name="T16" fmla="*/ 110 w 111"/>
                        <a:gd name="T17" fmla="*/ 52 h 53"/>
                        <a:gd name="T18" fmla="*/ 105 w 111"/>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53"/>
                        <a:gd name="T32" fmla="*/ 111 w 111"/>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53">
                          <a:moveTo>
                            <a:pt x="105" y="0"/>
                          </a:moveTo>
                          <a:lnTo>
                            <a:pt x="101" y="2"/>
                          </a:lnTo>
                          <a:lnTo>
                            <a:pt x="101" y="45"/>
                          </a:lnTo>
                          <a:lnTo>
                            <a:pt x="100" y="45"/>
                          </a:lnTo>
                          <a:lnTo>
                            <a:pt x="96" y="48"/>
                          </a:lnTo>
                          <a:lnTo>
                            <a:pt x="91" y="49"/>
                          </a:lnTo>
                          <a:lnTo>
                            <a:pt x="0" y="49"/>
                          </a:lnTo>
                          <a:lnTo>
                            <a:pt x="0" y="52"/>
                          </a:lnTo>
                          <a:lnTo>
                            <a:pt x="110" y="52"/>
                          </a:lnTo>
                          <a:lnTo>
                            <a:pt x="105" y="0"/>
                          </a:lnTo>
                        </a:path>
                      </a:pathLst>
                    </a:custGeom>
                    <a:solidFill>
                      <a:srgbClr val="494949"/>
                    </a:solidFill>
                    <a:ln w="12700" cap="rnd">
                      <a:solidFill>
                        <a:srgbClr val="494949"/>
                      </a:solidFill>
                      <a:round/>
                      <a:headEnd/>
                      <a:tailEnd/>
                    </a:ln>
                  </p:spPr>
                  <p:txBody>
                    <a:bodyPr/>
                    <a:lstStyle/>
                    <a:p>
                      <a:pPr eaLnBrk="0" hangingPunct="0"/>
                      <a:endParaRPr lang="en-US"/>
                    </a:p>
                  </p:txBody>
                </p:sp>
                <p:sp>
                  <p:nvSpPr>
                    <p:cNvPr id="116767" name="Freeform 124"/>
                    <p:cNvSpPr>
                      <a:spLocks/>
                    </p:cNvSpPr>
                    <p:nvPr/>
                  </p:nvSpPr>
                  <p:spPr bwMode="auto">
                    <a:xfrm>
                      <a:off x="2074" y="1660"/>
                      <a:ext cx="66" cy="287"/>
                    </a:xfrm>
                    <a:custGeom>
                      <a:avLst/>
                      <a:gdLst>
                        <a:gd name="T0" fmla="*/ 12 w 66"/>
                        <a:gd name="T1" fmla="*/ 0 h 287"/>
                        <a:gd name="T2" fmla="*/ 0 w 66"/>
                        <a:gd name="T3" fmla="*/ 7 h 287"/>
                        <a:gd name="T4" fmla="*/ 0 w 66"/>
                        <a:gd name="T5" fmla="*/ 234 h 287"/>
                        <a:gd name="T6" fmla="*/ 5 w 66"/>
                        <a:gd name="T7" fmla="*/ 242 h 287"/>
                        <a:gd name="T8" fmla="*/ 8 w 66"/>
                        <a:gd name="T9" fmla="*/ 252 h 287"/>
                        <a:gd name="T10" fmla="*/ 16 w 66"/>
                        <a:gd name="T11" fmla="*/ 259 h 287"/>
                        <a:gd name="T12" fmla="*/ 27 w 66"/>
                        <a:gd name="T13" fmla="*/ 268 h 287"/>
                        <a:gd name="T14" fmla="*/ 38 w 66"/>
                        <a:gd name="T15" fmla="*/ 274 h 287"/>
                        <a:gd name="T16" fmla="*/ 65 w 66"/>
                        <a:gd name="T17" fmla="*/ 286 h 287"/>
                        <a:gd name="T18" fmla="*/ 65 w 66"/>
                        <a:gd name="T19" fmla="*/ 272 h 287"/>
                        <a:gd name="T20" fmla="*/ 19 w 66"/>
                        <a:gd name="T21" fmla="*/ 232 h 287"/>
                        <a:gd name="T22" fmla="*/ 12 w 66"/>
                        <a:gd name="T23" fmla="*/ 0 h 2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287"/>
                        <a:gd name="T38" fmla="*/ 66 w 66"/>
                        <a:gd name="T39" fmla="*/ 287 h 2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287">
                          <a:moveTo>
                            <a:pt x="12" y="0"/>
                          </a:moveTo>
                          <a:lnTo>
                            <a:pt x="0" y="7"/>
                          </a:lnTo>
                          <a:lnTo>
                            <a:pt x="0" y="234"/>
                          </a:lnTo>
                          <a:lnTo>
                            <a:pt x="5" y="242"/>
                          </a:lnTo>
                          <a:lnTo>
                            <a:pt x="8" y="252"/>
                          </a:lnTo>
                          <a:lnTo>
                            <a:pt x="16" y="259"/>
                          </a:lnTo>
                          <a:lnTo>
                            <a:pt x="27" y="268"/>
                          </a:lnTo>
                          <a:lnTo>
                            <a:pt x="38" y="274"/>
                          </a:lnTo>
                          <a:lnTo>
                            <a:pt x="65" y="286"/>
                          </a:lnTo>
                          <a:lnTo>
                            <a:pt x="65" y="272"/>
                          </a:lnTo>
                          <a:lnTo>
                            <a:pt x="19" y="232"/>
                          </a:lnTo>
                          <a:lnTo>
                            <a:pt x="12" y="0"/>
                          </a:lnTo>
                        </a:path>
                      </a:pathLst>
                    </a:custGeom>
                    <a:solidFill>
                      <a:srgbClr val="494949"/>
                    </a:solidFill>
                    <a:ln w="12700" cap="rnd">
                      <a:solidFill>
                        <a:srgbClr val="494949"/>
                      </a:solidFill>
                      <a:round/>
                      <a:headEnd/>
                      <a:tailEnd/>
                    </a:ln>
                  </p:spPr>
                  <p:txBody>
                    <a:bodyPr/>
                    <a:lstStyle/>
                    <a:p>
                      <a:pPr eaLnBrk="0" hangingPunct="0"/>
                      <a:endParaRPr lang="en-US"/>
                    </a:p>
                  </p:txBody>
                </p:sp>
                <p:sp>
                  <p:nvSpPr>
                    <p:cNvPr id="116768" name="Freeform 125"/>
                    <p:cNvSpPr>
                      <a:spLocks/>
                    </p:cNvSpPr>
                    <p:nvPr/>
                  </p:nvSpPr>
                  <p:spPr bwMode="auto">
                    <a:xfrm>
                      <a:off x="2137" y="1928"/>
                      <a:ext cx="25" cy="269"/>
                    </a:xfrm>
                    <a:custGeom>
                      <a:avLst/>
                      <a:gdLst>
                        <a:gd name="T0" fmla="*/ 24 w 25"/>
                        <a:gd name="T1" fmla="*/ 268 h 269"/>
                        <a:gd name="T2" fmla="*/ 14 w 25"/>
                        <a:gd name="T3" fmla="*/ 266 h 269"/>
                        <a:gd name="T4" fmla="*/ 0 w 25"/>
                        <a:gd name="T5" fmla="*/ 252 h 269"/>
                        <a:gd name="T6" fmla="*/ 0 w 25"/>
                        <a:gd name="T7" fmla="*/ 0 h 269"/>
                        <a:gd name="T8" fmla="*/ 9 w 25"/>
                        <a:gd name="T9" fmla="*/ 0 h 269"/>
                        <a:gd name="T10" fmla="*/ 9 w 25"/>
                        <a:gd name="T11" fmla="*/ 252 h 269"/>
                        <a:gd name="T12" fmla="*/ 24 w 25"/>
                        <a:gd name="T13" fmla="*/ 268 h 269"/>
                        <a:gd name="T14" fmla="*/ 0 60000 65536"/>
                        <a:gd name="T15" fmla="*/ 0 60000 65536"/>
                        <a:gd name="T16" fmla="*/ 0 60000 65536"/>
                        <a:gd name="T17" fmla="*/ 0 60000 65536"/>
                        <a:gd name="T18" fmla="*/ 0 60000 65536"/>
                        <a:gd name="T19" fmla="*/ 0 60000 65536"/>
                        <a:gd name="T20" fmla="*/ 0 60000 65536"/>
                        <a:gd name="T21" fmla="*/ 0 w 25"/>
                        <a:gd name="T22" fmla="*/ 0 h 269"/>
                        <a:gd name="T23" fmla="*/ 25 w 25"/>
                        <a:gd name="T24" fmla="*/ 269 h 2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69">
                          <a:moveTo>
                            <a:pt x="24" y="268"/>
                          </a:moveTo>
                          <a:lnTo>
                            <a:pt x="14" y="266"/>
                          </a:lnTo>
                          <a:lnTo>
                            <a:pt x="0" y="252"/>
                          </a:lnTo>
                          <a:lnTo>
                            <a:pt x="0" y="0"/>
                          </a:lnTo>
                          <a:lnTo>
                            <a:pt x="9" y="0"/>
                          </a:lnTo>
                          <a:lnTo>
                            <a:pt x="9" y="252"/>
                          </a:lnTo>
                          <a:lnTo>
                            <a:pt x="24" y="268"/>
                          </a:lnTo>
                        </a:path>
                      </a:pathLst>
                    </a:custGeom>
                    <a:solidFill>
                      <a:srgbClr val="494949"/>
                    </a:solidFill>
                    <a:ln w="12700" cap="rnd">
                      <a:noFill/>
                      <a:round/>
                      <a:headEnd/>
                      <a:tailEnd/>
                    </a:ln>
                  </p:spPr>
                  <p:txBody>
                    <a:bodyPr/>
                    <a:lstStyle/>
                    <a:p>
                      <a:pPr eaLnBrk="0" hangingPunct="0"/>
                      <a:endParaRPr lang="en-US"/>
                    </a:p>
                  </p:txBody>
                </p:sp>
                <p:sp>
                  <p:nvSpPr>
                    <p:cNvPr id="116769" name="Freeform 126"/>
                    <p:cNvSpPr>
                      <a:spLocks/>
                    </p:cNvSpPr>
                    <p:nvPr/>
                  </p:nvSpPr>
                  <p:spPr bwMode="auto">
                    <a:xfrm>
                      <a:off x="2086" y="1654"/>
                      <a:ext cx="199" cy="549"/>
                    </a:xfrm>
                    <a:custGeom>
                      <a:avLst/>
                      <a:gdLst>
                        <a:gd name="T0" fmla="*/ 0 w 199"/>
                        <a:gd name="T1" fmla="*/ 7 h 549"/>
                        <a:gd name="T2" fmla="*/ 2 w 199"/>
                        <a:gd name="T3" fmla="*/ 243 h 549"/>
                        <a:gd name="T4" fmla="*/ 10 w 199"/>
                        <a:gd name="T5" fmla="*/ 259 h 549"/>
                        <a:gd name="T6" fmla="*/ 26 w 199"/>
                        <a:gd name="T7" fmla="*/ 269 h 549"/>
                        <a:gd name="T8" fmla="*/ 46 w 199"/>
                        <a:gd name="T9" fmla="*/ 279 h 549"/>
                        <a:gd name="T10" fmla="*/ 59 w 199"/>
                        <a:gd name="T11" fmla="*/ 293 h 549"/>
                        <a:gd name="T12" fmla="*/ 74 w 199"/>
                        <a:gd name="T13" fmla="*/ 543 h 549"/>
                        <a:gd name="T14" fmla="*/ 96 w 199"/>
                        <a:gd name="T15" fmla="*/ 548 h 549"/>
                        <a:gd name="T16" fmla="*/ 124 w 199"/>
                        <a:gd name="T17" fmla="*/ 508 h 549"/>
                        <a:gd name="T18" fmla="*/ 125 w 199"/>
                        <a:gd name="T19" fmla="*/ 481 h 549"/>
                        <a:gd name="T20" fmla="*/ 128 w 199"/>
                        <a:gd name="T21" fmla="*/ 467 h 549"/>
                        <a:gd name="T22" fmla="*/ 134 w 199"/>
                        <a:gd name="T23" fmla="*/ 450 h 549"/>
                        <a:gd name="T24" fmla="*/ 125 w 199"/>
                        <a:gd name="T25" fmla="*/ 436 h 549"/>
                        <a:gd name="T26" fmla="*/ 128 w 199"/>
                        <a:gd name="T27" fmla="*/ 426 h 549"/>
                        <a:gd name="T28" fmla="*/ 139 w 199"/>
                        <a:gd name="T29" fmla="*/ 392 h 549"/>
                        <a:gd name="T30" fmla="*/ 124 w 199"/>
                        <a:gd name="T31" fmla="*/ 379 h 549"/>
                        <a:gd name="T32" fmla="*/ 140 w 199"/>
                        <a:gd name="T33" fmla="*/ 364 h 549"/>
                        <a:gd name="T34" fmla="*/ 150 w 199"/>
                        <a:gd name="T35" fmla="*/ 304 h 549"/>
                        <a:gd name="T36" fmla="*/ 153 w 199"/>
                        <a:gd name="T37" fmla="*/ 281 h 549"/>
                        <a:gd name="T38" fmla="*/ 175 w 199"/>
                        <a:gd name="T39" fmla="*/ 269 h 549"/>
                        <a:gd name="T40" fmla="*/ 192 w 199"/>
                        <a:gd name="T41" fmla="*/ 259 h 549"/>
                        <a:gd name="T42" fmla="*/ 198 w 199"/>
                        <a:gd name="T43" fmla="*/ 243 h 549"/>
                        <a:gd name="T44" fmla="*/ 198 w 199"/>
                        <a:gd name="T45" fmla="*/ 19 h 549"/>
                        <a:gd name="T46" fmla="*/ 196 w 199"/>
                        <a:gd name="T47" fmla="*/ 14 h 549"/>
                        <a:gd name="T48" fmla="*/ 193 w 199"/>
                        <a:gd name="T49" fmla="*/ 12 h 549"/>
                        <a:gd name="T50" fmla="*/ 175 w 199"/>
                        <a:gd name="T51" fmla="*/ 18 h 549"/>
                        <a:gd name="T52" fmla="*/ 158 w 199"/>
                        <a:gd name="T53" fmla="*/ 32 h 549"/>
                        <a:gd name="T54" fmla="*/ 150 w 199"/>
                        <a:gd name="T55" fmla="*/ 37 h 549"/>
                        <a:gd name="T56" fmla="*/ 150 w 199"/>
                        <a:gd name="T57" fmla="*/ 65 h 549"/>
                        <a:gd name="T58" fmla="*/ 149 w 199"/>
                        <a:gd name="T59" fmla="*/ 80 h 549"/>
                        <a:gd name="T60" fmla="*/ 143 w 199"/>
                        <a:gd name="T61" fmla="*/ 87 h 549"/>
                        <a:gd name="T62" fmla="*/ 54 w 199"/>
                        <a:gd name="T63" fmla="*/ 88 h 549"/>
                        <a:gd name="T64" fmla="*/ 45 w 199"/>
                        <a:gd name="T65" fmla="*/ 86 h 549"/>
                        <a:gd name="T66" fmla="*/ 42 w 199"/>
                        <a:gd name="T67" fmla="*/ 78 h 549"/>
                        <a:gd name="T68" fmla="*/ 43 w 199"/>
                        <a:gd name="T69" fmla="*/ 39 h 549"/>
                        <a:gd name="T70" fmla="*/ 46 w 199"/>
                        <a:gd name="T71" fmla="*/ 36 h 549"/>
                        <a:gd name="T72" fmla="*/ 93 w 199"/>
                        <a:gd name="T73" fmla="*/ 36 h 549"/>
                        <a:gd name="T74" fmla="*/ 104 w 199"/>
                        <a:gd name="T75" fmla="*/ 31 h 549"/>
                        <a:gd name="T76" fmla="*/ 114 w 199"/>
                        <a:gd name="T77" fmla="*/ 26 h 549"/>
                        <a:gd name="T78" fmla="*/ 136 w 199"/>
                        <a:gd name="T79" fmla="*/ 11 h 5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9"/>
                        <a:gd name="T121" fmla="*/ 0 h 549"/>
                        <a:gd name="T122" fmla="*/ 199 w 199"/>
                        <a:gd name="T123" fmla="*/ 549 h 5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9" h="549">
                          <a:moveTo>
                            <a:pt x="176" y="0"/>
                          </a:moveTo>
                          <a:lnTo>
                            <a:pt x="0" y="7"/>
                          </a:lnTo>
                          <a:lnTo>
                            <a:pt x="0" y="234"/>
                          </a:lnTo>
                          <a:lnTo>
                            <a:pt x="2" y="243"/>
                          </a:lnTo>
                          <a:lnTo>
                            <a:pt x="5" y="252"/>
                          </a:lnTo>
                          <a:lnTo>
                            <a:pt x="10" y="259"/>
                          </a:lnTo>
                          <a:lnTo>
                            <a:pt x="16" y="263"/>
                          </a:lnTo>
                          <a:lnTo>
                            <a:pt x="26" y="269"/>
                          </a:lnTo>
                          <a:lnTo>
                            <a:pt x="37" y="275"/>
                          </a:lnTo>
                          <a:lnTo>
                            <a:pt x="46" y="279"/>
                          </a:lnTo>
                          <a:lnTo>
                            <a:pt x="54" y="283"/>
                          </a:lnTo>
                          <a:lnTo>
                            <a:pt x="59" y="293"/>
                          </a:lnTo>
                          <a:lnTo>
                            <a:pt x="59" y="531"/>
                          </a:lnTo>
                          <a:lnTo>
                            <a:pt x="74" y="543"/>
                          </a:lnTo>
                          <a:lnTo>
                            <a:pt x="81" y="548"/>
                          </a:lnTo>
                          <a:lnTo>
                            <a:pt x="96" y="548"/>
                          </a:lnTo>
                          <a:lnTo>
                            <a:pt x="106" y="537"/>
                          </a:lnTo>
                          <a:lnTo>
                            <a:pt x="124" y="508"/>
                          </a:lnTo>
                          <a:lnTo>
                            <a:pt x="118" y="485"/>
                          </a:lnTo>
                          <a:lnTo>
                            <a:pt x="125" y="481"/>
                          </a:lnTo>
                          <a:lnTo>
                            <a:pt x="129" y="476"/>
                          </a:lnTo>
                          <a:lnTo>
                            <a:pt x="128" y="467"/>
                          </a:lnTo>
                          <a:lnTo>
                            <a:pt x="128" y="455"/>
                          </a:lnTo>
                          <a:lnTo>
                            <a:pt x="134" y="450"/>
                          </a:lnTo>
                          <a:lnTo>
                            <a:pt x="134" y="444"/>
                          </a:lnTo>
                          <a:lnTo>
                            <a:pt x="125" y="436"/>
                          </a:lnTo>
                          <a:lnTo>
                            <a:pt x="118" y="432"/>
                          </a:lnTo>
                          <a:lnTo>
                            <a:pt x="128" y="426"/>
                          </a:lnTo>
                          <a:lnTo>
                            <a:pt x="136" y="409"/>
                          </a:lnTo>
                          <a:lnTo>
                            <a:pt x="139" y="392"/>
                          </a:lnTo>
                          <a:lnTo>
                            <a:pt x="128" y="385"/>
                          </a:lnTo>
                          <a:lnTo>
                            <a:pt x="124" y="379"/>
                          </a:lnTo>
                          <a:lnTo>
                            <a:pt x="128" y="368"/>
                          </a:lnTo>
                          <a:lnTo>
                            <a:pt x="140" y="364"/>
                          </a:lnTo>
                          <a:lnTo>
                            <a:pt x="149" y="354"/>
                          </a:lnTo>
                          <a:lnTo>
                            <a:pt x="150" y="304"/>
                          </a:lnTo>
                          <a:lnTo>
                            <a:pt x="149" y="291"/>
                          </a:lnTo>
                          <a:lnTo>
                            <a:pt x="153" y="281"/>
                          </a:lnTo>
                          <a:lnTo>
                            <a:pt x="161" y="275"/>
                          </a:lnTo>
                          <a:lnTo>
                            <a:pt x="175" y="269"/>
                          </a:lnTo>
                          <a:lnTo>
                            <a:pt x="184" y="265"/>
                          </a:lnTo>
                          <a:lnTo>
                            <a:pt x="192" y="259"/>
                          </a:lnTo>
                          <a:lnTo>
                            <a:pt x="196" y="253"/>
                          </a:lnTo>
                          <a:lnTo>
                            <a:pt x="198" y="243"/>
                          </a:lnTo>
                          <a:lnTo>
                            <a:pt x="198" y="240"/>
                          </a:lnTo>
                          <a:lnTo>
                            <a:pt x="198" y="19"/>
                          </a:lnTo>
                          <a:lnTo>
                            <a:pt x="198" y="16"/>
                          </a:lnTo>
                          <a:lnTo>
                            <a:pt x="196" y="14"/>
                          </a:lnTo>
                          <a:lnTo>
                            <a:pt x="195" y="13"/>
                          </a:lnTo>
                          <a:lnTo>
                            <a:pt x="193" y="12"/>
                          </a:lnTo>
                          <a:lnTo>
                            <a:pt x="181" y="12"/>
                          </a:lnTo>
                          <a:lnTo>
                            <a:pt x="175" y="18"/>
                          </a:lnTo>
                          <a:lnTo>
                            <a:pt x="167" y="26"/>
                          </a:lnTo>
                          <a:lnTo>
                            <a:pt x="158" y="32"/>
                          </a:lnTo>
                          <a:lnTo>
                            <a:pt x="153" y="35"/>
                          </a:lnTo>
                          <a:lnTo>
                            <a:pt x="150" y="37"/>
                          </a:lnTo>
                          <a:lnTo>
                            <a:pt x="150" y="48"/>
                          </a:lnTo>
                          <a:lnTo>
                            <a:pt x="150" y="65"/>
                          </a:lnTo>
                          <a:lnTo>
                            <a:pt x="149" y="72"/>
                          </a:lnTo>
                          <a:lnTo>
                            <a:pt x="149" y="80"/>
                          </a:lnTo>
                          <a:lnTo>
                            <a:pt x="147" y="84"/>
                          </a:lnTo>
                          <a:lnTo>
                            <a:pt x="143" y="87"/>
                          </a:lnTo>
                          <a:lnTo>
                            <a:pt x="136" y="88"/>
                          </a:lnTo>
                          <a:lnTo>
                            <a:pt x="54" y="88"/>
                          </a:lnTo>
                          <a:lnTo>
                            <a:pt x="48" y="87"/>
                          </a:lnTo>
                          <a:lnTo>
                            <a:pt x="45" y="86"/>
                          </a:lnTo>
                          <a:lnTo>
                            <a:pt x="43" y="83"/>
                          </a:lnTo>
                          <a:lnTo>
                            <a:pt x="42" y="78"/>
                          </a:lnTo>
                          <a:lnTo>
                            <a:pt x="42" y="42"/>
                          </a:lnTo>
                          <a:lnTo>
                            <a:pt x="43" y="39"/>
                          </a:lnTo>
                          <a:lnTo>
                            <a:pt x="45" y="38"/>
                          </a:lnTo>
                          <a:lnTo>
                            <a:pt x="46" y="36"/>
                          </a:lnTo>
                          <a:lnTo>
                            <a:pt x="52" y="36"/>
                          </a:lnTo>
                          <a:lnTo>
                            <a:pt x="93" y="36"/>
                          </a:lnTo>
                          <a:lnTo>
                            <a:pt x="98" y="34"/>
                          </a:lnTo>
                          <a:lnTo>
                            <a:pt x="104" y="31"/>
                          </a:lnTo>
                          <a:lnTo>
                            <a:pt x="109" y="29"/>
                          </a:lnTo>
                          <a:lnTo>
                            <a:pt x="114" y="26"/>
                          </a:lnTo>
                          <a:lnTo>
                            <a:pt x="154" y="29"/>
                          </a:lnTo>
                          <a:lnTo>
                            <a:pt x="136" y="11"/>
                          </a:lnTo>
                          <a:lnTo>
                            <a:pt x="176" y="0"/>
                          </a:lnTo>
                        </a:path>
                      </a:pathLst>
                    </a:custGeom>
                    <a:solidFill>
                      <a:srgbClr val="B5B5B5"/>
                    </a:solidFill>
                    <a:ln w="12700" cap="rnd">
                      <a:solidFill>
                        <a:srgbClr val="B5B5B5"/>
                      </a:solidFill>
                      <a:round/>
                      <a:headEnd/>
                      <a:tailEnd/>
                    </a:ln>
                  </p:spPr>
                  <p:txBody>
                    <a:bodyPr/>
                    <a:lstStyle/>
                    <a:p>
                      <a:pPr eaLnBrk="0" hangingPunct="0"/>
                      <a:endParaRPr lang="en-US"/>
                    </a:p>
                  </p:txBody>
                </p:sp>
                <p:sp>
                  <p:nvSpPr>
                    <p:cNvPr id="116770" name="Line 127"/>
                    <p:cNvSpPr>
                      <a:spLocks noChangeShapeType="1"/>
                    </p:cNvSpPr>
                    <p:nvPr/>
                  </p:nvSpPr>
                  <p:spPr bwMode="auto">
                    <a:xfrm flipV="1">
                      <a:off x="2167" y="1944"/>
                      <a:ext cx="0" cy="260"/>
                    </a:xfrm>
                    <a:prstGeom prst="line">
                      <a:avLst/>
                    </a:prstGeom>
                    <a:noFill/>
                    <a:ln w="12700">
                      <a:solidFill>
                        <a:srgbClr val="6D6D6D"/>
                      </a:solidFill>
                      <a:round/>
                      <a:headEnd/>
                      <a:tailEnd/>
                    </a:ln>
                  </p:spPr>
                  <p:txBody>
                    <a:bodyPr wrap="none" anchor="ctr"/>
                    <a:lstStyle/>
                    <a:p>
                      <a:endParaRPr lang="es-MX"/>
                    </a:p>
                  </p:txBody>
                </p:sp>
                <p:sp>
                  <p:nvSpPr>
                    <p:cNvPr id="116771" name="Freeform 128"/>
                    <p:cNvSpPr>
                      <a:spLocks/>
                    </p:cNvSpPr>
                    <p:nvPr/>
                  </p:nvSpPr>
                  <p:spPr bwMode="auto">
                    <a:xfrm>
                      <a:off x="2167" y="1948"/>
                      <a:ext cx="13" cy="255"/>
                    </a:xfrm>
                    <a:custGeom>
                      <a:avLst/>
                      <a:gdLst>
                        <a:gd name="T0" fmla="*/ 0 w 13"/>
                        <a:gd name="T1" fmla="*/ 0 h 255"/>
                        <a:gd name="T2" fmla="*/ 12 w 13"/>
                        <a:gd name="T3" fmla="*/ 0 h 255"/>
                        <a:gd name="T4" fmla="*/ 12 w 13"/>
                        <a:gd name="T5" fmla="*/ 254 h 255"/>
                        <a:gd name="T6" fmla="*/ 8 w 13"/>
                        <a:gd name="T7" fmla="*/ 254 h 255"/>
                        <a:gd name="T8" fmla="*/ 8 w 13"/>
                        <a:gd name="T9" fmla="*/ 5 h 255"/>
                        <a:gd name="T10" fmla="*/ 0 w 13"/>
                        <a:gd name="T11" fmla="*/ 5 h 255"/>
                        <a:gd name="T12" fmla="*/ 0 w 13"/>
                        <a:gd name="T13" fmla="*/ 0 h 255"/>
                        <a:gd name="T14" fmla="*/ 0 60000 65536"/>
                        <a:gd name="T15" fmla="*/ 0 60000 65536"/>
                        <a:gd name="T16" fmla="*/ 0 60000 65536"/>
                        <a:gd name="T17" fmla="*/ 0 60000 65536"/>
                        <a:gd name="T18" fmla="*/ 0 60000 65536"/>
                        <a:gd name="T19" fmla="*/ 0 60000 65536"/>
                        <a:gd name="T20" fmla="*/ 0 60000 65536"/>
                        <a:gd name="T21" fmla="*/ 0 w 13"/>
                        <a:gd name="T22" fmla="*/ 0 h 255"/>
                        <a:gd name="T23" fmla="*/ 13 w 13"/>
                        <a:gd name="T24" fmla="*/ 255 h 2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55">
                          <a:moveTo>
                            <a:pt x="0" y="0"/>
                          </a:moveTo>
                          <a:lnTo>
                            <a:pt x="12" y="0"/>
                          </a:lnTo>
                          <a:lnTo>
                            <a:pt x="12" y="254"/>
                          </a:lnTo>
                          <a:lnTo>
                            <a:pt x="8" y="254"/>
                          </a:lnTo>
                          <a:lnTo>
                            <a:pt x="8" y="5"/>
                          </a:lnTo>
                          <a:lnTo>
                            <a:pt x="0" y="5"/>
                          </a:lnTo>
                          <a:lnTo>
                            <a:pt x="0" y="0"/>
                          </a:lnTo>
                        </a:path>
                      </a:pathLst>
                    </a:custGeom>
                    <a:solidFill>
                      <a:srgbClr val="6D6D6D"/>
                    </a:solidFill>
                    <a:ln w="12700" cap="rnd">
                      <a:solidFill>
                        <a:srgbClr val="6D6D6D"/>
                      </a:solidFill>
                      <a:round/>
                      <a:headEnd/>
                      <a:tailEnd/>
                    </a:ln>
                  </p:spPr>
                  <p:txBody>
                    <a:bodyPr/>
                    <a:lstStyle/>
                    <a:p>
                      <a:pPr eaLnBrk="0" hangingPunct="0"/>
                      <a:endParaRPr lang="en-US"/>
                    </a:p>
                  </p:txBody>
                </p:sp>
                <p:sp>
                  <p:nvSpPr>
                    <p:cNvPr id="116772" name="Line 129"/>
                    <p:cNvSpPr>
                      <a:spLocks noChangeShapeType="1"/>
                    </p:cNvSpPr>
                    <p:nvPr/>
                  </p:nvSpPr>
                  <p:spPr bwMode="auto">
                    <a:xfrm flipV="1">
                      <a:off x="2164" y="1970"/>
                      <a:ext cx="0" cy="235"/>
                    </a:xfrm>
                    <a:prstGeom prst="line">
                      <a:avLst/>
                    </a:prstGeom>
                    <a:noFill/>
                    <a:ln w="12700">
                      <a:solidFill>
                        <a:srgbClr val="6D6D6D"/>
                      </a:solidFill>
                      <a:round/>
                      <a:headEnd/>
                      <a:tailEnd/>
                    </a:ln>
                  </p:spPr>
                  <p:txBody>
                    <a:bodyPr wrap="none" anchor="ctr"/>
                    <a:lstStyle/>
                    <a:p>
                      <a:endParaRPr lang="es-MX"/>
                    </a:p>
                  </p:txBody>
                </p:sp>
                <p:sp>
                  <p:nvSpPr>
                    <p:cNvPr id="116773" name="Freeform 130"/>
                    <p:cNvSpPr>
                      <a:spLocks/>
                    </p:cNvSpPr>
                    <p:nvPr/>
                  </p:nvSpPr>
                  <p:spPr bwMode="auto">
                    <a:xfrm>
                      <a:off x="2200" y="1948"/>
                      <a:ext cx="23" cy="76"/>
                    </a:xfrm>
                    <a:custGeom>
                      <a:avLst/>
                      <a:gdLst>
                        <a:gd name="T0" fmla="*/ 0 w 23"/>
                        <a:gd name="T1" fmla="*/ 0 h 76"/>
                        <a:gd name="T2" fmla="*/ 22 w 23"/>
                        <a:gd name="T3" fmla="*/ 0 h 76"/>
                        <a:gd name="T4" fmla="*/ 22 w 23"/>
                        <a:gd name="T5" fmla="*/ 70 h 76"/>
                        <a:gd name="T6" fmla="*/ 15 w 23"/>
                        <a:gd name="T7" fmla="*/ 75 h 76"/>
                        <a:gd name="T8" fmla="*/ 15 w 23"/>
                        <a:gd name="T9" fmla="*/ 5 h 76"/>
                        <a:gd name="T10" fmla="*/ 2 w 23"/>
                        <a:gd name="T11" fmla="*/ 5 h 76"/>
                        <a:gd name="T12" fmla="*/ 0 w 23"/>
                        <a:gd name="T13" fmla="*/ 0 h 76"/>
                        <a:gd name="T14" fmla="*/ 0 60000 65536"/>
                        <a:gd name="T15" fmla="*/ 0 60000 65536"/>
                        <a:gd name="T16" fmla="*/ 0 60000 65536"/>
                        <a:gd name="T17" fmla="*/ 0 60000 65536"/>
                        <a:gd name="T18" fmla="*/ 0 60000 65536"/>
                        <a:gd name="T19" fmla="*/ 0 60000 65536"/>
                        <a:gd name="T20" fmla="*/ 0 60000 65536"/>
                        <a:gd name="T21" fmla="*/ 0 w 23"/>
                        <a:gd name="T22" fmla="*/ 0 h 76"/>
                        <a:gd name="T23" fmla="*/ 23 w 23"/>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76">
                          <a:moveTo>
                            <a:pt x="0" y="0"/>
                          </a:moveTo>
                          <a:lnTo>
                            <a:pt x="22" y="0"/>
                          </a:lnTo>
                          <a:lnTo>
                            <a:pt x="22" y="70"/>
                          </a:lnTo>
                          <a:lnTo>
                            <a:pt x="15" y="75"/>
                          </a:lnTo>
                          <a:lnTo>
                            <a:pt x="15" y="5"/>
                          </a:lnTo>
                          <a:lnTo>
                            <a:pt x="2" y="5"/>
                          </a:lnTo>
                          <a:lnTo>
                            <a:pt x="0" y="0"/>
                          </a:lnTo>
                        </a:path>
                      </a:pathLst>
                    </a:custGeom>
                    <a:solidFill>
                      <a:srgbClr val="6D6D6D"/>
                    </a:solidFill>
                    <a:ln w="12700" cap="rnd">
                      <a:solidFill>
                        <a:srgbClr val="6D6D6D"/>
                      </a:solidFill>
                      <a:round/>
                      <a:headEnd/>
                      <a:tailEnd/>
                    </a:ln>
                  </p:spPr>
                  <p:txBody>
                    <a:bodyPr/>
                    <a:lstStyle/>
                    <a:p>
                      <a:pPr eaLnBrk="0" hangingPunct="0"/>
                      <a:endParaRPr lang="en-US"/>
                    </a:p>
                  </p:txBody>
                </p:sp>
                <p:sp>
                  <p:nvSpPr>
                    <p:cNvPr id="116774" name="Freeform 131"/>
                    <p:cNvSpPr>
                      <a:spLocks/>
                    </p:cNvSpPr>
                    <p:nvPr/>
                  </p:nvSpPr>
                  <p:spPr bwMode="auto">
                    <a:xfrm>
                      <a:off x="2115" y="1756"/>
                      <a:ext cx="138" cy="140"/>
                    </a:xfrm>
                    <a:custGeom>
                      <a:avLst/>
                      <a:gdLst>
                        <a:gd name="T0" fmla="*/ 20 w 138"/>
                        <a:gd name="T1" fmla="*/ 139 h 140"/>
                        <a:gd name="T2" fmla="*/ 12 w 138"/>
                        <a:gd name="T3" fmla="*/ 137 h 140"/>
                        <a:gd name="T4" fmla="*/ 6 w 138"/>
                        <a:gd name="T5" fmla="*/ 133 h 140"/>
                        <a:gd name="T6" fmla="*/ 3 w 138"/>
                        <a:gd name="T7" fmla="*/ 127 h 140"/>
                        <a:gd name="T8" fmla="*/ 0 w 138"/>
                        <a:gd name="T9" fmla="*/ 118 h 140"/>
                        <a:gd name="T10" fmla="*/ 0 w 138"/>
                        <a:gd name="T11" fmla="*/ 24 h 140"/>
                        <a:gd name="T12" fmla="*/ 0 w 138"/>
                        <a:gd name="T13" fmla="*/ 13 h 140"/>
                        <a:gd name="T14" fmla="*/ 4 w 138"/>
                        <a:gd name="T15" fmla="*/ 6 h 140"/>
                        <a:gd name="T16" fmla="*/ 10 w 138"/>
                        <a:gd name="T17" fmla="*/ 3 h 140"/>
                        <a:gd name="T18" fmla="*/ 20 w 138"/>
                        <a:gd name="T19" fmla="*/ 0 h 140"/>
                        <a:gd name="T20" fmla="*/ 119 w 138"/>
                        <a:gd name="T21" fmla="*/ 0 h 140"/>
                        <a:gd name="T22" fmla="*/ 129 w 138"/>
                        <a:gd name="T23" fmla="*/ 3 h 140"/>
                        <a:gd name="T24" fmla="*/ 134 w 138"/>
                        <a:gd name="T25" fmla="*/ 6 h 140"/>
                        <a:gd name="T26" fmla="*/ 136 w 138"/>
                        <a:gd name="T27" fmla="*/ 9 h 140"/>
                        <a:gd name="T28" fmla="*/ 137 w 138"/>
                        <a:gd name="T29" fmla="*/ 13 h 140"/>
                        <a:gd name="T30" fmla="*/ 137 w 138"/>
                        <a:gd name="T31" fmla="*/ 24 h 140"/>
                        <a:gd name="T32" fmla="*/ 137 w 138"/>
                        <a:gd name="T33" fmla="*/ 118 h 140"/>
                        <a:gd name="T34" fmla="*/ 136 w 138"/>
                        <a:gd name="T35" fmla="*/ 129 h 140"/>
                        <a:gd name="T36" fmla="*/ 134 w 138"/>
                        <a:gd name="T37" fmla="*/ 136 h 140"/>
                        <a:gd name="T38" fmla="*/ 132 w 138"/>
                        <a:gd name="T39" fmla="*/ 137 h 140"/>
                        <a:gd name="T40" fmla="*/ 128 w 138"/>
                        <a:gd name="T41" fmla="*/ 138 h 140"/>
                        <a:gd name="T42" fmla="*/ 119 w 138"/>
                        <a:gd name="T43" fmla="*/ 139 h 140"/>
                        <a:gd name="T44" fmla="*/ 20 w 138"/>
                        <a:gd name="T45" fmla="*/ 139 h 1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8"/>
                        <a:gd name="T70" fmla="*/ 0 h 140"/>
                        <a:gd name="T71" fmla="*/ 138 w 138"/>
                        <a:gd name="T72" fmla="*/ 140 h 1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8" h="140">
                          <a:moveTo>
                            <a:pt x="20" y="139"/>
                          </a:moveTo>
                          <a:lnTo>
                            <a:pt x="12" y="137"/>
                          </a:lnTo>
                          <a:lnTo>
                            <a:pt x="6" y="133"/>
                          </a:lnTo>
                          <a:lnTo>
                            <a:pt x="3" y="127"/>
                          </a:lnTo>
                          <a:lnTo>
                            <a:pt x="0" y="118"/>
                          </a:lnTo>
                          <a:lnTo>
                            <a:pt x="0" y="24"/>
                          </a:lnTo>
                          <a:lnTo>
                            <a:pt x="0" y="13"/>
                          </a:lnTo>
                          <a:lnTo>
                            <a:pt x="4" y="6"/>
                          </a:lnTo>
                          <a:lnTo>
                            <a:pt x="10" y="3"/>
                          </a:lnTo>
                          <a:lnTo>
                            <a:pt x="20" y="0"/>
                          </a:lnTo>
                          <a:lnTo>
                            <a:pt x="119" y="0"/>
                          </a:lnTo>
                          <a:lnTo>
                            <a:pt x="129" y="3"/>
                          </a:lnTo>
                          <a:lnTo>
                            <a:pt x="134" y="6"/>
                          </a:lnTo>
                          <a:lnTo>
                            <a:pt x="136" y="9"/>
                          </a:lnTo>
                          <a:lnTo>
                            <a:pt x="137" y="13"/>
                          </a:lnTo>
                          <a:lnTo>
                            <a:pt x="137" y="24"/>
                          </a:lnTo>
                          <a:lnTo>
                            <a:pt x="137" y="118"/>
                          </a:lnTo>
                          <a:lnTo>
                            <a:pt x="136" y="129"/>
                          </a:lnTo>
                          <a:lnTo>
                            <a:pt x="134" y="136"/>
                          </a:lnTo>
                          <a:lnTo>
                            <a:pt x="132" y="137"/>
                          </a:lnTo>
                          <a:lnTo>
                            <a:pt x="128" y="138"/>
                          </a:lnTo>
                          <a:lnTo>
                            <a:pt x="119" y="139"/>
                          </a:lnTo>
                          <a:lnTo>
                            <a:pt x="20" y="139"/>
                          </a:lnTo>
                        </a:path>
                      </a:pathLst>
                    </a:custGeom>
                    <a:noFill/>
                    <a:ln w="12700" cap="rnd">
                      <a:solidFill>
                        <a:srgbClr val="6D6D6D"/>
                      </a:solidFill>
                      <a:round/>
                      <a:headEnd/>
                      <a:tailEnd/>
                    </a:ln>
                  </p:spPr>
                  <p:txBody>
                    <a:bodyPr/>
                    <a:lstStyle/>
                    <a:p>
                      <a:pPr eaLnBrk="0" hangingPunct="0"/>
                      <a:endParaRPr lang="en-US"/>
                    </a:p>
                  </p:txBody>
                </p:sp>
                <p:sp>
                  <p:nvSpPr>
                    <p:cNvPr id="116775" name="Freeform 132"/>
                    <p:cNvSpPr>
                      <a:spLocks/>
                    </p:cNvSpPr>
                    <p:nvPr/>
                  </p:nvSpPr>
                  <p:spPr bwMode="auto">
                    <a:xfrm>
                      <a:off x="2137" y="1774"/>
                      <a:ext cx="92" cy="106"/>
                    </a:xfrm>
                    <a:custGeom>
                      <a:avLst/>
                      <a:gdLst>
                        <a:gd name="T0" fmla="*/ 13 w 92"/>
                        <a:gd name="T1" fmla="*/ 105 h 106"/>
                        <a:gd name="T2" fmla="*/ 7 w 92"/>
                        <a:gd name="T3" fmla="*/ 104 h 106"/>
                        <a:gd name="T4" fmla="*/ 4 w 92"/>
                        <a:gd name="T5" fmla="*/ 101 h 106"/>
                        <a:gd name="T6" fmla="*/ 2 w 92"/>
                        <a:gd name="T7" fmla="*/ 97 h 106"/>
                        <a:gd name="T8" fmla="*/ 0 w 92"/>
                        <a:gd name="T9" fmla="*/ 90 h 106"/>
                        <a:gd name="T10" fmla="*/ 0 w 92"/>
                        <a:gd name="T11" fmla="*/ 18 h 106"/>
                        <a:gd name="T12" fmla="*/ 0 w 92"/>
                        <a:gd name="T13" fmla="*/ 10 h 106"/>
                        <a:gd name="T14" fmla="*/ 2 w 92"/>
                        <a:gd name="T15" fmla="*/ 5 h 106"/>
                        <a:gd name="T16" fmla="*/ 6 w 92"/>
                        <a:gd name="T17" fmla="*/ 3 h 106"/>
                        <a:gd name="T18" fmla="*/ 13 w 92"/>
                        <a:gd name="T19" fmla="*/ 0 h 106"/>
                        <a:gd name="T20" fmla="*/ 79 w 92"/>
                        <a:gd name="T21" fmla="*/ 0 h 106"/>
                        <a:gd name="T22" fmla="*/ 86 w 92"/>
                        <a:gd name="T23" fmla="*/ 3 h 106"/>
                        <a:gd name="T24" fmla="*/ 90 w 92"/>
                        <a:gd name="T25" fmla="*/ 5 h 106"/>
                        <a:gd name="T26" fmla="*/ 91 w 92"/>
                        <a:gd name="T27" fmla="*/ 8 h 106"/>
                        <a:gd name="T28" fmla="*/ 91 w 92"/>
                        <a:gd name="T29" fmla="*/ 11 h 106"/>
                        <a:gd name="T30" fmla="*/ 91 w 92"/>
                        <a:gd name="T31" fmla="*/ 18 h 106"/>
                        <a:gd name="T32" fmla="*/ 91 w 92"/>
                        <a:gd name="T33" fmla="*/ 90 h 106"/>
                        <a:gd name="T34" fmla="*/ 91 w 92"/>
                        <a:gd name="T35" fmla="*/ 98 h 106"/>
                        <a:gd name="T36" fmla="*/ 90 w 92"/>
                        <a:gd name="T37" fmla="*/ 103 h 106"/>
                        <a:gd name="T38" fmla="*/ 87 w 92"/>
                        <a:gd name="T39" fmla="*/ 104 h 106"/>
                        <a:gd name="T40" fmla="*/ 85 w 92"/>
                        <a:gd name="T41" fmla="*/ 104 h 106"/>
                        <a:gd name="T42" fmla="*/ 79 w 92"/>
                        <a:gd name="T43" fmla="*/ 105 h 106"/>
                        <a:gd name="T44" fmla="*/ 13 w 92"/>
                        <a:gd name="T45" fmla="*/ 105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106"/>
                        <a:gd name="T71" fmla="*/ 92 w 92"/>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106">
                          <a:moveTo>
                            <a:pt x="13" y="105"/>
                          </a:moveTo>
                          <a:lnTo>
                            <a:pt x="7" y="104"/>
                          </a:lnTo>
                          <a:lnTo>
                            <a:pt x="4" y="101"/>
                          </a:lnTo>
                          <a:lnTo>
                            <a:pt x="2" y="97"/>
                          </a:lnTo>
                          <a:lnTo>
                            <a:pt x="0" y="90"/>
                          </a:lnTo>
                          <a:lnTo>
                            <a:pt x="0" y="18"/>
                          </a:lnTo>
                          <a:lnTo>
                            <a:pt x="0" y="10"/>
                          </a:lnTo>
                          <a:lnTo>
                            <a:pt x="2" y="5"/>
                          </a:lnTo>
                          <a:lnTo>
                            <a:pt x="6" y="3"/>
                          </a:lnTo>
                          <a:lnTo>
                            <a:pt x="13" y="0"/>
                          </a:lnTo>
                          <a:lnTo>
                            <a:pt x="79" y="0"/>
                          </a:lnTo>
                          <a:lnTo>
                            <a:pt x="86" y="3"/>
                          </a:lnTo>
                          <a:lnTo>
                            <a:pt x="90" y="5"/>
                          </a:lnTo>
                          <a:lnTo>
                            <a:pt x="91" y="8"/>
                          </a:lnTo>
                          <a:lnTo>
                            <a:pt x="91" y="11"/>
                          </a:lnTo>
                          <a:lnTo>
                            <a:pt x="91" y="18"/>
                          </a:lnTo>
                          <a:lnTo>
                            <a:pt x="91" y="90"/>
                          </a:lnTo>
                          <a:lnTo>
                            <a:pt x="91" y="98"/>
                          </a:lnTo>
                          <a:lnTo>
                            <a:pt x="90" y="103"/>
                          </a:lnTo>
                          <a:lnTo>
                            <a:pt x="87" y="104"/>
                          </a:lnTo>
                          <a:lnTo>
                            <a:pt x="85" y="104"/>
                          </a:lnTo>
                          <a:lnTo>
                            <a:pt x="79" y="105"/>
                          </a:lnTo>
                          <a:lnTo>
                            <a:pt x="13" y="105"/>
                          </a:lnTo>
                        </a:path>
                      </a:pathLst>
                    </a:custGeom>
                    <a:noFill/>
                    <a:ln w="12700" cap="rnd">
                      <a:solidFill>
                        <a:srgbClr val="6D6D6D"/>
                      </a:solidFill>
                      <a:round/>
                      <a:headEnd/>
                      <a:tailEnd/>
                    </a:ln>
                  </p:spPr>
                  <p:txBody>
                    <a:bodyPr/>
                    <a:lstStyle/>
                    <a:p>
                      <a:pPr eaLnBrk="0" hangingPunct="0"/>
                      <a:endParaRPr lang="en-US"/>
                    </a:p>
                  </p:txBody>
                </p:sp>
                <p:sp>
                  <p:nvSpPr>
                    <p:cNvPr id="116776" name="Freeform 133"/>
                    <p:cNvSpPr>
                      <a:spLocks/>
                    </p:cNvSpPr>
                    <p:nvPr/>
                  </p:nvSpPr>
                  <p:spPr bwMode="auto">
                    <a:xfrm>
                      <a:off x="2230" y="1763"/>
                      <a:ext cx="11" cy="115"/>
                    </a:xfrm>
                    <a:custGeom>
                      <a:avLst/>
                      <a:gdLst>
                        <a:gd name="T0" fmla="*/ 8 w 11"/>
                        <a:gd name="T1" fmla="*/ 114 h 115"/>
                        <a:gd name="T2" fmla="*/ 9 w 11"/>
                        <a:gd name="T3" fmla="*/ 114 h 115"/>
                        <a:gd name="T4" fmla="*/ 9 w 11"/>
                        <a:gd name="T5" fmla="*/ 15 h 115"/>
                        <a:gd name="T6" fmla="*/ 9 w 11"/>
                        <a:gd name="T7" fmla="*/ 13 h 115"/>
                        <a:gd name="T8" fmla="*/ 10 w 11"/>
                        <a:gd name="T9" fmla="*/ 12 h 115"/>
                        <a:gd name="T10" fmla="*/ 9 w 11"/>
                        <a:gd name="T11" fmla="*/ 11 h 115"/>
                        <a:gd name="T12" fmla="*/ 9 w 11"/>
                        <a:gd name="T13" fmla="*/ 10 h 115"/>
                        <a:gd name="T14" fmla="*/ 9 w 11"/>
                        <a:gd name="T15" fmla="*/ 9 h 115"/>
                        <a:gd name="T16" fmla="*/ 9 w 11"/>
                        <a:gd name="T17" fmla="*/ 8 h 115"/>
                        <a:gd name="T18" fmla="*/ 9 w 11"/>
                        <a:gd name="T19" fmla="*/ 7 h 115"/>
                        <a:gd name="T20" fmla="*/ 9 w 11"/>
                        <a:gd name="T21" fmla="*/ 6 h 115"/>
                        <a:gd name="T22" fmla="*/ 8 w 11"/>
                        <a:gd name="T23" fmla="*/ 5 h 115"/>
                        <a:gd name="T24" fmla="*/ 8 w 11"/>
                        <a:gd name="T25" fmla="*/ 5 h 115"/>
                        <a:gd name="T26" fmla="*/ 7 w 11"/>
                        <a:gd name="T27" fmla="*/ 4 h 115"/>
                        <a:gd name="T28" fmla="*/ 6 w 11"/>
                        <a:gd name="T29" fmla="*/ 3 h 115"/>
                        <a:gd name="T30" fmla="*/ 6 w 11"/>
                        <a:gd name="T31" fmla="*/ 2 h 115"/>
                        <a:gd name="T32" fmla="*/ 5 w 11"/>
                        <a:gd name="T33" fmla="*/ 2 h 115"/>
                        <a:gd name="T34" fmla="*/ 5 w 11"/>
                        <a:gd name="T35" fmla="*/ 1 h 115"/>
                        <a:gd name="T36" fmla="*/ 4 w 11"/>
                        <a:gd name="T37" fmla="*/ 1 h 115"/>
                        <a:gd name="T38" fmla="*/ 4 w 11"/>
                        <a:gd name="T39" fmla="*/ 1 h 115"/>
                        <a:gd name="T40" fmla="*/ 3 w 11"/>
                        <a:gd name="T41" fmla="*/ 0 h 115"/>
                        <a:gd name="T42" fmla="*/ 2 w 11"/>
                        <a:gd name="T43" fmla="*/ 0 h 115"/>
                        <a:gd name="T44" fmla="*/ 0 w 11"/>
                        <a:gd name="T45" fmla="*/ 2 h 115"/>
                        <a:gd name="T46" fmla="*/ 1 w 11"/>
                        <a:gd name="T47" fmla="*/ 2 h 115"/>
                        <a:gd name="T48" fmla="*/ 2 w 11"/>
                        <a:gd name="T49" fmla="*/ 2 h 115"/>
                        <a:gd name="T50" fmla="*/ 2 w 11"/>
                        <a:gd name="T51" fmla="*/ 3 h 115"/>
                        <a:gd name="T52" fmla="*/ 3 w 11"/>
                        <a:gd name="T53" fmla="*/ 3 h 115"/>
                        <a:gd name="T54" fmla="*/ 4 w 11"/>
                        <a:gd name="T55" fmla="*/ 4 h 115"/>
                        <a:gd name="T56" fmla="*/ 4 w 11"/>
                        <a:gd name="T57" fmla="*/ 4 h 115"/>
                        <a:gd name="T58" fmla="*/ 5 w 11"/>
                        <a:gd name="T59" fmla="*/ 5 h 115"/>
                        <a:gd name="T60" fmla="*/ 5 w 11"/>
                        <a:gd name="T61" fmla="*/ 6 h 115"/>
                        <a:gd name="T62" fmla="*/ 6 w 11"/>
                        <a:gd name="T63" fmla="*/ 7 h 115"/>
                        <a:gd name="T64" fmla="*/ 6 w 11"/>
                        <a:gd name="T65" fmla="*/ 7 h 115"/>
                        <a:gd name="T66" fmla="*/ 7 w 11"/>
                        <a:gd name="T67" fmla="*/ 8 h 115"/>
                        <a:gd name="T68" fmla="*/ 7 w 11"/>
                        <a:gd name="T69" fmla="*/ 9 h 115"/>
                        <a:gd name="T70" fmla="*/ 7 w 11"/>
                        <a:gd name="T71" fmla="*/ 10 h 115"/>
                        <a:gd name="T72" fmla="*/ 8 w 11"/>
                        <a:gd name="T73" fmla="*/ 11 h 115"/>
                        <a:gd name="T74" fmla="*/ 8 w 11"/>
                        <a:gd name="T75" fmla="*/ 12 h 115"/>
                        <a:gd name="T76" fmla="*/ 8 w 11"/>
                        <a:gd name="T77" fmla="*/ 13 h 115"/>
                        <a:gd name="T78" fmla="*/ 8 w 11"/>
                        <a:gd name="T79" fmla="*/ 14 h 115"/>
                        <a:gd name="T80" fmla="*/ 8 w 11"/>
                        <a:gd name="T81" fmla="*/ 14 h 115"/>
                        <a:gd name="T82" fmla="*/ 8 w 11"/>
                        <a:gd name="T83" fmla="*/ 114 h 1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115"/>
                        <a:gd name="T128" fmla="*/ 11 w 11"/>
                        <a:gd name="T129" fmla="*/ 115 h 1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115">
                          <a:moveTo>
                            <a:pt x="8" y="114"/>
                          </a:moveTo>
                          <a:lnTo>
                            <a:pt x="9" y="114"/>
                          </a:lnTo>
                          <a:lnTo>
                            <a:pt x="9" y="15"/>
                          </a:lnTo>
                          <a:lnTo>
                            <a:pt x="9" y="13"/>
                          </a:lnTo>
                          <a:lnTo>
                            <a:pt x="10" y="12"/>
                          </a:lnTo>
                          <a:lnTo>
                            <a:pt x="9" y="11"/>
                          </a:lnTo>
                          <a:lnTo>
                            <a:pt x="9" y="10"/>
                          </a:lnTo>
                          <a:lnTo>
                            <a:pt x="9" y="9"/>
                          </a:lnTo>
                          <a:lnTo>
                            <a:pt x="9" y="8"/>
                          </a:lnTo>
                          <a:lnTo>
                            <a:pt x="9" y="7"/>
                          </a:lnTo>
                          <a:lnTo>
                            <a:pt x="9" y="6"/>
                          </a:lnTo>
                          <a:lnTo>
                            <a:pt x="8" y="5"/>
                          </a:lnTo>
                          <a:lnTo>
                            <a:pt x="7" y="4"/>
                          </a:lnTo>
                          <a:lnTo>
                            <a:pt x="6" y="3"/>
                          </a:lnTo>
                          <a:lnTo>
                            <a:pt x="6" y="2"/>
                          </a:lnTo>
                          <a:lnTo>
                            <a:pt x="5" y="2"/>
                          </a:lnTo>
                          <a:lnTo>
                            <a:pt x="5" y="1"/>
                          </a:lnTo>
                          <a:lnTo>
                            <a:pt x="4" y="1"/>
                          </a:lnTo>
                          <a:lnTo>
                            <a:pt x="3" y="0"/>
                          </a:lnTo>
                          <a:lnTo>
                            <a:pt x="2" y="0"/>
                          </a:lnTo>
                          <a:lnTo>
                            <a:pt x="0" y="2"/>
                          </a:lnTo>
                          <a:lnTo>
                            <a:pt x="1" y="2"/>
                          </a:lnTo>
                          <a:lnTo>
                            <a:pt x="2" y="2"/>
                          </a:lnTo>
                          <a:lnTo>
                            <a:pt x="2" y="3"/>
                          </a:lnTo>
                          <a:lnTo>
                            <a:pt x="3" y="3"/>
                          </a:lnTo>
                          <a:lnTo>
                            <a:pt x="4" y="4"/>
                          </a:lnTo>
                          <a:lnTo>
                            <a:pt x="5" y="5"/>
                          </a:lnTo>
                          <a:lnTo>
                            <a:pt x="5" y="6"/>
                          </a:lnTo>
                          <a:lnTo>
                            <a:pt x="6" y="7"/>
                          </a:lnTo>
                          <a:lnTo>
                            <a:pt x="7" y="8"/>
                          </a:lnTo>
                          <a:lnTo>
                            <a:pt x="7" y="9"/>
                          </a:lnTo>
                          <a:lnTo>
                            <a:pt x="7" y="10"/>
                          </a:lnTo>
                          <a:lnTo>
                            <a:pt x="8" y="11"/>
                          </a:lnTo>
                          <a:lnTo>
                            <a:pt x="8" y="12"/>
                          </a:lnTo>
                          <a:lnTo>
                            <a:pt x="8" y="13"/>
                          </a:lnTo>
                          <a:lnTo>
                            <a:pt x="8" y="14"/>
                          </a:lnTo>
                          <a:lnTo>
                            <a:pt x="8" y="114"/>
                          </a:lnTo>
                        </a:path>
                      </a:pathLst>
                    </a:custGeom>
                    <a:solidFill>
                      <a:srgbClr val="DBDBDB"/>
                    </a:solidFill>
                    <a:ln w="12700" cap="rnd">
                      <a:noFill/>
                      <a:round/>
                      <a:headEnd/>
                      <a:tailEnd/>
                    </a:ln>
                  </p:spPr>
                  <p:txBody>
                    <a:bodyPr/>
                    <a:lstStyle/>
                    <a:p>
                      <a:pPr eaLnBrk="0" hangingPunct="0"/>
                      <a:endParaRPr lang="en-US"/>
                    </a:p>
                  </p:txBody>
                </p:sp>
                <p:sp>
                  <p:nvSpPr>
                    <p:cNvPr id="116777" name="Freeform 134"/>
                    <p:cNvSpPr>
                      <a:spLocks/>
                    </p:cNvSpPr>
                    <p:nvPr/>
                  </p:nvSpPr>
                  <p:spPr bwMode="auto">
                    <a:xfrm>
                      <a:off x="2194" y="1779"/>
                      <a:ext cx="11" cy="88"/>
                    </a:xfrm>
                    <a:custGeom>
                      <a:avLst/>
                      <a:gdLst>
                        <a:gd name="T0" fmla="*/ 8 w 11"/>
                        <a:gd name="T1" fmla="*/ 87 h 88"/>
                        <a:gd name="T2" fmla="*/ 10 w 11"/>
                        <a:gd name="T3" fmla="*/ 87 h 88"/>
                        <a:gd name="T4" fmla="*/ 10 w 11"/>
                        <a:gd name="T5" fmla="*/ 15 h 88"/>
                        <a:gd name="T6" fmla="*/ 10 w 11"/>
                        <a:gd name="T7" fmla="*/ 12 h 88"/>
                        <a:gd name="T8" fmla="*/ 10 w 11"/>
                        <a:gd name="T9" fmla="*/ 11 h 88"/>
                        <a:gd name="T10" fmla="*/ 10 w 11"/>
                        <a:gd name="T11" fmla="*/ 11 h 88"/>
                        <a:gd name="T12" fmla="*/ 10 w 11"/>
                        <a:gd name="T13" fmla="*/ 10 h 88"/>
                        <a:gd name="T14" fmla="*/ 9 w 11"/>
                        <a:gd name="T15" fmla="*/ 9 h 88"/>
                        <a:gd name="T16" fmla="*/ 9 w 11"/>
                        <a:gd name="T17" fmla="*/ 8 h 88"/>
                        <a:gd name="T18" fmla="*/ 9 w 11"/>
                        <a:gd name="T19" fmla="*/ 7 h 88"/>
                        <a:gd name="T20" fmla="*/ 9 w 11"/>
                        <a:gd name="T21" fmla="*/ 6 h 88"/>
                        <a:gd name="T22" fmla="*/ 8 w 11"/>
                        <a:gd name="T23" fmla="*/ 6 h 88"/>
                        <a:gd name="T24" fmla="*/ 8 w 11"/>
                        <a:gd name="T25" fmla="*/ 5 h 88"/>
                        <a:gd name="T26" fmla="*/ 8 w 11"/>
                        <a:gd name="T27" fmla="*/ 4 h 88"/>
                        <a:gd name="T28" fmla="*/ 7 w 11"/>
                        <a:gd name="T29" fmla="*/ 3 h 88"/>
                        <a:gd name="T30" fmla="*/ 6 w 11"/>
                        <a:gd name="T31" fmla="*/ 3 h 88"/>
                        <a:gd name="T32" fmla="*/ 6 w 11"/>
                        <a:gd name="T33" fmla="*/ 2 h 88"/>
                        <a:gd name="T34" fmla="*/ 5 w 11"/>
                        <a:gd name="T35" fmla="*/ 1 h 88"/>
                        <a:gd name="T36" fmla="*/ 4 w 11"/>
                        <a:gd name="T37" fmla="*/ 1 h 88"/>
                        <a:gd name="T38" fmla="*/ 3 w 11"/>
                        <a:gd name="T39" fmla="*/ 0 h 88"/>
                        <a:gd name="T40" fmla="*/ 2 w 11"/>
                        <a:gd name="T41" fmla="*/ 0 h 88"/>
                        <a:gd name="T42" fmla="*/ 2 w 11"/>
                        <a:gd name="T43" fmla="*/ 0 h 88"/>
                        <a:gd name="T44" fmla="*/ 0 w 11"/>
                        <a:gd name="T45" fmla="*/ 2 h 88"/>
                        <a:gd name="T46" fmla="*/ 1 w 11"/>
                        <a:gd name="T47" fmla="*/ 2 h 88"/>
                        <a:gd name="T48" fmla="*/ 1 w 11"/>
                        <a:gd name="T49" fmla="*/ 3 h 88"/>
                        <a:gd name="T50" fmla="*/ 2 w 11"/>
                        <a:gd name="T51" fmla="*/ 3 h 88"/>
                        <a:gd name="T52" fmla="*/ 3 w 11"/>
                        <a:gd name="T53" fmla="*/ 3 h 88"/>
                        <a:gd name="T54" fmla="*/ 4 w 11"/>
                        <a:gd name="T55" fmla="*/ 3 h 88"/>
                        <a:gd name="T56" fmla="*/ 4 w 11"/>
                        <a:gd name="T57" fmla="*/ 4 h 88"/>
                        <a:gd name="T58" fmla="*/ 5 w 11"/>
                        <a:gd name="T59" fmla="*/ 5 h 88"/>
                        <a:gd name="T60" fmla="*/ 6 w 11"/>
                        <a:gd name="T61" fmla="*/ 6 h 88"/>
                        <a:gd name="T62" fmla="*/ 6 w 11"/>
                        <a:gd name="T63" fmla="*/ 7 h 88"/>
                        <a:gd name="T64" fmla="*/ 7 w 11"/>
                        <a:gd name="T65" fmla="*/ 8 h 88"/>
                        <a:gd name="T66" fmla="*/ 8 w 11"/>
                        <a:gd name="T67" fmla="*/ 9 h 88"/>
                        <a:gd name="T68" fmla="*/ 8 w 11"/>
                        <a:gd name="T69" fmla="*/ 10 h 88"/>
                        <a:gd name="T70" fmla="*/ 8 w 11"/>
                        <a:gd name="T71" fmla="*/ 11 h 88"/>
                        <a:gd name="T72" fmla="*/ 8 w 11"/>
                        <a:gd name="T73" fmla="*/ 11 h 88"/>
                        <a:gd name="T74" fmla="*/ 8 w 11"/>
                        <a:gd name="T75" fmla="*/ 12 h 88"/>
                        <a:gd name="T76" fmla="*/ 8 w 11"/>
                        <a:gd name="T77" fmla="*/ 13 h 88"/>
                        <a:gd name="T78" fmla="*/ 8 w 11"/>
                        <a:gd name="T79" fmla="*/ 14 h 88"/>
                        <a:gd name="T80" fmla="*/ 8 w 11"/>
                        <a:gd name="T81" fmla="*/ 87 h 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
                        <a:gd name="T124" fmla="*/ 0 h 88"/>
                        <a:gd name="T125" fmla="*/ 11 w 11"/>
                        <a:gd name="T126" fmla="*/ 88 h 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 h="88">
                          <a:moveTo>
                            <a:pt x="8" y="87"/>
                          </a:moveTo>
                          <a:lnTo>
                            <a:pt x="10" y="87"/>
                          </a:lnTo>
                          <a:lnTo>
                            <a:pt x="10" y="15"/>
                          </a:lnTo>
                          <a:lnTo>
                            <a:pt x="10" y="12"/>
                          </a:lnTo>
                          <a:lnTo>
                            <a:pt x="10" y="11"/>
                          </a:lnTo>
                          <a:lnTo>
                            <a:pt x="10" y="10"/>
                          </a:lnTo>
                          <a:lnTo>
                            <a:pt x="9" y="9"/>
                          </a:lnTo>
                          <a:lnTo>
                            <a:pt x="9" y="8"/>
                          </a:lnTo>
                          <a:lnTo>
                            <a:pt x="9" y="7"/>
                          </a:lnTo>
                          <a:lnTo>
                            <a:pt x="9" y="6"/>
                          </a:lnTo>
                          <a:lnTo>
                            <a:pt x="8" y="6"/>
                          </a:lnTo>
                          <a:lnTo>
                            <a:pt x="8" y="5"/>
                          </a:lnTo>
                          <a:lnTo>
                            <a:pt x="8" y="4"/>
                          </a:lnTo>
                          <a:lnTo>
                            <a:pt x="7" y="3"/>
                          </a:lnTo>
                          <a:lnTo>
                            <a:pt x="6" y="3"/>
                          </a:lnTo>
                          <a:lnTo>
                            <a:pt x="6" y="2"/>
                          </a:lnTo>
                          <a:lnTo>
                            <a:pt x="5" y="1"/>
                          </a:lnTo>
                          <a:lnTo>
                            <a:pt x="4" y="1"/>
                          </a:lnTo>
                          <a:lnTo>
                            <a:pt x="3" y="0"/>
                          </a:lnTo>
                          <a:lnTo>
                            <a:pt x="2" y="0"/>
                          </a:lnTo>
                          <a:lnTo>
                            <a:pt x="0" y="2"/>
                          </a:lnTo>
                          <a:lnTo>
                            <a:pt x="1" y="2"/>
                          </a:lnTo>
                          <a:lnTo>
                            <a:pt x="1" y="3"/>
                          </a:lnTo>
                          <a:lnTo>
                            <a:pt x="2" y="3"/>
                          </a:lnTo>
                          <a:lnTo>
                            <a:pt x="3" y="3"/>
                          </a:lnTo>
                          <a:lnTo>
                            <a:pt x="4" y="3"/>
                          </a:lnTo>
                          <a:lnTo>
                            <a:pt x="4" y="4"/>
                          </a:lnTo>
                          <a:lnTo>
                            <a:pt x="5" y="5"/>
                          </a:lnTo>
                          <a:lnTo>
                            <a:pt x="6" y="6"/>
                          </a:lnTo>
                          <a:lnTo>
                            <a:pt x="6" y="7"/>
                          </a:lnTo>
                          <a:lnTo>
                            <a:pt x="7" y="8"/>
                          </a:lnTo>
                          <a:lnTo>
                            <a:pt x="8" y="9"/>
                          </a:lnTo>
                          <a:lnTo>
                            <a:pt x="8" y="10"/>
                          </a:lnTo>
                          <a:lnTo>
                            <a:pt x="8" y="11"/>
                          </a:lnTo>
                          <a:lnTo>
                            <a:pt x="8" y="12"/>
                          </a:lnTo>
                          <a:lnTo>
                            <a:pt x="8" y="13"/>
                          </a:lnTo>
                          <a:lnTo>
                            <a:pt x="8" y="14"/>
                          </a:lnTo>
                          <a:lnTo>
                            <a:pt x="8" y="87"/>
                          </a:lnTo>
                        </a:path>
                      </a:pathLst>
                    </a:custGeom>
                    <a:solidFill>
                      <a:srgbClr val="DBDBDB"/>
                    </a:solidFill>
                    <a:ln w="12700" cap="rnd">
                      <a:noFill/>
                      <a:round/>
                      <a:headEnd/>
                      <a:tailEnd/>
                    </a:ln>
                  </p:spPr>
                  <p:txBody>
                    <a:bodyPr/>
                    <a:lstStyle/>
                    <a:p>
                      <a:pPr eaLnBrk="0" hangingPunct="0"/>
                      <a:endParaRPr lang="en-US"/>
                    </a:p>
                  </p:txBody>
                </p:sp>
                <p:sp>
                  <p:nvSpPr>
                    <p:cNvPr id="116778" name="Freeform 135"/>
                    <p:cNvSpPr>
                      <a:spLocks/>
                    </p:cNvSpPr>
                    <p:nvPr/>
                  </p:nvSpPr>
                  <p:spPr bwMode="auto">
                    <a:xfrm>
                      <a:off x="2227" y="1947"/>
                      <a:ext cx="3" cy="50"/>
                    </a:xfrm>
                    <a:custGeom>
                      <a:avLst/>
                      <a:gdLst>
                        <a:gd name="T0" fmla="*/ 2 w 3"/>
                        <a:gd name="T1" fmla="*/ 49 h 50"/>
                        <a:gd name="T2" fmla="*/ 2 w 3"/>
                        <a:gd name="T3" fmla="*/ 0 h 50"/>
                        <a:gd name="T4" fmla="*/ 0 w 3"/>
                        <a:gd name="T5" fmla="*/ 0 h 50"/>
                        <a:gd name="T6" fmla="*/ 0 w 3"/>
                        <a:gd name="T7" fmla="*/ 49 h 50"/>
                        <a:gd name="T8" fmla="*/ 2 w 3"/>
                        <a:gd name="T9" fmla="*/ 49 h 50"/>
                        <a:gd name="T10" fmla="*/ 0 60000 65536"/>
                        <a:gd name="T11" fmla="*/ 0 60000 65536"/>
                        <a:gd name="T12" fmla="*/ 0 60000 65536"/>
                        <a:gd name="T13" fmla="*/ 0 60000 65536"/>
                        <a:gd name="T14" fmla="*/ 0 60000 65536"/>
                        <a:gd name="T15" fmla="*/ 0 w 3"/>
                        <a:gd name="T16" fmla="*/ 0 h 50"/>
                        <a:gd name="T17" fmla="*/ 3 w 3"/>
                        <a:gd name="T18" fmla="*/ 50 h 50"/>
                      </a:gdLst>
                      <a:ahLst/>
                      <a:cxnLst>
                        <a:cxn ang="T10">
                          <a:pos x="T0" y="T1"/>
                        </a:cxn>
                        <a:cxn ang="T11">
                          <a:pos x="T2" y="T3"/>
                        </a:cxn>
                        <a:cxn ang="T12">
                          <a:pos x="T4" y="T5"/>
                        </a:cxn>
                        <a:cxn ang="T13">
                          <a:pos x="T6" y="T7"/>
                        </a:cxn>
                        <a:cxn ang="T14">
                          <a:pos x="T8" y="T9"/>
                        </a:cxn>
                      </a:cxnLst>
                      <a:rect l="T15" t="T16" r="T17" b="T18"/>
                      <a:pathLst>
                        <a:path w="3" h="50">
                          <a:moveTo>
                            <a:pt x="2" y="49"/>
                          </a:moveTo>
                          <a:lnTo>
                            <a:pt x="2" y="0"/>
                          </a:lnTo>
                          <a:lnTo>
                            <a:pt x="0" y="0"/>
                          </a:lnTo>
                          <a:lnTo>
                            <a:pt x="0" y="49"/>
                          </a:lnTo>
                          <a:lnTo>
                            <a:pt x="2" y="49"/>
                          </a:lnTo>
                        </a:path>
                      </a:pathLst>
                    </a:custGeom>
                    <a:solidFill>
                      <a:srgbClr val="DBDBDB"/>
                    </a:solidFill>
                    <a:ln w="12700" cap="rnd">
                      <a:noFill/>
                      <a:round/>
                      <a:headEnd/>
                      <a:tailEnd/>
                    </a:ln>
                  </p:spPr>
                  <p:txBody>
                    <a:bodyPr/>
                    <a:lstStyle/>
                    <a:p>
                      <a:pPr eaLnBrk="0" hangingPunct="0"/>
                      <a:endParaRPr lang="en-US"/>
                    </a:p>
                  </p:txBody>
                </p:sp>
                <p:sp>
                  <p:nvSpPr>
                    <p:cNvPr id="116779" name="Freeform 136"/>
                    <p:cNvSpPr>
                      <a:spLocks/>
                    </p:cNvSpPr>
                    <p:nvPr/>
                  </p:nvSpPr>
                  <p:spPr bwMode="auto">
                    <a:xfrm>
                      <a:off x="2185"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noFill/>
                      <a:round/>
                      <a:headEnd/>
                      <a:tailEnd/>
                    </a:ln>
                  </p:spPr>
                  <p:txBody>
                    <a:bodyPr/>
                    <a:lstStyle/>
                    <a:p>
                      <a:pPr eaLnBrk="0" hangingPunct="0"/>
                      <a:endParaRPr lang="en-US"/>
                    </a:p>
                  </p:txBody>
                </p:sp>
                <p:sp>
                  <p:nvSpPr>
                    <p:cNvPr id="116780" name="Freeform 137"/>
                    <p:cNvSpPr>
                      <a:spLocks/>
                    </p:cNvSpPr>
                    <p:nvPr/>
                  </p:nvSpPr>
                  <p:spPr bwMode="auto">
                    <a:xfrm>
                      <a:off x="2152"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noFill/>
                      <a:round/>
                      <a:headEnd/>
                      <a:tailEnd/>
                    </a:ln>
                  </p:spPr>
                  <p:txBody>
                    <a:bodyPr/>
                    <a:lstStyle/>
                    <a:p>
                      <a:pPr eaLnBrk="0" hangingPunct="0"/>
                      <a:endParaRPr lang="en-US"/>
                    </a:p>
                  </p:txBody>
                </p:sp>
                <p:sp>
                  <p:nvSpPr>
                    <p:cNvPr id="116781" name="Freeform 138"/>
                    <p:cNvSpPr>
                      <a:spLocks/>
                    </p:cNvSpPr>
                    <p:nvPr/>
                  </p:nvSpPr>
                  <p:spPr bwMode="auto">
                    <a:xfrm>
                      <a:off x="2263" y="1672"/>
                      <a:ext cx="11" cy="219"/>
                    </a:xfrm>
                    <a:custGeom>
                      <a:avLst/>
                      <a:gdLst>
                        <a:gd name="T0" fmla="*/ 8 w 11"/>
                        <a:gd name="T1" fmla="*/ 218 h 219"/>
                        <a:gd name="T2" fmla="*/ 9 w 11"/>
                        <a:gd name="T3" fmla="*/ 218 h 219"/>
                        <a:gd name="T4" fmla="*/ 10 w 11"/>
                        <a:gd name="T5" fmla="*/ 16 h 219"/>
                        <a:gd name="T6" fmla="*/ 10 w 11"/>
                        <a:gd name="T7" fmla="*/ 13 h 219"/>
                        <a:gd name="T8" fmla="*/ 10 w 11"/>
                        <a:gd name="T9" fmla="*/ 12 h 219"/>
                        <a:gd name="T10" fmla="*/ 10 w 11"/>
                        <a:gd name="T11" fmla="*/ 11 h 219"/>
                        <a:gd name="T12" fmla="*/ 10 w 11"/>
                        <a:gd name="T13" fmla="*/ 10 h 219"/>
                        <a:gd name="T14" fmla="*/ 9 w 11"/>
                        <a:gd name="T15" fmla="*/ 9 h 219"/>
                        <a:gd name="T16" fmla="*/ 9 w 11"/>
                        <a:gd name="T17" fmla="*/ 8 h 219"/>
                        <a:gd name="T18" fmla="*/ 9 w 11"/>
                        <a:gd name="T19" fmla="*/ 7 h 219"/>
                        <a:gd name="T20" fmla="*/ 9 w 11"/>
                        <a:gd name="T21" fmla="*/ 6 h 219"/>
                        <a:gd name="T22" fmla="*/ 8 w 11"/>
                        <a:gd name="T23" fmla="*/ 5 h 219"/>
                        <a:gd name="T24" fmla="*/ 8 w 11"/>
                        <a:gd name="T25" fmla="*/ 4 h 219"/>
                        <a:gd name="T26" fmla="*/ 6 w 11"/>
                        <a:gd name="T27" fmla="*/ 3 h 219"/>
                        <a:gd name="T28" fmla="*/ 6 w 11"/>
                        <a:gd name="T29" fmla="*/ 2 h 219"/>
                        <a:gd name="T30" fmla="*/ 5 w 11"/>
                        <a:gd name="T31" fmla="*/ 1 h 219"/>
                        <a:gd name="T32" fmla="*/ 4 w 11"/>
                        <a:gd name="T33" fmla="*/ 1 h 219"/>
                        <a:gd name="T34" fmla="*/ 4 w 11"/>
                        <a:gd name="T35" fmla="*/ 1 h 219"/>
                        <a:gd name="T36" fmla="*/ 3 w 11"/>
                        <a:gd name="T37" fmla="*/ 1 h 219"/>
                        <a:gd name="T38" fmla="*/ 2 w 11"/>
                        <a:gd name="T39" fmla="*/ 0 h 219"/>
                        <a:gd name="T40" fmla="*/ 2 w 11"/>
                        <a:gd name="T41" fmla="*/ 0 h 219"/>
                        <a:gd name="T42" fmla="*/ 0 w 11"/>
                        <a:gd name="T43" fmla="*/ 2 h 219"/>
                        <a:gd name="T44" fmla="*/ 1 w 11"/>
                        <a:gd name="T45" fmla="*/ 2 h 219"/>
                        <a:gd name="T46" fmla="*/ 1 w 11"/>
                        <a:gd name="T47" fmla="*/ 2 h 219"/>
                        <a:gd name="T48" fmla="*/ 2 w 11"/>
                        <a:gd name="T49" fmla="*/ 3 h 219"/>
                        <a:gd name="T50" fmla="*/ 3 w 11"/>
                        <a:gd name="T51" fmla="*/ 3 h 219"/>
                        <a:gd name="T52" fmla="*/ 4 w 11"/>
                        <a:gd name="T53" fmla="*/ 3 h 219"/>
                        <a:gd name="T54" fmla="*/ 4 w 11"/>
                        <a:gd name="T55" fmla="*/ 4 h 219"/>
                        <a:gd name="T56" fmla="*/ 5 w 11"/>
                        <a:gd name="T57" fmla="*/ 5 h 219"/>
                        <a:gd name="T58" fmla="*/ 5 w 11"/>
                        <a:gd name="T59" fmla="*/ 5 h 219"/>
                        <a:gd name="T60" fmla="*/ 6 w 11"/>
                        <a:gd name="T61" fmla="*/ 6 h 219"/>
                        <a:gd name="T62" fmla="*/ 6 w 11"/>
                        <a:gd name="T63" fmla="*/ 7 h 219"/>
                        <a:gd name="T64" fmla="*/ 6 w 11"/>
                        <a:gd name="T65" fmla="*/ 8 h 219"/>
                        <a:gd name="T66" fmla="*/ 7 w 11"/>
                        <a:gd name="T67" fmla="*/ 8 h 219"/>
                        <a:gd name="T68" fmla="*/ 8 w 11"/>
                        <a:gd name="T69" fmla="*/ 9 h 219"/>
                        <a:gd name="T70" fmla="*/ 8 w 11"/>
                        <a:gd name="T71" fmla="*/ 10 h 219"/>
                        <a:gd name="T72" fmla="*/ 8 w 11"/>
                        <a:gd name="T73" fmla="*/ 11 h 219"/>
                        <a:gd name="T74" fmla="*/ 8 w 11"/>
                        <a:gd name="T75" fmla="*/ 12 h 219"/>
                        <a:gd name="T76" fmla="*/ 8 w 11"/>
                        <a:gd name="T77" fmla="*/ 13 h 219"/>
                        <a:gd name="T78" fmla="*/ 8 w 11"/>
                        <a:gd name="T79" fmla="*/ 14 h 219"/>
                        <a:gd name="T80" fmla="*/ 8 w 11"/>
                        <a:gd name="T81" fmla="*/ 15 h 219"/>
                        <a:gd name="T82" fmla="*/ 8 w 11"/>
                        <a:gd name="T83" fmla="*/ 218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219"/>
                        <a:gd name="T128" fmla="*/ 11 w 11"/>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219">
                          <a:moveTo>
                            <a:pt x="8" y="218"/>
                          </a:moveTo>
                          <a:lnTo>
                            <a:pt x="9" y="218"/>
                          </a:lnTo>
                          <a:lnTo>
                            <a:pt x="10" y="16"/>
                          </a:lnTo>
                          <a:lnTo>
                            <a:pt x="10" y="13"/>
                          </a:lnTo>
                          <a:lnTo>
                            <a:pt x="10" y="12"/>
                          </a:lnTo>
                          <a:lnTo>
                            <a:pt x="10" y="11"/>
                          </a:lnTo>
                          <a:lnTo>
                            <a:pt x="10" y="10"/>
                          </a:lnTo>
                          <a:lnTo>
                            <a:pt x="9" y="9"/>
                          </a:lnTo>
                          <a:lnTo>
                            <a:pt x="9" y="8"/>
                          </a:lnTo>
                          <a:lnTo>
                            <a:pt x="9" y="7"/>
                          </a:lnTo>
                          <a:lnTo>
                            <a:pt x="9" y="6"/>
                          </a:lnTo>
                          <a:lnTo>
                            <a:pt x="8" y="5"/>
                          </a:lnTo>
                          <a:lnTo>
                            <a:pt x="8" y="4"/>
                          </a:lnTo>
                          <a:lnTo>
                            <a:pt x="6" y="3"/>
                          </a:lnTo>
                          <a:lnTo>
                            <a:pt x="6" y="2"/>
                          </a:lnTo>
                          <a:lnTo>
                            <a:pt x="5" y="1"/>
                          </a:lnTo>
                          <a:lnTo>
                            <a:pt x="4" y="1"/>
                          </a:lnTo>
                          <a:lnTo>
                            <a:pt x="3" y="1"/>
                          </a:lnTo>
                          <a:lnTo>
                            <a:pt x="2" y="0"/>
                          </a:lnTo>
                          <a:lnTo>
                            <a:pt x="0" y="2"/>
                          </a:lnTo>
                          <a:lnTo>
                            <a:pt x="1" y="2"/>
                          </a:lnTo>
                          <a:lnTo>
                            <a:pt x="2" y="3"/>
                          </a:lnTo>
                          <a:lnTo>
                            <a:pt x="3" y="3"/>
                          </a:lnTo>
                          <a:lnTo>
                            <a:pt x="4" y="3"/>
                          </a:lnTo>
                          <a:lnTo>
                            <a:pt x="4" y="4"/>
                          </a:lnTo>
                          <a:lnTo>
                            <a:pt x="5" y="5"/>
                          </a:lnTo>
                          <a:lnTo>
                            <a:pt x="6" y="6"/>
                          </a:lnTo>
                          <a:lnTo>
                            <a:pt x="6" y="7"/>
                          </a:lnTo>
                          <a:lnTo>
                            <a:pt x="6" y="8"/>
                          </a:lnTo>
                          <a:lnTo>
                            <a:pt x="7" y="8"/>
                          </a:lnTo>
                          <a:lnTo>
                            <a:pt x="8" y="9"/>
                          </a:lnTo>
                          <a:lnTo>
                            <a:pt x="8" y="10"/>
                          </a:lnTo>
                          <a:lnTo>
                            <a:pt x="8" y="11"/>
                          </a:lnTo>
                          <a:lnTo>
                            <a:pt x="8" y="12"/>
                          </a:lnTo>
                          <a:lnTo>
                            <a:pt x="8" y="13"/>
                          </a:lnTo>
                          <a:lnTo>
                            <a:pt x="8" y="14"/>
                          </a:lnTo>
                          <a:lnTo>
                            <a:pt x="8" y="15"/>
                          </a:lnTo>
                          <a:lnTo>
                            <a:pt x="8" y="218"/>
                          </a:lnTo>
                        </a:path>
                      </a:pathLst>
                    </a:custGeom>
                    <a:solidFill>
                      <a:srgbClr val="DBDBDB"/>
                    </a:solidFill>
                    <a:ln w="12700" cap="rnd">
                      <a:noFill/>
                      <a:round/>
                      <a:headEnd/>
                      <a:tailEnd/>
                    </a:ln>
                  </p:spPr>
                  <p:txBody>
                    <a:bodyPr/>
                    <a:lstStyle/>
                    <a:p>
                      <a:pPr eaLnBrk="0" hangingPunct="0"/>
                      <a:endParaRPr lang="en-US"/>
                    </a:p>
                  </p:txBody>
                </p:sp>
              </p:grpSp>
              <p:pic>
                <p:nvPicPr>
                  <p:cNvPr id="116765" name="Picture 139"/>
                  <p:cNvPicPr>
                    <a:picLocks noChangeArrowheads="1"/>
                  </p:cNvPicPr>
                  <p:nvPr/>
                </p:nvPicPr>
                <p:blipFill>
                  <a:blip r:embed="rId6" cstate="print"/>
                  <a:srcRect/>
                  <a:stretch>
                    <a:fillRect/>
                  </a:stretch>
                </p:blipFill>
                <p:spPr bwMode="auto">
                  <a:xfrm>
                    <a:off x="4416" y="2208"/>
                    <a:ext cx="746" cy="864"/>
                  </a:xfrm>
                  <a:prstGeom prst="rect">
                    <a:avLst/>
                  </a:prstGeom>
                  <a:noFill/>
                  <a:ln w="12700">
                    <a:noFill/>
                    <a:miter lim="800000"/>
                    <a:headEnd/>
                    <a:tailEnd/>
                  </a:ln>
                </p:spPr>
              </p:pic>
            </p:grpSp>
            <p:sp>
              <p:nvSpPr>
                <p:cNvPr id="116760" name="Text Box 140"/>
                <p:cNvSpPr txBox="1">
                  <a:spLocks noChangeArrowheads="1"/>
                </p:cNvSpPr>
                <p:nvPr/>
              </p:nvSpPr>
              <p:spPr bwMode="auto">
                <a:xfrm>
                  <a:off x="4002" y="2579"/>
                  <a:ext cx="1008"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folHlink"/>
                      </a:solidFill>
                      <a:latin typeface="Tahoma" charset="0"/>
                    </a:rPr>
                    <a:t>Key set n°1</a:t>
                  </a:r>
                </a:p>
              </p:txBody>
            </p:sp>
            <p:sp>
              <p:nvSpPr>
                <p:cNvPr id="116761" name="Text Box 141"/>
                <p:cNvSpPr txBox="1">
                  <a:spLocks noChangeArrowheads="1"/>
                </p:cNvSpPr>
                <p:nvPr/>
              </p:nvSpPr>
              <p:spPr bwMode="auto">
                <a:xfrm>
                  <a:off x="3960" y="2927"/>
                  <a:ext cx="432"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i="1">
                      <a:solidFill>
                        <a:schemeClr val="folHlink"/>
                      </a:solidFill>
                      <a:latin typeface="Tahoma" charset="0"/>
                    </a:rPr>
                    <a:t>KIc</a:t>
                  </a:r>
                </a:p>
              </p:txBody>
            </p:sp>
            <p:sp>
              <p:nvSpPr>
                <p:cNvPr id="116762" name="Text Box 142"/>
                <p:cNvSpPr txBox="1">
                  <a:spLocks noChangeArrowheads="1"/>
                </p:cNvSpPr>
                <p:nvPr/>
              </p:nvSpPr>
              <p:spPr bwMode="auto">
                <a:xfrm>
                  <a:off x="4080" y="3101"/>
                  <a:ext cx="384"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i="1">
                      <a:solidFill>
                        <a:schemeClr val="folHlink"/>
                      </a:solidFill>
                      <a:latin typeface="Tahoma" charset="0"/>
                    </a:rPr>
                    <a:t>KId</a:t>
                  </a:r>
                </a:p>
              </p:txBody>
            </p:sp>
            <p:sp>
              <p:nvSpPr>
                <p:cNvPr id="116763" name="Text Box 221"/>
                <p:cNvSpPr txBox="1">
                  <a:spLocks noChangeArrowheads="1"/>
                </p:cNvSpPr>
                <p:nvPr/>
              </p:nvSpPr>
              <p:spPr bwMode="auto">
                <a:xfrm>
                  <a:off x="4426" y="3057"/>
                  <a:ext cx="612" cy="192"/>
                </a:xfrm>
                <a:prstGeom prst="rect">
                  <a:avLst/>
                </a:prstGeom>
                <a:noFill/>
                <a:ln w="9525">
                  <a:noFill/>
                  <a:miter lim="800000"/>
                  <a:headEnd/>
                  <a:tailEnd/>
                </a:ln>
              </p:spPr>
              <p:txBody>
                <a:bodyPr>
                  <a:spAutoFit/>
                </a:bodyPr>
                <a:lstStyle/>
                <a:p>
                  <a:pPr algn="ctr" defTabSz="762000" eaLnBrk="0" hangingPunct="0">
                    <a:spcBef>
                      <a:spcPct val="50000"/>
                    </a:spcBef>
                  </a:pPr>
                  <a:r>
                    <a:rPr lang="fr-FR" sz="1400" b="1">
                      <a:solidFill>
                        <a:schemeClr val="folHlink"/>
                      </a:solidFill>
                      <a:latin typeface="Tahoma" charset="0"/>
                    </a:rPr>
                    <a:t>RCNTR</a:t>
                  </a:r>
                </a:p>
              </p:txBody>
            </p:sp>
          </p:grpSp>
        </p:grpSp>
      </p:grpSp>
      <p:sp>
        <p:nvSpPr>
          <p:cNvPr id="123"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16751"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118787" name="Slide Number Placeholder 3"/>
          <p:cNvSpPr>
            <a:spLocks noGrp="1"/>
          </p:cNvSpPr>
          <p:nvPr>
            <p:ph type="sldNum" sz="quarter" idx="10"/>
          </p:nvPr>
        </p:nvSpPr>
        <p:spPr bwMode="auto">
          <a:noFill/>
          <a:ln>
            <a:miter lim="800000"/>
            <a:headEnd/>
            <a:tailEnd/>
          </a:ln>
        </p:spPr>
        <p:txBody>
          <a:bodyPr/>
          <a:lstStyle/>
          <a:p>
            <a:fld id="{8B081DDB-29E7-49FC-A6C9-DCAF6F96A453}" type="slidenum">
              <a:rPr lang="en-US"/>
              <a:pPr/>
              <a:t>39</a:t>
            </a:fld>
            <a:endParaRPr lang="en-US"/>
          </a:p>
        </p:txBody>
      </p:sp>
      <p:grpSp>
        <p:nvGrpSpPr>
          <p:cNvPr id="118788" name="Group 18"/>
          <p:cNvGrpSpPr>
            <a:grpSpLocks/>
          </p:cNvGrpSpPr>
          <p:nvPr/>
        </p:nvGrpSpPr>
        <p:grpSpPr bwMode="auto">
          <a:xfrm>
            <a:off x="2820988" y="1398588"/>
            <a:ext cx="6094412" cy="730250"/>
            <a:chOff x="1783" y="1811"/>
            <a:chExt cx="3839" cy="460"/>
          </a:xfrm>
        </p:grpSpPr>
        <p:sp>
          <p:nvSpPr>
            <p:cNvPr id="118826" name="Rectangle 19"/>
            <p:cNvSpPr>
              <a:spLocks noChangeArrowheads="1"/>
            </p:cNvSpPr>
            <p:nvPr/>
          </p:nvSpPr>
          <p:spPr bwMode="auto">
            <a:xfrm>
              <a:off x="1783" y="1814"/>
              <a:ext cx="3341" cy="457"/>
            </a:xfrm>
            <a:prstGeom prst="rect">
              <a:avLst/>
            </a:prstGeom>
            <a:solidFill>
              <a:srgbClr val="FFFFFF"/>
            </a:solidFill>
            <a:ln w="25400">
              <a:solidFill>
                <a:srgbClr val="FF0066"/>
              </a:solidFill>
              <a:miter lim="800000"/>
              <a:headEnd/>
              <a:tailEnd/>
            </a:ln>
          </p:spPr>
          <p:txBody>
            <a:bodyPr wrap="none" anchor="ctr"/>
            <a:lstStyle/>
            <a:p>
              <a:pPr eaLnBrk="0" hangingPunct="0"/>
              <a:endParaRPr lang="en-US"/>
            </a:p>
          </p:txBody>
        </p:sp>
        <p:sp>
          <p:nvSpPr>
            <p:cNvPr id="118827" name="Line 20"/>
            <p:cNvSpPr>
              <a:spLocks noChangeShapeType="1"/>
            </p:cNvSpPr>
            <p:nvPr/>
          </p:nvSpPr>
          <p:spPr bwMode="auto">
            <a:xfrm>
              <a:off x="2126" y="1824"/>
              <a:ext cx="6" cy="437"/>
            </a:xfrm>
            <a:prstGeom prst="line">
              <a:avLst/>
            </a:prstGeom>
            <a:noFill/>
            <a:ln w="25400">
              <a:solidFill>
                <a:srgbClr val="FF0066"/>
              </a:solidFill>
              <a:round/>
              <a:headEnd/>
              <a:tailEnd/>
            </a:ln>
          </p:spPr>
          <p:txBody>
            <a:bodyPr wrap="none" anchor="ctr"/>
            <a:lstStyle/>
            <a:p>
              <a:endParaRPr lang="es-MX"/>
            </a:p>
          </p:txBody>
        </p:sp>
        <p:sp>
          <p:nvSpPr>
            <p:cNvPr id="118828" name="Line 21"/>
            <p:cNvSpPr>
              <a:spLocks noChangeShapeType="1"/>
            </p:cNvSpPr>
            <p:nvPr/>
          </p:nvSpPr>
          <p:spPr bwMode="auto">
            <a:xfrm>
              <a:off x="2508" y="1824"/>
              <a:ext cx="6" cy="437"/>
            </a:xfrm>
            <a:prstGeom prst="line">
              <a:avLst/>
            </a:prstGeom>
            <a:noFill/>
            <a:ln w="25400">
              <a:solidFill>
                <a:srgbClr val="FF0066"/>
              </a:solidFill>
              <a:round/>
              <a:headEnd/>
              <a:tailEnd/>
            </a:ln>
          </p:spPr>
          <p:txBody>
            <a:bodyPr wrap="none" anchor="ctr"/>
            <a:lstStyle/>
            <a:p>
              <a:endParaRPr lang="es-MX"/>
            </a:p>
          </p:txBody>
        </p:sp>
        <p:sp>
          <p:nvSpPr>
            <p:cNvPr id="118829" name="Line 22"/>
            <p:cNvSpPr>
              <a:spLocks noChangeShapeType="1"/>
            </p:cNvSpPr>
            <p:nvPr/>
          </p:nvSpPr>
          <p:spPr bwMode="auto">
            <a:xfrm>
              <a:off x="2892" y="1824"/>
              <a:ext cx="6" cy="437"/>
            </a:xfrm>
            <a:prstGeom prst="line">
              <a:avLst/>
            </a:prstGeom>
            <a:noFill/>
            <a:ln w="25400">
              <a:solidFill>
                <a:srgbClr val="FF0066"/>
              </a:solidFill>
              <a:round/>
              <a:headEnd/>
              <a:tailEnd/>
            </a:ln>
          </p:spPr>
          <p:txBody>
            <a:bodyPr wrap="none" anchor="ctr"/>
            <a:lstStyle/>
            <a:p>
              <a:endParaRPr lang="es-MX"/>
            </a:p>
          </p:txBody>
        </p:sp>
        <p:sp>
          <p:nvSpPr>
            <p:cNvPr id="118830" name="Line 23"/>
            <p:cNvSpPr>
              <a:spLocks noChangeShapeType="1"/>
            </p:cNvSpPr>
            <p:nvPr/>
          </p:nvSpPr>
          <p:spPr bwMode="auto">
            <a:xfrm>
              <a:off x="3306" y="1824"/>
              <a:ext cx="6" cy="437"/>
            </a:xfrm>
            <a:prstGeom prst="line">
              <a:avLst/>
            </a:prstGeom>
            <a:noFill/>
            <a:ln w="25400">
              <a:solidFill>
                <a:srgbClr val="FF0066"/>
              </a:solidFill>
              <a:round/>
              <a:headEnd/>
              <a:tailEnd/>
            </a:ln>
          </p:spPr>
          <p:txBody>
            <a:bodyPr wrap="none" anchor="ctr"/>
            <a:lstStyle/>
            <a:p>
              <a:endParaRPr lang="es-MX"/>
            </a:p>
          </p:txBody>
        </p:sp>
        <p:sp>
          <p:nvSpPr>
            <p:cNvPr id="118831" name="Line 24"/>
            <p:cNvSpPr>
              <a:spLocks noChangeShapeType="1"/>
            </p:cNvSpPr>
            <p:nvPr/>
          </p:nvSpPr>
          <p:spPr bwMode="auto">
            <a:xfrm>
              <a:off x="3720" y="1823"/>
              <a:ext cx="6" cy="437"/>
            </a:xfrm>
            <a:prstGeom prst="line">
              <a:avLst/>
            </a:prstGeom>
            <a:noFill/>
            <a:ln w="25400">
              <a:solidFill>
                <a:srgbClr val="FF0066"/>
              </a:solidFill>
              <a:round/>
              <a:headEnd/>
              <a:tailEnd/>
            </a:ln>
          </p:spPr>
          <p:txBody>
            <a:bodyPr wrap="none" anchor="ctr"/>
            <a:lstStyle/>
            <a:p>
              <a:endParaRPr lang="es-MX"/>
            </a:p>
          </p:txBody>
        </p:sp>
        <p:sp>
          <p:nvSpPr>
            <p:cNvPr id="118832" name="Line 25"/>
            <p:cNvSpPr>
              <a:spLocks noChangeShapeType="1"/>
            </p:cNvSpPr>
            <p:nvPr/>
          </p:nvSpPr>
          <p:spPr bwMode="auto">
            <a:xfrm>
              <a:off x="4126" y="1824"/>
              <a:ext cx="6" cy="437"/>
            </a:xfrm>
            <a:prstGeom prst="line">
              <a:avLst/>
            </a:prstGeom>
            <a:noFill/>
            <a:ln w="25400">
              <a:solidFill>
                <a:srgbClr val="FF0066"/>
              </a:solidFill>
              <a:round/>
              <a:headEnd/>
              <a:tailEnd/>
            </a:ln>
          </p:spPr>
          <p:txBody>
            <a:bodyPr wrap="none" anchor="ctr"/>
            <a:lstStyle/>
            <a:p>
              <a:endParaRPr lang="es-MX"/>
            </a:p>
          </p:txBody>
        </p:sp>
        <p:sp>
          <p:nvSpPr>
            <p:cNvPr id="118833" name="Line 26"/>
            <p:cNvSpPr>
              <a:spLocks noChangeShapeType="1"/>
            </p:cNvSpPr>
            <p:nvPr/>
          </p:nvSpPr>
          <p:spPr bwMode="auto">
            <a:xfrm>
              <a:off x="4510" y="1824"/>
              <a:ext cx="6" cy="437"/>
            </a:xfrm>
            <a:prstGeom prst="line">
              <a:avLst/>
            </a:prstGeom>
            <a:noFill/>
            <a:ln w="25400">
              <a:solidFill>
                <a:srgbClr val="FF0066"/>
              </a:solidFill>
              <a:round/>
              <a:headEnd/>
              <a:tailEnd/>
            </a:ln>
          </p:spPr>
          <p:txBody>
            <a:bodyPr wrap="none" anchor="ctr"/>
            <a:lstStyle/>
            <a:p>
              <a:endParaRPr lang="es-MX"/>
            </a:p>
          </p:txBody>
        </p:sp>
        <p:sp>
          <p:nvSpPr>
            <p:cNvPr id="118834" name="Rectangle 27"/>
            <p:cNvSpPr>
              <a:spLocks noChangeArrowheads="1"/>
            </p:cNvSpPr>
            <p:nvPr/>
          </p:nvSpPr>
          <p:spPr bwMode="auto">
            <a:xfrm>
              <a:off x="5137" y="1811"/>
              <a:ext cx="485" cy="457"/>
            </a:xfrm>
            <a:prstGeom prst="rect">
              <a:avLst/>
            </a:prstGeom>
            <a:solidFill>
              <a:srgbClr val="FFFFFF"/>
            </a:solidFill>
            <a:ln w="25400">
              <a:solidFill>
                <a:srgbClr val="FF0066"/>
              </a:solidFill>
              <a:miter lim="800000"/>
              <a:headEnd/>
              <a:tailEnd/>
            </a:ln>
          </p:spPr>
          <p:txBody>
            <a:bodyPr wrap="none" anchor="ctr"/>
            <a:lstStyle/>
            <a:p>
              <a:pPr eaLnBrk="0" hangingPunct="0"/>
              <a:endParaRPr lang="en-US"/>
            </a:p>
          </p:txBody>
        </p:sp>
        <p:sp>
          <p:nvSpPr>
            <p:cNvPr id="118835" name="Line 28"/>
            <p:cNvSpPr>
              <a:spLocks noChangeShapeType="1"/>
            </p:cNvSpPr>
            <p:nvPr/>
          </p:nvSpPr>
          <p:spPr bwMode="auto">
            <a:xfrm>
              <a:off x="4922" y="1821"/>
              <a:ext cx="6" cy="437"/>
            </a:xfrm>
            <a:prstGeom prst="line">
              <a:avLst/>
            </a:prstGeom>
            <a:noFill/>
            <a:ln w="25400">
              <a:solidFill>
                <a:srgbClr val="FF0066"/>
              </a:solidFill>
              <a:round/>
              <a:headEnd/>
              <a:tailEnd/>
            </a:ln>
          </p:spPr>
          <p:txBody>
            <a:bodyPr wrap="none" anchor="ctr"/>
            <a:lstStyle/>
            <a:p>
              <a:endParaRPr lang="es-MX"/>
            </a:p>
          </p:txBody>
        </p:sp>
      </p:grpSp>
      <p:grpSp>
        <p:nvGrpSpPr>
          <p:cNvPr id="118789" name="Group 29"/>
          <p:cNvGrpSpPr>
            <a:grpSpLocks/>
          </p:cNvGrpSpPr>
          <p:nvPr/>
        </p:nvGrpSpPr>
        <p:grpSpPr bwMode="auto">
          <a:xfrm>
            <a:off x="128588" y="1404938"/>
            <a:ext cx="2674937" cy="725487"/>
            <a:chOff x="81" y="1815"/>
            <a:chExt cx="1685" cy="457"/>
          </a:xfrm>
        </p:grpSpPr>
        <p:sp>
          <p:nvSpPr>
            <p:cNvPr id="118820" name="Rectangle 30"/>
            <p:cNvSpPr>
              <a:spLocks noChangeArrowheads="1"/>
            </p:cNvSpPr>
            <p:nvPr/>
          </p:nvSpPr>
          <p:spPr bwMode="auto">
            <a:xfrm>
              <a:off x="81" y="1815"/>
              <a:ext cx="1685" cy="457"/>
            </a:xfrm>
            <a:prstGeom prst="rect">
              <a:avLst/>
            </a:prstGeom>
            <a:solidFill>
              <a:srgbClr val="FFFFFF"/>
            </a:solidFill>
            <a:ln w="25400">
              <a:solidFill>
                <a:schemeClr val="accent2"/>
              </a:solidFill>
              <a:miter lim="800000"/>
              <a:headEnd/>
              <a:tailEnd/>
            </a:ln>
          </p:spPr>
          <p:txBody>
            <a:bodyPr wrap="none" anchor="ctr"/>
            <a:lstStyle/>
            <a:p>
              <a:pPr eaLnBrk="0" hangingPunct="0"/>
              <a:endParaRPr lang="en-US"/>
            </a:p>
          </p:txBody>
        </p:sp>
        <p:sp>
          <p:nvSpPr>
            <p:cNvPr id="118821" name="Line 31"/>
            <p:cNvSpPr>
              <a:spLocks noChangeShapeType="1"/>
            </p:cNvSpPr>
            <p:nvPr/>
          </p:nvSpPr>
          <p:spPr bwMode="auto">
            <a:xfrm>
              <a:off x="222" y="1825"/>
              <a:ext cx="6" cy="437"/>
            </a:xfrm>
            <a:prstGeom prst="line">
              <a:avLst/>
            </a:prstGeom>
            <a:noFill/>
            <a:ln w="25400">
              <a:solidFill>
                <a:schemeClr val="accent2"/>
              </a:solidFill>
              <a:round/>
              <a:headEnd/>
              <a:tailEnd/>
            </a:ln>
          </p:spPr>
          <p:txBody>
            <a:bodyPr wrap="none" anchor="ctr"/>
            <a:lstStyle/>
            <a:p>
              <a:endParaRPr lang="es-MX"/>
            </a:p>
          </p:txBody>
        </p:sp>
        <p:sp>
          <p:nvSpPr>
            <p:cNvPr id="118822" name="Line 32"/>
            <p:cNvSpPr>
              <a:spLocks noChangeShapeType="1"/>
            </p:cNvSpPr>
            <p:nvPr/>
          </p:nvSpPr>
          <p:spPr bwMode="auto">
            <a:xfrm>
              <a:off x="580" y="1825"/>
              <a:ext cx="6" cy="437"/>
            </a:xfrm>
            <a:prstGeom prst="line">
              <a:avLst/>
            </a:prstGeom>
            <a:noFill/>
            <a:ln w="25400">
              <a:solidFill>
                <a:schemeClr val="accent2"/>
              </a:solidFill>
              <a:round/>
              <a:headEnd/>
              <a:tailEnd/>
            </a:ln>
          </p:spPr>
          <p:txBody>
            <a:bodyPr wrap="none" anchor="ctr"/>
            <a:lstStyle/>
            <a:p>
              <a:endParaRPr lang="es-MX"/>
            </a:p>
          </p:txBody>
        </p:sp>
        <p:sp>
          <p:nvSpPr>
            <p:cNvPr id="118823" name="Line 33"/>
            <p:cNvSpPr>
              <a:spLocks noChangeShapeType="1"/>
            </p:cNvSpPr>
            <p:nvPr/>
          </p:nvSpPr>
          <p:spPr bwMode="auto">
            <a:xfrm>
              <a:off x="904" y="1821"/>
              <a:ext cx="6" cy="437"/>
            </a:xfrm>
            <a:prstGeom prst="line">
              <a:avLst/>
            </a:prstGeom>
            <a:noFill/>
            <a:ln w="25400">
              <a:solidFill>
                <a:schemeClr val="accent2"/>
              </a:solidFill>
              <a:round/>
              <a:headEnd/>
              <a:tailEnd/>
            </a:ln>
          </p:spPr>
          <p:txBody>
            <a:bodyPr wrap="none" anchor="ctr"/>
            <a:lstStyle/>
            <a:p>
              <a:endParaRPr lang="es-MX"/>
            </a:p>
          </p:txBody>
        </p:sp>
        <p:sp>
          <p:nvSpPr>
            <p:cNvPr id="118824" name="Line 34"/>
            <p:cNvSpPr>
              <a:spLocks noChangeShapeType="1"/>
            </p:cNvSpPr>
            <p:nvPr/>
          </p:nvSpPr>
          <p:spPr bwMode="auto">
            <a:xfrm>
              <a:off x="1240" y="1823"/>
              <a:ext cx="6" cy="437"/>
            </a:xfrm>
            <a:prstGeom prst="line">
              <a:avLst/>
            </a:prstGeom>
            <a:noFill/>
            <a:ln w="25400">
              <a:solidFill>
                <a:schemeClr val="accent2"/>
              </a:solidFill>
              <a:round/>
              <a:headEnd/>
              <a:tailEnd/>
            </a:ln>
          </p:spPr>
          <p:txBody>
            <a:bodyPr wrap="none" anchor="ctr"/>
            <a:lstStyle/>
            <a:p>
              <a:endParaRPr lang="es-MX"/>
            </a:p>
          </p:txBody>
        </p:sp>
        <p:sp>
          <p:nvSpPr>
            <p:cNvPr id="118825" name="Line 35"/>
            <p:cNvSpPr>
              <a:spLocks noChangeShapeType="1"/>
            </p:cNvSpPr>
            <p:nvPr/>
          </p:nvSpPr>
          <p:spPr bwMode="auto">
            <a:xfrm>
              <a:off x="1562" y="1827"/>
              <a:ext cx="6" cy="437"/>
            </a:xfrm>
            <a:prstGeom prst="line">
              <a:avLst/>
            </a:prstGeom>
            <a:noFill/>
            <a:ln w="25400">
              <a:solidFill>
                <a:schemeClr val="accent2"/>
              </a:solidFill>
              <a:round/>
              <a:headEnd/>
              <a:tailEnd/>
            </a:ln>
          </p:spPr>
          <p:txBody>
            <a:bodyPr wrap="none" anchor="ctr"/>
            <a:lstStyle/>
            <a:p>
              <a:endParaRPr lang="es-MX"/>
            </a:p>
          </p:txBody>
        </p:sp>
      </p:grpSp>
      <p:sp>
        <p:nvSpPr>
          <p:cNvPr id="118790" name="Rectangle 36"/>
          <p:cNvSpPr>
            <a:spLocks noChangeArrowheads="1"/>
          </p:cNvSpPr>
          <p:nvPr/>
        </p:nvSpPr>
        <p:spPr bwMode="auto">
          <a:xfrm>
            <a:off x="327025" y="1044575"/>
            <a:ext cx="3387725" cy="387350"/>
          </a:xfrm>
          <a:prstGeom prst="rect">
            <a:avLst/>
          </a:prstGeom>
          <a:noFill/>
          <a:ln w="12700">
            <a:noFill/>
            <a:miter lim="800000"/>
            <a:headEnd/>
            <a:tailEnd/>
          </a:ln>
        </p:spPr>
        <p:txBody>
          <a:bodyPr wrap="none" lIns="82435" tIns="39047" rIns="82435" bIns="39047">
            <a:spAutoFit/>
          </a:bodyPr>
          <a:lstStyle/>
          <a:p>
            <a:pPr defTabSz="808038" eaLnBrk="0" hangingPunct="0"/>
            <a:r>
              <a:rPr lang="en-US" sz="2000" b="1">
                <a:solidFill>
                  <a:schemeClr val="accent2"/>
                </a:solidFill>
              </a:rPr>
              <a:t>Encabezado SMS    (03.40)</a:t>
            </a:r>
          </a:p>
        </p:txBody>
      </p:sp>
      <p:sp>
        <p:nvSpPr>
          <p:cNvPr id="118791" name="Rectangle 37"/>
          <p:cNvSpPr>
            <a:spLocks noChangeArrowheads="1"/>
          </p:cNvSpPr>
          <p:nvPr/>
        </p:nvSpPr>
        <p:spPr bwMode="auto">
          <a:xfrm>
            <a:off x="4614863" y="1054100"/>
            <a:ext cx="2789237" cy="387350"/>
          </a:xfrm>
          <a:prstGeom prst="rect">
            <a:avLst/>
          </a:prstGeom>
          <a:noFill/>
          <a:ln w="12700">
            <a:noFill/>
            <a:miter lim="800000"/>
            <a:headEnd/>
            <a:tailEnd/>
          </a:ln>
        </p:spPr>
        <p:txBody>
          <a:bodyPr wrap="none" lIns="82435" tIns="39047" rIns="82435" bIns="39047">
            <a:spAutoFit/>
          </a:bodyPr>
          <a:lstStyle/>
          <a:p>
            <a:pPr defTabSz="808038" eaLnBrk="0" hangingPunct="0"/>
            <a:r>
              <a:rPr lang="en-US" sz="2000" b="1">
                <a:solidFill>
                  <a:srgbClr val="FF0066"/>
                </a:solidFill>
              </a:rPr>
              <a:t>Cuerpo SMS    (03 48)</a:t>
            </a:r>
          </a:p>
        </p:txBody>
      </p:sp>
      <p:sp>
        <p:nvSpPr>
          <p:cNvPr id="118792" name="Rectangle 38"/>
          <p:cNvSpPr>
            <a:spLocks noChangeArrowheads="1"/>
          </p:cNvSpPr>
          <p:nvPr/>
        </p:nvSpPr>
        <p:spPr bwMode="auto">
          <a:xfrm>
            <a:off x="482600" y="1636713"/>
            <a:ext cx="728663" cy="261937"/>
          </a:xfrm>
          <a:prstGeom prst="rect">
            <a:avLst/>
          </a:prstGeom>
          <a:noFill/>
          <a:ln w="12700">
            <a:noFill/>
            <a:miter lim="800000"/>
            <a:headEnd/>
            <a:tailEnd/>
          </a:ln>
        </p:spPr>
        <p:txBody>
          <a:bodyPr lIns="82435" tIns="39047" rIns="82435" bIns="39047">
            <a:spAutoFit/>
          </a:bodyPr>
          <a:lstStyle/>
          <a:p>
            <a:pPr algn="ctr" defTabSz="808038" eaLnBrk="0" hangingPunct="0"/>
            <a:endParaRPr lang="en-US" sz="1200">
              <a:solidFill>
                <a:schemeClr val="accent2"/>
              </a:solidFill>
            </a:endParaRPr>
          </a:p>
        </p:txBody>
      </p:sp>
      <p:grpSp>
        <p:nvGrpSpPr>
          <p:cNvPr id="118793" name="Group 39"/>
          <p:cNvGrpSpPr>
            <a:grpSpLocks/>
          </p:cNvGrpSpPr>
          <p:nvPr/>
        </p:nvGrpSpPr>
        <p:grpSpPr bwMode="auto">
          <a:xfrm>
            <a:off x="2819400" y="1490663"/>
            <a:ext cx="6140450" cy="549275"/>
            <a:chOff x="1776" y="1869"/>
            <a:chExt cx="3868" cy="346"/>
          </a:xfrm>
        </p:grpSpPr>
        <p:sp>
          <p:nvSpPr>
            <p:cNvPr id="118810" name="Text Box 40"/>
            <p:cNvSpPr txBox="1">
              <a:spLocks noChangeArrowheads="1"/>
            </p:cNvSpPr>
            <p:nvPr/>
          </p:nvSpPr>
          <p:spPr bwMode="auto">
            <a:xfrm>
              <a:off x="2136" y="1972"/>
              <a:ext cx="336" cy="139"/>
            </a:xfrm>
            <a:prstGeom prst="rect">
              <a:avLst/>
            </a:prstGeom>
            <a:noFill/>
            <a:ln w="9525">
              <a:noFill/>
              <a:miter lim="800000"/>
              <a:headEnd/>
              <a:tailEnd/>
            </a:ln>
          </p:spPr>
          <p:txBody>
            <a:bodyPr>
              <a:spAutoFit/>
            </a:bodyPr>
            <a:lstStyle/>
            <a:p>
              <a:pPr algn="ctr" defTabSz="762000" eaLnBrk="0" hangingPunct="0">
                <a:lnSpc>
                  <a:spcPct val="70000"/>
                </a:lnSpc>
                <a:spcBef>
                  <a:spcPct val="50000"/>
                </a:spcBef>
              </a:pPr>
              <a:endParaRPr lang="en-US" sz="1200" b="1">
                <a:solidFill>
                  <a:srgbClr val="FF0066"/>
                </a:solidFill>
                <a:latin typeface="Tahoma" charset="0"/>
              </a:endParaRPr>
            </a:p>
          </p:txBody>
        </p:sp>
        <p:sp>
          <p:nvSpPr>
            <p:cNvPr id="118811" name="Text Box 41"/>
            <p:cNvSpPr txBox="1">
              <a:spLocks noChangeArrowheads="1"/>
            </p:cNvSpPr>
            <p:nvPr/>
          </p:nvSpPr>
          <p:spPr bwMode="auto">
            <a:xfrm>
              <a:off x="2490" y="1967"/>
              <a:ext cx="390" cy="150"/>
            </a:xfrm>
            <a:prstGeom prst="rect">
              <a:avLst/>
            </a:prstGeom>
            <a:noFill/>
            <a:ln w="9525">
              <a:noFill/>
              <a:miter lim="800000"/>
              <a:headEnd/>
              <a:tailEnd/>
            </a:ln>
          </p:spPr>
          <p:txBody>
            <a:bodyPr>
              <a:spAutoFit/>
            </a:bodyPr>
            <a:lstStyle/>
            <a:p>
              <a:pPr algn="ctr" defTabSz="762000" eaLnBrk="0" hangingPunct="0">
                <a:lnSpc>
                  <a:spcPct val="80000"/>
                </a:lnSpc>
                <a:spcBef>
                  <a:spcPct val="50000"/>
                </a:spcBef>
              </a:pPr>
              <a:endParaRPr lang="en-US" sz="1200" b="1">
                <a:solidFill>
                  <a:srgbClr val="FF0066"/>
                </a:solidFill>
                <a:latin typeface="Tahoma" charset="0"/>
              </a:endParaRPr>
            </a:p>
          </p:txBody>
        </p:sp>
        <p:sp>
          <p:nvSpPr>
            <p:cNvPr id="118812" name="Text Box 42"/>
            <p:cNvSpPr txBox="1">
              <a:spLocks noChangeArrowheads="1"/>
            </p:cNvSpPr>
            <p:nvPr/>
          </p:nvSpPr>
          <p:spPr bwMode="auto">
            <a:xfrm>
              <a:off x="2856" y="1943"/>
              <a:ext cx="492"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SPI</a:t>
              </a:r>
            </a:p>
          </p:txBody>
        </p:sp>
        <p:sp>
          <p:nvSpPr>
            <p:cNvPr id="118813" name="Text Box 43"/>
            <p:cNvSpPr txBox="1">
              <a:spLocks noChangeArrowheads="1"/>
            </p:cNvSpPr>
            <p:nvPr/>
          </p:nvSpPr>
          <p:spPr bwMode="auto">
            <a:xfrm>
              <a:off x="3330" y="1869"/>
              <a:ext cx="372" cy="346"/>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KIC </a:t>
              </a:r>
            </a:p>
            <a:p>
              <a:pPr algn="ctr" defTabSz="762000" eaLnBrk="0" hangingPunct="0">
                <a:spcBef>
                  <a:spcPct val="50000"/>
                </a:spcBef>
              </a:pPr>
              <a:r>
                <a:rPr lang="fr-FR" sz="1200" b="1">
                  <a:solidFill>
                    <a:srgbClr val="FF0066"/>
                  </a:solidFill>
                  <a:latin typeface="Tahoma" charset="0"/>
                </a:rPr>
                <a:t>KID</a:t>
              </a:r>
            </a:p>
          </p:txBody>
        </p:sp>
        <p:sp>
          <p:nvSpPr>
            <p:cNvPr id="118814" name="Text Box 44"/>
            <p:cNvSpPr txBox="1">
              <a:spLocks noChangeArrowheads="1"/>
            </p:cNvSpPr>
            <p:nvPr/>
          </p:nvSpPr>
          <p:spPr bwMode="auto">
            <a:xfrm>
              <a:off x="3720" y="1943"/>
              <a:ext cx="342"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TAR</a:t>
              </a:r>
            </a:p>
          </p:txBody>
        </p:sp>
        <p:sp>
          <p:nvSpPr>
            <p:cNvPr id="118815" name="Text Box 45"/>
            <p:cNvSpPr txBox="1">
              <a:spLocks noChangeArrowheads="1"/>
            </p:cNvSpPr>
            <p:nvPr/>
          </p:nvSpPr>
          <p:spPr bwMode="auto">
            <a:xfrm>
              <a:off x="4008" y="1955"/>
              <a:ext cx="624" cy="173"/>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CNTR</a:t>
              </a:r>
            </a:p>
          </p:txBody>
        </p:sp>
        <p:sp>
          <p:nvSpPr>
            <p:cNvPr id="118816" name="Text Box 46"/>
            <p:cNvSpPr txBox="1">
              <a:spLocks noChangeArrowheads="1"/>
            </p:cNvSpPr>
            <p:nvPr/>
          </p:nvSpPr>
          <p:spPr bwMode="auto">
            <a:xfrm>
              <a:off x="4464" y="1947"/>
              <a:ext cx="540" cy="173"/>
            </a:xfrm>
            <a:prstGeom prst="rect">
              <a:avLst/>
            </a:prstGeom>
            <a:noFill/>
            <a:ln w="9525">
              <a:noFill/>
              <a:miter lim="800000"/>
              <a:headEnd/>
              <a:tailEnd/>
            </a:ln>
          </p:spPr>
          <p:txBody>
            <a:bodyPr>
              <a:spAutoFit/>
            </a:bodyPr>
            <a:lstStyle/>
            <a:p>
              <a:pPr algn="ctr" defTabSz="762000" eaLnBrk="0" hangingPunct="0">
                <a:spcBef>
                  <a:spcPct val="50000"/>
                </a:spcBef>
              </a:pPr>
              <a:endParaRPr lang="en-US" sz="1200" b="1">
                <a:solidFill>
                  <a:srgbClr val="FF0066"/>
                </a:solidFill>
                <a:latin typeface="Tahoma" charset="0"/>
              </a:endParaRPr>
            </a:p>
          </p:txBody>
        </p:sp>
        <p:sp>
          <p:nvSpPr>
            <p:cNvPr id="118817" name="Text Box 47"/>
            <p:cNvSpPr txBox="1">
              <a:spLocks noChangeArrowheads="1"/>
            </p:cNvSpPr>
            <p:nvPr/>
          </p:nvSpPr>
          <p:spPr bwMode="auto">
            <a:xfrm>
              <a:off x="1776" y="1972"/>
              <a:ext cx="354" cy="139"/>
            </a:xfrm>
            <a:prstGeom prst="rect">
              <a:avLst/>
            </a:prstGeom>
            <a:noFill/>
            <a:ln w="9525">
              <a:noFill/>
              <a:miter lim="800000"/>
              <a:headEnd/>
              <a:tailEnd/>
            </a:ln>
          </p:spPr>
          <p:txBody>
            <a:bodyPr>
              <a:spAutoFit/>
            </a:bodyPr>
            <a:lstStyle/>
            <a:p>
              <a:pPr algn="ctr" defTabSz="762000" eaLnBrk="0" hangingPunct="0">
                <a:lnSpc>
                  <a:spcPct val="70000"/>
                </a:lnSpc>
                <a:spcBef>
                  <a:spcPct val="50000"/>
                </a:spcBef>
              </a:pPr>
              <a:endParaRPr lang="en-US" sz="1200" b="1">
                <a:solidFill>
                  <a:srgbClr val="FF0066"/>
                </a:solidFill>
                <a:latin typeface="Tahoma" charset="0"/>
              </a:endParaRPr>
            </a:p>
          </p:txBody>
        </p:sp>
        <p:sp>
          <p:nvSpPr>
            <p:cNvPr id="118818" name="Text Box 48"/>
            <p:cNvSpPr txBox="1">
              <a:spLocks noChangeArrowheads="1"/>
            </p:cNvSpPr>
            <p:nvPr/>
          </p:nvSpPr>
          <p:spPr bwMode="auto">
            <a:xfrm>
              <a:off x="4928" y="1935"/>
              <a:ext cx="197" cy="173"/>
            </a:xfrm>
            <a:prstGeom prst="rect">
              <a:avLst/>
            </a:prstGeom>
            <a:noFill/>
            <a:ln w="9525">
              <a:noFill/>
              <a:miter lim="800000"/>
              <a:headEnd/>
              <a:tailEnd/>
            </a:ln>
          </p:spPr>
          <p:txBody>
            <a:bodyPr wrap="none">
              <a:spAutoFit/>
            </a:bodyPr>
            <a:lstStyle/>
            <a:p>
              <a:pPr eaLnBrk="0" hangingPunct="0"/>
              <a:r>
                <a:rPr lang="en-US" sz="1200" b="1">
                  <a:solidFill>
                    <a:srgbClr val="FF0066"/>
                  </a:solidFill>
                </a:rPr>
                <a:t>...</a:t>
              </a:r>
            </a:p>
          </p:txBody>
        </p:sp>
        <p:sp>
          <p:nvSpPr>
            <p:cNvPr id="118819" name="Text Box 49"/>
            <p:cNvSpPr txBox="1">
              <a:spLocks noChangeArrowheads="1"/>
            </p:cNvSpPr>
            <p:nvPr/>
          </p:nvSpPr>
          <p:spPr bwMode="auto">
            <a:xfrm>
              <a:off x="5104" y="1891"/>
              <a:ext cx="540" cy="288"/>
            </a:xfrm>
            <a:prstGeom prst="rect">
              <a:avLst/>
            </a:prstGeom>
            <a:noFill/>
            <a:ln w="9525">
              <a:noFill/>
              <a:miter lim="800000"/>
              <a:headEnd/>
              <a:tailEnd/>
            </a:ln>
          </p:spPr>
          <p:txBody>
            <a:bodyPr>
              <a:spAutoFit/>
            </a:bodyPr>
            <a:lstStyle/>
            <a:p>
              <a:pPr algn="ctr" defTabSz="762000" eaLnBrk="0" hangingPunct="0">
                <a:spcBef>
                  <a:spcPct val="50000"/>
                </a:spcBef>
              </a:pPr>
              <a:r>
                <a:rPr lang="fr-FR" sz="1200" b="1">
                  <a:solidFill>
                    <a:srgbClr val="FF0066"/>
                  </a:solidFill>
                  <a:latin typeface="Tahoma" charset="0"/>
                </a:rPr>
                <a:t>ESMS</a:t>
              </a:r>
              <a:br>
                <a:rPr lang="fr-FR" sz="1200" b="1">
                  <a:solidFill>
                    <a:srgbClr val="FF0066"/>
                  </a:solidFill>
                  <a:latin typeface="Tahoma" charset="0"/>
                </a:rPr>
              </a:br>
              <a:r>
                <a:rPr lang="fr-FR" sz="1200" b="1">
                  <a:solidFill>
                    <a:srgbClr val="FF0066"/>
                  </a:solidFill>
                  <a:latin typeface="Tahoma" charset="0"/>
                </a:rPr>
                <a:t>cuerpo</a:t>
              </a:r>
            </a:p>
          </p:txBody>
        </p:sp>
      </p:grpSp>
      <p:pic>
        <p:nvPicPr>
          <p:cNvPr id="118794" name="Picture 2"/>
          <p:cNvPicPr>
            <a:picLocks noChangeAspect="1" noChangeArrowheads="1"/>
          </p:cNvPicPr>
          <p:nvPr/>
        </p:nvPicPr>
        <p:blipFill>
          <a:blip r:embed="rId3" cstate="print"/>
          <a:srcRect/>
          <a:stretch>
            <a:fillRect/>
          </a:stretch>
        </p:blipFill>
        <p:spPr bwMode="auto">
          <a:xfrm>
            <a:off x="4143375" y="2428875"/>
            <a:ext cx="4786313" cy="3600450"/>
          </a:xfrm>
          <a:prstGeom prst="rect">
            <a:avLst/>
          </a:prstGeom>
          <a:noFill/>
          <a:ln w="9525">
            <a:noFill/>
            <a:miter lim="800000"/>
            <a:headEnd/>
            <a:tailEnd/>
          </a:ln>
        </p:spPr>
      </p:pic>
      <p:sp>
        <p:nvSpPr>
          <p:cNvPr id="18444" name="Rectangle 17"/>
          <p:cNvSpPr>
            <a:spLocks noChangeArrowheads="1"/>
          </p:cNvSpPr>
          <p:nvPr/>
        </p:nvSpPr>
        <p:spPr bwMode="auto">
          <a:xfrm>
            <a:off x="6572250" y="3721100"/>
            <a:ext cx="1928813" cy="1736725"/>
          </a:xfrm>
          <a:prstGeom prst="rect">
            <a:avLst/>
          </a:prstGeom>
          <a:noFill/>
          <a:ln w="57150">
            <a:solidFill>
              <a:schemeClr val="hlink"/>
            </a:solidFill>
            <a:miter lim="800000"/>
            <a:headEnd/>
            <a:tailEnd/>
          </a:ln>
        </p:spPr>
        <p:txBody>
          <a:bodyPr wrap="none" anchor="ctr"/>
          <a:lstStyle/>
          <a:p>
            <a:pPr eaLnBrk="0" hangingPunct="0"/>
            <a:endParaRPr lang="en-US"/>
          </a:p>
        </p:txBody>
      </p:sp>
      <p:pic>
        <p:nvPicPr>
          <p:cNvPr id="118796" name="Picture 3"/>
          <p:cNvPicPr>
            <a:picLocks noChangeAspect="1" noChangeArrowheads="1"/>
          </p:cNvPicPr>
          <p:nvPr/>
        </p:nvPicPr>
        <p:blipFill>
          <a:blip r:embed="rId4" cstate="print"/>
          <a:srcRect/>
          <a:stretch>
            <a:fillRect/>
          </a:stretch>
        </p:blipFill>
        <p:spPr bwMode="auto">
          <a:xfrm>
            <a:off x="71438" y="2254250"/>
            <a:ext cx="3929062" cy="4103688"/>
          </a:xfrm>
          <a:prstGeom prst="rect">
            <a:avLst/>
          </a:prstGeom>
          <a:noFill/>
          <a:ln w="9525">
            <a:noFill/>
            <a:miter lim="800000"/>
            <a:headEnd/>
            <a:tailEnd/>
          </a:ln>
        </p:spPr>
      </p:pic>
      <p:sp>
        <p:nvSpPr>
          <p:cNvPr id="18446" name="Rectangle 59"/>
          <p:cNvSpPr>
            <a:spLocks noChangeArrowheads="1"/>
          </p:cNvSpPr>
          <p:nvPr/>
        </p:nvSpPr>
        <p:spPr bwMode="auto">
          <a:xfrm>
            <a:off x="2606675" y="3970338"/>
            <a:ext cx="344488" cy="185737"/>
          </a:xfrm>
          <a:prstGeom prst="rect">
            <a:avLst/>
          </a:prstGeom>
          <a:noFill/>
          <a:ln w="38100">
            <a:solidFill>
              <a:srgbClr val="6600CC"/>
            </a:solidFill>
            <a:miter lim="800000"/>
            <a:headEnd/>
            <a:tailEnd/>
          </a:ln>
        </p:spPr>
        <p:txBody>
          <a:bodyPr wrap="none" anchor="ctr"/>
          <a:lstStyle/>
          <a:p>
            <a:pPr eaLnBrk="0" hangingPunct="0"/>
            <a:endParaRPr lang="en-US"/>
          </a:p>
        </p:txBody>
      </p:sp>
      <p:sp>
        <p:nvSpPr>
          <p:cNvPr id="18447" name="Rectangle 64"/>
          <p:cNvSpPr>
            <a:spLocks noChangeArrowheads="1"/>
          </p:cNvSpPr>
          <p:nvPr/>
        </p:nvSpPr>
        <p:spPr bwMode="auto">
          <a:xfrm>
            <a:off x="4476750" y="3714750"/>
            <a:ext cx="2024063" cy="177165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8448" name="Rectangle 15"/>
          <p:cNvSpPr>
            <a:spLocks noChangeArrowheads="1"/>
          </p:cNvSpPr>
          <p:nvPr/>
        </p:nvSpPr>
        <p:spPr bwMode="auto">
          <a:xfrm>
            <a:off x="4486275" y="3228975"/>
            <a:ext cx="1485900" cy="466725"/>
          </a:xfrm>
          <a:prstGeom prst="rect">
            <a:avLst/>
          </a:prstGeom>
          <a:noFill/>
          <a:ln w="57150">
            <a:solidFill>
              <a:srgbClr val="FF0066"/>
            </a:solidFill>
            <a:miter lim="800000"/>
            <a:headEnd/>
            <a:tailEnd/>
          </a:ln>
        </p:spPr>
        <p:txBody>
          <a:bodyPr wrap="none" anchor="ctr"/>
          <a:lstStyle/>
          <a:p>
            <a:pPr eaLnBrk="0" hangingPunct="0"/>
            <a:endParaRPr lang="en-US"/>
          </a:p>
        </p:txBody>
      </p:sp>
      <p:cxnSp>
        <p:nvCxnSpPr>
          <p:cNvPr id="56" name="Elbow Connector 55"/>
          <p:cNvCxnSpPr>
            <a:stCxn id="18446" idx="3"/>
          </p:cNvCxnSpPr>
          <p:nvPr/>
        </p:nvCxnSpPr>
        <p:spPr>
          <a:xfrm flipV="1">
            <a:off x="2951163" y="2133600"/>
            <a:ext cx="3287712" cy="1930400"/>
          </a:xfrm>
          <a:prstGeom prst="bentConnector3">
            <a:avLst>
              <a:gd name="adj1" fmla="val 100119"/>
            </a:avLst>
          </a:prstGeom>
          <a:ln w="28575">
            <a:solidFill>
              <a:srgbClr val="6600CC"/>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55"/>
          <p:cNvCxnSpPr/>
          <p:nvPr/>
        </p:nvCxnSpPr>
        <p:spPr>
          <a:xfrm rot="16200000" flipV="1">
            <a:off x="5767388" y="2138362"/>
            <a:ext cx="1790700" cy="1762125"/>
          </a:xfrm>
          <a:prstGeom prst="bentConnector3">
            <a:avLst>
              <a:gd name="adj1" fmla="val 50000"/>
            </a:avLst>
          </a:prstGeom>
          <a:ln w="28575">
            <a:solidFill>
              <a:srgbClr val="0000FF"/>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55"/>
          <p:cNvCxnSpPr>
            <a:stCxn id="18447" idx="1"/>
          </p:cNvCxnSpPr>
          <p:nvPr/>
        </p:nvCxnSpPr>
        <p:spPr>
          <a:xfrm rot="10800000" flipH="1">
            <a:off x="4476750" y="2136775"/>
            <a:ext cx="287338" cy="2463800"/>
          </a:xfrm>
          <a:prstGeom prst="bentConnector4">
            <a:avLst>
              <a:gd name="adj1" fmla="val -79753"/>
              <a:gd name="adj2" fmla="val 74022"/>
            </a:avLst>
          </a:prstGeom>
          <a:ln w="28575">
            <a:solidFill>
              <a:srgbClr val="FA821E"/>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7" name="Elbow Connector 55"/>
          <p:cNvCxnSpPr/>
          <p:nvPr/>
        </p:nvCxnSpPr>
        <p:spPr>
          <a:xfrm rot="16200000" flipV="1">
            <a:off x="5033962" y="2652713"/>
            <a:ext cx="1116013" cy="1588"/>
          </a:xfrm>
          <a:prstGeom prst="bentConnector3">
            <a:avLst>
              <a:gd name="adj1" fmla="val 50000"/>
            </a:avLst>
          </a:prstGeom>
          <a:ln w="28575">
            <a:solidFill>
              <a:srgbClr val="EA0437"/>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55"/>
          <p:cNvCxnSpPr/>
          <p:nvPr/>
        </p:nvCxnSpPr>
        <p:spPr>
          <a:xfrm rot="5400000" flipH="1" flipV="1">
            <a:off x="5818981" y="2661444"/>
            <a:ext cx="1557338" cy="520700"/>
          </a:xfrm>
          <a:prstGeom prst="bentConnector3">
            <a:avLst>
              <a:gd name="adj1" fmla="val 53030"/>
            </a:avLst>
          </a:prstGeom>
          <a:ln w="28575">
            <a:solidFill>
              <a:srgbClr val="12AD2B"/>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18807"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7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844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84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7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8448"/>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84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8444"/>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84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18447"/>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8446"/>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4" grpId="0" animBg="1"/>
      <p:bldP spid="18444" grpId="1" animBg="1"/>
      <p:bldP spid="18446" grpId="0" animBg="1"/>
      <p:bldP spid="18446" grpId="1" animBg="1"/>
      <p:bldP spid="18447" grpId="0" animBg="1"/>
      <p:bldP spid="18447" grpId="1" animBg="1"/>
      <p:bldP spid="18447" grpId="2" animBg="1"/>
      <p:bldP spid="18448" grpId="0" animBg="1"/>
      <p:bldP spid="18448" grpId="1" animBg="1"/>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161925"/>
            <a:ext cx="7466013" cy="1143000"/>
          </a:xfrm>
        </p:spPr>
        <p:txBody>
          <a:bodyPr/>
          <a:lstStyle/>
          <a:p>
            <a:pPr eaLnBrk="1" hangingPunct="1"/>
            <a:r>
              <a:rPr lang="en-US" dirty="0" smtClean="0"/>
              <a:t>Panorama del </a:t>
            </a:r>
            <a:r>
              <a:rPr lang="en-US" dirty="0" err="1" smtClean="0"/>
              <a:t>Aprovisionamiento</a:t>
            </a:r>
            <a:r>
              <a:rPr lang="en-US" dirty="0" smtClean="0"/>
              <a:t/>
            </a:r>
            <a:br>
              <a:rPr lang="en-US" dirty="0" smtClean="0"/>
            </a:br>
            <a:r>
              <a:rPr lang="en-US" dirty="0" err="1" smtClean="0"/>
              <a:t>Herramientas</a:t>
            </a:r>
            <a:endParaRPr lang="en-US" dirty="0" smtClean="0"/>
          </a:p>
        </p:txBody>
      </p:sp>
      <p:sp>
        <p:nvSpPr>
          <p:cNvPr id="47107" name="Slide Number Placeholder 3"/>
          <p:cNvSpPr>
            <a:spLocks noGrp="1"/>
          </p:cNvSpPr>
          <p:nvPr>
            <p:ph type="sldNum" sz="quarter" idx="10"/>
          </p:nvPr>
        </p:nvSpPr>
        <p:spPr bwMode="auto">
          <a:noFill/>
          <a:ln>
            <a:miter lim="800000"/>
            <a:headEnd/>
            <a:tailEnd/>
          </a:ln>
        </p:spPr>
        <p:txBody>
          <a:bodyPr/>
          <a:lstStyle/>
          <a:p>
            <a:fld id="{CBFD7F47-D19E-44FE-A79F-DE3C972A178A}" type="slidenum">
              <a:rPr lang="fr-FR"/>
              <a:pPr/>
              <a:t>4</a:t>
            </a:fld>
            <a:endParaRPr lang="fr-FR"/>
          </a:p>
        </p:txBody>
      </p:sp>
      <p:sp>
        <p:nvSpPr>
          <p:cNvPr id="47108" name="Footer Placeholder 4"/>
          <p:cNvSpPr>
            <a:spLocks noGrp="1"/>
          </p:cNvSpPr>
          <p:nvPr>
            <p:ph type="ftr" sz="quarter" idx="11"/>
          </p:nvPr>
        </p:nvSpPr>
        <p:spPr>
          <a:xfrm>
            <a:off x="3098800" y="6481763"/>
            <a:ext cx="5089525" cy="476250"/>
          </a:xfrm>
          <a:noFill/>
        </p:spPr>
        <p:txBody>
          <a:bodyPr/>
          <a:lstStyle/>
          <a:p>
            <a:r>
              <a:rPr lang="fr-FR">
                <a:cs typeface="Arial" charset="0"/>
              </a:rPr>
              <a:t>Plataforma OTA Suministro - Suministro de base de datos de administrador de tarjetas</a:t>
            </a:r>
          </a:p>
        </p:txBody>
      </p:sp>
      <p:grpSp>
        <p:nvGrpSpPr>
          <p:cNvPr id="2" name="Group 44"/>
          <p:cNvGrpSpPr>
            <a:grpSpLocks/>
          </p:cNvGrpSpPr>
          <p:nvPr/>
        </p:nvGrpSpPr>
        <p:grpSpPr bwMode="auto">
          <a:xfrm>
            <a:off x="3505200" y="2286000"/>
            <a:ext cx="2563813" cy="2338388"/>
            <a:chOff x="2208" y="1266"/>
            <a:chExt cx="1615" cy="1473"/>
          </a:xfrm>
        </p:grpSpPr>
        <p:grpSp>
          <p:nvGrpSpPr>
            <p:cNvPr id="47142" name="Group 41"/>
            <p:cNvGrpSpPr>
              <a:grpSpLocks/>
            </p:cNvGrpSpPr>
            <p:nvPr/>
          </p:nvGrpSpPr>
          <p:grpSpPr bwMode="auto">
            <a:xfrm>
              <a:off x="2208" y="1266"/>
              <a:ext cx="1348" cy="1473"/>
              <a:chOff x="2208" y="1266"/>
              <a:chExt cx="1348" cy="1473"/>
            </a:xfrm>
          </p:grpSpPr>
          <p:pic>
            <p:nvPicPr>
              <p:cNvPr id="47144" name="Picture 13"/>
              <p:cNvPicPr>
                <a:picLocks noChangeAspect="1" noChangeArrowheads="1"/>
              </p:cNvPicPr>
              <p:nvPr/>
            </p:nvPicPr>
            <p:blipFill>
              <a:blip r:embed="rId3" cstate="print"/>
              <a:srcRect/>
              <a:stretch>
                <a:fillRect/>
              </a:stretch>
            </p:blipFill>
            <p:spPr bwMode="auto">
              <a:xfrm>
                <a:off x="2339" y="1845"/>
                <a:ext cx="441" cy="594"/>
              </a:xfrm>
              <a:prstGeom prst="rect">
                <a:avLst/>
              </a:prstGeom>
              <a:noFill/>
              <a:ln w="9525">
                <a:noFill/>
                <a:miter lim="800000"/>
                <a:headEnd/>
                <a:tailEnd/>
              </a:ln>
            </p:spPr>
          </p:pic>
          <p:sp>
            <p:nvSpPr>
              <p:cNvPr id="8233" name="Line 17"/>
              <p:cNvSpPr>
                <a:spLocks noChangeShapeType="1"/>
              </p:cNvSpPr>
              <p:nvPr/>
            </p:nvSpPr>
            <p:spPr bwMode="auto">
              <a:xfrm flipV="1">
                <a:off x="2740" y="1266"/>
                <a:ext cx="816" cy="876"/>
              </a:xfrm>
              <a:prstGeom prst="line">
                <a:avLst/>
              </a:prstGeom>
              <a:noFill/>
              <a:ln w="38100">
                <a:solidFill>
                  <a:schemeClr val="tx1">
                    <a:lumMod val="50000"/>
                    <a:lumOff val="50000"/>
                  </a:schemeClr>
                </a:solidFill>
                <a:round/>
                <a:headEnd/>
                <a:tailEnd type="triangle" w="med" len="med"/>
              </a:ln>
            </p:spPr>
            <p:txBody>
              <a:bodyPr anchor="ctr"/>
              <a:lstStyle/>
              <a:p>
                <a:pPr eaLnBrk="0" hangingPunct="0">
                  <a:defRPr/>
                </a:pPr>
                <a:endParaRPr lang="en-US">
                  <a:solidFill>
                    <a:schemeClr val="tx1">
                      <a:lumMod val="65000"/>
                      <a:lumOff val="35000"/>
                    </a:schemeClr>
                  </a:solidFill>
                  <a:ea typeface="ＭＳ Ｐゴシック" pitchFamily="34" charset="-128"/>
                </a:endParaRPr>
              </a:p>
            </p:txBody>
          </p:sp>
          <p:sp>
            <p:nvSpPr>
              <p:cNvPr id="47146" name="Text Box 20"/>
              <p:cNvSpPr txBox="1">
                <a:spLocks noChangeArrowheads="1"/>
              </p:cNvSpPr>
              <p:nvPr/>
            </p:nvSpPr>
            <p:spPr bwMode="auto">
              <a:xfrm>
                <a:off x="2208" y="2526"/>
                <a:ext cx="976" cy="213"/>
              </a:xfrm>
              <a:prstGeom prst="rect">
                <a:avLst/>
              </a:prstGeom>
              <a:noFill/>
              <a:ln w="9525">
                <a:noFill/>
                <a:miter lim="800000"/>
                <a:headEnd/>
                <a:tailEnd/>
              </a:ln>
            </p:spPr>
            <p:txBody>
              <a:bodyPr wrap="none">
                <a:spAutoFit/>
              </a:bodyPr>
              <a:lstStyle/>
              <a:p>
                <a:pPr algn="ctr" eaLnBrk="0" hangingPunct="0"/>
                <a:r>
                  <a:rPr lang="en-US" sz="1600" b="1">
                    <a:solidFill>
                      <a:srgbClr val="595959"/>
                    </a:solidFill>
                  </a:rPr>
                  <a:t>Archivos XML</a:t>
                </a:r>
              </a:p>
            </p:txBody>
          </p:sp>
        </p:grpSp>
        <p:sp>
          <p:nvSpPr>
            <p:cNvPr id="47143" name="Text Box 43"/>
            <p:cNvSpPr txBox="1">
              <a:spLocks noChangeArrowheads="1"/>
            </p:cNvSpPr>
            <p:nvPr/>
          </p:nvSpPr>
          <p:spPr bwMode="auto">
            <a:xfrm>
              <a:off x="2786" y="1463"/>
              <a:ext cx="1037" cy="233"/>
            </a:xfrm>
            <a:prstGeom prst="rect">
              <a:avLst/>
            </a:prstGeom>
            <a:noFill/>
            <a:ln w="9525">
              <a:noFill/>
              <a:miter lim="800000"/>
              <a:headEnd/>
              <a:tailEnd/>
            </a:ln>
          </p:spPr>
          <p:txBody>
            <a:bodyPr wrap="none">
              <a:spAutoFit/>
            </a:bodyPr>
            <a:lstStyle/>
            <a:p>
              <a:pPr eaLnBrk="0" hangingPunct="0"/>
              <a:r>
                <a:rPr lang="en-US" sz="1800" b="1">
                  <a:solidFill>
                    <a:srgbClr val="595959"/>
                  </a:solidFill>
                </a:rPr>
                <a:t>Carga de lote</a:t>
              </a:r>
            </a:p>
          </p:txBody>
        </p:sp>
      </p:grpSp>
      <p:grpSp>
        <p:nvGrpSpPr>
          <p:cNvPr id="4" name="Group 80"/>
          <p:cNvGrpSpPr>
            <a:grpSpLocks/>
          </p:cNvGrpSpPr>
          <p:nvPr/>
        </p:nvGrpSpPr>
        <p:grpSpPr bwMode="auto">
          <a:xfrm>
            <a:off x="47625" y="2647950"/>
            <a:ext cx="6978650" cy="2655888"/>
            <a:chOff x="30" y="1494"/>
            <a:chExt cx="4396" cy="1673"/>
          </a:xfrm>
        </p:grpSpPr>
        <p:grpSp>
          <p:nvGrpSpPr>
            <p:cNvPr id="47125" name="Group 39"/>
            <p:cNvGrpSpPr>
              <a:grpSpLocks/>
            </p:cNvGrpSpPr>
            <p:nvPr/>
          </p:nvGrpSpPr>
          <p:grpSpPr bwMode="auto">
            <a:xfrm>
              <a:off x="30" y="1494"/>
              <a:ext cx="2340" cy="1673"/>
              <a:chOff x="30" y="1494"/>
              <a:chExt cx="2340" cy="1673"/>
            </a:xfrm>
          </p:grpSpPr>
          <p:pic>
            <p:nvPicPr>
              <p:cNvPr id="47132" name="Picture 6"/>
              <p:cNvPicPr>
                <a:picLocks noChangeAspect="1" noChangeArrowheads="1"/>
              </p:cNvPicPr>
              <p:nvPr/>
            </p:nvPicPr>
            <p:blipFill>
              <a:blip r:embed="rId3" cstate="print"/>
              <a:srcRect/>
              <a:stretch>
                <a:fillRect/>
              </a:stretch>
            </p:blipFill>
            <p:spPr bwMode="auto">
              <a:xfrm>
                <a:off x="384" y="1494"/>
                <a:ext cx="441" cy="594"/>
              </a:xfrm>
              <a:prstGeom prst="rect">
                <a:avLst/>
              </a:prstGeom>
              <a:noFill/>
              <a:ln w="9525">
                <a:noFill/>
                <a:miter lim="800000"/>
                <a:headEnd/>
                <a:tailEnd/>
              </a:ln>
            </p:spPr>
          </p:pic>
          <p:pic>
            <p:nvPicPr>
              <p:cNvPr id="47133" name="Picture 8"/>
              <p:cNvPicPr>
                <a:picLocks noChangeAspect="1" noChangeArrowheads="1"/>
              </p:cNvPicPr>
              <p:nvPr/>
            </p:nvPicPr>
            <p:blipFill>
              <a:blip r:embed="rId3" cstate="print"/>
              <a:srcRect/>
              <a:stretch>
                <a:fillRect/>
              </a:stretch>
            </p:blipFill>
            <p:spPr bwMode="auto">
              <a:xfrm>
                <a:off x="391" y="2212"/>
                <a:ext cx="441" cy="594"/>
              </a:xfrm>
              <a:prstGeom prst="rect">
                <a:avLst/>
              </a:prstGeom>
              <a:noFill/>
              <a:ln w="9525">
                <a:noFill/>
                <a:miter lim="800000"/>
                <a:headEnd/>
                <a:tailEnd/>
              </a:ln>
            </p:spPr>
          </p:pic>
          <p:grpSp>
            <p:nvGrpSpPr>
              <p:cNvPr id="47134" name="Group 11"/>
              <p:cNvGrpSpPr>
                <a:grpSpLocks/>
              </p:cNvGrpSpPr>
              <p:nvPr/>
            </p:nvGrpSpPr>
            <p:grpSpPr bwMode="auto">
              <a:xfrm>
                <a:off x="1404" y="1818"/>
                <a:ext cx="426" cy="648"/>
                <a:chOff x="1854" y="1824"/>
                <a:chExt cx="426" cy="648"/>
              </a:xfrm>
            </p:grpSpPr>
            <p:sp>
              <p:nvSpPr>
                <p:cNvPr id="8228" name="Rectangle 9"/>
                <p:cNvSpPr>
                  <a:spLocks noChangeArrowheads="1"/>
                </p:cNvSpPr>
                <p:nvPr/>
              </p:nvSpPr>
              <p:spPr bwMode="auto">
                <a:xfrm>
                  <a:off x="1854" y="1824"/>
                  <a:ext cx="426" cy="648"/>
                </a:xfrm>
                <a:prstGeom prst="rect">
                  <a:avLst/>
                </a:prstGeom>
                <a:noFill/>
                <a:ln w="9525">
                  <a:solidFill>
                    <a:schemeClr val="tx1"/>
                  </a:solidFill>
                  <a:miter lim="800000"/>
                  <a:headEnd/>
                  <a:tailEnd/>
                </a:ln>
              </p:spPr>
              <p:txBody>
                <a:bodyPr wrap="none" anchor="ctr"/>
                <a:lstStyle/>
                <a:p>
                  <a:pPr eaLnBrk="0" hangingPunct="0"/>
                  <a:endParaRPr lang="en-US">
                    <a:solidFill>
                      <a:srgbClr val="595959"/>
                    </a:solidFill>
                  </a:endParaRPr>
                </a:p>
              </p:txBody>
            </p:sp>
            <p:pic>
              <p:nvPicPr>
                <p:cNvPr id="47141" name="Picture 10"/>
                <p:cNvPicPr>
                  <a:picLocks noChangeAspect="1" noChangeArrowheads="1"/>
                </p:cNvPicPr>
                <p:nvPr/>
              </p:nvPicPr>
              <p:blipFill>
                <a:blip r:embed="rId4" cstate="print"/>
                <a:srcRect/>
                <a:stretch>
                  <a:fillRect/>
                </a:stretch>
              </p:blipFill>
              <p:spPr bwMode="auto">
                <a:xfrm>
                  <a:off x="1923" y="1965"/>
                  <a:ext cx="288" cy="366"/>
                </a:xfrm>
                <a:prstGeom prst="rect">
                  <a:avLst/>
                </a:prstGeom>
                <a:noFill/>
                <a:ln w="9525">
                  <a:noFill/>
                  <a:miter lim="800000"/>
                  <a:headEnd/>
                  <a:tailEnd/>
                </a:ln>
              </p:spPr>
            </p:pic>
          </p:grpSp>
          <p:sp>
            <p:nvSpPr>
              <p:cNvPr id="8223" name="Line 14"/>
              <p:cNvSpPr>
                <a:spLocks noChangeShapeType="1"/>
              </p:cNvSpPr>
              <p:nvPr/>
            </p:nvSpPr>
            <p:spPr bwMode="auto">
              <a:xfrm>
                <a:off x="798" y="1776"/>
                <a:ext cx="600" cy="240"/>
              </a:xfrm>
              <a:prstGeom prst="line">
                <a:avLst/>
              </a:prstGeom>
              <a:noFill/>
              <a:ln w="38100">
                <a:solidFill>
                  <a:schemeClr val="tx1">
                    <a:lumMod val="50000"/>
                    <a:lumOff val="50000"/>
                  </a:schemeClr>
                </a:solidFill>
                <a:round/>
                <a:headEnd/>
                <a:tailEnd type="triangle" w="med" len="med"/>
              </a:ln>
            </p:spPr>
            <p:txBody>
              <a:bodyPr anchor="ctr"/>
              <a:lstStyle/>
              <a:p>
                <a:pPr eaLnBrk="0" hangingPunct="0">
                  <a:defRPr/>
                </a:pPr>
                <a:endParaRPr lang="en-US">
                  <a:solidFill>
                    <a:schemeClr val="tx1">
                      <a:lumMod val="65000"/>
                      <a:lumOff val="35000"/>
                    </a:schemeClr>
                  </a:solidFill>
                  <a:ea typeface="ＭＳ Ｐゴシック" pitchFamily="34" charset="-128"/>
                </a:endParaRPr>
              </a:p>
            </p:txBody>
          </p:sp>
          <p:sp>
            <p:nvSpPr>
              <p:cNvPr id="8224" name="Line 15"/>
              <p:cNvSpPr>
                <a:spLocks noChangeShapeType="1"/>
              </p:cNvSpPr>
              <p:nvPr/>
            </p:nvSpPr>
            <p:spPr bwMode="auto">
              <a:xfrm flipV="1">
                <a:off x="808" y="2236"/>
                <a:ext cx="570" cy="294"/>
              </a:xfrm>
              <a:prstGeom prst="line">
                <a:avLst/>
              </a:prstGeom>
              <a:noFill/>
              <a:ln w="38100">
                <a:solidFill>
                  <a:schemeClr val="tx1">
                    <a:lumMod val="50000"/>
                    <a:lumOff val="50000"/>
                  </a:schemeClr>
                </a:solidFill>
                <a:round/>
                <a:headEnd/>
                <a:tailEnd type="triangle" w="med" len="med"/>
              </a:ln>
            </p:spPr>
            <p:txBody>
              <a:bodyPr anchor="ctr"/>
              <a:lstStyle/>
              <a:p>
                <a:pPr eaLnBrk="0" hangingPunct="0">
                  <a:defRPr/>
                </a:pPr>
                <a:endParaRPr lang="en-US">
                  <a:solidFill>
                    <a:schemeClr val="tx1">
                      <a:lumMod val="65000"/>
                      <a:lumOff val="35000"/>
                    </a:schemeClr>
                  </a:solidFill>
                  <a:ea typeface="ＭＳ Ｐゴシック" pitchFamily="34" charset="-128"/>
                </a:endParaRPr>
              </a:p>
            </p:txBody>
          </p:sp>
          <p:sp>
            <p:nvSpPr>
              <p:cNvPr id="8225" name="Line 16"/>
              <p:cNvSpPr>
                <a:spLocks noChangeShapeType="1"/>
              </p:cNvSpPr>
              <p:nvPr/>
            </p:nvSpPr>
            <p:spPr bwMode="auto">
              <a:xfrm>
                <a:off x="1830" y="2142"/>
                <a:ext cx="540" cy="0"/>
              </a:xfrm>
              <a:prstGeom prst="line">
                <a:avLst/>
              </a:prstGeom>
              <a:noFill/>
              <a:ln w="38100">
                <a:solidFill>
                  <a:schemeClr val="tx1">
                    <a:lumMod val="50000"/>
                    <a:lumOff val="50000"/>
                  </a:schemeClr>
                </a:solidFill>
                <a:round/>
                <a:headEnd/>
                <a:tailEnd type="triangle" w="med" len="med"/>
              </a:ln>
            </p:spPr>
            <p:txBody>
              <a:bodyPr anchor="ctr"/>
              <a:lstStyle/>
              <a:p>
                <a:pPr eaLnBrk="0" hangingPunct="0">
                  <a:defRPr/>
                </a:pPr>
                <a:endParaRPr lang="en-US">
                  <a:solidFill>
                    <a:schemeClr val="tx1">
                      <a:lumMod val="65000"/>
                      <a:lumOff val="35000"/>
                    </a:schemeClr>
                  </a:solidFill>
                  <a:ea typeface="ＭＳ Ｐゴシック" pitchFamily="34" charset="-128"/>
                </a:endParaRPr>
              </a:p>
            </p:txBody>
          </p:sp>
          <p:sp>
            <p:nvSpPr>
              <p:cNvPr id="47138" name="Text Box 18"/>
              <p:cNvSpPr txBox="1">
                <a:spLocks noChangeArrowheads="1"/>
              </p:cNvSpPr>
              <p:nvPr/>
            </p:nvSpPr>
            <p:spPr bwMode="auto">
              <a:xfrm>
                <a:off x="30" y="2954"/>
                <a:ext cx="2283" cy="213"/>
              </a:xfrm>
              <a:prstGeom prst="rect">
                <a:avLst/>
              </a:prstGeom>
              <a:noFill/>
              <a:ln w="9525">
                <a:noFill/>
                <a:miter lim="800000"/>
                <a:headEnd/>
                <a:tailEnd/>
              </a:ln>
            </p:spPr>
            <p:txBody>
              <a:bodyPr wrap="none">
                <a:spAutoFit/>
              </a:bodyPr>
              <a:lstStyle/>
              <a:p>
                <a:pPr algn="ctr" eaLnBrk="0" hangingPunct="0"/>
                <a:r>
                  <a:rPr lang="en-US" sz="1600" b="1">
                    <a:solidFill>
                      <a:srgbClr val="595959"/>
                    </a:solidFill>
                  </a:rPr>
                  <a:t>Archivos del distribuidor de Tarjets</a:t>
                </a:r>
              </a:p>
            </p:txBody>
          </p:sp>
          <p:sp>
            <p:nvSpPr>
              <p:cNvPr id="47139" name="Text Box 19"/>
              <p:cNvSpPr txBox="1">
                <a:spLocks noChangeArrowheads="1"/>
              </p:cNvSpPr>
              <p:nvPr/>
            </p:nvSpPr>
            <p:spPr bwMode="auto">
              <a:xfrm>
                <a:off x="1110" y="1512"/>
                <a:ext cx="1155" cy="213"/>
              </a:xfrm>
              <a:prstGeom prst="rect">
                <a:avLst/>
              </a:prstGeom>
              <a:noFill/>
              <a:ln w="9525">
                <a:noFill/>
                <a:miter lim="800000"/>
                <a:headEnd/>
                <a:tailEnd/>
              </a:ln>
            </p:spPr>
            <p:txBody>
              <a:bodyPr wrap="none">
                <a:spAutoFit/>
              </a:bodyPr>
              <a:lstStyle/>
              <a:p>
                <a:pPr algn="ctr" eaLnBrk="0" hangingPunct="0"/>
                <a:r>
                  <a:rPr lang="en-US" sz="1600" b="1">
                    <a:solidFill>
                      <a:srgbClr val="595959"/>
                    </a:solidFill>
                  </a:rPr>
                  <a:t>Convertidor XML</a:t>
                </a:r>
              </a:p>
            </p:txBody>
          </p:sp>
        </p:grpSp>
        <p:grpSp>
          <p:nvGrpSpPr>
            <p:cNvPr id="47126" name="Group 21"/>
            <p:cNvGrpSpPr>
              <a:grpSpLocks/>
            </p:cNvGrpSpPr>
            <p:nvPr/>
          </p:nvGrpSpPr>
          <p:grpSpPr bwMode="auto">
            <a:xfrm>
              <a:off x="3580" y="2322"/>
              <a:ext cx="426" cy="648"/>
              <a:chOff x="1854" y="1824"/>
              <a:chExt cx="426" cy="648"/>
            </a:xfrm>
          </p:grpSpPr>
          <p:sp>
            <p:nvSpPr>
              <p:cNvPr id="8218" name="Rectangle 22"/>
              <p:cNvSpPr>
                <a:spLocks noChangeArrowheads="1"/>
              </p:cNvSpPr>
              <p:nvPr/>
            </p:nvSpPr>
            <p:spPr bwMode="auto">
              <a:xfrm>
                <a:off x="1854" y="1824"/>
                <a:ext cx="426" cy="648"/>
              </a:xfrm>
              <a:prstGeom prst="rect">
                <a:avLst/>
              </a:prstGeom>
              <a:noFill/>
              <a:ln w="9525">
                <a:solidFill>
                  <a:schemeClr val="tx1"/>
                </a:solidFill>
                <a:miter lim="800000"/>
                <a:headEnd/>
                <a:tailEnd/>
              </a:ln>
            </p:spPr>
            <p:txBody>
              <a:bodyPr wrap="none" anchor="ctr"/>
              <a:lstStyle/>
              <a:p>
                <a:pPr eaLnBrk="0" hangingPunct="0"/>
                <a:endParaRPr lang="en-US">
                  <a:solidFill>
                    <a:srgbClr val="595959"/>
                  </a:solidFill>
                </a:endParaRPr>
              </a:p>
            </p:txBody>
          </p:sp>
          <p:pic>
            <p:nvPicPr>
              <p:cNvPr id="47131" name="Picture 23"/>
              <p:cNvPicPr>
                <a:picLocks noChangeAspect="1" noChangeArrowheads="1"/>
              </p:cNvPicPr>
              <p:nvPr/>
            </p:nvPicPr>
            <p:blipFill>
              <a:blip r:embed="rId4" cstate="print"/>
              <a:srcRect/>
              <a:stretch>
                <a:fillRect/>
              </a:stretch>
            </p:blipFill>
            <p:spPr bwMode="auto">
              <a:xfrm>
                <a:off x="1923" y="1965"/>
                <a:ext cx="288" cy="366"/>
              </a:xfrm>
              <a:prstGeom prst="rect">
                <a:avLst/>
              </a:prstGeom>
              <a:noFill/>
              <a:ln w="9525">
                <a:noFill/>
                <a:miter lim="800000"/>
                <a:headEnd/>
                <a:tailEnd/>
              </a:ln>
            </p:spPr>
          </p:pic>
        </p:grpSp>
        <p:sp>
          <p:nvSpPr>
            <p:cNvPr id="8215" name="Line 25"/>
            <p:cNvSpPr>
              <a:spLocks noChangeShapeType="1"/>
            </p:cNvSpPr>
            <p:nvPr/>
          </p:nvSpPr>
          <p:spPr bwMode="auto">
            <a:xfrm>
              <a:off x="2744" y="2142"/>
              <a:ext cx="822" cy="486"/>
            </a:xfrm>
            <a:prstGeom prst="line">
              <a:avLst/>
            </a:prstGeom>
            <a:noFill/>
            <a:ln w="38100">
              <a:solidFill>
                <a:schemeClr val="tx1">
                  <a:lumMod val="50000"/>
                  <a:lumOff val="50000"/>
                </a:schemeClr>
              </a:solidFill>
              <a:round/>
              <a:headEnd/>
              <a:tailEnd type="triangle" w="med" len="med"/>
            </a:ln>
          </p:spPr>
          <p:txBody>
            <a:bodyPr anchor="ctr"/>
            <a:lstStyle/>
            <a:p>
              <a:pPr eaLnBrk="0" hangingPunct="0">
                <a:defRPr/>
              </a:pPr>
              <a:endParaRPr lang="en-US">
                <a:solidFill>
                  <a:schemeClr val="tx1">
                    <a:lumMod val="65000"/>
                    <a:lumOff val="35000"/>
                  </a:schemeClr>
                </a:solidFill>
                <a:ea typeface="ＭＳ Ｐゴシック" pitchFamily="34" charset="-128"/>
              </a:endParaRPr>
            </a:p>
          </p:txBody>
        </p:sp>
        <p:sp>
          <p:nvSpPr>
            <p:cNvPr id="8216" name="Line 27"/>
            <p:cNvSpPr>
              <a:spLocks noChangeShapeType="1"/>
            </p:cNvSpPr>
            <p:nvPr/>
          </p:nvSpPr>
          <p:spPr bwMode="auto">
            <a:xfrm flipV="1">
              <a:off x="4012" y="2386"/>
              <a:ext cx="414" cy="264"/>
            </a:xfrm>
            <a:prstGeom prst="line">
              <a:avLst/>
            </a:prstGeom>
            <a:noFill/>
            <a:ln w="38100">
              <a:solidFill>
                <a:schemeClr val="tx1">
                  <a:lumMod val="50000"/>
                  <a:lumOff val="50000"/>
                </a:schemeClr>
              </a:solidFill>
              <a:round/>
              <a:headEnd/>
              <a:tailEnd type="triangle" w="med" len="med"/>
            </a:ln>
          </p:spPr>
          <p:txBody>
            <a:bodyPr anchor="ctr"/>
            <a:lstStyle/>
            <a:p>
              <a:pPr eaLnBrk="0" hangingPunct="0">
                <a:defRPr/>
              </a:pPr>
              <a:endParaRPr lang="en-US">
                <a:solidFill>
                  <a:schemeClr val="tx1">
                    <a:lumMod val="65000"/>
                    <a:lumOff val="35000"/>
                  </a:schemeClr>
                </a:solidFill>
                <a:ea typeface="ＭＳ Ｐゴシック" pitchFamily="34" charset="-128"/>
              </a:endParaRPr>
            </a:p>
          </p:txBody>
        </p:sp>
        <p:sp>
          <p:nvSpPr>
            <p:cNvPr id="8217" name="Text Box 28"/>
            <p:cNvSpPr txBox="1">
              <a:spLocks noChangeArrowheads="1"/>
            </p:cNvSpPr>
            <p:nvPr/>
          </p:nvSpPr>
          <p:spPr bwMode="auto">
            <a:xfrm>
              <a:off x="3612" y="2142"/>
              <a:ext cx="364" cy="212"/>
            </a:xfrm>
            <a:prstGeom prst="rect">
              <a:avLst/>
            </a:prstGeom>
            <a:noFill/>
            <a:ln w="9525">
              <a:noFill/>
              <a:miter lim="800000"/>
              <a:headEnd/>
              <a:tailEnd/>
            </a:ln>
          </p:spPr>
          <p:txBody>
            <a:bodyPr wrap="none">
              <a:spAutoFit/>
            </a:bodyPr>
            <a:lstStyle/>
            <a:p>
              <a:pPr algn="ctr" eaLnBrk="0" hangingPunct="0"/>
              <a:r>
                <a:rPr lang="en-US" sz="1600" b="1">
                  <a:solidFill>
                    <a:srgbClr val="595959"/>
                  </a:solidFill>
                </a:rPr>
                <a:t>TBL</a:t>
              </a:r>
            </a:p>
          </p:txBody>
        </p:sp>
      </p:grpSp>
      <p:sp>
        <p:nvSpPr>
          <p:cNvPr id="47111" name="Line 51"/>
          <p:cNvSpPr>
            <a:spLocks noChangeShapeType="1"/>
          </p:cNvSpPr>
          <p:nvPr/>
        </p:nvSpPr>
        <p:spPr bwMode="auto">
          <a:xfrm>
            <a:off x="4308475" y="5699125"/>
            <a:ext cx="0" cy="31750"/>
          </a:xfrm>
          <a:prstGeom prst="line">
            <a:avLst/>
          </a:prstGeom>
          <a:noFill/>
          <a:ln w="12700">
            <a:noFill/>
            <a:round/>
            <a:headEnd/>
            <a:tailEnd/>
          </a:ln>
        </p:spPr>
        <p:txBody>
          <a:bodyPr wrap="none" anchor="ctr"/>
          <a:lstStyle/>
          <a:p>
            <a:endParaRPr lang="es-MX"/>
          </a:p>
        </p:txBody>
      </p:sp>
      <p:sp>
        <p:nvSpPr>
          <p:cNvPr id="47112" name="Line 52"/>
          <p:cNvSpPr>
            <a:spLocks noChangeShapeType="1"/>
          </p:cNvSpPr>
          <p:nvPr/>
        </p:nvSpPr>
        <p:spPr bwMode="auto">
          <a:xfrm>
            <a:off x="4308475" y="5754688"/>
            <a:ext cx="0" cy="28575"/>
          </a:xfrm>
          <a:prstGeom prst="line">
            <a:avLst/>
          </a:prstGeom>
          <a:noFill/>
          <a:ln w="12700">
            <a:noFill/>
            <a:round/>
            <a:headEnd/>
            <a:tailEnd/>
          </a:ln>
        </p:spPr>
        <p:txBody>
          <a:bodyPr wrap="none" anchor="ctr"/>
          <a:lstStyle/>
          <a:p>
            <a:endParaRPr lang="es-MX"/>
          </a:p>
        </p:txBody>
      </p:sp>
      <p:sp>
        <p:nvSpPr>
          <p:cNvPr id="47113" name="Line 53"/>
          <p:cNvSpPr>
            <a:spLocks noChangeShapeType="1"/>
          </p:cNvSpPr>
          <p:nvPr/>
        </p:nvSpPr>
        <p:spPr bwMode="auto">
          <a:xfrm flipH="1">
            <a:off x="4322763" y="5741988"/>
            <a:ext cx="28575" cy="0"/>
          </a:xfrm>
          <a:prstGeom prst="line">
            <a:avLst/>
          </a:prstGeom>
          <a:noFill/>
          <a:ln w="12700">
            <a:noFill/>
            <a:round/>
            <a:headEnd/>
            <a:tailEnd/>
          </a:ln>
        </p:spPr>
        <p:txBody>
          <a:bodyPr wrap="none" anchor="ctr"/>
          <a:lstStyle/>
          <a:p>
            <a:endParaRPr lang="es-MX"/>
          </a:p>
        </p:txBody>
      </p:sp>
      <p:sp>
        <p:nvSpPr>
          <p:cNvPr id="47114" name="Line 54"/>
          <p:cNvSpPr>
            <a:spLocks noChangeShapeType="1"/>
          </p:cNvSpPr>
          <p:nvPr/>
        </p:nvSpPr>
        <p:spPr bwMode="auto">
          <a:xfrm flipH="1">
            <a:off x="4270375" y="5741988"/>
            <a:ext cx="28575" cy="0"/>
          </a:xfrm>
          <a:prstGeom prst="line">
            <a:avLst/>
          </a:prstGeom>
          <a:noFill/>
          <a:ln w="12700">
            <a:noFill/>
            <a:round/>
            <a:headEnd/>
            <a:tailEnd/>
          </a:ln>
        </p:spPr>
        <p:txBody>
          <a:bodyPr wrap="none" anchor="ctr"/>
          <a:lstStyle/>
          <a:p>
            <a:endParaRPr lang="es-MX"/>
          </a:p>
        </p:txBody>
      </p:sp>
      <p:sp>
        <p:nvSpPr>
          <p:cNvPr id="47115" name="Line 55"/>
          <p:cNvSpPr>
            <a:spLocks noChangeShapeType="1"/>
          </p:cNvSpPr>
          <p:nvPr/>
        </p:nvSpPr>
        <p:spPr bwMode="auto">
          <a:xfrm>
            <a:off x="4270375" y="5721350"/>
            <a:ext cx="23813" cy="0"/>
          </a:xfrm>
          <a:prstGeom prst="line">
            <a:avLst/>
          </a:prstGeom>
          <a:noFill/>
          <a:ln w="12700">
            <a:noFill/>
            <a:round/>
            <a:headEnd/>
            <a:tailEnd/>
          </a:ln>
        </p:spPr>
        <p:txBody>
          <a:bodyPr wrap="none" anchor="ctr"/>
          <a:lstStyle/>
          <a:p>
            <a:endParaRPr lang="es-MX"/>
          </a:p>
        </p:txBody>
      </p:sp>
      <p:sp>
        <p:nvSpPr>
          <p:cNvPr id="47116" name="Line 56"/>
          <p:cNvSpPr>
            <a:spLocks noChangeShapeType="1"/>
          </p:cNvSpPr>
          <p:nvPr/>
        </p:nvSpPr>
        <p:spPr bwMode="auto">
          <a:xfrm flipH="1">
            <a:off x="4327525" y="5721350"/>
            <a:ext cx="23813" cy="0"/>
          </a:xfrm>
          <a:prstGeom prst="line">
            <a:avLst/>
          </a:prstGeom>
          <a:noFill/>
          <a:ln w="12700">
            <a:noFill/>
            <a:round/>
            <a:headEnd/>
            <a:tailEnd/>
          </a:ln>
        </p:spPr>
        <p:txBody>
          <a:bodyPr wrap="none" anchor="ctr"/>
          <a:lstStyle/>
          <a:p>
            <a:endParaRPr lang="es-MX"/>
          </a:p>
        </p:txBody>
      </p:sp>
      <p:sp>
        <p:nvSpPr>
          <p:cNvPr id="47117" name="Line 57"/>
          <p:cNvSpPr>
            <a:spLocks noChangeShapeType="1"/>
          </p:cNvSpPr>
          <p:nvPr/>
        </p:nvSpPr>
        <p:spPr bwMode="auto">
          <a:xfrm flipH="1">
            <a:off x="4327525" y="5762625"/>
            <a:ext cx="23813" cy="0"/>
          </a:xfrm>
          <a:prstGeom prst="line">
            <a:avLst/>
          </a:prstGeom>
          <a:noFill/>
          <a:ln w="12700">
            <a:noFill/>
            <a:round/>
            <a:headEnd/>
            <a:tailEnd/>
          </a:ln>
        </p:spPr>
        <p:txBody>
          <a:bodyPr wrap="none" anchor="ctr"/>
          <a:lstStyle/>
          <a:p>
            <a:endParaRPr lang="es-MX"/>
          </a:p>
        </p:txBody>
      </p:sp>
      <p:sp>
        <p:nvSpPr>
          <p:cNvPr id="47118" name="Line 58"/>
          <p:cNvSpPr>
            <a:spLocks noChangeShapeType="1"/>
          </p:cNvSpPr>
          <p:nvPr/>
        </p:nvSpPr>
        <p:spPr bwMode="auto">
          <a:xfrm>
            <a:off x="4270375" y="5762625"/>
            <a:ext cx="23813" cy="0"/>
          </a:xfrm>
          <a:prstGeom prst="line">
            <a:avLst/>
          </a:prstGeom>
          <a:noFill/>
          <a:ln w="12700">
            <a:noFill/>
            <a:round/>
            <a:headEnd/>
            <a:tailEnd/>
          </a:ln>
        </p:spPr>
        <p:txBody>
          <a:bodyPr wrap="none" anchor="ctr"/>
          <a:lstStyle/>
          <a:p>
            <a:endParaRPr lang="es-MX"/>
          </a:p>
        </p:txBody>
      </p:sp>
      <p:pic>
        <p:nvPicPr>
          <p:cNvPr id="47119" name="Picture 60" descr="computer_hard_disk"/>
          <p:cNvPicPr>
            <a:picLocks noChangeAspect="1" noChangeArrowheads="1"/>
          </p:cNvPicPr>
          <p:nvPr/>
        </p:nvPicPr>
        <p:blipFill>
          <a:blip r:embed="rId5" cstate="print"/>
          <a:srcRect/>
          <a:stretch>
            <a:fillRect/>
          </a:stretch>
        </p:blipFill>
        <p:spPr bwMode="auto">
          <a:xfrm>
            <a:off x="7105650" y="3133725"/>
            <a:ext cx="1412875" cy="1828800"/>
          </a:xfrm>
          <a:prstGeom prst="rect">
            <a:avLst/>
          </a:prstGeom>
          <a:noFill/>
          <a:ln w="9525">
            <a:noFill/>
            <a:miter lim="800000"/>
            <a:headEnd/>
            <a:tailEnd/>
          </a:ln>
        </p:spPr>
      </p:pic>
      <p:grpSp>
        <p:nvGrpSpPr>
          <p:cNvPr id="8" name="Group 82"/>
          <p:cNvGrpSpPr>
            <a:grpSpLocks/>
          </p:cNvGrpSpPr>
          <p:nvPr/>
        </p:nvGrpSpPr>
        <p:grpSpPr bwMode="auto">
          <a:xfrm>
            <a:off x="5464175" y="1193800"/>
            <a:ext cx="1746250" cy="1854200"/>
            <a:chOff x="3442" y="752"/>
            <a:chExt cx="1100" cy="1168"/>
          </a:xfrm>
        </p:grpSpPr>
        <p:sp>
          <p:nvSpPr>
            <p:cNvPr id="47122" name="Text Box 34"/>
            <p:cNvSpPr txBox="1">
              <a:spLocks noChangeArrowheads="1"/>
            </p:cNvSpPr>
            <p:nvPr/>
          </p:nvSpPr>
          <p:spPr bwMode="auto">
            <a:xfrm>
              <a:off x="3442" y="752"/>
              <a:ext cx="906" cy="212"/>
            </a:xfrm>
            <a:prstGeom prst="rect">
              <a:avLst/>
            </a:prstGeom>
            <a:noFill/>
            <a:ln w="9525">
              <a:noFill/>
              <a:miter lim="800000"/>
              <a:headEnd/>
              <a:tailEnd/>
            </a:ln>
          </p:spPr>
          <p:txBody>
            <a:bodyPr wrap="none">
              <a:spAutoFit/>
            </a:bodyPr>
            <a:lstStyle/>
            <a:p>
              <a:pPr algn="ctr" eaLnBrk="0" hangingPunct="0"/>
              <a:r>
                <a:rPr lang="en-US" sz="1600" b="1">
                  <a:solidFill>
                    <a:schemeClr val="accent2"/>
                  </a:solidFill>
                </a:rPr>
                <a:t>CCI interface</a:t>
              </a:r>
            </a:p>
          </p:txBody>
        </p:sp>
        <p:sp>
          <p:nvSpPr>
            <p:cNvPr id="8211" name="Line 35"/>
            <p:cNvSpPr>
              <a:spLocks noChangeShapeType="1"/>
            </p:cNvSpPr>
            <p:nvPr/>
          </p:nvSpPr>
          <p:spPr bwMode="auto">
            <a:xfrm>
              <a:off x="4230" y="1272"/>
              <a:ext cx="312" cy="648"/>
            </a:xfrm>
            <a:prstGeom prst="line">
              <a:avLst/>
            </a:prstGeom>
            <a:noFill/>
            <a:ln w="38100">
              <a:solidFill>
                <a:schemeClr val="tx1">
                  <a:lumMod val="50000"/>
                  <a:lumOff val="50000"/>
                </a:schemeClr>
              </a:solidFill>
              <a:round/>
              <a:headEnd/>
              <a:tailEnd type="triangle" w="med" len="med"/>
            </a:ln>
          </p:spPr>
          <p:txBody>
            <a:bodyPr anchor="ctr"/>
            <a:lstStyle/>
            <a:p>
              <a:pPr eaLnBrk="0" hangingPunct="0">
                <a:defRPr/>
              </a:pPr>
              <a:endParaRPr lang="en-US">
                <a:ea typeface="ＭＳ Ｐゴシック" pitchFamily="34" charset="-128"/>
              </a:endParaRPr>
            </a:p>
          </p:txBody>
        </p:sp>
        <p:pic>
          <p:nvPicPr>
            <p:cNvPr id="47124" name="Picture 81"/>
            <p:cNvPicPr>
              <a:picLocks noChangeAspect="1" noChangeArrowheads="1"/>
            </p:cNvPicPr>
            <p:nvPr/>
          </p:nvPicPr>
          <p:blipFill>
            <a:blip r:embed="rId6" cstate="print"/>
            <a:srcRect/>
            <a:stretch>
              <a:fillRect/>
            </a:stretch>
          </p:blipFill>
          <p:spPr bwMode="auto">
            <a:xfrm>
              <a:off x="3561" y="915"/>
              <a:ext cx="689" cy="577"/>
            </a:xfrm>
            <a:prstGeom prst="rect">
              <a:avLst/>
            </a:prstGeom>
            <a:noFill/>
            <a:ln w="9525">
              <a:noFill/>
              <a:miter lim="800000"/>
              <a:headEnd/>
              <a:tailEnd/>
            </a:ln>
          </p:spPr>
        </p:pic>
      </p:grpSp>
      <p:sp>
        <p:nvSpPr>
          <p:cNvPr id="43"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to="" calcmode="lin" valueType="num">
                                      <p:cBhvr>
                                        <p:cTn id="11" dur="1" fill="hold"/>
                                        <p:tgtEl>
                                          <p:spTgt spid="2"/>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 to="" calcmode="lin" valueType="num">
                                      <p:cBhvr>
                                        <p:cTn id="16" dur="1" fill="hold"/>
                                        <p:tgtEl>
                                          <p:spTgt spid="4"/>
                                        </p:tgtEl>
                                        <p:attrNameLst>
                                          <p:attrName/>
                                        </p:attrNameLst>
                                      </p:cBhvr>
                                    </p:anim>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120835" name="Slide Number Placeholder 3"/>
          <p:cNvSpPr>
            <a:spLocks noGrp="1"/>
          </p:cNvSpPr>
          <p:nvPr>
            <p:ph type="sldNum" sz="quarter" idx="10"/>
          </p:nvPr>
        </p:nvSpPr>
        <p:spPr bwMode="auto">
          <a:noFill/>
          <a:ln>
            <a:miter lim="800000"/>
            <a:headEnd/>
            <a:tailEnd/>
          </a:ln>
        </p:spPr>
        <p:txBody>
          <a:bodyPr/>
          <a:lstStyle/>
          <a:p>
            <a:fld id="{03004147-FBA4-4146-B0D3-D7FB4EB4ACB3}" type="slidenum">
              <a:rPr lang="en-US"/>
              <a:pPr/>
              <a:t>40</a:t>
            </a:fld>
            <a:endParaRPr lang="en-US"/>
          </a:p>
        </p:txBody>
      </p:sp>
      <p:pic>
        <p:nvPicPr>
          <p:cNvPr id="120836" name="Picture 2"/>
          <p:cNvPicPr>
            <a:picLocks noChangeAspect="1" noChangeArrowheads="1"/>
          </p:cNvPicPr>
          <p:nvPr/>
        </p:nvPicPr>
        <p:blipFill>
          <a:blip r:embed="rId3" cstate="print"/>
          <a:srcRect/>
          <a:stretch>
            <a:fillRect/>
          </a:stretch>
        </p:blipFill>
        <p:spPr bwMode="auto">
          <a:xfrm>
            <a:off x="285750" y="1176338"/>
            <a:ext cx="5500688" cy="5265737"/>
          </a:xfrm>
          <a:prstGeom prst="rect">
            <a:avLst/>
          </a:prstGeom>
          <a:noFill/>
          <a:ln w="9525">
            <a:noFill/>
            <a:miter lim="800000"/>
            <a:headEnd/>
            <a:tailEnd/>
          </a:ln>
        </p:spPr>
      </p:pic>
      <p:sp>
        <p:nvSpPr>
          <p:cNvPr id="8" name="Text Box 25"/>
          <p:cNvSpPr txBox="1">
            <a:spLocks noChangeArrowheads="1"/>
          </p:cNvSpPr>
          <p:nvPr/>
        </p:nvSpPr>
        <p:spPr bwMode="auto">
          <a:xfrm>
            <a:off x="5689600" y="1689100"/>
            <a:ext cx="3454401" cy="1077218"/>
          </a:xfrm>
          <a:prstGeom prst="rect">
            <a:avLst/>
          </a:prstGeom>
          <a:noFill/>
          <a:ln w="9525">
            <a:noFill/>
            <a:miter lim="800000"/>
            <a:headEnd/>
            <a:tailEnd/>
          </a:ln>
        </p:spPr>
        <p:txBody>
          <a:bodyPr wrap="square">
            <a:spAutoFit/>
          </a:bodyPr>
          <a:lstStyle/>
          <a:p>
            <a:pPr eaLnBrk="0" hangingPunct="0"/>
            <a:r>
              <a:rPr lang="en-US" sz="1600" b="1" dirty="0" err="1">
                <a:solidFill>
                  <a:srgbClr val="000000"/>
                </a:solidFill>
              </a:rPr>
              <a:t>Estructura</a:t>
            </a:r>
            <a:r>
              <a:rPr lang="en-US" sz="1600" b="1" dirty="0">
                <a:solidFill>
                  <a:srgbClr val="000000"/>
                </a:solidFill>
              </a:rPr>
              <a:t> de </a:t>
            </a:r>
            <a:r>
              <a:rPr lang="en-US" sz="1600" b="1" dirty="0" err="1">
                <a:solidFill>
                  <a:srgbClr val="000000"/>
                </a:solidFill>
              </a:rPr>
              <a:t>tarjeta</a:t>
            </a:r>
            <a:endParaRPr lang="en-US" sz="1600" b="1" dirty="0">
              <a:solidFill>
                <a:srgbClr val="000000"/>
              </a:solidFill>
            </a:endParaRPr>
          </a:p>
          <a:p>
            <a:pPr eaLnBrk="0" hangingPunct="0"/>
            <a:r>
              <a:rPr lang="en-US" sz="1600" dirty="0" err="1">
                <a:solidFill>
                  <a:srgbClr val="000000"/>
                </a:solidFill>
              </a:rPr>
              <a:t>Descripción</a:t>
            </a:r>
            <a:r>
              <a:rPr lang="en-US" sz="1600" dirty="0">
                <a:solidFill>
                  <a:srgbClr val="000000"/>
                </a:solidFill>
              </a:rPr>
              <a:t> del </a:t>
            </a:r>
            <a:r>
              <a:rPr lang="en-US" sz="1600" dirty="0" err="1">
                <a:solidFill>
                  <a:srgbClr val="000000"/>
                </a:solidFill>
              </a:rPr>
              <a:t>sistema</a:t>
            </a:r>
            <a:r>
              <a:rPr lang="en-US" sz="1600" dirty="0">
                <a:solidFill>
                  <a:srgbClr val="000000"/>
                </a:solidFill>
              </a:rPr>
              <a:t> de </a:t>
            </a:r>
            <a:r>
              <a:rPr lang="en-US" sz="1600" dirty="0" err="1">
                <a:solidFill>
                  <a:srgbClr val="000000"/>
                </a:solidFill>
              </a:rPr>
              <a:t>archivos</a:t>
            </a:r>
            <a:endParaRPr lang="en-US" sz="1600" dirty="0">
              <a:solidFill>
                <a:srgbClr val="000000"/>
              </a:solidFill>
            </a:endParaRPr>
          </a:p>
          <a:p>
            <a:pPr eaLnBrk="0" hangingPunct="0"/>
            <a:r>
              <a:rPr lang="en-US" sz="1600" dirty="0" err="1">
                <a:solidFill>
                  <a:srgbClr val="000000"/>
                </a:solidFill>
              </a:rPr>
              <a:t>Internos</a:t>
            </a:r>
            <a:r>
              <a:rPr lang="en-US" sz="1600" dirty="0">
                <a:solidFill>
                  <a:srgbClr val="000000"/>
                </a:solidFill>
              </a:rPr>
              <a:t> de </a:t>
            </a:r>
            <a:r>
              <a:rPr lang="en-US" sz="1600" dirty="0" err="1">
                <a:solidFill>
                  <a:srgbClr val="000000"/>
                </a:solidFill>
              </a:rPr>
              <a:t>tarjeta</a:t>
            </a:r>
            <a:r>
              <a:rPr lang="en-US" sz="1600" dirty="0">
                <a:solidFill>
                  <a:srgbClr val="000000"/>
                </a:solidFill>
              </a:rPr>
              <a:t> </a:t>
            </a:r>
            <a:r>
              <a:rPr lang="en-US" sz="1600" dirty="0" err="1">
                <a:solidFill>
                  <a:srgbClr val="000000"/>
                </a:solidFill>
              </a:rPr>
              <a:t>inteligente</a:t>
            </a:r>
            <a:endParaRPr lang="en-US" sz="1600" dirty="0">
              <a:solidFill>
                <a:srgbClr val="000000"/>
              </a:solidFill>
            </a:endParaRPr>
          </a:p>
          <a:p>
            <a:pPr eaLnBrk="0" hangingPunct="0"/>
            <a:endParaRPr lang="en-US" sz="1600" dirty="0">
              <a:solidFill>
                <a:srgbClr val="000000"/>
              </a:solidFill>
            </a:endParaRPr>
          </a:p>
        </p:txBody>
      </p:sp>
      <p:sp>
        <p:nvSpPr>
          <p:cNvPr id="9" name="Text Box 26"/>
          <p:cNvSpPr txBox="1">
            <a:spLocks noChangeArrowheads="1"/>
          </p:cNvSpPr>
          <p:nvPr/>
        </p:nvSpPr>
        <p:spPr bwMode="auto">
          <a:xfrm>
            <a:off x="6038850" y="2847975"/>
            <a:ext cx="3105150" cy="1570038"/>
          </a:xfrm>
          <a:prstGeom prst="rect">
            <a:avLst/>
          </a:prstGeom>
          <a:noFill/>
          <a:ln w="9525">
            <a:noFill/>
            <a:miter lim="800000"/>
            <a:headEnd/>
            <a:tailEnd/>
          </a:ln>
        </p:spPr>
        <p:txBody>
          <a:bodyPr wrap="none">
            <a:spAutoFit/>
          </a:bodyPr>
          <a:lstStyle/>
          <a:p>
            <a:pPr eaLnBrk="0" hangingPunct="0"/>
            <a:r>
              <a:rPr lang="en-US" sz="1600" dirty="0">
                <a:solidFill>
                  <a:srgbClr val="000000"/>
                </a:solidFill>
              </a:rPr>
              <a:t>La </a:t>
            </a:r>
            <a:r>
              <a:rPr lang="en-US" sz="1600" dirty="0" err="1">
                <a:solidFill>
                  <a:srgbClr val="000000"/>
                </a:solidFill>
              </a:rPr>
              <a:t>estructura</a:t>
            </a:r>
            <a:r>
              <a:rPr lang="en-US" sz="1600" dirty="0">
                <a:solidFill>
                  <a:srgbClr val="000000"/>
                </a:solidFill>
              </a:rPr>
              <a:t> </a:t>
            </a:r>
            <a:r>
              <a:rPr lang="en-US" sz="1600" dirty="0" err="1">
                <a:solidFill>
                  <a:srgbClr val="000000"/>
                </a:solidFill>
              </a:rPr>
              <a:t>puede</a:t>
            </a:r>
            <a:r>
              <a:rPr lang="en-US" sz="1600" dirty="0">
                <a:solidFill>
                  <a:srgbClr val="000000"/>
                </a:solidFill>
              </a:rPr>
              <a:t> </a:t>
            </a:r>
            <a:r>
              <a:rPr lang="en-US" sz="1600" dirty="0" err="1">
                <a:solidFill>
                  <a:srgbClr val="000000"/>
                </a:solidFill>
              </a:rPr>
              <a:t>consistir</a:t>
            </a:r>
            <a:r>
              <a:rPr lang="en-US" sz="1600" dirty="0">
                <a:solidFill>
                  <a:srgbClr val="000000"/>
                </a:solidFill>
              </a:rPr>
              <a:t> en</a:t>
            </a:r>
          </a:p>
          <a:p>
            <a:pPr eaLnBrk="0" hangingPunct="0">
              <a:buFont typeface="Wingdings" charset="2"/>
              <a:buChar char="ü"/>
            </a:pPr>
            <a:r>
              <a:rPr lang="en-US" sz="1600" dirty="0">
                <a:solidFill>
                  <a:srgbClr val="000000"/>
                </a:solidFill>
              </a:rPr>
              <a:t> </a:t>
            </a:r>
            <a:r>
              <a:rPr lang="en-US" sz="1600" dirty="0" err="1">
                <a:solidFill>
                  <a:srgbClr val="000000"/>
                </a:solidFill>
              </a:rPr>
              <a:t>Archivos</a:t>
            </a:r>
            <a:r>
              <a:rPr lang="en-US" sz="1600" dirty="0">
                <a:solidFill>
                  <a:srgbClr val="000000"/>
                </a:solidFill>
              </a:rPr>
              <a:t> </a:t>
            </a:r>
            <a:r>
              <a:rPr lang="en-US" sz="1600" dirty="0" err="1">
                <a:solidFill>
                  <a:srgbClr val="000000"/>
                </a:solidFill>
              </a:rPr>
              <a:t>directorio</a:t>
            </a:r>
            <a:endParaRPr lang="en-US" sz="1600" dirty="0">
              <a:solidFill>
                <a:srgbClr val="000000"/>
              </a:solidFill>
            </a:endParaRPr>
          </a:p>
          <a:p>
            <a:pPr eaLnBrk="0" hangingPunct="0">
              <a:buFont typeface="Wingdings" charset="2"/>
              <a:buChar char="ü"/>
            </a:pPr>
            <a:r>
              <a:rPr lang="en-US" sz="1600" dirty="0">
                <a:solidFill>
                  <a:srgbClr val="000000"/>
                </a:solidFill>
              </a:rPr>
              <a:t> </a:t>
            </a:r>
            <a:r>
              <a:rPr lang="en-US" sz="1600" dirty="0" err="1">
                <a:solidFill>
                  <a:srgbClr val="000000"/>
                </a:solidFill>
              </a:rPr>
              <a:t>Archivos</a:t>
            </a:r>
            <a:r>
              <a:rPr lang="en-US" sz="1600" dirty="0">
                <a:solidFill>
                  <a:srgbClr val="000000"/>
                </a:solidFill>
              </a:rPr>
              <a:t> </a:t>
            </a:r>
            <a:r>
              <a:rPr lang="en-US" sz="1600" dirty="0" err="1">
                <a:solidFill>
                  <a:srgbClr val="000000"/>
                </a:solidFill>
              </a:rPr>
              <a:t>elementales</a:t>
            </a:r>
            <a:endParaRPr lang="en-US" sz="1600" dirty="0">
              <a:solidFill>
                <a:srgbClr val="000000"/>
              </a:solidFill>
            </a:endParaRPr>
          </a:p>
          <a:p>
            <a:pPr lvl="1" eaLnBrk="0" hangingPunct="0">
              <a:buFontTx/>
              <a:buChar char="•"/>
            </a:pPr>
            <a:r>
              <a:rPr lang="en-US" sz="1600" dirty="0">
                <a:solidFill>
                  <a:srgbClr val="000000"/>
                </a:solidFill>
              </a:rPr>
              <a:t> </a:t>
            </a:r>
            <a:r>
              <a:rPr lang="en-US" sz="1600" dirty="0" err="1">
                <a:solidFill>
                  <a:srgbClr val="000000"/>
                </a:solidFill>
              </a:rPr>
              <a:t>lineales</a:t>
            </a:r>
            <a:endParaRPr lang="en-US" sz="1600" dirty="0">
              <a:solidFill>
                <a:srgbClr val="000000"/>
              </a:solidFill>
            </a:endParaRPr>
          </a:p>
          <a:p>
            <a:pPr lvl="1" eaLnBrk="0" hangingPunct="0">
              <a:buFontTx/>
              <a:buChar char="•"/>
            </a:pPr>
            <a:r>
              <a:rPr lang="en-US" sz="1600" dirty="0">
                <a:solidFill>
                  <a:srgbClr val="000000"/>
                </a:solidFill>
              </a:rPr>
              <a:t> </a:t>
            </a:r>
            <a:r>
              <a:rPr lang="en-US" sz="1600" dirty="0" err="1">
                <a:solidFill>
                  <a:srgbClr val="000000"/>
                </a:solidFill>
              </a:rPr>
              <a:t>cíclicos</a:t>
            </a:r>
            <a:endParaRPr lang="en-US" sz="1600" dirty="0">
              <a:solidFill>
                <a:srgbClr val="000000"/>
              </a:solidFill>
            </a:endParaRPr>
          </a:p>
          <a:p>
            <a:pPr lvl="1" eaLnBrk="0" hangingPunct="0">
              <a:buFontTx/>
              <a:buChar char="•"/>
            </a:pPr>
            <a:r>
              <a:rPr lang="en-US" sz="1600" dirty="0">
                <a:solidFill>
                  <a:srgbClr val="000000"/>
                </a:solidFill>
              </a:rPr>
              <a:t> </a:t>
            </a:r>
            <a:r>
              <a:rPr lang="en-US" sz="1600" dirty="0" err="1">
                <a:solidFill>
                  <a:srgbClr val="000000"/>
                </a:solidFill>
              </a:rPr>
              <a:t>transparentes</a:t>
            </a:r>
            <a:endParaRPr lang="en-US" sz="1600" dirty="0"/>
          </a:p>
        </p:txBody>
      </p:sp>
      <p:sp>
        <p:nvSpPr>
          <p:cNvPr id="10" name="Line 28"/>
          <p:cNvSpPr>
            <a:spLocks noChangeShapeType="1"/>
          </p:cNvSpPr>
          <p:nvPr/>
        </p:nvSpPr>
        <p:spPr bwMode="auto">
          <a:xfrm flipH="1" flipV="1">
            <a:off x="1114425" y="2324099"/>
            <a:ext cx="4909004" cy="883557"/>
          </a:xfrm>
          <a:prstGeom prst="line">
            <a:avLst/>
          </a:prstGeom>
          <a:noFill/>
          <a:ln w="38100">
            <a:solidFill>
              <a:srgbClr val="FF9933"/>
            </a:solidFill>
            <a:round/>
            <a:headEnd/>
            <a:tailEnd type="triangle" w="med" len="med"/>
          </a:ln>
        </p:spPr>
        <p:txBody>
          <a:bodyPr anchor="ctr"/>
          <a:lstStyle/>
          <a:p>
            <a:endParaRPr lang="es-MX"/>
          </a:p>
        </p:txBody>
      </p:sp>
      <p:sp>
        <p:nvSpPr>
          <p:cNvPr id="11" name="Line 29"/>
          <p:cNvSpPr>
            <a:spLocks noChangeShapeType="1"/>
          </p:cNvSpPr>
          <p:nvPr/>
        </p:nvSpPr>
        <p:spPr bwMode="auto">
          <a:xfrm flipH="1" flipV="1">
            <a:off x="1500188" y="2786063"/>
            <a:ext cx="4508726" cy="697366"/>
          </a:xfrm>
          <a:prstGeom prst="line">
            <a:avLst/>
          </a:prstGeom>
          <a:noFill/>
          <a:ln w="38100">
            <a:solidFill>
              <a:srgbClr val="FF9933"/>
            </a:solidFill>
            <a:round/>
            <a:headEnd/>
            <a:tailEnd type="triangle" w="med" len="med"/>
          </a:ln>
        </p:spPr>
        <p:txBody>
          <a:bodyPr anchor="ctr"/>
          <a:lstStyle/>
          <a:p>
            <a:endParaRPr lang="es-MX"/>
          </a:p>
        </p:txBody>
      </p:sp>
      <p:sp>
        <p:nvSpPr>
          <p:cNvPr id="12" name="Line 30"/>
          <p:cNvSpPr>
            <a:spLocks noChangeShapeType="1"/>
          </p:cNvSpPr>
          <p:nvPr/>
        </p:nvSpPr>
        <p:spPr bwMode="auto">
          <a:xfrm flipH="1" flipV="1">
            <a:off x="1571623" y="4000498"/>
            <a:ext cx="4988833" cy="237672"/>
          </a:xfrm>
          <a:prstGeom prst="line">
            <a:avLst/>
          </a:prstGeom>
          <a:noFill/>
          <a:ln w="38100">
            <a:solidFill>
              <a:srgbClr val="FF9933"/>
            </a:solidFill>
            <a:round/>
            <a:headEnd/>
            <a:tailEnd type="triangle" w="med" len="med"/>
          </a:ln>
        </p:spPr>
        <p:txBody>
          <a:bodyPr anchor="ctr"/>
          <a:lstStyle/>
          <a:p>
            <a:endParaRPr lang="es-MX"/>
          </a:p>
        </p:txBody>
      </p:sp>
      <p:sp>
        <p:nvSpPr>
          <p:cNvPr id="15"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20844"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
        <p:nvSpPr>
          <p:cNvPr id="16" name="Line 29"/>
          <p:cNvSpPr>
            <a:spLocks noChangeShapeType="1"/>
          </p:cNvSpPr>
          <p:nvPr/>
        </p:nvSpPr>
        <p:spPr bwMode="auto">
          <a:xfrm flipH="1" flipV="1">
            <a:off x="1553029" y="3526970"/>
            <a:ext cx="4920342" cy="232230"/>
          </a:xfrm>
          <a:prstGeom prst="line">
            <a:avLst/>
          </a:prstGeom>
          <a:noFill/>
          <a:ln w="38100">
            <a:solidFill>
              <a:srgbClr val="FF9933"/>
            </a:solidFill>
            <a:round/>
            <a:headEnd/>
            <a:tailEnd type="triangle" w="med" len="med"/>
          </a:ln>
        </p:spPr>
        <p:txBody>
          <a:bodyPr anchor="ctr"/>
          <a:lstStyle/>
          <a:p>
            <a:endParaRPr lang="es-MX"/>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to="" calcmode="lin" valueType="num">
                                      <p:cBhvr>
                                        <p:cTn id="12" dur="1" fill="hold"/>
                                        <p:tgtEl>
                                          <p:spTgt spid="9"/>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to="" calcmode="lin" valueType="num">
                                      <p:cBhvr>
                                        <p:cTn id="17" dur="1" fill="hold"/>
                                        <p:tgtEl>
                                          <p:spTgt spid="10"/>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to="" calcmode="lin" valueType="num">
                                      <p:cBhvr>
                                        <p:cTn id="22" dur="1" fill="hold"/>
                                        <p:tgtEl>
                                          <p:spTgt spid="11"/>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to="" calcmode="lin" valueType="num">
                                      <p:cBhvr>
                                        <p:cTn id="27" dur="1" fill="hold"/>
                                        <p:tgtEl>
                                          <p:spTgt spid="12"/>
                                        </p:tgtEl>
                                        <p:attrNameLst>
                                          <p:attrName/>
                                        </p:attrNameLst>
                                      </p:cBhvr>
                                    </p:anim>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4"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 to="" calcmode="lin" valueType="num">
                                      <p:cBhvr>
                                        <p:cTn id="34" dur="1" fill="hold"/>
                                        <p:tgtEl>
                                          <p:spTgt spid="1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2" grpId="0" animBg="1"/>
      <p:bldP spid="15" grpId="0"/>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p:cNvPicPr>
            <a:picLocks noChangeAspect="1" noChangeArrowheads="1"/>
          </p:cNvPicPr>
          <p:nvPr/>
        </p:nvPicPr>
        <p:blipFill>
          <a:blip r:embed="rId3" cstate="print"/>
          <a:srcRect/>
          <a:stretch>
            <a:fillRect/>
          </a:stretch>
        </p:blipFill>
        <p:spPr bwMode="auto">
          <a:xfrm>
            <a:off x="396875" y="1033463"/>
            <a:ext cx="5492750" cy="5264150"/>
          </a:xfrm>
          <a:prstGeom prst="rect">
            <a:avLst/>
          </a:prstGeom>
          <a:noFill/>
          <a:ln w="9525">
            <a:noFill/>
            <a:miter lim="800000"/>
            <a:headEnd/>
            <a:tailEnd/>
          </a:ln>
        </p:spPr>
      </p:pic>
      <p:sp>
        <p:nvSpPr>
          <p:cNvPr id="135171" name="Title 1"/>
          <p:cNvSpPr>
            <a:spLocks noGrp="1"/>
          </p:cNvSpPr>
          <p:nvPr>
            <p:ph type="title"/>
          </p:nvPr>
        </p:nvSpPr>
        <p:spPr>
          <a:xfrm>
            <a:off x="0" y="200025"/>
            <a:ext cx="9144000" cy="550863"/>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135172" name="Slide Number Placeholder 3"/>
          <p:cNvSpPr>
            <a:spLocks noGrp="1"/>
          </p:cNvSpPr>
          <p:nvPr>
            <p:ph type="sldNum" sz="quarter" idx="10"/>
          </p:nvPr>
        </p:nvSpPr>
        <p:spPr bwMode="auto">
          <a:noFill/>
          <a:ln>
            <a:miter lim="800000"/>
            <a:headEnd/>
            <a:tailEnd/>
          </a:ln>
        </p:spPr>
        <p:txBody>
          <a:bodyPr/>
          <a:lstStyle/>
          <a:p>
            <a:fld id="{490772A7-1BA1-456D-AB97-8EA9DED8CCC3}" type="slidenum">
              <a:rPr lang="en-US"/>
              <a:pPr/>
              <a:t>41</a:t>
            </a:fld>
            <a:endParaRPr lang="en-US"/>
          </a:p>
        </p:txBody>
      </p:sp>
      <p:sp>
        <p:nvSpPr>
          <p:cNvPr id="7" name="Rectangle 8"/>
          <p:cNvSpPr>
            <a:spLocks noChangeArrowheads="1"/>
          </p:cNvSpPr>
          <p:nvPr/>
        </p:nvSpPr>
        <p:spPr bwMode="auto">
          <a:xfrm>
            <a:off x="2895600" y="1104900"/>
            <a:ext cx="762000" cy="2254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0489" name="Rectangle 23"/>
          <p:cNvSpPr>
            <a:spLocks noChangeArrowheads="1"/>
          </p:cNvSpPr>
          <p:nvPr/>
        </p:nvSpPr>
        <p:spPr bwMode="auto">
          <a:xfrm>
            <a:off x="2122488" y="2247900"/>
            <a:ext cx="3676650" cy="171450"/>
          </a:xfrm>
          <a:prstGeom prst="rect">
            <a:avLst/>
          </a:prstGeom>
          <a:noFill/>
          <a:ln w="38100">
            <a:solidFill>
              <a:srgbClr val="0000FF"/>
            </a:solidFill>
            <a:miter lim="800000"/>
            <a:headEnd/>
            <a:tailEnd/>
          </a:ln>
        </p:spPr>
        <p:txBody>
          <a:bodyPr wrap="none" anchor="ctr"/>
          <a:lstStyle/>
          <a:p>
            <a:pPr eaLnBrk="0" hangingPunct="0"/>
            <a:endParaRPr lang="en-US"/>
          </a:p>
        </p:txBody>
      </p:sp>
      <p:sp>
        <p:nvSpPr>
          <p:cNvPr id="20490" name="Rectangle 24"/>
          <p:cNvSpPr>
            <a:spLocks noChangeArrowheads="1"/>
          </p:cNvSpPr>
          <p:nvPr/>
        </p:nvSpPr>
        <p:spPr bwMode="auto">
          <a:xfrm>
            <a:off x="2095500" y="3225800"/>
            <a:ext cx="2066925" cy="169863"/>
          </a:xfrm>
          <a:prstGeom prst="rect">
            <a:avLst/>
          </a:prstGeom>
          <a:noFill/>
          <a:ln w="38100">
            <a:solidFill>
              <a:srgbClr val="0000FF"/>
            </a:solidFill>
            <a:miter lim="800000"/>
            <a:headEnd/>
            <a:tailEnd/>
          </a:ln>
        </p:spPr>
        <p:txBody>
          <a:bodyPr wrap="none" anchor="ctr"/>
          <a:lstStyle/>
          <a:p>
            <a:pPr eaLnBrk="0" hangingPunct="0"/>
            <a:endParaRPr lang="en-US"/>
          </a:p>
        </p:txBody>
      </p:sp>
      <p:sp>
        <p:nvSpPr>
          <p:cNvPr id="16" name="Text Box 31"/>
          <p:cNvSpPr txBox="1">
            <a:spLocks noChangeArrowheads="1"/>
          </p:cNvSpPr>
          <p:nvPr/>
        </p:nvSpPr>
        <p:spPr bwMode="auto">
          <a:xfrm>
            <a:off x="5805715" y="5544456"/>
            <a:ext cx="3135085" cy="830997"/>
          </a:xfrm>
          <a:prstGeom prst="rect">
            <a:avLst/>
          </a:prstGeom>
          <a:noFill/>
          <a:ln w="9525">
            <a:noFill/>
            <a:miter lim="800000"/>
            <a:headEnd/>
            <a:tailEnd/>
          </a:ln>
        </p:spPr>
        <p:txBody>
          <a:bodyPr wrap="square">
            <a:spAutoFit/>
          </a:bodyPr>
          <a:lstStyle/>
          <a:p>
            <a:pPr eaLnBrk="0" hangingPunct="0"/>
            <a:r>
              <a:rPr lang="en-US" sz="1600" b="1" dirty="0" err="1">
                <a:solidFill>
                  <a:srgbClr val="FF0066"/>
                </a:solidFill>
              </a:rPr>
              <a:t>Dominio</a:t>
            </a:r>
            <a:r>
              <a:rPr lang="en-US" sz="1600" b="1" dirty="0">
                <a:solidFill>
                  <a:srgbClr val="FF0066"/>
                </a:solidFill>
              </a:rPr>
              <a:t> de </a:t>
            </a:r>
            <a:r>
              <a:rPr lang="en-US" sz="1600" b="1" dirty="0" err="1">
                <a:solidFill>
                  <a:srgbClr val="FF0066"/>
                </a:solidFill>
              </a:rPr>
              <a:t>seguridad</a:t>
            </a:r>
            <a:r>
              <a:rPr lang="en-US" sz="1600" b="1" dirty="0">
                <a:solidFill>
                  <a:srgbClr val="FF0066"/>
                </a:solidFill>
              </a:rPr>
              <a:t> </a:t>
            </a:r>
            <a:r>
              <a:rPr lang="en-US" sz="1600" b="1" dirty="0" err="1">
                <a:solidFill>
                  <a:srgbClr val="FF0066"/>
                </a:solidFill>
              </a:rPr>
              <a:t>usados</a:t>
            </a:r>
            <a:r>
              <a:rPr lang="en-US" sz="1600" b="1" dirty="0">
                <a:solidFill>
                  <a:srgbClr val="FF0066"/>
                </a:solidFill>
              </a:rPr>
              <a:t> en </a:t>
            </a:r>
            <a:r>
              <a:rPr lang="en-US" sz="1600" b="1" dirty="0" smtClean="0">
                <a:solidFill>
                  <a:srgbClr val="FF0066"/>
                </a:solidFill>
              </a:rPr>
              <a:t>los </a:t>
            </a:r>
            <a:r>
              <a:rPr lang="en-US" sz="1600" b="1" dirty="0" err="1" smtClean="0">
                <a:solidFill>
                  <a:srgbClr val="FF0066"/>
                </a:solidFill>
              </a:rPr>
              <a:t>parámetros</a:t>
            </a:r>
            <a:r>
              <a:rPr lang="en-US" sz="1600" b="1" dirty="0" smtClean="0">
                <a:solidFill>
                  <a:srgbClr val="FF0066"/>
                </a:solidFill>
              </a:rPr>
              <a:t> </a:t>
            </a:r>
            <a:r>
              <a:rPr lang="en-US" sz="1600" b="1" dirty="0">
                <a:solidFill>
                  <a:srgbClr val="FF0066"/>
                </a:solidFill>
              </a:rPr>
              <a:t>de </a:t>
            </a:r>
            <a:r>
              <a:rPr lang="en-US" sz="1600" b="1" dirty="0" err="1">
                <a:solidFill>
                  <a:srgbClr val="FF0066"/>
                </a:solidFill>
              </a:rPr>
              <a:t>seguridad</a:t>
            </a:r>
            <a:r>
              <a:rPr lang="en-US" sz="1600" b="1" dirty="0">
                <a:solidFill>
                  <a:srgbClr val="FF0066"/>
                </a:solidFill>
              </a:rPr>
              <a:t> de la </a:t>
            </a:r>
            <a:r>
              <a:rPr lang="en-US" sz="1600" b="1" dirty="0" err="1">
                <a:solidFill>
                  <a:srgbClr val="FF0066"/>
                </a:solidFill>
              </a:rPr>
              <a:t>tarjeta</a:t>
            </a:r>
            <a:endParaRPr lang="en-US" sz="1600" b="1" dirty="0">
              <a:solidFill>
                <a:srgbClr val="FF0066"/>
              </a:solidFill>
            </a:endParaRPr>
          </a:p>
        </p:txBody>
      </p:sp>
      <p:sp>
        <p:nvSpPr>
          <p:cNvPr id="17" name="Rectangle 22"/>
          <p:cNvSpPr>
            <a:spLocks noChangeArrowheads="1"/>
          </p:cNvSpPr>
          <p:nvPr/>
        </p:nvSpPr>
        <p:spPr bwMode="auto">
          <a:xfrm>
            <a:off x="2105025" y="3017838"/>
            <a:ext cx="3676650" cy="171450"/>
          </a:xfrm>
          <a:prstGeom prst="rect">
            <a:avLst/>
          </a:prstGeom>
          <a:noFill/>
          <a:ln w="38100">
            <a:solidFill>
              <a:srgbClr val="FF0066"/>
            </a:solidFill>
            <a:miter lim="800000"/>
            <a:headEnd/>
            <a:tailEnd/>
          </a:ln>
        </p:spPr>
        <p:txBody>
          <a:bodyPr wrap="none" anchor="ctr"/>
          <a:lstStyle/>
          <a:p>
            <a:pPr eaLnBrk="0" hangingPunct="0"/>
            <a:endParaRPr lang="en-US"/>
          </a:p>
        </p:txBody>
      </p:sp>
      <p:sp>
        <p:nvSpPr>
          <p:cNvPr id="21"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cxnSp>
        <p:nvCxnSpPr>
          <p:cNvPr id="24" name="Straight Connector 23"/>
          <p:cNvCxnSpPr/>
          <p:nvPr/>
        </p:nvCxnSpPr>
        <p:spPr>
          <a:xfrm>
            <a:off x="790575" y="2303463"/>
            <a:ext cx="628650" cy="9525"/>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95350" y="2452688"/>
            <a:ext cx="523875" cy="0"/>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00125" y="2605088"/>
            <a:ext cx="923925" cy="9525"/>
          </a:xfrm>
          <a:prstGeom prst="line">
            <a:avLst/>
          </a:prstGeom>
          <a:ln w="38100">
            <a:solidFill>
              <a:srgbClr val="FF9933"/>
            </a:solidFill>
          </a:ln>
        </p:spPr>
        <p:style>
          <a:lnRef idx="1">
            <a:schemeClr val="accent1"/>
          </a:lnRef>
          <a:fillRef idx="0">
            <a:schemeClr val="accent1"/>
          </a:fillRef>
          <a:effectRef idx="0">
            <a:schemeClr val="accent1"/>
          </a:effectRef>
          <a:fontRef idx="minor">
            <a:schemeClr val="tx1"/>
          </a:fontRef>
        </p:style>
      </p:cxnSp>
      <p:sp>
        <p:nvSpPr>
          <p:cNvPr id="19" name="Text Box 19"/>
          <p:cNvSpPr txBox="1">
            <a:spLocks noChangeArrowheads="1"/>
          </p:cNvSpPr>
          <p:nvPr/>
        </p:nvSpPr>
        <p:spPr bwMode="auto">
          <a:xfrm>
            <a:off x="5978525" y="1106488"/>
            <a:ext cx="3035300" cy="4524375"/>
          </a:xfrm>
          <a:prstGeom prst="rect">
            <a:avLst/>
          </a:prstGeom>
          <a:noFill/>
          <a:ln w="9525">
            <a:noFill/>
            <a:miter lim="800000"/>
            <a:headEnd/>
            <a:tailEnd/>
          </a:ln>
        </p:spPr>
        <p:txBody>
          <a:bodyPr>
            <a:spAutoFit/>
          </a:bodyPr>
          <a:lstStyle/>
          <a:p>
            <a:pPr eaLnBrk="0" hangingPunct="0"/>
            <a:r>
              <a:rPr lang="en-US" sz="1600" b="1">
                <a:solidFill>
                  <a:srgbClr val="000000"/>
                </a:solidFill>
              </a:rPr>
              <a:t>Por cada aplicación de tarjeta como:</a:t>
            </a:r>
          </a:p>
          <a:p>
            <a:pPr eaLnBrk="0" hangingPunct="0">
              <a:buFont typeface="Wingdings" charset="2"/>
              <a:buChar char="ü"/>
            </a:pPr>
            <a:r>
              <a:rPr lang="en-US" sz="1600" b="1">
                <a:solidFill>
                  <a:srgbClr val="000000"/>
                </a:solidFill>
              </a:rPr>
              <a:t> RFM</a:t>
            </a:r>
          </a:p>
          <a:p>
            <a:pPr lvl="1" eaLnBrk="0" hangingPunct="0">
              <a:buFont typeface="Arial" charset="0"/>
              <a:buChar char="•"/>
            </a:pPr>
            <a:r>
              <a:rPr lang="en-US" sz="1600" b="1">
                <a:solidFill>
                  <a:srgbClr val="000000"/>
                </a:solidFill>
              </a:rPr>
              <a:t> </a:t>
            </a:r>
            <a:r>
              <a:rPr lang="en-US" sz="1600">
                <a:solidFill>
                  <a:srgbClr val="000000"/>
                </a:solidFill>
              </a:rPr>
              <a:t>Para 2G: GSM</a:t>
            </a:r>
          </a:p>
          <a:p>
            <a:pPr lvl="1" eaLnBrk="0" hangingPunct="0">
              <a:buFont typeface="Arial" charset="0"/>
              <a:buChar char="•"/>
            </a:pPr>
            <a:r>
              <a:rPr lang="en-US" sz="1600">
                <a:solidFill>
                  <a:srgbClr val="000000"/>
                </a:solidFill>
              </a:rPr>
              <a:t> Para 3G: USIM</a:t>
            </a:r>
          </a:p>
          <a:p>
            <a:pPr lvl="1" eaLnBrk="0" hangingPunct="0">
              <a:buFont typeface="Arial" charset="0"/>
              <a:buChar char="•"/>
            </a:pPr>
            <a:r>
              <a:rPr lang="fr-FR" sz="1600">
                <a:solidFill>
                  <a:srgbClr val="000000"/>
                </a:solidFill>
              </a:rPr>
              <a:t> Para card platform: UICC</a:t>
            </a:r>
            <a:endParaRPr lang="en-US" sz="1600">
              <a:solidFill>
                <a:srgbClr val="000000"/>
              </a:solidFill>
            </a:endParaRPr>
          </a:p>
          <a:p>
            <a:pPr eaLnBrk="0" hangingPunct="0">
              <a:buFont typeface="Wingdings" charset="2"/>
              <a:buChar char="ü"/>
            </a:pPr>
            <a:r>
              <a:rPr lang="en-US" sz="1600" b="1">
                <a:solidFill>
                  <a:srgbClr val="000000"/>
                </a:solidFill>
              </a:rPr>
              <a:t>RAM</a:t>
            </a:r>
          </a:p>
          <a:p>
            <a:pPr eaLnBrk="0" hangingPunct="0">
              <a:buFont typeface="Wingdings" charset="2"/>
              <a:buChar char="ü"/>
            </a:pPr>
            <a:endParaRPr lang="en-US" sz="1600" b="1">
              <a:solidFill>
                <a:srgbClr val="000000"/>
              </a:solidFill>
            </a:endParaRPr>
          </a:p>
          <a:p>
            <a:pPr eaLnBrk="0" hangingPunct="0"/>
            <a:r>
              <a:rPr lang="fr-FR" sz="1600" b="1">
                <a:solidFill>
                  <a:srgbClr val="000000"/>
                </a:solidFill>
              </a:rPr>
              <a:t>existen:</a:t>
            </a:r>
          </a:p>
          <a:p>
            <a:pPr lvl="1" eaLnBrk="0" hangingPunct="0">
              <a:buFont typeface="Arial" charset="0"/>
              <a:buChar char="•"/>
            </a:pPr>
            <a:r>
              <a:rPr lang="en-US" sz="1600">
                <a:solidFill>
                  <a:srgbClr val="000000"/>
                </a:solidFill>
              </a:rPr>
              <a:t> Paquetes de archivos Java</a:t>
            </a:r>
          </a:p>
          <a:p>
            <a:pPr lvl="1" eaLnBrk="0" hangingPunct="0">
              <a:buFont typeface="Arial" charset="0"/>
              <a:buChar char="•"/>
            </a:pPr>
            <a:r>
              <a:rPr lang="en-US" sz="1600">
                <a:solidFill>
                  <a:srgbClr val="000000"/>
                </a:solidFill>
              </a:rPr>
              <a:t> Java applets</a:t>
            </a:r>
          </a:p>
          <a:p>
            <a:pPr lvl="1" eaLnBrk="0" hangingPunct="0">
              <a:buFont typeface="Arial" charset="0"/>
              <a:buChar char="•"/>
            </a:pPr>
            <a:r>
              <a:rPr lang="en-US" sz="1600">
                <a:solidFill>
                  <a:srgbClr val="000000"/>
                </a:solidFill>
              </a:rPr>
              <a:t>instancias Java applet</a:t>
            </a:r>
          </a:p>
          <a:p>
            <a:pPr lvl="1" eaLnBrk="0" hangingPunct="0">
              <a:buFont typeface="Arial" charset="0"/>
              <a:buChar char="•"/>
            </a:pPr>
            <a:endParaRPr lang="en-US" sz="1600">
              <a:solidFill>
                <a:srgbClr val="000000"/>
              </a:solidFill>
            </a:endParaRPr>
          </a:p>
          <a:p>
            <a:pPr eaLnBrk="0" hangingPunct="0"/>
            <a:r>
              <a:rPr lang="fr-FR" sz="1600" b="1">
                <a:solidFill>
                  <a:srgbClr val="000000"/>
                </a:solidFill>
              </a:rPr>
              <a:t>Identificados por:</a:t>
            </a:r>
          </a:p>
          <a:p>
            <a:pPr lvl="1" eaLnBrk="0" hangingPunct="0">
              <a:buFont typeface="Arial" charset="0"/>
              <a:buChar char="•"/>
            </a:pPr>
            <a:r>
              <a:rPr lang="en-US" sz="1600">
                <a:solidFill>
                  <a:srgbClr val="000000"/>
                </a:solidFill>
              </a:rPr>
              <a:t>  Instance AID</a:t>
            </a:r>
          </a:p>
          <a:p>
            <a:pPr lvl="1" eaLnBrk="0" hangingPunct="0">
              <a:buFont typeface="Arial" charset="0"/>
              <a:buChar char="•"/>
            </a:pPr>
            <a:r>
              <a:rPr lang="fr-FR" sz="1600">
                <a:solidFill>
                  <a:srgbClr val="000000"/>
                </a:solidFill>
              </a:rPr>
              <a:t> TAR</a:t>
            </a:r>
            <a:endParaRPr lang="en-US" sz="1600">
              <a:solidFill>
                <a:srgbClr val="000000"/>
              </a:solidFill>
            </a:endParaRPr>
          </a:p>
        </p:txBody>
      </p:sp>
      <p:cxnSp>
        <p:nvCxnSpPr>
          <p:cNvPr id="23" name="Straight Arrow Connector 22"/>
          <p:cNvCxnSpPr>
            <a:stCxn id="16" idx="1"/>
          </p:cNvCxnSpPr>
          <p:nvPr/>
        </p:nvCxnSpPr>
        <p:spPr>
          <a:xfrm rot="10800000">
            <a:off x="4702629" y="3207657"/>
            <a:ext cx="1103086" cy="2752298"/>
          </a:xfrm>
          <a:prstGeom prst="straightConnector1">
            <a:avLst/>
          </a:prstGeom>
          <a:ln w="25400">
            <a:solidFill>
              <a:srgbClr val="FF0066"/>
            </a:solidFill>
            <a:tailEnd type="arrow"/>
          </a:ln>
        </p:spPr>
        <p:style>
          <a:lnRef idx="1">
            <a:schemeClr val="accent1"/>
          </a:lnRef>
          <a:fillRef idx="0">
            <a:schemeClr val="accent1"/>
          </a:fillRef>
          <a:effectRef idx="0">
            <a:schemeClr val="accent1"/>
          </a:effectRef>
          <a:fontRef idx="minor">
            <a:schemeClr val="tx1"/>
          </a:fontRef>
        </p:style>
      </p:cxnSp>
      <p:sp>
        <p:nvSpPr>
          <p:cNvPr id="135185"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par>
                                <p:cTn id="8" presetID="27" presetClass="entr" presetSubtype="0" fill="hold" nodeType="withEffect">
                                  <p:stCondLst>
                                    <p:cond delay="0"/>
                                  </p:stCondLst>
                                  <p:iterate type="lt">
                                    <p:tmPct val="50000"/>
                                  </p:iterate>
                                  <p:childTnLst>
                                    <p:set>
                                      <p:cBhvr>
                                        <p:cTn id="9" dur="1" fill="hold">
                                          <p:stCondLst>
                                            <p:cond delay="0"/>
                                          </p:stCondLst>
                                        </p:cTn>
                                        <p:tgtEl>
                                          <p:spTgt spid="19">
                                            <p:txEl>
                                              <p:pRg st="0" end="0"/>
                                            </p:txEl>
                                          </p:spTgt>
                                        </p:tgtEl>
                                        <p:attrNameLst>
                                          <p:attrName>style.visibility</p:attrName>
                                        </p:attrNameLst>
                                      </p:cBhvr>
                                      <p:to>
                                        <p:strVal val="visible"/>
                                      </p:to>
                                    </p:set>
                                    <p:anim calcmode="discrete" valueType="clr">
                                      <p:cBhvr override="childStyle">
                                        <p:cTn id="10" dur="80"/>
                                        <p:tgtEl>
                                          <p:spTgt spid="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 dur="80"/>
                                        <p:tgtEl>
                                          <p:spTgt spid="19">
                                            <p:txEl>
                                              <p:pRg st="0" end="0"/>
                                            </p:txEl>
                                          </p:spTgt>
                                        </p:tgtEl>
                                        <p:attrNameLst>
                                          <p:attrName>fillcolor</p:attrName>
                                        </p:attrNameLst>
                                      </p:cBhvr>
                                      <p:tavLst>
                                        <p:tav tm="0">
                                          <p:val>
                                            <p:clrVal>
                                              <a:schemeClr val="accent2"/>
                                            </p:clrVal>
                                          </p:val>
                                        </p:tav>
                                        <p:tav tm="50000">
                                          <p:val>
                                            <p:clrVal>
                                              <a:schemeClr val="hlink"/>
                                            </p:clrVal>
                                          </p:val>
                                        </p:tav>
                                      </p:tavLst>
                                    </p:anim>
                                    <p:set>
                                      <p:cBhvr>
                                        <p:cTn id="12" dur="80"/>
                                        <p:tgtEl>
                                          <p:spTgt spid="19">
                                            <p:txEl>
                                              <p:pRg st="0" end="0"/>
                                            </p:txEl>
                                          </p:spTgt>
                                        </p:tgtEl>
                                        <p:attrNameLst>
                                          <p:attrName>fill.type</p:attrName>
                                        </p:attrNameLst>
                                      </p:cBhvr>
                                      <p:to>
                                        <p:strVal val="solid"/>
                                      </p:to>
                                    </p:set>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19">
                                            <p:txEl>
                                              <p:pRg st="1" end="1"/>
                                            </p:txEl>
                                          </p:spTgt>
                                        </p:tgtEl>
                                        <p:attrNameLst>
                                          <p:attrName>style.visibility</p:attrName>
                                        </p:attrNameLst>
                                      </p:cBhvr>
                                      <p:to>
                                        <p:strVal val="visible"/>
                                      </p:to>
                                    </p:set>
                                    <p:animEffect transition="in" filter="fade">
                                      <p:cBhvr>
                                        <p:cTn id="17" dur="800" decel="100000"/>
                                        <p:tgtEl>
                                          <p:spTgt spid="19">
                                            <p:txEl>
                                              <p:pRg st="1" end="1"/>
                                            </p:txEl>
                                          </p:spTgt>
                                        </p:tgtEl>
                                      </p:cBhvr>
                                    </p:animEffect>
                                    <p:anim calcmode="lin" valueType="num">
                                      <p:cBhvr>
                                        <p:cTn id="18" dur="800" decel="100000" fill="hold"/>
                                        <p:tgtEl>
                                          <p:spTgt spid="19">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19">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19">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19">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19">
                                            <p:txEl>
                                              <p:pRg st="1" end="1"/>
                                            </p:txEl>
                                          </p:spTgt>
                                        </p:tgtEl>
                                        <p:attrNameLst>
                                          <p:attrName>ppt_y</p:attrName>
                                        </p:attrNameLst>
                                      </p:cBhvr>
                                      <p:tavLst>
                                        <p:tav tm="0">
                                          <p:val>
                                            <p:strVal val="#ppt_y+0.1"/>
                                          </p:val>
                                        </p:tav>
                                        <p:tav tm="100000">
                                          <p:val>
                                            <p:strVal val="#ppt_y"/>
                                          </p:val>
                                        </p:tav>
                                      </p:tavLst>
                                    </p:anim>
                                  </p:childTnLst>
                                </p:cTn>
                              </p:par>
                              <p:par>
                                <p:cTn id="23" presetID="30" presetClass="entr" presetSubtype="0" fill="hold" nodeType="with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animEffect transition="in" filter="fade">
                                      <p:cBhvr>
                                        <p:cTn id="25" dur="800" decel="100000"/>
                                        <p:tgtEl>
                                          <p:spTgt spid="19">
                                            <p:txEl>
                                              <p:pRg st="2" end="2"/>
                                            </p:txEl>
                                          </p:spTgt>
                                        </p:tgtEl>
                                      </p:cBhvr>
                                    </p:animEffect>
                                    <p:anim calcmode="lin" valueType="num">
                                      <p:cBhvr>
                                        <p:cTn id="26" dur="800" decel="100000" fill="hold"/>
                                        <p:tgtEl>
                                          <p:spTgt spid="19">
                                            <p:txEl>
                                              <p:pRg st="2" end="2"/>
                                            </p:txEl>
                                          </p:spTgt>
                                        </p:tgtEl>
                                        <p:attrNameLst>
                                          <p:attrName>style.rotation</p:attrName>
                                        </p:attrNameLst>
                                      </p:cBhvr>
                                      <p:tavLst>
                                        <p:tav tm="0">
                                          <p:val>
                                            <p:fltVal val="-90"/>
                                          </p:val>
                                        </p:tav>
                                        <p:tav tm="100000">
                                          <p:val>
                                            <p:fltVal val="0"/>
                                          </p:val>
                                        </p:tav>
                                      </p:tavLst>
                                    </p:anim>
                                    <p:anim calcmode="lin" valueType="num">
                                      <p:cBhvr>
                                        <p:cTn id="27" dur="800" decel="100000" fill="hold"/>
                                        <p:tgtEl>
                                          <p:spTgt spid="19">
                                            <p:txEl>
                                              <p:pRg st="2" end="2"/>
                                            </p:txEl>
                                          </p:spTgt>
                                        </p:tgtEl>
                                        <p:attrNameLst>
                                          <p:attrName>ppt_x</p:attrName>
                                        </p:attrNameLst>
                                      </p:cBhvr>
                                      <p:tavLst>
                                        <p:tav tm="0">
                                          <p:val>
                                            <p:strVal val="#ppt_x+0.4"/>
                                          </p:val>
                                        </p:tav>
                                        <p:tav tm="100000">
                                          <p:val>
                                            <p:strVal val="#ppt_x-0.05"/>
                                          </p:val>
                                        </p:tav>
                                      </p:tavLst>
                                    </p:anim>
                                    <p:anim calcmode="lin" valueType="num">
                                      <p:cBhvr>
                                        <p:cTn id="28" dur="800" decel="100000" fill="hold"/>
                                        <p:tgtEl>
                                          <p:spTgt spid="19">
                                            <p:txEl>
                                              <p:pRg st="2" end="2"/>
                                            </p:txEl>
                                          </p:spTgt>
                                        </p:tgtEl>
                                        <p:attrNameLst>
                                          <p:attrName>ppt_y</p:attrName>
                                        </p:attrNameLst>
                                      </p:cBhvr>
                                      <p:tavLst>
                                        <p:tav tm="0">
                                          <p:val>
                                            <p:strVal val="#ppt_y-0.4"/>
                                          </p:val>
                                        </p:tav>
                                        <p:tav tm="100000">
                                          <p:val>
                                            <p:strVal val="#ppt_y+0.1"/>
                                          </p:val>
                                        </p:tav>
                                      </p:tavLst>
                                    </p:anim>
                                    <p:anim calcmode="lin" valueType="num">
                                      <p:cBhvr>
                                        <p:cTn id="29" dur="200" accel="100000" fill="hold">
                                          <p:stCondLst>
                                            <p:cond delay="800"/>
                                          </p:stCondLst>
                                        </p:cTn>
                                        <p:tgtEl>
                                          <p:spTgt spid="19">
                                            <p:txEl>
                                              <p:pRg st="2" end="2"/>
                                            </p:txEl>
                                          </p:spTgt>
                                        </p:tgtEl>
                                        <p:attrNameLst>
                                          <p:attrName>ppt_x</p:attrName>
                                        </p:attrNameLst>
                                      </p:cBhvr>
                                      <p:tavLst>
                                        <p:tav tm="0">
                                          <p:val>
                                            <p:strVal val="#ppt_x-0.05"/>
                                          </p:val>
                                        </p:tav>
                                        <p:tav tm="100000">
                                          <p:val>
                                            <p:strVal val="#ppt_x"/>
                                          </p:val>
                                        </p:tav>
                                      </p:tavLst>
                                    </p:anim>
                                    <p:anim calcmode="lin" valueType="num">
                                      <p:cBhvr>
                                        <p:cTn id="30" dur="200" accel="100000" fill="hold">
                                          <p:stCondLst>
                                            <p:cond delay="800"/>
                                          </p:stCondLst>
                                        </p:cTn>
                                        <p:tgtEl>
                                          <p:spTgt spid="19">
                                            <p:txEl>
                                              <p:pRg st="2" end="2"/>
                                            </p:txEl>
                                          </p:spTgt>
                                        </p:tgtEl>
                                        <p:attrNameLst>
                                          <p:attrName>ppt_y</p:attrName>
                                        </p:attrNameLst>
                                      </p:cBhvr>
                                      <p:tavLst>
                                        <p:tav tm="0">
                                          <p:val>
                                            <p:strVal val="#ppt_y+0.1"/>
                                          </p:val>
                                        </p:tav>
                                        <p:tav tm="100000">
                                          <p:val>
                                            <p:strVal val="#ppt_y"/>
                                          </p:val>
                                        </p:tav>
                                      </p:tavLst>
                                    </p:anim>
                                  </p:childTnLst>
                                </p:cTn>
                              </p:par>
                              <p:par>
                                <p:cTn id="31" presetID="30" presetClass="entr" presetSubtype="0" fill="hold" nodeType="withEffect">
                                  <p:stCondLst>
                                    <p:cond delay="0"/>
                                  </p:stCondLst>
                                  <p:childTnLst>
                                    <p:set>
                                      <p:cBhvr>
                                        <p:cTn id="32" dur="1" fill="hold">
                                          <p:stCondLst>
                                            <p:cond delay="0"/>
                                          </p:stCondLst>
                                        </p:cTn>
                                        <p:tgtEl>
                                          <p:spTgt spid="19">
                                            <p:txEl>
                                              <p:pRg st="3" end="3"/>
                                            </p:txEl>
                                          </p:spTgt>
                                        </p:tgtEl>
                                        <p:attrNameLst>
                                          <p:attrName>style.visibility</p:attrName>
                                        </p:attrNameLst>
                                      </p:cBhvr>
                                      <p:to>
                                        <p:strVal val="visible"/>
                                      </p:to>
                                    </p:set>
                                    <p:animEffect transition="in" filter="fade">
                                      <p:cBhvr>
                                        <p:cTn id="33" dur="800" decel="100000"/>
                                        <p:tgtEl>
                                          <p:spTgt spid="19">
                                            <p:txEl>
                                              <p:pRg st="3" end="3"/>
                                            </p:txEl>
                                          </p:spTgt>
                                        </p:tgtEl>
                                      </p:cBhvr>
                                    </p:animEffect>
                                    <p:anim calcmode="lin" valueType="num">
                                      <p:cBhvr>
                                        <p:cTn id="34" dur="800" decel="100000" fill="hold"/>
                                        <p:tgtEl>
                                          <p:spTgt spid="19">
                                            <p:txEl>
                                              <p:pRg st="3" end="3"/>
                                            </p:txEl>
                                          </p:spTgt>
                                        </p:tgtEl>
                                        <p:attrNameLst>
                                          <p:attrName>style.rotation</p:attrName>
                                        </p:attrNameLst>
                                      </p:cBhvr>
                                      <p:tavLst>
                                        <p:tav tm="0">
                                          <p:val>
                                            <p:fltVal val="-90"/>
                                          </p:val>
                                        </p:tav>
                                        <p:tav tm="100000">
                                          <p:val>
                                            <p:fltVal val="0"/>
                                          </p:val>
                                        </p:tav>
                                      </p:tavLst>
                                    </p:anim>
                                    <p:anim calcmode="lin" valueType="num">
                                      <p:cBhvr>
                                        <p:cTn id="35" dur="800" decel="100000" fill="hold"/>
                                        <p:tgtEl>
                                          <p:spTgt spid="19">
                                            <p:txEl>
                                              <p:pRg st="3" end="3"/>
                                            </p:txEl>
                                          </p:spTgt>
                                        </p:tgtEl>
                                        <p:attrNameLst>
                                          <p:attrName>ppt_x</p:attrName>
                                        </p:attrNameLst>
                                      </p:cBhvr>
                                      <p:tavLst>
                                        <p:tav tm="0">
                                          <p:val>
                                            <p:strVal val="#ppt_x+0.4"/>
                                          </p:val>
                                        </p:tav>
                                        <p:tav tm="100000">
                                          <p:val>
                                            <p:strVal val="#ppt_x-0.05"/>
                                          </p:val>
                                        </p:tav>
                                      </p:tavLst>
                                    </p:anim>
                                    <p:anim calcmode="lin" valueType="num">
                                      <p:cBhvr>
                                        <p:cTn id="36" dur="800" decel="100000" fill="hold"/>
                                        <p:tgtEl>
                                          <p:spTgt spid="19">
                                            <p:txEl>
                                              <p:pRg st="3" end="3"/>
                                            </p:txEl>
                                          </p:spTgt>
                                        </p:tgtEl>
                                        <p:attrNameLst>
                                          <p:attrName>ppt_y</p:attrName>
                                        </p:attrNameLst>
                                      </p:cBhvr>
                                      <p:tavLst>
                                        <p:tav tm="0">
                                          <p:val>
                                            <p:strVal val="#ppt_y-0.4"/>
                                          </p:val>
                                        </p:tav>
                                        <p:tav tm="100000">
                                          <p:val>
                                            <p:strVal val="#ppt_y+0.1"/>
                                          </p:val>
                                        </p:tav>
                                      </p:tavLst>
                                    </p:anim>
                                    <p:anim calcmode="lin" valueType="num">
                                      <p:cBhvr>
                                        <p:cTn id="37" dur="200" accel="100000" fill="hold">
                                          <p:stCondLst>
                                            <p:cond delay="800"/>
                                          </p:stCondLst>
                                        </p:cTn>
                                        <p:tgtEl>
                                          <p:spTgt spid="19">
                                            <p:txEl>
                                              <p:pRg st="3" end="3"/>
                                            </p:txEl>
                                          </p:spTgt>
                                        </p:tgtEl>
                                        <p:attrNameLst>
                                          <p:attrName>ppt_x</p:attrName>
                                        </p:attrNameLst>
                                      </p:cBhvr>
                                      <p:tavLst>
                                        <p:tav tm="0">
                                          <p:val>
                                            <p:strVal val="#ppt_x-0.05"/>
                                          </p:val>
                                        </p:tav>
                                        <p:tav tm="100000">
                                          <p:val>
                                            <p:strVal val="#ppt_x"/>
                                          </p:val>
                                        </p:tav>
                                      </p:tavLst>
                                    </p:anim>
                                    <p:anim calcmode="lin" valueType="num">
                                      <p:cBhvr>
                                        <p:cTn id="38" dur="200" accel="100000" fill="hold">
                                          <p:stCondLst>
                                            <p:cond delay="800"/>
                                          </p:stCondLst>
                                        </p:cTn>
                                        <p:tgtEl>
                                          <p:spTgt spid="19">
                                            <p:txEl>
                                              <p:pRg st="3" end="3"/>
                                            </p:txEl>
                                          </p:spTgt>
                                        </p:tgtEl>
                                        <p:attrNameLst>
                                          <p:attrName>ppt_y</p:attrName>
                                        </p:attrNameLst>
                                      </p:cBhvr>
                                      <p:tavLst>
                                        <p:tav tm="0">
                                          <p:val>
                                            <p:strVal val="#ppt_y+0.1"/>
                                          </p:val>
                                        </p:tav>
                                        <p:tav tm="100000">
                                          <p:val>
                                            <p:strVal val="#ppt_y"/>
                                          </p:val>
                                        </p:tav>
                                      </p:tavLst>
                                    </p:anim>
                                  </p:childTnLst>
                                </p:cTn>
                              </p:par>
                              <p:par>
                                <p:cTn id="39" presetID="30" presetClass="entr" presetSubtype="0" fill="hold" nodeType="withEffect">
                                  <p:stCondLst>
                                    <p:cond delay="0"/>
                                  </p:stCondLst>
                                  <p:childTnLst>
                                    <p:set>
                                      <p:cBhvr>
                                        <p:cTn id="40" dur="1" fill="hold">
                                          <p:stCondLst>
                                            <p:cond delay="0"/>
                                          </p:stCondLst>
                                        </p:cTn>
                                        <p:tgtEl>
                                          <p:spTgt spid="19">
                                            <p:txEl>
                                              <p:pRg st="4" end="4"/>
                                            </p:txEl>
                                          </p:spTgt>
                                        </p:tgtEl>
                                        <p:attrNameLst>
                                          <p:attrName>style.visibility</p:attrName>
                                        </p:attrNameLst>
                                      </p:cBhvr>
                                      <p:to>
                                        <p:strVal val="visible"/>
                                      </p:to>
                                    </p:set>
                                    <p:animEffect transition="in" filter="fade">
                                      <p:cBhvr>
                                        <p:cTn id="41" dur="800" decel="100000"/>
                                        <p:tgtEl>
                                          <p:spTgt spid="19">
                                            <p:txEl>
                                              <p:pRg st="4" end="4"/>
                                            </p:txEl>
                                          </p:spTgt>
                                        </p:tgtEl>
                                      </p:cBhvr>
                                    </p:animEffect>
                                    <p:anim calcmode="lin" valueType="num">
                                      <p:cBhvr>
                                        <p:cTn id="42" dur="800" decel="100000" fill="hold"/>
                                        <p:tgtEl>
                                          <p:spTgt spid="19">
                                            <p:txEl>
                                              <p:pRg st="4" end="4"/>
                                            </p:txEl>
                                          </p:spTgt>
                                        </p:tgtEl>
                                        <p:attrNameLst>
                                          <p:attrName>style.rotation</p:attrName>
                                        </p:attrNameLst>
                                      </p:cBhvr>
                                      <p:tavLst>
                                        <p:tav tm="0">
                                          <p:val>
                                            <p:fltVal val="-90"/>
                                          </p:val>
                                        </p:tav>
                                        <p:tav tm="100000">
                                          <p:val>
                                            <p:fltVal val="0"/>
                                          </p:val>
                                        </p:tav>
                                      </p:tavLst>
                                    </p:anim>
                                    <p:anim calcmode="lin" valueType="num">
                                      <p:cBhvr>
                                        <p:cTn id="43" dur="800" decel="100000" fill="hold"/>
                                        <p:tgtEl>
                                          <p:spTgt spid="19">
                                            <p:txEl>
                                              <p:pRg st="4" end="4"/>
                                            </p:txEl>
                                          </p:spTgt>
                                        </p:tgtEl>
                                        <p:attrNameLst>
                                          <p:attrName>ppt_x</p:attrName>
                                        </p:attrNameLst>
                                      </p:cBhvr>
                                      <p:tavLst>
                                        <p:tav tm="0">
                                          <p:val>
                                            <p:strVal val="#ppt_x+0.4"/>
                                          </p:val>
                                        </p:tav>
                                        <p:tav tm="100000">
                                          <p:val>
                                            <p:strVal val="#ppt_x-0.05"/>
                                          </p:val>
                                        </p:tav>
                                      </p:tavLst>
                                    </p:anim>
                                    <p:anim calcmode="lin" valueType="num">
                                      <p:cBhvr>
                                        <p:cTn id="44" dur="800" decel="100000" fill="hold"/>
                                        <p:tgtEl>
                                          <p:spTgt spid="19">
                                            <p:txEl>
                                              <p:pRg st="4" end="4"/>
                                            </p:txEl>
                                          </p:spTgt>
                                        </p:tgtEl>
                                        <p:attrNameLst>
                                          <p:attrName>ppt_y</p:attrName>
                                        </p:attrNameLst>
                                      </p:cBhvr>
                                      <p:tavLst>
                                        <p:tav tm="0">
                                          <p:val>
                                            <p:strVal val="#ppt_y-0.4"/>
                                          </p:val>
                                        </p:tav>
                                        <p:tav tm="100000">
                                          <p:val>
                                            <p:strVal val="#ppt_y+0.1"/>
                                          </p:val>
                                        </p:tav>
                                      </p:tavLst>
                                    </p:anim>
                                    <p:anim calcmode="lin" valueType="num">
                                      <p:cBhvr>
                                        <p:cTn id="45" dur="200" accel="100000" fill="hold">
                                          <p:stCondLst>
                                            <p:cond delay="800"/>
                                          </p:stCondLst>
                                        </p:cTn>
                                        <p:tgtEl>
                                          <p:spTgt spid="19">
                                            <p:txEl>
                                              <p:pRg st="4" end="4"/>
                                            </p:txEl>
                                          </p:spTgt>
                                        </p:tgtEl>
                                        <p:attrNameLst>
                                          <p:attrName>ppt_x</p:attrName>
                                        </p:attrNameLst>
                                      </p:cBhvr>
                                      <p:tavLst>
                                        <p:tav tm="0">
                                          <p:val>
                                            <p:strVal val="#ppt_x-0.05"/>
                                          </p:val>
                                        </p:tav>
                                        <p:tav tm="100000">
                                          <p:val>
                                            <p:strVal val="#ppt_x"/>
                                          </p:val>
                                        </p:tav>
                                      </p:tavLst>
                                    </p:anim>
                                    <p:anim calcmode="lin" valueType="num">
                                      <p:cBhvr>
                                        <p:cTn id="46" dur="200" accel="100000" fill="hold">
                                          <p:stCondLst>
                                            <p:cond delay="800"/>
                                          </p:stCondLst>
                                        </p:cTn>
                                        <p:tgtEl>
                                          <p:spTgt spid="19">
                                            <p:txEl>
                                              <p:pRg st="4" end="4"/>
                                            </p:txEl>
                                          </p:spTgt>
                                        </p:tgtEl>
                                        <p:attrNameLst>
                                          <p:attrName>ppt_y</p:attrName>
                                        </p:attrNameLst>
                                      </p:cBhvr>
                                      <p:tavLst>
                                        <p:tav tm="0">
                                          <p:val>
                                            <p:strVal val="#ppt_y+0.1"/>
                                          </p:val>
                                        </p:tav>
                                        <p:tav tm="100000">
                                          <p:val>
                                            <p:strVal val="#ppt_y"/>
                                          </p:val>
                                        </p:tav>
                                      </p:tavLst>
                                    </p:anim>
                                  </p:childTnLst>
                                </p:cTn>
                              </p:par>
                              <p:par>
                                <p:cTn id="47" presetID="30" presetClass="entr" presetSubtype="0" fill="hold" nodeType="withEffect">
                                  <p:stCondLst>
                                    <p:cond delay="0"/>
                                  </p:stCondLst>
                                  <p:childTnLst>
                                    <p:set>
                                      <p:cBhvr>
                                        <p:cTn id="48" dur="1" fill="hold">
                                          <p:stCondLst>
                                            <p:cond delay="0"/>
                                          </p:stCondLst>
                                        </p:cTn>
                                        <p:tgtEl>
                                          <p:spTgt spid="19">
                                            <p:txEl>
                                              <p:pRg st="5" end="5"/>
                                            </p:txEl>
                                          </p:spTgt>
                                        </p:tgtEl>
                                        <p:attrNameLst>
                                          <p:attrName>style.visibility</p:attrName>
                                        </p:attrNameLst>
                                      </p:cBhvr>
                                      <p:to>
                                        <p:strVal val="visible"/>
                                      </p:to>
                                    </p:set>
                                    <p:animEffect transition="in" filter="fade">
                                      <p:cBhvr>
                                        <p:cTn id="49" dur="800" decel="100000"/>
                                        <p:tgtEl>
                                          <p:spTgt spid="19">
                                            <p:txEl>
                                              <p:pRg st="5" end="5"/>
                                            </p:txEl>
                                          </p:spTgt>
                                        </p:tgtEl>
                                      </p:cBhvr>
                                    </p:animEffect>
                                    <p:anim calcmode="lin" valueType="num">
                                      <p:cBhvr>
                                        <p:cTn id="50" dur="800" decel="100000" fill="hold"/>
                                        <p:tgtEl>
                                          <p:spTgt spid="19">
                                            <p:txEl>
                                              <p:pRg st="5" end="5"/>
                                            </p:txEl>
                                          </p:spTgt>
                                        </p:tgtEl>
                                        <p:attrNameLst>
                                          <p:attrName>style.rotation</p:attrName>
                                        </p:attrNameLst>
                                      </p:cBhvr>
                                      <p:tavLst>
                                        <p:tav tm="0">
                                          <p:val>
                                            <p:fltVal val="-90"/>
                                          </p:val>
                                        </p:tav>
                                        <p:tav tm="100000">
                                          <p:val>
                                            <p:fltVal val="0"/>
                                          </p:val>
                                        </p:tav>
                                      </p:tavLst>
                                    </p:anim>
                                    <p:anim calcmode="lin" valueType="num">
                                      <p:cBhvr>
                                        <p:cTn id="51" dur="800" decel="100000" fill="hold"/>
                                        <p:tgtEl>
                                          <p:spTgt spid="19">
                                            <p:txEl>
                                              <p:pRg st="5" end="5"/>
                                            </p:txEl>
                                          </p:spTgt>
                                        </p:tgtEl>
                                        <p:attrNameLst>
                                          <p:attrName>ppt_x</p:attrName>
                                        </p:attrNameLst>
                                      </p:cBhvr>
                                      <p:tavLst>
                                        <p:tav tm="0">
                                          <p:val>
                                            <p:strVal val="#ppt_x+0.4"/>
                                          </p:val>
                                        </p:tav>
                                        <p:tav tm="100000">
                                          <p:val>
                                            <p:strVal val="#ppt_x-0.05"/>
                                          </p:val>
                                        </p:tav>
                                      </p:tavLst>
                                    </p:anim>
                                    <p:anim calcmode="lin" valueType="num">
                                      <p:cBhvr>
                                        <p:cTn id="52" dur="800" decel="100000" fill="hold"/>
                                        <p:tgtEl>
                                          <p:spTgt spid="19">
                                            <p:txEl>
                                              <p:pRg st="5" end="5"/>
                                            </p:txEl>
                                          </p:spTgt>
                                        </p:tgtEl>
                                        <p:attrNameLst>
                                          <p:attrName>ppt_y</p:attrName>
                                        </p:attrNameLst>
                                      </p:cBhvr>
                                      <p:tavLst>
                                        <p:tav tm="0">
                                          <p:val>
                                            <p:strVal val="#ppt_y-0.4"/>
                                          </p:val>
                                        </p:tav>
                                        <p:tav tm="100000">
                                          <p:val>
                                            <p:strVal val="#ppt_y+0.1"/>
                                          </p:val>
                                        </p:tav>
                                      </p:tavLst>
                                    </p:anim>
                                    <p:anim calcmode="lin" valueType="num">
                                      <p:cBhvr>
                                        <p:cTn id="53" dur="200" accel="100000" fill="hold">
                                          <p:stCondLst>
                                            <p:cond delay="800"/>
                                          </p:stCondLst>
                                        </p:cTn>
                                        <p:tgtEl>
                                          <p:spTgt spid="19">
                                            <p:txEl>
                                              <p:pRg st="5" end="5"/>
                                            </p:txEl>
                                          </p:spTgt>
                                        </p:tgtEl>
                                        <p:attrNameLst>
                                          <p:attrName>ppt_x</p:attrName>
                                        </p:attrNameLst>
                                      </p:cBhvr>
                                      <p:tavLst>
                                        <p:tav tm="0">
                                          <p:val>
                                            <p:strVal val="#ppt_x-0.05"/>
                                          </p:val>
                                        </p:tav>
                                        <p:tav tm="100000">
                                          <p:val>
                                            <p:strVal val="#ppt_x"/>
                                          </p:val>
                                        </p:tav>
                                      </p:tavLst>
                                    </p:anim>
                                    <p:anim calcmode="lin" valueType="num">
                                      <p:cBhvr>
                                        <p:cTn id="54" dur="200" accel="100000" fill="hold">
                                          <p:stCondLst>
                                            <p:cond delay="800"/>
                                          </p:stCondLst>
                                        </p:cTn>
                                        <p:tgtEl>
                                          <p:spTgt spid="19">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0" presetClass="entr" presetSubtype="0" fill="hold" nodeType="clickEffect">
                                  <p:stCondLst>
                                    <p:cond delay="0"/>
                                  </p:stCondLst>
                                  <p:childTnLst>
                                    <p:set>
                                      <p:cBhvr>
                                        <p:cTn id="58" dur="1" fill="hold">
                                          <p:stCondLst>
                                            <p:cond delay="0"/>
                                          </p:stCondLst>
                                        </p:cTn>
                                        <p:tgtEl>
                                          <p:spTgt spid="19">
                                            <p:txEl>
                                              <p:pRg st="7" end="7"/>
                                            </p:txEl>
                                          </p:spTgt>
                                        </p:tgtEl>
                                        <p:attrNameLst>
                                          <p:attrName>style.visibility</p:attrName>
                                        </p:attrNameLst>
                                      </p:cBhvr>
                                      <p:to>
                                        <p:strVal val="visible"/>
                                      </p:to>
                                    </p:set>
                                    <p:animEffect transition="in" filter="fade">
                                      <p:cBhvr>
                                        <p:cTn id="59" dur="800" decel="100000"/>
                                        <p:tgtEl>
                                          <p:spTgt spid="19">
                                            <p:txEl>
                                              <p:pRg st="7" end="7"/>
                                            </p:txEl>
                                          </p:spTgt>
                                        </p:tgtEl>
                                      </p:cBhvr>
                                    </p:animEffect>
                                    <p:anim calcmode="lin" valueType="num">
                                      <p:cBhvr>
                                        <p:cTn id="60" dur="800" decel="100000" fill="hold"/>
                                        <p:tgtEl>
                                          <p:spTgt spid="19">
                                            <p:txEl>
                                              <p:pRg st="7" end="7"/>
                                            </p:txEl>
                                          </p:spTgt>
                                        </p:tgtEl>
                                        <p:attrNameLst>
                                          <p:attrName>style.rotation</p:attrName>
                                        </p:attrNameLst>
                                      </p:cBhvr>
                                      <p:tavLst>
                                        <p:tav tm="0">
                                          <p:val>
                                            <p:fltVal val="-90"/>
                                          </p:val>
                                        </p:tav>
                                        <p:tav tm="100000">
                                          <p:val>
                                            <p:fltVal val="0"/>
                                          </p:val>
                                        </p:tav>
                                      </p:tavLst>
                                    </p:anim>
                                    <p:anim calcmode="lin" valueType="num">
                                      <p:cBhvr>
                                        <p:cTn id="61" dur="800" decel="100000" fill="hold"/>
                                        <p:tgtEl>
                                          <p:spTgt spid="19">
                                            <p:txEl>
                                              <p:pRg st="7" end="7"/>
                                            </p:txEl>
                                          </p:spTgt>
                                        </p:tgtEl>
                                        <p:attrNameLst>
                                          <p:attrName>ppt_x</p:attrName>
                                        </p:attrNameLst>
                                      </p:cBhvr>
                                      <p:tavLst>
                                        <p:tav tm="0">
                                          <p:val>
                                            <p:strVal val="#ppt_x+0.4"/>
                                          </p:val>
                                        </p:tav>
                                        <p:tav tm="100000">
                                          <p:val>
                                            <p:strVal val="#ppt_x-0.05"/>
                                          </p:val>
                                        </p:tav>
                                      </p:tavLst>
                                    </p:anim>
                                    <p:anim calcmode="lin" valueType="num">
                                      <p:cBhvr>
                                        <p:cTn id="62" dur="800" decel="100000" fill="hold"/>
                                        <p:tgtEl>
                                          <p:spTgt spid="19">
                                            <p:txEl>
                                              <p:pRg st="7" end="7"/>
                                            </p:txEl>
                                          </p:spTgt>
                                        </p:tgtEl>
                                        <p:attrNameLst>
                                          <p:attrName>ppt_y</p:attrName>
                                        </p:attrNameLst>
                                      </p:cBhvr>
                                      <p:tavLst>
                                        <p:tav tm="0">
                                          <p:val>
                                            <p:strVal val="#ppt_y-0.4"/>
                                          </p:val>
                                        </p:tav>
                                        <p:tav tm="100000">
                                          <p:val>
                                            <p:strVal val="#ppt_y+0.1"/>
                                          </p:val>
                                        </p:tav>
                                      </p:tavLst>
                                    </p:anim>
                                    <p:anim calcmode="lin" valueType="num">
                                      <p:cBhvr>
                                        <p:cTn id="63" dur="200" accel="100000" fill="hold">
                                          <p:stCondLst>
                                            <p:cond delay="800"/>
                                          </p:stCondLst>
                                        </p:cTn>
                                        <p:tgtEl>
                                          <p:spTgt spid="19">
                                            <p:txEl>
                                              <p:pRg st="7" end="7"/>
                                            </p:txEl>
                                          </p:spTgt>
                                        </p:tgtEl>
                                        <p:attrNameLst>
                                          <p:attrName>ppt_x</p:attrName>
                                        </p:attrNameLst>
                                      </p:cBhvr>
                                      <p:tavLst>
                                        <p:tav tm="0">
                                          <p:val>
                                            <p:strVal val="#ppt_x-0.05"/>
                                          </p:val>
                                        </p:tav>
                                        <p:tav tm="100000">
                                          <p:val>
                                            <p:strVal val="#ppt_x"/>
                                          </p:val>
                                        </p:tav>
                                      </p:tavLst>
                                    </p:anim>
                                    <p:anim calcmode="lin" valueType="num">
                                      <p:cBhvr>
                                        <p:cTn id="64" dur="200" accel="100000" fill="hold">
                                          <p:stCondLst>
                                            <p:cond delay="800"/>
                                          </p:stCondLst>
                                        </p:cTn>
                                        <p:tgtEl>
                                          <p:spTgt spid="19">
                                            <p:txEl>
                                              <p:pRg st="7" end="7"/>
                                            </p:txEl>
                                          </p:spTgt>
                                        </p:tgtEl>
                                        <p:attrNameLst>
                                          <p:attrName>ppt_y</p:attrName>
                                        </p:attrNameLst>
                                      </p:cBhvr>
                                      <p:tavLst>
                                        <p:tav tm="0">
                                          <p:val>
                                            <p:strVal val="#ppt_y+0.1"/>
                                          </p:val>
                                        </p:tav>
                                        <p:tav tm="100000">
                                          <p:val>
                                            <p:strVal val="#ppt_y"/>
                                          </p:val>
                                        </p:tav>
                                      </p:tavLst>
                                    </p:anim>
                                  </p:childTnLst>
                                </p:cTn>
                              </p:par>
                              <p:par>
                                <p:cTn id="65" presetID="30" presetClass="entr" presetSubtype="0" fill="hold" nodeType="withEffect">
                                  <p:stCondLst>
                                    <p:cond delay="0"/>
                                  </p:stCondLst>
                                  <p:childTnLst>
                                    <p:set>
                                      <p:cBhvr>
                                        <p:cTn id="66" dur="1" fill="hold">
                                          <p:stCondLst>
                                            <p:cond delay="0"/>
                                          </p:stCondLst>
                                        </p:cTn>
                                        <p:tgtEl>
                                          <p:spTgt spid="19">
                                            <p:txEl>
                                              <p:pRg st="8" end="8"/>
                                            </p:txEl>
                                          </p:spTgt>
                                        </p:tgtEl>
                                        <p:attrNameLst>
                                          <p:attrName>style.visibility</p:attrName>
                                        </p:attrNameLst>
                                      </p:cBhvr>
                                      <p:to>
                                        <p:strVal val="visible"/>
                                      </p:to>
                                    </p:set>
                                    <p:animEffect transition="in" filter="fade">
                                      <p:cBhvr>
                                        <p:cTn id="67" dur="800" decel="100000"/>
                                        <p:tgtEl>
                                          <p:spTgt spid="19">
                                            <p:txEl>
                                              <p:pRg st="8" end="8"/>
                                            </p:txEl>
                                          </p:spTgt>
                                        </p:tgtEl>
                                      </p:cBhvr>
                                    </p:animEffect>
                                    <p:anim calcmode="lin" valueType="num">
                                      <p:cBhvr>
                                        <p:cTn id="68" dur="800" decel="100000" fill="hold"/>
                                        <p:tgtEl>
                                          <p:spTgt spid="19">
                                            <p:txEl>
                                              <p:pRg st="8" end="8"/>
                                            </p:txEl>
                                          </p:spTgt>
                                        </p:tgtEl>
                                        <p:attrNameLst>
                                          <p:attrName>style.rotation</p:attrName>
                                        </p:attrNameLst>
                                      </p:cBhvr>
                                      <p:tavLst>
                                        <p:tav tm="0">
                                          <p:val>
                                            <p:fltVal val="-90"/>
                                          </p:val>
                                        </p:tav>
                                        <p:tav tm="100000">
                                          <p:val>
                                            <p:fltVal val="0"/>
                                          </p:val>
                                        </p:tav>
                                      </p:tavLst>
                                    </p:anim>
                                    <p:anim calcmode="lin" valueType="num">
                                      <p:cBhvr>
                                        <p:cTn id="69" dur="800" decel="100000" fill="hold"/>
                                        <p:tgtEl>
                                          <p:spTgt spid="19">
                                            <p:txEl>
                                              <p:pRg st="8" end="8"/>
                                            </p:txEl>
                                          </p:spTgt>
                                        </p:tgtEl>
                                        <p:attrNameLst>
                                          <p:attrName>ppt_x</p:attrName>
                                        </p:attrNameLst>
                                      </p:cBhvr>
                                      <p:tavLst>
                                        <p:tav tm="0">
                                          <p:val>
                                            <p:strVal val="#ppt_x+0.4"/>
                                          </p:val>
                                        </p:tav>
                                        <p:tav tm="100000">
                                          <p:val>
                                            <p:strVal val="#ppt_x-0.05"/>
                                          </p:val>
                                        </p:tav>
                                      </p:tavLst>
                                    </p:anim>
                                    <p:anim calcmode="lin" valueType="num">
                                      <p:cBhvr>
                                        <p:cTn id="70" dur="800" decel="100000" fill="hold"/>
                                        <p:tgtEl>
                                          <p:spTgt spid="19">
                                            <p:txEl>
                                              <p:pRg st="8" end="8"/>
                                            </p:txEl>
                                          </p:spTgt>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19">
                                            <p:txEl>
                                              <p:pRg st="8" end="8"/>
                                            </p:txEl>
                                          </p:spTgt>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19">
                                            <p:txEl>
                                              <p:pRg st="8" end="8"/>
                                            </p:txEl>
                                          </p:spTgt>
                                        </p:tgtEl>
                                        <p:attrNameLst>
                                          <p:attrName>ppt_y</p:attrName>
                                        </p:attrNameLst>
                                      </p:cBhvr>
                                      <p:tavLst>
                                        <p:tav tm="0">
                                          <p:val>
                                            <p:strVal val="#ppt_y+0.1"/>
                                          </p:val>
                                        </p:tav>
                                        <p:tav tm="100000">
                                          <p:val>
                                            <p:strVal val="#ppt_y"/>
                                          </p:val>
                                        </p:tav>
                                      </p:tavLst>
                                    </p:anim>
                                  </p:childTnLst>
                                </p:cTn>
                              </p:par>
                              <p:par>
                                <p:cTn id="73" presetID="30" presetClass="entr" presetSubtype="0" fill="hold" nodeType="withEffect">
                                  <p:stCondLst>
                                    <p:cond delay="0"/>
                                  </p:stCondLst>
                                  <p:childTnLst>
                                    <p:set>
                                      <p:cBhvr>
                                        <p:cTn id="74" dur="1" fill="hold">
                                          <p:stCondLst>
                                            <p:cond delay="0"/>
                                          </p:stCondLst>
                                        </p:cTn>
                                        <p:tgtEl>
                                          <p:spTgt spid="19">
                                            <p:txEl>
                                              <p:pRg st="9" end="9"/>
                                            </p:txEl>
                                          </p:spTgt>
                                        </p:tgtEl>
                                        <p:attrNameLst>
                                          <p:attrName>style.visibility</p:attrName>
                                        </p:attrNameLst>
                                      </p:cBhvr>
                                      <p:to>
                                        <p:strVal val="visible"/>
                                      </p:to>
                                    </p:set>
                                    <p:animEffect transition="in" filter="fade">
                                      <p:cBhvr>
                                        <p:cTn id="75" dur="800" decel="100000"/>
                                        <p:tgtEl>
                                          <p:spTgt spid="19">
                                            <p:txEl>
                                              <p:pRg st="9" end="9"/>
                                            </p:txEl>
                                          </p:spTgt>
                                        </p:tgtEl>
                                      </p:cBhvr>
                                    </p:animEffect>
                                    <p:anim calcmode="lin" valueType="num">
                                      <p:cBhvr>
                                        <p:cTn id="76" dur="800" decel="100000" fill="hold"/>
                                        <p:tgtEl>
                                          <p:spTgt spid="19">
                                            <p:txEl>
                                              <p:pRg st="9" end="9"/>
                                            </p:txEl>
                                          </p:spTgt>
                                        </p:tgtEl>
                                        <p:attrNameLst>
                                          <p:attrName>style.rotation</p:attrName>
                                        </p:attrNameLst>
                                      </p:cBhvr>
                                      <p:tavLst>
                                        <p:tav tm="0">
                                          <p:val>
                                            <p:fltVal val="-90"/>
                                          </p:val>
                                        </p:tav>
                                        <p:tav tm="100000">
                                          <p:val>
                                            <p:fltVal val="0"/>
                                          </p:val>
                                        </p:tav>
                                      </p:tavLst>
                                    </p:anim>
                                    <p:anim calcmode="lin" valueType="num">
                                      <p:cBhvr>
                                        <p:cTn id="77" dur="800" decel="100000" fill="hold"/>
                                        <p:tgtEl>
                                          <p:spTgt spid="19">
                                            <p:txEl>
                                              <p:pRg st="9" end="9"/>
                                            </p:txEl>
                                          </p:spTgt>
                                        </p:tgtEl>
                                        <p:attrNameLst>
                                          <p:attrName>ppt_x</p:attrName>
                                        </p:attrNameLst>
                                      </p:cBhvr>
                                      <p:tavLst>
                                        <p:tav tm="0">
                                          <p:val>
                                            <p:strVal val="#ppt_x+0.4"/>
                                          </p:val>
                                        </p:tav>
                                        <p:tav tm="100000">
                                          <p:val>
                                            <p:strVal val="#ppt_x-0.05"/>
                                          </p:val>
                                        </p:tav>
                                      </p:tavLst>
                                    </p:anim>
                                    <p:anim calcmode="lin" valueType="num">
                                      <p:cBhvr>
                                        <p:cTn id="78" dur="800" decel="100000" fill="hold"/>
                                        <p:tgtEl>
                                          <p:spTgt spid="19">
                                            <p:txEl>
                                              <p:pRg st="9" end="9"/>
                                            </p:txEl>
                                          </p:spTgt>
                                        </p:tgtEl>
                                        <p:attrNameLst>
                                          <p:attrName>ppt_y</p:attrName>
                                        </p:attrNameLst>
                                      </p:cBhvr>
                                      <p:tavLst>
                                        <p:tav tm="0">
                                          <p:val>
                                            <p:strVal val="#ppt_y-0.4"/>
                                          </p:val>
                                        </p:tav>
                                        <p:tav tm="100000">
                                          <p:val>
                                            <p:strVal val="#ppt_y+0.1"/>
                                          </p:val>
                                        </p:tav>
                                      </p:tavLst>
                                    </p:anim>
                                    <p:anim calcmode="lin" valueType="num">
                                      <p:cBhvr>
                                        <p:cTn id="79" dur="200" accel="100000" fill="hold">
                                          <p:stCondLst>
                                            <p:cond delay="800"/>
                                          </p:stCondLst>
                                        </p:cTn>
                                        <p:tgtEl>
                                          <p:spTgt spid="19">
                                            <p:txEl>
                                              <p:pRg st="9" end="9"/>
                                            </p:txEl>
                                          </p:spTgt>
                                        </p:tgtEl>
                                        <p:attrNameLst>
                                          <p:attrName>ppt_x</p:attrName>
                                        </p:attrNameLst>
                                      </p:cBhvr>
                                      <p:tavLst>
                                        <p:tav tm="0">
                                          <p:val>
                                            <p:strVal val="#ppt_x-0.05"/>
                                          </p:val>
                                        </p:tav>
                                        <p:tav tm="100000">
                                          <p:val>
                                            <p:strVal val="#ppt_x"/>
                                          </p:val>
                                        </p:tav>
                                      </p:tavLst>
                                    </p:anim>
                                    <p:anim calcmode="lin" valueType="num">
                                      <p:cBhvr>
                                        <p:cTn id="80" dur="200" accel="100000" fill="hold">
                                          <p:stCondLst>
                                            <p:cond delay="800"/>
                                          </p:stCondLst>
                                        </p:cTn>
                                        <p:tgtEl>
                                          <p:spTgt spid="19">
                                            <p:txEl>
                                              <p:pRg st="9" end="9"/>
                                            </p:txEl>
                                          </p:spTgt>
                                        </p:tgtEl>
                                        <p:attrNameLst>
                                          <p:attrName>ppt_y</p:attrName>
                                        </p:attrNameLst>
                                      </p:cBhvr>
                                      <p:tavLst>
                                        <p:tav tm="0">
                                          <p:val>
                                            <p:strVal val="#ppt_y+0.1"/>
                                          </p:val>
                                        </p:tav>
                                        <p:tav tm="100000">
                                          <p:val>
                                            <p:strVal val="#ppt_y"/>
                                          </p:val>
                                        </p:tav>
                                      </p:tavLst>
                                    </p:anim>
                                  </p:childTnLst>
                                </p:cTn>
                              </p:par>
                              <p:par>
                                <p:cTn id="81" presetID="30" presetClass="entr" presetSubtype="0" fill="hold" nodeType="withEffect">
                                  <p:stCondLst>
                                    <p:cond delay="0"/>
                                  </p:stCondLst>
                                  <p:childTnLst>
                                    <p:set>
                                      <p:cBhvr>
                                        <p:cTn id="82" dur="1" fill="hold">
                                          <p:stCondLst>
                                            <p:cond delay="0"/>
                                          </p:stCondLst>
                                        </p:cTn>
                                        <p:tgtEl>
                                          <p:spTgt spid="19">
                                            <p:txEl>
                                              <p:pRg st="10" end="10"/>
                                            </p:txEl>
                                          </p:spTgt>
                                        </p:tgtEl>
                                        <p:attrNameLst>
                                          <p:attrName>style.visibility</p:attrName>
                                        </p:attrNameLst>
                                      </p:cBhvr>
                                      <p:to>
                                        <p:strVal val="visible"/>
                                      </p:to>
                                    </p:set>
                                    <p:animEffect transition="in" filter="fade">
                                      <p:cBhvr>
                                        <p:cTn id="83" dur="800" decel="100000"/>
                                        <p:tgtEl>
                                          <p:spTgt spid="19">
                                            <p:txEl>
                                              <p:pRg st="10" end="10"/>
                                            </p:txEl>
                                          </p:spTgt>
                                        </p:tgtEl>
                                      </p:cBhvr>
                                    </p:animEffect>
                                    <p:anim calcmode="lin" valueType="num">
                                      <p:cBhvr>
                                        <p:cTn id="84" dur="800" decel="100000" fill="hold"/>
                                        <p:tgtEl>
                                          <p:spTgt spid="19">
                                            <p:txEl>
                                              <p:pRg st="10" end="10"/>
                                            </p:txEl>
                                          </p:spTgt>
                                        </p:tgtEl>
                                        <p:attrNameLst>
                                          <p:attrName>style.rotation</p:attrName>
                                        </p:attrNameLst>
                                      </p:cBhvr>
                                      <p:tavLst>
                                        <p:tav tm="0">
                                          <p:val>
                                            <p:fltVal val="-90"/>
                                          </p:val>
                                        </p:tav>
                                        <p:tav tm="100000">
                                          <p:val>
                                            <p:fltVal val="0"/>
                                          </p:val>
                                        </p:tav>
                                      </p:tavLst>
                                    </p:anim>
                                    <p:anim calcmode="lin" valueType="num">
                                      <p:cBhvr>
                                        <p:cTn id="85" dur="800" decel="100000" fill="hold"/>
                                        <p:tgtEl>
                                          <p:spTgt spid="19">
                                            <p:txEl>
                                              <p:pRg st="10" end="10"/>
                                            </p:txEl>
                                          </p:spTgt>
                                        </p:tgtEl>
                                        <p:attrNameLst>
                                          <p:attrName>ppt_x</p:attrName>
                                        </p:attrNameLst>
                                      </p:cBhvr>
                                      <p:tavLst>
                                        <p:tav tm="0">
                                          <p:val>
                                            <p:strVal val="#ppt_x+0.4"/>
                                          </p:val>
                                        </p:tav>
                                        <p:tav tm="100000">
                                          <p:val>
                                            <p:strVal val="#ppt_x-0.05"/>
                                          </p:val>
                                        </p:tav>
                                      </p:tavLst>
                                    </p:anim>
                                    <p:anim calcmode="lin" valueType="num">
                                      <p:cBhvr>
                                        <p:cTn id="86" dur="800" decel="100000" fill="hold"/>
                                        <p:tgtEl>
                                          <p:spTgt spid="19">
                                            <p:txEl>
                                              <p:pRg st="10" end="10"/>
                                            </p:txEl>
                                          </p:spTgt>
                                        </p:tgtEl>
                                        <p:attrNameLst>
                                          <p:attrName>ppt_y</p:attrName>
                                        </p:attrNameLst>
                                      </p:cBhvr>
                                      <p:tavLst>
                                        <p:tav tm="0">
                                          <p:val>
                                            <p:strVal val="#ppt_y-0.4"/>
                                          </p:val>
                                        </p:tav>
                                        <p:tav tm="100000">
                                          <p:val>
                                            <p:strVal val="#ppt_y+0.1"/>
                                          </p:val>
                                        </p:tav>
                                      </p:tavLst>
                                    </p:anim>
                                    <p:anim calcmode="lin" valueType="num">
                                      <p:cBhvr>
                                        <p:cTn id="87" dur="200" accel="100000" fill="hold">
                                          <p:stCondLst>
                                            <p:cond delay="800"/>
                                          </p:stCondLst>
                                        </p:cTn>
                                        <p:tgtEl>
                                          <p:spTgt spid="19">
                                            <p:txEl>
                                              <p:pRg st="10" end="10"/>
                                            </p:txEl>
                                          </p:spTgt>
                                        </p:tgtEl>
                                        <p:attrNameLst>
                                          <p:attrName>ppt_x</p:attrName>
                                        </p:attrNameLst>
                                      </p:cBhvr>
                                      <p:tavLst>
                                        <p:tav tm="0">
                                          <p:val>
                                            <p:strVal val="#ppt_x-0.05"/>
                                          </p:val>
                                        </p:tav>
                                        <p:tav tm="100000">
                                          <p:val>
                                            <p:strVal val="#ppt_x"/>
                                          </p:val>
                                        </p:tav>
                                      </p:tavLst>
                                    </p:anim>
                                    <p:anim calcmode="lin" valueType="num">
                                      <p:cBhvr>
                                        <p:cTn id="88" dur="200" accel="100000" fill="hold">
                                          <p:stCondLst>
                                            <p:cond delay="800"/>
                                          </p:stCondLst>
                                        </p:cTn>
                                        <p:tgtEl>
                                          <p:spTgt spid="19">
                                            <p:txEl>
                                              <p:pRg st="10" end="10"/>
                                            </p:txEl>
                                          </p:spTgt>
                                        </p:tgtEl>
                                        <p:attrNameLst>
                                          <p:attrName>ppt_y</p:attrName>
                                        </p:attrNameLst>
                                      </p:cBhvr>
                                      <p:tavLst>
                                        <p:tav tm="0">
                                          <p:val>
                                            <p:strVal val="#ppt_y+0.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4"/>
                                        </p:tgtEl>
                                        <p:attrNameLst>
                                          <p:attrName>style.visibility</p:attrName>
                                        </p:attrNameLst>
                                      </p:cBhvr>
                                      <p:to>
                                        <p:strVal val="visible"/>
                                      </p:to>
                                    </p:set>
                                  </p:childTnLst>
                                </p:cTn>
                              </p:par>
                            </p:childTnLst>
                          </p:cTn>
                        </p:par>
                        <p:par>
                          <p:cTn id="93" fill="hold">
                            <p:stCondLst>
                              <p:cond delay="0"/>
                            </p:stCondLst>
                            <p:childTnLst>
                              <p:par>
                                <p:cTn id="94" presetID="17" presetClass="entr" presetSubtype="10" fill="hold" nodeType="afterEffect">
                                  <p:stCondLst>
                                    <p:cond delay="0"/>
                                  </p:stCondLst>
                                  <p:childTnLst>
                                    <p:set>
                                      <p:cBhvr>
                                        <p:cTn id="95" dur="1" fill="hold">
                                          <p:stCondLst>
                                            <p:cond delay="0"/>
                                          </p:stCondLst>
                                        </p:cTn>
                                        <p:tgtEl>
                                          <p:spTgt spid="26"/>
                                        </p:tgtEl>
                                        <p:attrNameLst>
                                          <p:attrName>style.visibility</p:attrName>
                                        </p:attrNameLst>
                                      </p:cBhvr>
                                      <p:to>
                                        <p:strVal val="visible"/>
                                      </p:to>
                                    </p:set>
                                    <p:anim calcmode="lin" valueType="num">
                                      <p:cBhvr>
                                        <p:cTn id="96" dur="500" fill="hold"/>
                                        <p:tgtEl>
                                          <p:spTgt spid="26"/>
                                        </p:tgtEl>
                                        <p:attrNameLst>
                                          <p:attrName>ppt_w</p:attrName>
                                        </p:attrNameLst>
                                      </p:cBhvr>
                                      <p:tavLst>
                                        <p:tav tm="0">
                                          <p:val>
                                            <p:fltVal val="0"/>
                                          </p:val>
                                        </p:tav>
                                        <p:tav tm="100000">
                                          <p:val>
                                            <p:strVal val="#ppt_w"/>
                                          </p:val>
                                        </p:tav>
                                      </p:tavLst>
                                    </p:anim>
                                    <p:anim calcmode="lin" valueType="num">
                                      <p:cBhvr>
                                        <p:cTn id="97" dur="500" fill="hold"/>
                                        <p:tgtEl>
                                          <p:spTgt spid="26"/>
                                        </p:tgtEl>
                                        <p:attrNameLst>
                                          <p:attrName>ppt_h</p:attrName>
                                        </p:attrNameLst>
                                      </p:cBhvr>
                                      <p:tavLst>
                                        <p:tav tm="0">
                                          <p:val>
                                            <p:strVal val="#ppt_h"/>
                                          </p:val>
                                        </p:tav>
                                        <p:tav tm="100000">
                                          <p:val>
                                            <p:strVal val="#ppt_h"/>
                                          </p:val>
                                        </p:tav>
                                      </p:tavLst>
                                    </p:anim>
                                  </p:childTnLst>
                                </p:cTn>
                              </p:par>
                            </p:childTnLst>
                          </p:cTn>
                        </p:par>
                        <p:par>
                          <p:cTn id="98" fill="hold">
                            <p:stCondLst>
                              <p:cond delay="500"/>
                            </p:stCondLst>
                            <p:childTnLst>
                              <p:par>
                                <p:cTn id="99" presetID="17" presetClass="entr" presetSubtype="10" fill="hold" nodeType="after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p:cTn id="101" dur="500" fill="hold"/>
                                        <p:tgtEl>
                                          <p:spTgt spid="29"/>
                                        </p:tgtEl>
                                        <p:attrNameLst>
                                          <p:attrName>ppt_w</p:attrName>
                                        </p:attrNameLst>
                                      </p:cBhvr>
                                      <p:tavLst>
                                        <p:tav tm="0">
                                          <p:val>
                                            <p:fltVal val="0"/>
                                          </p:val>
                                        </p:tav>
                                        <p:tav tm="100000">
                                          <p:val>
                                            <p:strVal val="#ppt_w"/>
                                          </p:val>
                                        </p:tav>
                                      </p:tavLst>
                                    </p:anim>
                                    <p:anim calcmode="lin" valueType="num">
                                      <p:cBhvr>
                                        <p:cTn id="102" dur="500" fill="hold"/>
                                        <p:tgtEl>
                                          <p:spTgt spid="29"/>
                                        </p:tgtEl>
                                        <p:attrNameLst>
                                          <p:attrName>ppt_h</p:attrName>
                                        </p:attrNameLst>
                                      </p:cBhvr>
                                      <p:tavLst>
                                        <p:tav tm="0">
                                          <p:val>
                                            <p:strVal val="#ppt_h"/>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5" presetClass="entr" presetSubtype="10" fill="hold" nodeType="clickEffect">
                                  <p:stCondLst>
                                    <p:cond delay="0"/>
                                  </p:stCondLst>
                                  <p:childTnLst>
                                    <p:set>
                                      <p:cBhvr>
                                        <p:cTn id="106" dur="1" fill="hold">
                                          <p:stCondLst>
                                            <p:cond delay="0"/>
                                          </p:stCondLst>
                                        </p:cTn>
                                        <p:tgtEl>
                                          <p:spTgt spid="19">
                                            <p:txEl>
                                              <p:pRg st="12" end="12"/>
                                            </p:txEl>
                                          </p:spTgt>
                                        </p:tgtEl>
                                        <p:attrNameLst>
                                          <p:attrName>style.visibility</p:attrName>
                                        </p:attrNameLst>
                                      </p:cBhvr>
                                      <p:to>
                                        <p:strVal val="visible"/>
                                      </p:to>
                                    </p:set>
                                    <p:animEffect transition="in" filter="checkerboard(across)">
                                      <p:cBhvr>
                                        <p:cTn id="107" dur="500"/>
                                        <p:tgtEl>
                                          <p:spTgt spid="19">
                                            <p:txEl>
                                              <p:pRg st="12" end="12"/>
                                            </p:txEl>
                                          </p:spTgt>
                                        </p:tgtEl>
                                      </p:cBhvr>
                                    </p:animEffect>
                                  </p:childTnLst>
                                </p:cTn>
                              </p:par>
                              <p:par>
                                <p:cTn id="108" presetID="5" presetClass="entr" presetSubtype="10" fill="hold" nodeType="withEffect">
                                  <p:stCondLst>
                                    <p:cond delay="0"/>
                                  </p:stCondLst>
                                  <p:childTnLst>
                                    <p:set>
                                      <p:cBhvr>
                                        <p:cTn id="109" dur="1" fill="hold">
                                          <p:stCondLst>
                                            <p:cond delay="0"/>
                                          </p:stCondLst>
                                        </p:cTn>
                                        <p:tgtEl>
                                          <p:spTgt spid="19">
                                            <p:txEl>
                                              <p:pRg st="13" end="13"/>
                                            </p:txEl>
                                          </p:spTgt>
                                        </p:tgtEl>
                                        <p:attrNameLst>
                                          <p:attrName>style.visibility</p:attrName>
                                        </p:attrNameLst>
                                      </p:cBhvr>
                                      <p:to>
                                        <p:strVal val="visible"/>
                                      </p:to>
                                    </p:set>
                                    <p:animEffect transition="in" filter="checkerboard(across)">
                                      <p:cBhvr>
                                        <p:cTn id="110" dur="500"/>
                                        <p:tgtEl>
                                          <p:spTgt spid="19">
                                            <p:txEl>
                                              <p:pRg st="13" end="13"/>
                                            </p:txEl>
                                          </p:spTgt>
                                        </p:tgtEl>
                                      </p:cBhvr>
                                    </p:animEffect>
                                  </p:childTnLst>
                                </p:cTn>
                              </p:par>
                              <p:par>
                                <p:cTn id="111" presetID="5" presetClass="entr" presetSubtype="10" fill="hold" nodeType="withEffect">
                                  <p:stCondLst>
                                    <p:cond delay="0"/>
                                  </p:stCondLst>
                                  <p:childTnLst>
                                    <p:set>
                                      <p:cBhvr>
                                        <p:cTn id="112" dur="1" fill="hold">
                                          <p:stCondLst>
                                            <p:cond delay="0"/>
                                          </p:stCondLst>
                                        </p:cTn>
                                        <p:tgtEl>
                                          <p:spTgt spid="19">
                                            <p:txEl>
                                              <p:pRg st="14" end="14"/>
                                            </p:txEl>
                                          </p:spTgt>
                                        </p:tgtEl>
                                        <p:attrNameLst>
                                          <p:attrName>style.visibility</p:attrName>
                                        </p:attrNameLst>
                                      </p:cBhvr>
                                      <p:to>
                                        <p:strVal val="visible"/>
                                      </p:to>
                                    </p:set>
                                    <p:animEffect transition="in" filter="checkerboard(across)">
                                      <p:cBhvr>
                                        <p:cTn id="113" dur="500"/>
                                        <p:tgtEl>
                                          <p:spTgt spid="19">
                                            <p:txEl>
                                              <p:pRg st="14" end="14"/>
                                            </p:txEl>
                                          </p:spTgt>
                                        </p:tgtEl>
                                      </p:cBhvr>
                                    </p:animEffect>
                                  </p:childTnLst>
                                </p:cTn>
                              </p:par>
                            </p:childTnLst>
                          </p:cTn>
                        </p:par>
                        <p:par>
                          <p:cTn id="114" fill="hold">
                            <p:stCondLst>
                              <p:cond delay="500"/>
                            </p:stCondLst>
                            <p:childTnLst>
                              <p:par>
                                <p:cTn id="115" presetID="17" presetClass="entr" presetSubtype="10" fill="hold" grpId="0" nodeType="afterEffect">
                                  <p:stCondLst>
                                    <p:cond delay="0"/>
                                  </p:stCondLst>
                                  <p:childTnLst>
                                    <p:set>
                                      <p:cBhvr>
                                        <p:cTn id="116" dur="1" fill="hold">
                                          <p:stCondLst>
                                            <p:cond delay="0"/>
                                          </p:stCondLst>
                                        </p:cTn>
                                        <p:tgtEl>
                                          <p:spTgt spid="20489"/>
                                        </p:tgtEl>
                                        <p:attrNameLst>
                                          <p:attrName>style.visibility</p:attrName>
                                        </p:attrNameLst>
                                      </p:cBhvr>
                                      <p:to>
                                        <p:strVal val="visible"/>
                                      </p:to>
                                    </p:set>
                                    <p:anim calcmode="lin" valueType="num">
                                      <p:cBhvr>
                                        <p:cTn id="117" dur="500" fill="hold"/>
                                        <p:tgtEl>
                                          <p:spTgt spid="20489"/>
                                        </p:tgtEl>
                                        <p:attrNameLst>
                                          <p:attrName>ppt_w</p:attrName>
                                        </p:attrNameLst>
                                      </p:cBhvr>
                                      <p:tavLst>
                                        <p:tav tm="0">
                                          <p:val>
                                            <p:fltVal val="0"/>
                                          </p:val>
                                        </p:tav>
                                        <p:tav tm="100000">
                                          <p:val>
                                            <p:strVal val="#ppt_w"/>
                                          </p:val>
                                        </p:tav>
                                      </p:tavLst>
                                    </p:anim>
                                    <p:anim calcmode="lin" valueType="num">
                                      <p:cBhvr>
                                        <p:cTn id="118" dur="500" fill="hold"/>
                                        <p:tgtEl>
                                          <p:spTgt spid="20489"/>
                                        </p:tgtEl>
                                        <p:attrNameLst>
                                          <p:attrName>ppt_h</p:attrName>
                                        </p:attrNameLst>
                                      </p:cBhvr>
                                      <p:tavLst>
                                        <p:tav tm="0">
                                          <p:val>
                                            <p:strVal val="#ppt_h"/>
                                          </p:val>
                                        </p:tav>
                                        <p:tav tm="100000">
                                          <p:val>
                                            <p:strVal val="#ppt_h"/>
                                          </p:val>
                                        </p:tav>
                                      </p:tavLst>
                                    </p:anim>
                                  </p:childTnLst>
                                </p:cTn>
                              </p:par>
                            </p:childTnLst>
                          </p:cTn>
                        </p:par>
                        <p:par>
                          <p:cTn id="119" fill="hold">
                            <p:stCondLst>
                              <p:cond delay="1000"/>
                            </p:stCondLst>
                            <p:childTnLst>
                              <p:par>
                                <p:cTn id="120" presetID="17" presetClass="entr" presetSubtype="10" fill="hold" grpId="0" nodeType="afterEffect">
                                  <p:stCondLst>
                                    <p:cond delay="0"/>
                                  </p:stCondLst>
                                  <p:childTnLst>
                                    <p:set>
                                      <p:cBhvr>
                                        <p:cTn id="121" dur="1" fill="hold">
                                          <p:stCondLst>
                                            <p:cond delay="0"/>
                                          </p:stCondLst>
                                        </p:cTn>
                                        <p:tgtEl>
                                          <p:spTgt spid="20490"/>
                                        </p:tgtEl>
                                        <p:attrNameLst>
                                          <p:attrName>style.visibility</p:attrName>
                                        </p:attrNameLst>
                                      </p:cBhvr>
                                      <p:to>
                                        <p:strVal val="visible"/>
                                      </p:to>
                                    </p:set>
                                    <p:anim calcmode="lin" valueType="num">
                                      <p:cBhvr>
                                        <p:cTn id="122" dur="500" fill="hold"/>
                                        <p:tgtEl>
                                          <p:spTgt spid="20490"/>
                                        </p:tgtEl>
                                        <p:attrNameLst>
                                          <p:attrName>ppt_w</p:attrName>
                                        </p:attrNameLst>
                                      </p:cBhvr>
                                      <p:tavLst>
                                        <p:tav tm="0">
                                          <p:val>
                                            <p:fltVal val="0"/>
                                          </p:val>
                                        </p:tav>
                                        <p:tav tm="100000">
                                          <p:val>
                                            <p:strVal val="#ppt_w"/>
                                          </p:val>
                                        </p:tav>
                                      </p:tavLst>
                                    </p:anim>
                                    <p:anim calcmode="lin" valueType="num">
                                      <p:cBhvr>
                                        <p:cTn id="123" dur="500" fill="hold"/>
                                        <p:tgtEl>
                                          <p:spTgt spid="20490"/>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4" presetClass="entr" presetSubtype="0" fill="hold" grpId="0" nodeType="clickEffect">
                                  <p:stCondLst>
                                    <p:cond delay="0"/>
                                  </p:stCondLst>
                                  <p:childTnLst>
                                    <p:set>
                                      <p:cBhvr>
                                        <p:cTn id="127" dur="1" fill="hold">
                                          <p:stCondLst>
                                            <p:cond delay="0"/>
                                          </p:stCondLst>
                                        </p:cTn>
                                        <p:tgtEl>
                                          <p:spTgt spid="17"/>
                                        </p:tgtEl>
                                        <p:attrNameLst>
                                          <p:attrName>style.visibility</p:attrName>
                                        </p:attrNameLst>
                                      </p:cBhvr>
                                      <p:to>
                                        <p:strVal val="visible"/>
                                      </p:to>
                                    </p:set>
                                    <p:anim to="" calcmode="lin" valueType="num">
                                      <p:cBhvr>
                                        <p:cTn id="128" dur="1" fill="hold"/>
                                        <p:tgtEl>
                                          <p:spTgt spid="17"/>
                                        </p:tgtEl>
                                        <p:attrNameLst>
                                          <p:attrName/>
                                        </p:attrNameLst>
                                      </p:cBhvr>
                                    </p:anim>
                                  </p:childTnLst>
                                </p:cTn>
                              </p:par>
                              <p:par>
                                <p:cTn id="129" presetID="2" presetClass="entr" presetSubtype="4" fill="hold" nodeType="withEffect">
                                  <p:stCondLst>
                                    <p:cond delay="0"/>
                                  </p:stCondLst>
                                  <p:childTnLst>
                                    <p:set>
                                      <p:cBhvr>
                                        <p:cTn id="130" dur="1" fill="hold">
                                          <p:stCondLst>
                                            <p:cond delay="0"/>
                                          </p:stCondLst>
                                        </p:cTn>
                                        <p:tgtEl>
                                          <p:spTgt spid="23"/>
                                        </p:tgtEl>
                                        <p:attrNameLst>
                                          <p:attrName>style.visibility</p:attrName>
                                        </p:attrNameLst>
                                      </p:cBhvr>
                                      <p:to>
                                        <p:strVal val="visible"/>
                                      </p:to>
                                    </p:set>
                                    <p:anim calcmode="lin" valueType="num">
                                      <p:cBhvr additive="base">
                                        <p:cTn id="131" dur="500" fill="hold"/>
                                        <p:tgtEl>
                                          <p:spTgt spid="23"/>
                                        </p:tgtEl>
                                        <p:attrNameLst>
                                          <p:attrName>ppt_x</p:attrName>
                                        </p:attrNameLst>
                                      </p:cBhvr>
                                      <p:tavLst>
                                        <p:tav tm="0">
                                          <p:val>
                                            <p:strVal val="#ppt_x"/>
                                          </p:val>
                                        </p:tav>
                                        <p:tav tm="100000">
                                          <p:val>
                                            <p:strVal val="#ppt_x"/>
                                          </p:val>
                                        </p:tav>
                                      </p:tavLst>
                                    </p:anim>
                                    <p:anim calcmode="lin" valueType="num">
                                      <p:cBhvr additive="base">
                                        <p:cTn id="132" dur="500" fill="hold"/>
                                        <p:tgtEl>
                                          <p:spTgt spid="23"/>
                                        </p:tgtEl>
                                        <p:attrNameLst>
                                          <p:attrName>ppt_y</p:attrName>
                                        </p:attrNameLst>
                                      </p:cBhvr>
                                      <p:tavLst>
                                        <p:tav tm="0">
                                          <p:val>
                                            <p:strVal val="1+#ppt_h/2"/>
                                          </p:val>
                                        </p:tav>
                                        <p:tav tm="100000">
                                          <p:val>
                                            <p:strVal val="#ppt_y"/>
                                          </p:val>
                                        </p:tav>
                                      </p:tavLst>
                                    </p:anim>
                                  </p:childTnLst>
                                </p:cTn>
                              </p:par>
                              <p:par>
                                <p:cTn id="133" presetID="24" presetClass="entr" presetSubtype="0" fill="hold" grpId="0" nodeType="withEffect">
                                  <p:stCondLst>
                                    <p:cond delay="0"/>
                                  </p:stCondLst>
                                  <p:childTnLst>
                                    <p:set>
                                      <p:cBhvr>
                                        <p:cTn id="134" dur="1" fill="hold">
                                          <p:stCondLst>
                                            <p:cond delay="0"/>
                                          </p:stCondLst>
                                        </p:cTn>
                                        <p:tgtEl>
                                          <p:spTgt spid="16"/>
                                        </p:tgtEl>
                                        <p:attrNameLst>
                                          <p:attrName>style.visibility</p:attrName>
                                        </p:attrNameLst>
                                      </p:cBhvr>
                                      <p:to>
                                        <p:strVal val="visible"/>
                                      </p:to>
                                    </p:set>
                                    <p:anim to="" calcmode="lin" valueType="num">
                                      <p:cBhvr>
                                        <p:cTn id="135" dur="1" fill="hold"/>
                                        <p:tgtEl>
                                          <p:spTgt spid="16"/>
                                        </p:tgtEl>
                                        <p:attrNameLst>
                                          <p:attrName/>
                                        </p:attrNameLst>
                                      </p:cBhvr>
                                    </p:anim>
                                  </p:childTnLst>
                                </p:cTn>
                              </p:par>
                              <p:par>
                                <p:cTn id="136" presetID="1" presetClass="entr" presetSubtype="0" fill="hold" grpId="0" nodeType="withEffect">
                                  <p:stCondLst>
                                    <p:cond delay="0"/>
                                  </p:stCondLst>
                                  <p:childTnLst>
                                    <p:set>
                                      <p:cBhvr>
                                        <p:cTn id="137"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489" grpId="0" animBg="1"/>
      <p:bldP spid="20490" grpId="0" animBg="1"/>
      <p:bldP spid="16" grpId="0"/>
      <p:bldP spid="17" grpId="0" animBg="1"/>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3"/>
          <p:cNvPicPr>
            <a:picLocks noChangeAspect="1" noChangeArrowheads="1"/>
          </p:cNvPicPr>
          <p:nvPr/>
        </p:nvPicPr>
        <p:blipFill>
          <a:blip r:embed="rId3" cstate="print"/>
          <a:srcRect/>
          <a:stretch>
            <a:fillRect/>
          </a:stretch>
        </p:blipFill>
        <p:spPr bwMode="auto">
          <a:xfrm>
            <a:off x="2178050" y="1087438"/>
            <a:ext cx="5562600" cy="5019675"/>
          </a:xfrm>
          <a:prstGeom prst="rect">
            <a:avLst/>
          </a:prstGeom>
          <a:noFill/>
          <a:ln w="9525">
            <a:noFill/>
            <a:miter lim="800000"/>
            <a:headEnd/>
            <a:tailEnd/>
          </a:ln>
        </p:spPr>
      </p:pic>
      <p:sp>
        <p:nvSpPr>
          <p:cNvPr id="137219"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a:t>
            </a:r>
          </a:p>
        </p:txBody>
      </p:sp>
      <p:sp>
        <p:nvSpPr>
          <p:cNvPr id="137220" name="Text Box 14"/>
          <p:cNvSpPr txBox="1">
            <a:spLocks noChangeArrowheads="1"/>
          </p:cNvSpPr>
          <p:nvPr/>
        </p:nvSpPr>
        <p:spPr bwMode="auto">
          <a:xfrm>
            <a:off x="6645275" y="4024313"/>
            <a:ext cx="1008063" cy="457200"/>
          </a:xfrm>
          <a:prstGeom prst="rect">
            <a:avLst/>
          </a:prstGeom>
          <a:noFill/>
          <a:ln w="9525">
            <a:noFill/>
            <a:miter lim="800000"/>
            <a:headEnd/>
            <a:tailEnd/>
          </a:ln>
        </p:spPr>
        <p:txBody>
          <a:bodyPr>
            <a:spAutoFit/>
          </a:bodyPr>
          <a:lstStyle/>
          <a:p>
            <a:pPr eaLnBrk="0" hangingPunct="0"/>
            <a:endParaRPr lang="en-US"/>
          </a:p>
        </p:txBody>
      </p:sp>
      <p:sp>
        <p:nvSpPr>
          <p:cNvPr id="21510" name="Text Box 15"/>
          <p:cNvSpPr txBox="1">
            <a:spLocks noChangeArrowheads="1"/>
          </p:cNvSpPr>
          <p:nvPr/>
        </p:nvSpPr>
        <p:spPr bwMode="auto">
          <a:xfrm>
            <a:off x="558800" y="2201863"/>
            <a:ext cx="1676400" cy="830262"/>
          </a:xfrm>
          <a:prstGeom prst="rect">
            <a:avLst/>
          </a:prstGeom>
          <a:noFill/>
          <a:ln w="9525">
            <a:noFill/>
            <a:miter lim="800000"/>
            <a:headEnd/>
            <a:tailEnd/>
          </a:ln>
        </p:spPr>
        <p:txBody>
          <a:bodyPr>
            <a:spAutoFit/>
          </a:bodyPr>
          <a:lstStyle/>
          <a:p>
            <a:pPr eaLnBrk="0" hangingPunct="0">
              <a:spcBef>
                <a:spcPct val="50000"/>
              </a:spcBef>
            </a:pPr>
            <a:r>
              <a:rPr lang="en-US" sz="1600" b="1" dirty="0" err="1">
                <a:solidFill>
                  <a:srgbClr val="FF0000"/>
                </a:solidFill>
              </a:rPr>
              <a:t>Nuevas</a:t>
            </a:r>
            <a:r>
              <a:rPr lang="en-US" sz="1600" b="1" dirty="0">
                <a:solidFill>
                  <a:srgbClr val="FF0000"/>
                </a:solidFill>
              </a:rPr>
              <a:t> </a:t>
            </a:r>
            <a:r>
              <a:rPr lang="en-US" sz="1600" b="1" dirty="0" err="1">
                <a:solidFill>
                  <a:srgbClr val="FF0000"/>
                </a:solidFill>
              </a:rPr>
              <a:t>características</a:t>
            </a:r>
            <a:r>
              <a:rPr lang="en-US" sz="1600" b="1" dirty="0">
                <a:solidFill>
                  <a:srgbClr val="FF0000"/>
                </a:solidFill>
              </a:rPr>
              <a:t> </a:t>
            </a:r>
            <a:r>
              <a:rPr lang="en-US" sz="1600" b="1" dirty="0" smtClean="0">
                <a:solidFill>
                  <a:srgbClr val="FF0000"/>
                </a:solidFill>
              </a:rPr>
              <a:t>NFC</a:t>
            </a:r>
            <a:r>
              <a:rPr lang="en-US" sz="1600" b="1" dirty="0">
                <a:solidFill>
                  <a:srgbClr val="FF0000"/>
                </a:solidFill>
              </a:rPr>
              <a:t>…</a:t>
            </a:r>
          </a:p>
        </p:txBody>
      </p:sp>
      <p:sp>
        <p:nvSpPr>
          <p:cNvPr id="137222" name="Slide Number Placeholder 3"/>
          <p:cNvSpPr>
            <a:spLocks noGrp="1"/>
          </p:cNvSpPr>
          <p:nvPr>
            <p:ph type="sldNum" sz="quarter" idx="10"/>
          </p:nvPr>
        </p:nvSpPr>
        <p:spPr bwMode="auto">
          <a:noFill/>
          <a:ln>
            <a:miter lim="800000"/>
            <a:headEnd/>
            <a:tailEnd/>
          </a:ln>
        </p:spPr>
        <p:txBody>
          <a:bodyPr/>
          <a:lstStyle/>
          <a:p>
            <a:fld id="{1B2E1D8B-1EFB-4F4C-9537-2329E271CA41}" type="slidenum">
              <a:rPr lang="en-US"/>
              <a:pPr/>
              <a:t>42</a:t>
            </a:fld>
            <a:endParaRPr lang="en-US"/>
          </a:p>
        </p:txBody>
      </p:sp>
      <p:sp>
        <p:nvSpPr>
          <p:cNvPr id="21"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22" name="Rectangle 8"/>
          <p:cNvSpPr>
            <a:spLocks noChangeArrowheads="1"/>
          </p:cNvSpPr>
          <p:nvPr/>
        </p:nvSpPr>
        <p:spPr bwMode="auto">
          <a:xfrm>
            <a:off x="4716463" y="1073150"/>
            <a:ext cx="819150" cy="21907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3" name="Rectangle 13"/>
          <p:cNvSpPr>
            <a:spLocks noChangeArrowheads="1"/>
          </p:cNvSpPr>
          <p:nvPr/>
        </p:nvSpPr>
        <p:spPr bwMode="auto">
          <a:xfrm>
            <a:off x="2268538" y="2147888"/>
            <a:ext cx="1543050" cy="1060450"/>
          </a:xfrm>
          <a:prstGeom prst="rect">
            <a:avLst/>
          </a:prstGeom>
          <a:noFill/>
          <a:ln w="38100">
            <a:solidFill>
              <a:srgbClr val="FF0000"/>
            </a:solidFill>
            <a:miter lim="800000"/>
            <a:headEnd/>
            <a:tailEnd/>
          </a:ln>
        </p:spPr>
        <p:txBody>
          <a:bodyPr wrap="none" anchor="ctr"/>
          <a:lstStyle/>
          <a:p>
            <a:pPr eaLnBrk="0" hangingPunct="0"/>
            <a:endParaRPr lang="en-US">
              <a:solidFill>
                <a:srgbClr val="FF0000"/>
              </a:solidFill>
            </a:endParaRPr>
          </a:p>
        </p:txBody>
      </p:sp>
      <p:sp>
        <p:nvSpPr>
          <p:cNvPr id="24" name="Rectangle 13"/>
          <p:cNvSpPr>
            <a:spLocks noChangeArrowheads="1"/>
          </p:cNvSpPr>
          <p:nvPr/>
        </p:nvSpPr>
        <p:spPr bwMode="auto">
          <a:xfrm>
            <a:off x="2266950" y="3255963"/>
            <a:ext cx="1544638" cy="1803400"/>
          </a:xfrm>
          <a:prstGeom prst="rect">
            <a:avLst/>
          </a:prstGeom>
          <a:noFill/>
          <a:ln w="38100">
            <a:solidFill>
              <a:srgbClr val="FFC000"/>
            </a:solidFill>
            <a:miter lim="800000"/>
            <a:headEnd/>
            <a:tailEnd/>
          </a:ln>
        </p:spPr>
        <p:txBody>
          <a:bodyPr wrap="none" anchor="ctr"/>
          <a:lstStyle/>
          <a:p>
            <a:pPr eaLnBrk="0" hangingPunct="0"/>
            <a:endParaRPr lang="en-US"/>
          </a:p>
        </p:txBody>
      </p:sp>
      <p:sp>
        <p:nvSpPr>
          <p:cNvPr id="25" name="Text Box 15"/>
          <p:cNvSpPr txBox="1">
            <a:spLocks noChangeArrowheads="1"/>
          </p:cNvSpPr>
          <p:nvPr/>
        </p:nvSpPr>
        <p:spPr bwMode="auto">
          <a:xfrm>
            <a:off x="580571" y="3255963"/>
            <a:ext cx="1675267" cy="708025"/>
          </a:xfrm>
          <a:prstGeom prst="rect">
            <a:avLst/>
          </a:prstGeom>
          <a:noFill/>
          <a:ln w="9525">
            <a:noFill/>
            <a:miter lim="800000"/>
            <a:headEnd/>
            <a:tailEnd/>
          </a:ln>
        </p:spPr>
        <p:txBody>
          <a:bodyPr wrap="square">
            <a:spAutoFit/>
          </a:bodyPr>
          <a:lstStyle/>
          <a:p>
            <a:pPr eaLnBrk="0" hangingPunct="0">
              <a:spcBef>
                <a:spcPct val="50000"/>
              </a:spcBef>
            </a:pPr>
            <a:r>
              <a:rPr lang="en-US" sz="1600" b="1" dirty="0" err="1">
                <a:solidFill>
                  <a:srgbClr val="FFC000"/>
                </a:solidFill>
              </a:rPr>
              <a:t>Aplicaciones</a:t>
            </a:r>
            <a:endParaRPr lang="en-US" sz="1600" b="1" dirty="0">
              <a:solidFill>
                <a:srgbClr val="FFC000"/>
              </a:solidFill>
            </a:endParaRPr>
          </a:p>
          <a:p>
            <a:pPr eaLnBrk="0" hangingPunct="0">
              <a:spcBef>
                <a:spcPct val="50000"/>
              </a:spcBef>
            </a:pPr>
            <a:r>
              <a:rPr lang="en-US" sz="1600" b="1" dirty="0">
                <a:solidFill>
                  <a:srgbClr val="FFC000"/>
                </a:solidFill>
              </a:rPr>
              <a:t>“</a:t>
            </a:r>
            <a:r>
              <a:rPr lang="en-US" sz="1600" b="1" dirty="0" err="1">
                <a:solidFill>
                  <a:srgbClr val="FFC000"/>
                </a:solidFill>
              </a:rPr>
              <a:t>clásicas</a:t>
            </a:r>
            <a:r>
              <a:rPr lang="en-US" sz="1600" b="1" dirty="0">
                <a:solidFill>
                  <a:srgbClr val="FFC000"/>
                </a:solidFill>
              </a:rPr>
              <a:t>”</a:t>
            </a:r>
          </a:p>
        </p:txBody>
      </p:sp>
      <p:sp>
        <p:nvSpPr>
          <p:cNvPr id="137229"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to="" calcmode="lin" valueType="num">
                                      <p:cBhvr>
                                        <p:cTn id="7" dur="1" fill="hold"/>
                                        <p:tgtEl>
                                          <p:spTgt spid="2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5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P spid="21" grpId="0"/>
      <p:bldP spid="22" grpId="0" animBg="1"/>
      <p:bldP spid="23" grpId="0" animBg="1"/>
      <p:bldP spid="24" grpId="0" animBg="1"/>
      <p:bldP spid="2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3"/>
          <p:cNvSpPr>
            <a:spLocks noGrp="1"/>
          </p:cNvSpPr>
          <p:nvPr>
            <p:ph type="sldNum" sz="quarter" idx="10"/>
          </p:nvPr>
        </p:nvSpPr>
        <p:spPr bwMode="auto">
          <a:noFill/>
          <a:ln>
            <a:miter lim="800000"/>
            <a:headEnd/>
            <a:tailEnd/>
          </a:ln>
        </p:spPr>
        <p:txBody>
          <a:bodyPr/>
          <a:lstStyle/>
          <a:p>
            <a:fld id="{8FB62A40-7D62-483C-BB24-B18423234E3B}" type="slidenum">
              <a:rPr lang="en-US"/>
              <a:pPr/>
              <a:t>43</a:t>
            </a:fld>
            <a:endParaRPr lang="en-US"/>
          </a:p>
        </p:txBody>
      </p:sp>
      <p:sp>
        <p:nvSpPr>
          <p:cNvPr id="159747"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 </a:t>
            </a:r>
          </a:p>
        </p:txBody>
      </p:sp>
      <p:pic>
        <p:nvPicPr>
          <p:cNvPr id="23559" name="Picture 3"/>
          <p:cNvPicPr>
            <a:picLocks noChangeAspect="1" noChangeArrowheads="1"/>
          </p:cNvPicPr>
          <p:nvPr/>
        </p:nvPicPr>
        <p:blipFill>
          <a:blip r:embed="rId3" cstate="print"/>
          <a:srcRect/>
          <a:stretch>
            <a:fillRect/>
          </a:stretch>
        </p:blipFill>
        <p:spPr bwMode="auto">
          <a:xfrm>
            <a:off x="2198688" y="1200150"/>
            <a:ext cx="4298950" cy="1733550"/>
          </a:xfrm>
          <a:prstGeom prst="rect">
            <a:avLst/>
          </a:prstGeom>
          <a:noFill/>
          <a:ln w="9525">
            <a:solidFill>
              <a:schemeClr val="tx1">
                <a:lumMod val="65000"/>
                <a:lumOff val="35000"/>
              </a:schemeClr>
            </a:solidFill>
            <a:miter lim="800000"/>
            <a:headEnd/>
            <a:tailEnd/>
          </a:ln>
        </p:spPr>
      </p:pic>
      <p:sp>
        <p:nvSpPr>
          <p:cNvPr id="159749" name="Text Box 22"/>
          <p:cNvSpPr txBox="1">
            <a:spLocks noChangeArrowheads="1"/>
          </p:cNvSpPr>
          <p:nvPr/>
        </p:nvSpPr>
        <p:spPr bwMode="auto">
          <a:xfrm>
            <a:off x="1347788" y="3646488"/>
            <a:ext cx="6700837" cy="1477962"/>
          </a:xfrm>
          <a:prstGeom prst="rect">
            <a:avLst/>
          </a:prstGeom>
          <a:noFill/>
          <a:ln w="9525">
            <a:noFill/>
            <a:miter lim="800000"/>
            <a:headEnd/>
            <a:tailEnd/>
          </a:ln>
        </p:spPr>
        <p:txBody>
          <a:bodyPr>
            <a:spAutoFit/>
          </a:bodyPr>
          <a:lstStyle/>
          <a:p>
            <a:pPr eaLnBrk="0" hangingPunct="0"/>
            <a:r>
              <a:rPr lang="en-US" sz="1800" b="1"/>
              <a:t>Propiedades de formateo 03.48</a:t>
            </a:r>
          </a:p>
          <a:p>
            <a:pPr eaLnBrk="0" hangingPunct="0"/>
            <a:r>
              <a:rPr lang="en-US" sz="1800"/>
              <a:t>Estos parámetros define qué tipo de seguridad se incluye en los comandos del paquete y del paquete de respuesta; definen campos que se incluyen en el cómputo de seguridad (RC o CC).</a:t>
            </a:r>
          </a:p>
        </p:txBody>
      </p:sp>
      <p:sp>
        <p:nvSpPr>
          <p:cNvPr id="16"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59752"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3"/>
          <p:cNvSpPr>
            <a:spLocks noGrp="1"/>
          </p:cNvSpPr>
          <p:nvPr>
            <p:ph type="sldNum" sz="quarter" idx="10"/>
          </p:nvPr>
        </p:nvSpPr>
        <p:spPr bwMode="auto">
          <a:noFill/>
          <a:ln>
            <a:miter lim="800000"/>
            <a:headEnd/>
            <a:tailEnd/>
          </a:ln>
        </p:spPr>
        <p:txBody>
          <a:bodyPr/>
          <a:lstStyle/>
          <a:p>
            <a:fld id="{4910DEE4-08C9-4CE5-90D3-EDD8E88716E3}" type="slidenum">
              <a:rPr lang="en-US"/>
              <a:pPr/>
              <a:t>44</a:t>
            </a:fld>
            <a:endParaRPr lang="en-US"/>
          </a:p>
        </p:txBody>
      </p:sp>
      <p:sp>
        <p:nvSpPr>
          <p:cNvPr id="161795"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 </a:t>
            </a:r>
          </a:p>
        </p:txBody>
      </p:sp>
      <p:pic>
        <p:nvPicPr>
          <p:cNvPr id="24581" name="Picture 2"/>
          <p:cNvPicPr>
            <a:picLocks noChangeAspect="1" noChangeArrowheads="1"/>
          </p:cNvPicPr>
          <p:nvPr/>
        </p:nvPicPr>
        <p:blipFill>
          <a:blip r:embed="rId3" cstate="print"/>
          <a:srcRect/>
          <a:stretch>
            <a:fillRect/>
          </a:stretch>
        </p:blipFill>
        <p:spPr bwMode="auto">
          <a:xfrm>
            <a:off x="2665413" y="1404938"/>
            <a:ext cx="3743325" cy="1038225"/>
          </a:xfrm>
          <a:prstGeom prst="rect">
            <a:avLst/>
          </a:prstGeom>
          <a:noFill/>
          <a:ln w="9525">
            <a:solidFill>
              <a:schemeClr val="tx1">
                <a:lumMod val="65000"/>
                <a:lumOff val="35000"/>
              </a:schemeClr>
            </a:solidFill>
            <a:miter lim="800000"/>
            <a:headEnd/>
            <a:tailEnd/>
          </a:ln>
        </p:spPr>
      </p:pic>
      <p:sp>
        <p:nvSpPr>
          <p:cNvPr id="10" name="Text Box 8"/>
          <p:cNvSpPr txBox="1">
            <a:spLocks noChangeArrowheads="1"/>
          </p:cNvSpPr>
          <p:nvPr/>
        </p:nvSpPr>
        <p:spPr bwMode="auto">
          <a:xfrm>
            <a:off x="665163" y="2798763"/>
            <a:ext cx="8205787" cy="2308225"/>
          </a:xfrm>
          <a:prstGeom prst="rect">
            <a:avLst/>
          </a:prstGeom>
          <a:noFill/>
          <a:ln w="9525">
            <a:noFill/>
            <a:miter lim="800000"/>
            <a:headEnd/>
            <a:tailEnd/>
          </a:ln>
        </p:spPr>
        <p:txBody>
          <a:bodyPr>
            <a:spAutoFit/>
          </a:bodyPr>
          <a:lstStyle/>
          <a:p>
            <a:pPr eaLnBrk="0" hangingPunct="0"/>
            <a:r>
              <a:rPr lang="en-US" sz="1600" b="1"/>
              <a:t>Propiedades de transporte 03.40</a:t>
            </a:r>
          </a:p>
          <a:p>
            <a:pPr eaLnBrk="0" hangingPunct="0"/>
            <a:r>
              <a:rPr lang="en-US" sz="1600"/>
              <a:t>Los buffers TPUD y de concatenación definen el tamaño máximo de un sólo paquete de comandos. Deben concordar con las capacidades de la tarjeta. </a:t>
            </a:r>
            <a:endParaRPr lang="en-US" sz="1600" b="1"/>
          </a:p>
          <a:p>
            <a:pPr eaLnBrk="0" hangingPunct="0"/>
            <a:r>
              <a:rPr lang="en-US" sz="1600" b="1"/>
              <a:t>TPUD buffer length</a:t>
            </a:r>
            <a:r>
              <a:rPr lang="en-US" sz="1600"/>
              <a:t> define el tamaño máximo del campoTP-User Data que se puede manejar por la tarjeta, que también corresponde al tamaño máximo de un mensaje SMS que puede ser manejado por una tarjeta. </a:t>
            </a:r>
            <a:endParaRPr lang="en-US" sz="1600" b="1"/>
          </a:p>
          <a:p>
            <a:pPr eaLnBrk="0" hangingPunct="0"/>
            <a:r>
              <a:rPr lang="en-US" sz="1600" b="1"/>
              <a:t>Espacio buffer de concatenación. Tamaño máximo del buffer de concatenación de la tarjeta</a:t>
            </a:r>
            <a:r>
              <a:rPr lang="en-US" sz="1600"/>
              <a:t>,expresado en número de mensaje SMS el valor mínimo es 1 si la tarjeta no maneja concatenación, y el máximo es 255 (impuesto por GSM 03.40). </a:t>
            </a:r>
          </a:p>
        </p:txBody>
      </p:sp>
      <p:sp>
        <p:nvSpPr>
          <p:cNvPr id="12"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61800"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to="" calcmode="lin" valueType="num">
                                      <p:cBhvr>
                                        <p:cTn id="7" dur="1" fill="hold"/>
                                        <p:tgtEl>
                                          <p:spTgt spid="10"/>
                                        </p:tgtEl>
                                        <p:attrNameLst>
                                          <p:attrName/>
                                        </p:attrNameLst>
                                      </p:cBhvr>
                                    </p:anim>
                                  </p:childTnLst>
                                </p:cTn>
                              </p:par>
                              <p:par>
                                <p:cTn id="8" presetID="1"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3"/>
          <p:cNvSpPr>
            <a:spLocks noGrp="1"/>
          </p:cNvSpPr>
          <p:nvPr>
            <p:ph type="sldNum" sz="quarter" idx="10"/>
          </p:nvPr>
        </p:nvSpPr>
        <p:spPr bwMode="auto">
          <a:noFill/>
          <a:ln>
            <a:miter lim="800000"/>
            <a:headEnd/>
            <a:tailEnd/>
          </a:ln>
        </p:spPr>
        <p:txBody>
          <a:bodyPr/>
          <a:lstStyle/>
          <a:p>
            <a:fld id="{972134B7-C0DC-420E-A959-EE10C2F200EA}" type="slidenum">
              <a:rPr lang="en-US"/>
              <a:pPr/>
              <a:t>45</a:t>
            </a:fld>
            <a:endParaRPr lang="en-US"/>
          </a:p>
        </p:txBody>
      </p:sp>
      <p:sp>
        <p:nvSpPr>
          <p:cNvPr id="163843"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 </a:t>
            </a:r>
          </a:p>
        </p:txBody>
      </p:sp>
      <p:sp>
        <p:nvSpPr>
          <p:cNvPr id="163844" name="Text Box 13"/>
          <p:cNvSpPr txBox="1">
            <a:spLocks noChangeArrowheads="1"/>
          </p:cNvSpPr>
          <p:nvPr/>
        </p:nvSpPr>
        <p:spPr bwMode="auto">
          <a:xfrm>
            <a:off x="2194379" y="3120798"/>
            <a:ext cx="4518025" cy="461962"/>
          </a:xfrm>
          <a:prstGeom prst="rect">
            <a:avLst/>
          </a:prstGeom>
          <a:noFill/>
          <a:ln w="9525">
            <a:noFill/>
            <a:miter lim="800000"/>
            <a:headEnd/>
            <a:tailEnd/>
          </a:ln>
        </p:spPr>
        <p:txBody>
          <a:bodyPr wrap="none">
            <a:spAutoFit/>
          </a:bodyPr>
          <a:lstStyle/>
          <a:p>
            <a:pPr eaLnBrk="0" hangingPunct="0"/>
            <a:r>
              <a:rPr lang="en-US" dirty="0" err="1"/>
              <a:t>Perfil</a:t>
            </a:r>
            <a:r>
              <a:rPr lang="en-US" dirty="0"/>
              <a:t> de </a:t>
            </a:r>
            <a:r>
              <a:rPr lang="en-US" dirty="0" err="1"/>
              <a:t>tarjeta</a:t>
            </a:r>
            <a:r>
              <a:rPr lang="en-US" dirty="0"/>
              <a:t> en </a:t>
            </a:r>
            <a:r>
              <a:rPr lang="en-US" dirty="0" err="1"/>
              <a:t>formato</a:t>
            </a:r>
            <a:r>
              <a:rPr lang="en-US" dirty="0"/>
              <a:t> XML</a:t>
            </a:r>
          </a:p>
        </p:txBody>
      </p:sp>
      <p:sp>
        <p:nvSpPr>
          <p:cNvPr id="10"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63847"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3"/>
          <p:cNvSpPr>
            <a:spLocks noGrp="1"/>
          </p:cNvSpPr>
          <p:nvPr>
            <p:ph type="sldNum" sz="quarter" idx="10"/>
          </p:nvPr>
        </p:nvSpPr>
        <p:spPr bwMode="auto">
          <a:noFill/>
          <a:ln>
            <a:miter lim="800000"/>
            <a:headEnd/>
            <a:tailEnd/>
          </a:ln>
        </p:spPr>
        <p:txBody>
          <a:bodyPr/>
          <a:lstStyle/>
          <a:p>
            <a:fld id="{5C1438E3-3597-4DAD-A492-B8101CC02AA0}" type="slidenum">
              <a:rPr lang="en-US"/>
              <a:pPr/>
              <a:t>46</a:t>
            </a:fld>
            <a:endParaRPr lang="en-US"/>
          </a:p>
        </p:txBody>
      </p:sp>
      <p:sp>
        <p:nvSpPr>
          <p:cNvPr id="165891"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3 </a:t>
            </a:r>
          </a:p>
        </p:txBody>
      </p:sp>
      <p:pic>
        <p:nvPicPr>
          <p:cNvPr id="165893" name="Picture 7"/>
          <p:cNvPicPr>
            <a:picLocks noChangeArrowheads="1"/>
          </p:cNvPicPr>
          <p:nvPr/>
        </p:nvPicPr>
        <p:blipFill>
          <a:blip r:embed="rId3" cstate="print"/>
          <a:srcRect/>
          <a:stretch>
            <a:fillRect/>
          </a:stretch>
        </p:blipFill>
        <p:spPr bwMode="auto">
          <a:xfrm>
            <a:off x="7073900" y="3286125"/>
            <a:ext cx="1673225" cy="2117725"/>
          </a:xfrm>
          <a:prstGeom prst="rect">
            <a:avLst/>
          </a:prstGeom>
          <a:noFill/>
          <a:ln w="12700">
            <a:noFill/>
            <a:miter lim="800000"/>
            <a:headEnd/>
            <a:tailEnd/>
          </a:ln>
        </p:spPr>
      </p:pic>
      <p:pic>
        <p:nvPicPr>
          <p:cNvPr id="165894" name="Picture 8" descr="paper_pen"/>
          <p:cNvPicPr>
            <a:picLocks noChangeAspect="1" noChangeArrowheads="1"/>
          </p:cNvPicPr>
          <p:nvPr/>
        </p:nvPicPr>
        <p:blipFill>
          <a:blip r:embed="rId4" cstate="print"/>
          <a:srcRect/>
          <a:stretch>
            <a:fillRect/>
          </a:stretch>
        </p:blipFill>
        <p:spPr bwMode="auto">
          <a:xfrm>
            <a:off x="7553325" y="952500"/>
            <a:ext cx="1284288" cy="1676400"/>
          </a:xfrm>
          <a:prstGeom prst="rect">
            <a:avLst/>
          </a:prstGeom>
          <a:noFill/>
          <a:ln w="9525">
            <a:noFill/>
            <a:miter lim="800000"/>
            <a:headEnd/>
            <a:tailEnd/>
          </a:ln>
        </p:spPr>
      </p:pic>
      <p:sp>
        <p:nvSpPr>
          <p:cNvPr id="165895" name="Rectangle 9"/>
          <p:cNvSpPr txBox="1">
            <a:spLocks noChangeArrowheads="1"/>
          </p:cNvSpPr>
          <p:nvPr/>
        </p:nvSpPr>
        <p:spPr bwMode="auto">
          <a:xfrm>
            <a:off x="309335" y="1316265"/>
            <a:ext cx="7827963" cy="4968875"/>
          </a:xfrm>
          <a:prstGeom prst="rect">
            <a:avLst/>
          </a:prstGeom>
          <a:noFill/>
          <a:ln w="9525">
            <a:noFill/>
            <a:miter lim="800000"/>
            <a:headEnd/>
            <a:tailEnd/>
          </a:ln>
        </p:spPr>
        <p:txBody>
          <a:bodyPr/>
          <a:lstStyle/>
          <a:p>
            <a:pPr>
              <a:lnSpc>
                <a:spcPct val="80000"/>
              </a:lnSpc>
              <a:tabLst>
                <a:tab pos="3409950" algn="l"/>
              </a:tabLst>
            </a:pPr>
            <a:r>
              <a:rPr lang="en-US" sz="1600" dirty="0" err="1"/>
              <a:t>Crear</a:t>
            </a:r>
            <a:r>
              <a:rPr lang="en-US" sz="1600" dirty="0"/>
              <a:t> un </a:t>
            </a:r>
            <a:r>
              <a:rPr lang="en-US" sz="1600" dirty="0" err="1"/>
              <a:t>perfil</a:t>
            </a:r>
            <a:r>
              <a:rPr lang="en-US" sz="1600" dirty="0"/>
              <a:t> </a:t>
            </a:r>
            <a:r>
              <a:rPr lang="en-US" sz="1600" dirty="0" err="1"/>
              <a:t>nuevo</a:t>
            </a:r>
            <a:r>
              <a:rPr lang="en-US" sz="1600" dirty="0"/>
              <a:t> de </a:t>
            </a:r>
            <a:r>
              <a:rPr lang="en-US" sz="1600" dirty="0" err="1"/>
              <a:t>tarjeta</a:t>
            </a:r>
            <a:r>
              <a:rPr lang="en-US" sz="1600" dirty="0"/>
              <a:t> </a:t>
            </a:r>
            <a:r>
              <a:rPr lang="en-US" sz="1600" dirty="0" err="1"/>
              <a:t>como</a:t>
            </a:r>
            <a:r>
              <a:rPr lang="en-US" sz="1600" dirty="0"/>
              <a:t> </a:t>
            </a:r>
            <a:r>
              <a:rPr lang="en-US" sz="1600" dirty="0" err="1"/>
              <a:t>sigue</a:t>
            </a:r>
            <a:endParaRPr lang="en-US" sz="1600" dirty="0"/>
          </a:p>
          <a:p>
            <a:pPr lvl="1">
              <a:lnSpc>
                <a:spcPct val="80000"/>
              </a:lnSpc>
              <a:tabLst>
                <a:tab pos="3409950" algn="l"/>
              </a:tabLst>
            </a:pPr>
            <a:r>
              <a:rPr lang="en-US" sz="1600" dirty="0" err="1"/>
              <a:t>Exportar</a:t>
            </a:r>
            <a:r>
              <a:rPr lang="en-US" sz="1600" dirty="0"/>
              <a:t> el </a:t>
            </a:r>
            <a:r>
              <a:rPr lang="en-US" sz="1600" dirty="0" err="1"/>
              <a:t>perfil</a:t>
            </a:r>
            <a:r>
              <a:rPr lang="en-US" sz="1600" dirty="0"/>
              <a:t> GXX_V32_128K</a:t>
            </a:r>
          </a:p>
          <a:p>
            <a:pPr lvl="1">
              <a:lnSpc>
                <a:spcPct val="80000"/>
              </a:lnSpc>
              <a:tabLst>
                <a:tab pos="3409950" algn="l"/>
              </a:tabLst>
            </a:pPr>
            <a:r>
              <a:rPr lang="en-US" sz="1600" dirty="0" err="1"/>
              <a:t>Renombrar</a:t>
            </a:r>
            <a:r>
              <a:rPr lang="en-US" sz="1600" dirty="0"/>
              <a:t> el </a:t>
            </a:r>
            <a:r>
              <a:rPr lang="en-US" sz="1600" dirty="0" err="1"/>
              <a:t>archivo</a:t>
            </a:r>
            <a:r>
              <a:rPr lang="en-US" sz="1600" dirty="0"/>
              <a:t> xml con el </a:t>
            </a:r>
            <a:r>
              <a:rPr lang="en-US" sz="1600" dirty="0" err="1"/>
              <a:t>nombre</a:t>
            </a:r>
            <a:r>
              <a:rPr lang="en-US" sz="1600" dirty="0"/>
              <a:t> “CardProfile_GXX_V32_</a:t>
            </a:r>
            <a:r>
              <a:rPr lang="en-US" sz="1600" i="1" dirty="0">
                <a:solidFill>
                  <a:srgbClr val="FF0066"/>
                </a:solidFill>
              </a:rPr>
              <a:t>xx</a:t>
            </a:r>
            <a:r>
              <a:rPr lang="en-US" sz="1600" dirty="0"/>
              <a:t>.xml”</a:t>
            </a:r>
          </a:p>
          <a:p>
            <a:pPr lvl="1">
              <a:lnSpc>
                <a:spcPct val="80000"/>
              </a:lnSpc>
              <a:tabLst>
                <a:tab pos="3409950" algn="l"/>
              </a:tabLst>
            </a:pPr>
            <a:r>
              <a:rPr lang="en-US" sz="1600" dirty="0" err="1"/>
              <a:t>Crear</a:t>
            </a:r>
            <a:r>
              <a:rPr lang="en-US" sz="1600" dirty="0"/>
              <a:t> un </a:t>
            </a:r>
            <a:r>
              <a:rPr lang="en-US" sz="1600" dirty="0" err="1"/>
              <a:t>nuevo</a:t>
            </a:r>
            <a:r>
              <a:rPr lang="en-US" sz="1600" dirty="0"/>
              <a:t> </a:t>
            </a:r>
            <a:r>
              <a:rPr lang="en-US" sz="1600" dirty="0" err="1"/>
              <a:t>perfil</a:t>
            </a:r>
            <a:r>
              <a:rPr lang="en-US" sz="1600" dirty="0"/>
              <a:t> con los </a:t>
            </a:r>
            <a:r>
              <a:rPr lang="en-US" sz="1600" dirty="0" err="1"/>
              <a:t>siguente</a:t>
            </a:r>
            <a:r>
              <a:rPr lang="en-US" sz="1600" dirty="0"/>
              <a:t> </a:t>
            </a:r>
            <a:r>
              <a:rPr lang="en-US" sz="1600" dirty="0" err="1"/>
              <a:t>parámetros</a:t>
            </a:r>
            <a:endParaRPr lang="en-US" sz="1600" dirty="0"/>
          </a:p>
          <a:p>
            <a:pPr lvl="2">
              <a:lnSpc>
                <a:spcPct val="80000"/>
              </a:lnSpc>
              <a:tabLst>
                <a:tab pos="3409950" algn="l"/>
              </a:tabLst>
            </a:pPr>
            <a:r>
              <a:rPr lang="en-US" sz="1600" dirty="0" err="1"/>
              <a:t>Nombre</a:t>
            </a:r>
            <a:r>
              <a:rPr lang="en-US" sz="1600" dirty="0"/>
              <a:t> de </a:t>
            </a:r>
            <a:r>
              <a:rPr lang="en-US" sz="1600" dirty="0" err="1"/>
              <a:t>perfil</a:t>
            </a:r>
            <a:r>
              <a:rPr lang="en-US" sz="1600" dirty="0"/>
              <a:t> de </a:t>
            </a:r>
            <a:r>
              <a:rPr lang="en-US" sz="1600" dirty="0" err="1"/>
              <a:t>tarjeta</a:t>
            </a:r>
            <a:r>
              <a:rPr lang="en-US" sz="1600" dirty="0"/>
              <a:t>	GXX_V32_128K_</a:t>
            </a:r>
            <a:r>
              <a:rPr lang="en-US" sz="1600" i="1" dirty="0">
                <a:solidFill>
                  <a:srgbClr val="FF0066"/>
                </a:solidFill>
              </a:rPr>
              <a:t>xx</a:t>
            </a:r>
          </a:p>
          <a:p>
            <a:pPr lvl="2">
              <a:lnSpc>
                <a:spcPct val="80000"/>
              </a:lnSpc>
              <a:tabLst>
                <a:tab pos="3409950" algn="l"/>
              </a:tabLst>
            </a:pPr>
            <a:r>
              <a:rPr lang="en-US" sz="1600" dirty="0" err="1"/>
              <a:t>Proveedor</a:t>
            </a:r>
            <a:r>
              <a:rPr lang="en-US" sz="1600" dirty="0"/>
              <a:t>	</a:t>
            </a:r>
            <a:r>
              <a:rPr lang="en-US" sz="1600" dirty="0" err="1"/>
              <a:t>Card_Vendor_</a:t>
            </a:r>
            <a:r>
              <a:rPr lang="en-US" sz="1600" i="1" dirty="0" err="1">
                <a:solidFill>
                  <a:srgbClr val="FF0066"/>
                </a:solidFill>
              </a:rPr>
              <a:t>xx</a:t>
            </a:r>
            <a:endParaRPr lang="en-US" sz="1600" i="1" dirty="0">
              <a:solidFill>
                <a:srgbClr val="FF0066"/>
              </a:solidFill>
            </a:endParaRPr>
          </a:p>
          <a:p>
            <a:pPr lvl="2">
              <a:lnSpc>
                <a:spcPct val="80000"/>
              </a:lnSpc>
              <a:tabLst>
                <a:tab pos="3409950" algn="l"/>
              </a:tabLst>
            </a:pPr>
            <a:r>
              <a:rPr lang="en-US" sz="1600" dirty="0" err="1"/>
              <a:t>Definición</a:t>
            </a:r>
            <a:r>
              <a:rPr lang="en-US" sz="1600" dirty="0"/>
              <a:t>	GXX_V32_128K_</a:t>
            </a:r>
            <a:r>
              <a:rPr lang="en-US" sz="1600" i="1" dirty="0">
                <a:solidFill>
                  <a:srgbClr val="FF0066"/>
                </a:solidFill>
              </a:rPr>
              <a:t>xx</a:t>
            </a:r>
          </a:p>
          <a:p>
            <a:pPr lvl="2">
              <a:lnSpc>
                <a:spcPct val="80000"/>
              </a:lnSpc>
              <a:tabLst>
                <a:tab pos="3409950" algn="l"/>
              </a:tabLst>
            </a:pPr>
            <a:r>
              <a:rPr lang="en-US" sz="1600" dirty="0" err="1"/>
              <a:t>Nobre</a:t>
            </a:r>
            <a:r>
              <a:rPr lang="en-US" sz="1600" dirty="0"/>
              <a:t> de </a:t>
            </a:r>
            <a:r>
              <a:rPr lang="en-US" sz="1600" dirty="0" err="1"/>
              <a:t>estructura</a:t>
            </a:r>
            <a:r>
              <a:rPr lang="en-US" sz="1600" dirty="0"/>
              <a:t>	 GXX_V32_128K_</a:t>
            </a:r>
            <a:r>
              <a:rPr lang="en-US" sz="1600" i="1" dirty="0">
                <a:solidFill>
                  <a:srgbClr val="FF0066"/>
                </a:solidFill>
              </a:rPr>
              <a:t>xx</a:t>
            </a:r>
            <a:r>
              <a:rPr lang="en-US" sz="1600" dirty="0"/>
              <a:t> 	</a:t>
            </a:r>
          </a:p>
          <a:p>
            <a:pPr lvl="2">
              <a:lnSpc>
                <a:spcPct val="80000"/>
              </a:lnSpc>
              <a:tabLst>
                <a:tab pos="3409950" algn="l"/>
              </a:tabLst>
            </a:pPr>
            <a:r>
              <a:rPr lang="en-US" sz="1600" dirty="0" err="1"/>
              <a:t>instancia</a:t>
            </a:r>
            <a:r>
              <a:rPr lang="en-US" sz="1600" dirty="0"/>
              <a:t> applet RFM </a:t>
            </a:r>
          </a:p>
          <a:p>
            <a:pPr lvl="3">
              <a:lnSpc>
                <a:spcPct val="80000"/>
              </a:lnSpc>
              <a:tabLst>
                <a:tab pos="3409950" algn="l"/>
              </a:tabLst>
            </a:pPr>
            <a:r>
              <a:rPr lang="en-US" sz="1600" dirty="0" err="1"/>
              <a:t>Nivel</a:t>
            </a:r>
            <a:r>
              <a:rPr lang="en-US" sz="1600" dirty="0"/>
              <a:t> 0 de </a:t>
            </a:r>
            <a:r>
              <a:rPr lang="en-US" sz="1600" dirty="0" err="1"/>
              <a:t>seguridad</a:t>
            </a:r>
            <a:endParaRPr lang="en-US" sz="1600" dirty="0"/>
          </a:p>
          <a:p>
            <a:pPr lvl="4">
              <a:lnSpc>
                <a:spcPct val="80000"/>
              </a:lnSpc>
              <a:tabLst>
                <a:tab pos="3409950" algn="l"/>
              </a:tabLst>
            </a:pPr>
            <a:r>
              <a:rPr lang="en-US" sz="1600" dirty="0" err="1"/>
              <a:t>Usar</a:t>
            </a:r>
            <a:r>
              <a:rPr lang="en-US" sz="1600" dirty="0"/>
              <a:t> </a:t>
            </a:r>
            <a:r>
              <a:rPr lang="en-US" sz="1600" dirty="0" err="1"/>
              <a:t>segundo</a:t>
            </a:r>
            <a:r>
              <a:rPr lang="en-US" sz="1600" dirty="0"/>
              <a:t> </a:t>
            </a:r>
            <a:r>
              <a:rPr lang="en-US" sz="1600" dirty="0" err="1"/>
              <a:t>juego</a:t>
            </a:r>
            <a:r>
              <a:rPr lang="en-US" sz="1600" dirty="0"/>
              <a:t> de claves </a:t>
            </a:r>
            <a:r>
              <a:rPr lang="en-US" sz="1600" dirty="0" err="1"/>
              <a:t>para</a:t>
            </a:r>
            <a:r>
              <a:rPr lang="en-US" sz="1600" dirty="0"/>
              <a:t> KIC, KID y </a:t>
            </a:r>
            <a:r>
              <a:rPr lang="en-US" sz="1600" dirty="0" err="1"/>
              <a:t>contador</a:t>
            </a:r>
            <a:endParaRPr lang="en-US" sz="1600" dirty="0"/>
          </a:p>
          <a:p>
            <a:pPr lvl="4">
              <a:lnSpc>
                <a:spcPct val="80000"/>
              </a:lnSpc>
              <a:tabLst>
                <a:tab pos="3409950" algn="l"/>
              </a:tabLst>
            </a:pPr>
            <a:r>
              <a:rPr lang="en-US" sz="1600" dirty="0" err="1"/>
              <a:t>Algo</a:t>
            </a:r>
            <a:r>
              <a:rPr lang="en-US" sz="1600" dirty="0"/>
              <a:t> </a:t>
            </a:r>
            <a:r>
              <a:rPr lang="en-US" sz="1600" dirty="0" err="1"/>
              <a:t>conocido</a:t>
            </a:r>
            <a:r>
              <a:rPr lang="en-US" sz="1600" dirty="0"/>
              <a:t> </a:t>
            </a:r>
            <a:r>
              <a:rPr lang="en-US" sz="1600" dirty="0" err="1"/>
              <a:t>para</a:t>
            </a:r>
            <a:r>
              <a:rPr lang="en-US" sz="1600" dirty="0"/>
              <a:t> </a:t>
            </a:r>
            <a:r>
              <a:rPr lang="en-US" sz="1600" dirty="0" err="1"/>
              <a:t>ambas</a:t>
            </a:r>
            <a:r>
              <a:rPr lang="en-US" sz="1600" dirty="0"/>
              <a:t> </a:t>
            </a:r>
            <a:r>
              <a:rPr lang="en-US" sz="1600" dirty="0" err="1"/>
              <a:t>entidades</a:t>
            </a:r>
            <a:endParaRPr lang="en-US" sz="1600" dirty="0"/>
          </a:p>
          <a:p>
            <a:pPr lvl="4">
              <a:lnSpc>
                <a:spcPct val="80000"/>
              </a:lnSpc>
              <a:tabLst>
                <a:tab pos="3409950" algn="l"/>
              </a:tabLst>
            </a:pPr>
            <a:r>
              <a:rPr lang="en-US" sz="1600" dirty="0"/>
              <a:t>DES en </a:t>
            </a:r>
            <a:r>
              <a:rPr lang="en-US" sz="1600" dirty="0" err="1"/>
              <a:t>modo</a:t>
            </a:r>
            <a:r>
              <a:rPr lang="en-US" sz="1600" dirty="0"/>
              <a:t> CBC</a:t>
            </a:r>
          </a:p>
          <a:p>
            <a:pPr lvl="4">
              <a:lnSpc>
                <a:spcPct val="80000"/>
              </a:lnSpc>
              <a:tabLst>
                <a:tab pos="3409950" algn="l"/>
              </a:tabLst>
            </a:pPr>
            <a:r>
              <a:rPr lang="en-US" sz="1600" dirty="0"/>
              <a:t>checksum </a:t>
            </a:r>
            <a:r>
              <a:rPr lang="en-US" sz="1600" dirty="0" err="1"/>
              <a:t>criptográfico</a:t>
            </a:r>
            <a:endParaRPr lang="en-US" sz="1600" dirty="0"/>
          </a:p>
          <a:p>
            <a:pPr lvl="4">
              <a:lnSpc>
                <a:spcPct val="80000"/>
              </a:lnSpc>
              <a:tabLst>
                <a:tab pos="3409950" algn="l"/>
              </a:tabLst>
            </a:pPr>
            <a:r>
              <a:rPr lang="en-US" sz="1600" dirty="0"/>
              <a:t>No </a:t>
            </a:r>
            <a:r>
              <a:rPr lang="en-US" sz="1600" dirty="0" err="1"/>
              <a:t>cifrado</a:t>
            </a:r>
            <a:endParaRPr lang="en-US" sz="1600" dirty="0"/>
          </a:p>
          <a:p>
            <a:pPr lvl="4">
              <a:lnSpc>
                <a:spcPct val="80000"/>
              </a:lnSpc>
              <a:tabLst>
                <a:tab pos="3409950" algn="l"/>
              </a:tabLst>
            </a:pPr>
            <a:r>
              <a:rPr lang="en-US" sz="1600" dirty="0" err="1"/>
              <a:t>Contador</a:t>
            </a:r>
            <a:r>
              <a:rPr lang="en-US" sz="1600" dirty="0"/>
              <a:t> </a:t>
            </a:r>
            <a:r>
              <a:rPr lang="en-US" sz="1600" dirty="0" err="1"/>
              <a:t>disponible</a:t>
            </a:r>
            <a:endParaRPr lang="en-US" sz="1600" dirty="0"/>
          </a:p>
          <a:p>
            <a:pPr lvl="4">
              <a:lnSpc>
                <a:spcPct val="80000"/>
              </a:lnSpc>
              <a:tabLst>
                <a:tab pos="3409950" algn="l"/>
              </a:tabLst>
            </a:pPr>
            <a:r>
              <a:rPr lang="en-US" sz="1600" dirty="0"/>
              <a:t>POR sin </a:t>
            </a:r>
            <a:r>
              <a:rPr lang="en-US" sz="1600" dirty="0" err="1"/>
              <a:t>seguridad</a:t>
            </a:r>
            <a:endParaRPr lang="en-US" sz="1600" dirty="0"/>
          </a:p>
          <a:p>
            <a:pPr lvl="4">
              <a:lnSpc>
                <a:spcPct val="80000"/>
              </a:lnSpc>
              <a:tabLst>
                <a:tab pos="3409950" algn="l"/>
              </a:tabLst>
            </a:pPr>
            <a:r>
              <a:rPr lang="en-US" sz="1600" dirty="0"/>
              <a:t>POR no </a:t>
            </a:r>
            <a:r>
              <a:rPr lang="en-US" sz="1600" dirty="0" err="1"/>
              <a:t>cifrado</a:t>
            </a:r>
            <a:endParaRPr lang="en-US" sz="1600" dirty="0"/>
          </a:p>
          <a:p>
            <a:pPr lvl="4">
              <a:lnSpc>
                <a:spcPct val="80000"/>
              </a:lnSpc>
              <a:tabLst>
                <a:tab pos="3409950" algn="l"/>
              </a:tabLst>
            </a:pPr>
            <a:r>
              <a:rPr lang="en-US" sz="1600" dirty="0"/>
              <a:t>POR </a:t>
            </a:r>
            <a:r>
              <a:rPr lang="en-US" sz="1600" dirty="0" err="1"/>
              <a:t>usando</a:t>
            </a:r>
            <a:r>
              <a:rPr lang="en-US" sz="1600" dirty="0"/>
              <a:t> </a:t>
            </a:r>
            <a:r>
              <a:rPr lang="en-US" sz="1600" dirty="0" err="1"/>
              <a:t>entrega</a:t>
            </a:r>
            <a:r>
              <a:rPr lang="en-US" sz="1600" dirty="0"/>
              <a:t> SMS</a:t>
            </a:r>
          </a:p>
          <a:p>
            <a:pPr lvl="4">
              <a:lnSpc>
                <a:spcPct val="80000"/>
              </a:lnSpc>
              <a:tabLst>
                <a:tab pos="3409950" algn="l"/>
              </a:tabLst>
            </a:pPr>
            <a:endParaRPr lang="en-US" sz="1600" dirty="0"/>
          </a:p>
          <a:p>
            <a:pPr>
              <a:lnSpc>
                <a:spcPct val="80000"/>
              </a:lnSpc>
              <a:tabLst>
                <a:tab pos="3409950" algn="l"/>
              </a:tabLst>
            </a:pPr>
            <a:r>
              <a:rPr lang="en-US" sz="1600" dirty="0" err="1"/>
              <a:t>Revisar</a:t>
            </a:r>
            <a:r>
              <a:rPr lang="en-US" sz="1600" dirty="0"/>
              <a:t> </a:t>
            </a:r>
            <a:r>
              <a:rPr lang="en-US" sz="1600" dirty="0" err="1"/>
              <a:t>contenido</a:t>
            </a:r>
            <a:r>
              <a:rPr lang="en-US" sz="1600" dirty="0"/>
              <a:t> del </a:t>
            </a:r>
            <a:r>
              <a:rPr lang="en-US" sz="1600" dirty="0" err="1"/>
              <a:t>perfil</a:t>
            </a:r>
            <a:r>
              <a:rPr lang="en-US" sz="1600" dirty="0"/>
              <a:t> (</a:t>
            </a:r>
            <a:r>
              <a:rPr lang="en-US" sz="1600" dirty="0" err="1"/>
              <a:t>parámetros</a:t>
            </a:r>
            <a:r>
              <a:rPr lang="en-US" sz="1600" dirty="0"/>
              <a:t> de </a:t>
            </a:r>
            <a:r>
              <a:rPr lang="en-US" sz="1600" dirty="0" err="1"/>
              <a:t>seguridad</a:t>
            </a:r>
            <a:r>
              <a:rPr lang="en-US" sz="1600" dirty="0"/>
              <a:t> y </a:t>
            </a:r>
            <a:r>
              <a:rPr lang="en-US" sz="1600" dirty="0" err="1"/>
              <a:t>servicios</a:t>
            </a:r>
            <a:r>
              <a:rPr lang="en-US" sz="1600" dirty="0"/>
              <a:t>)</a:t>
            </a:r>
            <a:br>
              <a:rPr lang="en-US" sz="1600" dirty="0"/>
            </a:br>
            <a:r>
              <a:rPr lang="en-US" sz="1600" dirty="0"/>
              <a:t> </a:t>
            </a:r>
            <a:r>
              <a:rPr lang="en-US" sz="1600" dirty="0" err="1"/>
              <a:t>mediante</a:t>
            </a:r>
            <a:r>
              <a:rPr lang="en-US" sz="1600" dirty="0"/>
              <a:t> CCI</a:t>
            </a:r>
          </a:p>
        </p:txBody>
      </p:sp>
      <p:sp>
        <p:nvSpPr>
          <p:cNvPr id="13"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65897"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itle 1"/>
          <p:cNvSpPr>
            <a:spLocks noGrp="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endParaRPr lang="en-US" dirty="0" smtClean="0"/>
          </a:p>
        </p:txBody>
      </p:sp>
      <p:sp>
        <p:nvSpPr>
          <p:cNvPr id="167939" name="Slide Number Placeholder 3"/>
          <p:cNvSpPr>
            <a:spLocks noGrp="1"/>
          </p:cNvSpPr>
          <p:nvPr>
            <p:ph type="sldNum" sz="quarter" idx="10"/>
          </p:nvPr>
        </p:nvSpPr>
        <p:spPr bwMode="auto">
          <a:noFill/>
          <a:ln>
            <a:miter lim="800000"/>
            <a:headEnd/>
            <a:tailEnd/>
          </a:ln>
        </p:spPr>
        <p:txBody>
          <a:bodyPr/>
          <a:lstStyle/>
          <a:p>
            <a:fld id="{863AB6C5-1BDC-41A2-A2A4-DC5158263C5C}" type="slidenum">
              <a:rPr lang="en-US"/>
              <a:pPr/>
              <a:t>47</a:t>
            </a:fld>
            <a:endParaRPr lang="en-US"/>
          </a:p>
        </p:txBody>
      </p:sp>
      <p:pic>
        <p:nvPicPr>
          <p:cNvPr id="167940" name="Picture 3"/>
          <p:cNvPicPr>
            <a:picLocks noChangeAspect="1" noChangeArrowheads="1"/>
          </p:cNvPicPr>
          <p:nvPr/>
        </p:nvPicPr>
        <p:blipFill>
          <a:blip r:embed="rId3" cstate="print"/>
          <a:srcRect/>
          <a:stretch>
            <a:fillRect/>
          </a:stretch>
        </p:blipFill>
        <p:spPr bwMode="auto">
          <a:xfrm>
            <a:off x="814388" y="3295650"/>
            <a:ext cx="2447925" cy="2057400"/>
          </a:xfrm>
          <a:prstGeom prst="rect">
            <a:avLst/>
          </a:prstGeom>
          <a:noFill/>
          <a:ln w="9525">
            <a:noFill/>
            <a:miter lim="800000"/>
            <a:headEnd/>
            <a:tailEnd/>
          </a:ln>
        </p:spPr>
      </p:pic>
      <p:pic>
        <p:nvPicPr>
          <p:cNvPr id="167941" name="Picture 4"/>
          <p:cNvPicPr>
            <a:picLocks noChangeAspect="1" noChangeArrowheads="1"/>
          </p:cNvPicPr>
          <p:nvPr/>
        </p:nvPicPr>
        <p:blipFill>
          <a:blip r:embed="rId4" cstate="print"/>
          <a:srcRect/>
          <a:stretch>
            <a:fillRect/>
          </a:stretch>
        </p:blipFill>
        <p:spPr bwMode="auto">
          <a:xfrm>
            <a:off x="5881688" y="3305175"/>
            <a:ext cx="2314575" cy="1981200"/>
          </a:xfrm>
          <a:prstGeom prst="rect">
            <a:avLst/>
          </a:prstGeom>
          <a:noFill/>
          <a:ln w="9525">
            <a:noFill/>
            <a:miter lim="800000"/>
            <a:headEnd/>
            <a:tailEnd/>
          </a:ln>
        </p:spPr>
      </p:pic>
      <p:pic>
        <p:nvPicPr>
          <p:cNvPr id="167942" name="Picture 5"/>
          <p:cNvPicPr>
            <a:picLocks noChangeAspect="1" noChangeArrowheads="1"/>
          </p:cNvPicPr>
          <p:nvPr/>
        </p:nvPicPr>
        <p:blipFill>
          <a:blip r:embed="rId5" cstate="print"/>
          <a:srcRect/>
          <a:stretch>
            <a:fillRect/>
          </a:stretch>
        </p:blipFill>
        <p:spPr bwMode="auto">
          <a:xfrm>
            <a:off x="3833813" y="1709738"/>
            <a:ext cx="1514475" cy="504825"/>
          </a:xfrm>
          <a:prstGeom prst="rect">
            <a:avLst/>
          </a:prstGeom>
          <a:noFill/>
          <a:ln w="9525">
            <a:noFill/>
            <a:miter lim="800000"/>
            <a:headEnd/>
            <a:tailEnd/>
          </a:ln>
        </p:spPr>
      </p:pic>
      <p:grpSp>
        <p:nvGrpSpPr>
          <p:cNvPr id="167943" name="Group 6"/>
          <p:cNvGrpSpPr>
            <a:grpSpLocks/>
          </p:cNvGrpSpPr>
          <p:nvPr/>
        </p:nvGrpSpPr>
        <p:grpSpPr bwMode="auto">
          <a:xfrm>
            <a:off x="1981200" y="2476500"/>
            <a:ext cx="4257675" cy="2238375"/>
            <a:chOff x="1248" y="1560"/>
            <a:chExt cx="2682" cy="1410"/>
          </a:xfrm>
        </p:grpSpPr>
        <p:pic>
          <p:nvPicPr>
            <p:cNvPr id="167951" name="Picture 7"/>
            <p:cNvPicPr>
              <a:picLocks noChangeAspect="1" noChangeArrowheads="1"/>
            </p:cNvPicPr>
            <p:nvPr/>
          </p:nvPicPr>
          <p:blipFill>
            <a:blip r:embed="rId6" cstate="print"/>
            <a:srcRect/>
            <a:stretch>
              <a:fillRect/>
            </a:stretch>
          </p:blipFill>
          <p:spPr bwMode="auto">
            <a:xfrm>
              <a:off x="2424" y="1560"/>
              <a:ext cx="948" cy="420"/>
            </a:xfrm>
            <a:prstGeom prst="rect">
              <a:avLst/>
            </a:prstGeom>
            <a:noFill/>
            <a:ln w="9525">
              <a:noFill/>
              <a:miter lim="800000"/>
              <a:headEnd/>
              <a:tailEnd/>
            </a:ln>
          </p:spPr>
        </p:pic>
        <p:sp>
          <p:nvSpPr>
            <p:cNvPr id="167952" name="Freeform 8"/>
            <p:cNvSpPr>
              <a:spLocks/>
            </p:cNvSpPr>
            <p:nvPr/>
          </p:nvSpPr>
          <p:spPr bwMode="auto">
            <a:xfrm>
              <a:off x="1248" y="1758"/>
              <a:ext cx="1182" cy="474"/>
            </a:xfrm>
            <a:custGeom>
              <a:avLst/>
              <a:gdLst>
                <a:gd name="T0" fmla="*/ 6 w 1182"/>
                <a:gd name="T1" fmla="*/ 474 h 474"/>
                <a:gd name="T2" fmla="*/ 0 w 1182"/>
                <a:gd name="T3" fmla="*/ 0 h 474"/>
                <a:gd name="T4" fmla="*/ 1182 w 1182"/>
                <a:gd name="T5" fmla="*/ 0 h 474"/>
                <a:gd name="T6" fmla="*/ 0 60000 65536"/>
                <a:gd name="T7" fmla="*/ 0 60000 65536"/>
                <a:gd name="T8" fmla="*/ 0 60000 65536"/>
                <a:gd name="T9" fmla="*/ 0 w 1182"/>
                <a:gd name="T10" fmla="*/ 0 h 474"/>
                <a:gd name="T11" fmla="*/ 1182 w 1182"/>
                <a:gd name="T12" fmla="*/ 474 h 474"/>
              </a:gdLst>
              <a:ahLst/>
              <a:cxnLst>
                <a:cxn ang="T6">
                  <a:pos x="T0" y="T1"/>
                </a:cxn>
                <a:cxn ang="T7">
                  <a:pos x="T2" y="T3"/>
                </a:cxn>
                <a:cxn ang="T8">
                  <a:pos x="T4" y="T5"/>
                </a:cxn>
              </a:cxnLst>
              <a:rect l="T9" t="T10" r="T11" b="T12"/>
              <a:pathLst>
                <a:path w="1182" h="474">
                  <a:moveTo>
                    <a:pt x="6" y="474"/>
                  </a:moveTo>
                  <a:lnTo>
                    <a:pt x="0" y="0"/>
                  </a:lnTo>
                  <a:lnTo>
                    <a:pt x="1182" y="0"/>
                  </a:lnTo>
                </a:path>
              </a:pathLst>
            </a:custGeom>
            <a:noFill/>
            <a:ln w="9525">
              <a:solidFill>
                <a:schemeClr val="tx1"/>
              </a:solidFill>
              <a:round/>
              <a:headEnd/>
              <a:tailEnd type="triangle" w="med" len="med"/>
            </a:ln>
          </p:spPr>
          <p:txBody>
            <a:bodyPr anchor="ctr"/>
            <a:lstStyle/>
            <a:p>
              <a:pPr eaLnBrk="0" hangingPunct="0"/>
              <a:endParaRPr lang="en-US"/>
            </a:p>
          </p:txBody>
        </p:sp>
        <p:sp>
          <p:nvSpPr>
            <p:cNvPr id="167953" name="Freeform 9"/>
            <p:cNvSpPr>
              <a:spLocks/>
            </p:cNvSpPr>
            <p:nvPr/>
          </p:nvSpPr>
          <p:spPr bwMode="auto">
            <a:xfrm>
              <a:off x="2838" y="1848"/>
              <a:ext cx="1092" cy="492"/>
            </a:xfrm>
            <a:custGeom>
              <a:avLst/>
              <a:gdLst>
                <a:gd name="T0" fmla="*/ 1092 w 1092"/>
                <a:gd name="T1" fmla="*/ 492 h 492"/>
                <a:gd name="T2" fmla="*/ 0 w 1092"/>
                <a:gd name="T3" fmla="*/ 492 h 492"/>
                <a:gd name="T4" fmla="*/ 0 w 1092"/>
                <a:gd name="T5" fmla="*/ 0 h 492"/>
                <a:gd name="T6" fmla="*/ 0 60000 65536"/>
                <a:gd name="T7" fmla="*/ 0 60000 65536"/>
                <a:gd name="T8" fmla="*/ 0 60000 65536"/>
                <a:gd name="T9" fmla="*/ 0 w 1092"/>
                <a:gd name="T10" fmla="*/ 0 h 492"/>
                <a:gd name="T11" fmla="*/ 1092 w 1092"/>
                <a:gd name="T12" fmla="*/ 492 h 492"/>
              </a:gdLst>
              <a:ahLst/>
              <a:cxnLst>
                <a:cxn ang="T6">
                  <a:pos x="T0" y="T1"/>
                </a:cxn>
                <a:cxn ang="T7">
                  <a:pos x="T2" y="T3"/>
                </a:cxn>
                <a:cxn ang="T8">
                  <a:pos x="T4" y="T5"/>
                </a:cxn>
              </a:cxnLst>
              <a:rect l="T9" t="T10" r="T11" b="T12"/>
              <a:pathLst>
                <a:path w="1092" h="492">
                  <a:moveTo>
                    <a:pt x="1092" y="492"/>
                  </a:moveTo>
                  <a:lnTo>
                    <a:pt x="0" y="492"/>
                  </a:lnTo>
                  <a:lnTo>
                    <a:pt x="0" y="0"/>
                  </a:lnTo>
                </a:path>
              </a:pathLst>
            </a:custGeom>
            <a:noFill/>
            <a:ln w="9525">
              <a:solidFill>
                <a:schemeClr val="tx1"/>
              </a:solidFill>
              <a:round/>
              <a:headEnd/>
              <a:tailEnd type="triangle" w="med" len="med"/>
            </a:ln>
          </p:spPr>
          <p:txBody>
            <a:bodyPr anchor="ctr"/>
            <a:lstStyle/>
            <a:p>
              <a:pPr eaLnBrk="0" hangingPunct="0"/>
              <a:endParaRPr lang="en-US"/>
            </a:p>
          </p:txBody>
        </p:sp>
        <p:sp>
          <p:nvSpPr>
            <p:cNvPr id="167954" name="Freeform 10"/>
            <p:cNvSpPr>
              <a:spLocks/>
            </p:cNvSpPr>
            <p:nvPr/>
          </p:nvSpPr>
          <p:spPr bwMode="auto">
            <a:xfrm>
              <a:off x="2838" y="1848"/>
              <a:ext cx="1092" cy="1122"/>
            </a:xfrm>
            <a:custGeom>
              <a:avLst/>
              <a:gdLst>
                <a:gd name="T0" fmla="*/ 1092 w 1092"/>
                <a:gd name="T1" fmla="*/ 1122 h 1122"/>
                <a:gd name="T2" fmla="*/ 6 w 1092"/>
                <a:gd name="T3" fmla="*/ 1122 h 1122"/>
                <a:gd name="T4" fmla="*/ 0 w 1092"/>
                <a:gd name="T5" fmla="*/ 0 h 1122"/>
                <a:gd name="T6" fmla="*/ 0 60000 65536"/>
                <a:gd name="T7" fmla="*/ 0 60000 65536"/>
                <a:gd name="T8" fmla="*/ 0 60000 65536"/>
                <a:gd name="T9" fmla="*/ 0 w 1092"/>
                <a:gd name="T10" fmla="*/ 0 h 1122"/>
                <a:gd name="T11" fmla="*/ 1092 w 1092"/>
                <a:gd name="T12" fmla="*/ 1122 h 1122"/>
              </a:gdLst>
              <a:ahLst/>
              <a:cxnLst>
                <a:cxn ang="T6">
                  <a:pos x="T0" y="T1"/>
                </a:cxn>
                <a:cxn ang="T7">
                  <a:pos x="T2" y="T3"/>
                </a:cxn>
                <a:cxn ang="T8">
                  <a:pos x="T4" y="T5"/>
                </a:cxn>
              </a:cxnLst>
              <a:rect l="T9" t="T10" r="T11" b="T12"/>
              <a:pathLst>
                <a:path w="1092" h="1122">
                  <a:moveTo>
                    <a:pt x="1092" y="1122"/>
                  </a:moveTo>
                  <a:lnTo>
                    <a:pt x="6" y="1122"/>
                  </a:lnTo>
                  <a:lnTo>
                    <a:pt x="0" y="0"/>
                  </a:lnTo>
                </a:path>
              </a:pathLst>
            </a:custGeom>
            <a:noFill/>
            <a:ln w="9525">
              <a:solidFill>
                <a:schemeClr val="tx1"/>
              </a:solidFill>
              <a:round/>
              <a:headEnd/>
              <a:tailEnd/>
            </a:ln>
          </p:spPr>
          <p:txBody>
            <a:bodyPr anchor="ctr"/>
            <a:lstStyle/>
            <a:p>
              <a:pPr eaLnBrk="0" hangingPunct="0"/>
              <a:endParaRPr lang="en-US"/>
            </a:p>
          </p:txBody>
        </p:sp>
      </p:grpSp>
      <p:grpSp>
        <p:nvGrpSpPr>
          <p:cNvPr id="167944" name="Group 11"/>
          <p:cNvGrpSpPr>
            <a:grpSpLocks/>
          </p:cNvGrpSpPr>
          <p:nvPr/>
        </p:nvGrpSpPr>
        <p:grpSpPr bwMode="auto">
          <a:xfrm>
            <a:off x="4514850" y="1500188"/>
            <a:ext cx="3681413" cy="1171575"/>
            <a:chOff x="2844" y="945"/>
            <a:chExt cx="2319" cy="738"/>
          </a:xfrm>
        </p:grpSpPr>
        <p:pic>
          <p:nvPicPr>
            <p:cNvPr id="167948" name="Picture 12"/>
            <p:cNvPicPr>
              <a:picLocks noChangeAspect="1" noChangeArrowheads="1"/>
            </p:cNvPicPr>
            <p:nvPr/>
          </p:nvPicPr>
          <p:blipFill>
            <a:blip r:embed="rId7" cstate="print"/>
            <a:srcRect/>
            <a:stretch>
              <a:fillRect/>
            </a:stretch>
          </p:blipFill>
          <p:spPr bwMode="auto">
            <a:xfrm>
              <a:off x="3621" y="945"/>
              <a:ext cx="1542" cy="738"/>
            </a:xfrm>
            <a:prstGeom prst="rect">
              <a:avLst/>
            </a:prstGeom>
            <a:noFill/>
            <a:ln w="9525">
              <a:noFill/>
              <a:miter lim="800000"/>
              <a:headEnd/>
              <a:tailEnd/>
            </a:ln>
          </p:spPr>
        </p:pic>
        <p:sp>
          <p:nvSpPr>
            <p:cNvPr id="167949" name="Line 13"/>
            <p:cNvSpPr>
              <a:spLocks noChangeShapeType="1"/>
            </p:cNvSpPr>
            <p:nvPr/>
          </p:nvSpPr>
          <p:spPr bwMode="auto">
            <a:xfrm flipV="1">
              <a:off x="2844" y="1386"/>
              <a:ext cx="0" cy="228"/>
            </a:xfrm>
            <a:prstGeom prst="line">
              <a:avLst/>
            </a:prstGeom>
            <a:noFill/>
            <a:ln w="9525">
              <a:solidFill>
                <a:schemeClr val="tx1"/>
              </a:solidFill>
              <a:round/>
              <a:headEnd/>
              <a:tailEnd type="triangle" w="med" len="med"/>
            </a:ln>
          </p:spPr>
          <p:txBody>
            <a:bodyPr anchor="ctr"/>
            <a:lstStyle/>
            <a:p>
              <a:endParaRPr lang="es-MX"/>
            </a:p>
          </p:txBody>
        </p:sp>
        <p:sp>
          <p:nvSpPr>
            <p:cNvPr id="167950" name="Line 14"/>
            <p:cNvSpPr>
              <a:spLocks noChangeShapeType="1"/>
            </p:cNvSpPr>
            <p:nvPr/>
          </p:nvSpPr>
          <p:spPr bwMode="auto">
            <a:xfrm flipH="1">
              <a:off x="3306" y="1236"/>
              <a:ext cx="486" cy="0"/>
            </a:xfrm>
            <a:prstGeom prst="line">
              <a:avLst/>
            </a:prstGeom>
            <a:noFill/>
            <a:ln w="9525">
              <a:solidFill>
                <a:schemeClr val="tx1"/>
              </a:solidFill>
              <a:round/>
              <a:headEnd/>
              <a:tailEnd type="triangle" w="med" len="med"/>
            </a:ln>
          </p:spPr>
          <p:txBody>
            <a:bodyPr anchor="ctr"/>
            <a:lstStyle/>
            <a:p>
              <a:endParaRPr lang="es-MX"/>
            </a:p>
          </p:txBody>
        </p:sp>
      </p:grpSp>
      <p:sp>
        <p:nvSpPr>
          <p:cNvPr id="20" name="Rectangle 15"/>
          <p:cNvSpPr>
            <a:spLocks noChangeArrowheads="1"/>
          </p:cNvSpPr>
          <p:nvPr/>
        </p:nvSpPr>
        <p:spPr bwMode="auto">
          <a:xfrm>
            <a:off x="5724525" y="1474788"/>
            <a:ext cx="2457450" cy="1173162"/>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3"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67947"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to="" calcmode="lin" valueType="num">
                                      <p:cBhvr>
                                        <p:cTn id="7" dur="1" fill="hold"/>
                                        <p:tgtEl>
                                          <p:spTgt spid="20"/>
                                        </p:tgtEl>
                                        <p:attrNameLst>
                                          <p:attrName/>
                                        </p:attrNameLst>
                                      </p:cBhvr>
                                    </p:anim>
                                  </p:childTnLst>
                                </p:cTn>
                              </p:par>
                              <p:par>
                                <p:cTn id="8" presetID="1"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0" y="4397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a:t>
            </a:r>
            <a:r>
              <a:rPr lang="en-US" dirty="0" smtClean="0"/>
              <a:t>P</a:t>
            </a:r>
            <a:r>
              <a:rPr lang="en-US" dirty="0" smtClean="0"/>
              <a:t>aso </a:t>
            </a:r>
            <a:r>
              <a:rPr lang="en-US" dirty="0" smtClean="0"/>
              <a:t>4 </a:t>
            </a:r>
            <a:r>
              <a:rPr lang="en-US" dirty="0" err="1" smtClean="0"/>
              <a:t>Seguridad</a:t>
            </a:r>
            <a:r>
              <a:rPr lang="en-US" dirty="0" smtClean="0"/>
              <a:t> de </a:t>
            </a:r>
            <a:r>
              <a:rPr lang="en-US" dirty="0" err="1" smtClean="0"/>
              <a:t>tarjeta</a:t>
            </a:r>
            <a:r>
              <a:rPr lang="en-US" dirty="0" smtClean="0"/>
              <a:t> 1/7 </a:t>
            </a:r>
          </a:p>
        </p:txBody>
      </p:sp>
      <p:sp>
        <p:nvSpPr>
          <p:cNvPr id="169987" name="Slide Number Placeholder 3"/>
          <p:cNvSpPr>
            <a:spLocks noGrp="1"/>
          </p:cNvSpPr>
          <p:nvPr>
            <p:ph type="sldNum" sz="quarter" idx="10"/>
          </p:nvPr>
        </p:nvSpPr>
        <p:spPr bwMode="auto">
          <a:noFill/>
          <a:ln>
            <a:miter lim="800000"/>
            <a:headEnd/>
            <a:tailEnd/>
          </a:ln>
        </p:spPr>
        <p:txBody>
          <a:bodyPr/>
          <a:lstStyle/>
          <a:p>
            <a:fld id="{B10E1DA9-1A33-46DC-B5CA-FB99CC464F90}" type="slidenum">
              <a:rPr lang="fr-FR"/>
              <a:pPr/>
              <a:t>48</a:t>
            </a:fld>
            <a:endParaRPr lang="fr-FR"/>
          </a:p>
        </p:txBody>
      </p:sp>
      <p:sp>
        <p:nvSpPr>
          <p:cNvPr id="169989" name="Text Box 11"/>
          <p:cNvSpPr txBox="1">
            <a:spLocks noChangeArrowheads="1"/>
          </p:cNvSpPr>
          <p:nvPr/>
        </p:nvSpPr>
        <p:spPr bwMode="auto">
          <a:xfrm>
            <a:off x="1557338" y="1173163"/>
            <a:ext cx="6394450" cy="461962"/>
          </a:xfrm>
          <a:prstGeom prst="rect">
            <a:avLst/>
          </a:prstGeom>
          <a:noFill/>
          <a:ln w="9525">
            <a:noFill/>
            <a:miter lim="800000"/>
            <a:headEnd/>
            <a:tailEnd/>
          </a:ln>
        </p:spPr>
        <p:txBody>
          <a:bodyPr wrap="none">
            <a:spAutoFit/>
          </a:bodyPr>
          <a:lstStyle/>
          <a:p>
            <a:pPr algn="ctr" eaLnBrk="0" hangingPunct="0"/>
            <a:r>
              <a:rPr lang="en-US" dirty="0" err="1">
                <a:solidFill>
                  <a:srgbClr val="00B0F0"/>
                </a:solidFill>
              </a:rPr>
              <a:t>Parámetros</a:t>
            </a:r>
            <a:r>
              <a:rPr lang="en-US" dirty="0">
                <a:solidFill>
                  <a:srgbClr val="00B0F0"/>
                </a:solidFill>
              </a:rPr>
              <a:t> de </a:t>
            </a:r>
            <a:r>
              <a:rPr lang="en-US" dirty="0" err="1">
                <a:solidFill>
                  <a:srgbClr val="00B0F0"/>
                </a:solidFill>
              </a:rPr>
              <a:t>seguridad</a:t>
            </a:r>
            <a:r>
              <a:rPr lang="en-US" dirty="0">
                <a:solidFill>
                  <a:srgbClr val="00B0F0"/>
                </a:solidFill>
              </a:rPr>
              <a:t> a ser </a:t>
            </a:r>
            <a:r>
              <a:rPr lang="en-US" dirty="0" err="1">
                <a:solidFill>
                  <a:srgbClr val="00B0F0"/>
                </a:solidFill>
              </a:rPr>
              <a:t>suministrados</a:t>
            </a:r>
            <a:endParaRPr lang="en-US" dirty="0">
              <a:solidFill>
                <a:srgbClr val="00B0F0"/>
              </a:solidFill>
            </a:endParaRPr>
          </a:p>
        </p:txBody>
      </p:sp>
      <p:sp>
        <p:nvSpPr>
          <p:cNvPr id="244748" name="Text Box 12"/>
          <p:cNvSpPr txBox="1">
            <a:spLocks noChangeArrowheads="1"/>
          </p:cNvSpPr>
          <p:nvPr/>
        </p:nvSpPr>
        <p:spPr bwMode="auto">
          <a:xfrm>
            <a:off x="803275" y="1506538"/>
            <a:ext cx="4605338" cy="461962"/>
          </a:xfrm>
          <a:prstGeom prst="rect">
            <a:avLst/>
          </a:prstGeom>
          <a:noFill/>
          <a:ln w="9525">
            <a:noFill/>
            <a:miter lim="800000"/>
            <a:headEnd/>
            <a:tailEnd/>
          </a:ln>
        </p:spPr>
        <p:txBody>
          <a:bodyPr wrap="none">
            <a:spAutoFit/>
          </a:bodyPr>
          <a:lstStyle/>
          <a:p>
            <a:pPr eaLnBrk="0" hangingPunct="0"/>
            <a:r>
              <a:rPr lang="en-US" dirty="0"/>
              <a:t>Para </a:t>
            </a:r>
            <a:r>
              <a:rPr lang="en-US" b="1" dirty="0">
                <a:solidFill>
                  <a:srgbClr val="00B0F0"/>
                </a:solidFill>
              </a:rPr>
              <a:t>ICCID</a:t>
            </a:r>
            <a:r>
              <a:rPr lang="en-US" b="1" dirty="0"/>
              <a:t> </a:t>
            </a:r>
            <a:r>
              <a:rPr lang="en-US" b="1" i="1" dirty="0"/>
              <a:t>(</a:t>
            </a:r>
            <a:r>
              <a:rPr lang="en-US" b="1" i="1" dirty="0" err="1"/>
              <a:t>Número</a:t>
            </a:r>
            <a:r>
              <a:rPr lang="en-US" b="1" i="1" dirty="0"/>
              <a:t> de </a:t>
            </a:r>
            <a:r>
              <a:rPr lang="en-US" b="1" i="1" dirty="0" err="1"/>
              <a:t>serie</a:t>
            </a:r>
            <a:r>
              <a:rPr lang="en-US" b="1" i="1" dirty="0"/>
              <a:t> )</a:t>
            </a:r>
            <a:r>
              <a:rPr lang="en-US" i="1" dirty="0"/>
              <a:t> </a:t>
            </a:r>
          </a:p>
        </p:txBody>
      </p:sp>
      <p:sp>
        <p:nvSpPr>
          <p:cNvPr id="244749" name="Text Box 13"/>
          <p:cNvSpPr txBox="1">
            <a:spLocks noChangeArrowheads="1"/>
          </p:cNvSpPr>
          <p:nvPr/>
        </p:nvSpPr>
        <p:spPr bwMode="auto">
          <a:xfrm>
            <a:off x="1019175" y="1941513"/>
            <a:ext cx="5784850" cy="461962"/>
          </a:xfrm>
          <a:prstGeom prst="rect">
            <a:avLst/>
          </a:prstGeom>
          <a:noFill/>
          <a:ln w="9525">
            <a:noFill/>
            <a:miter lim="800000"/>
            <a:headEnd/>
            <a:tailEnd/>
          </a:ln>
        </p:spPr>
        <p:txBody>
          <a:bodyPr wrap="none">
            <a:spAutoFit/>
          </a:bodyPr>
          <a:lstStyle/>
          <a:p>
            <a:pPr eaLnBrk="0" hangingPunct="0"/>
            <a:r>
              <a:rPr lang="en-US" dirty="0"/>
              <a:t>Para </a:t>
            </a:r>
            <a:r>
              <a:rPr lang="en-US" dirty="0" err="1"/>
              <a:t>cada</a:t>
            </a:r>
            <a:r>
              <a:rPr lang="en-US" dirty="0"/>
              <a:t> </a:t>
            </a:r>
            <a:r>
              <a:rPr lang="en-US" b="1" dirty="0">
                <a:solidFill>
                  <a:srgbClr val="00B0F0"/>
                </a:solidFill>
              </a:rPr>
              <a:t>AID</a:t>
            </a:r>
            <a:r>
              <a:rPr lang="en-US" dirty="0"/>
              <a:t> </a:t>
            </a:r>
            <a:r>
              <a:rPr lang="en-US" b="1" i="1" dirty="0"/>
              <a:t>(</a:t>
            </a:r>
            <a:r>
              <a:rPr lang="en-US" b="1" i="1" dirty="0" err="1"/>
              <a:t>Dominio</a:t>
            </a:r>
            <a:r>
              <a:rPr lang="en-US" b="1" i="1" dirty="0"/>
              <a:t> de </a:t>
            </a:r>
            <a:r>
              <a:rPr lang="en-US" b="1" i="1" dirty="0" err="1"/>
              <a:t>seguridad</a:t>
            </a:r>
            <a:r>
              <a:rPr lang="en-US" b="1" i="1" dirty="0"/>
              <a:t>)</a:t>
            </a:r>
            <a:r>
              <a:rPr lang="en-US" b="1" i="1" dirty="0">
                <a:solidFill>
                  <a:schemeClr val="bg2"/>
                </a:solidFill>
              </a:rPr>
              <a:t> </a:t>
            </a:r>
          </a:p>
        </p:txBody>
      </p:sp>
      <p:sp>
        <p:nvSpPr>
          <p:cNvPr id="244751" name="Text Box 15"/>
          <p:cNvSpPr txBox="1">
            <a:spLocks noChangeArrowheads="1"/>
          </p:cNvSpPr>
          <p:nvPr/>
        </p:nvSpPr>
        <p:spPr bwMode="auto">
          <a:xfrm>
            <a:off x="1431925" y="2382838"/>
            <a:ext cx="5300663" cy="461962"/>
          </a:xfrm>
          <a:prstGeom prst="rect">
            <a:avLst/>
          </a:prstGeom>
          <a:noFill/>
          <a:ln w="9525">
            <a:noFill/>
            <a:miter lim="800000"/>
            <a:headEnd/>
            <a:tailEnd/>
          </a:ln>
        </p:spPr>
        <p:txBody>
          <a:bodyPr wrap="none">
            <a:spAutoFit/>
          </a:bodyPr>
          <a:lstStyle/>
          <a:p>
            <a:pPr eaLnBrk="0" hangingPunct="0">
              <a:buClr>
                <a:srgbClr val="FF9933"/>
              </a:buClr>
              <a:buFont typeface="Wingdings" charset="2"/>
              <a:buChar char="ü"/>
            </a:pPr>
            <a:r>
              <a:rPr lang="en-US"/>
              <a:t> Contador de sincronización Default</a:t>
            </a:r>
          </a:p>
        </p:txBody>
      </p:sp>
      <p:sp>
        <p:nvSpPr>
          <p:cNvPr id="244752" name="Text Box 16"/>
          <p:cNvSpPr txBox="1">
            <a:spLocks noChangeArrowheads="1"/>
          </p:cNvSpPr>
          <p:nvPr/>
        </p:nvSpPr>
        <p:spPr bwMode="auto">
          <a:xfrm>
            <a:off x="1431925" y="2827338"/>
            <a:ext cx="7578725" cy="1200329"/>
          </a:xfrm>
          <a:prstGeom prst="rect">
            <a:avLst/>
          </a:prstGeom>
          <a:noFill/>
          <a:ln w="9525">
            <a:noFill/>
            <a:miter lim="800000"/>
            <a:headEnd/>
            <a:tailEnd/>
          </a:ln>
        </p:spPr>
        <p:txBody>
          <a:bodyPr wrap="square">
            <a:spAutoFit/>
          </a:bodyPr>
          <a:lstStyle/>
          <a:p>
            <a:pPr eaLnBrk="0" hangingPunct="0">
              <a:buClr>
                <a:srgbClr val="FF9933"/>
              </a:buClr>
              <a:buFont typeface="Wingdings" charset="2"/>
              <a:buChar char="ü"/>
            </a:pPr>
            <a:r>
              <a:rPr lang="en-US" dirty="0"/>
              <a:t> </a:t>
            </a:r>
            <a:r>
              <a:rPr lang="en-US" dirty="0" err="1"/>
              <a:t>Algoritmos</a:t>
            </a:r>
            <a:r>
              <a:rPr lang="en-US" dirty="0"/>
              <a:t> </a:t>
            </a:r>
            <a:r>
              <a:rPr lang="en-US" dirty="0" err="1"/>
              <a:t>para</a:t>
            </a:r>
            <a:r>
              <a:rPr lang="en-US" dirty="0"/>
              <a:t> RC </a:t>
            </a:r>
            <a:r>
              <a:rPr lang="en-US" dirty="0" err="1"/>
              <a:t>cuando</a:t>
            </a:r>
            <a:r>
              <a:rPr lang="en-US" dirty="0"/>
              <a:t> SPI </a:t>
            </a:r>
            <a:r>
              <a:rPr lang="en-US" dirty="0" err="1"/>
              <a:t>esté</a:t>
            </a:r>
            <a:r>
              <a:rPr lang="en-US" dirty="0"/>
              <a:t> en “</a:t>
            </a:r>
            <a:r>
              <a:rPr lang="en-US" dirty="0" err="1"/>
              <a:t>Algo</a:t>
            </a:r>
            <a:r>
              <a:rPr lang="en-US" dirty="0"/>
              <a:t/>
            </a:r>
            <a:br>
              <a:rPr lang="en-US" dirty="0"/>
            </a:br>
            <a:r>
              <a:rPr lang="en-US" dirty="0" err="1"/>
              <a:t>conocido</a:t>
            </a:r>
            <a:r>
              <a:rPr lang="en-US" dirty="0"/>
              <a:t> </a:t>
            </a:r>
            <a:r>
              <a:rPr lang="en-US" dirty="0" err="1"/>
              <a:t>por</a:t>
            </a:r>
            <a:r>
              <a:rPr lang="en-US" dirty="0"/>
              <a:t> </a:t>
            </a:r>
            <a:r>
              <a:rPr lang="en-US" dirty="0" err="1"/>
              <a:t>ambas</a:t>
            </a:r>
            <a:r>
              <a:rPr lang="en-US" dirty="0"/>
              <a:t> </a:t>
            </a:r>
            <a:r>
              <a:rPr lang="en-US" dirty="0" err="1"/>
              <a:t>entidades</a:t>
            </a:r>
            <a:r>
              <a:rPr lang="en-US" dirty="0"/>
              <a:t> ” </a:t>
            </a:r>
            <a:r>
              <a:rPr lang="en-US" dirty="0" smtClean="0"/>
              <a:t>o </a:t>
            </a:r>
            <a:r>
              <a:rPr lang="en-US" dirty="0"/>
              <a:t>“</a:t>
            </a:r>
            <a:r>
              <a:rPr lang="en-US" dirty="0" err="1"/>
              <a:t>implementación</a:t>
            </a:r>
            <a:r>
              <a:rPr lang="en-US" dirty="0"/>
              <a:t> </a:t>
            </a:r>
            <a:r>
              <a:rPr lang="en-US" dirty="0" smtClean="0"/>
              <a:t>de </a:t>
            </a:r>
            <a:r>
              <a:rPr lang="en-US" dirty="0" err="1" smtClean="0"/>
              <a:t>patente</a:t>
            </a:r>
            <a:r>
              <a:rPr lang="en-US" dirty="0" smtClean="0"/>
              <a:t>”</a:t>
            </a:r>
            <a:endParaRPr lang="en-US" dirty="0"/>
          </a:p>
        </p:txBody>
      </p:sp>
      <p:sp>
        <p:nvSpPr>
          <p:cNvPr id="244753" name="Text Box 17"/>
          <p:cNvSpPr txBox="1">
            <a:spLocks noChangeArrowheads="1"/>
          </p:cNvSpPr>
          <p:nvPr/>
        </p:nvSpPr>
        <p:spPr bwMode="auto">
          <a:xfrm>
            <a:off x="2203450" y="4284663"/>
            <a:ext cx="6469063" cy="461962"/>
          </a:xfrm>
          <a:prstGeom prst="rect">
            <a:avLst/>
          </a:prstGeom>
          <a:noFill/>
          <a:ln w="9525">
            <a:noFill/>
            <a:miter lim="800000"/>
            <a:headEnd/>
            <a:tailEnd/>
          </a:ln>
        </p:spPr>
        <p:txBody>
          <a:bodyPr wrap="none">
            <a:spAutoFit/>
          </a:bodyPr>
          <a:lstStyle/>
          <a:p>
            <a:pPr eaLnBrk="0" hangingPunct="0">
              <a:buClr>
                <a:srgbClr val="FF9933"/>
              </a:buClr>
              <a:buFontTx/>
              <a:buChar char="•"/>
            </a:pPr>
            <a:r>
              <a:rPr lang="en-US"/>
              <a:t> Valor de clave de contador de sincronización</a:t>
            </a:r>
          </a:p>
        </p:txBody>
      </p:sp>
      <p:sp>
        <p:nvSpPr>
          <p:cNvPr id="244754" name="Text Box 18"/>
          <p:cNvSpPr txBox="1">
            <a:spLocks noChangeArrowheads="1"/>
          </p:cNvSpPr>
          <p:nvPr/>
        </p:nvSpPr>
        <p:spPr bwMode="auto">
          <a:xfrm>
            <a:off x="2203450" y="4681538"/>
            <a:ext cx="5942013" cy="461962"/>
          </a:xfrm>
          <a:prstGeom prst="rect">
            <a:avLst/>
          </a:prstGeom>
          <a:noFill/>
          <a:ln w="9525">
            <a:noFill/>
            <a:miter lim="800000"/>
            <a:headEnd/>
            <a:tailEnd/>
          </a:ln>
        </p:spPr>
        <p:txBody>
          <a:bodyPr wrap="none">
            <a:spAutoFit/>
          </a:bodyPr>
          <a:lstStyle/>
          <a:p>
            <a:pPr eaLnBrk="0" hangingPunct="0">
              <a:buClr>
                <a:srgbClr val="FF9933"/>
              </a:buClr>
              <a:buFontTx/>
              <a:buChar char="•"/>
            </a:pPr>
            <a:r>
              <a:rPr lang="en-US"/>
              <a:t> KIC, valor y número* de algoritmo a usar</a:t>
            </a:r>
          </a:p>
        </p:txBody>
      </p:sp>
      <p:sp>
        <p:nvSpPr>
          <p:cNvPr id="244756" name="Text Box 20"/>
          <p:cNvSpPr txBox="1">
            <a:spLocks noChangeArrowheads="1"/>
          </p:cNvSpPr>
          <p:nvPr/>
        </p:nvSpPr>
        <p:spPr bwMode="auto">
          <a:xfrm>
            <a:off x="2200275" y="5116513"/>
            <a:ext cx="5942013" cy="461962"/>
          </a:xfrm>
          <a:prstGeom prst="rect">
            <a:avLst/>
          </a:prstGeom>
          <a:noFill/>
          <a:ln w="9525">
            <a:noFill/>
            <a:miter lim="800000"/>
            <a:headEnd/>
            <a:tailEnd/>
          </a:ln>
        </p:spPr>
        <p:txBody>
          <a:bodyPr wrap="none">
            <a:spAutoFit/>
          </a:bodyPr>
          <a:lstStyle/>
          <a:p>
            <a:pPr eaLnBrk="0" hangingPunct="0">
              <a:buClr>
                <a:srgbClr val="FF9933"/>
              </a:buClr>
              <a:buFontTx/>
              <a:buChar char="•"/>
            </a:pPr>
            <a:r>
              <a:rPr lang="en-US"/>
              <a:t> KID, valor y número* de algoritmo a usar</a:t>
            </a:r>
          </a:p>
        </p:txBody>
      </p:sp>
      <p:sp>
        <p:nvSpPr>
          <p:cNvPr id="244757" name="Text Box 21"/>
          <p:cNvSpPr txBox="1">
            <a:spLocks noChangeArrowheads="1"/>
          </p:cNvSpPr>
          <p:nvPr/>
        </p:nvSpPr>
        <p:spPr bwMode="auto">
          <a:xfrm>
            <a:off x="2206625" y="5522913"/>
            <a:ext cx="5916613" cy="461962"/>
          </a:xfrm>
          <a:prstGeom prst="rect">
            <a:avLst/>
          </a:prstGeom>
          <a:noFill/>
          <a:ln w="9525">
            <a:noFill/>
            <a:miter lim="800000"/>
            <a:headEnd/>
            <a:tailEnd/>
          </a:ln>
        </p:spPr>
        <p:txBody>
          <a:bodyPr wrap="none">
            <a:spAutoFit/>
          </a:bodyPr>
          <a:lstStyle/>
          <a:p>
            <a:pPr eaLnBrk="0" hangingPunct="0">
              <a:buClr>
                <a:srgbClr val="FF9933"/>
              </a:buClr>
              <a:buFontTx/>
              <a:buChar char="•"/>
            </a:pPr>
            <a:r>
              <a:rPr lang="en-US"/>
              <a:t> KIK, valor y número* de algoritmo a usar</a:t>
            </a:r>
          </a:p>
        </p:txBody>
      </p:sp>
      <p:sp>
        <p:nvSpPr>
          <p:cNvPr id="244758" name="Text Box 22"/>
          <p:cNvSpPr txBox="1">
            <a:spLocks noChangeArrowheads="1"/>
          </p:cNvSpPr>
          <p:nvPr/>
        </p:nvSpPr>
        <p:spPr bwMode="auto">
          <a:xfrm>
            <a:off x="781050" y="5995988"/>
            <a:ext cx="7624763" cy="457200"/>
          </a:xfrm>
          <a:prstGeom prst="rect">
            <a:avLst/>
          </a:prstGeom>
          <a:noFill/>
          <a:ln w="9525">
            <a:noFill/>
            <a:miter lim="800000"/>
            <a:headEnd/>
            <a:tailEnd/>
          </a:ln>
        </p:spPr>
        <p:txBody>
          <a:bodyPr wrap="none">
            <a:spAutoFit/>
          </a:bodyPr>
          <a:lstStyle/>
          <a:p>
            <a:pPr algn="ctr" eaLnBrk="0" hangingPunct="0"/>
            <a:r>
              <a:rPr lang="en-US" sz="1200" i="1"/>
              <a:t>(*) 0</a:t>
            </a:r>
            <a:r>
              <a:rPr lang="en-US" sz="1200" i="1">
                <a:sym typeface="Wingdings 3" charset="2"/>
              </a:rPr>
              <a:t></a:t>
            </a:r>
            <a:r>
              <a:rPr lang="en-US" sz="1200" i="1"/>
              <a:t>XOR8, 1</a:t>
            </a:r>
            <a:r>
              <a:rPr lang="en-US" sz="1200" i="1">
                <a:sym typeface="Wingdings 3" charset="2"/>
              </a:rPr>
              <a:t></a:t>
            </a:r>
            <a:r>
              <a:rPr lang="en-US" sz="1200" i="1"/>
              <a:t>COMP128, 2</a:t>
            </a:r>
            <a:r>
              <a:rPr lang="en-US" sz="1200" i="1">
                <a:sym typeface="Wingdings 3" charset="2"/>
              </a:rPr>
              <a:t></a:t>
            </a:r>
            <a:r>
              <a:rPr lang="en-US" sz="1200" i="1"/>
              <a:t>DES CBC/ECB, 3 </a:t>
            </a:r>
            <a:r>
              <a:rPr lang="en-US" sz="1200" i="1">
                <a:sym typeface="Wingdings 3" charset="2"/>
              </a:rPr>
              <a:t></a:t>
            </a:r>
            <a:r>
              <a:rPr lang="en-US" sz="1200" i="1"/>
              <a:t>3 DES CBC, 4 </a:t>
            </a:r>
            <a:r>
              <a:rPr lang="en-US" sz="1200" i="1">
                <a:sym typeface="Wingdings 3" charset="2"/>
              </a:rPr>
              <a:t></a:t>
            </a:r>
            <a:r>
              <a:rPr lang="en-US" sz="1200" i="1"/>
              <a:t>COMP128V2, 5</a:t>
            </a:r>
            <a:r>
              <a:rPr lang="en-US" sz="1200" i="1">
                <a:sym typeface="Wingdings 3" charset="2"/>
              </a:rPr>
              <a:t></a:t>
            </a:r>
            <a:r>
              <a:rPr lang="en-US" sz="1200" i="1"/>
              <a:t>CRC-32, 6</a:t>
            </a:r>
            <a:r>
              <a:rPr lang="en-US" sz="1200" i="1">
                <a:sym typeface="Wingdings 3" charset="2"/>
              </a:rPr>
              <a:t></a:t>
            </a:r>
            <a:r>
              <a:rPr lang="en-US" sz="1200" i="1"/>
              <a:t>XOR4,</a:t>
            </a:r>
            <a:br>
              <a:rPr lang="en-US" sz="1200" i="1"/>
            </a:br>
            <a:r>
              <a:rPr lang="en-US" sz="1200" i="1"/>
              <a:t>7</a:t>
            </a:r>
            <a:r>
              <a:rPr lang="en-US" sz="1200" i="1">
                <a:sym typeface="Wingdings 3" charset="2"/>
              </a:rPr>
              <a:t></a:t>
            </a:r>
            <a:r>
              <a:rPr lang="en-US" sz="1200" i="1"/>
              <a:t>CRC-16A, 10</a:t>
            </a:r>
            <a:r>
              <a:rPr lang="en-US" sz="1200" i="1">
                <a:sym typeface="Wingdings 3" charset="2"/>
              </a:rPr>
              <a:t></a:t>
            </a:r>
            <a:r>
              <a:rPr lang="en-US" sz="1200" i="1"/>
              <a:t>DES/CBC/None, 11</a:t>
            </a:r>
            <a:r>
              <a:rPr lang="en-US" sz="1200" i="1">
                <a:sym typeface="Wingdings 3" charset="2"/>
              </a:rPr>
              <a:t></a:t>
            </a:r>
            <a:r>
              <a:rPr lang="en-US" sz="1200" i="1"/>
              <a:t>DES/ECB/None, 12</a:t>
            </a:r>
            <a:r>
              <a:rPr lang="en-US" sz="1200" i="1">
                <a:sym typeface="Wingdings 3" charset="2"/>
              </a:rPr>
              <a:t></a:t>
            </a:r>
            <a:r>
              <a:rPr lang="en-US" sz="1200" i="1"/>
              <a:t>3-DES/CBC/None or 13</a:t>
            </a:r>
            <a:r>
              <a:rPr lang="en-US" sz="1200" i="1">
                <a:sym typeface="Wingdings 3" charset="2"/>
              </a:rPr>
              <a:t></a:t>
            </a:r>
            <a:r>
              <a:rPr lang="en-US" sz="1200" i="1"/>
              <a:t>3-DES/ECB/None</a:t>
            </a:r>
          </a:p>
        </p:txBody>
      </p:sp>
      <p:sp>
        <p:nvSpPr>
          <p:cNvPr id="244759" name="Text Box 23"/>
          <p:cNvSpPr txBox="1">
            <a:spLocks noChangeArrowheads="1"/>
          </p:cNvSpPr>
          <p:nvPr/>
        </p:nvSpPr>
        <p:spPr bwMode="auto">
          <a:xfrm>
            <a:off x="1419225" y="3900488"/>
            <a:ext cx="2760663" cy="457200"/>
          </a:xfrm>
          <a:prstGeom prst="rect">
            <a:avLst/>
          </a:prstGeom>
          <a:noFill/>
          <a:ln w="9525">
            <a:noFill/>
            <a:miter lim="800000"/>
            <a:headEnd/>
            <a:tailEnd/>
          </a:ln>
        </p:spPr>
        <p:txBody>
          <a:bodyPr wrap="none">
            <a:spAutoFit/>
          </a:bodyPr>
          <a:lstStyle/>
          <a:p>
            <a:pPr eaLnBrk="0" hangingPunct="0">
              <a:buClr>
                <a:srgbClr val="FF9933"/>
              </a:buClr>
              <a:buFont typeface="Wingdings" charset="2"/>
              <a:buChar char="ü"/>
            </a:pPr>
            <a:r>
              <a:rPr lang="en-US"/>
              <a:t> Para cada juego</a:t>
            </a:r>
          </a:p>
        </p:txBody>
      </p:sp>
      <p:sp>
        <p:nvSpPr>
          <p:cNvPr id="20"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70001"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44748"/>
                                        </p:tgtEl>
                                        <p:attrNameLst>
                                          <p:attrName>style.visibility</p:attrName>
                                        </p:attrNameLst>
                                      </p:cBhvr>
                                      <p:to>
                                        <p:strVal val="visible"/>
                                      </p:to>
                                    </p:set>
                                    <p:anim to="" calcmode="lin" valueType="num">
                                      <p:cBhvr>
                                        <p:cTn id="7" dur="1" fill="hold"/>
                                        <p:tgtEl>
                                          <p:spTgt spid="24474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44749"/>
                                        </p:tgtEl>
                                        <p:attrNameLst>
                                          <p:attrName>style.visibility</p:attrName>
                                        </p:attrNameLst>
                                      </p:cBhvr>
                                      <p:to>
                                        <p:strVal val="visible"/>
                                      </p:to>
                                    </p:set>
                                    <p:anim to="" calcmode="lin" valueType="num">
                                      <p:cBhvr>
                                        <p:cTn id="12" dur="1" fill="hold"/>
                                        <p:tgtEl>
                                          <p:spTgt spid="244749"/>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44751"/>
                                        </p:tgtEl>
                                        <p:attrNameLst>
                                          <p:attrName>style.visibility</p:attrName>
                                        </p:attrNameLst>
                                      </p:cBhvr>
                                      <p:to>
                                        <p:strVal val="visible"/>
                                      </p:to>
                                    </p:set>
                                    <p:anim to="" calcmode="lin" valueType="num">
                                      <p:cBhvr>
                                        <p:cTn id="17" dur="1" fill="hold"/>
                                        <p:tgtEl>
                                          <p:spTgt spid="244751"/>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44752"/>
                                        </p:tgtEl>
                                        <p:attrNameLst>
                                          <p:attrName>style.visibility</p:attrName>
                                        </p:attrNameLst>
                                      </p:cBhvr>
                                      <p:to>
                                        <p:strVal val="visible"/>
                                      </p:to>
                                    </p:set>
                                    <p:anim to="" calcmode="lin" valueType="num">
                                      <p:cBhvr>
                                        <p:cTn id="22" dur="1" fill="hold"/>
                                        <p:tgtEl>
                                          <p:spTgt spid="244752"/>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244759"/>
                                        </p:tgtEl>
                                        <p:attrNameLst>
                                          <p:attrName>style.visibility</p:attrName>
                                        </p:attrNameLst>
                                      </p:cBhvr>
                                      <p:to>
                                        <p:strVal val="visible"/>
                                      </p:to>
                                    </p:set>
                                    <p:anim to="" calcmode="lin" valueType="num">
                                      <p:cBhvr>
                                        <p:cTn id="27" dur="1" fill="hold"/>
                                        <p:tgtEl>
                                          <p:spTgt spid="244759"/>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244753"/>
                                        </p:tgtEl>
                                        <p:attrNameLst>
                                          <p:attrName>style.visibility</p:attrName>
                                        </p:attrNameLst>
                                      </p:cBhvr>
                                      <p:to>
                                        <p:strVal val="visible"/>
                                      </p:to>
                                    </p:set>
                                    <p:anim to="" calcmode="lin" valueType="num">
                                      <p:cBhvr>
                                        <p:cTn id="32" dur="1" fill="hold"/>
                                        <p:tgtEl>
                                          <p:spTgt spid="244753"/>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244754"/>
                                        </p:tgtEl>
                                        <p:attrNameLst>
                                          <p:attrName>style.visibility</p:attrName>
                                        </p:attrNameLst>
                                      </p:cBhvr>
                                      <p:to>
                                        <p:strVal val="visible"/>
                                      </p:to>
                                    </p:set>
                                    <p:anim to="" calcmode="lin" valueType="num">
                                      <p:cBhvr>
                                        <p:cTn id="37" dur="1" fill="hold"/>
                                        <p:tgtEl>
                                          <p:spTgt spid="244754"/>
                                        </p:tgtEl>
                                        <p:attrNameLst>
                                          <p:attrName/>
                                        </p:attrNameLst>
                                      </p:cBhvr>
                                    </p:anim>
                                  </p:childTnLst>
                                </p:cTn>
                              </p:par>
                              <p:par>
                                <p:cTn id="38" presetID="24" presetClass="entr" presetSubtype="0" fill="hold" grpId="0" nodeType="withEffect">
                                  <p:stCondLst>
                                    <p:cond delay="0"/>
                                  </p:stCondLst>
                                  <p:childTnLst>
                                    <p:set>
                                      <p:cBhvr>
                                        <p:cTn id="39" dur="1" fill="hold">
                                          <p:stCondLst>
                                            <p:cond delay="0"/>
                                          </p:stCondLst>
                                        </p:cTn>
                                        <p:tgtEl>
                                          <p:spTgt spid="244758"/>
                                        </p:tgtEl>
                                        <p:attrNameLst>
                                          <p:attrName>style.visibility</p:attrName>
                                        </p:attrNameLst>
                                      </p:cBhvr>
                                      <p:to>
                                        <p:strVal val="visible"/>
                                      </p:to>
                                    </p:set>
                                    <p:anim to="" calcmode="lin" valueType="num">
                                      <p:cBhvr>
                                        <p:cTn id="40" dur="1" fill="hold"/>
                                        <p:tgtEl>
                                          <p:spTgt spid="244758"/>
                                        </p:tgtEl>
                                        <p:attrNameLst>
                                          <p:attrName/>
                                        </p:attrNameLst>
                                      </p:cBhvr>
                                    </p:anim>
                                  </p:childTnLst>
                                </p:cTn>
                              </p:par>
                            </p:childTnLst>
                          </p:cTn>
                        </p:par>
                      </p:childTnLst>
                    </p:cTn>
                  </p:par>
                  <p:par>
                    <p:cTn id="41" fill="hold">
                      <p:stCondLst>
                        <p:cond delay="indefinite"/>
                      </p:stCondLst>
                      <p:childTnLst>
                        <p:par>
                          <p:cTn id="42" fill="hold">
                            <p:stCondLst>
                              <p:cond delay="0"/>
                            </p:stCondLst>
                            <p:childTnLst>
                              <p:par>
                                <p:cTn id="43" presetID="24" presetClass="entr" presetSubtype="0" fill="hold" grpId="0" nodeType="clickEffect">
                                  <p:stCondLst>
                                    <p:cond delay="0"/>
                                  </p:stCondLst>
                                  <p:childTnLst>
                                    <p:set>
                                      <p:cBhvr>
                                        <p:cTn id="44" dur="1" fill="hold">
                                          <p:stCondLst>
                                            <p:cond delay="0"/>
                                          </p:stCondLst>
                                        </p:cTn>
                                        <p:tgtEl>
                                          <p:spTgt spid="244756"/>
                                        </p:tgtEl>
                                        <p:attrNameLst>
                                          <p:attrName>style.visibility</p:attrName>
                                        </p:attrNameLst>
                                      </p:cBhvr>
                                      <p:to>
                                        <p:strVal val="visible"/>
                                      </p:to>
                                    </p:set>
                                    <p:anim to="" calcmode="lin" valueType="num">
                                      <p:cBhvr>
                                        <p:cTn id="45" dur="1" fill="hold"/>
                                        <p:tgtEl>
                                          <p:spTgt spid="244756"/>
                                        </p:tgtEl>
                                        <p:attrNameLst>
                                          <p:attrName/>
                                        </p:attrNameLst>
                                      </p:cBhvr>
                                    </p:anim>
                                  </p:childTnLst>
                                </p:cTn>
                              </p:par>
                            </p:childTnLst>
                          </p:cTn>
                        </p:par>
                      </p:childTnLst>
                    </p:cTn>
                  </p:par>
                  <p:par>
                    <p:cTn id="46" fill="hold">
                      <p:stCondLst>
                        <p:cond delay="indefinite"/>
                      </p:stCondLst>
                      <p:childTnLst>
                        <p:par>
                          <p:cTn id="47" fill="hold">
                            <p:stCondLst>
                              <p:cond delay="0"/>
                            </p:stCondLst>
                            <p:childTnLst>
                              <p:par>
                                <p:cTn id="48" presetID="24" presetClass="entr" presetSubtype="0" fill="hold" grpId="0" nodeType="clickEffect">
                                  <p:stCondLst>
                                    <p:cond delay="0"/>
                                  </p:stCondLst>
                                  <p:childTnLst>
                                    <p:set>
                                      <p:cBhvr>
                                        <p:cTn id="49" dur="1" fill="hold">
                                          <p:stCondLst>
                                            <p:cond delay="0"/>
                                          </p:stCondLst>
                                        </p:cTn>
                                        <p:tgtEl>
                                          <p:spTgt spid="244757"/>
                                        </p:tgtEl>
                                        <p:attrNameLst>
                                          <p:attrName>style.visibility</p:attrName>
                                        </p:attrNameLst>
                                      </p:cBhvr>
                                      <p:to>
                                        <p:strVal val="visible"/>
                                      </p:to>
                                    </p:set>
                                    <p:anim to="" calcmode="lin" valueType="num">
                                      <p:cBhvr>
                                        <p:cTn id="50" dur="1" fill="hold"/>
                                        <p:tgtEl>
                                          <p:spTgt spid="244757"/>
                                        </p:tgtEl>
                                        <p:attrNameLst>
                                          <p:attrName/>
                                        </p:attrNameLst>
                                      </p:cBhvr>
                                    </p:anim>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8" grpId="0"/>
      <p:bldP spid="244749" grpId="0"/>
      <p:bldP spid="244751" grpId="0"/>
      <p:bldP spid="244752" grpId="0"/>
      <p:bldP spid="244753" grpId="0"/>
      <p:bldP spid="244754" grpId="0"/>
      <p:bldP spid="244756" grpId="0"/>
      <p:bldP spid="244757" grpId="0"/>
      <p:bldP spid="244758" grpId="0"/>
      <p:bldP spid="244759" grpId="0"/>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034" name="Picture 2"/>
          <p:cNvPicPr>
            <a:picLocks noChangeAspect="1" noChangeArrowheads="1"/>
          </p:cNvPicPr>
          <p:nvPr/>
        </p:nvPicPr>
        <p:blipFill>
          <a:blip r:embed="rId3" cstate="print"/>
          <a:srcRect/>
          <a:stretch>
            <a:fillRect/>
          </a:stretch>
        </p:blipFill>
        <p:spPr bwMode="auto">
          <a:xfrm>
            <a:off x="214313" y="1084263"/>
            <a:ext cx="5562600" cy="5305425"/>
          </a:xfrm>
          <a:prstGeom prst="rect">
            <a:avLst/>
          </a:prstGeom>
          <a:noFill/>
          <a:ln w="9525">
            <a:noFill/>
            <a:miter lim="800000"/>
            <a:headEnd/>
            <a:tailEnd/>
          </a:ln>
        </p:spPr>
      </p:pic>
      <p:sp>
        <p:nvSpPr>
          <p:cNvPr id="172035"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4 </a:t>
            </a:r>
            <a:r>
              <a:rPr lang="en-US" dirty="0" err="1" smtClean="0"/>
              <a:t>Seguridad</a:t>
            </a:r>
            <a:r>
              <a:rPr lang="en-US" dirty="0" smtClean="0"/>
              <a:t> de </a:t>
            </a:r>
            <a:r>
              <a:rPr lang="en-US" dirty="0" err="1" smtClean="0"/>
              <a:t>tarjeta</a:t>
            </a:r>
            <a:r>
              <a:rPr lang="en-US" dirty="0" smtClean="0"/>
              <a:t> 2/7 </a:t>
            </a:r>
          </a:p>
        </p:txBody>
      </p:sp>
      <p:sp>
        <p:nvSpPr>
          <p:cNvPr id="172036" name="Slide Number Placeholder 3"/>
          <p:cNvSpPr>
            <a:spLocks noGrp="1"/>
          </p:cNvSpPr>
          <p:nvPr>
            <p:ph type="sldNum" sz="quarter" idx="10"/>
          </p:nvPr>
        </p:nvSpPr>
        <p:spPr bwMode="auto">
          <a:noFill/>
          <a:ln>
            <a:miter lim="800000"/>
            <a:headEnd/>
            <a:tailEnd/>
          </a:ln>
        </p:spPr>
        <p:txBody>
          <a:bodyPr/>
          <a:lstStyle/>
          <a:p>
            <a:fld id="{6C730877-2BC2-434A-B139-0A37BFEE1BF1}" type="slidenum">
              <a:rPr lang="fr-FR"/>
              <a:pPr/>
              <a:t>49</a:t>
            </a:fld>
            <a:endParaRPr lang="fr-FR"/>
          </a:p>
        </p:txBody>
      </p:sp>
      <p:sp>
        <p:nvSpPr>
          <p:cNvPr id="307208" name="Rectangle 8"/>
          <p:cNvSpPr>
            <a:spLocks noChangeArrowheads="1"/>
          </p:cNvSpPr>
          <p:nvPr/>
        </p:nvSpPr>
        <p:spPr bwMode="auto">
          <a:xfrm>
            <a:off x="1927225" y="3078163"/>
            <a:ext cx="3676650" cy="17145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307209" name="Text Box 9"/>
          <p:cNvSpPr txBox="1">
            <a:spLocks noChangeArrowheads="1"/>
          </p:cNvSpPr>
          <p:nvPr/>
        </p:nvSpPr>
        <p:spPr bwMode="auto">
          <a:xfrm>
            <a:off x="5872163" y="3244850"/>
            <a:ext cx="3083151" cy="830997"/>
          </a:xfrm>
          <a:prstGeom prst="rect">
            <a:avLst/>
          </a:prstGeom>
          <a:noFill/>
          <a:ln w="9525">
            <a:noFill/>
            <a:miter lim="800000"/>
            <a:headEnd/>
            <a:tailEnd/>
          </a:ln>
        </p:spPr>
        <p:txBody>
          <a:bodyPr wrap="square">
            <a:spAutoFit/>
          </a:bodyPr>
          <a:lstStyle/>
          <a:p>
            <a:pPr eaLnBrk="0" hangingPunct="0"/>
            <a:r>
              <a:rPr lang="en-US" sz="1600" b="1" dirty="0" err="1">
                <a:solidFill>
                  <a:srgbClr val="FF9933"/>
                </a:solidFill>
              </a:rPr>
              <a:t>Ejemplo</a:t>
            </a:r>
            <a:r>
              <a:rPr lang="en-US" sz="1600" b="1" dirty="0">
                <a:solidFill>
                  <a:srgbClr val="FF9933"/>
                </a:solidFill>
              </a:rPr>
              <a:t>: Valor del </a:t>
            </a:r>
            <a:r>
              <a:rPr lang="en-US" sz="1600" b="1" dirty="0" err="1">
                <a:solidFill>
                  <a:srgbClr val="FF9933"/>
                </a:solidFill>
              </a:rPr>
              <a:t>dominio</a:t>
            </a:r>
            <a:r>
              <a:rPr lang="en-US" sz="1600" b="1" dirty="0">
                <a:solidFill>
                  <a:srgbClr val="FF9933"/>
                </a:solidFill>
              </a:rPr>
              <a:t> de </a:t>
            </a:r>
            <a:r>
              <a:rPr lang="en-US" sz="1600" b="1" dirty="0" err="1">
                <a:solidFill>
                  <a:srgbClr val="FF9933"/>
                </a:solidFill>
              </a:rPr>
              <a:t>seguridad</a:t>
            </a:r>
            <a:r>
              <a:rPr lang="en-US" sz="1600" b="1" dirty="0">
                <a:solidFill>
                  <a:srgbClr val="FF9933"/>
                </a:solidFill>
              </a:rPr>
              <a:t> </a:t>
            </a:r>
            <a:r>
              <a:rPr lang="en-US" sz="1600" b="1" dirty="0" err="1" smtClean="0">
                <a:solidFill>
                  <a:srgbClr val="FF9933"/>
                </a:solidFill>
              </a:rPr>
              <a:t>para</a:t>
            </a:r>
            <a:r>
              <a:rPr lang="en-US" sz="1600" b="1" dirty="0">
                <a:solidFill>
                  <a:srgbClr val="FF9933"/>
                </a:solidFill>
              </a:rPr>
              <a:t> </a:t>
            </a:r>
            <a:r>
              <a:rPr lang="en-US" sz="1600" b="1" dirty="0" smtClean="0">
                <a:solidFill>
                  <a:srgbClr val="FF9933"/>
                </a:solidFill>
              </a:rPr>
              <a:t>la </a:t>
            </a:r>
            <a:r>
              <a:rPr lang="en-US" sz="1600" b="1" dirty="0" err="1">
                <a:solidFill>
                  <a:srgbClr val="FF9933"/>
                </a:solidFill>
              </a:rPr>
              <a:t>instancia</a:t>
            </a:r>
            <a:r>
              <a:rPr lang="en-US" sz="1600" b="1" dirty="0">
                <a:solidFill>
                  <a:srgbClr val="FF9933"/>
                </a:solidFill>
              </a:rPr>
              <a:t>  applet RFM </a:t>
            </a:r>
          </a:p>
        </p:txBody>
      </p:sp>
      <p:sp>
        <p:nvSpPr>
          <p:cNvPr id="307210" name="Rectangle 10"/>
          <p:cNvSpPr>
            <a:spLocks noChangeArrowheads="1"/>
          </p:cNvSpPr>
          <p:nvPr/>
        </p:nvSpPr>
        <p:spPr bwMode="auto">
          <a:xfrm>
            <a:off x="711200" y="2398713"/>
            <a:ext cx="1117600" cy="23812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307211" name="Text Box 11"/>
          <p:cNvSpPr txBox="1">
            <a:spLocks noChangeArrowheads="1"/>
          </p:cNvSpPr>
          <p:nvPr/>
        </p:nvSpPr>
        <p:spPr bwMode="auto">
          <a:xfrm>
            <a:off x="5784850" y="1520825"/>
            <a:ext cx="3184979" cy="1323439"/>
          </a:xfrm>
          <a:prstGeom prst="rect">
            <a:avLst/>
          </a:prstGeom>
          <a:noFill/>
          <a:ln w="9525">
            <a:noFill/>
            <a:miter lim="800000"/>
            <a:headEnd/>
            <a:tailEnd/>
          </a:ln>
        </p:spPr>
        <p:txBody>
          <a:bodyPr wrap="square">
            <a:spAutoFit/>
          </a:bodyPr>
          <a:lstStyle/>
          <a:p>
            <a:pPr eaLnBrk="0" hangingPunct="0"/>
            <a:r>
              <a:rPr lang="en-US" sz="1600" b="1" dirty="0" err="1"/>
              <a:t>Recordatorio</a:t>
            </a:r>
            <a:endParaRPr lang="en-US" sz="1600" b="1" dirty="0"/>
          </a:p>
          <a:p>
            <a:pPr eaLnBrk="0" hangingPunct="0"/>
            <a:r>
              <a:rPr lang="en-US" sz="1600" b="1" dirty="0">
                <a:solidFill>
                  <a:srgbClr val="00B0F0"/>
                </a:solidFill>
              </a:rPr>
              <a:t>El</a:t>
            </a:r>
            <a:r>
              <a:rPr lang="en-US" sz="1600" b="1" dirty="0">
                <a:solidFill>
                  <a:schemeClr val="bg2"/>
                </a:solidFill>
              </a:rPr>
              <a:t> </a:t>
            </a:r>
            <a:r>
              <a:rPr lang="en-US" sz="1600" b="1" dirty="0" err="1">
                <a:solidFill>
                  <a:srgbClr val="A6A6A6"/>
                </a:solidFill>
              </a:rPr>
              <a:t>dominio</a:t>
            </a:r>
            <a:r>
              <a:rPr lang="en-US" sz="1600" b="1" dirty="0">
                <a:solidFill>
                  <a:srgbClr val="A6A6A6"/>
                </a:solidFill>
              </a:rPr>
              <a:t> </a:t>
            </a:r>
            <a:r>
              <a:rPr lang="en-US" sz="1600" b="1" dirty="0">
                <a:solidFill>
                  <a:srgbClr val="00B0F0"/>
                </a:solidFill>
              </a:rPr>
              <a:t>de </a:t>
            </a:r>
            <a:r>
              <a:rPr lang="en-US" sz="1600" b="1" dirty="0" err="1">
                <a:solidFill>
                  <a:srgbClr val="00B0F0"/>
                </a:solidFill>
              </a:rPr>
              <a:t>seguridad</a:t>
            </a:r>
            <a:r>
              <a:rPr lang="en-US" sz="1600" b="1" dirty="0">
                <a:solidFill>
                  <a:srgbClr val="00B0F0"/>
                </a:solidFill>
              </a:rPr>
              <a:t> </a:t>
            </a:r>
            <a:r>
              <a:rPr lang="en-US" sz="1600" dirty="0" err="1"/>
              <a:t>está</a:t>
            </a:r>
            <a:r>
              <a:rPr lang="en-US" sz="1600" dirty="0"/>
              <a:t> </a:t>
            </a:r>
            <a:r>
              <a:rPr lang="en-US" sz="1600" dirty="0" err="1"/>
              <a:t>disponible</a:t>
            </a:r>
            <a:r>
              <a:rPr lang="en-US" sz="1600" dirty="0"/>
              <a:t> en la </a:t>
            </a:r>
            <a:r>
              <a:rPr lang="en-US" sz="1600" dirty="0" err="1"/>
              <a:t>definición</a:t>
            </a:r>
            <a:r>
              <a:rPr lang="en-US" sz="1600" dirty="0"/>
              <a:t> de </a:t>
            </a:r>
          </a:p>
          <a:p>
            <a:pPr eaLnBrk="0" hangingPunct="0"/>
            <a:r>
              <a:rPr lang="en-US" sz="1600" b="1" dirty="0" err="1">
                <a:solidFill>
                  <a:srgbClr val="00B0F0"/>
                </a:solidFill>
              </a:rPr>
              <a:t>estructura</a:t>
            </a:r>
            <a:r>
              <a:rPr lang="en-US" sz="1600" dirty="0"/>
              <a:t> del</a:t>
            </a:r>
            <a:br>
              <a:rPr lang="en-US" sz="1600" dirty="0"/>
            </a:br>
            <a:r>
              <a:rPr lang="en-US" sz="1600" b="1" dirty="0" err="1">
                <a:solidFill>
                  <a:srgbClr val="00B0F0"/>
                </a:solidFill>
              </a:rPr>
              <a:t>perfil</a:t>
            </a:r>
            <a:r>
              <a:rPr lang="en-US" sz="1600" b="1" dirty="0">
                <a:solidFill>
                  <a:srgbClr val="00B0F0"/>
                </a:solidFill>
              </a:rPr>
              <a:t> de la </a:t>
            </a:r>
            <a:r>
              <a:rPr lang="en-US" sz="1600" b="1" dirty="0" err="1">
                <a:solidFill>
                  <a:srgbClr val="00B0F0"/>
                </a:solidFill>
              </a:rPr>
              <a:t>tarjeta</a:t>
            </a:r>
            <a:endParaRPr lang="en-US" sz="1600" b="1" dirty="0">
              <a:solidFill>
                <a:srgbClr val="00B0F0"/>
              </a:solidFill>
            </a:endParaRPr>
          </a:p>
        </p:txBody>
      </p:sp>
      <p:sp>
        <p:nvSpPr>
          <p:cNvPr id="307212" name="Rectangle 12"/>
          <p:cNvSpPr>
            <a:spLocks noChangeArrowheads="1"/>
          </p:cNvSpPr>
          <p:nvPr/>
        </p:nvSpPr>
        <p:spPr bwMode="auto">
          <a:xfrm>
            <a:off x="2767013" y="1065213"/>
            <a:ext cx="790575" cy="20955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5"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72044"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07211"/>
                                        </p:tgtEl>
                                        <p:attrNameLst>
                                          <p:attrName>style.visibility</p:attrName>
                                        </p:attrNameLst>
                                      </p:cBhvr>
                                      <p:to>
                                        <p:strVal val="visible"/>
                                      </p:to>
                                    </p:set>
                                    <p:anim to="" calcmode="lin" valueType="num">
                                      <p:cBhvr>
                                        <p:cTn id="7" dur="1" fill="hold"/>
                                        <p:tgtEl>
                                          <p:spTgt spid="307211"/>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07212"/>
                                        </p:tgtEl>
                                        <p:attrNameLst>
                                          <p:attrName>style.visibility</p:attrName>
                                        </p:attrNameLst>
                                      </p:cBhvr>
                                      <p:to>
                                        <p:strVal val="visible"/>
                                      </p:to>
                                    </p:set>
                                    <p:anim to="" calcmode="lin" valueType="num">
                                      <p:cBhvr>
                                        <p:cTn id="10" dur="1" fill="hold"/>
                                        <p:tgtEl>
                                          <p:spTgt spid="307212"/>
                                        </p:tgtEl>
                                        <p:attrNameLst>
                                          <p:attrName/>
                                        </p:attrNameLst>
                                      </p:cBhvr>
                                    </p:anim>
                                  </p:childTnLst>
                                </p:cTn>
                              </p:par>
                            </p:childTnLst>
                          </p:cTn>
                        </p:par>
                        <p:par>
                          <p:cTn id="11" fill="hold">
                            <p:stCondLst>
                              <p:cond delay="0"/>
                            </p:stCondLst>
                            <p:childTnLst>
                              <p:par>
                                <p:cTn id="12" presetID="24" presetClass="entr" presetSubtype="0" fill="hold" grpId="0" nodeType="afterEffect">
                                  <p:stCondLst>
                                    <p:cond delay="500"/>
                                  </p:stCondLst>
                                  <p:childTnLst>
                                    <p:set>
                                      <p:cBhvr>
                                        <p:cTn id="13" dur="1" fill="hold">
                                          <p:stCondLst>
                                            <p:cond delay="0"/>
                                          </p:stCondLst>
                                        </p:cTn>
                                        <p:tgtEl>
                                          <p:spTgt spid="307210"/>
                                        </p:tgtEl>
                                        <p:attrNameLst>
                                          <p:attrName>style.visibility</p:attrName>
                                        </p:attrNameLst>
                                      </p:cBhvr>
                                      <p:to>
                                        <p:strVal val="visible"/>
                                      </p:to>
                                    </p:set>
                                    <p:anim to="" calcmode="lin" valueType="num">
                                      <p:cBhvr>
                                        <p:cTn id="14" dur="1" fill="hold"/>
                                        <p:tgtEl>
                                          <p:spTgt spid="307210"/>
                                        </p:tgtEl>
                                        <p:attrNameLst>
                                          <p:attrName/>
                                        </p:attrNameLst>
                                      </p:cBhvr>
                                    </p:anim>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0"/>
                                          </p:stCondLst>
                                        </p:cTn>
                                        <p:tgtEl>
                                          <p:spTgt spid="307208"/>
                                        </p:tgtEl>
                                        <p:attrNameLst>
                                          <p:attrName>style.visibility</p:attrName>
                                        </p:attrNameLst>
                                      </p:cBhvr>
                                      <p:to>
                                        <p:strVal val="visible"/>
                                      </p:to>
                                    </p:set>
                                    <p:anim to="" calcmode="lin" valueType="num">
                                      <p:cBhvr>
                                        <p:cTn id="19" dur="1" fill="hold"/>
                                        <p:tgtEl>
                                          <p:spTgt spid="307208"/>
                                        </p:tgtEl>
                                        <p:attrNameLst>
                                          <p:attrName/>
                                        </p:attrNameLst>
                                      </p:cBhvr>
                                    </p:anim>
                                  </p:childTnLst>
                                </p:cTn>
                              </p:par>
                              <p:par>
                                <p:cTn id="20" presetID="24" presetClass="entr" presetSubtype="0" fill="hold" grpId="0" nodeType="withEffect">
                                  <p:stCondLst>
                                    <p:cond delay="0"/>
                                  </p:stCondLst>
                                  <p:childTnLst>
                                    <p:set>
                                      <p:cBhvr>
                                        <p:cTn id="21" dur="1" fill="hold">
                                          <p:stCondLst>
                                            <p:cond delay="0"/>
                                          </p:stCondLst>
                                        </p:cTn>
                                        <p:tgtEl>
                                          <p:spTgt spid="307209"/>
                                        </p:tgtEl>
                                        <p:attrNameLst>
                                          <p:attrName>style.visibility</p:attrName>
                                        </p:attrNameLst>
                                      </p:cBhvr>
                                      <p:to>
                                        <p:strVal val="visible"/>
                                      </p:to>
                                    </p:set>
                                    <p:anim to="" calcmode="lin" valueType="num">
                                      <p:cBhvr>
                                        <p:cTn id="22" dur="1" fill="hold"/>
                                        <p:tgtEl>
                                          <p:spTgt spid="307209"/>
                                        </p:tgtEl>
                                        <p:attrNameLst>
                                          <p:attrName/>
                                        </p:attrNameLst>
                                      </p:cBhvr>
                                    </p:anim>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8" grpId="0" animBg="1"/>
      <p:bldP spid="307209" grpId="0"/>
      <p:bldP spid="307210" grpId="0" animBg="1"/>
      <p:bldP spid="307211" grpId="0"/>
      <p:bldP spid="307212"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err="1" smtClean="0"/>
              <a:t>Contenido</a:t>
            </a:r>
            <a:endParaRPr lang="en-US" dirty="0" smtClean="0"/>
          </a:p>
        </p:txBody>
      </p:sp>
      <p:sp>
        <p:nvSpPr>
          <p:cNvPr id="49155" name="Rectangle 3"/>
          <p:cNvSpPr>
            <a:spLocks noGrp="1" noChangeArrowheads="1"/>
          </p:cNvSpPr>
          <p:nvPr>
            <p:ph idx="1"/>
          </p:nvPr>
        </p:nvSpPr>
        <p:spPr>
          <a:xfrm>
            <a:off x="685800" y="1738313"/>
            <a:ext cx="8142288" cy="3568700"/>
          </a:xfrm>
        </p:spPr>
        <p:txBody>
          <a:bodyPr/>
          <a:lstStyle/>
          <a:p>
            <a:pPr eaLnBrk="1" hangingPunct="1"/>
            <a:r>
              <a:rPr lang="en-US" sz="3200" dirty="0" smtClean="0"/>
              <a:t> </a:t>
            </a:r>
            <a:r>
              <a:rPr lang="en-US" sz="3200" dirty="0" err="1" smtClean="0"/>
              <a:t>Resumen</a:t>
            </a:r>
            <a:endParaRPr lang="en-US" sz="3200" dirty="0" smtClean="0"/>
          </a:p>
          <a:p>
            <a:pPr eaLnBrk="1" hangingPunct="1"/>
            <a:r>
              <a:rPr lang="en-US" sz="3200" dirty="0" smtClean="0"/>
              <a:t> </a:t>
            </a:r>
            <a:r>
              <a:rPr lang="en-US" sz="3200" dirty="0" err="1" smtClean="0"/>
              <a:t>Aprovisionamiento</a:t>
            </a:r>
            <a:r>
              <a:rPr lang="en-US" sz="3200" dirty="0" smtClean="0"/>
              <a:t> de </a:t>
            </a:r>
            <a:r>
              <a:rPr lang="en-US" sz="3200" dirty="0" err="1" smtClean="0"/>
              <a:t>tarjeta</a:t>
            </a:r>
            <a:r>
              <a:rPr lang="en-US" sz="3200" dirty="0" smtClean="0"/>
              <a:t> en 4 </a:t>
            </a:r>
            <a:r>
              <a:rPr lang="en-US" sz="3200" dirty="0" err="1" smtClean="0"/>
              <a:t>pasos</a:t>
            </a:r>
            <a:endParaRPr lang="en-US" sz="3200" dirty="0" smtClean="0"/>
          </a:p>
          <a:p>
            <a:pPr eaLnBrk="1" hangingPunct="1"/>
            <a:r>
              <a:rPr lang="en-US" sz="3200" dirty="0" smtClean="0"/>
              <a:t> Para </a:t>
            </a:r>
            <a:r>
              <a:rPr lang="en-US" sz="3200" dirty="0" err="1" smtClean="0"/>
              <a:t>crear</a:t>
            </a:r>
            <a:r>
              <a:rPr lang="en-US" sz="3200" dirty="0" smtClean="0"/>
              <a:t> </a:t>
            </a:r>
            <a:r>
              <a:rPr lang="en-US" sz="3200" dirty="0" err="1" smtClean="0"/>
              <a:t>una</a:t>
            </a:r>
            <a:r>
              <a:rPr lang="en-US" sz="3200" dirty="0" smtClean="0"/>
              <a:t> </a:t>
            </a:r>
            <a:r>
              <a:rPr lang="en-US" sz="3200" dirty="0" err="1" smtClean="0"/>
              <a:t>Instancia</a:t>
            </a:r>
            <a:r>
              <a:rPr lang="en-US" sz="3200" dirty="0" smtClean="0"/>
              <a:t> de </a:t>
            </a:r>
            <a:r>
              <a:rPr lang="en-US" sz="3200" dirty="0" err="1" smtClean="0"/>
              <a:t>Tarjeta</a:t>
            </a:r>
            <a:endParaRPr lang="en-US" sz="3200" dirty="0" smtClean="0"/>
          </a:p>
          <a:p>
            <a:pPr eaLnBrk="1" hangingPunct="1"/>
            <a:r>
              <a:rPr lang="en-US" sz="3200" dirty="0" smtClean="0"/>
              <a:t> </a:t>
            </a:r>
            <a:r>
              <a:rPr lang="en-US" sz="3200" dirty="0" err="1" smtClean="0"/>
              <a:t>Administración</a:t>
            </a:r>
            <a:r>
              <a:rPr lang="en-US" sz="3200" dirty="0" smtClean="0"/>
              <a:t> de claves de </a:t>
            </a:r>
            <a:r>
              <a:rPr lang="en-US" sz="3200" dirty="0" err="1" smtClean="0"/>
              <a:t>transporte</a:t>
            </a:r>
            <a:endParaRPr lang="en-US" sz="3200" dirty="0" smtClean="0"/>
          </a:p>
          <a:p>
            <a:pPr eaLnBrk="1" hangingPunct="1"/>
            <a:r>
              <a:rPr lang="en-US" sz="3200" dirty="0" smtClean="0"/>
              <a:t> </a:t>
            </a:r>
            <a:r>
              <a:rPr lang="en-US" sz="3200" dirty="0" err="1" smtClean="0"/>
              <a:t>Soporte</a:t>
            </a:r>
            <a:r>
              <a:rPr lang="en-US" sz="3200" dirty="0" smtClean="0"/>
              <a:t> </a:t>
            </a:r>
            <a:r>
              <a:rPr lang="en-US" sz="3200" dirty="0" err="1" smtClean="0"/>
              <a:t>LinqUS</a:t>
            </a:r>
            <a:endParaRPr lang="en-US" sz="3200" dirty="0" smtClean="0"/>
          </a:p>
        </p:txBody>
      </p:sp>
      <p:sp>
        <p:nvSpPr>
          <p:cNvPr id="49156" name="Slide Number Placeholder 3"/>
          <p:cNvSpPr>
            <a:spLocks noGrp="1"/>
          </p:cNvSpPr>
          <p:nvPr>
            <p:ph type="sldNum" sz="quarter" idx="10"/>
          </p:nvPr>
        </p:nvSpPr>
        <p:spPr bwMode="auto">
          <a:noFill/>
          <a:ln>
            <a:miter lim="800000"/>
            <a:headEnd/>
            <a:tailEnd/>
          </a:ln>
        </p:spPr>
        <p:txBody>
          <a:bodyPr/>
          <a:lstStyle/>
          <a:p>
            <a:fld id="{F657C3EA-B449-44A6-8B75-8F1C05C5510F}" type="slidenum">
              <a:rPr lang="fr-FR"/>
              <a:pPr/>
              <a:t>5</a:t>
            </a:fld>
            <a:endParaRPr lang="fr-FR"/>
          </a:p>
        </p:txBody>
      </p:sp>
      <p:sp>
        <p:nvSpPr>
          <p:cNvPr id="49157" name="Footer Placeholder 4"/>
          <p:cNvSpPr>
            <a:spLocks noGrp="1"/>
          </p:cNvSpPr>
          <p:nvPr>
            <p:ph type="ftr" sz="quarter" idx="11"/>
          </p:nvPr>
        </p:nvSpPr>
        <p:spPr>
          <a:xfrm>
            <a:off x="2921000" y="6481763"/>
            <a:ext cx="5267325" cy="476250"/>
          </a:xfrm>
          <a:noFill/>
        </p:spPr>
        <p:txBody>
          <a:bodyPr/>
          <a:lstStyle/>
          <a:p>
            <a:r>
              <a:rPr lang="fr-FR">
                <a:cs typeface="Arial" charset="0"/>
              </a:rPr>
              <a:t>Plataforma OTA Suministro - Suministro de base de datos de administrador de tarjetas</a:t>
            </a:r>
          </a:p>
        </p:txBody>
      </p:sp>
      <p:sp>
        <p:nvSpPr>
          <p:cNvPr id="6"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4 </a:t>
            </a:r>
            <a:r>
              <a:rPr lang="en-US" dirty="0" err="1" smtClean="0"/>
              <a:t>Seguridad</a:t>
            </a:r>
            <a:r>
              <a:rPr lang="en-US" dirty="0" smtClean="0"/>
              <a:t> de </a:t>
            </a:r>
            <a:r>
              <a:rPr lang="en-US" dirty="0" err="1" smtClean="0"/>
              <a:t>tarjeta</a:t>
            </a:r>
            <a:r>
              <a:rPr lang="en-US" dirty="0" smtClean="0"/>
              <a:t> 3/7 </a:t>
            </a:r>
          </a:p>
        </p:txBody>
      </p:sp>
      <p:sp>
        <p:nvSpPr>
          <p:cNvPr id="174083" name="Slide Number Placeholder 3"/>
          <p:cNvSpPr>
            <a:spLocks noGrp="1"/>
          </p:cNvSpPr>
          <p:nvPr>
            <p:ph type="sldNum" sz="quarter" idx="10"/>
          </p:nvPr>
        </p:nvSpPr>
        <p:spPr bwMode="auto">
          <a:noFill/>
          <a:ln>
            <a:miter lim="800000"/>
            <a:headEnd/>
            <a:tailEnd/>
          </a:ln>
        </p:spPr>
        <p:txBody>
          <a:bodyPr/>
          <a:lstStyle/>
          <a:p>
            <a:fld id="{2FE1647F-96A6-4258-9227-F7F6D88F1297}" type="slidenum">
              <a:rPr lang="fr-FR"/>
              <a:pPr/>
              <a:t>50</a:t>
            </a:fld>
            <a:endParaRPr lang="fr-FR"/>
          </a:p>
        </p:txBody>
      </p:sp>
      <p:sp>
        <p:nvSpPr>
          <p:cNvPr id="174085" name="Text Box 8"/>
          <p:cNvSpPr txBox="1">
            <a:spLocks noChangeArrowheads="1"/>
          </p:cNvSpPr>
          <p:nvPr/>
        </p:nvSpPr>
        <p:spPr bwMode="auto">
          <a:xfrm>
            <a:off x="3546475" y="1173163"/>
            <a:ext cx="2049463" cy="457200"/>
          </a:xfrm>
          <a:prstGeom prst="rect">
            <a:avLst/>
          </a:prstGeom>
          <a:noFill/>
          <a:ln w="9525">
            <a:noFill/>
            <a:miter lim="800000"/>
            <a:headEnd/>
            <a:tailEnd/>
          </a:ln>
        </p:spPr>
        <p:txBody>
          <a:bodyPr wrap="none">
            <a:spAutoFit/>
          </a:bodyPr>
          <a:lstStyle/>
          <a:p>
            <a:pPr algn="ctr" eaLnBrk="0" hangingPunct="0"/>
            <a:r>
              <a:rPr lang="en-US"/>
              <a:t>XML example</a:t>
            </a:r>
          </a:p>
        </p:txBody>
      </p:sp>
      <p:pic>
        <p:nvPicPr>
          <p:cNvPr id="174086" name="Picture 9"/>
          <p:cNvPicPr>
            <a:picLocks noChangeAspect="1" noChangeArrowheads="1"/>
          </p:cNvPicPr>
          <p:nvPr/>
        </p:nvPicPr>
        <p:blipFill>
          <a:blip r:embed="rId3" cstate="print"/>
          <a:srcRect/>
          <a:stretch>
            <a:fillRect/>
          </a:stretch>
        </p:blipFill>
        <p:spPr bwMode="auto">
          <a:xfrm>
            <a:off x="406400" y="2000250"/>
            <a:ext cx="8277225" cy="3228975"/>
          </a:xfrm>
          <a:prstGeom prst="rect">
            <a:avLst/>
          </a:prstGeom>
          <a:solidFill>
            <a:schemeClr val="bg2"/>
          </a:solidFill>
          <a:ln w="9525">
            <a:solidFill>
              <a:schemeClr val="bg2"/>
            </a:solidFill>
            <a:miter lim="800000"/>
            <a:headEnd/>
            <a:tailEnd/>
          </a:ln>
        </p:spPr>
      </p:pic>
      <p:sp>
        <p:nvSpPr>
          <p:cNvPr id="246794" name="Rectangle 10"/>
          <p:cNvSpPr>
            <a:spLocks noChangeArrowheads="1"/>
          </p:cNvSpPr>
          <p:nvPr/>
        </p:nvSpPr>
        <p:spPr bwMode="auto">
          <a:xfrm>
            <a:off x="1343025" y="2571750"/>
            <a:ext cx="3067050" cy="19050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46795" name="Rectangle 11"/>
          <p:cNvSpPr>
            <a:spLocks noChangeArrowheads="1"/>
          </p:cNvSpPr>
          <p:nvPr/>
        </p:nvSpPr>
        <p:spPr bwMode="auto">
          <a:xfrm>
            <a:off x="987425" y="2940050"/>
            <a:ext cx="4514850" cy="17145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46796" name="Rectangle 12"/>
          <p:cNvSpPr>
            <a:spLocks noChangeArrowheads="1"/>
          </p:cNvSpPr>
          <p:nvPr/>
        </p:nvSpPr>
        <p:spPr bwMode="auto">
          <a:xfrm>
            <a:off x="984250" y="3136900"/>
            <a:ext cx="2152650" cy="14287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46797" name="Rectangle 13"/>
          <p:cNvSpPr>
            <a:spLocks noChangeArrowheads="1"/>
          </p:cNvSpPr>
          <p:nvPr/>
        </p:nvSpPr>
        <p:spPr bwMode="auto">
          <a:xfrm>
            <a:off x="981075" y="3314700"/>
            <a:ext cx="2200275" cy="16192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46798" name="Rectangle 14"/>
          <p:cNvSpPr>
            <a:spLocks noChangeArrowheads="1"/>
          </p:cNvSpPr>
          <p:nvPr/>
        </p:nvSpPr>
        <p:spPr bwMode="auto">
          <a:xfrm>
            <a:off x="977900" y="3482975"/>
            <a:ext cx="2524125" cy="17145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46799" name="Rectangle 15"/>
          <p:cNvSpPr>
            <a:spLocks noChangeArrowheads="1"/>
          </p:cNvSpPr>
          <p:nvPr/>
        </p:nvSpPr>
        <p:spPr bwMode="auto">
          <a:xfrm>
            <a:off x="974725" y="3670300"/>
            <a:ext cx="2228850" cy="18097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46800" name="Rectangle 16"/>
          <p:cNvSpPr>
            <a:spLocks noChangeArrowheads="1"/>
          </p:cNvSpPr>
          <p:nvPr/>
        </p:nvSpPr>
        <p:spPr bwMode="auto">
          <a:xfrm>
            <a:off x="971550" y="3857625"/>
            <a:ext cx="2305050" cy="17145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46801" name="Rectangle 17"/>
          <p:cNvSpPr>
            <a:spLocks noChangeArrowheads="1"/>
          </p:cNvSpPr>
          <p:nvPr/>
        </p:nvSpPr>
        <p:spPr bwMode="auto">
          <a:xfrm>
            <a:off x="1139825" y="4054475"/>
            <a:ext cx="5610225" cy="34290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9"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74096"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46794"/>
                                        </p:tgtEl>
                                        <p:attrNameLst>
                                          <p:attrName>style.visibility</p:attrName>
                                        </p:attrNameLst>
                                      </p:cBhvr>
                                      <p:to>
                                        <p:strVal val="visible"/>
                                      </p:to>
                                    </p:set>
                                    <p:anim to="" calcmode="lin" valueType="num">
                                      <p:cBhvr>
                                        <p:cTn id="7" dur="1" fill="hold"/>
                                        <p:tgtEl>
                                          <p:spTgt spid="24679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46795"/>
                                        </p:tgtEl>
                                        <p:attrNameLst>
                                          <p:attrName>style.visibility</p:attrName>
                                        </p:attrNameLst>
                                      </p:cBhvr>
                                      <p:to>
                                        <p:strVal val="visible"/>
                                      </p:to>
                                    </p:set>
                                    <p:anim to="" calcmode="lin" valueType="num">
                                      <p:cBhvr>
                                        <p:cTn id="12" dur="1" fill="hold"/>
                                        <p:tgtEl>
                                          <p:spTgt spid="246795"/>
                                        </p:tgtEl>
                                        <p:attrNameLst>
                                          <p:attrName/>
                                        </p:attrNameLst>
                                      </p:cBhvr>
                                    </p:anim>
                                  </p:childTnLst>
                                </p:cTn>
                              </p:par>
                              <p:par>
                                <p:cTn id="13" presetID="1" presetClass="exit" presetSubtype="0" fill="hold" grpId="1" nodeType="withEffect">
                                  <p:stCondLst>
                                    <p:cond delay="0"/>
                                  </p:stCondLst>
                                  <p:childTnLst>
                                    <p:set>
                                      <p:cBhvr>
                                        <p:cTn id="14" dur="1" fill="hold">
                                          <p:stCondLst>
                                            <p:cond delay="0"/>
                                          </p:stCondLst>
                                        </p:cTn>
                                        <p:tgtEl>
                                          <p:spTgt spid="24679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0"/>
                                          </p:stCondLst>
                                        </p:cTn>
                                        <p:tgtEl>
                                          <p:spTgt spid="246796"/>
                                        </p:tgtEl>
                                        <p:attrNameLst>
                                          <p:attrName>style.visibility</p:attrName>
                                        </p:attrNameLst>
                                      </p:cBhvr>
                                      <p:to>
                                        <p:strVal val="visible"/>
                                      </p:to>
                                    </p:set>
                                    <p:anim to="" calcmode="lin" valueType="num">
                                      <p:cBhvr>
                                        <p:cTn id="19" dur="1" fill="hold"/>
                                        <p:tgtEl>
                                          <p:spTgt spid="246796"/>
                                        </p:tgtEl>
                                        <p:attrNameLst>
                                          <p:attrName/>
                                        </p:attrNameLst>
                                      </p:cBhvr>
                                    </p:anim>
                                  </p:childTnLst>
                                </p:cTn>
                              </p:par>
                              <p:par>
                                <p:cTn id="20" presetID="1" presetClass="exit" presetSubtype="0" fill="hold" grpId="1" nodeType="withEffect">
                                  <p:stCondLst>
                                    <p:cond delay="0"/>
                                  </p:stCondLst>
                                  <p:childTnLst>
                                    <p:set>
                                      <p:cBhvr>
                                        <p:cTn id="21" dur="1" fill="hold">
                                          <p:stCondLst>
                                            <p:cond delay="0"/>
                                          </p:stCondLst>
                                        </p:cTn>
                                        <p:tgtEl>
                                          <p:spTgt spid="24679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0"/>
                                          </p:stCondLst>
                                        </p:cTn>
                                        <p:tgtEl>
                                          <p:spTgt spid="246797"/>
                                        </p:tgtEl>
                                        <p:attrNameLst>
                                          <p:attrName>style.visibility</p:attrName>
                                        </p:attrNameLst>
                                      </p:cBhvr>
                                      <p:to>
                                        <p:strVal val="visible"/>
                                      </p:to>
                                    </p:set>
                                    <p:anim to="" calcmode="lin" valueType="num">
                                      <p:cBhvr>
                                        <p:cTn id="26" dur="1" fill="hold"/>
                                        <p:tgtEl>
                                          <p:spTgt spid="246797"/>
                                        </p:tgtEl>
                                        <p:attrNameLst>
                                          <p:attrName/>
                                        </p:attrNameLst>
                                      </p:cBhvr>
                                    </p:anim>
                                  </p:childTnLst>
                                </p:cTn>
                              </p:par>
                              <p:par>
                                <p:cTn id="27" presetID="1" presetClass="exit" presetSubtype="0" fill="hold" grpId="1" nodeType="withEffect">
                                  <p:stCondLst>
                                    <p:cond delay="0"/>
                                  </p:stCondLst>
                                  <p:childTnLst>
                                    <p:set>
                                      <p:cBhvr>
                                        <p:cTn id="28" dur="1" fill="hold">
                                          <p:stCondLst>
                                            <p:cond delay="0"/>
                                          </p:stCondLst>
                                        </p:cTn>
                                        <p:tgtEl>
                                          <p:spTgt spid="24679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246798"/>
                                        </p:tgtEl>
                                        <p:attrNameLst>
                                          <p:attrName>style.visibility</p:attrName>
                                        </p:attrNameLst>
                                      </p:cBhvr>
                                      <p:to>
                                        <p:strVal val="visible"/>
                                      </p:to>
                                    </p:set>
                                    <p:anim to="" calcmode="lin" valueType="num">
                                      <p:cBhvr>
                                        <p:cTn id="33" dur="1" fill="hold"/>
                                        <p:tgtEl>
                                          <p:spTgt spid="246798"/>
                                        </p:tgtEl>
                                        <p:attrNameLst>
                                          <p:attrName/>
                                        </p:attrNameLst>
                                      </p:cBhvr>
                                    </p:anim>
                                  </p:childTnLst>
                                </p:cTn>
                              </p:par>
                              <p:par>
                                <p:cTn id="34" presetID="1" presetClass="exit" presetSubtype="0" fill="hold" grpId="1" nodeType="withEffect">
                                  <p:stCondLst>
                                    <p:cond delay="0"/>
                                  </p:stCondLst>
                                  <p:childTnLst>
                                    <p:set>
                                      <p:cBhvr>
                                        <p:cTn id="35" dur="1" fill="hold">
                                          <p:stCondLst>
                                            <p:cond delay="0"/>
                                          </p:stCondLst>
                                        </p:cTn>
                                        <p:tgtEl>
                                          <p:spTgt spid="24679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0"/>
                                          </p:stCondLst>
                                        </p:cTn>
                                        <p:tgtEl>
                                          <p:spTgt spid="246799"/>
                                        </p:tgtEl>
                                        <p:attrNameLst>
                                          <p:attrName>style.visibility</p:attrName>
                                        </p:attrNameLst>
                                      </p:cBhvr>
                                      <p:to>
                                        <p:strVal val="visible"/>
                                      </p:to>
                                    </p:set>
                                    <p:anim to="" calcmode="lin" valueType="num">
                                      <p:cBhvr>
                                        <p:cTn id="40" dur="1" fill="hold"/>
                                        <p:tgtEl>
                                          <p:spTgt spid="246799"/>
                                        </p:tgtEl>
                                        <p:attrNameLst>
                                          <p:attrName/>
                                        </p:attrNameLst>
                                      </p:cBhvr>
                                    </p:anim>
                                  </p:childTnLst>
                                </p:cTn>
                              </p:par>
                              <p:par>
                                <p:cTn id="41" presetID="1" presetClass="exit" presetSubtype="0" fill="hold" grpId="1" nodeType="withEffect">
                                  <p:stCondLst>
                                    <p:cond delay="0"/>
                                  </p:stCondLst>
                                  <p:childTnLst>
                                    <p:set>
                                      <p:cBhvr>
                                        <p:cTn id="42" dur="1" fill="hold">
                                          <p:stCondLst>
                                            <p:cond delay="0"/>
                                          </p:stCondLst>
                                        </p:cTn>
                                        <p:tgtEl>
                                          <p:spTgt spid="24679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246800"/>
                                        </p:tgtEl>
                                        <p:attrNameLst>
                                          <p:attrName>style.visibility</p:attrName>
                                        </p:attrNameLst>
                                      </p:cBhvr>
                                      <p:to>
                                        <p:strVal val="visible"/>
                                      </p:to>
                                    </p:set>
                                    <p:anim to="" calcmode="lin" valueType="num">
                                      <p:cBhvr>
                                        <p:cTn id="47" dur="1" fill="hold"/>
                                        <p:tgtEl>
                                          <p:spTgt spid="246800"/>
                                        </p:tgtEl>
                                        <p:attrNameLst>
                                          <p:attrName/>
                                        </p:attrNameLst>
                                      </p:cBhvr>
                                    </p:anim>
                                  </p:childTnLst>
                                </p:cTn>
                              </p:par>
                              <p:par>
                                <p:cTn id="48" presetID="1" presetClass="exit" presetSubtype="0" fill="hold" grpId="1" nodeType="withEffect">
                                  <p:stCondLst>
                                    <p:cond delay="0"/>
                                  </p:stCondLst>
                                  <p:childTnLst>
                                    <p:set>
                                      <p:cBhvr>
                                        <p:cTn id="49" dur="1" fill="hold">
                                          <p:stCondLst>
                                            <p:cond delay="0"/>
                                          </p:stCondLst>
                                        </p:cTn>
                                        <p:tgtEl>
                                          <p:spTgt spid="24679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4" presetClass="entr" presetSubtype="0" fill="hold" grpId="0" nodeType="clickEffect">
                                  <p:stCondLst>
                                    <p:cond delay="0"/>
                                  </p:stCondLst>
                                  <p:childTnLst>
                                    <p:set>
                                      <p:cBhvr>
                                        <p:cTn id="53" dur="1" fill="hold">
                                          <p:stCondLst>
                                            <p:cond delay="0"/>
                                          </p:stCondLst>
                                        </p:cTn>
                                        <p:tgtEl>
                                          <p:spTgt spid="246801"/>
                                        </p:tgtEl>
                                        <p:attrNameLst>
                                          <p:attrName>style.visibility</p:attrName>
                                        </p:attrNameLst>
                                      </p:cBhvr>
                                      <p:to>
                                        <p:strVal val="visible"/>
                                      </p:to>
                                    </p:set>
                                    <p:anim to="" calcmode="lin" valueType="num">
                                      <p:cBhvr>
                                        <p:cTn id="54" dur="1" fill="hold"/>
                                        <p:tgtEl>
                                          <p:spTgt spid="246801"/>
                                        </p:tgtEl>
                                        <p:attrNameLst>
                                          <p:attrName/>
                                        </p:attrNameLst>
                                      </p:cBhvr>
                                    </p:anim>
                                  </p:childTnLst>
                                </p:cTn>
                              </p:par>
                              <p:par>
                                <p:cTn id="55" presetID="1" presetClass="exit" presetSubtype="0" fill="hold" grpId="1" nodeType="withEffect">
                                  <p:stCondLst>
                                    <p:cond delay="0"/>
                                  </p:stCondLst>
                                  <p:childTnLst>
                                    <p:set>
                                      <p:cBhvr>
                                        <p:cTn id="56" dur="1" fill="hold">
                                          <p:stCondLst>
                                            <p:cond delay="0"/>
                                          </p:stCondLst>
                                        </p:cTn>
                                        <p:tgtEl>
                                          <p:spTgt spid="246800"/>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4" grpId="0" animBg="1"/>
      <p:bldP spid="246794" grpId="1" animBg="1"/>
      <p:bldP spid="246795" grpId="0" animBg="1"/>
      <p:bldP spid="246795" grpId="1" animBg="1"/>
      <p:bldP spid="246796" grpId="0" animBg="1"/>
      <p:bldP spid="246796" grpId="1" animBg="1"/>
      <p:bldP spid="246797" grpId="0" animBg="1"/>
      <p:bldP spid="246797" grpId="1" animBg="1"/>
      <p:bldP spid="246798" grpId="0" animBg="1"/>
      <p:bldP spid="246798" grpId="1" animBg="1"/>
      <p:bldP spid="246799" grpId="0" animBg="1"/>
      <p:bldP spid="246799" grpId="1" animBg="1"/>
      <p:bldP spid="246800" grpId="0" animBg="1"/>
      <p:bldP spid="246800" grpId="1" animBg="1"/>
      <p:bldP spid="246801" grpId="0" animBg="1"/>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4 </a:t>
            </a:r>
            <a:r>
              <a:rPr lang="en-US" dirty="0" err="1" smtClean="0"/>
              <a:t>Seguridad</a:t>
            </a:r>
            <a:r>
              <a:rPr lang="en-US" dirty="0" smtClean="0"/>
              <a:t> de </a:t>
            </a:r>
            <a:r>
              <a:rPr lang="en-US" dirty="0" err="1" smtClean="0"/>
              <a:t>tarjeta</a:t>
            </a:r>
            <a:r>
              <a:rPr lang="en-US" dirty="0" smtClean="0"/>
              <a:t> 4/7 </a:t>
            </a:r>
          </a:p>
        </p:txBody>
      </p:sp>
      <p:sp>
        <p:nvSpPr>
          <p:cNvPr id="176131" name="Slide Number Placeholder 3"/>
          <p:cNvSpPr>
            <a:spLocks noGrp="1"/>
          </p:cNvSpPr>
          <p:nvPr>
            <p:ph type="sldNum" sz="quarter" idx="10"/>
          </p:nvPr>
        </p:nvSpPr>
        <p:spPr bwMode="auto">
          <a:noFill/>
          <a:ln>
            <a:miter lim="800000"/>
            <a:headEnd/>
            <a:tailEnd/>
          </a:ln>
        </p:spPr>
        <p:txBody>
          <a:bodyPr/>
          <a:lstStyle/>
          <a:p>
            <a:fld id="{4D6C19C9-FCA9-4BF0-988D-3C306CC428C3}" type="slidenum">
              <a:rPr lang="fr-FR"/>
              <a:pPr/>
              <a:t>51</a:t>
            </a:fld>
            <a:endParaRPr lang="fr-FR"/>
          </a:p>
        </p:txBody>
      </p:sp>
      <p:pic>
        <p:nvPicPr>
          <p:cNvPr id="176132" name="Picture 53"/>
          <p:cNvPicPr>
            <a:picLocks noChangeAspect="1" noChangeArrowheads="1"/>
          </p:cNvPicPr>
          <p:nvPr/>
        </p:nvPicPr>
        <p:blipFill>
          <a:blip r:embed="rId3" cstate="print"/>
          <a:srcRect/>
          <a:stretch>
            <a:fillRect/>
          </a:stretch>
        </p:blipFill>
        <p:spPr bwMode="auto">
          <a:xfrm>
            <a:off x="1524000" y="1208088"/>
            <a:ext cx="6094413" cy="5097462"/>
          </a:xfrm>
          <a:prstGeom prst="rect">
            <a:avLst/>
          </a:prstGeom>
          <a:noFill/>
          <a:ln w="9525">
            <a:noFill/>
            <a:miter lim="800000"/>
            <a:headEnd/>
            <a:tailEnd/>
          </a:ln>
        </p:spPr>
      </p:pic>
      <p:sp>
        <p:nvSpPr>
          <p:cNvPr id="240687" name="Rectangle 47"/>
          <p:cNvSpPr>
            <a:spLocks noChangeArrowheads="1"/>
          </p:cNvSpPr>
          <p:nvPr/>
        </p:nvSpPr>
        <p:spPr bwMode="auto">
          <a:xfrm>
            <a:off x="2733675" y="1811338"/>
            <a:ext cx="1647825" cy="207962"/>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40688" name="Rectangle 48"/>
          <p:cNvSpPr>
            <a:spLocks noChangeArrowheads="1"/>
          </p:cNvSpPr>
          <p:nvPr/>
        </p:nvSpPr>
        <p:spPr bwMode="auto">
          <a:xfrm>
            <a:off x="1558925" y="2884488"/>
            <a:ext cx="1122363" cy="160337"/>
          </a:xfrm>
          <a:prstGeom prst="rect">
            <a:avLst/>
          </a:prstGeom>
          <a:noFill/>
          <a:ln w="57150">
            <a:solidFill>
              <a:srgbClr val="FF9933"/>
            </a:solidFill>
            <a:miter lim="800000"/>
            <a:headEnd/>
            <a:tailEnd/>
          </a:ln>
        </p:spPr>
        <p:txBody>
          <a:bodyPr wrap="none" anchor="ctr"/>
          <a:lstStyle/>
          <a:p>
            <a:pPr eaLnBrk="0" hangingPunct="0"/>
            <a:endParaRPr lang="en-US"/>
          </a:p>
        </p:txBody>
      </p:sp>
      <p:pic>
        <p:nvPicPr>
          <p:cNvPr id="240691" name="Picture 51"/>
          <p:cNvPicPr>
            <a:picLocks noChangeAspect="1" noChangeArrowheads="1"/>
          </p:cNvPicPr>
          <p:nvPr/>
        </p:nvPicPr>
        <p:blipFill>
          <a:blip r:embed="rId4" cstate="print"/>
          <a:srcRect/>
          <a:stretch>
            <a:fillRect/>
          </a:stretch>
        </p:blipFill>
        <p:spPr bwMode="auto">
          <a:xfrm>
            <a:off x="2776538" y="2224088"/>
            <a:ext cx="4792662" cy="2905125"/>
          </a:xfrm>
          <a:prstGeom prst="rect">
            <a:avLst/>
          </a:prstGeom>
          <a:noFill/>
          <a:ln w="9525">
            <a:noFill/>
            <a:miter lim="800000"/>
            <a:headEnd/>
            <a:tailEnd/>
          </a:ln>
        </p:spPr>
      </p:pic>
      <p:sp>
        <p:nvSpPr>
          <p:cNvPr id="240689" name="Rectangle 49"/>
          <p:cNvSpPr>
            <a:spLocks noChangeArrowheads="1"/>
          </p:cNvSpPr>
          <p:nvPr/>
        </p:nvSpPr>
        <p:spPr bwMode="auto">
          <a:xfrm>
            <a:off x="2841625" y="4748213"/>
            <a:ext cx="803275" cy="207962"/>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4"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76139"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40687"/>
                                        </p:tgtEl>
                                        <p:attrNameLst>
                                          <p:attrName>style.visibility</p:attrName>
                                        </p:attrNameLst>
                                      </p:cBhvr>
                                      <p:to>
                                        <p:strVal val="visible"/>
                                      </p:to>
                                    </p:set>
                                    <p:anim to="" calcmode="lin" valueType="num">
                                      <p:cBhvr>
                                        <p:cTn id="7" dur="1" fill="hold"/>
                                        <p:tgtEl>
                                          <p:spTgt spid="24068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40688"/>
                                        </p:tgtEl>
                                        <p:attrNameLst>
                                          <p:attrName>style.visibility</p:attrName>
                                        </p:attrNameLst>
                                      </p:cBhvr>
                                      <p:to>
                                        <p:strVal val="visible"/>
                                      </p:to>
                                    </p:set>
                                    <p:anim to="" calcmode="lin" valueType="num">
                                      <p:cBhvr>
                                        <p:cTn id="12" dur="1" fill="hold"/>
                                        <p:tgtEl>
                                          <p:spTgt spid="240688"/>
                                        </p:tgtEl>
                                        <p:attrNameLst>
                                          <p:attrName/>
                                        </p:attrNameLst>
                                      </p:cBhvr>
                                    </p:anim>
                                  </p:childTnLst>
                                </p:cTn>
                              </p:par>
                              <p:par>
                                <p:cTn id="13" presetID="1" presetClass="entr" presetSubtype="0" fill="hold" nodeType="withEffect">
                                  <p:stCondLst>
                                    <p:cond delay="2000"/>
                                  </p:stCondLst>
                                  <p:childTnLst>
                                    <p:set>
                                      <p:cBhvr>
                                        <p:cTn id="14" dur="1" fill="hold">
                                          <p:stCondLst>
                                            <p:cond delay="0"/>
                                          </p:stCondLst>
                                        </p:cTn>
                                        <p:tgtEl>
                                          <p:spTgt spid="2406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0"/>
                                          </p:stCondLst>
                                        </p:cTn>
                                        <p:tgtEl>
                                          <p:spTgt spid="240689"/>
                                        </p:tgtEl>
                                        <p:attrNameLst>
                                          <p:attrName>style.visibility</p:attrName>
                                        </p:attrNameLst>
                                      </p:cBhvr>
                                      <p:to>
                                        <p:strVal val="visible"/>
                                      </p:to>
                                    </p:set>
                                    <p:anim to="" calcmode="lin" valueType="num">
                                      <p:cBhvr>
                                        <p:cTn id="19" dur="1" fill="hold"/>
                                        <p:tgtEl>
                                          <p:spTgt spid="240689"/>
                                        </p:tgtEl>
                                        <p:attrNameLst>
                                          <p:attrName/>
                                        </p:attrNameLst>
                                      </p:cBhvr>
                                    </p:anim>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87" grpId="0" animBg="1"/>
      <p:bldP spid="240688" grpId="0" animBg="1"/>
      <p:bldP spid="240689" grpId="0" animBg="1"/>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4 </a:t>
            </a:r>
            <a:r>
              <a:rPr lang="en-US" dirty="0" err="1" smtClean="0"/>
              <a:t>Seguridad</a:t>
            </a:r>
            <a:r>
              <a:rPr lang="en-US" dirty="0" smtClean="0"/>
              <a:t> de </a:t>
            </a:r>
            <a:r>
              <a:rPr lang="en-US" dirty="0" err="1" smtClean="0"/>
              <a:t>tarjeta</a:t>
            </a:r>
            <a:r>
              <a:rPr lang="en-US" dirty="0" smtClean="0"/>
              <a:t> 5/7 </a:t>
            </a:r>
          </a:p>
        </p:txBody>
      </p:sp>
      <p:sp>
        <p:nvSpPr>
          <p:cNvPr id="178179" name="Slide Number Placeholder 3"/>
          <p:cNvSpPr>
            <a:spLocks noGrp="1"/>
          </p:cNvSpPr>
          <p:nvPr>
            <p:ph type="sldNum" sz="quarter" idx="10"/>
          </p:nvPr>
        </p:nvSpPr>
        <p:spPr bwMode="auto">
          <a:noFill/>
          <a:ln>
            <a:miter lim="800000"/>
            <a:headEnd/>
            <a:tailEnd/>
          </a:ln>
        </p:spPr>
        <p:txBody>
          <a:bodyPr/>
          <a:lstStyle/>
          <a:p>
            <a:fld id="{7540B2F1-4994-45D3-8471-16FBC5D05A39}" type="slidenum">
              <a:rPr lang="fr-FR"/>
              <a:pPr/>
              <a:t>52</a:t>
            </a:fld>
            <a:endParaRPr lang="fr-FR"/>
          </a:p>
        </p:txBody>
      </p:sp>
      <p:pic>
        <p:nvPicPr>
          <p:cNvPr id="178180" name="Picture 24"/>
          <p:cNvPicPr>
            <a:picLocks noChangeAspect="1" noChangeArrowheads="1"/>
          </p:cNvPicPr>
          <p:nvPr/>
        </p:nvPicPr>
        <p:blipFill>
          <a:blip r:embed="rId3" cstate="print"/>
          <a:srcRect/>
          <a:stretch>
            <a:fillRect/>
          </a:stretch>
        </p:blipFill>
        <p:spPr bwMode="auto">
          <a:xfrm>
            <a:off x="666750" y="1208088"/>
            <a:ext cx="6094413" cy="5097462"/>
          </a:xfrm>
          <a:prstGeom prst="rect">
            <a:avLst/>
          </a:prstGeom>
          <a:noFill/>
          <a:ln w="9525">
            <a:noFill/>
            <a:miter lim="800000"/>
            <a:headEnd/>
            <a:tailEnd/>
          </a:ln>
        </p:spPr>
      </p:pic>
      <p:sp>
        <p:nvSpPr>
          <p:cNvPr id="242700" name="Text Box 12"/>
          <p:cNvSpPr txBox="1">
            <a:spLocks noChangeArrowheads="1"/>
          </p:cNvSpPr>
          <p:nvPr/>
        </p:nvSpPr>
        <p:spPr bwMode="auto">
          <a:xfrm>
            <a:off x="6708322" y="2428195"/>
            <a:ext cx="2435678" cy="923330"/>
          </a:xfrm>
          <a:prstGeom prst="rect">
            <a:avLst/>
          </a:prstGeom>
          <a:noFill/>
          <a:ln w="9525">
            <a:noFill/>
            <a:miter lim="800000"/>
            <a:headEnd/>
            <a:tailEnd/>
          </a:ln>
        </p:spPr>
        <p:txBody>
          <a:bodyPr wrap="square">
            <a:spAutoFit/>
          </a:bodyPr>
          <a:lstStyle/>
          <a:p>
            <a:pPr eaLnBrk="0" hangingPunct="0"/>
            <a:r>
              <a:rPr lang="en-US" sz="1800" b="1" dirty="0"/>
              <a:t>= </a:t>
            </a:r>
            <a:r>
              <a:rPr lang="en-US" sz="1800" b="1" dirty="0" err="1"/>
              <a:t>Cargar</a:t>
            </a:r>
            <a:r>
              <a:rPr lang="en-US" sz="1800" b="1" dirty="0"/>
              <a:t> </a:t>
            </a:r>
            <a:r>
              <a:rPr lang="en-US" sz="1800" b="1" dirty="0" err="1"/>
              <a:t>archivo</a:t>
            </a:r>
            <a:r>
              <a:rPr lang="en-US" sz="1800" b="1" dirty="0"/>
              <a:t> de</a:t>
            </a:r>
          </a:p>
          <a:p>
            <a:pPr eaLnBrk="0" hangingPunct="0"/>
            <a:r>
              <a:rPr lang="en-US" sz="1800" b="1" dirty="0"/>
              <a:t> </a:t>
            </a:r>
            <a:r>
              <a:rPr lang="en-US" sz="1800" b="1" dirty="0" err="1"/>
              <a:t>seguridad</a:t>
            </a:r>
            <a:r>
              <a:rPr lang="en-US" sz="1800" b="1" dirty="0"/>
              <a:t> de </a:t>
            </a:r>
            <a:r>
              <a:rPr lang="en-US" sz="1800" b="1" dirty="0" err="1"/>
              <a:t>tarjeta</a:t>
            </a:r>
            <a:r>
              <a:rPr lang="en-US" sz="1800" b="1" dirty="0"/>
              <a:t>  XML </a:t>
            </a:r>
            <a:r>
              <a:rPr lang="en-US" sz="1800" b="1" dirty="0" smtClean="0"/>
              <a:t>al </a:t>
            </a:r>
            <a:r>
              <a:rPr lang="en-US" sz="1800" b="1" dirty="0" err="1"/>
              <a:t>servidor</a:t>
            </a:r>
            <a:endParaRPr lang="en-US" sz="1800" b="1" dirty="0"/>
          </a:p>
        </p:txBody>
      </p:sp>
      <p:sp>
        <p:nvSpPr>
          <p:cNvPr id="242702" name="Text Box 14"/>
          <p:cNvSpPr txBox="1">
            <a:spLocks noChangeArrowheads="1"/>
          </p:cNvSpPr>
          <p:nvPr/>
        </p:nvSpPr>
        <p:spPr bwMode="auto">
          <a:xfrm>
            <a:off x="6724650" y="3789363"/>
            <a:ext cx="2519363" cy="369887"/>
          </a:xfrm>
          <a:prstGeom prst="rect">
            <a:avLst/>
          </a:prstGeom>
          <a:noFill/>
          <a:ln w="9525">
            <a:noFill/>
            <a:miter lim="800000"/>
            <a:headEnd/>
            <a:tailEnd/>
          </a:ln>
        </p:spPr>
        <p:txBody>
          <a:bodyPr wrap="none">
            <a:spAutoFit/>
          </a:bodyPr>
          <a:lstStyle/>
          <a:p>
            <a:pPr eaLnBrk="0" hangingPunct="0"/>
            <a:r>
              <a:rPr lang="en-US" sz="1800" b="1" dirty="0">
                <a:sym typeface="Wingdings 2" charset="2"/>
              </a:rPr>
              <a:t> </a:t>
            </a:r>
            <a:r>
              <a:rPr lang="en-US" sz="1800" b="1" dirty="0" err="1">
                <a:sym typeface="Wingdings 2" charset="2"/>
              </a:rPr>
              <a:t>Selecionar</a:t>
            </a:r>
            <a:r>
              <a:rPr lang="en-US" sz="1800" b="1" dirty="0">
                <a:sym typeface="Wingdings 2" charset="2"/>
              </a:rPr>
              <a:t> </a:t>
            </a:r>
            <a:r>
              <a:rPr lang="en-US" sz="1800" b="1" dirty="0" err="1">
                <a:sym typeface="Wingdings 2" charset="2"/>
              </a:rPr>
              <a:t>archivo</a:t>
            </a:r>
            <a:endParaRPr lang="en-US" sz="1800" b="1" dirty="0">
              <a:sym typeface="Wingdings 2" charset="2"/>
            </a:endParaRPr>
          </a:p>
        </p:txBody>
      </p:sp>
      <p:sp>
        <p:nvSpPr>
          <p:cNvPr id="242703" name="Text Box 15"/>
          <p:cNvSpPr txBox="1">
            <a:spLocks noChangeArrowheads="1"/>
          </p:cNvSpPr>
          <p:nvPr/>
        </p:nvSpPr>
        <p:spPr bwMode="auto">
          <a:xfrm>
            <a:off x="6740525" y="4300538"/>
            <a:ext cx="2403475" cy="1477328"/>
          </a:xfrm>
          <a:prstGeom prst="rect">
            <a:avLst/>
          </a:prstGeom>
          <a:noFill/>
          <a:ln w="9525">
            <a:noFill/>
            <a:miter lim="800000"/>
            <a:headEnd/>
            <a:tailEnd/>
          </a:ln>
        </p:spPr>
        <p:txBody>
          <a:bodyPr wrap="square">
            <a:spAutoFit/>
          </a:bodyPr>
          <a:lstStyle/>
          <a:p>
            <a:pPr eaLnBrk="0" hangingPunct="0">
              <a:buFont typeface="Wingdings 2" charset="2"/>
              <a:buChar char="v"/>
            </a:pPr>
            <a:r>
              <a:rPr lang="en-US" sz="1800" b="1" dirty="0" err="1">
                <a:solidFill>
                  <a:srgbClr val="00B0F0"/>
                </a:solidFill>
                <a:sym typeface="Wingdings 2" charset="2"/>
              </a:rPr>
              <a:t>Crear</a:t>
            </a:r>
            <a:r>
              <a:rPr lang="en-US" sz="1800" b="1" dirty="0">
                <a:solidFill>
                  <a:schemeClr val="bg2"/>
                </a:solidFill>
                <a:sym typeface="Wingdings 2" charset="2"/>
              </a:rPr>
              <a:t> </a:t>
            </a:r>
            <a:r>
              <a:rPr lang="en-US" sz="1800" b="1" dirty="0">
                <a:sym typeface="Wingdings 2" charset="2"/>
              </a:rPr>
              <a:t> </a:t>
            </a:r>
            <a:r>
              <a:rPr lang="en-US" sz="1800" b="1" dirty="0" err="1">
                <a:sym typeface="Wingdings 2" charset="2"/>
              </a:rPr>
              <a:t>nueva</a:t>
            </a:r>
            <a:r>
              <a:rPr lang="en-US" sz="1800" b="1" dirty="0">
                <a:sym typeface="Wingdings 2" charset="2"/>
              </a:rPr>
              <a:t> </a:t>
            </a:r>
            <a:r>
              <a:rPr lang="en-US" sz="1800" b="1" dirty="0" err="1">
                <a:sym typeface="Wingdings 2" charset="2"/>
              </a:rPr>
              <a:t>seguridad</a:t>
            </a:r>
            <a:r>
              <a:rPr lang="en-US" sz="1800" b="1" dirty="0">
                <a:sym typeface="Wingdings 2" charset="2"/>
              </a:rPr>
              <a:t> de </a:t>
            </a:r>
            <a:r>
              <a:rPr lang="en-US" sz="1800" b="1" dirty="0" err="1">
                <a:sym typeface="Wingdings 2" charset="2"/>
              </a:rPr>
              <a:t>tarjeta</a:t>
            </a:r>
            <a:r>
              <a:rPr lang="en-US" sz="1800" b="1" dirty="0">
                <a:sym typeface="Wingdings 2" charset="2"/>
              </a:rPr>
              <a:t> o </a:t>
            </a:r>
            <a:r>
              <a:rPr lang="en-US" sz="1800" b="1" dirty="0" err="1" smtClean="0">
                <a:solidFill>
                  <a:srgbClr val="00B0F0"/>
                </a:solidFill>
                <a:sym typeface="Wingdings 2" charset="2"/>
              </a:rPr>
              <a:t>actualizar</a:t>
            </a:r>
            <a:r>
              <a:rPr lang="en-US" sz="1800" b="1" dirty="0" smtClean="0">
                <a:solidFill>
                  <a:schemeClr val="bg2"/>
                </a:solidFill>
                <a:sym typeface="Wingdings 2" charset="2"/>
              </a:rPr>
              <a:t> </a:t>
            </a:r>
            <a:r>
              <a:rPr lang="en-US" sz="1800" b="1" dirty="0" err="1" smtClean="0">
                <a:sym typeface="Wingdings 2" charset="2"/>
              </a:rPr>
              <a:t>seguridad</a:t>
            </a:r>
            <a:r>
              <a:rPr lang="en-US" sz="1800" b="1" dirty="0" smtClean="0">
                <a:sym typeface="Wingdings 2" charset="2"/>
              </a:rPr>
              <a:t> </a:t>
            </a:r>
            <a:r>
              <a:rPr lang="en-US" sz="1800" b="1" dirty="0">
                <a:sym typeface="Wingdings 2" charset="2"/>
              </a:rPr>
              <a:t>de </a:t>
            </a:r>
            <a:r>
              <a:rPr lang="en-US" sz="1800" b="1" dirty="0" err="1">
                <a:sym typeface="Wingdings 2" charset="2"/>
              </a:rPr>
              <a:t>tarjeta</a:t>
            </a:r>
            <a:r>
              <a:rPr lang="en-US" sz="1800" b="1" dirty="0">
                <a:sym typeface="Wingdings 2" charset="2"/>
              </a:rPr>
              <a:t> </a:t>
            </a:r>
            <a:r>
              <a:rPr lang="en-US" sz="1800" b="1" dirty="0" err="1">
                <a:sym typeface="Wingdings 2" charset="2"/>
              </a:rPr>
              <a:t>existente</a:t>
            </a:r>
            <a:endParaRPr lang="en-US" sz="1800" b="1" dirty="0">
              <a:sym typeface="Wingdings 2" charset="2"/>
            </a:endParaRPr>
          </a:p>
        </p:txBody>
      </p:sp>
      <p:sp>
        <p:nvSpPr>
          <p:cNvPr id="242707" name="Text Box 19"/>
          <p:cNvSpPr txBox="1">
            <a:spLocks noChangeArrowheads="1"/>
          </p:cNvSpPr>
          <p:nvPr/>
        </p:nvSpPr>
        <p:spPr bwMode="auto">
          <a:xfrm>
            <a:off x="6740525" y="5888038"/>
            <a:ext cx="1966913" cy="369887"/>
          </a:xfrm>
          <a:prstGeom prst="rect">
            <a:avLst/>
          </a:prstGeom>
          <a:noFill/>
          <a:ln w="9525">
            <a:noFill/>
            <a:miter lim="800000"/>
            <a:headEnd/>
            <a:tailEnd/>
          </a:ln>
        </p:spPr>
        <p:txBody>
          <a:bodyPr wrap="none">
            <a:spAutoFit/>
          </a:bodyPr>
          <a:lstStyle/>
          <a:p>
            <a:pPr eaLnBrk="0" hangingPunct="0"/>
            <a:r>
              <a:rPr lang="en-US" sz="1800" b="1" dirty="0">
                <a:sym typeface="Wingdings 2" charset="2"/>
              </a:rPr>
              <a:t> </a:t>
            </a:r>
            <a:r>
              <a:rPr lang="en-US" sz="1800" b="1" dirty="0" err="1">
                <a:sym typeface="Wingdings 2" charset="2"/>
              </a:rPr>
              <a:t>Lote</a:t>
            </a:r>
            <a:r>
              <a:rPr lang="en-US" sz="1800" b="1" dirty="0">
                <a:sym typeface="Wingdings 2" charset="2"/>
              </a:rPr>
              <a:t> de </a:t>
            </a:r>
            <a:r>
              <a:rPr lang="en-US" sz="1800" b="1" dirty="0" err="1">
                <a:sym typeface="Wingdings 2" charset="2"/>
              </a:rPr>
              <a:t>carga</a:t>
            </a:r>
            <a:endParaRPr lang="en-US" sz="1800" b="1" dirty="0">
              <a:sym typeface="Wingdings 2" charset="2"/>
            </a:endParaRPr>
          </a:p>
        </p:txBody>
      </p:sp>
      <p:pic>
        <p:nvPicPr>
          <p:cNvPr id="242714" name="Picture 26"/>
          <p:cNvPicPr>
            <a:picLocks noChangeAspect="1" noChangeArrowheads="1"/>
          </p:cNvPicPr>
          <p:nvPr/>
        </p:nvPicPr>
        <p:blipFill>
          <a:blip r:embed="rId4" cstate="print"/>
          <a:srcRect/>
          <a:stretch>
            <a:fillRect/>
          </a:stretch>
        </p:blipFill>
        <p:spPr bwMode="auto">
          <a:xfrm>
            <a:off x="1924050" y="2174875"/>
            <a:ext cx="4714875" cy="3235325"/>
          </a:xfrm>
          <a:prstGeom prst="rect">
            <a:avLst/>
          </a:prstGeom>
          <a:noFill/>
          <a:ln w="9525">
            <a:noFill/>
            <a:miter lim="800000"/>
            <a:headEnd/>
            <a:tailEnd/>
          </a:ln>
        </p:spPr>
      </p:pic>
      <p:sp>
        <p:nvSpPr>
          <p:cNvPr id="242697" name="Rectangle 9"/>
          <p:cNvSpPr>
            <a:spLocks noChangeArrowheads="1"/>
          </p:cNvSpPr>
          <p:nvPr/>
        </p:nvSpPr>
        <p:spPr bwMode="auto">
          <a:xfrm>
            <a:off x="1987550" y="3254375"/>
            <a:ext cx="1590675" cy="20955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42701" name="Rectangle 13"/>
          <p:cNvSpPr>
            <a:spLocks noChangeArrowheads="1"/>
          </p:cNvSpPr>
          <p:nvPr/>
        </p:nvSpPr>
        <p:spPr bwMode="auto">
          <a:xfrm>
            <a:off x="2105025" y="4524375"/>
            <a:ext cx="2466975" cy="17145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42705" name="Rectangle 17"/>
          <p:cNvSpPr>
            <a:spLocks noChangeArrowheads="1"/>
          </p:cNvSpPr>
          <p:nvPr/>
        </p:nvSpPr>
        <p:spPr bwMode="auto">
          <a:xfrm>
            <a:off x="4702175" y="3806825"/>
            <a:ext cx="1905000" cy="56197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42706" name="Rectangle 18"/>
          <p:cNvSpPr>
            <a:spLocks noChangeArrowheads="1"/>
          </p:cNvSpPr>
          <p:nvPr/>
        </p:nvSpPr>
        <p:spPr bwMode="auto">
          <a:xfrm>
            <a:off x="5241925" y="4518025"/>
            <a:ext cx="685800" cy="1619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42710" name="Rectangle 22"/>
          <p:cNvSpPr>
            <a:spLocks noChangeArrowheads="1"/>
          </p:cNvSpPr>
          <p:nvPr/>
        </p:nvSpPr>
        <p:spPr bwMode="auto">
          <a:xfrm>
            <a:off x="3314700" y="2200275"/>
            <a:ext cx="1257300" cy="21907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42696" name="Rectangle 8"/>
          <p:cNvSpPr>
            <a:spLocks noChangeArrowheads="1"/>
          </p:cNvSpPr>
          <p:nvPr/>
        </p:nvSpPr>
        <p:spPr bwMode="auto">
          <a:xfrm>
            <a:off x="1981200" y="2490788"/>
            <a:ext cx="1905000" cy="20955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1"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78194"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27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0"/>
                                          </p:stCondLst>
                                        </p:cTn>
                                        <p:tgtEl>
                                          <p:spTgt spid="242710"/>
                                        </p:tgtEl>
                                        <p:attrNameLst>
                                          <p:attrName>style.visibility</p:attrName>
                                        </p:attrNameLst>
                                      </p:cBhvr>
                                      <p:to>
                                        <p:strVal val="visible"/>
                                      </p:to>
                                    </p:set>
                                    <p:anim to="" calcmode="lin" valueType="num">
                                      <p:cBhvr>
                                        <p:cTn id="11" dur="1" fill="hold"/>
                                        <p:tgtEl>
                                          <p:spTgt spid="242710"/>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242696"/>
                                        </p:tgtEl>
                                        <p:attrNameLst>
                                          <p:attrName>style.visibility</p:attrName>
                                        </p:attrNameLst>
                                      </p:cBhvr>
                                      <p:to>
                                        <p:strVal val="visible"/>
                                      </p:to>
                                    </p:set>
                                    <p:anim to="" calcmode="lin" valueType="num">
                                      <p:cBhvr>
                                        <p:cTn id="16" dur="1" fill="hold"/>
                                        <p:tgtEl>
                                          <p:spTgt spid="242696"/>
                                        </p:tgtEl>
                                        <p:attrNameLst>
                                          <p:attrName/>
                                        </p:attrNameLst>
                                      </p:cBhvr>
                                    </p:anim>
                                  </p:childTnLst>
                                </p:cTn>
                              </p:par>
                              <p:par>
                                <p:cTn id="17" presetID="24" presetClass="entr" presetSubtype="0" fill="hold" grpId="0" nodeType="withEffect">
                                  <p:stCondLst>
                                    <p:cond delay="0"/>
                                  </p:stCondLst>
                                  <p:childTnLst>
                                    <p:set>
                                      <p:cBhvr>
                                        <p:cTn id="18" dur="1" fill="hold">
                                          <p:stCondLst>
                                            <p:cond delay="0"/>
                                          </p:stCondLst>
                                        </p:cTn>
                                        <p:tgtEl>
                                          <p:spTgt spid="242700"/>
                                        </p:tgtEl>
                                        <p:attrNameLst>
                                          <p:attrName>style.visibility</p:attrName>
                                        </p:attrNameLst>
                                      </p:cBhvr>
                                      <p:to>
                                        <p:strVal val="visible"/>
                                      </p:to>
                                    </p:set>
                                    <p:anim to="" calcmode="lin" valueType="num">
                                      <p:cBhvr>
                                        <p:cTn id="19" dur="1" fill="hold"/>
                                        <p:tgtEl>
                                          <p:spTgt spid="242700"/>
                                        </p:tgtEl>
                                        <p:attrNameLst>
                                          <p:attrName/>
                                        </p:attrNameLst>
                                      </p:cBhvr>
                                    </p:anim>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grpId="0" nodeType="clickEffect">
                                  <p:stCondLst>
                                    <p:cond delay="0"/>
                                  </p:stCondLst>
                                  <p:childTnLst>
                                    <p:set>
                                      <p:cBhvr>
                                        <p:cTn id="23" dur="1" fill="hold">
                                          <p:stCondLst>
                                            <p:cond delay="0"/>
                                          </p:stCondLst>
                                        </p:cTn>
                                        <p:tgtEl>
                                          <p:spTgt spid="242697"/>
                                        </p:tgtEl>
                                        <p:attrNameLst>
                                          <p:attrName>style.visibility</p:attrName>
                                        </p:attrNameLst>
                                      </p:cBhvr>
                                      <p:to>
                                        <p:strVal val="visible"/>
                                      </p:to>
                                    </p:set>
                                    <p:anim to="" calcmode="lin" valueType="num">
                                      <p:cBhvr>
                                        <p:cTn id="24" dur="1" fill="hold"/>
                                        <p:tgtEl>
                                          <p:spTgt spid="242697"/>
                                        </p:tgtEl>
                                        <p:attrNameLst>
                                          <p:attrName/>
                                        </p:attrNameLst>
                                      </p:cBhvr>
                                    </p:anim>
                                  </p:childTnLst>
                                </p:cTn>
                              </p:par>
                              <p:par>
                                <p:cTn id="25" presetID="1" presetClass="exit" presetSubtype="0" fill="hold" grpId="1" nodeType="withEffect">
                                  <p:stCondLst>
                                    <p:cond delay="0"/>
                                  </p:stCondLst>
                                  <p:childTnLst>
                                    <p:set>
                                      <p:cBhvr>
                                        <p:cTn id="26" dur="1" fill="hold">
                                          <p:stCondLst>
                                            <p:cond delay="0"/>
                                          </p:stCondLst>
                                        </p:cTn>
                                        <p:tgtEl>
                                          <p:spTgt spid="24269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grpId="0" nodeType="clickEffect">
                                  <p:stCondLst>
                                    <p:cond delay="0"/>
                                  </p:stCondLst>
                                  <p:childTnLst>
                                    <p:set>
                                      <p:cBhvr>
                                        <p:cTn id="30" dur="1" fill="hold">
                                          <p:stCondLst>
                                            <p:cond delay="0"/>
                                          </p:stCondLst>
                                        </p:cTn>
                                        <p:tgtEl>
                                          <p:spTgt spid="242701"/>
                                        </p:tgtEl>
                                        <p:attrNameLst>
                                          <p:attrName>style.visibility</p:attrName>
                                        </p:attrNameLst>
                                      </p:cBhvr>
                                      <p:to>
                                        <p:strVal val="visible"/>
                                      </p:to>
                                    </p:set>
                                    <p:anim to="" calcmode="lin" valueType="num">
                                      <p:cBhvr>
                                        <p:cTn id="31" dur="1" fill="hold"/>
                                        <p:tgtEl>
                                          <p:spTgt spid="242701"/>
                                        </p:tgtEl>
                                        <p:attrNameLst>
                                          <p:attrName/>
                                        </p:attrNameLst>
                                      </p:cBhvr>
                                    </p:anim>
                                  </p:childTnLst>
                                </p:cTn>
                              </p:par>
                              <p:par>
                                <p:cTn id="32" presetID="24" presetClass="entr" presetSubtype="0" fill="hold" grpId="0" nodeType="withEffect">
                                  <p:stCondLst>
                                    <p:cond delay="0"/>
                                  </p:stCondLst>
                                  <p:childTnLst>
                                    <p:set>
                                      <p:cBhvr>
                                        <p:cTn id="33" dur="1" fill="hold">
                                          <p:stCondLst>
                                            <p:cond delay="0"/>
                                          </p:stCondLst>
                                        </p:cTn>
                                        <p:tgtEl>
                                          <p:spTgt spid="242702"/>
                                        </p:tgtEl>
                                        <p:attrNameLst>
                                          <p:attrName>style.visibility</p:attrName>
                                        </p:attrNameLst>
                                      </p:cBhvr>
                                      <p:to>
                                        <p:strVal val="visible"/>
                                      </p:to>
                                    </p:set>
                                    <p:anim to="" calcmode="lin" valueType="num">
                                      <p:cBhvr>
                                        <p:cTn id="34" dur="1" fill="hold"/>
                                        <p:tgtEl>
                                          <p:spTgt spid="242702"/>
                                        </p:tgtEl>
                                        <p:attrNameLst>
                                          <p:attrName/>
                                        </p:attrNameLst>
                                      </p:cBhvr>
                                    </p:anim>
                                  </p:childTnLst>
                                </p:cTn>
                              </p:par>
                            </p:childTnLst>
                          </p:cTn>
                        </p:par>
                      </p:childTnLst>
                    </p:cTn>
                  </p:par>
                  <p:par>
                    <p:cTn id="35" fill="hold">
                      <p:stCondLst>
                        <p:cond delay="indefinite"/>
                      </p:stCondLst>
                      <p:childTnLst>
                        <p:par>
                          <p:cTn id="36" fill="hold">
                            <p:stCondLst>
                              <p:cond delay="0"/>
                            </p:stCondLst>
                            <p:childTnLst>
                              <p:par>
                                <p:cTn id="37" presetID="24" presetClass="entr" presetSubtype="0" fill="hold" grpId="0" nodeType="clickEffect">
                                  <p:stCondLst>
                                    <p:cond delay="0"/>
                                  </p:stCondLst>
                                  <p:childTnLst>
                                    <p:set>
                                      <p:cBhvr>
                                        <p:cTn id="38" dur="1" fill="hold">
                                          <p:stCondLst>
                                            <p:cond delay="0"/>
                                          </p:stCondLst>
                                        </p:cTn>
                                        <p:tgtEl>
                                          <p:spTgt spid="242705"/>
                                        </p:tgtEl>
                                        <p:attrNameLst>
                                          <p:attrName>style.visibility</p:attrName>
                                        </p:attrNameLst>
                                      </p:cBhvr>
                                      <p:to>
                                        <p:strVal val="visible"/>
                                      </p:to>
                                    </p:set>
                                    <p:anim to="" calcmode="lin" valueType="num">
                                      <p:cBhvr>
                                        <p:cTn id="39" dur="1" fill="hold"/>
                                        <p:tgtEl>
                                          <p:spTgt spid="242705"/>
                                        </p:tgtEl>
                                        <p:attrNameLst>
                                          <p:attrName/>
                                        </p:attrNameLst>
                                      </p:cBhvr>
                                    </p:anim>
                                  </p:childTnLst>
                                </p:cTn>
                              </p:par>
                              <p:par>
                                <p:cTn id="40" presetID="1" presetClass="exit" presetSubtype="0" fill="hold" grpId="1" nodeType="withEffect">
                                  <p:stCondLst>
                                    <p:cond delay="0"/>
                                  </p:stCondLst>
                                  <p:childTnLst>
                                    <p:set>
                                      <p:cBhvr>
                                        <p:cTn id="41" dur="1" fill="hold">
                                          <p:stCondLst>
                                            <p:cond delay="0"/>
                                          </p:stCondLst>
                                        </p:cTn>
                                        <p:tgtEl>
                                          <p:spTgt spid="242701"/>
                                        </p:tgtEl>
                                        <p:attrNameLst>
                                          <p:attrName>style.visibility</p:attrName>
                                        </p:attrNameLst>
                                      </p:cBhvr>
                                      <p:to>
                                        <p:strVal val="hidden"/>
                                      </p:to>
                                    </p:set>
                                  </p:childTnLst>
                                </p:cTn>
                              </p:par>
                              <p:par>
                                <p:cTn id="42" presetID="24" presetClass="entr" presetSubtype="0" fill="hold" grpId="0" nodeType="withEffect">
                                  <p:stCondLst>
                                    <p:cond delay="0"/>
                                  </p:stCondLst>
                                  <p:childTnLst>
                                    <p:set>
                                      <p:cBhvr>
                                        <p:cTn id="43" dur="1" fill="hold">
                                          <p:stCondLst>
                                            <p:cond delay="0"/>
                                          </p:stCondLst>
                                        </p:cTn>
                                        <p:tgtEl>
                                          <p:spTgt spid="242703"/>
                                        </p:tgtEl>
                                        <p:attrNameLst>
                                          <p:attrName>style.visibility</p:attrName>
                                        </p:attrNameLst>
                                      </p:cBhvr>
                                      <p:to>
                                        <p:strVal val="visible"/>
                                      </p:to>
                                    </p:set>
                                    <p:anim to="" calcmode="lin" valueType="num">
                                      <p:cBhvr>
                                        <p:cTn id="44" dur="1" fill="hold"/>
                                        <p:tgtEl>
                                          <p:spTgt spid="242703"/>
                                        </p:tgtEl>
                                        <p:attrNameLst>
                                          <p:attrName/>
                                        </p:attrNameLst>
                                      </p:cBhvr>
                                    </p:anim>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grpId="0" nodeType="clickEffect">
                                  <p:stCondLst>
                                    <p:cond delay="0"/>
                                  </p:stCondLst>
                                  <p:childTnLst>
                                    <p:set>
                                      <p:cBhvr>
                                        <p:cTn id="48" dur="1" fill="hold">
                                          <p:stCondLst>
                                            <p:cond delay="0"/>
                                          </p:stCondLst>
                                        </p:cTn>
                                        <p:tgtEl>
                                          <p:spTgt spid="242706"/>
                                        </p:tgtEl>
                                        <p:attrNameLst>
                                          <p:attrName>style.visibility</p:attrName>
                                        </p:attrNameLst>
                                      </p:cBhvr>
                                      <p:to>
                                        <p:strVal val="visible"/>
                                      </p:to>
                                    </p:set>
                                    <p:anim to="" calcmode="lin" valueType="num">
                                      <p:cBhvr>
                                        <p:cTn id="49" dur="1" fill="hold"/>
                                        <p:tgtEl>
                                          <p:spTgt spid="242706"/>
                                        </p:tgtEl>
                                        <p:attrNameLst>
                                          <p:attrName/>
                                        </p:attrNameLst>
                                      </p:cBhvr>
                                    </p:anim>
                                  </p:childTnLst>
                                </p:cTn>
                              </p:par>
                              <p:par>
                                <p:cTn id="50" presetID="1" presetClass="exit" presetSubtype="0" fill="hold" grpId="1" nodeType="withEffect">
                                  <p:stCondLst>
                                    <p:cond delay="0"/>
                                  </p:stCondLst>
                                  <p:childTnLst>
                                    <p:set>
                                      <p:cBhvr>
                                        <p:cTn id="51" dur="1" fill="hold">
                                          <p:stCondLst>
                                            <p:cond delay="0"/>
                                          </p:stCondLst>
                                        </p:cTn>
                                        <p:tgtEl>
                                          <p:spTgt spid="242705"/>
                                        </p:tgtEl>
                                        <p:attrNameLst>
                                          <p:attrName>style.visibility</p:attrName>
                                        </p:attrNameLst>
                                      </p:cBhvr>
                                      <p:to>
                                        <p:strVal val="hidden"/>
                                      </p:to>
                                    </p:set>
                                  </p:childTnLst>
                                </p:cTn>
                              </p:par>
                              <p:par>
                                <p:cTn id="52" presetID="24" presetClass="entr" presetSubtype="0" fill="hold" grpId="0" nodeType="withEffect">
                                  <p:stCondLst>
                                    <p:cond delay="0"/>
                                  </p:stCondLst>
                                  <p:childTnLst>
                                    <p:set>
                                      <p:cBhvr>
                                        <p:cTn id="53" dur="1" fill="hold">
                                          <p:stCondLst>
                                            <p:cond delay="0"/>
                                          </p:stCondLst>
                                        </p:cTn>
                                        <p:tgtEl>
                                          <p:spTgt spid="242707"/>
                                        </p:tgtEl>
                                        <p:attrNameLst>
                                          <p:attrName>style.visibility</p:attrName>
                                        </p:attrNameLst>
                                      </p:cBhvr>
                                      <p:to>
                                        <p:strVal val="visible"/>
                                      </p:to>
                                    </p:set>
                                    <p:anim to="" calcmode="lin" valueType="num">
                                      <p:cBhvr>
                                        <p:cTn id="54" dur="1" fill="hold"/>
                                        <p:tgtEl>
                                          <p:spTgt spid="242707"/>
                                        </p:tgtEl>
                                        <p:attrNameLst>
                                          <p:attrName/>
                                        </p:attrNameLst>
                                      </p:cBhvr>
                                    </p:anim>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0" grpId="0"/>
      <p:bldP spid="242702" grpId="0"/>
      <p:bldP spid="242703" grpId="0"/>
      <p:bldP spid="242707" grpId="0"/>
      <p:bldP spid="242697" grpId="0" animBg="1"/>
      <p:bldP spid="242701" grpId="0" animBg="1"/>
      <p:bldP spid="242701" grpId="1" animBg="1"/>
      <p:bldP spid="242705" grpId="0" animBg="1"/>
      <p:bldP spid="242705" grpId="1" animBg="1"/>
      <p:bldP spid="242706" grpId="0" animBg="1"/>
      <p:bldP spid="242710" grpId="0" animBg="1"/>
      <p:bldP spid="242696" grpId="0" animBg="1"/>
      <p:bldP spid="242696" grpId="1" animBg="1"/>
      <p:bldP spid="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4 </a:t>
            </a:r>
            <a:r>
              <a:rPr lang="en-US" dirty="0" err="1" smtClean="0"/>
              <a:t>Seguridad</a:t>
            </a:r>
            <a:r>
              <a:rPr lang="en-US" dirty="0" smtClean="0"/>
              <a:t> de </a:t>
            </a:r>
            <a:r>
              <a:rPr lang="en-US" dirty="0" err="1" smtClean="0"/>
              <a:t>tarjeta</a:t>
            </a:r>
            <a:r>
              <a:rPr lang="en-US" dirty="0" smtClean="0"/>
              <a:t> 6/7 </a:t>
            </a:r>
          </a:p>
        </p:txBody>
      </p:sp>
      <p:sp>
        <p:nvSpPr>
          <p:cNvPr id="180227" name="Slide Number Placeholder 3"/>
          <p:cNvSpPr>
            <a:spLocks noGrp="1"/>
          </p:cNvSpPr>
          <p:nvPr>
            <p:ph type="sldNum" sz="quarter" idx="10"/>
          </p:nvPr>
        </p:nvSpPr>
        <p:spPr bwMode="auto">
          <a:noFill/>
          <a:ln>
            <a:miter lim="800000"/>
            <a:headEnd/>
            <a:tailEnd/>
          </a:ln>
        </p:spPr>
        <p:txBody>
          <a:bodyPr/>
          <a:lstStyle/>
          <a:p>
            <a:fld id="{6D608574-254F-47F6-BD0B-8E68151DF419}" type="slidenum">
              <a:rPr lang="fr-FR"/>
              <a:pPr/>
              <a:t>53</a:t>
            </a:fld>
            <a:endParaRPr lang="fr-FR"/>
          </a:p>
        </p:txBody>
      </p:sp>
      <p:sp>
        <p:nvSpPr>
          <p:cNvPr id="199689" name="Freeform 9"/>
          <p:cNvSpPr>
            <a:spLocks/>
          </p:cNvSpPr>
          <p:nvPr/>
        </p:nvSpPr>
        <p:spPr bwMode="auto">
          <a:xfrm>
            <a:off x="1981200" y="2447925"/>
            <a:ext cx="1876425" cy="752475"/>
          </a:xfrm>
          <a:custGeom>
            <a:avLst/>
            <a:gdLst>
              <a:gd name="T0" fmla="*/ 2147483647 w 1182"/>
              <a:gd name="T1" fmla="*/ 2147483647 h 474"/>
              <a:gd name="T2" fmla="*/ 0 w 1182"/>
              <a:gd name="T3" fmla="*/ 0 h 474"/>
              <a:gd name="T4" fmla="*/ 2147483647 w 1182"/>
              <a:gd name="T5" fmla="*/ 0 h 474"/>
              <a:gd name="T6" fmla="*/ 0 60000 65536"/>
              <a:gd name="T7" fmla="*/ 0 60000 65536"/>
              <a:gd name="T8" fmla="*/ 0 60000 65536"/>
              <a:gd name="T9" fmla="*/ 0 w 1182"/>
              <a:gd name="T10" fmla="*/ 0 h 474"/>
              <a:gd name="T11" fmla="*/ 1182 w 1182"/>
              <a:gd name="T12" fmla="*/ 474 h 474"/>
            </a:gdLst>
            <a:ahLst/>
            <a:cxnLst>
              <a:cxn ang="T6">
                <a:pos x="T0" y="T1"/>
              </a:cxn>
              <a:cxn ang="T7">
                <a:pos x="T2" y="T3"/>
              </a:cxn>
              <a:cxn ang="T8">
                <a:pos x="T4" y="T5"/>
              </a:cxn>
            </a:cxnLst>
            <a:rect l="T9" t="T10" r="T11" b="T12"/>
            <a:pathLst>
              <a:path w="1182" h="474">
                <a:moveTo>
                  <a:pt x="6" y="474"/>
                </a:moveTo>
                <a:lnTo>
                  <a:pt x="0" y="0"/>
                </a:lnTo>
                <a:lnTo>
                  <a:pt x="1182" y="0"/>
                </a:lnTo>
              </a:path>
            </a:pathLst>
          </a:custGeom>
          <a:noFill/>
          <a:ln w="9525">
            <a:solidFill>
              <a:schemeClr val="tx1"/>
            </a:solidFill>
            <a:round/>
            <a:headEnd/>
            <a:tailEnd type="triangle" w="med" len="med"/>
          </a:ln>
        </p:spPr>
        <p:txBody>
          <a:bodyPr anchor="ctr"/>
          <a:lstStyle/>
          <a:p>
            <a:pPr eaLnBrk="0" hangingPunct="0"/>
            <a:endParaRPr lang="en-US"/>
          </a:p>
        </p:txBody>
      </p:sp>
      <p:grpSp>
        <p:nvGrpSpPr>
          <p:cNvPr id="2" name="Group 50"/>
          <p:cNvGrpSpPr>
            <a:grpSpLocks/>
          </p:cNvGrpSpPr>
          <p:nvPr/>
        </p:nvGrpSpPr>
        <p:grpSpPr bwMode="auto">
          <a:xfrm>
            <a:off x="814388" y="2952750"/>
            <a:ext cx="6184900" cy="3140075"/>
            <a:chOff x="513" y="2076"/>
            <a:chExt cx="3896" cy="1978"/>
          </a:xfrm>
        </p:grpSpPr>
        <p:pic>
          <p:nvPicPr>
            <p:cNvPr id="180269" name="Picture 8"/>
            <p:cNvPicPr>
              <a:picLocks noChangeAspect="1" noChangeArrowheads="1"/>
            </p:cNvPicPr>
            <p:nvPr/>
          </p:nvPicPr>
          <p:blipFill>
            <a:blip r:embed="rId3" cstate="print"/>
            <a:srcRect/>
            <a:stretch>
              <a:fillRect/>
            </a:stretch>
          </p:blipFill>
          <p:spPr bwMode="auto">
            <a:xfrm>
              <a:off x="513" y="2076"/>
              <a:ext cx="1542" cy="1296"/>
            </a:xfrm>
            <a:prstGeom prst="rect">
              <a:avLst/>
            </a:prstGeom>
            <a:noFill/>
            <a:ln w="9525">
              <a:noFill/>
              <a:miter lim="800000"/>
              <a:headEnd/>
              <a:tailEnd/>
            </a:ln>
          </p:spPr>
        </p:pic>
        <p:sp>
          <p:nvSpPr>
            <p:cNvPr id="180270" name="Text Box 10"/>
            <p:cNvSpPr txBox="1">
              <a:spLocks noChangeArrowheads="1"/>
            </p:cNvSpPr>
            <p:nvPr/>
          </p:nvSpPr>
          <p:spPr bwMode="auto">
            <a:xfrm>
              <a:off x="2361" y="3647"/>
              <a:ext cx="2048" cy="407"/>
            </a:xfrm>
            <a:prstGeom prst="rect">
              <a:avLst/>
            </a:prstGeom>
            <a:noFill/>
            <a:ln w="9525">
              <a:noFill/>
              <a:miter lim="800000"/>
              <a:headEnd/>
              <a:tailEnd/>
            </a:ln>
          </p:spPr>
          <p:txBody>
            <a:bodyPr wrap="none">
              <a:spAutoFit/>
            </a:bodyPr>
            <a:lstStyle/>
            <a:p>
              <a:pPr eaLnBrk="0" hangingPunct="0"/>
              <a:r>
                <a:rPr lang="en-US" sz="1800"/>
                <a:t>Servicio </a:t>
              </a:r>
              <a:r>
                <a:rPr lang="en-US" sz="1800" b="1">
                  <a:solidFill>
                    <a:schemeClr val="bg2"/>
                  </a:solidFill>
                </a:rPr>
                <a:t>Update ADN</a:t>
              </a:r>
              <a:br>
                <a:rPr lang="en-US" sz="1800" b="1">
                  <a:solidFill>
                    <a:schemeClr val="bg2"/>
                  </a:solidFill>
                </a:rPr>
              </a:br>
              <a:r>
                <a:rPr lang="en-US" sz="1800" b="1"/>
                <a:t>Nivel de seguridad:</a:t>
              </a:r>
              <a:r>
                <a:rPr lang="en-US" sz="1800"/>
                <a:t> </a:t>
              </a:r>
              <a:r>
                <a:rPr lang="en-US" sz="1800" b="1">
                  <a:solidFill>
                    <a:srgbClr val="FF0066"/>
                  </a:solidFill>
                </a:rPr>
                <a:t>Nivel 03</a:t>
              </a:r>
            </a:p>
          </p:txBody>
        </p:sp>
        <p:sp>
          <p:nvSpPr>
            <p:cNvPr id="180271" name="Line 11"/>
            <p:cNvSpPr>
              <a:spLocks noChangeShapeType="1"/>
            </p:cNvSpPr>
            <p:nvPr/>
          </p:nvSpPr>
          <p:spPr bwMode="auto">
            <a:xfrm>
              <a:off x="1962" y="2370"/>
              <a:ext cx="456" cy="1320"/>
            </a:xfrm>
            <a:prstGeom prst="line">
              <a:avLst/>
            </a:prstGeom>
            <a:noFill/>
            <a:ln w="38100">
              <a:solidFill>
                <a:srgbClr val="FF9933"/>
              </a:solidFill>
              <a:round/>
              <a:headEnd type="triangle" w="med" len="med"/>
              <a:tailEnd/>
            </a:ln>
          </p:spPr>
          <p:txBody>
            <a:bodyPr anchor="ctr"/>
            <a:lstStyle/>
            <a:p>
              <a:endParaRPr lang="es-MX"/>
            </a:p>
          </p:txBody>
        </p:sp>
      </p:grpSp>
      <p:grpSp>
        <p:nvGrpSpPr>
          <p:cNvPr id="3" name="Group 12"/>
          <p:cNvGrpSpPr>
            <a:grpSpLocks/>
          </p:cNvGrpSpPr>
          <p:nvPr/>
        </p:nvGrpSpPr>
        <p:grpSpPr bwMode="auto">
          <a:xfrm>
            <a:off x="3757613" y="2133600"/>
            <a:ext cx="3919537" cy="3213100"/>
            <a:chOff x="2367" y="1560"/>
            <a:chExt cx="2469" cy="2024"/>
          </a:xfrm>
        </p:grpSpPr>
        <p:sp>
          <p:nvSpPr>
            <p:cNvPr id="180264" name="Text Box 13"/>
            <p:cNvSpPr txBox="1">
              <a:spLocks noChangeArrowheads="1"/>
            </p:cNvSpPr>
            <p:nvPr/>
          </p:nvSpPr>
          <p:spPr bwMode="auto">
            <a:xfrm>
              <a:off x="2367" y="2142"/>
              <a:ext cx="2469" cy="1442"/>
            </a:xfrm>
            <a:prstGeom prst="rect">
              <a:avLst/>
            </a:prstGeom>
            <a:noFill/>
            <a:ln w="9525">
              <a:noFill/>
              <a:miter lim="800000"/>
              <a:headEnd/>
              <a:tailEnd/>
            </a:ln>
          </p:spPr>
          <p:txBody>
            <a:bodyPr wrap="none">
              <a:spAutoFit/>
            </a:bodyPr>
            <a:lstStyle/>
            <a:p>
              <a:pPr eaLnBrk="0" hangingPunct="0"/>
              <a:r>
                <a:rPr lang="en-US" sz="1800" dirty="0" err="1"/>
                <a:t>Instancia</a:t>
              </a:r>
              <a:r>
                <a:rPr lang="en-US" sz="1800" dirty="0"/>
                <a:t> RFM</a:t>
              </a:r>
            </a:p>
            <a:p>
              <a:pPr eaLnBrk="0" hangingPunct="0">
                <a:buFontTx/>
                <a:buChar char="•"/>
              </a:pPr>
              <a:r>
                <a:rPr lang="en-US" sz="1800" dirty="0"/>
                <a:t> </a:t>
              </a:r>
              <a:r>
                <a:rPr lang="en-US" sz="1800" dirty="0" err="1"/>
                <a:t>Definicion</a:t>
              </a:r>
              <a:r>
                <a:rPr lang="en-US" sz="1800" dirty="0"/>
                <a:t> del </a:t>
              </a:r>
              <a:r>
                <a:rPr lang="en-US" sz="1800" dirty="0" err="1"/>
                <a:t>Nive</a:t>
              </a:r>
              <a:r>
                <a:rPr lang="en-US" sz="1800" dirty="0"/>
                <a:t> de </a:t>
              </a:r>
              <a:r>
                <a:rPr lang="en-US" sz="1800" dirty="0" err="1"/>
                <a:t>Seguridad</a:t>
              </a:r>
              <a:r>
                <a:rPr lang="en-US" sz="1800" dirty="0"/>
                <a:t>:</a:t>
              </a:r>
            </a:p>
            <a:p>
              <a:pPr lvl="1" eaLnBrk="0" hangingPunct="0">
                <a:buFont typeface="Wingdings" charset="2"/>
                <a:buChar char="ü"/>
              </a:pPr>
              <a:r>
                <a:rPr lang="en-US" sz="1800" dirty="0"/>
                <a:t> </a:t>
              </a:r>
              <a:r>
                <a:rPr lang="en-US" sz="1800" dirty="0" err="1"/>
                <a:t>Nivel</a:t>
              </a:r>
              <a:r>
                <a:rPr lang="en-US" sz="1800" dirty="0"/>
                <a:t> 01 (</a:t>
              </a:r>
              <a:r>
                <a:rPr lang="en-US" sz="1800" dirty="0" err="1"/>
                <a:t>Contador</a:t>
              </a:r>
              <a:r>
                <a:rPr lang="en-US" sz="1800" dirty="0"/>
                <a:t>)</a:t>
              </a:r>
            </a:p>
            <a:p>
              <a:pPr lvl="1" eaLnBrk="0" hangingPunct="0">
                <a:buFont typeface="Wingdings" charset="2"/>
                <a:buChar char="ü"/>
              </a:pPr>
              <a:r>
                <a:rPr lang="en-US" sz="1800" dirty="0"/>
                <a:t> </a:t>
              </a:r>
              <a:r>
                <a:rPr lang="en-US" sz="1800" dirty="0" err="1"/>
                <a:t>Nivel</a:t>
              </a:r>
              <a:r>
                <a:rPr lang="en-US" sz="1800" dirty="0"/>
                <a:t> 02 (...)</a:t>
              </a:r>
            </a:p>
            <a:p>
              <a:pPr lvl="1" eaLnBrk="0" hangingPunct="0">
                <a:buFont typeface="Wingdings" charset="2"/>
                <a:buChar char="ü"/>
              </a:pPr>
              <a:r>
                <a:rPr lang="en-US" sz="1800" dirty="0"/>
                <a:t> </a:t>
              </a:r>
              <a:r>
                <a:rPr lang="en-US" sz="1800" b="1" dirty="0" err="1">
                  <a:solidFill>
                    <a:srgbClr val="FF0066"/>
                  </a:solidFill>
                </a:rPr>
                <a:t>Nivel</a:t>
              </a:r>
              <a:r>
                <a:rPr lang="en-US" sz="1800" b="1" dirty="0">
                  <a:solidFill>
                    <a:srgbClr val="FF0066"/>
                  </a:solidFill>
                </a:rPr>
                <a:t> 03</a:t>
              </a:r>
              <a:r>
                <a:rPr lang="en-US" sz="1800" dirty="0"/>
                <a:t> (</a:t>
              </a:r>
              <a:r>
                <a:rPr lang="en-US" sz="1800" dirty="0" err="1"/>
                <a:t>Cifrado</a:t>
              </a:r>
              <a:r>
                <a:rPr lang="en-US" sz="1800" dirty="0"/>
                <a:t>, POR, ...)</a:t>
              </a:r>
            </a:p>
            <a:p>
              <a:pPr lvl="1" eaLnBrk="0" hangingPunct="0">
                <a:buFont typeface="Wingdings" charset="2"/>
                <a:buChar char="ü"/>
              </a:pPr>
              <a:r>
                <a:rPr lang="en-US" sz="1800" dirty="0"/>
                <a:t> ...</a:t>
              </a:r>
            </a:p>
            <a:p>
              <a:pPr eaLnBrk="0" hangingPunct="0">
                <a:buFontTx/>
                <a:buChar char="•"/>
              </a:pPr>
              <a:r>
                <a:rPr lang="en-US" sz="1800" dirty="0"/>
                <a:t> </a:t>
              </a:r>
              <a:r>
                <a:rPr lang="en-US" sz="1800" dirty="0" err="1"/>
                <a:t>Definición</a:t>
              </a:r>
              <a:r>
                <a:rPr lang="en-US" sz="1800" dirty="0"/>
                <a:t> de </a:t>
              </a:r>
              <a:r>
                <a:rPr lang="en-US" sz="1800" dirty="0" err="1"/>
                <a:t>estructura</a:t>
              </a:r>
              <a:r>
                <a:rPr lang="en-US" sz="1800" dirty="0"/>
                <a:t> de </a:t>
              </a:r>
              <a:r>
                <a:rPr lang="en-US" sz="1800" dirty="0" err="1"/>
                <a:t>tarjeta</a:t>
              </a:r>
              <a:r>
                <a:rPr lang="en-US" sz="1800" dirty="0"/>
                <a:t>:</a:t>
              </a:r>
            </a:p>
            <a:p>
              <a:pPr lvl="1" eaLnBrk="0" hangingPunct="0">
                <a:buFontTx/>
                <a:buChar char="•"/>
              </a:pPr>
              <a:r>
                <a:rPr lang="en-US" sz="1800" dirty="0"/>
                <a:t> </a:t>
              </a:r>
              <a:r>
                <a:rPr lang="en-US" sz="1800" b="1" dirty="0" err="1">
                  <a:solidFill>
                    <a:srgbClr val="FF0066"/>
                  </a:solidFill>
                </a:rPr>
                <a:t>Dominio</a:t>
              </a:r>
              <a:r>
                <a:rPr lang="en-US" sz="1800" b="1" dirty="0">
                  <a:solidFill>
                    <a:srgbClr val="FF0066"/>
                  </a:solidFill>
                </a:rPr>
                <a:t> de </a:t>
              </a:r>
              <a:r>
                <a:rPr lang="en-US" sz="1800" b="1" dirty="0" err="1">
                  <a:solidFill>
                    <a:srgbClr val="FF0066"/>
                  </a:solidFill>
                </a:rPr>
                <a:t>seguridad</a:t>
              </a:r>
              <a:endParaRPr lang="en-US" sz="1800" b="1" dirty="0">
                <a:solidFill>
                  <a:srgbClr val="FF0066"/>
                </a:solidFill>
              </a:endParaRPr>
            </a:p>
          </p:txBody>
        </p:sp>
        <p:grpSp>
          <p:nvGrpSpPr>
            <p:cNvPr id="180265" name="Group 14"/>
            <p:cNvGrpSpPr>
              <a:grpSpLocks/>
            </p:cNvGrpSpPr>
            <p:nvPr/>
          </p:nvGrpSpPr>
          <p:grpSpPr bwMode="auto">
            <a:xfrm>
              <a:off x="2424" y="1560"/>
              <a:ext cx="948" cy="468"/>
              <a:chOff x="2424" y="1560"/>
              <a:chExt cx="948" cy="468"/>
            </a:xfrm>
          </p:grpSpPr>
          <p:pic>
            <p:nvPicPr>
              <p:cNvPr id="180267" name="Picture 15"/>
              <p:cNvPicPr>
                <a:picLocks noChangeAspect="1" noChangeArrowheads="1"/>
              </p:cNvPicPr>
              <p:nvPr/>
            </p:nvPicPr>
            <p:blipFill>
              <a:blip r:embed="rId4" cstate="print"/>
              <a:srcRect/>
              <a:stretch>
                <a:fillRect/>
              </a:stretch>
            </p:blipFill>
            <p:spPr bwMode="auto">
              <a:xfrm>
                <a:off x="2424" y="1560"/>
                <a:ext cx="948" cy="420"/>
              </a:xfrm>
              <a:prstGeom prst="rect">
                <a:avLst/>
              </a:prstGeom>
              <a:noFill/>
              <a:ln w="9525">
                <a:noFill/>
                <a:miter lim="800000"/>
                <a:headEnd/>
                <a:tailEnd/>
              </a:ln>
            </p:spPr>
          </p:pic>
          <p:sp>
            <p:nvSpPr>
              <p:cNvPr id="180268" name="Rectangle 16"/>
              <p:cNvSpPr>
                <a:spLocks noChangeArrowheads="1"/>
              </p:cNvSpPr>
              <p:nvPr/>
            </p:nvSpPr>
            <p:spPr bwMode="auto">
              <a:xfrm>
                <a:off x="2778" y="1854"/>
                <a:ext cx="144" cy="174"/>
              </a:xfrm>
              <a:prstGeom prst="rect">
                <a:avLst/>
              </a:prstGeom>
              <a:solidFill>
                <a:schemeClr val="bg1"/>
              </a:solidFill>
              <a:ln w="9525">
                <a:solidFill>
                  <a:schemeClr val="bg1"/>
                </a:solidFill>
                <a:miter lim="800000"/>
                <a:headEnd/>
                <a:tailEnd/>
              </a:ln>
            </p:spPr>
            <p:txBody>
              <a:bodyPr wrap="none" anchor="ctr"/>
              <a:lstStyle/>
              <a:p>
                <a:pPr eaLnBrk="0" hangingPunct="0"/>
                <a:endParaRPr lang="en-US"/>
              </a:p>
            </p:txBody>
          </p:sp>
        </p:grpSp>
        <p:sp>
          <p:nvSpPr>
            <p:cNvPr id="180266" name="Line 17"/>
            <p:cNvSpPr>
              <a:spLocks noChangeShapeType="1"/>
            </p:cNvSpPr>
            <p:nvPr/>
          </p:nvSpPr>
          <p:spPr bwMode="auto">
            <a:xfrm>
              <a:off x="2820" y="1866"/>
              <a:ext cx="66" cy="276"/>
            </a:xfrm>
            <a:prstGeom prst="line">
              <a:avLst/>
            </a:prstGeom>
            <a:noFill/>
            <a:ln w="38100">
              <a:solidFill>
                <a:srgbClr val="FF9933"/>
              </a:solidFill>
              <a:round/>
              <a:headEnd type="triangle" w="med" len="med"/>
              <a:tailEnd/>
            </a:ln>
          </p:spPr>
          <p:txBody>
            <a:bodyPr anchor="ctr"/>
            <a:lstStyle/>
            <a:p>
              <a:endParaRPr lang="es-MX"/>
            </a:p>
          </p:txBody>
        </p:sp>
      </p:grpSp>
      <p:grpSp>
        <p:nvGrpSpPr>
          <p:cNvPr id="5" name="Group 46"/>
          <p:cNvGrpSpPr>
            <a:grpSpLocks/>
          </p:cNvGrpSpPr>
          <p:nvPr/>
        </p:nvGrpSpPr>
        <p:grpSpPr bwMode="auto">
          <a:xfrm>
            <a:off x="3833813" y="1366838"/>
            <a:ext cx="2185987" cy="852487"/>
            <a:chOff x="2415" y="1077"/>
            <a:chExt cx="1377" cy="537"/>
          </a:xfrm>
        </p:grpSpPr>
        <p:sp>
          <p:nvSpPr>
            <p:cNvPr id="180261" name="Line 21"/>
            <p:cNvSpPr>
              <a:spLocks noChangeShapeType="1"/>
            </p:cNvSpPr>
            <p:nvPr/>
          </p:nvSpPr>
          <p:spPr bwMode="auto">
            <a:xfrm flipV="1">
              <a:off x="2844" y="1386"/>
              <a:ext cx="0" cy="228"/>
            </a:xfrm>
            <a:prstGeom prst="line">
              <a:avLst/>
            </a:prstGeom>
            <a:noFill/>
            <a:ln w="9525">
              <a:solidFill>
                <a:schemeClr val="tx1"/>
              </a:solidFill>
              <a:round/>
              <a:headEnd/>
              <a:tailEnd type="triangle" w="med" len="med"/>
            </a:ln>
          </p:spPr>
          <p:txBody>
            <a:bodyPr anchor="ctr"/>
            <a:lstStyle/>
            <a:p>
              <a:endParaRPr lang="es-MX"/>
            </a:p>
          </p:txBody>
        </p:sp>
        <p:sp>
          <p:nvSpPr>
            <p:cNvPr id="180262" name="Line 22"/>
            <p:cNvSpPr>
              <a:spLocks noChangeShapeType="1"/>
            </p:cNvSpPr>
            <p:nvPr/>
          </p:nvSpPr>
          <p:spPr bwMode="auto">
            <a:xfrm flipH="1">
              <a:off x="3306" y="1236"/>
              <a:ext cx="486" cy="0"/>
            </a:xfrm>
            <a:prstGeom prst="line">
              <a:avLst/>
            </a:prstGeom>
            <a:noFill/>
            <a:ln w="9525">
              <a:solidFill>
                <a:schemeClr val="tx1"/>
              </a:solidFill>
              <a:round/>
              <a:headEnd/>
              <a:tailEnd type="triangle" w="med" len="med"/>
            </a:ln>
          </p:spPr>
          <p:txBody>
            <a:bodyPr anchor="ctr"/>
            <a:lstStyle/>
            <a:p>
              <a:endParaRPr lang="es-MX"/>
            </a:p>
          </p:txBody>
        </p:sp>
        <p:pic>
          <p:nvPicPr>
            <p:cNvPr id="180263" name="Picture 23"/>
            <p:cNvPicPr>
              <a:picLocks noChangeAspect="1" noChangeArrowheads="1"/>
            </p:cNvPicPr>
            <p:nvPr/>
          </p:nvPicPr>
          <p:blipFill>
            <a:blip r:embed="rId5" cstate="print"/>
            <a:srcRect/>
            <a:stretch>
              <a:fillRect/>
            </a:stretch>
          </p:blipFill>
          <p:spPr bwMode="auto">
            <a:xfrm>
              <a:off x="2415" y="1077"/>
              <a:ext cx="954" cy="318"/>
            </a:xfrm>
            <a:prstGeom prst="rect">
              <a:avLst/>
            </a:prstGeom>
            <a:noFill/>
            <a:ln w="9525">
              <a:noFill/>
              <a:miter lim="800000"/>
              <a:headEnd/>
              <a:tailEnd/>
            </a:ln>
          </p:spPr>
        </p:pic>
      </p:grpSp>
      <p:grpSp>
        <p:nvGrpSpPr>
          <p:cNvPr id="7" name="Group 53"/>
          <p:cNvGrpSpPr>
            <a:grpSpLocks/>
          </p:cNvGrpSpPr>
          <p:nvPr/>
        </p:nvGrpSpPr>
        <p:grpSpPr bwMode="auto">
          <a:xfrm>
            <a:off x="5748338" y="1157288"/>
            <a:ext cx="3132137" cy="3995737"/>
            <a:chOff x="3621" y="729"/>
            <a:chExt cx="1973" cy="2517"/>
          </a:xfrm>
        </p:grpSpPr>
        <p:pic>
          <p:nvPicPr>
            <p:cNvPr id="180236" name="Picture 20"/>
            <p:cNvPicPr>
              <a:picLocks noChangeAspect="1" noChangeArrowheads="1"/>
            </p:cNvPicPr>
            <p:nvPr/>
          </p:nvPicPr>
          <p:blipFill>
            <a:blip r:embed="rId6" cstate="print"/>
            <a:srcRect/>
            <a:stretch>
              <a:fillRect/>
            </a:stretch>
          </p:blipFill>
          <p:spPr bwMode="auto">
            <a:xfrm>
              <a:off x="3621" y="729"/>
              <a:ext cx="1542" cy="738"/>
            </a:xfrm>
            <a:prstGeom prst="rect">
              <a:avLst/>
            </a:prstGeom>
            <a:noFill/>
            <a:ln w="9525">
              <a:noFill/>
              <a:miter lim="800000"/>
              <a:headEnd/>
              <a:tailEnd/>
            </a:ln>
          </p:spPr>
        </p:pic>
        <p:grpSp>
          <p:nvGrpSpPr>
            <p:cNvPr id="180237" name="Group 24"/>
            <p:cNvGrpSpPr>
              <a:grpSpLocks/>
            </p:cNvGrpSpPr>
            <p:nvPr/>
          </p:nvGrpSpPr>
          <p:grpSpPr bwMode="auto">
            <a:xfrm>
              <a:off x="5040" y="1524"/>
              <a:ext cx="554" cy="672"/>
              <a:chOff x="4416" y="2208"/>
              <a:chExt cx="746" cy="864"/>
            </a:xfrm>
          </p:grpSpPr>
          <p:grpSp>
            <p:nvGrpSpPr>
              <p:cNvPr id="180241" name="Group 25"/>
              <p:cNvGrpSpPr>
                <a:grpSpLocks/>
              </p:cNvGrpSpPr>
              <p:nvPr/>
            </p:nvGrpSpPr>
            <p:grpSpPr bwMode="auto">
              <a:xfrm rot="1558844">
                <a:off x="4752" y="2448"/>
                <a:ext cx="211" cy="551"/>
                <a:chOff x="2074" y="1654"/>
                <a:chExt cx="211" cy="551"/>
              </a:xfrm>
            </p:grpSpPr>
            <p:sp>
              <p:nvSpPr>
                <p:cNvPr id="180243" name="Freeform 26"/>
                <p:cNvSpPr>
                  <a:spLocks/>
                </p:cNvSpPr>
                <p:nvPr/>
              </p:nvSpPr>
              <p:spPr bwMode="auto">
                <a:xfrm>
                  <a:off x="2130" y="1691"/>
                  <a:ext cx="111" cy="53"/>
                </a:xfrm>
                <a:custGeom>
                  <a:avLst/>
                  <a:gdLst>
                    <a:gd name="T0" fmla="*/ 105 w 111"/>
                    <a:gd name="T1" fmla="*/ 0 h 53"/>
                    <a:gd name="T2" fmla="*/ 101 w 111"/>
                    <a:gd name="T3" fmla="*/ 2 h 53"/>
                    <a:gd name="T4" fmla="*/ 101 w 111"/>
                    <a:gd name="T5" fmla="*/ 45 h 53"/>
                    <a:gd name="T6" fmla="*/ 100 w 111"/>
                    <a:gd name="T7" fmla="*/ 45 h 53"/>
                    <a:gd name="T8" fmla="*/ 96 w 111"/>
                    <a:gd name="T9" fmla="*/ 48 h 53"/>
                    <a:gd name="T10" fmla="*/ 91 w 111"/>
                    <a:gd name="T11" fmla="*/ 49 h 53"/>
                    <a:gd name="T12" fmla="*/ 0 w 111"/>
                    <a:gd name="T13" fmla="*/ 49 h 53"/>
                    <a:gd name="T14" fmla="*/ 0 w 111"/>
                    <a:gd name="T15" fmla="*/ 52 h 53"/>
                    <a:gd name="T16" fmla="*/ 110 w 111"/>
                    <a:gd name="T17" fmla="*/ 52 h 53"/>
                    <a:gd name="T18" fmla="*/ 105 w 111"/>
                    <a:gd name="T19" fmla="*/ 0 h 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53"/>
                    <a:gd name="T32" fmla="*/ 111 w 111"/>
                    <a:gd name="T33" fmla="*/ 53 h 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53">
                      <a:moveTo>
                        <a:pt x="105" y="0"/>
                      </a:moveTo>
                      <a:lnTo>
                        <a:pt x="101" y="2"/>
                      </a:lnTo>
                      <a:lnTo>
                        <a:pt x="101" y="45"/>
                      </a:lnTo>
                      <a:lnTo>
                        <a:pt x="100" y="45"/>
                      </a:lnTo>
                      <a:lnTo>
                        <a:pt x="96" y="48"/>
                      </a:lnTo>
                      <a:lnTo>
                        <a:pt x="91" y="49"/>
                      </a:lnTo>
                      <a:lnTo>
                        <a:pt x="0" y="49"/>
                      </a:lnTo>
                      <a:lnTo>
                        <a:pt x="0" y="52"/>
                      </a:lnTo>
                      <a:lnTo>
                        <a:pt x="110" y="52"/>
                      </a:lnTo>
                      <a:lnTo>
                        <a:pt x="105" y="0"/>
                      </a:lnTo>
                    </a:path>
                  </a:pathLst>
                </a:custGeom>
                <a:solidFill>
                  <a:srgbClr val="494949"/>
                </a:solidFill>
                <a:ln w="12700" cap="rnd">
                  <a:solidFill>
                    <a:srgbClr val="494949"/>
                  </a:solidFill>
                  <a:round/>
                  <a:headEnd type="triangle" w="med" len="med"/>
                  <a:tailEnd/>
                </a:ln>
              </p:spPr>
              <p:txBody>
                <a:bodyPr/>
                <a:lstStyle/>
                <a:p>
                  <a:pPr eaLnBrk="0" hangingPunct="0"/>
                  <a:endParaRPr lang="en-US"/>
                </a:p>
              </p:txBody>
            </p:sp>
            <p:sp>
              <p:nvSpPr>
                <p:cNvPr id="180244" name="Freeform 27"/>
                <p:cNvSpPr>
                  <a:spLocks/>
                </p:cNvSpPr>
                <p:nvPr/>
              </p:nvSpPr>
              <p:spPr bwMode="auto">
                <a:xfrm>
                  <a:off x="2074" y="1660"/>
                  <a:ext cx="66" cy="287"/>
                </a:xfrm>
                <a:custGeom>
                  <a:avLst/>
                  <a:gdLst>
                    <a:gd name="T0" fmla="*/ 12 w 66"/>
                    <a:gd name="T1" fmla="*/ 0 h 287"/>
                    <a:gd name="T2" fmla="*/ 0 w 66"/>
                    <a:gd name="T3" fmla="*/ 7 h 287"/>
                    <a:gd name="T4" fmla="*/ 0 w 66"/>
                    <a:gd name="T5" fmla="*/ 234 h 287"/>
                    <a:gd name="T6" fmla="*/ 5 w 66"/>
                    <a:gd name="T7" fmla="*/ 242 h 287"/>
                    <a:gd name="T8" fmla="*/ 8 w 66"/>
                    <a:gd name="T9" fmla="*/ 252 h 287"/>
                    <a:gd name="T10" fmla="*/ 16 w 66"/>
                    <a:gd name="T11" fmla="*/ 259 h 287"/>
                    <a:gd name="T12" fmla="*/ 27 w 66"/>
                    <a:gd name="T13" fmla="*/ 268 h 287"/>
                    <a:gd name="T14" fmla="*/ 38 w 66"/>
                    <a:gd name="T15" fmla="*/ 274 h 287"/>
                    <a:gd name="T16" fmla="*/ 65 w 66"/>
                    <a:gd name="T17" fmla="*/ 286 h 287"/>
                    <a:gd name="T18" fmla="*/ 65 w 66"/>
                    <a:gd name="T19" fmla="*/ 272 h 287"/>
                    <a:gd name="T20" fmla="*/ 19 w 66"/>
                    <a:gd name="T21" fmla="*/ 232 h 287"/>
                    <a:gd name="T22" fmla="*/ 12 w 66"/>
                    <a:gd name="T23" fmla="*/ 0 h 2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287"/>
                    <a:gd name="T38" fmla="*/ 66 w 66"/>
                    <a:gd name="T39" fmla="*/ 287 h 2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287">
                      <a:moveTo>
                        <a:pt x="12" y="0"/>
                      </a:moveTo>
                      <a:lnTo>
                        <a:pt x="0" y="7"/>
                      </a:lnTo>
                      <a:lnTo>
                        <a:pt x="0" y="234"/>
                      </a:lnTo>
                      <a:lnTo>
                        <a:pt x="5" y="242"/>
                      </a:lnTo>
                      <a:lnTo>
                        <a:pt x="8" y="252"/>
                      </a:lnTo>
                      <a:lnTo>
                        <a:pt x="16" y="259"/>
                      </a:lnTo>
                      <a:lnTo>
                        <a:pt x="27" y="268"/>
                      </a:lnTo>
                      <a:lnTo>
                        <a:pt x="38" y="274"/>
                      </a:lnTo>
                      <a:lnTo>
                        <a:pt x="65" y="286"/>
                      </a:lnTo>
                      <a:lnTo>
                        <a:pt x="65" y="272"/>
                      </a:lnTo>
                      <a:lnTo>
                        <a:pt x="19" y="232"/>
                      </a:lnTo>
                      <a:lnTo>
                        <a:pt x="12" y="0"/>
                      </a:lnTo>
                    </a:path>
                  </a:pathLst>
                </a:custGeom>
                <a:solidFill>
                  <a:srgbClr val="494949"/>
                </a:solidFill>
                <a:ln w="12700" cap="rnd">
                  <a:solidFill>
                    <a:srgbClr val="494949"/>
                  </a:solidFill>
                  <a:round/>
                  <a:headEnd type="triangle" w="med" len="med"/>
                  <a:tailEnd/>
                </a:ln>
              </p:spPr>
              <p:txBody>
                <a:bodyPr/>
                <a:lstStyle/>
                <a:p>
                  <a:pPr eaLnBrk="0" hangingPunct="0"/>
                  <a:endParaRPr lang="en-US"/>
                </a:p>
              </p:txBody>
            </p:sp>
            <p:sp>
              <p:nvSpPr>
                <p:cNvPr id="180245" name="Freeform 28"/>
                <p:cNvSpPr>
                  <a:spLocks/>
                </p:cNvSpPr>
                <p:nvPr/>
              </p:nvSpPr>
              <p:spPr bwMode="auto">
                <a:xfrm>
                  <a:off x="2137" y="1928"/>
                  <a:ext cx="25" cy="269"/>
                </a:xfrm>
                <a:custGeom>
                  <a:avLst/>
                  <a:gdLst>
                    <a:gd name="T0" fmla="*/ 24 w 25"/>
                    <a:gd name="T1" fmla="*/ 268 h 269"/>
                    <a:gd name="T2" fmla="*/ 14 w 25"/>
                    <a:gd name="T3" fmla="*/ 266 h 269"/>
                    <a:gd name="T4" fmla="*/ 0 w 25"/>
                    <a:gd name="T5" fmla="*/ 252 h 269"/>
                    <a:gd name="T6" fmla="*/ 0 w 25"/>
                    <a:gd name="T7" fmla="*/ 0 h 269"/>
                    <a:gd name="T8" fmla="*/ 9 w 25"/>
                    <a:gd name="T9" fmla="*/ 0 h 269"/>
                    <a:gd name="T10" fmla="*/ 9 w 25"/>
                    <a:gd name="T11" fmla="*/ 252 h 269"/>
                    <a:gd name="T12" fmla="*/ 24 w 25"/>
                    <a:gd name="T13" fmla="*/ 268 h 269"/>
                    <a:gd name="T14" fmla="*/ 0 60000 65536"/>
                    <a:gd name="T15" fmla="*/ 0 60000 65536"/>
                    <a:gd name="T16" fmla="*/ 0 60000 65536"/>
                    <a:gd name="T17" fmla="*/ 0 60000 65536"/>
                    <a:gd name="T18" fmla="*/ 0 60000 65536"/>
                    <a:gd name="T19" fmla="*/ 0 60000 65536"/>
                    <a:gd name="T20" fmla="*/ 0 60000 65536"/>
                    <a:gd name="T21" fmla="*/ 0 w 25"/>
                    <a:gd name="T22" fmla="*/ 0 h 269"/>
                    <a:gd name="T23" fmla="*/ 25 w 25"/>
                    <a:gd name="T24" fmla="*/ 269 h 2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69">
                      <a:moveTo>
                        <a:pt x="24" y="268"/>
                      </a:moveTo>
                      <a:lnTo>
                        <a:pt x="14" y="266"/>
                      </a:lnTo>
                      <a:lnTo>
                        <a:pt x="0" y="252"/>
                      </a:lnTo>
                      <a:lnTo>
                        <a:pt x="0" y="0"/>
                      </a:lnTo>
                      <a:lnTo>
                        <a:pt x="9" y="0"/>
                      </a:lnTo>
                      <a:lnTo>
                        <a:pt x="9" y="252"/>
                      </a:lnTo>
                      <a:lnTo>
                        <a:pt x="24" y="268"/>
                      </a:lnTo>
                    </a:path>
                  </a:pathLst>
                </a:custGeom>
                <a:solidFill>
                  <a:srgbClr val="494949"/>
                </a:solidFill>
                <a:ln w="12700" cap="rnd">
                  <a:solidFill>
                    <a:schemeClr val="tx1"/>
                  </a:solidFill>
                  <a:round/>
                  <a:headEnd type="triangle" w="med" len="med"/>
                  <a:tailEnd/>
                </a:ln>
              </p:spPr>
              <p:txBody>
                <a:bodyPr/>
                <a:lstStyle/>
                <a:p>
                  <a:pPr eaLnBrk="0" hangingPunct="0"/>
                  <a:endParaRPr lang="en-US"/>
                </a:p>
              </p:txBody>
            </p:sp>
            <p:sp>
              <p:nvSpPr>
                <p:cNvPr id="180246" name="Freeform 29"/>
                <p:cNvSpPr>
                  <a:spLocks/>
                </p:cNvSpPr>
                <p:nvPr/>
              </p:nvSpPr>
              <p:spPr bwMode="auto">
                <a:xfrm>
                  <a:off x="2086" y="1654"/>
                  <a:ext cx="199" cy="549"/>
                </a:xfrm>
                <a:custGeom>
                  <a:avLst/>
                  <a:gdLst>
                    <a:gd name="T0" fmla="*/ 0 w 199"/>
                    <a:gd name="T1" fmla="*/ 7 h 549"/>
                    <a:gd name="T2" fmla="*/ 2 w 199"/>
                    <a:gd name="T3" fmla="*/ 243 h 549"/>
                    <a:gd name="T4" fmla="*/ 10 w 199"/>
                    <a:gd name="T5" fmla="*/ 259 h 549"/>
                    <a:gd name="T6" fmla="*/ 26 w 199"/>
                    <a:gd name="T7" fmla="*/ 269 h 549"/>
                    <a:gd name="T8" fmla="*/ 46 w 199"/>
                    <a:gd name="T9" fmla="*/ 279 h 549"/>
                    <a:gd name="T10" fmla="*/ 59 w 199"/>
                    <a:gd name="T11" fmla="*/ 293 h 549"/>
                    <a:gd name="T12" fmla="*/ 74 w 199"/>
                    <a:gd name="T13" fmla="*/ 543 h 549"/>
                    <a:gd name="T14" fmla="*/ 96 w 199"/>
                    <a:gd name="T15" fmla="*/ 548 h 549"/>
                    <a:gd name="T16" fmla="*/ 124 w 199"/>
                    <a:gd name="T17" fmla="*/ 508 h 549"/>
                    <a:gd name="T18" fmla="*/ 125 w 199"/>
                    <a:gd name="T19" fmla="*/ 481 h 549"/>
                    <a:gd name="T20" fmla="*/ 128 w 199"/>
                    <a:gd name="T21" fmla="*/ 467 h 549"/>
                    <a:gd name="T22" fmla="*/ 134 w 199"/>
                    <a:gd name="T23" fmla="*/ 450 h 549"/>
                    <a:gd name="T24" fmla="*/ 125 w 199"/>
                    <a:gd name="T25" fmla="*/ 436 h 549"/>
                    <a:gd name="T26" fmla="*/ 128 w 199"/>
                    <a:gd name="T27" fmla="*/ 426 h 549"/>
                    <a:gd name="T28" fmla="*/ 139 w 199"/>
                    <a:gd name="T29" fmla="*/ 392 h 549"/>
                    <a:gd name="T30" fmla="*/ 124 w 199"/>
                    <a:gd name="T31" fmla="*/ 379 h 549"/>
                    <a:gd name="T32" fmla="*/ 140 w 199"/>
                    <a:gd name="T33" fmla="*/ 364 h 549"/>
                    <a:gd name="T34" fmla="*/ 150 w 199"/>
                    <a:gd name="T35" fmla="*/ 304 h 549"/>
                    <a:gd name="T36" fmla="*/ 153 w 199"/>
                    <a:gd name="T37" fmla="*/ 281 h 549"/>
                    <a:gd name="T38" fmla="*/ 175 w 199"/>
                    <a:gd name="T39" fmla="*/ 269 h 549"/>
                    <a:gd name="T40" fmla="*/ 192 w 199"/>
                    <a:gd name="T41" fmla="*/ 259 h 549"/>
                    <a:gd name="T42" fmla="*/ 198 w 199"/>
                    <a:gd name="T43" fmla="*/ 243 h 549"/>
                    <a:gd name="T44" fmla="*/ 198 w 199"/>
                    <a:gd name="T45" fmla="*/ 19 h 549"/>
                    <a:gd name="T46" fmla="*/ 196 w 199"/>
                    <a:gd name="T47" fmla="*/ 14 h 549"/>
                    <a:gd name="T48" fmla="*/ 193 w 199"/>
                    <a:gd name="T49" fmla="*/ 12 h 549"/>
                    <a:gd name="T50" fmla="*/ 175 w 199"/>
                    <a:gd name="T51" fmla="*/ 18 h 549"/>
                    <a:gd name="T52" fmla="*/ 158 w 199"/>
                    <a:gd name="T53" fmla="*/ 32 h 549"/>
                    <a:gd name="T54" fmla="*/ 150 w 199"/>
                    <a:gd name="T55" fmla="*/ 37 h 549"/>
                    <a:gd name="T56" fmla="*/ 150 w 199"/>
                    <a:gd name="T57" fmla="*/ 65 h 549"/>
                    <a:gd name="T58" fmla="*/ 149 w 199"/>
                    <a:gd name="T59" fmla="*/ 80 h 549"/>
                    <a:gd name="T60" fmla="*/ 143 w 199"/>
                    <a:gd name="T61" fmla="*/ 87 h 549"/>
                    <a:gd name="T62" fmla="*/ 54 w 199"/>
                    <a:gd name="T63" fmla="*/ 88 h 549"/>
                    <a:gd name="T64" fmla="*/ 45 w 199"/>
                    <a:gd name="T65" fmla="*/ 86 h 549"/>
                    <a:gd name="T66" fmla="*/ 42 w 199"/>
                    <a:gd name="T67" fmla="*/ 78 h 549"/>
                    <a:gd name="T68" fmla="*/ 43 w 199"/>
                    <a:gd name="T69" fmla="*/ 39 h 549"/>
                    <a:gd name="T70" fmla="*/ 46 w 199"/>
                    <a:gd name="T71" fmla="*/ 36 h 549"/>
                    <a:gd name="T72" fmla="*/ 93 w 199"/>
                    <a:gd name="T73" fmla="*/ 36 h 549"/>
                    <a:gd name="T74" fmla="*/ 104 w 199"/>
                    <a:gd name="T75" fmla="*/ 31 h 549"/>
                    <a:gd name="T76" fmla="*/ 114 w 199"/>
                    <a:gd name="T77" fmla="*/ 26 h 549"/>
                    <a:gd name="T78" fmla="*/ 136 w 199"/>
                    <a:gd name="T79" fmla="*/ 11 h 5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99"/>
                    <a:gd name="T121" fmla="*/ 0 h 549"/>
                    <a:gd name="T122" fmla="*/ 199 w 199"/>
                    <a:gd name="T123" fmla="*/ 549 h 54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99" h="549">
                      <a:moveTo>
                        <a:pt x="176" y="0"/>
                      </a:moveTo>
                      <a:lnTo>
                        <a:pt x="0" y="7"/>
                      </a:lnTo>
                      <a:lnTo>
                        <a:pt x="0" y="234"/>
                      </a:lnTo>
                      <a:lnTo>
                        <a:pt x="2" y="243"/>
                      </a:lnTo>
                      <a:lnTo>
                        <a:pt x="5" y="252"/>
                      </a:lnTo>
                      <a:lnTo>
                        <a:pt x="10" y="259"/>
                      </a:lnTo>
                      <a:lnTo>
                        <a:pt x="16" y="263"/>
                      </a:lnTo>
                      <a:lnTo>
                        <a:pt x="26" y="269"/>
                      </a:lnTo>
                      <a:lnTo>
                        <a:pt x="37" y="275"/>
                      </a:lnTo>
                      <a:lnTo>
                        <a:pt x="46" y="279"/>
                      </a:lnTo>
                      <a:lnTo>
                        <a:pt x="54" y="283"/>
                      </a:lnTo>
                      <a:lnTo>
                        <a:pt x="59" y="293"/>
                      </a:lnTo>
                      <a:lnTo>
                        <a:pt x="59" y="531"/>
                      </a:lnTo>
                      <a:lnTo>
                        <a:pt x="74" y="543"/>
                      </a:lnTo>
                      <a:lnTo>
                        <a:pt x="81" y="548"/>
                      </a:lnTo>
                      <a:lnTo>
                        <a:pt x="96" y="548"/>
                      </a:lnTo>
                      <a:lnTo>
                        <a:pt x="106" y="537"/>
                      </a:lnTo>
                      <a:lnTo>
                        <a:pt x="124" y="508"/>
                      </a:lnTo>
                      <a:lnTo>
                        <a:pt x="118" y="485"/>
                      </a:lnTo>
                      <a:lnTo>
                        <a:pt x="125" y="481"/>
                      </a:lnTo>
                      <a:lnTo>
                        <a:pt x="129" y="476"/>
                      </a:lnTo>
                      <a:lnTo>
                        <a:pt x="128" y="467"/>
                      </a:lnTo>
                      <a:lnTo>
                        <a:pt x="128" y="455"/>
                      </a:lnTo>
                      <a:lnTo>
                        <a:pt x="134" y="450"/>
                      </a:lnTo>
                      <a:lnTo>
                        <a:pt x="134" y="444"/>
                      </a:lnTo>
                      <a:lnTo>
                        <a:pt x="125" y="436"/>
                      </a:lnTo>
                      <a:lnTo>
                        <a:pt x="118" y="432"/>
                      </a:lnTo>
                      <a:lnTo>
                        <a:pt x="128" y="426"/>
                      </a:lnTo>
                      <a:lnTo>
                        <a:pt x="136" y="409"/>
                      </a:lnTo>
                      <a:lnTo>
                        <a:pt x="139" y="392"/>
                      </a:lnTo>
                      <a:lnTo>
                        <a:pt x="128" y="385"/>
                      </a:lnTo>
                      <a:lnTo>
                        <a:pt x="124" y="379"/>
                      </a:lnTo>
                      <a:lnTo>
                        <a:pt x="128" y="368"/>
                      </a:lnTo>
                      <a:lnTo>
                        <a:pt x="140" y="364"/>
                      </a:lnTo>
                      <a:lnTo>
                        <a:pt x="149" y="354"/>
                      </a:lnTo>
                      <a:lnTo>
                        <a:pt x="150" y="304"/>
                      </a:lnTo>
                      <a:lnTo>
                        <a:pt x="149" y="291"/>
                      </a:lnTo>
                      <a:lnTo>
                        <a:pt x="153" y="281"/>
                      </a:lnTo>
                      <a:lnTo>
                        <a:pt x="161" y="275"/>
                      </a:lnTo>
                      <a:lnTo>
                        <a:pt x="175" y="269"/>
                      </a:lnTo>
                      <a:lnTo>
                        <a:pt x="184" y="265"/>
                      </a:lnTo>
                      <a:lnTo>
                        <a:pt x="192" y="259"/>
                      </a:lnTo>
                      <a:lnTo>
                        <a:pt x="196" y="253"/>
                      </a:lnTo>
                      <a:lnTo>
                        <a:pt x="198" y="243"/>
                      </a:lnTo>
                      <a:lnTo>
                        <a:pt x="198" y="240"/>
                      </a:lnTo>
                      <a:lnTo>
                        <a:pt x="198" y="19"/>
                      </a:lnTo>
                      <a:lnTo>
                        <a:pt x="198" y="16"/>
                      </a:lnTo>
                      <a:lnTo>
                        <a:pt x="196" y="14"/>
                      </a:lnTo>
                      <a:lnTo>
                        <a:pt x="195" y="13"/>
                      </a:lnTo>
                      <a:lnTo>
                        <a:pt x="193" y="12"/>
                      </a:lnTo>
                      <a:lnTo>
                        <a:pt x="181" y="12"/>
                      </a:lnTo>
                      <a:lnTo>
                        <a:pt x="175" y="18"/>
                      </a:lnTo>
                      <a:lnTo>
                        <a:pt x="167" y="26"/>
                      </a:lnTo>
                      <a:lnTo>
                        <a:pt x="158" y="32"/>
                      </a:lnTo>
                      <a:lnTo>
                        <a:pt x="153" y="35"/>
                      </a:lnTo>
                      <a:lnTo>
                        <a:pt x="150" y="37"/>
                      </a:lnTo>
                      <a:lnTo>
                        <a:pt x="150" y="48"/>
                      </a:lnTo>
                      <a:lnTo>
                        <a:pt x="150" y="65"/>
                      </a:lnTo>
                      <a:lnTo>
                        <a:pt x="149" y="72"/>
                      </a:lnTo>
                      <a:lnTo>
                        <a:pt x="149" y="80"/>
                      </a:lnTo>
                      <a:lnTo>
                        <a:pt x="147" y="84"/>
                      </a:lnTo>
                      <a:lnTo>
                        <a:pt x="143" y="87"/>
                      </a:lnTo>
                      <a:lnTo>
                        <a:pt x="136" y="88"/>
                      </a:lnTo>
                      <a:lnTo>
                        <a:pt x="54" y="88"/>
                      </a:lnTo>
                      <a:lnTo>
                        <a:pt x="48" y="87"/>
                      </a:lnTo>
                      <a:lnTo>
                        <a:pt x="45" y="86"/>
                      </a:lnTo>
                      <a:lnTo>
                        <a:pt x="43" y="83"/>
                      </a:lnTo>
                      <a:lnTo>
                        <a:pt x="42" y="78"/>
                      </a:lnTo>
                      <a:lnTo>
                        <a:pt x="42" y="42"/>
                      </a:lnTo>
                      <a:lnTo>
                        <a:pt x="43" y="39"/>
                      </a:lnTo>
                      <a:lnTo>
                        <a:pt x="45" y="38"/>
                      </a:lnTo>
                      <a:lnTo>
                        <a:pt x="46" y="36"/>
                      </a:lnTo>
                      <a:lnTo>
                        <a:pt x="52" y="36"/>
                      </a:lnTo>
                      <a:lnTo>
                        <a:pt x="93" y="36"/>
                      </a:lnTo>
                      <a:lnTo>
                        <a:pt x="98" y="34"/>
                      </a:lnTo>
                      <a:lnTo>
                        <a:pt x="104" y="31"/>
                      </a:lnTo>
                      <a:lnTo>
                        <a:pt x="109" y="29"/>
                      </a:lnTo>
                      <a:lnTo>
                        <a:pt x="114" y="26"/>
                      </a:lnTo>
                      <a:lnTo>
                        <a:pt x="154" y="29"/>
                      </a:lnTo>
                      <a:lnTo>
                        <a:pt x="136" y="11"/>
                      </a:lnTo>
                      <a:lnTo>
                        <a:pt x="176" y="0"/>
                      </a:lnTo>
                    </a:path>
                  </a:pathLst>
                </a:custGeom>
                <a:solidFill>
                  <a:srgbClr val="B5B5B5"/>
                </a:solidFill>
                <a:ln w="12700" cap="rnd">
                  <a:solidFill>
                    <a:srgbClr val="B5B5B5"/>
                  </a:solidFill>
                  <a:round/>
                  <a:headEnd type="triangle" w="med" len="med"/>
                  <a:tailEnd/>
                </a:ln>
              </p:spPr>
              <p:txBody>
                <a:bodyPr/>
                <a:lstStyle/>
                <a:p>
                  <a:pPr eaLnBrk="0" hangingPunct="0"/>
                  <a:endParaRPr lang="en-US"/>
                </a:p>
              </p:txBody>
            </p:sp>
            <p:sp>
              <p:nvSpPr>
                <p:cNvPr id="180247" name="Line 30"/>
                <p:cNvSpPr>
                  <a:spLocks noChangeShapeType="1"/>
                </p:cNvSpPr>
                <p:nvPr/>
              </p:nvSpPr>
              <p:spPr bwMode="auto">
                <a:xfrm flipV="1">
                  <a:off x="2167" y="1944"/>
                  <a:ext cx="0" cy="260"/>
                </a:xfrm>
                <a:prstGeom prst="line">
                  <a:avLst/>
                </a:prstGeom>
                <a:noFill/>
                <a:ln w="12700">
                  <a:solidFill>
                    <a:srgbClr val="6D6D6D"/>
                  </a:solidFill>
                  <a:round/>
                  <a:headEnd type="triangle" w="med" len="med"/>
                  <a:tailEnd/>
                </a:ln>
              </p:spPr>
              <p:txBody>
                <a:bodyPr wrap="none" anchor="ctr"/>
                <a:lstStyle/>
                <a:p>
                  <a:endParaRPr lang="es-MX"/>
                </a:p>
              </p:txBody>
            </p:sp>
            <p:sp>
              <p:nvSpPr>
                <p:cNvPr id="180248" name="Freeform 31"/>
                <p:cNvSpPr>
                  <a:spLocks/>
                </p:cNvSpPr>
                <p:nvPr/>
              </p:nvSpPr>
              <p:spPr bwMode="auto">
                <a:xfrm>
                  <a:off x="2167" y="1948"/>
                  <a:ext cx="13" cy="255"/>
                </a:xfrm>
                <a:custGeom>
                  <a:avLst/>
                  <a:gdLst>
                    <a:gd name="T0" fmla="*/ 0 w 13"/>
                    <a:gd name="T1" fmla="*/ 0 h 255"/>
                    <a:gd name="T2" fmla="*/ 12 w 13"/>
                    <a:gd name="T3" fmla="*/ 0 h 255"/>
                    <a:gd name="T4" fmla="*/ 12 w 13"/>
                    <a:gd name="T5" fmla="*/ 254 h 255"/>
                    <a:gd name="T6" fmla="*/ 8 w 13"/>
                    <a:gd name="T7" fmla="*/ 254 h 255"/>
                    <a:gd name="T8" fmla="*/ 8 w 13"/>
                    <a:gd name="T9" fmla="*/ 5 h 255"/>
                    <a:gd name="T10" fmla="*/ 0 w 13"/>
                    <a:gd name="T11" fmla="*/ 5 h 255"/>
                    <a:gd name="T12" fmla="*/ 0 w 13"/>
                    <a:gd name="T13" fmla="*/ 0 h 255"/>
                    <a:gd name="T14" fmla="*/ 0 60000 65536"/>
                    <a:gd name="T15" fmla="*/ 0 60000 65536"/>
                    <a:gd name="T16" fmla="*/ 0 60000 65536"/>
                    <a:gd name="T17" fmla="*/ 0 60000 65536"/>
                    <a:gd name="T18" fmla="*/ 0 60000 65536"/>
                    <a:gd name="T19" fmla="*/ 0 60000 65536"/>
                    <a:gd name="T20" fmla="*/ 0 60000 65536"/>
                    <a:gd name="T21" fmla="*/ 0 w 13"/>
                    <a:gd name="T22" fmla="*/ 0 h 255"/>
                    <a:gd name="T23" fmla="*/ 13 w 13"/>
                    <a:gd name="T24" fmla="*/ 255 h 2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255">
                      <a:moveTo>
                        <a:pt x="0" y="0"/>
                      </a:moveTo>
                      <a:lnTo>
                        <a:pt x="12" y="0"/>
                      </a:lnTo>
                      <a:lnTo>
                        <a:pt x="12" y="254"/>
                      </a:lnTo>
                      <a:lnTo>
                        <a:pt x="8" y="254"/>
                      </a:lnTo>
                      <a:lnTo>
                        <a:pt x="8" y="5"/>
                      </a:lnTo>
                      <a:lnTo>
                        <a:pt x="0" y="5"/>
                      </a:lnTo>
                      <a:lnTo>
                        <a:pt x="0" y="0"/>
                      </a:lnTo>
                    </a:path>
                  </a:pathLst>
                </a:custGeom>
                <a:solidFill>
                  <a:srgbClr val="6D6D6D"/>
                </a:solidFill>
                <a:ln w="12700" cap="rnd">
                  <a:solidFill>
                    <a:srgbClr val="6D6D6D"/>
                  </a:solidFill>
                  <a:round/>
                  <a:headEnd type="triangle" w="med" len="med"/>
                  <a:tailEnd/>
                </a:ln>
              </p:spPr>
              <p:txBody>
                <a:bodyPr/>
                <a:lstStyle/>
                <a:p>
                  <a:pPr eaLnBrk="0" hangingPunct="0"/>
                  <a:endParaRPr lang="en-US"/>
                </a:p>
              </p:txBody>
            </p:sp>
            <p:sp>
              <p:nvSpPr>
                <p:cNvPr id="180249" name="Line 32"/>
                <p:cNvSpPr>
                  <a:spLocks noChangeShapeType="1"/>
                </p:cNvSpPr>
                <p:nvPr/>
              </p:nvSpPr>
              <p:spPr bwMode="auto">
                <a:xfrm flipV="1">
                  <a:off x="2164" y="1970"/>
                  <a:ext cx="0" cy="235"/>
                </a:xfrm>
                <a:prstGeom prst="line">
                  <a:avLst/>
                </a:prstGeom>
                <a:noFill/>
                <a:ln w="12700">
                  <a:solidFill>
                    <a:srgbClr val="6D6D6D"/>
                  </a:solidFill>
                  <a:round/>
                  <a:headEnd type="triangle" w="med" len="med"/>
                  <a:tailEnd/>
                </a:ln>
              </p:spPr>
              <p:txBody>
                <a:bodyPr wrap="none" anchor="ctr"/>
                <a:lstStyle/>
                <a:p>
                  <a:endParaRPr lang="es-MX"/>
                </a:p>
              </p:txBody>
            </p:sp>
            <p:sp>
              <p:nvSpPr>
                <p:cNvPr id="180250" name="Freeform 33"/>
                <p:cNvSpPr>
                  <a:spLocks/>
                </p:cNvSpPr>
                <p:nvPr/>
              </p:nvSpPr>
              <p:spPr bwMode="auto">
                <a:xfrm>
                  <a:off x="2200" y="1948"/>
                  <a:ext cx="23" cy="76"/>
                </a:xfrm>
                <a:custGeom>
                  <a:avLst/>
                  <a:gdLst>
                    <a:gd name="T0" fmla="*/ 0 w 23"/>
                    <a:gd name="T1" fmla="*/ 0 h 76"/>
                    <a:gd name="T2" fmla="*/ 22 w 23"/>
                    <a:gd name="T3" fmla="*/ 0 h 76"/>
                    <a:gd name="T4" fmla="*/ 22 w 23"/>
                    <a:gd name="T5" fmla="*/ 70 h 76"/>
                    <a:gd name="T6" fmla="*/ 15 w 23"/>
                    <a:gd name="T7" fmla="*/ 75 h 76"/>
                    <a:gd name="T8" fmla="*/ 15 w 23"/>
                    <a:gd name="T9" fmla="*/ 5 h 76"/>
                    <a:gd name="T10" fmla="*/ 2 w 23"/>
                    <a:gd name="T11" fmla="*/ 5 h 76"/>
                    <a:gd name="T12" fmla="*/ 0 w 23"/>
                    <a:gd name="T13" fmla="*/ 0 h 76"/>
                    <a:gd name="T14" fmla="*/ 0 60000 65536"/>
                    <a:gd name="T15" fmla="*/ 0 60000 65536"/>
                    <a:gd name="T16" fmla="*/ 0 60000 65536"/>
                    <a:gd name="T17" fmla="*/ 0 60000 65536"/>
                    <a:gd name="T18" fmla="*/ 0 60000 65536"/>
                    <a:gd name="T19" fmla="*/ 0 60000 65536"/>
                    <a:gd name="T20" fmla="*/ 0 60000 65536"/>
                    <a:gd name="T21" fmla="*/ 0 w 23"/>
                    <a:gd name="T22" fmla="*/ 0 h 76"/>
                    <a:gd name="T23" fmla="*/ 23 w 23"/>
                    <a:gd name="T24" fmla="*/ 76 h 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76">
                      <a:moveTo>
                        <a:pt x="0" y="0"/>
                      </a:moveTo>
                      <a:lnTo>
                        <a:pt x="22" y="0"/>
                      </a:lnTo>
                      <a:lnTo>
                        <a:pt x="22" y="70"/>
                      </a:lnTo>
                      <a:lnTo>
                        <a:pt x="15" y="75"/>
                      </a:lnTo>
                      <a:lnTo>
                        <a:pt x="15" y="5"/>
                      </a:lnTo>
                      <a:lnTo>
                        <a:pt x="2" y="5"/>
                      </a:lnTo>
                      <a:lnTo>
                        <a:pt x="0" y="0"/>
                      </a:lnTo>
                    </a:path>
                  </a:pathLst>
                </a:custGeom>
                <a:solidFill>
                  <a:srgbClr val="6D6D6D"/>
                </a:solidFill>
                <a:ln w="12700" cap="rnd">
                  <a:solidFill>
                    <a:srgbClr val="6D6D6D"/>
                  </a:solidFill>
                  <a:round/>
                  <a:headEnd type="triangle" w="med" len="med"/>
                  <a:tailEnd/>
                </a:ln>
              </p:spPr>
              <p:txBody>
                <a:bodyPr/>
                <a:lstStyle/>
                <a:p>
                  <a:pPr eaLnBrk="0" hangingPunct="0"/>
                  <a:endParaRPr lang="en-US"/>
                </a:p>
              </p:txBody>
            </p:sp>
            <p:sp>
              <p:nvSpPr>
                <p:cNvPr id="180251" name="Freeform 34"/>
                <p:cNvSpPr>
                  <a:spLocks/>
                </p:cNvSpPr>
                <p:nvPr/>
              </p:nvSpPr>
              <p:spPr bwMode="auto">
                <a:xfrm>
                  <a:off x="2115" y="1756"/>
                  <a:ext cx="138" cy="140"/>
                </a:xfrm>
                <a:custGeom>
                  <a:avLst/>
                  <a:gdLst>
                    <a:gd name="T0" fmla="*/ 20 w 138"/>
                    <a:gd name="T1" fmla="*/ 139 h 140"/>
                    <a:gd name="T2" fmla="*/ 12 w 138"/>
                    <a:gd name="T3" fmla="*/ 137 h 140"/>
                    <a:gd name="T4" fmla="*/ 6 w 138"/>
                    <a:gd name="T5" fmla="*/ 133 h 140"/>
                    <a:gd name="T6" fmla="*/ 3 w 138"/>
                    <a:gd name="T7" fmla="*/ 127 h 140"/>
                    <a:gd name="T8" fmla="*/ 0 w 138"/>
                    <a:gd name="T9" fmla="*/ 118 h 140"/>
                    <a:gd name="T10" fmla="*/ 0 w 138"/>
                    <a:gd name="T11" fmla="*/ 24 h 140"/>
                    <a:gd name="T12" fmla="*/ 0 w 138"/>
                    <a:gd name="T13" fmla="*/ 13 h 140"/>
                    <a:gd name="T14" fmla="*/ 4 w 138"/>
                    <a:gd name="T15" fmla="*/ 6 h 140"/>
                    <a:gd name="T16" fmla="*/ 10 w 138"/>
                    <a:gd name="T17" fmla="*/ 3 h 140"/>
                    <a:gd name="T18" fmla="*/ 20 w 138"/>
                    <a:gd name="T19" fmla="*/ 0 h 140"/>
                    <a:gd name="T20" fmla="*/ 119 w 138"/>
                    <a:gd name="T21" fmla="*/ 0 h 140"/>
                    <a:gd name="T22" fmla="*/ 129 w 138"/>
                    <a:gd name="T23" fmla="*/ 3 h 140"/>
                    <a:gd name="T24" fmla="*/ 134 w 138"/>
                    <a:gd name="T25" fmla="*/ 6 h 140"/>
                    <a:gd name="T26" fmla="*/ 136 w 138"/>
                    <a:gd name="T27" fmla="*/ 9 h 140"/>
                    <a:gd name="T28" fmla="*/ 137 w 138"/>
                    <a:gd name="T29" fmla="*/ 13 h 140"/>
                    <a:gd name="T30" fmla="*/ 137 w 138"/>
                    <a:gd name="T31" fmla="*/ 24 h 140"/>
                    <a:gd name="T32" fmla="*/ 137 w 138"/>
                    <a:gd name="T33" fmla="*/ 118 h 140"/>
                    <a:gd name="T34" fmla="*/ 136 w 138"/>
                    <a:gd name="T35" fmla="*/ 129 h 140"/>
                    <a:gd name="T36" fmla="*/ 134 w 138"/>
                    <a:gd name="T37" fmla="*/ 136 h 140"/>
                    <a:gd name="T38" fmla="*/ 132 w 138"/>
                    <a:gd name="T39" fmla="*/ 137 h 140"/>
                    <a:gd name="T40" fmla="*/ 128 w 138"/>
                    <a:gd name="T41" fmla="*/ 138 h 140"/>
                    <a:gd name="T42" fmla="*/ 119 w 138"/>
                    <a:gd name="T43" fmla="*/ 139 h 140"/>
                    <a:gd name="T44" fmla="*/ 20 w 138"/>
                    <a:gd name="T45" fmla="*/ 139 h 14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8"/>
                    <a:gd name="T70" fmla="*/ 0 h 140"/>
                    <a:gd name="T71" fmla="*/ 138 w 138"/>
                    <a:gd name="T72" fmla="*/ 140 h 14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8" h="140">
                      <a:moveTo>
                        <a:pt x="20" y="139"/>
                      </a:moveTo>
                      <a:lnTo>
                        <a:pt x="12" y="137"/>
                      </a:lnTo>
                      <a:lnTo>
                        <a:pt x="6" y="133"/>
                      </a:lnTo>
                      <a:lnTo>
                        <a:pt x="3" y="127"/>
                      </a:lnTo>
                      <a:lnTo>
                        <a:pt x="0" y="118"/>
                      </a:lnTo>
                      <a:lnTo>
                        <a:pt x="0" y="24"/>
                      </a:lnTo>
                      <a:lnTo>
                        <a:pt x="0" y="13"/>
                      </a:lnTo>
                      <a:lnTo>
                        <a:pt x="4" y="6"/>
                      </a:lnTo>
                      <a:lnTo>
                        <a:pt x="10" y="3"/>
                      </a:lnTo>
                      <a:lnTo>
                        <a:pt x="20" y="0"/>
                      </a:lnTo>
                      <a:lnTo>
                        <a:pt x="119" y="0"/>
                      </a:lnTo>
                      <a:lnTo>
                        <a:pt x="129" y="3"/>
                      </a:lnTo>
                      <a:lnTo>
                        <a:pt x="134" y="6"/>
                      </a:lnTo>
                      <a:lnTo>
                        <a:pt x="136" y="9"/>
                      </a:lnTo>
                      <a:lnTo>
                        <a:pt x="137" y="13"/>
                      </a:lnTo>
                      <a:lnTo>
                        <a:pt x="137" y="24"/>
                      </a:lnTo>
                      <a:lnTo>
                        <a:pt x="137" y="118"/>
                      </a:lnTo>
                      <a:lnTo>
                        <a:pt x="136" y="129"/>
                      </a:lnTo>
                      <a:lnTo>
                        <a:pt x="134" y="136"/>
                      </a:lnTo>
                      <a:lnTo>
                        <a:pt x="132" y="137"/>
                      </a:lnTo>
                      <a:lnTo>
                        <a:pt x="128" y="138"/>
                      </a:lnTo>
                      <a:lnTo>
                        <a:pt x="119" y="139"/>
                      </a:lnTo>
                      <a:lnTo>
                        <a:pt x="20" y="139"/>
                      </a:lnTo>
                    </a:path>
                  </a:pathLst>
                </a:custGeom>
                <a:noFill/>
                <a:ln w="12700" cap="rnd">
                  <a:solidFill>
                    <a:srgbClr val="6D6D6D"/>
                  </a:solidFill>
                  <a:round/>
                  <a:headEnd type="triangle" w="med" len="med"/>
                  <a:tailEnd/>
                </a:ln>
              </p:spPr>
              <p:txBody>
                <a:bodyPr/>
                <a:lstStyle/>
                <a:p>
                  <a:pPr eaLnBrk="0" hangingPunct="0"/>
                  <a:endParaRPr lang="en-US"/>
                </a:p>
              </p:txBody>
            </p:sp>
            <p:sp>
              <p:nvSpPr>
                <p:cNvPr id="180252" name="Freeform 35"/>
                <p:cNvSpPr>
                  <a:spLocks/>
                </p:cNvSpPr>
                <p:nvPr/>
              </p:nvSpPr>
              <p:spPr bwMode="auto">
                <a:xfrm>
                  <a:off x="2137" y="1774"/>
                  <a:ext cx="92" cy="106"/>
                </a:xfrm>
                <a:custGeom>
                  <a:avLst/>
                  <a:gdLst>
                    <a:gd name="T0" fmla="*/ 13 w 92"/>
                    <a:gd name="T1" fmla="*/ 105 h 106"/>
                    <a:gd name="T2" fmla="*/ 7 w 92"/>
                    <a:gd name="T3" fmla="*/ 104 h 106"/>
                    <a:gd name="T4" fmla="*/ 4 w 92"/>
                    <a:gd name="T5" fmla="*/ 101 h 106"/>
                    <a:gd name="T6" fmla="*/ 2 w 92"/>
                    <a:gd name="T7" fmla="*/ 97 h 106"/>
                    <a:gd name="T8" fmla="*/ 0 w 92"/>
                    <a:gd name="T9" fmla="*/ 90 h 106"/>
                    <a:gd name="T10" fmla="*/ 0 w 92"/>
                    <a:gd name="T11" fmla="*/ 18 h 106"/>
                    <a:gd name="T12" fmla="*/ 0 w 92"/>
                    <a:gd name="T13" fmla="*/ 10 h 106"/>
                    <a:gd name="T14" fmla="*/ 2 w 92"/>
                    <a:gd name="T15" fmla="*/ 5 h 106"/>
                    <a:gd name="T16" fmla="*/ 6 w 92"/>
                    <a:gd name="T17" fmla="*/ 3 h 106"/>
                    <a:gd name="T18" fmla="*/ 13 w 92"/>
                    <a:gd name="T19" fmla="*/ 0 h 106"/>
                    <a:gd name="T20" fmla="*/ 79 w 92"/>
                    <a:gd name="T21" fmla="*/ 0 h 106"/>
                    <a:gd name="T22" fmla="*/ 86 w 92"/>
                    <a:gd name="T23" fmla="*/ 3 h 106"/>
                    <a:gd name="T24" fmla="*/ 90 w 92"/>
                    <a:gd name="T25" fmla="*/ 5 h 106"/>
                    <a:gd name="T26" fmla="*/ 91 w 92"/>
                    <a:gd name="T27" fmla="*/ 8 h 106"/>
                    <a:gd name="T28" fmla="*/ 91 w 92"/>
                    <a:gd name="T29" fmla="*/ 11 h 106"/>
                    <a:gd name="T30" fmla="*/ 91 w 92"/>
                    <a:gd name="T31" fmla="*/ 18 h 106"/>
                    <a:gd name="T32" fmla="*/ 91 w 92"/>
                    <a:gd name="T33" fmla="*/ 90 h 106"/>
                    <a:gd name="T34" fmla="*/ 91 w 92"/>
                    <a:gd name="T35" fmla="*/ 98 h 106"/>
                    <a:gd name="T36" fmla="*/ 90 w 92"/>
                    <a:gd name="T37" fmla="*/ 103 h 106"/>
                    <a:gd name="T38" fmla="*/ 87 w 92"/>
                    <a:gd name="T39" fmla="*/ 104 h 106"/>
                    <a:gd name="T40" fmla="*/ 85 w 92"/>
                    <a:gd name="T41" fmla="*/ 104 h 106"/>
                    <a:gd name="T42" fmla="*/ 79 w 92"/>
                    <a:gd name="T43" fmla="*/ 105 h 106"/>
                    <a:gd name="T44" fmla="*/ 13 w 92"/>
                    <a:gd name="T45" fmla="*/ 105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106"/>
                    <a:gd name="T71" fmla="*/ 92 w 92"/>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106">
                      <a:moveTo>
                        <a:pt x="13" y="105"/>
                      </a:moveTo>
                      <a:lnTo>
                        <a:pt x="7" y="104"/>
                      </a:lnTo>
                      <a:lnTo>
                        <a:pt x="4" y="101"/>
                      </a:lnTo>
                      <a:lnTo>
                        <a:pt x="2" y="97"/>
                      </a:lnTo>
                      <a:lnTo>
                        <a:pt x="0" y="90"/>
                      </a:lnTo>
                      <a:lnTo>
                        <a:pt x="0" y="18"/>
                      </a:lnTo>
                      <a:lnTo>
                        <a:pt x="0" y="10"/>
                      </a:lnTo>
                      <a:lnTo>
                        <a:pt x="2" y="5"/>
                      </a:lnTo>
                      <a:lnTo>
                        <a:pt x="6" y="3"/>
                      </a:lnTo>
                      <a:lnTo>
                        <a:pt x="13" y="0"/>
                      </a:lnTo>
                      <a:lnTo>
                        <a:pt x="79" y="0"/>
                      </a:lnTo>
                      <a:lnTo>
                        <a:pt x="86" y="3"/>
                      </a:lnTo>
                      <a:lnTo>
                        <a:pt x="90" y="5"/>
                      </a:lnTo>
                      <a:lnTo>
                        <a:pt x="91" y="8"/>
                      </a:lnTo>
                      <a:lnTo>
                        <a:pt x="91" y="11"/>
                      </a:lnTo>
                      <a:lnTo>
                        <a:pt x="91" y="18"/>
                      </a:lnTo>
                      <a:lnTo>
                        <a:pt x="91" y="90"/>
                      </a:lnTo>
                      <a:lnTo>
                        <a:pt x="91" y="98"/>
                      </a:lnTo>
                      <a:lnTo>
                        <a:pt x="90" y="103"/>
                      </a:lnTo>
                      <a:lnTo>
                        <a:pt x="87" y="104"/>
                      </a:lnTo>
                      <a:lnTo>
                        <a:pt x="85" y="104"/>
                      </a:lnTo>
                      <a:lnTo>
                        <a:pt x="79" y="105"/>
                      </a:lnTo>
                      <a:lnTo>
                        <a:pt x="13" y="105"/>
                      </a:lnTo>
                    </a:path>
                  </a:pathLst>
                </a:custGeom>
                <a:noFill/>
                <a:ln w="12700" cap="rnd">
                  <a:solidFill>
                    <a:srgbClr val="6D6D6D"/>
                  </a:solidFill>
                  <a:round/>
                  <a:headEnd type="triangle" w="med" len="med"/>
                  <a:tailEnd/>
                </a:ln>
              </p:spPr>
              <p:txBody>
                <a:bodyPr/>
                <a:lstStyle/>
                <a:p>
                  <a:pPr eaLnBrk="0" hangingPunct="0"/>
                  <a:endParaRPr lang="en-US"/>
                </a:p>
              </p:txBody>
            </p:sp>
            <p:sp>
              <p:nvSpPr>
                <p:cNvPr id="180253" name="Freeform 36"/>
                <p:cNvSpPr>
                  <a:spLocks/>
                </p:cNvSpPr>
                <p:nvPr/>
              </p:nvSpPr>
              <p:spPr bwMode="auto">
                <a:xfrm>
                  <a:off x="2230" y="1763"/>
                  <a:ext cx="11" cy="115"/>
                </a:xfrm>
                <a:custGeom>
                  <a:avLst/>
                  <a:gdLst>
                    <a:gd name="T0" fmla="*/ 8 w 11"/>
                    <a:gd name="T1" fmla="*/ 114 h 115"/>
                    <a:gd name="T2" fmla="*/ 9 w 11"/>
                    <a:gd name="T3" fmla="*/ 114 h 115"/>
                    <a:gd name="T4" fmla="*/ 9 w 11"/>
                    <a:gd name="T5" fmla="*/ 15 h 115"/>
                    <a:gd name="T6" fmla="*/ 9 w 11"/>
                    <a:gd name="T7" fmla="*/ 13 h 115"/>
                    <a:gd name="T8" fmla="*/ 10 w 11"/>
                    <a:gd name="T9" fmla="*/ 12 h 115"/>
                    <a:gd name="T10" fmla="*/ 9 w 11"/>
                    <a:gd name="T11" fmla="*/ 11 h 115"/>
                    <a:gd name="T12" fmla="*/ 9 w 11"/>
                    <a:gd name="T13" fmla="*/ 10 h 115"/>
                    <a:gd name="T14" fmla="*/ 9 w 11"/>
                    <a:gd name="T15" fmla="*/ 9 h 115"/>
                    <a:gd name="T16" fmla="*/ 9 w 11"/>
                    <a:gd name="T17" fmla="*/ 8 h 115"/>
                    <a:gd name="T18" fmla="*/ 9 w 11"/>
                    <a:gd name="T19" fmla="*/ 7 h 115"/>
                    <a:gd name="T20" fmla="*/ 9 w 11"/>
                    <a:gd name="T21" fmla="*/ 6 h 115"/>
                    <a:gd name="T22" fmla="*/ 8 w 11"/>
                    <a:gd name="T23" fmla="*/ 5 h 115"/>
                    <a:gd name="T24" fmla="*/ 8 w 11"/>
                    <a:gd name="T25" fmla="*/ 5 h 115"/>
                    <a:gd name="T26" fmla="*/ 7 w 11"/>
                    <a:gd name="T27" fmla="*/ 4 h 115"/>
                    <a:gd name="T28" fmla="*/ 6 w 11"/>
                    <a:gd name="T29" fmla="*/ 3 h 115"/>
                    <a:gd name="T30" fmla="*/ 6 w 11"/>
                    <a:gd name="T31" fmla="*/ 2 h 115"/>
                    <a:gd name="T32" fmla="*/ 5 w 11"/>
                    <a:gd name="T33" fmla="*/ 2 h 115"/>
                    <a:gd name="T34" fmla="*/ 5 w 11"/>
                    <a:gd name="T35" fmla="*/ 1 h 115"/>
                    <a:gd name="T36" fmla="*/ 4 w 11"/>
                    <a:gd name="T37" fmla="*/ 1 h 115"/>
                    <a:gd name="T38" fmla="*/ 4 w 11"/>
                    <a:gd name="T39" fmla="*/ 1 h 115"/>
                    <a:gd name="T40" fmla="*/ 3 w 11"/>
                    <a:gd name="T41" fmla="*/ 0 h 115"/>
                    <a:gd name="T42" fmla="*/ 2 w 11"/>
                    <a:gd name="T43" fmla="*/ 0 h 115"/>
                    <a:gd name="T44" fmla="*/ 0 w 11"/>
                    <a:gd name="T45" fmla="*/ 2 h 115"/>
                    <a:gd name="T46" fmla="*/ 1 w 11"/>
                    <a:gd name="T47" fmla="*/ 2 h 115"/>
                    <a:gd name="T48" fmla="*/ 2 w 11"/>
                    <a:gd name="T49" fmla="*/ 2 h 115"/>
                    <a:gd name="T50" fmla="*/ 2 w 11"/>
                    <a:gd name="T51" fmla="*/ 3 h 115"/>
                    <a:gd name="T52" fmla="*/ 3 w 11"/>
                    <a:gd name="T53" fmla="*/ 3 h 115"/>
                    <a:gd name="T54" fmla="*/ 4 w 11"/>
                    <a:gd name="T55" fmla="*/ 4 h 115"/>
                    <a:gd name="T56" fmla="*/ 4 w 11"/>
                    <a:gd name="T57" fmla="*/ 4 h 115"/>
                    <a:gd name="T58" fmla="*/ 5 w 11"/>
                    <a:gd name="T59" fmla="*/ 5 h 115"/>
                    <a:gd name="T60" fmla="*/ 5 w 11"/>
                    <a:gd name="T61" fmla="*/ 6 h 115"/>
                    <a:gd name="T62" fmla="*/ 6 w 11"/>
                    <a:gd name="T63" fmla="*/ 7 h 115"/>
                    <a:gd name="T64" fmla="*/ 6 w 11"/>
                    <a:gd name="T65" fmla="*/ 7 h 115"/>
                    <a:gd name="T66" fmla="*/ 7 w 11"/>
                    <a:gd name="T67" fmla="*/ 8 h 115"/>
                    <a:gd name="T68" fmla="*/ 7 w 11"/>
                    <a:gd name="T69" fmla="*/ 9 h 115"/>
                    <a:gd name="T70" fmla="*/ 7 w 11"/>
                    <a:gd name="T71" fmla="*/ 10 h 115"/>
                    <a:gd name="T72" fmla="*/ 8 w 11"/>
                    <a:gd name="T73" fmla="*/ 11 h 115"/>
                    <a:gd name="T74" fmla="*/ 8 w 11"/>
                    <a:gd name="T75" fmla="*/ 12 h 115"/>
                    <a:gd name="T76" fmla="*/ 8 w 11"/>
                    <a:gd name="T77" fmla="*/ 13 h 115"/>
                    <a:gd name="T78" fmla="*/ 8 w 11"/>
                    <a:gd name="T79" fmla="*/ 14 h 115"/>
                    <a:gd name="T80" fmla="*/ 8 w 11"/>
                    <a:gd name="T81" fmla="*/ 14 h 115"/>
                    <a:gd name="T82" fmla="*/ 8 w 11"/>
                    <a:gd name="T83" fmla="*/ 114 h 1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115"/>
                    <a:gd name="T128" fmla="*/ 11 w 11"/>
                    <a:gd name="T129" fmla="*/ 115 h 1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115">
                      <a:moveTo>
                        <a:pt x="8" y="114"/>
                      </a:moveTo>
                      <a:lnTo>
                        <a:pt x="9" y="114"/>
                      </a:lnTo>
                      <a:lnTo>
                        <a:pt x="9" y="15"/>
                      </a:lnTo>
                      <a:lnTo>
                        <a:pt x="9" y="13"/>
                      </a:lnTo>
                      <a:lnTo>
                        <a:pt x="10" y="12"/>
                      </a:lnTo>
                      <a:lnTo>
                        <a:pt x="9" y="11"/>
                      </a:lnTo>
                      <a:lnTo>
                        <a:pt x="9" y="10"/>
                      </a:lnTo>
                      <a:lnTo>
                        <a:pt x="9" y="9"/>
                      </a:lnTo>
                      <a:lnTo>
                        <a:pt x="9" y="8"/>
                      </a:lnTo>
                      <a:lnTo>
                        <a:pt x="9" y="7"/>
                      </a:lnTo>
                      <a:lnTo>
                        <a:pt x="9" y="6"/>
                      </a:lnTo>
                      <a:lnTo>
                        <a:pt x="8" y="5"/>
                      </a:lnTo>
                      <a:lnTo>
                        <a:pt x="7" y="4"/>
                      </a:lnTo>
                      <a:lnTo>
                        <a:pt x="6" y="3"/>
                      </a:lnTo>
                      <a:lnTo>
                        <a:pt x="6" y="2"/>
                      </a:lnTo>
                      <a:lnTo>
                        <a:pt x="5" y="2"/>
                      </a:lnTo>
                      <a:lnTo>
                        <a:pt x="5" y="1"/>
                      </a:lnTo>
                      <a:lnTo>
                        <a:pt x="4" y="1"/>
                      </a:lnTo>
                      <a:lnTo>
                        <a:pt x="3" y="0"/>
                      </a:lnTo>
                      <a:lnTo>
                        <a:pt x="2" y="0"/>
                      </a:lnTo>
                      <a:lnTo>
                        <a:pt x="0" y="2"/>
                      </a:lnTo>
                      <a:lnTo>
                        <a:pt x="1" y="2"/>
                      </a:lnTo>
                      <a:lnTo>
                        <a:pt x="2" y="2"/>
                      </a:lnTo>
                      <a:lnTo>
                        <a:pt x="2" y="3"/>
                      </a:lnTo>
                      <a:lnTo>
                        <a:pt x="3" y="3"/>
                      </a:lnTo>
                      <a:lnTo>
                        <a:pt x="4" y="4"/>
                      </a:lnTo>
                      <a:lnTo>
                        <a:pt x="5" y="5"/>
                      </a:lnTo>
                      <a:lnTo>
                        <a:pt x="5" y="6"/>
                      </a:lnTo>
                      <a:lnTo>
                        <a:pt x="6" y="7"/>
                      </a:lnTo>
                      <a:lnTo>
                        <a:pt x="7" y="8"/>
                      </a:lnTo>
                      <a:lnTo>
                        <a:pt x="7" y="9"/>
                      </a:lnTo>
                      <a:lnTo>
                        <a:pt x="7" y="10"/>
                      </a:lnTo>
                      <a:lnTo>
                        <a:pt x="8" y="11"/>
                      </a:lnTo>
                      <a:lnTo>
                        <a:pt x="8" y="12"/>
                      </a:lnTo>
                      <a:lnTo>
                        <a:pt x="8" y="13"/>
                      </a:lnTo>
                      <a:lnTo>
                        <a:pt x="8" y="14"/>
                      </a:lnTo>
                      <a:lnTo>
                        <a:pt x="8" y="114"/>
                      </a:lnTo>
                    </a:path>
                  </a:pathLst>
                </a:custGeom>
                <a:solidFill>
                  <a:srgbClr val="DBDBDB"/>
                </a:solidFill>
                <a:ln w="12700" cap="rnd">
                  <a:solidFill>
                    <a:schemeClr val="tx1"/>
                  </a:solidFill>
                  <a:round/>
                  <a:headEnd type="triangle" w="med" len="med"/>
                  <a:tailEnd/>
                </a:ln>
              </p:spPr>
              <p:txBody>
                <a:bodyPr/>
                <a:lstStyle/>
                <a:p>
                  <a:pPr eaLnBrk="0" hangingPunct="0"/>
                  <a:endParaRPr lang="en-US"/>
                </a:p>
              </p:txBody>
            </p:sp>
            <p:sp>
              <p:nvSpPr>
                <p:cNvPr id="180254" name="Freeform 37"/>
                <p:cNvSpPr>
                  <a:spLocks/>
                </p:cNvSpPr>
                <p:nvPr/>
              </p:nvSpPr>
              <p:spPr bwMode="auto">
                <a:xfrm>
                  <a:off x="2194" y="1779"/>
                  <a:ext cx="11" cy="88"/>
                </a:xfrm>
                <a:custGeom>
                  <a:avLst/>
                  <a:gdLst>
                    <a:gd name="T0" fmla="*/ 8 w 11"/>
                    <a:gd name="T1" fmla="*/ 87 h 88"/>
                    <a:gd name="T2" fmla="*/ 10 w 11"/>
                    <a:gd name="T3" fmla="*/ 87 h 88"/>
                    <a:gd name="T4" fmla="*/ 10 w 11"/>
                    <a:gd name="T5" fmla="*/ 15 h 88"/>
                    <a:gd name="T6" fmla="*/ 10 w 11"/>
                    <a:gd name="T7" fmla="*/ 12 h 88"/>
                    <a:gd name="T8" fmla="*/ 10 w 11"/>
                    <a:gd name="T9" fmla="*/ 11 h 88"/>
                    <a:gd name="T10" fmla="*/ 10 w 11"/>
                    <a:gd name="T11" fmla="*/ 11 h 88"/>
                    <a:gd name="T12" fmla="*/ 10 w 11"/>
                    <a:gd name="T13" fmla="*/ 10 h 88"/>
                    <a:gd name="T14" fmla="*/ 9 w 11"/>
                    <a:gd name="T15" fmla="*/ 9 h 88"/>
                    <a:gd name="T16" fmla="*/ 9 w 11"/>
                    <a:gd name="T17" fmla="*/ 8 h 88"/>
                    <a:gd name="T18" fmla="*/ 9 w 11"/>
                    <a:gd name="T19" fmla="*/ 7 h 88"/>
                    <a:gd name="T20" fmla="*/ 9 w 11"/>
                    <a:gd name="T21" fmla="*/ 6 h 88"/>
                    <a:gd name="T22" fmla="*/ 8 w 11"/>
                    <a:gd name="T23" fmla="*/ 6 h 88"/>
                    <a:gd name="T24" fmla="*/ 8 w 11"/>
                    <a:gd name="T25" fmla="*/ 5 h 88"/>
                    <a:gd name="T26" fmla="*/ 8 w 11"/>
                    <a:gd name="T27" fmla="*/ 4 h 88"/>
                    <a:gd name="T28" fmla="*/ 7 w 11"/>
                    <a:gd name="T29" fmla="*/ 3 h 88"/>
                    <a:gd name="T30" fmla="*/ 6 w 11"/>
                    <a:gd name="T31" fmla="*/ 3 h 88"/>
                    <a:gd name="T32" fmla="*/ 6 w 11"/>
                    <a:gd name="T33" fmla="*/ 2 h 88"/>
                    <a:gd name="T34" fmla="*/ 5 w 11"/>
                    <a:gd name="T35" fmla="*/ 1 h 88"/>
                    <a:gd name="T36" fmla="*/ 4 w 11"/>
                    <a:gd name="T37" fmla="*/ 1 h 88"/>
                    <a:gd name="T38" fmla="*/ 3 w 11"/>
                    <a:gd name="T39" fmla="*/ 0 h 88"/>
                    <a:gd name="T40" fmla="*/ 2 w 11"/>
                    <a:gd name="T41" fmla="*/ 0 h 88"/>
                    <a:gd name="T42" fmla="*/ 2 w 11"/>
                    <a:gd name="T43" fmla="*/ 0 h 88"/>
                    <a:gd name="T44" fmla="*/ 0 w 11"/>
                    <a:gd name="T45" fmla="*/ 2 h 88"/>
                    <a:gd name="T46" fmla="*/ 1 w 11"/>
                    <a:gd name="T47" fmla="*/ 2 h 88"/>
                    <a:gd name="T48" fmla="*/ 1 w 11"/>
                    <a:gd name="T49" fmla="*/ 3 h 88"/>
                    <a:gd name="T50" fmla="*/ 2 w 11"/>
                    <a:gd name="T51" fmla="*/ 3 h 88"/>
                    <a:gd name="T52" fmla="*/ 3 w 11"/>
                    <a:gd name="T53" fmla="*/ 3 h 88"/>
                    <a:gd name="T54" fmla="*/ 4 w 11"/>
                    <a:gd name="T55" fmla="*/ 3 h 88"/>
                    <a:gd name="T56" fmla="*/ 4 w 11"/>
                    <a:gd name="T57" fmla="*/ 4 h 88"/>
                    <a:gd name="T58" fmla="*/ 5 w 11"/>
                    <a:gd name="T59" fmla="*/ 5 h 88"/>
                    <a:gd name="T60" fmla="*/ 6 w 11"/>
                    <a:gd name="T61" fmla="*/ 6 h 88"/>
                    <a:gd name="T62" fmla="*/ 6 w 11"/>
                    <a:gd name="T63" fmla="*/ 7 h 88"/>
                    <a:gd name="T64" fmla="*/ 7 w 11"/>
                    <a:gd name="T65" fmla="*/ 8 h 88"/>
                    <a:gd name="T66" fmla="*/ 8 w 11"/>
                    <a:gd name="T67" fmla="*/ 9 h 88"/>
                    <a:gd name="T68" fmla="*/ 8 w 11"/>
                    <a:gd name="T69" fmla="*/ 10 h 88"/>
                    <a:gd name="T70" fmla="*/ 8 w 11"/>
                    <a:gd name="T71" fmla="*/ 11 h 88"/>
                    <a:gd name="T72" fmla="*/ 8 w 11"/>
                    <a:gd name="T73" fmla="*/ 11 h 88"/>
                    <a:gd name="T74" fmla="*/ 8 w 11"/>
                    <a:gd name="T75" fmla="*/ 12 h 88"/>
                    <a:gd name="T76" fmla="*/ 8 w 11"/>
                    <a:gd name="T77" fmla="*/ 13 h 88"/>
                    <a:gd name="T78" fmla="*/ 8 w 11"/>
                    <a:gd name="T79" fmla="*/ 14 h 88"/>
                    <a:gd name="T80" fmla="*/ 8 w 11"/>
                    <a:gd name="T81" fmla="*/ 87 h 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
                    <a:gd name="T124" fmla="*/ 0 h 88"/>
                    <a:gd name="T125" fmla="*/ 11 w 11"/>
                    <a:gd name="T126" fmla="*/ 88 h 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 h="88">
                      <a:moveTo>
                        <a:pt x="8" y="87"/>
                      </a:moveTo>
                      <a:lnTo>
                        <a:pt x="10" y="87"/>
                      </a:lnTo>
                      <a:lnTo>
                        <a:pt x="10" y="15"/>
                      </a:lnTo>
                      <a:lnTo>
                        <a:pt x="10" y="12"/>
                      </a:lnTo>
                      <a:lnTo>
                        <a:pt x="10" y="11"/>
                      </a:lnTo>
                      <a:lnTo>
                        <a:pt x="10" y="10"/>
                      </a:lnTo>
                      <a:lnTo>
                        <a:pt x="9" y="9"/>
                      </a:lnTo>
                      <a:lnTo>
                        <a:pt x="9" y="8"/>
                      </a:lnTo>
                      <a:lnTo>
                        <a:pt x="9" y="7"/>
                      </a:lnTo>
                      <a:lnTo>
                        <a:pt x="9" y="6"/>
                      </a:lnTo>
                      <a:lnTo>
                        <a:pt x="8" y="6"/>
                      </a:lnTo>
                      <a:lnTo>
                        <a:pt x="8" y="5"/>
                      </a:lnTo>
                      <a:lnTo>
                        <a:pt x="8" y="4"/>
                      </a:lnTo>
                      <a:lnTo>
                        <a:pt x="7" y="3"/>
                      </a:lnTo>
                      <a:lnTo>
                        <a:pt x="6" y="3"/>
                      </a:lnTo>
                      <a:lnTo>
                        <a:pt x="6" y="2"/>
                      </a:lnTo>
                      <a:lnTo>
                        <a:pt x="5" y="1"/>
                      </a:lnTo>
                      <a:lnTo>
                        <a:pt x="4" y="1"/>
                      </a:lnTo>
                      <a:lnTo>
                        <a:pt x="3" y="0"/>
                      </a:lnTo>
                      <a:lnTo>
                        <a:pt x="2" y="0"/>
                      </a:lnTo>
                      <a:lnTo>
                        <a:pt x="0" y="2"/>
                      </a:lnTo>
                      <a:lnTo>
                        <a:pt x="1" y="2"/>
                      </a:lnTo>
                      <a:lnTo>
                        <a:pt x="1" y="3"/>
                      </a:lnTo>
                      <a:lnTo>
                        <a:pt x="2" y="3"/>
                      </a:lnTo>
                      <a:lnTo>
                        <a:pt x="3" y="3"/>
                      </a:lnTo>
                      <a:lnTo>
                        <a:pt x="4" y="3"/>
                      </a:lnTo>
                      <a:lnTo>
                        <a:pt x="4" y="4"/>
                      </a:lnTo>
                      <a:lnTo>
                        <a:pt x="5" y="5"/>
                      </a:lnTo>
                      <a:lnTo>
                        <a:pt x="6" y="6"/>
                      </a:lnTo>
                      <a:lnTo>
                        <a:pt x="6" y="7"/>
                      </a:lnTo>
                      <a:lnTo>
                        <a:pt x="7" y="8"/>
                      </a:lnTo>
                      <a:lnTo>
                        <a:pt x="8" y="9"/>
                      </a:lnTo>
                      <a:lnTo>
                        <a:pt x="8" y="10"/>
                      </a:lnTo>
                      <a:lnTo>
                        <a:pt x="8" y="11"/>
                      </a:lnTo>
                      <a:lnTo>
                        <a:pt x="8" y="12"/>
                      </a:lnTo>
                      <a:lnTo>
                        <a:pt x="8" y="13"/>
                      </a:lnTo>
                      <a:lnTo>
                        <a:pt x="8" y="14"/>
                      </a:lnTo>
                      <a:lnTo>
                        <a:pt x="8" y="87"/>
                      </a:lnTo>
                    </a:path>
                  </a:pathLst>
                </a:custGeom>
                <a:solidFill>
                  <a:srgbClr val="DBDBDB"/>
                </a:solidFill>
                <a:ln w="12700" cap="rnd">
                  <a:solidFill>
                    <a:schemeClr val="tx1"/>
                  </a:solidFill>
                  <a:round/>
                  <a:headEnd type="triangle" w="med" len="med"/>
                  <a:tailEnd/>
                </a:ln>
              </p:spPr>
              <p:txBody>
                <a:bodyPr/>
                <a:lstStyle/>
                <a:p>
                  <a:pPr eaLnBrk="0" hangingPunct="0"/>
                  <a:endParaRPr lang="en-US"/>
                </a:p>
              </p:txBody>
            </p:sp>
            <p:sp>
              <p:nvSpPr>
                <p:cNvPr id="180255" name="Freeform 38"/>
                <p:cNvSpPr>
                  <a:spLocks/>
                </p:cNvSpPr>
                <p:nvPr/>
              </p:nvSpPr>
              <p:spPr bwMode="auto">
                <a:xfrm>
                  <a:off x="2227" y="1947"/>
                  <a:ext cx="3" cy="50"/>
                </a:xfrm>
                <a:custGeom>
                  <a:avLst/>
                  <a:gdLst>
                    <a:gd name="T0" fmla="*/ 2 w 3"/>
                    <a:gd name="T1" fmla="*/ 49 h 50"/>
                    <a:gd name="T2" fmla="*/ 2 w 3"/>
                    <a:gd name="T3" fmla="*/ 0 h 50"/>
                    <a:gd name="T4" fmla="*/ 0 w 3"/>
                    <a:gd name="T5" fmla="*/ 0 h 50"/>
                    <a:gd name="T6" fmla="*/ 0 w 3"/>
                    <a:gd name="T7" fmla="*/ 49 h 50"/>
                    <a:gd name="T8" fmla="*/ 2 w 3"/>
                    <a:gd name="T9" fmla="*/ 49 h 50"/>
                    <a:gd name="T10" fmla="*/ 0 60000 65536"/>
                    <a:gd name="T11" fmla="*/ 0 60000 65536"/>
                    <a:gd name="T12" fmla="*/ 0 60000 65536"/>
                    <a:gd name="T13" fmla="*/ 0 60000 65536"/>
                    <a:gd name="T14" fmla="*/ 0 60000 65536"/>
                    <a:gd name="T15" fmla="*/ 0 w 3"/>
                    <a:gd name="T16" fmla="*/ 0 h 50"/>
                    <a:gd name="T17" fmla="*/ 3 w 3"/>
                    <a:gd name="T18" fmla="*/ 50 h 50"/>
                  </a:gdLst>
                  <a:ahLst/>
                  <a:cxnLst>
                    <a:cxn ang="T10">
                      <a:pos x="T0" y="T1"/>
                    </a:cxn>
                    <a:cxn ang="T11">
                      <a:pos x="T2" y="T3"/>
                    </a:cxn>
                    <a:cxn ang="T12">
                      <a:pos x="T4" y="T5"/>
                    </a:cxn>
                    <a:cxn ang="T13">
                      <a:pos x="T6" y="T7"/>
                    </a:cxn>
                    <a:cxn ang="T14">
                      <a:pos x="T8" y="T9"/>
                    </a:cxn>
                  </a:cxnLst>
                  <a:rect l="T15" t="T16" r="T17" b="T18"/>
                  <a:pathLst>
                    <a:path w="3" h="50">
                      <a:moveTo>
                        <a:pt x="2" y="49"/>
                      </a:moveTo>
                      <a:lnTo>
                        <a:pt x="2" y="0"/>
                      </a:lnTo>
                      <a:lnTo>
                        <a:pt x="0" y="0"/>
                      </a:lnTo>
                      <a:lnTo>
                        <a:pt x="0" y="49"/>
                      </a:lnTo>
                      <a:lnTo>
                        <a:pt x="2" y="49"/>
                      </a:lnTo>
                    </a:path>
                  </a:pathLst>
                </a:custGeom>
                <a:solidFill>
                  <a:srgbClr val="DBDBDB"/>
                </a:solidFill>
                <a:ln w="12700" cap="rnd">
                  <a:solidFill>
                    <a:schemeClr val="tx1"/>
                  </a:solidFill>
                  <a:round/>
                  <a:headEnd type="triangle" w="med" len="med"/>
                  <a:tailEnd/>
                </a:ln>
              </p:spPr>
              <p:txBody>
                <a:bodyPr/>
                <a:lstStyle/>
                <a:p>
                  <a:pPr eaLnBrk="0" hangingPunct="0"/>
                  <a:endParaRPr lang="en-US"/>
                </a:p>
              </p:txBody>
            </p:sp>
            <p:sp>
              <p:nvSpPr>
                <p:cNvPr id="180256" name="Freeform 39"/>
                <p:cNvSpPr>
                  <a:spLocks/>
                </p:cNvSpPr>
                <p:nvPr/>
              </p:nvSpPr>
              <p:spPr bwMode="auto">
                <a:xfrm>
                  <a:off x="2185"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solidFill>
                    <a:schemeClr val="tx1"/>
                  </a:solidFill>
                  <a:round/>
                  <a:headEnd type="triangle" w="med" len="med"/>
                  <a:tailEnd/>
                </a:ln>
              </p:spPr>
              <p:txBody>
                <a:bodyPr/>
                <a:lstStyle/>
                <a:p>
                  <a:pPr eaLnBrk="0" hangingPunct="0"/>
                  <a:endParaRPr lang="en-US"/>
                </a:p>
              </p:txBody>
            </p:sp>
            <p:sp>
              <p:nvSpPr>
                <p:cNvPr id="180257" name="Freeform 40"/>
                <p:cNvSpPr>
                  <a:spLocks/>
                </p:cNvSpPr>
                <p:nvPr/>
              </p:nvSpPr>
              <p:spPr bwMode="auto">
                <a:xfrm>
                  <a:off x="2152" y="1947"/>
                  <a:ext cx="3" cy="230"/>
                </a:xfrm>
                <a:custGeom>
                  <a:avLst/>
                  <a:gdLst>
                    <a:gd name="T0" fmla="*/ 2 w 3"/>
                    <a:gd name="T1" fmla="*/ 229 h 230"/>
                    <a:gd name="T2" fmla="*/ 2 w 3"/>
                    <a:gd name="T3" fmla="*/ 0 h 230"/>
                    <a:gd name="T4" fmla="*/ 0 w 3"/>
                    <a:gd name="T5" fmla="*/ 0 h 230"/>
                    <a:gd name="T6" fmla="*/ 0 w 3"/>
                    <a:gd name="T7" fmla="*/ 229 h 230"/>
                    <a:gd name="T8" fmla="*/ 2 w 3"/>
                    <a:gd name="T9" fmla="*/ 229 h 230"/>
                    <a:gd name="T10" fmla="*/ 0 60000 65536"/>
                    <a:gd name="T11" fmla="*/ 0 60000 65536"/>
                    <a:gd name="T12" fmla="*/ 0 60000 65536"/>
                    <a:gd name="T13" fmla="*/ 0 60000 65536"/>
                    <a:gd name="T14" fmla="*/ 0 60000 65536"/>
                    <a:gd name="T15" fmla="*/ 0 w 3"/>
                    <a:gd name="T16" fmla="*/ 0 h 230"/>
                    <a:gd name="T17" fmla="*/ 3 w 3"/>
                    <a:gd name="T18" fmla="*/ 230 h 230"/>
                  </a:gdLst>
                  <a:ahLst/>
                  <a:cxnLst>
                    <a:cxn ang="T10">
                      <a:pos x="T0" y="T1"/>
                    </a:cxn>
                    <a:cxn ang="T11">
                      <a:pos x="T2" y="T3"/>
                    </a:cxn>
                    <a:cxn ang="T12">
                      <a:pos x="T4" y="T5"/>
                    </a:cxn>
                    <a:cxn ang="T13">
                      <a:pos x="T6" y="T7"/>
                    </a:cxn>
                    <a:cxn ang="T14">
                      <a:pos x="T8" y="T9"/>
                    </a:cxn>
                  </a:cxnLst>
                  <a:rect l="T15" t="T16" r="T17" b="T18"/>
                  <a:pathLst>
                    <a:path w="3" h="230">
                      <a:moveTo>
                        <a:pt x="2" y="229"/>
                      </a:moveTo>
                      <a:lnTo>
                        <a:pt x="2" y="0"/>
                      </a:lnTo>
                      <a:lnTo>
                        <a:pt x="0" y="0"/>
                      </a:lnTo>
                      <a:lnTo>
                        <a:pt x="0" y="229"/>
                      </a:lnTo>
                      <a:lnTo>
                        <a:pt x="2" y="229"/>
                      </a:lnTo>
                    </a:path>
                  </a:pathLst>
                </a:custGeom>
                <a:solidFill>
                  <a:srgbClr val="DBDBDB"/>
                </a:solidFill>
                <a:ln w="12700" cap="rnd">
                  <a:solidFill>
                    <a:schemeClr val="tx1"/>
                  </a:solidFill>
                  <a:round/>
                  <a:headEnd type="triangle" w="med" len="med"/>
                  <a:tailEnd/>
                </a:ln>
              </p:spPr>
              <p:txBody>
                <a:bodyPr/>
                <a:lstStyle/>
                <a:p>
                  <a:pPr eaLnBrk="0" hangingPunct="0"/>
                  <a:endParaRPr lang="en-US"/>
                </a:p>
              </p:txBody>
            </p:sp>
            <p:sp>
              <p:nvSpPr>
                <p:cNvPr id="180258" name="Freeform 41"/>
                <p:cNvSpPr>
                  <a:spLocks/>
                </p:cNvSpPr>
                <p:nvPr/>
              </p:nvSpPr>
              <p:spPr bwMode="auto">
                <a:xfrm>
                  <a:off x="2263" y="1672"/>
                  <a:ext cx="11" cy="219"/>
                </a:xfrm>
                <a:custGeom>
                  <a:avLst/>
                  <a:gdLst>
                    <a:gd name="T0" fmla="*/ 8 w 11"/>
                    <a:gd name="T1" fmla="*/ 218 h 219"/>
                    <a:gd name="T2" fmla="*/ 9 w 11"/>
                    <a:gd name="T3" fmla="*/ 218 h 219"/>
                    <a:gd name="T4" fmla="*/ 10 w 11"/>
                    <a:gd name="T5" fmla="*/ 16 h 219"/>
                    <a:gd name="T6" fmla="*/ 10 w 11"/>
                    <a:gd name="T7" fmla="*/ 13 h 219"/>
                    <a:gd name="T8" fmla="*/ 10 w 11"/>
                    <a:gd name="T9" fmla="*/ 12 h 219"/>
                    <a:gd name="T10" fmla="*/ 10 w 11"/>
                    <a:gd name="T11" fmla="*/ 11 h 219"/>
                    <a:gd name="T12" fmla="*/ 10 w 11"/>
                    <a:gd name="T13" fmla="*/ 10 h 219"/>
                    <a:gd name="T14" fmla="*/ 9 w 11"/>
                    <a:gd name="T15" fmla="*/ 9 h 219"/>
                    <a:gd name="T16" fmla="*/ 9 w 11"/>
                    <a:gd name="T17" fmla="*/ 8 h 219"/>
                    <a:gd name="T18" fmla="*/ 9 w 11"/>
                    <a:gd name="T19" fmla="*/ 7 h 219"/>
                    <a:gd name="T20" fmla="*/ 9 w 11"/>
                    <a:gd name="T21" fmla="*/ 6 h 219"/>
                    <a:gd name="T22" fmla="*/ 8 w 11"/>
                    <a:gd name="T23" fmla="*/ 5 h 219"/>
                    <a:gd name="T24" fmla="*/ 8 w 11"/>
                    <a:gd name="T25" fmla="*/ 4 h 219"/>
                    <a:gd name="T26" fmla="*/ 6 w 11"/>
                    <a:gd name="T27" fmla="*/ 3 h 219"/>
                    <a:gd name="T28" fmla="*/ 6 w 11"/>
                    <a:gd name="T29" fmla="*/ 2 h 219"/>
                    <a:gd name="T30" fmla="*/ 5 w 11"/>
                    <a:gd name="T31" fmla="*/ 1 h 219"/>
                    <a:gd name="T32" fmla="*/ 4 w 11"/>
                    <a:gd name="T33" fmla="*/ 1 h 219"/>
                    <a:gd name="T34" fmla="*/ 4 w 11"/>
                    <a:gd name="T35" fmla="*/ 1 h 219"/>
                    <a:gd name="T36" fmla="*/ 3 w 11"/>
                    <a:gd name="T37" fmla="*/ 1 h 219"/>
                    <a:gd name="T38" fmla="*/ 2 w 11"/>
                    <a:gd name="T39" fmla="*/ 0 h 219"/>
                    <a:gd name="T40" fmla="*/ 2 w 11"/>
                    <a:gd name="T41" fmla="*/ 0 h 219"/>
                    <a:gd name="T42" fmla="*/ 0 w 11"/>
                    <a:gd name="T43" fmla="*/ 2 h 219"/>
                    <a:gd name="T44" fmla="*/ 1 w 11"/>
                    <a:gd name="T45" fmla="*/ 2 h 219"/>
                    <a:gd name="T46" fmla="*/ 1 w 11"/>
                    <a:gd name="T47" fmla="*/ 2 h 219"/>
                    <a:gd name="T48" fmla="*/ 2 w 11"/>
                    <a:gd name="T49" fmla="*/ 3 h 219"/>
                    <a:gd name="T50" fmla="*/ 3 w 11"/>
                    <a:gd name="T51" fmla="*/ 3 h 219"/>
                    <a:gd name="T52" fmla="*/ 4 w 11"/>
                    <a:gd name="T53" fmla="*/ 3 h 219"/>
                    <a:gd name="T54" fmla="*/ 4 w 11"/>
                    <a:gd name="T55" fmla="*/ 4 h 219"/>
                    <a:gd name="T56" fmla="*/ 5 w 11"/>
                    <a:gd name="T57" fmla="*/ 5 h 219"/>
                    <a:gd name="T58" fmla="*/ 5 w 11"/>
                    <a:gd name="T59" fmla="*/ 5 h 219"/>
                    <a:gd name="T60" fmla="*/ 6 w 11"/>
                    <a:gd name="T61" fmla="*/ 6 h 219"/>
                    <a:gd name="T62" fmla="*/ 6 w 11"/>
                    <a:gd name="T63" fmla="*/ 7 h 219"/>
                    <a:gd name="T64" fmla="*/ 6 w 11"/>
                    <a:gd name="T65" fmla="*/ 8 h 219"/>
                    <a:gd name="T66" fmla="*/ 7 w 11"/>
                    <a:gd name="T67" fmla="*/ 8 h 219"/>
                    <a:gd name="T68" fmla="*/ 8 w 11"/>
                    <a:gd name="T69" fmla="*/ 9 h 219"/>
                    <a:gd name="T70" fmla="*/ 8 w 11"/>
                    <a:gd name="T71" fmla="*/ 10 h 219"/>
                    <a:gd name="T72" fmla="*/ 8 w 11"/>
                    <a:gd name="T73" fmla="*/ 11 h 219"/>
                    <a:gd name="T74" fmla="*/ 8 w 11"/>
                    <a:gd name="T75" fmla="*/ 12 h 219"/>
                    <a:gd name="T76" fmla="*/ 8 w 11"/>
                    <a:gd name="T77" fmla="*/ 13 h 219"/>
                    <a:gd name="T78" fmla="*/ 8 w 11"/>
                    <a:gd name="T79" fmla="*/ 14 h 219"/>
                    <a:gd name="T80" fmla="*/ 8 w 11"/>
                    <a:gd name="T81" fmla="*/ 15 h 219"/>
                    <a:gd name="T82" fmla="*/ 8 w 11"/>
                    <a:gd name="T83" fmla="*/ 218 h 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
                    <a:gd name="T127" fmla="*/ 0 h 219"/>
                    <a:gd name="T128" fmla="*/ 11 w 11"/>
                    <a:gd name="T129" fmla="*/ 219 h 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 h="219">
                      <a:moveTo>
                        <a:pt x="8" y="218"/>
                      </a:moveTo>
                      <a:lnTo>
                        <a:pt x="9" y="218"/>
                      </a:lnTo>
                      <a:lnTo>
                        <a:pt x="10" y="16"/>
                      </a:lnTo>
                      <a:lnTo>
                        <a:pt x="10" y="13"/>
                      </a:lnTo>
                      <a:lnTo>
                        <a:pt x="10" y="12"/>
                      </a:lnTo>
                      <a:lnTo>
                        <a:pt x="10" y="11"/>
                      </a:lnTo>
                      <a:lnTo>
                        <a:pt x="10" y="10"/>
                      </a:lnTo>
                      <a:lnTo>
                        <a:pt x="9" y="9"/>
                      </a:lnTo>
                      <a:lnTo>
                        <a:pt x="9" y="8"/>
                      </a:lnTo>
                      <a:lnTo>
                        <a:pt x="9" y="7"/>
                      </a:lnTo>
                      <a:lnTo>
                        <a:pt x="9" y="6"/>
                      </a:lnTo>
                      <a:lnTo>
                        <a:pt x="8" y="5"/>
                      </a:lnTo>
                      <a:lnTo>
                        <a:pt x="8" y="4"/>
                      </a:lnTo>
                      <a:lnTo>
                        <a:pt x="6" y="3"/>
                      </a:lnTo>
                      <a:lnTo>
                        <a:pt x="6" y="2"/>
                      </a:lnTo>
                      <a:lnTo>
                        <a:pt x="5" y="1"/>
                      </a:lnTo>
                      <a:lnTo>
                        <a:pt x="4" y="1"/>
                      </a:lnTo>
                      <a:lnTo>
                        <a:pt x="3" y="1"/>
                      </a:lnTo>
                      <a:lnTo>
                        <a:pt x="2" y="0"/>
                      </a:lnTo>
                      <a:lnTo>
                        <a:pt x="0" y="2"/>
                      </a:lnTo>
                      <a:lnTo>
                        <a:pt x="1" y="2"/>
                      </a:lnTo>
                      <a:lnTo>
                        <a:pt x="2" y="3"/>
                      </a:lnTo>
                      <a:lnTo>
                        <a:pt x="3" y="3"/>
                      </a:lnTo>
                      <a:lnTo>
                        <a:pt x="4" y="3"/>
                      </a:lnTo>
                      <a:lnTo>
                        <a:pt x="4" y="4"/>
                      </a:lnTo>
                      <a:lnTo>
                        <a:pt x="5" y="5"/>
                      </a:lnTo>
                      <a:lnTo>
                        <a:pt x="6" y="6"/>
                      </a:lnTo>
                      <a:lnTo>
                        <a:pt x="6" y="7"/>
                      </a:lnTo>
                      <a:lnTo>
                        <a:pt x="6" y="8"/>
                      </a:lnTo>
                      <a:lnTo>
                        <a:pt x="7" y="8"/>
                      </a:lnTo>
                      <a:lnTo>
                        <a:pt x="8" y="9"/>
                      </a:lnTo>
                      <a:lnTo>
                        <a:pt x="8" y="10"/>
                      </a:lnTo>
                      <a:lnTo>
                        <a:pt x="8" y="11"/>
                      </a:lnTo>
                      <a:lnTo>
                        <a:pt x="8" y="12"/>
                      </a:lnTo>
                      <a:lnTo>
                        <a:pt x="8" y="13"/>
                      </a:lnTo>
                      <a:lnTo>
                        <a:pt x="8" y="14"/>
                      </a:lnTo>
                      <a:lnTo>
                        <a:pt x="8" y="15"/>
                      </a:lnTo>
                      <a:lnTo>
                        <a:pt x="8" y="218"/>
                      </a:lnTo>
                    </a:path>
                  </a:pathLst>
                </a:custGeom>
                <a:solidFill>
                  <a:srgbClr val="DBDBDB"/>
                </a:solidFill>
                <a:ln w="12700" cap="rnd">
                  <a:solidFill>
                    <a:schemeClr val="tx1"/>
                  </a:solidFill>
                  <a:round/>
                  <a:headEnd type="triangle" w="med" len="med"/>
                  <a:tailEnd/>
                </a:ln>
              </p:spPr>
              <p:txBody>
                <a:bodyPr/>
                <a:lstStyle/>
                <a:p>
                  <a:pPr eaLnBrk="0" hangingPunct="0"/>
                  <a:endParaRPr lang="en-US"/>
                </a:p>
              </p:txBody>
            </p:sp>
          </p:grpSp>
          <p:pic>
            <p:nvPicPr>
              <p:cNvPr id="180242" name="Picture 42"/>
              <p:cNvPicPr>
                <a:picLocks noChangeArrowheads="1"/>
              </p:cNvPicPr>
              <p:nvPr/>
            </p:nvPicPr>
            <p:blipFill>
              <a:blip r:embed="rId7" cstate="print"/>
              <a:srcRect/>
              <a:stretch>
                <a:fillRect/>
              </a:stretch>
            </p:blipFill>
            <p:spPr bwMode="auto">
              <a:xfrm>
                <a:off x="4416" y="2208"/>
                <a:ext cx="746" cy="864"/>
              </a:xfrm>
              <a:prstGeom prst="rect">
                <a:avLst/>
              </a:prstGeom>
              <a:noFill/>
              <a:ln w="12700">
                <a:noFill/>
                <a:miter lim="800000"/>
                <a:headEnd/>
                <a:tailEnd/>
              </a:ln>
            </p:spPr>
          </p:pic>
        </p:grpSp>
        <p:sp>
          <p:nvSpPr>
            <p:cNvPr id="180238" name="Line 43"/>
            <p:cNvSpPr>
              <a:spLocks noChangeShapeType="1"/>
            </p:cNvSpPr>
            <p:nvPr/>
          </p:nvSpPr>
          <p:spPr bwMode="auto">
            <a:xfrm>
              <a:off x="4422" y="1194"/>
              <a:ext cx="726" cy="558"/>
            </a:xfrm>
            <a:prstGeom prst="line">
              <a:avLst/>
            </a:prstGeom>
            <a:noFill/>
            <a:ln w="38100">
              <a:solidFill>
                <a:srgbClr val="FF9933"/>
              </a:solidFill>
              <a:round/>
              <a:headEnd type="triangle" w="med" len="med"/>
              <a:tailEnd/>
            </a:ln>
          </p:spPr>
          <p:txBody>
            <a:bodyPr anchor="ctr"/>
            <a:lstStyle/>
            <a:p>
              <a:endParaRPr lang="es-MX"/>
            </a:p>
          </p:txBody>
        </p:sp>
        <p:sp>
          <p:nvSpPr>
            <p:cNvPr id="58383" name="Line 44"/>
            <p:cNvSpPr>
              <a:spLocks noChangeShapeType="1"/>
            </p:cNvSpPr>
            <p:nvPr/>
          </p:nvSpPr>
          <p:spPr bwMode="auto">
            <a:xfrm flipV="1">
              <a:off x="4800" y="2118"/>
              <a:ext cx="396" cy="558"/>
            </a:xfrm>
            <a:prstGeom prst="line">
              <a:avLst/>
            </a:prstGeom>
            <a:noFill/>
            <a:ln w="38100">
              <a:solidFill>
                <a:schemeClr val="tx1">
                  <a:lumMod val="50000"/>
                  <a:lumOff val="50000"/>
                </a:schemeClr>
              </a:solidFill>
              <a:round/>
              <a:headEnd type="triangle" w="med" len="med"/>
              <a:tailEnd/>
            </a:ln>
          </p:spPr>
          <p:txBody>
            <a:bodyPr anchor="ctr"/>
            <a:lstStyle/>
            <a:p>
              <a:pPr eaLnBrk="0" hangingPunct="0">
                <a:defRPr/>
              </a:pPr>
              <a:endParaRPr lang="en-US">
                <a:ea typeface="ＭＳ Ｐゴシック" pitchFamily="34" charset="-128"/>
              </a:endParaRPr>
            </a:p>
          </p:txBody>
        </p:sp>
        <p:sp>
          <p:nvSpPr>
            <p:cNvPr id="58384" name="Freeform 51"/>
            <p:cNvSpPr>
              <a:spLocks/>
            </p:cNvSpPr>
            <p:nvPr/>
          </p:nvSpPr>
          <p:spPr bwMode="auto">
            <a:xfrm>
              <a:off x="4462" y="2190"/>
              <a:ext cx="812" cy="1056"/>
            </a:xfrm>
            <a:custGeom>
              <a:avLst/>
              <a:gdLst>
                <a:gd name="T0" fmla="*/ 0 w 1284"/>
                <a:gd name="T1" fmla="*/ 1068 h 1068"/>
                <a:gd name="T2" fmla="*/ 948 w 1284"/>
                <a:gd name="T3" fmla="*/ 1068 h 1068"/>
                <a:gd name="T4" fmla="*/ 1284 w 1284"/>
                <a:gd name="T5" fmla="*/ 0 h 1068"/>
                <a:gd name="T6" fmla="*/ 0 60000 65536"/>
                <a:gd name="T7" fmla="*/ 0 60000 65536"/>
                <a:gd name="T8" fmla="*/ 0 60000 65536"/>
                <a:gd name="T9" fmla="*/ 0 w 1284"/>
                <a:gd name="T10" fmla="*/ 0 h 1068"/>
                <a:gd name="T11" fmla="*/ 1284 w 1284"/>
                <a:gd name="T12" fmla="*/ 1068 h 1068"/>
              </a:gdLst>
              <a:ahLst/>
              <a:cxnLst>
                <a:cxn ang="T6">
                  <a:pos x="T0" y="T1"/>
                </a:cxn>
                <a:cxn ang="T7">
                  <a:pos x="T2" y="T3"/>
                </a:cxn>
                <a:cxn ang="T8">
                  <a:pos x="T4" y="T5"/>
                </a:cxn>
              </a:cxnLst>
              <a:rect l="T9" t="T10" r="T11" b="T12"/>
              <a:pathLst>
                <a:path w="1284" h="1068">
                  <a:moveTo>
                    <a:pt x="0" y="1068"/>
                  </a:moveTo>
                  <a:lnTo>
                    <a:pt x="948" y="1068"/>
                  </a:lnTo>
                  <a:lnTo>
                    <a:pt x="1284" y="0"/>
                  </a:lnTo>
                </a:path>
              </a:pathLst>
            </a:custGeom>
            <a:noFill/>
            <a:ln w="38100" cap="flat" cmpd="sng">
              <a:solidFill>
                <a:schemeClr val="tx1">
                  <a:lumMod val="50000"/>
                  <a:lumOff val="50000"/>
                </a:schemeClr>
              </a:solidFill>
              <a:prstDash val="solid"/>
              <a:round/>
              <a:headEnd type="none" w="med" len="med"/>
              <a:tailEnd type="triangle" w="med" len="med"/>
            </a:ln>
          </p:spPr>
          <p:txBody>
            <a:bodyPr anchor="ctr"/>
            <a:lstStyle/>
            <a:p>
              <a:pPr eaLnBrk="0" hangingPunct="0"/>
              <a:endParaRPr lang="en-US"/>
            </a:p>
          </p:txBody>
        </p:sp>
      </p:grpSp>
      <p:sp>
        <p:nvSpPr>
          <p:cNvPr id="48"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80235"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1" fill="hold"/>
                                        <p:tgtEl>
                                          <p:spTgt spid="3"/>
                                        </p:tgtEl>
                                        <p:attrNameLst>
                                          <p:attrName/>
                                        </p:attrNameLst>
                                      </p:cBhvr>
                                    </p:anim>
                                  </p:childTnLst>
                                </p:cTn>
                              </p:par>
                              <p:par>
                                <p:cTn id="13" presetID="24" presetClass="entr" presetSubtype="0" fill="hold" grpId="0" nodeType="withEffect">
                                  <p:stCondLst>
                                    <p:cond delay="0"/>
                                  </p:stCondLst>
                                  <p:childTnLst>
                                    <p:set>
                                      <p:cBhvr>
                                        <p:cTn id="14" dur="1" fill="hold">
                                          <p:stCondLst>
                                            <p:cond delay="0"/>
                                          </p:stCondLst>
                                        </p:cTn>
                                        <p:tgtEl>
                                          <p:spTgt spid="199689"/>
                                        </p:tgtEl>
                                        <p:attrNameLst>
                                          <p:attrName>style.visibility</p:attrName>
                                        </p:attrNameLst>
                                      </p:cBhvr>
                                      <p:to>
                                        <p:strVal val="visible"/>
                                      </p:to>
                                    </p:set>
                                    <p:anim to="" calcmode="lin" valueType="num">
                                      <p:cBhvr>
                                        <p:cTn id="15" dur="1" fill="hold"/>
                                        <p:tgtEl>
                                          <p:spTgt spid="199689"/>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to="" calcmode="lin" valueType="num">
                                      <p:cBhvr>
                                        <p:cTn id="20" dur="1" fill="hold"/>
                                        <p:tgtEl>
                                          <p:spTgt spid="7"/>
                                        </p:tgtEl>
                                        <p:attrNameLst>
                                          <p:attrName/>
                                        </p:attrNameLst>
                                      </p:cBhvr>
                                    </p:anim>
                                  </p:childTnLst>
                                </p:cTn>
                              </p:par>
                            </p:childTnLst>
                          </p:cTn>
                        </p:par>
                      </p:childTnLst>
                    </p:cTn>
                  </p:par>
                  <p:par>
                    <p:cTn id="21" fill="hold">
                      <p:stCondLst>
                        <p:cond delay="indefinite"/>
                      </p:stCondLst>
                      <p:childTnLst>
                        <p:par>
                          <p:cTn id="22" fill="hold">
                            <p:stCondLst>
                              <p:cond delay="0"/>
                            </p:stCondLst>
                            <p:childTnLst>
                              <p:par>
                                <p:cTn id="23" presetID="24"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to="" calcmode="lin" valueType="num">
                                      <p:cBhvr>
                                        <p:cTn id="25" dur="1" fill="hold"/>
                                        <p:tgtEl>
                                          <p:spTgt spid="5"/>
                                        </p:tgtEl>
                                        <p:attrNameLst>
                                          <p:attrName/>
                                        </p:attrNameLst>
                                      </p:cBhvr>
                                    </p:anim>
                                  </p:childTnLst>
                                </p:cTn>
                              </p:par>
                              <p:par>
                                <p:cTn id="26" presetID="1"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9" grpId="0" animBg="1"/>
      <p:bldP spid="4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 P</a:t>
            </a:r>
            <a:r>
              <a:rPr lang="en-US" dirty="0" smtClean="0"/>
              <a:t>aso </a:t>
            </a:r>
            <a:r>
              <a:rPr lang="en-US" dirty="0" smtClean="0"/>
              <a:t>4 </a:t>
            </a:r>
            <a:r>
              <a:rPr lang="en-US" dirty="0" err="1" smtClean="0"/>
              <a:t>Seguridad</a:t>
            </a:r>
            <a:r>
              <a:rPr lang="en-US" dirty="0" smtClean="0"/>
              <a:t> de </a:t>
            </a:r>
            <a:r>
              <a:rPr lang="en-US" dirty="0" err="1" smtClean="0"/>
              <a:t>tarjeta</a:t>
            </a:r>
            <a:r>
              <a:rPr lang="en-US" dirty="0" smtClean="0"/>
              <a:t> 7/7</a:t>
            </a:r>
          </a:p>
        </p:txBody>
      </p:sp>
      <p:sp>
        <p:nvSpPr>
          <p:cNvPr id="182276" name="Rectangle 8"/>
          <p:cNvSpPr>
            <a:spLocks noGrp="1" noChangeArrowheads="1"/>
          </p:cNvSpPr>
          <p:nvPr>
            <p:ph idx="1"/>
          </p:nvPr>
        </p:nvSpPr>
        <p:spPr>
          <a:xfrm>
            <a:off x="419100" y="1262063"/>
            <a:ext cx="7904163" cy="5043487"/>
          </a:xfrm>
        </p:spPr>
        <p:txBody>
          <a:bodyPr/>
          <a:lstStyle/>
          <a:p>
            <a:pPr eaLnBrk="1" hangingPunct="1">
              <a:lnSpc>
                <a:spcPct val="90000"/>
              </a:lnSpc>
              <a:buFont typeface="Wingdings" charset="2"/>
              <a:buNone/>
              <a:tabLst>
                <a:tab pos="1438275" algn="l"/>
                <a:tab pos="4124325" algn="l"/>
                <a:tab pos="4933950" algn="l"/>
              </a:tabLst>
            </a:pPr>
            <a:r>
              <a:rPr lang="en-US" smtClean="0"/>
              <a:t>Crear archivo de seguridad de tarjeta con los siguientes parámetros</a:t>
            </a:r>
          </a:p>
          <a:p>
            <a:pPr eaLnBrk="1" hangingPunct="1">
              <a:lnSpc>
                <a:spcPct val="90000"/>
              </a:lnSpc>
              <a:tabLst>
                <a:tab pos="1438275" algn="l"/>
                <a:tab pos="4124325" algn="l"/>
                <a:tab pos="4933950" algn="l"/>
              </a:tabLst>
            </a:pPr>
            <a:r>
              <a:rPr lang="en-US" smtClean="0"/>
              <a:t>número de serie (ICCID)</a:t>
            </a:r>
          </a:p>
          <a:p>
            <a:pPr lvl="1" eaLnBrk="1" hangingPunct="1">
              <a:lnSpc>
                <a:spcPct val="90000"/>
              </a:lnSpc>
              <a:tabLst>
                <a:tab pos="1438275" algn="l"/>
                <a:tab pos="4124325" algn="l"/>
                <a:tab pos="4933950" algn="l"/>
              </a:tabLst>
            </a:pPr>
            <a:r>
              <a:rPr lang="en-US" b="1" smtClean="0"/>
              <a:t>Card 1</a:t>
            </a:r>
            <a:r>
              <a:rPr lang="en-US" smtClean="0"/>
              <a:t>	8910664000000007830	</a:t>
            </a:r>
            <a:r>
              <a:rPr lang="en-US" b="1" smtClean="0"/>
              <a:t>Card 6</a:t>
            </a:r>
            <a:r>
              <a:rPr lang="en-US" smtClean="0"/>
              <a:t>	8910663000000000224</a:t>
            </a:r>
          </a:p>
          <a:p>
            <a:pPr lvl="1" eaLnBrk="1" hangingPunct="1">
              <a:lnSpc>
                <a:spcPct val="90000"/>
              </a:lnSpc>
              <a:tabLst>
                <a:tab pos="1438275" algn="l"/>
                <a:tab pos="4124325" algn="l"/>
                <a:tab pos="4933950" algn="l"/>
              </a:tabLst>
            </a:pPr>
            <a:r>
              <a:rPr lang="en-US" b="1" smtClean="0"/>
              <a:t>Card 2</a:t>
            </a:r>
            <a:r>
              <a:rPr lang="en-US" smtClean="0"/>
              <a:t>	8910662000000000472	</a:t>
            </a:r>
            <a:r>
              <a:rPr lang="en-US" b="1" smtClean="0"/>
              <a:t>Card 7</a:t>
            </a:r>
            <a:r>
              <a:rPr lang="en-US" smtClean="0"/>
              <a:t>	8910662000000002619</a:t>
            </a:r>
          </a:p>
          <a:p>
            <a:pPr lvl="1" eaLnBrk="1" hangingPunct="1">
              <a:lnSpc>
                <a:spcPct val="90000"/>
              </a:lnSpc>
              <a:tabLst>
                <a:tab pos="1438275" algn="l"/>
                <a:tab pos="4124325" algn="l"/>
                <a:tab pos="4933950" algn="l"/>
              </a:tabLst>
            </a:pPr>
            <a:r>
              <a:rPr lang="en-US" b="1" smtClean="0"/>
              <a:t>Card 3</a:t>
            </a:r>
            <a:r>
              <a:rPr lang="en-US" smtClean="0"/>
              <a:t>	8910663000000008003	</a:t>
            </a:r>
            <a:r>
              <a:rPr lang="en-US" b="1" smtClean="0"/>
              <a:t>Card 8</a:t>
            </a:r>
            <a:r>
              <a:rPr lang="en-US" smtClean="0"/>
              <a:t>	8910662000000002627</a:t>
            </a:r>
          </a:p>
          <a:p>
            <a:pPr lvl="1" eaLnBrk="1" hangingPunct="1">
              <a:lnSpc>
                <a:spcPct val="90000"/>
              </a:lnSpc>
              <a:tabLst>
                <a:tab pos="1438275" algn="l"/>
                <a:tab pos="4124325" algn="l"/>
                <a:tab pos="4933950" algn="l"/>
              </a:tabLst>
            </a:pPr>
            <a:r>
              <a:rPr lang="en-US" b="1" smtClean="0"/>
              <a:t>Card 4</a:t>
            </a:r>
            <a:r>
              <a:rPr lang="en-US" smtClean="0"/>
              <a:t>	8910664000000007772	</a:t>
            </a:r>
            <a:r>
              <a:rPr lang="en-US" b="1" smtClean="0"/>
              <a:t>Card 9</a:t>
            </a:r>
            <a:r>
              <a:rPr lang="en-US" smtClean="0"/>
              <a:t>	8910663000000000232</a:t>
            </a:r>
          </a:p>
          <a:p>
            <a:pPr lvl="1" eaLnBrk="1" hangingPunct="1">
              <a:lnSpc>
                <a:spcPct val="90000"/>
              </a:lnSpc>
              <a:tabLst>
                <a:tab pos="1438275" algn="l"/>
                <a:tab pos="4124325" algn="l"/>
                <a:tab pos="4933950" algn="l"/>
              </a:tabLst>
            </a:pPr>
            <a:r>
              <a:rPr lang="en-US" b="1" smtClean="0"/>
              <a:t>Card 5</a:t>
            </a:r>
            <a:r>
              <a:rPr lang="en-US" smtClean="0"/>
              <a:t>	8910664000000007822	</a:t>
            </a:r>
            <a:r>
              <a:rPr lang="en-US" b="1" smtClean="0"/>
              <a:t>Card 10</a:t>
            </a:r>
            <a:r>
              <a:rPr lang="en-US" smtClean="0"/>
              <a:t>	8910664000000007731</a:t>
            </a:r>
          </a:p>
          <a:p>
            <a:pPr eaLnBrk="1" hangingPunct="1">
              <a:lnSpc>
                <a:spcPct val="90000"/>
              </a:lnSpc>
              <a:tabLst>
                <a:tab pos="1438275" algn="l"/>
                <a:tab pos="4124325" algn="l"/>
                <a:tab pos="4933950" algn="l"/>
              </a:tabLst>
            </a:pPr>
            <a:r>
              <a:rPr lang="en-US" smtClean="0"/>
              <a:t>Dominio de seguridad= "A000000018434D08090A0B0C000000"</a:t>
            </a:r>
          </a:p>
          <a:p>
            <a:pPr lvl="1" eaLnBrk="1" hangingPunct="1">
              <a:lnSpc>
                <a:spcPct val="90000"/>
              </a:lnSpc>
              <a:tabLst>
                <a:tab pos="1438275" algn="l"/>
                <a:tab pos="4124325" algn="l"/>
                <a:tab pos="4933950" algn="l"/>
              </a:tabLst>
            </a:pPr>
            <a:r>
              <a:rPr lang="en-US" sz="1800" smtClean="0"/>
              <a:t>defaultSyncID="default"</a:t>
            </a:r>
          </a:p>
          <a:p>
            <a:pPr lvl="1" eaLnBrk="1" hangingPunct="1">
              <a:lnSpc>
                <a:spcPct val="90000"/>
              </a:lnSpc>
              <a:tabLst>
                <a:tab pos="1438275" algn="l"/>
                <a:tab pos="4124325" algn="l"/>
                <a:tab pos="4933950" algn="l"/>
              </a:tabLst>
            </a:pPr>
            <a:r>
              <a:rPr lang="en-US" sz="1800" smtClean="0"/>
              <a:t>implicitRcAlgoNumber="6"</a:t>
            </a:r>
          </a:p>
          <a:p>
            <a:pPr lvl="1" eaLnBrk="1" hangingPunct="1">
              <a:lnSpc>
                <a:spcPct val="90000"/>
              </a:lnSpc>
              <a:tabLst>
                <a:tab pos="1438275" algn="l"/>
                <a:tab pos="4124325" algn="l"/>
                <a:tab pos="4933950" algn="l"/>
              </a:tabLst>
            </a:pPr>
            <a:r>
              <a:rPr lang="en-US" sz="1800" smtClean="0"/>
              <a:t>proprietaryRcAlgoNumber="6"</a:t>
            </a:r>
          </a:p>
          <a:p>
            <a:pPr lvl="1" eaLnBrk="1" hangingPunct="1">
              <a:lnSpc>
                <a:spcPct val="90000"/>
              </a:lnSpc>
              <a:tabLst>
                <a:tab pos="1438275" algn="l"/>
                <a:tab pos="4124325" algn="l"/>
                <a:tab pos="4933950" algn="l"/>
              </a:tabLst>
            </a:pPr>
            <a:r>
              <a:rPr lang="en-US" sz="1800" smtClean="0"/>
              <a:t>Sync value="0000000000"</a:t>
            </a:r>
          </a:p>
          <a:p>
            <a:pPr lvl="1" eaLnBrk="1" hangingPunct="1">
              <a:lnSpc>
                <a:spcPct val="90000"/>
              </a:lnSpc>
              <a:tabLst>
                <a:tab pos="1438275" algn="l"/>
                <a:tab pos="4124325" algn="l"/>
                <a:tab pos="4933950" algn="l"/>
              </a:tabLst>
            </a:pPr>
            <a:r>
              <a:rPr lang="en-US" sz="1800" smtClean="0"/>
              <a:t>Keyset versionNumber="2"</a:t>
            </a:r>
          </a:p>
          <a:p>
            <a:pPr lvl="2" eaLnBrk="1" hangingPunct="1">
              <a:lnSpc>
                <a:spcPct val="90000"/>
              </a:lnSpc>
              <a:tabLst>
                <a:tab pos="1438275" algn="l"/>
                <a:tab pos="4124325" algn="l"/>
                <a:tab pos="4933950" algn="l"/>
              </a:tabLst>
            </a:pPr>
            <a:r>
              <a:rPr lang="en-US" sz="1600" smtClean="0"/>
              <a:t>Kic value="30423042304430443045304530463046“</a:t>
            </a:r>
          </a:p>
          <a:p>
            <a:pPr lvl="2" eaLnBrk="1" hangingPunct="1">
              <a:lnSpc>
                <a:spcPct val="90000"/>
              </a:lnSpc>
              <a:tabLst>
                <a:tab pos="1438275" algn="l"/>
                <a:tab pos="4124325" algn="l"/>
                <a:tab pos="4933950" algn="l"/>
              </a:tabLst>
            </a:pPr>
            <a:r>
              <a:rPr lang="en-US" sz="1600" smtClean="0"/>
              <a:t>algoNumber="12"</a:t>
            </a:r>
          </a:p>
          <a:p>
            <a:pPr lvl="2" eaLnBrk="1" hangingPunct="1">
              <a:lnSpc>
                <a:spcPct val="90000"/>
              </a:lnSpc>
              <a:tabLst>
                <a:tab pos="1438275" algn="l"/>
                <a:tab pos="4124325" algn="l"/>
                <a:tab pos="4933950" algn="l"/>
              </a:tabLst>
            </a:pPr>
            <a:r>
              <a:rPr lang="en-US" sz="1600" smtClean="0"/>
              <a:t>Kid value="0123456789ABCDEF100276FEDCBA0123“</a:t>
            </a:r>
          </a:p>
          <a:p>
            <a:pPr lvl="2" eaLnBrk="1" hangingPunct="1">
              <a:lnSpc>
                <a:spcPct val="90000"/>
              </a:lnSpc>
              <a:tabLst>
                <a:tab pos="1438275" algn="l"/>
                <a:tab pos="4124325" algn="l"/>
                <a:tab pos="4933950" algn="l"/>
              </a:tabLst>
            </a:pPr>
            <a:r>
              <a:rPr lang="en-US" sz="1600" smtClean="0"/>
              <a:t>algoNumber="3"</a:t>
            </a:r>
          </a:p>
        </p:txBody>
      </p:sp>
      <p:sp>
        <p:nvSpPr>
          <p:cNvPr id="182277" name="Slide Number Placeholder 3"/>
          <p:cNvSpPr>
            <a:spLocks noGrp="1"/>
          </p:cNvSpPr>
          <p:nvPr>
            <p:ph type="sldNum" sz="quarter" idx="10"/>
          </p:nvPr>
        </p:nvSpPr>
        <p:spPr bwMode="auto">
          <a:noFill/>
          <a:ln>
            <a:miter lim="800000"/>
            <a:headEnd/>
            <a:tailEnd/>
          </a:ln>
        </p:spPr>
        <p:txBody>
          <a:bodyPr/>
          <a:lstStyle/>
          <a:p>
            <a:fld id="{0FD7D3A5-953C-469C-A1D3-A32ABFA79108}" type="slidenum">
              <a:rPr lang="fr-FR"/>
              <a:pPr/>
              <a:t>54</a:t>
            </a:fld>
            <a:endParaRPr lang="fr-FR"/>
          </a:p>
        </p:txBody>
      </p:sp>
      <p:pic>
        <p:nvPicPr>
          <p:cNvPr id="182278" name="Picture 6"/>
          <p:cNvPicPr>
            <a:picLocks noChangeArrowheads="1"/>
          </p:cNvPicPr>
          <p:nvPr/>
        </p:nvPicPr>
        <p:blipFill>
          <a:blip r:embed="rId3" cstate="print"/>
          <a:srcRect/>
          <a:stretch>
            <a:fillRect/>
          </a:stretch>
        </p:blipFill>
        <p:spPr bwMode="auto">
          <a:xfrm>
            <a:off x="7576456" y="4209143"/>
            <a:ext cx="1186543" cy="1521732"/>
          </a:xfrm>
          <a:prstGeom prst="rect">
            <a:avLst/>
          </a:prstGeom>
          <a:noFill/>
          <a:ln w="12700">
            <a:noFill/>
            <a:miter lim="800000"/>
            <a:headEnd/>
            <a:tailEnd/>
          </a:ln>
        </p:spPr>
      </p:pic>
      <p:pic>
        <p:nvPicPr>
          <p:cNvPr id="182279" name="Picture 7" descr="paper_pen"/>
          <p:cNvPicPr>
            <a:picLocks noChangeAspect="1" noChangeArrowheads="1"/>
          </p:cNvPicPr>
          <p:nvPr/>
        </p:nvPicPr>
        <p:blipFill>
          <a:blip r:embed="rId4" cstate="print"/>
          <a:srcRect/>
          <a:stretch>
            <a:fillRect/>
          </a:stretch>
        </p:blipFill>
        <p:spPr bwMode="auto">
          <a:xfrm>
            <a:off x="7553325" y="952500"/>
            <a:ext cx="1284288" cy="1676400"/>
          </a:xfrm>
          <a:prstGeom prst="rect">
            <a:avLst/>
          </a:prstGeom>
          <a:noFill/>
          <a:ln w="9525">
            <a:noFill/>
            <a:miter lim="800000"/>
            <a:headEnd/>
            <a:tailEnd/>
          </a:ln>
        </p:spPr>
      </p:pic>
      <p:sp>
        <p:nvSpPr>
          <p:cNvPr id="12"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82282"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r>
              <a:rPr lang="en-US" smtClean="0"/>
              <a:t>Resumen</a:t>
            </a:r>
          </a:p>
        </p:txBody>
      </p:sp>
      <p:sp>
        <p:nvSpPr>
          <p:cNvPr id="184323" name="Rectangle 3"/>
          <p:cNvSpPr>
            <a:spLocks noGrp="1" noChangeArrowheads="1"/>
          </p:cNvSpPr>
          <p:nvPr>
            <p:ph idx="1"/>
          </p:nvPr>
        </p:nvSpPr>
        <p:spPr>
          <a:xfrm>
            <a:off x="685800" y="1738313"/>
            <a:ext cx="8051800" cy="3568700"/>
          </a:xfrm>
        </p:spPr>
        <p:txBody>
          <a:bodyPr/>
          <a:lstStyle/>
          <a:p>
            <a:pPr eaLnBrk="1" hangingPunct="1"/>
            <a:r>
              <a:rPr lang="en-US" sz="3200" dirty="0" smtClean="0">
                <a:solidFill>
                  <a:srgbClr val="BFBFBF"/>
                </a:solidFill>
              </a:rPr>
              <a:t> </a:t>
            </a:r>
            <a:r>
              <a:rPr lang="en-US" sz="3200" dirty="0" err="1" smtClean="0">
                <a:solidFill>
                  <a:srgbClr val="BFBFBF"/>
                </a:solidFill>
              </a:rPr>
              <a:t>Resumen</a:t>
            </a:r>
            <a:endParaRPr lang="en-US" sz="3200" dirty="0" smtClean="0">
              <a:solidFill>
                <a:srgbClr val="BFBFBF"/>
              </a:solidFill>
            </a:endParaRPr>
          </a:p>
          <a:p>
            <a:pPr eaLnBrk="1" hangingPunct="1"/>
            <a:r>
              <a:rPr lang="en-US" sz="3200" dirty="0" smtClean="0">
                <a:solidFill>
                  <a:srgbClr val="BFBFBF"/>
                </a:solidFill>
              </a:rPr>
              <a:t> </a:t>
            </a:r>
            <a:r>
              <a:rPr lang="en-US" sz="3200" dirty="0" err="1" smtClean="0">
                <a:solidFill>
                  <a:srgbClr val="BFBFBF"/>
                </a:solidFill>
              </a:rPr>
              <a:t>Suministro</a:t>
            </a:r>
            <a:r>
              <a:rPr lang="en-US" sz="3200" dirty="0" smtClean="0">
                <a:solidFill>
                  <a:srgbClr val="BFBFBF"/>
                </a:solidFill>
              </a:rPr>
              <a:t> de </a:t>
            </a:r>
            <a:r>
              <a:rPr lang="en-US" sz="3200" dirty="0" err="1" smtClean="0">
                <a:solidFill>
                  <a:srgbClr val="BFBFBF"/>
                </a:solidFill>
              </a:rPr>
              <a:t>tarjetas</a:t>
            </a:r>
            <a:r>
              <a:rPr lang="en-US" sz="3200" dirty="0" smtClean="0">
                <a:solidFill>
                  <a:srgbClr val="BFBFBF"/>
                </a:solidFill>
              </a:rPr>
              <a:t> en 4 </a:t>
            </a:r>
            <a:r>
              <a:rPr lang="en-US" sz="3200" dirty="0" err="1" smtClean="0">
                <a:solidFill>
                  <a:srgbClr val="BFBFBF"/>
                </a:solidFill>
              </a:rPr>
              <a:t>pasos</a:t>
            </a:r>
            <a:endParaRPr lang="en-US" sz="3200" dirty="0" smtClean="0">
              <a:solidFill>
                <a:srgbClr val="BFBFBF"/>
              </a:solidFill>
            </a:endParaRPr>
          </a:p>
          <a:p>
            <a:pPr eaLnBrk="1" hangingPunct="1"/>
            <a:r>
              <a:rPr lang="en-US" sz="3200" dirty="0" smtClean="0">
                <a:solidFill>
                  <a:srgbClr val="BFBFBF"/>
                </a:solidFill>
              </a:rPr>
              <a:t> </a:t>
            </a:r>
            <a:r>
              <a:rPr lang="en-US" sz="3200" dirty="0" smtClean="0"/>
              <a:t>Para </a:t>
            </a:r>
            <a:r>
              <a:rPr lang="en-US" sz="3200" dirty="0" err="1" smtClean="0"/>
              <a:t>crear</a:t>
            </a:r>
            <a:r>
              <a:rPr lang="en-US" sz="3200" dirty="0" smtClean="0"/>
              <a:t> </a:t>
            </a:r>
            <a:r>
              <a:rPr lang="en-US" sz="3200" dirty="0" err="1" smtClean="0"/>
              <a:t>una</a:t>
            </a:r>
            <a:r>
              <a:rPr lang="en-US" sz="3200" dirty="0" smtClean="0"/>
              <a:t> </a:t>
            </a:r>
            <a:r>
              <a:rPr lang="en-US" sz="3200" dirty="0" err="1" smtClean="0"/>
              <a:t>instancia</a:t>
            </a:r>
            <a:r>
              <a:rPr lang="en-US" sz="3200" dirty="0" smtClean="0"/>
              <a:t> de </a:t>
            </a:r>
            <a:r>
              <a:rPr lang="en-US" sz="3200" dirty="0" err="1" smtClean="0"/>
              <a:t>tarjeta</a:t>
            </a:r>
            <a:endParaRPr lang="en-US" sz="3200" dirty="0" smtClean="0"/>
          </a:p>
          <a:p>
            <a:pPr eaLnBrk="1" hangingPunct="1"/>
            <a:r>
              <a:rPr lang="en-US" sz="3200" dirty="0" smtClean="0">
                <a:solidFill>
                  <a:srgbClr val="BFBFBF"/>
                </a:solidFill>
              </a:rPr>
              <a:t> </a:t>
            </a:r>
            <a:r>
              <a:rPr lang="en-US" sz="3200" dirty="0" err="1" smtClean="0">
                <a:solidFill>
                  <a:srgbClr val="BFBFBF"/>
                </a:solidFill>
              </a:rPr>
              <a:t>Administración</a:t>
            </a:r>
            <a:r>
              <a:rPr lang="en-US" sz="3200" dirty="0" smtClean="0">
                <a:solidFill>
                  <a:srgbClr val="BFBFBF"/>
                </a:solidFill>
              </a:rPr>
              <a:t> de claves de </a:t>
            </a:r>
            <a:r>
              <a:rPr lang="en-US" sz="3200" dirty="0" err="1" smtClean="0">
                <a:solidFill>
                  <a:srgbClr val="BFBFBF"/>
                </a:solidFill>
              </a:rPr>
              <a:t>transporte</a:t>
            </a:r>
            <a:endParaRPr lang="en-US" sz="3200" dirty="0" smtClean="0">
              <a:solidFill>
                <a:srgbClr val="BFBFBF"/>
              </a:solidFill>
            </a:endParaRPr>
          </a:p>
          <a:p>
            <a:pPr eaLnBrk="1" hangingPunct="1"/>
            <a:r>
              <a:rPr lang="en-US" sz="3200" dirty="0" smtClean="0">
                <a:solidFill>
                  <a:srgbClr val="BFBFBF"/>
                </a:solidFill>
              </a:rPr>
              <a:t> </a:t>
            </a:r>
            <a:r>
              <a:rPr lang="en-US" sz="3200" dirty="0" err="1" smtClean="0">
                <a:solidFill>
                  <a:srgbClr val="BFBFBF"/>
                </a:solidFill>
              </a:rPr>
              <a:t>Soporte</a:t>
            </a:r>
            <a:r>
              <a:rPr lang="en-US" sz="3200" dirty="0" smtClean="0">
                <a:solidFill>
                  <a:srgbClr val="BFBFBF"/>
                </a:solidFill>
              </a:rPr>
              <a:t> </a:t>
            </a:r>
            <a:r>
              <a:rPr lang="en-US" sz="3200" dirty="0" err="1" smtClean="0">
                <a:solidFill>
                  <a:srgbClr val="BFBFBF"/>
                </a:solidFill>
              </a:rPr>
              <a:t>LinqUS</a:t>
            </a:r>
            <a:endParaRPr lang="en-US" sz="3200" dirty="0" smtClean="0">
              <a:solidFill>
                <a:srgbClr val="BFBFBF"/>
              </a:solidFill>
            </a:endParaRPr>
          </a:p>
        </p:txBody>
      </p:sp>
      <p:sp>
        <p:nvSpPr>
          <p:cNvPr id="184324" name="Slide Number Placeholder 3"/>
          <p:cNvSpPr>
            <a:spLocks noGrp="1"/>
          </p:cNvSpPr>
          <p:nvPr>
            <p:ph type="sldNum" sz="quarter" idx="10"/>
          </p:nvPr>
        </p:nvSpPr>
        <p:spPr bwMode="auto">
          <a:noFill/>
          <a:ln>
            <a:miter lim="800000"/>
            <a:headEnd/>
            <a:tailEnd/>
          </a:ln>
        </p:spPr>
        <p:txBody>
          <a:bodyPr/>
          <a:lstStyle/>
          <a:p>
            <a:fld id="{9D8AE778-AFFA-477B-A05D-A5097ACD1932}" type="slidenum">
              <a:rPr lang="fr-FR"/>
              <a:pPr/>
              <a:t>55</a:t>
            </a:fld>
            <a:endParaRPr lang="fr-FR"/>
          </a:p>
        </p:txBody>
      </p:sp>
      <p:sp>
        <p:nvSpPr>
          <p:cNvPr id="6"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84326"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538163" y="401638"/>
            <a:ext cx="7450137" cy="550862"/>
          </a:xfrm>
        </p:spPr>
        <p:txBody>
          <a:bodyPr/>
          <a:lstStyle/>
          <a:p>
            <a:pPr eaLnBrk="1" hangingPunct="1"/>
            <a:r>
              <a:rPr lang="en-US" smtClean="0"/>
              <a:t>Aprovisionamiento de tarjeta en 4 pasos </a:t>
            </a:r>
          </a:p>
        </p:txBody>
      </p:sp>
      <p:sp>
        <p:nvSpPr>
          <p:cNvPr id="186371" name="Slide Number Placeholder 3"/>
          <p:cNvSpPr>
            <a:spLocks noGrp="1"/>
          </p:cNvSpPr>
          <p:nvPr>
            <p:ph type="sldNum" sz="quarter" idx="10"/>
          </p:nvPr>
        </p:nvSpPr>
        <p:spPr bwMode="auto">
          <a:noFill/>
          <a:ln>
            <a:miter lim="800000"/>
            <a:headEnd/>
            <a:tailEnd/>
          </a:ln>
        </p:spPr>
        <p:txBody>
          <a:bodyPr/>
          <a:lstStyle/>
          <a:p>
            <a:fld id="{4C6C2E8D-BEC6-4BF0-A347-59C2D38E2288}" type="slidenum">
              <a:rPr lang="fr-FR"/>
              <a:pPr/>
              <a:t>56</a:t>
            </a:fld>
            <a:endParaRPr lang="fr-FR"/>
          </a:p>
        </p:txBody>
      </p:sp>
      <p:pic>
        <p:nvPicPr>
          <p:cNvPr id="186372" name="Picture 3"/>
          <p:cNvPicPr>
            <a:picLocks noChangeAspect="1" noChangeArrowheads="1"/>
          </p:cNvPicPr>
          <p:nvPr/>
        </p:nvPicPr>
        <p:blipFill>
          <a:blip r:embed="rId3" cstate="print"/>
          <a:srcRect/>
          <a:stretch>
            <a:fillRect/>
          </a:stretch>
        </p:blipFill>
        <p:spPr bwMode="auto">
          <a:xfrm>
            <a:off x="814388" y="3295650"/>
            <a:ext cx="2447925" cy="2057400"/>
          </a:xfrm>
          <a:prstGeom prst="rect">
            <a:avLst/>
          </a:prstGeom>
          <a:noFill/>
          <a:ln w="9525">
            <a:noFill/>
            <a:miter lim="800000"/>
            <a:headEnd/>
            <a:tailEnd/>
          </a:ln>
        </p:spPr>
      </p:pic>
      <p:pic>
        <p:nvPicPr>
          <p:cNvPr id="186373" name="Picture 4"/>
          <p:cNvPicPr>
            <a:picLocks noChangeAspect="1" noChangeArrowheads="1"/>
          </p:cNvPicPr>
          <p:nvPr/>
        </p:nvPicPr>
        <p:blipFill>
          <a:blip r:embed="rId4" cstate="print"/>
          <a:srcRect/>
          <a:stretch>
            <a:fillRect/>
          </a:stretch>
        </p:blipFill>
        <p:spPr bwMode="auto">
          <a:xfrm>
            <a:off x="5881688" y="3305175"/>
            <a:ext cx="2314575" cy="1981200"/>
          </a:xfrm>
          <a:prstGeom prst="rect">
            <a:avLst/>
          </a:prstGeom>
          <a:noFill/>
          <a:ln w="9525">
            <a:noFill/>
            <a:miter lim="800000"/>
            <a:headEnd/>
            <a:tailEnd/>
          </a:ln>
        </p:spPr>
      </p:pic>
      <p:pic>
        <p:nvPicPr>
          <p:cNvPr id="186374" name="Picture 5"/>
          <p:cNvPicPr>
            <a:picLocks noChangeAspect="1" noChangeArrowheads="1"/>
          </p:cNvPicPr>
          <p:nvPr/>
        </p:nvPicPr>
        <p:blipFill>
          <a:blip r:embed="rId5" cstate="print"/>
          <a:srcRect/>
          <a:stretch>
            <a:fillRect/>
          </a:stretch>
        </p:blipFill>
        <p:spPr bwMode="auto">
          <a:xfrm>
            <a:off x="3833813" y="1709738"/>
            <a:ext cx="1514475" cy="504825"/>
          </a:xfrm>
          <a:prstGeom prst="rect">
            <a:avLst/>
          </a:prstGeom>
          <a:noFill/>
          <a:ln w="9525">
            <a:noFill/>
            <a:miter lim="800000"/>
            <a:headEnd/>
            <a:tailEnd/>
          </a:ln>
        </p:spPr>
      </p:pic>
      <p:grpSp>
        <p:nvGrpSpPr>
          <p:cNvPr id="186375" name="Group 6"/>
          <p:cNvGrpSpPr>
            <a:grpSpLocks/>
          </p:cNvGrpSpPr>
          <p:nvPr/>
        </p:nvGrpSpPr>
        <p:grpSpPr bwMode="auto">
          <a:xfrm>
            <a:off x="1981200" y="2476500"/>
            <a:ext cx="4257675" cy="2238375"/>
            <a:chOff x="1248" y="1560"/>
            <a:chExt cx="2682" cy="1410"/>
          </a:xfrm>
        </p:grpSpPr>
        <p:pic>
          <p:nvPicPr>
            <p:cNvPr id="186383" name="Picture 7"/>
            <p:cNvPicPr>
              <a:picLocks noChangeAspect="1" noChangeArrowheads="1"/>
            </p:cNvPicPr>
            <p:nvPr/>
          </p:nvPicPr>
          <p:blipFill>
            <a:blip r:embed="rId6" cstate="print"/>
            <a:srcRect/>
            <a:stretch>
              <a:fillRect/>
            </a:stretch>
          </p:blipFill>
          <p:spPr bwMode="auto">
            <a:xfrm>
              <a:off x="2424" y="1560"/>
              <a:ext cx="948" cy="420"/>
            </a:xfrm>
            <a:prstGeom prst="rect">
              <a:avLst/>
            </a:prstGeom>
            <a:noFill/>
            <a:ln w="9525">
              <a:noFill/>
              <a:miter lim="800000"/>
              <a:headEnd/>
              <a:tailEnd/>
            </a:ln>
          </p:spPr>
        </p:pic>
        <p:sp>
          <p:nvSpPr>
            <p:cNvPr id="186384" name="Freeform 8"/>
            <p:cNvSpPr>
              <a:spLocks/>
            </p:cNvSpPr>
            <p:nvPr/>
          </p:nvSpPr>
          <p:spPr bwMode="auto">
            <a:xfrm>
              <a:off x="1248" y="1758"/>
              <a:ext cx="1182" cy="474"/>
            </a:xfrm>
            <a:custGeom>
              <a:avLst/>
              <a:gdLst>
                <a:gd name="T0" fmla="*/ 6 w 1182"/>
                <a:gd name="T1" fmla="*/ 474 h 474"/>
                <a:gd name="T2" fmla="*/ 0 w 1182"/>
                <a:gd name="T3" fmla="*/ 0 h 474"/>
                <a:gd name="T4" fmla="*/ 1182 w 1182"/>
                <a:gd name="T5" fmla="*/ 0 h 474"/>
                <a:gd name="T6" fmla="*/ 0 60000 65536"/>
                <a:gd name="T7" fmla="*/ 0 60000 65536"/>
                <a:gd name="T8" fmla="*/ 0 60000 65536"/>
                <a:gd name="T9" fmla="*/ 0 w 1182"/>
                <a:gd name="T10" fmla="*/ 0 h 474"/>
                <a:gd name="T11" fmla="*/ 1182 w 1182"/>
                <a:gd name="T12" fmla="*/ 474 h 474"/>
              </a:gdLst>
              <a:ahLst/>
              <a:cxnLst>
                <a:cxn ang="T6">
                  <a:pos x="T0" y="T1"/>
                </a:cxn>
                <a:cxn ang="T7">
                  <a:pos x="T2" y="T3"/>
                </a:cxn>
                <a:cxn ang="T8">
                  <a:pos x="T4" y="T5"/>
                </a:cxn>
              </a:cxnLst>
              <a:rect l="T9" t="T10" r="T11" b="T12"/>
              <a:pathLst>
                <a:path w="1182" h="474">
                  <a:moveTo>
                    <a:pt x="6" y="474"/>
                  </a:moveTo>
                  <a:lnTo>
                    <a:pt x="0" y="0"/>
                  </a:lnTo>
                  <a:lnTo>
                    <a:pt x="1182" y="0"/>
                  </a:lnTo>
                </a:path>
              </a:pathLst>
            </a:custGeom>
            <a:noFill/>
            <a:ln w="9525">
              <a:solidFill>
                <a:schemeClr val="tx1"/>
              </a:solidFill>
              <a:round/>
              <a:headEnd/>
              <a:tailEnd type="triangle" w="med" len="med"/>
            </a:ln>
          </p:spPr>
          <p:txBody>
            <a:bodyPr anchor="ctr"/>
            <a:lstStyle/>
            <a:p>
              <a:pPr eaLnBrk="0" hangingPunct="0"/>
              <a:endParaRPr lang="en-US"/>
            </a:p>
          </p:txBody>
        </p:sp>
        <p:sp>
          <p:nvSpPr>
            <p:cNvPr id="186385" name="Freeform 9"/>
            <p:cNvSpPr>
              <a:spLocks/>
            </p:cNvSpPr>
            <p:nvPr/>
          </p:nvSpPr>
          <p:spPr bwMode="auto">
            <a:xfrm>
              <a:off x="2838" y="1848"/>
              <a:ext cx="1092" cy="492"/>
            </a:xfrm>
            <a:custGeom>
              <a:avLst/>
              <a:gdLst>
                <a:gd name="T0" fmla="*/ 1092 w 1092"/>
                <a:gd name="T1" fmla="*/ 492 h 492"/>
                <a:gd name="T2" fmla="*/ 0 w 1092"/>
                <a:gd name="T3" fmla="*/ 492 h 492"/>
                <a:gd name="T4" fmla="*/ 0 w 1092"/>
                <a:gd name="T5" fmla="*/ 0 h 492"/>
                <a:gd name="T6" fmla="*/ 0 60000 65536"/>
                <a:gd name="T7" fmla="*/ 0 60000 65536"/>
                <a:gd name="T8" fmla="*/ 0 60000 65536"/>
                <a:gd name="T9" fmla="*/ 0 w 1092"/>
                <a:gd name="T10" fmla="*/ 0 h 492"/>
                <a:gd name="T11" fmla="*/ 1092 w 1092"/>
                <a:gd name="T12" fmla="*/ 492 h 492"/>
              </a:gdLst>
              <a:ahLst/>
              <a:cxnLst>
                <a:cxn ang="T6">
                  <a:pos x="T0" y="T1"/>
                </a:cxn>
                <a:cxn ang="T7">
                  <a:pos x="T2" y="T3"/>
                </a:cxn>
                <a:cxn ang="T8">
                  <a:pos x="T4" y="T5"/>
                </a:cxn>
              </a:cxnLst>
              <a:rect l="T9" t="T10" r="T11" b="T12"/>
              <a:pathLst>
                <a:path w="1092" h="492">
                  <a:moveTo>
                    <a:pt x="1092" y="492"/>
                  </a:moveTo>
                  <a:lnTo>
                    <a:pt x="0" y="492"/>
                  </a:lnTo>
                  <a:lnTo>
                    <a:pt x="0" y="0"/>
                  </a:lnTo>
                </a:path>
              </a:pathLst>
            </a:custGeom>
            <a:noFill/>
            <a:ln w="9525">
              <a:solidFill>
                <a:schemeClr val="tx1"/>
              </a:solidFill>
              <a:round/>
              <a:headEnd/>
              <a:tailEnd type="triangle" w="med" len="med"/>
            </a:ln>
          </p:spPr>
          <p:txBody>
            <a:bodyPr anchor="ctr"/>
            <a:lstStyle/>
            <a:p>
              <a:pPr eaLnBrk="0" hangingPunct="0"/>
              <a:endParaRPr lang="en-US"/>
            </a:p>
          </p:txBody>
        </p:sp>
        <p:sp>
          <p:nvSpPr>
            <p:cNvPr id="186386" name="Freeform 10"/>
            <p:cNvSpPr>
              <a:spLocks/>
            </p:cNvSpPr>
            <p:nvPr/>
          </p:nvSpPr>
          <p:spPr bwMode="auto">
            <a:xfrm>
              <a:off x="2838" y="1848"/>
              <a:ext cx="1092" cy="1122"/>
            </a:xfrm>
            <a:custGeom>
              <a:avLst/>
              <a:gdLst>
                <a:gd name="T0" fmla="*/ 1092 w 1092"/>
                <a:gd name="T1" fmla="*/ 1122 h 1122"/>
                <a:gd name="T2" fmla="*/ 6 w 1092"/>
                <a:gd name="T3" fmla="*/ 1122 h 1122"/>
                <a:gd name="T4" fmla="*/ 0 w 1092"/>
                <a:gd name="T5" fmla="*/ 0 h 1122"/>
                <a:gd name="T6" fmla="*/ 0 60000 65536"/>
                <a:gd name="T7" fmla="*/ 0 60000 65536"/>
                <a:gd name="T8" fmla="*/ 0 60000 65536"/>
                <a:gd name="T9" fmla="*/ 0 w 1092"/>
                <a:gd name="T10" fmla="*/ 0 h 1122"/>
                <a:gd name="T11" fmla="*/ 1092 w 1092"/>
                <a:gd name="T12" fmla="*/ 1122 h 1122"/>
              </a:gdLst>
              <a:ahLst/>
              <a:cxnLst>
                <a:cxn ang="T6">
                  <a:pos x="T0" y="T1"/>
                </a:cxn>
                <a:cxn ang="T7">
                  <a:pos x="T2" y="T3"/>
                </a:cxn>
                <a:cxn ang="T8">
                  <a:pos x="T4" y="T5"/>
                </a:cxn>
              </a:cxnLst>
              <a:rect l="T9" t="T10" r="T11" b="T12"/>
              <a:pathLst>
                <a:path w="1092" h="1122">
                  <a:moveTo>
                    <a:pt x="1092" y="1122"/>
                  </a:moveTo>
                  <a:lnTo>
                    <a:pt x="6" y="1122"/>
                  </a:lnTo>
                  <a:lnTo>
                    <a:pt x="0" y="0"/>
                  </a:lnTo>
                </a:path>
              </a:pathLst>
            </a:custGeom>
            <a:noFill/>
            <a:ln w="9525">
              <a:solidFill>
                <a:schemeClr val="tx1"/>
              </a:solidFill>
              <a:round/>
              <a:headEnd/>
              <a:tailEnd/>
            </a:ln>
          </p:spPr>
          <p:txBody>
            <a:bodyPr anchor="ctr"/>
            <a:lstStyle/>
            <a:p>
              <a:pPr eaLnBrk="0" hangingPunct="0"/>
              <a:endParaRPr lang="en-US"/>
            </a:p>
          </p:txBody>
        </p:sp>
      </p:grpSp>
      <p:grpSp>
        <p:nvGrpSpPr>
          <p:cNvPr id="186376" name="Group 11"/>
          <p:cNvGrpSpPr>
            <a:grpSpLocks/>
          </p:cNvGrpSpPr>
          <p:nvPr/>
        </p:nvGrpSpPr>
        <p:grpSpPr bwMode="auto">
          <a:xfrm>
            <a:off x="4514850" y="1500188"/>
            <a:ext cx="3681413" cy="1171575"/>
            <a:chOff x="2844" y="945"/>
            <a:chExt cx="2319" cy="738"/>
          </a:xfrm>
        </p:grpSpPr>
        <p:pic>
          <p:nvPicPr>
            <p:cNvPr id="186380" name="Picture 12"/>
            <p:cNvPicPr>
              <a:picLocks noChangeAspect="1" noChangeArrowheads="1"/>
            </p:cNvPicPr>
            <p:nvPr/>
          </p:nvPicPr>
          <p:blipFill>
            <a:blip r:embed="rId7" cstate="print"/>
            <a:srcRect/>
            <a:stretch>
              <a:fillRect/>
            </a:stretch>
          </p:blipFill>
          <p:spPr bwMode="auto">
            <a:xfrm>
              <a:off x="3621" y="945"/>
              <a:ext cx="1542" cy="738"/>
            </a:xfrm>
            <a:prstGeom prst="rect">
              <a:avLst/>
            </a:prstGeom>
            <a:noFill/>
            <a:ln w="9525">
              <a:noFill/>
              <a:miter lim="800000"/>
              <a:headEnd/>
              <a:tailEnd/>
            </a:ln>
          </p:spPr>
        </p:pic>
        <p:sp>
          <p:nvSpPr>
            <p:cNvPr id="186381" name="Line 13"/>
            <p:cNvSpPr>
              <a:spLocks noChangeShapeType="1"/>
            </p:cNvSpPr>
            <p:nvPr/>
          </p:nvSpPr>
          <p:spPr bwMode="auto">
            <a:xfrm flipV="1">
              <a:off x="2844" y="1386"/>
              <a:ext cx="0" cy="228"/>
            </a:xfrm>
            <a:prstGeom prst="line">
              <a:avLst/>
            </a:prstGeom>
            <a:noFill/>
            <a:ln w="9525">
              <a:solidFill>
                <a:schemeClr val="tx1"/>
              </a:solidFill>
              <a:round/>
              <a:headEnd/>
              <a:tailEnd type="triangle" w="med" len="med"/>
            </a:ln>
          </p:spPr>
          <p:txBody>
            <a:bodyPr anchor="ctr"/>
            <a:lstStyle/>
            <a:p>
              <a:endParaRPr lang="es-MX"/>
            </a:p>
          </p:txBody>
        </p:sp>
        <p:sp>
          <p:nvSpPr>
            <p:cNvPr id="186382" name="Line 14"/>
            <p:cNvSpPr>
              <a:spLocks noChangeShapeType="1"/>
            </p:cNvSpPr>
            <p:nvPr/>
          </p:nvSpPr>
          <p:spPr bwMode="auto">
            <a:xfrm flipH="1">
              <a:off x="3306" y="1236"/>
              <a:ext cx="486" cy="0"/>
            </a:xfrm>
            <a:prstGeom prst="line">
              <a:avLst/>
            </a:prstGeom>
            <a:noFill/>
            <a:ln w="9525">
              <a:solidFill>
                <a:schemeClr val="tx1"/>
              </a:solidFill>
              <a:round/>
              <a:headEnd/>
              <a:tailEnd type="triangle" w="med" len="med"/>
            </a:ln>
          </p:spPr>
          <p:txBody>
            <a:bodyPr anchor="ctr"/>
            <a:lstStyle/>
            <a:p>
              <a:endParaRPr lang="es-MX"/>
            </a:p>
          </p:txBody>
        </p:sp>
      </p:grpSp>
      <p:sp>
        <p:nvSpPr>
          <p:cNvPr id="247823" name="Rectangle 15"/>
          <p:cNvSpPr>
            <a:spLocks noChangeArrowheads="1"/>
          </p:cNvSpPr>
          <p:nvPr/>
        </p:nvSpPr>
        <p:spPr bwMode="auto">
          <a:xfrm>
            <a:off x="3800475" y="1609725"/>
            <a:ext cx="1600200" cy="74295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9"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86379"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47823"/>
                                        </p:tgtEl>
                                        <p:attrNameLst>
                                          <p:attrName>style.visibility</p:attrName>
                                        </p:attrNameLst>
                                      </p:cBhvr>
                                      <p:to>
                                        <p:strVal val="visible"/>
                                      </p:to>
                                    </p:set>
                                    <p:anim to="" calcmode="lin" valueType="num">
                                      <p:cBhvr>
                                        <p:cTn id="7" dur="1" fill="hold"/>
                                        <p:tgtEl>
                                          <p:spTgt spid="247823"/>
                                        </p:tgtEl>
                                        <p:attrNameLst>
                                          <p:attrName/>
                                        </p:attrNameLst>
                                      </p:cBhvr>
                                    </p:anim>
                                  </p:childTnLst>
                                </p:cTn>
                              </p:par>
                              <p:par>
                                <p:cTn id="8" presetID="1"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3" grpId="0" animBg="1"/>
      <p:bldP spid="1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r>
              <a:rPr lang="en-US" smtClean="0"/>
              <a:t>Instancia de tarjeta 1/3</a:t>
            </a:r>
          </a:p>
        </p:txBody>
      </p:sp>
      <p:sp>
        <p:nvSpPr>
          <p:cNvPr id="188419" name="Slide Number Placeholder 3"/>
          <p:cNvSpPr>
            <a:spLocks noGrp="1"/>
          </p:cNvSpPr>
          <p:nvPr>
            <p:ph type="sldNum" sz="quarter" idx="10"/>
          </p:nvPr>
        </p:nvSpPr>
        <p:spPr bwMode="auto">
          <a:noFill/>
          <a:ln>
            <a:miter lim="800000"/>
            <a:headEnd/>
            <a:tailEnd/>
          </a:ln>
        </p:spPr>
        <p:txBody>
          <a:bodyPr/>
          <a:lstStyle/>
          <a:p>
            <a:fld id="{125C7D47-5B04-4528-AB44-0F2EC72A8DBF}" type="slidenum">
              <a:rPr lang="fr-FR"/>
              <a:pPr/>
              <a:t>57</a:t>
            </a:fld>
            <a:endParaRPr lang="fr-FR"/>
          </a:p>
        </p:txBody>
      </p:sp>
      <p:pic>
        <p:nvPicPr>
          <p:cNvPr id="188420" name="Picture 12"/>
          <p:cNvPicPr>
            <a:picLocks noChangeAspect="1" noChangeArrowheads="1"/>
          </p:cNvPicPr>
          <p:nvPr/>
        </p:nvPicPr>
        <p:blipFill>
          <a:blip r:embed="rId3" cstate="print"/>
          <a:srcRect/>
          <a:stretch>
            <a:fillRect/>
          </a:stretch>
        </p:blipFill>
        <p:spPr bwMode="auto">
          <a:xfrm>
            <a:off x="1524000" y="1208088"/>
            <a:ext cx="6094413" cy="5097462"/>
          </a:xfrm>
          <a:prstGeom prst="rect">
            <a:avLst/>
          </a:prstGeom>
          <a:noFill/>
          <a:ln w="9525">
            <a:noFill/>
            <a:miter lim="800000"/>
            <a:headEnd/>
            <a:tailEnd/>
          </a:ln>
        </p:spPr>
      </p:pic>
      <p:grpSp>
        <p:nvGrpSpPr>
          <p:cNvPr id="188421" name="Group 11"/>
          <p:cNvGrpSpPr>
            <a:grpSpLocks/>
          </p:cNvGrpSpPr>
          <p:nvPr/>
        </p:nvGrpSpPr>
        <p:grpSpPr bwMode="auto">
          <a:xfrm>
            <a:off x="7581900" y="127000"/>
            <a:ext cx="1363663" cy="730250"/>
            <a:chOff x="4776" y="80"/>
            <a:chExt cx="859" cy="460"/>
          </a:xfrm>
        </p:grpSpPr>
        <p:pic>
          <p:nvPicPr>
            <p:cNvPr id="188428" name="Picture 4"/>
            <p:cNvPicPr>
              <a:picLocks noChangeAspect="1" noChangeArrowheads="1"/>
            </p:cNvPicPr>
            <p:nvPr/>
          </p:nvPicPr>
          <p:blipFill>
            <a:blip r:embed="rId4" cstate="print"/>
            <a:srcRect/>
            <a:stretch>
              <a:fillRect/>
            </a:stretch>
          </p:blipFill>
          <p:spPr bwMode="auto">
            <a:xfrm>
              <a:off x="4776" y="80"/>
              <a:ext cx="859" cy="460"/>
            </a:xfrm>
            <a:prstGeom prst="rect">
              <a:avLst/>
            </a:prstGeom>
            <a:noFill/>
            <a:ln w="9525">
              <a:noFill/>
              <a:miter lim="800000"/>
              <a:headEnd/>
              <a:tailEnd/>
            </a:ln>
          </p:spPr>
        </p:pic>
        <p:sp>
          <p:nvSpPr>
            <p:cNvPr id="188429" name="Rectangle 5"/>
            <p:cNvSpPr>
              <a:spLocks noChangeArrowheads="1"/>
            </p:cNvSpPr>
            <p:nvPr/>
          </p:nvSpPr>
          <p:spPr bwMode="auto">
            <a:xfrm>
              <a:off x="5112" y="108"/>
              <a:ext cx="192" cy="84"/>
            </a:xfrm>
            <a:prstGeom prst="rect">
              <a:avLst/>
            </a:prstGeom>
            <a:noFill/>
            <a:ln w="38100">
              <a:solidFill>
                <a:srgbClr val="FF9933"/>
              </a:solidFill>
              <a:prstDash val="sysDot"/>
              <a:miter lim="800000"/>
              <a:headEnd/>
              <a:tailEnd/>
            </a:ln>
          </p:spPr>
          <p:txBody>
            <a:bodyPr wrap="none" anchor="ctr"/>
            <a:lstStyle/>
            <a:p>
              <a:pPr eaLnBrk="0" hangingPunct="0"/>
              <a:endParaRPr lang="en-US"/>
            </a:p>
          </p:txBody>
        </p:sp>
      </p:grpSp>
      <p:sp>
        <p:nvSpPr>
          <p:cNvPr id="248840" name="Rectangle 8"/>
          <p:cNvSpPr>
            <a:spLocks noChangeArrowheads="1"/>
          </p:cNvSpPr>
          <p:nvPr/>
        </p:nvSpPr>
        <p:spPr bwMode="auto">
          <a:xfrm>
            <a:off x="2752725" y="1830388"/>
            <a:ext cx="1647825" cy="207962"/>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48841" name="Rectangle 9"/>
          <p:cNvSpPr>
            <a:spLocks noChangeArrowheads="1"/>
          </p:cNvSpPr>
          <p:nvPr/>
        </p:nvSpPr>
        <p:spPr bwMode="auto">
          <a:xfrm>
            <a:off x="1539875" y="2884488"/>
            <a:ext cx="1179513" cy="179387"/>
          </a:xfrm>
          <a:prstGeom prst="rect">
            <a:avLst/>
          </a:prstGeom>
          <a:noFill/>
          <a:ln w="57150">
            <a:solidFill>
              <a:srgbClr val="FF9933"/>
            </a:solidFill>
            <a:miter lim="800000"/>
            <a:headEnd/>
            <a:tailEnd/>
          </a:ln>
        </p:spPr>
        <p:txBody>
          <a:bodyPr wrap="none" anchor="ctr"/>
          <a:lstStyle/>
          <a:p>
            <a:pPr eaLnBrk="0" hangingPunct="0"/>
            <a:endParaRPr lang="en-US"/>
          </a:p>
        </p:txBody>
      </p:sp>
      <p:pic>
        <p:nvPicPr>
          <p:cNvPr id="248845" name="Picture 13"/>
          <p:cNvPicPr>
            <a:picLocks noChangeAspect="1" noChangeArrowheads="1"/>
          </p:cNvPicPr>
          <p:nvPr/>
        </p:nvPicPr>
        <p:blipFill>
          <a:blip r:embed="rId5" cstate="print"/>
          <a:srcRect/>
          <a:stretch>
            <a:fillRect/>
          </a:stretch>
        </p:blipFill>
        <p:spPr bwMode="auto">
          <a:xfrm>
            <a:off x="2757488" y="2195513"/>
            <a:ext cx="4819650" cy="2911475"/>
          </a:xfrm>
          <a:prstGeom prst="rect">
            <a:avLst/>
          </a:prstGeom>
          <a:noFill/>
          <a:ln w="9525">
            <a:noFill/>
            <a:miter lim="800000"/>
            <a:headEnd/>
            <a:tailEnd/>
          </a:ln>
        </p:spPr>
      </p:pic>
      <p:sp>
        <p:nvSpPr>
          <p:cNvPr id="248842" name="Rectangle 10"/>
          <p:cNvSpPr>
            <a:spLocks noChangeArrowheads="1"/>
          </p:cNvSpPr>
          <p:nvPr/>
        </p:nvSpPr>
        <p:spPr bwMode="auto">
          <a:xfrm>
            <a:off x="5765800" y="4738688"/>
            <a:ext cx="1235075" cy="188912"/>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4"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88427"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48840"/>
                                        </p:tgtEl>
                                        <p:attrNameLst>
                                          <p:attrName>style.visibility</p:attrName>
                                        </p:attrNameLst>
                                      </p:cBhvr>
                                      <p:to>
                                        <p:strVal val="visible"/>
                                      </p:to>
                                    </p:set>
                                    <p:anim to="" calcmode="lin" valueType="num">
                                      <p:cBhvr>
                                        <p:cTn id="7" dur="1" fill="hold"/>
                                        <p:tgtEl>
                                          <p:spTgt spid="248840"/>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48841"/>
                                        </p:tgtEl>
                                        <p:attrNameLst>
                                          <p:attrName>style.visibility</p:attrName>
                                        </p:attrNameLst>
                                      </p:cBhvr>
                                      <p:to>
                                        <p:strVal val="visible"/>
                                      </p:to>
                                    </p:set>
                                    <p:anim to="" calcmode="lin" valueType="num">
                                      <p:cBhvr>
                                        <p:cTn id="12" dur="1" fill="hold"/>
                                        <p:tgtEl>
                                          <p:spTgt spid="248841"/>
                                        </p:tgtEl>
                                        <p:attrNameLst>
                                          <p:attrName/>
                                        </p:attrNameLst>
                                      </p:cBhvr>
                                    </p:anim>
                                  </p:childTnLst>
                                </p:cTn>
                              </p:par>
                              <p:par>
                                <p:cTn id="13" presetID="1" presetClass="entr" presetSubtype="0" fill="hold" nodeType="withEffect">
                                  <p:stCondLst>
                                    <p:cond delay="2000"/>
                                  </p:stCondLst>
                                  <p:childTnLst>
                                    <p:set>
                                      <p:cBhvr>
                                        <p:cTn id="14" dur="1" fill="hold">
                                          <p:stCondLst>
                                            <p:cond delay="0"/>
                                          </p:stCondLst>
                                        </p:cTn>
                                        <p:tgtEl>
                                          <p:spTgt spid="2488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0"/>
                                          </p:stCondLst>
                                        </p:cTn>
                                        <p:tgtEl>
                                          <p:spTgt spid="248842"/>
                                        </p:tgtEl>
                                        <p:attrNameLst>
                                          <p:attrName>style.visibility</p:attrName>
                                        </p:attrNameLst>
                                      </p:cBhvr>
                                      <p:to>
                                        <p:strVal val="visible"/>
                                      </p:to>
                                    </p:set>
                                    <p:anim to="" calcmode="lin" valueType="num">
                                      <p:cBhvr>
                                        <p:cTn id="19" dur="1" fill="hold"/>
                                        <p:tgtEl>
                                          <p:spTgt spid="248842"/>
                                        </p:tgtEl>
                                        <p:attrNameLst>
                                          <p:attrName/>
                                        </p:attrNameLst>
                                      </p:cBhvr>
                                    </p:anim>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0" grpId="0" animBg="1"/>
      <p:bldP spid="248841" grpId="0" animBg="1"/>
      <p:bldP spid="248842" grpId="0" animBg="1"/>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en-US" smtClean="0"/>
              <a:t>Instancia de tarjeta 2/3</a:t>
            </a:r>
          </a:p>
        </p:txBody>
      </p:sp>
      <p:sp>
        <p:nvSpPr>
          <p:cNvPr id="190467" name="Slide Number Placeholder 3"/>
          <p:cNvSpPr>
            <a:spLocks noGrp="1"/>
          </p:cNvSpPr>
          <p:nvPr>
            <p:ph type="sldNum" sz="quarter" idx="10"/>
          </p:nvPr>
        </p:nvSpPr>
        <p:spPr bwMode="auto">
          <a:noFill/>
          <a:ln>
            <a:miter lim="800000"/>
            <a:headEnd/>
            <a:tailEnd/>
          </a:ln>
        </p:spPr>
        <p:txBody>
          <a:bodyPr/>
          <a:lstStyle/>
          <a:p>
            <a:fld id="{A0129899-BA36-47CA-A137-69ECF9603517}" type="slidenum">
              <a:rPr lang="fr-FR"/>
              <a:pPr/>
              <a:t>58</a:t>
            </a:fld>
            <a:endParaRPr lang="fr-FR"/>
          </a:p>
        </p:txBody>
      </p:sp>
      <p:pic>
        <p:nvPicPr>
          <p:cNvPr id="190468" name="Picture 33"/>
          <p:cNvPicPr>
            <a:picLocks noChangeAspect="1" noChangeArrowheads="1"/>
          </p:cNvPicPr>
          <p:nvPr/>
        </p:nvPicPr>
        <p:blipFill>
          <a:blip r:embed="rId3" cstate="print"/>
          <a:srcRect/>
          <a:stretch>
            <a:fillRect/>
          </a:stretch>
        </p:blipFill>
        <p:spPr bwMode="auto">
          <a:xfrm>
            <a:off x="566738" y="1141413"/>
            <a:ext cx="6021387" cy="5027612"/>
          </a:xfrm>
          <a:prstGeom prst="rect">
            <a:avLst/>
          </a:prstGeom>
          <a:noFill/>
          <a:ln w="9525">
            <a:noFill/>
            <a:miter lim="800000"/>
            <a:headEnd/>
            <a:tailEnd/>
          </a:ln>
        </p:spPr>
      </p:pic>
      <p:grpSp>
        <p:nvGrpSpPr>
          <p:cNvPr id="190469" name="Group 3"/>
          <p:cNvGrpSpPr>
            <a:grpSpLocks/>
          </p:cNvGrpSpPr>
          <p:nvPr/>
        </p:nvGrpSpPr>
        <p:grpSpPr bwMode="auto">
          <a:xfrm>
            <a:off x="7581900" y="127000"/>
            <a:ext cx="1363663" cy="730250"/>
            <a:chOff x="4776" y="80"/>
            <a:chExt cx="859" cy="460"/>
          </a:xfrm>
        </p:grpSpPr>
        <p:pic>
          <p:nvPicPr>
            <p:cNvPr id="190491" name="Picture 4"/>
            <p:cNvPicPr>
              <a:picLocks noChangeAspect="1" noChangeArrowheads="1"/>
            </p:cNvPicPr>
            <p:nvPr/>
          </p:nvPicPr>
          <p:blipFill>
            <a:blip r:embed="rId4" cstate="print"/>
            <a:srcRect/>
            <a:stretch>
              <a:fillRect/>
            </a:stretch>
          </p:blipFill>
          <p:spPr bwMode="auto">
            <a:xfrm>
              <a:off x="4776" y="80"/>
              <a:ext cx="859" cy="460"/>
            </a:xfrm>
            <a:prstGeom prst="rect">
              <a:avLst/>
            </a:prstGeom>
            <a:noFill/>
            <a:ln w="9525">
              <a:noFill/>
              <a:miter lim="800000"/>
              <a:headEnd/>
              <a:tailEnd/>
            </a:ln>
          </p:spPr>
        </p:pic>
        <p:sp>
          <p:nvSpPr>
            <p:cNvPr id="190492" name="Rectangle 5"/>
            <p:cNvSpPr>
              <a:spLocks noChangeArrowheads="1"/>
            </p:cNvSpPr>
            <p:nvPr/>
          </p:nvSpPr>
          <p:spPr bwMode="auto">
            <a:xfrm>
              <a:off x="5112" y="108"/>
              <a:ext cx="192" cy="84"/>
            </a:xfrm>
            <a:prstGeom prst="rect">
              <a:avLst/>
            </a:prstGeom>
            <a:noFill/>
            <a:ln w="38100">
              <a:solidFill>
                <a:srgbClr val="FF9933"/>
              </a:solidFill>
              <a:prstDash val="sysDot"/>
              <a:miter lim="800000"/>
              <a:headEnd/>
              <a:tailEnd/>
            </a:ln>
          </p:spPr>
          <p:txBody>
            <a:bodyPr wrap="none" anchor="ctr"/>
            <a:lstStyle/>
            <a:p>
              <a:pPr eaLnBrk="0" hangingPunct="0"/>
              <a:endParaRPr lang="en-US"/>
            </a:p>
          </p:txBody>
        </p:sp>
      </p:grpSp>
      <p:grpSp>
        <p:nvGrpSpPr>
          <p:cNvPr id="3" name="Group 30"/>
          <p:cNvGrpSpPr>
            <a:grpSpLocks/>
          </p:cNvGrpSpPr>
          <p:nvPr/>
        </p:nvGrpSpPr>
        <p:grpSpPr bwMode="auto">
          <a:xfrm>
            <a:off x="1898650" y="3294063"/>
            <a:ext cx="7254875" cy="2586037"/>
            <a:chOff x="1190" y="2231"/>
            <a:chExt cx="4570" cy="1629"/>
          </a:xfrm>
        </p:grpSpPr>
        <p:sp>
          <p:nvSpPr>
            <p:cNvPr id="190488" name="Text Box 18"/>
            <p:cNvSpPr txBox="1">
              <a:spLocks noChangeArrowheads="1"/>
            </p:cNvSpPr>
            <p:nvPr/>
          </p:nvSpPr>
          <p:spPr bwMode="auto">
            <a:xfrm>
              <a:off x="4376" y="2231"/>
              <a:ext cx="1384" cy="1629"/>
            </a:xfrm>
            <a:prstGeom prst="rect">
              <a:avLst/>
            </a:prstGeom>
            <a:noFill/>
            <a:ln w="9525">
              <a:noFill/>
              <a:miter lim="800000"/>
              <a:headEnd/>
              <a:tailEnd/>
            </a:ln>
          </p:spPr>
          <p:txBody>
            <a:bodyPr>
              <a:spAutoFit/>
            </a:bodyPr>
            <a:lstStyle/>
            <a:p>
              <a:pPr eaLnBrk="0" hangingPunct="0"/>
              <a:r>
                <a:rPr lang="en-US" sz="1800"/>
                <a:t>Se puede ligar una tarjeta a las referencias de otra.</a:t>
              </a:r>
            </a:p>
            <a:p>
              <a:pPr eaLnBrk="0" hangingPunct="0"/>
              <a:r>
                <a:rPr lang="en-US" sz="1800"/>
                <a:t>Este atributo se puede utilizar por una aplicación extendida para administrar tarjetas duales</a:t>
              </a:r>
            </a:p>
          </p:txBody>
        </p:sp>
        <p:sp>
          <p:nvSpPr>
            <p:cNvPr id="190489" name="Rectangle 24"/>
            <p:cNvSpPr>
              <a:spLocks noChangeArrowheads="1"/>
            </p:cNvSpPr>
            <p:nvPr/>
          </p:nvSpPr>
          <p:spPr bwMode="auto">
            <a:xfrm>
              <a:off x="1190" y="2300"/>
              <a:ext cx="546" cy="102"/>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90490" name="Line 29"/>
            <p:cNvSpPr>
              <a:spLocks noChangeShapeType="1"/>
            </p:cNvSpPr>
            <p:nvPr/>
          </p:nvSpPr>
          <p:spPr bwMode="auto">
            <a:xfrm>
              <a:off x="3834" y="2340"/>
              <a:ext cx="576" cy="0"/>
            </a:xfrm>
            <a:prstGeom prst="line">
              <a:avLst/>
            </a:prstGeom>
            <a:noFill/>
            <a:ln w="38100">
              <a:solidFill>
                <a:srgbClr val="FF9933"/>
              </a:solidFill>
              <a:round/>
              <a:headEnd/>
              <a:tailEnd type="triangle" w="med" len="med"/>
            </a:ln>
          </p:spPr>
          <p:txBody>
            <a:bodyPr anchor="ctr"/>
            <a:lstStyle/>
            <a:p>
              <a:endParaRPr lang="es-MX"/>
            </a:p>
          </p:txBody>
        </p:sp>
      </p:grpSp>
      <p:grpSp>
        <p:nvGrpSpPr>
          <p:cNvPr id="4" name="Group 27"/>
          <p:cNvGrpSpPr>
            <a:grpSpLocks/>
          </p:cNvGrpSpPr>
          <p:nvPr/>
        </p:nvGrpSpPr>
        <p:grpSpPr bwMode="auto">
          <a:xfrm>
            <a:off x="1905000" y="2919413"/>
            <a:ext cx="7199313" cy="369887"/>
            <a:chOff x="1188" y="1971"/>
            <a:chExt cx="4535" cy="233"/>
          </a:xfrm>
        </p:grpSpPr>
        <p:sp>
          <p:nvSpPr>
            <p:cNvPr id="190485" name="Line 14"/>
            <p:cNvSpPr>
              <a:spLocks noChangeShapeType="1"/>
            </p:cNvSpPr>
            <p:nvPr/>
          </p:nvSpPr>
          <p:spPr bwMode="auto">
            <a:xfrm>
              <a:off x="3832" y="2092"/>
              <a:ext cx="636" cy="0"/>
            </a:xfrm>
            <a:prstGeom prst="line">
              <a:avLst/>
            </a:prstGeom>
            <a:noFill/>
            <a:ln w="38100">
              <a:solidFill>
                <a:srgbClr val="FF9933"/>
              </a:solidFill>
              <a:round/>
              <a:headEnd/>
              <a:tailEnd type="triangle" w="med" len="med"/>
            </a:ln>
          </p:spPr>
          <p:txBody>
            <a:bodyPr anchor="ctr"/>
            <a:lstStyle/>
            <a:p>
              <a:endParaRPr lang="es-MX"/>
            </a:p>
          </p:txBody>
        </p:sp>
        <p:sp>
          <p:nvSpPr>
            <p:cNvPr id="190486" name="Text Box 15"/>
            <p:cNvSpPr txBox="1">
              <a:spLocks noChangeArrowheads="1"/>
            </p:cNvSpPr>
            <p:nvPr/>
          </p:nvSpPr>
          <p:spPr bwMode="auto">
            <a:xfrm>
              <a:off x="4476" y="1971"/>
              <a:ext cx="1247" cy="233"/>
            </a:xfrm>
            <a:prstGeom prst="rect">
              <a:avLst/>
            </a:prstGeom>
            <a:noFill/>
            <a:ln w="38100">
              <a:noFill/>
              <a:miter lim="800000"/>
              <a:headEnd/>
              <a:tailEnd/>
            </a:ln>
          </p:spPr>
          <p:txBody>
            <a:bodyPr wrap="none">
              <a:spAutoFit/>
            </a:bodyPr>
            <a:lstStyle/>
            <a:p>
              <a:pPr eaLnBrk="0" hangingPunct="0"/>
              <a:r>
                <a:rPr lang="en-US" sz="1800" b="1"/>
                <a:t>Id del suscriptor</a:t>
              </a:r>
            </a:p>
          </p:txBody>
        </p:sp>
        <p:sp>
          <p:nvSpPr>
            <p:cNvPr id="190487" name="Rectangle 22"/>
            <p:cNvSpPr>
              <a:spLocks noChangeArrowheads="1"/>
            </p:cNvSpPr>
            <p:nvPr/>
          </p:nvSpPr>
          <p:spPr bwMode="auto">
            <a:xfrm>
              <a:off x="1188" y="2046"/>
              <a:ext cx="546" cy="102"/>
            </a:xfrm>
            <a:prstGeom prst="rect">
              <a:avLst/>
            </a:prstGeom>
            <a:noFill/>
            <a:ln w="57150">
              <a:solidFill>
                <a:srgbClr val="FF9933"/>
              </a:solidFill>
              <a:miter lim="800000"/>
              <a:headEnd/>
              <a:tailEnd/>
            </a:ln>
          </p:spPr>
          <p:txBody>
            <a:bodyPr wrap="none" anchor="ctr"/>
            <a:lstStyle/>
            <a:p>
              <a:pPr eaLnBrk="0" hangingPunct="0"/>
              <a:endParaRPr lang="en-US"/>
            </a:p>
          </p:txBody>
        </p:sp>
      </p:grpSp>
      <p:grpSp>
        <p:nvGrpSpPr>
          <p:cNvPr id="5" name="Group 28"/>
          <p:cNvGrpSpPr>
            <a:grpSpLocks/>
          </p:cNvGrpSpPr>
          <p:nvPr/>
        </p:nvGrpSpPr>
        <p:grpSpPr bwMode="auto">
          <a:xfrm>
            <a:off x="1901825" y="3109913"/>
            <a:ext cx="7016750" cy="366712"/>
            <a:chOff x="1186" y="2103"/>
            <a:chExt cx="4420" cy="231"/>
          </a:xfrm>
        </p:grpSpPr>
        <p:sp>
          <p:nvSpPr>
            <p:cNvPr id="190482" name="Line 16"/>
            <p:cNvSpPr>
              <a:spLocks noChangeShapeType="1"/>
            </p:cNvSpPr>
            <p:nvPr/>
          </p:nvSpPr>
          <p:spPr bwMode="auto">
            <a:xfrm>
              <a:off x="3838" y="2224"/>
              <a:ext cx="636" cy="0"/>
            </a:xfrm>
            <a:prstGeom prst="line">
              <a:avLst/>
            </a:prstGeom>
            <a:noFill/>
            <a:ln w="38100">
              <a:solidFill>
                <a:srgbClr val="FF9933"/>
              </a:solidFill>
              <a:round/>
              <a:headEnd/>
              <a:tailEnd type="triangle" w="med" len="med"/>
            </a:ln>
          </p:spPr>
          <p:txBody>
            <a:bodyPr anchor="ctr"/>
            <a:lstStyle/>
            <a:p>
              <a:endParaRPr lang="es-MX"/>
            </a:p>
          </p:txBody>
        </p:sp>
        <p:sp>
          <p:nvSpPr>
            <p:cNvPr id="190483" name="Text Box 17"/>
            <p:cNvSpPr txBox="1">
              <a:spLocks noChangeArrowheads="1"/>
            </p:cNvSpPr>
            <p:nvPr/>
          </p:nvSpPr>
          <p:spPr bwMode="auto">
            <a:xfrm>
              <a:off x="4482" y="2103"/>
              <a:ext cx="1124" cy="231"/>
            </a:xfrm>
            <a:prstGeom prst="rect">
              <a:avLst/>
            </a:prstGeom>
            <a:noFill/>
            <a:ln w="38100">
              <a:noFill/>
              <a:miter lim="800000"/>
              <a:headEnd/>
              <a:tailEnd/>
            </a:ln>
          </p:spPr>
          <p:txBody>
            <a:bodyPr wrap="none">
              <a:spAutoFit/>
            </a:bodyPr>
            <a:lstStyle/>
            <a:p>
              <a:pPr eaLnBrk="0" hangingPunct="0"/>
              <a:r>
                <a:rPr lang="en-US" sz="1800" b="1"/>
                <a:t>Phone number</a:t>
              </a:r>
            </a:p>
          </p:txBody>
        </p:sp>
        <p:sp>
          <p:nvSpPr>
            <p:cNvPr id="190484" name="Rectangle 23"/>
            <p:cNvSpPr>
              <a:spLocks noChangeArrowheads="1"/>
            </p:cNvSpPr>
            <p:nvPr/>
          </p:nvSpPr>
          <p:spPr bwMode="auto">
            <a:xfrm>
              <a:off x="1186" y="2176"/>
              <a:ext cx="546" cy="102"/>
            </a:xfrm>
            <a:prstGeom prst="rect">
              <a:avLst/>
            </a:prstGeom>
            <a:noFill/>
            <a:ln w="57150">
              <a:solidFill>
                <a:srgbClr val="FF9933"/>
              </a:solidFill>
              <a:miter lim="800000"/>
              <a:headEnd/>
              <a:tailEnd/>
            </a:ln>
          </p:spPr>
          <p:txBody>
            <a:bodyPr wrap="none" anchor="ctr"/>
            <a:lstStyle/>
            <a:p>
              <a:pPr eaLnBrk="0" hangingPunct="0"/>
              <a:endParaRPr lang="en-US"/>
            </a:p>
          </p:txBody>
        </p:sp>
      </p:grpSp>
      <p:grpSp>
        <p:nvGrpSpPr>
          <p:cNvPr id="6" name="Group 26"/>
          <p:cNvGrpSpPr>
            <a:grpSpLocks/>
          </p:cNvGrpSpPr>
          <p:nvPr/>
        </p:nvGrpSpPr>
        <p:grpSpPr bwMode="auto">
          <a:xfrm>
            <a:off x="1914525" y="2351088"/>
            <a:ext cx="6010275" cy="366712"/>
            <a:chOff x="1194" y="1595"/>
            <a:chExt cx="3786" cy="231"/>
          </a:xfrm>
        </p:grpSpPr>
        <p:sp>
          <p:nvSpPr>
            <p:cNvPr id="190479" name="Line 12"/>
            <p:cNvSpPr>
              <a:spLocks noChangeShapeType="1"/>
            </p:cNvSpPr>
            <p:nvPr/>
          </p:nvSpPr>
          <p:spPr bwMode="auto">
            <a:xfrm>
              <a:off x="3828" y="1716"/>
              <a:ext cx="636" cy="0"/>
            </a:xfrm>
            <a:prstGeom prst="line">
              <a:avLst/>
            </a:prstGeom>
            <a:noFill/>
            <a:ln w="38100">
              <a:solidFill>
                <a:srgbClr val="FF9933"/>
              </a:solidFill>
              <a:round/>
              <a:headEnd/>
              <a:tailEnd type="triangle" w="med" len="med"/>
            </a:ln>
          </p:spPr>
          <p:txBody>
            <a:bodyPr anchor="ctr"/>
            <a:lstStyle/>
            <a:p>
              <a:endParaRPr lang="es-MX"/>
            </a:p>
          </p:txBody>
        </p:sp>
        <p:sp>
          <p:nvSpPr>
            <p:cNvPr id="190480" name="Text Box 13"/>
            <p:cNvSpPr txBox="1">
              <a:spLocks noChangeArrowheads="1"/>
            </p:cNvSpPr>
            <p:nvPr/>
          </p:nvSpPr>
          <p:spPr bwMode="auto">
            <a:xfrm>
              <a:off x="4472" y="1595"/>
              <a:ext cx="508" cy="231"/>
            </a:xfrm>
            <a:prstGeom prst="rect">
              <a:avLst/>
            </a:prstGeom>
            <a:noFill/>
            <a:ln w="38100">
              <a:noFill/>
              <a:miter lim="800000"/>
              <a:headEnd/>
              <a:tailEnd/>
            </a:ln>
          </p:spPr>
          <p:txBody>
            <a:bodyPr wrap="none">
              <a:spAutoFit/>
            </a:bodyPr>
            <a:lstStyle/>
            <a:p>
              <a:pPr eaLnBrk="0" hangingPunct="0"/>
              <a:r>
                <a:rPr lang="en-US" sz="1800" b="1"/>
                <a:t>ICCID</a:t>
              </a:r>
            </a:p>
          </p:txBody>
        </p:sp>
        <p:sp>
          <p:nvSpPr>
            <p:cNvPr id="190481" name="Rectangle 19"/>
            <p:cNvSpPr>
              <a:spLocks noChangeArrowheads="1"/>
            </p:cNvSpPr>
            <p:nvPr/>
          </p:nvSpPr>
          <p:spPr bwMode="auto">
            <a:xfrm>
              <a:off x="1194" y="1680"/>
              <a:ext cx="546" cy="102"/>
            </a:xfrm>
            <a:prstGeom prst="rect">
              <a:avLst/>
            </a:prstGeom>
            <a:noFill/>
            <a:ln w="57150">
              <a:solidFill>
                <a:srgbClr val="FF9933"/>
              </a:solidFill>
              <a:miter lim="800000"/>
              <a:headEnd/>
              <a:tailEnd/>
            </a:ln>
          </p:spPr>
          <p:txBody>
            <a:bodyPr wrap="none" anchor="ctr"/>
            <a:lstStyle/>
            <a:p>
              <a:pPr eaLnBrk="0" hangingPunct="0"/>
              <a:endParaRPr lang="en-US"/>
            </a:p>
          </p:txBody>
        </p:sp>
      </p:grpSp>
      <p:sp>
        <p:nvSpPr>
          <p:cNvPr id="250900" name="Rectangle 20"/>
          <p:cNvSpPr>
            <a:spLocks noChangeArrowheads="1"/>
          </p:cNvSpPr>
          <p:nvPr/>
        </p:nvSpPr>
        <p:spPr bwMode="auto">
          <a:xfrm>
            <a:off x="1911350" y="2682875"/>
            <a:ext cx="866775" cy="1619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50901" name="Rectangle 21"/>
          <p:cNvSpPr>
            <a:spLocks noChangeArrowheads="1"/>
          </p:cNvSpPr>
          <p:nvPr/>
        </p:nvSpPr>
        <p:spPr bwMode="auto">
          <a:xfrm>
            <a:off x="1908175" y="2851150"/>
            <a:ext cx="866775" cy="1619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50905" name="Rectangle 25"/>
          <p:cNvSpPr>
            <a:spLocks noChangeArrowheads="1"/>
          </p:cNvSpPr>
          <p:nvPr/>
        </p:nvSpPr>
        <p:spPr bwMode="auto">
          <a:xfrm>
            <a:off x="1847850" y="3609975"/>
            <a:ext cx="4629150" cy="12287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9"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90478"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50900"/>
                                        </p:tgtEl>
                                        <p:attrNameLst>
                                          <p:attrName>style.visibility</p:attrName>
                                        </p:attrNameLst>
                                      </p:cBhvr>
                                      <p:to>
                                        <p:strVal val="visible"/>
                                      </p:to>
                                    </p:set>
                                    <p:anim to="" calcmode="lin" valueType="num">
                                      <p:cBhvr>
                                        <p:cTn id="12" dur="1" fill="hold"/>
                                        <p:tgtEl>
                                          <p:spTgt spid="250900"/>
                                        </p:tgtEl>
                                        <p:attrNameLst>
                                          <p:attrName/>
                                        </p:attrNameLst>
                                      </p:cBhvr>
                                    </p:anim>
                                  </p:childTnLst>
                                </p:cTn>
                              </p:par>
                              <p:par>
                                <p:cTn id="13" presetID="1" presetClass="exit" presetSubtype="0" fill="hold"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0"/>
                                          </p:stCondLst>
                                        </p:cTn>
                                        <p:tgtEl>
                                          <p:spTgt spid="250901"/>
                                        </p:tgtEl>
                                        <p:attrNameLst>
                                          <p:attrName>style.visibility</p:attrName>
                                        </p:attrNameLst>
                                      </p:cBhvr>
                                      <p:to>
                                        <p:strVal val="visible"/>
                                      </p:to>
                                    </p:set>
                                    <p:anim to="" calcmode="lin" valueType="num">
                                      <p:cBhvr>
                                        <p:cTn id="19" dur="1" fill="hold"/>
                                        <p:tgtEl>
                                          <p:spTgt spid="250901"/>
                                        </p:tgtEl>
                                        <p:attrNameLst>
                                          <p:attrName/>
                                        </p:attrNameLst>
                                      </p:cBhvr>
                                    </p:anim>
                                  </p:childTnLst>
                                </p:cTn>
                              </p:par>
                              <p:par>
                                <p:cTn id="20" presetID="1" presetClass="exit" presetSubtype="0" fill="hold" grpId="1" nodeType="withEffect">
                                  <p:stCondLst>
                                    <p:cond delay="0"/>
                                  </p:stCondLst>
                                  <p:childTnLst>
                                    <p:set>
                                      <p:cBhvr>
                                        <p:cTn id="21" dur="1" fill="hold">
                                          <p:stCondLst>
                                            <p:cond delay="0"/>
                                          </p:stCondLst>
                                        </p:cTn>
                                        <p:tgtEl>
                                          <p:spTgt spid="25090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to="" calcmode="lin" valueType="num">
                                      <p:cBhvr>
                                        <p:cTn id="26" dur="1" fill="hold"/>
                                        <p:tgtEl>
                                          <p:spTgt spid="4"/>
                                        </p:tgtEl>
                                        <p:attrNameLst>
                                          <p:attrName/>
                                        </p:attrNameLst>
                                      </p:cBhvr>
                                    </p:anim>
                                  </p:childTnLst>
                                </p:cTn>
                              </p:par>
                              <p:par>
                                <p:cTn id="27" presetID="1" presetClass="exit" presetSubtype="0" fill="hold" grpId="1" nodeType="withEffect">
                                  <p:stCondLst>
                                    <p:cond delay="0"/>
                                  </p:stCondLst>
                                  <p:childTnLst>
                                    <p:set>
                                      <p:cBhvr>
                                        <p:cTn id="28" dur="1" fill="hold">
                                          <p:stCondLst>
                                            <p:cond delay="0"/>
                                          </p:stCondLst>
                                        </p:cTn>
                                        <p:tgtEl>
                                          <p:spTgt spid="25090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to="" calcmode="lin" valueType="num">
                                      <p:cBhvr>
                                        <p:cTn id="33" dur="1" fill="hold"/>
                                        <p:tgtEl>
                                          <p:spTgt spid="5"/>
                                        </p:tgtEl>
                                        <p:attrNameLst>
                                          <p:attrName/>
                                        </p:attrNameLst>
                                      </p:cBhvr>
                                    </p:anim>
                                  </p:childTnLst>
                                </p:cTn>
                              </p:par>
                              <p:par>
                                <p:cTn id="34" presetID="1" presetClass="exit" presetSubtype="0" fill="hold" nodeType="withEffect">
                                  <p:stCondLst>
                                    <p:cond delay="0"/>
                                  </p:stCondLst>
                                  <p:childTnLst>
                                    <p:set>
                                      <p:cBhvr>
                                        <p:cTn id="35" dur="1" fill="hold">
                                          <p:stCondLst>
                                            <p:cond delay="0"/>
                                          </p:stCondLst>
                                        </p:cTn>
                                        <p:tgtEl>
                                          <p:spTgt spid="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to="" calcmode="lin" valueType="num">
                                      <p:cBhvr>
                                        <p:cTn id="40" dur="1" fill="hold"/>
                                        <p:tgtEl>
                                          <p:spTgt spid="3"/>
                                        </p:tgtEl>
                                        <p:attrNameLst>
                                          <p:attrName/>
                                        </p:attrNameLst>
                                      </p:cBhvr>
                                    </p:anim>
                                  </p:childTnLst>
                                </p:cTn>
                              </p:par>
                              <p:par>
                                <p:cTn id="41" presetID="1" presetClass="exit" presetSubtype="0" fill="hold" nodeType="withEffect">
                                  <p:stCondLst>
                                    <p:cond delay="0"/>
                                  </p:stCondLst>
                                  <p:childTnLst>
                                    <p:set>
                                      <p:cBhvr>
                                        <p:cTn id="42" dur="1" fill="hold">
                                          <p:stCondLst>
                                            <p:cond delay="0"/>
                                          </p:stCondLst>
                                        </p:cTn>
                                        <p:tgtEl>
                                          <p:spTgt spid="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250905"/>
                                        </p:tgtEl>
                                        <p:attrNameLst>
                                          <p:attrName>style.visibility</p:attrName>
                                        </p:attrNameLst>
                                      </p:cBhvr>
                                      <p:to>
                                        <p:strVal val="visible"/>
                                      </p:to>
                                    </p:set>
                                    <p:anim to="" calcmode="lin" valueType="num">
                                      <p:cBhvr>
                                        <p:cTn id="47" dur="1" fill="hold"/>
                                        <p:tgtEl>
                                          <p:spTgt spid="250905"/>
                                        </p:tgtEl>
                                        <p:attrNameLst>
                                          <p:attrName/>
                                        </p:attrNameLst>
                                      </p:cBhvr>
                                    </p:anim>
                                  </p:childTnLst>
                                </p:cTn>
                              </p:par>
                              <p:par>
                                <p:cTn id="48" presetID="1" presetClass="exit" presetSubtype="0" fill="hold" nodeType="withEffect">
                                  <p:stCondLst>
                                    <p:cond delay="0"/>
                                  </p:stCondLst>
                                  <p:childTnLst>
                                    <p:set>
                                      <p:cBhvr>
                                        <p:cTn id="49" dur="1" fill="hold">
                                          <p:stCondLst>
                                            <p:cond delay="0"/>
                                          </p:stCondLst>
                                        </p:cTn>
                                        <p:tgtEl>
                                          <p:spTgt spid="3"/>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00" grpId="0" animBg="1"/>
      <p:bldP spid="250900" grpId="1" animBg="1"/>
      <p:bldP spid="250901" grpId="0" animBg="1"/>
      <p:bldP spid="250901" grpId="1" animBg="1"/>
      <p:bldP spid="250905" grpId="0" animBg="1"/>
      <p:bldP spid="2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r>
              <a:rPr lang="en-US" smtClean="0"/>
              <a:t>Instancia de tarjeta 3/3</a:t>
            </a:r>
          </a:p>
        </p:txBody>
      </p:sp>
      <p:sp>
        <p:nvSpPr>
          <p:cNvPr id="192515" name="Rectangle 8"/>
          <p:cNvSpPr>
            <a:spLocks noGrp="1" noChangeArrowheads="1"/>
          </p:cNvSpPr>
          <p:nvPr>
            <p:ph idx="1"/>
          </p:nvPr>
        </p:nvSpPr>
        <p:spPr>
          <a:xfrm>
            <a:off x="476250" y="1357313"/>
            <a:ext cx="7808913" cy="4359275"/>
          </a:xfrm>
        </p:spPr>
        <p:txBody>
          <a:bodyPr/>
          <a:lstStyle/>
          <a:p>
            <a:pPr eaLnBrk="1" hangingPunct="1">
              <a:lnSpc>
                <a:spcPct val="90000"/>
              </a:lnSpc>
              <a:tabLst>
                <a:tab pos="3409950" algn="l"/>
              </a:tabLst>
            </a:pPr>
            <a:r>
              <a:rPr lang="en-US" dirty="0" err="1" smtClean="0"/>
              <a:t>Crear</a:t>
            </a:r>
            <a:r>
              <a:rPr lang="en-US" dirty="0" smtClean="0"/>
              <a:t> </a:t>
            </a:r>
            <a:r>
              <a:rPr lang="en-US" dirty="0" err="1" smtClean="0"/>
              <a:t>una</a:t>
            </a:r>
            <a:r>
              <a:rPr lang="en-US" dirty="0" smtClean="0"/>
              <a:t> </a:t>
            </a:r>
            <a:r>
              <a:rPr lang="en-US" dirty="0" err="1" smtClean="0"/>
              <a:t>nueva</a:t>
            </a:r>
            <a:r>
              <a:rPr lang="en-US" dirty="0" smtClean="0"/>
              <a:t> </a:t>
            </a:r>
            <a:r>
              <a:rPr lang="en-US" dirty="0" err="1" smtClean="0"/>
              <a:t>instancia</a:t>
            </a:r>
            <a:r>
              <a:rPr lang="en-US" dirty="0" smtClean="0"/>
              <a:t> de </a:t>
            </a:r>
            <a:r>
              <a:rPr lang="en-US" dirty="0" err="1" smtClean="0"/>
              <a:t>Tarjeta</a:t>
            </a:r>
            <a:endParaRPr lang="en-US" dirty="0" smtClean="0"/>
          </a:p>
          <a:p>
            <a:pPr lvl="1" eaLnBrk="1" hangingPunct="1">
              <a:lnSpc>
                <a:spcPct val="90000"/>
              </a:lnSpc>
              <a:tabLst>
                <a:tab pos="3409950" algn="l"/>
              </a:tabLst>
            </a:pPr>
            <a:r>
              <a:rPr lang="en-US" dirty="0" smtClean="0"/>
              <a:t>Con los </a:t>
            </a:r>
            <a:r>
              <a:rPr lang="en-US" dirty="0" err="1" smtClean="0"/>
              <a:t>siguientes</a:t>
            </a:r>
            <a:r>
              <a:rPr lang="en-US" dirty="0" smtClean="0"/>
              <a:t> </a:t>
            </a:r>
            <a:r>
              <a:rPr lang="en-US" dirty="0" err="1" smtClean="0"/>
              <a:t>parámetros</a:t>
            </a:r>
            <a:endParaRPr lang="en-US" dirty="0" smtClean="0"/>
          </a:p>
          <a:p>
            <a:pPr lvl="2" eaLnBrk="1" hangingPunct="1">
              <a:lnSpc>
                <a:spcPct val="90000"/>
              </a:lnSpc>
              <a:tabLst>
                <a:tab pos="3409950" algn="l"/>
              </a:tabLst>
            </a:pPr>
            <a:r>
              <a:rPr lang="en-US" dirty="0" smtClean="0"/>
              <a:t>ICCID de </a:t>
            </a:r>
            <a:r>
              <a:rPr lang="en-US" dirty="0" err="1" smtClean="0"/>
              <a:t>su</a:t>
            </a:r>
            <a:r>
              <a:rPr lang="en-US" dirty="0" smtClean="0"/>
              <a:t> </a:t>
            </a:r>
            <a:r>
              <a:rPr lang="en-US" dirty="0" err="1" smtClean="0"/>
              <a:t>tarjeta</a:t>
            </a:r>
            <a:endParaRPr lang="en-US" dirty="0" smtClean="0"/>
          </a:p>
          <a:p>
            <a:pPr lvl="2" eaLnBrk="1" hangingPunct="1">
              <a:lnSpc>
                <a:spcPct val="90000"/>
              </a:lnSpc>
              <a:tabLst>
                <a:tab pos="3409950" algn="l"/>
              </a:tabLst>
            </a:pPr>
            <a:r>
              <a:rPr lang="en-US" dirty="0" smtClean="0"/>
              <a:t>Su </a:t>
            </a:r>
            <a:r>
              <a:rPr lang="en-US" dirty="0" err="1" smtClean="0"/>
              <a:t>perfil</a:t>
            </a:r>
            <a:r>
              <a:rPr lang="en-US" dirty="0" smtClean="0"/>
              <a:t> “GXX_V32_128K_</a:t>
            </a:r>
            <a:r>
              <a:rPr lang="en-US" dirty="0" smtClean="0">
                <a:solidFill>
                  <a:srgbClr val="FF0066"/>
                </a:solidFill>
              </a:rPr>
              <a:t>xx</a:t>
            </a:r>
            <a:r>
              <a:rPr lang="en-US" dirty="0" smtClean="0"/>
              <a:t>”</a:t>
            </a:r>
          </a:p>
          <a:p>
            <a:pPr lvl="2" eaLnBrk="1" hangingPunct="1">
              <a:lnSpc>
                <a:spcPct val="90000"/>
              </a:lnSpc>
              <a:tabLst>
                <a:tab pos="3409950" algn="l"/>
              </a:tabLst>
            </a:pPr>
            <a:r>
              <a:rPr lang="en-US" dirty="0" err="1" smtClean="0"/>
              <a:t>Estado“Active</a:t>
            </a:r>
            <a:r>
              <a:rPr lang="en-US" dirty="0" smtClean="0"/>
              <a:t>”</a:t>
            </a:r>
          </a:p>
          <a:p>
            <a:pPr lvl="2" eaLnBrk="1" hangingPunct="1">
              <a:lnSpc>
                <a:spcPct val="90000"/>
              </a:lnSpc>
              <a:tabLst>
                <a:tab pos="3409950" algn="l"/>
              </a:tabLst>
            </a:pPr>
            <a:r>
              <a:rPr lang="en-US" dirty="0" err="1" smtClean="0"/>
              <a:t>configurar</a:t>
            </a:r>
            <a:r>
              <a:rPr lang="en-US" dirty="0" smtClean="0"/>
              <a:t> un </a:t>
            </a:r>
            <a:r>
              <a:rPr lang="en-US" dirty="0" err="1" smtClean="0"/>
              <a:t>numero</a:t>
            </a:r>
            <a:r>
              <a:rPr lang="en-US" dirty="0" smtClean="0"/>
              <a:t> “</a:t>
            </a:r>
            <a:r>
              <a:rPr lang="en-US" dirty="0" err="1" smtClean="0"/>
              <a:t>aleatorio</a:t>
            </a:r>
            <a:r>
              <a:rPr lang="en-US" dirty="0" smtClean="0"/>
              <a:t>” IMSI</a:t>
            </a:r>
          </a:p>
          <a:p>
            <a:pPr lvl="2" eaLnBrk="1" hangingPunct="1">
              <a:lnSpc>
                <a:spcPct val="90000"/>
              </a:lnSpc>
              <a:tabLst>
                <a:tab pos="3409950" algn="l"/>
              </a:tabLst>
            </a:pPr>
            <a:r>
              <a:rPr lang="en-US" dirty="0" smtClean="0"/>
              <a:t>El MSISDN </a:t>
            </a:r>
            <a:r>
              <a:rPr lang="en-US" dirty="0" err="1" smtClean="0"/>
              <a:t>que</a:t>
            </a:r>
            <a:r>
              <a:rPr lang="en-US" dirty="0" smtClean="0"/>
              <a:t> ha </a:t>
            </a:r>
            <a:r>
              <a:rPr lang="en-US" dirty="0" err="1" smtClean="0"/>
              <a:t>sido</a:t>
            </a:r>
            <a:r>
              <a:rPr lang="en-US" dirty="0" smtClean="0"/>
              <a:t> </a:t>
            </a:r>
            <a:r>
              <a:rPr lang="en-US" dirty="0" err="1" smtClean="0"/>
              <a:t>configurado</a:t>
            </a:r>
            <a:r>
              <a:rPr lang="en-US" dirty="0" smtClean="0"/>
              <a:t> en </a:t>
            </a:r>
            <a:r>
              <a:rPr lang="en-US" dirty="0" err="1" smtClean="0"/>
              <a:t>su</a:t>
            </a:r>
            <a:r>
              <a:rPr lang="en-US" dirty="0" smtClean="0"/>
              <a:t> </a:t>
            </a:r>
            <a:r>
              <a:rPr lang="en-US" dirty="0" err="1" smtClean="0"/>
              <a:t>simulador</a:t>
            </a:r>
            <a:r>
              <a:rPr lang="en-US" dirty="0" smtClean="0"/>
              <a:t> </a:t>
            </a:r>
            <a:r>
              <a:rPr lang="en-US" dirty="0" err="1" smtClean="0"/>
              <a:t>móvil</a:t>
            </a:r>
            <a:endParaRPr lang="en-US" dirty="0" smtClean="0"/>
          </a:p>
          <a:p>
            <a:pPr lvl="2" eaLnBrk="1" hangingPunct="1">
              <a:lnSpc>
                <a:spcPct val="90000"/>
              </a:lnSpc>
              <a:tabLst>
                <a:tab pos="3409950" algn="l"/>
              </a:tabLst>
            </a:pPr>
            <a:endParaRPr lang="en-US" dirty="0" smtClean="0"/>
          </a:p>
          <a:p>
            <a:pPr eaLnBrk="1" hangingPunct="1">
              <a:lnSpc>
                <a:spcPct val="90000"/>
              </a:lnSpc>
              <a:tabLst>
                <a:tab pos="3409950" algn="l"/>
              </a:tabLst>
            </a:pPr>
            <a:r>
              <a:rPr lang="en-US" dirty="0" err="1" smtClean="0"/>
              <a:t>Iniciar</a:t>
            </a:r>
            <a:r>
              <a:rPr lang="en-US" dirty="0" smtClean="0"/>
              <a:t> </a:t>
            </a:r>
            <a:r>
              <a:rPr lang="en-US" dirty="0" err="1" smtClean="0"/>
              <a:t>herramienta</a:t>
            </a:r>
            <a:r>
              <a:rPr lang="en-US" dirty="0" smtClean="0"/>
              <a:t> SMSC simulator </a:t>
            </a:r>
            <a:r>
              <a:rPr lang="en-US" i="1" dirty="0" smtClean="0"/>
              <a:t>(Launcher.bat)</a:t>
            </a:r>
          </a:p>
          <a:p>
            <a:pPr lvl="1" eaLnBrk="1" hangingPunct="1">
              <a:lnSpc>
                <a:spcPct val="90000"/>
              </a:lnSpc>
              <a:tabLst>
                <a:tab pos="3409950" algn="l"/>
              </a:tabLst>
            </a:pPr>
            <a:r>
              <a:rPr lang="en-US" dirty="0" err="1" smtClean="0"/>
              <a:t>Elegir</a:t>
            </a:r>
            <a:r>
              <a:rPr lang="en-US" dirty="0" smtClean="0"/>
              <a:t> Mobile_2G_</a:t>
            </a:r>
            <a:r>
              <a:rPr lang="en-US" dirty="0" smtClean="0">
                <a:solidFill>
                  <a:srgbClr val="FF0066"/>
                </a:solidFill>
              </a:rPr>
              <a:t>xx</a:t>
            </a:r>
            <a:r>
              <a:rPr lang="en-US" dirty="0" smtClean="0"/>
              <a:t> profile</a:t>
            </a:r>
          </a:p>
          <a:p>
            <a:pPr lvl="1" eaLnBrk="1" hangingPunct="1">
              <a:lnSpc>
                <a:spcPct val="90000"/>
              </a:lnSpc>
              <a:tabLst>
                <a:tab pos="3409950" algn="l"/>
              </a:tabLst>
            </a:pPr>
            <a:r>
              <a:rPr lang="en-US" dirty="0" err="1" smtClean="0"/>
              <a:t>Inserte</a:t>
            </a:r>
            <a:r>
              <a:rPr lang="en-US" dirty="0" smtClean="0"/>
              <a:t> la </a:t>
            </a:r>
            <a:r>
              <a:rPr lang="en-US" dirty="0" err="1" smtClean="0"/>
              <a:t>tarjeta</a:t>
            </a:r>
            <a:r>
              <a:rPr lang="en-US" dirty="0" smtClean="0"/>
              <a:t> en el lector</a:t>
            </a:r>
          </a:p>
          <a:p>
            <a:pPr lvl="2" eaLnBrk="1" hangingPunct="1">
              <a:lnSpc>
                <a:spcPct val="90000"/>
              </a:lnSpc>
              <a:tabLst>
                <a:tab pos="3409950" algn="l"/>
              </a:tabLst>
            </a:pPr>
            <a:r>
              <a:rPr lang="en-US" sz="1200" dirty="0" err="1" smtClean="0"/>
              <a:t>Encienda</a:t>
            </a:r>
            <a:r>
              <a:rPr lang="en-US" sz="1200" dirty="0" smtClean="0"/>
              <a:t> </a:t>
            </a:r>
            <a:r>
              <a:rPr lang="en-US" sz="1200" dirty="0" err="1" smtClean="0"/>
              <a:t>su</a:t>
            </a:r>
            <a:r>
              <a:rPr lang="en-US" sz="1200" dirty="0" smtClean="0"/>
              <a:t> </a:t>
            </a:r>
            <a:r>
              <a:rPr lang="en-US" sz="1200" dirty="0" err="1" smtClean="0"/>
              <a:t>móvil</a:t>
            </a:r>
            <a:r>
              <a:rPr lang="en-US" sz="1200" dirty="0" smtClean="0"/>
              <a:t> </a:t>
            </a:r>
            <a:r>
              <a:rPr lang="en-US" sz="1200" i="1" dirty="0" smtClean="0"/>
              <a:t>(Pin code = 1234)</a:t>
            </a:r>
          </a:p>
          <a:p>
            <a:pPr lvl="1" eaLnBrk="1" hangingPunct="1">
              <a:lnSpc>
                <a:spcPct val="90000"/>
              </a:lnSpc>
              <a:tabLst>
                <a:tab pos="3409950" algn="l"/>
              </a:tabLst>
            </a:pPr>
            <a:endParaRPr lang="en-US" sz="1400" i="1" dirty="0" smtClean="0"/>
          </a:p>
          <a:p>
            <a:pPr eaLnBrk="1" hangingPunct="1">
              <a:lnSpc>
                <a:spcPct val="90000"/>
              </a:lnSpc>
              <a:tabLst>
                <a:tab pos="3409950" algn="l"/>
              </a:tabLst>
            </a:pPr>
            <a:r>
              <a:rPr lang="en-US" dirty="0" smtClean="0"/>
              <a:t>Para </a:t>
            </a:r>
            <a:r>
              <a:rPr lang="en-US" dirty="0" err="1" smtClean="0"/>
              <a:t>probar</a:t>
            </a:r>
            <a:r>
              <a:rPr lang="en-US" dirty="0" smtClean="0"/>
              <a:t> la </a:t>
            </a:r>
            <a:r>
              <a:rPr lang="en-US" dirty="0" err="1" smtClean="0"/>
              <a:t>tarjeta</a:t>
            </a:r>
            <a:r>
              <a:rPr lang="en-US" dirty="0" smtClean="0"/>
              <a:t> </a:t>
            </a:r>
            <a:r>
              <a:rPr lang="en-US" dirty="0" err="1" smtClean="0"/>
              <a:t>ejecute</a:t>
            </a:r>
            <a:r>
              <a:rPr lang="en-US" dirty="0" smtClean="0"/>
              <a:t> un “</a:t>
            </a:r>
            <a:r>
              <a:rPr lang="en-US" dirty="0" err="1" smtClean="0"/>
              <a:t>una</a:t>
            </a:r>
            <a:r>
              <a:rPr lang="en-US" dirty="0" smtClean="0"/>
              <a:t> </a:t>
            </a:r>
            <a:r>
              <a:rPr lang="en-US" dirty="0" err="1" smtClean="0"/>
              <a:t>sóla</a:t>
            </a:r>
            <a:r>
              <a:rPr lang="en-US" dirty="0" smtClean="0"/>
              <a:t> </a:t>
            </a:r>
            <a:r>
              <a:rPr lang="en-US" dirty="0" err="1" smtClean="0"/>
              <a:t>solicitud</a:t>
            </a:r>
            <a:r>
              <a:rPr lang="en-US" dirty="0" smtClean="0"/>
              <a:t>”</a:t>
            </a:r>
          </a:p>
          <a:p>
            <a:pPr eaLnBrk="1" hangingPunct="1">
              <a:lnSpc>
                <a:spcPct val="90000"/>
              </a:lnSpc>
              <a:tabLst>
                <a:tab pos="3409950" algn="l"/>
              </a:tabLst>
            </a:pPr>
            <a:r>
              <a:rPr lang="en-US" dirty="0" smtClean="0"/>
              <a:t>en </a:t>
            </a:r>
            <a:r>
              <a:rPr lang="en-US" dirty="0" err="1" smtClean="0"/>
              <a:t>su</a:t>
            </a:r>
            <a:r>
              <a:rPr lang="en-US" dirty="0" smtClean="0"/>
              <a:t> </a:t>
            </a:r>
            <a:r>
              <a:rPr lang="en-US" dirty="0" err="1" smtClean="0"/>
              <a:t>tarjeta</a:t>
            </a:r>
            <a:r>
              <a:rPr lang="en-US" dirty="0" smtClean="0"/>
              <a:t/>
            </a:r>
            <a:br>
              <a:rPr lang="en-US" dirty="0" smtClean="0"/>
            </a:br>
            <a:r>
              <a:rPr lang="en-US" dirty="0" err="1" smtClean="0"/>
              <a:t>Ejemplo</a:t>
            </a:r>
            <a:r>
              <a:rPr lang="en-US" dirty="0" smtClean="0"/>
              <a:t>: Update ADN</a:t>
            </a:r>
          </a:p>
        </p:txBody>
      </p:sp>
      <p:sp>
        <p:nvSpPr>
          <p:cNvPr id="192516" name="Slide Number Placeholder 3"/>
          <p:cNvSpPr>
            <a:spLocks noGrp="1"/>
          </p:cNvSpPr>
          <p:nvPr>
            <p:ph type="sldNum" sz="quarter" idx="10"/>
          </p:nvPr>
        </p:nvSpPr>
        <p:spPr bwMode="auto">
          <a:noFill/>
          <a:ln>
            <a:miter lim="800000"/>
            <a:headEnd/>
            <a:tailEnd/>
          </a:ln>
        </p:spPr>
        <p:txBody>
          <a:bodyPr/>
          <a:lstStyle/>
          <a:p>
            <a:fld id="{26FB57D6-DC84-4952-B42E-5E0B8491608E}" type="slidenum">
              <a:rPr lang="fr-FR"/>
              <a:pPr/>
              <a:t>59</a:t>
            </a:fld>
            <a:endParaRPr lang="fr-FR"/>
          </a:p>
        </p:txBody>
      </p:sp>
      <p:pic>
        <p:nvPicPr>
          <p:cNvPr id="192517" name="Picture 6"/>
          <p:cNvPicPr>
            <a:picLocks noChangeArrowheads="1"/>
          </p:cNvPicPr>
          <p:nvPr/>
        </p:nvPicPr>
        <p:blipFill>
          <a:blip r:embed="rId3" cstate="print"/>
          <a:srcRect/>
          <a:stretch>
            <a:fillRect/>
          </a:stretch>
        </p:blipFill>
        <p:spPr bwMode="auto">
          <a:xfrm>
            <a:off x="6991350" y="3686175"/>
            <a:ext cx="1638300" cy="2187575"/>
          </a:xfrm>
          <a:prstGeom prst="rect">
            <a:avLst/>
          </a:prstGeom>
          <a:noFill/>
          <a:ln w="12700">
            <a:noFill/>
            <a:miter lim="800000"/>
            <a:headEnd/>
            <a:tailEnd/>
          </a:ln>
        </p:spPr>
      </p:pic>
      <p:pic>
        <p:nvPicPr>
          <p:cNvPr id="192518" name="Picture 7" descr="paper_pen"/>
          <p:cNvPicPr>
            <a:picLocks noChangeAspect="1" noChangeArrowheads="1"/>
          </p:cNvPicPr>
          <p:nvPr/>
        </p:nvPicPr>
        <p:blipFill>
          <a:blip r:embed="rId4" cstate="print"/>
          <a:srcRect/>
          <a:stretch>
            <a:fillRect/>
          </a:stretch>
        </p:blipFill>
        <p:spPr bwMode="auto">
          <a:xfrm>
            <a:off x="7553325" y="952500"/>
            <a:ext cx="1284288" cy="1676400"/>
          </a:xfrm>
          <a:prstGeom prst="rect">
            <a:avLst/>
          </a:prstGeom>
          <a:noFill/>
          <a:ln w="9525">
            <a:noFill/>
            <a:miter lim="800000"/>
            <a:headEnd/>
            <a:tailEnd/>
          </a:ln>
        </p:spPr>
      </p:pic>
      <p:grpSp>
        <p:nvGrpSpPr>
          <p:cNvPr id="192519" name="Group 9"/>
          <p:cNvGrpSpPr>
            <a:grpSpLocks/>
          </p:cNvGrpSpPr>
          <p:nvPr/>
        </p:nvGrpSpPr>
        <p:grpSpPr bwMode="auto">
          <a:xfrm>
            <a:off x="7581900" y="127000"/>
            <a:ext cx="1363663" cy="730250"/>
            <a:chOff x="4776" y="80"/>
            <a:chExt cx="859" cy="460"/>
          </a:xfrm>
        </p:grpSpPr>
        <p:pic>
          <p:nvPicPr>
            <p:cNvPr id="192522" name="Picture 10"/>
            <p:cNvPicPr>
              <a:picLocks noChangeAspect="1" noChangeArrowheads="1"/>
            </p:cNvPicPr>
            <p:nvPr/>
          </p:nvPicPr>
          <p:blipFill>
            <a:blip r:embed="rId5" cstate="print"/>
            <a:srcRect/>
            <a:stretch>
              <a:fillRect/>
            </a:stretch>
          </p:blipFill>
          <p:spPr bwMode="auto">
            <a:xfrm>
              <a:off x="4776" y="80"/>
              <a:ext cx="859" cy="460"/>
            </a:xfrm>
            <a:prstGeom prst="rect">
              <a:avLst/>
            </a:prstGeom>
            <a:noFill/>
            <a:ln w="9525">
              <a:noFill/>
              <a:miter lim="800000"/>
              <a:headEnd/>
              <a:tailEnd/>
            </a:ln>
          </p:spPr>
        </p:pic>
        <p:sp>
          <p:nvSpPr>
            <p:cNvPr id="192523" name="Rectangle 11"/>
            <p:cNvSpPr>
              <a:spLocks noChangeArrowheads="1"/>
            </p:cNvSpPr>
            <p:nvPr/>
          </p:nvSpPr>
          <p:spPr bwMode="auto">
            <a:xfrm>
              <a:off x="5112" y="108"/>
              <a:ext cx="192" cy="84"/>
            </a:xfrm>
            <a:prstGeom prst="rect">
              <a:avLst/>
            </a:prstGeom>
            <a:noFill/>
            <a:ln w="38100">
              <a:solidFill>
                <a:srgbClr val="FF9933"/>
              </a:solidFill>
              <a:prstDash val="sysDot"/>
              <a:miter lim="800000"/>
              <a:headEnd/>
              <a:tailEnd/>
            </a:ln>
          </p:spPr>
          <p:txBody>
            <a:bodyPr wrap="none" anchor="ctr"/>
            <a:lstStyle/>
            <a:p>
              <a:pPr eaLnBrk="0" hangingPunct="0"/>
              <a:endParaRPr lang="en-US"/>
            </a:p>
          </p:txBody>
        </p:sp>
      </p:grpSp>
      <p:sp>
        <p:nvSpPr>
          <p:cNvPr id="11"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92521"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8163" y="401638"/>
            <a:ext cx="7862887"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r>
            <a:br>
              <a:rPr lang="en-US" dirty="0" smtClean="0"/>
            </a:br>
            <a:r>
              <a:rPr lang="en-US" dirty="0" err="1" smtClean="0"/>
              <a:t>Revisión</a:t>
            </a:r>
            <a:r>
              <a:rPr lang="en-US" dirty="0" smtClean="0"/>
              <a:t> de </a:t>
            </a:r>
            <a:r>
              <a:rPr lang="en-US" dirty="0" err="1" smtClean="0"/>
              <a:t>pasos</a:t>
            </a:r>
            <a:endParaRPr lang="en-US" dirty="0" smtClean="0"/>
          </a:p>
        </p:txBody>
      </p:sp>
      <p:sp>
        <p:nvSpPr>
          <p:cNvPr id="51203" name="Slide Number Placeholder 3"/>
          <p:cNvSpPr>
            <a:spLocks noGrp="1"/>
          </p:cNvSpPr>
          <p:nvPr>
            <p:ph type="sldNum" sz="quarter" idx="10"/>
          </p:nvPr>
        </p:nvSpPr>
        <p:spPr bwMode="auto">
          <a:noFill/>
          <a:ln>
            <a:miter lim="800000"/>
            <a:headEnd/>
            <a:tailEnd/>
          </a:ln>
        </p:spPr>
        <p:txBody>
          <a:bodyPr/>
          <a:lstStyle/>
          <a:p>
            <a:fld id="{D647C3DD-809F-41B6-BA1F-B5A2FFB02574}" type="slidenum">
              <a:rPr lang="fr-FR"/>
              <a:pPr/>
              <a:t>6</a:t>
            </a:fld>
            <a:endParaRPr lang="fr-FR"/>
          </a:p>
        </p:txBody>
      </p:sp>
      <p:sp>
        <p:nvSpPr>
          <p:cNvPr id="51204" name="Footer Placeholder 4"/>
          <p:cNvSpPr>
            <a:spLocks noGrp="1"/>
          </p:cNvSpPr>
          <p:nvPr>
            <p:ph type="ftr" sz="quarter" idx="11"/>
          </p:nvPr>
        </p:nvSpPr>
        <p:spPr>
          <a:xfrm>
            <a:off x="2946400" y="6481763"/>
            <a:ext cx="5241925" cy="476250"/>
          </a:xfrm>
          <a:noFill/>
        </p:spPr>
        <p:txBody>
          <a:bodyPr/>
          <a:lstStyle/>
          <a:p>
            <a:r>
              <a:rPr lang="fr-FR">
                <a:cs typeface="Arial" charset="0"/>
              </a:rPr>
              <a:t>Plataforma OTA Suministro - Suministro de base de datos de administrador de tarjetas</a:t>
            </a:r>
          </a:p>
        </p:txBody>
      </p:sp>
      <p:pic>
        <p:nvPicPr>
          <p:cNvPr id="158724" name="Picture 4"/>
          <p:cNvPicPr>
            <a:picLocks noChangeAspect="1" noChangeArrowheads="1"/>
          </p:cNvPicPr>
          <p:nvPr/>
        </p:nvPicPr>
        <p:blipFill>
          <a:blip r:embed="rId3" cstate="print"/>
          <a:srcRect/>
          <a:stretch>
            <a:fillRect/>
          </a:stretch>
        </p:blipFill>
        <p:spPr bwMode="auto">
          <a:xfrm>
            <a:off x="814388" y="3295650"/>
            <a:ext cx="2447925" cy="2057400"/>
          </a:xfrm>
          <a:prstGeom prst="rect">
            <a:avLst/>
          </a:prstGeom>
          <a:noFill/>
          <a:ln w="9525">
            <a:noFill/>
            <a:miter lim="800000"/>
            <a:headEnd/>
            <a:tailEnd/>
          </a:ln>
        </p:spPr>
      </p:pic>
      <p:pic>
        <p:nvPicPr>
          <p:cNvPr id="158725" name="Picture 5"/>
          <p:cNvPicPr>
            <a:picLocks noChangeAspect="1" noChangeArrowheads="1"/>
          </p:cNvPicPr>
          <p:nvPr/>
        </p:nvPicPr>
        <p:blipFill>
          <a:blip r:embed="rId4" cstate="print"/>
          <a:srcRect/>
          <a:stretch>
            <a:fillRect/>
          </a:stretch>
        </p:blipFill>
        <p:spPr bwMode="auto">
          <a:xfrm>
            <a:off x="5881688" y="3305175"/>
            <a:ext cx="2314575" cy="1981200"/>
          </a:xfrm>
          <a:prstGeom prst="rect">
            <a:avLst/>
          </a:prstGeom>
          <a:noFill/>
          <a:ln w="9525">
            <a:noFill/>
            <a:miter lim="800000"/>
            <a:headEnd/>
            <a:tailEnd/>
          </a:ln>
        </p:spPr>
      </p:pic>
      <p:pic>
        <p:nvPicPr>
          <p:cNvPr id="158728" name="Picture 8"/>
          <p:cNvPicPr>
            <a:picLocks noChangeAspect="1" noChangeArrowheads="1"/>
          </p:cNvPicPr>
          <p:nvPr/>
        </p:nvPicPr>
        <p:blipFill>
          <a:blip r:embed="rId5" cstate="print"/>
          <a:srcRect/>
          <a:stretch>
            <a:fillRect/>
          </a:stretch>
        </p:blipFill>
        <p:spPr bwMode="auto">
          <a:xfrm>
            <a:off x="3833813" y="1709738"/>
            <a:ext cx="1514475" cy="504825"/>
          </a:xfrm>
          <a:prstGeom prst="rect">
            <a:avLst/>
          </a:prstGeom>
          <a:noFill/>
          <a:ln w="9525">
            <a:noFill/>
            <a:miter lim="800000"/>
            <a:headEnd/>
            <a:tailEnd/>
          </a:ln>
        </p:spPr>
      </p:pic>
      <p:grpSp>
        <p:nvGrpSpPr>
          <p:cNvPr id="2" name="Group 15"/>
          <p:cNvGrpSpPr>
            <a:grpSpLocks/>
          </p:cNvGrpSpPr>
          <p:nvPr/>
        </p:nvGrpSpPr>
        <p:grpSpPr bwMode="auto">
          <a:xfrm>
            <a:off x="1981200" y="2476500"/>
            <a:ext cx="4257675" cy="2238375"/>
            <a:chOff x="1248" y="1560"/>
            <a:chExt cx="2682" cy="1410"/>
          </a:xfrm>
        </p:grpSpPr>
        <p:pic>
          <p:nvPicPr>
            <p:cNvPr id="51214" name="Picture 6"/>
            <p:cNvPicPr>
              <a:picLocks noChangeAspect="1" noChangeArrowheads="1"/>
            </p:cNvPicPr>
            <p:nvPr/>
          </p:nvPicPr>
          <p:blipFill>
            <a:blip r:embed="rId6" cstate="print"/>
            <a:srcRect/>
            <a:stretch>
              <a:fillRect/>
            </a:stretch>
          </p:blipFill>
          <p:spPr bwMode="auto">
            <a:xfrm>
              <a:off x="2424" y="1560"/>
              <a:ext cx="948" cy="420"/>
            </a:xfrm>
            <a:prstGeom prst="rect">
              <a:avLst/>
            </a:prstGeom>
            <a:noFill/>
            <a:ln w="9525">
              <a:noFill/>
              <a:miter lim="800000"/>
              <a:headEnd/>
              <a:tailEnd/>
            </a:ln>
          </p:spPr>
        </p:pic>
        <p:sp>
          <p:nvSpPr>
            <p:cNvPr id="51215" name="Freeform 10"/>
            <p:cNvSpPr>
              <a:spLocks/>
            </p:cNvSpPr>
            <p:nvPr/>
          </p:nvSpPr>
          <p:spPr bwMode="auto">
            <a:xfrm>
              <a:off x="1248" y="1758"/>
              <a:ext cx="1182" cy="474"/>
            </a:xfrm>
            <a:custGeom>
              <a:avLst/>
              <a:gdLst>
                <a:gd name="T0" fmla="*/ 6 w 1182"/>
                <a:gd name="T1" fmla="*/ 474 h 474"/>
                <a:gd name="T2" fmla="*/ 0 w 1182"/>
                <a:gd name="T3" fmla="*/ 0 h 474"/>
                <a:gd name="T4" fmla="*/ 1182 w 1182"/>
                <a:gd name="T5" fmla="*/ 0 h 474"/>
                <a:gd name="T6" fmla="*/ 0 60000 65536"/>
                <a:gd name="T7" fmla="*/ 0 60000 65536"/>
                <a:gd name="T8" fmla="*/ 0 60000 65536"/>
                <a:gd name="T9" fmla="*/ 0 w 1182"/>
                <a:gd name="T10" fmla="*/ 0 h 474"/>
                <a:gd name="T11" fmla="*/ 1182 w 1182"/>
                <a:gd name="T12" fmla="*/ 474 h 474"/>
              </a:gdLst>
              <a:ahLst/>
              <a:cxnLst>
                <a:cxn ang="T6">
                  <a:pos x="T0" y="T1"/>
                </a:cxn>
                <a:cxn ang="T7">
                  <a:pos x="T2" y="T3"/>
                </a:cxn>
                <a:cxn ang="T8">
                  <a:pos x="T4" y="T5"/>
                </a:cxn>
              </a:cxnLst>
              <a:rect l="T9" t="T10" r="T11" b="T12"/>
              <a:pathLst>
                <a:path w="1182" h="474">
                  <a:moveTo>
                    <a:pt x="6" y="474"/>
                  </a:moveTo>
                  <a:lnTo>
                    <a:pt x="0" y="0"/>
                  </a:lnTo>
                  <a:lnTo>
                    <a:pt x="1182" y="0"/>
                  </a:lnTo>
                </a:path>
              </a:pathLst>
            </a:custGeom>
            <a:noFill/>
            <a:ln w="9525">
              <a:solidFill>
                <a:schemeClr val="tx1"/>
              </a:solidFill>
              <a:round/>
              <a:headEnd/>
              <a:tailEnd type="triangle" w="med" len="med"/>
            </a:ln>
          </p:spPr>
          <p:txBody>
            <a:bodyPr anchor="ctr"/>
            <a:lstStyle/>
            <a:p>
              <a:pPr eaLnBrk="0" hangingPunct="0"/>
              <a:endParaRPr lang="en-US"/>
            </a:p>
          </p:txBody>
        </p:sp>
        <p:sp>
          <p:nvSpPr>
            <p:cNvPr id="51216" name="Freeform 11"/>
            <p:cNvSpPr>
              <a:spLocks/>
            </p:cNvSpPr>
            <p:nvPr/>
          </p:nvSpPr>
          <p:spPr bwMode="auto">
            <a:xfrm>
              <a:off x="2838" y="1848"/>
              <a:ext cx="1092" cy="492"/>
            </a:xfrm>
            <a:custGeom>
              <a:avLst/>
              <a:gdLst>
                <a:gd name="T0" fmla="*/ 1092 w 1092"/>
                <a:gd name="T1" fmla="*/ 492 h 492"/>
                <a:gd name="T2" fmla="*/ 0 w 1092"/>
                <a:gd name="T3" fmla="*/ 492 h 492"/>
                <a:gd name="T4" fmla="*/ 0 w 1092"/>
                <a:gd name="T5" fmla="*/ 0 h 492"/>
                <a:gd name="T6" fmla="*/ 0 60000 65536"/>
                <a:gd name="T7" fmla="*/ 0 60000 65536"/>
                <a:gd name="T8" fmla="*/ 0 60000 65536"/>
                <a:gd name="T9" fmla="*/ 0 w 1092"/>
                <a:gd name="T10" fmla="*/ 0 h 492"/>
                <a:gd name="T11" fmla="*/ 1092 w 1092"/>
                <a:gd name="T12" fmla="*/ 492 h 492"/>
              </a:gdLst>
              <a:ahLst/>
              <a:cxnLst>
                <a:cxn ang="T6">
                  <a:pos x="T0" y="T1"/>
                </a:cxn>
                <a:cxn ang="T7">
                  <a:pos x="T2" y="T3"/>
                </a:cxn>
                <a:cxn ang="T8">
                  <a:pos x="T4" y="T5"/>
                </a:cxn>
              </a:cxnLst>
              <a:rect l="T9" t="T10" r="T11" b="T12"/>
              <a:pathLst>
                <a:path w="1092" h="492">
                  <a:moveTo>
                    <a:pt x="1092" y="492"/>
                  </a:moveTo>
                  <a:lnTo>
                    <a:pt x="0" y="492"/>
                  </a:lnTo>
                  <a:lnTo>
                    <a:pt x="0" y="0"/>
                  </a:lnTo>
                </a:path>
              </a:pathLst>
            </a:custGeom>
            <a:noFill/>
            <a:ln w="9525">
              <a:solidFill>
                <a:schemeClr val="tx1"/>
              </a:solidFill>
              <a:round/>
              <a:headEnd/>
              <a:tailEnd type="triangle" w="med" len="med"/>
            </a:ln>
          </p:spPr>
          <p:txBody>
            <a:bodyPr anchor="ctr"/>
            <a:lstStyle/>
            <a:p>
              <a:pPr eaLnBrk="0" hangingPunct="0"/>
              <a:endParaRPr lang="en-US"/>
            </a:p>
          </p:txBody>
        </p:sp>
        <p:sp>
          <p:nvSpPr>
            <p:cNvPr id="51217" name="Freeform 12"/>
            <p:cNvSpPr>
              <a:spLocks/>
            </p:cNvSpPr>
            <p:nvPr/>
          </p:nvSpPr>
          <p:spPr bwMode="auto">
            <a:xfrm>
              <a:off x="2838" y="1848"/>
              <a:ext cx="1092" cy="1122"/>
            </a:xfrm>
            <a:custGeom>
              <a:avLst/>
              <a:gdLst>
                <a:gd name="T0" fmla="*/ 1092 w 1092"/>
                <a:gd name="T1" fmla="*/ 1122 h 1122"/>
                <a:gd name="T2" fmla="*/ 6 w 1092"/>
                <a:gd name="T3" fmla="*/ 1122 h 1122"/>
                <a:gd name="T4" fmla="*/ 0 w 1092"/>
                <a:gd name="T5" fmla="*/ 0 h 1122"/>
                <a:gd name="T6" fmla="*/ 0 60000 65536"/>
                <a:gd name="T7" fmla="*/ 0 60000 65536"/>
                <a:gd name="T8" fmla="*/ 0 60000 65536"/>
                <a:gd name="T9" fmla="*/ 0 w 1092"/>
                <a:gd name="T10" fmla="*/ 0 h 1122"/>
                <a:gd name="T11" fmla="*/ 1092 w 1092"/>
                <a:gd name="T12" fmla="*/ 1122 h 1122"/>
              </a:gdLst>
              <a:ahLst/>
              <a:cxnLst>
                <a:cxn ang="T6">
                  <a:pos x="T0" y="T1"/>
                </a:cxn>
                <a:cxn ang="T7">
                  <a:pos x="T2" y="T3"/>
                </a:cxn>
                <a:cxn ang="T8">
                  <a:pos x="T4" y="T5"/>
                </a:cxn>
              </a:cxnLst>
              <a:rect l="T9" t="T10" r="T11" b="T12"/>
              <a:pathLst>
                <a:path w="1092" h="1122">
                  <a:moveTo>
                    <a:pt x="1092" y="1122"/>
                  </a:moveTo>
                  <a:lnTo>
                    <a:pt x="6" y="1122"/>
                  </a:lnTo>
                  <a:lnTo>
                    <a:pt x="0" y="0"/>
                  </a:lnTo>
                </a:path>
              </a:pathLst>
            </a:custGeom>
            <a:noFill/>
            <a:ln w="9525">
              <a:solidFill>
                <a:schemeClr val="tx1"/>
              </a:solidFill>
              <a:round/>
              <a:headEnd/>
              <a:tailEnd/>
            </a:ln>
          </p:spPr>
          <p:txBody>
            <a:bodyPr anchor="ctr"/>
            <a:lstStyle/>
            <a:p>
              <a:pPr eaLnBrk="0" hangingPunct="0"/>
              <a:endParaRPr lang="en-US"/>
            </a:p>
          </p:txBody>
        </p:sp>
      </p:grpSp>
      <p:grpSp>
        <p:nvGrpSpPr>
          <p:cNvPr id="3" name="Group 16"/>
          <p:cNvGrpSpPr>
            <a:grpSpLocks/>
          </p:cNvGrpSpPr>
          <p:nvPr/>
        </p:nvGrpSpPr>
        <p:grpSpPr bwMode="auto">
          <a:xfrm>
            <a:off x="4514850" y="1500188"/>
            <a:ext cx="3681413" cy="1171575"/>
            <a:chOff x="2844" y="945"/>
            <a:chExt cx="2319" cy="738"/>
          </a:xfrm>
        </p:grpSpPr>
        <p:pic>
          <p:nvPicPr>
            <p:cNvPr id="51211" name="Picture 7"/>
            <p:cNvPicPr>
              <a:picLocks noChangeAspect="1" noChangeArrowheads="1"/>
            </p:cNvPicPr>
            <p:nvPr/>
          </p:nvPicPr>
          <p:blipFill>
            <a:blip r:embed="rId7" cstate="print"/>
            <a:srcRect/>
            <a:stretch>
              <a:fillRect/>
            </a:stretch>
          </p:blipFill>
          <p:spPr bwMode="auto">
            <a:xfrm>
              <a:off x="3621" y="945"/>
              <a:ext cx="1542" cy="738"/>
            </a:xfrm>
            <a:prstGeom prst="rect">
              <a:avLst/>
            </a:prstGeom>
            <a:noFill/>
            <a:ln w="9525">
              <a:noFill/>
              <a:miter lim="800000"/>
              <a:headEnd/>
              <a:tailEnd/>
            </a:ln>
          </p:spPr>
        </p:pic>
        <p:sp>
          <p:nvSpPr>
            <p:cNvPr id="51212" name="Line 13"/>
            <p:cNvSpPr>
              <a:spLocks noChangeShapeType="1"/>
            </p:cNvSpPr>
            <p:nvPr/>
          </p:nvSpPr>
          <p:spPr bwMode="auto">
            <a:xfrm flipV="1">
              <a:off x="2844" y="1386"/>
              <a:ext cx="0" cy="228"/>
            </a:xfrm>
            <a:prstGeom prst="line">
              <a:avLst/>
            </a:prstGeom>
            <a:noFill/>
            <a:ln w="9525">
              <a:solidFill>
                <a:schemeClr val="tx1"/>
              </a:solidFill>
              <a:round/>
              <a:headEnd/>
              <a:tailEnd type="triangle" w="med" len="med"/>
            </a:ln>
          </p:spPr>
          <p:txBody>
            <a:bodyPr anchor="ctr"/>
            <a:lstStyle/>
            <a:p>
              <a:endParaRPr lang="es-MX"/>
            </a:p>
          </p:txBody>
        </p:sp>
        <p:sp>
          <p:nvSpPr>
            <p:cNvPr id="51213" name="Line 14"/>
            <p:cNvSpPr>
              <a:spLocks noChangeShapeType="1"/>
            </p:cNvSpPr>
            <p:nvPr/>
          </p:nvSpPr>
          <p:spPr bwMode="auto">
            <a:xfrm flipH="1">
              <a:off x="3306" y="1236"/>
              <a:ext cx="486" cy="0"/>
            </a:xfrm>
            <a:prstGeom prst="line">
              <a:avLst/>
            </a:prstGeom>
            <a:noFill/>
            <a:ln w="9525">
              <a:solidFill>
                <a:schemeClr val="tx1"/>
              </a:solidFill>
              <a:round/>
              <a:headEnd/>
              <a:tailEnd type="triangle" w="med" len="med"/>
            </a:ln>
          </p:spPr>
          <p:txBody>
            <a:bodyPr anchor="ctr"/>
            <a:lstStyle/>
            <a:p>
              <a:endParaRPr lang="es-MX"/>
            </a:p>
          </p:txBody>
        </p:sp>
      </p:grpSp>
      <p:sp>
        <p:nvSpPr>
          <p:cNvPr id="18"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58724"/>
                                        </p:tgtEl>
                                        <p:attrNameLst>
                                          <p:attrName>style.visibility</p:attrName>
                                        </p:attrNameLst>
                                      </p:cBhvr>
                                      <p:to>
                                        <p:strVal val="visible"/>
                                      </p:to>
                                    </p:set>
                                    <p:anim to="" calcmode="lin" valueType="num">
                                      <p:cBhvr>
                                        <p:cTn id="7" dur="1" fill="hold"/>
                                        <p:tgtEl>
                                          <p:spTgt spid="15872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58725"/>
                                        </p:tgtEl>
                                        <p:attrNameLst>
                                          <p:attrName>style.visibility</p:attrName>
                                        </p:attrNameLst>
                                      </p:cBhvr>
                                      <p:to>
                                        <p:strVal val="visible"/>
                                      </p:to>
                                    </p:set>
                                    <p:anim to="" calcmode="lin" valueType="num">
                                      <p:cBhvr>
                                        <p:cTn id="12" dur="1" fill="hold"/>
                                        <p:tgtEl>
                                          <p:spTgt spid="158725"/>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to="" calcmode="lin" valueType="num">
                                      <p:cBhvr>
                                        <p:cTn id="17" dur="1" fill="hold"/>
                                        <p:tgtEl>
                                          <p:spTgt spid="2"/>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to="" calcmode="lin" valueType="num">
                                      <p:cBhvr>
                                        <p:cTn id="22" dur="1" fill="hold"/>
                                        <p:tgtEl>
                                          <p:spTgt spid="3"/>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158728"/>
                                        </p:tgtEl>
                                        <p:attrNameLst>
                                          <p:attrName>style.visibility</p:attrName>
                                        </p:attrNameLst>
                                      </p:cBhvr>
                                      <p:to>
                                        <p:strVal val="visible"/>
                                      </p:to>
                                    </p:set>
                                    <p:anim to="" calcmode="lin" valueType="num">
                                      <p:cBhvr>
                                        <p:cTn id="27" dur="1" fill="hold"/>
                                        <p:tgtEl>
                                          <p:spTgt spid="158728"/>
                                        </p:tgtEl>
                                        <p:attrNameLst>
                                          <p:attrName/>
                                        </p:attrNameLst>
                                      </p:cBhvr>
                                    </p:anim>
                                  </p:childTnLst>
                                </p:cTn>
                              </p:par>
                              <p:par>
                                <p:cTn id="28" presetID="1"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r>
              <a:rPr lang="en-US" smtClean="0"/>
              <a:t>Resumen</a:t>
            </a:r>
          </a:p>
        </p:txBody>
      </p:sp>
      <p:sp>
        <p:nvSpPr>
          <p:cNvPr id="194563" name="Rectangle 3"/>
          <p:cNvSpPr>
            <a:spLocks noGrp="1" noChangeArrowheads="1"/>
          </p:cNvSpPr>
          <p:nvPr>
            <p:ph idx="1"/>
          </p:nvPr>
        </p:nvSpPr>
        <p:spPr>
          <a:xfrm>
            <a:off x="685800" y="1738313"/>
            <a:ext cx="7935686" cy="3568700"/>
          </a:xfrm>
        </p:spPr>
        <p:txBody>
          <a:bodyPr/>
          <a:lstStyle/>
          <a:p>
            <a:pPr eaLnBrk="1" hangingPunct="1"/>
            <a:r>
              <a:rPr lang="en-US" sz="3200" dirty="0" smtClean="0">
                <a:solidFill>
                  <a:srgbClr val="BFBFBF"/>
                </a:solidFill>
              </a:rPr>
              <a:t> </a:t>
            </a:r>
            <a:r>
              <a:rPr lang="en-US" sz="3200" dirty="0" err="1" smtClean="0">
                <a:solidFill>
                  <a:srgbClr val="BFBFBF"/>
                </a:solidFill>
              </a:rPr>
              <a:t>Resumen</a:t>
            </a:r>
            <a:endParaRPr lang="en-US" sz="3200" dirty="0" smtClean="0">
              <a:solidFill>
                <a:srgbClr val="BFBFBF"/>
              </a:solidFill>
            </a:endParaRPr>
          </a:p>
          <a:p>
            <a:pPr eaLnBrk="1" hangingPunct="1"/>
            <a:r>
              <a:rPr lang="en-US" sz="3200" dirty="0" smtClean="0">
                <a:solidFill>
                  <a:srgbClr val="BFBFBF"/>
                </a:solidFill>
              </a:rPr>
              <a:t> </a:t>
            </a:r>
            <a:r>
              <a:rPr lang="en-US" sz="3200" dirty="0" err="1" smtClean="0">
                <a:solidFill>
                  <a:srgbClr val="BFBFBF"/>
                </a:solidFill>
              </a:rPr>
              <a:t>Suministro</a:t>
            </a:r>
            <a:r>
              <a:rPr lang="en-US" sz="3200" dirty="0" smtClean="0">
                <a:solidFill>
                  <a:srgbClr val="BFBFBF"/>
                </a:solidFill>
              </a:rPr>
              <a:t> de </a:t>
            </a:r>
            <a:r>
              <a:rPr lang="en-US" sz="3200" dirty="0" err="1" smtClean="0">
                <a:solidFill>
                  <a:srgbClr val="BFBFBF"/>
                </a:solidFill>
              </a:rPr>
              <a:t>tarjetas</a:t>
            </a:r>
            <a:r>
              <a:rPr lang="en-US" sz="3200" dirty="0" smtClean="0">
                <a:solidFill>
                  <a:srgbClr val="BFBFBF"/>
                </a:solidFill>
              </a:rPr>
              <a:t> en 4 </a:t>
            </a:r>
            <a:r>
              <a:rPr lang="en-US" sz="3200" dirty="0" err="1" smtClean="0">
                <a:solidFill>
                  <a:srgbClr val="BFBFBF"/>
                </a:solidFill>
              </a:rPr>
              <a:t>pasos</a:t>
            </a:r>
            <a:endParaRPr lang="en-US" sz="3200" dirty="0" smtClean="0">
              <a:solidFill>
                <a:srgbClr val="BFBFBF"/>
              </a:solidFill>
            </a:endParaRPr>
          </a:p>
          <a:p>
            <a:pPr eaLnBrk="1" hangingPunct="1"/>
            <a:r>
              <a:rPr lang="en-US" sz="3200" dirty="0" smtClean="0">
                <a:solidFill>
                  <a:srgbClr val="BFBFBF"/>
                </a:solidFill>
              </a:rPr>
              <a:t> Para </a:t>
            </a:r>
            <a:r>
              <a:rPr lang="en-US" sz="3200" dirty="0" err="1" smtClean="0">
                <a:solidFill>
                  <a:srgbClr val="BFBFBF"/>
                </a:solidFill>
              </a:rPr>
              <a:t>crear</a:t>
            </a:r>
            <a:r>
              <a:rPr lang="en-US" sz="3200" dirty="0" smtClean="0">
                <a:solidFill>
                  <a:srgbClr val="BFBFBF"/>
                </a:solidFill>
              </a:rPr>
              <a:t> </a:t>
            </a:r>
            <a:r>
              <a:rPr lang="en-US" sz="3200" dirty="0" err="1" smtClean="0">
                <a:solidFill>
                  <a:srgbClr val="BFBFBF"/>
                </a:solidFill>
              </a:rPr>
              <a:t>una</a:t>
            </a:r>
            <a:r>
              <a:rPr lang="en-US" sz="3200" dirty="0" smtClean="0">
                <a:solidFill>
                  <a:srgbClr val="BFBFBF"/>
                </a:solidFill>
              </a:rPr>
              <a:t> </a:t>
            </a:r>
            <a:r>
              <a:rPr lang="en-US" sz="3200" dirty="0" err="1" smtClean="0">
                <a:solidFill>
                  <a:srgbClr val="BFBFBF"/>
                </a:solidFill>
              </a:rPr>
              <a:t>instancia</a:t>
            </a:r>
            <a:r>
              <a:rPr lang="en-US" sz="3200" dirty="0" smtClean="0">
                <a:solidFill>
                  <a:srgbClr val="BFBFBF"/>
                </a:solidFill>
              </a:rPr>
              <a:t> de </a:t>
            </a:r>
            <a:r>
              <a:rPr lang="en-US" sz="3200" dirty="0" err="1" smtClean="0">
                <a:solidFill>
                  <a:srgbClr val="BFBFBF"/>
                </a:solidFill>
              </a:rPr>
              <a:t>tarjeta</a:t>
            </a:r>
            <a:endParaRPr lang="en-US" sz="3200" dirty="0" smtClean="0">
              <a:solidFill>
                <a:srgbClr val="BFBFBF"/>
              </a:solidFill>
            </a:endParaRPr>
          </a:p>
          <a:p>
            <a:pPr eaLnBrk="1" hangingPunct="1"/>
            <a:r>
              <a:rPr lang="en-US" sz="3200" dirty="0" smtClean="0"/>
              <a:t> </a:t>
            </a:r>
            <a:r>
              <a:rPr lang="en-US" sz="3200" dirty="0" err="1" smtClean="0"/>
              <a:t>Administración</a:t>
            </a:r>
            <a:r>
              <a:rPr lang="en-US" sz="3200" dirty="0" smtClean="0"/>
              <a:t> de claves de </a:t>
            </a:r>
            <a:r>
              <a:rPr lang="en-US" sz="3200" dirty="0" err="1" smtClean="0"/>
              <a:t>transporte</a:t>
            </a:r>
            <a:endParaRPr lang="en-US" sz="3200" dirty="0" smtClean="0"/>
          </a:p>
          <a:p>
            <a:pPr eaLnBrk="1" hangingPunct="1"/>
            <a:r>
              <a:rPr lang="en-US" sz="3200" dirty="0" smtClean="0">
                <a:solidFill>
                  <a:srgbClr val="BFBFBF"/>
                </a:solidFill>
              </a:rPr>
              <a:t> </a:t>
            </a:r>
            <a:r>
              <a:rPr lang="en-US" sz="3200" dirty="0" err="1" smtClean="0">
                <a:solidFill>
                  <a:srgbClr val="BFBFBF"/>
                </a:solidFill>
              </a:rPr>
              <a:t>Soporte</a:t>
            </a:r>
            <a:r>
              <a:rPr lang="en-US" sz="3200" dirty="0" smtClean="0">
                <a:solidFill>
                  <a:srgbClr val="BFBFBF"/>
                </a:solidFill>
              </a:rPr>
              <a:t> </a:t>
            </a:r>
            <a:r>
              <a:rPr lang="en-US" sz="3200" dirty="0" err="1" smtClean="0">
                <a:solidFill>
                  <a:srgbClr val="BFBFBF"/>
                </a:solidFill>
              </a:rPr>
              <a:t>LinqUS</a:t>
            </a:r>
            <a:endParaRPr lang="en-US" sz="3200" dirty="0" smtClean="0">
              <a:solidFill>
                <a:srgbClr val="BFBFBF"/>
              </a:solidFill>
            </a:endParaRPr>
          </a:p>
        </p:txBody>
      </p:sp>
      <p:sp>
        <p:nvSpPr>
          <p:cNvPr id="194564" name="Slide Number Placeholder 3"/>
          <p:cNvSpPr>
            <a:spLocks noGrp="1"/>
          </p:cNvSpPr>
          <p:nvPr>
            <p:ph type="sldNum" sz="quarter" idx="10"/>
          </p:nvPr>
        </p:nvSpPr>
        <p:spPr bwMode="auto">
          <a:noFill/>
          <a:ln>
            <a:miter lim="800000"/>
            <a:headEnd/>
            <a:tailEnd/>
          </a:ln>
        </p:spPr>
        <p:txBody>
          <a:bodyPr/>
          <a:lstStyle/>
          <a:p>
            <a:fld id="{A8634754-3E73-4AD1-9E93-11E924869E4E}" type="slidenum">
              <a:rPr lang="fr-FR"/>
              <a:pPr/>
              <a:t>60</a:t>
            </a:fld>
            <a:endParaRPr lang="fr-FR"/>
          </a:p>
        </p:txBody>
      </p:sp>
      <p:sp>
        <p:nvSpPr>
          <p:cNvPr id="6"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94566"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r>
              <a:rPr lang="en-US" smtClean="0"/>
              <a:t>Administración de claves de transporte</a:t>
            </a:r>
            <a:br>
              <a:rPr lang="en-US" smtClean="0"/>
            </a:br>
            <a:r>
              <a:rPr lang="en-US" smtClean="0"/>
              <a:t>Resumen 1/4</a:t>
            </a:r>
          </a:p>
        </p:txBody>
      </p:sp>
      <p:sp>
        <p:nvSpPr>
          <p:cNvPr id="196611" name="Rectangle 3"/>
          <p:cNvSpPr>
            <a:spLocks noGrp="1" noChangeArrowheads="1"/>
          </p:cNvSpPr>
          <p:nvPr>
            <p:ph idx="1"/>
          </p:nvPr>
        </p:nvSpPr>
        <p:spPr>
          <a:xfrm>
            <a:off x="685800" y="1214438"/>
            <a:ext cx="7446963" cy="4749800"/>
          </a:xfrm>
        </p:spPr>
        <p:txBody>
          <a:bodyPr/>
          <a:lstStyle/>
          <a:p>
            <a:pPr eaLnBrk="1" hangingPunct="1">
              <a:lnSpc>
                <a:spcPct val="90000"/>
              </a:lnSpc>
            </a:pPr>
            <a:endParaRPr lang="en-US" sz="1800" dirty="0" smtClean="0"/>
          </a:p>
          <a:p>
            <a:pPr eaLnBrk="1" hangingPunct="1">
              <a:lnSpc>
                <a:spcPct val="90000"/>
              </a:lnSpc>
            </a:pPr>
            <a:r>
              <a:rPr lang="en-US" sz="1800" dirty="0" smtClean="0"/>
              <a:t>La </a:t>
            </a:r>
            <a:r>
              <a:rPr lang="en-US" sz="1800" dirty="0" smtClean="0"/>
              <a:t>clave de </a:t>
            </a:r>
            <a:r>
              <a:rPr lang="en-US" sz="1800" dirty="0" err="1" smtClean="0"/>
              <a:t>transporte</a:t>
            </a:r>
            <a:r>
              <a:rPr lang="en-US" sz="1800" dirty="0" smtClean="0"/>
              <a:t> </a:t>
            </a:r>
            <a:r>
              <a:rPr lang="en-US" sz="1800" dirty="0" err="1" smtClean="0"/>
              <a:t>es</a:t>
            </a:r>
            <a:r>
              <a:rPr lang="en-US" sz="1800" dirty="0" smtClean="0"/>
              <a:t> un </a:t>
            </a:r>
            <a:r>
              <a:rPr lang="en-US" sz="1800" dirty="0" err="1" smtClean="0"/>
              <a:t>mecanismo</a:t>
            </a:r>
            <a:r>
              <a:rPr lang="en-US" sz="1800" dirty="0" smtClean="0"/>
              <a:t> de </a:t>
            </a:r>
            <a:r>
              <a:rPr lang="en-US" sz="1800" dirty="0" err="1" smtClean="0"/>
              <a:t>seguridad</a:t>
            </a:r>
            <a:r>
              <a:rPr lang="en-US" sz="1800" dirty="0" smtClean="0"/>
              <a:t> </a:t>
            </a:r>
            <a:r>
              <a:rPr lang="en-US" sz="1800" dirty="0" err="1" smtClean="0"/>
              <a:t>opcional</a:t>
            </a:r>
            <a:r>
              <a:rPr lang="en-US" sz="1800" dirty="0" smtClean="0"/>
              <a:t> </a:t>
            </a:r>
            <a:r>
              <a:rPr lang="en-US" sz="1800" dirty="0" err="1" smtClean="0"/>
              <a:t>usado</a:t>
            </a:r>
            <a:r>
              <a:rPr lang="en-US" sz="1800" dirty="0" smtClean="0"/>
              <a:t> </a:t>
            </a:r>
            <a:r>
              <a:rPr lang="en-US" sz="1800" dirty="0" err="1" smtClean="0"/>
              <a:t>para</a:t>
            </a:r>
            <a:r>
              <a:rPr lang="en-US" sz="1800" dirty="0" smtClean="0"/>
              <a:t> </a:t>
            </a:r>
            <a:r>
              <a:rPr lang="en-US" sz="1800" dirty="0" err="1" smtClean="0"/>
              <a:t>proteger</a:t>
            </a:r>
            <a:r>
              <a:rPr lang="en-US" sz="1800" dirty="0" smtClean="0"/>
              <a:t> los </a:t>
            </a:r>
            <a:r>
              <a:rPr lang="en-US" sz="1800" dirty="0" err="1" smtClean="0"/>
              <a:t>datos</a:t>
            </a:r>
            <a:r>
              <a:rPr lang="en-US" sz="1800" dirty="0" smtClean="0"/>
              <a:t> de un </a:t>
            </a:r>
            <a:r>
              <a:rPr lang="en-US" sz="1800" dirty="0" err="1" smtClean="0"/>
              <a:t>lote</a:t>
            </a:r>
            <a:r>
              <a:rPr lang="en-US" sz="1800" dirty="0" smtClean="0"/>
              <a:t> de </a:t>
            </a:r>
            <a:r>
              <a:rPr lang="en-US" sz="1800" dirty="0" err="1" smtClean="0"/>
              <a:t>tarjeta</a:t>
            </a:r>
            <a:r>
              <a:rPr lang="en-US" sz="1800" dirty="0" smtClean="0"/>
              <a:t> de un </a:t>
            </a:r>
            <a:r>
              <a:rPr lang="en-US" sz="1800" dirty="0" err="1" smtClean="0"/>
              <a:t>acceso</a:t>
            </a:r>
            <a:r>
              <a:rPr lang="en-US" sz="1800" dirty="0" smtClean="0"/>
              <a:t> no </a:t>
            </a:r>
            <a:r>
              <a:rPr lang="en-US" sz="1800" dirty="0" err="1" smtClean="0"/>
              <a:t>autorizado</a:t>
            </a:r>
            <a:r>
              <a:rPr lang="en-US" sz="1800" dirty="0" smtClean="0"/>
              <a:t> </a:t>
            </a:r>
            <a:r>
              <a:rPr lang="en-US" sz="1800" dirty="0" err="1" smtClean="0"/>
              <a:t>durante</a:t>
            </a:r>
            <a:r>
              <a:rPr lang="en-US" sz="1800" dirty="0" smtClean="0"/>
              <a:t> </a:t>
            </a:r>
            <a:r>
              <a:rPr lang="en-US" sz="1800" dirty="0" err="1" smtClean="0"/>
              <a:t>su</a:t>
            </a:r>
            <a:r>
              <a:rPr lang="en-US" sz="1800" dirty="0" smtClean="0"/>
              <a:t> </a:t>
            </a:r>
            <a:r>
              <a:rPr lang="en-US" sz="1800" dirty="0" err="1" smtClean="0"/>
              <a:t>traslado</a:t>
            </a:r>
            <a:r>
              <a:rPr lang="en-US" sz="1800" dirty="0" smtClean="0"/>
              <a:t>.</a:t>
            </a:r>
          </a:p>
          <a:p>
            <a:pPr eaLnBrk="1" hangingPunct="1">
              <a:lnSpc>
                <a:spcPct val="90000"/>
              </a:lnSpc>
            </a:pPr>
            <a:endParaRPr lang="en-US" sz="1800" dirty="0" smtClean="0"/>
          </a:p>
          <a:p>
            <a:pPr eaLnBrk="1" hangingPunct="1">
              <a:lnSpc>
                <a:spcPct val="90000"/>
              </a:lnSpc>
            </a:pPr>
            <a:r>
              <a:rPr lang="en-US" sz="1800" dirty="0" err="1" smtClean="0"/>
              <a:t>Cuando</a:t>
            </a:r>
            <a:r>
              <a:rPr lang="en-US" sz="1800" dirty="0" smtClean="0"/>
              <a:t> los </a:t>
            </a:r>
            <a:r>
              <a:rPr lang="en-US" sz="1800" dirty="0" err="1" smtClean="0"/>
              <a:t>archivos</a:t>
            </a:r>
            <a:r>
              <a:rPr lang="en-US" sz="1800" dirty="0" smtClean="0"/>
              <a:t> de </a:t>
            </a:r>
            <a:r>
              <a:rPr lang="en-US" sz="1800" dirty="0" err="1" smtClean="0"/>
              <a:t>seguridad</a:t>
            </a:r>
            <a:r>
              <a:rPr lang="en-US" sz="1800" dirty="0" smtClean="0"/>
              <a:t> son </a:t>
            </a:r>
            <a:r>
              <a:rPr lang="en-US" sz="1800" dirty="0" err="1" smtClean="0"/>
              <a:t>suministrados</a:t>
            </a:r>
            <a:r>
              <a:rPr lang="en-US" sz="1800" dirty="0" smtClean="0"/>
              <a:t>, los </a:t>
            </a:r>
            <a:r>
              <a:rPr lang="en-US" sz="1800" dirty="0" err="1" smtClean="0"/>
              <a:t>datos</a:t>
            </a:r>
            <a:r>
              <a:rPr lang="en-US" sz="1800" dirty="0" smtClean="0"/>
              <a:t> son </a:t>
            </a:r>
            <a:r>
              <a:rPr lang="en-US" sz="1800" dirty="0" err="1" smtClean="0"/>
              <a:t>encriptados</a:t>
            </a:r>
            <a:r>
              <a:rPr lang="en-US" sz="1800" dirty="0" smtClean="0"/>
              <a:t> </a:t>
            </a:r>
            <a:r>
              <a:rPr lang="en-US" sz="1800" dirty="0" err="1" smtClean="0"/>
              <a:t>usando</a:t>
            </a:r>
            <a:r>
              <a:rPr lang="en-US" sz="1800" dirty="0" smtClean="0"/>
              <a:t> </a:t>
            </a:r>
            <a:r>
              <a:rPr lang="en-US" sz="1800" dirty="0" err="1" smtClean="0"/>
              <a:t>una</a:t>
            </a:r>
            <a:r>
              <a:rPr lang="en-US" sz="1800" dirty="0" smtClean="0"/>
              <a:t> clave y </a:t>
            </a:r>
            <a:r>
              <a:rPr lang="en-US" sz="1800" dirty="0" err="1" smtClean="0"/>
              <a:t>algoritmo</a:t>
            </a:r>
            <a:r>
              <a:rPr lang="en-US" sz="1800" dirty="0" smtClean="0"/>
              <a:t> de </a:t>
            </a:r>
            <a:r>
              <a:rPr lang="en-US" sz="1800" dirty="0" err="1" smtClean="0"/>
              <a:t>transporte</a:t>
            </a:r>
            <a:r>
              <a:rPr lang="en-US" sz="1800" dirty="0" smtClean="0"/>
              <a:t>.</a:t>
            </a:r>
          </a:p>
          <a:p>
            <a:pPr eaLnBrk="1" hangingPunct="1">
              <a:lnSpc>
                <a:spcPct val="90000"/>
              </a:lnSpc>
            </a:pPr>
            <a:endParaRPr lang="en-US" sz="1800" dirty="0" smtClean="0"/>
          </a:p>
          <a:p>
            <a:pPr eaLnBrk="1" hangingPunct="1">
              <a:lnSpc>
                <a:spcPct val="90000"/>
              </a:lnSpc>
            </a:pPr>
            <a:r>
              <a:rPr lang="en-US" sz="1800" dirty="0" smtClean="0"/>
              <a:t>Los </a:t>
            </a:r>
            <a:r>
              <a:rPr lang="en-US" sz="1800" dirty="0" err="1" smtClean="0"/>
              <a:t>archivos</a:t>
            </a:r>
            <a:r>
              <a:rPr lang="en-US" sz="1800" dirty="0" smtClean="0"/>
              <a:t> de </a:t>
            </a:r>
            <a:r>
              <a:rPr lang="en-US" sz="1800" dirty="0" err="1" smtClean="0"/>
              <a:t>seguridad</a:t>
            </a:r>
            <a:r>
              <a:rPr lang="en-US" sz="1800" dirty="0" smtClean="0"/>
              <a:t> de la </a:t>
            </a:r>
            <a:r>
              <a:rPr lang="en-US" sz="1800" dirty="0" err="1" smtClean="0"/>
              <a:t>tarjeta</a:t>
            </a:r>
            <a:r>
              <a:rPr lang="en-US" sz="1800" dirty="0" smtClean="0"/>
              <a:t> </a:t>
            </a:r>
            <a:r>
              <a:rPr lang="en-US" sz="1800" dirty="0" err="1" smtClean="0"/>
              <a:t>sólo</a:t>
            </a:r>
            <a:r>
              <a:rPr lang="en-US" sz="1800" dirty="0" smtClean="0"/>
              <a:t> </a:t>
            </a:r>
            <a:r>
              <a:rPr lang="en-US" sz="1800" dirty="0" err="1" smtClean="0"/>
              <a:t>contienen</a:t>
            </a:r>
            <a:r>
              <a:rPr lang="en-US" sz="1800" dirty="0" smtClean="0"/>
              <a:t> el </a:t>
            </a:r>
            <a:r>
              <a:rPr lang="en-US" sz="1800" dirty="0" err="1" smtClean="0"/>
              <a:t>índice</a:t>
            </a:r>
            <a:r>
              <a:rPr lang="en-US" sz="1800" dirty="0" smtClean="0"/>
              <a:t> de claves de </a:t>
            </a:r>
            <a:r>
              <a:rPr lang="en-US" sz="1800" dirty="0" err="1" smtClean="0"/>
              <a:t>transporte</a:t>
            </a:r>
            <a:r>
              <a:rPr lang="en-US" sz="1800" dirty="0" smtClean="0"/>
              <a:t> y el </a:t>
            </a:r>
            <a:r>
              <a:rPr lang="en-US" sz="1800" dirty="0" err="1" smtClean="0"/>
              <a:t>algoritmo</a:t>
            </a:r>
            <a:r>
              <a:rPr lang="en-US" sz="1800" dirty="0" smtClean="0"/>
              <a:t> </a:t>
            </a:r>
            <a:r>
              <a:rPr lang="en-US" sz="1800" dirty="0" err="1" smtClean="0"/>
              <a:t>usado</a:t>
            </a:r>
            <a:r>
              <a:rPr lang="en-US" sz="1800" dirty="0" smtClean="0"/>
              <a:t> </a:t>
            </a:r>
            <a:r>
              <a:rPr lang="en-US" sz="1800" dirty="0" err="1" smtClean="0"/>
              <a:t>para</a:t>
            </a:r>
            <a:r>
              <a:rPr lang="en-US" sz="1800" dirty="0" smtClean="0"/>
              <a:t> </a:t>
            </a:r>
            <a:r>
              <a:rPr lang="en-US" sz="1800" dirty="0" err="1" smtClean="0"/>
              <a:t>encriptar</a:t>
            </a:r>
            <a:r>
              <a:rPr lang="en-US" sz="1800" dirty="0" smtClean="0"/>
              <a:t> los </a:t>
            </a:r>
            <a:r>
              <a:rPr lang="en-US" sz="1800" dirty="0" err="1" smtClean="0"/>
              <a:t>datos</a:t>
            </a:r>
            <a:r>
              <a:rPr lang="en-US" sz="1800" dirty="0" smtClean="0"/>
              <a:t> de </a:t>
            </a:r>
            <a:r>
              <a:rPr lang="en-US" sz="1800" dirty="0" err="1" smtClean="0"/>
              <a:t>seguridad</a:t>
            </a:r>
            <a:r>
              <a:rPr lang="en-US" sz="1800" dirty="0" smtClean="0"/>
              <a:t>. </a:t>
            </a:r>
            <a:endParaRPr lang="en-US" sz="1800" dirty="0" smtClean="0"/>
          </a:p>
          <a:p>
            <a:pPr eaLnBrk="1" hangingPunct="1">
              <a:lnSpc>
                <a:spcPct val="90000"/>
              </a:lnSpc>
            </a:pPr>
            <a:endParaRPr lang="en-US" sz="1800" dirty="0" smtClean="0"/>
          </a:p>
          <a:p>
            <a:pPr eaLnBrk="1" hangingPunct="1">
              <a:lnSpc>
                <a:spcPct val="90000"/>
              </a:lnSpc>
            </a:pPr>
            <a:r>
              <a:rPr lang="en-US" sz="1800" dirty="0" smtClean="0"/>
              <a:t>El valor no </a:t>
            </a:r>
            <a:r>
              <a:rPr lang="en-US" sz="1800" dirty="0" err="1" smtClean="0"/>
              <a:t>encriptado</a:t>
            </a:r>
            <a:r>
              <a:rPr lang="en-US" sz="1800" dirty="0" smtClean="0"/>
              <a:t> de la clave de </a:t>
            </a:r>
            <a:r>
              <a:rPr lang="en-US" sz="1800" dirty="0" err="1" smtClean="0"/>
              <a:t>transporte</a:t>
            </a:r>
            <a:r>
              <a:rPr lang="en-US" sz="1800" dirty="0" smtClean="0"/>
              <a:t> </a:t>
            </a:r>
            <a:r>
              <a:rPr lang="en-US" sz="1800" dirty="0" err="1" smtClean="0"/>
              <a:t>nunca</a:t>
            </a:r>
            <a:r>
              <a:rPr lang="en-US" sz="1800" dirty="0" smtClean="0"/>
              <a:t> </a:t>
            </a:r>
            <a:r>
              <a:rPr lang="en-US" sz="1800" dirty="0" err="1" smtClean="0"/>
              <a:t>aparece</a:t>
            </a:r>
            <a:r>
              <a:rPr lang="en-US" sz="1800" dirty="0" smtClean="0"/>
              <a:t> en los </a:t>
            </a:r>
            <a:r>
              <a:rPr lang="en-US" sz="1800" dirty="0" err="1" smtClean="0"/>
              <a:t>archivos</a:t>
            </a:r>
            <a:r>
              <a:rPr lang="en-US" sz="1800" dirty="0" smtClean="0"/>
              <a:t> de </a:t>
            </a:r>
            <a:r>
              <a:rPr lang="en-US" sz="1800" dirty="0" err="1" smtClean="0"/>
              <a:t>seguridad</a:t>
            </a:r>
            <a:r>
              <a:rPr lang="en-US" sz="1800" dirty="0" smtClean="0"/>
              <a:t> y no </a:t>
            </a:r>
            <a:r>
              <a:rPr lang="en-US" sz="1800" dirty="0" err="1" smtClean="0"/>
              <a:t>es</a:t>
            </a:r>
            <a:r>
              <a:rPr lang="en-US" sz="1800" dirty="0" smtClean="0"/>
              <a:t> </a:t>
            </a:r>
            <a:r>
              <a:rPr lang="en-US" sz="1800" dirty="0" err="1" smtClean="0"/>
              <a:t>siquiera</a:t>
            </a:r>
            <a:r>
              <a:rPr lang="en-US" sz="1800" dirty="0" smtClean="0"/>
              <a:t> </a:t>
            </a:r>
            <a:r>
              <a:rPr lang="en-US" sz="1800" dirty="0" err="1" smtClean="0"/>
              <a:t>accesible</a:t>
            </a:r>
            <a:r>
              <a:rPr lang="en-US" sz="1800" dirty="0" smtClean="0"/>
              <a:t> en la  </a:t>
            </a:r>
            <a:r>
              <a:rPr lang="en-US" sz="1800" dirty="0" err="1" smtClean="0"/>
              <a:t>interfase</a:t>
            </a:r>
            <a:r>
              <a:rPr lang="en-US" sz="1800" dirty="0" smtClean="0"/>
              <a:t> del </a:t>
            </a:r>
            <a:r>
              <a:rPr lang="en-US" sz="1800" dirty="0" err="1" smtClean="0"/>
              <a:t>Administrador</a:t>
            </a:r>
            <a:r>
              <a:rPr lang="en-US" sz="1800" dirty="0" smtClean="0"/>
              <a:t> de </a:t>
            </a:r>
            <a:r>
              <a:rPr lang="en-US" sz="1800" dirty="0" err="1" smtClean="0"/>
              <a:t>tarjetas</a:t>
            </a:r>
            <a:r>
              <a:rPr lang="en-US" sz="1800" dirty="0" smtClean="0"/>
              <a:t>..</a:t>
            </a:r>
          </a:p>
          <a:p>
            <a:pPr eaLnBrk="1" hangingPunct="1">
              <a:lnSpc>
                <a:spcPct val="90000"/>
              </a:lnSpc>
            </a:pPr>
            <a:endParaRPr lang="en-US" sz="1800" dirty="0" smtClean="0"/>
          </a:p>
        </p:txBody>
      </p:sp>
      <p:sp>
        <p:nvSpPr>
          <p:cNvPr id="196612" name="Slide Number Placeholder 3"/>
          <p:cNvSpPr>
            <a:spLocks noGrp="1"/>
          </p:cNvSpPr>
          <p:nvPr>
            <p:ph type="sldNum" sz="quarter" idx="10"/>
          </p:nvPr>
        </p:nvSpPr>
        <p:spPr bwMode="auto">
          <a:noFill/>
          <a:ln>
            <a:miter lim="800000"/>
            <a:headEnd/>
            <a:tailEnd/>
          </a:ln>
        </p:spPr>
        <p:txBody>
          <a:bodyPr/>
          <a:lstStyle/>
          <a:p>
            <a:fld id="{0FA4E0B4-DC3C-4C98-A7EC-2E8DDDF5BA48}" type="slidenum">
              <a:rPr lang="fr-FR"/>
              <a:pPr/>
              <a:t>61</a:t>
            </a:fld>
            <a:endParaRPr lang="fr-FR"/>
          </a:p>
        </p:txBody>
      </p:sp>
      <p:sp>
        <p:nvSpPr>
          <p:cNvPr id="6"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196614"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2"/>
          <p:cNvSpPr>
            <a:spLocks noGrp="1" noChangeArrowheads="1"/>
          </p:cNvSpPr>
          <p:nvPr>
            <p:ph type="title"/>
          </p:nvPr>
        </p:nvSpPr>
        <p:spPr>
          <a:xfrm>
            <a:off x="685800" y="0"/>
            <a:ext cx="8342313" cy="1039813"/>
          </a:xfrm>
        </p:spPr>
        <p:txBody>
          <a:bodyPr/>
          <a:lstStyle/>
          <a:p>
            <a:pPr eaLnBrk="1" hangingPunct="1"/>
            <a:r>
              <a:rPr lang="en-US" dirty="0" err="1" smtClean="0"/>
              <a:t>Administración</a:t>
            </a:r>
            <a:r>
              <a:rPr lang="en-US" dirty="0" smtClean="0"/>
              <a:t> de claves de </a:t>
            </a:r>
            <a:r>
              <a:rPr lang="en-US" dirty="0" err="1" smtClean="0"/>
              <a:t>transporte</a:t>
            </a:r>
            <a:r>
              <a:rPr lang="en-US" dirty="0" smtClean="0"/>
              <a:t/>
            </a:r>
            <a:br>
              <a:rPr lang="en-US" dirty="0" smtClean="0"/>
            </a:br>
            <a:r>
              <a:rPr lang="en-US" dirty="0" err="1" smtClean="0"/>
              <a:t>Resumen</a:t>
            </a:r>
            <a:r>
              <a:rPr lang="en-US" dirty="0" smtClean="0"/>
              <a:t> 2/4</a:t>
            </a:r>
          </a:p>
        </p:txBody>
      </p:sp>
      <p:pic>
        <p:nvPicPr>
          <p:cNvPr id="710" name="Picture 4" descr="tn_card"/>
          <p:cNvPicPr>
            <a:picLocks noChangeAspect="1" noChangeArrowheads="1"/>
          </p:cNvPicPr>
          <p:nvPr/>
        </p:nvPicPr>
        <p:blipFill>
          <a:blip r:embed="rId3" cstate="print"/>
          <a:srcRect/>
          <a:stretch>
            <a:fillRect/>
          </a:stretch>
        </p:blipFill>
        <p:spPr bwMode="auto">
          <a:xfrm>
            <a:off x="649288" y="1619250"/>
            <a:ext cx="911225" cy="592138"/>
          </a:xfrm>
          <a:prstGeom prst="rect">
            <a:avLst/>
          </a:prstGeom>
          <a:noFill/>
          <a:ln w="9525">
            <a:noFill/>
            <a:miter lim="800000"/>
            <a:headEnd/>
            <a:tailEnd/>
          </a:ln>
        </p:spPr>
      </p:pic>
      <p:pic>
        <p:nvPicPr>
          <p:cNvPr id="711" name="Picture 5"/>
          <p:cNvPicPr>
            <a:picLocks noChangeAspect="1" noChangeArrowheads="1"/>
          </p:cNvPicPr>
          <p:nvPr/>
        </p:nvPicPr>
        <p:blipFill>
          <a:blip r:embed="rId4" cstate="print"/>
          <a:srcRect/>
          <a:stretch>
            <a:fillRect/>
          </a:stretch>
        </p:blipFill>
        <p:spPr bwMode="auto">
          <a:xfrm>
            <a:off x="8164513" y="3175000"/>
            <a:ext cx="647700" cy="1235075"/>
          </a:xfrm>
          <a:prstGeom prst="rect">
            <a:avLst/>
          </a:prstGeom>
          <a:noFill/>
          <a:ln w="9525">
            <a:noFill/>
            <a:miter lim="800000"/>
            <a:headEnd/>
            <a:tailEnd/>
          </a:ln>
        </p:spPr>
      </p:pic>
      <p:sp>
        <p:nvSpPr>
          <p:cNvPr id="712" name="Text Box 6"/>
          <p:cNvSpPr txBox="1">
            <a:spLocks noChangeArrowheads="1"/>
          </p:cNvSpPr>
          <p:nvPr/>
        </p:nvSpPr>
        <p:spPr bwMode="auto">
          <a:xfrm>
            <a:off x="1508125" y="4422775"/>
            <a:ext cx="1501775" cy="336550"/>
          </a:xfrm>
          <a:prstGeom prst="rect">
            <a:avLst/>
          </a:prstGeom>
          <a:noFill/>
          <a:ln w="9525">
            <a:noFill/>
            <a:miter lim="800000"/>
            <a:headEnd/>
            <a:tailEnd/>
          </a:ln>
        </p:spPr>
        <p:txBody>
          <a:bodyPr wrap="none">
            <a:spAutoFit/>
          </a:bodyPr>
          <a:lstStyle/>
          <a:p>
            <a:pPr eaLnBrk="0" hangingPunct="0"/>
            <a:r>
              <a:rPr lang="en-US" sz="1600" b="1">
                <a:solidFill>
                  <a:schemeClr val="bg1">
                    <a:lumMod val="50000"/>
                  </a:schemeClr>
                </a:solidFill>
              </a:rPr>
              <a:t>T.K. Index = 2</a:t>
            </a:r>
          </a:p>
        </p:txBody>
      </p:sp>
      <p:sp>
        <p:nvSpPr>
          <p:cNvPr id="713" name="Text Box 7"/>
          <p:cNvSpPr txBox="1">
            <a:spLocks noChangeArrowheads="1"/>
          </p:cNvSpPr>
          <p:nvPr/>
        </p:nvSpPr>
        <p:spPr bwMode="auto">
          <a:xfrm>
            <a:off x="6867525" y="4410075"/>
            <a:ext cx="1501775" cy="336550"/>
          </a:xfrm>
          <a:prstGeom prst="rect">
            <a:avLst/>
          </a:prstGeom>
          <a:noFill/>
          <a:ln w="9525">
            <a:noFill/>
            <a:miter lim="800000"/>
            <a:headEnd/>
            <a:tailEnd/>
          </a:ln>
        </p:spPr>
        <p:txBody>
          <a:bodyPr wrap="none">
            <a:spAutoFit/>
          </a:bodyPr>
          <a:lstStyle/>
          <a:p>
            <a:pPr eaLnBrk="0" hangingPunct="0"/>
            <a:r>
              <a:rPr lang="en-US" sz="1600" b="1">
                <a:solidFill>
                  <a:schemeClr val="bg1">
                    <a:lumMod val="50000"/>
                  </a:schemeClr>
                </a:solidFill>
              </a:rPr>
              <a:t>T.K. Index = 2</a:t>
            </a:r>
          </a:p>
        </p:txBody>
      </p:sp>
      <p:sp>
        <p:nvSpPr>
          <p:cNvPr id="714" name="Line 8"/>
          <p:cNvSpPr>
            <a:spLocks noChangeShapeType="1"/>
          </p:cNvSpPr>
          <p:nvPr/>
        </p:nvSpPr>
        <p:spPr bwMode="auto">
          <a:xfrm>
            <a:off x="2238375" y="3124200"/>
            <a:ext cx="4657725" cy="0"/>
          </a:xfrm>
          <a:prstGeom prst="line">
            <a:avLst/>
          </a:prstGeom>
          <a:noFill/>
          <a:ln w="38100">
            <a:solidFill>
              <a:srgbClr val="FF9933"/>
            </a:solidFill>
            <a:round/>
            <a:headEnd/>
            <a:tailEnd type="triangle" w="med" len="med"/>
          </a:ln>
        </p:spPr>
        <p:txBody>
          <a:bodyPr anchor="ctr"/>
          <a:lstStyle/>
          <a:p>
            <a:endParaRPr lang="es-MX">
              <a:solidFill>
                <a:schemeClr val="bg1">
                  <a:lumMod val="50000"/>
                </a:schemeClr>
              </a:solidFill>
            </a:endParaRPr>
          </a:p>
        </p:txBody>
      </p:sp>
      <p:pic>
        <p:nvPicPr>
          <p:cNvPr id="715" name="Picture 9" descr="tn_card"/>
          <p:cNvPicPr>
            <a:picLocks noChangeAspect="1" noChangeArrowheads="1"/>
          </p:cNvPicPr>
          <p:nvPr/>
        </p:nvPicPr>
        <p:blipFill>
          <a:blip r:embed="rId3" cstate="print"/>
          <a:srcRect/>
          <a:stretch>
            <a:fillRect/>
          </a:stretch>
        </p:blipFill>
        <p:spPr bwMode="auto">
          <a:xfrm>
            <a:off x="7237413" y="1619250"/>
            <a:ext cx="911225" cy="592138"/>
          </a:xfrm>
          <a:prstGeom prst="rect">
            <a:avLst/>
          </a:prstGeom>
          <a:noFill/>
          <a:ln w="9525">
            <a:noFill/>
            <a:miter lim="800000"/>
            <a:headEnd/>
            <a:tailEnd/>
          </a:ln>
        </p:spPr>
      </p:pic>
      <p:sp>
        <p:nvSpPr>
          <p:cNvPr id="716" name="Line 10"/>
          <p:cNvSpPr>
            <a:spLocks noChangeShapeType="1"/>
          </p:cNvSpPr>
          <p:nvPr/>
        </p:nvSpPr>
        <p:spPr bwMode="auto">
          <a:xfrm>
            <a:off x="1949450" y="1930400"/>
            <a:ext cx="4953000" cy="0"/>
          </a:xfrm>
          <a:prstGeom prst="line">
            <a:avLst/>
          </a:prstGeom>
          <a:noFill/>
          <a:ln w="38100">
            <a:solidFill>
              <a:srgbClr val="FF9933"/>
            </a:solidFill>
            <a:round/>
            <a:headEnd/>
            <a:tailEnd type="triangle" w="med" len="med"/>
          </a:ln>
        </p:spPr>
        <p:txBody>
          <a:bodyPr anchor="ctr"/>
          <a:lstStyle/>
          <a:p>
            <a:endParaRPr lang="es-MX">
              <a:solidFill>
                <a:schemeClr val="bg1">
                  <a:lumMod val="50000"/>
                </a:schemeClr>
              </a:solidFill>
            </a:endParaRPr>
          </a:p>
        </p:txBody>
      </p:sp>
      <p:sp>
        <p:nvSpPr>
          <p:cNvPr id="717" name="Line 11"/>
          <p:cNvSpPr>
            <a:spLocks noChangeShapeType="1"/>
          </p:cNvSpPr>
          <p:nvPr/>
        </p:nvSpPr>
        <p:spPr bwMode="auto">
          <a:xfrm>
            <a:off x="1558925" y="4864100"/>
            <a:ext cx="4400550" cy="0"/>
          </a:xfrm>
          <a:prstGeom prst="line">
            <a:avLst/>
          </a:prstGeom>
          <a:noFill/>
          <a:ln w="38100">
            <a:solidFill>
              <a:srgbClr val="FF9933"/>
            </a:solidFill>
            <a:round/>
            <a:headEnd/>
            <a:tailEnd type="triangle" w="med" len="med"/>
          </a:ln>
        </p:spPr>
        <p:txBody>
          <a:bodyPr anchor="ctr"/>
          <a:lstStyle/>
          <a:p>
            <a:endParaRPr lang="es-MX">
              <a:solidFill>
                <a:schemeClr val="bg1">
                  <a:lumMod val="50000"/>
                </a:schemeClr>
              </a:solidFill>
            </a:endParaRPr>
          </a:p>
        </p:txBody>
      </p:sp>
      <p:sp>
        <p:nvSpPr>
          <p:cNvPr id="718" name="Line 12"/>
          <p:cNvSpPr>
            <a:spLocks noChangeShapeType="1"/>
          </p:cNvSpPr>
          <p:nvPr/>
        </p:nvSpPr>
        <p:spPr bwMode="auto">
          <a:xfrm>
            <a:off x="7924800" y="3314700"/>
            <a:ext cx="228600" cy="142875"/>
          </a:xfrm>
          <a:prstGeom prst="line">
            <a:avLst/>
          </a:prstGeom>
          <a:noFill/>
          <a:ln w="38100">
            <a:solidFill>
              <a:srgbClr val="FF9933"/>
            </a:solidFill>
            <a:round/>
            <a:headEnd/>
            <a:tailEnd type="triangle" w="med" len="med"/>
          </a:ln>
        </p:spPr>
        <p:txBody>
          <a:bodyPr anchor="ctr"/>
          <a:lstStyle/>
          <a:p>
            <a:endParaRPr lang="es-MX">
              <a:solidFill>
                <a:schemeClr val="bg1">
                  <a:lumMod val="50000"/>
                </a:schemeClr>
              </a:solidFill>
            </a:endParaRPr>
          </a:p>
        </p:txBody>
      </p:sp>
      <p:sp>
        <p:nvSpPr>
          <p:cNvPr id="719" name="Line 13"/>
          <p:cNvSpPr>
            <a:spLocks noChangeShapeType="1"/>
          </p:cNvSpPr>
          <p:nvPr/>
        </p:nvSpPr>
        <p:spPr bwMode="auto">
          <a:xfrm flipV="1">
            <a:off x="7296150" y="3543300"/>
            <a:ext cx="857250" cy="866775"/>
          </a:xfrm>
          <a:prstGeom prst="line">
            <a:avLst/>
          </a:prstGeom>
          <a:noFill/>
          <a:ln w="38100">
            <a:solidFill>
              <a:srgbClr val="FF9933"/>
            </a:solidFill>
            <a:round/>
            <a:headEnd/>
            <a:tailEnd type="triangle" w="med" len="med"/>
          </a:ln>
        </p:spPr>
        <p:txBody>
          <a:bodyPr anchor="ctr"/>
          <a:lstStyle/>
          <a:p>
            <a:endParaRPr lang="es-MX">
              <a:solidFill>
                <a:schemeClr val="bg1">
                  <a:lumMod val="50000"/>
                </a:schemeClr>
              </a:solidFill>
            </a:endParaRPr>
          </a:p>
        </p:txBody>
      </p:sp>
      <p:sp>
        <p:nvSpPr>
          <p:cNvPr id="720" name="Text Box 14"/>
          <p:cNvSpPr txBox="1">
            <a:spLocks noChangeArrowheads="1"/>
          </p:cNvSpPr>
          <p:nvPr/>
        </p:nvSpPr>
        <p:spPr bwMode="auto">
          <a:xfrm>
            <a:off x="174625" y="1274763"/>
            <a:ext cx="2570163" cy="369887"/>
          </a:xfrm>
          <a:prstGeom prst="rect">
            <a:avLst/>
          </a:prstGeom>
          <a:noFill/>
          <a:ln w="9525">
            <a:noFill/>
            <a:miter lim="800000"/>
            <a:headEnd/>
            <a:tailEnd/>
          </a:ln>
        </p:spPr>
        <p:txBody>
          <a:bodyPr wrap="none">
            <a:spAutoFit/>
          </a:bodyPr>
          <a:lstStyle/>
          <a:p>
            <a:pPr eaLnBrk="0" hangingPunct="0"/>
            <a:r>
              <a:rPr lang="en-US" sz="1800" b="1">
                <a:solidFill>
                  <a:schemeClr val="bg1">
                    <a:lumMod val="50000"/>
                  </a:schemeClr>
                </a:solidFill>
              </a:rPr>
              <a:t>Fabricante de tarjetas</a:t>
            </a:r>
          </a:p>
        </p:txBody>
      </p:sp>
      <p:sp>
        <p:nvSpPr>
          <p:cNvPr id="721" name="Text Box 15"/>
          <p:cNvSpPr txBox="1">
            <a:spLocks noChangeArrowheads="1"/>
          </p:cNvSpPr>
          <p:nvPr/>
        </p:nvSpPr>
        <p:spPr bwMode="auto">
          <a:xfrm>
            <a:off x="7013575" y="1290638"/>
            <a:ext cx="1890713" cy="369887"/>
          </a:xfrm>
          <a:prstGeom prst="rect">
            <a:avLst/>
          </a:prstGeom>
          <a:noFill/>
          <a:ln w="9525">
            <a:noFill/>
            <a:miter lim="800000"/>
            <a:headEnd/>
            <a:tailEnd/>
          </a:ln>
        </p:spPr>
        <p:txBody>
          <a:bodyPr wrap="none">
            <a:spAutoFit/>
          </a:bodyPr>
          <a:lstStyle/>
          <a:p>
            <a:pPr eaLnBrk="0" hangingPunct="0"/>
            <a:r>
              <a:rPr lang="en-US" sz="1800" b="1">
                <a:solidFill>
                  <a:schemeClr val="bg1">
                    <a:lumMod val="50000"/>
                  </a:schemeClr>
                </a:solidFill>
              </a:rPr>
              <a:t>Operador móvil</a:t>
            </a:r>
          </a:p>
        </p:txBody>
      </p:sp>
      <p:grpSp>
        <p:nvGrpSpPr>
          <p:cNvPr id="2" name="Group 16"/>
          <p:cNvGrpSpPr>
            <a:grpSpLocks/>
          </p:cNvGrpSpPr>
          <p:nvPr/>
        </p:nvGrpSpPr>
        <p:grpSpPr bwMode="auto">
          <a:xfrm>
            <a:off x="2714625" y="1552575"/>
            <a:ext cx="1162050" cy="609600"/>
            <a:chOff x="2286" y="1908"/>
            <a:chExt cx="732" cy="384"/>
          </a:xfrm>
        </p:grpSpPr>
        <p:pic>
          <p:nvPicPr>
            <p:cNvPr id="199358" name="Picture 17" descr="tn_mail_voiture"/>
            <p:cNvPicPr>
              <a:picLocks noChangeAspect="1" noChangeArrowheads="1"/>
            </p:cNvPicPr>
            <p:nvPr/>
          </p:nvPicPr>
          <p:blipFill>
            <a:blip r:embed="rId5" cstate="print"/>
            <a:srcRect/>
            <a:stretch>
              <a:fillRect/>
            </a:stretch>
          </p:blipFill>
          <p:spPr bwMode="auto">
            <a:xfrm>
              <a:off x="2286" y="1908"/>
              <a:ext cx="732" cy="384"/>
            </a:xfrm>
            <a:prstGeom prst="rect">
              <a:avLst/>
            </a:prstGeom>
            <a:noFill/>
            <a:ln w="9525">
              <a:noFill/>
              <a:miter lim="800000"/>
              <a:headEnd/>
              <a:tailEnd/>
            </a:ln>
          </p:spPr>
        </p:pic>
        <p:pic>
          <p:nvPicPr>
            <p:cNvPr id="199359" name="Picture 18"/>
            <p:cNvPicPr>
              <a:picLocks noChangeAspect="1" noChangeArrowheads="1"/>
            </p:cNvPicPr>
            <p:nvPr/>
          </p:nvPicPr>
          <p:blipFill>
            <a:blip r:embed="rId6" cstate="print"/>
            <a:srcRect/>
            <a:stretch>
              <a:fillRect/>
            </a:stretch>
          </p:blipFill>
          <p:spPr bwMode="auto">
            <a:xfrm>
              <a:off x="2424" y="1971"/>
              <a:ext cx="169" cy="58"/>
            </a:xfrm>
            <a:prstGeom prst="rect">
              <a:avLst/>
            </a:prstGeom>
            <a:noFill/>
            <a:ln w="9525">
              <a:noFill/>
              <a:miter lim="800000"/>
              <a:headEnd/>
              <a:tailEnd/>
            </a:ln>
          </p:spPr>
        </p:pic>
      </p:grpSp>
      <p:grpSp>
        <p:nvGrpSpPr>
          <p:cNvPr id="3" name="Group 19"/>
          <p:cNvGrpSpPr>
            <a:grpSpLocks/>
          </p:cNvGrpSpPr>
          <p:nvPr/>
        </p:nvGrpSpPr>
        <p:grpSpPr bwMode="auto">
          <a:xfrm>
            <a:off x="3990975" y="2854325"/>
            <a:ext cx="1162050" cy="609600"/>
            <a:chOff x="2286" y="1908"/>
            <a:chExt cx="732" cy="384"/>
          </a:xfrm>
        </p:grpSpPr>
        <p:pic>
          <p:nvPicPr>
            <p:cNvPr id="199356" name="Picture 20" descr="tn_mail_voiture"/>
            <p:cNvPicPr>
              <a:picLocks noChangeAspect="1" noChangeArrowheads="1"/>
            </p:cNvPicPr>
            <p:nvPr/>
          </p:nvPicPr>
          <p:blipFill>
            <a:blip r:embed="rId5" cstate="print"/>
            <a:srcRect/>
            <a:stretch>
              <a:fillRect/>
            </a:stretch>
          </p:blipFill>
          <p:spPr bwMode="auto">
            <a:xfrm>
              <a:off x="2286" y="1908"/>
              <a:ext cx="732" cy="384"/>
            </a:xfrm>
            <a:prstGeom prst="rect">
              <a:avLst/>
            </a:prstGeom>
            <a:noFill/>
            <a:ln w="9525">
              <a:noFill/>
              <a:miter lim="800000"/>
              <a:headEnd/>
              <a:tailEnd/>
            </a:ln>
          </p:spPr>
        </p:pic>
        <p:pic>
          <p:nvPicPr>
            <p:cNvPr id="199357" name="Picture 21"/>
            <p:cNvPicPr>
              <a:picLocks noChangeAspect="1" noChangeArrowheads="1"/>
            </p:cNvPicPr>
            <p:nvPr/>
          </p:nvPicPr>
          <p:blipFill>
            <a:blip r:embed="rId6" cstate="print"/>
            <a:srcRect/>
            <a:stretch>
              <a:fillRect/>
            </a:stretch>
          </p:blipFill>
          <p:spPr bwMode="auto">
            <a:xfrm>
              <a:off x="2424" y="1971"/>
              <a:ext cx="169" cy="58"/>
            </a:xfrm>
            <a:prstGeom prst="rect">
              <a:avLst/>
            </a:prstGeom>
            <a:noFill/>
            <a:ln w="9525">
              <a:noFill/>
              <a:miter lim="800000"/>
              <a:headEnd/>
              <a:tailEnd/>
            </a:ln>
          </p:spPr>
        </p:pic>
      </p:grpSp>
      <p:grpSp>
        <p:nvGrpSpPr>
          <p:cNvPr id="4" name="Group 22"/>
          <p:cNvGrpSpPr>
            <a:grpSpLocks/>
          </p:cNvGrpSpPr>
          <p:nvPr/>
        </p:nvGrpSpPr>
        <p:grpSpPr bwMode="auto">
          <a:xfrm>
            <a:off x="4448175" y="4476750"/>
            <a:ext cx="1162050" cy="609600"/>
            <a:chOff x="2286" y="1908"/>
            <a:chExt cx="732" cy="384"/>
          </a:xfrm>
        </p:grpSpPr>
        <p:pic>
          <p:nvPicPr>
            <p:cNvPr id="199354" name="Picture 23" descr="tn_mail_voiture"/>
            <p:cNvPicPr>
              <a:picLocks noChangeAspect="1" noChangeArrowheads="1"/>
            </p:cNvPicPr>
            <p:nvPr/>
          </p:nvPicPr>
          <p:blipFill>
            <a:blip r:embed="rId5" cstate="print"/>
            <a:srcRect/>
            <a:stretch>
              <a:fillRect/>
            </a:stretch>
          </p:blipFill>
          <p:spPr bwMode="auto">
            <a:xfrm>
              <a:off x="2286" y="1908"/>
              <a:ext cx="732" cy="384"/>
            </a:xfrm>
            <a:prstGeom prst="rect">
              <a:avLst/>
            </a:prstGeom>
            <a:noFill/>
            <a:ln w="9525">
              <a:noFill/>
              <a:miter lim="800000"/>
              <a:headEnd/>
              <a:tailEnd/>
            </a:ln>
          </p:spPr>
        </p:pic>
        <p:pic>
          <p:nvPicPr>
            <p:cNvPr id="199355" name="Picture 24"/>
            <p:cNvPicPr>
              <a:picLocks noChangeAspect="1" noChangeArrowheads="1"/>
            </p:cNvPicPr>
            <p:nvPr/>
          </p:nvPicPr>
          <p:blipFill>
            <a:blip r:embed="rId6" cstate="print"/>
            <a:srcRect/>
            <a:stretch>
              <a:fillRect/>
            </a:stretch>
          </p:blipFill>
          <p:spPr bwMode="auto">
            <a:xfrm>
              <a:off x="2424" y="1971"/>
              <a:ext cx="169" cy="58"/>
            </a:xfrm>
            <a:prstGeom prst="rect">
              <a:avLst/>
            </a:prstGeom>
            <a:noFill/>
            <a:ln w="9525">
              <a:noFill/>
              <a:miter lim="800000"/>
              <a:headEnd/>
              <a:tailEnd/>
            </a:ln>
          </p:spPr>
        </p:pic>
      </p:grpSp>
      <p:grpSp>
        <p:nvGrpSpPr>
          <p:cNvPr id="5" name="Group 25"/>
          <p:cNvGrpSpPr>
            <a:grpSpLocks/>
          </p:cNvGrpSpPr>
          <p:nvPr/>
        </p:nvGrpSpPr>
        <p:grpSpPr bwMode="auto">
          <a:xfrm>
            <a:off x="384175" y="2925763"/>
            <a:ext cx="1319213" cy="1335087"/>
            <a:chOff x="242" y="2389"/>
            <a:chExt cx="831" cy="841"/>
          </a:xfrm>
        </p:grpSpPr>
        <p:grpSp>
          <p:nvGrpSpPr>
            <p:cNvPr id="199265" name="Group 26"/>
            <p:cNvGrpSpPr>
              <a:grpSpLocks/>
            </p:cNvGrpSpPr>
            <p:nvPr/>
          </p:nvGrpSpPr>
          <p:grpSpPr bwMode="auto">
            <a:xfrm>
              <a:off x="469" y="2389"/>
              <a:ext cx="563" cy="669"/>
              <a:chOff x="403" y="2509"/>
              <a:chExt cx="563" cy="669"/>
            </a:xfrm>
          </p:grpSpPr>
          <p:pic>
            <p:nvPicPr>
              <p:cNvPr id="199267" name="Picture 27"/>
              <p:cNvPicPr>
                <a:picLocks noChangeAspect="1" noChangeArrowheads="1"/>
              </p:cNvPicPr>
              <p:nvPr/>
            </p:nvPicPr>
            <p:blipFill>
              <a:blip r:embed="rId7" cstate="print"/>
              <a:srcRect/>
              <a:stretch>
                <a:fillRect/>
              </a:stretch>
            </p:blipFill>
            <p:spPr bwMode="auto">
              <a:xfrm>
                <a:off x="403" y="2584"/>
                <a:ext cx="441" cy="594"/>
              </a:xfrm>
              <a:prstGeom prst="rect">
                <a:avLst/>
              </a:prstGeom>
              <a:noFill/>
              <a:ln w="9525">
                <a:noFill/>
                <a:miter lim="800000"/>
                <a:headEnd/>
                <a:tailEnd/>
              </a:ln>
            </p:spPr>
          </p:pic>
          <p:grpSp>
            <p:nvGrpSpPr>
              <p:cNvPr id="199268" name="Group 28"/>
              <p:cNvGrpSpPr>
                <a:grpSpLocks noChangeAspect="1"/>
              </p:cNvGrpSpPr>
              <p:nvPr/>
            </p:nvGrpSpPr>
            <p:grpSpPr bwMode="auto">
              <a:xfrm>
                <a:off x="678" y="2509"/>
                <a:ext cx="288" cy="271"/>
                <a:chOff x="858" y="1821"/>
                <a:chExt cx="476" cy="448"/>
              </a:xfrm>
            </p:grpSpPr>
            <p:grpSp>
              <p:nvGrpSpPr>
                <p:cNvPr id="199269" name="Group 29"/>
                <p:cNvGrpSpPr>
                  <a:grpSpLocks noChangeAspect="1"/>
                </p:cNvGrpSpPr>
                <p:nvPr/>
              </p:nvGrpSpPr>
              <p:grpSpPr bwMode="auto">
                <a:xfrm>
                  <a:off x="858" y="1846"/>
                  <a:ext cx="261" cy="266"/>
                  <a:chOff x="858" y="1846"/>
                  <a:chExt cx="261" cy="266"/>
                </a:xfrm>
              </p:grpSpPr>
              <p:grpSp>
                <p:nvGrpSpPr>
                  <p:cNvPr id="199324" name="Group 30"/>
                  <p:cNvGrpSpPr>
                    <a:grpSpLocks noChangeAspect="1"/>
                  </p:cNvGrpSpPr>
                  <p:nvPr/>
                </p:nvGrpSpPr>
                <p:grpSpPr bwMode="auto">
                  <a:xfrm>
                    <a:off x="869" y="1857"/>
                    <a:ext cx="250" cy="255"/>
                    <a:chOff x="869" y="1857"/>
                    <a:chExt cx="250" cy="255"/>
                  </a:xfrm>
                </p:grpSpPr>
                <p:grpSp>
                  <p:nvGrpSpPr>
                    <p:cNvPr id="199342" name="Group 31"/>
                    <p:cNvGrpSpPr>
                      <a:grpSpLocks noChangeAspect="1"/>
                    </p:cNvGrpSpPr>
                    <p:nvPr/>
                  </p:nvGrpSpPr>
                  <p:grpSpPr bwMode="auto">
                    <a:xfrm>
                      <a:off x="869" y="1857"/>
                      <a:ext cx="250" cy="255"/>
                      <a:chOff x="869" y="1857"/>
                      <a:chExt cx="250" cy="255"/>
                    </a:xfrm>
                  </p:grpSpPr>
                  <p:sp>
                    <p:nvSpPr>
                      <p:cNvPr id="199344" name="Freeform 32"/>
                      <p:cNvSpPr>
                        <a:spLocks noChangeAspect="1"/>
                      </p:cNvSpPr>
                      <p:nvPr/>
                    </p:nvSpPr>
                    <p:spPr bwMode="auto">
                      <a:xfrm>
                        <a:off x="967" y="1857"/>
                        <a:ext cx="54" cy="32"/>
                      </a:xfrm>
                      <a:custGeom>
                        <a:avLst/>
                        <a:gdLst>
                          <a:gd name="T0" fmla="*/ 11 w 54"/>
                          <a:gd name="T1" fmla="*/ 0 h 32"/>
                          <a:gd name="T2" fmla="*/ 43 w 54"/>
                          <a:gd name="T3" fmla="*/ 0 h 32"/>
                          <a:gd name="T4" fmla="*/ 53 w 54"/>
                          <a:gd name="T5" fmla="*/ 31 h 32"/>
                          <a:gd name="T6" fmla="*/ 0 w 54"/>
                          <a:gd name="T7" fmla="*/ 31 h 32"/>
                          <a:gd name="T8" fmla="*/ 11 w 54"/>
                          <a:gd name="T9" fmla="*/ 0 h 32"/>
                          <a:gd name="T10" fmla="*/ 0 60000 65536"/>
                          <a:gd name="T11" fmla="*/ 0 60000 65536"/>
                          <a:gd name="T12" fmla="*/ 0 60000 65536"/>
                          <a:gd name="T13" fmla="*/ 0 60000 65536"/>
                          <a:gd name="T14" fmla="*/ 0 60000 65536"/>
                          <a:gd name="T15" fmla="*/ 0 w 54"/>
                          <a:gd name="T16" fmla="*/ 0 h 32"/>
                          <a:gd name="T17" fmla="*/ 54 w 54"/>
                          <a:gd name="T18" fmla="*/ 32 h 32"/>
                        </a:gdLst>
                        <a:ahLst/>
                        <a:cxnLst>
                          <a:cxn ang="T10">
                            <a:pos x="T0" y="T1"/>
                          </a:cxn>
                          <a:cxn ang="T11">
                            <a:pos x="T2" y="T3"/>
                          </a:cxn>
                          <a:cxn ang="T12">
                            <a:pos x="T4" y="T5"/>
                          </a:cxn>
                          <a:cxn ang="T13">
                            <a:pos x="T6" y="T7"/>
                          </a:cxn>
                          <a:cxn ang="T14">
                            <a:pos x="T8" y="T9"/>
                          </a:cxn>
                        </a:cxnLst>
                        <a:rect l="T15" t="T16" r="T17" b="T18"/>
                        <a:pathLst>
                          <a:path w="54" h="32">
                            <a:moveTo>
                              <a:pt x="11" y="0"/>
                            </a:moveTo>
                            <a:lnTo>
                              <a:pt x="43" y="0"/>
                            </a:lnTo>
                            <a:lnTo>
                              <a:pt x="53" y="31"/>
                            </a:lnTo>
                            <a:lnTo>
                              <a:pt x="0" y="31"/>
                            </a:lnTo>
                            <a:lnTo>
                              <a:pt x="11"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345" name="Freeform 33"/>
                      <p:cNvSpPr>
                        <a:spLocks noChangeAspect="1"/>
                      </p:cNvSpPr>
                      <p:nvPr/>
                    </p:nvSpPr>
                    <p:spPr bwMode="auto">
                      <a:xfrm>
                        <a:off x="1086" y="1958"/>
                        <a:ext cx="33" cy="55"/>
                      </a:xfrm>
                      <a:custGeom>
                        <a:avLst/>
                        <a:gdLst>
                          <a:gd name="T0" fmla="*/ 32 w 33"/>
                          <a:gd name="T1" fmla="*/ 11 h 55"/>
                          <a:gd name="T2" fmla="*/ 32 w 33"/>
                          <a:gd name="T3" fmla="*/ 44 h 55"/>
                          <a:gd name="T4" fmla="*/ 0 w 33"/>
                          <a:gd name="T5" fmla="*/ 54 h 55"/>
                          <a:gd name="T6" fmla="*/ 0 w 33"/>
                          <a:gd name="T7" fmla="*/ 0 h 55"/>
                          <a:gd name="T8" fmla="*/ 32 w 33"/>
                          <a:gd name="T9" fmla="*/ 11 h 55"/>
                          <a:gd name="T10" fmla="*/ 0 60000 65536"/>
                          <a:gd name="T11" fmla="*/ 0 60000 65536"/>
                          <a:gd name="T12" fmla="*/ 0 60000 65536"/>
                          <a:gd name="T13" fmla="*/ 0 60000 65536"/>
                          <a:gd name="T14" fmla="*/ 0 60000 65536"/>
                          <a:gd name="T15" fmla="*/ 0 w 33"/>
                          <a:gd name="T16" fmla="*/ 0 h 55"/>
                          <a:gd name="T17" fmla="*/ 33 w 33"/>
                          <a:gd name="T18" fmla="*/ 55 h 55"/>
                        </a:gdLst>
                        <a:ahLst/>
                        <a:cxnLst>
                          <a:cxn ang="T10">
                            <a:pos x="T0" y="T1"/>
                          </a:cxn>
                          <a:cxn ang="T11">
                            <a:pos x="T2" y="T3"/>
                          </a:cxn>
                          <a:cxn ang="T12">
                            <a:pos x="T4" y="T5"/>
                          </a:cxn>
                          <a:cxn ang="T13">
                            <a:pos x="T6" y="T7"/>
                          </a:cxn>
                          <a:cxn ang="T14">
                            <a:pos x="T8" y="T9"/>
                          </a:cxn>
                        </a:cxnLst>
                        <a:rect l="T15" t="T16" r="T17" b="T18"/>
                        <a:pathLst>
                          <a:path w="33" h="55">
                            <a:moveTo>
                              <a:pt x="32" y="11"/>
                            </a:moveTo>
                            <a:lnTo>
                              <a:pt x="32" y="44"/>
                            </a:lnTo>
                            <a:lnTo>
                              <a:pt x="0" y="54"/>
                            </a:lnTo>
                            <a:lnTo>
                              <a:pt x="0" y="0"/>
                            </a:lnTo>
                            <a:lnTo>
                              <a:pt x="32" y="11"/>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346" name="Freeform 34"/>
                      <p:cNvSpPr>
                        <a:spLocks noChangeAspect="1"/>
                      </p:cNvSpPr>
                      <p:nvPr/>
                    </p:nvSpPr>
                    <p:spPr bwMode="auto">
                      <a:xfrm>
                        <a:off x="869" y="1958"/>
                        <a:ext cx="31" cy="55"/>
                      </a:xfrm>
                      <a:custGeom>
                        <a:avLst/>
                        <a:gdLst>
                          <a:gd name="T0" fmla="*/ 0 w 31"/>
                          <a:gd name="T1" fmla="*/ 10 h 55"/>
                          <a:gd name="T2" fmla="*/ 0 w 31"/>
                          <a:gd name="T3" fmla="*/ 43 h 55"/>
                          <a:gd name="T4" fmla="*/ 30 w 31"/>
                          <a:gd name="T5" fmla="*/ 54 h 55"/>
                          <a:gd name="T6" fmla="*/ 30 w 31"/>
                          <a:gd name="T7" fmla="*/ 0 h 55"/>
                          <a:gd name="T8" fmla="*/ 0 w 31"/>
                          <a:gd name="T9" fmla="*/ 10 h 55"/>
                          <a:gd name="T10" fmla="*/ 0 60000 65536"/>
                          <a:gd name="T11" fmla="*/ 0 60000 65536"/>
                          <a:gd name="T12" fmla="*/ 0 60000 65536"/>
                          <a:gd name="T13" fmla="*/ 0 60000 65536"/>
                          <a:gd name="T14" fmla="*/ 0 60000 65536"/>
                          <a:gd name="T15" fmla="*/ 0 w 31"/>
                          <a:gd name="T16" fmla="*/ 0 h 55"/>
                          <a:gd name="T17" fmla="*/ 31 w 31"/>
                          <a:gd name="T18" fmla="*/ 55 h 55"/>
                        </a:gdLst>
                        <a:ahLst/>
                        <a:cxnLst>
                          <a:cxn ang="T10">
                            <a:pos x="T0" y="T1"/>
                          </a:cxn>
                          <a:cxn ang="T11">
                            <a:pos x="T2" y="T3"/>
                          </a:cxn>
                          <a:cxn ang="T12">
                            <a:pos x="T4" y="T5"/>
                          </a:cxn>
                          <a:cxn ang="T13">
                            <a:pos x="T6" y="T7"/>
                          </a:cxn>
                          <a:cxn ang="T14">
                            <a:pos x="T8" y="T9"/>
                          </a:cxn>
                        </a:cxnLst>
                        <a:rect l="T15" t="T16" r="T17" b="T18"/>
                        <a:pathLst>
                          <a:path w="31" h="55">
                            <a:moveTo>
                              <a:pt x="0" y="10"/>
                            </a:moveTo>
                            <a:lnTo>
                              <a:pt x="0" y="43"/>
                            </a:lnTo>
                            <a:lnTo>
                              <a:pt x="30" y="54"/>
                            </a:lnTo>
                            <a:lnTo>
                              <a:pt x="30" y="0"/>
                            </a:lnTo>
                            <a:lnTo>
                              <a:pt x="0" y="1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nvGrpSpPr>
                      <p:cNvPr id="199347" name="Group 35"/>
                      <p:cNvGrpSpPr>
                        <a:grpSpLocks noChangeAspect="1"/>
                      </p:cNvGrpSpPr>
                      <p:nvPr/>
                    </p:nvGrpSpPr>
                    <p:grpSpPr bwMode="auto">
                      <a:xfrm>
                        <a:off x="889" y="1884"/>
                        <a:ext cx="209" cy="56"/>
                        <a:chOff x="889" y="1884"/>
                        <a:chExt cx="209" cy="56"/>
                      </a:xfrm>
                    </p:grpSpPr>
                    <p:sp>
                      <p:nvSpPr>
                        <p:cNvPr id="199352" name="Freeform 36"/>
                        <p:cNvSpPr>
                          <a:spLocks noChangeAspect="1"/>
                        </p:cNvSpPr>
                        <p:nvPr/>
                      </p:nvSpPr>
                      <p:spPr bwMode="auto">
                        <a:xfrm>
                          <a:off x="889" y="1884"/>
                          <a:ext cx="54" cy="56"/>
                        </a:xfrm>
                        <a:custGeom>
                          <a:avLst/>
                          <a:gdLst>
                            <a:gd name="T0" fmla="*/ 18 w 54"/>
                            <a:gd name="T1" fmla="*/ 55 h 56"/>
                            <a:gd name="T2" fmla="*/ 53 w 54"/>
                            <a:gd name="T3" fmla="*/ 15 h 56"/>
                            <a:gd name="T4" fmla="*/ 22 w 54"/>
                            <a:gd name="T5" fmla="*/ 0 h 56"/>
                            <a:gd name="T6" fmla="*/ 0 w 54"/>
                            <a:gd name="T7" fmla="*/ 24 h 56"/>
                            <a:gd name="T8" fmla="*/ 18 w 54"/>
                            <a:gd name="T9" fmla="*/ 55 h 56"/>
                            <a:gd name="T10" fmla="*/ 0 60000 65536"/>
                            <a:gd name="T11" fmla="*/ 0 60000 65536"/>
                            <a:gd name="T12" fmla="*/ 0 60000 65536"/>
                            <a:gd name="T13" fmla="*/ 0 60000 65536"/>
                            <a:gd name="T14" fmla="*/ 0 60000 65536"/>
                            <a:gd name="T15" fmla="*/ 0 w 54"/>
                            <a:gd name="T16" fmla="*/ 0 h 56"/>
                            <a:gd name="T17" fmla="*/ 54 w 54"/>
                            <a:gd name="T18" fmla="*/ 56 h 56"/>
                          </a:gdLst>
                          <a:ahLst/>
                          <a:cxnLst>
                            <a:cxn ang="T10">
                              <a:pos x="T0" y="T1"/>
                            </a:cxn>
                            <a:cxn ang="T11">
                              <a:pos x="T2" y="T3"/>
                            </a:cxn>
                            <a:cxn ang="T12">
                              <a:pos x="T4" y="T5"/>
                            </a:cxn>
                            <a:cxn ang="T13">
                              <a:pos x="T6" y="T7"/>
                            </a:cxn>
                            <a:cxn ang="T14">
                              <a:pos x="T8" y="T9"/>
                            </a:cxn>
                          </a:cxnLst>
                          <a:rect l="T15" t="T16" r="T17" b="T18"/>
                          <a:pathLst>
                            <a:path w="54" h="56">
                              <a:moveTo>
                                <a:pt x="18" y="55"/>
                              </a:moveTo>
                              <a:lnTo>
                                <a:pt x="53" y="15"/>
                              </a:lnTo>
                              <a:lnTo>
                                <a:pt x="22" y="0"/>
                              </a:lnTo>
                              <a:lnTo>
                                <a:pt x="0" y="24"/>
                              </a:lnTo>
                              <a:lnTo>
                                <a:pt x="18" y="55"/>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353" name="Freeform 37"/>
                        <p:cNvSpPr>
                          <a:spLocks noChangeAspect="1"/>
                        </p:cNvSpPr>
                        <p:nvPr/>
                      </p:nvSpPr>
                      <p:spPr bwMode="auto">
                        <a:xfrm>
                          <a:off x="1044" y="1885"/>
                          <a:ext cx="54" cy="55"/>
                        </a:xfrm>
                        <a:custGeom>
                          <a:avLst/>
                          <a:gdLst>
                            <a:gd name="T0" fmla="*/ 35 w 54"/>
                            <a:gd name="T1" fmla="*/ 54 h 55"/>
                            <a:gd name="T2" fmla="*/ 0 w 54"/>
                            <a:gd name="T3" fmla="*/ 15 h 55"/>
                            <a:gd name="T4" fmla="*/ 31 w 54"/>
                            <a:gd name="T5" fmla="*/ 0 h 55"/>
                            <a:gd name="T6" fmla="*/ 53 w 54"/>
                            <a:gd name="T7" fmla="*/ 24 h 55"/>
                            <a:gd name="T8" fmla="*/ 35 w 54"/>
                            <a:gd name="T9" fmla="*/ 54 h 55"/>
                            <a:gd name="T10" fmla="*/ 0 60000 65536"/>
                            <a:gd name="T11" fmla="*/ 0 60000 65536"/>
                            <a:gd name="T12" fmla="*/ 0 60000 65536"/>
                            <a:gd name="T13" fmla="*/ 0 60000 65536"/>
                            <a:gd name="T14" fmla="*/ 0 60000 65536"/>
                            <a:gd name="T15" fmla="*/ 0 w 54"/>
                            <a:gd name="T16" fmla="*/ 0 h 55"/>
                            <a:gd name="T17" fmla="*/ 54 w 54"/>
                            <a:gd name="T18" fmla="*/ 55 h 55"/>
                          </a:gdLst>
                          <a:ahLst/>
                          <a:cxnLst>
                            <a:cxn ang="T10">
                              <a:pos x="T0" y="T1"/>
                            </a:cxn>
                            <a:cxn ang="T11">
                              <a:pos x="T2" y="T3"/>
                            </a:cxn>
                            <a:cxn ang="T12">
                              <a:pos x="T4" y="T5"/>
                            </a:cxn>
                            <a:cxn ang="T13">
                              <a:pos x="T6" y="T7"/>
                            </a:cxn>
                            <a:cxn ang="T14">
                              <a:pos x="T8" y="T9"/>
                            </a:cxn>
                          </a:cxnLst>
                          <a:rect l="T15" t="T16" r="T17" b="T18"/>
                          <a:pathLst>
                            <a:path w="54" h="55">
                              <a:moveTo>
                                <a:pt x="35" y="54"/>
                              </a:moveTo>
                              <a:lnTo>
                                <a:pt x="0" y="15"/>
                              </a:lnTo>
                              <a:lnTo>
                                <a:pt x="31" y="0"/>
                              </a:lnTo>
                              <a:lnTo>
                                <a:pt x="53" y="24"/>
                              </a:lnTo>
                              <a:lnTo>
                                <a:pt x="35" y="54"/>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grpSp>
                    <p:nvGrpSpPr>
                      <p:cNvPr id="199348" name="Group 38"/>
                      <p:cNvGrpSpPr>
                        <a:grpSpLocks noChangeAspect="1"/>
                      </p:cNvGrpSpPr>
                      <p:nvPr/>
                    </p:nvGrpSpPr>
                    <p:grpSpPr bwMode="auto">
                      <a:xfrm>
                        <a:off x="889" y="2029"/>
                        <a:ext cx="210" cy="55"/>
                        <a:chOff x="889" y="2029"/>
                        <a:chExt cx="210" cy="55"/>
                      </a:xfrm>
                    </p:grpSpPr>
                    <p:sp>
                      <p:nvSpPr>
                        <p:cNvPr id="199350" name="Freeform 39"/>
                        <p:cNvSpPr>
                          <a:spLocks noChangeAspect="1"/>
                        </p:cNvSpPr>
                        <p:nvPr/>
                      </p:nvSpPr>
                      <p:spPr bwMode="auto">
                        <a:xfrm>
                          <a:off x="889" y="2030"/>
                          <a:ext cx="54" cy="54"/>
                        </a:xfrm>
                        <a:custGeom>
                          <a:avLst/>
                          <a:gdLst>
                            <a:gd name="T0" fmla="*/ 18 w 54"/>
                            <a:gd name="T1" fmla="*/ 0 h 54"/>
                            <a:gd name="T2" fmla="*/ 53 w 54"/>
                            <a:gd name="T3" fmla="*/ 39 h 54"/>
                            <a:gd name="T4" fmla="*/ 22 w 54"/>
                            <a:gd name="T5" fmla="*/ 53 h 54"/>
                            <a:gd name="T6" fmla="*/ 0 w 54"/>
                            <a:gd name="T7" fmla="*/ 30 h 54"/>
                            <a:gd name="T8" fmla="*/ 18 w 54"/>
                            <a:gd name="T9" fmla="*/ 0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18" y="0"/>
                              </a:moveTo>
                              <a:lnTo>
                                <a:pt x="53" y="39"/>
                              </a:lnTo>
                              <a:lnTo>
                                <a:pt x="22" y="53"/>
                              </a:lnTo>
                              <a:lnTo>
                                <a:pt x="0" y="30"/>
                              </a:lnTo>
                              <a:lnTo>
                                <a:pt x="18"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351" name="Freeform 40"/>
                        <p:cNvSpPr>
                          <a:spLocks noChangeAspect="1"/>
                        </p:cNvSpPr>
                        <p:nvPr/>
                      </p:nvSpPr>
                      <p:spPr bwMode="auto">
                        <a:xfrm>
                          <a:off x="1044" y="2029"/>
                          <a:ext cx="55" cy="54"/>
                        </a:xfrm>
                        <a:custGeom>
                          <a:avLst/>
                          <a:gdLst>
                            <a:gd name="T0" fmla="*/ 36 w 55"/>
                            <a:gd name="T1" fmla="*/ 0 h 54"/>
                            <a:gd name="T2" fmla="*/ 0 w 55"/>
                            <a:gd name="T3" fmla="*/ 39 h 54"/>
                            <a:gd name="T4" fmla="*/ 32 w 55"/>
                            <a:gd name="T5" fmla="*/ 53 h 54"/>
                            <a:gd name="T6" fmla="*/ 54 w 55"/>
                            <a:gd name="T7" fmla="*/ 31 h 54"/>
                            <a:gd name="T8" fmla="*/ 36 w 55"/>
                            <a:gd name="T9" fmla="*/ 0 h 54"/>
                            <a:gd name="T10" fmla="*/ 0 60000 65536"/>
                            <a:gd name="T11" fmla="*/ 0 60000 65536"/>
                            <a:gd name="T12" fmla="*/ 0 60000 65536"/>
                            <a:gd name="T13" fmla="*/ 0 60000 65536"/>
                            <a:gd name="T14" fmla="*/ 0 60000 65536"/>
                            <a:gd name="T15" fmla="*/ 0 w 55"/>
                            <a:gd name="T16" fmla="*/ 0 h 54"/>
                            <a:gd name="T17" fmla="*/ 55 w 55"/>
                            <a:gd name="T18" fmla="*/ 54 h 54"/>
                          </a:gdLst>
                          <a:ahLst/>
                          <a:cxnLst>
                            <a:cxn ang="T10">
                              <a:pos x="T0" y="T1"/>
                            </a:cxn>
                            <a:cxn ang="T11">
                              <a:pos x="T2" y="T3"/>
                            </a:cxn>
                            <a:cxn ang="T12">
                              <a:pos x="T4" y="T5"/>
                            </a:cxn>
                            <a:cxn ang="T13">
                              <a:pos x="T6" y="T7"/>
                            </a:cxn>
                            <a:cxn ang="T14">
                              <a:pos x="T8" y="T9"/>
                            </a:cxn>
                          </a:cxnLst>
                          <a:rect l="T15" t="T16" r="T17" b="T18"/>
                          <a:pathLst>
                            <a:path w="55" h="54">
                              <a:moveTo>
                                <a:pt x="36" y="0"/>
                              </a:moveTo>
                              <a:lnTo>
                                <a:pt x="0" y="39"/>
                              </a:lnTo>
                              <a:lnTo>
                                <a:pt x="32" y="53"/>
                              </a:lnTo>
                              <a:lnTo>
                                <a:pt x="54" y="31"/>
                              </a:lnTo>
                              <a:lnTo>
                                <a:pt x="36"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sp>
                    <p:nvSpPr>
                      <p:cNvPr id="199349" name="Freeform 41"/>
                      <p:cNvSpPr>
                        <a:spLocks noChangeAspect="1"/>
                      </p:cNvSpPr>
                      <p:nvPr/>
                    </p:nvSpPr>
                    <p:spPr bwMode="auto">
                      <a:xfrm>
                        <a:off x="966" y="2080"/>
                        <a:ext cx="54" cy="32"/>
                      </a:xfrm>
                      <a:custGeom>
                        <a:avLst/>
                        <a:gdLst>
                          <a:gd name="T0" fmla="*/ 11 w 54"/>
                          <a:gd name="T1" fmla="*/ 31 h 32"/>
                          <a:gd name="T2" fmla="*/ 42 w 54"/>
                          <a:gd name="T3" fmla="*/ 31 h 32"/>
                          <a:gd name="T4" fmla="*/ 53 w 54"/>
                          <a:gd name="T5" fmla="*/ 0 h 32"/>
                          <a:gd name="T6" fmla="*/ 0 w 54"/>
                          <a:gd name="T7" fmla="*/ 0 h 32"/>
                          <a:gd name="T8" fmla="*/ 11 w 54"/>
                          <a:gd name="T9" fmla="*/ 31 h 32"/>
                          <a:gd name="T10" fmla="*/ 0 60000 65536"/>
                          <a:gd name="T11" fmla="*/ 0 60000 65536"/>
                          <a:gd name="T12" fmla="*/ 0 60000 65536"/>
                          <a:gd name="T13" fmla="*/ 0 60000 65536"/>
                          <a:gd name="T14" fmla="*/ 0 60000 65536"/>
                          <a:gd name="T15" fmla="*/ 0 w 54"/>
                          <a:gd name="T16" fmla="*/ 0 h 32"/>
                          <a:gd name="T17" fmla="*/ 54 w 54"/>
                          <a:gd name="T18" fmla="*/ 32 h 32"/>
                        </a:gdLst>
                        <a:ahLst/>
                        <a:cxnLst>
                          <a:cxn ang="T10">
                            <a:pos x="T0" y="T1"/>
                          </a:cxn>
                          <a:cxn ang="T11">
                            <a:pos x="T2" y="T3"/>
                          </a:cxn>
                          <a:cxn ang="T12">
                            <a:pos x="T4" y="T5"/>
                          </a:cxn>
                          <a:cxn ang="T13">
                            <a:pos x="T6" y="T7"/>
                          </a:cxn>
                          <a:cxn ang="T14">
                            <a:pos x="T8" y="T9"/>
                          </a:cxn>
                        </a:cxnLst>
                        <a:rect l="T15" t="T16" r="T17" b="T18"/>
                        <a:pathLst>
                          <a:path w="54" h="32">
                            <a:moveTo>
                              <a:pt x="11" y="31"/>
                            </a:moveTo>
                            <a:lnTo>
                              <a:pt x="42" y="31"/>
                            </a:lnTo>
                            <a:lnTo>
                              <a:pt x="53" y="0"/>
                            </a:lnTo>
                            <a:lnTo>
                              <a:pt x="0" y="0"/>
                            </a:lnTo>
                            <a:lnTo>
                              <a:pt x="11" y="31"/>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sp>
                  <p:nvSpPr>
                    <p:cNvPr id="199343" name="Oval 42"/>
                    <p:cNvSpPr>
                      <a:spLocks noChangeAspect="1" noChangeArrowheads="1"/>
                    </p:cNvSpPr>
                    <p:nvPr/>
                  </p:nvSpPr>
                  <p:spPr bwMode="auto">
                    <a:xfrm>
                      <a:off x="899" y="1888"/>
                      <a:ext cx="183" cy="186"/>
                    </a:xfrm>
                    <a:prstGeom prst="ellipse">
                      <a:avLst/>
                    </a:prstGeom>
                    <a:solidFill>
                      <a:srgbClr val="808080"/>
                    </a:solidFill>
                    <a:ln w="12700">
                      <a:solidFill>
                        <a:srgbClr val="808080"/>
                      </a:solidFill>
                      <a:round/>
                      <a:headEnd/>
                      <a:tailEnd/>
                    </a:ln>
                  </p:spPr>
                  <p:txBody>
                    <a:bodyPr wrap="none" anchor="ctr"/>
                    <a:lstStyle/>
                    <a:p>
                      <a:pPr eaLnBrk="0" hangingPunct="0"/>
                      <a:endParaRPr lang="en-US">
                        <a:solidFill>
                          <a:schemeClr val="bg1">
                            <a:lumMod val="50000"/>
                          </a:schemeClr>
                        </a:solidFill>
                      </a:endParaRPr>
                    </a:p>
                  </p:txBody>
                </p:sp>
              </p:grpSp>
              <p:grpSp>
                <p:nvGrpSpPr>
                  <p:cNvPr id="199325" name="Group 43"/>
                  <p:cNvGrpSpPr>
                    <a:grpSpLocks noChangeAspect="1"/>
                  </p:cNvGrpSpPr>
                  <p:nvPr/>
                </p:nvGrpSpPr>
                <p:grpSpPr bwMode="auto">
                  <a:xfrm>
                    <a:off x="858" y="1846"/>
                    <a:ext cx="251" cy="257"/>
                    <a:chOff x="858" y="1846"/>
                    <a:chExt cx="251" cy="257"/>
                  </a:xfrm>
                </p:grpSpPr>
                <p:grpSp>
                  <p:nvGrpSpPr>
                    <p:cNvPr id="199326" name="Group 44"/>
                    <p:cNvGrpSpPr>
                      <a:grpSpLocks noChangeAspect="1"/>
                    </p:cNvGrpSpPr>
                    <p:nvPr/>
                  </p:nvGrpSpPr>
                  <p:grpSpPr bwMode="auto">
                    <a:xfrm>
                      <a:off x="858" y="1846"/>
                      <a:ext cx="251" cy="257"/>
                      <a:chOff x="858" y="1846"/>
                      <a:chExt cx="251" cy="257"/>
                    </a:xfrm>
                  </p:grpSpPr>
                  <p:grpSp>
                    <p:nvGrpSpPr>
                      <p:cNvPr id="199330" name="Group 45"/>
                      <p:cNvGrpSpPr>
                        <a:grpSpLocks noChangeAspect="1"/>
                      </p:cNvGrpSpPr>
                      <p:nvPr/>
                    </p:nvGrpSpPr>
                    <p:grpSpPr bwMode="auto">
                      <a:xfrm>
                        <a:off x="858" y="1846"/>
                        <a:ext cx="251" cy="257"/>
                        <a:chOff x="858" y="1846"/>
                        <a:chExt cx="251" cy="257"/>
                      </a:xfrm>
                    </p:grpSpPr>
                    <p:sp>
                      <p:nvSpPr>
                        <p:cNvPr id="199332" name="Freeform 46"/>
                        <p:cNvSpPr>
                          <a:spLocks noChangeAspect="1"/>
                        </p:cNvSpPr>
                        <p:nvPr/>
                      </p:nvSpPr>
                      <p:spPr bwMode="auto">
                        <a:xfrm>
                          <a:off x="956" y="1846"/>
                          <a:ext cx="54" cy="34"/>
                        </a:xfrm>
                        <a:custGeom>
                          <a:avLst/>
                          <a:gdLst>
                            <a:gd name="T0" fmla="*/ 11 w 54"/>
                            <a:gd name="T1" fmla="*/ 0 h 34"/>
                            <a:gd name="T2" fmla="*/ 43 w 54"/>
                            <a:gd name="T3" fmla="*/ 0 h 34"/>
                            <a:gd name="T4" fmla="*/ 53 w 54"/>
                            <a:gd name="T5" fmla="*/ 33 h 34"/>
                            <a:gd name="T6" fmla="*/ 0 w 54"/>
                            <a:gd name="T7" fmla="*/ 33 h 34"/>
                            <a:gd name="T8" fmla="*/ 11 w 54"/>
                            <a:gd name="T9" fmla="*/ 0 h 34"/>
                            <a:gd name="T10" fmla="*/ 0 60000 65536"/>
                            <a:gd name="T11" fmla="*/ 0 60000 65536"/>
                            <a:gd name="T12" fmla="*/ 0 60000 65536"/>
                            <a:gd name="T13" fmla="*/ 0 60000 65536"/>
                            <a:gd name="T14" fmla="*/ 0 60000 65536"/>
                            <a:gd name="T15" fmla="*/ 0 w 54"/>
                            <a:gd name="T16" fmla="*/ 0 h 34"/>
                            <a:gd name="T17" fmla="*/ 54 w 54"/>
                            <a:gd name="T18" fmla="*/ 34 h 34"/>
                          </a:gdLst>
                          <a:ahLst/>
                          <a:cxnLst>
                            <a:cxn ang="T10">
                              <a:pos x="T0" y="T1"/>
                            </a:cxn>
                            <a:cxn ang="T11">
                              <a:pos x="T2" y="T3"/>
                            </a:cxn>
                            <a:cxn ang="T12">
                              <a:pos x="T4" y="T5"/>
                            </a:cxn>
                            <a:cxn ang="T13">
                              <a:pos x="T6" y="T7"/>
                            </a:cxn>
                            <a:cxn ang="T14">
                              <a:pos x="T8" y="T9"/>
                            </a:cxn>
                          </a:cxnLst>
                          <a:rect l="T15" t="T16" r="T17" b="T18"/>
                          <a:pathLst>
                            <a:path w="54" h="34">
                              <a:moveTo>
                                <a:pt x="11" y="0"/>
                              </a:moveTo>
                              <a:lnTo>
                                <a:pt x="43" y="0"/>
                              </a:lnTo>
                              <a:lnTo>
                                <a:pt x="53" y="33"/>
                              </a:lnTo>
                              <a:lnTo>
                                <a:pt x="0" y="33"/>
                              </a:lnTo>
                              <a:lnTo>
                                <a:pt x="11" y="0"/>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333" name="Freeform 47"/>
                        <p:cNvSpPr>
                          <a:spLocks noChangeAspect="1"/>
                        </p:cNvSpPr>
                        <p:nvPr/>
                      </p:nvSpPr>
                      <p:spPr bwMode="auto">
                        <a:xfrm>
                          <a:off x="1076" y="1949"/>
                          <a:ext cx="33" cy="55"/>
                        </a:xfrm>
                        <a:custGeom>
                          <a:avLst/>
                          <a:gdLst>
                            <a:gd name="T0" fmla="*/ 32 w 33"/>
                            <a:gd name="T1" fmla="*/ 10 h 55"/>
                            <a:gd name="T2" fmla="*/ 32 w 33"/>
                            <a:gd name="T3" fmla="*/ 43 h 55"/>
                            <a:gd name="T4" fmla="*/ 0 w 33"/>
                            <a:gd name="T5" fmla="*/ 54 h 55"/>
                            <a:gd name="T6" fmla="*/ 0 w 33"/>
                            <a:gd name="T7" fmla="*/ 0 h 55"/>
                            <a:gd name="T8" fmla="*/ 32 w 33"/>
                            <a:gd name="T9" fmla="*/ 10 h 55"/>
                            <a:gd name="T10" fmla="*/ 0 60000 65536"/>
                            <a:gd name="T11" fmla="*/ 0 60000 65536"/>
                            <a:gd name="T12" fmla="*/ 0 60000 65536"/>
                            <a:gd name="T13" fmla="*/ 0 60000 65536"/>
                            <a:gd name="T14" fmla="*/ 0 60000 65536"/>
                            <a:gd name="T15" fmla="*/ 0 w 33"/>
                            <a:gd name="T16" fmla="*/ 0 h 55"/>
                            <a:gd name="T17" fmla="*/ 33 w 33"/>
                            <a:gd name="T18" fmla="*/ 55 h 55"/>
                          </a:gdLst>
                          <a:ahLst/>
                          <a:cxnLst>
                            <a:cxn ang="T10">
                              <a:pos x="T0" y="T1"/>
                            </a:cxn>
                            <a:cxn ang="T11">
                              <a:pos x="T2" y="T3"/>
                            </a:cxn>
                            <a:cxn ang="T12">
                              <a:pos x="T4" y="T5"/>
                            </a:cxn>
                            <a:cxn ang="T13">
                              <a:pos x="T6" y="T7"/>
                            </a:cxn>
                            <a:cxn ang="T14">
                              <a:pos x="T8" y="T9"/>
                            </a:cxn>
                          </a:cxnLst>
                          <a:rect l="T15" t="T16" r="T17" b="T18"/>
                          <a:pathLst>
                            <a:path w="33" h="55">
                              <a:moveTo>
                                <a:pt x="32" y="10"/>
                              </a:moveTo>
                              <a:lnTo>
                                <a:pt x="32" y="43"/>
                              </a:lnTo>
                              <a:lnTo>
                                <a:pt x="0" y="54"/>
                              </a:lnTo>
                              <a:lnTo>
                                <a:pt x="0" y="0"/>
                              </a:lnTo>
                              <a:lnTo>
                                <a:pt x="32" y="10"/>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334" name="Freeform 48"/>
                        <p:cNvSpPr>
                          <a:spLocks noChangeAspect="1"/>
                        </p:cNvSpPr>
                        <p:nvPr/>
                      </p:nvSpPr>
                      <p:spPr bwMode="auto">
                        <a:xfrm>
                          <a:off x="858" y="1948"/>
                          <a:ext cx="32" cy="55"/>
                        </a:xfrm>
                        <a:custGeom>
                          <a:avLst/>
                          <a:gdLst>
                            <a:gd name="T0" fmla="*/ 0 w 32"/>
                            <a:gd name="T1" fmla="*/ 11 h 55"/>
                            <a:gd name="T2" fmla="*/ 0 w 32"/>
                            <a:gd name="T3" fmla="*/ 44 h 55"/>
                            <a:gd name="T4" fmla="*/ 31 w 32"/>
                            <a:gd name="T5" fmla="*/ 54 h 55"/>
                            <a:gd name="T6" fmla="*/ 31 w 32"/>
                            <a:gd name="T7" fmla="*/ 0 h 55"/>
                            <a:gd name="T8" fmla="*/ 0 w 32"/>
                            <a:gd name="T9" fmla="*/ 11 h 55"/>
                            <a:gd name="T10" fmla="*/ 0 60000 65536"/>
                            <a:gd name="T11" fmla="*/ 0 60000 65536"/>
                            <a:gd name="T12" fmla="*/ 0 60000 65536"/>
                            <a:gd name="T13" fmla="*/ 0 60000 65536"/>
                            <a:gd name="T14" fmla="*/ 0 60000 65536"/>
                            <a:gd name="T15" fmla="*/ 0 w 32"/>
                            <a:gd name="T16" fmla="*/ 0 h 55"/>
                            <a:gd name="T17" fmla="*/ 32 w 32"/>
                            <a:gd name="T18" fmla="*/ 55 h 55"/>
                          </a:gdLst>
                          <a:ahLst/>
                          <a:cxnLst>
                            <a:cxn ang="T10">
                              <a:pos x="T0" y="T1"/>
                            </a:cxn>
                            <a:cxn ang="T11">
                              <a:pos x="T2" y="T3"/>
                            </a:cxn>
                            <a:cxn ang="T12">
                              <a:pos x="T4" y="T5"/>
                            </a:cxn>
                            <a:cxn ang="T13">
                              <a:pos x="T6" y="T7"/>
                            </a:cxn>
                            <a:cxn ang="T14">
                              <a:pos x="T8" y="T9"/>
                            </a:cxn>
                          </a:cxnLst>
                          <a:rect l="T15" t="T16" r="T17" b="T18"/>
                          <a:pathLst>
                            <a:path w="32" h="55">
                              <a:moveTo>
                                <a:pt x="0" y="11"/>
                              </a:moveTo>
                              <a:lnTo>
                                <a:pt x="0" y="44"/>
                              </a:lnTo>
                              <a:lnTo>
                                <a:pt x="31" y="54"/>
                              </a:lnTo>
                              <a:lnTo>
                                <a:pt x="31" y="0"/>
                              </a:lnTo>
                              <a:lnTo>
                                <a:pt x="0" y="11"/>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nvGrpSpPr>
                        <p:cNvPr id="199335" name="Group 49"/>
                        <p:cNvGrpSpPr>
                          <a:grpSpLocks noChangeAspect="1"/>
                        </p:cNvGrpSpPr>
                        <p:nvPr/>
                      </p:nvGrpSpPr>
                      <p:grpSpPr bwMode="auto">
                        <a:xfrm>
                          <a:off x="878" y="1875"/>
                          <a:ext cx="209" cy="55"/>
                          <a:chOff x="878" y="1875"/>
                          <a:chExt cx="209" cy="55"/>
                        </a:xfrm>
                      </p:grpSpPr>
                      <p:sp>
                        <p:nvSpPr>
                          <p:cNvPr id="199340" name="Freeform 50"/>
                          <p:cNvSpPr>
                            <a:spLocks noChangeAspect="1"/>
                          </p:cNvSpPr>
                          <p:nvPr/>
                        </p:nvSpPr>
                        <p:spPr bwMode="auto">
                          <a:xfrm>
                            <a:off x="878" y="1875"/>
                            <a:ext cx="53" cy="54"/>
                          </a:xfrm>
                          <a:custGeom>
                            <a:avLst/>
                            <a:gdLst>
                              <a:gd name="T0" fmla="*/ 18 w 53"/>
                              <a:gd name="T1" fmla="*/ 53 h 54"/>
                              <a:gd name="T2" fmla="*/ 52 w 53"/>
                              <a:gd name="T3" fmla="*/ 14 h 54"/>
                              <a:gd name="T4" fmla="*/ 22 w 53"/>
                              <a:gd name="T5" fmla="*/ 0 h 54"/>
                              <a:gd name="T6" fmla="*/ 0 w 53"/>
                              <a:gd name="T7" fmla="*/ 23 h 54"/>
                              <a:gd name="T8" fmla="*/ 18 w 53"/>
                              <a:gd name="T9" fmla="*/ 53 h 54"/>
                              <a:gd name="T10" fmla="*/ 0 60000 65536"/>
                              <a:gd name="T11" fmla="*/ 0 60000 65536"/>
                              <a:gd name="T12" fmla="*/ 0 60000 65536"/>
                              <a:gd name="T13" fmla="*/ 0 60000 65536"/>
                              <a:gd name="T14" fmla="*/ 0 60000 65536"/>
                              <a:gd name="T15" fmla="*/ 0 w 53"/>
                              <a:gd name="T16" fmla="*/ 0 h 54"/>
                              <a:gd name="T17" fmla="*/ 53 w 53"/>
                              <a:gd name="T18" fmla="*/ 54 h 54"/>
                            </a:gdLst>
                            <a:ahLst/>
                            <a:cxnLst>
                              <a:cxn ang="T10">
                                <a:pos x="T0" y="T1"/>
                              </a:cxn>
                              <a:cxn ang="T11">
                                <a:pos x="T2" y="T3"/>
                              </a:cxn>
                              <a:cxn ang="T12">
                                <a:pos x="T4" y="T5"/>
                              </a:cxn>
                              <a:cxn ang="T13">
                                <a:pos x="T6" y="T7"/>
                              </a:cxn>
                              <a:cxn ang="T14">
                                <a:pos x="T8" y="T9"/>
                              </a:cxn>
                            </a:cxnLst>
                            <a:rect l="T15" t="T16" r="T17" b="T18"/>
                            <a:pathLst>
                              <a:path w="53" h="54">
                                <a:moveTo>
                                  <a:pt x="18" y="53"/>
                                </a:moveTo>
                                <a:lnTo>
                                  <a:pt x="52" y="14"/>
                                </a:lnTo>
                                <a:lnTo>
                                  <a:pt x="22" y="0"/>
                                </a:lnTo>
                                <a:lnTo>
                                  <a:pt x="0" y="23"/>
                                </a:lnTo>
                                <a:lnTo>
                                  <a:pt x="18" y="53"/>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341" name="Freeform 51"/>
                          <p:cNvSpPr>
                            <a:spLocks noChangeAspect="1"/>
                          </p:cNvSpPr>
                          <p:nvPr/>
                        </p:nvSpPr>
                        <p:spPr bwMode="auto">
                          <a:xfrm>
                            <a:off x="1033" y="1875"/>
                            <a:ext cx="54" cy="55"/>
                          </a:xfrm>
                          <a:custGeom>
                            <a:avLst/>
                            <a:gdLst>
                              <a:gd name="T0" fmla="*/ 35 w 54"/>
                              <a:gd name="T1" fmla="*/ 54 h 55"/>
                              <a:gd name="T2" fmla="*/ 0 w 54"/>
                              <a:gd name="T3" fmla="*/ 14 h 55"/>
                              <a:gd name="T4" fmla="*/ 31 w 54"/>
                              <a:gd name="T5" fmla="*/ 0 h 55"/>
                              <a:gd name="T6" fmla="*/ 53 w 54"/>
                              <a:gd name="T7" fmla="*/ 23 h 55"/>
                              <a:gd name="T8" fmla="*/ 35 w 54"/>
                              <a:gd name="T9" fmla="*/ 54 h 55"/>
                              <a:gd name="T10" fmla="*/ 0 60000 65536"/>
                              <a:gd name="T11" fmla="*/ 0 60000 65536"/>
                              <a:gd name="T12" fmla="*/ 0 60000 65536"/>
                              <a:gd name="T13" fmla="*/ 0 60000 65536"/>
                              <a:gd name="T14" fmla="*/ 0 60000 65536"/>
                              <a:gd name="T15" fmla="*/ 0 w 54"/>
                              <a:gd name="T16" fmla="*/ 0 h 55"/>
                              <a:gd name="T17" fmla="*/ 54 w 54"/>
                              <a:gd name="T18" fmla="*/ 55 h 55"/>
                            </a:gdLst>
                            <a:ahLst/>
                            <a:cxnLst>
                              <a:cxn ang="T10">
                                <a:pos x="T0" y="T1"/>
                              </a:cxn>
                              <a:cxn ang="T11">
                                <a:pos x="T2" y="T3"/>
                              </a:cxn>
                              <a:cxn ang="T12">
                                <a:pos x="T4" y="T5"/>
                              </a:cxn>
                              <a:cxn ang="T13">
                                <a:pos x="T6" y="T7"/>
                              </a:cxn>
                              <a:cxn ang="T14">
                                <a:pos x="T8" y="T9"/>
                              </a:cxn>
                            </a:cxnLst>
                            <a:rect l="T15" t="T16" r="T17" b="T18"/>
                            <a:pathLst>
                              <a:path w="54" h="55">
                                <a:moveTo>
                                  <a:pt x="35" y="54"/>
                                </a:moveTo>
                                <a:lnTo>
                                  <a:pt x="0" y="14"/>
                                </a:lnTo>
                                <a:lnTo>
                                  <a:pt x="31" y="0"/>
                                </a:lnTo>
                                <a:lnTo>
                                  <a:pt x="53" y="23"/>
                                </a:lnTo>
                                <a:lnTo>
                                  <a:pt x="35" y="54"/>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grpSp>
                      <p:nvGrpSpPr>
                        <p:cNvPr id="199336" name="Group 52"/>
                        <p:cNvGrpSpPr>
                          <a:grpSpLocks noChangeAspect="1"/>
                        </p:cNvGrpSpPr>
                        <p:nvPr/>
                      </p:nvGrpSpPr>
                      <p:grpSpPr bwMode="auto">
                        <a:xfrm>
                          <a:off x="878" y="2019"/>
                          <a:ext cx="209" cy="56"/>
                          <a:chOff x="878" y="2019"/>
                          <a:chExt cx="209" cy="56"/>
                        </a:xfrm>
                      </p:grpSpPr>
                      <p:sp>
                        <p:nvSpPr>
                          <p:cNvPr id="199338" name="Freeform 53"/>
                          <p:cNvSpPr>
                            <a:spLocks noChangeAspect="1"/>
                          </p:cNvSpPr>
                          <p:nvPr/>
                        </p:nvSpPr>
                        <p:spPr bwMode="auto">
                          <a:xfrm>
                            <a:off x="878" y="2019"/>
                            <a:ext cx="54" cy="56"/>
                          </a:xfrm>
                          <a:custGeom>
                            <a:avLst/>
                            <a:gdLst>
                              <a:gd name="T0" fmla="*/ 18 w 54"/>
                              <a:gd name="T1" fmla="*/ 0 h 56"/>
                              <a:gd name="T2" fmla="*/ 53 w 54"/>
                              <a:gd name="T3" fmla="*/ 40 h 56"/>
                              <a:gd name="T4" fmla="*/ 22 w 54"/>
                              <a:gd name="T5" fmla="*/ 55 h 56"/>
                              <a:gd name="T6" fmla="*/ 0 w 54"/>
                              <a:gd name="T7" fmla="*/ 31 h 56"/>
                              <a:gd name="T8" fmla="*/ 18 w 54"/>
                              <a:gd name="T9" fmla="*/ 0 h 56"/>
                              <a:gd name="T10" fmla="*/ 0 60000 65536"/>
                              <a:gd name="T11" fmla="*/ 0 60000 65536"/>
                              <a:gd name="T12" fmla="*/ 0 60000 65536"/>
                              <a:gd name="T13" fmla="*/ 0 60000 65536"/>
                              <a:gd name="T14" fmla="*/ 0 60000 65536"/>
                              <a:gd name="T15" fmla="*/ 0 w 54"/>
                              <a:gd name="T16" fmla="*/ 0 h 56"/>
                              <a:gd name="T17" fmla="*/ 54 w 54"/>
                              <a:gd name="T18" fmla="*/ 56 h 56"/>
                            </a:gdLst>
                            <a:ahLst/>
                            <a:cxnLst>
                              <a:cxn ang="T10">
                                <a:pos x="T0" y="T1"/>
                              </a:cxn>
                              <a:cxn ang="T11">
                                <a:pos x="T2" y="T3"/>
                              </a:cxn>
                              <a:cxn ang="T12">
                                <a:pos x="T4" y="T5"/>
                              </a:cxn>
                              <a:cxn ang="T13">
                                <a:pos x="T6" y="T7"/>
                              </a:cxn>
                              <a:cxn ang="T14">
                                <a:pos x="T8" y="T9"/>
                              </a:cxn>
                            </a:cxnLst>
                            <a:rect l="T15" t="T16" r="T17" b="T18"/>
                            <a:pathLst>
                              <a:path w="54" h="56">
                                <a:moveTo>
                                  <a:pt x="18" y="0"/>
                                </a:moveTo>
                                <a:lnTo>
                                  <a:pt x="53" y="40"/>
                                </a:lnTo>
                                <a:lnTo>
                                  <a:pt x="22" y="55"/>
                                </a:lnTo>
                                <a:lnTo>
                                  <a:pt x="0" y="31"/>
                                </a:lnTo>
                                <a:lnTo>
                                  <a:pt x="18" y="0"/>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339" name="Freeform 54"/>
                          <p:cNvSpPr>
                            <a:spLocks noChangeAspect="1"/>
                          </p:cNvSpPr>
                          <p:nvPr/>
                        </p:nvSpPr>
                        <p:spPr bwMode="auto">
                          <a:xfrm>
                            <a:off x="1033" y="2019"/>
                            <a:ext cx="54" cy="55"/>
                          </a:xfrm>
                          <a:custGeom>
                            <a:avLst/>
                            <a:gdLst>
                              <a:gd name="T0" fmla="*/ 35 w 54"/>
                              <a:gd name="T1" fmla="*/ 0 h 55"/>
                              <a:gd name="T2" fmla="*/ 0 w 54"/>
                              <a:gd name="T3" fmla="*/ 39 h 55"/>
                              <a:gd name="T4" fmla="*/ 31 w 54"/>
                              <a:gd name="T5" fmla="*/ 54 h 55"/>
                              <a:gd name="T6" fmla="*/ 53 w 54"/>
                              <a:gd name="T7" fmla="*/ 30 h 55"/>
                              <a:gd name="T8" fmla="*/ 35 w 54"/>
                              <a:gd name="T9" fmla="*/ 0 h 55"/>
                              <a:gd name="T10" fmla="*/ 0 60000 65536"/>
                              <a:gd name="T11" fmla="*/ 0 60000 65536"/>
                              <a:gd name="T12" fmla="*/ 0 60000 65536"/>
                              <a:gd name="T13" fmla="*/ 0 60000 65536"/>
                              <a:gd name="T14" fmla="*/ 0 60000 65536"/>
                              <a:gd name="T15" fmla="*/ 0 w 54"/>
                              <a:gd name="T16" fmla="*/ 0 h 55"/>
                              <a:gd name="T17" fmla="*/ 54 w 54"/>
                              <a:gd name="T18" fmla="*/ 55 h 55"/>
                            </a:gdLst>
                            <a:ahLst/>
                            <a:cxnLst>
                              <a:cxn ang="T10">
                                <a:pos x="T0" y="T1"/>
                              </a:cxn>
                              <a:cxn ang="T11">
                                <a:pos x="T2" y="T3"/>
                              </a:cxn>
                              <a:cxn ang="T12">
                                <a:pos x="T4" y="T5"/>
                              </a:cxn>
                              <a:cxn ang="T13">
                                <a:pos x="T6" y="T7"/>
                              </a:cxn>
                              <a:cxn ang="T14">
                                <a:pos x="T8" y="T9"/>
                              </a:cxn>
                            </a:cxnLst>
                            <a:rect l="T15" t="T16" r="T17" b="T18"/>
                            <a:pathLst>
                              <a:path w="54" h="55">
                                <a:moveTo>
                                  <a:pt x="35" y="0"/>
                                </a:moveTo>
                                <a:lnTo>
                                  <a:pt x="0" y="39"/>
                                </a:lnTo>
                                <a:lnTo>
                                  <a:pt x="31" y="54"/>
                                </a:lnTo>
                                <a:lnTo>
                                  <a:pt x="53" y="30"/>
                                </a:lnTo>
                                <a:lnTo>
                                  <a:pt x="35" y="0"/>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sp>
                      <p:nvSpPr>
                        <p:cNvPr id="199337" name="Freeform 55"/>
                        <p:cNvSpPr>
                          <a:spLocks noChangeAspect="1"/>
                        </p:cNvSpPr>
                        <p:nvPr/>
                      </p:nvSpPr>
                      <p:spPr bwMode="auto">
                        <a:xfrm>
                          <a:off x="954" y="2069"/>
                          <a:ext cx="55" cy="34"/>
                        </a:xfrm>
                        <a:custGeom>
                          <a:avLst/>
                          <a:gdLst>
                            <a:gd name="T0" fmla="*/ 11 w 55"/>
                            <a:gd name="T1" fmla="*/ 33 h 34"/>
                            <a:gd name="T2" fmla="*/ 43 w 55"/>
                            <a:gd name="T3" fmla="*/ 33 h 34"/>
                            <a:gd name="T4" fmla="*/ 54 w 55"/>
                            <a:gd name="T5" fmla="*/ 0 h 34"/>
                            <a:gd name="T6" fmla="*/ 0 w 55"/>
                            <a:gd name="T7" fmla="*/ 0 h 34"/>
                            <a:gd name="T8" fmla="*/ 11 w 55"/>
                            <a:gd name="T9" fmla="*/ 33 h 34"/>
                            <a:gd name="T10" fmla="*/ 0 60000 65536"/>
                            <a:gd name="T11" fmla="*/ 0 60000 65536"/>
                            <a:gd name="T12" fmla="*/ 0 60000 65536"/>
                            <a:gd name="T13" fmla="*/ 0 60000 65536"/>
                            <a:gd name="T14" fmla="*/ 0 60000 65536"/>
                            <a:gd name="T15" fmla="*/ 0 w 55"/>
                            <a:gd name="T16" fmla="*/ 0 h 34"/>
                            <a:gd name="T17" fmla="*/ 55 w 55"/>
                            <a:gd name="T18" fmla="*/ 34 h 34"/>
                          </a:gdLst>
                          <a:ahLst/>
                          <a:cxnLst>
                            <a:cxn ang="T10">
                              <a:pos x="T0" y="T1"/>
                            </a:cxn>
                            <a:cxn ang="T11">
                              <a:pos x="T2" y="T3"/>
                            </a:cxn>
                            <a:cxn ang="T12">
                              <a:pos x="T4" y="T5"/>
                            </a:cxn>
                            <a:cxn ang="T13">
                              <a:pos x="T6" y="T7"/>
                            </a:cxn>
                            <a:cxn ang="T14">
                              <a:pos x="T8" y="T9"/>
                            </a:cxn>
                          </a:cxnLst>
                          <a:rect l="T15" t="T16" r="T17" b="T18"/>
                          <a:pathLst>
                            <a:path w="55" h="34">
                              <a:moveTo>
                                <a:pt x="11" y="33"/>
                              </a:moveTo>
                              <a:lnTo>
                                <a:pt x="43" y="33"/>
                              </a:lnTo>
                              <a:lnTo>
                                <a:pt x="54" y="0"/>
                              </a:lnTo>
                              <a:lnTo>
                                <a:pt x="0" y="0"/>
                              </a:lnTo>
                              <a:lnTo>
                                <a:pt x="11" y="33"/>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sp>
                    <p:nvSpPr>
                      <p:cNvPr id="199331" name="Oval 56"/>
                      <p:cNvSpPr>
                        <a:spLocks noChangeAspect="1" noChangeArrowheads="1"/>
                      </p:cNvSpPr>
                      <p:nvPr/>
                    </p:nvSpPr>
                    <p:spPr bwMode="auto">
                      <a:xfrm>
                        <a:off x="888" y="1879"/>
                        <a:ext cx="183" cy="185"/>
                      </a:xfrm>
                      <a:prstGeom prst="ellipse">
                        <a:avLst/>
                      </a:prstGeom>
                      <a:solidFill>
                        <a:srgbClr val="00800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nvGrpSpPr>
                    <p:cNvPr id="199327" name="Group 57"/>
                    <p:cNvGrpSpPr>
                      <a:grpSpLocks noChangeAspect="1"/>
                    </p:cNvGrpSpPr>
                    <p:nvPr/>
                  </p:nvGrpSpPr>
                  <p:grpSpPr bwMode="auto">
                    <a:xfrm>
                      <a:off x="948" y="1939"/>
                      <a:ext cx="70" cy="71"/>
                      <a:chOff x="948" y="1939"/>
                      <a:chExt cx="70" cy="71"/>
                    </a:xfrm>
                  </p:grpSpPr>
                  <p:sp>
                    <p:nvSpPr>
                      <p:cNvPr id="199328" name="Oval 58"/>
                      <p:cNvSpPr>
                        <a:spLocks noChangeAspect="1" noChangeArrowheads="1"/>
                      </p:cNvSpPr>
                      <p:nvPr/>
                    </p:nvSpPr>
                    <p:spPr bwMode="auto">
                      <a:xfrm>
                        <a:off x="950" y="1942"/>
                        <a:ext cx="68" cy="68"/>
                      </a:xfrm>
                      <a:prstGeom prst="ellipse">
                        <a:avLst/>
                      </a:prstGeom>
                      <a:solidFill>
                        <a:srgbClr val="808080"/>
                      </a:solidFill>
                      <a:ln w="12700">
                        <a:noFill/>
                        <a:round/>
                        <a:headEnd/>
                        <a:tailEnd/>
                      </a:ln>
                    </p:spPr>
                    <p:txBody>
                      <a:bodyPr wrap="none" anchor="ctr"/>
                      <a:lstStyle/>
                      <a:p>
                        <a:pPr eaLnBrk="0" hangingPunct="0"/>
                        <a:endParaRPr lang="en-US">
                          <a:solidFill>
                            <a:schemeClr val="bg1">
                              <a:lumMod val="50000"/>
                            </a:schemeClr>
                          </a:solidFill>
                        </a:endParaRPr>
                      </a:p>
                    </p:txBody>
                  </p:sp>
                  <p:sp>
                    <p:nvSpPr>
                      <p:cNvPr id="199329" name="Oval 59"/>
                      <p:cNvSpPr>
                        <a:spLocks noChangeAspect="1" noChangeArrowheads="1"/>
                      </p:cNvSpPr>
                      <p:nvPr/>
                    </p:nvSpPr>
                    <p:spPr bwMode="auto">
                      <a:xfrm>
                        <a:off x="948" y="1939"/>
                        <a:ext cx="62" cy="62"/>
                      </a:xfrm>
                      <a:prstGeom prst="ellipse">
                        <a:avLst/>
                      </a:prstGeom>
                      <a:solidFill>
                        <a:srgbClr val="00800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grpSp>
            <p:grpSp>
              <p:nvGrpSpPr>
                <p:cNvPr id="199270" name="Group 60"/>
                <p:cNvGrpSpPr>
                  <a:grpSpLocks noChangeAspect="1"/>
                </p:cNvGrpSpPr>
                <p:nvPr/>
              </p:nvGrpSpPr>
              <p:grpSpPr bwMode="auto">
                <a:xfrm>
                  <a:off x="1106" y="1821"/>
                  <a:ext cx="228" cy="230"/>
                  <a:chOff x="1106" y="1821"/>
                  <a:chExt cx="228" cy="230"/>
                </a:xfrm>
              </p:grpSpPr>
              <p:grpSp>
                <p:nvGrpSpPr>
                  <p:cNvPr id="199298" name="Group 61"/>
                  <p:cNvGrpSpPr>
                    <a:grpSpLocks noChangeAspect="1"/>
                  </p:cNvGrpSpPr>
                  <p:nvPr/>
                </p:nvGrpSpPr>
                <p:grpSpPr bwMode="auto">
                  <a:xfrm>
                    <a:off x="1116" y="1830"/>
                    <a:ext cx="218" cy="221"/>
                    <a:chOff x="1116" y="1830"/>
                    <a:chExt cx="218" cy="221"/>
                  </a:xfrm>
                </p:grpSpPr>
                <p:grpSp>
                  <p:nvGrpSpPr>
                    <p:cNvPr id="199314" name="Group 62"/>
                    <p:cNvGrpSpPr>
                      <a:grpSpLocks noChangeAspect="1"/>
                    </p:cNvGrpSpPr>
                    <p:nvPr/>
                  </p:nvGrpSpPr>
                  <p:grpSpPr bwMode="auto">
                    <a:xfrm>
                      <a:off x="1116" y="1830"/>
                      <a:ext cx="218" cy="221"/>
                      <a:chOff x="1116" y="1830"/>
                      <a:chExt cx="218" cy="221"/>
                    </a:xfrm>
                  </p:grpSpPr>
                  <p:sp>
                    <p:nvSpPr>
                      <p:cNvPr id="199316" name="Freeform 63"/>
                      <p:cNvSpPr>
                        <a:spLocks noChangeAspect="1"/>
                      </p:cNvSpPr>
                      <p:nvPr/>
                    </p:nvSpPr>
                    <p:spPr bwMode="auto">
                      <a:xfrm>
                        <a:off x="1204" y="1830"/>
                        <a:ext cx="46" cy="30"/>
                      </a:xfrm>
                      <a:custGeom>
                        <a:avLst/>
                        <a:gdLst>
                          <a:gd name="T0" fmla="*/ 9 w 46"/>
                          <a:gd name="T1" fmla="*/ 0 h 30"/>
                          <a:gd name="T2" fmla="*/ 36 w 46"/>
                          <a:gd name="T3" fmla="*/ 0 h 30"/>
                          <a:gd name="T4" fmla="*/ 45 w 46"/>
                          <a:gd name="T5" fmla="*/ 29 h 30"/>
                          <a:gd name="T6" fmla="*/ 0 w 46"/>
                          <a:gd name="T7" fmla="*/ 29 h 30"/>
                          <a:gd name="T8" fmla="*/ 9 w 46"/>
                          <a:gd name="T9" fmla="*/ 0 h 30"/>
                          <a:gd name="T10" fmla="*/ 0 60000 65536"/>
                          <a:gd name="T11" fmla="*/ 0 60000 65536"/>
                          <a:gd name="T12" fmla="*/ 0 60000 65536"/>
                          <a:gd name="T13" fmla="*/ 0 60000 65536"/>
                          <a:gd name="T14" fmla="*/ 0 60000 65536"/>
                          <a:gd name="T15" fmla="*/ 0 w 46"/>
                          <a:gd name="T16" fmla="*/ 0 h 30"/>
                          <a:gd name="T17" fmla="*/ 46 w 46"/>
                          <a:gd name="T18" fmla="*/ 30 h 30"/>
                        </a:gdLst>
                        <a:ahLst/>
                        <a:cxnLst>
                          <a:cxn ang="T10">
                            <a:pos x="T0" y="T1"/>
                          </a:cxn>
                          <a:cxn ang="T11">
                            <a:pos x="T2" y="T3"/>
                          </a:cxn>
                          <a:cxn ang="T12">
                            <a:pos x="T4" y="T5"/>
                          </a:cxn>
                          <a:cxn ang="T13">
                            <a:pos x="T6" y="T7"/>
                          </a:cxn>
                          <a:cxn ang="T14">
                            <a:pos x="T8" y="T9"/>
                          </a:cxn>
                        </a:cxnLst>
                        <a:rect l="T15" t="T16" r="T17" b="T18"/>
                        <a:pathLst>
                          <a:path w="46" h="30">
                            <a:moveTo>
                              <a:pt x="9" y="0"/>
                            </a:moveTo>
                            <a:lnTo>
                              <a:pt x="36" y="0"/>
                            </a:lnTo>
                            <a:lnTo>
                              <a:pt x="45" y="29"/>
                            </a:lnTo>
                            <a:lnTo>
                              <a:pt x="0" y="29"/>
                            </a:lnTo>
                            <a:lnTo>
                              <a:pt x="9"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317" name="Freeform 64"/>
                      <p:cNvSpPr>
                        <a:spLocks noChangeAspect="1"/>
                      </p:cNvSpPr>
                      <p:nvPr/>
                    </p:nvSpPr>
                    <p:spPr bwMode="auto">
                      <a:xfrm>
                        <a:off x="1305" y="1917"/>
                        <a:ext cx="29" cy="48"/>
                      </a:xfrm>
                      <a:custGeom>
                        <a:avLst/>
                        <a:gdLst>
                          <a:gd name="T0" fmla="*/ 28 w 29"/>
                          <a:gd name="T1" fmla="*/ 9 h 48"/>
                          <a:gd name="T2" fmla="*/ 28 w 29"/>
                          <a:gd name="T3" fmla="*/ 38 h 48"/>
                          <a:gd name="T4" fmla="*/ 0 w 29"/>
                          <a:gd name="T5" fmla="*/ 47 h 48"/>
                          <a:gd name="T6" fmla="*/ 0 w 29"/>
                          <a:gd name="T7" fmla="*/ 0 h 48"/>
                          <a:gd name="T8" fmla="*/ 28 w 29"/>
                          <a:gd name="T9" fmla="*/ 9 h 48"/>
                          <a:gd name="T10" fmla="*/ 0 60000 65536"/>
                          <a:gd name="T11" fmla="*/ 0 60000 65536"/>
                          <a:gd name="T12" fmla="*/ 0 60000 65536"/>
                          <a:gd name="T13" fmla="*/ 0 60000 65536"/>
                          <a:gd name="T14" fmla="*/ 0 60000 65536"/>
                          <a:gd name="T15" fmla="*/ 0 w 29"/>
                          <a:gd name="T16" fmla="*/ 0 h 48"/>
                          <a:gd name="T17" fmla="*/ 29 w 29"/>
                          <a:gd name="T18" fmla="*/ 48 h 48"/>
                        </a:gdLst>
                        <a:ahLst/>
                        <a:cxnLst>
                          <a:cxn ang="T10">
                            <a:pos x="T0" y="T1"/>
                          </a:cxn>
                          <a:cxn ang="T11">
                            <a:pos x="T2" y="T3"/>
                          </a:cxn>
                          <a:cxn ang="T12">
                            <a:pos x="T4" y="T5"/>
                          </a:cxn>
                          <a:cxn ang="T13">
                            <a:pos x="T6" y="T7"/>
                          </a:cxn>
                          <a:cxn ang="T14">
                            <a:pos x="T8" y="T9"/>
                          </a:cxn>
                        </a:cxnLst>
                        <a:rect l="T15" t="T16" r="T17" b="T18"/>
                        <a:pathLst>
                          <a:path w="29" h="48">
                            <a:moveTo>
                              <a:pt x="28" y="9"/>
                            </a:moveTo>
                            <a:lnTo>
                              <a:pt x="28" y="38"/>
                            </a:lnTo>
                            <a:lnTo>
                              <a:pt x="0" y="47"/>
                            </a:lnTo>
                            <a:lnTo>
                              <a:pt x="0" y="0"/>
                            </a:lnTo>
                            <a:lnTo>
                              <a:pt x="28" y="9"/>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318" name="Freeform 65"/>
                      <p:cNvSpPr>
                        <a:spLocks noChangeAspect="1"/>
                      </p:cNvSpPr>
                      <p:nvPr/>
                    </p:nvSpPr>
                    <p:spPr bwMode="auto">
                      <a:xfrm>
                        <a:off x="1116" y="1917"/>
                        <a:ext cx="29" cy="48"/>
                      </a:xfrm>
                      <a:custGeom>
                        <a:avLst/>
                        <a:gdLst>
                          <a:gd name="T0" fmla="*/ 0 w 29"/>
                          <a:gd name="T1" fmla="*/ 9 h 48"/>
                          <a:gd name="T2" fmla="*/ 0 w 29"/>
                          <a:gd name="T3" fmla="*/ 38 h 48"/>
                          <a:gd name="T4" fmla="*/ 28 w 29"/>
                          <a:gd name="T5" fmla="*/ 47 h 48"/>
                          <a:gd name="T6" fmla="*/ 28 w 29"/>
                          <a:gd name="T7" fmla="*/ 0 h 48"/>
                          <a:gd name="T8" fmla="*/ 0 w 29"/>
                          <a:gd name="T9" fmla="*/ 9 h 48"/>
                          <a:gd name="T10" fmla="*/ 0 60000 65536"/>
                          <a:gd name="T11" fmla="*/ 0 60000 65536"/>
                          <a:gd name="T12" fmla="*/ 0 60000 65536"/>
                          <a:gd name="T13" fmla="*/ 0 60000 65536"/>
                          <a:gd name="T14" fmla="*/ 0 60000 65536"/>
                          <a:gd name="T15" fmla="*/ 0 w 29"/>
                          <a:gd name="T16" fmla="*/ 0 h 48"/>
                          <a:gd name="T17" fmla="*/ 29 w 29"/>
                          <a:gd name="T18" fmla="*/ 48 h 48"/>
                        </a:gdLst>
                        <a:ahLst/>
                        <a:cxnLst>
                          <a:cxn ang="T10">
                            <a:pos x="T0" y="T1"/>
                          </a:cxn>
                          <a:cxn ang="T11">
                            <a:pos x="T2" y="T3"/>
                          </a:cxn>
                          <a:cxn ang="T12">
                            <a:pos x="T4" y="T5"/>
                          </a:cxn>
                          <a:cxn ang="T13">
                            <a:pos x="T6" y="T7"/>
                          </a:cxn>
                          <a:cxn ang="T14">
                            <a:pos x="T8" y="T9"/>
                          </a:cxn>
                        </a:cxnLst>
                        <a:rect l="T15" t="T16" r="T17" b="T18"/>
                        <a:pathLst>
                          <a:path w="29" h="48">
                            <a:moveTo>
                              <a:pt x="0" y="9"/>
                            </a:moveTo>
                            <a:lnTo>
                              <a:pt x="0" y="38"/>
                            </a:lnTo>
                            <a:lnTo>
                              <a:pt x="28" y="47"/>
                            </a:lnTo>
                            <a:lnTo>
                              <a:pt x="28" y="0"/>
                            </a:lnTo>
                            <a:lnTo>
                              <a:pt x="0" y="9"/>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319" name="Freeform 66"/>
                      <p:cNvSpPr>
                        <a:spLocks noChangeAspect="1"/>
                      </p:cNvSpPr>
                      <p:nvPr/>
                    </p:nvSpPr>
                    <p:spPr bwMode="auto">
                      <a:xfrm>
                        <a:off x="1134" y="1855"/>
                        <a:ext cx="48" cy="48"/>
                      </a:xfrm>
                      <a:custGeom>
                        <a:avLst/>
                        <a:gdLst>
                          <a:gd name="T0" fmla="*/ 16 w 48"/>
                          <a:gd name="T1" fmla="*/ 47 h 48"/>
                          <a:gd name="T2" fmla="*/ 47 w 48"/>
                          <a:gd name="T3" fmla="*/ 13 h 48"/>
                          <a:gd name="T4" fmla="*/ 18 w 48"/>
                          <a:gd name="T5" fmla="*/ 0 h 48"/>
                          <a:gd name="T6" fmla="*/ 0 w 48"/>
                          <a:gd name="T7" fmla="*/ 20 h 48"/>
                          <a:gd name="T8" fmla="*/ 16 w 48"/>
                          <a:gd name="T9" fmla="*/ 47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16" y="47"/>
                            </a:moveTo>
                            <a:lnTo>
                              <a:pt x="47" y="13"/>
                            </a:lnTo>
                            <a:lnTo>
                              <a:pt x="18" y="0"/>
                            </a:lnTo>
                            <a:lnTo>
                              <a:pt x="0" y="20"/>
                            </a:lnTo>
                            <a:lnTo>
                              <a:pt x="16" y="47"/>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320" name="Freeform 67"/>
                      <p:cNvSpPr>
                        <a:spLocks noChangeAspect="1"/>
                      </p:cNvSpPr>
                      <p:nvPr/>
                    </p:nvSpPr>
                    <p:spPr bwMode="auto">
                      <a:xfrm>
                        <a:off x="1267" y="1856"/>
                        <a:ext cx="48" cy="48"/>
                      </a:xfrm>
                      <a:custGeom>
                        <a:avLst/>
                        <a:gdLst>
                          <a:gd name="T0" fmla="*/ 31 w 48"/>
                          <a:gd name="T1" fmla="*/ 47 h 48"/>
                          <a:gd name="T2" fmla="*/ 0 w 48"/>
                          <a:gd name="T3" fmla="*/ 13 h 48"/>
                          <a:gd name="T4" fmla="*/ 28 w 48"/>
                          <a:gd name="T5" fmla="*/ 0 h 48"/>
                          <a:gd name="T6" fmla="*/ 47 w 48"/>
                          <a:gd name="T7" fmla="*/ 20 h 48"/>
                          <a:gd name="T8" fmla="*/ 31 w 48"/>
                          <a:gd name="T9" fmla="*/ 47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31" y="47"/>
                            </a:moveTo>
                            <a:lnTo>
                              <a:pt x="0" y="13"/>
                            </a:lnTo>
                            <a:lnTo>
                              <a:pt x="28" y="0"/>
                            </a:lnTo>
                            <a:lnTo>
                              <a:pt x="47" y="20"/>
                            </a:lnTo>
                            <a:lnTo>
                              <a:pt x="31" y="47"/>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321" name="Freeform 68"/>
                      <p:cNvSpPr>
                        <a:spLocks noChangeAspect="1"/>
                      </p:cNvSpPr>
                      <p:nvPr/>
                    </p:nvSpPr>
                    <p:spPr bwMode="auto">
                      <a:xfrm>
                        <a:off x="1136" y="1979"/>
                        <a:ext cx="47" cy="49"/>
                      </a:xfrm>
                      <a:custGeom>
                        <a:avLst/>
                        <a:gdLst>
                          <a:gd name="T0" fmla="*/ 15 w 47"/>
                          <a:gd name="T1" fmla="*/ 0 h 49"/>
                          <a:gd name="T2" fmla="*/ 46 w 47"/>
                          <a:gd name="T3" fmla="*/ 35 h 49"/>
                          <a:gd name="T4" fmla="*/ 18 w 47"/>
                          <a:gd name="T5" fmla="*/ 48 h 49"/>
                          <a:gd name="T6" fmla="*/ 0 w 47"/>
                          <a:gd name="T7" fmla="*/ 27 h 49"/>
                          <a:gd name="T8" fmla="*/ 15 w 47"/>
                          <a:gd name="T9" fmla="*/ 0 h 49"/>
                          <a:gd name="T10" fmla="*/ 0 60000 65536"/>
                          <a:gd name="T11" fmla="*/ 0 60000 65536"/>
                          <a:gd name="T12" fmla="*/ 0 60000 65536"/>
                          <a:gd name="T13" fmla="*/ 0 60000 65536"/>
                          <a:gd name="T14" fmla="*/ 0 60000 65536"/>
                          <a:gd name="T15" fmla="*/ 0 w 47"/>
                          <a:gd name="T16" fmla="*/ 0 h 49"/>
                          <a:gd name="T17" fmla="*/ 47 w 47"/>
                          <a:gd name="T18" fmla="*/ 49 h 49"/>
                        </a:gdLst>
                        <a:ahLst/>
                        <a:cxnLst>
                          <a:cxn ang="T10">
                            <a:pos x="T0" y="T1"/>
                          </a:cxn>
                          <a:cxn ang="T11">
                            <a:pos x="T2" y="T3"/>
                          </a:cxn>
                          <a:cxn ang="T12">
                            <a:pos x="T4" y="T5"/>
                          </a:cxn>
                          <a:cxn ang="T13">
                            <a:pos x="T6" y="T7"/>
                          </a:cxn>
                          <a:cxn ang="T14">
                            <a:pos x="T8" y="T9"/>
                          </a:cxn>
                        </a:cxnLst>
                        <a:rect l="T15" t="T16" r="T17" b="T18"/>
                        <a:pathLst>
                          <a:path w="47" h="49">
                            <a:moveTo>
                              <a:pt x="15" y="0"/>
                            </a:moveTo>
                            <a:lnTo>
                              <a:pt x="46" y="35"/>
                            </a:lnTo>
                            <a:lnTo>
                              <a:pt x="18" y="48"/>
                            </a:lnTo>
                            <a:lnTo>
                              <a:pt x="0" y="27"/>
                            </a:lnTo>
                            <a:lnTo>
                              <a:pt x="15"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322" name="Freeform 69"/>
                      <p:cNvSpPr>
                        <a:spLocks noChangeAspect="1"/>
                      </p:cNvSpPr>
                      <p:nvPr/>
                    </p:nvSpPr>
                    <p:spPr bwMode="auto">
                      <a:xfrm>
                        <a:off x="1266" y="1979"/>
                        <a:ext cx="48" cy="47"/>
                      </a:xfrm>
                      <a:custGeom>
                        <a:avLst/>
                        <a:gdLst>
                          <a:gd name="T0" fmla="*/ 31 w 48"/>
                          <a:gd name="T1" fmla="*/ 0 h 47"/>
                          <a:gd name="T2" fmla="*/ 0 w 48"/>
                          <a:gd name="T3" fmla="*/ 34 h 47"/>
                          <a:gd name="T4" fmla="*/ 29 w 48"/>
                          <a:gd name="T5" fmla="*/ 46 h 47"/>
                          <a:gd name="T6" fmla="*/ 47 w 48"/>
                          <a:gd name="T7" fmla="*/ 27 h 47"/>
                          <a:gd name="T8" fmla="*/ 31 w 48"/>
                          <a:gd name="T9" fmla="*/ 0 h 47"/>
                          <a:gd name="T10" fmla="*/ 0 60000 65536"/>
                          <a:gd name="T11" fmla="*/ 0 60000 65536"/>
                          <a:gd name="T12" fmla="*/ 0 60000 65536"/>
                          <a:gd name="T13" fmla="*/ 0 60000 65536"/>
                          <a:gd name="T14" fmla="*/ 0 60000 65536"/>
                          <a:gd name="T15" fmla="*/ 0 w 48"/>
                          <a:gd name="T16" fmla="*/ 0 h 47"/>
                          <a:gd name="T17" fmla="*/ 48 w 48"/>
                          <a:gd name="T18" fmla="*/ 47 h 47"/>
                        </a:gdLst>
                        <a:ahLst/>
                        <a:cxnLst>
                          <a:cxn ang="T10">
                            <a:pos x="T0" y="T1"/>
                          </a:cxn>
                          <a:cxn ang="T11">
                            <a:pos x="T2" y="T3"/>
                          </a:cxn>
                          <a:cxn ang="T12">
                            <a:pos x="T4" y="T5"/>
                          </a:cxn>
                          <a:cxn ang="T13">
                            <a:pos x="T6" y="T7"/>
                          </a:cxn>
                          <a:cxn ang="T14">
                            <a:pos x="T8" y="T9"/>
                          </a:cxn>
                        </a:cxnLst>
                        <a:rect l="T15" t="T16" r="T17" b="T18"/>
                        <a:pathLst>
                          <a:path w="48" h="47">
                            <a:moveTo>
                              <a:pt x="31" y="0"/>
                            </a:moveTo>
                            <a:lnTo>
                              <a:pt x="0" y="34"/>
                            </a:lnTo>
                            <a:lnTo>
                              <a:pt x="29" y="46"/>
                            </a:lnTo>
                            <a:lnTo>
                              <a:pt x="47" y="27"/>
                            </a:lnTo>
                            <a:lnTo>
                              <a:pt x="31"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323" name="Freeform 70"/>
                      <p:cNvSpPr>
                        <a:spLocks noChangeAspect="1"/>
                      </p:cNvSpPr>
                      <p:nvPr/>
                    </p:nvSpPr>
                    <p:spPr bwMode="auto">
                      <a:xfrm>
                        <a:off x="1204" y="2022"/>
                        <a:ext cx="46" cy="29"/>
                      </a:xfrm>
                      <a:custGeom>
                        <a:avLst/>
                        <a:gdLst>
                          <a:gd name="T0" fmla="*/ 9 w 46"/>
                          <a:gd name="T1" fmla="*/ 28 h 29"/>
                          <a:gd name="T2" fmla="*/ 36 w 46"/>
                          <a:gd name="T3" fmla="*/ 28 h 29"/>
                          <a:gd name="T4" fmla="*/ 45 w 46"/>
                          <a:gd name="T5" fmla="*/ 0 h 29"/>
                          <a:gd name="T6" fmla="*/ 0 w 46"/>
                          <a:gd name="T7" fmla="*/ 0 h 29"/>
                          <a:gd name="T8" fmla="*/ 9 w 46"/>
                          <a:gd name="T9" fmla="*/ 28 h 29"/>
                          <a:gd name="T10" fmla="*/ 0 60000 65536"/>
                          <a:gd name="T11" fmla="*/ 0 60000 65536"/>
                          <a:gd name="T12" fmla="*/ 0 60000 65536"/>
                          <a:gd name="T13" fmla="*/ 0 60000 65536"/>
                          <a:gd name="T14" fmla="*/ 0 60000 65536"/>
                          <a:gd name="T15" fmla="*/ 0 w 46"/>
                          <a:gd name="T16" fmla="*/ 0 h 29"/>
                          <a:gd name="T17" fmla="*/ 46 w 46"/>
                          <a:gd name="T18" fmla="*/ 29 h 29"/>
                        </a:gdLst>
                        <a:ahLst/>
                        <a:cxnLst>
                          <a:cxn ang="T10">
                            <a:pos x="T0" y="T1"/>
                          </a:cxn>
                          <a:cxn ang="T11">
                            <a:pos x="T2" y="T3"/>
                          </a:cxn>
                          <a:cxn ang="T12">
                            <a:pos x="T4" y="T5"/>
                          </a:cxn>
                          <a:cxn ang="T13">
                            <a:pos x="T6" y="T7"/>
                          </a:cxn>
                          <a:cxn ang="T14">
                            <a:pos x="T8" y="T9"/>
                          </a:cxn>
                        </a:cxnLst>
                        <a:rect l="T15" t="T16" r="T17" b="T18"/>
                        <a:pathLst>
                          <a:path w="46" h="29">
                            <a:moveTo>
                              <a:pt x="9" y="28"/>
                            </a:moveTo>
                            <a:lnTo>
                              <a:pt x="36" y="28"/>
                            </a:lnTo>
                            <a:lnTo>
                              <a:pt x="45" y="0"/>
                            </a:lnTo>
                            <a:lnTo>
                              <a:pt x="0" y="0"/>
                            </a:lnTo>
                            <a:lnTo>
                              <a:pt x="9" y="28"/>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sp>
                  <p:nvSpPr>
                    <p:cNvPr id="199315" name="Oval 71"/>
                    <p:cNvSpPr>
                      <a:spLocks noChangeAspect="1" noChangeArrowheads="1"/>
                    </p:cNvSpPr>
                    <p:nvPr/>
                  </p:nvSpPr>
                  <p:spPr bwMode="auto">
                    <a:xfrm>
                      <a:off x="1144" y="1857"/>
                      <a:ext cx="158" cy="160"/>
                    </a:xfrm>
                    <a:prstGeom prst="ellipse">
                      <a:avLst/>
                    </a:prstGeom>
                    <a:solidFill>
                      <a:srgbClr val="808080"/>
                    </a:solidFill>
                    <a:ln w="12700">
                      <a:solidFill>
                        <a:srgbClr val="808080"/>
                      </a:solidFill>
                      <a:round/>
                      <a:headEnd/>
                      <a:tailEnd/>
                    </a:ln>
                  </p:spPr>
                  <p:txBody>
                    <a:bodyPr wrap="none" anchor="ctr"/>
                    <a:lstStyle/>
                    <a:p>
                      <a:pPr eaLnBrk="0" hangingPunct="0"/>
                      <a:endParaRPr lang="en-US">
                        <a:solidFill>
                          <a:schemeClr val="bg1">
                            <a:lumMod val="50000"/>
                          </a:schemeClr>
                        </a:solidFill>
                      </a:endParaRPr>
                    </a:p>
                  </p:txBody>
                </p:sp>
              </p:grpSp>
              <p:grpSp>
                <p:nvGrpSpPr>
                  <p:cNvPr id="199299" name="Group 72"/>
                  <p:cNvGrpSpPr>
                    <a:grpSpLocks noChangeAspect="1"/>
                  </p:cNvGrpSpPr>
                  <p:nvPr/>
                </p:nvGrpSpPr>
                <p:grpSpPr bwMode="auto">
                  <a:xfrm>
                    <a:off x="1106" y="1821"/>
                    <a:ext cx="217" cy="221"/>
                    <a:chOff x="1106" y="1821"/>
                    <a:chExt cx="217" cy="221"/>
                  </a:xfrm>
                </p:grpSpPr>
                <p:grpSp>
                  <p:nvGrpSpPr>
                    <p:cNvPr id="199300" name="Group 73"/>
                    <p:cNvGrpSpPr>
                      <a:grpSpLocks noChangeAspect="1"/>
                    </p:cNvGrpSpPr>
                    <p:nvPr/>
                  </p:nvGrpSpPr>
                  <p:grpSpPr bwMode="auto">
                    <a:xfrm>
                      <a:off x="1106" y="1821"/>
                      <a:ext cx="217" cy="221"/>
                      <a:chOff x="1106" y="1821"/>
                      <a:chExt cx="217" cy="221"/>
                    </a:xfrm>
                  </p:grpSpPr>
                  <p:grpSp>
                    <p:nvGrpSpPr>
                      <p:cNvPr id="199304" name="Group 74"/>
                      <p:cNvGrpSpPr>
                        <a:grpSpLocks noChangeAspect="1"/>
                      </p:cNvGrpSpPr>
                      <p:nvPr/>
                    </p:nvGrpSpPr>
                    <p:grpSpPr bwMode="auto">
                      <a:xfrm>
                        <a:off x="1106" y="1821"/>
                        <a:ext cx="217" cy="221"/>
                        <a:chOff x="1106" y="1821"/>
                        <a:chExt cx="217" cy="221"/>
                      </a:xfrm>
                    </p:grpSpPr>
                    <p:sp>
                      <p:nvSpPr>
                        <p:cNvPr id="199306" name="Freeform 75"/>
                        <p:cNvSpPr>
                          <a:spLocks noChangeAspect="1"/>
                        </p:cNvSpPr>
                        <p:nvPr/>
                      </p:nvSpPr>
                      <p:spPr bwMode="auto">
                        <a:xfrm>
                          <a:off x="1193" y="1821"/>
                          <a:ext cx="46" cy="28"/>
                        </a:xfrm>
                        <a:custGeom>
                          <a:avLst/>
                          <a:gdLst>
                            <a:gd name="T0" fmla="*/ 9 w 46"/>
                            <a:gd name="T1" fmla="*/ 0 h 28"/>
                            <a:gd name="T2" fmla="*/ 36 w 46"/>
                            <a:gd name="T3" fmla="*/ 0 h 28"/>
                            <a:gd name="T4" fmla="*/ 45 w 46"/>
                            <a:gd name="T5" fmla="*/ 27 h 28"/>
                            <a:gd name="T6" fmla="*/ 0 w 46"/>
                            <a:gd name="T7" fmla="*/ 27 h 28"/>
                            <a:gd name="T8" fmla="*/ 9 w 46"/>
                            <a:gd name="T9" fmla="*/ 0 h 28"/>
                            <a:gd name="T10" fmla="*/ 0 60000 65536"/>
                            <a:gd name="T11" fmla="*/ 0 60000 65536"/>
                            <a:gd name="T12" fmla="*/ 0 60000 65536"/>
                            <a:gd name="T13" fmla="*/ 0 60000 65536"/>
                            <a:gd name="T14" fmla="*/ 0 60000 65536"/>
                            <a:gd name="T15" fmla="*/ 0 w 46"/>
                            <a:gd name="T16" fmla="*/ 0 h 28"/>
                            <a:gd name="T17" fmla="*/ 46 w 46"/>
                            <a:gd name="T18" fmla="*/ 28 h 28"/>
                          </a:gdLst>
                          <a:ahLst/>
                          <a:cxnLst>
                            <a:cxn ang="T10">
                              <a:pos x="T0" y="T1"/>
                            </a:cxn>
                            <a:cxn ang="T11">
                              <a:pos x="T2" y="T3"/>
                            </a:cxn>
                            <a:cxn ang="T12">
                              <a:pos x="T4" y="T5"/>
                            </a:cxn>
                            <a:cxn ang="T13">
                              <a:pos x="T6" y="T7"/>
                            </a:cxn>
                            <a:cxn ang="T14">
                              <a:pos x="T8" y="T9"/>
                            </a:cxn>
                          </a:cxnLst>
                          <a:rect l="T15" t="T16" r="T17" b="T18"/>
                          <a:pathLst>
                            <a:path w="46" h="28">
                              <a:moveTo>
                                <a:pt x="9" y="0"/>
                              </a:moveTo>
                              <a:lnTo>
                                <a:pt x="36" y="0"/>
                              </a:lnTo>
                              <a:lnTo>
                                <a:pt x="45" y="27"/>
                              </a:lnTo>
                              <a:lnTo>
                                <a:pt x="0" y="27"/>
                              </a:lnTo>
                              <a:lnTo>
                                <a:pt x="9" y="0"/>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307" name="Freeform 76"/>
                        <p:cNvSpPr>
                          <a:spLocks noChangeAspect="1"/>
                        </p:cNvSpPr>
                        <p:nvPr/>
                      </p:nvSpPr>
                      <p:spPr bwMode="auto">
                        <a:xfrm>
                          <a:off x="1294" y="1908"/>
                          <a:ext cx="29" cy="48"/>
                        </a:xfrm>
                        <a:custGeom>
                          <a:avLst/>
                          <a:gdLst>
                            <a:gd name="T0" fmla="*/ 28 w 29"/>
                            <a:gd name="T1" fmla="*/ 9 h 48"/>
                            <a:gd name="T2" fmla="*/ 28 w 29"/>
                            <a:gd name="T3" fmla="*/ 37 h 48"/>
                            <a:gd name="T4" fmla="*/ 0 w 29"/>
                            <a:gd name="T5" fmla="*/ 47 h 48"/>
                            <a:gd name="T6" fmla="*/ 0 w 29"/>
                            <a:gd name="T7" fmla="*/ 0 h 48"/>
                            <a:gd name="T8" fmla="*/ 28 w 29"/>
                            <a:gd name="T9" fmla="*/ 9 h 48"/>
                            <a:gd name="T10" fmla="*/ 0 60000 65536"/>
                            <a:gd name="T11" fmla="*/ 0 60000 65536"/>
                            <a:gd name="T12" fmla="*/ 0 60000 65536"/>
                            <a:gd name="T13" fmla="*/ 0 60000 65536"/>
                            <a:gd name="T14" fmla="*/ 0 60000 65536"/>
                            <a:gd name="T15" fmla="*/ 0 w 29"/>
                            <a:gd name="T16" fmla="*/ 0 h 48"/>
                            <a:gd name="T17" fmla="*/ 29 w 29"/>
                            <a:gd name="T18" fmla="*/ 48 h 48"/>
                          </a:gdLst>
                          <a:ahLst/>
                          <a:cxnLst>
                            <a:cxn ang="T10">
                              <a:pos x="T0" y="T1"/>
                            </a:cxn>
                            <a:cxn ang="T11">
                              <a:pos x="T2" y="T3"/>
                            </a:cxn>
                            <a:cxn ang="T12">
                              <a:pos x="T4" y="T5"/>
                            </a:cxn>
                            <a:cxn ang="T13">
                              <a:pos x="T6" y="T7"/>
                            </a:cxn>
                            <a:cxn ang="T14">
                              <a:pos x="T8" y="T9"/>
                            </a:cxn>
                          </a:cxnLst>
                          <a:rect l="T15" t="T16" r="T17" b="T18"/>
                          <a:pathLst>
                            <a:path w="29" h="48">
                              <a:moveTo>
                                <a:pt x="28" y="9"/>
                              </a:moveTo>
                              <a:lnTo>
                                <a:pt x="28" y="37"/>
                              </a:lnTo>
                              <a:lnTo>
                                <a:pt x="0" y="47"/>
                              </a:lnTo>
                              <a:lnTo>
                                <a:pt x="0" y="0"/>
                              </a:lnTo>
                              <a:lnTo>
                                <a:pt x="28" y="9"/>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308" name="Freeform 77"/>
                        <p:cNvSpPr>
                          <a:spLocks noChangeAspect="1"/>
                        </p:cNvSpPr>
                        <p:nvPr/>
                      </p:nvSpPr>
                      <p:spPr bwMode="auto">
                        <a:xfrm>
                          <a:off x="1106" y="1908"/>
                          <a:ext cx="28" cy="48"/>
                        </a:xfrm>
                        <a:custGeom>
                          <a:avLst/>
                          <a:gdLst>
                            <a:gd name="T0" fmla="*/ 0 w 28"/>
                            <a:gd name="T1" fmla="*/ 9 h 48"/>
                            <a:gd name="T2" fmla="*/ 0 w 28"/>
                            <a:gd name="T3" fmla="*/ 37 h 48"/>
                            <a:gd name="T4" fmla="*/ 27 w 28"/>
                            <a:gd name="T5" fmla="*/ 47 h 48"/>
                            <a:gd name="T6" fmla="*/ 27 w 28"/>
                            <a:gd name="T7" fmla="*/ 0 h 48"/>
                            <a:gd name="T8" fmla="*/ 0 w 28"/>
                            <a:gd name="T9" fmla="*/ 9 h 48"/>
                            <a:gd name="T10" fmla="*/ 0 60000 65536"/>
                            <a:gd name="T11" fmla="*/ 0 60000 65536"/>
                            <a:gd name="T12" fmla="*/ 0 60000 65536"/>
                            <a:gd name="T13" fmla="*/ 0 60000 65536"/>
                            <a:gd name="T14" fmla="*/ 0 60000 65536"/>
                            <a:gd name="T15" fmla="*/ 0 w 28"/>
                            <a:gd name="T16" fmla="*/ 0 h 48"/>
                            <a:gd name="T17" fmla="*/ 28 w 28"/>
                            <a:gd name="T18" fmla="*/ 48 h 48"/>
                          </a:gdLst>
                          <a:ahLst/>
                          <a:cxnLst>
                            <a:cxn ang="T10">
                              <a:pos x="T0" y="T1"/>
                            </a:cxn>
                            <a:cxn ang="T11">
                              <a:pos x="T2" y="T3"/>
                            </a:cxn>
                            <a:cxn ang="T12">
                              <a:pos x="T4" y="T5"/>
                            </a:cxn>
                            <a:cxn ang="T13">
                              <a:pos x="T6" y="T7"/>
                            </a:cxn>
                            <a:cxn ang="T14">
                              <a:pos x="T8" y="T9"/>
                            </a:cxn>
                          </a:cxnLst>
                          <a:rect l="T15" t="T16" r="T17" b="T18"/>
                          <a:pathLst>
                            <a:path w="28" h="48">
                              <a:moveTo>
                                <a:pt x="0" y="9"/>
                              </a:moveTo>
                              <a:lnTo>
                                <a:pt x="0" y="37"/>
                              </a:lnTo>
                              <a:lnTo>
                                <a:pt x="27" y="47"/>
                              </a:lnTo>
                              <a:lnTo>
                                <a:pt x="27" y="0"/>
                              </a:lnTo>
                              <a:lnTo>
                                <a:pt x="0" y="9"/>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309" name="Freeform 78"/>
                        <p:cNvSpPr>
                          <a:spLocks noChangeAspect="1"/>
                        </p:cNvSpPr>
                        <p:nvPr/>
                      </p:nvSpPr>
                      <p:spPr bwMode="auto">
                        <a:xfrm>
                          <a:off x="1123" y="1845"/>
                          <a:ext cx="48" cy="48"/>
                        </a:xfrm>
                        <a:custGeom>
                          <a:avLst/>
                          <a:gdLst>
                            <a:gd name="T0" fmla="*/ 17 w 48"/>
                            <a:gd name="T1" fmla="*/ 47 h 48"/>
                            <a:gd name="T2" fmla="*/ 47 w 48"/>
                            <a:gd name="T3" fmla="*/ 13 h 48"/>
                            <a:gd name="T4" fmla="*/ 19 w 48"/>
                            <a:gd name="T5" fmla="*/ 0 h 48"/>
                            <a:gd name="T6" fmla="*/ 0 w 48"/>
                            <a:gd name="T7" fmla="*/ 20 h 48"/>
                            <a:gd name="T8" fmla="*/ 17 w 48"/>
                            <a:gd name="T9" fmla="*/ 47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17" y="47"/>
                              </a:moveTo>
                              <a:lnTo>
                                <a:pt x="47" y="13"/>
                              </a:lnTo>
                              <a:lnTo>
                                <a:pt x="19" y="0"/>
                              </a:lnTo>
                              <a:lnTo>
                                <a:pt x="0" y="20"/>
                              </a:lnTo>
                              <a:lnTo>
                                <a:pt x="17" y="47"/>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310" name="Freeform 79"/>
                        <p:cNvSpPr>
                          <a:spLocks noChangeAspect="1"/>
                        </p:cNvSpPr>
                        <p:nvPr/>
                      </p:nvSpPr>
                      <p:spPr bwMode="auto">
                        <a:xfrm>
                          <a:off x="1256" y="1846"/>
                          <a:ext cx="47" cy="49"/>
                        </a:xfrm>
                        <a:custGeom>
                          <a:avLst/>
                          <a:gdLst>
                            <a:gd name="T0" fmla="*/ 31 w 47"/>
                            <a:gd name="T1" fmla="*/ 48 h 49"/>
                            <a:gd name="T2" fmla="*/ 0 w 47"/>
                            <a:gd name="T3" fmla="*/ 13 h 49"/>
                            <a:gd name="T4" fmla="*/ 28 w 47"/>
                            <a:gd name="T5" fmla="*/ 0 h 49"/>
                            <a:gd name="T6" fmla="*/ 46 w 47"/>
                            <a:gd name="T7" fmla="*/ 21 h 49"/>
                            <a:gd name="T8" fmla="*/ 31 w 47"/>
                            <a:gd name="T9" fmla="*/ 48 h 49"/>
                            <a:gd name="T10" fmla="*/ 0 60000 65536"/>
                            <a:gd name="T11" fmla="*/ 0 60000 65536"/>
                            <a:gd name="T12" fmla="*/ 0 60000 65536"/>
                            <a:gd name="T13" fmla="*/ 0 60000 65536"/>
                            <a:gd name="T14" fmla="*/ 0 60000 65536"/>
                            <a:gd name="T15" fmla="*/ 0 w 47"/>
                            <a:gd name="T16" fmla="*/ 0 h 49"/>
                            <a:gd name="T17" fmla="*/ 47 w 47"/>
                            <a:gd name="T18" fmla="*/ 49 h 49"/>
                          </a:gdLst>
                          <a:ahLst/>
                          <a:cxnLst>
                            <a:cxn ang="T10">
                              <a:pos x="T0" y="T1"/>
                            </a:cxn>
                            <a:cxn ang="T11">
                              <a:pos x="T2" y="T3"/>
                            </a:cxn>
                            <a:cxn ang="T12">
                              <a:pos x="T4" y="T5"/>
                            </a:cxn>
                            <a:cxn ang="T13">
                              <a:pos x="T6" y="T7"/>
                            </a:cxn>
                            <a:cxn ang="T14">
                              <a:pos x="T8" y="T9"/>
                            </a:cxn>
                          </a:cxnLst>
                          <a:rect l="T15" t="T16" r="T17" b="T18"/>
                          <a:pathLst>
                            <a:path w="47" h="49">
                              <a:moveTo>
                                <a:pt x="31" y="48"/>
                              </a:moveTo>
                              <a:lnTo>
                                <a:pt x="0" y="13"/>
                              </a:lnTo>
                              <a:lnTo>
                                <a:pt x="28" y="0"/>
                              </a:lnTo>
                              <a:lnTo>
                                <a:pt x="46" y="21"/>
                              </a:lnTo>
                              <a:lnTo>
                                <a:pt x="31" y="48"/>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311" name="Freeform 80"/>
                        <p:cNvSpPr>
                          <a:spLocks noChangeAspect="1"/>
                        </p:cNvSpPr>
                        <p:nvPr/>
                      </p:nvSpPr>
                      <p:spPr bwMode="auto">
                        <a:xfrm>
                          <a:off x="1125" y="1970"/>
                          <a:ext cx="47" cy="47"/>
                        </a:xfrm>
                        <a:custGeom>
                          <a:avLst/>
                          <a:gdLst>
                            <a:gd name="T0" fmla="*/ 16 w 47"/>
                            <a:gd name="T1" fmla="*/ 0 h 47"/>
                            <a:gd name="T2" fmla="*/ 46 w 47"/>
                            <a:gd name="T3" fmla="*/ 34 h 47"/>
                            <a:gd name="T4" fmla="*/ 19 w 47"/>
                            <a:gd name="T5" fmla="*/ 46 h 47"/>
                            <a:gd name="T6" fmla="*/ 0 w 47"/>
                            <a:gd name="T7" fmla="*/ 27 h 47"/>
                            <a:gd name="T8" fmla="*/ 16 w 47"/>
                            <a:gd name="T9" fmla="*/ 0 h 47"/>
                            <a:gd name="T10" fmla="*/ 0 60000 65536"/>
                            <a:gd name="T11" fmla="*/ 0 60000 65536"/>
                            <a:gd name="T12" fmla="*/ 0 60000 65536"/>
                            <a:gd name="T13" fmla="*/ 0 60000 65536"/>
                            <a:gd name="T14" fmla="*/ 0 60000 65536"/>
                            <a:gd name="T15" fmla="*/ 0 w 47"/>
                            <a:gd name="T16" fmla="*/ 0 h 47"/>
                            <a:gd name="T17" fmla="*/ 47 w 47"/>
                            <a:gd name="T18" fmla="*/ 47 h 47"/>
                          </a:gdLst>
                          <a:ahLst/>
                          <a:cxnLst>
                            <a:cxn ang="T10">
                              <a:pos x="T0" y="T1"/>
                            </a:cxn>
                            <a:cxn ang="T11">
                              <a:pos x="T2" y="T3"/>
                            </a:cxn>
                            <a:cxn ang="T12">
                              <a:pos x="T4" y="T5"/>
                            </a:cxn>
                            <a:cxn ang="T13">
                              <a:pos x="T6" y="T7"/>
                            </a:cxn>
                            <a:cxn ang="T14">
                              <a:pos x="T8" y="T9"/>
                            </a:cxn>
                          </a:cxnLst>
                          <a:rect l="T15" t="T16" r="T17" b="T18"/>
                          <a:pathLst>
                            <a:path w="47" h="47">
                              <a:moveTo>
                                <a:pt x="16" y="0"/>
                              </a:moveTo>
                              <a:lnTo>
                                <a:pt x="46" y="34"/>
                              </a:lnTo>
                              <a:lnTo>
                                <a:pt x="19" y="46"/>
                              </a:lnTo>
                              <a:lnTo>
                                <a:pt x="0" y="27"/>
                              </a:lnTo>
                              <a:lnTo>
                                <a:pt x="16" y="0"/>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312" name="Freeform 81"/>
                        <p:cNvSpPr>
                          <a:spLocks noChangeAspect="1"/>
                        </p:cNvSpPr>
                        <p:nvPr/>
                      </p:nvSpPr>
                      <p:spPr bwMode="auto">
                        <a:xfrm>
                          <a:off x="1256" y="1969"/>
                          <a:ext cx="47" cy="48"/>
                        </a:xfrm>
                        <a:custGeom>
                          <a:avLst/>
                          <a:gdLst>
                            <a:gd name="T0" fmla="*/ 30 w 47"/>
                            <a:gd name="T1" fmla="*/ 0 h 48"/>
                            <a:gd name="T2" fmla="*/ 0 w 47"/>
                            <a:gd name="T3" fmla="*/ 35 h 48"/>
                            <a:gd name="T4" fmla="*/ 28 w 47"/>
                            <a:gd name="T5" fmla="*/ 47 h 48"/>
                            <a:gd name="T6" fmla="*/ 46 w 47"/>
                            <a:gd name="T7" fmla="*/ 27 h 48"/>
                            <a:gd name="T8" fmla="*/ 30 w 47"/>
                            <a:gd name="T9" fmla="*/ 0 h 48"/>
                            <a:gd name="T10" fmla="*/ 0 60000 65536"/>
                            <a:gd name="T11" fmla="*/ 0 60000 65536"/>
                            <a:gd name="T12" fmla="*/ 0 60000 65536"/>
                            <a:gd name="T13" fmla="*/ 0 60000 65536"/>
                            <a:gd name="T14" fmla="*/ 0 60000 65536"/>
                            <a:gd name="T15" fmla="*/ 0 w 47"/>
                            <a:gd name="T16" fmla="*/ 0 h 48"/>
                            <a:gd name="T17" fmla="*/ 47 w 47"/>
                            <a:gd name="T18" fmla="*/ 48 h 48"/>
                          </a:gdLst>
                          <a:ahLst/>
                          <a:cxnLst>
                            <a:cxn ang="T10">
                              <a:pos x="T0" y="T1"/>
                            </a:cxn>
                            <a:cxn ang="T11">
                              <a:pos x="T2" y="T3"/>
                            </a:cxn>
                            <a:cxn ang="T12">
                              <a:pos x="T4" y="T5"/>
                            </a:cxn>
                            <a:cxn ang="T13">
                              <a:pos x="T6" y="T7"/>
                            </a:cxn>
                            <a:cxn ang="T14">
                              <a:pos x="T8" y="T9"/>
                            </a:cxn>
                          </a:cxnLst>
                          <a:rect l="T15" t="T16" r="T17" b="T18"/>
                          <a:pathLst>
                            <a:path w="47" h="48">
                              <a:moveTo>
                                <a:pt x="30" y="0"/>
                              </a:moveTo>
                              <a:lnTo>
                                <a:pt x="0" y="35"/>
                              </a:lnTo>
                              <a:lnTo>
                                <a:pt x="28" y="47"/>
                              </a:lnTo>
                              <a:lnTo>
                                <a:pt x="46" y="27"/>
                              </a:lnTo>
                              <a:lnTo>
                                <a:pt x="30" y="0"/>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313" name="Freeform 82"/>
                        <p:cNvSpPr>
                          <a:spLocks noChangeAspect="1"/>
                        </p:cNvSpPr>
                        <p:nvPr/>
                      </p:nvSpPr>
                      <p:spPr bwMode="auto">
                        <a:xfrm>
                          <a:off x="1193" y="2013"/>
                          <a:ext cx="47" cy="29"/>
                        </a:xfrm>
                        <a:custGeom>
                          <a:avLst/>
                          <a:gdLst>
                            <a:gd name="T0" fmla="*/ 9 w 47"/>
                            <a:gd name="T1" fmla="*/ 28 h 29"/>
                            <a:gd name="T2" fmla="*/ 36 w 47"/>
                            <a:gd name="T3" fmla="*/ 28 h 29"/>
                            <a:gd name="T4" fmla="*/ 46 w 47"/>
                            <a:gd name="T5" fmla="*/ 0 h 29"/>
                            <a:gd name="T6" fmla="*/ 0 w 47"/>
                            <a:gd name="T7" fmla="*/ 0 h 29"/>
                            <a:gd name="T8" fmla="*/ 9 w 47"/>
                            <a:gd name="T9" fmla="*/ 28 h 29"/>
                            <a:gd name="T10" fmla="*/ 0 60000 65536"/>
                            <a:gd name="T11" fmla="*/ 0 60000 65536"/>
                            <a:gd name="T12" fmla="*/ 0 60000 65536"/>
                            <a:gd name="T13" fmla="*/ 0 60000 65536"/>
                            <a:gd name="T14" fmla="*/ 0 60000 65536"/>
                            <a:gd name="T15" fmla="*/ 0 w 47"/>
                            <a:gd name="T16" fmla="*/ 0 h 29"/>
                            <a:gd name="T17" fmla="*/ 47 w 47"/>
                            <a:gd name="T18" fmla="*/ 29 h 29"/>
                          </a:gdLst>
                          <a:ahLst/>
                          <a:cxnLst>
                            <a:cxn ang="T10">
                              <a:pos x="T0" y="T1"/>
                            </a:cxn>
                            <a:cxn ang="T11">
                              <a:pos x="T2" y="T3"/>
                            </a:cxn>
                            <a:cxn ang="T12">
                              <a:pos x="T4" y="T5"/>
                            </a:cxn>
                            <a:cxn ang="T13">
                              <a:pos x="T6" y="T7"/>
                            </a:cxn>
                            <a:cxn ang="T14">
                              <a:pos x="T8" y="T9"/>
                            </a:cxn>
                          </a:cxnLst>
                          <a:rect l="T15" t="T16" r="T17" b="T18"/>
                          <a:pathLst>
                            <a:path w="47" h="29">
                              <a:moveTo>
                                <a:pt x="9" y="28"/>
                              </a:moveTo>
                              <a:lnTo>
                                <a:pt x="36" y="28"/>
                              </a:lnTo>
                              <a:lnTo>
                                <a:pt x="46" y="0"/>
                              </a:lnTo>
                              <a:lnTo>
                                <a:pt x="0" y="0"/>
                              </a:lnTo>
                              <a:lnTo>
                                <a:pt x="9" y="28"/>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sp>
                    <p:nvSpPr>
                      <p:cNvPr id="199305" name="Oval 83"/>
                      <p:cNvSpPr>
                        <a:spLocks noChangeAspect="1" noChangeArrowheads="1"/>
                      </p:cNvSpPr>
                      <p:nvPr/>
                    </p:nvSpPr>
                    <p:spPr bwMode="auto">
                      <a:xfrm>
                        <a:off x="1133" y="1847"/>
                        <a:ext cx="158" cy="161"/>
                      </a:xfrm>
                      <a:prstGeom prst="ellipse">
                        <a:avLst/>
                      </a:prstGeom>
                      <a:solidFill>
                        <a:srgbClr val="80800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nvGrpSpPr>
                    <p:cNvPr id="199301" name="Group 84"/>
                    <p:cNvGrpSpPr>
                      <a:grpSpLocks noChangeAspect="1"/>
                    </p:cNvGrpSpPr>
                    <p:nvPr/>
                  </p:nvGrpSpPr>
                  <p:grpSpPr bwMode="auto">
                    <a:xfrm>
                      <a:off x="1186" y="1902"/>
                      <a:ext cx="59" cy="60"/>
                      <a:chOff x="1186" y="1902"/>
                      <a:chExt cx="59" cy="60"/>
                    </a:xfrm>
                  </p:grpSpPr>
                  <p:sp>
                    <p:nvSpPr>
                      <p:cNvPr id="199302" name="Oval 85"/>
                      <p:cNvSpPr>
                        <a:spLocks noChangeAspect="1" noChangeArrowheads="1"/>
                      </p:cNvSpPr>
                      <p:nvPr/>
                    </p:nvSpPr>
                    <p:spPr bwMode="auto">
                      <a:xfrm>
                        <a:off x="1187" y="1904"/>
                        <a:ext cx="58" cy="58"/>
                      </a:xfrm>
                      <a:prstGeom prst="ellipse">
                        <a:avLst/>
                      </a:prstGeom>
                      <a:solidFill>
                        <a:srgbClr val="808080"/>
                      </a:solidFill>
                      <a:ln w="12700">
                        <a:noFill/>
                        <a:round/>
                        <a:headEnd/>
                        <a:tailEnd/>
                      </a:ln>
                    </p:spPr>
                    <p:txBody>
                      <a:bodyPr wrap="none" anchor="ctr"/>
                      <a:lstStyle/>
                      <a:p>
                        <a:pPr eaLnBrk="0" hangingPunct="0"/>
                        <a:endParaRPr lang="en-US">
                          <a:solidFill>
                            <a:schemeClr val="bg1">
                              <a:lumMod val="50000"/>
                            </a:schemeClr>
                          </a:solidFill>
                        </a:endParaRPr>
                      </a:p>
                    </p:txBody>
                  </p:sp>
                  <p:sp>
                    <p:nvSpPr>
                      <p:cNvPr id="199303" name="Oval 86"/>
                      <p:cNvSpPr>
                        <a:spLocks noChangeAspect="1" noChangeArrowheads="1"/>
                      </p:cNvSpPr>
                      <p:nvPr/>
                    </p:nvSpPr>
                    <p:spPr bwMode="auto">
                      <a:xfrm>
                        <a:off x="1186" y="1902"/>
                        <a:ext cx="52" cy="52"/>
                      </a:xfrm>
                      <a:prstGeom prst="ellipse">
                        <a:avLst/>
                      </a:prstGeom>
                      <a:solidFill>
                        <a:srgbClr val="80800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grpSp>
            <p:grpSp>
              <p:nvGrpSpPr>
                <p:cNvPr id="199271" name="Group 87"/>
                <p:cNvGrpSpPr>
                  <a:grpSpLocks noChangeAspect="1"/>
                </p:cNvGrpSpPr>
                <p:nvPr/>
              </p:nvGrpSpPr>
              <p:grpSpPr bwMode="auto">
                <a:xfrm>
                  <a:off x="1015" y="2055"/>
                  <a:ext cx="215" cy="214"/>
                  <a:chOff x="1015" y="2055"/>
                  <a:chExt cx="215" cy="214"/>
                </a:xfrm>
              </p:grpSpPr>
              <p:grpSp>
                <p:nvGrpSpPr>
                  <p:cNvPr id="199272" name="Group 88"/>
                  <p:cNvGrpSpPr>
                    <a:grpSpLocks noChangeAspect="1"/>
                  </p:cNvGrpSpPr>
                  <p:nvPr/>
                </p:nvGrpSpPr>
                <p:grpSpPr bwMode="auto">
                  <a:xfrm>
                    <a:off x="1026" y="2064"/>
                    <a:ext cx="204" cy="205"/>
                    <a:chOff x="1026" y="2064"/>
                    <a:chExt cx="204" cy="205"/>
                  </a:xfrm>
                </p:grpSpPr>
                <p:grpSp>
                  <p:nvGrpSpPr>
                    <p:cNvPr id="199288" name="Group 89"/>
                    <p:cNvGrpSpPr>
                      <a:grpSpLocks noChangeAspect="1"/>
                    </p:cNvGrpSpPr>
                    <p:nvPr/>
                  </p:nvGrpSpPr>
                  <p:grpSpPr bwMode="auto">
                    <a:xfrm>
                      <a:off x="1026" y="2064"/>
                      <a:ext cx="204" cy="205"/>
                      <a:chOff x="1026" y="2064"/>
                      <a:chExt cx="204" cy="205"/>
                    </a:xfrm>
                  </p:grpSpPr>
                  <p:sp>
                    <p:nvSpPr>
                      <p:cNvPr id="199290" name="Freeform 90"/>
                      <p:cNvSpPr>
                        <a:spLocks noChangeAspect="1"/>
                      </p:cNvSpPr>
                      <p:nvPr/>
                    </p:nvSpPr>
                    <p:spPr bwMode="auto">
                      <a:xfrm>
                        <a:off x="1108" y="2064"/>
                        <a:ext cx="43" cy="27"/>
                      </a:xfrm>
                      <a:custGeom>
                        <a:avLst/>
                        <a:gdLst>
                          <a:gd name="T0" fmla="*/ 9 w 43"/>
                          <a:gd name="T1" fmla="*/ 0 h 27"/>
                          <a:gd name="T2" fmla="*/ 34 w 43"/>
                          <a:gd name="T3" fmla="*/ 0 h 27"/>
                          <a:gd name="T4" fmla="*/ 42 w 43"/>
                          <a:gd name="T5" fmla="*/ 26 h 27"/>
                          <a:gd name="T6" fmla="*/ 0 w 43"/>
                          <a:gd name="T7" fmla="*/ 26 h 27"/>
                          <a:gd name="T8" fmla="*/ 9 w 43"/>
                          <a:gd name="T9" fmla="*/ 0 h 27"/>
                          <a:gd name="T10" fmla="*/ 0 60000 65536"/>
                          <a:gd name="T11" fmla="*/ 0 60000 65536"/>
                          <a:gd name="T12" fmla="*/ 0 60000 65536"/>
                          <a:gd name="T13" fmla="*/ 0 60000 65536"/>
                          <a:gd name="T14" fmla="*/ 0 60000 65536"/>
                          <a:gd name="T15" fmla="*/ 0 w 43"/>
                          <a:gd name="T16" fmla="*/ 0 h 27"/>
                          <a:gd name="T17" fmla="*/ 43 w 43"/>
                          <a:gd name="T18" fmla="*/ 27 h 27"/>
                        </a:gdLst>
                        <a:ahLst/>
                        <a:cxnLst>
                          <a:cxn ang="T10">
                            <a:pos x="T0" y="T1"/>
                          </a:cxn>
                          <a:cxn ang="T11">
                            <a:pos x="T2" y="T3"/>
                          </a:cxn>
                          <a:cxn ang="T12">
                            <a:pos x="T4" y="T5"/>
                          </a:cxn>
                          <a:cxn ang="T13">
                            <a:pos x="T6" y="T7"/>
                          </a:cxn>
                          <a:cxn ang="T14">
                            <a:pos x="T8" y="T9"/>
                          </a:cxn>
                        </a:cxnLst>
                        <a:rect l="T15" t="T16" r="T17" b="T18"/>
                        <a:pathLst>
                          <a:path w="43" h="27">
                            <a:moveTo>
                              <a:pt x="9" y="0"/>
                            </a:moveTo>
                            <a:lnTo>
                              <a:pt x="34" y="0"/>
                            </a:lnTo>
                            <a:lnTo>
                              <a:pt x="42" y="26"/>
                            </a:lnTo>
                            <a:lnTo>
                              <a:pt x="0" y="26"/>
                            </a:lnTo>
                            <a:lnTo>
                              <a:pt x="9"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91" name="Freeform 91"/>
                      <p:cNvSpPr>
                        <a:spLocks noChangeAspect="1"/>
                      </p:cNvSpPr>
                      <p:nvPr/>
                    </p:nvSpPr>
                    <p:spPr bwMode="auto">
                      <a:xfrm>
                        <a:off x="1204" y="2145"/>
                        <a:ext cx="26" cy="45"/>
                      </a:xfrm>
                      <a:custGeom>
                        <a:avLst/>
                        <a:gdLst>
                          <a:gd name="T0" fmla="*/ 25 w 26"/>
                          <a:gd name="T1" fmla="*/ 9 h 45"/>
                          <a:gd name="T2" fmla="*/ 25 w 26"/>
                          <a:gd name="T3" fmla="*/ 35 h 45"/>
                          <a:gd name="T4" fmla="*/ 0 w 26"/>
                          <a:gd name="T5" fmla="*/ 44 h 45"/>
                          <a:gd name="T6" fmla="*/ 0 w 26"/>
                          <a:gd name="T7" fmla="*/ 0 h 45"/>
                          <a:gd name="T8" fmla="*/ 25 w 26"/>
                          <a:gd name="T9" fmla="*/ 9 h 45"/>
                          <a:gd name="T10" fmla="*/ 0 60000 65536"/>
                          <a:gd name="T11" fmla="*/ 0 60000 65536"/>
                          <a:gd name="T12" fmla="*/ 0 60000 65536"/>
                          <a:gd name="T13" fmla="*/ 0 60000 65536"/>
                          <a:gd name="T14" fmla="*/ 0 60000 65536"/>
                          <a:gd name="T15" fmla="*/ 0 w 26"/>
                          <a:gd name="T16" fmla="*/ 0 h 45"/>
                          <a:gd name="T17" fmla="*/ 26 w 26"/>
                          <a:gd name="T18" fmla="*/ 45 h 45"/>
                        </a:gdLst>
                        <a:ahLst/>
                        <a:cxnLst>
                          <a:cxn ang="T10">
                            <a:pos x="T0" y="T1"/>
                          </a:cxn>
                          <a:cxn ang="T11">
                            <a:pos x="T2" y="T3"/>
                          </a:cxn>
                          <a:cxn ang="T12">
                            <a:pos x="T4" y="T5"/>
                          </a:cxn>
                          <a:cxn ang="T13">
                            <a:pos x="T6" y="T7"/>
                          </a:cxn>
                          <a:cxn ang="T14">
                            <a:pos x="T8" y="T9"/>
                          </a:cxn>
                        </a:cxnLst>
                        <a:rect l="T15" t="T16" r="T17" b="T18"/>
                        <a:pathLst>
                          <a:path w="26" h="45">
                            <a:moveTo>
                              <a:pt x="25" y="9"/>
                            </a:moveTo>
                            <a:lnTo>
                              <a:pt x="25" y="35"/>
                            </a:lnTo>
                            <a:lnTo>
                              <a:pt x="0" y="44"/>
                            </a:lnTo>
                            <a:lnTo>
                              <a:pt x="0" y="0"/>
                            </a:lnTo>
                            <a:lnTo>
                              <a:pt x="25" y="9"/>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92" name="Freeform 92"/>
                      <p:cNvSpPr>
                        <a:spLocks noChangeAspect="1"/>
                      </p:cNvSpPr>
                      <p:nvPr/>
                    </p:nvSpPr>
                    <p:spPr bwMode="auto">
                      <a:xfrm>
                        <a:off x="1026" y="2145"/>
                        <a:ext cx="26" cy="45"/>
                      </a:xfrm>
                      <a:custGeom>
                        <a:avLst/>
                        <a:gdLst>
                          <a:gd name="T0" fmla="*/ 0 w 26"/>
                          <a:gd name="T1" fmla="*/ 9 h 45"/>
                          <a:gd name="T2" fmla="*/ 0 w 26"/>
                          <a:gd name="T3" fmla="*/ 35 h 45"/>
                          <a:gd name="T4" fmla="*/ 25 w 26"/>
                          <a:gd name="T5" fmla="*/ 44 h 45"/>
                          <a:gd name="T6" fmla="*/ 25 w 26"/>
                          <a:gd name="T7" fmla="*/ 0 h 45"/>
                          <a:gd name="T8" fmla="*/ 0 w 26"/>
                          <a:gd name="T9" fmla="*/ 9 h 45"/>
                          <a:gd name="T10" fmla="*/ 0 60000 65536"/>
                          <a:gd name="T11" fmla="*/ 0 60000 65536"/>
                          <a:gd name="T12" fmla="*/ 0 60000 65536"/>
                          <a:gd name="T13" fmla="*/ 0 60000 65536"/>
                          <a:gd name="T14" fmla="*/ 0 60000 65536"/>
                          <a:gd name="T15" fmla="*/ 0 w 26"/>
                          <a:gd name="T16" fmla="*/ 0 h 45"/>
                          <a:gd name="T17" fmla="*/ 26 w 26"/>
                          <a:gd name="T18" fmla="*/ 45 h 45"/>
                        </a:gdLst>
                        <a:ahLst/>
                        <a:cxnLst>
                          <a:cxn ang="T10">
                            <a:pos x="T0" y="T1"/>
                          </a:cxn>
                          <a:cxn ang="T11">
                            <a:pos x="T2" y="T3"/>
                          </a:cxn>
                          <a:cxn ang="T12">
                            <a:pos x="T4" y="T5"/>
                          </a:cxn>
                          <a:cxn ang="T13">
                            <a:pos x="T6" y="T7"/>
                          </a:cxn>
                          <a:cxn ang="T14">
                            <a:pos x="T8" y="T9"/>
                          </a:cxn>
                        </a:cxnLst>
                        <a:rect l="T15" t="T16" r="T17" b="T18"/>
                        <a:pathLst>
                          <a:path w="26" h="45">
                            <a:moveTo>
                              <a:pt x="0" y="9"/>
                            </a:moveTo>
                            <a:lnTo>
                              <a:pt x="0" y="35"/>
                            </a:lnTo>
                            <a:lnTo>
                              <a:pt x="25" y="44"/>
                            </a:lnTo>
                            <a:lnTo>
                              <a:pt x="25" y="0"/>
                            </a:lnTo>
                            <a:lnTo>
                              <a:pt x="0" y="9"/>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93" name="Freeform 93"/>
                      <p:cNvSpPr>
                        <a:spLocks noChangeAspect="1"/>
                      </p:cNvSpPr>
                      <p:nvPr/>
                    </p:nvSpPr>
                    <p:spPr bwMode="auto">
                      <a:xfrm>
                        <a:off x="1043" y="2088"/>
                        <a:ext cx="44" cy="44"/>
                      </a:xfrm>
                      <a:custGeom>
                        <a:avLst/>
                        <a:gdLst>
                          <a:gd name="T0" fmla="*/ 15 w 44"/>
                          <a:gd name="T1" fmla="*/ 43 h 44"/>
                          <a:gd name="T2" fmla="*/ 43 w 44"/>
                          <a:gd name="T3" fmla="*/ 11 h 44"/>
                          <a:gd name="T4" fmla="*/ 17 w 44"/>
                          <a:gd name="T5" fmla="*/ 0 h 44"/>
                          <a:gd name="T6" fmla="*/ 0 w 44"/>
                          <a:gd name="T7" fmla="*/ 18 h 44"/>
                          <a:gd name="T8" fmla="*/ 15 w 44"/>
                          <a:gd name="T9" fmla="*/ 43 h 44"/>
                          <a:gd name="T10" fmla="*/ 0 60000 65536"/>
                          <a:gd name="T11" fmla="*/ 0 60000 65536"/>
                          <a:gd name="T12" fmla="*/ 0 60000 65536"/>
                          <a:gd name="T13" fmla="*/ 0 60000 65536"/>
                          <a:gd name="T14" fmla="*/ 0 60000 65536"/>
                          <a:gd name="T15" fmla="*/ 0 w 44"/>
                          <a:gd name="T16" fmla="*/ 0 h 44"/>
                          <a:gd name="T17" fmla="*/ 44 w 44"/>
                          <a:gd name="T18" fmla="*/ 44 h 44"/>
                        </a:gdLst>
                        <a:ahLst/>
                        <a:cxnLst>
                          <a:cxn ang="T10">
                            <a:pos x="T0" y="T1"/>
                          </a:cxn>
                          <a:cxn ang="T11">
                            <a:pos x="T2" y="T3"/>
                          </a:cxn>
                          <a:cxn ang="T12">
                            <a:pos x="T4" y="T5"/>
                          </a:cxn>
                          <a:cxn ang="T13">
                            <a:pos x="T6" y="T7"/>
                          </a:cxn>
                          <a:cxn ang="T14">
                            <a:pos x="T8" y="T9"/>
                          </a:cxn>
                        </a:cxnLst>
                        <a:rect l="T15" t="T16" r="T17" b="T18"/>
                        <a:pathLst>
                          <a:path w="44" h="44">
                            <a:moveTo>
                              <a:pt x="15" y="43"/>
                            </a:moveTo>
                            <a:lnTo>
                              <a:pt x="43" y="11"/>
                            </a:lnTo>
                            <a:lnTo>
                              <a:pt x="17" y="0"/>
                            </a:lnTo>
                            <a:lnTo>
                              <a:pt x="0" y="18"/>
                            </a:lnTo>
                            <a:lnTo>
                              <a:pt x="15" y="43"/>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94" name="Freeform 94"/>
                      <p:cNvSpPr>
                        <a:spLocks noChangeAspect="1"/>
                      </p:cNvSpPr>
                      <p:nvPr/>
                    </p:nvSpPr>
                    <p:spPr bwMode="auto">
                      <a:xfrm>
                        <a:off x="1169" y="2088"/>
                        <a:ext cx="43" cy="44"/>
                      </a:xfrm>
                      <a:custGeom>
                        <a:avLst/>
                        <a:gdLst>
                          <a:gd name="T0" fmla="*/ 28 w 43"/>
                          <a:gd name="T1" fmla="*/ 43 h 44"/>
                          <a:gd name="T2" fmla="*/ 0 w 43"/>
                          <a:gd name="T3" fmla="*/ 12 h 44"/>
                          <a:gd name="T4" fmla="*/ 25 w 43"/>
                          <a:gd name="T5" fmla="*/ 0 h 44"/>
                          <a:gd name="T6" fmla="*/ 42 w 43"/>
                          <a:gd name="T7" fmla="*/ 18 h 44"/>
                          <a:gd name="T8" fmla="*/ 28 w 43"/>
                          <a:gd name="T9" fmla="*/ 43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28" y="43"/>
                            </a:moveTo>
                            <a:lnTo>
                              <a:pt x="0" y="12"/>
                            </a:lnTo>
                            <a:lnTo>
                              <a:pt x="25" y="0"/>
                            </a:lnTo>
                            <a:lnTo>
                              <a:pt x="42" y="18"/>
                            </a:lnTo>
                            <a:lnTo>
                              <a:pt x="28" y="43"/>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95" name="Freeform 95"/>
                      <p:cNvSpPr>
                        <a:spLocks noChangeAspect="1"/>
                      </p:cNvSpPr>
                      <p:nvPr/>
                    </p:nvSpPr>
                    <p:spPr bwMode="auto">
                      <a:xfrm>
                        <a:off x="1046" y="2205"/>
                        <a:ext cx="43" cy="44"/>
                      </a:xfrm>
                      <a:custGeom>
                        <a:avLst/>
                        <a:gdLst>
                          <a:gd name="T0" fmla="*/ 14 w 43"/>
                          <a:gd name="T1" fmla="*/ 0 h 44"/>
                          <a:gd name="T2" fmla="*/ 42 w 43"/>
                          <a:gd name="T3" fmla="*/ 31 h 44"/>
                          <a:gd name="T4" fmla="*/ 16 w 43"/>
                          <a:gd name="T5" fmla="*/ 43 h 44"/>
                          <a:gd name="T6" fmla="*/ 0 w 43"/>
                          <a:gd name="T7" fmla="*/ 25 h 44"/>
                          <a:gd name="T8" fmla="*/ 14 w 43"/>
                          <a:gd name="T9" fmla="*/ 0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14" y="0"/>
                            </a:moveTo>
                            <a:lnTo>
                              <a:pt x="42" y="31"/>
                            </a:lnTo>
                            <a:lnTo>
                              <a:pt x="16" y="43"/>
                            </a:lnTo>
                            <a:lnTo>
                              <a:pt x="0" y="25"/>
                            </a:lnTo>
                            <a:lnTo>
                              <a:pt x="14"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96" name="Freeform 96"/>
                      <p:cNvSpPr>
                        <a:spLocks noChangeAspect="1"/>
                      </p:cNvSpPr>
                      <p:nvPr/>
                    </p:nvSpPr>
                    <p:spPr bwMode="auto">
                      <a:xfrm>
                        <a:off x="1168" y="2203"/>
                        <a:ext cx="42" cy="45"/>
                      </a:xfrm>
                      <a:custGeom>
                        <a:avLst/>
                        <a:gdLst>
                          <a:gd name="T0" fmla="*/ 27 w 42"/>
                          <a:gd name="T1" fmla="*/ 0 h 45"/>
                          <a:gd name="T2" fmla="*/ 0 w 42"/>
                          <a:gd name="T3" fmla="*/ 32 h 45"/>
                          <a:gd name="T4" fmla="*/ 24 w 42"/>
                          <a:gd name="T5" fmla="*/ 44 h 45"/>
                          <a:gd name="T6" fmla="*/ 41 w 42"/>
                          <a:gd name="T7" fmla="*/ 25 h 45"/>
                          <a:gd name="T8" fmla="*/ 27 w 42"/>
                          <a:gd name="T9" fmla="*/ 0 h 45"/>
                          <a:gd name="T10" fmla="*/ 0 60000 65536"/>
                          <a:gd name="T11" fmla="*/ 0 60000 65536"/>
                          <a:gd name="T12" fmla="*/ 0 60000 65536"/>
                          <a:gd name="T13" fmla="*/ 0 60000 65536"/>
                          <a:gd name="T14" fmla="*/ 0 60000 65536"/>
                          <a:gd name="T15" fmla="*/ 0 w 42"/>
                          <a:gd name="T16" fmla="*/ 0 h 45"/>
                          <a:gd name="T17" fmla="*/ 42 w 42"/>
                          <a:gd name="T18" fmla="*/ 45 h 45"/>
                        </a:gdLst>
                        <a:ahLst/>
                        <a:cxnLst>
                          <a:cxn ang="T10">
                            <a:pos x="T0" y="T1"/>
                          </a:cxn>
                          <a:cxn ang="T11">
                            <a:pos x="T2" y="T3"/>
                          </a:cxn>
                          <a:cxn ang="T12">
                            <a:pos x="T4" y="T5"/>
                          </a:cxn>
                          <a:cxn ang="T13">
                            <a:pos x="T6" y="T7"/>
                          </a:cxn>
                          <a:cxn ang="T14">
                            <a:pos x="T8" y="T9"/>
                          </a:cxn>
                        </a:cxnLst>
                        <a:rect l="T15" t="T16" r="T17" b="T18"/>
                        <a:pathLst>
                          <a:path w="42" h="45">
                            <a:moveTo>
                              <a:pt x="27" y="0"/>
                            </a:moveTo>
                            <a:lnTo>
                              <a:pt x="0" y="32"/>
                            </a:lnTo>
                            <a:lnTo>
                              <a:pt x="24" y="44"/>
                            </a:lnTo>
                            <a:lnTo>
                              <a:pt x="41" y="25"/>
                            </a:lnTo>
                            <a:lnTo>
                              <a:pt x="27"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97" name="Freeform 97"/>
                      <p:cNvSpPr>
                        <a:spLocks noChangeAspect="1"/>
                      </p:cNvSpPr>
                      <p:nvPr/>
                    </p:nvSpPr>
                    <p:spPr bwMode="auto">
                      <a:xfrm>
                        <a:off x="1108" y="2242"/>
                        <a:ext cx="43" cy="27"/>
                      </a:xfrm>
                      <a:custGeom>
                        <a:avLst/>
                        <a:gdLst>
                          <a:gd name="T0" fmla="*/ 9 w 43"/>
                          <a:gd name="T1" fmla="*/ 26 h 27"/>
                          <a:gd name="T2" fmla="*/ 34 w 43"/>
                          <a:gd name="T3" fmla="*/ 26 h 27"/>
                          <a:gd name="T4" fmla="*/ 42 w 43"/>
                          <a:gd name="T5" fmla="*/ 0 h 27"/>
                          <a:gd name="T6" fmla="*/ 0 w 43"/>
                          <a:gd name="T7" fmla="*/ 0 h 27"/>
                          <a:gd name="T8" fmla="*/ 9 w 43"/>
                          <a:gd name="T9" fmla="*/ 26 h 27"/>
                          <a:gd name="T10" fmla="*/ 0 60000 65536"/>
                          <a:gd name="T11" fmla="*/ 0 60000 65536"/>
                          <a:gd name="T12" fmla="*/ 0 60000 65536"/>
                          <a:gd name="T13" fmla="*/ 0 60000 65536"/>
                          <a:gd name="T14" fmla="*/ 0 60000 65536"/>
                          <a:gd name="T15" fmla="*/ 0 w 43"/>
                          <a:gd name="T16" fmla="*/ 0 h 27"/>
                          <a:gd name="T17" fmla="*/ 43 w 43"/>
                          <a:gd name="T18" fmla="*/ 27 h 27"/>
                        </a:gdLst>
                        <a:ahLst/>
                        <a:cxnLst>
                          <a:cxn ang="T10">
                            <a:pos x="T0" y="T1"/>
                          </a:cxn>
                          <a:cxn ang="T11">
                            <a:pos x="T2" y="T3"/>
                          </a:cxn>
                          <a:cxn ang="T12">
                            <a:pos x="T4" y="T5"/>
                          </a:cxn>
                          <a:cxn ang="T13">
                            <a:pos x="T6" y="T7"/>
                          </a:cxn>
                          <a:cxn ang="T14">
                            <a:pos x="T8" y="T9"/>
                          </a:cxn>
                        </a:cxnLst>
                        <a:rect l="T15" t="T16" r="T17" b="T18"/>
                        <a:pathLst>
                          <a:path w="43" h="27">
                            <a:moveTo>
                              <a:pt x="9" y="26"/>
                            </a:moveTo>
                            <a:lnTo>
                              <a:pt x="34" y="26"/>
                            </a:lnTo>
                            <a:lnTo>
                              <a:pt x="42" y="0"/>
                            </a:lnTo>
                            <a:lnTo>
                              <a:pt x="0" y="0"/>
                            </a:lnTo>
                            <a:lnTo>
                              <a:pt x="9" y="26"/>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sp>
                  <p:nvSpPr>
                    <p:cNvPr id="199289" name="Oval 98"/>
                    <p:cNvSpPr>
                      <a:spLocks noChangeAspect="1" noChangeArrowheads="1"/>
                    </p:cNvSpPr>
                    <p:nvPr/>
                  </p:nvSpPr>
                  <p:spPr bwMode="auto">
                    <a:xfrm>
                      <a:off x="1053" y="2089"/>
                      <a:ext cx="144" cy="147"/>
                    </a:xfrm>
                    <a:prstGeom prst="ellipse">
                      <a:avLst/>
                    </a:prstGeom>
                    <a:solidFill>
                      <a:srgbClr val="808080"/>
                    </a:solidFill>
                    <a:ln w="12700">
                      <a:solidFill>
                        <a:srgbClr val="808080"/>
                      </a:solidFill>
                      <a:round/>
                      <a:headEnd/>
                      <a:tailEnd/>
                    </a:ln>
                  </p:spPr>
                  <p:txBody>
                    <a:bodyPr wrap="none" anchor="ctr"/>
                    <a:lstStyle/>
                    <a:p>
                      <a:pPr eaLnBrk="0" hangingPunct="0"/>
                      <a:endParaRPr lang="en-US">
                        <a:solidFill>
                          <a:schemeClr val="bg1">
                            <a:lumMod val="50000"/>
                          </a:schemeClr>
                        </a:solidFill>
                      </a:endParaRPr>
                    </a:p>
                  </p:txBody>
                </p:sp>
              </p:grpSp>
              <p:grpSp>
                <p:nvGrpSpPr>
                  <p:cNvPr id="199273" name="Group 99"/>
                  <p:cNvGrpSpPr>
                    <a:grpSpLocks noChangeAspect="1"/>
                  </p:cNvGrpSpPr>
                  <p:nvPr/>
                </p:nvGrpSpPr>
                <p:grpSpPr bwMode="auto">
                  <a:xfrm>
                    <a:off x="1015" y="2055"/>
                    <a:ext cx="204" cy="205"/>
                    <a:chOff x="1015" y="2055"/>
                    <a:chExt cx="204" cy="205"/>
                  </a:xfrm>
                </p:grpSpPr>
                <p:grpSp>
                  <p:nvGrpSpPr>
                    <p:cNvPr id="199274" name="Group 100"/>
                    <p:cNvGrpSpPr>
                      <a:grpSpLocks noChangeAspect="1"/>
                    </p:cNvGrpSpPr>
                    <p:nvPr/>
                  </p:nvGrpSpPr>
                  <p:grpSpPr bwMode="auto">
                    <a:xfrm>
                      <a:off x="1015" y="2055"/>
                      <a:ext cx="204" cy="205"/>
                      <a:chOff x="1015" y="2055"/>
                      <a:chExt cx="204" cy="205"/>
                    </a:xfrm>
                  </p:grpSpPr>
                  <p:grpSp>
                    <p:nvGrpSpPr>
                      <p:cNvPr id="199278" name="Group 101"/>
                      <p:cNvGrpSpPr>
                        <a:grpSpLocks noChangeAspect="1"/>
                      </p:cNvGrpSpPr>
                      <p:nvPr/>
                    </p:nvGrpSpPr>
                    <p:grpSpPr bwMode="auto">
                      <a:xfrm>
                        <a:off x="1015" y="2055"/>
                        <a:ext cx="204" cy="205"/>
                        <a:chOff x="1015" y="2055"/>
                        <a:chExt cx="204" cy="205"/>
                      </a:xfrm>
                    </p:grpSpPr>
                    <p:sp>
                      <p:nvSpPr>
                        <p:cNvPr id="199280" name="Freeform 102"/>
                        <p:cNvSpPr>
                          <a:spLocks noChangeAspect="1"/>
                        </p:cNvSpPr>
                        <p:nvPr/>
                      </p:nvSpPr>
                      <p:spPr bwMode="auto">
                        <a:xfrm>
                          <a:off x="1097" y="2055"/>
                          <a:ext cx="43" cy="27"/>
                        </a:xfrm>
                        <a:custGeom>
                          <a:avLst/>
                          <a:gdLst>
                            <a:gd name="T0" fmla="*/ 9 w 43"/>
                            <a:gd name="T1" fmla="*/ 0 h 27"/>
                            <a:gd name="T2" fmla="*/ 34 w 43"/>
                            <a:gd name="T3" fmla="*/ 0 h 27"/>
                            <a:gd name="T4" fmla="*/ 42 w 43"/>
                            <a:gd name="T5" fmla="*/ 26 h 27"/>
                            <a:gd name="T6" fmla="*/ 0 w 43"/>
                            <a:gd name="T7" fmla="*/ 26 h 27"/>
                            <a:gd name="T8" fmla="*/ 9 w 43"/>
                            <a:gd name="T9" fmla="*/ 0 h 27"/>
                            <a:gd name="T10" fmla="*/ 0 60000 65536"/>
                            <a:gd name="T11" fmla="*/ 0 60000 65536"/>
                            <a:gd name="T12" fmla="*/ 0 60000 65536"/>
                            <a:gd name="T13" fmla="*/ 0 60000 65536"/>
                            <a:gd name="T14" fmla="*/ 0 60000 65536"/>
                            <a:gd name="T15" fmla="*/ 0 w 43"/>
                            <a:gd name="T16" fmla="*/ 0 h 27"/>
                            <a:gd name="T17" fmla="*/ 43 w 43"/>
                            <a:gd name="T18" fmla="*/ 27 h 27"/>
                          </a:gdLst>
                          <a:ahLst/>
                          <a:cxnLst>
                            <a:cxn ang="T10">
                              <a:pos x="T0" y="T1"/>
                            </a:cxn>
                            <a:cxn ang="T11">
                              <a:pos x="T2" y="T3"/>
                            </a:cxn>
                            <a:cxn ang="T12">
                              <a:pos x="T4" y="T5"/>
                            </a:cxn>
                            <a:cxn ang="T13">
                              <a:pos x="T6" y="T7"/>
                            </a:cxn>
                            <a:cxn ang="T14">
                              <a:pos x="T8" y="T9"/>
                            </a:cxn>
                          </a:cxnLst>
                          <a:rect l="T15" t="T16" r="T17" b="T18"/>
                          <a:pathLst>
                            <a:path w="43" h="27">
                              <a:moveTo>
                                <a:pt x="9" y="0"/>
                              </a:moveTo>
                              <a:lnTo>
                                <a:pt x="34" y="0"/>
                              </a:lnTo>
                              <a:lnTo>
                                <a:pt x="42" y="26"/>
                              </a:lnTo>
                              <a:lnTo>
                                <a:pt x="0" y="26"/>
                              </a:lnTo>
                              <a:lnTo>
                                <a:pt x="9" y="0"/>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81" name="Freeform 103"/>
                        <p:cNvSpPr>
                          <a:spLocks noChangeAspect="1"/>
                        </p:cNvSpPr>
                        <p:nvPr/>
                      </p:nvSpPr>
                      <p:spPr bwMode="auto">
                        <a:xfrm>
                          <a:off x="1193" y="2136"/>
                          <a:ext cx="26" cy="44"/>
                        </a:xfrm>
                        <a:custGeom>
                          <a:avLst/>
                          <a:gdLst>
                            <a:gd name="T0" fmla="*/ 25 w 26"/>
                            <a:gd name="T1" fmla="*/ 8 h 44"/>
                            <a:gd name="T2" fmla="*/ 25 w 26"/>
                            <a:gd name="T3" fmla="*/ 35 h 44"/>
                            <a:gd name="T4" fmla="*/ 0 w 26"/>
                            <a:gd name="T5" fmla="*/ 43 h 44"/>
                            <a:gd name="T6" fmla="*/ 0 w 26"/>
                            <a:gd name="T7" fmla="*/ 0 h 44"/>
                            <a:gd name="T8" fmla="*/ 25 w 26"/>
                            <a:gd name="T9" fmla="*/ 8 h 44"/>
                            <a:gd name="T10" fmla="*/ 0 60000 65536"/>
                            <a:gd name="T11" fmla="*/ 0 60000 65536"/>
                            <a:gd name="T12" fmla="*/ 0 60000 65536"/>
                            <a:gd name="T13" fmla="*/ 0 60000 65536"/>
                            <a:gd name="T14" fmla="*/ 0 60000 65536"/>
                            <a:gd name="T15" fmla="*/ 0 w 26"/>
                            <a:gd name="T16" fmla="*/ 0 h 44"/>
                            <a:gd name="T17" fmla="*/ 26 w 26"/>
                            <a:gd name="T18" fmla="*/ 44 h 44"/>
                          </a:gdLst>
                          <a:ahLst/>
                          <a:cxnLst>
                            <a:cxn ang="T10">
                              <a:pos x="T0" y="T1"/>
                            </a:cxn>
                            <a:cxn ang="T11">
                              <a:pos x="T2" y="T3"/>
                            </a:cxn>
                            <a:cxn ang="T12">
                              <a:pos x="T4" y="T5"/>
                            </a:cxn>
                            <a:cxn ang="T13">
                              <a:pos x="T6" y="T7"/>
                            </a:cxn>
                            <a:cxn ang="T14">
                              <a:pos x="T8" y="T9"/>
                            </a:cxn>
                          </a:cxnLst>
                          <a:rect l="T15" t="T16" r="T17" b="T18"/>
                          <a:pathLst>
                            <a:path w="26" h="44">
                              <a:moveTo>
                                <a:pt x="25" y="8"/>
                              </a:moveTo>
                              <a:lnTo>
                                <a:pt x="25" y="35"/>
                              </a:lnTo>
                              <a:lnTo>
                                <a:pt x="0" y="43"/>
                              </a:lnTo>
                              <a:lnTo>
                                <a:pt x="0" y="0"/>
                              </a:lnTo>
                              <a:lnTo>
                                <a:pt x="25" y="8"/>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82" name="Freeform 104"/>
                        <p:cNvSpPr>
                          <a:spLocks noChangeAspect="1"/>
                        </p:cNvSpPr>
                        <p:nvPr/>
                      </p:nvSpPr>
                      <p:spPr bwMode="auto">
                        <a:xfrm>
                          <a:off x="1015" y="2136"/>
                          <a:ext cx="27" cy="44"/>
                        </a:xfrm>
                        <a:custGeom>
                          <a:avLst/>
                          <a:gdLst>
                            <a:gd name="T0" fmla="*/ 0 w 27"/>
                            <a:gd name="T1" fmla="*/ 8 h 44"/>
                            <a:gd name="T2" fmla="*/ 0 w 27"/>
                            <a:gd name="T3" fmla="*/ 35 h 44"/>
                            <a:gd name="T4" fmla="*/ 26 w 27"/>
                            <a:gd name="T5" fmla="*/ 43 h 44"/>
                            <a:gd name="T6" fmla="*/ 26 w 27"/>
                            <a:gd name="T7" fmla="*/ 0 h 44"/>
                            <a:gd name="T8" fmla="*/ 0 w 27"/>
                            <a:gd name="T9" fmla="*/ 8 h 44"/>
                            <a:gd name="T10" fmla="*/ 0 60000 65536"/>
                            <a:gd name="T11" fmla="*/ 0 60000 65536"/>
                            <a:gd name="T12" fmla="*/ 0 60000 65536"/>
                            <a:gd name="T13" fmla="*/ 0 60000 65536"/>
                            <a:gd name="T14" fmla="*/ 0 60000 65536"/>
                            <a:gd name="T15" fmla="*/ 0 w 27"/>
                            <a:gd name="T16" fmla="*/ 0 h 44"/>
                            <a:gd name="T17" fmla="*/ 27 w 27"/>
                            <a:gd name="T18" fmla="*/ 44 h 44"/>
                          </a:gdLst>
                          <a:ahLst/>
                          <a:cxnLst>
                            <a:cxn ang="T10">
                              <a:pos x="T0" y="T1"/>
                            </a:cxn>
                            <a:cxn ang="T11">
                              <a:pos x="T2" y="T3"/>
                            </a:cxn>
                            <a:cxn ang="T12">
                              <a:pos x="T4" y="T5"/>
                            </a:cxn>
                            <a:cxn ang="T13">
                              <a:pos x="T6" y="T7"/>
                            </a:cxn>
                            <a:cxn ang="T14">
                              <a:pos x="T8" y="T9"/>
                            </a:cxn>
                          </a:cxnLst>
                          <a:rect l="T15" t="T16" r="T17" b="T18"/>
                          <a:pathLst>
                            <a:path w="27" h="44">
                              <a:moveTo>
                                <a:pt x="0" y="8"/>
                              </a:moveTo>
                              <a:lnTo>
                                <a:pt x="0" y="35"/>
                              </a:lnTo>
                              <a:lnTo>
                                <a:pt x="26" y="43"/>
                              </a:lnTo>
                              <a:lnTo>
                                <a:pt x="26" y="0"/>
                              </a:lnTo>
                              <a:lnTo>
                                <a:pt x="0" y="8"/>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83" name="Freeform 105"/>
                        <p:cNvSpPr>
                          <a:spLocks noChangeAspect="1"/>
                        </p:cNvSpPr>
                        <p:nvPr/>
                      </p:nvSpPr>
                      <p:spPr bwMode="auto">
                        <a:xfrm>
                          <a:off x="1032" y="2078"/>
                          <a:ext cx="43" cy="44"/>
                        </a:xfrm>
                        <a:custGeom>
                          <a:avLst/>
                          <a:gdLst>
                            <a:gd name="T0" fmla="*/ 14 w 43"/>
                            <a:gd name="T1" fmla="*/ 43 h 44"/>
                            <a:gd name="T2" fmla="*/ 42 w 43"/>
                            <a:gd name="T3" fmla="*/ 12 h 44"/>
                            <a:gd name="T4" fmla="*/ 17 w 43"/>
                            <a:gd name="T5" fmla="*/ 0 h 44"/>
                            <a:gd name="T6" fmla="*/ 0 w 43"/>
                            <a:gd name="T7" fmla="*/ 19 h 44"/>
                            <a:gd name="T8" fmla="*/ 14 w 43"/>
                            <a:gd name="T9" fmla="*/ 43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14" y="43"/>
                              </a:moveTo>
                              <a:lnTo>
                                <a:pt x="42" y="12"/>
                              </a:lnTo>
                              <a:lnTo>
                                <a:pt x="17" y="0"/>
                              </a:lnTo>
                              <a:lnTo>
                                <a:pt x="0" y="19"/>
                              </a:lnTo>
                              <a:lnTo>
                                <a:pt x="14" y="43"/>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84" name="Freeform 106"/>
                        <p:cNvSpPr>
                          <a:spLocks noChangeAspect="1"/>
                        </p:cNvSpPr>
                        <p:nvPr/>
                      </p:nvSpPr>
                      <p:spPr bwMode="auto">
                        <a:xfrm>
                          <a:off x="1158" y="2079"/>
                          <a:ext cx="43" cy="44"/>
                        </a:xfrm>
                        <a:custGeom>
                          <a:avLst/>
                          <a:gdLst>
                            <a:gd name="T0" fmla="*/ 28 w 43"/>
                            <a:gd name="T1" fmla="*/ 43 h 44"/>
                            <a:gd name="T2" fmla="*/ 0 w 43"/>
                            <a:gd name="T3" fmla="*/ 11 h 44"/>
                            <a:gd name="T4" fmla="*/ 26 w 43"/>
                            <a:gd name="T5" fmla="*/ 0 h 44"/>
                            <a:gd name="T6" fmla="*/ 42 w 43"/>
                            <a:gd name="T7" fmla="*/ 18 h 44"/>
                            <a:gd name="T8" fmla="*/ 28 w 43"/>
                            <a:gd name="T9" fmla="*/ 43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28" y="43"/>
                              </a:moveTo>
                              <a:lnTo>
                                <a:pt x="0" y="11"/>
                              </a:lnTo>
                              <a:lnTo>
                                <a:pt x="26" y="0"/>
                              </a:lnTo>
                              <a:lnTo>
                                <a:pt x="42" y="18"/>
                              </a:lnTo>
                              <a:lnTo>
                                <a:pt x="28" y="43"/>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85" name="Freeform 107"/>
                        <p:cNvSpPr>
                          <a:spLocks noChangeAspect="1"/>
                        </p:cNvSpPr>
                        <p:nvPr/>
                      </p:nvSpPr>
                      <p:spPr bwMode="auto">
                        <a:xfrm>
                          <a:off x="1035" y="2194"/>
                          <a:ext cx="43" cy="44"/>
                        </a:xfrm>
                        <a:custGeom>
                          <a:avLst/>
                          <a:gdLst>
                            <a:gd name="T0" fmla="*/ 14 w 43"/>
                            <a:gd name="T1" fmla="*/ 0 h 44"/>
                            <a:gd name="T2" fmla="*/ 42 w 43"/>
                            <a:gd name="T3" fmla="*/ 32 h 44"/>
                            <a:gd name="T4" fmla="*/ 17 w 43"/>
                            <a:gd name="T5" fmla="*/ 43 h 44"/>
                            <a:gd name="T6" fmla="*/ 0 w 43"/>
                            <a:gd name="T7" fmla="*/ 25 h 44"/>
                            <a:gd name="T8" fmla="*/ 14 w 43"/>
                            <a:gd name="T9" fmla="*/ 0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14" y="0"/>
                              </a:moveTo>
                              <a:lnTo>
                                <a:pt x="42" y="32"/>
                              </a:lnTo>
                              <a:lnTo>
                                <a:pt x="17" y="43"/>
                              </a:lnTo>
                              <a:lnTo>
                                <a:pt x="0" y="25"/>
                              </a:lnTo>
                              <a:lnTo>
                                <a:pt x="14" y="0"/>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86" name="Freeform 108"/>
                        <p:cNvSpPr>
                          <a:spLocks noChangeAspect="1"/>
                        </p:cNvSpPr>
                        <p:nvPr/>
                      </p:nvSpPr>
                      <p:spPr bwMode="auto">
                        <a:xfrm>
                          <a:off x="1157" y="2193"/>
                          <a:ext cx="42" cy="44"/>
                        </a:xfrm>
                        <a:custGeom>
                          <a:avLst/>
                          <a:gdLst>
                            <a:gd name="T0" fmla="*/ 27 w 42"/>
                            <a:gd name="T1" fmla="*/ 0 h 44"/>
                            <a:gd name="T2" fmla="*/ 0 w 42"/>
                            <a:gd name="T3" fmla="*/ 32 h 44"/>
                            <a:gd name="T4" fmla="*/ 25 w 42"/>
                            <a:gd name="T5" fmla="*/ 43 h 44"/>
                            <a:gd name="T6" fmla="*/ 41 w 42"/>
                            <a:gd name="T7" fmla="*/ 25 h 44"/>
                            <a:gd name="T8" fmla="*/ 27 w 42"/>
                            <a:gd name="T9" fmla="*/ 0 h 44"/>
                            <a:gd name="T10" fmla="*/ 0 60000 65536"/>
                            <a:gd name="T11" fmla="*/ 0 60000 65536"/>
                            <a:gd name="T12" fmla="*/ 0 60000 65536"/>
                            <a:gd name="T13" fmla="*/ 0 60000 65536"/>
                            <a:gd name="T14" fmla="*/ 0 60000 65536"/>
                            <a:gd name="T15" fmla="*/ 0 w 42"/>
                            <a:gd name="T16" fmla="*/ 0 h 44"/>
                            <a:gd name="T17" fmla="*/ 42 w 42"/>
                            <a:gd name="T18" fmla="*/ 44 h 44"/>
                          </a:gdLst>
                          <a:ahLst/>
                          <a:cxnLst>
                            <a:cxn ang="T10">
                              <a:pos x="T0" y="T1"/>
                            </a:cxn>
                            <a:cxn ang="T11">
                              <a:pos x="T2" y="T3"/>
                            </a:cxn>
                            <a:cxn ang="T12">
                              <a:pos x="T4" y="T5"/>
                            </a:cxn>
                            <a:cxn ang="T13">
                              <a:pos x="T6" y="T7"/>
                            </a:cxn>
                            <a:cxn ang="T14">
                              <a:pos x="T8" y="T9"/>
                            </a:cxn>
                          </a:cxnLst>
                          <a:rect l="T15" t="T16" r="T17" b="T18"/>
                          <a:pathLst>
                            <a:path w="42" h="44">
                              <a:moveTo>
                                <a:pt x="27" y="0"/>
                              </a:moveTo>
                              <a:lnTo>
                                <a:pt x="0" y="32"/>
                              </a:lnTo>
                              <a:lnTo>
                                <a:pt x="25" y="43"/>
                              </a:lnTo>
                              <a:lnTo>
                                <a:pt x="41" y="25"/>
                              </a:lnTo>
                              <a:lnTo>
                                <a:pt x="27" y="0"/>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87" name="Freeform 109"/>
                        <p:cNvSpPr>
                          <a:spLocks noChangeAspect="1"/>
                        </p:cNvSpPr>
                        <p:nvPr/>
                      </p:nvSpPr>
                      <p:spPr bwMode="auto">
                        <a:xfrm>
                          <a:off x="1097" y="2233"/>
                          <a:ext cx="43" cy="27"/>
                        </a:xfrm>
                        <a:custGeom>
                          <a:avLst/>
                          <a:gdLst>
                            <a:gd name="T0" fmla="*/ 9 w 43"/>
                            <a:gd name="T1" fmla="*/ 26 h 27"/>
                            <a:gd name="T2" fmla="*/ 34 w 43"/>
                            <a:gd name="T3" fmla="*/ 26 h 27"/>
                            <a:gd name="T4" fmla="*/ 42 w 43"/>
                            <a:gd name="T5" fmla="*/ 0 h 27"/>
                            <a:gd name="T6" fmla="*/ 0 w 43"/>
                            <a:gd name="T7" fmla="*/ 0 h 27"/>
                            <a:gd name="T8" fmla="*/ 9 w 43"/>
                            <a:gd name="T9" fmla="*/ 26 h 27"/>
                            <a:gd name="T10" fmla="*/ 0 60000 65536"/>
                            <a:gd name="T11" fmla="*/ 0 60000 65536"/>
                            <a:gd name="T12" fmla="*/ 0 60000 65536"/>
                            <a:gd name="T13" fmla="*/ 0 60000 65536"/>
                            <a:gd name="T14" fmla="*/ 0 60000 65536"/>
                            <a:gd name="T15" fmla="*/ 0 w 43"/>
                            <a:gd name="T16" fmla="*/ 0 h 27"/>
                            <a:gd name="T17" fmla="*/ 43 w 43"/>
                            <a:gd name="T18" fmla="*/ 27 h 27"/>
                          </a:gdLst>
                          <a:ahLst/>
                          <a:cxnLst>
                            <a:cxn ang="T10">
                              <a:pos x="T0" y="T1"/>
                            </a:cxn>
                            <a:cxn ang="T11">
                              <a:pos x="T2" y="T3"/>
                            </a:cxn>
                            <a:cxn ang="T12">
                              <a:pos x="T4" y="T5"/>
                            </a:cxn>
                            <a:cxn ang="T13">
                              <a:pos x="T6" y="T7"/>
                            </a:cxn>
                            <a:cxn ang="T14">
                              <a:pos x="T8" y="T9"/>
                            </a:cxn>
                          </a:cxnLst>
                          <a:rect l="T15" t="T16" r="T17" b="T18"/>
                          <a:pathLst>
                            <a:path w="43" h="27">
                              <a:moveTo>
                                <a:pt x="9" y="26"/>
                              </a:moveTo>
                              <a:lnTo>
                                <a:pt x="34" y="26"/>
                              </a:lnTo>
                              <a:lnTo>
                                <a:pt x="42" y="0"/>
                              </a:lnTo>
                              <a:lnTo>
                                <a:pt x="0" y="0"/>
                              </a:lnTo>
                              <a:lnTo>
                                <a:pt x="9" y="26"/>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sp>
                    <p:nvSpPr>
                      <p:cNvPr id="199279" name="Oval 110"/>
                      <p:cNvSpPr>
                        <a:spLocks noChangeAspect="1" noChangeArrowheads="1"/>
                      </p:cNvSpPr>
                      <p:nvPr/>
                    </p:nvSpPr>
                    <p:spPr bwMode="auto">
                      <a:xfrm>
                        <a:off x="1042" y="2080"/>
                        <a:ext cx="144" cy="147"/>
                      </a:xfrm>
                      <a:prstGeom prst="ellipse">
                        <a:avLst/>
                      </a:prstGeom>
                      <a:solidFill>
                        <a:srgbClr val="00808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nvGrpSpPr>
                    <p:cNvPr id="199275" name="Group 111"/>
                    <p:cNvGrpSpPr>
                      <a:grpSpLocks noChangeAspect="1"/>
                    </p:cNvGrpSpPr>
                    <p:nvPr/>
                  </p:nvGrpSpPr>
                  <p:grpSpPr bwMode="auto">
                    <a:xfrm>
                      <a:off x="1090" y="2130"/>
                      <a:ext cx="55" cy="54"/>
                      <a:chOff x="1090" y="2130"/>
                      <a:chExt cx="55" cy="54"/>
                    </a:xfrm>
                  </p:grpSpPr>
                  <p:sp>
                    <p:nvSpPr>
                      <p:cNvPr id="199276" name="Oval 112"/>
                      <p:cNvSpPr>
                        <a:spLocks noChangeAspect="1" noChangeArrowheads="1"/>
                      </p:cNvSpPr>
                      <p:nvPr/>
                    </p:nvSpPr>
                    <p:spPr bwMode="auto">
                      <a:xfrm>
                        <a:off x="1091" y="2131"/>
                        <a:ext cx="54" cy="53"/>
                      </a:xfrm>
                      <a:prstGeom prst="ellipse">
                        <a:avLst/>
                      </a:prstGeom>
                      <a:solidFill>
                        <a:srgbClr val="808080"/>
                      </a:solidFill>
                      <a:ln w="12700">
                        <a:noFill/>
                        <a:round/>
                        <a:headEnd/>
                        <a:tailEnd/>
                      </a:ln>
                    </p:spPr>
                    <p:txBody>
                      <a:bodyPr wrap="none" anchor="ctr"/>
                      <a:lstStyle/>
                      <a:p>
                        <a:pPr eaLnBrk="0" hangingPunct="0"/>
                        <a:endParaRPr lang="en-US">
                          <a:solidFill>
                            <a:schemeClr val="bg1">
                              <a:lumMod val="50000"/>
                            </a:schemeClr>
                          </a:solidFill>
                        </a:endParaRPr>
                      </a:p>
                    </p:txBody>
                  </p:sp>
                  <p:sp>
                    <p:nvSpPr>
                      <p:cNvPr id="199277" name="Oval 113"/>
                      <p:cNvSpPr>
                        <a:spLocks noChangeAspect="1" noChangeArrowheads="1"/>
                      </p:cNvSpPr>
                      <p:nvPr/>
                    </p:nvSpPr>
                    <p:spPr bwMode="auto">
                      <a:xfrm>
                        <a:off x="1090" y="2130"/>
                        <a:ext cx="47" cy="47"/>
                      </a:xfrm>
                      <a:prstGeom prst="ellipse">
                        <a:avLst/>
                      </a:prstGeom>
                      <a:solidFill>
                        <a:srgbClr val="00808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grpSp>
          </p:grpSp>
        </p:grpSp>
        <p:sp>
          <p:nvSpPr>
            <p:cNvPr id="199266" name="Text Box 114"/>
            <p:cNvSpPr txBox="1">
              <a:spLocks noChangeArrowheads="1"/>
            </p:cNvSpPr>
            <p:nvPr/>
          </p:nvSpPr>
          <p:spPr bwMode="auto">
            <a:xfrm>
              <a:off x="242" y="3057"/>
              <a:ext cx="831" cy="173"/>
            </a:xfrm>
            <a:prstGeom prst="rect">
              <a:avLst/>
            </a:prstGeom>
            <a:noFill/>
            <a:ln w="9525">
              <a:noFill/>
              <a:miter lim="800000"/>
              <a:headEnd/>
              <a:tailEnd/>
            </a:ln>
          </p:spPr>
          <p:txBody>
            <a:bodyPr wrap="none">
              <a:spAutoFit/>
            </a:bodyPr>
            <a:lstStyle/>
            <a:p>
              <a:pPr eaLnBrk="0" hangingPunct="0"/>
              <a:r>
                <a:rPr lang="en-US" sz="1200" b="1">
                  <a:solidFill>
                    <a:schemeClr val="bg1">
                      <a:lumMod val="50000"/>
                    </a:schemeClr>
                  </a:solidFill>
                </a:rPr>
                <a:t>Secure XML file</a:t>
              </a:r>
            </a:p>
          </p:txBody>
        </p:sp>
      </p:grpSp>
      <p:grpSp>
        <p:nvGrpSpPr>
          <p:cNvPr id="737" name="Group 115"/>
          <p:cNvGrpSpPr>
            <a:grpSpLocks/>
          </p:cNvGrpSpPr>
          <p:nvPr/>
        </p:nvGrpSpPr>
        <p:grpSpPr bwMode="auto">
          <a:xfrm>
            <a:off x="409575" y="4237038"/>
            <a:ext cx="1690688" cy="1289050"/>
            <a:chOff x="258" y="3215"/>
            <a:chExt cx="1065" cy="812"/>
          </a:xfrm>
        </p:grpSpPr>
        <p:grpSp>
          <p:nvGrpSpPr>
            <p:cNvPr id="199176" name="Group 116"/>
            <p:cNvGrpSpPr>
              <a:grpSpLocks/>
            </p:cNvGrpSpPr>
            <p:nvPr/>
          </p:nvGrpSpPr>
          <p:grpSpPr bwMode="auto">
            <a:xfrm>
              <a:off x="469" y="3215"/>
              <a:ext cx="563" cy="669"/>
              <a:chOff x="469" y="3263"/>
              <a:chExt cx="563" cy="669"/>
            </a:xfrm>
          </p:grpSpPr>
          <p:pic>
            <p:nvPicPr>
              <p:cNvPr id="199178" name="Picture 117"/>
              <p:cNvPicPr>
                <a:picLocks noChangeAspect="1" noChangeArrowheads="1"/>
              </p:cNvPicPr>
              <p:nvPr/>
            </p:nvPicPr>
            <p:blipFill>
              <a:blip r:embed="rId7" cstate="print"/>
              <a:srcRect/>
              <a:stretch>
                <a:fillRect/>
              </a:stretch>
            </p:blipFill>
            <p:spPr bwMode="auto">
              <a:xfrm>
                <a:off x="469" y="3338"/>
                <a:ext cx="441" cy="594"/>
              </a:xfrm>
              <a:prstGeom prst="rect">
                <a:avLst/>
              </a:prstGeom>
              <a:noFill/>
              <a:ln w="9525">
                <a:noFill/>
                <a:miter lim="800000"/>
                <a:headEnd/>
                <a:tailEnd/>
              </a:ln>
            </p:spPr>
          </p:pic>
          <p:grpSp>
            <p:nvGrpSpPr>
              <p:cNvPr id="199179" name="Group 118"/>
              <p:cNvGrpSpPr>
                <a:grpSpLocks noChangeAspect="1"/>
              </p:cNvGrpSpPr>
              <p:nvPr/>
            </p:nvGrpSpPr>
            <p:grpSpPr bwMode="auto">
              <a:xfrm>
                <a:off x="744" y="3263"/>
                <a:ext cx="288" cy="271"/>
                <a:chOff x="858" y="1821"/>
                <a:chExt cx="476" cy="448"/>
              </a:xfrm>
            </p:grpSpPr>
            <p:grpSp>
              <p:nvGrpSpPr>
                <p:cNvPr id="199180" name="Group 119"/>
                <p:cNvGrpSpPr>
                  <a:grpSpLocks noChangeAspect="1"/>
                </p:cNvGrpSpPr>
                <p:nvPr/>
              </p:nvGrpSpPr>
              <p:grpSpPr bwMode="auto">
                <a:xfrm>
                  <a:off x="858" y="1846"/>
                  <a:ext cx="261" cy="266"/>
                  <a:chOff x="858" y="1846"/>
                  <a:chExt cx="261" cy="266"/>
                </a:xfrm>
              </p:grpSpPr>
              <p:grpSp>
                <p:nvGrpSpPr>
                  <p:cNvPr id="199235" name="Group 120"/>
                  <p:cNvGrpSpPr>
                    <a:grpSpLocks noChangeAspect="1"/>
                  </p:cNvGrpSpPr>
                  <p:nvPr/>
                </p:nvGrpSpPr>
                <p:grpSpPr bwMode="auto">
                  <a:xfrm>
                    <a:off x="869" y="1857"/>
                    <a:ext cx="250" cy="255"/>
                    <a:chOff x="869" y="1857"/>
                    <a:chExt cx="250" cy="255"/>
                  </a:xfrm>
                </p:grpSpPr>
                <p:grpSp>
                  <p:nvGrpSpPr>
                    <p:cNvPr id="199253" name="Group 121"/>
                    <p:cNvGrpSpPr>
                      <a:grpSpLocks noChangeAspect="1"/>
                    </p:cNvGrpSpPr>
                    <p:nvPr/>
                  </p:nvGrpSpPr>
                  <p:grpSpPr bwMode="auto">
                    <a:xfrm>
                      <a:off x="869" y="1857"/>
                      <a:ext cx="250" cy="255"/>
                      <a:chOff x="869" y="1857"/>
                      <a:chExt cx="250" cy="255"/>
                    </a:xfrm>
                  </p:grpSpPr>
                  <p:sp>
                    <p:nvSpPr>
                      <p:cNvPr id="199255" name="Freeform 122"/>
                      <p:cNvSpPr>
                        <a:spLocks noChangeAspect="1"/>
                      </p:cNvSpPr>
                      <p:nvPr/>
                    </p:nvSpPr>
                    <p:spPr bwMode="auto">
                      <a:xfrm>
                        <a:off x="967" y="1857"/>
                        <a:ext cx="54" cy="32"/>
                      </a:xfrm>
                      <a:custGeom>
                        <a:avLst/>
                        <a:gdLst>
                          <a:gd name="T0" fmla="*/ 11 w 54"/>
                          <a:gd name="T1" fmla="*/ 0 h 32"/>
                          <a:gd name="T2" fmla="*/ 43 w 54"/>
                          <a:gd name="T3" fmla="*/ 0 h 32"/>
                          <a:gd name="T4" fmla="*/ 53 w 54"/>
                          <a:gd name="T5" fmla="*/ 31 h 32"/>
                          <a:gd name="T6" fmla="*/ 0 w 54"/>
                          <a:gd name="T7" fmla="*/ 31 h 32"/>
                          <a:gd name="T8" fmla="*/ 11 w 54"/>
                          <a:gd name="T9" fmla="*/ 0 h 32"/>
                          <a:gd name="T10" fmla="*/ 0 60000 65536"/>
                          <a:gd name="T11" fmla="*/ 0 60000 65536"/>
                          <a:gd name="T12" fmla="*/ 0 60000 65536"/>
                          <a:gd name="T13" fmla="*/ 0 60000 65536"/>
                          <a:gd name="T14" fmla="*/ 0 60000 65536"/>
                          <a:gd name="T15" fmla="*/ 0 w 54"/>
                          <a:gd name="T16" fmla="*/ 0 h 32"/>
                          <a:gd name="T17" fmla="*/ 54 w 54"/>
                          <a:gd name="T18" fmla="*/ 32 h 32"/>
                        </a:gdLst>
                        <a:ahLst/>
                        <a:cxnLst>
                          <a:cxn ang="T10">
                            <a:pos x="T0" y="T1"/>
                          </a:cxn>
                          <a:cxn ang="T11">
                            <a:pos x="T2" y="T3"/>
                          </a:cxn>
                          <a:cxn ang="T12">
                            <a:pos x="T4" y="T5"/>
                          </a:cxn>
                          <a:cxn ang="T13">
                            <a:pos x="T6" y="T7"/>
                          </a:cxn>
                          <a:cxn ang="T14">
                            <a:pos x="T8" y="T9"/>
                          </a:cxn>
                        </a:cxnLst>
                        <a:rect l="T15" t="T16" r="T17" b="T18"/>
                        <a:pathLst>
                          <a:path w="54" h="32">
                            <a:moveTo>
                              <a:pt x="11" y="0"/>
                            </a:moveTo>
                            <a:lnTo>
                              <a:pt x="43" y="0"/>
                            </a:lnTo>
                            <a:lnTo>
                              <a:pt x="53" y="31"/>
                            </a:lnTo>
                            <a:lnTo>
                              <a:pt x="0" y="31"/>
                            </a:lnTo>
                            <a:lnTo>
                              <a:pt x="11"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56" name="Freeform 123"/>
                      <p:cNvSpPr>
                        <a:spLocks noChangeAspect="1"/>
                      </p:cNvSpPr>
                      <p:nvPr/>
                    </p:nvSpPr>
                    <p:spPr bwMode="auto">
                      <a:xfrm>
                        <a:off x="1086" y="1958"/>
                        <a:ext cx="33" cy="55"/>
                      </a:xfrm>
                      <a:custGeom>
                        <a:avLst/>
                        <a:gdLst>
                          <a:gd name="T0" fmla="*/ 32 w 33"/>
                          <a:gd name="T1" fmla="*/ 11 h 55"/>
                          <a:gd name="T2" fmla="*/ 32 w 33"/>
                          <a:gd name="T3" fmla="*/ 44 h 55"/>
                          <a:gd name="T4" fmla="*/ 0 w 33"/>
                          <a:gd name="T5" fmla="*/ 54 h 55"/>
                          <a:gd name="T6" fmla="*/ 0 w 33"/>
                          <a:gd name="T7" fmla="*/ 0 h 55"/>
                          <a:gd name="T8" fmla="*/ 32 w 33"/>
                          <a:gd name="T9" fmla="*/ 11 h 55"/>
                          <a:gd name="T10" fmla="*/ 0 60000 65536"/>
                          <a:gd name="T11" fmla="*/ 0 60000 65536"/>
                          <a:gd name="T12" fmla="*/ 0 60000 65536"/>
                          <a:gd name="T13" fmla="*/ 0 60000 65536"/>
                          <a:gd name="T14" fmla="*/ 0 60000 65536"/>
                          <a:gd name="T15" fmla="*/ 0 w 33"/>
                          <a:gd name="T16" fmla="*/ 0 h 55"/>
                          <a:gd name="T17" fmla="*/ 33 w 33"/>
                          <a:gd name="T18" fmla="*/ 55 h 55"/>
                        </a:gdLst>
                        <a:ahLst/>
                        <a:cxnLst>
                          <a:cxn ang="T10">
                            <a:pos x="T0" y="T1"/>
                          </a:cxn>
                          <a:cxn ang="T11">
                            <a:pos x="T2" y="T3"/>
                          </a:cxn>
                          <a:cxn ang="T12">
                            <a:pos x="T4" y="T5"/>
                          </a:cxn>
                          <a:cxn ang="T13">
                            <a:pos x="T6" y="T7"/>
                          </a:cxn>
                          <a:cxn ang="T14">
                            <a:pos x="T8" y="T9"/>
                          </a:cxn>
                        </a:cxnLst>
                        <a:rect l="T15" t="T16" r="T17" b="T18"/>
                        <a:pathLst>
                          <a:path w="33" h="55">
                            <a:moveTo>
                              <a:pt x="32" y="11"/>
                            </a:moveTo>
                            <a:lnTo>
                              <a:pt x="32" y="44"/>
                            </a:lnTo>
                            <a:lnTo>
                              <a:pt x="0" y="54"/>
                            </a:lnTo>
                            <a:lnTo>
                              <a:pt x="0" y="0"/>
                            </a:lnTo>
                            <a:lnTo>
                              <a:pt x="32" y="11"/>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57" name="Freeform 124"/>
                      <p:cNvSpPr>
                        <a:spLocks noChangeAspect="1"/>
                      </p:cNvSpPr>
                      <p:nvPr/>
                    </p:nvSpPr>
                    <p:spPr bwMode="auto">
                      <a:xfrm>
                        <a:off x="869" y="1958"/>
                        <a:ext cx="31" cy="55"/>
                      </a:xfrm>
                      <a:custGeom>
                        <a:avLst/>
                        <a:gdLst>
                          <a:gd name="T0" fmla="*/ 0 w 31"/>
                          <a:gd name="T1" fmla="*/ 10 h 55"/>
                          <a:gd name="T2" fmla="*/ 0 w 31"/>
                          <a:gd name="T3" fmla="*/ 43 h 55"/>
                          <a:gd name="T4" fmla="*/ 30 w 31"/>
                          <a:gd name="T5" fmla="*/ 54 h 55"/>
                          <a:gd name="T6" fmla="*/ 30 w 31"/>
                          <a:gd name="T7" fmla="*/ 0 h 55"/>
                          <a:gd name="T8" fmla="*/ 0 w 31"/>
                          <a:gd name="T9" fmla="*/ 10 h 55"/>
                          <a:gd name="T10" fmla="*/ 0 60000 65536"/>
                          <a:gd name="T11" fmla="*/ 0 60000 65536"/>
                          <a:gd name="T12" fmla="*/ 0 60000 65536"/>
                          <a:gd name="T13" fmla="*/ 0 60000 65536"/>
                          <a:gd name="T14" fmla="*/ 0 60000 65536"/>
                          <a:gd name="T15" fmla="*/ 0 w 31"/>
                          <a:gd name="T16" fmla="*/ 0 h 55"/>
                          <a:gd name="T17" fmla="*/ 31 w 31"/>
                          <a:gd name="T18" fmla="*/ 55 h 55"/>
                        </a:gdLst>
                        <a:ahLst/>
                        <a:cxnLst>
                          <a:cxn ang="T10">
                            <a:pos x="T0" y="T1"/>
                          </a:cxn>
                          <a:cxn ang="T11">
                            <a:pos x="T2" y="T3"/>
                          </a:cxn>
                          <a:cxn ang="T12">
                            <a:pos x="T4" y="T5"/>
                          </a:cxn>
                          <a:cxn ang="T13">
                            <a:pos x="T6" y="T7"/>
                          </a:cxn>
                          <a:cxn ang="T14">
                            <a:pos x="T8" y="T9"/>
                          </a:cxn>
                        </a:cxnLst>
                        <a:rect l="T15" t="T16" r="T17" b="T18"/>
                        <a:pathLst>
                          <a:path w="31" h="55">
                            <a:moveTo>
                              <a:pt x="0" y="10"/>
                            </a:moveTo>
                            <a:lnTo>
                              <a:pt x="0" y="43"/>
                            </a:lnTo>
                            <a:lnTo>
                              <a:pt x="30" y="54"/>
                            </a:lnTo>
                            <a:lnTo>
                              <a:pt x="30" y="0"/>
                            </a:lnTo>
                            <a:lnTo>
                              <a:pt x="0" y="1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nvGrpSpPr>
                      <p:cNvPr id="199258" name="Group 125"/>
                      <p:cNvGrpSpPr>
                        <a:grpSpLocks noChangeAspect="1"/>
                      </p:cNvGrpSpPr>
                      <p:nvPr/>
                    </p:nvGrpSpPr>
                    <p:grpSpPr bwMode="auto">
                      <a:xfrm>
                        <a:off x="889" y="1884"/>
                        <a:ext cx="209" cy="56"/>
                        <a:chOff x="889" y="1884"/>
                        <a:chExt cx="209" cy="56"/>
                      </a:xfrm>
                    </p:grpSpPr>
                    <p:sp>
                      <p:nvSpPr>
                        <p:cNvPr id="199263" name="Freeform 126"/>
                        <p:cNvSpPr>
                          <a:spLocks noChangeAspect="1"/>
                        </p:cNvSpPr>
                        <p:nvPr/>
                      </p:nvSpPr>
                      <p:spPr bwMode="auto">
                        <a:xfrm>
                          <a:off x="889" y="1884"/>
                          <a:ext cx="54" cy="56"/>
                        </a:xfrm>
                        <a:custGeom>
                          <a:avLst/>
                          <a:gdLst>
                            <a:gd name="T0" fmla="*/ 18 w 54"/>
                            <a:gd name="T1" fmla="*/ 55 h 56"/>
                            <a:gd name="T2" fmla="*/ 53 w 54"/>
                            <a:gd name="T3" fmla="*/ 15 h 56"/>
                            <a:gd name="T4" fmla="*/ 22 w 54"/>
                            <a:gd name="T5" fmla="*/ 0 h 56"/>
                            <a:gd name="T6" fmla="*/ 0 w 54"/>
                            <a:gd name="T7" fmla="*/ 24 h 56"/>
                            <a:gd name="T8" fmla="*/ 18 w 54"/>
                            <a:gd name="T9" fmla="*/ 55 h 56"/>
                            <a:gd name="T10" fmla="*/ 0 60000 65536"/>
                            <a:gd name="T11" fmla="*/ 0 60000 65536"/>
                            <a:gd name="T12" fmla="*/ 0 60000 65536"/>
                            <a:gd name="T13" fmla="*/ 0 60000 65536"/>
                            <a:gd name="T14" fmla="*/ 0 60000 65536"/>
                            <a:gd name="T15" fmla="*/ 0 w 54"/>
                            <a:gd name="T16" fmla="*/ 0 h 56"/>
                            <a:gd name="T17" fmla="*/ 54 w 54"/>
                            <a:gd name="T18" fmla="*/ 56 h 56"/>
                          </a:gdLst>
                          <a:ahLst/>
                          <a:cxnLst>
                            <a:cxn ang="T10">
                              <a:pos x="T0" y="T1"/>
                            </a:cxn>
                            <a:cxn ang="T11">
                              <a:pos x="T2" y="T3"/>
                            </a:cxn>
                            <a:cxn ang="T12">
                              <a:pos x="T4" y="T5"/>
                            </a:cxn>
                            <a:cxn ang="T13">
                              <a:pos x="T6" y="T7"/>
                            </a:cxn>
                            <a:cxn ang="T14">
                              <a:pos x="T8" y="T9"/>
                            </a:cxn>
                          </a:cxnLst>
                          <a:rect l="T15" t="T16" r="T17" b="T18"/>
                          <a:pathLst>
                            <a:path w="54" h="56">
                              <a:moveTo>
                                <a:pt x="18" y="55"/>
                              </a:moveTo>
                              <a:lnTo>
                                <a:pt x="53" y="15"/>
                              </a:lnTo>
                              <a:lnTo>
                                <a:pt x="22" y="0"/>
                              </a:lnTo>
                              <a:lnTo>
                                <a:pt x="0" y="24"/>
                              </a:lnTo>
                              <a:lnTo>
                                <a:pt x="18" y="55"/>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64" name="Freeform 127"/>
                        <p:cNvSpPr>
                          <a:spLocks noChangeAspect="1"/>
                        </p:cNvSpPr>
                        <p:nvPr/>
                      </p:nvSpPr>
                      <p:spPr bwMode="auto">
                        <a:xfrm>
                          <a:off x="1044" y="1885"/>
                          <a:ext cx="54" cy="55"/>
                        </a:xfrm>
                        <a:custGeom>
                          <a:avLst/>
                          <a:gdLst>
                            <a:gd name="T0" fmla="*/ 35 w 54"/>
                            <a:gd name="T1" fmla="*/ 54 h 55"/>
                            <a:gd name="T2" fmla="*/ 0 w 54"/>
                            <a:gd name="T3" fmla="*/ 15 h 55"/>
                            <a:gd name="T4" fmla="*/ 31 w 54"/>
                            <a:gd name="T5" fmla="*/ 0 h 55"/>
                            <a:gd name="T6" fmla="*/ 53 w 54"/>
                            <a:gd name="T7" fmla="*/ 24 h 55"/>
                            <a:gd name="T8" fmla="*/ 35 w 54"/>
                            <a:gd name="T9" fmla="*/ 54 h 55"/>
                            <a:gd name="T10" fmla="*/ 0 60000 65536"/>
                            <a:gd name="T11" fmla="*/ 0 60000 65536"/>
                            <a:gd name="T12" fmla="*/ 0 60000 65536"/>
                            <a:gd name="T13" fmla="*/ 0 60000 65536"/>
                            <a:gd name="T14" fmla="*/ 0 60000 65536"/>
                            <a:gd name="T15" fmla="*/ 0 w 54"/>
                            <a:gd name="T16" fmla="*/ 0 h 55"/>
                            <a:gd name="T17" fmla="*/ 54 w 54"/>
                            <a:gd name="T18" fmla="*/ 55 h 55"/>
                          </a:gdLst>
                          <a:ahLst/>
                          <a:cxnLst>
                            <a:cxn ang="T10">
                              <a:pos x="T0" y="T1"/>
                            </a:cxn>
                            <a:cxn ang="T11">
                              <a:pos x="T2" y="T3"/>
                            </a:cxn>
                            <a:cxn ang="T12">
                              <a:pos x="T4" y="T5"/>
                            </a:cxn>
                            <a:cxn ang="T13">
                              <a:pos x="T6" y="T7"/>
                            </a:cxn>
                            <a:cxn ang="T14">
                              <a:pos x="T8" y="T9"/>
                            </a:cxn>
                          </a:cxnLst>
                          <a:rect l="T15" t="T16" r="T17" b="T18"/>
                          <a:pathLst>
                            <a:path w="54" h="55">
                              <a:moveTo>
                                <a:pt x="35" y="54"/>
                              </a:moveTo>
                              <a:lnTo>
                                <a:pt x="0" y="15"/>
                              </a:lnTo>
                              <a:lnTo>
                                <a:pt x="31" y="0"/>
                              </a:lnTo>
                              <a:lnTo>
                                <a:pt x="53" y="24"/>
                              </a:lnTo>
                              <a:lnTo>
                                <a:pt x="35" y="54"/>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grpSp>
                    <p:nvGrpSpPr>
                      <p:cNvPr id="199259" name="Group 128"/>
                      <p:cNvGrpSpPr>
                        <a:grpSpLocks noChangeAspect="1"/>
                      </p:cNvGrpSpPr>
                      <p:nvPr/>
                    </p:nvGrpSpPr>
                    <p:grpSpPr bwMode="auto">
                      <a:xfrm>
                        <a:off x="889" y="2029"/>
                        <a:ext cx="210" cy="55"/>
                        <a:chOff x="889" y="2029"/>
                        <a:chExt cx="210" cy="55"/>
                      </a:xfrm>
                    </p:grpSpPr>
                    <p:sp>
                      <p:nvSpPr>
                        <p:cNvPr id="199261" name="Freeform 129"/>
                        <p:cNvSpPr>
                          <a:spLocks noChangeAspect="1"/>
                        </p:cNvSpPr>
                        <p:nvPr/>
                      </p:nvSpPr>
                      <p:spPr bwMode="auto">
                        <a:xfrm>
                          <a:off x="889" y="2030"/>
                          <a:ext cx="54" cy="54"/>
                        </a:xfrm>
                        <a:custGeom>
                          <a:avLst/>
                          <a:gdLst>
                            <a:gd name="T0" fmla="*/ 18 w 54"/>
                            <a:gd name="T1" fmla="*/ 0 h 54"/>
                            <a:gd name="T2" fmla="*/ 53 w 54"/>
                            <a:gd name="T3" fmla="*/ 39 h 54"/>
                            <a:gd name="T4" fmla="*/ 22 w 54"/>
                            <a:gd name="T5" fmla="*/ 53 h 54"/>
                            <a:gd name="T6" fmla="*/ 0 w 54"/>
                            <a:gd name="T7" fmla="*/ 30 h 54"/>
                            <a:gd name="T8" fmla="*/ 18 w 54"/>
                            <a:gd name="T9" fmla="*/ 0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18" y="0"/>
                              </a:moveTo>
                              <a:lnTo>
                                <a:pt x="53" y="39"/>
                              </a:lnTo>
                              <a:lnTo>
                                <a:pt x="22" y="53"/>
                              </a:lnTo>
                              <a:lnTo>
                                <a:pt x="0" y="30"/>
                              </a:lnTo>
                              <a:lnTo>
                                <a:pt x="18"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62" name="Freeform 130"/>
                        <p:cNvSpPr>
                          <a:spLocks noChangeAspect="1"/>
                        </p:cNvSpPr>
                        <p:nvPr/>
                      </p:nvSpPr>
                      <p:spPr bwMode="auto">
                        <a:xfrm>
                          <a:off x="1044" y="2029"/>
                          <a:ext cx="55" cy="54"/>
                        </a:xfrm>
                        <a:custGeom>
                          <a:avLst/>
                          <a:gdLst>
                            <a:gd name="T0" fmla="*/ 36 w 55"/>
                            <a:gd name="T1" fmla="*/ 0 h 54"/>
                            <a:gd name="T2" fmla="*/ 0 w 55"/>
                            <a:gd name="T3" fmla="*/ 39 h 54"/>
                            <a:gd name="T4" fmla="*/ 32 w 55"/>
                            <a:gd name="T5" fmla="*/ 53 h 54"/>
                            <a:gd name="T6" fmla="*/ 54 w 55"/>
                            <a:gd name="T7" fmla="*/ 31 h 54"/>
                            <a:gd name="T8" fmla="*/ 36 w 55"/>
                            <a:gd name="T9" fmla="*/ 0 h 54"/>
                            <a:gd name="T10" fmla="*/ 0 60000 65536"/>
                            <a:gd name="T11" fmla="*/ 0 60000 65536"/>
                            <a:gd name="T12" fmla="*/ 0 60000 65536"/>
                            <a:gd name="T13" fmla="*/ 0 60000 65536"/>
                            <a:gd name="T14" fmla="*/ 0 60000 65536"/>
                            <a:gd name="T15" fmla="*/ 0 w 55"/>
                            <a:gd name="T16" fmla="*/ 0 h 54"/>
                            <a:gd name="T17" fmla="*/ 55 w 55"/>
                            <a:gd name="T18" fmla="*/ 54 h 54"/>
                          </a:gdLst>
                          <a:ahLst/>
                          <a:cxnLst>
                            <a:cxn ang="T10">
                              <a:pos x="T0" y="T1"/>
                            </a:cxn>
                            <a:cxn ang="T11">
                              <a:pos x="T2" y="T3"/>
                            </a:cxn>
                            <a:cxn ang="T12">
                              <a:pos x="T4" y="T5"/>
                            </a:cxn>
                            <a:cxn ang="T13">
                              <a:pos x="T6" y="T7"/>
                            </a:cxn>
                            <a:cxn ang="T14">
                              <a:pos x="T8" y="T9"/>
                            </a:cxn>
                          </a:cxnLst>
                          <a:rect l="T15" t="T16" r="T17" b="T18"/>
                          <a:pathLst>
                            <a:path w="55" h="54">
                              <a:moveTo>
                                <a:pt x="36" y="0"/>
                              </a:moveTo>
                              <a:lnTo>
                                <a:pt x="0" y="39"/>
                              </a:lnTo>
                              <a:lnTo>
                                <a:pt x="32" y="53"/>
                              </a:lnTo>
                              <a:lnTo>
                                <a:pt x="54" y="31"/>
                              </a:lnTo>
                              <a:lnTo>
                                <a:pt x="36"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sp>
                    <p:nvSpPr>
                      <p:cNvPr id="199260" name="Freeform 131"/>
                      <p:cNvSpPr>
                        <a:spLocks noChangeAspect="1"/>
                      </p:cNvSpPr>
                      <p:nvPr/>
                    </p:nvSpPr>
                    <p:spPr bwMode="auto">
                      <a:xfrm>
                        <a:off x="966" y="2080"/>
                        <a:ext cx="54" cy="32"/>
                      </a:xfrm>
                      <a:custGeom>
                        <a:avLst/>
                        <a:gdLst>
                          <a:gd name="T0" fmla="*/ 11 w 54"/>
                          <a:gd name="T1" fmla="*/ 31 h 32"/>
                          <a:gd name="T2" fmla="*/ 42 w 54"/>
                          <a:gd name="T3" fmla="*/ 31 h 32"/>
                          <a:gd name="T4" fmla="*/ 53 w 54"/>
                          <a:gd name="T5" fmla="*/ 0 h 32"/>
                          <a:gd name="T6" fmla="*/ 0 w 54"/>
                          <a:gd name="T7" fmla="*/ 0 h 32"/>
                          <a:gd name="T8" fmla="*/ 11 w 54"/>
                          <a:gd name="T9" fmla="*/ 31 h 32"/>
                          <a:gd name="T10" fmla="*/ 0 60000 65536"/>
                          <a:gd name="T11" fmla="*/ 0 60000 65536"/>
                          <a:gd name="T12" fmla="*/ 0 60000 65536"/>
                          <a:gd name="T13" fmla="*/ 0 60000 65536"/>
                          <a:gd name="T14" fmla="*/ 0 60000 65536"/>
                          <a:gd name="T15" fmla="*/ 0 w 54"/>
                          <a:gd name="T16" fmla="*/ 0 h 32"/>
                          <a:gd name="T17" fmla="*/ 54 w 54"/>
                          <a:gd name="T18" fmla="*/ 32 h 32"/>
                        </a:gdLst>
                        <a:ahLst/>
                        <a:cxnLst>
                          <a:cxn ang="T10">
                            <a:pos x="T0" y="T1"/>
                          </a:cxn>
                          <a:cxn ang="T11">
                            <a:pos x="T2" y="T3"/>
                          </a:cxn>
                          <a:cxn ang="T12">
                            <a:pos x="T4" y="T5"/>
                          </a:cxn>
                          <a:cxn ang="T13">
                            <a:pos x="T6" y="T7"/>
                          </a:cxn>
                          <a:cxn ang="T14">
                            <a:pos x="T8" y="T9"/>
                          </a:cxn>
                        </a:cxnLst>
                        <a:rect l="T15" t="T16" r="T17" b="T18"/>
                        <a:pathLst>
                          <a:path w="54" h="32">
                            <a:moveTo>
                              <a:pt x="11" y="31"/>
                            </a:moveTo>
                            <a:lnTo>
                              <a:pt x="42" y="31"/>
                            </a:lnTo>
                            <a:lnTo>
                              <a:pt x="53" y="0"/>
                            </a:lnTo>
                            <a:lnTo>
                              <a:pt x="0" y="0"/>
                            </a:lnTo>
                            <a:lnTo>
                              <a:pt x="11" y="31"/>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sp>
                  <p:nvSpPr>
                    <p:cNvPr id="199254" name="Oval 132"/>
                    <p:cNvSpPr>
                      <a:spLocks noChangeAspect="1" noChangeArrowheads="1"/>
                    </p:cNvSpPr>
                    <p:nvPr/>
                  </p:nvSpPr>
                  <p:spPr bwMode="auto">
                    <a:xfrm>
                      <a:off x="899" y="1888"/>
                      <a:ext cx="183" cy="186"/>
                    </a:xfrm>
                    <a:prstGeom prst="ellipse">
                      <a:avLst/>
                    </a:prstGeom>
                    <a:solidFill>
                      <a:srgbClr val="808080"/>
                    </a:solidFill>
                    <a:ln w="12700">
                      <a:solidFill>
                        <a:srgbClr val="808080"/>
                      </a:solidFill>
                      <a:round/>
                      <a:headEnd/>
                      <a:tailEnd/>
                    </a:ln>
                  </p:spPr>
                  <p:txBody>
                    <a:bodyPr wrap="none" anchor="ctr"/>
                    <a:lstStyle/>
                    <a:p>
                      <a:pPr eaLnBrk="0" hangingPunct="0"/>
                      <a:endParaRPr lang="en-US">
                        <a:solidFill>
                          <a:schemeClr val="bg1">
                            <a:lumMod val="50000"/>
                          </a:schemeClr>
                        </a:solidFill>
                      </a:endParaRPr>
                    </a:p>
                  </p:txBody>
                </p:sp>
              </p:grpSp>
              <p:grpSp>
                <p:nvGrpSpPr>
                  <p:cNvPr id="199236" name="Group 133"/>
                  <p:cNvGrpSpPr>
                    <a:grpSpLocks noChangeAspect="1"/>
                  </p:cNvGrpSpPr>
                  <p:nvPr/>
                </p:nvGrpSpPr>
                <p:grpSpPr bwMode="auto">
                  <a:xfrm>
                    <a:off x="858" y="1846"/>
                    <a:ext cx="251" cy="257"/>
                    <a:chOff x="858" y="1846"/>
                    <a:chExt cx="251" cy="257"/>
                  </a:xfrm>
                </p:grpSpPr>
                <p:grpSp>
                  <p:nvGrpSpPr>
                    <p:cNvPr id="199237" name="Group 134"/>
                    <p:cNvGrpSpPr>
                      <a:grpSpLocks noChangeAspect="1"/>
                    </p:cNvGrpSpPr>
                    <p:nvPr/>
                  </p:nvGrpSpPr>
                  <p:grpSpPr bwMode="auto">
                    <a:xfrm>
                      <a:off x="858" y="1846"/>
                      <a:ext cx="251" cy="257"/>
                      <a:chOff x="858" y="1846"/>
                      <a:chExt cx="251" cy="257"/>
                    </a:xfrm>
                  </p:grpSpPr>
                  <p:grpSp>
                    <p:nvGrpSpPr>
                      <p:cNvPr id="199241" name="Group 135"/>
                      <p:cNvGrpSpPr>
                        <a:grpSpLocks noChangeAspect="1"/>
                      </p:cNvGrpSpPr>
                      <p:nvPr/>
                    </p:nvGrpSpPr>
                    <p:grpSpPr bwMode="auto">
                      <a:xfrm>
                        <a:off x="858" y="1846"/>
                        <a:ext cx="251" cy="257"/>
                        <a:chOff x="858" y="1846"/>
                        <a:chExt cx="251" cy="257"/>
                      </a:xfrm>
                    </p:grpSpPr>
                    <p:sp>
                      <p:nvSpPr>
                        <p:cNvPr id="199243" name="Freeform 136"/>
                        <p:cNvSpPr>
                          <a:spLocks noChangeAspect="1"/>
                        </p:cNvSpPr>
                        <p:nvPr/>
                      </p:nvSpPr>
                      <p:spPr bwMode="auto">
                        <a:xfrm>
                          <a:off x="956" y="1846"/>
                          <a:ext cx="54" cy="34"/>
                        </a:xfrm>
                        <a:custGeom>
                          <a:avLst/>
                          <a:gdLst>
                            <a:gd name="T0" fmla="*/ 11 w 54"/>
                            <a:gd name="T1" fmla="*/ 0 h 34"/>
                            <a:gd name="T2" fmla="*/ 43 w 54"/>
                            <a:gd name="T3" fmla="*/ 0 h 34"/>
                            <a:gd name="T4" fmla="*/ 53 w 54"/>
                            <a:gd name="T5" fmla="*/ 33 h 34"/>
                            <a:gd name="T6" fmla="*/ 0 w 54"/>
                            <a:gd name="T7" fmla="*/ 33 h 34"/>
                            <a:gd name="T8" fmla="*/ 11 w 54"/>
                            <a:gd name="T9" fmla="*/ 0 h 34"/>
                            <a:gd name="T10" fmla="*/ 0 60000 65536"/>
                            <a:gd name="T11" fmla="*/ 0 60000 65536"/>
                            <a:gd name="T12" fmla="*/ 0 60000 65536"/>
                            <a:gd name="T13" fmla="*/ 0 60000 65536"/>
                            <a:gd name="T14" fmla="*/ 0 60000 65536"/>
                            <a:gd name="T15" fmla="*/ 0 w 54"/>
                            <a:gd name="T16" fmla="*/ 0 h 34"/>
                            <a:gd name="T17" fmla="*/ 54 w 54"/>
                            <a:gd name="T18" fmla="*/ 34 h 34"/>
                          </a:gdLst>
                          <a:ahLst/>
                          <a:cxnLst>
                            <a:cxn ang="T10">
                              <a:pos x="T0" y="T1"/>
                            </a:cxn>
                            <a:cxn ang="T11">
                              <a:pos x="T2" y="T3"/>
                            </a:cxn>
                            <a:cxn ang="T12">
                              <a:pos x="T4" y="T5"/>
                            </a:cxn>
                            <a:cxn ang="T13">
                              <a:pos x="T6" y="T7"/>
                            </a:cxn>
                            <a:cxn ang="T14">
                              <a:pos x="T8" y="T9"/>
                            </a:cxn>
                          </a:cxnLst>
                          <a:rect l="T15" t="T16" r="T17" b="T18"/>
                          <a:pathLst>
                            <a:path w="54" h="34">
                              <a:moveTo>
                                <a:pt x="11" y="0"/>
                              </a:moveTo>
                              <a:lnTo>
                                <a:pt x="43" y="0"/>
                              </a:lnTo>
                              <a:lnTo>
                                <a:pt x="53" y="33"/>
                              </a:lnTo>
                              <a:lnTo>
                                <a:pt x="0" y="33"/>
                              </a:lnTo>
                              <a:lnTo>
                                <a:pt x="11" y="0"/>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44" name="Freeform 137"/>
                        <p:cNvSpPr>
                          <a:spLocks noChangeAspect="1"/>
                        </p:cNvSpPr>
                        <p:nvPr/>
                      </p:nvSpPr>
                      <p:spPr bwMode="auto">
                        <a:xfrm>
                          <a:off x="1076" y="1949"/>
                          <a:ext cx="33" cy="55"/>
                        </a:xfrm>
                        <a:custGeom>
                          <a:avLst/>
                          <a:gdLst>
                            <a:gd name="T0" fmla="*/ 32 w 33"/>
                            <a:gd name="T1" fmla="*/ 10 h 55"/>
                            <a:gd name="T2" fmla="*/ 32 w 33"/>
                            <a:gd name="T3" fmla="*/ 43 h 55"/>
                            <a:gd name="T4" fmla="*/ 0 w 33"/>
                            <a:gd name="T5" fmla="*/ 54 h 55"/>
                            <a:gd name="T6" fmla="*/ 0 w 33"/>
                            <a:gd name="T7" fmla="*/ 0 h 55"/>
                            <a:gd name="T8" fmla="*/ 32 w 33"/>
                            <a:gd name="T9" fmla="*/ 10 h 55"/>
                            <a:gd name="T10" fmla="*/ 0 60000 65536"/>
                            <a:gd name="T11" fmla="*/ 0 60000 65536"/>
                            <a:gd name="T12" fmla="*/ 0 60000 65536"/>
                            <a:gd name="T13" fmla="*/ 0 60000 65536"/>
                            <a:gd name="T14" fmla="*/ 0 60000 65536"/>
                            <a:gd name="T15" fmla="*/ 0 w 33"/>
                            <a:gd name="T16" fmla="*/ 0 h 55"/>
                            <a:gd name="T17" fmla="*/ 33 w 33"/>
                            <a:gd name="T18" fmla="*/ 55 h 55"/>
                          </a:gdLst>
                          <a:ahLst/>
                          <a:cxnLst>
                            <a:cxn ang="T10">
                              <a:pos x="T0" y="T1"/>
                            </a:cxn>
                            <a:cxn ang="T11">
                              <a:pos x="T2" y="T3"/>
                            </a:cxn>
                            <a:cxn ang="T12">
                              <a:pos x="T4" y="T5"/>
                            </a:cxn>
                            <a:cxn ang="T13">
                              <a:pos x="T6" y="T7"/>
                            </a:cxn>
                            <a:cxn ang="T14">
                              <a:pos x="T8" y="T9"/>
                            </a:cxn>
                          </a:cxnLst>
                          <a:rect l="T15" t="T16" r="T17" b="T18"/>
                          <a:pathLst>
                            <a:path w="33" h="55">
                              <a:moveTo>
                                <a:pt x="32" y="10"/>
                              </a:moveTo>
                              <a:lnTo>
                                <a:pt x="32" y="43"/>
                              </a:lnTo>
                              <a:lnTo>
                                <a:pt x="0" y="54"/>
                              </a:lnTo>
                              <a:lnTo>
                                <a:pt x="0" y="0"/>
                              </a:lnTo>
                              <a:lnTo>
                                <a:pt x="32" y="10"/>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45" name="Freeform 138"/>
                        <p:cNvSpPr>
                          <a:spLocks noChangeAspect="1"/>
                        </p:cNvSpPr>
                        <p:nvPr/>
                      </p:nvSpPr>
                      <p:spPr bwMode="auto">
                        <a:xfrm>
                          <a:off x="858" y="1948"/>
                          <a:ext cx="32" cy="55"/>
                        </a:xfrm>
                        <a:custGeom>
                          <a:avLst/>
                          <a:gdLst>
                            <a:gd name="T0" fmla="*/ 0 w 32"/>
                            <a:gd name="T1" fmla="*/ 11 h 55"/>
                            <a:gd name="T2" fmla="*/ 0 w 32"/>
                            <a:gd name="T3" fmla="*/ 44 h 55"/>
                            <a:gd name="T4" fmla="*/ 31 w 32"/>
                            <a:gd name="T5" fmla="*/ 54 h 55"/>
                            <a:gd name="T6" fmla="*/ 31 w 32"/>
                            <a:gd name="T7" fmla="*/ 0 h 55"/>
                            <a:gd name="T8" fmla="*/ 0 w 32"/>
                            <a:gd name="T9" fmla="*/ 11 h 55"/>
                            <a:gd name="T10" fmla="*/ 0 60000 65536"/>
                            <a:gd name="T11" fmla="*/ 0 60000 65536"/>
                            <a:gd name="T12" fmla="*/ 0 60000 65536"/>
                            <a:gd name="T13" fmla="*/ 0 60000 65536"/>
                            <a:gd name="T14" fmla="*/ 0 60000 65536"/>
                            <a:gd name="T15" fmla="*/ 0 w 32"/>
                            <a:gd name="T16" fmla="*/ 0 h 55"/>
                            <a:gd name="T17" fmla="*/ 32 w 32"/>
                            <a:gd name="T18" fmla="*/ 55 h 55"/>
                          </a:gdLst>
                          <a:ahLst/>
                          <a:cxnLst>
                            <a:cxn ang="T10">
                              <a:pos x="T0" y="T1"/>
                            </a:cxn>
                            <a:cxn ang="T11">
                              <a:pos x="T2" y="T3"/>
                            </a:cxn>
                            <a:cxn ang="T12">
                              <a:pos x="T4" y="T5"/>
                            </a:cxn>
                            <a:cxn ang="T13">
                              <a:pos x="T6" y="T7"/>
                            </a:cxn>
                            <a:cxn ang="T14">
                              <a:pos x="T8" y="T9"/>
                            </a:cxn>
                          </a:cxnLst>
                          <a:rect l="T15" t="T16" r="T17" b="T18"/>
                          <a:pathLst>
                            <a:path w="32" h="55">
                              <a:moveTo>
                                <a:pt x="0" y="11"/>
                              </a:moveTo>
                              <a:lnTo>
                                <a:pt x="0" y="44"/>
                              </a:lnTo>
                              <a:lnTo>
                                <a:pt x="31" y="54"/>
                              </a:lnTo>
                              <a:lnTo>
                                <a:pt x="31" y="0"/>
                              </a:lnTo>
                              <a:lnTo>
                                <a:pt x="0" y="11"/>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nvGrpSpPr>
                        <p:cNvPr id="199246" name="Group 139"/>
                        <p:cNvGrpSpPr>
                          <a:grpSpLocks noChangeAspect="1"/>
                        </p:cNvGrpSpPr>
                        <p:nvPr/>
                      </p:nvGrpSpPr>
                      <p:grpSpPr bwMode="auto">
                        <a:xfrm>
                          <a:off x="878" y="1875"/>
                          <a:ext cx="209" cy="55"/>
                          <a:chOff x="878" y="1875"/>
                          <a:chExt cx="209" cy="55"/>
                        </a:xfrm>
                      </p:grpSpPr>
                      <p:sp>
                        <p:nvSpPr>
                          <p:cNvPr id="199251" name="Freeform 140"/>
                          <p:cNvSpPr>
                            <a:spLocks noChangeAspect="1"/>
                          </p:cNvSpPr>
                          <p:nvPr/>
                        </p:nvSpPr>
                        <p:spPr bwMode="auto">
                          <a:xfrm>
                            <a:off x="878" y="1875"/>
                            <a:ext cx="53" cy="54"/>
                          </a:xfrm>
                          <a:custGeom>
                            <a:avLst/>
                            <a:gdLst>
                              <a:gd name="T0" fmla="*/ 18 w 53"/>
                              <a:gd name="T1" fmla="*/ 53 h 54"/>
                              <a:gd name="T2" fmla="*/ 52 w 53"/>
                              <a:gd name="T3" fmla="*/ 14 h 54"/>
                              <a:gd name="T4" fmla="*/ 22 w 53"/>
                              <a:gd name="T5" fmla="*/ 0 h 54"/>
                              <a:gd name="T6" fmla="*/ 0 w 53"/>
                              <a:gd name="T7" fmla="*/ 23 h 54"/>
                              <a:gd name="T8" fmla="*/ 18 w 53"/>
                              <a:gd name="T9" fmla="*/ 53 h 54"/>
                              <a:gd name="T10" fmla="*/ 0 60000 65536"/>
                              <a:gd name="T11" fmla="*/ 0 60000 65536"/>
                              <a:gd name="T12" fmla="*/ 0 60000 65536"/>
                              <a:gd name="T13" fmla="*/ 0 60000 65536"/>
                              <a:gd name="T14" fmla="*/ 0 60000 65536"/>
                              <a:gd name="T15" fmla="*/ 0 w 53"/>
                              <a:gd name="T16" fmla="*/ 0 h 54"/>
                              <a:gd name="T17" fmla="*/ 53 w 53"/>
                              <a:gd name="T18" fmla="*/ 54 h 54"/>
                            </a:gdLst>
                            <a:ahLst/>
                            <a:cxnLst>
                              <a:cxn ang="T10">
                                <a:pos x="T0" y="T1"/>
                              </a:cxn>
                              <a:cxn ang="T11">
                                <a:pos x="T2" y="T3"/>
                              </a:cxn>
                              <a:cxn ang="T12">
                                <a:pos x="T4" y="T5"/>
                              </a:cxn>
                              <a:cxn ang="T13">
                                <a:pos x="T6" y="T7"/>
                              </a:cxn>
                              <a:cxn ang="T14">
                                <a:pos x="T8" y="T9"/>
                              </a:cxn>
                            </a:cxnLst>
                            <a:rect l="T15" t="T16" r="T17" b="T18"/>
                            <a:pathLst>
                              <a:path w="53" h="54">
                                <a:moveTo>
                                  <a:pt x="18" y="53"/>
                                </a:moveTo>
                                <a:lnTo>
                                  <a:pt x="52" y="14"/>
                                </a:lnTo>
                                <a:lnTo>
                                  <a:pt x="22" y="0"/>
                                </a:lnTo>
                                <a:lnTo>
                                  <a:pt x="0" y="23"/>
                                </a:lnTo>
                                <a:lnTo>
                                  <a:pt x="18" y="53"/>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52" name="Freeform 141"/>
                          <p:cNvSpPr>
                            <a:spLocks noChangeAspect="1"/>
                          </p:cNvSpPr>
                          <p:nvPr/>
                        </p:nvSpPr>
                        <p:spPr bwMode="auto">
                          <a:xfrm>
                            <a:off x="1033" y="1875"/>
                            <a:ext cx="54" cy="55"/>
                          </a:xfrm>
                          <a:custGeom>
                            <a:avLst/>
                            <a:gdLst>
                              <a:gd name="T0" fmla="*/ 35 w 54"/>
                              <a:gd name="T1" fmla="*/ 54 h 55"/>
                              <a:gd name="T2" fmla="*/ 0 w 54"/>
                              <a:gd name="T3" fmla="*/ 14 h 55"/>
                              <a:gd name="T4" fmla="*/ 31 w 54"/>
                              <a:gd name="T5" fmla="*/ 0 h 55"/>
                              <a:gd name="T6" fmla="*/ 53 w 54"/>
                              <a:gd name="T7" fmla="*/ 23 h 55"/>
                              <a:gd name="T8" fmla="*/ 35 w 54"/>
                              <a:gd name="T9" fmla="*/ 54 h 55"/>
                              <a:gd name="T10" fmla="*/ 0 60000 65536"/>
                              <a:gd name="T11" fmla="*/ 0 60000 65536"/>
                              <a:gd name="T12" fmla="*/ 0 60000 65536"/>
                              <a:gd name="T13" fmla="*/ 0 60000 65536"/>
                              <a:gd name="T14" fmla="*/ 0 60000 65536"/>
                              <a:gd name="T15" fmla="*/ 0 w 54"/>
                              <a:gd name="T16" fmla="*/ 0 h 55"/>
                              <a:gd name="T17" fmla="*/ 54 w 54"/>
                              <a:gd name="T18" fmla="*/ 55 h 55"/>
                            </a:gdLst>
                            <a:ahLst/>
                            <a:cxnLst>
                              <a:cxn ang="T10">
                                <a:pos x="T0" y="T1"/>
                              </a:cxn>
                              <a:cxn ang="T11">
                                <a:pos x="T2" y="T3"/>
                              </a:cxn>
                              <a:cxn ang="T12">
                                <a:pos x="T4" y="T5"/>
                              </a:cxn>
                              <a:cxn ang="T13">
                                <a:pos x="T6" y="T7"/>
                              </a:cxn>
                              <a:cxn ang="T14">
                                <a:pos x="T8" y="T9"/>
                              </a:cxn>
                            </a:cxnLst>
                            <a:rect l="T15" t="T16" r="T17" b="T18"/>
                            <a:pathLst>
                              <a:path w="54" h="55">
                                <a:moveTo>
                                  <a:pt x="35" y="54"/>
                                </a:moveTo>
                                <a:lnTo>
                                  <a:pt x="0" y="14"/>
                                </a:lnTo>
                                <a:lnTo>
                                  <a:pt x="31" y="0"/>
                                </a:lnTo>
                                <a:lnTo>
                                  <a:pt x="53" y="23"/>
                                </a:lnTo>
                                <a:lnTo>
                                  <a:pt x="35" y="54"/>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grpSp>
                      <p:nvGrpSpPr>
                        <p:cNvPr id="199247" name="Group 142"/>
                        <p:cNvGrpSpPr>
                          <a:grpSpLocks noChangeAspect="1"/>
                        </p:cNvGrpSpPr>
                        <p:nvPr/>
                      </p:nvGrpSpPr>
                      <p:grpSpPr bwMode="auto">
                        <a:xfrm>
                          <a:off x="878" y="2019"/>
                          <a:ext cx="209" cy="56"/>
                          <a:chOff x="878" y="2019"/>
                          <a:chExt cx="209" cy="56"/>
                        </a:xfrm>
                      </p:grpSpPr>
                      <p:sp>
                        <p:nvSpPr>
                          <p:cNvPr id="199249" name="Freeform 143"/>
                          <p:cNvSpPr>
                            <a:spLocks noChangeAspect="1"/>
                          </p:cNvSpPr>
                          <p:nvPr/>
                        </p:nvSpPr>
                        <p:spPr bwMode="auto">
                          <a:xfrm>
                            <a:off x="878" y="2019"/>
                            <a:ext cx="54" cy="56"/>
                          </a:xfrm>
                          <a:custGeom>
                            <a:avLst/>
                            <a:gdLst>
                              <a:gd name="T0" fmla="*/ 18 w 54"/>
                              <a:gd name="T1" fmla="*/ 0 h 56"/>
                              <a:gd name="T2" fmla="*/ 53 w 54"/>
                              <a:gd name="T3" fmla="*/ 40 h 56"/>
                              <a:gd name="T4" fmla="*/ 22 w 54"/>
                              <a:gd name="T5" fmla="*/ 55 h 56"/>
                              <a:gd name="T6" fmla="*/ 0 w 54"/>
                              <a:gd name="T7" fmla="*/ 31 h 56"/>
                              <a:gd name="T8" fmla="*/ 18 w 54"/>
                              <a:gd name="T9" fmla="*/ 0 h 56"/>
                              <a:gd name="T10" fmla="*/ 0 60000 65536"/>
                              <a:gd name="T11" fmla="*/ 0 60000 65536"/>
                              <a:gd name="T12" fmla="*/ 0 60000 65536"/>
                              <a:gd name="T13" fmla="*/ 0 60000 65536"/>
                              <a:gd name="T14" fmla="*/ 0 60000 65536"/>
                              <a:gd name="T15" fmla="*/ 0 w 54"/>
                              <a:gd name="T16" fmla="*/ 0 h 56"/>
                              <a:gd name="T17" fmla="*/ 54 w 54"/>
                              <a:gd name="T18" fmla="*/ 56 h 56"/>
                            </a:gdLst>
                            <a:ahLst/>
                            <a:cxnLst>
                              <a:cxn ang="T10">
                                <a:pos x="T0" y="T1"/>
                              </a:cxn>
                              <a:cxn ang="T11">
                                <a:pos x="T2" y="T3"/>
                              </a:cxn>
                              <a:cxn ang="T12">
                                <a:pos x="T4" y="T5"/>
                              </a:cxn>
                              <a:cxn ang="T13">
                                <a:pos x="T6" y="T7"/>
                              </a:cxn>
                              <a:cxn ang="T14">
                                <a:pos x="T8" y="T9"/>
                              </a:cxn>
                            </a:cxnLst>
                            <a:rect l="T15" t="T16" r="T17" b="T18"/>
                            <a:pathLst>
                              <a:path w="54" h="56">
                                <a:moveTo>
                                  <a:pt x="18" y="0"/>
                                </a:moveTo>
                                <a:lnTo>
                                  <a:pt x="53" y="40"/>
                                </a:lnTo>
                                <a:lnTo>
                                  <a:pt x="22" y="55"/>
                                </a:lnTo>
                                <a:lnTo>
                                  <a:pt x="0" y="31"/>
                                </a:lnTo>
                                <a:lnTo>
                                  <a:pt x="18" y="0"/>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50" name="Freeform 144"/>
                          <p:cNvSpPr>
                            <a:spLocks noChangeAspect="1"/>
                          </p:cNvSpPr>
                          <p:nvPr/>
                        </p:nvSpPr>
                        <p:spPr bwMode="auto">
                          <a:xfrm>
                            <a:off x="1033" y="2019"/>
                            <a:ext cx="54" cy="55"/>
                          </a:xfrm>
                          <a:custGeom>
                            <a:avLst/>
                            <a:gdLst>
                              <a:gd name="T0" fmla="*/ 35 w 54"/>
                              <a:gd name="T1" fmla="*/ 0 h 55"/>
                              <a:gd name="T2" fmla="*/ 0 w 54"/>
                              <a:gd name="T3" fmla="*/ 39 h 55"/>
                              <a:gd name="T4" fmla="*/ 31 w 54"/>
                              <a:gd name="T5" fmla="*/ 54 h 55"/>
                              <a:gd name="T6" fmla="*/ 53 w 54"/>
                              <a:gd name="T7" fmla="*/ 30 h 55"/>
                              <a:gd name="T8" fmla="*/ 35 w 54"/>
                              <a:gd name="T9" fmla="*/ 0 h 55"/>
                              <a:gd name="T10" fmla="*/ 0 60000 65536"/>
                              <a:gd name="T11" fmla="*/ 0 60000 65536"/>
                              <a:gd name="T12" fmla="*/ 0 60000 65536"/>
                              <a:gd name="T13" fmla="*/ 0 60000 65536"/>
                              <a:gd name="T14" fmla="*/ 0 60000 65536"/>
                              <a:gd name="T15" fmla="*/ 0 w 54"/>
                              <a:gd name="T16" fmla="*/ 0 h 55"/>
                              <a:gd name="T17" fmla="*/ 54 w 54"/>
                              <a:gd name="T18" fmla="*/ 55 h 55"/>
                            </a:gdLst>
                            <a:ahLst/>
                            <a:cxnLst>
                              <a:cxn ang="T10">
                                <a:pos x="T0" y="T1"/>
                              </a:cxn>
                              <a:cxn ang="T11">
                                <a:pos x="T2" y="T3"/>
                              </a:cxn>
                              <a:cxn ang="T12">
                                <a:pos x="T4" y="T5"/>
                              </a:cxn>
                              <a:cxn ang="T13">
                                <a:pos x="T6" y="T7"/>
                              </a:cxn>
                              <a:cxn ang="T14">
                                <a:pos x="T8" y="T9"/>
                              </a:cxn>
                            </a:cxnLst>
                            <a:rect l="T15" t="T16" r="T17" b="T18"/>
                            <a:pathLst>
                              <a:path w="54" h="55">
                                <a:moveTo>
                                  <a:pt x="35" y="0"/>
                                </a:moveTo>
                                <a:lnTo>
                                  <a:pt x="0" y="39"/>
                                </a:lnTo>
                                <a:lnTo>
                                  <a:pt x="31" y="54"/>
                                </a:lnTo>
                                <a:lnTo>
                                  <a:pt x="53" y="30"/>
                                </a:lnTo>
                                <a:lnTo>
                                  <a:pt x="35" y="0"/>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sp>
                      <p:nvSpPr>
                        <p:cNvPr id="199248" name="Freeform 145"/>
                        <p:cNvSpPr>
                          <a:spLocks noChangeAspect="1"/>
                        </p:cNvSpPr>
                        <p:nvPr/>
                      </p:nvSpPr>
                      <p:spPr bwMode="auto">
                        <a:xfrm>
                          <a:off x="954" y="2069"/>
                          <a:ext cx="55" cy="34"/>
                        </a:xfrm>
                        <a:custGeom>
                          <a:avLst/>
                          <a:gdLst>
                            <a:gd name="T0" fmla="*/ 11 w 55"/>
                            <a:gd name="T1" fmla="*/ 33 h 34"/>
                            <a:gd name="T2" fmla="*/ 43 w 55"/>
                            <a:gd name="T3" fmla="*/ 33 h 34"/>
                            <a:gd name="T4" fmla="*/ 54 w 55"/>
                            <a:gd name="T5" fmla="*/ 0 h 34"/>
                            <a:gd name="T6" fmla="*/ 0 w 55"/>
                            <a:gd name="T7" fmla="*/ 0 h 34"/>
                            <a:gd name="T8" fmla="*/ 11 w 55"/>
                            <a:gd name="T9" fmla="*/ 33 h 34"/>
                            <a:gd name="T10" fmla="*/ 0 60000 65536"/>
                            <a:gd name="T11" fmla="*/ 0 60000 65536"/>
                            <a:gd name="T12" fmla="*/ 0 60000 65536"/>
                            <a:gd name="T13" fmla="*/ 0 60000 65536"/>
                            <a:gd name="T14" fmla="*/ 0 60000 65536"/>
                            <a:gd name="T15" fmla="*/ 0 w 55"/>
                            <a:gd name="T16" fmla="*/ 0 h 34"/>
                            <a:gd name="T17" fmla="*/ 55 w 55"/>
                            <a:gd name="T18" fmla="*/ 34 h 34"/>
                          </a:gdLst>
                          <a:ahLst/>
                          <a:cxnLst>
                            <a:cxn ang="T10">
                              <a:pos x="T0" y="T1"/>
                            </a:cxn>
                            <a:cxn ang="T11">
                              <a:pos x="T2" y="T3"/>
                            </a:cxn>
                            <a:cxn ang="T12">
                              <a:pos x="T4" y="T5"/>
                            </a:cxn>
                            <a:cxn ang="T13">
                              <a:pos x="T6" y="T7"/>
                            </a:cxn>
                            <a:cxn ang="T14">
                              <a:pos x="T8" y="T9"/>
                            </a:cxn>
                          </a:cxnLst>
                          <a:rect l="T15" t="T16" r="T17" b="T18"/>
                          <a:pathLst>
                            <a:path w="55" h="34">
                              <a:moveTo>
                                <a:pt x="11" y="33"/>
                              </a:moveTo>
                              <a:lnTo>
                                <a:pt x="43" y="33"/>
                              </a:lnTo>
                              <a:lnTo>
                                <a:pt x="54" y="0"/>
                              </a:lnTo>
                              <a:lnTo>
                                <a:pt x="0" y="0"/>
                              </a:lnTo>
                              <a:lnTo>
                                <a:pt x="11" y="33"/>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sp>
                    <p:nvSpPr>
                      <p:cNvPr id="199242" name="Oval 146"/>
                      <p:cNvSpPr>
                        <a:spLocks noChangeAspect="1" noChangeArrowheads="1"/>
                      </p:cNvSpPr>
                      <p:nvPr/>
                    </p:nvSpPr>
                    <p:spPr bwMode="auto">
                      <a:xfrm>
                        <a:off x="888" y="1879"/>
                        <a:ext cx="183" cy="185"/>
                      </a:xfrm>
                      <a:prstGeom prst="ellipse">
                        <a:avLst/>
                      </a:prstGeom>
                      <a:solidFill>
                        <a:srgbClr val="00800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nvGrpSpPr>
                    <p:cNvPr id="199238" name="Group 147"/>
                    <p:cNvGrpSpPr>
                      <a:grpSpLocks noChangeAspect="1"/>
                    </p:cNvGrpSpPr>
                    <p:nvPr/>
                  </p:nvGrpSpPr>
                  <p:grpSpPr bwMode="auto">
                    <a:xfrm>
                      <a:off x="948" y="1939"/>
                      <a:ext cx="70" cy="71"/>
                      <a:chOff x="948" y="1939"/>
                      <a:chExt cx="70" cy="71"/>
                    </a:xfrm>
                  </p:grpSpPr>
                  <p:sp>
                    <p:nvSpPr>
                      <p:cNvPr id="199239" name="Oval 148"/>
                      <p:cNvSpPr>
                        <a:spLocks noChangeAspect="1" noChangeArrowheads="1"/>
                      </p:cNvSpPr>
                      <p:nvPr/>
                    </p:nvSpPr>
                    <p:spPr bwMode="auto">
                      <a:xfrm>
                        <a:off x="950" y="1942"/>
                        <a:ext cx="68" cy="68"/>
                      </a:xfrm>
                      <a:prstGeom prst="ellipse">
                        <a:avLst/>
                      </a:prstGeom>
                      <a:solidFill>
                        <a:srgbClr val="808080"/>
                      </a:solidFill>
                      <a:ln w="12700">
                        <a:noFill/>
                        <a:round/>
                        <a:headEnd/>
                        <a:tailEnd/>
                      </a:ln>
                    </p:spPr>
                    <p:txBody>
                      <a:bodyPr wrap="none" anchor="ctr"/>
                      <a:lstStyle/>
                      <a:p>
                        <a:pPr eaLnBrk="0" hangingPunct="0"/>
                        <a:endParaRPr lang="en-US">
                          <a:solidFill>
                            <a:schemeClr val="bg1">
                              <a:lumMod val="50000"/>
                            </a:schemeClr>
                          </a:solidFill>
                        </a:endParaRPr>
                      </a:p>
                    </p:txBody>
                  </p:sp>
                  <p:sp>
                    <p:nvSpPr>
                      <p:cNvPr id="199240" name="Oval 149"/>
                      <p:cNvSpPr>
                        <a:spLocks noChangeAspect="1" noChangeArrowheads="1"/>
                      </p:cNvSpPr>
                      <p:nvPr/>
                    </p:nvSpPr>
                    <p:spPr bwMode="auto">
                      <a:xfrm>
                        <a:off x="948" y="1939"/>
                        <a:ext cx="62" cy="62"/>
                      </a:xfrm>
                      <a:prstGeom prst="ellipse">
                        <a:avLst/>
                      </a:prstGeom>
                      <a:solidFill>
                        <a:srgbClr val="00800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grpSp>
            <p:grpSp>
              <p:nvGrpSpPr>
                <p:cNvPr id="199181" name="Group 150"/>
                <p:cNvGrpSpPr>
                  <a:grpSpLocks noChangeAspect="1"/>
                </p:cNvGrpSpPr>
                <p:nvPr/>
              </p:nvGrpSpPr>
              <p:grpSpPr bwMode="auto">
                <a:xfrm>
                  <a:off x="1106" y="1821"/>
                  <a:ext cx="228" cy="230"/>
                  <a:chOff x="1106" y="1821"/>
                  <a:chExt cx="228" cy="230"/>
                </a:xfrm>
              </p:grpSpPr>
              <p:grpSp>
                <p:nvGrpSpPr>
                  <p:cNvPr id="199209" name="Group 151"/>
                  <p:cNvGrpSpPr>
                    <a:grpSpLocks noChangeAspect="1"/>
                  </p:cNvGrpSpPr>
                  <p:nvPr/>
                </p:nvGrpSpPr>
                <p:grpSpPr bwMode="auto">
                  <a:xfrm>
                    <a:off x="1116" y="1830"/>
                    <a:ext cx="218" cy="221"/>
                    <a:chOff x="1116" y="1830"/>
                    <a:chExt cx="218" cy="221"/>
                  </a:xfrm>
                </p:grpSpPr>
                <p:grpSp>
                  <p:nvGrpSpPr>
                    <p:cNvPr id="199225" name="Group 152"/>
                    <p:cNvGrpSpPr>
                      <a:grpSpLocks noChangeAspect="1"/>
                    </p:cNvGrpSpPr>
                    <p:nvPr/>
                  </p:nvGrpSpPr>
                  <p:grpSpPr bwMode="auto">
                    <a:xfrm>
                      <a:off x="1116" y="1830"/>
                      <a:ext cx="218" cy="221"/>
                      <a:chOff x="1116" y="1830"/>
                      <a:chExt cx="218" cy="221"/>
                    </a:xfrm>
                  </p:grpSpPr>
                  <p:sp>
                    <p:nvSpPr>
                      <p:cNvPr id="199227" name="Freeform 153"/>
                      <p:cNvSpPr>
                        <a:spLocks noChangeAspect="1"/>
                      </p:cNvSpPr>
                      <p:nvPr/>
                    </p:nvSpPr>
                    <p:spPr bwMode="auto">
                      <a:xfrm>
                        <a:off x="1204" y="1830"/>
                        <a:ext cx="46" cy="30"/>
                      </a:xfrm>
                      <a:custGeom>
                        <a:avLst/>
                        <a:gdLst>
                          <a:gd name="T0" fmla="*/ 9 w 46"/>
                          <a:gd name="T1" fmla="*/ 0 h 30"/>
                          <a:gd name="T2" fmla="*/ 36 w 46"/>
                          <a:gd name="T3" fmla="*/ 0 h 30"/>
                          <a:gd name="T4" fmla="*/ 45 w 46"/>
                          <a:gd name="T5" fmla="*/ 29 h 30"/>
                          <a:gd name="T6" fmla="*/ 0 w 46"/>
                          <a:gd name="T7" fmla="*/ 29 h 30"/>
                          <a:gd name="T8" fmla="*/ 9 w 46"/>
                          <a:gd name="T9" fmla="*/ 0 h 30"/>
                          <a:gd name="T10" fmla="*/ 0 60000 65536"/>
                          <a:gd name="T11" fmla="*/ 0 60000 65536"/>
                          <a:gd name="T12" fmla="*/ 0 60000 65536"/>
                          <a:gd name="T13" fmla="*/ 0 60000 65536"/>
                          <a:gd name="T14" fmla="*/ 0 60000 65536"/>
                          <a:gd name="T15" fmla="*/ 0 w 46"/>
                          <a:gd name="T16" fmla="*/ 0 h 30"/>
                          <a:gd name="T17" fmla="*/ 46 w 46"/>
                          <a:gd name="T18" fmla="*/ 30 h 30"/>
                        </a:gdLst>
                        <a:ahLst/>
                        <a:cxnLst>
                          <a:cxn ang="T10">
                            <a:pos x="T0" y="T1"/>
                          </a:cxn>
                          <a:cxn ang="T11">
                            <a:pos x="T2" y="T3"/>
                          </a:cxn>
                          <a:cxn ang="T12">
                            <a:pos x="T4" y="T5"/>
                          </a:cxn>
                          <a:cxn ang="T13">
                            <a:pos x="T6" y="T7"/>
                          </a:cxn>
                          <a:cxn ang="T14">
                            <a:pos x="T8" y="T9"/>
                          </a:cxn>
                        </a:cxnLst>
                        <a:rect l="T15" t="T16" r="T17" b="T18"/>
                        <a:pathLst>
                          <a:path w="46" h="30">
                            <a:moveTo>
                              <a:pt x="9" y="0"/>
                            </a:moveTo>
                            <a:lnTo>
                              <a:pt x="36" y="0"/>
                            </a:lnTo>
                            <a:lnTo>
                              <a:pt x="45" y="29"/>
                            </a:lnTo>
                            <a:lnTo>
                              <a:pt x="0" y="29"/>
                            </a:lnTo>
                            <a:lnTo>
                              <a:pt x="9"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28" name="Freeform 154"/>
                      <p:cNvSpPr>
                        <a:spLocks noChangeAspect="1"/>
                      </p:cNvSpPr>
                      <p:nvPr/>
                    </p:nvSpPr>
                    <p:spPr bwMode="auto">
                      <a:xfrm>
                        <a:off x="1305" y="1917"/>
                        <a:ext cx="29" cy="48"/>
                      </a:xfrm>
                      <a:custGeom>
                        <a:avLst/>
                        <a:gdLst>
                          <a:gd name="T0" fmla="*/ 28 w 29"/>
                          <a:gd name="T1" fmla="*/ 9 h 48"/>
                          <a:gd name="T2" fmla="*/ 28 w 29"/>
                          <a:gd name="T3" fmla="*/ 38 h 48"/>
                          <a:gd name="T4" fmla="*/ 0 w 29"/>
                          <a:gd name="T5" fmla="*/ 47 h 48"/>
                          <a:gd name="T6" fmla="*/ 0 w 29"/>
                          <a:gd name="T7" fmla="*/ 0 h 48"/>
                          <a:gd name="T8" fmla="*/ 28 w 29"/>
                          <a:gd name="T9" fmla="*/ 9 h 48"/>
                          <a:gd name="T10" fmla="*/ 0 60000 65536"/>
                          <a:gd name="T11" fmla="*/ 0 60000 65536"/>
                          <a:gd name="T12" fmla="*/ 0 60000 65536"/>
                          <a:gd name="T13" fmla="*/ 0 60000 65536"/>
                          <a:gd name="T14" fmla="*/ 0 60000 65536"/>
                          <a:gd name="T15" fmla="*/ 0 w 29"/>
                          <a:gd name="T16" fmla="*/ 0 h 48"/>
                          <a:gd name="T17" fmla="*/ 29 w 29"/>
                          <a:gd name="T18" fmla="*/ 48 h 48"/>
                        </a:gdLst>
                        <a:ahLst/>
                        <a:cxnLst>
                          <a:cxn ang="T10">
                            <a:pos x="T0" y="T1"/>
                          </a:cxn>
                          <a:cxn ang="T11">
                            <a:pos x="T2" y="T3"/>
                          </a:cxn>
                          <a:cxn ang="T12">
                            <a:pos x="T4" y="T5"/>
                          </a:cxn>
                          <a:cxn ang="T13">
                            <a:pos x="T6" y="T7"/>
                          </a:cxn>
                          <a:cxn ang="T14">
                            <a:pos x="T8" y="T9"/>
                          </a:cxn>
                        </a:cxnLst>
                        <a:rect l="T15" t="T16" r="T17" b="T18"/>
                        <a:pathLst>
                          <a:path w="29" h="48">
                            <a:moveTo>
                              <a:pt x="28" y="9"/>
                            </a:moveTo>
                            <a:lnTo>
                              <a:pt x="28" y="38"/>
                            </a:lnTo>
                            <a:lnTo>
                              <a:pt x="0" y="47"/>
                            </a:lnTo>
                            <a:lnTo>
                              <a:pt x="0" y="0"/>
                            </a:lnTo>
                            <a:lnTo>
                              <a:pt x="28" y="9"/>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29" name="Freeform 155"/>
                      <p:cNvSpPr>
                        <a:spLocks noChangeAspect="1"/>
                      </p:cNvSpPr>
                      <p:nvPr/>
                    </p:nvSpPr>
                    <p:spPr bwMode="auto">
                      <a:xfrm>
                        <a:off x="1116" y="1917"/>
                        <a:ext cx="29" cy="48"/>
                      </a:xfrm>
                      <a:custGeom>
                        <a:avLst/>
                        <a:gdLst>
                          <a:gd name="T0" fmla="*/ 0 w 29"/>
                          <a:gd name="T1" fmla="*/ 9 h 48"/>
                          <a:gd name="T2" fmla="*/ 0 w 29"/>
                          <a:gd name="T3" fmla="*/ 38 h 48"/>
                          <a:gd name="T4" fmla="*/ 28 w 29"/>
                          <a:gd name="T5" fmla="*/ 47 h 48"/>
                          <a:gd name="T6" fmla="*/ 28 w 29"/>
                          <a:gd name="T7" fmla="*/ 0 h 48"/>
                          <a:gd name="T8" fmla="*/ 0 w 29"/>
                          <a:gd name="T9" fmla="*/ 9 h 48"/>
                          <a:gd name="T10" fmla="*/ 0 60000 65536"/>
                          <a:gd name="T11" fmla="*/ 0 60000 65536"/>
                          <a:gd name="T12" fmla="*/ 0 60000 65536"/>
                          <a:gd name="T13" fmla="*/ 0 60000 65536"/>
                          <a:gd name="T14" fmla="*/ 0 60000 65536"/>
                          <a:gd name="T15" fmla="*/ 0 w 29"/>
                          <a:gd name="T16" fmla="*/ 0 h 48"/>
                          <a:gd name="T17" fmla="*/ 29 w 29"/>
                          <a:gd name="T18" fmla="*/ 48 h 48"/>
                        </a:gdLst>
                        <a:ahLst/>
                        <a:cxnLst>
                          <a:cxn ang="T10">
                            <a:pos x="T0" y="T1"/>
                          </a:cxn>
                          <a:cxn ang="T11">
                            <a:pos x="T2" y="T3"/>
                          </a:cxn>
                          <a:cxn ang="T12">
                            <a:pos x="T4" y="T5"/>
                          </a:cxn>
                          <a:cxn ang="T13">
                            <a:pos x="T6" y="T7"/>
                          </a:cxn>
                          <a:cxn ang="T14">
                            <a:pos x="T8" y="T9"/>
                          </a:cxn>
                        </a:cxnLst>
                        <a:rect l="T15" t="T16" r="T17" b="T18"/>
                        <a:pathLst>
                          <a:path w="29" h="48">
                            <a:moveTo>
                              <a:pt x="0" y="9"/>
                            </a:moveTo>
                            <a:lnTo>
                              <a:pt x="0" y="38"/>
                            </a:lnTo>
                            <a:lnTo>
                              <a:pt x="28" y="47"/>
                            </a:lnTo>
                            <a:lnTo>
                              <a:pt x="28" y="0"/>
                            </a:lnTo>
                            <a:lnTo>
                              <a:pt x="0" y="9"/>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30" name="Freeform 156"/>
                      <p:cNvSpPr>
                        <a:spLocks noChangeAspect="1"/>
                      </p:cNvSpPr>
                      <p:nvPr/>
                    </p:nvSpPr>
                    <p:spPr bwMode="auto">
                      <a:xfrm>
                        <a:off x="1134" y="1855"/>
                        <a:ext cx="48" cy="48"/>
                      </a:xfrm>
                      <a:custGeom>
                        <a:avLst/>
                        <a:gdLst>
                          <a:gd name="T0" fmla="*/ 16 w 48"/>
                          <a:gd name="T1" fmla="*/ 47 h 48"/>
                          <a:gd name="T2" fmla="*/ 47 w 48"/>
                          <a:gd name="T3" fmla="*/ 13 h 48"/>
                          <a:gd name="T4" fmla="*/ 18 w 48"/>
                          <a:gd name="T5" fmla="*/ 0 h 48"/>
                          <a:gd name="T6" fmla="*/ 0 w 48"/>
                          <a:gd name="T7" fmla="*/ 20 h 48"/>
                          <a:gd name="T8" fmla="*/ 16 w 48"/>
                          <a:gd name="T9" fmla="*/ 47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16" y="47"/>
                            </a:moveTo>
                            <a:lnTo>
                              <a:pt x="47" y="13"/>
                            </a:lnTo>
                            <a:lnTo>
                              <a:pt x="18" y="0"/>
                            </a:lnTo>
                            <a:lnTo>
                              <a:pt x="0" y="20"/>
                            </a:lnTo>
                            <a:lnTo>
                              <a:pt x="16" y="47"/>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31" name="Freeform 157"/>
                      <p:cNvSpPr>
                        <a:spLocks noChangeAspect="1"/>
                      </p:cNvSpPr>
                      <p:nvPr/>
                    </p:nvSpPr>
                    <p:spPr bwMode="auto">
                      <a:xfrm>
                        <a:off x="1267" y="1856"/>
                        <a:ext cx="48" cy="48"/>
                      </a:xfrm>
                      <a:custGeom>
                        <a:avLst/>
                        <a:gdLst>
                          <a:gd name="T0" fmla="*/ 31 w 48"/>
                          <a:gd name="T1" fmla="*/ 47 h 48"/>
                          <a:gd name="T2" fmla="*/ 0 w 48"/>
                          <a:gd name="T3" fmla="*/ 13 h 48"/>
                          <a:gd name="T4" fmla="*/ 28 w 48"/>
                          <a:gd name="T5" fmla="*/ 0 h 48"/>
                          <a:gd name="T6" fmla="*/ 47 w 48"/>
                          <a:gd name="T7" fmla="*/ 20 h 48"/>
                          <a:gd name="T8" fmla="*/ 31 w 48"/>
                          <a:gd name="T9" fmla="*/ 47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31" y="47"/>
                            </a:moveTo>
                            <a:lnTo>
                              <a:pt x="0" y="13"/>
                            </a:lnTo>
                            <a:lnTo>
                              <a:pt x="28" y="0"/>
                            </a:lnTo>
                            <a:lnTo>
                              <a:pt x="47" y="20"/>
                            </a:lnTo>
                            <a:lnTo>
                              <a:pt x="31" y="47"/>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32" name="Freeform 158"/>
                      <p:cNvSpPr>
                        <a:spLocks noChangeAspect="1"/>
                      </p:cNvSpPr>
                      <p:nvPr/>
                    </p:nvSpPr>
                    <p:spPr bwMode="auto">
                      <a:xfrm>
                        <a:off x="1136" y="1979"/>
                        <a:ext cx="47" cy="49"/>
                      </a:xfrm>
                      <a:custGeom>
                        <a:avLst/>
                        <a:gdLst>
                          <a:gd name="T0" fmla="*/ 15 w 47"/>
                          <a:gd name="T1" fmla="*/ 0 h 49"/>
                          <a:gd name="T2" fmla="*/ 46 w 47"/>
                          <a:gd name="T3" fmla="*/ 35 h 49"/>
                          <a:gd name="T4" fmla="*/ 18 w 47"/>
                          <a:gd name="T5" fmla="*/ 48 h 49"/>
                          <a:gd name="T6" fmla="*/ 0 w 47"/>
                          <a:gd name="T7" fmla="*/ 27 h 49"/>
                          <a:gd name="T8" fmla="*/ 15 w 47"/>
                          <a:gd name="T9" fmla="*/ 0 h 49"/>
                          <a:gd name="T10" fmla="*/ 0 60000 65536"/>
                          <a:gd name="T11" fmla="*/ 0 60000 65536"/>
                          <a:gd name="T12" fmla="*/ 0 60000 65536"/>
                          <a:gd name="T13" fmla="*/ 0 60000 65536"/>
                          <a:gd name="T14" fmla="*/ 0 60000 65536"/>
                          <a:gd name="T15" fmla="*/ 0 w 47"/>
                          <a:gd name="T16" fmla="*/ 0 h 49"/>
                          <a:gd name="T17" fmla="*/ 47 w 47"/>
                          <a:gd name="T18" fmla="*/ 49 h 49"/>
                        </a:gdLst>
                        <a:ahLst/>
                        <a:cxnLst>
                          <a:cxn ang="T10">
                            <a:pos x="T0" y="T1"/>
                          </a:cxn>
                          <a:cxn ang="T11">
                            <a:pos x="T2" y="T3"/>
                          </a:cxn>
                          <a:cxn ang="T12">
                            <a:pos x="T4" y="T5"/>
                          </a:cxn>
                          <a:cxn ang="T13">
                            <a:pos x="T6" y="T7"/>
                          </a:cxn>
                          <a:cxn ang="T14">
                            <a:pos x="T8" y="T9"/>
                          </a:cxn>
                        </a:cxnLst>
                        <a:rect l="T15" t="T16" r="T17" b="T18"/>
                        <a:pathLst>
                          <a:path w="47" h="49">
                            <a:moveTo>
                              <a:pt x="15" y="0"/>
                            </a:moveTo>
                            <a:lnTo>
                              <a:pt x="46" y="35"/>
                            </a:lnTo>
                            <a:lnTo>
                              <a:pt x="18" y="48"/>
                            </a:lnTo>
                            <a:lnTo>
                              <a:pt x="0" y="27"/>
                            </a:lnTo>
                            <a:lnTo>
                              <a:pt x="15"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33" name="Freeform 159"/>
                      <p:cNvSpPr>
                        <a:spLocks noChangeAspect="1"/>
                      </p:cNvSpPr>
                      <p:nvPr/>
                    </p:nvSpPr>
                    <p:spPr bwMode="auto">
                      <a:xfrm>
                        <a:off x="1266" y="1979"/>
                        <a:ext cx="48" cy="47"/>
                      </a:xfrm>
                      <a:custGeom>
                        <a:avLst/>
                        <a:gdLst>
                          <a:gd name="T0" fmla="*/ 31 w 48"/>
                          <a:gd name="T1" fmla="*/ 0 h 47"/>
                          <a:gd name="T2" fmla="*/ 0 w 48"/>
                          <a:gd name="T3" fmla="*/ 34 h 47"/>
                          <a:gd name="T4" fmla="*/ 29 w 48"/>
                          <a:gd name="T5" fmla="*/ 46 h 47"/>
                          <a:gd name="T6" fmla="*/ 47 w 48"/>
                          <a:gd name="T7" fmla="*/ 27 h 47"/>
                          <a:gd name="T8" fmla="*/ 31 w 48"/>
                          <a:gd name="T9" fmla="*/ 0 h 47"/>
                          <a:gd name="T10" fmla="*/ 0 60000 65536"/>
                          <a:gd name="T11" fmla="*/ 0 60000 65536"/>
                          <a:gd name="T12" fmla="*/ 0 60000 65536"/>
                          <a:gd name="T13" fmla="*/ 0 60000 65536"/>
                          <a:gd name="T14" fmla="*/ 0 60000 65536"/>
                          <a:gd name="T15" fmla="*/ 0 w 48"/>
                          <a:gd name="T16" fmla="*/ 0 h 47"/>
                          <a:gd name="T17" fmla="*/ 48 w 48"/>
                          <a:gd name="T18" fmla="*/ 47 h 47"/>
                        </a:gdLst>
                        <a:ahLst/>
                        <a:cxnLst>
                          <a:cxn ang="T10">
                            <a:pos x="T0" y="T1"/>
                          </a:cxn>
                          <a:cxn ang="T11">
                            <a:pos x="T2" y="T3"/>
                          </a:cxn>
                          <a:cxn ang="T12">
                            <a:pos x="T4" y="T5"/>
                          </a:cxn>
                          <a:cxn ang="T13">
                            <a:pos x="T6" y="T7"/>
                          </a:cxn>
                          <a:cxn ang="T14">
                            <a:pos x="T8" y="T9"/>
                          </a:cxn>
                        </a:cxnLst>
                        <a:rect l="T15" t="T16" r="T17" b="T18"/>
                        <a:pathLst>
                          <a:path w="48" h="47">
                            <a:moveTo>
                              <a:pt x="31" y="0"/>
                            </a:moveTo>
                            <a:lnTo>
                              <a:pt x="0" y="34"/>
                            </a:lnTo>
                            <a:lnTo>
                              <a:pt x="29" y="46"/>
                            </a:lnTo>
                            <a:lnTo>
                              <a:pt x="47" y="27"/>
                            </a:lnTo>
                            <a:lnTo>
                              <a:pt x="31"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34" name="Freeform 160"/>
                      <p:cNvSpPr>
                        <a:spLocks noChangeAspect="1"/>
                      </p:cNvSpPr>
                      <p:nvPr/>
                    </p:nvSpPr>
                    <p:spPr bwMode="auto">
                      <a:xfrm>
                        <a:off x="1204" y="2022"/>
                        <a:ext cx="46" cy="29"/>
                      </a:xfrm>
                      <a:custGeom>
                        <a:avLst/>
                        <a:gdLst>
                          <a:gd name="T0" fmla="*/ 9 w 46"/>
                          <a:gd name="T1" fmla="*/ 28 h 29"/>
                          <a:gd name="T2" fmla="*/ 36 w 46"/>
                          <a:gd name="T3" fmla="*/ 28 h 29"/>
                          <a:gd name="T4" fmla="*/ 45 w 46"/>
                          <a:gd name="T5" fmla="*/ 0 h 29"/>
                          <a:gd name="T6" fmla="*/ 0 w 46"/>
                          <a:gd name="T7" fmla="*/ 0 h 29"/>
                          <a:gd name="T8" fmla="*/ 9 w 46"/>
                          <a:gd name="T9" fmla="*/ 28 h 29"/>
                          <a:gd name="T10" fmla="*/ 0 60000 65536"/>
                          <a:gd name="T11" fmla="*/ 0 60000 65536"/>
                          <a:gd name="T12" fmla="*/ 0 60000 65536"/>
                          <a:gd name="T13" fmla="*/ 0 60000 65536"/>
                          <a:gd name="T14" fmla="*/ 0 60000 65536"/>
                          <a:gd name="T15" fmla="*/ 0 w 46"/>
                          <a:gd name="T16" fmla="*/ 0 h 29"/>
                          <a:gd name="T17" fmla="*/ 46 w 46"/>
                          <a:gd name="T18" fmla="*/ 29 h 29"/>
                        </a:gdLst>
                        <a:ahLst/>
                        <a:cxnLst>
                          <a:cxn ang="T10">
                            <a:pos x="T0" y="T1"/>
                          </a:cxn>
                          <a:cxn ang="T11">
                            <a:pos x="T2" y="T3"/>
                          </a:cxn>
                          <a:cxn ang="T12">
                            <a:pos x="T4" y="T5"/>
                          </a:cxn>
                          <a:cxn ang="T13">
                            <a:pos x="T6" y="T7"/>
                          </a:cxn>
                          <a:cxn ang="T14">
                            <a:pos x="T8" y="T9"/>
                          </a:cxn>
                        </a:cxnLst>
                        <a:rect l="T15" t="T16" r="T17" b="T18"/>
                        <a:pathLst>
                          <a:path w="46" h="29">
                            <a:moveTo>
                              <a:pt x="9" y="28"/>
                            </a:moveTo>
                            <a:lnTo>
                              <a:pt x="36" y="28"/>
                            </a:lnTo>
                            <a:lnTo>
                              <a:pt x="45" y="0"/>
                            </a:lnTo>
                            <a:lnTo>
                              <a:pt x="0" y="0"/>
                            </a:lnTo>
                            <a:lnTo>
                              <a:pt x="9" y="28"/>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sp>
                  <p:nvSpPr>
                    <p:cNvPr id="199226" name="Oval 161"/>
                    <p:cNvSpPr>
                      <a:spLocks noChangeAspect="1" noChangeArrowheads="1"/>
                    </p:cNvSpPr>
                    <p:nvPr/>
                  </p:nvSpPr>
                  <p:spPr bwMode="auto">
                    <a:xfrm>
                      <a:off x="1144" y="1857"/>
                      <a:ext cx="158" cy="160"/>
                    </a:xfrm>
                    <a:prstGeom prst="ellipse">
                      <a:avLst/>
                    </a:prstGeom>
                    <a:solidFill>
                      <a:srgbClr val="808080"/>
                    </a:solidFill>
                    <a:ln w="12700">
                      <a:solidFill>
                        <a:srgbClr val="808080"/>
                      </a:solidFill>
                      <a:round/>
                      <a:headEnd/>
                      <a:tailEnd/>
                    </a:ln>
                  </p:spPr>
                  <p:txBody>
                    <a:bodyPr wrap="none" anchor="ctr"/>
                    <a:lstStyle/>
                    <a:p>
                      <a:pPr eaLnBrk="0" hangingPunct="0"/>
                      <a:endParaRPr lang="en-US">
                        <a:solidFill>
                          <a:schemeClr val="bg1">
                            <a:lumMod val="50000"/>
                          </a:schemeClr>
                        </a:solidFill>
                      </a:endParaRPr>
                    </a:p>
                  </p:txBody>
                </p:sp>
              </p:grpSp>
              <p:grpSp>
                <p:nvGrpSpPr>
                  <p:cNvPr id="199210" name="Group 162"/>
                  <p:cNvGrpSpPr>
                    <a:grpSpLocks noChangeAspect="1"/>
                  </p:cNvGrpSpPr>
                  <p:nvPr/>
                </p:nvGrpSpPr>
                <p:grpSpPr bwMode="auto">
                  <a:xfrm>
                    <a:off x="1106" y="1821"/>
                    <a:ext cx="217" cy="221"/>
                    <a:chOff x="1106" y="1821"/>
                    <a:chExt cx="217" cy="221"/>
                  </a:xfrm>
                </p:grpSpPr>
                <p:grpSp>
                  <p:nvGrpSpPr>
                    <p:cNvPr id="199211" name="Group 163"/>
                    <p:cNvGrpSpPr>
                      <a:grpSpLocks noChangeAspect="1"/>
                    </p:cNvGrpSpPr>
                    <p:nvPr/>
                  </p:nvGrpSpPr>
                  <p:grpSpPr bwMode="auto">
                    <a:xfrm>
                      <a:off x="1106" y="1821"/>
                      <a:ext cx="217" cy="221"/>
                      <a:chOff x="1106" y="1821"/>
                      <a:chExt cx="217" cy="221"/>
                    </a:xfrm>
                  </p:grpSpPr>
                  <p:grpSp>
                    <p:nvGrpSpPr>
                      <p:cNvPr id="199215" name="Group 164"/>
                      <p:cNvGrpSpPr>
                        <a:grpSpLocks noChangeAspect="1"/>
                      </p:cNvGrpSpPr>
                      <p:nvPr/>
                    </p:nvGrpSpPr>
                    <p:grpSpPr bwMode="auto">
                      <a:xfrm>
                        <a:off x="1106" y="1821"/>
                        <a:ext cx="217" cy="221"/>
                        <a:chOff x="1106" y="1821"/>
                        <a:chExt cx="217" cy="221"/>
                      </a:xfrm>
                    </p:grpSpPr>
                    <p:sp>
                      <p:nvSpPr>
                        <p:cNvPr id="199217" name="Freeform 165"/>
                        <p:cNvSpPr>
                          <a:spLocks noChangeAspect="1"/>
                        </p:cNvSpPr>
                        <p:nvPr/>
                      </p:nvSpPr>
                      <p:spPr bwMode="auto">
                        <a:xfrm>
                          <a:off x="1193" y="1821"/>
                          <a:ext cx="46" cy="28"/>
                        </a:xfrm>
                        <a:custGeom>
                          <a:avLst/>
                          <a:gdLst>
                            <a:gd name="T0" fmla="*/ 9 w 46"/>
                            <a:gd name="T1" fmla="*/ 0 h 28"/>
                            <a:gd name="T2" fmla="*/ 36 w 46"/>
                            <a:gd name="T3" fmla="*/ 0 h 28"/>
                            <a:gd name="T4" fmla="*/ 45 w 46"/>
                            <a:gd name="T5" fmla="*/ 27 h 28"/>
                            <a:gd name="T6" fmla="*/ 0 w 46"/>
                            <a:gd name="T7" fmla="*/ 27 h 28"/>
                            <a:gd name="T8" fmla="*/ 9 w 46"/>
                            <a:gd name="T9" fmla="*/ 0 h 28"/>
                            <a:gd name="T10" fmla="*/ 0 60000 65536"/>
                            <a:gd name="T11" fmla="*/ 0 60000 65536"/>
                            <a:gd name="T12" fmla="*/ 0 60000 65536"/>
                            <a:gd name="T13" fmla="*/ 0 60000 65536"/>
                            <a:gd name="T14" fmla="*/ 0 60000 65536"/>
                            <a:gd name="T15" fmla="*/ 0 w 46"/>
                            <a:gd name="T16" fmla="*/ 0 h 28"/>
                            <a:gd name="T17" fmla="*/ 46 w 46"/>
                            <a:gd name="T18" fmla="*/ 28 h 28"/>
                          </a:gdLst>
                          <a:ahLst/>
                          <a:cxnLst>
                            <a:cxn ang="T10">
                              <a:pos x="T0" y="T1"/>
                            </a:cxn>
                            <a:cxn ang="T11">
                              <a:pos x="T2" y="T3"/>
                            </a:cxn>
                            <a:cxn ang="T12">
                              <a:pos x="T4" y="T5"/>
                            </a:cxn>
                            <a:cxn ang="T13">
                              <a:pos x="T6" y="T7"/>
                            </a:cxn>
                            <a:cxn ang="T14">
                              <a:pos x="T8" y="T9"/>
                            </a:cxn>
                          </a:cxnLst>
                          <a:rect l="T15" t="T16" r="T17" b="T18"/>
                          <a:pathLst>
                            <a:path w="46" h="28">
                              <a:moveTo>
                                <a:pt x="9" y="0"/>
                              </a:moveTo>
                              <a:lnTo>
                                <a:pt x="36" y="0"/>
                              </a:lnTo>
                              <a:lnTo>
                                <a:pt x="45" y="27"/>
                              </a:lnTo>
                              <a:lnTo>
                                <a:pt x="0" y="27"/>
                              </a:lnTo>
                              <a:lnTo>
                                <a:pt x="9" y="0"/>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18" name="Freeform 166"/>
                        <p:cNvSpPr>
                          <a:spLocks noChangeAspect="1"/>
                        </p:cNvSpPr>
                        <p:nvPr/>
                      </p:nvSpPr>
                      <p:spPr bwMode="auto">
                        <a:xfrm>
                          <a:off x="1294" y="1908"/>
                          <a:ext cx="29" cy="48"/>
                        </a:xfrm>
                        <a:custGeom>
                          <a:avLst/>
                          <a:gdLst>
                            <a:gd name="T0" fmla="*/ 28 w 29"/>
                            <a:gd name="T1" fmla="*/ 9 h 48"/>
                            <a:gd name="T2" fmla="*/ 28 w 29"/>
                            <a:gd name="T3" fmla="*/ 37 h 48"/>
                            <a:gd name="T4" fmla="*/ 0 w 29"/>
                            <a:gd name="T5" fmla="*/ 47 h 48"/>
                            <a:gd name="T6" fmla="*/ 0 w 29"/>
                            <a:gd name="T7" fmla="*/ 0 h 48"/>
                            <a:gd name="T8" fmla="*/ 28 w 29"/>
                            <a:gd name="T9" fmla="*/ 9 h 48"/>
                            <a:gd name="T10" fmla="*/ 0 60000 65536"/>
                            <a:gd name="T11" fmla="*/ 0 60000 65536"/>
                            <a:gd name="T12" fmla="*/ 0 60000 65536"/>
                            <a:gd name="T13" fmla="*/ 0 60000 65536"/>
                            <a:gd name="T14" fmla="*/ 0 60000 65536"/>
                            <a:gd name="T15" fmla="*/ 0 w 29"/>
                            <a:gd name="T16" fmla="*/ 0 h 48"/>
                            <a:gd name="T17" fmla="*/ 29 w 29"/>
                            <a:gd name="T18" fmla="*/ 48 h 48"/>
                          </a:gdLst>
                          <a:ahLst/>
                          <a:cxnLst>
                            <a:cxn ang="T10">
                              <a:pos x="T0" y="T1"/>
                            </a:cxn>
                            <a:cxn ang="T11">
                              <a:pos x="T2" y="T3"/>
                            </a:cxn>
                            <a:cxn ang="T12">
                              <a:pos x="T4" y="T5"/>
                            </a:cxn>
                            <a:cxn ang="T13">
                              <a:pos x="T6" y="T7"/>
                            </a:cxn>
                            <a:cxn ang="T14">
                              <a:pos x="T8" y="T9"/>
                            </a:cxn>
                          </a:cxnLst>
                          <a:rect l="T15" t="T16" r="T17" b="T18"/>
                          <a:pathLst>
                            <a:path w="29" h="48">
                              <a:moveTo>
                                <a:pt x="28" y="9"/>
                              </a:moveTo>
                              <a:lnTo>
                                <a:pt x="28" y="37"/>
                              </a:lnTo>
                              <a:lnTo>
                                <a:pt x="0" y="47"/>
                              </a:lnTo>
                              <a:lnTo>
                                <a:pt x="0" y="0"/>
                              </a:lnTo>
                              <a:lnTo>
                                <a:pt x="28" y="9"/>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19" name="Freeform 167"/>
                        <p:cNvSpPr>
                          <a:spLocks noChangeAspect="1"/>
                        </p:cNvSpPr>
                        <p:nvPr/>
                      </p:nvSpPr>
                      <p:spPr bwMode="auto">
                        <a:xfrm>
                          <a:off x="1106" y="1908"/>
                          <a:ext cx="28" cy="48"/>
                        </a:xfrm>
                        <a:custGeom>
                          <a:avLst/>
                          <a:gdLst>
                            <a:gd name="T0" fmla="*/ 0 w 28"/>
                            <a:gd name="T1" fmla="*/ 9 h 48"/>
                            <a:gd name="T2" fmla="*/ 0 w 28"/>
                            <a:gd name="T3" fmla="*/ 37 h 48"/>
                            <a:gd name="T4" fmla="*/ 27 w 28"/>
                            <a:gd name="T5" fmla="*/ 47 h 48"/>
                            <a:gd name="T6" fmla="*/ 27 w 28"/>
                            <a:gd name="T7" fmla="*/ 0 h 48"/>
                            <a:gd name="T8" fmla="*/ 0 w 28"/>
                            <a:gd name="T9" fmla="*/ 9 h 48"/>
                            <a:gd name="T10" fmla="*/ 0 60000 65536"/>
                            <a:gd name="T11" fmla="*/ 0 60000 65536"/>
                            <a:gd name="T12" fmla="*/ 0 60000 65536"/>
                            <a:gd name="T13" fmla="*/ 0 60000 65536"/>
                            <a:gd name="T14" fmla="*/ 0 60000 65536"/>
                            <a:gd name="T15" fmla="*/ 0 w 28"/>
                            <a:gd name="T16" fmla="*/ 0 h 48"/>
                            <a:gd name="T17" fmla="*/ 28 w 28"/>
                            <a:gd name="T18" fmla="*/ 48 h 48"/>
                          </a:gdLst>
                          <a:ahLst/>
                          <a:cxnLst>
                            <a:cxn ang="T10">
                              <a:pos x="T0" y="T1"/>
                            </a:cxn>
                            <a:cxn ang="T11">
                              <a:pos x="T2" y="T3"/>
                            </a:cxn>
                            <a:cxn ang="T12">
                              <a:pos x="T4" y="T5"/>
                            </a:cxn>
                            <a:cxn ang="T13">
                              <a:pos x="T6" y="T7"/>
                            </a:cxn>
                            <a:cxn ang="T14">
                              <a:pos x="T8" y="T9"/>
                            </a:cxn>
                          </a:cxnLst>
                          <a:rect l="T15" t="T16" r="T17" b="T18"/>
                          <a:pathLst>
                            <a:path w="28" h="48">
                              <a:moveTo>
                                <a:pt x="0" y="9"/>
                              </a:moveTo>
                              <a:lnTo>
                                <a:pt x="0" y="37"/>
                              </a:lnTo>
                              <a:lnTo>
                                <a:pt x="27" y="47"/>
                              </a:lnTo>
                              <a:lnTo>
                                <a:pt x="27" y="0"/>
                              </a:lnTo>
                              <a:lnTo>
                                <a:pt x="0" y="9"/>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20" name="Freeform 168"/>
                        <p:cNvSpPr>
                          <a:spLocks noChangeAspect="1"/>
                        </p:cNvSpPr>
                        <p:nvPr/>
                      </p:nvSpPr>
                      <p:spPr bwMode="auto">
                        <a:xfrm>
                          <a:off x="1123" y="1845"/>
                          <a:ext cx="48" cy="48"/>
                        </a:xfrm>
                        <a:custGeom>
                          <a:avLst/>
                          <a:gdLst>
                            <a:gd name="T0" fmla="*/ 17 w 48"/>
                            <a:gd name="T1" fmla="*/ 47 h 48"/>
                            <a:gd name="T2" fmla="*/ 47 w 48"/>
                            <a:gd name="T3" fmla="*/ 13 h 48"/>
                            <a:gd name="T4" fmla="*/ 19 w 48"/>
                            <a:gd name="T5" fmla="*/ 0 h 48"/>
                            <a:gd name="T6" fmla="*/ 0 w 48"/>
                            <a:gd name="T7" fmla="*/ 20 h 48"/>
                            <a:gd name="T8" fmla="*/ 17 w 48"/>
                            <a:gd name="T9" fmla="*/ 47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17" y="47"/>
                              </a:moveTo>
                              <a:lnTo>
                                <a:pt x="47" y="13"/>
                              </a:lnTo>
                              <a:lnTo>
                                <a:pt x="19" y="0"/>
                              </a:lnTo>
                              <a:lnTo>
                                <a:pt x="0" y="20"/>
                              </a:lnTo>
                              <a:lnTo>
                                <a:pt x="17" y="47"/>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21" name="Freeform 169"/>
                        <p:cNvSpPr>
                          <a:spLocks noChangeAspect="1"/>
                        </p:cNvSpPr>
                        <p:nvPr/>
                      </p:nvSpPr>
                      <p:spPr bwMode="auto">
                        <a:xfrm>
                          <a:off x="1256" y="1846"/>
                          <a:ext cx="47" cy="49"/>
                        </a:xfrm>
                        <a:custGeom>
                          <a:avLst/>
                          <a:gdLst>
                            <a:gd name="T0" fmla="*/ 31 w 47"/>
                            <a:gd name="T1" fmla="*/ 48 h 49"/>
                            <a:gd name="T2" fmla="*/ 0 w 47"/>
                            <a:gd name="T3" fmla="*/ 13 h 49"/>
                            <a:gd name="T4" fmla="*/ 28 w 47"/>
                            <a:gd name="T5" fmla="*/ 0 h 49"/>
                            <a:gd name="T6" fmla="*/ 46 w 47"/>
                            <a:gd name="T7" fmla="*/ 21 h 49"/>
                            <a:gd name="T8" fmla="*/ 31 w 47"/>
                            <a:gd name="T9" fmla="*/ 48 h 49"/>
                            <a:gd name="T10" fmla="*/ 0 60000 65536"/>
                            <a:gd name="T11" fmla="*/ 0 60000 65536"/>
                            <a:gd name="T12" fmla="*/ 0 60000 65536"/>
                            <a:gd name="T13" fmla="*/ 0 60000 65536"/>
                            <a:gd name="T14" fmla="*/ 0 60000 65536"/>
                            <a:gd name="T15" fmla="*/ 0 w 47"/>
                            <a:gd name="T16" fmla="*/ 0 h 49"/>
                            <a:gd name="T17" fmla="*/ 47 w 47"/>
                            <a:gd name="T18" fmla="*/ 49 h 49"/>
                          </a:gdLst>
                          <a:ahLst/>
                          <a:cxnLst>
                            <a:cxn ang="T10">
                              <a:pos x="T0" y="T1"/>
                            </a:cxn>
                            <a:cxn ang="T11">
                              <a:pos x="T2" y="T3"/>
                            </a:cxn>
                            <a:cxn ang="T12">
                              <a:pos x="T4" y="T5"/>
                            </a:cxn>
                            <a:cxn ang="T13">
                              <a:pos x="T6" y="T7"/>
                            </a:cxn>
                            <a:cxn ang="T14">
                              <a:pos x="T8" y="T9"/>
                            </a:cxn>
                          </a:cxnLst>
                          <a:rect l="T15" t="T16" r="T17" b="T18"/>
                          <a:pathLst>
                            <a:path w="47" h="49">
                              <a:moveTo>
                                <a:pt x="31" y="48"/>
                              </a:moveTo>
                              <a:lnTo>
                                <a:pt x="0" y="13"/>
                              </a:lnTo>
                              <a:lnTo>
                                <a:pt x="28" y="0"/>
                              </a:lnTo>
                              <a:lnTo>
                                <a:pt x="46" y="21"/>
                              </a:lnTo>
                              <a:lnTo>
                                <a:pt x="31" y="48"/>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22" name="Freeform 170"/>
                        <p:cNvSpPr>
                          <a:spLocks noChangeAspect="1"/>
                        </p:cNvSpPr>
                        <p:nvPr/>
                      </p:nvSpPr>
                      <p:spPr bwMode="auto">
                        <a:xfrm>
                          <a:off x="1125" y="1970"/>
                          <a:ext cx="47" cy="47"/>
                        </a:xfrm>
                        <a:custGeom>
                          <a:avLst/>
                          <a:gdLst>
                            <a:gd name="T0" fmla="*/ 16 w 47"/>
                            <a:gd name="T1" fmla="*/ 0 h 47"/>
                            <a:gd name="T2" fmla="*/ 46 w 47"/>
                            <a:gd name="T3" fmla="*/ 34 h 47"/>
                            <a:gd name="T4" fmla="*/ 19 w 47"/>
                            <a:gd name="T5" fmla="*/ 46 h 47"/>
                            <a:gd name="T6" fmla="*/ 0 w 47"/>
                            <a:gd name="T7" fmla="*/ 27 h 47"/>
                            <a:gd name="T8" fmla="*/ 16 w 47"/>
                            <a:gd name="T9" fmla="*/ 0 h 47"/>
                            <a:gd name="T10" fmla="*/ 0 60000 65536"/>
                            <a:gd name="T11" fmla="*/ 0 60000 65536"/>
                            <a:gd name="T12" fmla="*/ 0 60000 65536"/>
                            <a:gd name="T13" fmla="*/ 0 60000 65536"/>
                            <a:gd name="T14" fmla="*/ 0 60000 65536"/>
                            <a:gd name="T15" fmla="*/ 0 w 47"/>
                            <a:gd name="T16" fmla="*/ 0 h 47"/>
                            <a:gd name="T17" fmla="*/ 47 w 47"/>
                            <a:gd name="T18" fmla="*/ 47 h 47"/>
                          </a:gdLst>
                          <a:ahLst/>
                          <a:cxnLst>
                            <a:cxn ang="T10">
                              <a:pos x="T0" y="T1"/>
                            </a:cxn>
                            <a:cxn ang="T11">
                              <a:pos x="T2" y="T3"/>
                            </a:cxn>
                            <a:cxn ang="T12">
                              <a:pos x="T4" y="T5"/>
                            </a:cxn>
                            <a:cxn ang="T13">
                              <a:pos x="T6" y="T7"/>
                            </a:cxn>
                            <a:cxn ang="T14">
                              <a:pos x="T8" y="T9"/>
                            </a:cxn>
                          </a:cxnLst>
                          <a:rect l="T15" t="T16" r="T17" b="T18"/>
                          <a:pathLst>
                            <a:path w="47" h="47">
                              <a:moveTo>
                                <a:pt x="16" y="0"/>
                              </a:moveTo>
                              <a:lnTo>
                                <a:pt x="46" y="34"/>
                              </a:lnTo>
                              <a:lnTo>
                                <a:pt x="19" y="46"/>
                              </a:lnTo>
                              <a:lnTo>
                                <a:pt x="0" y="27"/>
                              </a:lnTo>
                              <a:lnTo>
                                <a:pt x="16" y="0"/>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23" name="Freeform 171"/>
                        <p:cNvSpPr>
                          <a:spLocks noChangeAspect="1"/>
                        </p:cNvSpPr>
                        <p:nvPr/>
                      </p:nvSpPr>
                      <p:spPr bwMode="auto">
                        <a:xfrm>
                          <a:off x="1256" y="1969"/>
                          <a:ext cx="47" cy="48"/>
                        </a:xfrm>
                        <a:custGeom>
                          <a:avLst/>
                          <a:gdLst>
                            <a:gd name="T0" fmla="*/ 30 w 47"/>
                            <a:gd name="T1" fmla="*/ 0 h 48"/>
                            <a:gd name="T2" fmla="*/ 0 w 47"/>
                            <a:gd name="T3" fmla="*/ 35 h 48"/>
                            <a:gd name="T4" fmla="*/ 28 w 47"/>
                            <a:gd name="T5" fmla="*/ 47 h 48"/>
                            <a:gd name="T6" fmla="*/ 46 w 47"/>
                            <a:gd name="T7" fmla="*/ 27 h 48"/>
                            <a:gd name="T8" fmla="*/ 30 w 47"/>
                            <a:gd name="T9" fmla="*/ 0 h 48"/>
                            <a:gd name="T10" fmla="*/ 0 60000 65536"/>
                            <a:gd name="T11" fmla="*/ 0 60000 65536"/>
                            <a:gd name="T12" fmla="*/ 0 60000 65536"/>
                            <a:gd name="T13" fmla="*/ 0 60000 65536"/>
                            <a:gd name="T14" fmla="*/ 0 60000 65536"/>
                            <a:gd name="T15" fmla="*/ 0 w 47"/>
                            <a:gd name="T16" fmla="*/ 0 h 48"/>
                            <a:gd name="T17" fmla="*/ 47 w 47"/>
                            <a:gd name="T18" fmla="*/ 48 h 48"/>
                          </a:gdLst>
                          <a:ahLst/>
                          <a:cxnLst>
                            <a:cxn ang="T10">
                              <a:pos x="T0" y="T1"/>
                            </a:cxn>
                            <a:cxn ang="T11">
                              <a:pos x="T2" y="T3"/>
                            </a:cxn>
                            <a:cxn ang="T12">
                              <a:pos x="T4" y="T5"/>
                            </a:cxn>
                            <a:cxn ang="T13">
                              <a:pos x="T6" y="T7"/>
                            </a:cxn>
                            <a:cxn ang="T14">
                              <a:pos x="T8" y="T9"/>
                            </a:cxn>
                          </a:cxnLst>
                          <a:rect l="T15" t="T16" r="T17" b="T18"/>
                          <a:pathLst>
                            <a:path w="47" h="48">
                              <a:moveTo>
                                <a:pt x="30" y="0"/>
                              </a:moveTo>
                              <a:lnTo>
                                <a:pt x="0" y="35"/>
                              </a:lnTo>
                              <a:lnTo>
                                <a:pt x="28" y="47"/>
                              </a:lnTo>
                              <a:lnTo>
                                <a:pt x="46" y="27"/>
                              </a:lnTo>
                              <a:lnTo>
                                <a:pt x="30" y="0"/>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224" name="Freeform 172"/>
                        <p:cNvSpPr>
                          <a:spLocks noChangeAspect="1"/>
                        </p:cNvSpPr>
                        <p:nvPr/>
                      </p:nvSpPr>
                      <p:spPr bwMode="auto">
                        <a:xfrm>
                          <a:off x="1193" y="2013"/>
                          <a:ext cx="47" cy="29"/>
                        </a:xfrm>
                        <a:custGeom>
                          <a:avLst/>
                          <a:gdLst>
                            <a:gd name="T0" fmla="*/ 9 w 47"/>
                            <a:gd name="T1" fmla="*/ 28 h 29"/>
                            <a:gd name="T2" fmla="*/ 36 w 47"/>
                            <a:gd name="T3" fmla="*/ 28 h 29"/>
                            <a:gd name="T4" fmla="*/ 46 w 47"/>
                            <a:gd name="T5" fmla="*/ 0 h 29"/>
                            <a:gd name="T6" fmla="*/ 0 w 47"/>
                            <a:gd name="T7" fmla="*/ 0 h 29"/>
                            <a:gd name="T8" fmla="*/ 9 w 47"/>
                            <a:gd name="T9" fmla="*/ 28 h 29"/>
                            <a:gd name="T10" fmla="*/ 0 60000 65536"/>
                            <a:gd name="T11" fmla="*/ 0 60000 65536"/>
                            <a:gd name="T12" fmla="*/ 0 60000 65536"/>
                            <a:gd name="T13" fmla="*/ 0 60000 65536"/>
                            <a:gd name="T14" fmla="*/ 0 60000 65536"/>
                            <a:gd name="T15" fmla="*/ 0 w 47"/>
                            <a:gd name="T16" fmla="*/ 0 h 29"/>
                            <a:gd name="T17" fmla="*/ 47 w 47"/>
                            <a:gd name="T18" fmla="*/ 29 h 29"/>
                          </a:gdLst>
                          <a:ahLst/>
                          <a:cxnLst>
                            <a:cxn ang="T10">
                              <a:pos x="T0" y="T1"/>
                            </a:cxn>
                            <a:cxn ang="T11">
                              <a:pos x="T2" y="T3"/>
                            </a:cxn>
                            <a:cxn ang="T12">
                              <a:pos x="T4" y="T5"/>
                            </a:cxn>
                            <a:cxn ang="T13">
                              <a:pos x="T6" y="T7"/>
                            </a:cxn>
                            <a:cxn ang="T14">
                              <a:pos x="T8" y="T9"/>
                            </a:cxn>
                          </a:cxnLst>
                          <a:rect l="T15" t="T16" r="T17" b="T18"/>
                          <a:pathLst>
                            <a:path w="47" h="29">
                              <a:moveTo>
                                <a:pt x="9" y="28"/>
                              </a:moveTo>
                              <a:lnTo>
                                <a:pt x="36" y="28"/>
                              </a:lnTo>
                              <a:lnTo>
                                <a:pt x="46" y="0"/>
                              </a:lnTo>
                              <a:lnTo>
                                <a:pt x="0" y="0"/>
                              </a:lnTo>
                              <a:lnTo>
                                <a:pt x="9" y="28"/>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sp>
                    <p:nvSpPr>
                      <p:cNvPr id="199216" name="Oval 173"/>
                      <p:cNvSpPr>
                        <a:spLocks noChangeAspect="1" noChangeArrowheads="1"/>
                      </p:cNvSpPr>
                      <p:nvPr/>
                    </p:nvSpPr>
                    <p:spPr bwMode="auto">
                      <a:xfrm>
                        <a:off x="1133" y="1847"/>
                        <a:ext cx="158" cy="161"/>
                      </a:xfrm>
                      <a:prstGeom prst="ellipse">
                        <a:avLst/>
                      </a:prstGeom>
                      <a:solidFill>
                        <a:srgbClr val="80800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nvGrpSpPr>
                    <p:cNvPr id="199212" name="Group 174"/>
                    <p:cNvGrpSpPr>
                      <a:grpSpLocks noChangeAspect="1"/>
                    </p:cNvGrpSpPr>
                    <p:nvPr/>
                  </p:nvGrpSpPr>
                  <p:grpSpPr bwMode="auto">
                    <a:xfrm>
                      <a:off x="1186" y="1902"/>
                      <a:ext cx="59" cy="60"/>
                      <a:chOff x="1186" y="1902"/>
                      <a:chExt cx="59" cy="60"/>
                    </a:xfrm>
                  </p:grpSpPr>
                  <p:sp>
                    <p:nvSpPr>
                      <p:cNvPr id="199213" name="Oval 175"/>
                      <p:cNvSpPr>
                        <a:spLocks noChangeAspect="1" noChangeArrowheads="1"/>
                      </p:cNvSpPr>
                      <p:nvPr/>
                    </p:nvSpPr>
                    <p:spPr bwMode="auto">
                      <a:xfrm>
                        <a:off x="1187" y="1904"/>
                        <a:ext cx="58" cy="58"/>
                      </a:xfrm>
                      <a:prstGeom prst="ellipse">
                        <a:avLst/>
                      </a:prstGeom>
                      <a:solidFill>
                        <a:srgbClr val="808080"/>
                      </a:solidFill>
                      <a:ln w="12700">
                        <a:noFill/>
                        <a:round/>
                        <a:headEnd/>
                        <a:tailEnd/>
                      </a:ln>
                    </p:spPr>
                    <p:txBody>
                      <a:bodyPr wrap="none" anchor="ctr"/>
                      <a:lstStyle/>
                      <a:p>
                        <a:pPr eaLnBrk="0" hangingPunct="0"/>
                        <a:endParaRPr lang="en-US">
                          <a:solidFill>
                            <a:schemeClr val="bg1">
                              <a:lumMod val="50000"/>
                            </a:schemeClr>
                          </a:solidFill>
                        </a:endParaRPr>
                      </a:p>
                    </p:txBody>
                  </p:sp>
                  <p:sp>
                    <p:nvSpPr>
                      <p:cNvPr id="199214" name="Oval 176"/>
                      <p:cNvSpPr>
                        <a:spLocks noChangeAspect="1" noChangeArrowheads="1"/>
                      </p:cNvSpPr>
                      <p:nvPr/>
                    </p:nvSpPr>
                    <p:spPr bwMode="auto">
                      <a:xfrm>
                        <a:off x="1186" y="1902"/>
                        <a:ext cx="52" cy="52"/>
                      </a:xfrm>
                      <a:prstGeom prst="ellipse">
                        <a:avLst/>
                      </a:prstGeom>
                      <a:solidFill>
                        <a:srgbClr val="80800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grpSp>
            <p:grpSp>
              <p:nvGrpSpPr>
                <p:cNvPr id="199182" name="Group 177"/>
                <p:cNvGrpSpPr>
                  <a:grpSpLocks noChangeAspect="1"/>
                </p:cNvGrpSpPr>
                <p:nvPr/>
              </p:nvGrpSpPr>
              <p:grpSpPr bwMode="auto">
                <a:xfrm>
                  <a:off x="1015" y="2055"/>
                  <a:ext cx="215" cy="214"/>
                  <a:chOff x="1015" y="2055"/>
                  <a:chExt cx="215" cy="214"/>
                </a:xfrm>
              </p:grpSpPr>
              <p:grpSp>
                <p:nvGrpSpPr>
                  <p:cNvPr id="199183" name="Group 178"/>
                  <p:cNvGrpSpPr>
                    <a:grpSpLocks noChangeAspect="1"/>
                  </p:cNvGrpSpPr>
                  <p:nvPr/>
                </p:nvGrpSpPr>
                <p:grpSpPr bwMode="auto">
                  <a:xfrm>
                    <a:off x="1026" y="2064"/>
                    <a:ext cx="204" cy="205"/>
                    <a:chOff x="1026" y="2064"/>
                    <a:chExt cx="204" cy="205"/>
                  </a:xfrm>
                </p:grpSpPr>
                <p:grpSp>
                  <p:nvGrpSpPr>
                    <p:cNvPr id="199199" name="Group 179"/>
                    <p:cNvGrpSpPr>
                      <a:grpSpLocks noChangeAspect="1"/>
                    </p:cNvGrpSpPr>
                    <p:nvPr/>
                  </p:nvGrpSpPr>
                  <p:grpSpPr bwMode="auto">
                    <a:xfrm>
                      <a:off x="1026" y="2064"/>
                      <a:ext cx="204" cy="205"/>
                      <a:chOff x="1026" y="2064"/>
                      <a:chExt cx="204" cy="205"/>
                    </a:xfrm>
                  </p:grpSpPr>
                  <p:sp>
                    <p:nvSpPr>
                      <p:cNvPr id="199201" name="Freeform 180"/>
                      <p:cNvSpPr>
                        <a:spLocks noChangeAspect="1"/>
                      </p:cNvSpPr>
                      <p:nvPr/>
                    </p:nvSpPr>
                    <p:spPr bwMode="auto">
                      <a:xfrm>
                        <a:off x="1108" y="2064"/>
                        <a:ext cx="43" cy="27"/>
                      </a:xfrm>
                      <a:custGeom>
                        <a:avLst/>
                        <a:gdLst>
                          <a:gd name="T0" fmla="*/ 9 w 43"/>
                          <a:gd name="T1" fmla="*/ 0 h 27"/>
                          <a:gd name="T2" fmla="*/ 34 w 43"/>
                          <a:gd name="T3" fmla="*/ 0 h 27"/>
                          <a:gd name="T4" fmla="*/ 42 w 43"/>
                          <a:gd name="T5" fmla="*/ 26 h 27"/>
                          <a:gd name="T6" fmla="*/ 0 w 43"/>
                          <a:gd name="T7" fmla="*/ 26 h 27"/>
                          <a:gd name="T8" fmla="*/ 9 w 43"/>
                          <a:gd name="T9" fmla="*/ 0 h 27"/>
                          <a:gd name="T10" fmla="*/ 0 60000 65536"/>
                          <a:gd name="T11" fmla="*/ 0 60000 65536"/>
                          <a:gd name="T12" fmla="*/ 0 60000 65536"/>
                          <a:gd name="T13" fmla="*/ 0 60000 65536"/>
                          <a:gd name="T14" fmla="*/ 0 60000 65536"/>
                          <a:gd name="T15" fmla="*/ 0 w 43"/>
                          <a:gd name="T16" fmla="*/ 0 h 27"/>
                          <a:gd name="T17" fmla="*/ 43 w 43"/>
                          <a:gd name="T18" fmla="*/ 27 h 27"/>
                        </a:gdLst>
                        <a:ahLst/>
                        <a:cxnLst>
                          <a:cxn ang="T10">
                            <a:pos x="T0" y="T1"/>
                          </a:cxn>
                          <a:cxn ang="T11">
                            <a:pos x="T2" y="T3"/>
                          </a:cxn>
                          <a:cxn ang="T12">
                            <a:pos x="T4" y="T5"/>
                          </a:cxn>
                          <a:cxn ang="T13">
                            <a:pos x="T6" y="T7"/>
                          </a:cxn>
                          <a:cxn ang="T14">
                            <a:pos x="T8" y="T9"/>
                          </a:cxn>
                        </a:cxnLst>
                        <a:rect l="T15" t="T16" r="T17" b="T18"/>
                        <a:pathLst>
                          <a:path w="43" h="27">
                            <a:moveTo>
                              <a:pt x="9" y="0"/>
                            </a:moveTo>
                            <a:lnTo>
                              <a:pt x="34" y="0"/>
                            </a:lnTo>
                            <a:lnTo>
                              <a:pt x="42" y="26"/>
                            </a:lnTo>
                            <a:lnTo>
                              <a:pt x="0" y="26"/>
                            </a:lnTo>
                            <a:lnTo>
                              <a:pt x="9"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02" name="Freeform 181"/>
                      <p:cNvSpPr>
                        <a:spLocks noChangeAspect="1"/>
                      </p:cNvSpPr>
                      <p:nvPr/>
                    </p:nvSpPr>
                    <p:spPr bwMode="auto">
                      <a:xfrm>
                        <a:off x="1204" y="2145"/>
                        <a:ext cx="26" cy="45"/>
                      </a:xfrm>
                      <a:custGeom>
                        <a:avLst/>
                        <a:gdLst>
                          <a:gd name="T0" fmla="*/ 25 w 26"/>
                          <a:gd name="T1" fmla="*/ 9 h 45"/>
                          <a:gd name="T2" fmla="*/ 25 w 26"/>
                          <a:gd name="T3" fmla="*/ 35 h 45"/>
                          <a:gd name="T4" fmla="*/ 0 w 26"/>
                          <a:gd name="T5" fmla="*/ 44 h 45"/>
                          <a:gd name="T6" fmla="*/ 0 w 26"/>
                          <a:gd name="T7" fmla="*/ 0 h 45"/>
                          <a:gd name="T8" fmla="*/ 25 w 26"/>
                          <a:gd name="T9" fmla="*/ 9 h 45"/>
                          <a:gd name="T10" fmla="*/ 0 60000 65536"/>
                          <a:gd name="T11" fmla="*/ 0 60000 65536"/>
                          <a:gd name="T12" fmla="*/ 0 60000 65536"/>
                          <a:gd name="T13" fmla="*/ 0 60000 65536"/>
                          <a:gd name="T14" fmla="*/ 0 60000 65536"/>
                          <a:gd name="T15" fmla="*/ 0 w 26"/>
                          <a:gd name="T16" fmla="*/ 0 h 45"/>
                          <a:gd name="T17" fmla="*/ 26 w 26"/>
                          <a:gd name="T18" fmla="*/ 45 h 45"/>
                        </a:gdLst>
                        <a:ahLst/>
                        <a:cxnLst>
                          <a:cxn ang="T10">
                            <a:pos x="T0" y="T1"/>
                          </a:cxn>
                          <a:cxn ang="T11">
                            <a:pos x="T2" y="T3"/>
                          </a:cxn>
                          <a:cxn ang="T12">
                            <a:pos x="T4" y="T5"/>
                          </a:cxn>
                          <a:cxn ang="T13">
                            <a:pos x="T6" y="T7"/>
                          </a:cxn>
                          <a:cxn ang="T14">
                            <a:pos x="T8" y="T9"/>
                          </a:cxn>
                        </a:cxnLst>
                        <a:rect l="T15" t="T16" r="T17" b="T18"/>
                        <a:pathLst>
                          <a:path w="26" h="45">
                            <a:moveTo>
                              <a:pt x="25" y="9"/>
                            </a:moveTo>
                            <a:lnTo>
                              <a:pt x="25" y="35"/>
                            </a:lnTo>
                            <a:lnTo>
                              <a:pt x="0" y="44"/>
                            </a:lnTo>
                            <a:lnTo>
                              <a:pt x="0" y="0"/>
                            </a:lnTo>
                            <a:lnTo>
                              <a:pt x="25" y="9"/>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03" name="Freeform 182"/>
                      <p:cNvSpPr>
                        <a:spLocks noChangeAspect="1"/>
                      </p:cNvSpPr>
                      <p:nvPr/>
                    </p:nvSpPr>
                    <p:spPr bwMode="auto">
                      <a:xfrm>
                        <a:off x="1026" y="2145"/>
                        <a:ext cx="26" cy="45"/>
                      </a:xfrm>
                      <a:custGeom>
                        <a:avLst/>
                        <a:gdLst>
                          <a:gd name="T0" fmla="*/ 0 w 26"/>
                          <a:gd name="T1" fmla="*/ 9 h 45"/>
                          <a:gd name="T2" fmla="*/ 0 w 26"/>
                          <a:gd name="T3" fmla="*/ 35 h 45"/>
                          <a:gd name="T4" fmla="*/ 25 w 26"/>
                          <a:gd name="T5" fmla="*/ 44 h 45"/>
                          <a:gd name="T6" fmla="*/ 25 w 26"/>
                          <a:gd name="T7" fmla="*/ 0 h 45"/>
                          <a:gd name="T8" fmla="*/ 0 w 26"/>
                          <a:gd name="T9" fmla="*/ 9 h 45"/>
                          <a:gd name="T10" fmla="*/ 0 60000 65536"/>
                          <a:gd name="T11" fmla="*/ 0 60000 65536"/>
                          <a:gd name="T12" fmla="*/ 0 60000 65536"/>
                          <a:gd name="T13" fmla="*/ 0 60000 65536"/>
                          <a:gd name="T14" fmla="*/ 0 60000 65536"/>
                          <a:gd name="T15" fmla="*/ 0 w 26"/>
                          <a:gd name="T16" fmla="*/ 0 h 45"/>
                          <a:gd name="T17" fmla="*/ 26 w 26"/>
                          <a:gd name="T18" fmla="*/ 45 h 45"/>
                        </a:gdLst>
                        <a:ahLst/>
                        <a:cxnLst>
                          <a:cxn ang="T10">
                            <a:pos x="T0" y="T1"/>
                          </a:cxn>
                          <a:cxn ang="T11">
                            <a:pos x="T2" y="T3"/>
                          </a:cxn>
                          <a:cxn ang="T12">
                            <a:pos x="T4" y="T5"/>
                          </a:cxn>
                          <a:cxn ang="T13">
                            <a:pos x="T6" y="T7"/>
                          </a:cxn>
                          <a:cxn ang="T14">
                            <a:pos x="T8" y="T9"/>
                          </a:cxn>
                        </a:cxnLst>
                        <a:rect l="T15" t="T16" r="T17" b="T18"/>
                        <a:pathLst>
                          <a:path w="26" h="45">
                            <a:moveTo>
                              <a:pt x="0" y="9"/>
                            </a:moveTo>
                            <a:lnTo>
                              <a:pt x="0" y="35"/>
                            </a:lnTo>
                            <a:lnTo>
                              <a:pt x="25" y="44"/>
                            </a:lnTo>
                            <a:lnTo>
                              <a:pt x="25" y="0"/>
                            </a:lnTo>
                            <a:lnTo>
                              <a:pt x="0" y="9"/>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04" name="Freeform 183"/>
                      <p:cNvSpPr>
                        <a:spLocks noChangeAspect="1"/>
                      </p:cNvSpPr>
                      <p:nvPr/>
                    </p:nvSpPr>
                    <p:spPr bwMode="auto">
                      <a:xfrm>
                        <a:off x="1043" y="2088"/>
                        <a:ext cx="44" cy="44"/>
                      </a:xfrm>
                      <a:custGeom>
                        <a:avLst/>
                        <a:gdLst>
                          <a:gd name="T0" fmla="*/ 15 w 44"/>
                          <a:gd name="T1" fmla="*/ 43 h 44"/>
                          <a:gd name="T2" fmla="*/ 43 w 44"/>
                          <a:gd name="T3" fmla="*/ 11 h 44"/>
                          <a:gd name="T4" fmla="*/ 17 w 44"/>
                          <a:gd name="T5" fmla="*/ 0 h 44"/>
                          <a:gd name="T6" fmla="*/ 0 w 44"/>
                          <a:gd name="T7" fmla="*/ 18 h 44"/>
                          <a:gd name="T8" fmla="*/ 15 w 44"/>
                          <a:gd name="T9" fmla="*/ 43 h 44"/>
                          <a:gd name="T10" fmla="*/ 0 60000 65536"/>
                          <a:gd name="T11" fmla="*/ 0 60000 65536"/>
                          <a:gd name="T12" fmla="*/ 0 60000 65536"/>
                          <a:gd name="T13" fmla="*/ 0 60000 65536"/>
                          <a:gd name="T14" fmla="*/ 0 60000 65536"/>
                          <a:gd name="T15" fmla="*/ 0 w 44"/>
                          <a:gd name="T16" fmla="*/ 0 h 44"/>
                          <a:gd name="T17" fmla="*/ 44 w 44"/>
                          <a:gd name="T18" fmla="*/ 44 h 44"/>
                        </a:gdLst>
                        <a:ahLst/>
                        <a:cxnLst>
                          <a:cxn ang="T10">
                            <a:pos x="T0" y="T1"/>
                          </a:cxn>
                          <a:cxn ang="T11">
                            <a:pos x="T2" y="T3"/>
                          </a:cxn>
                          <a:cxn ang="T12">
                            <a:pos x="T4" y="T5"/>
                          </a:cxn>
                          <a:cxn ang="T13">
                            <a:pos x="T6" y="T7"/>
                          </a:cxn>
                          <a:cxn ang="T14">
                            <a:pos x="T8" y="T9"/>
                          </a:cxn>
                        </a:cxnLst>
                        <a:rect l="T15" t="T16" r="T17" b="T18"/>
                        <a:pathLst>
                          <a:path w="44" h="44">
                            <a:moveTo>
                              <a:pt x="15" y="43"/>
                            </a:moveTo>
                            <a:lnTo>
                              <a:pt x="43" y="11"/>
                            </a:lnTo>
                            <a:lnTo>
                              <a:pt x="17" y="0"/>
                            </a:lnTo>
                            <a:lnTo>
                              <a:pt x="0" y="18"/>
                            </a:lnTo>
                            <a:lnTo>
                              <a:pt x="15" y="43"/>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05" name="Freeform 184"/>
                      <p:cNvSpPr>
                        <a:spLocks noChangeAspect="1"/>
                      </p:cNvSpPr>
                      <p:nvPr/>
                    </p:nvSpPr>
                    <p:spPr bwMode="auto">
                      <a:xfrm>
                        <a:off x="1169" y="2088"/>
                        <a:ext cx="43" cy="44"/>
                      </a:xfrm>
                      <a:custGeom>
                        <a:avLst/>
                        <a:gdLst>
                          <a:gd name="T0" fmla="*/ 28 w 43"/>
                          <a:gd name="T1" fmla="*/ 43 h 44"/>
                          <a:gd name="T2" fmla="*/ 0 w 43"/>
                          <a:gd name="T3" fmla="*/ 12 h 44"/>
                          <a:gd name="T4" fmla="*/ 25 w 43"/>
                          <a:gd name="T5" fmla="*/ 0 h 44"/>
                          <a:gd name="T6" fmla="*/ 42 w 43"/>
                          <a:gd name="T7" fmla="*/ 18 h 44"/>
                          <a:gd name="T8" fmla="*/ 28 w 43"/>
                          <a:gd name="T9" fmla="*/ 43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28" y="43"/>
                            </a:moveTo>
                            <a:lnTo>
                              <a:pt x="0" y="12"/>
                            </a:lnTo>
                            <a:lnTo>
                              <a:pt x="25" y="0"/>
                            </a:lnTo>
                            <a:lnTo>
                              <a:pt x="42" y="18"/>
                            </a:lnTo>
                            <a:lnTo>
                              <a:pt x="28" y="43"/>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06" name="Freeform 185"/>
                      <p:cNvSpPr>
                        <a:spLocks noChangeAspect="1"/>
                      </p:cNvSpPr>
                      <p:nvPr/>
                    </p:nvSpPr>
                    <p:spPr bwMode="auto">
                      <a:xfrm>
                        <a:off x="1046" y="2205"/>
                        <a:ext cx="43" cy="44"/>
                      </a:xfrm>
                      <a:custGeom>
                        <a:avLst/>
                        <a:gdLst>
                          <a:gd name="T0" fmla="*/ 14 w 43"/>
                          <a:gd name="T1" fmla="*/ 0 h 44"/>
                          <a:gd name="T2" fmla="*/ 42 w 43"/>
                          <a:gd name="T3" fmla="*/ 31 h 44"/>
                          <a:gd name="T4" fmla="*/ 16 w 43"/>
                          <a:gd name="T5" fmla="*/ 43 h 44"/>
                          <a:gd name="T6" fmla="*/ 0 w 43"/>
                          <a:gd name="T7" fmla="*/ 25 h 44"/>
                          <a:gd name="T8" fmla="*/ 14 w 43"/>
                          <a:gd name="T9" fmla="*/ 0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14" y="0"/>
                            </a:moveTo>
                            <a:lnTo>
                              <a:pt x="42" y="31"/>
                            </a:lnTo>
                            <a:lnTo>
                              <a:pt x="16" y="43"/>
                            </a:lnTo>
                            <a:lnTo>
                              <a:pt x="0" y="25"/>
                            </a:lnTo>
                            <a:lnTo>
                              <a:pt x="14"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07" name="Freeform 186"/>
                      <p:cNvSpPr>
                        <a:spLocks noChangeAspect="1"/>
                      </p:cNvSpPr>
                      <p:nvPr/>
                    </p:nvSpPr>
                    <p:spPr bwMode="auto">
                      <a:xfrm>
                        <a:off x="1168" y="2203"/>
                        <a:ext cx="42" cy="45"/>
                      </a:xfrm>
                      <a:custGeom>
                        <a:avLst/>
                        <a:gdLst>
                          <a:gd name="T0" fmla="*/ 27 w 42"/>
                          <a:gd name="T1" fmla="*/ 0 h 45"/>
                          <a:gd name="T2" fmla="*/ 0 w 42"/>
                          <a:gd name="T3" fmla="*/ 32 h 45"/>
                          <a:gd name="T4" fmla="*/ 24 w 42"/>
                          <a:gd name="T5" fmla="*/ 44 h 45"/>
                          <a:gd name="T6" fmla="*/ 41 w 42"/>
                          <a:gd name="T7" fmla="*/ 25 h 45"/>
                          <a:gd name="T8" fmla="*/ 27 w 42"/>
                          <a:gd name="T9" fmla="*/ 0 h 45"/>
                          <a:gd name="T10" fmla="*/ 0 60000 65536"/>
                          <a:gd name="T11" fmla="*/ 0 60000 65536"/>
                          <a:gd name="T12" fmla="*/ 0 60000 65536"/>
                          <a:gd name="T13" fmla="*/ 0 60000 65536"/>
                          <a:gd name="T14" fmla="*/ 0 60000 65536"/>
                          <a:gd name="T15" fmla="*/ 0 w 42"/>
                          <a:gd name="T16" fmla="*/ 0 h 45"/>
                          <a:gd name="T17" fmla="*/ 42 w 42"/>
                          <a:gd name="T18" fmla="*/ 45 h 45"/>
                        </a:gdLst>
                        <a:ahLst/>
                        <a:cxnLst>
                          <a:cxn ang="T10">
                            <a:pos x="T0" y="T1"/>
                          </a:cxn>
                          <a:cxn ang="T11">
                            <a:pos x="T2" y="T3"/>
                          </a:cxn>
                          <a:cxn ang="T12">
                            <a:pos x="T4" y="T5"/>
                          </a:cxn>
                          <a:cxn ang="T13">
                            <a:pos x="T6" y="T7"/>
                          </a:cxn>
                          <a:cxn ang="T14">
                            <a:pos x="T8" y="T9"/>
                          </a:cxn>
                        </a:cxnLst>
                        <a:rect l="T15" t="T16" r="T17" b="T18"/>
                        <a:pathLst>
                          <a:path w="42" h="45">
                            <a:moveTo>
                              <a:pt x="27" y="0"/>
                            </a:moveTo>
                            <a:lnTo>
                              <a:pt x="0" y="32"/>
                            </a:lnTo>
                            <a:lnTo>
                              <a:pt x="24" y="44"/>
                            </a:lnTo>
                            <a:lnTo>
                              <a:pt x="41" y="25"/>
                            </a:lnTo>
                            <a:lnTo>
                              <a:pt x="27"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208" name="Freeform 187"/>
                      <p:cNvSpPr>
                        <a:spLocks noChangeAspect="1"/>
                      </p:cNvSpPr>
                      <p:nvPr/>
                    </p:nvSpPr>
                    <p:spPr bwMode="auto">
                      <a:xfrm>
                        <a:off x="1108" y="2242"/>
                        <a:ext cx="43" cy="27"/>
                      </a:xfrm>
                      <a:custGeom>
                        <a:avLst/>
                        <a:gdLst>
                          <a:gd name="T0" fmla="*/ 9 w 43"/>
                          <a:gd name="T1" fmla="*/ 26 h 27"/>
                          <a:gd name="T2" fmla="*/ 34 w 43"/>
                          <a:gd name="T3" fmla="*/ 26 h 27"/>
                          <a:gd name="T4" fmla="*/ 42 w 43"/>
                          <a:gd name="T5" fmla="*/ 0 h 27"/>
                          <a:gd name="T6" fmla="*/ 0 w 43"/>
                          <a:gd name="T7" fmla="*/ 0 h 27"/>
                          <a:gd name="T8" fmla="*/ 9 w 43"/>
                          <a:gd name="T9" fmla="*/ 26 h 27"/>
                          <a:gd name="T10" fmla="*/ 0 60000 65536"/>
                          <a:gd name="T11" fmla="*/ 0 60000 65536"/>
                          <a:gd name="T12" fmla="*/ 0 60000 65536"/>
                          <a:gd name="T13" fmla="*/ 0 60000 65536"/>
                          <a:gd name="T14" fmla="*/ 0 60000 65536"/>
                          <a:gd name="T15" fmla="*/ 0 w 43"/>
                          <a:gd name="T16" fmla="*/ 0 h 27"/>
                          <a:gd name="T17" fmla="*/ 43 w 43"/>
                          <a:gd name="T18" fmla="*/ 27 h 27"/>
                        </a:gdLst>
                        <a:ahLst/>
                        <a:cxnLst>
                          <a:cxn ang="T10">
                            <a:pos x="T0" y="T1"/>
                          </a:cxn>
                          <a:cxn ang="T11">
                            <a:pos x="T2" y="T3"/>
                          </a:cxn>
                          <a:cxn ang="T12">
                            <a:pos x="T4" y="T5"/>
                          </a:cxn>
                          <a:cxn ang="T13">
                            <a:pos x="T6" y="T7"/>
                          </a:cxn>
                          <a:cxn ang="T14">
                            <a:pos x="T8" y="T9"/>
                          </a:cxn>
                        </a:cxnLst>
                        <a:rect l="T15" t="T16" r="T17" b="T18"/>
                        <a:pathLst>
                          <a:path w="43" h="27">
                            <a:moveTo>
                              <a:pt x="9" y="26"/>
                            </a:moveTo>
                            <a:lnTo>
                              <a:pt x="34" y="26"/>
                            </a:lnTo>
                            <a:lnTo>
                              <a:pt x="42" y="0"/>
                            </a:lnTo>
                            <a:lnTo>
                              <a:pt x="0" y="0"/>
                            </a:lnTo>
                            <a:lnTo>
                              <a:pt x="9" y="26"/>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sp>
                  <p:nvSpPr>
                    <p:cNvPr id="199200" name="Oval 188"/>
                    <p:cNvSpPr>
                      <a:spLocks noChangeAspect="1" noChangeArrowheads="1"/>
                    </p:cNvSpPr>
                    <p:nvPr/>
                  </p:nvSpPr>
                  <p:spPr bwMode="auto">
                    <a:xfrm>
                      <a:off x="1053" y="2089"/>
                      <a:ext cx="144" cy="147"/>
                    </a:xfrm>
                    <a:prstGeom prst="ellipse">
                      <a:avLst/>
                    </a:prstGeom>
                    <a:solidFill>
                      <a:srgbClr val="808080"/>
                    </a:solidFill>
                    <a:ln w="12700">
                      <a:solidFill>
                        <a:srgbClr val="808080"/>
                      </a:solidFill>
                      <a:round/>
                      <a:headEnd/>
                      <a:tailEnd/>
                    </a:ln>
                  </p:spPr>
                  <p:txBody>
                    <a:bodyPr wrap="none" anchor="ctr"/>
                    <a:lstStyle/>
                    <a:p>
                      <a:pPr eaLnBrk="0" hangingPunct="0"/>
                      <a:endParaRPr lang="en-US">
                        <a:solidFill>
                          <a:schemeClr val="bg1">
                            <a:lumMod val="50000"/>
                          </a:schemeClr>
                        </a:solidFill>
                      </a:endParaRPr>
                    </a:p>
                  </p:txBody>
                </p:sp>
              </p:grpSp>
              <p:grpSp>
                <p:nvGrpSpPr>
                  <p:cNvPr id="199184" name="Group 189"/>
                  <p:cNvGrpSpPr>
                    <a:grpSpLocks noChangeAspect="1"/>
                  </p:cNvGrpSpPr>
                  <p:nvPr/>
                </p:nvGrpSpPr>
                <p:grpSpPr bwMode="auto">
                  <a:xfrm>
                    <a:off x="1015" y="2055"/>
                    <a:ext cx="204" cy="205"/>
                    <a:chOff x="1015" y="2055"/>
                    <a:chExt cx="204" cy="205"/>
                  </a:xfrm>
                </p:grpSpPr>
                <p:grpSp>
                  <p:nvGrpSpPr>
                    <p:cNvPr id="199185" name="Group 190"/>
                    <p:cNvGrpSpPr>
                      <a:grpSpLocks noChangeAspect="1"/>
                    </p:cNvGrpSpPr>
                    <p:nvPr/>
                  </p:nvGrpSpPr>
                  <p:grpSpPr bwMode="auto">
                    <a:xfrm>
                      <a:off x="1015" y="2055"/>
                      <a:ext cx="204" cy="205"/>
                      <a:chOff x="1015" y="2055"/>
                      <a:chExt cx="204" cy="205"/>
                    </a:xfrm>
                  </p:grpSpPr>
                  <p:grpSp>
                    <p:nvGrpSpPr>
                      <p:cNvPr id="199189" name="Group 191"/>
                      <p:cNvGrpSpPr>
                        <a:grpSpLocks noChangeAspect="1"/>
                      </p:cNvGrpSpPr>
                      <p:nvPr/>
                    </p:nvGrpSpPr>
                    <p:grpSpPr bwMode="auto">
                      <a:xfrm>
                        <a:off x="1015" y="2055"/>
                        <a:ext cx="204" cy="205"/>
                        <a:chOff x="1015" y="2055"/>
                        <a:chExt cx="204" cy="205"/>
                      </a:xfrm>
                    </p:grpSpPr>
                    <p:sp>
                      <p:nvSpPr>
                        <p:cNvPr id="199191" name="Freeform 192"/>
                        <p:cNvSpPr>
                          <a:spLocks noChangeAspect="1"/>
                        </p:cNvSpPr>
                        <p:nvPr/>
                      </p:nvSpPr>
                      <p:spPr bwMode="auto">
                        <a:xfrm>
                          <a:off x="1097" y="2055"/>
                          <a:ext cx="43" cy="27"/>
                        </a:xfrm>
                        <a:custGeom>
                          <a:avLst/>
                          <a:gdLst>
                            <a:gd name="T0" fmla="*/ 9 w 43"/>
                            <a:gd name="T1" fmla="*/ 0 h 27"/>
                            <a:gd name="T2" fmla="*/ 34 w 43"/>
                            <a:gd name="T3" fmla="*/ 0 h 27"/>
                            <a:gd name="T4" fmla="*/ 42 w 43"/>
                            <a:gd name="T5" fmla="*/ 26 h 27"/>
                            <a:gd name="T6" fmla="*/ 0 w 43"/>
                            <a:gd name="T7" fmla="*/ 26 h 27"/>
                            <a:gd name="T8" fmla="*/ 9 w 43"/>
                            <a:gd name="T9" fmla="*/ 0 h 27"/>
                            <a:gd name="T10" fmla="*/ 0 60000 65536"/>
                            <a:gd name="T11" fmla="*/ 0 60000 65536"/>
                            <a:gd name="T12" fmla="*/ 0 60000 65536"/>
                            <a:gd name="T13" fmla="*/ 0 60000 65536"/>
                            <a:gd name="T14" fmla="*/ 0 60000 65536"/>
                            <a:gd name="T15" fmla="*/ 0 w 43"/>
                            <a:gd name="T16" fmla="*/ 0 h 27"/>
                            <a:gd name="T17" fmla="*/ 43 w 43"/>
                            <a:gd name="T18" fmla="*/ 27 h 27"/>
                          </a:gdLst>
                          <a:ahLst/>
                          <a:cxnLst>
                            <a:cxn ang="T10">
                              <a:pos x="T0" y="T1"/>
                            </a:cxn>
                            <a:cxn ang="T11">
                              <a:pos x="T2" y="T3"/>
                            </a:cxn>
                            <a:cxn ang="T12">
                              <a:pos x="T4" y="T5"/>
                            </a:cxn>
                            <a:cxn ang="T13">
                              <a:pos x="T6" y="T7"/>
                            </a:cxn>
                            <a:cxn ang="T14">
                              <a:pos x="T8" y="T9"/>
                            </a:cxn>
                          </a:cxnLst>
                          <a:rect l="T15" t="T16" r="T17" b="T18"/>
                          <a:pathLst>
                            <a:path w="43" h="27">
                              <a:moveTo>
                                <a:pt x="9" y="0"/>
                              </a:moveTo>
                              <a:lnTo>
                                <a:pt x="34" y="0"/>
                              </a:lnTo>
                              <a:lnTo>
                                <a:pt x="42" y="26"/>
                              </a:lnTo>
                              <a:lnTo>
                                <a:pt x="0" y="26"/>
                              </a:lnTo>
                              <a:lnTo>
                                <a:pt x="9" y="0"/>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92" name="Freeform 193"/>
                        <p:cNvSpPr>
                          <a:spLocks noChangeAspect="1"/>
                        </p:cNvSpPr>
                        <p:nvPr/>
                      </p:nvSpPr>
                      <p:spPr bwMode="auto">
                        <a:xfrm>
                          <a:off x="1193" y="2136"/>
                          <a:ext cx="26" cy="44"/>
                        </a:xfrm>
                        <a:custGeom>
                          <a:avLst/>
                          <a:gdLst>
                            <a:gd name="T0" fmla="*/ 25 w 26"/>
                            <a:gd name="T1" fmla="*/ 8 h 44"/>
                            <a:gd name="T2" fmla="*/ 25 w 26"/>
                            <a:gd name="T3" fmla="*/ 35 h 44"/>
                            <a:gd name="T4" fmla="*/ 0 w 26"/>
                            <a:gd name="T5" fmla="*/ 43 h 44"/>
                            <a:gd name="T6" fmla="*/ 0 w 26"/>
                            <a:gd name="T7" fmla="*/ 0 h 44"/>
                            <a:gd name="T8" fmla="*/ 25 w 26"/>
                            <a:gd name="T9" fmla="*/ 8 h 44"/>
                            <a:gd name="T10" fmla="*/ 0 60000 65536"/>
                            <a:gd name="T11" fmla="*/ 0 60000 65536"/>
                            <a:gd name="T12" fmla="*/ 0 60000 65536"/>
                            <a:gd name="T13" fmla="*/ 0 60000 65536"/>
                            <a:gd name="T14" fmla="*/ 0 60000 65536"/>
                            <a:gd name="T15" fmla="*/ 0 w 26"/>
                            <a:gd name="T16" fmla="*/ 0 h 44"/>
                            <a:gd name="T17" fmla="*/ 26 w 26"/>
                            <a:gd name="T18" fmla="*/ 44 h 44"/>
                          </a:gdLst>
                          <a:ahLst/>
                          <a:cxnLst>
                            <a:cxn ang="T10">
                              <a:pos x="T0" y="T1"/>
                            </a:cxn>
                            <a:cxn ang="T11">
                              <a:pos x="T2" y="T3"/>
                            </a:cxn>
                            <a:cxn ang="T12">
                              <a:pos x="T4" y="T5"/>
                            </a:cxn>
                            <a:cxn ang="T13">
                              <a:pos x="T6" y="T7"/>
                            </a:cxn>
                            <a:cxn ang="T14">
                              <a:pos x="T8" y="T9"/>
                            </a:cxn>
                          </a:cxnLst>
                          <a:rect l="T15" t="T16" r="T17" b="T18"/>
                          <a:pathLst>
                            <a:path w="26" h="44">
                              <a:moveTo>
                                <a:pt x="25" y="8"/>
                              </a:moveTo>
                              <a:lnTo>
                                <a:pt x="25" y="35"/>
                              </a:lnTo>
                              <a:lnTo>
                                <a:pt x="0" y="43"/>
                              </a:lnTo>
                              <a:lnTo>
                                <a:pt x="0" y="0"/>
                              </a:lnTo>
                              <a:lnTo>
                                <a:pt x="25" y="8"/>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93" name="Freeform 194"/>
                        <p:cNvSpPr>
                          <a:spLocks noChangeAspect="1"/>
                        </p:cNvSpPr>
                        <p:nvPr/>
                      </p:nvSpPr>
                      <p:spPr bwMode="auto">
                        <a:xfrm>
                          <a:off x="1015" y="2136"/>
                          <a:ext cx="27" cy="44"/>
                        </a:xfrm>
                        <a:custGeom>
                          <a:avLst/>
                          <a:gdLst>
                            <a:gd name="T0" fmla="*/ 0 w 27"/>
                            <a:gd name="T1" fmla="*/ 8 h 44"/>
                            <a:gd name="T2" fmla="*/ 0 w 27"/>
                            <a:gd name="T3" fmla="*/ 35 h 44"/>
                            <a:gd name="T4" fmla="*/ 26 w 27"/>
                            <a:gd name="T5" fmla="*/ 43 h 44"/>
                            <a:gd name="T6" fmla="*/ 26 w 27"/>
                            <a:gd name="T7" fmla="*/ 0 h 44"/>
                            <a:gd name="T8" fmla="*/ 0 w 27"/>
                            <a:gd name="T9" fmla="*/ 8 h 44"/>
                            <a:gd name="T10" fmla="*/ 0 60000 65536"/>
                            <a:gd name="T11" fmla="*/ 0 60000 65536"/>
                            <a:gd name="T12" fmla="*/ 0 60000 65536"/>
                            <a:gd name="T13" fmla="*/ 0 60000 65536"/>
                            <a:gd name="T14" fmla="*/ 0 60000 65536"/>
                            <a:gd name="T15" fmla="*/ 0 w 27"/>
                            <a:gd name="T16" fmla="*/ 0 h 44"/>
                            <a:gd name="T17" fmla="*/ 27 w 27"/>
                            <a:gd name="T18" fmla="*/ 44 h 44"/>
                          </a:gdLst>
                          <a:ahLst/>
                          <a:cxnLst>
                            <a:cxn ang="T10">
                              <a:pos x="T0" y="T1"/>
                            </a:cxn>
                            <a:cxn ang="T11">
                              <a:pos x="T2" y="T3"/>
                            </a:cxn>
                            <a:cxn ang="T12">
                              <a:pos x="T4" y="T5"/>
                            </a:cxn>
                            <a:cxn ang="T13">
                              <a:pos x="T6" y="T7"/>
                            </a:cxn>
                            <a:cxn ang="T14">
                              <a:pos x="T8" y="T9"/>
                            </a:cxn>
                          </a:cxnLst>
                          <a:rect l="T15" t="T16" r="T17" b="T18"/>
                          <a:pathLst>
                            <a:path w="27" h="44">
                              <a:moveTo>
                                <a:pt x="0" y="8"/>
                              </a:moveTo>
                              <a:lnTo>
                                <a:pt x="0" y="35"/>
                              </a:lnTo>
                              <a:lnTo>
                                <a:pt x="26" y="43"/>
                              </a:lnTo>
                              <a:lnTo>
                                <a:pt x="26" y="0"/>
                              </a:lnTo>
                              <a:lnTo>
                                <a:pt x="0" y="8"/>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94" name="Freeform 195"/>
                        <p:cNvSpPr>
                          <a:spLocks noChangeAspect="1"/>
                        </p:cNvSpPr>
                        <p:nvPr/>
                      </p:nvSpPr>
                      <p:spPr bwMode="auto">
                        <a:xfrm>
                          <a:off x="1032" y="2078"/>
                          <a:ext cx="43" cy="44"/>
                        </a:xfrm>
                        <a:custGeom>
                          <a:avLst/>
                          <a:gdLst>
                            <a:gd name="T0" fmla="*/ 14 w 43"/>
                            <a:gd name="T1" fmla="*/ 43 h 44"/>
                            <a:gd name="T2" fmla="*/ 42 w 43"/>
                            <a:gd name="T3" fmla="*/ 12 h 44"/>
                            <a:gd name="T4" fmla="*/ 17 w 43"/>
                            <a:gd name="T5" fmla="*/ 0 h 44"/>
                            <a:gd name="T6" fmla="*/ 0 w 43"/>
                            <a:gd name="T7" fmla="*/ 19 h 44"/>
                            <a:gd name="T8" fmla="*/ 14 w 43"/>
                            <a:gd name="T9" fmla="*/ 43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14" y="43"/>
                              </a:moveTo>
                              <a:lnTo>
                                <a:pt x="42" y="12"/>
                              </a:lnTo>
                              <a:lnTo>
                                <a:pt x="17" y="0"/>
                              </a:lnTo>
                              <a:lnTo>
                                <a:pt x="0" y="19"/>
                              </a:lnTo>
                              <a:lnTo>
                                <a:pt x="14" y="43"/>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95" name="Freeform 196"/>
                        <p:cNvSpPr>
                          <a:spLocks noChangeAspect="1"/>
                        </p:cNvSpPr>
                        <p:nvPr/>
                      </p:nvSpPr>
                      <p:spPr bwMode="auto">
                        <a:xfrm>
                          <a:off x="1158" y="2079"/>
                          <a:ext cx="43" cy="44"/>
                        </a:xfrm>
                        <a:custGeom>
                          <a:avLst/>
                          <a:gdLst>
                            <a:gd name="T0" fmla="*/ 28 w 43"/>
                            <a:gd name="T1" fmla="*/ 43 h 44"/>
                            <a:gd name="T2" fmla="*/ 0 w 43"/>
                            <a:gd name="T3" fmla="*/ 11 h 44"/>
                            <a:gd name="T4" fmla="*/ 26 w 43"/>
                            <a:gd name="T5" fmla="*/ 0 h 44"/>
                            <a:gd name="T6" fmla="*/ 42 w 43"/>
                            <a:gd name="T7" fmla="*/ 18 h 44"/>
                            <a:gd name="T8" fmla="*/ 28 w 43"/>
                            <a:gd name="T9" fmla="*/ 43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28" y="43"/>
                              </a:moveTo>
                              <a:lnTo>
                                <a:pt x="0" y="11"/>
                              </a:lnTo>
                              <a:lnTo>
                                <a:pt x="26" y="0"/>
                              </a:lnTo>
                              <a:lnTo>
                                <a:pt x="42" y="18"/>
                              </a:lnTo>
                              <a:lnTo>
                                <a:pt x="28" y="43"/>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96" name="Freeform 197"/>
                        <p:cNvSpPr>
                          <a:spLocks noChangeAspect="1"/>
                        </p:cNvSpPr>
                        <p:nvPr/>
                      </p:nvSpPr>
                      <p:spPr bwMode="auto">
                        <a:xfrm>
                          <a:off x="1035" y="2194"/>
                          <a:ext cx="43" cy="44"/>
                        </a:xfrm>
                        <a:custGeom>
                          <a:avLst/>
                          <a:gdLst>
                            <a:gd name="T0" fmla="*/ 14 w 43"/>
                            <a:gd name="T1" fmla="*/ 0 h 44"/>
                            <a:gd name="T2" fmla="*/ 42 w 43"/>
                            <a:gd name="T3" fmla="*/ 32 h 44"/>
                            <a:gd name="T4" fmla="*/ 17 w 43"/>
                            <a:gd name="T5" fmla="*/ 43 h 44"/>
                            <a:gd name="T6" fmla="*/ 0 w 43"/>
                            <a:gd name="T7" fmla="*/ 25 h 44"/>
                            <a:gd name="T8" fmla="*/ 14 w 43"/>
                            <a:gd name="T9" fmla="*/ 0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14" y="0"/>
                              </a:moveTo>
                              <a:lnTo>
                                <a:pt x="42" y="32"/>
                              </a:lnTo>
                              <a:lnTo>
                                <a:pt x="17" y="43"/>
                              </a:lnTo>
                              <a:lnTo>
                                <a:pt x="0" y="25"/>
                              </a:lnTo>
                              <a:lnTo>
                                <a:pt x="14" y="0"/>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97" name="Freeform 198"/>
                        <p:cNvSpPr>
                          <a:spLocks noChangeAspect="1"/>
                        </p:cNvSpPr>
                        <p:nvPr/>
                      </p:nvSpPr>
                      <p:spPr bwMode="auto">
                        <a:xfrm>
                          <a:off x="1157" y="2193"/>
                          <a:ext cx="42" cy="44"/>
                        </a:xfrm>
                        <a:custGeom>
                          <a:avLst/>
                          <a:gdLst>
                            <a:gd name="T0" fmla="*/ 27 w 42"/>
                            <a:gd name="T1" fmla="*/ 0 h 44"/>
                            <a:gd name="T2" fmla="*/ 0 w 42"/>
                            <a:gd name="T3" fmla="*/ 32 h 44"/>
                            <a:gd name="T4" fmla="*/ 25 w 42"/>
                            <a:gd name="T5" fmla="*/ 43 h 44"/>
                            <a:gd name="T6" fmla="*/ 41 w 42"/>
                            <a:gd name="T7" fmla="*/ 25 h 44"/>
                            <a:gd name="T8" fmla="*/ 27 w 42"/>
                            <a:gd name="T9" fmla="*/ 0 h 44"/>
                            <a:gd name="T10" fmla="*/ 0 60000 65536"/>
                            <a:gd name="T11" fmla="*/ 0 60000 65536"/>
                            <a:gd name="T12" fmla="*/ 0 60000 65536"/>
                            <a:gd name="T13" fmla="*/ 0 60000 65536"/>
                            <a:gd name="T14" fmla="*/ 0 60000 65536"/>
                            <a:gd name="T15" fmla="*/ 0 w 42"/>
                            <a:gd name="T16" fmla="*/ 0 h 44"/>
                            <a:gd name="T17" fmla="*/ 42 w 42"/>
                            <a:gd name="T18" fmla="*/ 44 h 44"/>
                          </a:gdLst>
                          <a:ahLst/>
                          <a:cxnLst>
                            <a:cxn ang="T10">
                              <a:pos x="T0" y="T1"/>
                            </a:cxn>
                            <a:cxn ang="T11">
                              <a:pos x="T2" y="T3"/>
                            </a:cxn>
                            <a:cxn ang="T12">
                              <a:pos x="T4" y="T5"/>
                            </a:cxn>
                            <a:cxn ang="T13">
                              <a:pos x="T6" y="T7"/>
                            </a:cxn>
                            <a:cxn ang="T14">
                              <a:pos x="T8" y="T9"/>
                            </a:cxn>
                          </a:cxnLst>
                          <a:rect l="T15" t="T16" r="T17" b="T18"/>
                          <a:pathLst>
                            <a:path w="42" h="44">
                              <a:moveTo>
                                <a:pt x="27" y="0"/>
                              </a:moveTo>
                              <a:lnTo>
                                <a:pt x="0" y="32"/>
                              </a:lnTo>
                              <a:lnTo>
                                <a:pt x="25" y="43"/>
                              </a:lnTo>
                              <a:lnTo>
                                <a:pt x="41" y="25"/>
                              </a:lnTo>
                              <a:lnTo>
                                <a:pt x="27" y="0"/>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98" name="Freeform 199"/>
                        <p:cNvSpPr>
                          <a:spLocks noChangeAspect="1"/>
                        </p:cNvSpPr>
                        <p:nvPr/>
                      </p:nvSpPr>
                      <p:spPr bwMode="auto">
                        <a:xfrm>
                          <a:off x="1097" y="2233"/>
                          <a:ext cx="43" cy="27"/>
                        </a:xfrm>
                        <a:custGeom>
                          <a:avLst/>
                          <a:gdLst>
                            <a:gd name="T0" fmla="*/ 9 w 43"/>
                            <a:gd name="T1" fmla="*/ 26 h 27"/>
                            <a:gd name="T2" fmla="*/ 34 w 43"/>
                            <a:gd name="T3" fmla="*/ 26 h 27"/>
                            <a:gd name="T4" fmla="*/ 42 w 43"/>
                            <a:gd name="T5" fmla="*/ 0 h 27"/>
                            <a:gd name="T6" fmla="*/ 0 w 43"/>
                            <a:gd name="T7" fmla="*/ 0 h 27"/>
                            <a:gd name="T8" fmla="*/ 9 w 43"/>
                            <a:gd name="T9" fmla="*/ 26 h 27"/>
                            <a:gd name="T10" fmla="*/ 0 60000 65536"/>
                            <a:gd name="T11" fmla="*/ 0 60000 65536"/>
                            <a:gd name="T12" fmla="*/ 0 60000 65536"/>
                            <a:gd name="T13" fmla="*/ 0 60000 65536"/>
                            <a:gd name="T14" fmla="*/ 0 60000 65536"/>
                            <a:gd name="T15" fmla="*/ 0 w 43"/>
                            <a:gd name="T16" fmla="*/ 0 h 27"/>
                            <a:gd name="T17" fmla="*/ 43 w 43"/>
                            <a:gd name="T18" fmla="*/ 27 h 27"/>
                          </a:gdLst>
                          <a:ahLst/>
                          <a:cxnLst>
                            <a:cxn ang="T10">
                              <a:pos x="T0" y="T1"/>
                            </a:cxn>
                            <a:cxn ang="T11">
                              <a:pos x="T2" y="T3"/>
                            </a:cxn>
                            <a:cxn ang="T12">
                              <a:pos x="T4" y="T5"/>
                            </a:cxn>
                            <a:cxn ang="T13">
                              <a:pos x="T6" y="T7"/>
                            </a:cxn>
                            <a:cxn ang="T14">
                              <a:pos x="T8" y="T9"/>
                            </a:cxn>
                          </a:cxnLst>
                          <a:rect l="T15" t="T16" r="T17" b="T18"/>
                          <a:pathLst>
                            <a:path w="43" h="27">
                              <a:moveTo>
                                <a:pt x="9" y="26"/>
                              </a:moveTo>
                              <a:lnTo>
                                <a:pt x="34" y="26"/>
                              </a:lnTo>
                              <a:lnTo>
                                <a:pt x="42" y="0"/>
                              </a:lnTo>
                              <a:lnTo>
                                <a:pt x="0" y="0"/>
                              </a:lnTo>
                              <a:lnTo>
                                <a:pt x="9" y="26"/>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sp>
                    <p:nvSpPr>
                      <p:cNvPr id="199190" name="Oval 200"/>
                      <p:cNvSpPr>
                        <a:spLocks noChangeAspect="1" noChangeArrowheads="1"/>
                      </p:cNvSpPr>
                      <p:nvPr/>
                    </p:nvSpPr>
                    <p:spPr bwMode="auto">
                      <a:xfrm>
                        <a:off x="1042" y="2080"/>
                        <a:ext cx="144" cy="147"/>
                      </a:xfrm>
                      <a:prstGeom prst="ellipse">
                        <a:avLst/>
                      </a:prstGeom>
                      <a:solidFill>
                        <a:srgbClr val="00808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nvGrpSpPr>
                    <p:cNvPr id="199186" name="Group 201"/>
                    <p:cNvGrpSpPr>
                      <a:grpSpLocks noChangeAspect="1"/>
                    </p:cNvGrpSpPr>
                    <p:nvPr/>
                  </p:nvGrpSpPr>
                  <p:grpSpPr bwMode="auto">
                    <a:xfrm>
                      <a:off x="1090" y="2130"/>
                      <a:ext cx="55" cy="54"/>
                      <a:chOff x="1090" y="2130"/>
                      <a:chExt cx="55" cy="54"/>
                    </a:xfrm>
                  </p:grpSpPr>
                  <p:sp>
                    <p:nvSpPr>
                      <p:cNvPr id="199187" name="Oval 202"/>
                      <p:cNvSpPr>
                        <a:spLocks noChangeAspect="1" noChangeArrowheads="1"/>
                      </p:cNvSpPr>
                      <p:nvPr/>
                    </p:nvSpPr>
                    <p:spPr bwMode="auto">
                      <a:xfrm>
                        <a:off x="1091" y="2131"/>
                        <a:ext cx="54" cy="53"/>
                      </a:xfrm>
                      <a:prstGeom prst="ellipse">
                        <a:avLst/>
                      </a:prstGeom>
                      <a:solidFill>
                        <a:srgbClr val="808080"/>
                      </a:solidFill>
                      <a:ln w="12700">
                        <a:noFill/>
                        <a:round/>
                        <a:headEnd/>
                        <a:tailEnd/>
                      </a:ln>
                    </p:spPr>
                    <p:txBody>
                      <a:bodyPr wrap="none" anchor="ctr"/>
                      <a:lstStyle/>
                      <a:p>
                        <a:pPr eaLnBrk="0" hangingPunct="0"/>
                        <a:endParaRPr lang="en-US">
                          <a:solidFill>
                            <a:schemeClr val="bg1">
                              <a:lumMod val="50000"/>
                            </a:schemeClr>
                          </a:solidFill>
                        </a:endParaRPr>
                      </a:p>
                    </p:txBody>
                  </p:sp>
                  <p:sp>
                    <p:nvSpPr>
                      <p:cNvPr id="199188" name="Oval 203"/>
                      <p:cNvSpPr>
                        <a:spLocks noChangeAspect="1" noChangeArrowheads="1"/>
                      </p:cNvSpPr>
                      <p:nvPr/>
                    </p:nvSpPr>
                    <p:spPr bwMode="auto">
                      <a:xfrm>
                        <a:off x="1090" y="2130"/>
                        <a:ext cx="47" cy="47"/>
                      </a:xfrm>
                      <a:prstGeom prst="ellipse">
                        <a:avLst/>
                      </a:prstGeom>
                      <a:solidFill>
                        <a:srgbClr val="00808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grpSp>
          </p:grpSp>
        </p:grpSp>
        <p:sp>
          <p:nvSpPr>
            <p:cNvPr id="199177" name="Text Box 204"/>
            <p:cNvSpPr txBox="1">
              <a:spLocks noChangeArrowheads="1"/>
            </p:cNvSpPr>
            <p:nvPr/>
          </p:nvSpPr>
          <p:spPr bwMode="auto">
            <a:xfrm>
              <a:off x="258" y="3853"/>
              <a:ext cx="1065" cy="174"/>
            </a:xfrm>
            <a:prstGeom prst="rect">
              <a:avLst/>
            </a:prstGeom>
            <a:noFill/>
            <a:ln w="9525">
              <a:noFill/>
              <a:miter lim="800000"/>
              <a:headEnd/>
              <a:tailEnd/>
            </a:ln>
          </p:spPr>
          <p:txBody>
            <a:bodyPr wrap="none">
              <a:spAutoFit/>
            </a:bodyPr>
            <a:lstStyle/>
            <a:p>
              <a:pPr eaLnBrk="0" hangingPunct="0"/>
              <a:r>
                <a:rPr lang="en-US" sz="1200" b="1">
                  <a:solidFill>
                    <a:schemeClr val="bg1">
                      <a:lumMod val="50000"/>
                    </a:schemeClr>
                  </a:solidFill>
                </a:rPr>
                <a:t>Archivo XML seguro</a:t>
              </a:r>
            </a:p>
          </p:txBody>
        </p:sp>
      </p:grpSp>
      <p:grpSp>
        <p:nvGrpSpPr>
          <p:cNvPr id="827" name="Group 205"/>
          <p:cNvGrpSpPr>
            <a:grpSpLocks/>
          </p:cNvGrpSpPr>
          <p:nvPr/>
        </p:nvGrpSpPr>
        <p:grpSpPr bwMode="auto">
          <a:xfrm>
            <a:off x="5826125" y="4246563"/>
            <a:ext cx="1733550" cy="1285875"/>
            <a:chOff x="3670" y="3221"/>
            <a:chExt cx="1092" cy="810"/>
          </a:xfrm>
        </p:grpSpPr>
        <p:grpSp>
          <p:nvGrpSpPr>
            <p:cNvPr id="199087" name="Group 206"/>
            <p:cNvGrpSpPr>
              <a:grpSpLocks/>
            </p:cNvGrpSpPr>
            <p:nvPr/>
          </p:nvGrpSpPr>
          <p:grpSpPr bwMode="auto">
            <a:xfrm>
              <a:off x="3857" y="3221"/>
              <a:ext cx="563" cy="664"/>
              <a:chOff x="3413" y="2957"/>
              <a:chExt cx="563" cy="664"/>
            </a:xfrm>
          </p:grpSpPr>
          <p:pic>
            <p:nvPicPr>
              <p:cNvPr id="199089" name="Picture 207"/>
              <p:cNvPicPr>
                <a:picLocks noChangeAspect="1" noChangeArrowheads="1"/>
              </p:cNvPicPr>
              <p:nvPr/>
            </p:nvPicPr>
            <p:blipFill>
              <a:blip r:embed="rId7" cstate="print"/>
              <a:srcRect/>
              <a:stretch>
                <a:fillRect/>
              </a:stretch>
            </p:blipFill>
            <p:spPr bwMode="auto">
              <a:xfrm>
                <a:off x="3413" y="3027"/>
                <a:ext cx="441" cy="594"/>
              </a:xfrm>
              <a:prstGeom prst="rect">
                <a:avLst/>
              </a:prstGeom>
              <a:noFill/>
              <a:ln w="9525">
                <a:noFill/>
                <a:miter lim="800000"/>
                <a:headEnd/>
                <a:tailEnd/>
              </a:ln>
            </p:spPr>
          </p:pic>
          <p:grpSp>
            <p:nvGrpSpPr>
              <p:cNvPr id="199090" name="Group 208"/>
              <p:cNvGrpSpPr>
                <a:grpSpLocks noChangeAspect="1"/>
              </p:cNvGrpSpPr>
              <p:nvPr/>
            </p:nvGrpSpPr>
            <p:grpSpPr bwMode="auto">
              <a:xfrm>
                <a:off x="3688" y="2957"/>
                <a:ext cx="288" cy="271"/>
                <a:chOff x="858" y="1821"/>
                <a:chExt cx="476" cy="448"/>
              </a:xfrm>
            </p:grpSpPr>
            <p:grpSp>
              <p:nvGrpSpPr>
                <p:cNvPr id="199091" name="Group 209"/>
                <p:cNvGrpSpPr>
                  <a:grpSpLocks noChangeAspect="1"/>
                </p:cNvGrpSpPr>
                <p:nvPr/>
              </p:nvGrpSpPr>
              <p:grpSpPr bwMode="auto">
                <a:xfrm>
                  <a:off x="858" y="1846"/>
                  <a:ext cx="261" cy="266"/>
                  <a:chOff x="858" y="1846"/>
                  <a:chExt cx="261" cy="266"/>
                </a:xfrm>
              </p:grpSpPr>
              <p:grpSp>
                <p:nvGrpSpPr>
                  <p:cNvPr id="199146" name="Group 210"/>
                  <p:cNvGrpSpPr>
                    <a:grpSpLocks noChangeAspect="1"/>
                  </p:cNvGrpSpPr>
                  <p:nvPr/>
                </p:nvGrpSpPr>
                <p:grpSpPr bwMode="auto">
                  <a:xfrm>
                    <a:off x="869" y="1857"/>
                    <a:ext cx="250" cy="255"/>
                    <a:chOff x="869" y="1857"/>
                    <a:chExt cx="250" cy="255"/>
                  </a:xfrm>
                </p:grpSpPr>
                <p:grpSp>
                  <p:nvGrpSpPr>
                    <p:cNvPr id="199164" name="Group 211"/>
                    <p:cNvGrpSpPr>
                      <a:grpSpLocks noChangeAspect="1"/>
                    </p:cNvGrpSpPr>
                    <p:nvPr/>
                  </p:nvGrpSpPr>
                  <p:grpSpPr bwMode="auto">
                    <a:xfrm>
                      <a:off x="869" y="1857"/>
                      <a:ext cx="250" cy="255"/>
                      <a:chOff x="869" y="1857"/>
                      <a:chExt cx="250" cy="255"/>
                    </a:xfrm>
                  </p:grpSpPr>
                  <p:sp>
                    <p:nvSpPr>
                      <p:cNvPr id="199166" name="Freeform 212"/>
                      <p:cNvSpPr>
                        <a:spLocks noChangeAspect="1"/>
                      </p:cNvSpPr>
                      <p:nvPr/>
                    </p:nvSpPr>
                    <p:spPr bwMode="auto">
                      <a:xfrm>
                        <a:off x="967" y="1857"/>
                        <a:ext cx="54" cy="32"/>
                      </a:xfrm>
                      <a:custGeom>
                        <a:avLst/>
                        <a:gdLst>
                          <a:gd name="T0" fmla="*/ 11 w 54"/>
                          <a:gd name="T1" fmla="*/ 0 h 32"/>
                          <a:gd name="T2" fmla="*/ 43 w 54"/>
                          <a:gd name="T3" fmla="*/ 0 h 32"/>
                          <a:gd name="T4" fmla="*/ 53 w 54"/>
                          <a:gd name="T5" fmla="*/ 31 h 32"/>
                          <a:gd name="T6" fmla="*/ 0 w 54"/>
                          <a:gd name="T7" fmla="*/ 31 h 32"/>
                          <a:gd name="T8" fmla="*/ 11 w 54"/>
                          <a:gd name="T9" fmla="*/ 0 h 32"/>
                          <a:gd name="T10" fmla="*/ 0 60000 65536"/>
                          <a:gd name="T11" fmla="*/ 0 60000 65536"/>
                          <a:gd name="T12" fmla="*/ 0 60000 65536"/>
                          <a:gd name="T13" fmla="*/ 0 60000 65536"/>
                          <a:gd name="T14" fmla="*/ 0 60000 65536"/>
                          <a:gd name="T15" fmla="*/ 0 w 54"/>
                          <a:gd name="T16" fmla="*/ 0 h 32"/>
                          <a:gd name="T17" fmla="*/ 54 w 54"/>
                          <a:gd name="T18" fmla="*/ 32 h 32"/>
                        </a:gdLst>
                        <a:ahLst/>
                        <a:cxnLst>
                          <a:cxn ang="T10">
                            <a:pos x="T0" y="T1"/>
                          </a:cxn>
                          <a:cxn ang="T11">
                            <a:pos x="T2" y="T3"/>
                          </a:cxn>
                          <a:cxn ang="T12">
                            <a:pos x="T4" y="T5"/>
                          </a:cxn>
                          <a:cxn ang="T13">
                            <a:pos x="T6" y="T7"/>
                          </a:cxn>
                          <a:cxn ang="T14">
                            <a:pos x="T8" y="T9"/>
                          </a:cxn>
                        </a:cxnLst>
                        <a:rect l="T15" t="T16" r="T17" b="T18"/>
                        <a:pathLst>
                          <a:path w="54" h="32">
                            <a:moveTo>
                              <a:pt x="11" y="0"/>
                            </a:moveTo>
                            <a:lnTo>
                              <a:pt x="43" y="0"/>
                            </a:lnTo>
                            <a:lnTo>
                              <a:pt x="53" y="31"/>
                            </a:lnTo>
                            <a:lnTo>
                              <a:pt x="0" y="31"/>
                            </a:lnTo>
                            <a:lnTo>
                              <a:pt x="11"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67" name="Freeform 213"/>
                      <p:cNvSpPr>
                        <a:spLocks noChangeAspect="1"/>
                      </p:cNvSpPr>
                      <p:nvPr/>
                    </p:nvSpPr>
                    <p:spPr bwMode="auto">
                      <a:xfrm>
                        <a:off x="1086" y="1958"/>
                        <a:ext cx="33" cy="55"/>
                      </a:xfrm>
                      <a:custGeom>
                        <a:avLst/>
                        <a:gdLst>
                          <a:gd name="T0" fmla="*/ 32 w 33"/>
                          <a:gd name="T1" fmla="*/ 11 h 55"/>
                          <a:gd name="T2" fmla="*/ 32 w 33"/>
                          <a:gd name="T3" fmla="*/ 44 h 55"/>
                          <a:gd name="T4" fmla="*/ 0 w 33"/>
                          <a:gd name="T5" fmla="*/ 54 h 55"/>
                          <a:gd name="T6" fmla="*/ 0 w 33"/>
                          <a:gd name="T7" fmla="*/ 0 h 55"/>
                          <a:gd name="T8" fmla="*/ 32 w 33"/>
                          <a:gd name="T9" fmla="*/ 11 h 55"/>
                          <a:gd name="T10" fmla="*/ 0 60000 65536"/>
                          <a:gd name="T11" fmla="*/ 0 60000 65536"/>
                          <a:gd name="T12" fmla="*/ 0 60000 65536"/>
                          <a:gd name="T13" fmla="*/ 0 60000 65536"/>
                          <a:gd name="T14" fmla="*/ 0 60000 65536"/>
                          <a:gd name="T15" fmla="*/ 0 w 33"/>
                          <a:gd name="T16" fmla="*/ 0 h 55"/>
                          <a:gd name="T17" fmla="*/ 33 w 33"/>
                          <a:gd name="T18" fmla="*/ 55 h 55"/>
                        </a:gdLst>
                        <a:ahLst/>
                        <a:cxnLst>
                          <a:cxn ang="T10">
                            <a:pos x="T0" y="T1"/>
                          </a:cxn>
                          <a:cxn ang="T11">
                            <a:pos x="T2" y="T3"/>
                          </a:cxn>
                          <a:cxn ang="T12">
                            <a:pos x="T4" y="T5"/>
                          </a:cxn>
                          <a:cxn ang="T13">
                            <a:pos x="T6" y="T7"/>
                          </a:cxn>
                          <a:cxn ang="T14">
                            <a:pos x="T8" y="T9"/>
                          </a:cxn>
                        </a:cxnLst>
                        <a:rect l="T15" t="T16" r="T17" b="T18"/>
                        <a:pathLst>
                          <a:path w="33" h="55">
                            <a:moveTo>
                              <a:pt x="32" y="11"/>
                            </a:moveTo>
                            <a:lnTo>
                              <a:pt x="32" y="44"/>
                            </a:lnTo>
                            <a:lnTo>
                              <a:pt x="0" y="54"/>
                            </a:lnTo>
                            <a:lnTo>
                              <a:pt x="0" y="0"/>
                            </a:lnTo>
                            <a:lnTo>
                              <a:pt x="32" y="11"/>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68" name="Freeform 214"/>
                      <p:cNvSpPr>
                        <a:spLocks noChangeAspect="1"/>
                      </p:cNvSpPr>
                      <p:nvPr/>
                    </p:nvSpPr>
                    <p:spPr bwMode="auto">
                      <a:xfrm>
                        <a:off x="869" y="1958"/>
                        <a:ext cx="31" cy="55"/>
                      </a:xfrm>
                      <a:custGeom>
                        <a:avLst/>
                        <a:gdLst>
                          <a:gd name="T0" fmla="*/ 0 w 31"/>
                          <a:gd name="T1" fmla="*/ 10 h 55"/>
                          <a:gd name="T2" fmla="*/ 0 w 31"/>
                          <a:gd name="T3" fmla="*/ 43 h 55"/>
                          <a:gd name="T4" fmla="*/ 30 w 31"/>
                          <a:gd name="T5" fmla="*/ 54 h 55"/>
                          <a:gd name="T6" fmla="*/ 30 w 31"/>
                          <a:gd name="T7" fmla="*/ 0 h 55"/>
                          <a:gd name="T8" fmla="*/ 0 w 31"/>
                          <a:gd name="T9" fmla="*/ 10 h 55"/>
                          <a:gd name="T10" fmla="*/ 0 60000 65536"/>
                          <a:gd name="T11" fmla="*/ 0 60000 65536"/>
                          <a:gd name="T12" fmla="*/ 0 60000 65536"/>
                          <a:gd name="T13" fmla="*/ 0 60000 65536"/>
                          <a:gd name="T14" fmla="*/ 0 60000 65536"/>
                          <a:gd name="T15" fmla="*/ 0 w 31"/>
                          <a:gd name="T16" fmla="*/ 0 h 55"/>
                          <a:gd name="T17" fmla="*/ 31 w 31"/>
                          <a:gd name="T18" fmla="*/ 55 h 55"/>
                        </a:gdLst>
                        <a:ahLst/>
                        <a:cxnLst>
                          <a:cxn ang="T10">
                            <a:pos x="T0" y="T1"/>
                          </a:cxn>
                          <a:cxn ang="T11">
                            <a:pos x="T2" y="T3"/>
                          </a:cxn>
                          <a:cxn ang="T12">
                            <a:pos x="T4" y="T5"/>
                          </a:cxn>
                          <a:cxn ang="T13">
                            <a:pos x="T6" y="T7"/>
                          </a:cxn>
                          <a:cxn ang="T14">
                            <a:pos x="T8" y="T9"/>
                          </a:cxn>
                        </a:cxnLst>
                        <a:rect l="T15" t="T16" r="T17" b="T18"/>
                        <a:pathLst>
                          <a:path w="31" h="55">
                            <a:moveTo>
                              <a:pt x="0" y="10"/>
                            </a:moveTo>
                            <a:lnTo>
                              <a:pt x="0" y="43"/>
                            </a:lnTo>
                            <a:lnTo>
                              <a:pt x="30" y="54"/>
                            </a:lnTo>
                            <a:lnTo>
                              <a:pt x="30" y="0"/>
                            </a:lnTo>
                            <a:lnTo>
                              <a:pt x="0" y="1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nvGrpSpPr>
                      <p:cNvPr id="199169" name="Group 215"/>
                      <p:cNvGrpSpPr>
                        <a:grpSpLocks noChangeAspect="1"/>
                      </p:cNvGrpSpPr>
                      <p:nvPr/>
                    </p:nvGrpSpPr>
                    <p:grpSpPr bwMode="auto">
                      <a:xfrm>
                        <a:off x="889" y="1884"/>
                        <a:ext cx="209" cy="56"/>
                        <a:chOff x="889" y="1884"/>
                        <a:chExt cx="209" cy="56"/>
                      </a:xfrm>
                    </p:grpSpPr>
                    <p:sp>
                      <p:nvSpPr>
                        <p:cNvPr id="199174" name="Freeform 216"/>
                        <p:cNvSpPr>
                          <a:spLocks noChangeAspect="1"/>
                        </p:cNvSpPr>
                        <p:nvPr/>
                      </p:nvSpPr>
                      <p:spPr bwMode="auto">
                        <a:xfrm>
                          <a:off x="889" y="1884"/>
                          <a:ext cx="54" cy="56"/>
                        </a:xfrm>
                        <a:custGeom>
                          <a:avLst/>
                          <a:gdLst>
                            <a:gd name="T0" fmla="*/ 18 w 54"/>
                            <a:gd name="T1" fmla="*/ 55 h 56"/>
                            <a:gd name="T2" fmla="*/ 53 w 54"/>
                            <a:gd name="T3" fmla="*/ 15 h 56"/>
                            <a:gd name="T4" fmla="*/ 22 w 54"/>
                            <a:gd name="T5" fmla="*/ 0 h 56"/>
                            <a:gd name="T6" fmla="*/ 0 w 54"/>
                            <a:gd name="T7" fmla="*/ 24 h 56"/>
                            <a:gd name="T8" fmla="*/ 18 w 54"/>
                            <a:gd name="T9" fmla="*/ 55 h 56"/>
                            <a:gd name="T10" fmla="*/ 0 60000 65536"/>
                            <a:gd name="T11" fmla="*/ 0 60000 65536"/>
                            <a:gd name="T12" fmla="*/ 0 60000 65536"/>
                            <a:gd name="T13" fmla="*/ 0 60000 65536"/>
                            <a:gd name="T14" fmla="*/ 0 60000 65536"/>
                            <a:gd name="T15" fmla="*/ 0 w 54"/>
                            <a:gd name="T16" fmla="*/ 0 h 56"/>
                            <a:gd name="T17" fmla="*/ 54 w 54"/>
                            <a:gd name="T18" fmla="*/ 56 h 56"/>
                          </a:gdLst>
                          <a:ahLst/>
                          <a:cxnLst>
                            <a:cxn ang="T10">
                              <a:pos x="T0" y="T1"/>
                            </a:cxn>
                            <a:cxn ang="T11">
                              <a:pos x="T2" y="T3"/>
                            </a:cxn>
                            <a:cxn ang="T12">
                              <a:pos x="T4" y="T5"/>
                            </a:cxn>
                            <a:cxn ang="T13">
                              <a:pos x="T6" y="T7"/>
                            </a:cxn>
                            <a:cxn ang="T14">
                              <a:pos x="T8" y="T9"/>
                            </a:cxn>
                          </a:cxnLst>
                          <a:rect l="T15" t="T16" r="T17" b="T18"/>
                          <a:pathLst>
                            <a:path w="54" h="56">
                              <a:moveTo>
                                <a:pt x="18" y="55"/>
                              </a:moveTo>
                              <a:lnTo>
                                <a:pt x="53" y="15"/>
                              </a:lnTo>
                              <a:lnTo>
                                <a:pt x="22" y="0"/>
                              </a:lnTo>
                              <a:lnTo>
                                <a:pt x="0" y="24"/>
                              </a:lnTo>
                              <a:lnTo>
                                <a:pt x="18" y="55"/>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75" name="Freeform 217"/>
                        <p:cNvSpPr>
                          <a:spLocks noChangeAspect="1"/>
                        </p:cNvSpPr>
                        <p:nvPr/>
                      </p:nvSpPr>
                      <p:spPr bwMode="auto">
                        <a:xfrm>
                          <a:off x="1044" y="1885"/>
                          <a:ext cx="54" cy="55"/>
                        </a:xfrm>
                        <a:custGeom>
                          <a:avLst/>
                          <a:gdLst>
                            <a:gd name="T0" fmla="*/ 35 w 54"/>
                            <a:gd name="T1" fmla="*/ 54 h 55"/>
                            <a:gd name="T2" fmla="*/ 0 w 54"/>
                            <a:gd name="T3" fmla="*/ 15 h 55"/>
                            <a:gd name="T4" fmla="*/ 31 w 54"/>
                            <a:gd name="T5" fmla="*/ 0 h 55"/>
                            <a:gd name="T6" fmla="*/ 53 w 54"/>
                            <a:gd name="T7" fmla="*/ 24 h 55"/>
                            <a:gd name="T8" fmla="*/ 35 w 54"/>
                            <a:gd name="T9" fmla="*/ 54 h 55"/>
                            <a:gd name="T10" fmla="*/ 0 60000 65536"/>
                            <a:gd name="T11" fmla="*/ 0 60000 65536"/>
                            <a:gd name="T12" fmla="*/ 0 60000 65536"/>
                            <a:gd name="T13" fmla="*/ 0 60000 65536"/>
                            <a:gd name="T14" fmla="*/ 0 60000 65536"/>
                            <a:gd name="T15" fmla="*/ 0 w 54"/>
                            <a:gd name="T16" fmla="*/ 0 h 55"/>
                            <a:gd name="T17" fmla="*/ 54 w 54"/>
                            <a:gd name="T18" fmla="*/ 55 h 55"/>
                          </a:gdLst>
                          <a:ahLst/>
                          <a:cxnLst>
                            <a:cxn ang="T10">
                              <a:pos x="T0" y="T1"/>
                            </a:cxn>
                            <a:cxn ang="T11">
                              <a:pos x="T2" y="T3"/>
                            </a:cxn>
                            <a:cxn ang="T12">
                              <a:pos x="T4" y="T5"/>
                            </a:cxn>
                            <a:cxn ang="T13">
                              <a:pos x="T6" y="T7"/>
                            </a:cxn>
                            <a:cxn ang="T14">
                              <a:pos x="T8" y="T9"/>
                            </a:cxn>
                          </a:cxnLst>
                          <a:rect l="T15" t="T16" r="T17" b="T18"/>
                          <a:pathLst>
                            <a:path w="54" h="55">
                              <a:moveTo>
                                <a:pt x="35" y="54"/>
                              </a:moveTo>
                              <a:lnTo>
                                <a:pt x="0" y="15"/>
                              </a:lnTo>
                              <a:lnTo>
                                <a:pt x="31" y="0"/>
                              </a:lnTo>
                              <a:lnTo>
                                <a:pt x="53" y="24"/>
                              </a:lnTo>
                              <a:lnTo>
                                <a:pt x="35" y="54"/>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grpSp>
                    <p:nvGrpSpPr>
                      <p:cNvPr id="199170" name="Group 218"/>
                      <p:cNvGrpSpPr>
                        <a:grpSpLocks noChangeAspect="1"/>
                      </p:cNvGrpSpPr>
                      <p:nvPr/>
                    </p:nvGrpSpPr>
                    <p:grpSpPr bwMode="auto">
                      <a:xfrm>
                        <a:off x="889" y="2029"/>
                        <a:ext cx="210" cy="55"/>
                        <a:chOff x="889" y="2029"/>
                        <a:chExt cx="210" cy="55"/>
                      </a:xfrm>
                    </p:grpSpPr>
                    <p:sp>
                      <p:nvSpPr>
                        <p:cNvPr id="199172" name="Freeform 219"/>
                        <p:cNvSpPr>
                          <a:spLocks noChangeAspect="1"/>
                        </p:cNvSpPr>
                        <p:nvPr/>
                      </p:nvSpPr>
                      <p:spPr bwMode="auto">
                        <a:xfrm>
                          <a:off x="889" y="2030"/>
                          <a:ext cx="54" cy="54"/>
                        </a:xfrm>
                        <a:custGeom>
                          <a:avLst/>
                          <a:gdLst>
                            <a:gd name="T0" fmla="*/ 18 w 54"/>
                            <a:gd name="T1" fmla="*/ 0 h 54"/>
                            <a:gd name="T2" fmla="*/ 53 w 54"/>
                            <a:gd name="T3" fmla="*/ 39 h 54"/>
                            <a:gd name="T4" fmla="*/ 22 w 54"/>
                            <a:gd name="T5" fmla="*/ 53 h 54"/>
                            <a:gd name="T6" fmla="*/ 0 w 54"/>
                            <a:gd name="T7" fmla="*/ 30 h 54"/>
                            <a:gd name="T8" fmla="*/ 18 w 54"/>
                            <a:gd name="T9" fmla="*/ 0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18" y="0"/>
                              </a:moveTo>
                              <a:lnTo>
                                <a:pt x="53" y="39"/>
                              </a:lnTo>
                              <a:lnTo>
                                <a:pt x="22" y="53"/>
                              </a:lnTo>
                              <a:lnTo>
                                <a:pt x="0" y="30"/>
                              </a:lnTo>
                              <a:lnTo>
                                <a:pt x="18"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73" name="Freeform 220"/>
                        <p:cNvSpPr>
                          <a:spLocks noChangeAspect="1"/>
                        </p:cNvSpPr>
                        <p:nvPr/>
                      </p:nvSpPr>
                      <p:spPr bwMode="auto">
                        <a:xfrm>
                          <a:off x="1044" y="2029"/>
                          <a:ext cx="55" cy="54"/>
                        </a:xfrm>
                        <a:custGeom>
                          <a:avLst/>
                          <a:gdLst>
                            <a:gd name="T0" fmla="*/ 36 w 55"/>
                            <a:gd name="T1" fmla="*/ 0 h 54"/>
                            <a:gd name="T2" fmla="*/ 0 w 55"/>
                            <a:gd name="T3" fmla="*/ 39 h 54"/>
                            <a:gd name="T4" fmla="*/ 32 w 55"/>
                            <a:gd name="T5" fmla="*/ 53 h 54"/>
                            <a:gd name="T6" fmla="*/ 54 w 55"/>
                            <a:gd name="T7" fmla="*/ 31 h 54"/>
                            <a:gd name="T8" fmla="*/ 36 w 55"/>
                            <a:gd name="T9" fmla="*/ 0 h 54"/>
                            <a:gd name="T10" fmla="*/ 0 60000 65536"/>
                            <a:gd name="T11" fmla="*/ 0 60000 65536"/>
                            <a:gd name="T12" fmla="*/ 0 60000 65536"/>
                            <a:gd name="T13" fmla="*/ 0 60000 65536"/>
                            <a:gd name="T14" fmla="*/ 0 60000 65536"/>
                            <a:gd name="T15" fmla="*/ 0 w 55"/>
                            <a:gd name="T16" fmla="*/ 0 h 54"/>
                            <a:gd name="T17" fmla="*/ 55 w 55"/>
                            <a:gd name="T18" fmla="*/ 54 h 54"/>
                          </a:gdLst>
                          <a:ahLst/>
                          <a:cxnLst>
                            <a:cxn ang="T10">
                              <a:pos x="T0" y="T1"/>
                            </a:cxn>
                            <a:cxn ang="T11">
                              <a:pos x="T2" y="T3"/>
                            </a:cxn>
                            <a:cxn ang="T12">
                              <a:pos x="T4" y="T5"/>
                            </a:cxn>
                            <a:cxn ang="T13">
                              <a:pos x="T6" y="T7"/>
                            </a:cxn>
                            <a:cxn ang="T14">
                              <a:pos x="T8" y="T9"/>
                            </a:cxn>
                          </a:cxnLst>
                          <a:rect l="T15" t="T16" r="T17" b="T18"/>
                          <a:pathLst>
                            <a:path w="55" h="54">
                              <a:moveTo>
                                <a:pt x="36" y="0"/>
                              </a:moveTo>
                              <a:lnTo>
                                <a:pt x="0" y="39"/>
                              </a:lnTo>
                              <a:lnTo>
                                <a:pt x="32" y="53"/>
                              </a:lnTo>
                              <a:lnTo>
                                <a:pt x="54" y="31"/>
                              </a:lnTo>
                              <a:lnTo>
                                <a:pt x="36"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sp>
                    <p:nvSpPr>
                      <p:cNvPr id="199171" name="Freeform 221"/>
                      <p:cNvSpPr>
                        <a:spLocks noChangeAspect="1"/>
                      </p:cNvSpPr>
                      <p:nvPr/>
                    </p:nvSpPr>
                    <p:spPr bwMode="auto">
                      <a:xfrm>
                        <a:off x="966" y="2080"/>
                        <a:ext cx="54" cy="32"/>
                      </a:xfrm>
                      <a:custGeom>
                        <a:avLst/>
                        <a:gdLst>
                          <a:gd name="T0" fmla="*/ 11 w 54"/>
                          <a:gd name="T1" fmla="*/ 31 h 32"/>
                          <a:gd name="T2" fmla="*/ 42 w 54"/>
                          <a:gd name="T3" fmla="*/ 31 h 32"/>
                          <a:gd name="T4" fmla="*/ 53 w 54"/>
                          <a:gd name="T5" fmla="*/ 0 h 32"/>
                          <a:gd name="T6" fmla="*/ 0 w 54"/>
                          <a:gd name="T7" fmla="*/ 0 h 32"/>
                          <a:gd name="T8" fmla="*/ 11 w 54"/>
                          <a:gd name="T9" fmla="*/ 31 h 32"/>
                          <a:gd name="T10" fmla="*/ 0 60000 65536"/>
                          <a:gd name="T11" fmla="*/ 0 60000 65536"/>
                          <a:gd name="T12" fmla="*/ 0 60000 65536"/>
                          <a:gd name="T13" fmla="*/ 0 60000 65536"/>
                          <a:gd name="T14" fmla="*/ 0 60000 65536"/>
                          <a:gd name="T15" fmla="*/ 0 w 54"/>
                          <a:gd name="T16" fmla="*/ 0 h 32"/>
                          <a:gd name="T17" fmla="*/ 54 w 54"/>
                          <a:gd name="T18" fmla="*/ 32 h 32"/>
                        </a:gdLst>
                        <a:ahLst/>
                        <a:cxnLst>
                          <a:cxn ang="T10">
                            <a:pos x="T0" y="T1"/>
                          </a:cxn>
                          <a:cxn ang="T11">
                            <a:pos x="T2" y="T3"/>
                          </a:cxn>
                          <a:cxn ang="T12">
                            <a:pos x="T4" y="T5"/>
                          </a:cxn>
                          <a:cxn ang="T13">
                            <a:pos x="T6" y="T7"/>
                          </a:cxn>
                          <a:cxn ang="T14">
                            <a:pos x="T8" y="T9"/>
                          </a:cxn>
                        </a:cxnLst>
                        <a:rect l="T15" t="T16" r="T17" b="T18"/>
                        <a:pathLst>
                          <a:path w="54" h="32">
                            <a:moveTo>
                              <a:pt x="11" y="31"/>
                            </a:moveTo>
                            <a:lnTo>
                              <a:pt x="42" y="31"/>
                            </a:lnTo>
                            <a:lnTo>
                              <a:pt x="53" y="0"/>
                            </a:lnTo>
                            <a:lnTo>
                              <a:pt x="0" y="0"/>
                            </a:lnTo>
                            <a:lnTo>
                              <a:pt x="11" y="31"/>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sp>
                  <p:nvSpPr>
                    <p:cNvPr id="199165" name="Oval 222"/>
                    <p:cNvSpPr>
                      <a:spLocks noChangeAspect="1" noChangeArrowheads="1"/>
                    </p:cNvSpPr>
                    <p:nvPr/>
                  </p:nvSpPr>
                  <p:spPr bwMode="auto">
                    <a:xfrm>
                      <a:off x="899" y="1888"/>
                      <a:ext cx="183" cy="186"/>
                    </a:xfrm>
                    <a:prstGeom prst="ellipse">
                      <a:avLst/>
                    </a:prstGeom>
                    <a:solidFill>
                      <a:srgbClr val="808080"/>
                    </a:solidFill>
                    <a:ln w="12700">
                      <a:solidFill>
                        <a:srgbClr val="808080"/>
                      </a:solidFill>
                      <a:round/>
                      <a:headEnd/>
                      <a:tailEnd/>
                    </a:ln>
                  </p:spPr>
                  <p:txBody>
                    <a:bodyPr wrap="none" anchor="ctr"/>
                    <a:lstStyle/>
                    <a:p>
                      <a:pPr eaLnBrk="0" hangingPunct="0"/>
                      <a:endParaRPr lang="en-US">
                        <a:solidFill>
                          <a:schemeClr val="bg1">
                            <a:lumMod val="50000"/>
                          </a:schemeClr>
                        </a:solidFill>
                      </a:endParaRPr>
                    </a:p>
                  </p:txBody>
                </p:sp>
              </p:grpSp>
              <p:grpSp>
                <p:nvGrpSpPr>
                  <p:cNvPr id="199147" name="Group 223"/>
                  <p:cNvGrpSpPr>
                    <a:grpSpLocks noChangeAspect="1"/>
                  </p:cNvGrpSpPr>
                  <p:nvPr/>
                </p:nvGrpSpPr>
                <p:grpSpPr bwMode="auto">
                  <a:xfrm>
                    <a:off x="858" y="1846"/>
                    <a:ext cx="251" cy="257"/>
                    <a:chOff x="858" y="1846"/>
                    <a:chExt cx="251" cy="257"/>
                  </a:xfrm>
                </p:grpSpPr>
                <p:grpSp>
                  <p:nvGrpSpPr>
                    <p:cNvPr id="199148" name="Group 224"/>
                    <p:cNvGrpSpPr>
                      <a:grpSpLocks noChangeAspect="1"/>
                    </p:cNvGrpSpPr>
                    <p:nvPr/>
                  </p:nvGrpSpPr>
                  <p:grpSpPr bwMode="auto">
                    <a:xfrm>
                      <a:off x="858" y="1846"/>
                      <a:ext cx="251" cy="257"/>
                      <a:chOff x="858" y="1846"/>
                      <a:chExt cx="251" cy="257"/>
                    </a:xfrm>
                  </p:grpSpPr>
                  <p:grpSp>
                    <p:nvGrpSpPr>
                      <p:cNvPr id="199152" name="Group 225"/>
                      <p:cNvGrpSpPr>
                        <a:grpSpLocks noChangeAspect="1"/>
                      </p:cNvGrpSpPr>
                      <p:nvPr/>
                    </p:nvGrpSpPr>
                    <p:grpSpPr bwMode="auto">
                      <a:xfrm>
                        <a:off x="858" y="1846"/>
                        <a:ext cx="251" cy="257"/>
                        <a:chOff x="858" y="1846"/>
                        <a:chExt cx="251" cy="257"/>
                      </a:xfrm>
                    </p:grpSpPr>
                    <p:sp>
                      <p:nvSpPr>
                        <p:cNvPr id="199154" name="Freeform 226"/>
                        <p:cNvSpPr>
                          <a:spLocks noChangeAspect="1"/>
                        </p:cNvSpPr>
                        <p:nvPr/>
                      </p:nvSpPr>
                      <p:spPr bwMode="auto">
                        <a:xfrm>
                          <a:off x="956" y="1846"/>
                          <a:ext cx="54" cy="34"/>
                        </a:xfrm>
                        <a:custGeom>
                          <a:avLst/>
                          <a:gdLst>
                            <a:gd name="T0" fmla="*/ 11 w 54"/>
                            <a:gd name="T1" fmla="*/ 0 h 34"/>
                            <a:gd name="T2" fmla="*/ 43 w 54"/>
                            <a:gd name="T3" fmla="*/ 0 h 34"/>
                            <a:gd name="T4" fmla="*/ 53 w 54"/>
                            <a:gd name="T5" fmla="*/ 33 h 34"/>
                            <a:gd name="T6" fmla="*/ 0 w 54"/>
                            <a:gd name="T7" fmla="*/ 33 h 34"/>
                            <a:gd name="T8" fmla="*/ 11 w 54"/>
                            <a:gd name="T9" fmla="*/ 0 h 34"/>
                            <a:gd name="T10" fmla="*/ 0 60000 65536"/>
                            <a:gd name="T11" fmla="*/ 0 60000 65536"/>
                            <a:gd name="T12" fmla="*/ 0 60000 65536"/>
                            <a:gd name="T13" fmla="*/ 0 60000 65536"/>
                            <a:gd name="T14" fmla="*/ 0 60000 65536"/>
                            <a:gd name="T15" fmla="*/ 0 w 54"/>
                            <a:gd name="T16" fmla="*/ 0 h 34"/>
                            <a:gd name="T17" fmla="*/ 54 w 54"/>
                            <a:gd name="T18" fmla="*/ 34 h 34"/>
                          </a:gdLst>
                          <a:ahLst/>
                          <a:cxnLst>
                            <a:cxn ang="T10">
                              <a:pos x="T0" y="T1"/>
                            </a:cxn>
                            <a:cxn ang="T11">
                              <a:pos x="T2" y="T3"/>
                            </a:cxn>
                            <a:cxn ang="T12">
                              <a:pos x="T4" y="T5"/>
                            </a:cxn>
                            <a:cxn ang="T13">
                              <a:pos x="T6" y="T7"/>
                            </a:cxn>
                            <a:cxn ang="T14">
                              <a:pos x="T8" y="T9"/>
                            </a:cxn>
                          </a:cxnLst>
                          <a:rect l="T15" t="T16" r="T17" b="T18"/>
                          <a:pathLst>
                            <a:path w="54" h="34">
                              <a:moveTo>
                                <a:pt x="11" y="0"/>
                              </a:moveTo>
                              <a:lnTo>
                                <a:pt x="43" y="0"/>
                              </a:lnTo>
                              <a:lnTo>
                                <a:pt x="53" y="33"/>
                              </a:lnTo>
                              <a:lnTo>
                                <a:pt x="0" y="33"/>
                              </a:lnTo>
                              <a:lnTo>
                                <a:pt x="11" y="0"/>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55" name="Freeform 227"/>
                        <p:cNvSpPr>
                          <a:spLocks noChangeAspect="1"/>
                        </p:cNvSpPr>
                        <p:nvPr/>
                      </p:nvSpPr>
                      <p:spPr bwMode="auto">
                        <a:xfrm>
                          <a:off x="1076" y="1949"/>
                          <a:ext cx="33" cy="55"/>
                        </a:xfrm>
                        <a:custGeom>
                          <a:avLst/>
                          <a:gdLst>
                            <a:gd name="T0" fmla="*/ 32 w 33"/>
                            <a:gd name="T1" fmla="*/ 10 h 55"/>
                            <a:gd name="T2" fmla="*/ 32 w 33"/>
                            <a:gd name="T3" fmla="*/ 43 h 55"/>
                            <a:gd name="T4" fmla="*/ 0 w 33"/>
                            <a:gd name="T5" fmla="*/ 54 h 55"/>
                            <a:gd name="T6" fmla="*/ 0 w 33"/>
                            <a:gd name="T7" fmla="*/ 0 h 55"/>
                            <a:gd name="T8" fmla="*/ 32 w 33"/>
                            <a:gd name="T9" fmla="*/ 10 h 55"/>
                            <a:gd name="T10" fmla="*/ 0 60000 65536"/>
                            <a:gd name="T11" fmla="*/ 0 60000 65536"/>
                            <a:gd name="T12" fmla="*/ 0 60000 65536"/>
                            <a:gd name="T13" fmla="*/ 0 60000 65536"/>
                            <a:gd name="T14" fmla="*/ 0 60000 65536"/>
                            <a:gd name="T15" fmla="*/ 0 w 33"/>
                            <a:gd name="T16" fmla="*/ 0 h 55"/>
                            <a:gd name="T17" fmla="*/ 33 w 33"/>
                            <a:gd name="T18" fmla="*/ 55 h 55"/>
                          </a:gdLst>
                          <a:ahLst/>
                          <a:cxnLst>
                            <a:cxn ang="T10">
                              <a:pos x="T0" y="T1"/>
                            </a:cxn>
                            <a:cxn ang="T11">
                              <a:pos x="T2" y="T3"/>
                            </a:cxn>
                            <a:cxn ang="T12">
                              <a:pos x="T4" y="T5"/>
                            </a:cxn>
                            <a:cxn ang="T13">
                              <a:pos x="T6" y="T7"/>
                            </a:cxn>
                            <a:cxn ang="T14">
                              <a:pos x="T8" y="T9"/>
                            </a:cxn>
                          </a:cxnLst>
                          <a:rect l="T15" t="T16" r="T17" b="T18"/>
                          <a:pathLst>
                            <a:path w="33" h="55">
                              <a:moveTo>
                                <a:pt x="32" y="10"/>
                              </a:moveTo>
                              <a:lnTo>
                                <a:pt x="32" y="43"/>
                              </a:lnTo>
                              <a:lnTo>
                                <a:pt x="0" y="54"/>
                              </a:lnTo>
                              <a:lnTo>
                                <a:pt x="0" y="0"/>
                              </a:lnTo>
                              <a:lnTo>
                                <a:pt x="32" y="10"/>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56" name="Freeform 228"/>
                        <p:cNvSpPr>
                          <a:spLocks noChangeAspect="1"/>
                        </p:cNvSpPr>
                        <p:nvPr/>
                      </p:nvSpPr>
                      <p:spPr bwMode="auto">
                        <a:xfrm>
                          <a:off x="858" y="1948"/>
                          <a:ext cx="32" cy="55"/>
                        </a:xfrm>
                        <a:custGeom>
                          <a:avLst/>
                          <a:gdLst>
                            <a:gd name="T0" fmla="*/ 0 w 32"/>
                            <a:gd name="T1" fmla="*/ 11 h 55"/>
                            <a:gd name="T2" fmla="*/ 0 w 32"/>
                            <a:gd name="T3" fmla="*/ 44 h 55"/>
                            <a:gd name="T4" fmla="*/ 31 w 32"/>
                            <a:gd name="T5" fmla="*/ 54 h 55"/>
                            <a:gd name="T6" fmla="*/ 31 w 32"/>
                            <a:gd name="T7" fmla="*/ 0 h 55"/>
                            <a:gd name="T8" fmla="*/ 0 w 32"/>
                            <a:gd name="T9" fmla="*/ 11 h 55"/>
                            <a:gd name="T10" fmla="*/ 0 60000 65536"/>
                            <a:gd name="T11" fmla="*/ 0 60000 65536"/>
                            <a:gd name="T12" fmla="*/ 0 60000 65536"/>
                            <a:gd name="T13" fmla="*/ 0 60000 65536"/>
                            <a:gd name="T14" fmla="*/ 0 60000 65536"/>
                            <a:gd name="T15" fmla="*/ 0 w 32"/>
                            <a:gd name="T16" fmla="*/ 0 h 55"/>
                            <a:gd name="T17" fmla="*/ 32 w 32"/>
                            <a:gd name="T18" fmla="*/ 55 h 55"/>
                          </a:gdLst>
                          <a:ahLst/>
                          <a:cxnLst>
                            <a:cxn ang="T10">
                              <a:pos x="T0" y="T1"/>
                            </a:cxn>
                            <a:cxn ang="T11">
                              <a:pos x="T2" y="T3"/>
                            </a:cxn>
                            <a:cxn ang="T12">
                              <a:pos x="T4" y="T5"/>
                            </a:cxn>
                            <a:cxn ang="T13">
                              <a:pos x="T6" y="T7"/>
                            </a:cxn>
                            <a:cxn ang="T14">
                              <a:pos x="T8" y="T9"/>
                            </a:cxn>
                          </a:cxnLst>
                          <a:rect l="T15" t="T16" r="T17" b="T18"/>
                          <a:pathLst>
                            <a:path w="32" h="55">
                              <a:moveTo>
                                <a:pt x="0" y="11"/>
                              </a:moveTo>
                              <a:lnTo>
                                <a:pt x="0" y="44"/>
                              </a:lnTo>
                              <a:lnTo>
                                <a:pt x="31" y="54"/>
                              </a:lnTo>
                              <a:lnTo>
                                <a:pt x="31" y="0"/>
                              </a:lnTo>
                              <a:lnTo>
                                <a:pt x="0" y="11"/>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nvGrpSpPr>
                        <p:cNvPr id="199157" name="Group 229"/>
                        <p:cNvGrpSpPr>
                          <a:grpSpLocks noChangeAspect="1"/>
                        </p:cNvGrpSpPr>
                        <p:nvPr/>
                      </p:nvGrpSpPr>
                      <p:grpSpPr bwMode="auto">
                        <a:xfrm>
                          <a:off x="878" y="1875"/>
                          <a:ext cx="209" cy="55"/>
                          <a:chOff x="878" y="1875"/>
                          <a:chExt cx="209" cy="55"/>
                        </a:xfrm>
                      </p:grpSpPr>
                      <p:sp>
                        <p:nvSpPr>
                          <p:cNvPr id="199162" name="Freeform 230"/>
                          <p:cNvSpPr>
                            <a:spLocks noChangeAspect="1"/>
                          </p:cNvSpPr>
                          <p:nvPr/>
                        </p:nvSpPr>
                        <p:spPr bwMode="auto">
                          <a:xfrm>
                            <a:off x="878" y="1875"/>
                            <a:ext cx="53" cy="54"/>
                          </a:xfrm>
                          <a:custGeom>
                            <a:avLst/>
                            <a:gdLst>
                              <a:gd name="T0" fmla="*/ 18 w 53"/>
                              <a:gd name="T1" fmla="*/ 53 h 54"/>
                              <a:gd name="T2" fmla="*/ 52 w 53"/>
                              <a:gd name="T3" fmla="*/ 14 h 54"/>
                              <a:gd name="T4" fmla="*/ 22 w 53"/>
                              <a:gd name="T5" fmla="*/ 0 h 54"/>
                              <a:gd name="T6" fmla="*/ 0 w 53"/>
                              <a:gd name="T7" fmla="*/ 23 h 54"/>
                              <a:gd name="T8" fmla="*/ 18 w 53"/>
                              <a:gd name="T9" fmla="*/ 53 h 54"/>
                              <a:gd name="T10" fmla="*/ 0 60000 65536"/>
                              <a:gd name="T11" fmla="*/ 0 60000 65536"/>
                              <a:gd name="T12" fmla="*/ 0 60000 65536"/>
                              <a:gd name="T13" fmla="*/ 0 60000 65536"/>
                              <a:gd name="T14" fmla="*/ 0 60000 65536"/>
                              <a:gd name="T15" fmla="*/ 0 w 53"/>
                              <a:gd name="T16" fmla="*/ 0 h 54"/>
                              <a:gd name="T17" fmla="*/ 53 w 53"/>
                              <a:gd name="T18" fmla="*/ 54 h 54"/>
                            </a:gdLst>
                            <a:ahLst/>
                            <a:cxnLst>
                              <a:cxn ang="T10">
                                <a:pos x="T0" y="T1"/>
                              </a:cxn>
                              <a:cxn ang="T11">
                                <a:pos x="T2" y="T3"/>
                              </a:cxn>
                              <a:cxn ang="T12">
                                <a:pos x="T4" y="T5"/>
                              </a:cxn>
                              <a:cxn ang="T13">
                                <a:pos x="T6" y="T7"/>
                              </a:cxn>
                              <a:cxn ang="T14">
                                <a:pos x="T8" y="T9"/>
                              </a:cxn>
                            </a:cxnLst>
                            <a:rect l="T15" t="T16" r="T17" b="T18"/>
                            <a:pathLst>
                              <a:path w="53" h="54">
                                <a:moveTo>
                                  <a:pt x="18" y="53"/>
                                </a:moveTo>
                                <a:lnTo>
                                  <a:pt x="52" y="14"/>
                                </a:lnTo>
                                <a:lnTo>
                                  <a:pt x="22" y="0"/>
                                </a:lnTo>
                                <a:lnTo>
                                  <a:pt x="0" y="23"/>
                                </a:lnTo>
                                <a:lnTo>
                                  <a:pt x="18" y="53"/>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63" name="Freeform 231"/>
                          <p:cNvSpPr>
                            <a:spLocks noChangeAspect="1"/>
                          </p:cNvSpPr>
                          <p:nvPr/>
                        </p:nvSpPr>
                        <p:spPr bwMode="auto">
                          <a:xfrm>
                            <a:off x="1033" y="1875"/>
                            <a:ext cx="54" cy="55"/>
                          </a:xfrm>
                          <a:custGeom>
                            <a:avLst/>
                            <a:gdLst>
                              <a:gd name="T0" fmla="*/ 35 w 54"/>
                              <a:gd name="T1" fmla="*/ 54 h 55"/>
                              <a:gd name="T2" fmla="*/ 0 w 54"/>
                              <a:gd name="T3" fmla="*/ 14 h 55"/>
                              <a:gd name="T4" fmla="*/ 31 w 54"/>
                              <a:gd name="T5" fmla="*/ 0 h 55"/>
                              <a:gd name="T6" fmla="*/ 53 w 54"/>
                              <a:gd name="T7" fmla="*/ 23 h 55"/>
                              <a:gd name="T8" fmla="*/ 35 w 54"/>
                              <a:gd name="T9" fmla="*/ 54 h 55"/>
                              <a:gd name="T10" fmla="*/ 0 60000 65536"/>
                              <a:gd name="T11" fmla="*/ 0 60000 65536"/>
                              <a:gd name="T12" fmla="*/ 0 60000 65536"/>
                              <a:gd name="T13" fmla="*/ 0 60000 65536"/>
                              <a:gd name="T14" fmla="*/ 0 60000 65536"/>
                              <a:gd name="T15" fmla="*/ 0 w 54"/>
                              <a:gd name="T16" fmla="*/ 0 h 55"/>
                              <a:gd name="T17" fmla="*/ 54 w 54"/>
                              <a:gd name="T18" fmla="*/ 55 h 55"/>
                            </a:gdLst>
                            <a:ahLst/>
                            <a:cxnLst>
                              <a:cxn ang="T10">
                                <a:pos x="T0" y="T1"/>
                              </a:cxn>
                              <a:cxn ang="T11">
                                <a:pos x="T2" y="T3"/>
                              </a:cxn>
                              <a:cxn ang="T12">
                                <a:pos x="T4" y="T5"/>
                              </a:cxn>
                              <a:cxn ang="T13">
                                <a:pos x="T6" y="T7"/>
                              </a:cxn>
                              <a:cxn ang="T14">
                                <a:pos x="T8" y="T9"/>
                              </a:cxn>
                            </a:cxnLst>
                            <a:rect l="T15" t="T16" r="T17" b="T18"/>
                            <a:pathLst>
                              <a:path w="54" h="55">
                                <a:moveTo>
                                  <a:pt x="35" y="54"/>
                                </a:moveTo>
                                <a:lnTo>
                                  <a:pt x="0" y="14"/>
                                </a:lnTo>
                                <a:lnTo>
                                  <a:pt x="31" y="0"/>
                                </a:lnTo>
                                <a:lnTo>
                                  <a:pt x="53" y="23"/>
                                </a:lnTo>
                                <a:lnTo>
                                  <a:pt x="35" y="54"/>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grpSp>
                      <p:nvGrpSpPr>
                        <p:cNvPr id="199158" name="Group 232"/>
                        <p:cNvGrpSpPr>
                          <a:grpSpLocks noChangeAspect="1"/>
                        </p:cNvGrpSpPr>
                        <p:nvPr/>
                      </p:nvGrpSpPr>
                      <p:grpSpPr bwMode="auto">
                        <a:xfrm>
                          <a:off x="878" y="2019"/>
                          <a:ext cx="209" cy="56"/>
                          <a:chOff x="878" y="2019"/>
                          <a:chExt cx="209" cy="56"/>
                        </a:xfrm>
                      </p:grpSpPr>
                      <p:sp>
                        <p:nvSpPr>
                          <p:cNvPr id="199160" name="Freeform 233"/>
                          <p:cNvSpPr>
                            <a:spLocks noChangeAspect="1"/>
                          </p:cNvSpPr>
                          <p:nvPr/>
                        </p:nvSpPr>
                        <p:spPr bwMode="auto">
                          <a:xfrm>
                            <a:off x="878" y="2019"/>
                            <a:ext cx="54" cy="56"/>
                          </a:xfrm>
                          <a:custGeom>
                            <a:avLst/>
                            <a:gdLst>
                              <a:gd name="T0" fmla="*/ 18 w 54"/>
                              <a:gd name="T1" fmla="*/ 0 h 56"/>
                              <a:gd name="T2" fmla="*/ 53 w 54"/>
                              <a:gd name="T3" fmla="*/ 40 h 56"/>
                              <a:gd name="T4" fmla="*/ 22 w 54"/>
                              <a:gd name="T5" fmla="*/ 55 h 56"/>
                              <a:gd name="T6" fmla="*/ 0 w 54"/>
                              <a:gd name="T7" fmla="*/ 31 h 56"/>
                              <a:gd name="T8" fmla="*/ 18 w 54"/>
                              <a:gd name="T9" fmla="*/ 0 h 56"/>
                              <a:gd name="T10" fmla="*/ 0 60000 65536"/>
                              <a:gd name="T11" fmla="*/ 0 60000 65536"/>
                              <a:gd name="T12" fmla="*/ 0 60000 65536"/>
                              <a:gd name="T13" fmla="*/ 0 60000 65536"/>
                              <a:gd name="T14" fmla="*/ 0 60000 65536"/>
                              <a:gd name="T15" fmla="*/ 0 w 54"/>
                              <a:gd name="T16" fmla="*/ 0 h 56"/>
                              <a:gd name="T17" fmla="*/ 54 w 54"/>
                              <a:gd name="T18" fmla="*/ 56 h 56"/>
                            </a:gdLst>
                            <a:ahLst/>
                            <a:cxnLst>
                              <a:cxn ang="T10">
                                <a:pos x="T0" y="T1"/>
                              </a:cxn>
                              <a:cxn ang="T11">
                                <a:pos x="T2" y="T3"/>
                              </a:cxn>
                              <a:cxn ang="T12">
                                <a:pos x="T4" y="T5"/>
                              </a:cxn>
                              <a:cxn ang="T13">
                                <a:pos x="T6" y="T7"/>
                              </a:cxn>
                              <a:cxn ang="T14">
                                <a:pos x="T8" y="T9"/>
                              </a:cxn>
                            </a:cxnLst>
                            <a:rect l="T15" t="T16" r="T17" b="T18"/>
                            <a:pathLst>
                              <a:path w="54" h="56">
                                <a:moveTo>
                                  <a:pt x="18" y="0"/>
                                </a:moveTo>
                                <a:lnTo>
                                  <a:pt x="53" y="40"/>
                                </a:lnTo>
                                <a:lnTo>
                                  <a:pt x="22" y="55"/>
                                </a:lnTo>
                                <a:lnTo>
                                  <a:pt x="0" y="31"/>
                                </a:lnTo>
                                <a:lnTo>
                                  <a:pt x="18" y="0"/>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61" name="Freeform 234"/>
                          <p:cNvSpPr>
                            <a:spLocks noChangeAspect="1"/>
                          </p:cNvSpPr>
                          <p:nvPr/>
                        </p:nvSpPr>
                        <p:spPr bwMode="auto">
                          <a:xfrm>
                            <a:off x="1033" y="2019"/>
                            <a:ext cx="54" cy="55"/>
                          </a:xfrm>
                          <a:custGeom>
                            <a:avLst/>
                            <a:gdLst>
                              <a:gd name="T0" fmla="*/ 35 w 54"/>
                              <a:gd name="T1" fmla="*/ 0 h 55"/>
                              <a:gd name="T2" fmla="*/ 0 w 54"/>
                              <a:gd name="T3" fmla="*/ 39 h 55"/>
                              <a:gd name="T4" fmla="*/ 31 w 54"/>
                              <a:gd name="T5" fmla="*/ 54 h 55"/>
                              <a:gd name="T6" fmla="*/ 53 w 54"/>
                              <a:gd name="T7" fmla="*/ 30 h 55"/>
                              <a:gd name="T8" fmla="*/ 35 w 54"/>
                              <a:gd name="T9" fmla="*/ 0 h 55"/>
                              <a:gd name="T10" fmla="*/ 0 60000 65536"/>
                              <a:gd name="T11" fmla="*/ 0 60000 65536"/>
                              <a:gd name="T12" fmla="*/ 0 60000 65536"/>
                              <a:gd name="T13" fmla="*/ 0 60000 65536"/>
                              <a:gd name="T14" fmla="*/ 0 60000 65536"/>
                              <a:gd name="T15" fmla="*/ 0 w 54"/>
                              <a:gd name="T16" fmla="*/ 0 h 55"/>
                              <a:gd name="T17" fmla="*/ 54 w 54"/>
                              <a:gd name="T18" fmla="*/ 55 h 55"/>
                            </a:gdLst>
                            <a:ahLst/>
                            <a:cxnLst>
                              <a:cxn ang="T10">
                                <a:pos x="T0" y="T1"/>
                              </a:cxn>
                              <a:cxn ang="T11">
                                <a:pos x="T2" y="T3"/>
                              </a:cxn>
                              <a:cxn ang="T12">
                                <a:pos x="T4" y="T5"/>
                              </a:cxn>
                              <a:cxn ang="T13">
                                <a:pos x="T6" y="T7"/>
                              </a:cxn>
                              <a:cxn ang="T14">
                                <a:pos x="T8" y="T9"/>
                              </a:cxn>
                            </a:cxnLst>
                            <a:rect l="T15" t="T16" r="T17" b="T18"/>
                            <a:pathLst>
                              <a:path w="54" h="55">
                                <a:moveTo>
                                  <a:pt x="35" y="0"/>
                                </a:moveTo>
                                <a:lnTo>
                                  <a:pt x="0" y="39"/>
                                </a:lnTo>
                                <a:lnTo>
                                  <a:pt x="31" y="54"/>
                                </a:lnTo>
                                <a:lnTo>
                                  <a:pt x="53" y="30"/>
                                </a:lnTo>
                                <a:lnTo>
                                  <a:pt x="35" y="0"/>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sp>
                      <p:nvSpPr>
                        <p:cNvPr id="199159" name="Freeform 235"/>
                        <p:cNvSpPr>
                          <a:spLocks noChangeAspect="1"/>
                        </p:cNvSpPr>
                        <p:nvPr/>
                      </p:nvSpPr>
                      <p:spPr bwMode="auto">
                        <a:xfrm>
                          <a:off x="954" y="2069"/>
                          <a:ext cx="55" cy="34"/>
                        </a:xfrm>
                        <a:custGeom>
                          <a:avLst/>
                          <a:gdLst>
                            <a:gd name="T0" fmla="*/ 11 w 55"/>
                            <a:gd name="T1" fmla="*/ 33 h 34"/>
                            <a:gd name="T2" fmla="*/ 43 w 55"/>
                            <a:gd name="T3" fmla="*/ 33 h 34"/>
                            <a:gd name="T4" fmla="*/ 54 w 55"/>
                            <a:gd name="T5" fmla="*/ 0 h 34"/>
                            <a:gd name="T6" fmla="*/ 0 w 55"/>
                            <a:gd name="T7" fmla="*/ 0 h 34"/>
                            <a:gd name="T8" fmla="*/ 11 w 55"/>
                            <a:gd name="T9" fmla="*/ 33 h 34"/>
                            <a:gd name="T10" fmla="*/ 0 60000 65536"/>
                            <a:gd name="T11" fmla="*/ 0 60000 65536"/>
                            <a:gd name="T12" fmla="*/ 0 60000 65536"/>
                            <a:gd name="T13" fmla="*/ 0 60000 65536"/>
                            <a:gd name="T14" fmla="*/ 0 60000 65536"/>
                            <a:gd name="T15" fmla="*/ 0 w 55"/>
                            <a:gd name="T16" fmla="*/ 0 h 34"/>
                            <a:gd name="T17" fmla="*/ 55 w 55"/>
                            <a:gd name="T18" fmla="*/ 34 h 34"/>
                          </a:gdLst>
                          <a:ahLst/>
                          <a:cxnLst>
                            <a:cxn ang="T10">
                              <a:pos x="T0" y="T1"/>
                            </a:cxn>
                            <a:cxn ang="T11">
                              <a:pos x="T2" y="T3"/>
                            </a:cxn>
                            <a:cxn ang="T12">
                              <a:pos x="T4" y="T5"/>
                            </a:cxn>
                            <a:cxn ang="T13">
                              <a:pos x="T6" y="T7"/>
                            </a:cxn>
                            <a:cxn ang="T14">
                              <a:pos x="T8" y="T9"/>
                            </a:cxn>
                          </a:cxnLst>
                          <a:rect l="T15" t="T16" r="T17" b="T18"/>
                          <a:pathLst>
                            <a:path w="55" h="34">
                              <a:moveTo>
                                <a:pt x="11" y="33"/>
                              </a:moveTo>
                              <a:lnTo>
                                <a:pt x="43" y="33"/>
                              </a:lnTo>
                              <a:lnTo>
                                <a:pt x="54" y="0"/>
                              </a:lnTo>
                              <a:lnTo>
                                <a:pt x="0" y="0"/>
                              </a:lnTo>
                              <a:lnTo>
                                <a:pt x="11" y="33"/>
                              </a:lnTo>
                            </a:path>
                          </a:pathLst>
                        </a:custGeom>
                        <a:solidFill>
                          <a:srgbClr val="0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sp>
                    <p:nvSpPr>
                      <p:cNvPr id="199153" name="Oval 236"/>
                      <p:cNvSpPr>
                        <a:spLocks noChangeAspect="1" noChangeArrowheads="1"/>
                      </p:cNvSpPr>
                      <p:nvPr/>
                    </p:nvSpPr>
                    <p:spPr bwMode="auto">
                      <a:xfrm>
                        <a:off x="888" y="1879"/>
                        <a:ext cx="183" cy="185"/>
                      </a:xfrm>
                      <a:prstGeom prst="ellipse">
                        <a:avLst/>
                      </a:prstGeom>
                      <a:solidFill>
                        <a:srgbClr val="00800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nvGrpSpPr>
                    <p:cNvPr id="199149" name="Group 237"/>
                    <p:cNvGrpSpPr>
                      <a:grpSpLocks noChangeAspect="1"/>
                    </p:cNvGrpSpPr>
                    <p:nvPr/>
                  </p:nvGrpSpPr>
                  <p:grpSpPr bwMode="auto">
                    <a:xfrm>
                      <a:off x="948" y="1939"/>
                      <a:ext cx="70" cy="71"/>
                      <a:chOff x="948" y="1939"/>
                      <a:chExt cx="70" cy="71"/>
                    </a:xfrm>
                  </p:grpSpPr>
                  <p:sp>
                    <p:nvSpPr>
                      <p:cNvPr id="199150" name="Oval 238"/>
                      <p:cNvSpPr>
                        <a:spLocks noChangeAspect="1" noChangeArrowheads="1"/>
                      </p:cNvSpPr>
                      <p:nvPr/>
                    </p:nvSpPr>
                    <p:spPr bwMode="auto">
                      <a:xfrm>
                        <a:off x="950" y="1942"/>
                        <a:ext cx="68" cy="68"/>
                      </a:xfrm>
                      <a:prstGeom prst="ellipse">
                        <a:avLst/>
                      </a:prstGeom>
                      <a:solidFill>
                        <a:srgbClr val="808080"/>
                      </a:solidFill>
                      <a:ln w="12700">
                        <a:noFill/>
                        <a:round/>
                        <a:headEnd/>
                        <a:tailEnd/>
                      </a:ln>
                    </p:spPr>
                    <p:txBody>
                      <a:bodyPr wrap="none" anchor="ctr"/>
                      <a:lstStyle/>
                      <a:p>
                        <a:pPr eaLnBrk="0" hangingPunct="0"/>
                        <a:endParaRPr lang="en-US">
                          <a:solidFill>
                            <a:schemeClr val="bg1">
                              <a:lumMod val="50000"/>
                            </a:schemeClr>
                          </a:solidFill>
                        </a:endParaRPr>
                      </a:p>
                    </p:txBody>
                  </p:sp>
                  <p:sp>
                    <p:nvSpPr>
                      <p:cNvPr id="199151" name="Oval 239"/>
                      <p:cNvSpPr>
                        <a:spLocks noChangeAspect="1" noChangeArrowheads="1"/>
                      </p:cNvSpPr>
                      <p:nvPr/>
                    </p:nvSpPr>
                    <p:spPr bwMode="auto">
                      <a:xfrm>
                        <a:off x="948" y="1939"/>
                        <a:ext cx="62" cy="62"/>
                      </a:xfrm>
                      <a:prstGeom prst="ellipse">
                        <a:avLst/>
                      </a:prstGeom>
                      <a:solidFill>
                        <a:srgbClr val="00800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grpSp>
            <p:grpSp>
              <p:nvGrpSpPr>
                <p:cNvPr id="199092" name="Group 240"/>
                <p:cNvGrpSpPr>
                  <a:grpSpLocks noChangeAspect="1"/>
                </p:cNvGrpSpPr>
                <p:nvPr/>
              </p:nvGrpSpPr>
              <p:grpSpPr bwMode="auto">
                <a:xfrm>
                  <a:off x="1106" y="1821"/>
                  <a:ext cx="228" cy="230"/>
                  <a:chOff x="1106" y="1821"/>
                  <a:chExt cx="228" cy="230"/>
                </a:xfrm>
              </p:grpSpPr>
              <p:grpSp>
                <p:nvGrpSpPr>
                  <p:cNvPr id="199120" name="Group 241"/>
                  <p:cNvGrpSpPr>
                    <a:grpSpLocks noChangeAspect="1"/>
                  </p:cNvGrpSpPr>
                  <p:nvPr/>
                </p:nvGrpSpPr>
                <p:grpSpPr bwMode="auto">
                  <a:xfrm>
                    <a:off x="1116" y="1830"/>
                    <a:ext cx="218" cy="221"/>
                    <a:chOff x="1116" y="1830"/>
                    <a:chExt cx="218" cy="221"/>
                  </a:xfrm>
                </p:grpSpPr>
                <p:grpSp>
                  <p:nvGrpSpPr>
                    <p:cNvPr id="199136" name="Group 242"/>
                    <p:cNvGrpSpPr>
                      <a:grpSpLocks noChangeAspect="1"/>
                    </p:cNvGrpSpPr>
                    <p:nvPr/>
                  </p:nvGrpSpPr>
                  <p:grpSpPr bwMode="auto">
                    <a:xfrm>
                      <a:off x="1116" y="1830"/>
                      <a:ext cx="218" cy="221"/>
                      <a:chOff x="1116" y="1830"/>
                      <a:chExt cx="218" cy="221"/>
                    </a:xfrm>
                  </p:grpSpPr>
                  <p:sp>
                    <p:nvSpPr>
                      <p:cNvPr id="199138" name="Freeform 243"/>
                      <p:cNvSpPr>
                        <a:spLocks noChangeAspect="1"/>
                      </p:cNvSpPr>
                      <p:nvPr/>
                    </p:nvSpPr>
                    <p:spPr bwMode="auto">
                      <a:xfrm>
                        <a:off x="1204" y="1830"/>
                        <a:ext cx="46" cy="30"/>
                      </a:xfrm>
                      <a:custGeom>
                        <a:avLst/>
                        <a:gdLst>
                          <a:gd name="T0" fmla="*/ 9 w 46"/>
                          <a:gd name="T1" fmla="*/ 0 h 30"/>
                          <a:gd name="T2" fmla="*/ 36 w 46"/>
                          <a:gd name="T3" fmla="*/ 0 h 30"/>
                          <a:gd name="T4" fmla="*/ 45 w 46"/>
                          <a:gd name="T5" fmla="*/ 29 h 30"/>
                          <a:gd name="T6" fmla="*/ 0 w 46"/>
                          <a:gd name="T7" fmla="*/ 29 h 30"/>
                          <a:gd name="T8" fmla="*/ 9 w 46"/>
                          <a:gd name="T9" fmla="*/ 0 h 30"/>
                          <a:gd name="T10" fmla="*/ 0 60000 65536"/>
                          <a:gd name="T11" fmla="*/ 0 60000 65536"/>
                          <a:gd name="T12" fmla="*/ 0 60000 65536"/>
                          <a:gd name="T13" fmla="*/ 0 60000 65536"/>
                          <a:gd name="T14" fmla="*/ 0 60000 65536"/>
                          <a:gd name="T15" fmla="*/ 0 w 46"/>
                          <a:gd name="T16" fmla="*/ 0 h 30"/>
                          <a:gd name="T17" fmla="*/ 46 w 46"/>
                          <a:gd name="T18" fmla="*/ 30 h 30"/>
                        </a:gdLst>
                        <a:ahLst/>
                        <a:cxnLst>
                          <a:cxn ang="T10">
                            <a:pos x="T0" y="T1"/>
                          </a:cxn>
                          <a:cxn ang="T11">
                            <a:pos x="T2" y="T3"/>
                          </a:cxn>
                          <a:cxn ang="T12">
                            <a:pos x="T4" y="T5"/>
                          </a:cxn>
                          <a:cxn ang="T13">
                            <a:pos x="T6" y="T7"/>
                          </a:cxn>
                          <a:cxn ang="T14">
                            <a:pos x="T8" y="T9"/>
                          </a:cxn>
                        </a:cxnLst>
                        <a:rect l="T15" t="T16" r="T17" b="T18"/>
                        <a:pathLst>
                          <a:path w="46" h="30">
                            <a:moveTo>
                              <a:pt x="9" y="0"/>
                            </a:moveTo>
                            <a:lnTo>
                              <a:pt x="36" y="0"/>
                            </a:lnTo>
                            <a:lnTo>
                              <a:pt x="45" y="29"/>
                            </a:lnTo>
                            <a:lnTo>
                              <a:pt x="0" y="29"/>
                            </a:lnTo>
                            <a:lnTo>
                              <a:pt x="9"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39" name="Freeform 244"/>
                      <p:cNvSpPr>
                        <a:spLocks noChangeAspect="1"/>
                      </p:cNvSpPr>
                      <p:nvPr/>
                    </p:nvSpPr>
                    <p:spPr bwMode="auto">
                      <a:xfrm>
                        <a:off x="1305" y="1917"/>
                        <a:ext cx="29" cy="48"/>
                      </a:xfrm>
                      <a:custGeom>
                        <a:avLst/>
                        <a:gdLst>
                          <a:gd name="T0" fmla="*/ 28 w 29"/>
                          <a:gd name="T1" fmla="*/ 9 h 48"/>
                          <a:gd name="T2" fmla="*/ 28 w 29"/>
                          <a:gd name="T3" fmla="*/ 38 h 48"/>
                          <a:gd name="T4" fmla="*/ 0 w 29"/>
                          <a:gd name="T5" fmla="*/ 47 h 48"/>
                          <a:gd name="T6" fmla="*/ 0 w 29"/>
                          <a:gd name="T7" fmla="*/ 0 h 48"/>
                          <a:gd name="T8" fmla="*/ 28 w 29"/>
                          <a:gd name="T9" fmla="*/ 9 h 48"/>
                          <a:gd name="T10" fmla="*/ 0 60000 65536"/>
                          <a:gd name="T11" fmla="*/ 0 60000 65536"/>
                          <a:gd name="T12" fmla="*/ 0 60000 65536"/>
                          <a:gd name="T13" fmla="*/ 0 60000 65536"/>
                          <a:gd name="T14" fmla="*/ 0 60000 65536"/>
                          <a:gd name="T15" fmla="*/ 0 w 29"/>
                          <a:gd name="T16" fmla="*/ 0 h 48"/>
                          <a:gd name="T17" fmla="*/ 29 w 29"/>
                          <a:gd name="T18" fmla="*/ 48 h 48"/>
                        </a:gdLst>
                        <a:ahLst/>
                        <a:cxnLst>
                          <a:cxn ang="T10">
                            <a:pos x="T0" y="T1"/>
                          </a:cxn>
                          <a:cxn ang="T11">
                            <a:pos x="T2" y="T3"/>
                          </a:cxn>
                          <a:cxn ang="T12">
                            <a:pos x="T4" y="T5"/>
                          </a:cxn>
                          <a:cxn ang="T13">
                            <a:pos x="T6" y="T7"/>
                          </a:cxn>
                          <a:cxn ang="T14">
                            <a:pos x="T8" y="T9"/>
                          </a:cxn>
                        </a:cxnLst>
                        <a:rect l="T15" t="T16" r="T17" b="T18"/>
                        <a:pathLst>
                          <a:path w="29" h="48">
                            <a:moveTo>
                              <a:pt x="28" y="9"/>
                            </a:moveTo>
                            <a:lnTo>
                              <a:pt x="28" y="38"/>
                            </a:lnTo>
                            <a:lnTo>
                              <a:pt x="0" y="47"/>
                            </a:lnTo>
                            <a:lnTo>
                              <a:pt x="0" y="0"/>
                            </a:lnTo>
                            <a:lnTo>
                              <a:pt x="28" y="9"/>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40" name="Freeform 245"/>
                      <p:cNvSpPr>
                        <a:spLocks noChangeAspect="1"/>
                      </p:cNvSpPr>
                      <p:nvPr/>
                    </p:nvSpPr>
                    <p:spPr bwMode="auto">
                      <a:xfrm>
                        <a:off x="1116" y="1917"/>
                        <a:ext cx="29" cy="48"/>
                      </a:xfrm>
                      <a:custGeom>
                        <a:avLst/>
                        <a:gdLst>
                          <a:gd name="T0" fmla="*/ 0 w 29"/>
                          <a:gd name="T1" fmla="*/ 9 h 48"/>
                          <a:gd name="T2" fmla="*/ 0 w 29"/>
                          <a:gd name="T3" fmla="*/ 38 h 48"/>
                          <a:gd name="T4" fmla="*/ 28 w 29"/>
                          <a:gd name="T5" fmla="*/ 47 h 48"/>
                          <a:gd name="T6" fmla="*/ 28 w 29"/>
                          <a:gd name="T7" fmla="*/ 0 h 48"/>
                          <a:gd name="T8" fmla="*/ 0 w 29"/>
                          <a:gd name="T9" fmla="*/ 9 h 48"/>
                          <a:gd name="T10" fmla="*/ 0 60000 65536"/>
                          <a:gd name="T11" fmla="*/ 0 60000 65536"/>
                          <a:gd name="T12" fmla="*/ 0 60000 65536"/>
                          <a:gd name="T13" fmla="*/ 0 60000 65536"/>
                          <a:gd name="T14" fmla="*/ 0 60000 65536"/>
                          <a:gd name="T15" fmla="*/ 0 w 29"/>
                          <a:gd name="T16" fmla="*/ 0 h 48"/>
                          <a:gd name="T17" fmla="*/ 29 w 29"/>
                          <a:gd name="T18" fmla="*/ 48 h 48"/>
                        </a:gdLst>
                        <a:ahLst/>
                        <a:cxnLst>
                          <a:cxn ang="T10">
                            <a:pos x="T0" y="T1"/>
                          </a:cxn>
                          <a:cxn ang="T11">
                            <a:pos x="T2" y="T3"/>
                          </a:cxn>
                          <a:cxn ang="T12">
                            <a:pos x="T4" y="T5"/>
                          </a:cxn>
                          <a:cxn ang="T13">
                            <a:pos x="T6" y="T7"/>
                          </a:cxn>
                          <a:cxn ang="T14">
                            <a:pos x="T8" y="T9"/>
                          </a:cxn>
                        </a:cxnLst>
                        <a:rect l="T15" t="T16" r="T17" b="T18"/>
                        <a:pathLst>
                          <a:path w="29" h="48">
                            <a:moveTo>
                              <a:pt x="0" y="9"/>
                            </a:moveTo>
                            <a:lnTo>
                              <a:pt x="0" y="38"/>
                            </a:lnTo>
                            <a:lnTo>
                              <a:pt x="28" y="47"/>
                            </a:lnTo>
                            <a:lnTo>
                              <a:pt x="28" y="0"/>
                            </a:lnTo>
                            <a:lnTo>
                              <a:pt x="0" y="9"/>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41" name="Freeform 246"/>
                      <p:cNvSpPr>
                        <a:spLocks noChangeAspect="1"/>
                      </p:cNvSpPr>
                      <p:nvPr/>
                    </p:nvSpPr>
                    <p:spPr bwMode="auto">
                      <a:xfrm>
                        <a:off x="1134" y="1855"/>
                        <a:ext cx="48" cy="48"/>
                      </a:xfrm>
                      <a:custGeom>
                        <a:avLst/>
                        <a:gdLst>
                          <a:gd name="T0" fmla="*/ 16 w 48"/>
                          <a:gd name="T1" fmla="*/ 47 h 48"/>
                          <a:gd name="T2" fmla="*/ 47 w 48"/>
                          <a:gd name="T3" fmla="*/ 13 h 48"/>
                          <a:gd name="T4" fmla="*/ 18 w 48"/>
                          <a:gd name="T5" fmla="*/ 0 h 48"/>
                          <a:gd name="T6" fmla="*/ 0 w 48"/>
                          <a:gd name="T7" fmla="*/ 20 h 48"/>
                          <a:gd name="T8" fmla="*/ 16 w 48"/>
                          <a:gd name="T9" fmla="*/ 47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16" y="47"/>
                            </a:moveTo>
                            <a:lnTo>
                              <a:pt x="47" y="13"/>
                            </a:lnTo>
                            <a:lnTo>
                              <a:pt x="18" y="0"/>
                            </a:lnTo>
                            <a:lnTo>
                              <a:pt x="0" y="20"/>
                            </a:lnTo>
                            <a:lnTo>
                              <a:pt x="16" y="47"/>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42" name="Freeform 247"/>
                      <p:cNvSpPr>
                        <a:spLocks noChangeAspect="1"/>
                      </p:cNvSpPr>
                      <p:nvPr/>
                    </p:nvSpPr>
                    <p:spPr bwMode="auto">
                      <a:xfrm>
                        <a:off x="1267" y="1856"/>
                        <a:ext cx="48" cy="48"/>
                      </a:xfrm>
                      <a:custGeom>
                        <a:avLst/>
                        <a:gdLst>
                          <a:gd name="T0" fmla="*/ 31 w 48"/>
                          <a:gd name="T1" fmla="*/ 47 h 48"/>
                          <a:gd name="T2" fmla="*/ 0 w 48"/>
                          <a:gd name="T3" fmla="*/ 13 h 48"/>
                          <a:gd name="T4" fmla="*/ 28 w 48"/>
                          <a:gd name="T5" fmla="*/ 0 h 48"/>
                          <a:gd name="T6" fmla="*/ 47 w 48"/>
                          <a:gd name="T7" fmla="*/ 20 h 48"/>
                          <a:gd name="T8" fmla="*/ 31 w 48"/>
                          <a:gd name="T9" fmla="*/ 47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31" y="47"/>
                            </a:moveTo>
                            <a:lnTo>
                              <a:pt x="0" y="13"/>
                            </a:lnTo>
                            <a:lnTo>
                              <a:pt x="28" y="0"/>
                            </a:lnTo>
                            <a:lnTo>
                              <a:pt x="47" y="20"/>
                            </a:lnTo>
                            <a:lnTo>
                              <a:pt x="31" y="47"/>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43" name="Freeform 248"/>
                      <p:cNvSpPr>
                        <a:spLocks noChangeAspect="1"/>
                      </p:cNvSpPr>
                      <p:nvPr/>
                    </p:nvSpPr>
                    <p:spPr bwMode="auto">
                      <a:xfrm>
                        <a:off x="1136" y="1979"/>
                        <a:ext cx="47" cy="49"/>
                      </a:xfrm>
                      <a:custGeom>
                        <a:avLst/>
                        <a:gdLst>
                          <a:gd name="T0" fmla="*/ 15 w 47"/>
                          <a:gd name="T1" fmla="*/ 0 h 49"/>
                          <a:gd name="T2" fmla="*/ 46 w 47"/>
                          <a:gd name="T3" fmla="*/ 35 h 49"/>
                          <a:gd name="T4" fmla="*/ 18 w 47"/>
                          <a:gd name="T5" fmla="*/ 48 h 49"/>
                          <a:gd name="T6" fmla="*/ 0 w 47"/>
                          <a:gd name="T7" fmla="*/ 27 h 49"/>
                          <a:gd name="T8" fmla="*/ 15 w 47"/>
                          <a:gd name="T9" fmla="*/ 0 h 49"/>
                          <a:gd name="T10" fmla="*/ 0 60000 65536"/>
                          <a:gd name="T11" fmla="*/ 0 60000 65536"/>
                          <a:gd name="T12" fmla="*/ 0 60000 65536"/>
                          <a:gd name="T13" fmla="*/ 0 60000 65536"/>
                          <a:gd name="T14" fmla="*/ 0 60000 65536"/>
                          <a:gd name="T15" fmla="*/ 0 w 47"/>
                          <a:gd name="T16" fmla="*/ 0 h 49"/>
                          <a:gd name="T17" fmla="*/ 47 w 47"/>
                          <a:gd name="T18" fmla="*/ 49 h 49"/>
                        </a:gdLst>
                        <a:ahLst/>
                        <a:cxnLst>
                          <a:cxn ang="T10">
                            <a:pos x="T0" y="T1"/>
                          </a:cxn>
                          <a:cxn ang="T11">
                            <a:pos x="T2" y="T3"/>
                          </a:cxn>
                          <a:cxn ang="T12">
                            <a:pos x="T4" y="T5"/>
                          </a:cxn>
                          <a:cxn ang="T13">
                            <a:pos x="T6" y="T7"/>
                          </a:cxn>
                          <a:cxn ang="T14">
                            <a:pos x="T8" y="T9"/>
                          </a:cxn>
                        </a:cxnLst>
                        <a:rect l="T15" t="T16" r="T17" b="T18"/>
                        <a:pathLst>
                          <a:path w="47" h="49">
                            <a:moveTo>
                              <a:pt x="15" y="0"/>
                            </a:moveTo>
                            <a:lnTo>
                              <a:pt x="46" y="35"/>
                            </a:lnTo>
                            <a:lnTo>
                              <a:pt x="18" y="48"/>
                            </a:lnTo>
                            <a:lnTo>
                              <a:pt x="0" y="27"/>
                            </a:lnTo>
                            <a:lnTo>
                              <a:pt x="15"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44" name="Freeform 249"/>
                      <p:cNvSpPr>
                        <a:spLocks noChangeAspect="1"/>
                      </p:cNvSpPr>
                      <p:nvPr/>
                    </p:nvSpPr>
                    <p:spPr bwMode="auto">
                      <a:xfrm>
                        <a:off x="1266" y="1979"/>
                        <a:ext cx="48" cy="47"/>
                      </a:xfrm>
                      <a:custGeom>
                        <a:avLst/>
                        <a:gdLst>
                          <a:gd name="T0" fmla="*/ 31 w 48"/>
                          <a:gd name="T1" fmla="*/ 0 h 47"/>
                          <a:gd name="T2" fmla="*/ 0 w 48"/>
                          <a:gd name="T3" fmla="*/ 34 h 47"/>
                          <a:gd name="T4" fmla="*/ 29 w 48"/>
                          <a:gd name="T5" fmla="*/ 46 h 47"/>
                          <a:gd name="T6" fmla="*/ 47 w 48"/>
                          <a:gd name="T7" fmla="*/ 27 h 47"/>
                          <a:gd name="T8" fmla="*/ 31 w 48"/>
                          <a:gd name="T9" fmla="*/ 0 h 47"/>
                          <a:gd name="T10" fmla="*/ 0 60000 65536"/>
                          <a:gd name="T11" fmla="*/ 0 60000 65536"/>
                          <a:gd name="T12" fmla="*/ 0 60000 65536"/>
                          <a:gd name="T13" fmla="*/ 0 60000 65536"/>
                          <a:gd name="T14" fmla="*/ 0 60000 65536"/>
                          <a:gd name="T15" fmla="*/ 0 w 48"/>
                          <a:gd name="T16" fmla="*/ 0 h 47"/>
                          <a:gd name="T17" fmla="*/ 48 w 48"/>
                          <a:gd name="T18" fmla="*/ 47 h 47"/>
                        </a:gdLst>
                        <a:ahLst/>
                        <a:cxnLst>
                          <a:cxn ang="T10">
                            <a:pos x="T0" y="T1"/>
                          </a:cxn>
                          <a:cxn ang="T11">
                            <a:pos x="T2" y="T3"/>
                          </a:cxn>
                          <a:cxn ang="T12">
                            <a:pos x="T4" y="T5"/>
                          </a:cxn>
                          <a:cxn ang="T13">
                            <a:pos x="T6" y="T7"/>
                          </a:cxn>
                          <a:cxn ang="T14">
                            <a:pos x="T8" y="T9"/>
                          </a:cxn>
                        </a:cxnLst>
                        <a:rect l="T15" t="T16" r="T17" b="T18"/>
                        <a:pathLst>
                          <a:path w="48" h="47">
                            <a:moveTo>
                              <a:pt x="31" y="0"/>
                            </a:moveTo>
                            <a:lnTo>
                              <a:pt x="0" y="34"/>
                            </a:lnTo>
                            <a:lnTo>
                              <a:pt x="29" y="46"/>
                            </a:lnTo>
                            <a:lnTo>
                              <a:pt x="47" y="27"/>
                            </a:lnTo>
                            <a:lnTo>
                              <a:pt x="31"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45" name="Freeform 250"/>
                      <p:cNvSpPr>
                        <a:spLocks noChangeAspect="1"/>
                      </p:cNvSpPr>
                      <p:nvPr/>
                    </p:nvSpPr>
                    <p:spPr bwMode="auto">
                      <a:xfrm>
                        <a:off x="1204" y="2022"/>
                        <a:ext cx="46" cy="29"/>
                      </a:xfrm>
                      <a:custGeom>
                        <a:avLst/>
                        <a:gdLst>
                          <a:gd name="T0" fmla="*/ 9 w 46"/>
                          <a:gd name="T1" fmla="*/ 28 h 29"/>
                          <a:gd name="T2" fmla="*/ 36 w 46"/>
                          <a:gd name="T3" fmla="*/ 28 h 29"/>
                          <a:gd name="T4" fmla="*/ 45 w 46"/>
                          <a:gd name="T5" fmla="*/ 0 h 29"/>
                          <a:gd name="T6" fmla="*/ 0 w 46"/>
                          <a:gd name="T7" fmla="*/ 0 h 29"/>
                          <a:gd name="T8" fmla="*/ 9 w 46"/>
                          <a:gd name="T9" fmla="*/ 28 h 29"/>
                          <a:gd name="T10" fmla="*/ 0 60000 65536"/>
                          <a:gd name="T11" fmla="*/ 0 60000 65536"/>
                          <a:gd name="T12" fmla="*/ 0 60000 65536"/>
                          <a:gd name="T13" fmla="*/ 0 60000 65536"/>
                          <a:gd name="T14" fmla="*/ 0 60000 65536"/>
                          <a:gd name="T15" fmla="*/ 0 w 46"/>
                          <a:gd name="T16" fmla="*/ 0 h 29"/>
                          <a:gd name="T17" fmla="*/ 46 w 46"/>
                          <a:gd name="T18" fmla="*/ 29 h 29"/>
                        </a:gdLst>
                        <a:ahLst/>
                        <a:cxnLst>
                          <a:cxn ang="T10">
                            <a:pos x="T0" y="T1"/>
                          </a:cxn>
                          <a:cxn ang="T11">
                            <a:pos x="T2" y="T3"/>
                          </a:cxn>
                          <a:cxn ang="T12">
                            <a:pos x="T4" y="T5"/>
                          </a:cxn>
                          <a:cxn ang="T13">
                            <a:pos x="T6" y="T7"/>
                          </a:cxn>
                          <a:cxn ang="T14">
                            <a:pos x="T8" y="T9"/>
                          </a:cxn>
                        </a:cxnLst>
                        <a:rect l="T15" t="T16" r="T17" b="T18"/>
                        <a:pathLst>
                          <a:path w="46" h="29">
                            <a:moveTo>
                              <a:pt x="9" y="28"/>
                            </a:moveTo>
                            <a:lnTo>
                              <a:pt x="36" y="28"/>
                            </a:lnTo>
                            <a:lnTo>
                              <a:pt x="45" y="0"/>
                            </a:lnTo>
                            <a:lnTo>
                              <a:pt x="0" y="0"/>
                            </a:lnTo>
                            <a:lnTo>
                              <a:pt x="9" y="28"/>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sp>
                  <p:nvSpPr>
                    <p:cNvPr id="199137" name="Oval 251"/>
                    <p:cNvSpPr>
                      <a:spLocks noChangeAspect="1" noChangeArrowheads="1"/>
                    </p:cNvSpPr>
                    <p:nvPr/>
                  </p:nvSpPr>
                  <p:spPr bwMode="auto">
                    <a:xfrm>
                      <a:off x="1144" y="1857"/>
                      <a:ext cx="158" cy="160"/>
                    </a:xfrm>
                    <a:prstGeom prst="ellipse">
                      <a:avLst/>
                    </a:prstGeom>
                    <a:solidFill>
                      <a:srgbClr val="808080"/>
                    </a:solidFill>
                    <a:ln w="12700">
                      <a:solidFill>
                        <a:srgbClr val="808080"/>
                      </a:solidFill>
                      <a:round/>
                      <a:headEnd/>
                      <a:tailEnd/>
                    </a:ln>
                  </p:spPr>
                  <p:txBody>
                    <a:bodyPr wrap="none" anchor="ctr"/>
                    <a:lstStyle/>
                    <a:p>
                      <a:pPr eaLnBrk="0" hangingPunct="0"/>
                      <a:endParaRPr lang="en-US">
                        <a:solidFill>
                          <a:schemeClr val="bg1">
                            <a:lumMod val="50000"/>
                          </a:schemeClr>
                        </a:solidFill>
                      </a:endParaRPr>
                    </a:p>
                  </p:txBody>
                </p:sp>
              </p:grpSp>
              <p:grpSp>
                <p:nvGrpSpPr>
                  <p:cNvPr id="199121" name="Group 252"/>
                  <p:cNvGrpSpPr>
                    <a:grpSpLocks noChangeAspect="1"/>
                  </p:cNvGrpSpPr>
                  <p:nvPr/>
                </p:nvGrpSpPr>
                <p:grpSpPr bwMode="auto">
                  <a:xfrm>
                    <a:off x="1106" y="1821"/>
                    <a:ext cx="217" cy="221"/>
                    <a:chOff x="1106" y="1821"/>
                    <a:chExt cx="217" cy="221"/>
                  </a:xfrm>
                </p:grpSpPr>
                <p:grpSp>
                  <p:nvGrpSpPr>
                    <p:cNvPr id="199122" name="Group 253"/>
                    <p:cNvGrpSpPr>
                      <a:grpSpLocks noChangeAspect="1"/>
                    </p:cNvGrpSpPr>
                    <p:nvPr/>
                  </p:nvGrpSpPr>
                  <p:grpSpPr bwMode="auto">
                    <a:xfrm>
                      <a:off x="1106" y="1821"/>
                      <a:ext cx="217" cy="221"/>
                      <a:chOff x="1106" y="1821"/>
                      <a:chExt cx="217" cy="221"/>
                    </a:xfrm>
                  </p:grpSpPr>
                  <p:grpSp>
                    <p:nvGrpSpPr>
                      <p:cNvPr id="199126" name="Group 254"/>
                      <p:cNvGrpSpPr>
                        <a:grpSpLocks noChangeAspect="1"/>
                      </p:cNvGrpSpPr>
                      <p:nvPr/>
                    </p:nvGrpSpPr>
                    <p:grpSpPr bwMode="auto">
                      <a:xfrm>
                        <a:off x="1106" y="1821"/>
                        <a:ext cx="217" cy="221"/>
                        <a:chOff x="1106" y="1821"/>
                        <a:chExt cx="217" cy="221"/>
                      </a:xfrm>
                    </p:grpSpPr>
                    <p:sp>
                      <p:nvSpPr>
                        <p:cNvPr id="199128" name="Freeform 255"/>
                        <p:cNvSpPr>
                          <a:spLocks noChangeAspect="1"/>
                        </p:cNvSpPr>
                        <p:nvPr/>
                      </p:nvSpPr>
                      <p:spPr bwMode="auto">
                        <a:xfrm>
                          <a:off x="1193" y="1821"/>
                          <a:ext cx="46" cy="28"/>
                        </a:xfrm>
                        <a:custGeom>
                          <a:avLst/>
                          <a:gdLst>
                            <a:gd name="T0" fmla="*/ 9 w 46"/>
                            <a:gd name="T1" fmla="*/ 0 h 28"/>
                            <a:gd name="T2" fmla="*/ 36 w 46"/>
                            <a:gd name="T3" fmla="*/ 0 h 28"/>
                            <a:gd name="T4" fmla="*/ 45 w 46"/>
                            <a:gd name="T5" fmla="*/ 27 h 28"/>
                            <a:gd name="T6" fmla="*/ 0 w 46"/>
                            <a:gd name="T7" fmla="*/ 27 h 28"/>
                            <a:gd name="T8" fmla="*/ 9 w 46"/>
                            <a:gd name="T9" fmla="*/ 0 h 28"/>
                            <a:gd name="T10" fmla="*/ 0 60000 65536"/>
                            <a:gd name="T11" fmla="*/ 0 60000 65536"/>
                            <a:gd name="T12" fmla="*/ 0 60000 65536"/>
                            <a:gd name="T13" fmla="*/ 0 60000 65536"/>
                            <a:gd name="T14" fmla="*/ 0 60000 65536"/>
                            <a:gd name="T15" fmla="*/ 0 w 46"/>
                            <a:gd name="T16" fmla="*/ 0 h 28"/>
                            <a:gd name="T17" fmla="*/ 46 w 46"/>
                            <a:gd name="T18" fmla="*/ 28 h 28"/>
                          </a:gdLst>
                          <a:ahLst/>
                          <a:cxnLst>
                            <a:cxn ang="T10">
                              <a:pos x="T0" y="T1"/>
                            </a:cxn>
                            <a:cxn ang="T11">
                              <a:pos x="T2" y="T3"/>
                            </a:cxn>
                            <a:cxn ang="T12">
                              <a:pos x="T4" y="T5"/>
                            </a:cxn>
                            <a:cxn ang="T13">
                              <a:pos x="T6" y="T7"/>
                            </a:cxn>
                            <a:cxn ang="T14">
                              <a:pos x="T8" y="T9"/>
                            </a:cxn>
                          </a:cxnLst>
                          <a:rect l="T15" t="T16" r="T17" b="T18"/>
                          <a:pathLst>
                            <a:path w="46" h="28">
                              <a:moveTo>
                                <a:pt x="9" y="0"/>
                              </a:moveTo>
                              <a:lnTo>
                                <a:pt x="36" y="0"/>
                              </a:lnTo>
                              <a:lnTo>
                                <a:pt x="45" y="27"/>
                              </a:lnTo>
                              <a:lnTo>
                                <a:pt x="0" y="27"/>
                              </a:lnTo>
                              <a:lnTo>
                                <a:pt x="9" y="0"/>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29" name="Freeform 256"/>
                        <p:cNvSpPr>
                          <a:spLocks noChangeAspect="1"/>
                        </p:cNvSpPr>
                        <p:nvPr/>
                      </p:nvSpPr>
                      <p:spPr bwMode="auto">
                        <a:xfrm>
                          <a:off x="1294" y="1908"/>
                          <a:ext cx="29" cy="48"/>
                        </a:xfrm>
                        <a:custGeom>
                          <a:avLst/>
                          <a:gdLst>
                            <a:gd name="T0" fmla="*/ 28 w 29"/>
                            <a:gd name="T1" fmla="*/ 9 h 48"/>
                            <a:gd name="T2" fmla="*/ 28 w 29"/>
                            <a:gd name="T3" fmla="*/ 37 h 48"/>
                            <a:gd name="T4" fmla="*/ 0 w 29"/>
                            <a:gd name="T5" fmla="*/ 47 h 48"/>
                            <a:gd name="T6" fmla="*/ 0 w 29"/>
                            <a:gd name="T7" fmla="*/ 0 h 48"/>
                            <a:gd name="T8" fmla="*/ 28 w 29"/>
                            <a:gd name="T9" fmla="*/ 9 h 48"/>
                            <a:gd name="T10" fmla="*/ 0 60000 65536"/>
                            <a:gd name="T11" fmla="*/ 0 60000 65536"/>
                            <a:gd name="T12" fmla="*/ 0 60000 65536"/>
                            <a:gd name="T13" fmla="*/ 0 60000 65536"/>
                            <a:gd name="T14" fmla="*/ 0 60000 65536"/>
                            <a:gd name="T15" fmla="*/ 0 w 29"/>
                            <a:gd name="T16" fmla="*/ 0 h 48"/>
                            <a:gd name="T17" fmla="*/ 29 w 29"/>
                            <a:gd name="T18" fmla="*/ 48 h 48"/>
                          </a:gdLst>
                          <a:ahLst/>
                          <a:cxnLst>
                            <a:cxn ang="T10">
                              <a:pos x="T0" y="T1"/>
                            </a:cxn>
                            <a:cxn ang="T11">
                              <a:pos x="T2" y="T3"/>
                            </a:cxn>
                            <a:cxn ang="T12">
                              <a:pos x="T4" y="T5"/>
                            </a:cxn>
                            <a:cxn ang="T13">
                              <a:pos x="T6" y="T7"/>
                            </a:cxn>
                            <a:cxn ang="T14">
                              <a:pos x="T8" y="T9"/>
                            </a:cxn>
                          </a:cxnLst>
                          <a:rect l="T15" t="T16" r="T17" b="T18"/>
                          <a:pathLst>
                            <a:path w="29" h="48">
                              <a:moveTo>
                                <a:pt x="28" y="9"/>
                              </a:moveTo>
                              <a:lnTo>
                                <a:pt x="28" y="37"/>
                              </a:lnTo>
                              <a:lnTo>
                                <a:pt x="0" y="47"/>
                              </a:lnTo>
                              <a:lnTo>
                                <a:pt x="0" y="0"/>
                              </a:lnTo>
                              <a:lnTo>
                                <a:pt x="28" y="9"/>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30" name="Freeform 257"/>
                        <p:cNvSpPr>
                          <a:spLocks noChangeAspect="1"/>
                        </p:cNvSpPr>
                        <p:nvPr/>
                      </p:nvSpPr>
                      <p:spPr bwMode="auto">
                        <a:xfrm>
                          <a:off x="1106" y="1908"/>
                          <a:ext cx="28" cy="48"/>
                        </a:xfrm>
                        <a:custGeom>
                          <a:avLst/>
                          <a:gdLst>
                            <a:gd name="T0" fmla="*/ 0 w 28"/>
                            <a:gd name="T1" fmla="*/ 9 h 48"/>
                            <a:gd name="T2" fmla="*/ 0 w 28"/>
                            <a:gd name="T3" fmla="*/ 37 h 48"/>
                            <a:gd name="T4" fmla="*/ 27 w 28"/>
                            <a:gd name="T5" fmla="*/ 47 h 48"/>
                            <a:gd name="T6" fmla="*/ 27 w 28"/>
                            <a:gd name="T7" fmla="*/ 0 h 48"/>
                            <a:gd name="T8" fmla="*/ 0 w 28"/>
                            <a:gd name="T9" fmla="*/ 9 h 48"/>
                            <a:gd name="T10" fmla="*/ 0 60000 65536"/>
                            <a:gd name="T11" fmla="*/ 0 60000 65536"/>
                            <a:gd name="T12" fmla="*/ 0 60000 65536"/>
                            <a:gd name="T13" fmla="*/ 0 60000 65536"/>
                            <a:gd name="T14" fmla="*/ 0 60000 65536"/>
                            <a:gd name="T15" fmla="*/ 0 w 28"/>
                            <a:gd name="T16" fmla="*/ 0 h 48"/>
                            <a:gd name="T17" fmla="*/ 28 w 28"/>
                            <a:gd name="T18" fmla="*/ 48 h 48"/>
                          </a:gdLst>
                          <a:ahLst/>
                          <a:cxnLst>
                            <a:cxn ang="T10">
                              <a:pos x="T0" y="T1"/>
                            </a:cxn>
                            <a:cxn ang="T11">
                              <a:pos x="T2" y="T3"/>
                            </a:cxn>
                            <a:cxn ang="T12">
                              <a:pos x="T4" y="T5"/>
                            </a:cxn>
                            <a:cxn ang="T13">
                              <a:pos x="T6" y="T7"/>
                            </a:cxn>
                            <a:cxn ang="T14">
                              <a:pos x="T8" y="T9"/>
                            </a:cxn>
                          </a:cxnLst>
                          <a:rect l="T15" t="T16" r="T17" b="T18"/>
                          <a:pathLst>
                            <a:path w="28" h="48">
                              <a:moveTo>
                                <a:pt x="0" y="9"/>
                              </a:moveTo>
                              <a:lnTo>
                                <a:pt x="0" y="37"/>
                              </a:lnTo>
                              <a:lnTo>
                                <a:pt x="27" y="47"/>
                              </a:lnTo>
                              <a:lnTo>
                                <a:pt x="27" y="0"/>
                              </a:lnTo>
                              <a:lnTo>
                                <a:pt x="0" y="9"/>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31" name="Freeform 258"/>
                        <p:cNvSpPr>
                          <a:spLocks noChangeAspect="1"/>
                        </p:cNvSpPr>
                        <p:nvPr/>
                      </p:nvSpPr>
                      <p:spPr bwMode="auto">
                        <a:xfrm>
                          <a:off x="1123" y="1845"/>
                          <a:ext cx="48" cy="48"/>
                        </a:xfrm>
                        <a:custGeom>
                          <a:avLst/>
                          <a:gdLst>
                            <a:gd name="T0" fmla="*/ 17 w 48"/>
                            <a:gd name="T1" fmla="*/ 47 h 48"/>
                            <a:gd name="T2" fmla="*/ 47 w 48"/>
                            <a:gd name="T3" fmla="*/ 13 h 48"/>
                            <a:gd name="T4" fmla="*/ 19 w 48"/>
                            <a:gd name="T5" fmla="*/ 0 h 48"/>
                            <a:gd name="T6" fmla="*/ 0 w 48"/>
                            <a:gd name="T7" fmla="*/ 20 h 48"/>
                            <a:gd name="T8" fmla="*/ 17 w 48"/>
                            <a:gd name="T9" fmla="*/ 47 h 48"/>
                            <a:gd name="T10" fmla="*/ 0 60000 65536"/>
                            <a:gd name="T11" fmla="*/ 0 60000 65536"/>
                            <a:gd name="T12" fmla="*/ 0 60000 65536"/>
                            <a:gd name="T13" fmla="*/ 0 60000 65536"/>
                            <a:gd name="T14" fmla="*/ 0 60000 65536"/>
                            <a:gd name="T15" fmla="*/ 0 w 48"/>
                            <a:gd name="T16" fmla="*/ 0 h 48"/>
                            <a:gd name="T17" fmla="*/ 48 w 48"/>
                            <a:gd name="T18" fmla="*/ 48 h 48"/>
                          </a:gdLst>
                          <a:ahLst/>
                          <a:cxnLst>
                            <a:cxn ang="T10">
                              <a:pos x="T0" y="T1"/>
                            </a:cxn>
                            <a:cxn ang="T11">
                              <a:pos x="T2" y="T3"/>
                            </a:cxn>
                            <a:cxn ang="T12">
                              <a:pos x="T4" y="T5"/>
                            </a:cxn>
                            <a:cxn ang="T13">
                              <a:pos x="T6" y="T7"/>
                            </a:cxn>
                            <a:cxn ang="T14">
                              <a:pos x="T8" y="T9"/>
                            </a:cxn>
                          </a:cxnLst>
                          <a:rect l="T15" t="T16" r="T17" b="T18"/>
                          <a:pathLst>
                            <a:path w="48" h="48">
                              <a:moveTo>
                                <a:pt x="17" y="47"/>
                              </a:moveTo>
                              <a:lnTo>
                                <a:pt x="47" y="13"/>
                              </a:lnTo>
                              <a:lnTo>
                                <a:pt x="19" y="0"/>
                              </a:lnTo>
                              <a:lnTo>
                                <a:pt x="0" y="20"/>
                              </a:lnTo>
                              <a:lnTo>
                                <a:pt x="17" y="47"/>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32" name="Freeform 259"/>
                        <p:cNvSpPr>
                          <a:spLocks noChangeAspect="1"/>
                        </p:cNvSpPr>
                        <p:nvPr/>
                      </p:nvSpPr>
                      <p:spPr bwMode="auto">
                        <a:xfrm>
                          <a:off x="1256" y="1846"/>
                          <a:ext cx="47" cy="49"/>
                        </a:xfrm>
                        <a:custGeom>
                          <a:avLst/>
                          <a:gdLst>
                            <a:gd name="T0" fmla="*/ 31 w 47"/>
                            <a:gd name="T1" fmla="*/ 48 h 49"/>
                            <a:gd name="T2" fmla="*/ 0 w 47"/>
                            <a:gd name="T3" fmla="*/ 13 h 49"/>
                            <a:gd name="T4" fmla="*/ 28 w 47"/>
                            <a:gd name="T5" fmla="*/ 0 h 49"/>
                            <a:gd name="T6" fmla="*/ 46 w 47"/>
                            <a:gd name="T7" fmla="*/ 21 h 49"/>
                            <a:gd name="T8" fmla="*/ 31 w 47"/>
                            <a:gd name="T9" fmla="*/ 48 h 49"/>
                            <a:gd name="T10" fmla="*/ 0 60000 65536"/>
                            <a:gd name="T11" fmla="*/ 0 60000 65536"/>
                            <a:gd name="T12" fmla="*/ 0 60000 65536"/>
                            <a:gd name="T13" fmla="*/ 0 60000 65536"/>
                            <a:gd name="T14" fmla="*/ 0 60000 65536"/>
                            <a:gd name="T15" fmla="*/ 0 w 47"/>
                            <a:gd name="T16" fmla="*/ 0 h 49"/>
                            <a:gd name="T17" fmla="*/ 47 w 47"/>
                            <a:gd name="T18" fmla="*/ 49 h 49"/>
                          </a:gdLst>
                          <a:ahLst/>
                          <a:cxnLst>
                            <a:cxn ang="T10">
                              <a:pos x="T0" y="T1"/>
                            </a:cxn>
                            <a:cxn ang="T11">
                              <a:pos x="T2" y="T3"/>
                            </a:cxn>
                            <a:cxn ang="T12">
                              <a:pos x="T4" y="T5"/>
                            </a:cxn>
                            <a:cxn ang="T13">
                              <a:pos x="T6" y="T7"/>
                            </a:cxn>
                            <a:cxn ang="T14">
                              <a:pos x="T8" y="T9"/>
                            </a:cxn>
                          </a:cxnLst>
                          <a:rect l="T15" t="T16" r="T17" b="T18"/>
                          <a:pathLst>
                            <a:path w="47" h="49">
                              <a:moveTo>
                                <a:pt x="31" y="48"/>
                              </a:moveTo>
                              <a:lnTo>
                                <a:pt x="0" y="13"/>
                              </a:lnTo>
                              <a:lnTo>
                                <a:pt x="28" y="0"/>
                              </a:lnTo>
                              <a:lnTo>
                                <a:pt x="46" y="21"/>
                              </a:lnTo>
                              <a:lnTo>
                                <a:pt x="31" y="48"/>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33" name="Freeform 260"/>
                        <p:cNvSpPr>
                          <a:spLocks noChangeAspect="1"/>
                        </p:cNvSpPr>
                        <p:nvPr/>
                      </p:nvSpPr>
                      <p:spPr bwMode="auto">
                        <a:xfrm>
                          <a:off x="1125" y="1970"/>
                          <a:ext cx="47" cy="47"/>
                        </a:xfrm>
                        <a:custGeom>
                          <a:avLst/>
                          <a:gdLst>
                            <a:gd name="T0" fmla="*/ 16 w 47"/>
                            <a:gd name="T1" fmla="*/ 0 h 47"/>
                            <a:gd name="T2" fmla="*/ 46 w 47"/>
                            <a:gd name="T3" fmla="*/ 34 h 47"/>
                            <a:gd name="T4" fmla="*/ 19 w 47"/>
                            <a:gd name="T5" fmla="*/ 46 h 47"/>
                            <a:gd name="T6" fmla="*/ 0 w 47"/>
                            <a:gd name="T7" fmla="*/ 27 h 47"/>
                            <a:gd name="T8" fmla="*/ 16 w 47"/>
                            <a:gd name="T9" fmla="*/ 0 h 47"/>
                            <a:gd name="T10" fmla="*/ 0 60000 65536"/>
                            <a:gd name="T11" fmla="*/ 0 60000 65536"/>
                            <a:gd name="T12" fmla="*/ 0 60000 65536"/>
                            <a:gd name="T13" fmla="*/ 0 60000 65536"/>
                            <a:gd name="T14" fmla="*/ 0 60000 65536"/>
                            <a:gd name="T15" fmla="*/ 0 w 47"/>
                            <a:gd name="T16" fmla="*/ 0 h 47"/>
                            <a:gd name="T17" fmla="*/ 47 w 47"/>
                            <a:gd name="T18" fmla="*/ 47 h 47"/>
                          </a:gdLst>
                          <a:ahLst/>
                          <a:cxnLst>
                            <a:cxn ang="T10">
                              <a:pos x="T0" y="T1"/>
                            </a:cxn>
                            <a:cxn ang="T11">
                              <a:pos x="T2" y="T3"/>
                            </a:cxn>
                            <a:cxn ang="T12">
                              <a:pos x="T4" y="T5"/>
                            </a:cxn>
                            <a:cxn ang="T13">
                              <a:pos x="T6" y="T7"/>
                            </a:cxn>
                            <a:cxn ang="T14">
                              <a:pos x="T8" y="T9"/>
                            </a:cxn>
                          </a:cxnLst>
                          <a:rect l="T15" t="T16" r="T17" b="T18"/>
                          <a:pathLst>
                            <a:path w="47" h="47">
                              <a:moveTo>
                                <a:pt x="16" y="0"/>
                              </a:moveTo>
                              <a:lnTo>
                                <a:pt x="46" y="34"/>
                              </a:lnTo>
                              <a:lnTo>
                                <a:pt x="19" y="46"/>
                              </a:lnTo>
                              <a:lnTo>
                                <a:pt x="0" y="27"/>
                              </a:lnTo>
                              <a:lnTo>
                                <a:pt x="16" y="0"/>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34" name="Freeform 261"/>
                        <p:cNvSpPr>
                          <a:spLocks noChangeAspect="1"/>
                        </p:cNvSpPr>
                        <p:nvPr/>
                      </p:nvSpPr>
                      <p:spPr bwMode="auto">
                        <a:xfrm>
                          <a:off x="1256" y="1969"/>
                          <a:ext cx="47" cy="48"/>
                        </a:xfrm>
                        <a:custGeom>
                          <a:avLst/>
                          <a:gdLst>
                            <a:gd name="T0" fmla="*/ 30 w 47"/>
                            <a:gd name="T1" fmla="*/ 0 h 48"/>
                            <a:gd name="T2" fmla="*/ 0 w 47"/>
                            <a:gd name="T3" fmla="*/ 35 h 48"/>
                            <a:gd name="T4" fmla="*/ 28 w 47"/>
                            <a:gd name="T5" fmla="*/ 47 h 48"/>
                            <a:gd name="T6" fmla="*/ 46 w 47"/>
                            <a:gd name="T7" fmla="*/ 27 h 48"/>
                            <a:gd name="T8" fmla="*/ 30 w 47"/>
                            <a:gd name="T9" fmla="*/ 0 h 48"/>
                            <a:gd name="T10" fmla="*/ 0 60000 65536"/>
                            <a:gd name="T11" fmla="*/ 0 60000 65536"/>
                            <a:gd name="T12" fmla="*/ 0 60000 65536"/>
                            <a:gd name="T13" fmla="*/ 0 60000 65536"/>
                            <a:gd name="T14" fmla="*/ 0 60000 65536"/>
                            <a:gd name="T15" fmla="*/ 0 w 47"/>
                            <a:gd name="T16" fmla="*/ 0 h 48"/>
                            <a:gd name="T17" fmla="*/ 47 w 47"/>
                            <a:gd name="T18" fmla="*/ 48 h 48"/>
                          </a:gdLst>
                          <a:ahLst/>
                          <a:cxnLst>
                            <a:cxn ang="T10">
                              <a:pos x="T0" y="T1"/>
                            </a:cxn>
                            <a:cxn ang="T11">
                              <a:pos x="T2" y="T3"/>
                            </a:cxn>
                            <a:cxn ang="T12">
                              <a:pos x="T4" y="T5"/>
                            </a:cxn>
                            <a:cxn ang="T13">
                              <a:pos x="T6" y="T7"/>
                            </a:cxn>
                            <a:cxn ang="T14">
                              <a:pos x="T8" y="T9"/>
                            </a:cxn>
                          </a:cxnLst>
                          <a:rect l="T15" t="T16" r="T17" b="T18"/>
                          <a:pathLst>
                            <a:path w="47" h="48">
                              <a:moveTo>
                                <a:pt x="30" y="0"/>
                              </a:moveTo>
                              <a:lnTo>
                                <a:pt x="0" y="35"/>
                              </a:lnTo>
                              <a:lnTo>
                                <a:pt x="28" y="47"/>
                              </a:lnTo>
                              <a:lnTo>
                                <a:pt x="46" y="27"/>
                              </a:lnTo>
                              <a:lnTo>
                                <a:pt x="30" y="0"/>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35" name="Freeform 262"/>
                        <p:cNvSpPr>
                          <a:spLocks noChangeAspect="1"/>
                        </p:cNvSpPr>
                        <p:nvPr/>
                      </p:nvSpPr>
                      <p:spPr bwMode="auto">
                        <a:xfrm>
                          <a:off x="1193" y="2013"/>
                          <a:ext cx="47" cy="29"/>
                        </a:xfrm>
                        <a:custGeom>
                          <a:avLst/>
                          <a:gdLst>
                            <a:gd name="T0" fmla="*/ 9 w 47"/>
                            <a:gd name="T1" fmla="*/ 28 h 29"/>
                            <a:gd name="T2" fmla="*/ 36 w 47"/>
                            <a:gd name="T3" fmla="*/ 28 h 29"/>
                            <a:gd name="T4" fmla="*/ 46 w 47"/>
                            <a:gd name="T5" fmla="*/ 0 h 29"/>
                            <a:gd name="T6" fmla="*/ 0 w 47"/>
                            <a:gd name="T7" fmla="*/ 0 h 29"/>
                            <a:gd name="T8" fmla="*/ 9 w 47"/>
                            <a:gd name="T9" fmla="*/ 28 h 29"/>
                            <a:gd name="T10" fmla="*/ 0 60000 65536"/>
                            <a:gd name="T11" fmla="*/ 0 60000 65536"/>
                            <a:gd name="T12" fmla="*/ 0 60000 65536"/>
                            <a:gd name="T13" fmla="*/ 0 60000 65536"/>
                            <a:gd name="T14" fmla="*/ 0 60000 65536"/>
                            <a:gd name="T15" fmla="*/ 0 w 47"/>
                            <a:gd name="T16" fmla="*/ 0 h 29"/>
                            <a:gd name="T17" fmla="*/ 47 w 47"/>
                            <a:gd name="T18" fmla="*/ 29 h 29"/>
                          </a:gdLst>
                          <a:ahLst/>
                          <a:cxnLst>
                            <a:cxn ang="T10">
                              <a:pos x="T0" y="T1"/>
                            </a:cxn>
                            <a:cxn ang="T11">
                              <a:pos x="T2" y="T3"/>
                            </a:cxn>
                            <a:cxn ang="T12">
                              <a:pos x="T4" y="T5"/>
                            </a:cxn>
                            <a:cxn ang="T13">
                              <a:pos x="T6" y="T7"/>
                            </a:cxn>
                            <a:cxn ang="T14">
                              <a:pos x="T8" y="T9"/>
                            </a:cxn>
                          </a:cxnLst>
                          <a:rect l="T15" t="T16" r="T17" b="T18"/>
                          <a:pathLst>
                            <a:path w="47" h="29">
                              <a:moveTo>
                                <a:pt x="9" y="28"/>
                              </a:moveTo>
                              <a:lnTo>
                                <a:pt x="36" y="28"/>
                              </a:lnTo>
                              <a:lnTo>
                                <a:pt x="46" y="0"/>
                              </a:lnTo>
                              <a:lnTo>
                                <a:pt x="0" y="0"/>
                              </a:lnTo>
                              <a:lnTo>
                                <a:pt x="9" y="28"/>
                              </a:lnTo>
                            </a:path>
                          </a:pathLst>
                        </a:custGeom>
                        <a:solidFill>
                          <a:srgbClr val="80800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sp>
                    <p:nvSpPr>
                      <p:cNvPr id="199127" name="Oval 263"/>
                      <p:cNvSpPr>
                        <a:spLocks noChangeAspect="1" noChangeArrowheads="1"/>
                      </p:cNvSpPr>
                      <p:nvPr/>
                    </p:nvSpPr>
                    <p:spPr bwMode="auto">
                      <a:xfrm>
                        <a:off x="1133" y="1847"/>
                        <a:ext cx="158" cy="161"/>
                      </a:xfrm>
                      <a:prstGeom prst="ellipse">
                        <a:avLst/>
                      </a:prstGeom>
                      <a:solidFill>
                        <a:srgbClr val="80800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nvGrpSpPr>
                    <p:cNvPr id="199123" name="Group 264"/>
                    <p:cNvGrpSpPr>
                      <a:grpSpLocks noChangeAspect="1"/>
                    </p:cNvGrpSpPr>
                    <p:nvPr/>
                  </p:nvGrpSpPr>
                  <p:grpSpPr bwMode="auto">
                    <a:xfrm>
                      <a:off x="1186" y="1902"/>
                      <a:ext cx="59" cy="60"/>
                      <a:chOff x="1186" y="1902"/>
                      <a:chExt cx="59" cy="60"/>
                    </a:xfrm>
                  </p:grpSpPr>
                  <p:sp>
                    <p:nvSpPr>
                      <p:cNvPr id="199124" name="Oval 265"/>
                      <p:cNvSpPr>
                        <a:spLocks noChangeAspect="1" noChangeArrowheads="1"/>
                      </p:cNvSpPr>
                      <p:nvPr/>
                    </p:nvSpPr>
                    <p:spPr bwMode="auto">
                      <a:xfrm>
                        <a:off x="1187" y="1904"/>
                        <a:ext cx="58" cy="58"/>
                      </a:xfrm>
                      <a:prstGeom prst="ellipse">
                        <a:avLst/>
                      </a:prstGeom>
                      <a:solidFill>
                        <a:srgbClr val="808080"/>
                      </a:solidFill>
                      <a:ln w="12700">
                        <a:noFill/>
                        <a:round/>
                        <a:headEnd/>
                        <a:tailEnd/>
                      </a:ln>
                    </p:spPr>
                    <p:txBody>
                      <a:bodyPr wrap="none" anchor="ctr"/>
                      <a:lstStyle/>
                      <a:p>
                        <a:pPr eaLnBrk="0" hangingPunct="0"/>
                        <a:endParaRPr lang="en-US">
                          <a:solidFill>
                            <a:schemeClr val="bg1">
                              <a:lumMod val="50000"/>
                            </a:schemeClr>
                          </a:solidFill>
                        </a:endParaRPr>
                      </a:p>
                    </p:txBody>
                  </p:sp>
                  <p:sp>
                    <p:nvSpPr>
                      <p:cNvPr id="199125" name="Oval 266"/>
                      <p:cNvSpPr>
                        <a:spLocks noChangeAspect="1" noChangeArrowheads="1"/>
                      </p:cNvSpPr>
                      <p:nvPr/>
                    </p:nvSpPr>
                    <p:spPr bwMode="auto">
                      <a:xfrm>
                        <a:off x="1186" y="1902"/>
                        <a:ext cx="52" cy="52"/>
                      </a:xfrm>
                      <a:prstGeom prst="ellipse">
                        <a:avLst/>
                      </a:prstGeom>
                      <a:solidFill>
                        <a:srgbClr val="80800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grpSp>
            <p:grpSp>
              <p:nvGrpSpPr>
                <p:cNvPr id="199093" name="Group 267"/>
                <p:cNvGrpSpPr>
                  <a:grpSpLocks noChangeAspect="1"/>
                </p:cNvGrpSpPr>
                <p:nvPr/>
              </p:nvGrpSpPr>
              <p:grpSpPr bwMode="auto">
                <a:xfrm>
                  <a:off x="1015" y="2055"/>
                  <a:ext cx="215" cy="214"/>
                  <a:chOff x="1015" y="2055"/>
                  <a:chExt cx="215" cy="214"/>
                </a:xfrm>
              </p:grpSpPr>
              <p:grpSp>
                <p:nvGrpSpPr>
                  <p:cNvPr id="199094" name="Group 268"/>
                  <p:cNvGrpSpPr>
                    <a:grpSpLocks noChangeAspect="1"/>
                  </p:cNvGrpSpPr>
                  <p:nvPr/>
                </p:nvGrpSpPr>
                <p:grpSpPr bwMode="auto">
                  <a:xfrm>
                    <a:off x="1026" y="2064"/>
                    <a:ext cx="204" cy="205"/>
                    <a:chOff x="1026" y="2064"/>
                    <a:chExt cx="204" cy="205"/>
                  </a:xfrm>
                </p:grpSpPr>
                <p:grpSp>
                  <p:nvGrpSpPr>
                    <p:cNvPr id="199110" name="Group 269"/>
                    <p:cNvGrpSpPr>
                      <a:grpSpLocks noChangeAspect="1"/>
                    </p:cNvGrpSpPr>
                    <p:nvPr/>
                  </p:nvGrpSpPr>
                  <p:grpSpPr bwMode="auto">
                    <a:xfrm>
                      <a:off x="1026" y="2064"/>
                      <a:ext cx="204" cy="205"/>
                      <a:chOff x="1026" y="2064"/>
                      <a:chExt cx="204" cy="205"/>
                    </a:xfrm>
                  </p:grpSpPr>
                  <p:sp>
                    <p:nvSpPr>
                      <p:cNvPr id="199112" name="Freeform 270"/>
                      <p:cNvSpPr>
                        <a:spLocks noChangeAspect="1"/>
                      </p:cNvSpPr>
                      <p:nvPr/>
                    </p:nvSpPr>
                    <p:spPr bwMode="auto">
                      <a:xfrm>
                        <a:off x="1108" y="2064"/>
                        <a:ext cx="43" cy="27"/>
                      </a:xfrm>
                      <a:custGeom>
                        <a:avLst/>
                        <a:gdLst>
                          <a:gd name="T0" fmla="*/ 9 w 43"/>
                          <a:gd name="T1" fmla="*/ 0 h 27"/>
                          <a:gd name="T2" fmla="*/ 34 w 43"/>
                          <a:gd name="T3" fmla="*/ 0 h 27"/>
                          <a:gd name="T4" fmla="*/ 42 w 43"/>
                          <a:gd name="T5" fmla="*/ 26 h 27"/>
                          <a:gd name="T6" fmla="*/ 0 w 43"/>
                          <a:gd name="T7" fmla="*/ 26 h 27"/>
                          <a:gd name="T8" fmla="*/ 9 w 43"/>
                          <a:gd name="T9" fmla="*/ 0 h 27"/>
                          <a:gd name="T10" fmla="*/ 0 60000 65536"/>
                          <a:gd name="T11" fmla="*/ 0 60000 65536"/>
                          <a:gd name="T12" fmla="*/ 0 60000 65536"/>
                          <a:gd name="T13" fmla="*/ 0 60000 65536"/>
                          <a:gd name="T14" fmla="*/ 0 60000 65536"/>
                          <a:gd name="T15" fmla="*/ 0 w 43"/>
                          <a:gd name="T16" fmla="*/ 0 h 27"/>
                          <a:gd name="T17" fmla="*/ 43 w 43"/>
                          <a:gd name="T18" fmla="*/ 27 h 27"/>
                        </a:gdLst>
                        <a:ahLst/>
                        <a:cxnLst>
                          <a:cxn ang="T10">
                            <a:pos x="T0" y="T1"/>
                          </a:cxn>
                          <a:cxn ang="T11">
                            <a:pos x="T2" y="T3"/>
                          </a:cxn>
                          <a:cxn ang="T12">
                            <a:pos x="T4" y="T5"/>
                          </a:cxn>
                          <a:cxn ang="T13">
                            <a:pos x="T6" y="T7"/>
                          </a:cxn>
                          <a:cxn ang="T14">
                            <a:pos x="T8" y="T9"/>
                          </a:cxn>
                        </a:cxnLst>
                        <a:rect l="T15" t="T16" r="T17" b="T18"/>
                        <a:pathLst>
                          <a:path w="43" h="27">
                            <a:moveTo>
                              <a:pt x="9" y="0"/>
                            </a:moveTo>
                            <a:lnTo>
                              <a:pt x="34" y="0"/>
                            </a:lnTo>
                            <a:lnTo>
                              <a:pt x="42" y="26"/>
                            </a:lnTo>
                            <a:lnTo>
                              <a:pt x="0" y="26"/>
                            </a:lnTo>
                            <a:lnTo>
                              <a:pt x="9"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13" name="Freeform 271"/>
                      <p:cNvSpPr>
                        <a:spLocks noChangeAspect="1"/>
                      </p:cNvSpPr>
                      <p:nvPr/>
                    </p:nvSpPr>
                    <p:spPr bwMode="auto">
                      <a:xfrm>
                        <a:off x="1204" y="2145"/>
                        <a:ext cx="26" cy="45"/>
                      </a:xfrm>
                      <a:custGeom>
                        <a:avLst/>
                        <a:gdLst>
                          <a:gd name="T0" fmla="*/ 25 w 26"/>
                          <a:gd name="T1" fmla="*/ 9 h 45"/>
                          <a:gd name="T2" fmla="*/ 25 w 26"/>
                          <a:gd name="T3" fmla="*/ 35 h 45"/>
                          <a:gd name="T4" fmla="*/ 0 w 26"/>
                          <a:gd name="T5" fmla="*/ 44 h 45"/>
                          <a:gd name="T6" fmla="*/ 0 w 26"/>
                          <a:gd name="T7" fmla="*/ 0 h 45"/>
                          <a:gd name="T8" fmla="*/ 25 w 26"/>
                          <a:gd name="T9" fmla="*/ 9 h 45"/>
                          <a:gd name="T10" fmla="*/ 0 60000 65536"/>
                          <a:gd name="T11" fmla="*/ 0 60000 65536"/>
                          <a:gd name="T12" fmla="*/ 0 60000 65536"/>
                          <a:gd name="T13" fmla="*/ 0 60000 65536"/>
                          <a:gd name="T14" fmla="*/ 0 60000 65536"/>
                          <a:gd name="T15" fmla="*/ 0 w 26"/>
                          <a:gd name="T16" fmla="*/ 0 h 45"/>
                          <a:gd name="T17" fmla="*/ 26 w 26"/>
                          <a:gd name="T18" fmla="*/ 45 h 45"/>
                        </a:gdLst>
                        <a:ahLst/>
                        <a:cxnLst>
                          <a:cxn ang="T10">
                            <a:pos x="T0" y="T1"/>
                          </a:cxn>
                          <a:cxn ang="T11">
                            <a:pos x="T2" y="T3"/>
                          </a:cxn>
                          <a:cxn ang="T12">
                            <a:pos x="T4" y="T5"/>
                          </a:cxn>
                          <a:cxn ang="T13">
                            <a:pos x="T6" y="T7"/>
                          </a:cxn>
                          <a:cxn ang="T14">
                            <a:pos x="T8" y="T9"/>
                          </a:cxn>
                        </a:cxnLst>
                        <a:rect l="T15" t="T16" r="T17" b="T18"/>
                        <a:pathLst>
                          <a:path w="26" h="45">
                            <a:moveTo>
                              <a:pt x="25" y="9"/>
                            </a:moveTo>
                            <a:lnTo>
                              <a:pt x="25" y="35"/>
                            </a:lnTo>
                            <a:lnTo>
                              <a:pt x="0" y="44"/>
                            </a:lnTo>
                            <a:lnTo>
                              <a:pt x="0" y="0"/>
                            </a:lnTo>
                            <a:lnTo>
                              <a:pt x="25" y="9"/>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14" name="Freeform 272"/>
                      <p:cNvSpPr>
                        <a:spLocks noChangeAspect="1"/>
                      </p:cNvSpPr>
                      <p:nvPr/>
                    </p:nvSpPr>
                    <p:spPr bwMode="auto">
                      <a:xfrm>
                        <a:off x="1026" y="2145"/>
                        <a:ext cx="26" cy="45"/>
                      </a:xfrm>
                      <a:custGeom>
                        <a:avLst/>
                        <a:gdLst>
                          <a:gd name="T0" fmla="*/ 0 w 26"/>
                          <a:gd name="T1" fmla="*/ 9 h 45"/>
                          <a:gd name="T2" fmla="*/ 0 w 26"/>
                          <a:gd name="T3" fmla="*/ 35 h 45"/>
                          <a:gd name="T4" fmla="*/ 25 w 26"/>
                          <a:gd name="T5" fmla="*/ 44 h 45"/>
                          <a:gd name="T6" fmla="*/ 25 w 26"/>
                          <a:gd name="T7" fmla="*/ 0 h 45"/>
                          <a:gd name="T8" fmla="*/ 0 w 26"/>
                          <a:gd name="T9" fmla="*/ 9 h 45"/>
                          <a:gd name="T10" fmla="*/ 0 60000 65536"/>
                          <a:gd name="T11" fmla="*/ 0 60000 65536"/>
                          <a:gd name="T12" fmla="*/ 0 60000 65536"/>
                          <a:gd name="T13" fmla="*/ 0 60000 65536"/>
                          <a:gd name="T14" fmla="*/ 0 60000 65536"/>
                          <a:gd name="T15" fmla="*/ 0 w 26"/>
                          <a:gd name="T16" fmla="*/ 0 h 45"/>
                          <a:gd name="T17" fmla="*/ 26 w 26"/>
                          <a:gd name="T18" fmla="*/ 45 h 45"/>
                        </a:gdLst>
                        <a:ahLst/>
                        <a:cxnLst>
                          <a:cxn ang="T10">
                            <a:pos x="T0" y="T1"/>
                          </a:cxn>
                          <a:cxn ang="T11">
                            <a:pos x="T2" y="T3"/>
                          </a:cxn>
                          <a:cxn ang="T12">
                            <a:pos x="T4" y="T5"/>
                          </a:cxn>
                          <a:cxn ang="T13">
                            <a:pos x="T6" y="T7"/>
                          </a:cxn>
                          <a:cxn ang="T14">
                            <a:pos x="T8" y="T9"/>
                          </a:cxn>
                        </a:cxnLst>
                        <a:rect l="T15" t="T16" r="T17" b="T18"/>
                        <a:pathLst>
                          <a:path w="26" h="45">
                            <a:moveTo>
                              <a:pt x="0" y="9"/>
                            </a:moveTo>
                            <a:lnTo>
                              <a:pt x="0" y="35"/>
                            </a:lnTo>
                            <a:lnTo>
                              <a:pt x="25" y="44"/>
                            </a:lnTo>
                            <a:lnTo>
                              <a:pt x="25" y="0"/>
                            </a:lnTo>
                            <a:lnTo>
                              <a:pt x="0" y="9"/>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15" name="Freeform 273"/>
                      <p:cNvSpPr>
                        <a:spLocks noChangeAspect="1"/>
                      </p:cNvSpPr>
                      <p:nvPr/>
                    </p:nvSpPr>
                    <p:spPr bwMode="auto">
                      <a:xfrm>
                        <a:off x="1043" y="2088"/>
                        <a:ext cx="44" cy="44"/>
                      </a:xfrm>
                      <a:custGeom>
                        <a:avLst/>
                        <a:gdLst>
                          <a:gd name="T0" fmla="*/ 15 w 44"/>
                          <a:gd name="T1" fmla="*/ 43 h 44"/>
                          <a:gd name="T2" fmla="*/ 43 w 44"/>
                          <a:gd name="T3" fmla="*/ 11 h 44"/>
                          <a:gd name="T4" fmla="*/ 17 w 44"/>
                          <a:gd name="T5" fmla="*/ 0 h 44"/>
                          <a:gd name="T6" fmla="*/ 0 w 44"/>
                          <a:gd name="T7" fmla="*/ 18 h 44"/>
                          <a:gd name="T8" fmla="*/ 15 w 44"/>
                          <a:gd name="T9" fmla="*/ 43 h 44"/>
                          <a:gd name="T10" fmla="*/ 0 60000 65536"/>
                          <a:gd name="T11" fmla="*/ 0 60000 65536"/>
                          <a:gd name="T12" fmla="*/ 0 60000 65536"/>
                          <a:gd name="T13" fmla="*/ 0 60000 65536"/>
                          <a:gd name="T14" fmla="*/ 0 60000 65536"/>
                          <a:gd name="T15" fmla="*/ 0 w 44"/>
                          <a:gd name="T16" fmla="*/ 0 h 44"/>
                          <a:gd name="T17" fmla="*/ 44 w 44"/>
                          <a:gd name="T18" fmla="*/ 44 h 44"/>
                        </a:gdLst>
                        <a:ahLst/>
                        <a:cxnLst>
                          <a:cxn ang="T10">
                            <a:pos x="T0" y="T1"/>
                          </a:cxn>
                          <a:cxn ang="T11">
                            <a:pos x="T2" y="T3"/>
                          </a:cxn>
                          <a:cxn ang="T12">
                            <a:pos x="T4" y="T5"/>
                          </a:cxn>
                          <a:cxn ang="T13">
                            <a:pos x="T6" y="T7"/>
                          </a:cxn>
                          <a:cxn ang="T14">
                            <a:pos x="T8" y="T9"/>
                          </a:cxn>
                        </a:cxnLst>
                        <a:rect l="T15" t="T16" r="T17" b="T18"/>
                        <a:pathLst>
                          <a:path w="44" h="44">
                            <a:moveTo>
                              <a:pt x="15" y="43"/>
                            </a:moveTo>
                            <a:lnTo>
                              <a:pt x="43" y="11"/>
                            </a:lnTo>
                            <a:lnTo>
                              <a:pt x="17" y="0"/>
                            </a:lnTo>
                            <a:lnTo>
                              <a:pt x="0" y="18"/>
                            </a:lnTo>
                            <a:lnTo>
                              <a:pt x="15" y="43"/>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16" name="Freeform 274"/>
                      <p:cNvSpPr>
                        <a:spLocks noChangeAspect="1"/>
                      </p:cNvSpPr>
                      <p:nvPr/>
                    </p:nvSpPr>
                    <p:spPr bwMode="auto">
                      <a:xfrm>
                        <a:off x="1169" y="2088"/>
                        <a:ext cx="43" cy="44"/>
                      </a:xfrm>
                      <a:custGeom>
                        <a:avLst/>
                        <a:gdLst>
                          <a:gd name="T0" fmla="*/ 28 w 43"/>
                          <a:gd name="T1" fmla="*/ 43 h 44"/>
                          <a:gd name="T2" fmla="*/ 0 w 43"/>
                          <a:gd name="T3" fmla="*/ 12 h 44"/>
                          <a:gd name="T4" fmla="*/ 25 w 43"/>
                          <a:gd name="T5" fmla="*/ 0 h 44"/>
                          <a:gd name="T6" fmla="*/ 42 w 43"/>
                          <a:gd name="T7" fmla="*/ 18 h 44"/>
                          <a:gd name="T8" fmla="*/ 28 w 43"/>
                          <a:gd name="T9" fmla="*/ 43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28" y="43"/>
                            </a:moveTo>
                            <a:lnTo>
                              <a:pt x="0" y="12"/>
                            </a:lnTo>
                            <a:lnTo>
                              <a:pt x="25" y="0"/>
                            </a:lnTo>
                            <a:lnTo>
                              <a:pt x="42" y="18"/>
                            </a:lnTo>
                            <a:lnTo>
                              <a:pt x="28" y="43"/>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17" name="Freeform 275"/>
                      <p:cNvSpPr>
                        <a:spLocks noChangeAspect="1"/>
                      </p:cNvSpPr>
                      <p:nvPr/>
                    </p:nvSpPr>
                    <p:spPr bwMode="auto">
                      <a:xfrm>
                        <a:off x="1046" y="2205"/>
                        <a:ext cx="43" cy="44"/>
                      </a:xfrm>
                      <a:custGeom>
                        <a:avLst/>
                        <a:gdLst>
                          <a:gd name="T0" fmla="*/ 14 w 43"/>
                          <a:gd name="T1" fmla="*/ 0 h 44"/>
                          <a:gd name="T2" fmla="*/ 42 w 43"/>
                          <a:gd name="T3" fmla="*/ 31 h 44"/>
                          <a:gd name="T4" fmla="*/ 16 w 43"/>
                          <a:gd name="T5" fmla="*/ 43 h 44"/>
                          <a:gd name="T6" fmla="*/ 0 w 43"/>
                          <a:gd name="T7" fmla="*/ 25 h 44"/>
                          <a:gd name="T8" fmla="*/ 14 w 43"/>
                          <a:gd name="T9" fmla="*/ 0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14" y="0"/>
                            </a:moveTo>
                            <a:lnTo>
                              <a:pt x="42" y="31"/>
                            </a:lnTo>
                            <a:lnTo>
                              <a:pt x="16" y="43"/>
                            </a:lnTo>
                            <a:lnTo>
                              <a:pt x="0" y="25"/>
                            </a:lnTo>
                            <a:lnTo>
                              <a:pt x="14"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18" name="Freeform 276"/>
                      <p:cNvSpPr>
                        <a:spLocks noChangeAspect="1"/>
                      </p:cNvSpPr>
                      <p:nvPr/>
                    </p:nvSpPr>
                    <p:spPr bwMode="auto">
                      <a:xfrm>
                        <a:off x="1168" y="2203"/>
                        <a:ext cx="42" cy="45"/>
                      </a:xfrm>
                      <a:custGeom>
                        <a:avLst/>
                        <a:gdLst>
                          <a:gd name="T0" fmla="*/ 27 w 42"/>
                          <a:gd name="T1" fmla="*/ 0 h 45"/>
                          <a:gd name="T2" fmla="*/ 0 w 42"/>
                          <a:gd name="T3" fmla="*/ 32 h 45"/>
                          <a:gd name="T4" fmla="*/ 24 w 42"/>
                          <a:gd name="T5" fmla="*/ 44 h 45"/>
                          <a:gd name="T6" fmla="*/ 41 w 42"/>
                          <a:gd name="T7" fmla="*/ 25 h 45"/>
                          <a:gd name="T8" fmla="*/ 27 w 42"/>
                          <a:gd name="T9" fmla="*/ 0 h 45"/>
                          <a:gd name="T10" fmla="*/ 0 60000 65536"/>
                          <a:gd name="T11" fmla="*/ 0 60000 65536"/>
                          <a:gd name="T12" fmla="*/ 0 60000 65536"/>
                          <a:gd name="T13" fmla="*/ 0 60000 65536"/>
                          <a:gd name="T14" fmla="*/ 0 60000 65536"/>
                          <a:gd name="T15" fmla="*/ 0 w 42"/>
                          <a:gd name="T16" fmla="*/ 0 h 45"/>
                          <a:gd name="T17" fmla="*/ 42 w 42"/>
                          <a:gd name="T18" fmla="*/ 45 h 45"/>
                        </a:gdLst>
                        <a:ahLst/>
                        <a:cxnLst>
                          <a:cxn ang="T10">
                            <a:pos x="T0" y="T1"/>
                          </a:cxn>
                          <a:cxn ang="T11">
                            <a:pos x="T2" y="T3"/>
                          </a:cxn>
                          <a:cxn ang="T12">
                            <a:pos x="T4" y="T5"/>
                          </a:cxn>
                          <a:cxn ang="T13">
                            <a:pos x="T6" y="T7"/>
                          </a:cxn>
                          <a:cxn ang="T14">
                            <a:pos x="T8" y="T9"/>
                          </a:cxn>
                        </a:cxnLst>
                        <a:rect l="T15" t="T16" r="T17" b="T18"/>
                        <a:pathLst>
                          <a:path w="42" h="45">
                            <a:moveTo>
                              <a:pt x="27" y="0"/>
                            </a:moveTo>
                            <a:lnTo>
                              <a:pt x="0" y="32"/>
                            </a:lnTo>
                            <a:lnTo>
                              <a:pt x="24" y="44"/>
                            </a:lnTo>
                            <a:lnTo>
                              <a:pt x="41" y="25"/>
                            </a:lnTo>
                            <a:lnTo>
                              <a:pt x="27" y="0"/>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sp>
                    <p:nvSpPr>
                      <p:cNvPr id="199119" name="Freeform 277"/>
                      <p:cNvSpPr>
                        <a:spLocks noChangeAspect="1"/>
                      </p:cNvSpPr>
                      <p:nvPr/>
                    </p:nvSpPr>
                    <p:spPr bwMode="auto">
                      <a:xfrm>
                        <a:off x="1108" y="2242"/>
                        <a:ext cx="43" cy="27"/>
                      </a:xfrm>
                      <a:custGeom>
                        <a:avLst/>
                        <a:gdLst>
                          <a:gd name="T0" fmla="*/ 9 w 43"/>
                          <a:gd name="T1" fmla="*/ 26 h 27"/>
                          <a:gd name="T2" fmla="*/ 34 w 43"/>
                          <a:gd name="T3" fmla="*/ 26 h 27"/>
                          <a:gd name="T4" fmla="*/ 42 w 43"/>
                          <a:gd name="T5" fmla="*/ 0 h 27"/>
                          <a:gd name="T6" fmla="*/ 0 w 43"/>
                          <a:gd name="T7" fmla="*/ 0 h 27"/>
                          <a:gd name="T8" fmla="*/ 9 w 43"/>
                          <a:gd name="T9" fmla="*/ 26 h 27"/>
                          <a:gd name="T10" fmla="*/ 0 60000 65536"/>
                          <a:gd name="T11" fmla="*/ 0 60000 65536"/>
                          <a:gd name="T12" fmla="*/ 0 60000 65536"/>
                          <a:gd name="T13" fmla="*/ 0 60000 65536"/>
                          <a:gd name="T14" fmla="*/ 0 60000 65536"/>
                          <a:gd name="T15" fmla="*/ 0 w 43"/>
                          <a:gd name="T16" fmla="*/ 0 h 27"/>
                          <a:gd name="T17" fmla="*/ 43 w 43"/>
                          <a:gd name="T18" fmla="*/ 27 h 27"/>
                        </a:gdLst>
                        <a:ahLst/>
                        <a:cxnLst>
                          <a:cxn ang="T10">
                            <a:pos x="T0" y="T1"/>
                          </a:cxn>
                          <a:cxn ang="T11">
                            <a:pos x="T2" y="T3"/>
                          </a:cxn>
                          <a:cxn ang="T12">
                            <a:pos x="T4" y="T5"/>
                          </a:cxn>
                          <a:cxn ang="T13">
                            <a:pos x="T6" y="T7"/>
                          </a:cxn>
                          <a:cxn ang="T14">
                            <a:pos x="T8" y="T9"/>
                          </a:cxn>
                        </a:cxnLst>
                        <a:rect l="T15" t="T16" r="T17" b="T18"/>
                        <a:pathLst>
                          <a:path w="43" h="27">
                            <a:moveTo>
                              <a:pt x="9" y="26"/>
                            </a:moveTo>
                            <a:lnTo>
                              <a:pt x="34" y="26"/>
                            </a:lnTo>
                            <a:lnTo>
                              <a:pt x="42" y="0"/>
                            </a:lnTo>
                            <a:lnTo>
                              <a:pt x="0" y="0"/>
                            </a:lnTo>
                            <a:lnTo>
                              <a:pt x="9" y="26"/>
                            </a:lnTo>
                          </a:path>
                        </a:pathLst>
                      </a:custGeom>
                      <a:solidFill>
                        <a:srgbClr val="808080"/>
                      </a:solidFill>
                      <a:ln w="12700" cap="rnd">
                        <a:solidFill>
                          <a:srgbClr val="808080"/>
                        </a:solidFill>
                        <a:round/>
                        <a:headEnd/>
                        <a:tailEnd/>
                      </a:ln>
                    </p:spPr>
                    <p:txBody>
                      <a:bodyPr/>
                      <a:lstStyle/>
                      <a:p>
                        <a:pPr eaLnBrk="0" hangingPunct="0"/>
                        <a:endParaRPr lang="es-ES_tradnl">
                          <a:solidFill>
                            <a:schemeClr val="bg1">
                              <a:lumMod val="50000"/>
                            </a:schemeClr>
                          </a:solidFill>
                        </a:endParaRPr>
                      </a:p>
                    </p:txBody>
                  </p:sp>
                </p:grpSp>
                <p:sp>
                  <p:nvSpPr>
                    <p:cNvPr id="199111" name="Oval 278"/>
                    <p:cNvSpPr>
                      <a:spLocks noChangeAspect="1" noChangeArrowheads="1"/>
                    </p:cNvSpPr>
                    <p:nvPr/>
                  </p:nvSpPr>
                  <p:spPr bwMode="auto">
                    <a:xfrm>
                      <a:off x="1053" y="2089"/>
                      <a:ext cx="144" cy="147"/>
                    </a:xfrm>
                    <a:prstGeom prst="ellipse">
                      <a:avLst/>
                    </a:prstGeom>
                    <a:solidFill>
                      <a:srgbClr val="808080"/>
                    </a:solidFill>
                    <a:ln w="12700">
                      <a:solidFill>
                        <a:srgbClr val="808080"/>
                      </a:solidFill>
                      <a:round/>
                      <a:headEnd/>
                      <a:tailEnd/>
                    </a:ln>
                  </p:spPr>
                  <p:txBody>
                    <a:bodyPr wrap="none" anchor="ctr"/>
                    <a:lstStyle/>
                    <a:p>
                      <a:pPr eaLnBrk="0" hangingPunct="0"/>
                      <a:endParaRPr lang="en-US">
                        <a:solidFill>
                          <a:schemeClr val="bg1">
                            <a:lumMod val="50000"/>
                          </a:schemeClr>
                        </a:solidFill>
                      </a:endParaRPr>
                    </a:p>
                  </p:txBody>
                </p:sp>
              </p:grpSp>
              <p:grpSp>
                <p:nvGrpSpPr>
                  <p:cNvPr id="199095" name="Group 279"/>
                  <p:cNvGrpSpPr>
                    <a:grpSpLocks noChangeAspect="1"/>
                  </p:cNvGrpSpPr>
                  <p:nvPr/>
                </p:nvGrpSpPr>
                <p:grpSpPr bwMode="auto">
                  <a:xfrm>
                    <a:off x="1015" y="2055"/>
                    <a:ext cx="204" cy="205"/>
                    <a:chOff x="1015" y="2055"/>
                    <a:chExt cx="204" cy="205"/>
                  </a:xfrm>
                </p:grpSpPr>
                <p:grpSp>
                  <p:nvGrpSpPr>
                    <p:cNvPr id="199096" name="Group 280"/>
                    <p:cNvGrpSpPr>
                      <a:grpSpLocks noChangeAspect="1"/>
                    </p:cNvGrpSpPr>
                    <p:nvPr/>
                  </p:nvGrpSpPr>
                  <p:grpSpPr bwMode="auto">
                    <a:xfrm>
                      <a:off x="1015" y="2055"/>
                      <a:ext cx="204" cy="205"/>
                      <a:chOff x="1015" y="2055"/>
                      <a:chExt cx="204" cy="205"/>
                    </a:xfrm>
                  </p:grpSpPr>
                  <p:grpSp>
                    <p:nvGrpSpPr>
                      <p:cNvPr id="199100" name="Group 281"/>
                      <p:cNvGrpSpPr>
                        <a:grpSpLocks noChangeAspect="1"/>
                      </p:cNvGrpSpPr>
                      <p:nvPr/>
                    </p:nvGrpSpPr>
                    <p:grpSpPr bwMode="auto">
                      <a:xfrm>
                        <a:off x="1015" y="2055"/>
                        <a:ext cx="204" cy="205"/>
                        <a:chOff x="1015" y="2055"/>
                        <a:chExt cx="204" cy="205"/>
                      </a:xfrm>
                    </p:grpSpPr>
                    <p:sp>
                      <p:nvSpPr>
                        <p:cNvPr id="199102" name="Freeform 282"/>
                        <p:cNvSpPr>
                          <a:spLocks noChangeAspect="1"/>
                        </p:cNvSpPr>
                        <p:nvPr/>
                      </p:nvSpPr>
                      <p:spPr bwMode="auto">
                        <a:xfrm>
                          <a:off x="1097" y="2055"/>
                          <a:ext cx="43" cy="27"/>
                        </a:xfrm>
                        <a:custGeom>
                          <a:avLst/>
                          <a:gdLst>
                            <a:gd name="T0" fmla="*/ 9 w 43"/>
                            <a:gd name="T1" fmla="*/ 0 h 27"/>
                            <a:gd name="T2" fmla="*/ 34 w 43"/>
                            <a:gd name="T3" fmla="*/ 0 h 27"/>
                            <a:gd name="T4" fmla="*/ 42 w 43"/>
                            <a:gd name="T5" fmla="*/ 26 h 27"/>
                            <a:gd name="T6" fmla="*/ 0 w 43"/>
                            <a:gd name="T7" fmla="*/ 26 h 27"/>
                            <a:gd name="T8" fmla="*/ 9 w 43"/>
                            <a:gd name="T9" fmla="*/ 0 h 27"/>
                            <a:gd name="T10" fmla="*/ 0 60000 65536"/>
                            <a:gd name="T11" fmla="*/ 0 60000 65536"/>
                            <a:gd name="T12" fmla="*/ 0 60000 65536"/>
                            <a:gd name="T13" fmla="*/ 0 60000 65536"/>
                            <a:gd name="T14" fmla="*/ 0 60000 65536"/>
                            <a:gd name="T15" fmla="*/ 0 w 43"/>
                            <a:gd name="T16" fmla="*/ 0 h 27"/>
                            <a:gd name="T17" fmla="*/ 43 w 43"/>
                            <a:gd name="T18" fmla="*/ 27 h 27"/>
                          </a:gdLst>
                          <a:ahLst/>
                          <a:cxnLst>
                            <a:cxn ang="T10">
                              <a:pos x="T0" y="T1"/>
                            </a:cxn>
                            <a:cxn ang="T11">
                              <a:pos x="T2" y="T3"/>
                            </a:cxn>
                            <a:cxn ang="T12">
                              <a:pos x="T4" y="T5"/>
                            </a:cxn>
                            <a:cxn ang="T13">
                              <a:pos x="T6" y="T7"/>
                            </a:cxn>
                            <a:cxn ang="T14">
                              <a:pos x="T8" y="T9"/>
                            </a:cxn>
                          </a:cxnLst>
                          <a:rect l="T15" t="T16" r="T17" b="T18"/>
                          <a:pathLst>
                            <a:path w="43" h="27">
                              <a:moveTo>
                                <a:pt x="9" y="0"/>
                              </a:moveTo>
                              <a:lnTo>
                                <a:pt x="34" y="0"/>
                              </a:lnTo>
                              <a:lnTo>
                                <a:pt x="42" y="26"/>
                              </a:lnTo>
                              <a:lnTo>
                                <a:pt x="0" y="26"/>
                              </a:lnTo>
                              <a:lnTo>
                                <a:pt x="9" y="0"/>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03" name="Freeform 283"/>
                        <p:cNvSpPr>
                          <a:spLocks noChangeAspect="1"/>
                        </p:cNvSpPr>
                        <p:nvPr/>
                      </p:nvSpPr>
                      <p:spPr bwMode="auto">
                        <a:xfrm>
                          <a:off x="1193" y="2136"/>
                          <a:ext cx="26" cy="44"/>
                        </a:xfrm>
                        <a:custGeom>
                          <a:avLst/>
                          <a:gdLst>
                            <a:gd name="T0" fmla="*/ 25 w 26"/>
                            <a:gd name="T1" fmla="*/ 8 h 44"/>
                            <a:gd name="T2" fmla="*/ 25 w 26"/>
                            <a:gd name="T3" fmla="*/ 35 h 44"/>
                            <a:gd name="T4" fmla="*/ 0 w 26"/>
                            <a:gd name="T5" fmla="*/ 43 h 44"/>
                            <a:gd name="T6" fmla="*/ 0 w 26"/>
                            <a:gd name="T7" fmla="*/ 0 h 44"/>
                            <a:gd name="T8" fmla="*/ 25 w 26"/>
                            <a:gd name="T9" fmla="*/ 8 h 44"/>
                            <a:gd name="T10" fmla="*/ 0 60000 65536"/>
                            <a:gd name="T11" fmla="*/ 0 60000 65536"/>
                            <a:gd name="T12" fmla="*/ 0 60000 65536"/>
                            <a:gd name="T13" fmla="*/ 0 60000 65536"/>
                            <a:gd name="T14" fmla="*/ 0 60000 65536"/>
                            <a:gd name="T15" fmla="*/ 0 w 26"/>
                            <a:gd name="T16" fmla="*/ 0 h 44"/>
                            <a:gd name="T17" fmla="*/ 26 w 26"/>
                            <a:gd name="T18" fmla="*/ 44 h 44"/>
                          </a:gdLst>
                          <a:ahLst/>
                          <a:cxnLst>
                            <a:cxn ang="T10">
                              <a:pos x="T0" y="T1"/>
                            </a:cxn>
                            <a:cxn ang="T11">
                              <a:pos x="T2" y="T3"/>
                            </a:cxn>
                            <a:cxn ang="T12">
                              <a:pos x="T4" y="T5"/>
                            </a:cxn>
                            <a:cxn ang="T13">
                              <a:pos x="T6" y="T7"/>
                            </a:cxn>
                            <a:cxn ang="T14">
                              <a:pos x="T8" y="T9"/>
                            </a:cxn>
                          </a:cxnLst>
                          <a:rect l="T15" t="T16" r="T17" b="T18"/>
                          <a:pathLst>
                            <a:path w="26" h="44">
                              <a:moveTo>
                                <a:pt x="25" y="8"/>
                              </a:moveTo>
                              <a:lnTo>
                                <a:pt x="25" y="35"/>
                              </a:lnTo>
                              <a:lnTo>
                                <a:pt x="0" y="43"/>
                              </a:lnTo>
                              <a:lnTo>
                                <a:pt x="0" y="0"/>
                              </a:lnTo>
                              <a:lnTo>
                                <a:pt x="25" y="8"/>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04" name="Freeform 284"/>
                        <p:cNvSpPr>
                          <a:spLocks noChangeAspect="1"/>
                        </p:cNvSpPr>
                        <p:nvPr/>
                      </p:nvSpPr>
                      <p:spPr bwMode="auto">
                        <a:xfrm>
                          <a:off x="1015" y="2136"/>
                          <a:ext cx="27" cy="44"/>
                        </a:xfrm>
                        <a:custGeom>
                          <a:avLst/>
                          <a:gdLst>
                            <a:gd name="T0" fmla="*/ 0 w 27"/>
                            <a:gd name="T1" fmla="*/ 8 h 44"/>
                            <a:gd name="T2" fmla="*/ 0 w 27"/>
                            <a:gd name="T3" fmla="*/ 35 h 44"/>
                            <a:gd name="T4" fmla="*/ 26 w 27"/>
                            <a:gd name="T5" fmla="*/ 43 h 44"/>
                            <a:gd name="T6" fmla="*/ 26 w 27"/>
                            <a:gd name="T7" fmla="*/ 0 h 44"/>
                            <a:gd name="T8" fmla="*/ 0 w 27"/>
                            <a:gd name="T9" fmla="*/ 8 h 44"/>
                            <a:gd name="T10" fmla="*/ 0 60000 65536"/>
                            <a:gd name="T11" fmla="*/ 0 60000 65536"/>
                            <a:gd name="T12" fmla="*/ 0 60000 65536"/>
                            <a:gd name="T13" fmla="*/ 0 60000 65536"/>
                            <a:gd name="T14" fmla="*/ 0 60000 65536"/>
                            <a:gd name="T15" fmla="*/ 0 w 27"/>
                            <a:gd name="T16" fmla="*/ 0 h 44"/>
                            <a:gd name="T17" fmla="*/ 27 w 27"/>
                            <a:gd name="T18" fmla="*/ 44 h 44"/>
                          </a:gdLst>
                          <a:ahLst/>
                          <a:cxnLst>
                            <a:cxn ang="T10">
                              <a:pos x="T0" y="T1"/>
                            </a:cxn>
                            <a:cxn ang="T11">
                              <a:pos x="T2" y="T3"/>
                            </a:cxn>
                            <a:cxn ang="T12">
                              <a:pos x="T4" y="T5"/>
                            </a:cxn>
                            <a:cxn ang="T13">
                              <a:pos x="T6" y="T7"/>
                            </a:cxn>
                            <a:cxn ang="T14">
                              <a:pos x="T8" y="T9"/>
                            </a:cxn>
                          </a:cxnLst>
                          <a:rect l="T15" t="T16" r="T17" b="T18"/>
                          <a:pathLst>
                            <a:path w="27" h="44">
                              <a:moveTo>
                                <a:pt x="0" y="8"/>
                              </a:moveTo>
                              <a:lnTo>
                                <a:pt x="0" y="35"/>
                              </a:lnTo>
                              <a:lnTo>
                                <a:pt x="26" y="43"/>
                              </a:lnTo>
                              <a:lnTo>
                                <a:pt x="26" y="0"/>
                              </a:lnTo>
                              <a:lnTo>
                                <a:pt x="0" y="8"/>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05" name="Freeform 285"/>
                        <p:cNvSpPr>
                          <a:spLocks noChangeAspect="1"/>
                        </p:cNvSpPr>
                        <p:nvPr/>
                      </p:nvSpPr>
                      <p:spPr bwMode="auto">
                        <a:xfrm>
                          <a:off x="1032" y="2078"/>
                          <a:ext cx="43" cy="44"/>
                        </a:xfrm>
                        <a:custGeom>
                          <a:avLst/>
                          <a:gdLst>
                            <a:gd name="T0" fmla="*/ 14 w 43"/>
                            <a:gd name="T1" fmla="*/ 43 h 44"/>
                            <a:gd name="T2" fmla="*/ 42 w 43"/>
                            <a:gd name="T3" fmla="*/ 12 h 44"/>
                            <a:gd name="T4" fmla="*/ 17 w 43"/>
                            <a:gd name="T5" fmla="*/ 0 h 44"/>
                            <a:gd name="T6" fmla="*/ 0 w 43"/>
                            <a:gd name="T7" fmla="*/ 19 h 44"/>
                            <a:gd name="T8" fmla="*/ 14 w 43"/>
                            <a:gd name="T9" fmla="*/ 43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14" y="43"/>
                              </a:moveTo>
                              <a:lnTo>
                                <a:pt x="42" y="12"/>
                              </a:lnTo>
                              <a:lnTo>
                                <a:pt x="17" y="0"/>
                              </a:lnTo>
                              <a:lnTo>
                                <a:pt x="0" y="19"/>
                              </a:lnTo>
                              <a:lnTo>
                                <a:pt x="14" y="43"/>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06" name="Freeform 286"/>
                        <p:cNvSpPr>
                          <a:spLocks noChangeAspect="1"/>
                        </p:cNvSpPr>
                        <p:nvPr/>
                      </p:nvSpPr>
                      <p:spPr bwMode="auto">
                        <a:xfrm>
                          <a:off x="1158" y="2079"/>
                          <a:ext cx="43" cy="44"/>
                        </a:xfrm>
                        <a:custGeom>
                          <a:avLst/>
                          <a:gdLst>
                            <a:gd name="T0" fmla="*/ 28 w 43"/>
                            <a:gd name="T1" fmla="*/ 43 h 44"/>
                            <a:gd name="T2" fmla="*/ 0 w 43"/>
                            <a:gd name="T3" fmla="*/ 11 h 44"/>
                            <a:gd name="T4" fmla="*/ 26 w 43"/>
                            <a:gd name="T5" fmla="*/ 0 h 44"/>
                            <a:gd name="T6" fmla="*/ 42 w 43"/>
                            <a:gd name="T7" fmla="*/ 18 h 44"/>
                            <a:gd name="T8" fmla="*/ 28 w 43"/>
                            <a:gd name="T9" fmla="*/ 43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28" y="43"/>
                              </a:moveTo>
                              <a:lnTo>
                                <a:pt x="0" y="11"/>
                              </a:lnTo>
                              <a:lnTo>
                                <a:pt x="26" y="0"/>
                              </a:lnTo>
                              <a:lnTo>
                                <a:pt x="42" y="18"/>
                              </a:lnTo>
                              <a:lnTo>
                                <a:pt x="28" y="43"/>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07" name="Freeform 287"/>
                        <p:cNvSpPr>
                          <a:spLocks noChangeAspect="1"/>
                        </p:cNvSpPr>
                        <p:nvPr/>
                      </p:nvSpPr>
                      <p:spPr bwMode="auto">
                        <a:xfrm>
                          <a:off x="1035" y="2194"/>
                          <a:ext cx="43" cy="44"/>
                        </a:xfrm>
                        <a:custGeom>
                          <a:avLst/>
                          <a:gdLst>
                            <a:gd name="T0" fmla="*/ 14 w 43"/>
                            <a:gd name="T1" fmla="*/ 0 h 44"/>
                            <a:gd name="T2" fmla="*/ 42 w 43"/>
                            <a:gd name="T3" fmla="*/ 32 h 44"/>
                            <a:gd name="T4" fmla="*/ 17 w 43"/>
                            <a:gd name="T5" fmla="*/ 43 h 44"/>
                            <a:gd name="T6" fmla="*/ 0 w 43"/>
                            <a:gd name="T7" fmla="*/ 25 h 44"/>
                            <a:gd name="T8" fmla="*/ 14 w 43"/>
                            <a:gd name="T9" fmla="*/ 0 h 44"/>
                            <a:gd name="T10" fmla="*/ 0 60000 65536"/>
                            <a:gd name="T11" fmla="*/ 0 60000 65536"/>
                            <a:gd name="T12" fmla="*/ 0 60000 65536"/>
                            <a:gd name="T13" fmla="*/ 0 60000 65536"/>
                            <a:gd name="T14" fmla="*/ 0 60000 65536"/>
                            <a:gd name="T15" fmla="*/ 0 w 43"/>
                            <a:gd name="T16" fmla="*/ 0 h 44"/>
                            <a:gd name="T17" fmla="*/ 43 w 43"/>
                            <a:gd name="T18" fmla="*/ 44 h 44"/>
                          </a:gdLst>
                          <a:ahLst/>
                          <a:cxnLst>
                            <a:cxn ang="T10">
                              <a:pos x="T0" y="T1"/>
                            </a:cxn>
                            <a:cxn ang="T11">
                              <a:pos x="T2" y="T3"/>
                            </a:cxn>
                            <a:cxn ang="T12">
                              <a:pos x="T4" y="T5"/>
                            </a:cxn>
                            <a:cxn ang="T13">
                              <a:pos x="T6" y="T7"/>
                            </a:cxn>
                            <a:cxn ang="T14">
                              <a:pos x="T8" y="T9"/>
                            </a:cxn>
                          </a:cxnLst>
                          <a:rect l="T15" t="T16" r="T17" b="T18"/>
                          <a:pathLst>
                            <a:path w="43" h="44">
                              <a:moveTo>
                                <a:pt x="14" y="0"/>
                              </a:moveTo>
                              <a:lnTo>
                                <a:pt x="42" y="32"/>
                              </a:lnTo>
                              <a:lnTo>
                                <a:pt x="17" y="43"/>
                              </a:lnTo>
                              <a:lnTo>
                                <a:pt x="0" y="25"/>
                              </a:lnTo>
                              <a:lnTo>
                                <a:pt x="14" y="0"/>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08" name="Freeform 288"/>
                        <p:cNvSpPr>
                          <a:spLocks noChangeAspect="1"/>
                        </p:cNvSpPr>
                        <p:nvPr/>
                      </p:nvSpPr>
                      <p:spPr bwMode="auto">
                        <a:xfrm>
                          <a:off x="1157" y="2193"/>
                          <a:ext cx="42" cy="44"/>
                        </a:xfrm>
                        <a:custGeom>
                          <a:avLst/>
                          <a:gdLst>
                            <a:gd name="T0" fmla="*/ 27 w 42"/>
                            <a:gd name="T1" fmla="*/ 0 h 44"/>
                            <a:gd name="T2" fmla="*/ 0 w 42"/>
                            <a:gd name="T3" fmla="*/ 32 h 44"/>
                            <a:gd name="T4" fmla="*/ 25 w 42"/>
                            <a:gd name="T5" fmla="*/ 43 h 44"/>
                            <a:gd name="T6" fmla="*/ 41 w 42"/>
                            <a:gd name="T7" fmla="*/ 25 h 44"/>
                            <a:gd name="T8" fmla="*/ 27 w 42"/>
                            <a:gd name="T9" fmla="*/ 0 h 44"/>
                            <a:gd name="T10" fmla="*/ 0 60000 65536"/>
                            <a:gd name="T11" fmla="*/ 0 60000 65536"/>
                            <a:gd name="T12" fmla="*/ 0 60000 65536"/>
                            <a:gd name="T13" fmla="*/ 0 60000 65536"/>
                            <a:gd name="T14" fmla="*/ 0 60000 65536"/>
                            <a:gd name="T15" fmla="*/ 0 w 42"/>
                            <a:gd name="T16" fmla="*/ 0 h 44"/>
                            <a:gd name="T17" fmla="*/ 42 w 42"/>
                            <a:gd name="T18" fmla="*/ 44 h 44"/>
                          </a:gdLst>
                          <a:ahLst/>
                          <a:cxnLst>
                            <a:cxn ang="T10">
                              <a:pos x="T0" y="T1"/>
                            </a:cxn>
                            <a:cxn ang="T11">
                              <a:pos x="T2" y="T3"/>
                            </a:cxn>
                            <a:cxn ang="T12">
                              <a:pos x="T4" y="T5"/>
                            </a:cxn>
                            <a:cxn ang="T13">
                              <a:pos x="T6" y="T7"/>
                            </a:cxn>
                            <a:cxn ang="T14">
                              <a:pos x="T8" y="T9"/>
                            </a:cxn>
                          </a:cxnLst>
                          <a:rect l="T15" t="T16" r="T17" b="T18"/>
                          <a:pathLst>
                            <a:path w="42" h="44">
                              <a:moveTo>
                                <a:pt x="27" y="0"/>
                              </a:moveTo>
                              <a:lnTo>
                                <a:pt x="0" y="32"/>
                              </a:lnTo>
                              <a:lnTo>
                                <a:pt x="25" y="43"/>
                              </a:lnTo>
                              <a:lnTo>
                                <a:pt x="41" y="25"/>
                              </a:lnTo>
                              <a:lnTo>
                                <a:pt x="27" y="0"/>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sp>
                      <p:nvSpPr>
                        <p:cNvPr id="199109" name="Freeform 289"/>
                        <p:cNvSpPr>
                          <a:spLocks noChangeAspect="1"/>
                        </p:cNvSpPr>
                        <p:nvPr/>
                      </p:nvSpPr>
                      <p:spPr bwMode="auto">
                        <a:xfrm>
                          <a:off x="1097" y="2233"/>
                          <a:ext cx="43" cy="27"/>
                        </a:xfrm>
                        <a:custGeom>
                          <a:avLst/>
                          <a:gdLst>
                            <a:gd name="T0" fmla="*/ 9 w 43"/>
                            <a:gd name="T1" fmla="*/ 26 h 27"/>
                            <a:gd name="T2" fmla="*/ 34 w 43"/>
                            <a:gd name="T3" fmla="*/ 26 h 27"/>
                            <a:gd name="T4" fmla="*/ 42 w 43"/>
                            <a:gd name="T5" fmla="*/ 0 h 27"/>
                            <a:gd name="T6" fmla="*/ 0 w 43"/>
                            <a:gd name="T7" fmla="*/ 0 h 27"/>
                            <a:gd name="T8" fmla="*/ 9 w 43"/>
                            <a:gd name="T9" fmla="*/ 26 h 27"/>
                            <a:gd name="T10" fmla="*/ 0 60000 65536"/>
                            <a:gd name="T11" fmla="*/ 0 60000 65536"/>
                            <a:gd name="T12" fmla="*/ 0 60000 65536"/>
                            <a:gd name="T13" fmla="*/ 0 60000 65536"/>
                            <a:gd name="T14" fmla="*/ 0 60000 65536"/>
                            <a:gd name="T15" fmla="*/ 0 w 43"/>
                            <a:gd name="T16" fmla="*/ 0 h 27"/>
                            <a:gd name="T17" fmla="*/ 43 w 43"/>
                            <a:gd name="T18" fmla="*/ 27 h 27"/>
                          </a:gdLst>
                          <a:ahLst/>
                          <a:cxnLst>
                            <a:cxn ang="T10">
                              <a:pos x="T0" y="T1"/>
                            </a:cxn>
                            <a:cxn ang="T11">
                              <a:pos x="T2" y="T3"/>
                            </a:cxn>
                            <a:cxn ang="T12">
                              <a:pos x="T4" y="T5"/>
                            </a:cxn>
                            <a:cxn ang="T13">
                              <a:pos x="T6" y="T7"/>
                            </a:cxn>
                            <a:cxn ang="T14">
                              <a:pos x="T8" y="T9"/>
                            </a:cxn>
                          </a:cxnLst>
                          <a:rect l="T15" t="T16" r="T17" b="T18"/>
                          <a:pathLst>
                            <a:path w="43" h="27">
                              <a:moveTo>
                                <a:pt x="9" y="26"/>
                              </a:moveTo>
                              <a:lnTo>
                                <a:pt x="34" y="26"/>
                              </a:lnTo>
                              <a:lnTo>
                                <a:pt x="42" y="0"/>
                              </a:lnTo>
                              <a:lnTo>
                                <a:pt x="0" y="0"/>
                              </a:lnTo>
                              <a:lnTo>
                                <a:pt x="9" y="26"/>
                              </a:lnTo>
                            </a:path>
                          </a:pathLst>
                        </a:custGeom>
                        <a:solidFill>
                          <a:srgbClr val="008080"/>
                        </a:solidFill>
                        <a:ln w="12700" cap="rnd">
                          <a:solidFill>
                            <a:srgbClr val="000000"/>
                          </a:solidFill>
                          <a:round/>
                          <a:headEnd/>
                          <a:tailEnd/>
                        </a:ln>
                      </p:spPr>
                      <p:txBody>
                        <a:bodyPr/>
                        <a:lstStyle/>
                        <a:p>
                          <a:pPr eaLnBrk="0" hangingPunct="0"/>
                          <a:endParaRPr lang="es-ES_tradnl">
                            <a:solidFill>
                              <a:schemeClr val="bg1">
                                <a:lumMod val="50000"/>
                              </a:schemeClr>
                            </a:solidFill>
                          </a:endParaRPr>
                        </a:p>
                      </p:txBody>
                    </p:sp>
                  </p:grpSp>
                  <p:sp>
                    <p:nvSpPr>
                      <p:cNvPr id="199101" name="Oval 290"/>
                      <p:cNvSpPr>
                        <a:spLocks noChangeAspect="1" noChangeArrowheads="1"/>
                      </p:cNvSpPr>
                      <p:nvPr/>
                    </p:nvSpPr>
                    <p:spPr bwMode="auto">
                      <a:xfrm>
                        <a:off x="1042" y="2080"/>
                        <a:ext cx="144" cy="147"/>
                      </a:xfrm>
                      <a:prstGeom prst="ellipse">
                        <a:avLst/>
                      </a:prstGeom>
                      <a:solidFill>
                        <a:srgbClr val="00808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nvGrpSpPr>
                    <p:cNvPr id="199097" name="Group 291"/>
                    <p:cNvGrpSpPr>
                      <a:grpSpLocks noChangeAspect="1"/>
                    </p:cNvGrpSpPr>
                    <p:nvPr/>
                  </p:nvGrpSpPr>
                  <p:grpSpPr bwMode="auto">
                    <a:xfrm>
                      <a:off x="1090" y="2130"/>
                      <a:ext cx="55" cy="54"/>
                      <a:chOff x="1090" y="2130"/>
                      <a:chExt cx="55" cy="54"/>
                    </a:xfrm>
                  </p:grpSpPr>
                  <p:sp>
                    <p:nvSpPr>
                      <p:cNvPr id="199098" name="Oval 292"/>
                      <p:cNvSpPr>
                        <a:spLocks noChangeAspect="1" noChangeArrowheads="1"/>
                      </p:cNvSpPr>
                      <p:nvPr/>
                    </p:nvSpPr>
                    <p:spPr bwMode="auto">
                      <a:xfrm>
                        <a:off x="1091" y="2131"/>
                        <a:ext cx="54" cy="53"/>
                      </a:xfrm>
                      <a:prstGeom prst="ellipse">
                        <a:avLst/>
                      </a:prstGeom>
                      <a:solidFill>
                        <a:srgbClr val="808080"/>
                      </a:solidFill>
                      <a:ln w="12700">
                        <a:noFill/>
                        <a:round/>
                        <a:headEnd/>
                        <a:tailEnd/>
                      </a:ln>
                    </p:spPr>
                    <p:txBody>
                      <a:bodyPr wrap="none" anchor="ctr"/>
                      <a:lstStyle/>
                      <a:p>
                        <a:pPr eaLnBrk="0" hangingPunct="0"/>
                        <a:endParaRPr lang="en-US">
                          <a:solidFill>
                            <a:schemeClr val="bg1">
                              <a:lumMod val="50000"/>
                            </a:schemeClr>
                          </a:solidFill>
                        </a:endParaRPr>
                      </a:p>
                    </p:txBody>
                  </p:sp>
                  <p:sp>
                    <p:nvSpPr>
                      <p:cNvPr id="199099" name="Oval 293"/>
                      <p:cNvSpPr>
                        <a:spLocks noChangeAspect="1" noChangeArrowheads="1"/>
                      </p:cNvSpPr>
                      <p:nvPr/>
                    </p:nvSpPr>
                    <p:spPr bwMode="auto">
                      <a:xfrm>
                        <a:off x="1090" y="2130"/>
                        <a:ext cx="47" cy="47"/>
                      </a:xfrm>
                      <a:prstGeom prst="ellipse">
                        <a:avLst/>
                      </a:prstGeom>
                      <a:solidFill>
                        <a:srgbClr val="008080"/>
                      </a:solidFill>
                      <a:ln w="12700">
                        <a:solidFill>
                          <a:srgbClr val="000000"/>
                        </a:solidFill>
                        <a:round/>
                        <a:headEnd/>
                        <a:tailEnd/>
                      </a:ln>
                    </p:spPr>
                    <p:txBody>
                      <a:bodyPr wrap="none" anchor="ctr"/>
                      <a:lstStyle/>
                      <a:p>
                        <a:pPr eaLnBrk="0" hangingPunct="0"/>
                        <a:endParaRPr lang="en-US">
                          <a:solidFill>
                            <a:schemeClr val="bg1">
                              <a:lumMod val="50000"/>
                            </a:schemeClr>
                          </a:solidFill>
                        </a:endParaRPr>
                      </a:p>
                    </p:txBody>
                  </p:sp>
                </p:grpSp>
              </p:grpSp>
            </p:grpSp>
          </p:grpSp>
        </p:grpSp>
        <p:sp>
          <p:nvSpPr>
            <p:cNvPr id="199088" name="Text Box 294"/>
            <p:cNvSpPr txBox="1">
              <a:spLocks noChangeArrowheads="1"/>
            </p:cNvSpPr>
            <p:nvPr/>
          </p:nvSpPr>
          <p:spPr bwMode="auto">
            <a:xfrm>
              <a:off x="3670" y="3857"/>
              <a:ext cx="1092" cy="174"/>
            </a:xfrm>
            <a:prstGeom prst="rect">
              <a:avLst/>
            </a:prstGeom>
            <a:noFill/>
            <a:ln w="9525">
              <a:noFill/>
              <a:miter lim="800000"/>
              <a:headEnd/>
              <a:tailEnd/>
            </a:ln>
          </p:spPr>
          <p:txBody>
            <a:bodyPr wrap="none">
              <a:spAutoFit/>
            </a:bodyPr>
            <a:lstStyle/>
            <a:p>
              <a:pPr eaLnBrk="0" hangingPunct="0"/>
              <a:r>
                <a:rPr lang="en-US" sz="1200" b="1">
                  <a:solidFill>
                    <a:schemeClr val="bg1">
                      <a:lumMod val="50000"/>
                    </a:schemeClr>
                  </a:solidFill>
                </a:rPr>
                <a:t>Archivo  XML seguro</a:t>
              </a:r>
            </a:p>
          </p:txBody>
        </p:sp>
      </p:grpSp>
      <p:grpSp>
        <p:nvGrpSpPr>
          <p:cNvPr id="917" name="Group 295"/>
          <p:cNvGrpSpPr>
            <a:grpSpLocks/>
          </p:cNvGrpSpPr>
          <p:nvPr/>
        </p:nvGrpSpPr>
        <p:grpSpPr bwMode="auto">
          <a:xfrm>
            <a:off x="1584325" y="2903538"/>
            <a:ext cx="3348038" cy="1004887"/>
            <a:chOff x="998" y="2375"/>
            <a:chExt cx="2109" cy="633"/>
          </a:xfrm>
        </p:grpSpPr>
        <p:grpSp>
          <p:nvGrpSpPr>
            <p:cNvPr id="198885" name="Group 296"/>
            <p:cNvGrpSpPr>
              <a:grpSpLocks/>
            </p:cNvGrpSpPr>
            <p:nvPr/>
          </p:nvGrpSpPr>
          <p:grpSpPr bwMode="auto">
            <a:xfrm rot="14118022" flipH="1">
              <a:off x="1108" y="2807"/>
              <a:ext cx="421" cy="126"/>
              <a:chOff x="4368" y="2016"/>
              <a:chExt cx="574" cy="181"/>
            </a:xfrm>
          </p:grpSpPr>
          <p:sp>
            <p:nvSpPr>
              <p:cNvPr id="198887" name="Freeform 297"/>
              <p:cNvSpPr>
                <a:spLocks/>
              </p:cNvSpPr>
              <p:nvPr/>
            </p:nvSpPr>
            <p:spPr bwMode="auto">
              <a:xfrm>
                <a:off x="4407" y="2102"/>
                <a:ext cx="24" cy="7"/>
              </a:xfrm>
              <a:custGeom>
                <a:avLst/>
                <a:gdLst>
                  <a:gd name="T0" fmla="*/ 0 w 70"/>
                  <a:gd name="T1" fmla="*/ 0 h 21"/>
                  <a:gd name="T2" fmla="*/ 0 w 70"/>
                  <a:gd name="T3" fmla="*/ 0 h 21"/>
                  <a:gd name="T4" fmla="*/ 0 w 70"/>
                  <a:gd name="T5" fmla="*/ 0 h 21"/>
                  <a:gd name="T6" fmla="*/ 0 w 70"/>
                  <a:gd name="T7" fmla="*/ 0 h 21"/>
                  <a:gd name="T8" fmla="*/ 0 w 70"/>
                  <a:gd name="T9" fmla="*/ 0 h 21"/>
                  <a:gd name="T10" fmla="*/ 0 60000 65536"/>
                  <a:gd name="T11" fmla="*/ 0 60000 65536"/>
                  <a:gd name="T12" fmla="*/ 0 60000 65536"/>
                  <a:gd name="T13" fmla="*/ 0 60000 65536"/>
                  <a:gd name="T14" fmla="*/ 0 60000 65536"/>
                  <a:gd name="T15" fmla="*/ 0 w 70"/>
                  <a:gd name="T16" fmla="*/ 0 h 21"/>
                  <a:gd name="T17" fmla="*/ 70 w 70"/>
                  <a:gd name="T18" fmla="*/ 21 h 21"/>
                </a:gdLst>
                <a:ahLst/>
                <a:cxnLst>
                  <a:cxn ang="T10">
                    <a:pos x="T0" y="T1"/>
                  </a:cxn>
                  <a:cxn ang="T11">
                    <a:pos x="T2" y="T3"/>
                  </a:cxn>
                  <a:cxn ang="T12">
                    <a:pos x="T4" y="T5"/>
                  </a:cxn>
                  <a:cxn ang="T13">
                    <a:pos x="T6" y="T7"/>
                  </a:cxn>
                  <a:cxn ang="T14">
                    <a:pos x="T8" y="T9"/>
                  </a:cxn>
                </a:cxnLst>
                <a:rect l="T15" t="T16" r="T17" b="T18"/>
                <a:pathLst>
                  <a:path w="70" h="21">
                    <a:moveTo>
                      <a:pt x="23" y="0"/>
                    </a:moveTo>
                    <a:lnTo>
                      <a:pt x="0" y="21"/>
                    </a:lnTo>
                    <a:lnTo>
                      <a:pt x="47" y="21"/>
                    </a:lnTo>
                    <a:lnTo>
                      <a:pt x="70" y="0"/>
                    </a:lnTo>
                    <a:lnTo>
                      <a:pt x="23"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88" name="Freeform 298"/>
              <p:cNvSpPr>
                <a:spLocks/>
              </p:cNvSpPr>
              <p:nvPr/>
            </p:nvSpPr>
            <p:spPr bwMode="auto">
              <a:xfrm>
                <a:off x="4406" y="2100"/>
                <a:ext cx="10" cy="10"/>
              </a:xfrm>
              <a:custGeom>
                <a:avLst/>
                <a:gdLst>
                  <a:gd name="T0" fmla="*/ 0 w 31"/>
                  <a:gd name="T1" fmla="*/ 0 h 31"/>
                  <a:gd name="T2" fmla="*/ 0 w 31"/>
                  <a:gd name="T3" fmla="*/ 0 h 31"/>
                  <a:gd name="T4" fmla="*/ 0 w 31"/>
                  <a:gd name="T5" fmla="*/ 0 h 31"/>
                  <a:gd name="T6" fmla="*/ 0 w 31"/>
                  <a:gd name="T7" fmla="*/ 0 h 31"/>
                  <a:gd name="T8" fmla="*/ 0 w 31"/>
                  <a:gd name="T9" fmla="*/ 0 h 31"/>
                  <a:gd name="T10" fmla="*/ 0 w 31"/>
                  <a:gd name="T11" fmla="*/ 0 h 31"/>
                  <a:gd name="T12" fmla="*/ 0 w 31"/>
                  <a:gd name="T13" fmla="*/ 0 h 31"/>
                  <a:gd name="T14" fmla="*/ 0 60000 65536"/>
                  <a:gd name="T15" fmla="*/ 0 60000 65536"/>
                  <a:gd name="T16" fmla="*/ 0 60000 65536"/>
                  <a:gd name="T17" fmla="*/ 0 60000 65536"/>
                  <a:gd name="T18" fmla="*/ 0 60000 65536"/>
                  <a:gd name="T19" fmla="*/ 0 60000 65536"/>
                  <a:gd name="T20" fmla="*/ 0 60000 65536"/>
                  <a:gd name="T21" fmla="*/ 0 w 31"/>
                  <a:gd name="T22" fmla="*/ 0 h 31"/>
                  <a:gd name="T23" fmla="*/ 31 w 31"/>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31">
                    <a:moveTo>
                      <a:pt x="4" y="19"/>
                    </a:moveTo>
                    <a:lnTo>
                      <a:pt x="8" y="30"/>
                    </a:lnTo>
                    <a:lnTo>
                      <a:pt x="31" y="9"/>
                    </a:lnTo>
                    <a:lnTo>
                      <a:pt x="23" y="0"/>
                    </a:lnTo>
                    <a:lnTo>
                      <a:pt x="0" y="20"/>
                    </a:lnTo>
                    <a:lnTo>
                      <a:pt x="4" y="31"/>
                    </a:lnTo>
                    <a:lnTo>
                      <a:pt x="4" y="1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89" name="Freeform 299"/>
              <p:cNvSpPr>
                <a:spLocks/>
              </p:cNvSpPr>
              <p:nvPr/>
            </p:nvSpPr>
            <p:spPr bwMode="auto">
              <a:xfrm>
                <a:off x="4407" y="2106"/>
                <a:ext cx="17" cy="4"/>
              </a:xfrm>
              <a:custGeom>
                <a:avLst/>
                <a:gdLst>
                  <a:gd name="T0" fmla="*/ 0 w 51"/>
                  <a:gd name="T1" fmla="*/ 0 h 12"/>
                  <a:gd name="T2" fmla="*/ 0 w 51"/>
                  <a:gd name="T3" fmla="*/ 0 h 12"/>
                  <a:gd name="T4" fmla="*/ 0 w 51"/>
                  <a:gd name="T5" fmla="*/ 0 h 12"/>
                  <a:gd name="T6" fmla="*/ 0 w 51"/>
                  <a:gd name="T7" fmla="*/ 0 h 12"/>
                  <a:gd name="T8" fmla="*/ 0 w 51"/>
                  <a:gd name="T9" fmla="*/ 0 h 12"/>
                  <a:gd name="T10" fmla="*/ 0 w 51"/>
                  <a:gd name="T11" fmla="*/ 0 h 12"/>
                  <a:gd name="T12" fmla="*/ 0 w 51"/>
                  <a:gd name="T13" fmla="*/ 0 h 12"/>
                  <a:gd name="T14" fmla="*/ 0 60000 65536"/>
                  <a:gd name="T15" fmla="*/ 0 60000 65536"/>
                  <a:gd name="T16" fmla="*/ 0 60000 65536"/>
                  <a:gd name="T17" fmla="*/ 0 60000 65536"/>
                  <a:gd name="T18" fmla="*/ 0 60000 65536"/>
                  <a:gd name="T19" fmla="*/ 0 60000 65536"/>
                  <a:gd name="T20" fmla="*/ 0 60000 65536"/>
                  <a:gd name="T21" fmla="*/ 0 w 51"/>
                  <a:gd name="T22" fmla="*/ 0 h 12"/>
                  <a:gd name="T23" fmla="*/ 51 w 5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
                    <a:moveTo>
                      <a:pt x="43" y="1"/>
                    </a:moveTo>
                    <a:lnTo>
                      <a:pt x="47" y="0"/>
                    </a:lnTo>
                    <a:lnTo>
                      <a:pt x="0" y="0"/>
                    </a:lnTo>
                    <a:lnTo>
                      <a:pt x="0" y="12"/>
                    </a:lnTo>
                    <a:lnTo>
                      <a:pt x="47" y="12"/>
                    </a:lnTo>
                    <a:lnTo>
                      <a:pt x="51" y="11"/>
                    </a:lnTo>
                    <a:lnTo>
                      <a:pt x="43"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90" name="Freeform 300"/>
              <p:cNvSpPr>
                <a:spLocks/>
              </p:cNvSpPr>
              <p:nvPr/>
            </p:nvSpPr>
            <p:spPr bwMode="auto">
              <a:xfrm>
                <a:off x="4422" y="2100"/>
                <a:ext cx="10" cy="10"/>
              </a:xfrm>
              <a:custGeom>
                <a:avLst/>
                <a:gdLst>
                  <a:gd name="T0" fmla="*/ 0 w 32"/>
                  <a:gd name="T1" fmla="*/ 0 h 31"/>
                  <a:gd name="T2" fmla="*/ 0 w 32"/>
                  <a:gd name="T3" fmla="*/ 0 h 31"/>
                  <a:gd name="T4" fmla="*/ 0 w 32"/>
                  <a:gd name="T5" fmla="*/ 0 h 31"/>
                  <a:gd name="T6" fmla="*/ 0 w 32"/>
                  <a:gd name="T7" fmla="*/ 0 h 31"/>
                  <a:gd name="T8" fmla="*/ 0 w 32"/>
                  <a:gd name="T9" fmla="*/ 0 h 31"/>
                  <a:gd name="T10" fmla="*/ 0 w 32"/>
                  <a:gd name="T11" fmla="*/ 0 h 31"/>
                  <a:gd name="T12" fmla="*/ 0 w 32"/>
                  <a:gd name="T13" fmla="*/ 0 h 31"/>
                  <a:gd name="T14" fmla="*/ 0 60000 65536"/>
                  <a:gd name="T15" fmla="*/ 0 60000 65536"/>
                  <a:gd name="T16" fmla="*/ 0 60000 65536"/>
                  <a:gd name="T17" fmla="*/ 0 60000 65536"/>
                  <a:gd name="T18" fmla="*/ 0 60000 65536"/>
                  <a:gd name="T19" fmla="*/ 0 60000 65536"/>
                  <a:gd name="T20" fmla="*/ 0 60000 65536"/>
                  <a:gd name="T21" fmla="*/ 0 w 32"/>
                  <a:gd name="T22" fmla="*/ 0 h 31"/>
                  <a:gd name="T23" fmla="*/ 32 w 32"/>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1">
                    <a:moveTo>
                      <a:pt x="27" y="13"/>
                    </a:moveTo>
                    <a:lnTo>
                      <a:pt x="23" y="1"/>
                    </a:lnTo>
                    <a:lnTo>
                      <a:pt x="0" y="21"/>
                    </a:lnTo>
                    <a:lnTo>
                      <a:pt x="8" y="31"/>
                    </a:lnTo>
                    <a:lnTo>
                      <a:pt x="32" y="10"/>
                    </a:lnTo>
                    <a:lnTo>
                      <a:pt x="27" y="0"/>
                    </a:lnTo>
                    <a:lnTo>
                      <a:pt x="27" y="1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91" name="Freeform 301"/>
              <p:cNvSpPr>
                <a:spLocks/>
              </p:cNvSpPr>
              <p:nvPr/>
            </p:nvSpPr>
            <p:spPr bwMode="auto">
              <a:xfrm>
                <a:off x="4414" y="2100"/>
                <a:ext cx="17" cy="4"/>
              </a:xfrm>
              <a:custGeom>
                <a:avLst/>
                <a:gdLst>
                  <a:gd name="T0" fmla="*/ 0 w 51"/>
                  <a:gd name="T1" fmla="*/ 0 h 13"/>
                  <a:gd name="T2" fmla="*/ 0 w 51"/>
                  <a:gd name="T3" fmla="*/ 0 h 13"/>
                  <a:gd name="T4" fmla="*/ 0 w 51"/>
                  <a:gd name="T5" fmla="*/ 0 h 13"/>
                  <a:gd name="T6" fmla="*/ 0 w 51"/>
                  <a:gd name="T7" fmla="*/ 0 h 13"/>
                  <a:gd name="T8" fmla="*/ 0 w 51"/>
                  <a:gd name="T9" fmla="*/ 0 h 13"/>
                  <a:gd name="T10" fmla="*/ 0 w 51"/>
                  <a:gd name="T11" fmla="*/ 0 h 13"/>
                  <a:gd name="T12" fmla="*/ 0 w 51"/>
                  <a:gd name="T13" fmla="*/ 0 h 13"/>
                  <a:gd name="T14" fmla="*/ 0 60000 65536"/>
                  <a:gd name="T15" fmla="*/ 0 60000 65536"/>
                  <a:gd name="T16" fmla="*/ 0 60000 65536"/>
                  <a:gd name="T17" fmla="*/ 0 60000 65536"/>
                  <a:gd name="T18" fmla="*/ 0 60000 65536"/>
                  <a:gd name="T19" fmla="*/ 0 60000 65536"/>
                  <a:gd name="T20" fmla="*/ 0 60000 65536"/>
                  <a:gd name="T21" fmla="*/ 0 w 51"/>
                  <a:gd name="T22" fmla="*/ 0 h 13"/>
                  <a:gd name="T23" fmla="*/ 51 w 51"/>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3">
                    <a:moveTo>
                      <a:pt x="8" y="10"/>
                    </a:moveTo>
                    <a:lnTo>
                      <a:pt x="4" y="13"/>
                    </a:lnTo>
                    <a:lnTo>
                      <a:pt x="51" y="13"/>
                    </a:lnTo>
                    <a:lnTo>
                      <a:pt x="51" y="0"/>
                    </a:lnTo>
                    <a:lnTo>
                      <a:pt x="4" y="0"/>
                    </a:lnTo>
                    <a:lnTo>
                      <a:pt x="0" y="1"/>
                    </a:lnTo>
                    <a:lnTo>
                      <a:pt x="8" y="1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92" name="Freeform 302"/>
              <p:cNvSpPr>
                <a:spLocks/>
              </p:cNvSpPr>
              <p:nvPr/>
            </p:nvSpPr>
            <p:spPr bwMode="auto">
              <a:xfrm>
                <a:off x="4640" y="2102"/>
                <a:ext cx="23" cy="7"/>
              </a:xfrm>
              <a:custGeom>
                <a:avLst/>
                <a:gdLst>
                  <a:gd name="T0" fmla="*/ 0 w 70"/>
                  <a:gd name="T1" fmla="*/ 0 h 21"/>
                  <a:gd name="T2" fmla="*/ 0 w 70"/>
                  <a:gd name="T3" fmla="*/ 0 h 21"/>
                  <a:gd name="T4" fmla="*/ 0 w 70"/>
                  <a:gd name="T5" fmla="*/ 0 h 21"/>
                  <a:gd name="T6" fmla="*/ 0 w 70"/>
                  <a:gd name="T7" fmla="*/ 0 h 21"/>
                  <a:gd name="T8" fmla="*/ 0 w 70"/>
                  <a:gd name="T9" fmla="*/ 0 h 21"/>
                  <a:gd name="T10" fmla="*/ 0 60000 65536"/>
                  <a:gd name="T11" fmla="*/ 0 60000 65536"/>
                  <a:gd name="T12" fmla="*/ 0 60000 65536"/>
                  <a:gd name="T13" fmla="*/ 0 60000 65536"/>
                  <a:gd name="T14" fmla="*/ 0 60000 65536"/>
                  <a:gd name="T15" fmla="*/ 0 w 70"/>
                  <a:gd name="T16" fmla="*/ 0 h 21"/>
                  <a:gd name="T17" fmla="*/ 70 w 70"/>
                  <a:gd name="T18" fmla="*/ 21 h 21"/>
                </a:gdLst>
                <a:ahLst/>
                <a:cxnLst>
                  <a:cxn ang="T10">
                    <a:pos x="T0" y="T1"/>
                  </a:cxn>
                  <a:cxn ang="T11">
                    <a:pos x="T2" y="T3"/>
                  </a:cxn>
                  <a:cxn ang="T12">
                    <a:pos x="T4" y="T5"/>
                  </a:cxn>
                  <a:cxn ang="T13">
                    <a:pos x="T6" y="T7"/>
                  </a:cxn>
                  <a:cxn ang="T14">
                    <a:pos x="T8" y="T9"/>
                  </a:cxn>
                </a:cxnLst>
                <a:rect l="T15" t="T16" r="T17" b="T18"/>
                <a:pathLst>
                  <a:path w="70" h="21">
                    <a:moveTo>
                      <a:pt x="23" y="0"/>
                    </a:moveTo>
                    <a:lnTo>
                      <a:pt x="0" y="21"/>
                    </a:lnTo>
                    <a:lnTo>
                      <a:pt x="47" y="21"/>
                    </a:lnTo>
                    <a:lnTo>
                      <a:pt x="70" y="0"/>
                    </a:lnTo>
                    <a:lnTo>
                      <a:pt x="23"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93" name="Freeform 303"/>
              <p:cNvSpPr>
                <a:spLocks/>
              </p:cNvSpPr>
              <p:nvPr/>
            </p:nvSpPr>
            <p:spPr bwMode="auto">
              <a:xfrm>
                <a:off x="4638" y="2100"/>
                <a:ext cx="11" cy="10"/>
              </a:xfrm>
              <a:custGeom>
                <a:avLst/>
                <a:gdLst>
                  <a:gd name="T0" fmla="*/ 0 w 31"/>
                  <a:gd name="T1" fmla="*/ 0 h 31"/>
                  <a:gd name="T2" fmla="*/ 0 w 31"/>
                  <a:gd name="T3" fmla="*/ 0 h 31"/>
                  <a:gd name="T4" fmla="*/ 0 w 31"/>
                  <a:gd name="T5" fmla="*/ 0 h 31"/>
                  <a:gd name="T6" fmla="*/ 0 w 31"/>
                  <a:gd name="T7" fmla="*/ 0 h 31"/>
                  <a:gd name="T8" fmla="*/ 0 w 31"/>
                  <a:gd name="T9" fmla="*/ 0 h 31"/>
                  <a:gd name="T10" fmla="*/ 0 w 31"/>
                  <a:gd name="T11" fmla="*/ 0 h 31"/>
                  <a:gd name="T12" fmla="*/ 0 w 31"/>
                  <a:gd name="T13" fmla="*/ 0 h 31"/>
                  <a:gd name="T14" fmla="*/ 0 60000 65536"/>
                  <a:gd name="T15" fmla="*/ 0 60000 65536"/>
                  <a:gd name="T16" fmla="*/ 0 60000 65536"/>
                  <a:gd name="T17" fmla="*/ 0 60000 65536"/>
                  <a:gd name="T18" fmla="*/ 0 60000 65536"/>
                  <a:gd name="T19" fmla="*/ 0 60000 65536"/>
                  <a:gd name="T20" fmla="*/ 0 60000 65536"/>
                  <a:gd name="T21" fmla="*/ 0 w 31"/>
                  <a:gd name="T22" fmla="*/ 0 h 31"/>
                  <a:gd name="T23" fmla="*/ 31 w 31"/>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31">
                    <a:moveTo>
                      <a:pt x="4" y="19"/>
                    </a:moveTo>
                    <a:lnTo>
                      <a:pt x="8" y="30"/>
                    </a:lnTo>
                    <a:lnTo>
                      <a:pt x="31" y="9"/>
                    </a:lnTo>
                    <a:lnTo>
                      <a:pt x="23" y="0"/>
                    </a:lnTo>
                    <a:lnTo>
                      <a:pt x="0" y="20"/>
                    </a:lnTo>
                    <a:lnTo>
                      <a:pt x="4" y="31"/>
                    </a:lnTo>
                    <a:lnTo>
                      <a:pt x="4" y="1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94" name="Freeform 304"/>
              <p:cNvSpPr>
                <a:spLocks/>
              </p:cNvSpPr>
              <p:nvPr/>
            </p:nvSpPr>
            <p:spPr bwMode="auto">
              <a:xfrm>
                <a:off x="4640" y="2106"/>
                <a:ext cx="17" cy="4"/>
              </a:xfrm>
              <a:custGeom>
                <a:avLst/>
                <a:gdLst>
                  <a:gd name="T0" fmla="*/ 0 w 51"/>
                  <a:gd name="T1" fmla="*/ 0 h 12"/>
                  <a:gd name="T2" fmla="*/ 0 w 51"/>
                  <a:gd name="T3" fmla="*/ 0 h 12"/>
                  <a:gd name="T4" fmla="*/ 0 w 51"/>
                  <a:gd name="T5" fmla="*/ 0 h 12"/>
                  <a:gd name="T6" fmla="*/ 0 w 51"/>
                  <a:gd name="T7" fmla="*/ 0 h 12"/>
                  <a:gd name="T8" fmla="*/ 0 w 51"/>
                  <a:gd name="T9" fmla="*/ 0 h 12"/>
                  <a:gd name="T10" fmla="*/ 0 w 51"/>
                  <a:gd name="T11" fmla="*/ 0 h 12"/>
                  <a:gd name="T12" fmla="*/ 0 w 51"/>
                  <a:gd name="T13" fmla="*/ 0 h 12"/>
                  <a:gd name="T14" fmla="*/ 0 60000 65536"/>
                  <a:gd name="T15" fmla="*/ 0 60000 65536"/>
                  <a:gd name="T16" fmla="*/ 0 60000 65536"/>
                  <a:gd name="T17" fmla="*/ 0 60000 65536"/>
                  <a:gd name="T18" fmla="*/ 0 60000 65536"/>
                  <a:gd name="T19" fmla="*/ 0 60000 65536"/>
                  <a:gd name="T20" fmla="*/ 0 60000 65536"/>
                  <a:gd name="T21" fmla="*/ 0 w 51"/>
                  <a:gd name="T22" fmla="*/ 0 h 12"/>
                  <a:gd name="T23" fmla="*/ 51 w 5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
                    <a:moveTo>
                      <a:pt x="42" y="1"/>
                    </a:moveTo>
                    <a:lnTo>
                      <a:pt x="47" y="0"/>
                    </a:lnTo>
                    <a:lnTo>
                      <a:pt x="0" y="0"/>
                    </a:lnTo>
                    <a:lnTo>
                      <a:pt x="0" y="12"/>
                    </a:lnTo>
                    <a:lnTo>
                      <a:pt x="47" y="12"/>
                    </a:lnTo>
                    <a:lnTo>
                      <a:pt x="51" y="11"/>
                    </a:lnTo>
                    <a:lnTo>
                      <a:pt x="42"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95" name="Freeform 305"/>
              <p:cNvSpPr>
                <a:spLocks/>
              </p:cNvSpPr>
              <p:nvPr/>
            </p:nvSpPr>
            <p:spPr bwMode="auto">
              <a:xfrm>
                <a:off x="4654" y="2100"/>
                <a:ext cx="10" cy="10"/>
              </a:xfrm>
              <a:custGeom>
                <a:avLst/>
                <a:gdLst>
                  <a:gd name="T0" fmla="*/ 0 w 32"/>
                  <a:gd name="T1" fmla="*/ 0 h 31"/>
                  <a:gd name="T2" fmla="*/ 0 w 32"/>
                  <a:gd name="T3" fmla="*/ 0 h 31"/>
                  <a:gd name="T4" fmla="*/ 0 w 32"/>
                  <a:gd name="T5" fmla="*/ 0 h 31"/>
                  <a:gd name="T6" fmla="*/ 0 w 32"/>
                  <a:gd name="T7" fmla="*/ 0 h 31"/>
                  <a:gd name="T8" fmla="*/ 0 w 32"/>
                  <a:gd name="T9" fmla="*/ 0 h 31"/>
                  <a:gd name="T10" fmla="*/ 0 w 32"/>
                  <a:gd name="T11" fmla="*/ 0 h 31"/>
                  <a:gd name="T12" fmla="*/ 0 w 32"/>
                  <a:gd name="T13" fmla="*/ 0 h 31"/>
                  <a:gd name="T14" fmla="*/ 0 60000 65536"/>
                  <a:gd name="T15" fmla="*/ 0 60000 65536"/>
                  <a:gd name="T16" fmla="*/ 0 60000 65536"/>
                  <a:gd name="T17" fmla="*/ 0 60000 65536"/>
                  <a:gd name="T18" fmla="*/ 0 60000 65536"/>
                  <a:gd name="T19" fmla="*/ 0 60000 65536"/>
                  <a:gd name="T20" fmla="*/ 0 60000 65536"/>
                  <a:gd name="T21" fmla="*/ 0 w 32"/>
                  <a:gd name="T22" fmla="*/ 0 h 31"/>
                  <a:gd name="T23" fmla="*/ 32 w 32"/>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1">
                    <a:moveTo>
                      <a:pt x="28" y="13"/>
                    </a:moveTo>
                    <a:lnTo>
                      <a:pt x="24" y="1"/>
                    </a:lnTo>
                    <a:lnTo>
                      <a:pt x="0" y="21"/>
                    </a:lnTo>
                    <a:lnTo>
                      <a:pt x="9" y="31"/>
                    </a:lnTo>
                    <a:lnTo>
                      <a:pt x="32" y="10"/>
                    </a:lnTo>
                    <a:lnTo>
                      <a:pt x="28" y="0"/>
                    </a:lnTo>
                    <a:lnTo>
                      <a:pt x="28" y="1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96" name="Freeform 306"/>
              <p:cNvSpPr>
                <a:spLocks/>
              </p:cNvSpPr>
              <p:nvPr/>
            </p:nvSpPr>
            <p:spPr bwMode="auto">
              <a:xfrm>
                <a:off x="4646" y="2100"/>
                <a:ext cx="17" cy="4"/>
              </a:xfrm>
              <a:custGeom>
                <a:avLst/>
                <a:gdLst>
                  <a:gd name="T0" fmla="*/ 0 w 51"/>
                  <a:gd name="T1" fmla="*/ 0 h 13"/>
                  <a:gd name="T2" fmla="*/ 0 w 51"/>
                  <a:gd name="T3" fmla="*/ 0 h 13"/>
                  <a:gd name="T4" fmla="*/ 0 w 51"/>
                  <a:gd name="T5" fmla="*/ 0 h 13"/>
                  <a:gd name="T6" fmla="*/ 0 w 51"/>
                  <a:gd name="T7" fmla="*/ 0 h 13"/>
                  <a:gd name="T8" fmla="*/ 0 w 51"/>
                  <a:gd name="T9" fmla="*/ 0 h 13"/>
                  <a:gd name="T10" fmla="*/ 0 w 51"/>
                  <a:gd name="T11" fmla="*/ 0 h 13"/>
                  <a:gd name="T12" fmla="*/ 0 w 51"/>
                  <a:gd name="T13" fmla="*/ 0 h 13"/>
                  <a:gd name="T14" fmla="*/ 0 60000 65536"/>
                  <a:gd name="T15" fmla="*/ 0 60000 65536"/>
                  <a:gd name="T16" fmla="*/ 0 60000 65536"/>
                  <a:gd name="T17" fmla="*/ 0 60000 65536"/>
                  <a:gd name="T18" fmla="*/ 0 60000 65536"/>
                  <a:gd name="T19" fmla="*/ 0 60000 65536"/>
                  <a:gd name="T20" fmla="*/ 0 60000 65536"/>
                  <a:gd name="T21" fmla="*/ 0 w 51"/>
                  <a:gd name="T22" fmla="*/ 0 h 13"/>
                  <a:gd name="T23" fmla="*/ 51 w 51"/>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3">
                    <a:moveTo>
                      <a:pt x="8" y="10"/>
                    </a:moveTo>
                    <a:lnTo>
                      <a:pt x="4" y="13"/>
                    </a:lnTo>
                    <a:lnTo>
                      <a:pt x="51" y="13"/>
                    </a:lnTo>
                    <a:lnTo>
                      <a:pt x="51" y="0"/>
                    </a:lnTo>
                    <a:lnTo>
                      <a:pt x="4" y="0"/>
                    </a:lnTo>
                    <a:lnTo>
                      <a:pt x="0" y="1"/>
                    </a:lnTo>
                    <a:lnTo>
                      <a:pt x="8" y="1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97" name="Freeform 307"/>
              <p:cNvSpPr>
                <a:spLocks/>
              </p:cNvSpPr>
              <p:nvPr/>
            </p:nvSpPr>
            <p:spPr bwMode="auto">
              <a:xfrm>
                <a:off x="4457" y="2021"/>
                <a:ext cx="57" cy="14"/>
              </a:xfrm>
              <a:custGeom>
                <a:avLst/>
                <a:gdLst>
                  <a:gd name="T0" fmla="*/ 0 w 171"/>
                  <a:gd name="T1" fmla="*/ 0 h 41"/>
                  <a:gd name="T2" fmla="*/ 0 w 171"/>
                  <a:gd name="T3" fmla="*/ 0 h 41"/>
                  <a:gd name="T4" fmla="*/ 0 w 171"/>
                  <a:gd name="T5" fmla="*/ 0 h 41"/>
                  <a:gd name="T6" fmla="*/ 0 w 171"/>
                  <a:gd name="T7" fmla="*/ 0 h 41"/>
                  <a:gd name="T8" fmla="*/ 0 w 171"/>
                  <a:gd name="T9" fmla="*/ 0 h 41"/>
                  <a:gd name="T10" fmla="*/ 0 w 171"/>
                  <a:gd name="T11" fmla="*/ 0 h 41"/>
                  <a:gd name="T12" fmla="*/ 0 w 171"/>
                  <a:gd name="T13" fmla="*/ 0 h 41"/>
                  <a:gd name="T14" fmla="*/ 0 w 171"/>
                  <a:gd name="T15" fmla="*/ 0 h 41"/>
                  <a:gd name="T16" fmla="*/ 0 w 171"/>
                  <a:gd name="T17" fmla="*/ 0 h 41"/>
                  <a:gd name="T18" fmla="*/ 0 w 171"/>
                  <a:gd name="T19" fmla="*/ 0 h 41"/>
                  <a:gd name="T20" fmla="*/ 0 w 171"/>
                  <a:gd name="T21" fmla="*/ 0 h 41"/>
                  <a:gd name="T22" fmla="*/ 0 w 171"/>
                  <a:gd name="T23" fmla="*/ 0 h 41"/>
                  <a:gd name="T24" fmla="*/ 0 w 171"/>
                  <a:gd name="T25" fmla="*/ 0 h 41"/>
                  <a:gd name="T26" fmla="*/ 0 w 171"/>
                  <a:gd name="T27" fmla="*/ 0 h 41"/>
                  <a:gd name="T28" fmla="*/ 0 w 171"/>
                  <a:gd name="T29" fmla="*/ 0 h 41"/>
                  <a:gd name="T30" fmla="*/ 0 w 171"/>
                  <a:gd name="T31" fmla="*/ 0 h 41"/>
                  <a:gd name="T32" fmla="*/ 0 w 171"/>
                  <a:gd name="T33" fmla="*/ 0 h 41"/>
                  <a:gd name="T34" fmla="*/ 0 w 171"/>
                  <a:gd name="T35" fmla="*/ 0 h 41"/>
                  <a:gd name="T36" fmla="*/ 0 w 171"/>
                  <a:gd name="T37" fmla="*/ 0 h 41"/>
                  <a:gd name="T38" fmla="*/ 0 w 171"/>
                  <a:gd name="T39" fmla="*/ 0 h 41"/>
                  <a:gd name="T40" fmla="*/ 0 w 171"/>
                  <a:gd name="T41" fmla="*/ 0 h 41"/>
                  <a:gd name="T42" fmla="*/ 0 w 171"/>
                  <a:gd name="T43" fmla="*/ 0 h 41"/>
                  <a:gd name="T44" fmla="*/ 0 w 171"/>
                  <a:gd name="T45" fmla="*/ 0 h 41"/>
                  <a:gd name="T46" fmla="*/ 0 w 171"/>
                  <a:gd name="T47" fmla="*/ 0 h 41"/>
                  <a:gd name="T48" fmla="*/ 0 w 171"/>
                  <a:gd name="T49" fmla="*/ 0 h 41"/>
                  <a:gd name="T50" fmla="*/ 0 w 171"/>
                  <a:gd name="T51" fmla="*/ 0 h 41"/>
                  <a:gd name="T52" fmla="*/ 0 w 171"/>
                  <a:gd name="T53" fmla="*/ 0 h 41"/>
                  <a:gd name="T54" fmla="*/ 0 w 171"/>
                  <a:gd name="T55" fmla="*/ 0 h 41"/>
                  <a:gd name="T56" fmla="*/ 0 w 171"/>
                  <a:gd name="T57" fmla="*/ 0 h 41"/>
                  <a:gd name="T58" fmla="*/ 0 w 171"/>
                  <a:gd name="T59" fmla="*/ 0 h 41"/>
                  <a:gd name="T60" fmla="*/ 0 w 171"/>
                  <a:gd name="T61" fmla="*/ 0 h 41"/>
                  <a:gd name="T62" fmla="*/ 0 w 171"/>
                  <a:gd name="T63" fmla="*/ 0 h 41"/>
                  <a:gd name="T64" fmla="*/ 0 w 171"/>
                  <a:gd name="T65" fmla="*/ 0 h 41"/>
                  <a:gd name="T66" fmla="*/ 0 w 171"/>
                  <a:gd name="T67" fmla="*/ 0 h 41"/>
                  <a:gd name="T68" fmla="*/ 0 w 171"/>
                  <a:gd name="T69" fmla="*/ 0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1"/>
                  <a:gd name="T106" fmla="*/ 0 h 41"/>
                  <a:gd name="T107" fmla="*/ 171 w 171"/>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1" h="41">
                    <a:moveTo>
                      <a:pt x="0" y="0"/>
                    </a:moveTo>
                    <a:lnTo>
                      <a:pt x="8" y="0"/>
                    </a:lnTo>
                    <a:lnTo>
                      <a:pt x="17" y="0"/>
                    </a:lnTo>
                    <a:lnTo>
                      <a:pt x="26" y="1"/>
                    </a:lnTo>
                    <a:lnTo>
                      <a:pt x="35" y="4"/>
                    </a:lnTo>
                    <a:lnTo>
                      <a:pt x="43" y="5"/>
                    </a:lnTo>
                    <a:lnTo>
                      <a:pt x="51" y="7"/>
                    </a:lnTo>
                    <a:lnTo>
                      <a:pt x="59" y="9"/>
                    </a:lnTo>
                    <a:lnTo>
                      <a:pt x="66" y="12"/>
                    </a:lnTo>
                    <a:lnTo>
                      <a:pt x="74" y="16"/>
                    </a:lnTo>
                    <a:lnTo>
                      <a:pt x="81" y="19"/>
                    </a:lnTo>
                    <a:lnTo>
                      <a:pt x="89" y="22"/>
                    </a:lnTo>
                    <a:lnTo>
                      <a:pt x="96" y="26"/>
                    </a:lnTo>
                    <a:lnTo>
                      <a:pt x="103" y="30"/>
                    </a:lnTo>
                    <a:lnTo>
                      <a:pt x="110" y="32"/>
                    </a:lnTo>
                    <a:lnTo>
                      <a:pt x="116" y="36"/>
                    </a:lnTo>
                    <a:lnTo>
                      <a:pt x="123" y="41"/>
                    </a:lnTo>
                    <a:lnTo>
                      <a:pt x="171" y="41"/>
                    </a:lnTo>
                    <a:lnTo>
                      <a:pt x="164" y="36"/>
                    </a:lnTo>
                    <a:lnTo>
                      <a:pt x="157" y="32"/>
                    </a:lnTo>
                    <a:lnTo>
                      <a:pt x="150" y="30"/>
                    </a:lnTo>
                    <a:lnTo>
                      <a:pt x="143" y="26"/>
                    </a:lnTo>
                    <a:lnTo>
                      <a:pt x="137" y="22"/>
                    </a:lnTo>
                    <a:lnTo>
                      <a:pt x="129" y="19"/>
                    </a:lnTo>
                    <a:lnTo>
                      <a:pt x="122" y="16"/>
                    </a:lnTo>
                    <a:lnTo>
                      <a:pt x="114" y="12"/>
                    </a:lnTo>
                    <a:lnTo>
                      <a:pt x="107" y="9"/>
                    </a:lnTo>
                    <a:lnTo>
                      <a:pt x="99" y="7"/>
                    </a:lnTo>
                    <a:lnTo>
                      <a:pt x="89" y="5"/>
                    </a:lnTo>
                    <a:lnTo>
                      <a:pt x="81" y="4"/>
                    </a:lnTo>
                    <a:lnTo>
                      <a:pt x="73" y="1"/>
                    </a:lnTo>
                    <a:lnTo>
                      <a:pt x="65" y="0"/>
                    </a:lnTo>
                    <a:lnTo>
                      <a:pt x="55" y="0"/>
                    </a:lnTo>
                    <a:lnTo>
                      <a:pt x="46"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98" name="Freeform 308"/>
              <p:cNvSpPr>
                <a:spLocks/>
              </p:cNvSpPr>
              <p:nvPr/>
            </p:nvSpPr>
            <p:spPr bwMode="auto">
              <a:xfrm>
                <a:off x="4457" y="2016"/>
                <a:ext cx="43" cy="23"/>
              </a:xfrm>
              <a:custGeom>
                <a:avLst/>
                <a:gdLst>
                  <a:gd name="T0" fmla="*/ 0 w 130"/>
                  <a:gd name="T1" fmla="*/ 0 h 67"/>
                  <a:gd name="T2" fmla="*/ 0 w 130"/>
                  <a:gd name="T3" fmla="*/ 0 h 67"/>
                  <a:gd name="T4" fmla="*/ 0 w 130"/>
                  <a:gd name="T5" fmla="*/ 0 h 67"/>
                  <a:gd name="T6" fmla="*/ 0 w 130"/>
                  <a:gd name="T7" fmla="*/ 0 h 67"/>
                  <a:gd name="T8" fmla="*/ 0 w 130"/>
                  <a:gd name="T9" fmla="*/ 0 h 67"/>
                  <a:gd name="T10" fmla="*/ 0 w 130"/>
                  <a:gd name="T11" fmla="*/ 0 h 67"/>
                  <a:gd name="T12" fmla="*/ 0 w 130"/>
                  <a:gd name="T13" fmla="*/ 0 h 67"/>
                  <a:gd name="T14" fmla="*/ 0 w 130"/>
                  <a:gd name="T15" fmla="*/ 0 h 67"/>
                  <a:gd name="T16" fmla="*/ 0 w 130"/>
                  <a:gd name="T17" fmla="*/ 0 h 67"/>
                  <a:gd name="T18" fmla="*/ 0 w 130"/>
                  <a:gd name="T19" fmla="*/ 0 h 67"/>
                  <a:gd name="T20" fmla="*/ 0 w 130"/>
                  <a:gd name="T21" fmla="*/ 0 h 67"/>
                  <a:gd name="T22" fmla="*/ 0 w 130"/>
                  <a:gd name="T23" fmla="*/ 0 h 67"/>
                  <a:gd name="T24" fmla="*/ 0 w 130"/>
                  <a:gd name="T25" fmla="*/ 0 h 67"/>
                  <a:gd name="T26" fmla="*/ 0 w 130"/>
                  <a:gd name="T27" fmla="*/ 0 h 67"/>
                  <a:gd name="T28" fmla="*/ 0 w 130"/>
                  <a:gd name="T29" fmla="*/ 0 h 67"/>
                  <a:gd name="T30" fmla="*/ 0 w 130"/>
                  <a:gd name="T31" fmla="*/ 0 h 67"/>
                  <a:gd name="T32" fmla="*/ 0 w 130"/>
                  <a:gd name="T33" fmla="*/ 0 h 67"/>
                  <a:gd name="T34" fmla="*/ 0 w 130"/>
                  <a:gd name="T35" fmla="*/ 0 h 67"/>
                  <a:gd name="T36" fmla="*/ 0 w 130"/>
                  <a:gd name="T37" fmla="*/ 0 h 67"/>
                  <a:gd name="T38" fmla="*/ 0 w 130"/>
                  <a:gd name="T39" fmla="*/ 0 h 67"/>
                  <a:gd name="T40" fmla="*/ 0 w 130"/>
                  <a:gd name="T41" fmla="*/ 0 h 67"/>
                  <a:gd name="T42" fmla="*/ 0 w 130"/>
                  <a:gd name="T43" fmla="*/ 0 h 67"/>
                  <a:gd name="T44" fmla="*/ 0 w 130"/>
                  <a:gd name="T45" fmla="*/ 0 h 67"/>
                  <a:gd name="T46" fmla="*/ 0 w 130"/>
                  <a:gd name="T47" fmla="*/ 0 h 67"/>
                  <a:gd name="T48" fmla="*/ 0 w 130"/>
                  <a:gd name="T49" fmla="*/ 0 h 67"/>
                  <a:gd name="T50" fmla="*/ 0 w 130"/>
                  <a:gd name="T51" fmla="*/ 0 h 67"/>
                  <a:gd name="T52" fmla="*/ 0 w 130"/>
                  <a:gd name="T53" fmla="*/ 0 h 67"/>
                  <a:gd name="T54" fmla="*/ 0 w 130"/>
                  <a:gd name="T55" fmla="*/ 0 h 67"/>
                  <a:gd name="T56" fmla="*/ 0 w 130"/>
                  <a:gd name="T57" fmla="*/ 0 h 67"/>
                  <a:gd name="T58" fmla="*/ 0 w 130"/>
                  <a:gd name="T59" fmla="*/ 0 h 67"/>
                  <a:gd name="T60" fmla="*/ 0 w 130"/>
                  <a:gd name="T61" fmla="*/ 0 h 67"/>
                  <a:gd name="T62" fmla="*/ 0 w 130"/>
                  <a:gd name="T63" fmla="*/ 0 h 67"/>
                  <a:gd name="T64" fmla="*/ 0 w 130"/>
                  <a:gd name="T65" fmla="*/ 0 h 67"/>
                  <a:gd name="T66" fmla="*/ 0 w 130"/>
                  <a:gd name="T67" fmla="*/ 0 h 67"/>
                  <a:gd name="T68" fmla="*/ 0 w 130"/>
                  <a:gd name="T69" fmla="*/ 0 h 67"/>
                  <a:gd name="T70" fmla="*/ 0 w 130"/>
                  <a:gd name="T71" fmla="*/ 0 h 67"/>
                  <a:gd name="T72" fmla="*/ 0 w 130"/>
                  <a:gd name="T73" fmla="*/ 0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0"/>
                  <a:gd name="T112" fmla="*/ 0 h 67"/>
                  <a:gd name="T113" fmla="*/ 130 w 130"/>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0" h="67">
                    <a:moveTo>
                      <a:pt x="123" y="41"/>
                    </a:moveTo>
                    <a:lnTo>
                      <a:pt x="130" y="42"/>
                    </a:lnTo>
                    <a:lnTo>
                      <a:pt x="123" y="38"/>
                    </a:lnTo>
                    <a:lnTo>
                      <a:pt x="116" y="36"/>
                    </a:lnTo>
                    <a:lnTo>
                      <a:pt x="110" y="31"/>
                    </a:lnTo>
                    <a:lnTo>
                      <a:pt x="101" y="27"/>
                    </a:lnTo>
                    <a:lnTo>
                      <a:pt x="95" y="25"/>
                    </a:lnTo>
                    <a:lnTo>
                      <a:pt x="87" y="21"/>
                    </a:lnTo>
                    <a:lnTo>
                      <a:pt x="80" y="18"/>
                    </a:lnTo>
                    <a:lnTo>
                      <a:pt x="72" y="14"/>
                    </a:lnTo>
                    <a:lnTo>
                      <a:pt x="63" y="11"/>
                    </a:lnTo>
                    <a:lnTo>
                      <a:pt x="55" y="8"/>
                    </a:lnTo>
                    <a:lnTo>
                      <a:pt x="46" y="7"/>
                    </a:lnTo>
                    <a:lnTo>
                      <a:pt x="38" y="4"/>
                    </a:lnTo>
                    <a:lnTo>
                      <a:pt x="28" y="2"/>
                    </a:lnTo>
                    <a:lnTo>
                      <a:pt x="19" y="2"/>
                    </a:lnTo>
                    <a:lnTo>
                      <a:pt x="9" y="0"/>
                    </a:lnTo>
                    <a:lnTo>
                      <a:pt x="0" y="0"/>
                    </a:lnTo>
                    <a:lnTo>
                      <a:pt x="0" y="26"/>
                    </a:lnTo>
                    <a:lnTo>
                      <a:pt x="8" y="27"/>
                    </a:lnTo>
                    <a:lnTo>
                      <a:pt x="16" y="27"/>
                    </a:lnTo>
                    <a:lnTo>
                      <a:pt x="24" y="29"/>
                    </a:lnTo>
                    <a:lnTo>
                      <a:pt x="32" y="30"/>
                    </a:lnTo>
                    <a:lnTo>
                      <a:pt x="40" y="31"/>
                    </a:lnTo>
                    <a:lnTo>
                      <a:pt x="47" y="34"/>
                    </a:lnTo>
                    <a:lnTo>
                      <a:pt x="54" y="36"/>
                    </a:lnTo>
                    <a:lnTo>
                      <a:pt x="62" y="38"/>
                    </a:lnTo>
                    <a:lnTo>
                      <a:pt x="69" y="42"/>
                    </a:lnTo>
                    <a:lnTo>
                      <a:pt x="77" y="45"/>
                    </a:lnTo>
                    <a:lnTo>
                      <a:pt x="84" y="48"/>
                    </a:lnTo>
                    <a:lnTo>
                      <a:pt x="91" y="50"/>
                    </a:lnTo>
                    <a:lnTo>
                      <a:pt x="97" y="55"/>
                    </a:lnTo>
                    <a:lnTo>
                      <a:pt x="104" y="59"/>
                    </a:lnTo>
                    <a:lnTo>
                      <a:pt x="111" y="61"/>
                    </a:lnTo>
                    <a:lnTo>
                      <a:pt x="116" y="65"/>
                    </a:lnTo>
                    <a:lnTo>
                      <a:pt x="123" y="67"/>
                    </a:lnTo>
                    <a:lnTo>
                      <a:pt x="123" y="4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99" name="Freeform 309"/>
              <p:cNvSpPr>
                <a:spLocks/>
              </p:cNvSpPr>
              <p:nvPr/>
            </p:nvSpPr>
            <p:spPr bwMode="auto">
              <a:xfrm>
                <a:off x="4498" y="2030"/>
                <a:ext cx="18" cy="9"/>
              </a:xfrm>
              <a:custGeom>
                <a:avLst/>
                <a:gdLst>
                  <a:gd name="T0" fmla="*/ 0 w 54"/>
                  <a:gd name="T1" fmla="*/ 0 h 26"/>
                  <a:gd name="T2" fmla="*/ 0 w 54"/>
                  <a:gd name="T3" fmla="*/ 0 h 26"/>
                  <a:gd name="T4" fmla="*/ 0 w 54"/>
                  <a:gd name="T5" fmla="*/ 0 h 26"/>
                  <a:gd name="T6" fmla="*/ 0 w 54"/>
                  <a:gd name="T7" fmla="*/ 0 h 26"/>
                  <a:gd name="T8" fmla="*/ 0 w 54"/>
                  <a:gd name="T9" fmla="*/ 0 h 26"/>
                  <a:gd name="T10" fmla="*/ 0 w 54"/>
                  <a:gd name="T11" fmla="*/ 0 h 26"/>
                  <a:gd name="T12" fmla="*/ 0 w 54"/>
                  <a:gd name="T13" fmla="*/ 0 h 26"/>
                  <a:gd name="T14" fmla="*/ 0 60000 65536"/>
                  <a:gd name="T15" fmla="*/ 0 60000 65536"/>
                  <a:gd name="T16" fmla="*/ 0 60000 65536"/>
                  <a:gd name="T17" fmla="*/ 0 60000 65536"/>
                  <a:gd name="T18" fmla="*/ 0 60000 65536"/>
                  <a:gd name="T19" fmla="*/ 0 60000 65536"/>
                  <a:gd name="T20" fmla="*/ 0 60000 65536"/>
                  <a:gd name="T21" fmla="*/ 0 w 54"/>
                  <a:gd name="T22" fmla="*/ 0 h 26"/>
                  <a:gd name="T23" fmla="*/ 54 w 54"/>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26">
                    <a:moveTo>
                      <a:pt x="41" y="24"/>
                    </a:moveTo>
                    <a:lnTo>
                      <a:pt x="48" y="0"/>
                    </a:lnTo>
                    <a:lnTo>
                      <a:pt x="0" y="0"/>
                    </a:lnTo>
                    <a:lnTo>
                      <a:pt x="0" y="26"/>
                    </a:lnTo>
                    <a:lnTo>
                      <a:pt x="48" y="26"/>
                    </a:lnTo>
                    <a:lnTo>
                      <a:pt x="54" y="1"/>
                    </a:lnTo>
                    <a:lnTo>
                      <a:pt x="41" y="2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00" name="Freeform 310"/>
              <p:cNvSpPr>
                <a:spLocks/>
              </p:cNvSpPr>
              <p:nvPr/>
            </p:nvSpPr>
            <p:spPr bwMode="auto">
              <a:xfrm>
                <a:off x="4472" y="2016"/>
                <a:ext cx="44" cy="22"/>
              </a:xfrm>
              <a:custGeom>
                <a:avLst/>
                <a:gdLst>
                  <a:gd name="T0" fmla="*/ 0 w 131"/>
                  <a:gd name="T1" fmla="*/ 0 h 65"/>
                  <a:gd name="T2" fmla="*/ 0 w 131"/>
                  <a:gd name="T3" fmla="*/ 0 h 65"/>
                  <a:gd name="T4" fmla="*/ 0 w 131"/>
                  <a:gd name="T5" fmla="*/ 0 h 65"/>
                  <a:gd name="T6" fmla="*/ 0 w 131"/>
                  <a:gd name="T7" fmla="*/ 0 h 65"/>
                  <a:gd name="T8" fmla="*/ 0 w 131"/>
                  <a:gd name="T9" fmla="*/ 0 h 65"/>
                  <a:gd name="T10" fmla="*/ 0 w 131"/>
                  <a:gd name="T11" fmla="*/ 0 h 65"/>
                  <a:gd name="T12" fmla="*/ 0 w 131"/>
                  <a:gd name="T13" fmla="*/ 0 h 65"/>
                  <a:gd name="T14" fmla="*/ 0 w 131"/>
                  <a:gd name="T15" fmla="*/ 0 h 65"/>
                  <a:gd name="T16" fmla="*/ 0 w 131"/>
                  <a:gd name="T17" fmla="*/ 0 h 65"/>
                  <a:gd name="T18" fmla="*/ 0 w 131"/>
                  <a:gd name="T19" fmla="*/ 0 h 65"/>
                  <a:gd name="T20" fmla="*/ 0 w 131"/>
                  <a:gd name="T21" fmla="*/ 0 h 65"/>
                  <a:gd name="T22" fmla="*/ 0 w 131"/>
                  <a:gd name="T23" fmla="*/ 0 h 65"/>
                  <a:gd name="T24" fmla="*/ 0 w 131"/>
                  <a:gd name="T25" fmla="*/ 0 h 65"/>
                  <a:gd name="T26" fmla="*/ 0 w 131"/>
                  <a:gd name="T27" fmla="*/ 0 h 65"/>
                  <a:gd name="T28" fmla="*/ 0 w 131"/>
                  <a:gd name="T29" fmla="*/ 0 h 65"/>
                  <a:gd name="T30" fmla="*/ 0 w 131"/>
                  <a:gd name="T31" fmla="*/ 0 h 65"/>
                  <a:gd name="T32" fmla="*/ 0 w 131"/>
                  <a:gd name="T33" fmla="*/ 0 h 65"/>
                  <a:gd name="T34" fmla="*/ 0 w 131"/>
                  <a:gd name="T35" fmla="*/ 0 h 65"/>
                  <a:gd name="T36" fmla="*/ 0 w 131"/>
                  <a:gd name="T37" fmla="*/ 0 h 65"/>
                  <a:gd name="T38" fmla="*/ 0 w 131"/>
                  <a:gd name="T39" fmla="*/ 0 h 65"/>
                  <a:gd name="T40" fmla="*/ 0 w 131"/>
                  <a:gd name="T41" fmla="*/ 0 h 65"/>
                  <a:gd name="T42" fmla="*/ 0 w 131"/>
                  <a:gd name="T43" fmla="*/ 0 h 65"/>
                  <a:gd name="T44" fmla="*/ 0 w 131"/>
                  <a:gd name="T45" fmla="*/ 0 h 65"/>
                  <a:gd name="T46" fmla="*/ 0 w 131"/>
                  <a:gd name="T47" fmla="*/ 0 h 65"/>
                  <a:gd name="T48" fmla="*/ 0 w 131"/>
                  <a:gd name="T49" fmla="*/ 0 h 65"/>
                  <a:gd name="T50" fmla="*/ 0 w 131"/>
                  <a:gd name="T51" fmla="*/ 0 h 65"/>
                  <a:gd name="T52" fmla="*/ 0 w 131"/>
                  <a:gd name="T53" fmla="*/ 0 h 65"/>
                  <a:gd name="T54" fmla="*/ 0 w 131"/>
                  <a:gd name="T55" fmla="*/ 0 h 65"/>
                  <a:gd name="T56" fmla="*/ 0 w 131"/>
                  <a:gd name="T57" fmla="*/ 0 h 65"/>
                  <a:gd name="T58" fmla="*/ 0 w 131"/>
                  <a:gd name="T59" fmla="*/ 0 h 65"/>
                  <a:gd name="T60" fmla="*/ 0 w 131"/>
                  <a:gd name="T61" fmla="*/ 0 h 65"/>
                  <a:gd name="T62" fmla="*/ 0 w 131"/>
                  <a:gd name="T63" fmla="*/ 0 h 65"/>
                  <a:gd name="T64" fmla="*/ 0 w 131"/>
                  <a:gd name="T65" fmla="*/ 0 h 65"/>
                  <a:gd name="T66" fmla="*/ 0 w 131"/>
                  <a:gd name="T67" fmla="*/ 0 h 65"/>
                  <a:gd name="T68" fmla="*/ 0 w 131"/>
                  <a:gd name="T69" fmla="*/ 0 h 65"/>
                  <a:gd name="T70" fmla="*/ 0 w 131"/>
                  <a:gd name="T71" fmla="*/ 0 h 65"/>
                  <a:gd name="T72" fmla="*/ 0 w 131"/>
                  <a:gd name="T73" fmla="*/ 0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1"/>
                  <a:gd name="T112" fmla="*/ 0 h 65"/>
                  <a:gd name="T113" fmla="*/ 131 w 131"/>
                  <a:gd name="T114" fmla="*/ 65 h 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1" h="65">
                    <a:moveTo>
                      <a:pt x="0" y="26"/>
                    </a:moveTo>
                    <a:lnTo>
                      <a:pt x="0" y="26"/>
                    </a:lnTo>
                    <a:lnTo>
                      <a:pt x="9" y="27"/>
                    </a:lnTo>
                    <a:lnTo>
                      <a:pt x="17" y="27"/>
                    </a:lnTo>
                    <a:lnTo>
                      <a:pt x="26" y="29"/>
                    </a:lnTo>
                    <a:lnTo>
                      <a:pt x="32" y="30"/>
                    </a:lnTo>
                    <a:lnTo>
                      <a:pt x="41" y="31"/>
                    </a:lnTo>
                    <a:lnTo>
                      <a:pt x="49" y="34"/>
                    </a:lnTo>
                    <a:lnTo>
                      <a:pt x="55" y="36"/>
                    </a:lnTo>
                    <a:lnTo>
                      <a:pt x="64" y="38"/>
                    </a:lnTo>
                    <a:lnTo>
                      <a:pt x="70" y="42"/>
                    </a:lnTo>
                    <a:lnTo>
                      <a:pt x="77" y="45"/>
                    </a:lnTo>
                    <a:lnTo>
                      <a:pt x="85" y="48"/>
                    </a:lnTo>
                    <a:lnTo>
                      <a:pt x="92" y="50"/>
                    </a:lnTo>
                    <a:lnTo>
                      <a:pt x="99" y="55"/>
                    </a:lnTo>
                    <a:lnTo>
                      <a:pt x="106" y="59"/>
                    </a:lnTo>
                    <a:lnTo>
                      <a:pt x="111" y="61"/>
                    </a:lnTo>
                    <a:lnTo>
                      <a:pt x="118" y="65"/>
                    </a:lnTo>
                    <a:lnTo>
                      <a:pt x="131" y="42"/>
                    </a:lnTo>
                    <a:lnTo>
                      <a:pt x="123" y="38"/>
                    </a:lnTo>
                    <a:lnTo>
                      <a:pt x="118" y="36"/>
                    </a:lnTo>
                    <a:lnTo>
                      <a:pt x="111" y="31"/>
                    </a:lnTo>
                    <a:lnTo>
                      <a:pt x="103" y="27"/>
                    </a:lnTo>
                    <a:lnTo>
                      <a:pt x="96" y="25"/>
                    </a:lnTo>
                    <a:lnTo>
                      <a:pt x="88" y="21"/>
                    </a:lnTo>
                    <a:lnTo>
                      <a:pt x="80" y="18"/>
                    </a:lnTo>
                    <a:lnTo>
                      <a:pt x="73" y="14"/>
                    </a:lnTo>
                    <a:lnTo>
                      <a:pt x="65" y="11"/>
                    </a:lnTo>
                    <a:lnTo>
                      <a:pt x="55" y="8"/>
                    </a:lnTo>
                    <a:lnTo>
                      <a:pt x="46" y="7"/>
                    </a:lnTo>
                    <a:lnTo>
                      <a:pt x="39" y="4"/>
                    </a:lnTo>
                    <a:lnTo>
                      <a:pt x="30" y="2"/>
                    </a:lnTo>
                    <a:lnTo>
                      <a:pt x="19" y="2"/>
                    </a:lnTo>
                    <a:lnTo>
                      <a:pt x="9" y="0"/>
                    </a:lnTo>
                    <a:lnTo>
                      <a:pt x="0" y="0"/>
                    </a:lnTo>
                    <a:lnTo>
                      <a:pt x="0"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01" name="Freeform 311"/>
              <p:cNvSpPr>
                <a:spLocks/>
              </p:cNvSpPr>
              <p:nvPr/>
            </p:nvSpPr>
            <p:spPr bwMode="auto">
              <a:xfrm>
                <a:off x="4457" y="2016"/>
                <a:ext cx="15" cy="9"/>
              </a:xfrm>
              <a:custGeom>
                <a:avLst/>
                <a:gdLst>
                  <a:gd name="T0" fmla="*/ 0 w 46"/>
                  <a:gd name="T1" fmla="*/ 0 h 26"/>
                  <a:gd name="T2" fmla="*/ 0 w 46"/>
                  <a:gd name="T3" fmla="*/ 0 h 26"/>
                  <a:gd name="T4" fmla="*/ 0 w 46"/>
                  <a:gd name="T5" fmla="*/ 0 h 26"/>
                  <a:gd name="T6" fmla="*/ 0 w 46"/>
                  <a:gd name="T7" fmla="*/ 0 h 26"/>
                  <a:gd name="T8" fmla="*/ 0 w 46"/>
                  <a:gd name="T9" fmla="*/ 0 h 26"/>
                  <a:gd name="T10" fmla="*/ 0 w 46"/>
                  <a:gd name="T11" fmla="*/ 0 h 26"/>
                  <a:gd name="T12" fmla="*/ 0 w 46"/>
                  <a:gd name="T13" fmla="*/ 0 h 26"/>
                  <a:gd name="T14" fmla="*/ 0 60000 65536"/>
                  <a:gd name="T15" fmla="*/ 0 60000 65536"/>
                  <a:gd name="T16" fmla="*/ 0 60000 65536"/>
                  <a:gd name="T17" fmla="*/ 0 60000 65536"/>
                  <a:gd name="T18" fmla="*/ 0 60000 65536"/>
                  <a:gd name="T19" fmla="*/ 0 60000 65536"/>
                  <a:gd name="T20" fmla="*/ 0 60000 65536"/>
                  <a:gd name="T21" fmla="*/ 0 w 46"/>
                  <a:gd name="T22" fmla="*/ 0 h 26"/>
                  <a:gd name="T23" fmla="*/ 46 w 4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26">
                    <a:moveTo>
                      <a:pt x="0" y="0"/>
                    </a:moveTo>
                    <a:lnTo>
                      <a:pt x="0" y="26"/>
                    </a:lnTo>
                    <a:lnTo>
                      <a:pt x="46" y="26"/>
                    </a:lnTo>
                    <a:lnTo>
                      <a:pt x="46" y="0"/>
                    </a:lnTo>
                    <a:lnTo>
                      <a:pt x="0" y="0"/>
                    </a:lnTo>
                    <a:lnTo>
                      <a:pt x="0" y="26"/>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02" name="Freeform 312"/>
              <p:cNvSpPr>
                <a:spLocks/>
              </p:cNvSpPr>
              <p:nvPr/>
            </p:nvSpPr>
            <p:spPr bwMode="auto">
              <a:xfrm>
                <a:off x="4498" y="2035"/>
                <a:ext cx="37" cy="27"/>
              </a:xfrm>
              <a:custGeom>
                <a:avLst/>
                <a:gdLst>
                  <a:gd name="T0" fmla="*/ 0 w 111"/>
                  <a:gd name="T1" fmla="*/ 0 h 81"/>
                  <a:gd name="T2" fmla="*/ 0 w 111"/>
                  <a:gd name="T3" fmla="*/ 0 h 81"/>
                  <a:gd name="T4" fmla="*/ 0 w 111"/>
                  <a:gd name="T5" fmla="*/ 0 h 81"/>
                  <a:gd name="T6" fmla="*/ 0 w 111"/>
                  <a:gd name="T7" fmla="*/ 0 h 81"/>
                  <a:gd name="T8" fmla="*/ 0 w 111"/>
                  <a:gd name="T9" fmla="*/ 0 h 81"/>
                  <a:gd name="T10" fmla="*/ 0 w 111"/>
                  <a:gd name="T11" fmla="*/ 0 h 81"/>
                  <a:gd name="T12" fmla="*/ 0 w 111"/>
                  <a:gd name="T13" fmla="*/ 0 h 81"/>
                  <a:gd name="T14" fmla="*/ 0 w 111"/>
                  <a:gd name="T15" fmla="*/ 0 h 81"/>
                  <a:gd name="T16" fmla="*/ 0 w 111"/>
                  <a:gd name="T17" fmla="*/ 0 h 81"/>
                  <a:gd name="T18" fmla="*/ 0 w 111"/>
                  <a:gd name="T19" fmla="*/ 0 h 81"/>
                  <a:gd name="T20" fmla="*/ 0 w 111"/>
                  <a:gd name="T21" fmla="*/ 0 h 81"/>
                  <a:gd name="T22" fmla="*/ 0 w 111"/>
                  <a:gd name="T23" fmla="*/ 0 h 81"/>
                  <a:gd name="T24" fmla="*/ 0 w 111"/>
                  <a:gd name="T25" fmla="*/ 0 h 81"/>
                  <a:gd name="T26" fmla="*/ 0 w 111"/>
                  <a:gd name="T27" fmla="*/ 0 h 81"/>
                  <a:gd name="T28" fmla="*/ 0 w 111"/>
                  <a:gd name="T29" fmla="*/ 0 h 81"/>
                  <a:gd name="T30" fmla="*/ 0 w 111"/>
                  <a:gd name="T31" fmla="*/ 0 h 81"/>
                  <a:gd name="T32" fmla="*/ 0 w 111"/>
                  <a:gd name="T33" fmla="*/ 0 h 81"/>
                  <a:gd name="T34" fmla="*/ 0 w 111"/>
                  <a:gd name="T35" fmla="*/ 0 h 81"/>
                  <a:gd name="T36" fmla="*/ 0 w 111"/>
                  <a:gd name="T37" fmla="*/ 0 h 81"/>
                  <a:gd name="T38" fmla="*/ 0 w 111"/>
                  <a:gd name="T39" fmla="*/ 0 h 81"/>
                  <a:gd name="T40" fmla="*/ 0 w 111"/>
                  <a:gd name="T41" fmla="*/ 0 h 81"/>
                  <a:gd name="T42" fmla="*/ 0 w 111"/>
                  <a:gd name="T43" fmla="*/ 0 h 81"/>
                  <a:gd name="T44" fmla="*/ 0 w 111"/>
                  <a:gd name="T45" fmla="*/ 0 h 81"/>
                  <a:gd name="T46" fmla="*/ 0 w 111"/>
                  <a:gd name="T47" fmla="*/ 0 h 81"/>
                  <a:gd name="T48" fmla="*/ 0 w 111"/>
                  <a:gd name="T49" fmla="*/ 0 h 81"/>
                  <a:gd name="T50" fmla="*/ 0 w 111"/>
                  <a:gd name="T51" fmla="*/ 0 h 81"/>
                  <a:gd name="T52" fmla="*/ 0 w 111"/>
                  <a:gd name="T53" fmla="*/ 0 h 81"/>
                  <a:gd name="T54" fmla="*/ 0 w 111"/>
                  <a:gd name="T55" fmla="*/ 0 h 81"/>
                  <a:gd name="T56" fmla="*/ 0 w 111"/>
                  <a:gd name="T57" fmla="*/ 0 h 81"/>
                  <a:gd name="T58" fmla="*/ 0 w 111"/>
                  <a:gd name="T59" fmla="*/ 0 h 81"/>
                  <a:gd name="T60" fmla="*/ 0 w 111"/>
                  <a:gd name="T61" fmla="*/ 0 h 81"/>
                  <a:gd name="T62" fmla="*/ 0 w 111"/>
                  <a:gd name="T63" fmla="*/ 0 h 81"/>
                  <a:gd name="T64" fmla="*/ 0 w 111"/>
                  <a:gd name="T65" fmla="*/ 0 h 81"/>
                  <a:gd name="T66" fmla="*/ 0 w 111"/>
                  <a:gd name="T67" fmla="*/ 0 h 81"/>
                  <a:gd name="T68" fmla="*/ 0 w 111"/>
                  <a:gd name="T69" fmla="*/ 0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1"/>
                  <a:gd name="T106" fmla="*/ 0 h 81"/>
                  <a:gd name="T107" fmla="*/ 111 w 111"/>
                  <a:gd name="T108" fmla="*/ 81 h 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1" h="81">
                    <a:moveTo>
                      <a:pt x="0" y="0"/>
                    </a:moveTo>
                    <a:lnTo>
                      <a:pt x="7" y="4"/>
                    </a:lnTo>
                    <a:lnTo>
                      <a:pt x="12" y="8"/>
                    </a:lnTo>
                    <a:lnTo>
                      <a:pt x="19" y="13"/>
                    </a:lnTo>
                    <a:lnTo>
                      <a:pt x="25" y="17"/>
                    </a:lnTo>
                    <a:lnTo>
                      <a:pt x="30" y="21"/>
                    </a:lnTo>
                    <a:lnTo>
                      <a:pt x="34" y="27"/>
                    </a:lnTo>
                    <a:lnTo>
                      <a:pt x="38" y="32"/>
                    </a:lnTo>
                    <a:lnTo>
                      <a:pt x="42" y="36"/>
                    </a:lnTo>
                    <a:lnTo>
                      <a:pt x="46" y="41"/>
                    </a:lnTo>
                    <a:lnTo>
                      <a:pt x="49" y="47"/>
                    </a:lnTo>
                    <a:lnTo>
                      <a:pt x="52" y="52"/>
                    </a:lnTo>
                    <a:lnTo>
                      <a:pt x="54" y="58"/>
                    </a:lnTo>
                    <a:lnTo>
                      <a:pt x="57" y="63"/>
                    </a:lnTo>
                    <a:lnTo>
                      <a:pt x="60" y="69"/>
                    </a:lnTo>
                    <a:lnTo>
                      <a:pt x="63" y="75"/>
                    </a:lnTo>
                    <a:lnTo>
                      <a:pt x="64" y="81"/>
                    </a:lnTo>
                    <a:lnTo>
                      <a:pt x="111" y="81"/>
                    </a:lnTo>
                    <a:lnTo>
                      <a:pt x="109" y="75"/>
                    </a:lnTo>
                    <a:lnTo>
                      <a:pt x="107" y="69"/>
                    </a:lnTo>
                    <a:lnTo>
                      <a:pt x="105" y="63"/>
                    </a:lnTo>
                    <a:lnTo>
                      <a:pt x="102" y="58"/>
                    </a:lnTo>
                    <a:lnTo>
                      <a:pt x="99" y="52"/>
                    </a:lnTo>
                    <a:lnTo>
                      <a:pt x="96" y="47"/>
                    </a:lnTo>
                    <a:lnTo>
                      <a:pt x="92" y="41"/>
                    </a:lnTo>
                    <a:lnTo>
                      <a:pt x="90" y="36"/>
                    </a:lnTo>
                    <a:lnTo>
                      <a:pt x="86" y="32"/>
                    </a:lnTo>
                    <a:lnTo>
                      <a:pt x="80" y="27"/>
                    </a:lnTo>
                    <a:lnTo>
                      <a:pt x="76" y="21"/>
                    </a:lnTo>
                    <a:lnTo>
                      <a:pt x="71" y="17"/>
                    </a:lnTo>
                    <a:lnTo>
                      <a:pt x="67" y="13"/>
                    </a:lnTo>
                    <a:lnTo>
                      <a:pt x="60" y="8"/>
                    </a:lnTo>
                    <a:lnTo>
                      <a:pt x="54" y="4"/>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03" name="Freeform 313"/>
              <p:cNvSpPr>
                <a:spLocks/>
              </p:cNvSpPr>
              <p:nvPr/>
            </p:nvSpPr>
            <p:spPr bwMode="auto">
              <a:xfrm>
                <a:off x="4495" y="2031"/>
                <a:ext cx="28" cy="35"/>
              </a:xfrm>
              <a:custGeom>
                <a:avLst/>
                <a:gdLst>
                  <a:gd name="T0" fmla="*/ 0 w 83"/>
                  <a:gd name="T1" fmla="*/ 0 h 105"/>
                  <a:gd name="T2" fmla="*/ 0 w 83"/>
                  <a:gd name="T3" fmla="*/ 0 h 105"/>
                  <a:gd name="T4" fmla="*/ 0 w 83"/>
                  <a:gd name="T5" fmla="*/ 0 h 105"/>
                  <a:gd name="T6" fmla="*/ 0 w 83"/>
                  <a:gd name="T7" fmla="*/ 0 h 105"/>
                  <a:gd name="T8" fmla="*/ 0 w 83"/>
                  <a:gd name="T9" fmla="*/ 0 h 105"/>
                  <a:gd name="T10" fmla="*/ 0 w 83"/>
                  <a:gd name="T11" fmla="*/ 0 h 105"/>
                  <a:gd name="T12" fmla="*/ 0 w 83"/>
                  <a:gd name="T13" fmla="*/ 0 h 105"/>
                  <a:gd name="T14" fmla="*/ 0 w 83"/>
                  <a:gd name="T15" fmla="*/ 0 h 105"/>
                  <a:gd name="T16" fmla="*/ 0 w 83"/>
                  <a:gd name="T17" fmla="*/ 0 h 105"/>
                  <a:gd name="T18" fmla="*/ 0 w 83"/>
                  <a:gd name="T19" fmla="*/ 0 h 105"/>
                  <a:gd name="T20" fmla="*/ 0 w 83"/>
                  <a:gd name="T21" fmla="*/ 0 h 105"/>
                  <a:gd name="T22" fmla="*/ 0 w 83"/>
                  <a:gd name="T23" fmla="*/ 0 h 105"/>
                  <a:gd name="T24" fmla="*/ 0 w 83"/>
                  <a:gd name="T25" fmla="*/ 0 h 105"/>
                  <a:gd name="T26" fmla="*/ 0 w 83"/>
                  <a:gd name="T27" fmla="*/ 0 h 105"/>
                  <a:gd name="T28" fmla="*/ 0 w 83"/>
                  <a:gd name="T29" fmla="*/ 0 h 105"/>
                  <a:gd name="T30" fmla="*/ 0 w 83"/>
                  <a:gd name="T31" fmla="*/ 0 h 105"/>
                  <a:gd name="T32" fmla="*/ 0 w 83"/>
                  <a:gd name="T33" fmla="*/ 0 h 105"/>
                  <a:gd name="T34" fmla="*/ 0 w 83"/>
                  <a:gd name="T35" fmla="*/ 0 h 105"/>
                  <a:gd name="T36" fmla="*/ 0 w 83"/>
                  <a:gd name="T37" fmla="*/ 0 h 105"/>
                  <a:gd name="T38" fmla="*/ 0 w 83"/>
                  <a:gd name="T39" fmla="*/ 0 h 105"/>
                  <a:gd name="T40" fmla="*/ 0 w 83"/>
                  <a:gd name="T41" fmla="*/ 0 h 105"/>
                  <a:gd name="T42" fmla="*/ 0 w 83"/>
                  <a:gd name="T43" fmla="*/ 0 h 105"/>
                  <a:gd name="T44" fmla="*/ 0 w 83"/>
                  <a:gd name="T45" fmla="*/ 0 h 105"/>
                  <a:gd name="T46" fmla="*/ 0 w 83"/>
                  <a:gd name="T47" fmla="*/ 0 h 105"/>
                  <a:gd name="T48" fmla="*/ 0 w 83"/>
                  <a:gd name="T49" fmla="*/ 0 h 105"/>
                  <a:gd name="T50" fmla="*/ 0 w 83"/>
                  <a:gd name="T51" fmla="*/ 0 h 105"/>
                  <a:gd name="T52" fmla="*/ 0 w 83"/>
                  <a:gd name="T53" fmla="*/ 0 h 105"/>
                  <a:gd name="T54" fmla="*/ 0 w 83"/>
                  <a:gd name="T55" fmla="*/ 0 h 105"/>
                  <a:gd name="T56" fmla="*/ 0 w 83"/>
                  <a:gd name="T57" fmla="*/ 0 h 105"/>
                  <a:gd name="T58" fmla="*/ 0 w 83"/>
                  <a:gd name="T59" fmla="*/ 0 h 105"/>
                  <a:gd name="T60" fmla="*/ 0 w 83"/>
                  <a:gd name="T61" fmla="*/ 0 h 105"/>
                  <a:gd name="T62" fmla="*/ 0 w 83"/>
                  <a:gd name="T63" fmla="*/ 0 h 105"/>
                  <a:gd name="T64" fmla="*/ 0 w 83"/>
                  <a:gd name="T65" fmla="*/ 0 h 105"/>
                  <a:gd name="T66" fmla="*/ 0 w 83"/>
                  <a:gd name="T67" fmla="*/ 0 h 105"/>
                  <a:gd name="T68" fmla="*/ 0 w 83"/>
                  <a:gd name="T69" fmla="*/ 0 h 105"/>
                  <a:gd name="T70" fmla="*/ 0 w 83"/>
                  <a:gd name="T71" fmla="*/ 0 h 105"/>
                  <a:gd name="T72" fmla="*/ 0 w 83"/>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3"/>
                  <a:gd name="T112" fmla="*/ 0 h 105"/>
                  <a:gd name="T113" fmla="*/ 83 w 83"/>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3" h="105">
                    <a:moveTo>
                      <a:pt x="71" y="78"/>
                    </a:moveTo>
                    <a:lnTo>
                      <a:pt x="83" y="88"/>
                    </a:lnTo>
                    <a:lnTo>
                      <a:pt x="82" y="81"/>
                    </a:lnTo>
                    <a:lnTo>
                      <a:pt x="79" y="76"/>
                    </a:lnTo>
                    <a:lnTo>
                      <a:pt x="76" y="69"/>
                    </a:lnTo>
                    <a:lnTo>
                      <a:pt x="74" y="63"/>
                    </a:lnTo>
                    <a:lnTo>
                      <a:pt x="71" y="57"/>
                    </a:lnTo>
                    <a:lnTo>
                      <a:pt x="68" y="51"/>
                    </a:lnTo>
                    <a:lnTo>
                      <a:pt x="64" y="46"/>
                    </a:lnTo>
                    <a:lnTo>
                      <a:pt x="60" y="39"/>
                    </a:lnTo>
                    <a:lnTo>
                      <a:pt x="55" y="35"/>
                    </a:lnTo>
                    <a:lnTo>
                      <a:pt x="51" y="28"/>
                    </a:lnTo>
                    <a:lnTo>
                      <a:pt x="46" y="24"/>
                    </a:lnTo>
                    <a:lnTo>
                      <a:pt x="40" y="19"/>
                    </a:lnTo>
                    <a:lnTo>
                      <a:pt x="34" y="13"/>
                    </a:lnTo>
                    <a:lnTo>
                      <a:pt x="27" y="8"/>
                    </a:lnTo>
                    <a:lnTo>
                      <a:pt x="21" y="4"/>
                    </a:lnTo>
                    <a:lnTo>
                      <a:pt x="14" y="0"/>
                    </a:lnTo>
                    <a:lnTo>
                      <a:pt x="0" y="20"/>
                    </a:lnTo>
                    <a:lnTo>
                      <a:pt x="6" y="25"/>
                    </a:lnTo>
                    <a:lnTo>
                      <a:pt x="11" y="29"/>
                    </a:lnTo>
                    <a:lnTo>
                      <a:pt x="18" y="34"/>
                    </a:lnTo>
                    <a:lnTo>
                      <a:pt x="22" y="38"/>
                    </a:lnTo>
                    <a:lnTo>
                      <a:pt x="27" y="42"/>
                    </a:lnTo>
                    <a:lnTo>
                      <a:pt x="30" y="47"/>
                    </a:lnTo>
                    <a:lnTo>
                      <a:pt x="36" y="51"/>
                    </a:lnTo>
                    <a:lnTo>
                      <a:pt x="38" y="55"/>
                    </a:lnTo>
                    <a:lnTo>
                      <a:pt x="42" y="61"/>
                    </a:lnTo>
                    <a:lnTo>
                      <a:pt x="45" y="65"/>
                    </a:lnTo>
                    <a:lnTo>
                      <a:pt x="48" y="69"/>
                    </a:lnTo>
                    <a:lnTo>
                      <a:pt x="51" y="74"/>
                    </a:lnTo>
                    <a:lnTo>
                      <a:pt x="52" y="80"/>
                    </a:lnTo>
                    <a:lnTo>
                      <a:pt x="55" y="85"/>
                    </a:lnTo>
                    <a:lnTo>
                      <a:pt x="56" y="90"/>
                    </a:lnTo>
                    <a:lnTo>
                      <a:pt x="59" y="96"/>
                    </a:lnTo>
                    <a:lnTo>
                      <a:pt x="71" y="105"/>
                    </a:lnTo>
                    <a:lnTo>
                      <a:pt x="71" y="7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04" name="Freeform 314"/>
              <p:cNvSpPr>
                <a:spLocks/>
              </p:cNvSpPr>
              <p:nvPr/>
            </p:nvSpPr>
            <p:spPr bwMode="auto">
              <a:xfrm>
                <a:off x="4519" y="2057"/>
                <a:ext cx="20" cy="9"/>
              </a:xfrm>
              <a:custGeom>
                <a:avLst/>
                <a:gdLst>
                  <a:gd name="T0" fmla="*/ 0 w 60"/>
                  <a:gd name="T1" fmla="*/ 0 h 27"/>
                  <a:gd name="T2" fmla="*/ 0 w 60"/>
                  <a:gd name="T3" fmla="*/ 0 h 27"/>
                  <a:gd name="T4" fmla="*/ 0 w 60"/>
                  <a:gd name="T5" fmla="*/ 0 h 27"/>
                  <a:gd name="T6" fmla="*/ 0 w 60"/>
                  <a:gd name="T7" fmla="*/ 0 h 27"/>
                  <a:gd name="T8" fmla="*/ 0 w 60"/>
                  <a:gd name="T9" fmla="*/ 0 h 27"/>
                  <a:gd name="T10" fmla="*/ 0 w 60"/>
                  <a:gd name="T11" fmla="*/ 0 h 27"/>
                  <a:gd name="T12" fmla="*/ 0 w 60"/>
                  <a:gd name="T13" fmla="*/ 0 h 27"/>
                  <a:gd name="T14" fmla="*/ 0 60000 65536"/>
                  <a:gd name="T15" fmla="*/ 0 60000 65536"/>
                  <a:gd name="T16" fmla="*/ 0 60000 65536"/>
                  <a:gd name="T17" fmla="*/ 0 60000 65536"/>
                  <a:gd name="T18" fmla="*/ 0 60000 65536"/>
                  <a:gd name="T19" fmla="*/ 0 60000 65536"/>
                  <a:gd name="T20" fmla="*/ 0 60000 65536"/>
                  <a:gd name="T21" fmla="*/ 0 w 60"/>
                  <a:gd name="T22" fmla="*/ 0 h 27"/>
                  <a:gd name="T23" fmla="*/ 60 w 60"/>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7">
                    <a:moveTo>
                      <a:pt x="34" y="18"/>
                    </a:moveTo>
                    <a:lnTo>
                      <a:pt x="47" y="0"/>
                    </a:lnTo>
                    <a:lnTo>
                      <a:pt x="0" y="0"/>
                    </a:lnTo>
                    <a:lnTo>
                      <a:pt x="0" y="27"/>
                    </a:lnTo>
                    <a:lnTo>
                      <a:pt x="47" y="27"/>
                    </a:lnTo>
                    <a:lnTo>
                      <a:pt x="60" y="10"/>
                    </a:lnTo>
                    <a:lnTo>
                      <a:pt x="34" y="1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05" name="Freeform 315"/>
              <p:cNvSpPr>
                <a:spLocks/>
              </p:cNvSpPr>
              <p:nvPr/>
            </p:nvSpPr>
            <p:spPr bwMode="auto">
              <a:xfrm>
                <a:off x="4511" y="2030"/>
                <a:ext cx="28" cy="33"/>
              </a:xfrm>
              <a:custGeom>
                <a:avLst/>
                <a:gdLst>
                  <a:gd name="T0" fmla="*/ 0 w 83"/>
                  <a:gd name="T1" fmla="*/ 0 h 99"/>
                  <a:gd name="T2" fmla="*/ 0 w 83"/>
                  <a:gd name="T3" fmla="*/ 0 h 99"/>
                  <a:gd name="T4" fmla="*/ 0 w 83"/>
                  <a:gd name="T5" fmla="*/ 0 h 99"/>
                  <a:gd name="T6" fmla="*/ 0 w 83"/>
                  <a:gd name="T7" fmla="*/ 0 h 99"/>
                  <a:gd name="T8" fmla="*/ 0 w 83"/>
                  <a:gd name="T9" fmla="*/ 0 h 99"/>
                  <a:gd name="T10" fmla="*/ 0 w 83"/>
                  <a:gd name="T11" fmla="*/ 0 h 99"/>
                  <a:gd name="T12" fmla="*/ 0 w 83"/>
                  <a:gd name="T13" fmla="*/ 0 h 99"/>
                  <a:gd name="T14" fmla="*/ 0 w 83"/>
                  <a:gd name="T15" fmla="*/ 0 h 99"/>
                  <a:gd name="T16" fmla="*/ 0 w 83"/>
                  <a:gd name="T17" fmla="*/ 0 h 99"/>
                  <a:gd name="T18" fmla="*/ 0 w 83"/>
                  <a:gd name="T19" fmla="*/ 0 h 99"/>
                  <a:gd name="T20" fmla="*/ 0 w 83"/>
                  <a:gd name="T21" fmla="*/ 0 h 99"/>
                  <a:gd name="T22" fmla="*/ 0 w 83"/>
                  <a:gd name="T23" fmla="*/ 0 h 99"/>
                  <a:gd name="T24" fmla="*/ 0 w 83"/>
                  <a:gd name="T25" fmla="*/ 0 h 99"/>
                  <a:gd name="T26" fmla="*/ 0 w 83"/>
                  <a:gd name="T27" fmla="*/ 0 h 99"/>
                  <a:gd name="T28" fmla="*/ 0 w 83"/>
                  <a:gd name="T29" fmla="*/ 0 h 99"/>
                  <a:gd name="T30" fmla="*/ 0 w 83"/>
                  <a:gd name="T31" fmla="*/ 0 h 99"/>
                  <a:gd name="T32" fmla="*/ 0 w 83"/>
                  <a:gd name="T33" fmla="*/ 0 h 99"/>
                  <a:gd name="T34" fmla="*/ 0 w 83"/>
                  <a:gd name="T35" fmla="*/ 0 h 99"/>
                  <a:gd name="T36" fmla="*/ 0 w 83"/>
                  <a:gd name="T37" fmla="*/ 0 h 99"/>
                  <a:gd name="T38" fmla="*/ 0 w 83"/>
                  <a:gd name="T39" fmla="*/ 0 h 99"/>
                  <a:gd name="T40" fmla="*/ 0 w 83"/>
                  <a:gd name="T41" fmla="*/ 0 h 99"/>
                  <a:gd name="T42" fmla="*/ 0 w 83"/>
                  <a:gd name="T43" fmla="*/ 0 h 99"/>
                  <a:gd name="T44" fmla="*/ 0 w 83"/>
                  <a:gd name="T45" fmla="*/ 0 h 99"/>
                  <a:gd name="T46" fmla="*/ 0 w 83"/>
                  <a:gd name="T47" fmla="*/ 0 h 99"/>
                  <a:gd name="T48" fmla="*/ 0 w 83"/>
                  <a:gd name="T49" fmla="*/ 0 h 99"/>
                  <a:gd name="T50" fmla="*/ 0 w 83"/>
                  <a:gd name="T51" fmla="*/ 0 h 99"/>
                  <a:gd name="T52" fmla="*/ 0 w 83"/>
                  <a:gd name="T53" fmla="*/ 0 h 99"/>
                  <a:gd name="T54" fmla="*/ 0 w 83"/>
                  <a:gd name="T55" fmla="*/ 0 h 99"/>
                  <a:gd name="T56" fmla="*/ 0 w 83"/>
                  <a:gd name="T57" fmla="*/ 0 h 99"/>
                  <a:gd name="T58" fmla="*/ 0 w 83"/>
                  <a:gd name="T59" fmla="*/ 0 h 99"/>
                  <a:gd name="T60" fmla="*/ 0 w 83"/>
                  <a:gd name="T61" fmla="*/ 0 h 99"/>
                  <a:gd name="T62" fmla="*/ 0 w 83"/>
                  <a:gd name="T63" fmla="*/ 0 h 99"/>
                  <a:gd name="T64" fmla="*/ 0 w 83"/>
                  <a:gd name="T65" fmla="*/ 0 h 99"/>
                  <a:gd name="T66" fmla="*/ 0 w 83"/>
                  <a:gd name="T67" fmla="*/ 0 h 99"/>
                  <a:gd name="T68" fmla="*/ 0 w 83"/>
                  <a:gd name="T69" fmla="*/ 0 h 99"/>
                  <a:gd name="T70" fmla="*/ 0 w 83"/>
                  <a:gd name="T71" fmla="*/ 0 h 99"/>
                  <a:gd name="T72" fmla="*/ 0 w 83"/>
                  <a:gd name="T73" fmla="*/ 0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3"/>
                  <a:gd name="T112" fmla="*/ 0 h 99"/>
                  <a:gd name="T113" fmla="*/ 83 w 83"/>
                  <a:gd name="T114" fmla="*/ 99 h 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3" h="99">
                    <a:moveTo>
                      <a:pt x="7" y="26"/>
                    </a:moveTo>
                    <a:lnTo>
                      <a:pt x="0" y="23"/>
                    </a:lnTo>
                    <a:lnTo>
                      <a:pt x="5" y="28"/>
                    </a:lnTo>
                    <a:lnTo>
                      <a:pt x="11" y="32"/>
                    </a:lnTo>
                    <a:lnTo>
                      <a:pt x="16" y="37"/>
                    </a:lnTo>
                    <a:lnTo>
                      <a:pt x="22" y="41"/>
                    </a:lnTo>
                    <a:lnTo>
                      <a:pt x="26" y="45"/>
                    </a:lnTo>
                    <a:lnTo>
                      <a:pt x="30" y="50"/>
                    </a:lnTo>
                    <a:lnTo>
                      <a:pt x="35" y="54"/>
                    </a:lnTo>
                    <a:lnTo>
                      <a:pt x="38" y="58"/>
                    </a:lnTo>
                    <a:lnTo>
                      <a:pt x="40" y="64"/>
                    </a:lnTo>
                    <a:lnTo>
                      <a:pt x="45" y="68"/>
                    </a:lnTo>
                    <a:lnTo>
                      <a:pt x="46" y="72"/>
                    </a:lnTo>
                    <a:lnTo>
                      <a:pt x="49" y="77"/>
                    </a:lnTo>
                    <a:lnTo>
                      <a:pt x="51" y="83"/>
                    </a:lnTo>
                    <a:lnTo>
                      <a:pt x="54" y="88"/>
                    </a:lnTo>
                    <a:lnTo>
                      <a:pt x="55" y="93"/>
                    </a:lnTo>
                    <a:lnTo>
                      <a:pt x="57" y="99"/>
                    </a:lnTo>
                    <a:lnTo>
                      <a:pt x="83" y="91"/>
                    </a:lnTo>
                    <a:lnTo>
                      <a:pt x="80" y="84"/>
                    </a:lnTo>
                    <a:lnTo>
                      <a:pt x="78" y="79"/>
                    </a:lnTo>
                    <a:lnTo>
                      <a:pt x="76" y="72"/>
                    </a:lnTo>
                    <a:lnTo>
                      <a:pt x="73" y="66"/>
                    </a:lnTo>
                    <a:lnTo>
                      <a:pt x="70" y="60"/>
                    </a:lnTo>
                    <a:lnTo>
                      <a:pt x="66" y="54"/>
                    </a:lnTo>
                    <a:lnTo>
                      <a:pt x="62" y="49"/>
                    </a:lnTo>
                    <a:lnTo>
                      <a:pt x="58" y="42"/>
                    </a:lnTo>
                    <a:lnTo>
                      <a:pt x="54" y="38"/>
                    </a:lnTo>
                    <a:lnTo>
                      <a:pt x="50" y="31"/>
                    </a:lnTo>
                    <a:lnTo>
                      <a:pt x="45" y="27"/>
                    </a:lnTo>
                    <a:lnTo>
                      <a:pt x="39" y="22"/>
                    </a:lnTo>
                    <a:lnTo>
                      <a:pt x="34" y="16"/>
                    </a:lnTo>
                    <a:lnTo>
                      <a:pt x="27" y="11"/>
                    </a:lnTo>
                    <a:lnTo>
                      <a:pt x="20" y="7"/>
                    </a:lnTo>
                    <a:lnTo>
                      <a:pt x="13" y="3"/>
                    </a:lnTo>
                    <a:lnTo>
                      <a:pt x="7" y="0"/>
                    </a:lnTo>
                    <a:lnTo>
                      <a:pt x="7"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06" name="Freeform 316"/>
              <p:cNvSpPr>
                <a:spLocks/>
              </p:cNvSpPr>
              <p:nvPr/>
            </p:nvSpPr>
            <p:spPr bwMode="auto">
              <a:xfrm>
                <a:off x="4495" y="2030"/>
                <a:ext cx="19" cy="9"/>
              </a:xfrm>
              <a:custGeom>
                <a:avLst/>
                <a:gdLst>
                  <a:gd name="T0" fmla="*/ 0 w 55"/>
                  <a:gd name="T1" fmla="*/ 0 h 26"/>
                  <a:gd name="T2" fmla="*/ 0 w 55"/>
                  <a:gd name="T3" fmla="*/ 0 h 26"/>
                  <a:gd name="T4" fmla="*/ 0 w 55"/>
                  <a:gd name="T5" fmla="*/ 0 h 26"/>
                  <a:gd name="T6" fmla="*/ 0 w 55"/>
                  <a:gd name="T7" fmla="*/ 0 h 26"/>
                  <a:gd name="T8" fmla="*/ 0 w 55"/>
                  <a:gd name="T9" fmla="*/ 0 h 26"/>
                  <a:gd name="T10" fmla="*/ 0 w 55"/>
                  <a:gd name="T11" fmla="*/ 0 h 26"/>
                  <a:gd name="T12" fmla="*/ 0 w 55"/>
                  <a:gd name="T13" fmla="*/ 0 h 26"/>
                  <a:gd name="T14" fmla="*/ 0 60000 65536"/>
                  <a:gd name="T15" fmla="*/ 0 60000 65536"/>
                  <a:gd name="T16" fmla="*/ 0 60000 65536"/>
                  <a:gd name="T17" fmla="*/ 0 60000 65536"/>
                  <a:gd name="T18" fmla="*/ 0 60000 65536"/>
                  <a:gd name="T19" fmla="*/ 0 60000 65536"/>
                  <a:gd name="T20" fmla="*/ 0 60000 65536"/>
                  <a:gd name="T21" fmla="*/ 0 w 55"/>
                  <a:gd name="T22" fmla="*/ 0 h 26"/>
                  <a:gd name="T23" fmla="*/ 55 w 55"/>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26">
                    <a:moveTo>
                      <a:pt x="14" y="3"/>
                    </a:moveTo>
                    <a:lnTo>
                      <a:pt x="7" y="26"/>
                    </a:lnTo>
                    <a:lnTo>
                      <a:pt x="55" y="26"/>
                    </a:lnTo>
                    <a:lnTo>
                      <a:pt x="55" y="0"/>
                    </a:lnTo>
                    <a:lnTo>
                      <a:pt x="7" y="0"/>
                    </a:lnTo>
                    <a:lnTo>
                      <a:pt x="0" y="23"/>
                    </a:lnTo>
                    <a:lnTo>
                      <a:pt x="14" y="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07" name="Freeform 317"/>
              <p:cNvSpPr>
                <a:spLocks/>
              </p:cNvSpPr>
              <p:nvPr/>
            </p:nvSpPr>
            <p:spPr bwMode="auto">
              <a:xfrm>
                <a:off x="4519" y="2062"/>
                <a:ext cx="114" cy="3"/>
              </a:xfrm>
              <a:custGeom>
                <a:avLst/>
                <a:gdLst>
                  <a:gd name="T0" fmla="*/ 0 w 342"/>
                  <a:gd name="T1" fmla="*/ 0 h 11"/>
                  <a:gd name="T2" fmla="*/ 0 w 342"/>
                  <a:gd name="T3" fmla="*/ 0 h 11"/>
                  <a:gd name="T4" fmla="*/ 0 w 342"/>
                  <a:gd name="T5" fmla="*/ 0 h 11"/>
                  <a:gd name="T6" fmla="*/ 0 w 342"/>
                  <a:gd name="T7" fmla="*/ 0 h 11"/>
                  <a:gd name="T8" fmla="*/ 0 w 342"/>
                  <a:gd name="T9" fmla="*/ 0 h 11"/>
                  <a:gd name="T10" fmla="*/ 0 w 342"/>
                  <a:gd name="T11" fmla="*/ 0 h 11"/>
                  <a:gd name="T12" fmla="*/ 0 w 342"/>
                  <a:gd name="T13" fmla="*/ 0 h 11"/>
                  <a:gd name="T14" fmla="*/ 0 w 342"/>
                  <a:gd name="T15" fmla="*/ 0 h 11"/>
                  <a:gd name="T16" fmla="*/ 0 w 342"/>
                  <a:gd name="T17" fmla="*/ 0 h 11"/>
                  <a:gd name="T18" fmla="*/ 0 w 342"/>
                  <a:gd name="T19" fmla="*/ 0 h 11"/>
                  <a:gd name="T20" fmla="*/ 0 w 342"/>
                  <a:gd name="T21" fmla="*/ 0 h 11"/>
                  <a:gd name="T22" fmla="*/ 0 w 342"/>
                  <a:gd name="T23" fmla="*/ 0 h 11"/>
                  <a:gd name="T24" fmla="*/ 0 w 342"/>
                  <a:gd name="T25" fmla="*/ 0 h 11"/>
                  <a:gd name="T26" fmla="*/ 0 w 342"/>
                  <a:gd name="T27" fmla="*/ 0 h 11"/>
                  <a:gd name="T28" fmla="*/ 0 w 342"/>
                  <a:gd name="T29" fmla="*/ 0 h 11"/>
                  <a:gd name="T30" fmla="*/ 0 w 342"/>
                  <a:gd name="T31" fmla="*/ 0 h 11"/>
                  <a:gd name="T32" fmla="*/ 0 w 342"/>
                  <a:gd name="T33" fmla="*/ 0 h 11"/>
                  <a:gd name="T34" fmla="*/ 0 w 342"/>
                  <a:gd name="T35" fmla="*/ 0 h 11"/>
                  <a:gd name="T36" fmla="*/ 0 w 342"/>
                  <a:gd name="T37" fmla="*/ 0 h 11"/>
                  <a:gd name="T38" fmla="*/ 0 w 342"/>
                  <a:gd name="T39" fmla="*/ 0 h 11"/>
                  <a:gd name="T40" fmla="*/ 0 w 342"/>
                  <a:gd name="T41" fmla="*/ 0 h 11"/>
                  <a:gd name="T42" fmla="*/ 0 w 342"/>
                  <a:gd name="T43" fmla="*/ 0 h 11"/>
                  <a:gd name="T44" fmla="*/ 0 w 342"/>
                  <a:gd name="T45" fmla="*/ 0 h 11"/>
                  <a:gd name="T46" fmla="*/ 0 w 342"/>
                  <a:gd name="T47" fmla="*/ 0 h 11"/>
                  <a:gd name="T48" fmla="*/ 0 w 342"/>
                  <a:gd name="T49" fmla="*/ 0 h 11"/>
                  <a:gd name="T50" fmla="*/ 0 w 342"/>
                  <a:gd name="T51" fmla="*/ 0 h 11"/>
                  <a:gd name="T52" fmla="*/ 0 w 342"/>
                  <a:gd name="T53" fmla="*/ 0 h 11"/>
                  <a:gd name="T54" fmla="*/ 0 w 342"/>
                  <a:gd name="T55" fmla="*/ 0 h 11"/>
                  <a:gd name="T56" fmla="*/ 0 w 342"/>
                  <a:gd name="T57" fmla="*/ 0 h 11"/>
                  <a:gd name="T58" fmla="*/ 0 w 342"/>
                  <a:gd name="T59" fmla="*/ 0 h 11"/>
                  <a:gd name="T60" fmla="*/ 0 w 342"/>
                  <a:gd name="T61" fmla="*/ 0 h 11"/>
                  <a:gd name="T62" fmla="*/ 0 w 342"/>
                  <a:gd name="T63" fmla="*/ 0 h 11"/>
                  <a:gd name="T64" fmla="*/ 0 w 342"/>
                  <a:gd name="T65" fmla="*/ 0 h 11"/>
                  <a:gd name="T66" fmla="*/ 0 w 342"/>
                  <a:gd name="T67" fmla="*/ 0 h 11"/>
                  <a:gd name="T68" fmla="*/ 0 w 342"/>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2"/>
                  <a:gd name="T106" fmla="*/ 0 h 11"/>
                  <a:gd name="T107" fmla="*/ 342 w 342"/>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2" h="11">
                    <a:moveTo>
                      <a:pt x="0" y="0"/>
                    </a:moveTo>
                    <a:lnTo>
                      <a:pt x="17" y="0"/>
                    </a:lnTo>
                    <a:lnTo>
                      <a:pt x="36" y="1"/>
                    </a:lnTo>
                    <a:lnTo>
                      <a:pt x="54" y="1"/>
                    </a:lnTo>
                    <a:lnTo>
                      <a:pt x="72" y="2"/>
                    </a:lnTo>
                    <a:lnTo>
                      <a:pt x="91" y="2"/>
                    </a:lnTo>
                    <a:lnTo>
                      <a:pt x="110" y="4"/>
                    </a:lnTo>
                    <a:lnTo>
                      <a:pt x="127" y="4"/>
                    </a:lnTo>
                    <a:lnTo>
                      <a:pt x="146" y="4"/>
                    </a:lnTo>
                    <a:lnTo>
                      <a:pt x="165" y="5"/>
                    </a:lnTo>
                    <a:lnTo>
                      <a:pt x="183" y="5"/>
                    </a:lnTo>
                    <a:lnTo>
                      <a:pt x="202" y="7"/>
                    </a:lnTo>
                    <a:lnTo>
                      <a:pt x="221" y="7"/>
                    </a:lnTo>
                    <a:lnTo>
                      <a:pt x="239" y="8"/>
                    </a:lnTo>
                    <a:lnTo>
                      <a:pt x="257" y="8"/>
                    </a:lnTo>
                    <a:lnTo>
                      <a:pt x="275" y="9"/>
                    </a:lnTo>
                    <a:lnTo>
                      <a:pt x="294" y="11"/>
                    </a:lnTo>
                    <a:lnTo>
                      <a:pt x="342" y="11"/>
                    </a:lnTo>
                    <a:lnTo>
                      <a:pt x="323" y="9"/>
                    </a:lnTo>
                    <a:lnTo>
                      <a:pt x="304" y="8"/>
                    </a:lnTo>
                    <a:lnTo>
                      <a:pt x="286" y="8"/>
                    </a:lnTo>
                    <a:lnTo>
                      <a:pt x="267" y="7"/>
                    </a:lnTo>
                    <a:lnTo>
                      <a:pt x="249" y="7"/>
                    </a:lnTo>
                    <a:lnTo>
                      <a:pt x="230" y="5"/>
                    </a:lnTo>
                    <a:lnTo>
                      <a:pt x="211" y="5"/>
                    </a:lnTo>
                    <a:lnTo>
                      <a:pt x="194" y="4"/>
                    </a:lnTo>
                    <a:lnTo>
                      <a:pt x="175" y="4"/>
                    </a:lnTo>
                    <a:lnTo>
                      <a:pt x="157" y="4"/>
                    </a:lnTo>
                    <a:lnTo>
                      <a:pt x="138" y="2"/>
                    </a:lnTo>
                    <a:lnTo>
                      <a:pt x="119" y="2"/>
                    </a:lnTo>
                    <a:lnTo>
                      <a:pt x="102" y="1"/>
                    </a:lnTo>
                    <a:lnTo>
                      <a:pt x="83" y="1"/>
                    </a:lnTo>
                    <a:lnTo>
                      <a:pt x="65" y="0"/>
                    </a:lnTo>
                    <a:lnTo>
                      <a:pt x="47"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08" name="Freeform 318"/>
              <p:cNvSpPr>
                <a:spLocks/>
              </p:cNvSpPr>
              <p:nvPr/>
            </p:nvSpPr>
            <p:spPr bwMode="auto">
              <a:xfrm>
                <a:off x="4519" y="2057"/>
                <a:ext cx="98" cy="13"/>
              </a:xfrm>
              <a:custGeom>
                <a:avLst/>
                <a:gdLst>
                  <a:gd name="T0" fmla="*/ 0 w 294"/>
                  <a:gd name="T1" fmla="*/ 0 h 38"/>
                  <a:gd name="T2" fmla="*/ 0 w 294"/>
                  <a:gd name="T3" fmla="*/ 0 h 38"/>
                  <a:gd name="T4" fmla="*/ 0 w 294"/>
                  <a:gd name="T5" fmla="*/ 0 h 38"/>
                  <a:gd name="T6" fmla="*/ 0 w 294"/>
                  <a:gd name="T7" fmla="*/ 0 h 38"/>
                  <a:gd name="T8" fmla="*/ 0 w 294"/>
                  <a:gd name="T9" fmla="*/ 0 h 38"/>
                  <a:gd name="T10" fmla="*/ 0 w 294"/>
                  <a:gd name="T11" fmla="*/ 0 h 38"/>
                  <a:gd name="T12" fmla="*/ 0 w 294"/>
                  <a:gd name="T13" fmla="*/ 0 h 38"/>
                  <a:gd name="T14" fmla="*/ 0 w 294"/>
                  <a:gd name="T15" fmla="*/ 0 h 38"/>
                  <a:gd name="T16" fmla="*/ 0 w 294"/>
                  <a:gd name="T17" fmla="*/ 0 h 38"/>
                  <a:gd name="T18" fmla="*/ 0 w 294"/>
                  <a:gd name="T19" fmla="*/ 0 h 38"/>
                  <a:gd name="T20" fmla="*/ 0 w 294"/>
                  <a:gd name="T21" fmla="*/ 0 h 38"/>
                  <a:gd name="T22" fmla="*/ 0 w 294"/>
                  <a:gd name="T23" fmla="*/ 0 h 38"/>
                  <a:gd name="T24" fmla="*/ 0 w 294"/>
                  <a:gd name="T25" fmla="*/ 0 h 38"/>
                  <a:gd name="T26" fmla="*/ 0 w 294"/>
                  <a:gd name="T27" fmla="*/ 0 h 38"/>
                  <a:gd name="T28" fmla="*/ 0 w 294"/>
                  <a:gd name="T29" fmla="*/ 0 h 38"/>
                  <a:gd name="T30" fmla="*/ 0 w 294"/>
                  <a:gd name="T31" fmla="*/ 0 h 38"/>
                  <a:gd name="T32" fmla="*/ 0 w 294"/>
                  <a:gd name="T33" fmla="*/ 0 h 38"/>
                  <a:gd name="T34" fmla="*/ 0 w 294"/>
                  <a:gd name="T35" fmla="*/ 0 h 38"/>
                  <a:gd name="T36" fmla="*/ 0 w 294"/>
                  <a:gd name="T37" fmla="*/ 0 h 38"/>
                  <a:gd name="T38" fmla="*/ 0 w 294"/>
                  <a:gd name="T39" fmla="*/ 0 h 38"/>
                  <a:gd name="T40" fmla="*/ 0 w 294"/>
                  <a:gd name="T41" fmla="*/ 0 h 38"/>
                  <a:gd name="T42" fmla="*/ 0 w 294"/>
                  <a:gd name="T43" fmla="*/ 0 h 38"/>
                  <a:gd name="T44" fmla="*/ 0 w 294"/>
                  <a:gd name="T45" fmla="*/ 0 h 38"/>
                  <a:gd name="T46" fmla="*/ 0 w 294"/>
                  <a:gd name="T47" fmla="*/ 0 h 38"/>
                  <a:gd name="T48" fmla="*/ 0 w 294"/>
                  <a:gd name="T49" fmla="*/ 0 h 38"/>
                  <a:gd name="T50" fmla="*/ 0 w 294"/>
                  <a:gd name="T51" fmla="*/ 0 h 38"/>
                  <a:gd name="T52" fmla="*/ 0 w 294"/>
                  <a:gd name="T53" fmla="*/ 0 h 38"/>
                  <a:gd name="T54" fmla="*/ 0 w 294"/>
                  <a:gd name="T55" fmla="*/ 0 h 38"/>
                  <a:gd name="T56" fmla="*/ 0 w 294"/>
                  <a:gd name="T57" fmla="*/ 0 h 38"/>
                  <a:gd name="T58" fmla="*/ 0 w 294"/>
                  <a:gd name="T59" fmla="*/ 0 h 38"/>
                  <a:gd name="T60" fmla="*/ 0 w 294"/>
                  <a:gd name="T61" fmla="*/ 0 h 38"/>
                  <a:gd name="T62" fmla="*/ 0 w 294"/>
                  <a:gd name="T63" fmla="*/ 0 h 38"/>
                  <a:gd name="T64" fmla="*/ 0 w 294"/>
                  <a:gd name="T65" fmla="*/ 0 h 38"/>
                  <a:gd name="T66" fmla="*/ 0 w 294"/>
                  <a:gd name="T67" fmla="*/ 0 h 38"/>
                  <a:gd name="T68" fmla="*/ 0 w 294"/>
                  <a:gd name="T69" fmla="*/ 0 h 38"/>
                  <a:gd name="T70" fmla="*/ 0 w 294"/>
                  <a:gd name="T71" fmla="*/ 0 h 38"/>
                  <a:gd name="T72" fmla="*/ 0 w 294"/>
                  <a:gd name="T73" fmla="*/ 0 h 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4"/>
                  <a:gd name="T112" fmla="*/ 0 h 38"/>
                  <a:gd name="T113" fmla="*/ 294 w 294"/>
                  <a:gd name="T114" fmla="*/ 38 h 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4" h="38">
                    <a:moveTo>
                      <a:pt x="294" y="12"/>
                    </a:moveTo>
                    <a:lnTo>
                      <a:pt x="294" y="12"/>
                    </a:lnTo>
                    <a:lnTo>
                      <a:pt x="276" y="11"/>
                    </a:lnTo>
                    <a:lnTo>
                      <a:pt x="257" y="10"/>
                    </a:lnTo>
                    <a:lnTo>
                      <a:pt x="239" y="8"/>
                    </a:lnTo>
                    <a:lnTo>
                      <a:pt x="221" y="7"/>
                    </a:lnTo>
                    <a:lnTo>
                      <a:pt x="202" y="7"/>
                    </a:lnTo>
                    <a:lnTo>
                      <a:pt x="183" y="6"/>
                    </a:lnTo>
                    <a:lnTo>
                      <a:pt x="165" y="6"/>
                    </a:lnTo>
                    <a:lnTo>
                      <a:pt x="146" y="6"/>
                    </a:lnTo>
                    <a:lnTo>
                      <a:pt x="129" y="4"/>
                    </a:lnTo>
                    <a:lnTo>
                      <a:pt x="110" y="4"/>
                    </a:lnTo>
                    <a:lnTo>
                      <a:pt x="91" y="3"/>
                    </a:lnTo>
                    <a:lnTo>
                      <a:pt x="73" y="3"/>
                    </a:lnTo>
                    <a:lnTo>
                      <a:pt x="55" y="3"/>
                    </a:lnTo>
                    <a:lnTo>
                      <a:pt x="36" y="2"/>
                    </a:lnTo>
                    <a:lnTo>
                      <a:pt x="17" y="2"/>
                    </a:lnTo>
                    <a:lnTo>
                      <a:pt x="0" y="0"/>
                    </a:lnTo>
                    <a:lnTo>
                      <a:pt x="0" y="27"/>
                    </a:lnTo>
                    <a:lnTo>
                      <a:pt x="17" y="27"/>
                    </a:lnTo>
                    <a:lnTo>
                      <a:pt x="35" y="29"/>
                    </a:lnTo>
                    <a:lnTo>
                      <a:pt x="54" y="29"/>
                    </a:lnTo>
                    <a:lnTo>
                      <a:pt x="72" y="30"/>
                    </a:lnTo>
                    <a:lnTo>
                      <a:pt x="91" y="30"/>
                    </a:lnTo>
                    <a:lnTo>
                      <a:pt x="110" y="30"/>
                    </a:lnTo>
                    <a:lnTo>
                      <a:pt x="127" y="31"/>
                    </a:lnTo>
                    <a:lnTo>
                      <a:pt x="146" y="31"/>
                    </a:lnTo>
                    <a:lnTo>
                      <a:pt x="164" y="31"/>
                    </a:lnTo>
                    <a:lnTo>
                      <a:pt x="183" y="33"/>
                    </a:lnTo>
                    <a:lnTo>
                      <a:pt x="202" y="33"/>
                    </a:lnTo>
                    <a:lnTo>
                      <a:pt x="220" y="34"/>
                    </a:lnTo>
                    <a:lnTo>
                      <a:pt x="239" y="34"/>
                    </a:lnTo>
                    <a:lnTo>
                      <a:pt x="256" y="35"/>
                    </a:lnTo>
                    <a:lnTo>
                      <a:pt x="275" y="37"/>
                    </a:lnTo>
                    <a:lnTo>
                      <a:pt x="293" y="38"/>
                    </a:lnTo>
                    <a:lnTo>
                      <a:pt x="294" y="38"/>
                    </a:lnTo>
                    <a:lnTo>
                      <a:pt x="294" y="12"/>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09" name="Freeform 319"/>
              <p:cNvSpPr>
                <a:spLocks/>
              </p:cNvSpPr>
              <p:nvPr/>
            </p:nvSpPr>
            <p:spPr bwMode="auto">
              <a:xfrm>
                <a:off x="4617" y="2061"/>
                <a:ext cx="16" cy="9"/>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46" y="26"/>
                    </a:moveTo>
                    <a:lnTo>
                      <a:pt x="48" y="0"/>
                    </a:lnTo>
                    <a:lnTo>
                      <a:pt x="0" y="0"/>
                    </a:lnTo>
                    <a:lnTo>
                      <a:pt x="0" y="26"/>
                    </a:lnTo>
                    <a:lnTo>
                      <a:pt x="48" y="26"/>
                    </a:lnTo>
                    <a:lnTo>
                      <a:pt x="48" y="0"/>
                    </a:lnTo>
                    <a:lnTo>
                      <a:pt x="46"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10" name="Freeform 320"/>
              <p:cNvSpPr>
                <a:spLocks/>
              </p:cNvSpPr>
              <p:nvPr/>
            </p:nvSpPr>
            <p:spPr bwMode="auto">
              <a:xfrm>
                <a:off x="4534" y="2057"/>
                <a:ext cx="99" cy="13"/>
              </a:xfrm>
              <a:custGeom>
                <a:avLst/>
                <a:gdLst>
                  <a:gd name="T0" fmla="*/ 0 w 296"/>
                  <a:gd name="T1" fmla="*/ 0 h 38"/>
                  <a:gd name="T2" fmla="*/ 0 w 296"/>
                  <a:gd name="T3" fmla="*/ 0 h 38"/>
                  <a:gd name="T4" fmla="*/ 0 w 296"/>
                  <a:gd name="T5" fmla="*/ 0 h 38"/>
                  <a:gd name="T6" fmla="*/ 0 w 296"/>
                  <a:gd name="T7" fmla="*/ 0 h 38"/>
                  <a:gd name="T8" fmla="*/ 0 w 296"/>
                  <a:gd name="T9" fmla="*/ 0 h 38"/>
                  <a:gd name="T10" fmla="*/ 0 w 296"/>
                  <a:gd name="T11" fmla="*/ 0 h 38"/>
                  <a:gd name="T12" fmla="*/ 0 w 296"/>
                  <a:gd name="T13" fmla="*/ 0 h 38"/>
                  <a:gd name="T14" fmla="*/ 0 w 296"/>
                  <a:gd name="T15" fmla="*/ 0 h 38"/>
                  <a:gd name="T16" fmla="*/ 0 w 296"/>
                  <a:gd name="T17" fmla="*/ 0 h 38"/>
                  <a:gd name="T18" fmla="*/ 0 w 296"/>
                  <a:gd name="T19" fmla="*/ 0 h 38"/>
                  <a:gd name="T20" fmla="*/ 0 w 296"/>
                  <a:gd name="T21" fmla="*/ 0 h 38"/>
                  <a:gd name="T22" fmla="*/ 0 w 296"/>
                  <a:gd name="T23" fmla="*/ 0 h 38"/>
                  <a:gd name="T24" fmla="*/ 0 w 296"/>
                  <a:gd name="T25" fmla="*/ 0 h 38"/>
                  <a:gd name="T26" fmla="*/ 0 w 296"/>
                  <a:gd name="T27" fmla="*/ 0 h 38"/>
                  <a:gd name="T28" fmla="*/ 0 w 296"/>
                  <a:gd name="T29" fmla="*/ 0 h 38"/>
                  <a:gd name="T30" fmla="*/ 0 w 296"/>
                  <a:gd name="T31" fmla="*/ 0 h 38"/>
                  <a:gd name="T32" fmla="*/ 0 w 296"/>
                  <a:gd name="T33" fmla="*/ 0 h 38"/>
                  <a:gd name="T34" fmla="*/ 0 w 296"/>
                  <a:gd name="T35" fmla="*/ 0 h 38"/>
                  <a:gd name="T36" fmla="*/ 0 w 296"/>
                  <a:gd name="T37" fmla="*/ 0 h 38"/>
                  <a:gd name="T38" fmla="*/ 0 w 296"/>
                  <a:gd name="T39" fmla="*/ 0 h 38"/>
                  <a:gd name="T40" fmla="*/ 0 w 296"/>
                  <a:gd name="T41" fmla="*/ 0 h 38"/>
                  <a:gd name="T42" fmla="*/ 0 w 296"/>
                  <a:gd name="T43" fmla="*/ 0 h 38"/>
                  <a:gd name="T44" fmla="*/ 0 w 296"/>
                  <a:gd name="T45" fmla="*/ 0 h 38"/>
                  <a:gd name="T46" fmla="*/ 0 w 296"/>
                  <a:gd name="T47" fmla="*/ 0 h 38"/>
                  <a:gd name="T48" fmla="*/ 0 w 296"/>
                  <a:gd name="T49" fmla="*/ 0 h 38"/>
                  <a:gd name="T50" fmla="*/ 0 w 296"/>
                  <a:gd name="T51" fmla="*/ 0 h 38"/>
                  <a:gd name="T52" fmla="*/ 0 w 296"/>
                  <a:gd name="T53" fmla="*/ 0 h 38"/>
                  <a:gd name="T54" fmla="*/ 0 w 296"/>
                  <a:gd name="T55" fmla="*/ 0 h 38"/>
                  <a:gd name="T56" fmla="*/ 0 w 296"/>
                  <a:gd name="T57" fmla="*/ 0 h 38"/>
                  <a:gd name="T58" fmla="*/ 0 w 296"/>
                  <a:gd name="T59" fmla="*/ 0 h 38"/>
                  <a:gd name="T60" fmla="*/ 0 w 296"/>
                  <a:gd name="T61" fmla="*/ 0 h 38"/>
                  <a:gd name="T62" fmla="*/ 0 w 296"/>
                  <a:gd name="T63" fmla="*/ 0 h 38"/>
                  <a:gd name="T64" fmla="*/ 0 w 296"/>
                  <a:gd name="T65" fmla="*/ 0 h 38"/>
                  <a:gd name="T66" fmla="*/ 0 w 296"/>
                  <a:gd name="T67" fmla="*/ 0 h 38"/>
                  <a:gd name="T68" fmla="*/ 0 w 296"/>
                  <a:gd name="T69" fmla="*/ 0 h 38"/>
                  <a:gd name="T70" fmla="*/ 0 w 296"/>
                  <a:gd name="T71" fmla="*/ 0 h 38"/>
                  <a:gd name="T72" fmla="*/ 0 w 296"/>
                  <a:gd name="T73" fmla="*/ 0 h 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6"/>
                  <a:gd name="T112" fmla="*/ 0 h 38"/>
                  <a:gd name="T113" fmla="*/ 296 w 296"/>
                  <a:gd name="T114" fmla="*/ 38 h 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6" h="38">
                    <a:moveTo>
                      <a:pt x="1" y="27"/>
                    </a:moveTo>
                    <a:lnTo>
                      <a:pt x="0" y="27"/>
                    </a:lnTo>
                    <a:lnTo>
                      <a:pt x="19" y="27"/>
                    </a:lnTo>
                    <a:lnTo>
                      <a:pt x="37" y="29"/>
                    </a:lnTo>
                    <a:lnTo>
                      <a:pt x="56" y="29"/>
                    </a:lnTo>
                    <a:lnTo>
                      <a:pt x="73" y="30"/>
                    </a:lnTo>
                    <a:lnTo>
                      <a:pt x="91" y="30"/>
                    </a:lnTo>
                    <a:lnTo>
                      <a:pt x="110" y="30"/>
                    </a:lnTo>
                    <a:lnTo>
                      <a:pt x="129" y="31"/>
                    </a:lnTo>
                    <a:lnTo>
                      <a:pt x="146" y="31"/>
                    </a:lnTo>
                    <a:lnTo>
                      <a:pt x="165" y="31"/>
                    </a:lnTo>
                    <a:lnTo>
                      <a:pt x="183" y="33"/>
                    </a:lnTo>
                    <a:lnTo>
                      <a:pt x="202" y="33"/>
                    </a:lnTo>
                    <a:lnTo>
                      <a:pt x="221" y="34"/>
                    </a:lnTo>
                    <a:lnTo>
                      <a:pt x="239" y="34"/>
                    </a:lnTo>
                    <a:lnTo>
                      <a:pt x="258" y="35"/>
                    </a:lnTo>
                    <a:lnTo>
                      <a:pt x="275" y="37"/>
                    </a:lnTo>
                    <a:lnTo>
                      <a:pt x="294" y="38"/>
                    </a:lnTo>
                    <a:lnTo>
                      <a:pt x="296" y="12"/>
                    </a:lnTo>
                    <a:lnTo>
                      <a:pt x="278" y="11"/>
                    </a:lnTo>
                    <a:lnTo>
                      <a:pt x="259" y="10"/>
                    </a:lnTo>
                    <a:lnTo>
                      <a:pt x="240" y="8"/>
                    </a:lnTo>
                    <a:lnTo>
                      <a:pt x="222" y="7"/>
                    </a:lnTo>
                    <a:lnTo>
                      <a:pt x="203" y="7"/>
                    </a:lnTo>
                    <a:lnTo>
                      <a:pt x="184" y="6"/>
                    </a:lnTo>
                    <a:lnTo>
                      <a:pt x="167" y="6"/>
                    </a:lnTo>
                    <a:lnTo>
                      <a:pt x="148" y="6"/>
                    </a:lnTo>
                    <a:lnTo>
                      <a:pt x="130" y="4"/>
                    </a:lnTo>
                    <a:lnTo>
                      <a:pt x="111" y="4"/>
                    </a:lnTo>
                    <a:lnTo>
                      <a:pt x="92" y="3"/>
                    </a:lnTo>
                    <a:lnTo>
                      <a:pt x="75" y="3"/>
                    </a:lnTo>
                    <a:lnTo>
                      <a:pt x="56" y="3"/>
                    </a:lnTo>
                    <a:lnTo>
                      <a:pt x="38" y="2"/>
                    </a:lnTo>
                    <a:lnTo>
                      <a:pt x="19" y="2"/>
                    </a:lnTo>
                    <a:lnTo>
                      <a:pt x="1" y="0"/>
                    </a:lnTo>
                    <a:lnTo>
                      <a:pt x="1"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11" name="Freeform 321"/>
              <p:cNvSpPr>
                <a:spLocks/>
              </p:cNvSpPr>
              <p:nvPr/>
            </p:nvSpPr>
            <p:spPr bwMode="auto">
              <a:xfrm>
                <a:off x="4519" y="2057"/>
                <a:ext cx="16" cy="9"/>
              </a:xfrm>
              <a:custGeom>
                <a:avLst/>
                <a:gdLst>
                  <a:gd name="T0" fmla="*/ 0 w 47"/>
                  <a:gd name="T1" fmla="*/ 0 h 27"/>
                  <a:gd name="T2" fmla="*/ 0 w 47"/>
                  <a:gd name="T3" fmla="*/ 0 h 27"/>
                  <a:gd name="T4" fmla="*/ 0 w 47"/>
                  <a:gd name="T5" fmla="*/ 0 h 27"/>
                  <a:gd name="T6" fmla="*/ 0 w 47"/>
                  <a:gd name="T7" fmla="*/ 0 h 27"/>
                  <a:gd name="T8" fmla="*/ 0 w 47"/>
                  <a:gd name="T9" fmla="*/ 0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0" y="0"/>
                    </a:moveTo>
                    <a:lnTo>
                      <a:pt x="0" y="27"/>
                    </a:lnTo>
                    <a:lnTo>
                      <a:pt x="47" y="27"/>
                    </a:lnTo>
                    <a:lnTo>
                      <a:pt x="47" y="0"/>
                    </a:lnTo>
                    <a:lnTo>
                      <a:pt x="0" y="0"/>
                    </a:lnTo>
                    <a:lnTo>
                      <a:pt x="0" y="27"/>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12" name="Freeform 322"/>
              <p:cNvSpPr>
                <a:spLocks/>
              </p:cNvSpPr>
              <p:nvPr/>
            </p:nvSpPr>
            <p:spPr bwMode="auto">
              <a:xfrm>
                <a:off x="4617" y="2065"/>
                <a:ext cx="118" cy="2"/>
              </a:xfrm>
              <a:custGeom>
                <a:avLst/>
                <a:gdLst>
                  <a:gd name="T0" fmla="*/ 0 w 353"/>
                  <a:gd name="T1" fmla="*/ 0 h 4"/>
                  <a:gd name="T2" fmla="*/ 0 w 353"/>
                  <a:gd name="T3" fmla="*/ 0 h 4"/>
                  <a:gd name="T4" fmla="*/ 0 w 353"/>
                  <a:gd name="T5" fmla="*/ 0 h 4"/>
                  <a:gd name="T6" fmla="*/ 0 w 353"/>
                  <a:gd name="T7" fmla="*/ 1 h 4"/>
                  <a:gd name="T8" fmla="*/ 0 w 353"/>
                  <a:gd name="T9" fmla="*/ 1 h 4"/>
                  <a:gd name="T10" fmla="*/ 0 w 353"/>
                  <a:gd name="T11" fmla="*/ 1 h 4"/>
                  <a:gd name="T12" fmla="*/ 0 w 353"/>
                  <a:gd name="T13" fmla="*/ 1 h 4"/>
                  <a:gd name="T14" fmla="*/ 0 w 353"/>
                  <a:gd name="T15" fmla="*/ 1 h 4"/>
                  <a:gd name="T16" fmla="*/ 0 w 353"/>
                  <a:gd name="T17" fmla="*/ 1 h 4"/>
                  <a:gd name="T18" fmla="*/ 0 w 353"/>
                  <a:gd name="T19" fmla="*/ 1 h 4"/>
                  <a:gd name="T20" fmla="*/ 0 w 353"/>
                  <a:gd name="T21" fmla="*/ 1 h 4"/>
                  <a:gd name="T22" fmla="*/ 0 w 353"/>
                  <a:gd name="T23" fmla="*/ 1 h 4"/>
                  <a:gd name="T24" fmla="*/ 0 w 353"/>
                  <a:gd name="T25" fmla="*/ 1 h 4"/>
                  <a:gd name="T26" fmla="*/ 0 w 353"/>
                  <a:gd name="T27" fmla="*/ 1 h 4"/>
                  <a:gd name="T28" fmla="*/ 0 w 353"/>
                  <a:gd name="T29" fmla="*/ 1 h 4"/>
                  <a:gd name="T30" fmla="*/ 0 w 353"/>
                  <a:gd name="T31" fmla="*/ 1 h 4"/>
                  <a:gd name="T32" fmla="*/ 0 w 353"/>
                  <a:gd name="T33" fmla="*/ 1 h 4"/>
                  <a:gd name="T34" fmla="*/ 0 w 353"/>
                  <a:gd name="T35" fmla="*/ 1 h 4"/>
                  <a:gd name="T36" fmla="*/ 0 w 353"/>
                  <a:gd name="T37" fmla="*/ 1 h 4"/>
                  <a:gd name="T38" fmla="*/ 0 w 353"/>
                  <a:gd name="T39" fmla="*/ 1 h 4"/>
                  <a:gd name="T40" fmla="*/ 0 w 353"/>
                  <a:gd name="T41" fmla="*/ 1 h 4"/>
                  <a:gd name="T42" fmla="*/ 0 w 353"/>
                  <a:gd name="T43" fmla="*/ 1 h 4"/>
                  <a:gd name="T44" fmla="*/ 0 w 353"/>
                  <a:gd name="T45" fmla="*/ 1 h 4"/>
                  <a:gd name="T46" fmla="*/ 0 w 353"/>
                  <a:gd name="T47" fmla="*/ 1 h 4"/>
                  <a:gd name="T48" fmla="*/ 0 w 353"/>
                  <a:gd name="T49" fmla="*/ 1 h 4"/>
                  <a:gd name="T50" fmla="*/ 0 w 353"/>
                  <a:gd name="T51" fmla="*/ 1 h 4"/>
                  <a:gd name="T52" fmla="*/ 0 w 353"/>
                  <a:gd name="T53" fmla="*/ 1 h 4"/>
                  <a:gd name="T54" fmla="*/ 0 w 353"/>
                  <a:gd name="T55" fmla="*/ 1 h 4"/>
                  <a:gd name="T56" fmla="*/ 0 w 353"/>
                  <a:gd name="T57" fmla="*/ 1 h 4"/>
                  <a:gd name="T58" fmla="*/ 0 w 353"/>
                  <a:gd name="T59" fmla="*/ 1 h 4"/>
                  <a:gd name="T60" fmla="*/ 0 w 353"/>
                  <a:gd name="T61" fmla="*/ 1 h 4"/>
                  <a:gd name="T62" fmla="*/ 0 w 353"/>
                  <a:gd name="T63" fmla="*/ 0 h 4"/>
                  <a:gd name="T64" fmla="*/ 0 w 353"/>
                  <a:gd name="T65" fmla="*/ 0 h 4"/>
                  <a:gd name="T66" fmla="*/ 0 w 353"/>
                  <a:gd name="T67" fmla="*/ 0 h 4"/>
                  <a:gd name="T68" fmla="*/ 0 w 353"/>
                  <a:gd name="T69" fmla="*/ 0 h 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3"/>
                  <a:gd name="T106" fmla="*/ 0 h 4"/>
                  <a:gd name="T107" fmla="*/ 353 w 353"/>
                  <a:gd name="T108" fmla="*/ 4 h 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3" h="4">
                    <a:moveTo>
                      <a:pt x="0" y="0"/>
                    </a:moveTo>
                    <a:lnTo>
                      <a:pt x="19" y="0"/>
                    </a:lnTo>
                    <a:lnTo>
                      <a:pt x="38" y="0"/>
                    </a:lnTo>
                    <a:lnTo>
                      <a:pt x="57" y="1"/>
                    </a:lnTo>
                    <a:lnTo>
                      <a:pt x="76" y="1"/>
                    </a:lnTo>
                    <a:lnTo>
                      <a:pt x="96" y="1"/>
                    </a:lnTo>
                    <a:lnTo>
                      <a:pt x="115" y="1"/>
                    </a:lnTo>
                    <a:lnTo>
                      <a:pt x="134" y="1"/>
                    </a:lnTo>
                    <a:lnTo>
                      <a:pt x="153" y="1"/>
                    </a:lnTo>
                    <a:lnTo>
                      <a:pt x="172" y="1"/>
                    </a:lnTo>
                    <a:lnTo>
                      <a:pt x="191" y="1"/>
                    </a:lnTo>
                    <a:lnTo>
                      <a:pt x="210" y="1"/>
                    </a:lnTo>
                    <a:lnTo>
                      <a:pt x="229" y="2"/>
                    </a:lnTo>
                    <a:lnTo>
                      <a:pt x="248" y="2"/>
                    </a:lnTo>
                    <a:lnTo>
                      <a:pt x="267" y="2"/>
                    </a:lnTo>
                    <a:lnTo>
                      <a:pt x="286" y="2"/>
                    </a:lnTo>
                    <a:lnTo>
                      <a:pt x="305" y="4"/>
                    </a:lnTo>
                    <a:lnTo>
                      <a:pt x="353" y="4"/>
                    </a:lnTo>
                    <a:lnTo>
                      <a:pt x="334" y="2"/>
                    </a:lnTo>
                    <a:lnTo>
                      <a:pt x="315" y="2"/>
                    </a:lnTo>
                    <a:lnTo>
                      <a:pt x="296" y="2"/>
                    </a:lnTo>
                    <a:lnTo>
                      <a:pt x="275" y="2"/>
                    </a:lnTo>
                    <a:lnTo>
                      <a:pt x="256" y="1"/>
                    </a:lnTo>
                    <a:lnTo>
                      <a:pt x="239" y="1"/>
                    </a:lnTo>
                    <a:lnTo>
                      <a:pt x="218" y="1"/>
                    </a:lnTo>
                    <a:lnTo>
                      <a:pt x="199" y="1"/>
                    </a:lnTo>
                    <a:lnTo>
                      <a:pt x="182" y="1"/>
                    </a:lnTo>
                    <a:lnTo>
                      <a:pt x="161" y="1"/>
                    </a:lnTo>
                    <a:lnTo>
                      <a:pt x="142" y="1"/>
                    </a:lnTo>
                    <a:lnTo>
                      <a:pt x="123" y="1"/>
                    </a:lnTo>
                    <a:lnTo>
                      <a:pt x="105" y="1"/>
                    </a:lnTo>
                    <a:lnTo>
                      <a:pt x="86" y="0"/>
                    </a:lnTo>
                    <a:lnTo>
                      <a:pt x="67" y="0"/>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13" name="Freeform 323"/>
              <p:cNvSpPr>
                <a:spLocks/>
              </p:cNvSpPr>
              <p:nvPr/>
            </p:nvSpPr>
            <p:spPr bwMode="auto">
              <a:xfrm>
                <a:off x="4617" y="2061"/>
                <a:ext cx="102" cy="10"/>
              </a:xfrm>
              <a:custGeom>
                <a:avLst/>
                <a:gdLst>
                  <a:gd name="T0" fmla="*/ 0 w 305"/>
                  <a:gd name="T1" fmla="*/ 0 h 29"/>
                  <a:gd name="T2" fmla="*/ 0 w 305"/>
                  <a:gd name="T3" fmla="*/ 0 h 29"/>
                  <a:gd name="T4" fmla="*/ 0 w 305"/>
                  <a:gd name="T5" fmla="*/ 0 h 29"/>
                  <a:gd name="T6" fmla="*/ 0 w 305"/>
                  <a:gd name="T7" fmla="*/ 0 h 29"/>
                  <a:gd name="T8" fmla="*/ 0 w 305"/>
                  <a:gd name="T9" fmla="*/ 0 h 29"/>
                  <a:gd name="T10" fmla="*/ 0 w 305"/>
                  <a:gd name="T11" fmla="*/ 0 h 29"/>
                  <a:gd name="T12" fmla="*/ 0 w 305"/>
                  <a:gd name="T13" fmla="*/ 0 h 29"/>
                  <a:gd name="T14" fmla="*/ 0 w 305"/>
                  <a:gd name="T15" fmla="*/ 0 h 29"/>
                  <a:gd name="T16" fmla="*/ 0 w 305"/>
                  <a:gd name="T17" fmla="*/ 0 h 29"/>
                  <a:gd name="T18" fmla="*/ 0 w 305"/>
                  <a:gd name="T19" fmla="*/ 0 h 29"/>
                  <a:gd name="T20" fmla="*/ 0 w 305"/>
                  <a:gd name="T21" fmla="*/ 0 h 29"/>
                  <a:gd name="T22" fmla="*/ 0 w 305"/>
                  <a:gd name="T23" fmla="*/ 0 h 29"/>
                  <a:gd name="T24" fmla="*/ 0 w 305"/>
                  <a:gd name="T25" fmla="*/ 0 h 29"/>
                  <a:gd name="T26" fmla="*/ 0 w 305"/>
                  <a:gd name="T27" fmla="*/ 0 h 29"/>
                  <a:gd name="T28" fmla="*/ 0 w 305"/>
                  <a:gd name="T29" fmla="*/ 0 h 29"/>
                  <a:gd name="T30" fmla="*/ 0 w 305"/>
                  <a:gd name="T31" fmla="*/ 0 h 29"/>
                  <a:gd name="T32" fmla="*/ 0 w 305"/>
                  <a:gd name="T33" fmla="*/ 0 h 29"/>
                  <a:gd name="T34" fmla="*/ 0 w 305"/>
                  <a:gd name="T35" fmla="*/ 0 h 29"/>
                  <a:gd name="T36" fmla="*/ 0 w 305"/>
                  <a:gd name="T37" fmla="*/ 0 h 29"/>
                  <a:gd name="T38" fmla="*/ 0 w 305"/>
                  <a:gd name="T39" fmla="*/ 0 h 29"/>
                  <a:gd name="T40" fmla="*/ 0 w 305"/>
                  <a:gd name="T41" fmla="*/ 0 h 29"/>
                  <a:gd name="T42" fmla="*/ 0 w 305"/>
                  <a:gd name="T43" fmla="*/ 0 h 29"/>
                  <a:gd name="T44" fmla="*/ 0 w 305"/>
                  <a:gd name="T45" fmla="*/ 0 h 29"/>
                  <a:gd name="T46" fmla="*/ 0 w 305"/>
                  <a:gd name="T47" fmla="*/ 0 h 29"/>
                  <a:gd name="T48" fmla="*/ 0 w 305"/>
                  <a:gd name="T49" fmla="*/ 0 h 29"/>
                  <a:gd name="T50" fmla="*/ 0 w 305"/>
                  <a:gd name="T51" fmla="*/ 0 h 29"/>
                  <a:gd name="T52" fmla="*/ 0 w 305"/>
                  <a:gd name="T53" fmla="*/ 0 h 29"/>
                  <a:gd name="T54" fmla="*/ 0 w 305"/>
                  <a:gd name="T55" fmla="*/ 0 h 29"/>
                  <a:gd name="T56" fmla="*/ 0 w 305"/>
                  <a:gd name="T57" fmla="*/ 0 h 29"/>
                  <a:gd name="T58" fmla="*/ 0 w 305"/>
                  <a:gd name="T59" fmla="*/ 0 h 29"/>
                  <a:gd name="T60" fmla="*/ 0 w 305"/>
                  <a:gd name="T61" fmla="*/ 0 h 29"/>
                  <a:gd name="T62" fmla="*/ 0 w 305"/>
                  <a:gd name="T63" fmla="*/ 0 h 29"/>
                  <a:gd name="T64" fmla="*/ 0 w 305"/>
                  <a:gd name="T65" fmla="*/ 0 h 29"/>
                  <a:gd name="T66" fmla="*/ 0 w 305"/>
                  <a:gd name="T67" fmla="*/ 0 h 29"/>
                  <a:gd name="T68" fmla="*/ 0 w 305"/>
                  <a:gd name="T69" fmla="*/ 0 h 29"/>
                  <a:gd name="T70" fmla="*/ 0 w 305"/>
                  <a:gd name="T71" fmla="*/ 0 h 29"/>
                  <a:gd name="T72" fmla="*/ 0 w 305"/>
                  <a:gd name="T73" fmla="*/ 0 h 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5"/>
                  <a:gd name="T112" fmla="*/ 0 h 29"/>
                  <a:gd name="T113" fmla="*/ 305 w 305"/>
                  <a:gd name="T114" fmla="*/ 29 h 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5" h="29">
                    <a:moveTo>
                      <a:pt x="305" y="3"/>
                    </a:moveTo>
                    <a:lnTo>
                      <a:pt x="305" y="3"/>
                    </a:lnTo>
                    <a:lnTo>
                      <a:pt x="286" y="3"/>
                    </a:lnTo>
                    <a:lnTo>
                      <a:pt x="267" y="2"/>
                    </a:lnTo>
                    <a:lnTo>
                      <a:pt x="248" y="2"/>
                    </a:lnTo>
                    <a:lnTo>
                      <a:pt x="229" y="2"/>
                    </a:lnTo>
                    <a:lnTo>
                      <a:pt x="210" y="2"/>
                    </a:lnTo>
                    <a:lnTo>
                      <a:pt x="191" y="0"/>
                    </a:lnTo>
                    <a:lnTo>
                      <a:pt x="172" y="0"/>
                    </a:lnTo>
                    <a:lnTo>
                      <a:pt x="153" y="0"/>
                    </a:lnTo>
                    <a:lnTo>
                      <a:pt x="134" y="0"/>
                    </a:lnTo>
                    <a:lnTo>
                      <a:pt x="115" y="0"/>
                    </a:lnTo>
                    <a:lnTo>
                      <a:pt x="96" y="0"/>
                    </a:lnTo>
                    <a:lnTo>
                      <a:pt x="76" y="0"/>
                    </a:lnTo>
                    <a:lnTo>
                      <a:pt x="57" y="0"/>
                    </a:lnTo>
                    <a:lnTo>
                      <a:pt x="38" y="0"/>
                    </a:lnTo>
                    <a:lnTo>
                      <a:pt x="19" y="0"/>
                    </a:lnTo>
                    <a:lnTo>
                      <a:pt x="0" y="0"/>
                    </a:lnTo>
                    <a:lnTo>
                      <a:pt x="0" y="26"/>
                    </a:lnTo>
                    <a:lnTo>
                      <a:pt x="19" y="26"/>
                    </a:lnTo>
                    <a:lnTo>
                      <a:pt x="38" y="26"/>
                    </a:lnTo>
                    <a:lnTo>
                      <a:pt x="57" y="26"/>
                    </a:lnTo>
                    <a:lnTo>
                      <a:pt x="76" y="26"/>
                    </a:lnTo>
                    <a:lnTo>
                      <a:pt x="96" y="26"/>
                    </a:lnTo>
                    <a:lnTo>
                      <a:pt x="115" y="26"/>
                    </a:lnTo>
                    <a:lnTo>
                      <a:pt x="134" y="26"/>
                    </a:lnTo>
                    <a:lnTo>
                      <a:pt x="153" y="27"/>
                    </a:lnTo>
                    <a:lnTo>
                      <a:pt x="172" y="27"/>
                    </a:lnTo>
                    <a:lnTo>
                      <a:pt x="191" y="27"/>
                    </a:lnTo>
                    <a:lnTo>
                      <a:pt x="209" y="27"/>
                    </a:lnTo>
                    <a:lnTo>
                      <a:pt x="229" y="27"/>
                    </a:lnTo>
                    <a:lnTo>
                      <a:pt x="248" y="27"/>
                    </a:lnTo>
                    <a:lnTo>
                      <a:pt x="266" y="29"/>
                    </a:lnTo>
                    <a:lnTo>
                      <a:pt x="286" y="29"/>
                    </a:lnTo>
                    <a:lnTo>
                      <a:pt x="305" y="29"/>
                    </a:lnTo>
                    <a:lnTo>
                      <a:pt x="305" y="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14" name="Freeform 324"/>
              <p:cNvSpPr>
                <a:spLocks/>
              </p:cNvSpPr>
              <p:nvPr/>
            </p:nvSpPr>
            <p:spPr bwMode="auto">
              <a:xfrm>
                <a:off x="4719" y="2062"/>
                <a:ext cx="16" cy="9"/>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46" y="26"/>
                    </a:moveTo>
                    <a:lnTo>
                      <a:pt x="48" y="0"/>
                    </a:lnTo>
                    <a:lnTo>
                      <a:pt x="0" y="0"/>
                    </a:lnTo>
                    <a:lnTo>
                      <a:pt x="0" y="26"/>
                    </a:lnTo>
                    <a:lnTo>
                      <a:pt x="48" y="26"/>
                    </a:lnTo>
                    <a:lnTo>
                      <a:pt x="48" y="0"/>
                    </a:lnTo>
                    <a:lnTo>
                      <a:pt x="46"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15" name="Freeform 325"/>
              <p:cNvSpPr>
                <a:spLocks/>
              </p:cNvSpPr>
              <p:nvPr/>
            </p:nvSpPr>
            <p:spPr bwMode="auto">
              <a:xfrm>
                <a:off x="4633" y="2061"/>
                <a:ext cx="102" cy="10"/>
              </a:xfrm>
              <a:custGeom>
                <a:avLst/>
                <a:gdLst>
                  <a:gd name="T0" fmla="*/ 0 w 305"/>
                  <a:gd name="T1" fmla="*/ 0 h 29"/>
                  <a:gd name="T2" fmla="*/ 0 w 305"/>
                  <a:gd name="T3" fmla="*/ 0 h 29"/>
                  <a:gd name="T4" fmla="*/ 0 w 305"/>
                  <a:gd name="T5" fmla="*/ 0 h 29"/>
                  <a:gd name="T6" fmla="*/ 0 w 305"/>
                  <a:gd name="T7" fmla="*/ 0 h 29"/>
                  <a:gd name="T8" fmla="*/ 0 w 305"/>
                  <a:gd name="T9" fmla="*/ 0 h 29"/>
                  <a:gd name="T10" fmla="*/ 0 w 305"/>
                  <a:gd name="T11" fmla="*/ 0 h 29"/>
                  <a:gd name="T12" fmla="*/ 0 w 305"/>
                  <a:gd name="T13" fmla="*/ 0 h 29"/>
                  <a:gd name="T14" fmla="*/ 0 w 305"/>
                  <a:gd name="T15" fmla="*/ 0 h 29"/>
                  <a:gd name="T16" fmla="*/ 0 w 305"/>
                  <a:gd name="T17" fmla="*/ 0 h 29"/>
                  <a:gd name="T18" fmla="*/ 0 w 305"/>
                  <a:gd name="T19" fmla="*/ 0 h 29"/>
                  <a:gd name="T20" fmla="*/ 0 w 305"/>
                  <a:gd name="T21" fmla="*/ 0 h 29"/>
                  <a:gd name="T22" fmla="*/ 0 w 305"/>
                  <a:gd name="T23" fmla="*/ 0 h 29"/>
                  <a:gd name="T24" fmla="*/ 0 w 305"/>
                  <a:gd name="T25" fmla="*/ 0 h 29"/>
                  <a:gd name="T26" fmla="*/ 0 w 305"/>
                  <a:gd name="T27" fmla="*/ 0 h 29"/>
                  <a:gd name="T28" fmla="*/ 0 w 305"/>
                  <a:gd name="T29" fmla="*/ 0 h 29"/>
                  <a:gd name="T30" fmla="*/ 0 w 305"/>
                  <a:gd name="T31" fmla="*/ 0 h 29"/>
                  <a:gd name="T32" fmla="*/ 0 w 305"/>
                  <a:gd name="T33" fmla="*/ 0 h 29"/>
                  <a:gd name="T34" fmla="*/ 0 w 305"/>
                  <a:gd name="T35" fmla="*/ 0 h 29"/>
                  <a:gd name="T36" fmla="*/ 0 w 305"/>
                  <a:gd name="T37" fmla="*/ 0 h 29"/>
                  <a:gd name="T38" fmla="*/ 0 w 305"/>
                  <a:gd name="T39" fmla="*/ 0 h 29"/>
                  <a:gd name="T40" fmla="*/ 0 w 305"/>
                  <a:gd name="T41" fmla="*/ 0 h 29"/>
                  <a:gd name="T42" fmla="*/ 0 w 305"/>
                  <a:gd name="T43" fmla="*/ 0 h 29"/>
                  <a:gd name="T44" fmla="*/ 0 w 305"/>
                  <a:gd name="T45" fmla="*/ 0 h 29"/>
                  <a:gd name="T46" fmla="*/ 0 w 305"/>
                  <a:gd name="T47" fmla="*/ 0 h 29"/>
                  <a:gd name="T48" fmla="*/ 0 w 305"/>
                  <a:gd name="T49" fmla="*/ 0 h 29"/>
                  <a:gd name="T50" fmla="*/ 0 w 305"/>
                  <a:gd name="T51" fmla="*/ 0 h 29"/>
                  <a:gd name="T52" fmla="*/ 0 w 305"/>
                  <a:gd name="T53" fmla="*/ 0 h 29"/>
                  <a:gd name="T54" fmla="*/ 0 w 305"/>
                  <a:gd name="T55" fmla="*/ 0 h 29"/>
                  <a:gd name="T56" fmla="*/ 0 w 305"/>
                  <a:gd name="T57" fmla="*/ 0 h 29"/>
                  <a:gd name="T58" fmla="*/ 0 w 305"/>
                  <a:gd name="T59" fmla="*/ 0 h 29"/>
                  <a:gd name="T60" fmla="*/ 0 w 305"/>
                  <a:gd name="T61" fmla="*/ 0 h 29"/>
                  <a:gd name="T62" fmla="*/ 0 w 305"/>
                  <a:gd name="T63" fmla="*/ 0 h 29"/>
                  <a:gd name="T64" fmla="*/ 0 w 305"/>
                  <a:gd name="T65" fmla="*/ 0 h 29"/>
                  <a:gd name="T66" fmla="*/ 0 w 305"/>
                  <a:gd name="T67" fmla="*/ 0 h 29"/>
                  <a:gd name="T68" fmla="*/ 0 w 305"/>
                  <a:gd name="T69" fmla="*/ 0 h 29"/>
                  <a:gd name="T70" fmla="*/ 0 w 305"/>
                  <a:gd name="T71" fmla="*/ 0 h 29"/>
                  <a:gd name="T72" fmla="*/ 0 w 305"/>
                  <a:gd name="T73" fmla="*/ 0 h 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5"/>
                  <a:gd name="T112" fmla="*/ 0 h 29"/>
                  <a:gd name="T113" fmla="*/ 305 w 305"/>
                  <a:gd name="T114" fmla="*/ 29 h 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5" h="29">
                    <a:moveTo>
                      <a:pt x="0" y="26"/>
                    </a:moveTo>
                    <a:lnTo>
                      <a:pt x="0" y="26"/>
                    </a:lnTo>
                    <a:lnTo>
                      <a:pt x="19" y="26"/>
                    </a:lnTo>
                    <a:lnTo>
                      <a:pt x="38" y="26"/>
                    </a:lnTo>
                    <a:lnTo>
                      <a:pt x="57" y="26"/>
                    </a:lnTo>
                    <a:lnTo>
                      <a:pt x="75" y="26"/>
                    </a:lnTo>
                    <a:lnTo>
                      <a:pt x="94" y="26"/>
                    </a:lnTo>
                    <a:lnTo>
                      <a:pt x="113" y="26"/>
                    </a:lnTo>
                    <a:lnTo>
                      <a:pt x="134" y="26"/>
                    </a:lnTo>
                    <a:lnTo>
                      <a:pt x="151" y="27"/>
                    </a:lnTo>
                    <a:lnTo>
                      <a:pt x="170" y="27"/>
                    </a:lnTo>
                    <a:lnTo>
                      <a:pt x="191" y="27"/>
                    </a:lnTo>
                    <a:lnTo>
                      <a:pt x="208" y="27"/>
                    </a:lnTo>
                    <a:lnTo>
                      <a:pt x="227" y="27"/>
                    </a:lnTo>
                    <a:lnTo>
                      <a:pt x="248" y="27"/>
                    </a:lnTo>
                    <a:lnTo>
                      <a:pt x="265" y="29"/>
                    </a:lnTo>
                    <a:lnTo>
                      <a:pt x="284" y="29"/>
                    </a:lnTo>
                    <a:lnTo>
                      <a:pt x="303" y="29"/>
                    </a:lnTo>
                    <a:lnTo>
                      <a:pt x="305" y="3"/>
                    </a:lnTo>
                    <a:lnTo>
                      <a:pt x="286" y="3"/>
                    </a:lnTo>
                    <a:lnTo>
                      <a:pt x="267" y="2"/>
                    </a:lnTo>
                    <a:lnTo>
                      <a:pt x="248" y="2"/>
                    </a:lnTo>
                    <a:lnTo>
                      <a:pt x="227" y="2"/>
                    </a:lnTo>
                    <a:lnTo>
                      <a:pt x="210" y="2"/>
                    </a:lnTo>
                    <a:lnTo>
                      <a:pt x="191" y="0"/>
                    </a:lnTo>
                    <a:lnTo>
                      <a:pt x="170" y="0"/>
                    </a:lnTo>
                    <a:lnTo>
                      <a:pt x="151" y="0"/>
                    </a:lnTo>
                    <a:lnTo>
                      <a:pt x="134" y="0"/>
                    </a:lnTo>
                    <a:lnTo>
                      <a:pt x="113" y="0"/>
                    </a:lnTo>
                    <a:lnTo>
                      <a:pt x="94" y="0"/>
                    </a:lnTo>
                    <a:lnTo>
                      <a:pt x="75" y="0"/>
                    </a:lnTo>
                    <a:lnTo>
                      <a:pt x="57" y="0"/>
                    </a:lnTo>
                    <a:lnTo>
                      <a:pt x="38" y="0"/>
                    </a:lnTo>
                    <a:lnTo>
                      <a:pt x="19" y="0"/>
                    </a:lnTo>
                    <a:lnTo>
                      <a:pt x="0" y="0"/>
                    </a:lnTo>
                    <a:lnTo>
                      <a:pt x="0"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16" name="Freeform 326"/>
              <p:cNvSpPr>
                <a:spLocks/>
              </p:cNvSpPr>
              <p:nvPr/>
            </p:nvSpPr>
            <p:spPr bwMode="auto">
              <a:xfrm>
                <a:off x="4617" y="2061"/>
                <a:ext cx="16" cy="9"/>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0" y="0"/>
                    </a:moveTo>
                    <a:lnTo>
                      <a:pt x="0" y="26"/>
                    </a:lnTo>
                    <a:lnTo>
                      <a:pt x="48" y="26"/>
                    </a:lnTo>
                    <a:lnTo>
                      <a:pt x="48" y="0"/>
                    </a:lnTo>
                    <a:lnTo>
                      <a:pt x="0" y="0"/>
                    </a:lnTo>
                    <a:lnTo>
                      <a:pt x="0" y="26"/>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17" name="Freeform 327"/>
              <p:cNvSpPr>
                <a:spLocks/>
              </p:cNvSpPr>
              <p:nvPr/>
            </p:nvSpPr>
            <p:spPr bwMode="auto">
              <a:xfrm>
                <a:off x="4739" y="2066"/>
                <a:ext cx="95" cy="2"/>
              </a:xfrm>
              <a:custGeom>
                <a:avLst/>
                <a:gdLst>
                  <a:gd name="T0" fmla="*/ 0 w 284"/>
                  <a:gd name="T1" fmla="*/ 0 h 6"/>
                  <a:gd name="T2" fmla="*/ 0 w 284"/>
                  <a:gd name="T3" fmla="*/ 0 h 6"/>
                  <a:gd name="T4" fmla="*/ 0 w 284"/>
                  <a:gd name="T5" fmla="*/ 0 h 6"/>
                  <a:gd name="T6" fmla="*/ 0 w 284"/>
                  <a:gd name="T7" fmla="*/ 0 h 6"/>
                  <a:gd name="T8" fmla="*/ 0 w 284"/>
                  <a:gd name="T9" fmla="*/ 0 h 6"/>
                  <a:gd name="T10" fmla="*/ 0 w 284"/>
                  <a:gd name="T11" fmla="*/ 0 h 6"/>
                  <a:gd name="T12" fmla="*/ 0 w 284"/>
                  <a:gd name="T13" fmla="*/ 0 h 6"/>
                  <a:gd name="T14" fmla="*/ 0 w 284"/>
                  <a:gd name="T15" fmla="*/ 0 h 6"/>
                  <a:gd name="T16" fmla="*/ 0 w 284"/>
                  <a:gd name="T17" fmla="*/ 0 h 6"/>
                  <a:gd name="T18" fmla="*/ 0 w 284"/>
                  <a:gd name="T19" fmla="*/ 0 h 6"/>
                  <a:gd name="T20" fmla="*/ 0 w 284"/>
                  <a:gd name="T21" fmla="*/ 0 h 6"/>
                  <a:gd name="T22" fmla="*/ 0 w 284"/>
                  <a:gd name="T23" fmla="*/ 0 h 6"/>
                  <a:gd name="T24" fmla="*/ 0 w 284"/>
                  <a:gd name="T25" fmla="*/ 0 h 6"/>
                  <a:gd name="T26" fmla="*/ 0 w 284"/>
                  <a:gd name="T27" fmla="*/ 0 h 6"/>
                  <a:gd name="T28" fmla="*/ 0 w 284"/>
                  <a:gd name="T29" fmla="*/ 0 h 6"/>
                  <a:gd name="T30" fmla="*/ 0 w 284"/>
                  <a:gd name="T31" fmla="*/ 0 h 6"/>
                  <a:gd name="T32" fmla="*/ 0 w 284"/>
                  <a:gd name="T33" fmla="*/ 0 h 6"/>
                  <a:gd name="T34" fmla="*/ 0 w 284"/>
                  <a:gd name="T35" fmla="*/ 0 h 6"/>
                  <a:gd name="T36" fmla="*/ 0 w 284"/>
                  <a:gd name="T37" fmla="*/ 0 h 6"/>
                  <a:gd name="T38" fmla="*/ 0 w 284"/>
                  <a:gd name="T39" fmla="*/ 0 h 6"/>
                  <a:gd name="T40" fmla="*/ 0 w 284"/>
                  <a:gd name="T41" fmla="*/ 0 h 6"/>
                  <a:gd name="T42" fmla="*/ 0 w 284"/>
                  <a:gd name="T43" fmla="*/ 0 h 6"/>
                  <a:gd name="T44" fmla="*/ 0 w 284"/>
                  <a:gd name="T45" fmla="*/ 0 h 6"/>
                  <a:gd name="T46" fmla="*/ 0 w 284"/>
                  <a:gd name="T47" fmla="*/ 0 h 6"/>
                  <a:gd name="T48" fmla="*/ 0 w 284"/>
                  <a:gd name="T49" fmla="*/ 0 h 6"/>
                  <a:gd name="T50" fmla="*/ 0 w 284"/>
                  <a:gd name="T51" fmla="*/ 0 h 6"/>
                  <a:gd name="T52" fmla="*/ 0 w 284"/>
                  <a:gd name="T53" fmla="*/ 0 h 6"/>
                  <a:gd name="T54" fmla="*/ 0 w 284"/>
                  <a:gd name="T55" fmla="*/ 0 h 6"/>
                  <a:gd name="T56" fmla="*/ 0 w 284"/>
                  <a:gd name="T57" fmla="*/ 0 h 6"/>
                  <a:gd name="T58" fmla="*/ 0 w 284"/>
                  <a:gd name="T59" fmla="*/ 0 h 6"/>
                  <a:gd name="T60" fmla="*/ 0 w 284"/>
                  <a:gd name="T61" fmla="*/ 0 h 6"/>
                  <a:gd name="T62" fmla="*/ 0 w 284"/>
                  <a:gd name="T63" fmla="*/ 0 h 6"/>
                  <a:gd name="T64" fmla="*/ 0 w 284"/>
                  <a:gd name="T65" fmla="*/ 0 h 6"/>
                  <a:gd name="T66" fmla="*/ 0 w 284"/>
                  <a:gd name="T67" fmla="*/ 0 h 6"/>
                  <a:gd name="T68" fmla="*/ 0 w 284"/>
                  <a:gd name="T69" fmla="*/ 0 h 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4"/>
                  <a:gd name="T106" fmla="*/ 0 h 6"/>
                  <a:gd name="T107" fmla="*/ 284 w 284"/>
                  <a:gd name="T108" fmla="*/ 6 h 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4" h="6">
                    <a:moveTo>
                      <a:pt x="0" y="0"/>
                    </a:moveTo>
                    <a:lnTo>
                      <a:pt x="15" y="0"/>
                    </a:lnTo>
                    <a:lnTo>
                      <a:pt x="30" y="0"/>
                    </a:lnTo>
                    <a:lnTo>
                      <a:pt x="45" y="0"/>
                    </a:lnTo>
                    <a:lnTo>
                      <a:pt x="60" y="0"/>
                    </a:lnTo>
                    <a:lnTo>
                      <a:pt x="75" y="2"/>
                    </a:lnTo>
                    <a:lnTo>
                      <a:pt x="90" y="2"/>
                    </a:lnTo>
                    <a:lnTo>
                      <a:pt x="105" y="3"/>
                    </a:lnTo>
                    <a:lnTo>
                      <a:pt x="118" y="3"/>
                    </a:lnTo>
                    <a:lnTo>
                      <a:pt x="133" y="3"/>
                    </a:lnTo>
                    <a:lnTo>
                      <a:pt x="148" y="4"/>
                    </a:lnTo>
                    <a:lnTo>
                      <a:pt x="163" y="4"/>
                    </a:lnTo>
                    <a:lnTo>
                      <a:pt x="178" y="4"/>
                    </a:lnTo>
                    <a:lnTo>
                      <a:pt x="193" y="6"/>
                    </a:lnTo>
                    <a:lnTo>
                      <a:pt x="206" y="6"/>
                    </a:lnTo>
                    <a:lnTo>
                      <a:pt x="221" y="6"/>
                    </a:lnTo>
                    <a:lnTo>
                      <a:pt x="236" y="6"/>
                    </a:lnTo>
                    <a:lnTo>
                      <a:pt x="284" y="6"/>
                    </a:lnTo>
                    <a:lnTo>
                      <a:pt x="269" y="6"/>
                    </a:lnTo>
                    <a:lnTo>
                      <a:pt x="254" y="6"/>
                    </a:lnTo>
                    <a:lnTo>
                      <a:pt x="239" y="6"/>
                    </a:lnTo>
                    <a:lnTo>
                      <a:pt x="224" y="4"/>
                    </a:lnTo>
                    <a:lnTo>
                      <a:pt x="210" y="4"/>
                    </a:lnTo>
                    <a:lnTo>
                      <a:pt x="195" y="4"/>
                    </a:lnTo>
                    <a:lnTo>
                      <a:pt x="181" y="3"/>
                    </a:lnTo>
                    <a:lnTo>
                      <a:pt x="166" y="3"/>
                    </a:lnTo>
                    <a:lnTo>
                      <a:pt x="151" y="3"/>
                    </a:lnTo>
                    <a:lnTo>
                      <a:pt x="136" y="2"/>
                    </a:lnTo>
                    <a:lnTo>
                      <a:pt x="122" y="2"/>
                    </a:lnTo>
                    <a:lnTo>
                      <a:pt x="107" y="0"/>
                    </a:lnTo>
                    <a:lnTo>
                      <a:pt x="92" y="0"/>
                    </a:lnTo>
                    <a:lnTo>
                      <a:pt x="77" y="0"/>
                    </a:lnTo>
                    <a:lnTo>
                      <a:pt x="63" y="0"/>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18" name="Freeform 328"/>
              <p:cNvSpPr>
                <a:spLocks/>
              </p:cNvSpPr>
              <p:nvPr/>
            </p:nvSpPr>
            <p:spPr bwMode="auto">
              <a:xfrm>
                <a:off x="4739" y="2062"/>
                <a:ext cx="79" cy="10"/>
              </a:xfrm>
              <a:custGeom>
                <a:avLst/>
                <a:gdLst>
                  <a:gd name="T0" fmla="*/ 0 w 236"/>
                  <a:gd name="T1" fmla="*/ 0 h 32"/>
                  <a:gd name="T2" fmla="*/ 0 w 236"/>
                  <a:gd name="T3" fmla="*/ 0 h 32"/>
                  <a:gd name="T4" fmla="*/ 0 w 236"/>
                  <a:gd name="T5" fmla="*/ 0 h 32"/>
                  <a:gd name="T6" fmla="*/ 0 w 236"/>
                  <a:gd name="T7" fmla="*/ 0 h 32"/>
                  <a:gd name="T8" fmla="*/ 0 w 236"/>
                  <a:gd name="T9" fmla="*/ 0 h 32"/>
                  <a:gd name="T10" fmla="*/ 0 w 236"/>
                  <a:gd name="T11" fmla="*/ 0 h 32"/>
                  <a:gd name="T12" fmla="*/ 0 w 236"/>
                  <a:gd name="T13" fmla="*/ 0 h 32"/>
                  <a:gd name="T14" fmla="*/ 0 w 236"/>
                  <a:gd name="T15" fmla="*/ 0 h 32"/>
                  <a:gd name="T16" fmla="*/ 0 w 236"/>
                  <a:gd name="T17" fmla="*/ 0 h 32"/>
                  <a:gd name="T18" fmla="*/ 0 w 236"/>
                  <a:gd name="T19" fmla="*/ 0 h 32"/>
                  <a:gd name="T20" fmla="*/ 0 w 236"/>
                  <a:gd name="T21" fmla="*/ 0 h 32"/>
                  <a:gd name="T22" fmla="*/ 0 w 236"/>
                  <a:gd name="T23" fmla="*/ 0 h 32"/>
                  <a:gd name="T24" fmla="*/ 0 w 236"/>
                  <a:gd name="T25" fmla="*/ 0 h 32"/>
                  <a:gd name="T26" fmla="*/ 0 w 236"/>
                  <a:gd name="T27" fmla="*/ 0 h 32"/>
                  <a:gd name="T28" fmla="*/ 0 w 236"/>
                  <a:gd name="T29" fmla="*/ 0 h 32"/>
                  <a:gd name="T30" fmla="*/ 0 w 236"/>
                  <a:gd name="T31" fmla="*/ 0 h 32"/>
                  <a:gd name="T32" fmla="*/ 0 w 236"/>
                  <a:gd name="T33" fmla="*/ 0 h 32"/>
                  <a:gd name="T34" fmla="*/ 0 w 236"/>
                  <a:gd name="T35" fmla="*/ 0 h 32"/>
                  <a:gd name="T36" fmla="*/ 0 w 236"/>
                  <a:gd name="T37" fmla="*/ 0 h 32"/>
                  <a:gd name="T38" fmla="*/ 0 w 236"/>
                  <a:gd name="T39" fmla="*/ 0 h 32"/>
                  <a:gd name="T40" fmla="*/ 0 w 236"/>
                  <a:gd name="T41" fmla="*/ 0 h 32"/>
                  <a:gd name="T42" fmla="*/ 0 w 236"/>
                  <a:gd name="T43" fmla="*/ 0 h 32"/>
                  <a:gd name="T44" fmla="*/ 0 w 236"/>
                  <a:gd name="T45" fmla="*/ 0 h 32"/>
                  <a:gd name="T46" fmla="*/ 0 w 236"/>
                  <a:gd name="T47" fmla="*/ 0 h 32"/>
                  <a:gd name="T48" fmla="*/ 0 w 236"/>
                  <a:gd name="T49" fmla="*/ 0 h 32"/>
                  <a:gd name="T50" fmla="*/ 0 w 236"/>
                  <a:gd name="T51" fmla="*/ 0 h 32"/>
                  <a:gd name="T52" fmla="*/ 0 w 236"/>
                  <a:gd name="T53" fmla="*/ 0 h 32"/>
                  <a:gd name="T54" fmla="*/ 0 w 236"/>
                  <a:gd name="T55" fmla="*/ 0 h 32"/>
                  <a:gd name="T56" fmla="*/ 0 w 236"/>
                  <a:gd name="T57" fmla="*/ 0 h 32"/>
                  <a:gd name="T58" fmla="*/ 0 w 236"/>
                  <a:gd name="T59" fmla="*/ 0 h 32"/>
                  <a:gd name="T60" fmla="*/ 0 w 236"/>
                  <a:gd name="T61" fmla="*/ 0 h 32"/>
                  <a:gd name="T62" fmla="*/ 0 w 236"/>
                  <a:gd name="T63" fmla="*/ 0 h 32"/>
                  <a:gd name="T64" fmla="*/ 0 w 236"/>
                  <a:gd name="T65" fmla="*/ 0 h 32"/>
                  <a:gd name="T66" fmla="*/ 0 w 236"/>
                  <a:gd name="T67" fmla="*/ 0 h 32"/>
                  <a:gd name="T68" fmla="*/ 0 w 236"/>
                  <a:gd name="T69" fmla="*/ 0 h 32"/>
                  <a:gd name="T70" fmla="*/ 0 w 236"/>
                  <a:gd name="T71" fmla="*/ 0 h 32"/>
                  <a:gd name="T72" fmla="*/ 0 w 236"/>
                  <a:gd name="T73" fmla="*/ 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6"/>
                  <a:gd name="T112" fmla="*/ 0 h 32"/>
                  <a:gd name="T113" fmla="*/ 236 w 236"/>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6" h="32">
                    <a:moveTo>
                      <a:pt x="236" y="5"/>
                    </a:moveTo>
                    <a:lnTo>
                      <a:pt x="236" y="5"/>
                    </a:lnTo>
                    <a:lnTo>
                      <a:pt x="221" y="5"/>
                    </a:lnTo>
                    <a:lnTo>
                      <a:pt x="206" y="5"/>
                    </a:lnTo>
                    <a:lnTo>
                      <a:pt x="193" y="5"/>
                    </a:lnTo>
                    <a:lnTo>
                      <a:pt x="178" y="5"/>
                    </a:lnTo>
                    <a:lnTo>
                      <a:pt x="163" y="4"/>
                    </a:lnTo>
                    <a:lnTo>
                      <a:pt x="149" y="4"/>
                    </a:lnTo>
                    <a:lnTo>
                      <a:pt x="133" y="4"/>
                    </a:lnTo>
                    <a:lnTo>
                      <a:pt x="120" y="2"/>
                    </a:lnTo>
                    <a:lnTo>
                      <a:pt x="105" y="2"/>
                    </a:lnTo>
                    <a:lnTo>
                      <a:pt x="90" y="1"/>
                    </a:lnTo>
                    <a:lnTo>
                      <a:pt x="75" y="1"/>
                    </a:lnTo>
                    <a:lnTo>
                      <a:pt x="60" y="1"/>
                    </a:lnTo>
                    <a:lnTo>
                      <a:pt x="45" y="0"/>
                    </a:lnTo>
                    <a:lnTo>
                      <a:pt x="30" y="0"/>
                    </a:lnTo>
                    <a:lnTo>
                      <a:pt x="15" y="0"/>
                    </a:lnTo>
                    <a:lnTo>
                      <a:pt x="0" y="0"/>
                    </a:lnTo>
                    <a:lnTo>
                      <a:pt x="0" y="25"/>
                    </a:lnTo>
                    <a:lnTo>
                      <a:pt x="15" y="25"/>
                    </a:lnTo>
                    <a:lnTo>
                      <a:pt x="30" y="27"/>
                    </a:lnTo>
                    <a:lnTo>
                      <a:pt x="45" y="27"/>
                    </a:lnTo>
                    <a:lnTo>
                      <a:pt x="60" y="27"/>
                    </a:lnTo>
                    <a:lnTo>
                      <a:pt x="75" y="27"/>
                    </a:lnTo>
                    <a:lnTo>
                      <a:pt x="88" y="28"/>
                    </a:lnTo>
                    <a:lnTo>
                      <a:pt x="103" y="28"/>
                    </a:lnTo>
                    <a:lnTo>
                      <a:pt x="118" y="30"/>
                    </a:lnTo>
                    <a:lnTo>
                      <a:pt x="133" y="30"/>
                    </a:lnTo>
                    <a:lnTo>
                      <a:pt x="148" y="30"/>
                    </a:lnTo>
                    <a:lnTo>
                      <a:pt x="163" y="31"/>
                    </a:lnTo>
                    <a:lnTo>
                      <a:pt x="176" y="31"/>
                    </a:lnTo>
                    <a:lnTo>
                      <a:pt x="193" y="31"/>
                    </a:lnTo>
                    <a:lnTo>
                      <a:pt x="206" y="31"/>
                    </a:lnTo>
                    <a:lnTo>
                      <a:pt x="221" y="32"/>
                    </a:lnTo>
                    <a:lnTo>
                      <a:pt x="236" y="32"/>
                    </a:lnTo>
                    <a:lnTo>
                      <a:pt x="236" y="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19" name="Freeform 329"/>
              <p:cNvSpPr>
                <a:spLocks/>
              </p:cNvSpPr>
              <p:nvPr/>
            </p:nvSpPr>
            <p:spPr bwMode="auto">
              <a:xfrm>
                <a:off x="4818" y="2063"/>
                <a:ext cx="16" cy="9"/>
              </a:xfrm>
              <a:custGeom>
                <a:avLst/>
                <a:gdLst>
                  <a:gd name="T0" fmla="*/ 0 w 48"/>
                  <a:gd name="T1" fmla="*/ 0 h 27"/>
                  <a:gd name="T2" fmla="*/ 0 w 48"/>
                  <a:gd name="T3" fmla="*/ 0 h 27"/>
                  <a:gd name="T4" fmla="*/ 0 w 48"/>
                  <a:gd name="T5" fmla="*/ 0 h 27"/>
                  <a:gd name="T6" fmla="*/ 0 w 48"/>
                  <a:gd name="T7" fmla="*/ 0 h 27"/>
                  <a:gd name="T8" fmla="*/ 0 w 48"/>
                  <a:gd name="T9" fmla="*/ 0 h 27"/>
                  <a:gd name="T10" fmla="*/ 0 w 48"/>
                  <a:gd name="T11" fmla="*/ 0 h 27"/>
                  <a:gd name="T12" fmla="*/ 0 w 48"/>
                  <a:gd name="T13" fmla="*/ 0 h 27"/>
                  <a:gd name="T14" fmla="*/ 0 60000 65536"/>
                  <a:gd name="T15" fmla="*/ 0 60000 65536"/>
                  <a:gd name="T16" fmla="*/ 0 60000 65536"/>
                  <a:gd name="T17" fmla="*/ 0 60000 65536"/>
                  <a:gd name="T18" fmla="*/ 0 60000 65536"/>
                  <a:gd name="T19" fmla="*/ 0 60000 65536"/>
                  <a:gd name="T20" fmla="*/ 0 60000 65536"/>
                  <a:gd name="T21" fmla="*/ 0 w 48"/>
                  <a:gd name="T22" fmla="*/ 0 h 27"/>
                  <a:gd name="T23" fmla="*/ 48 w 4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7">
                    <a:moveTo>
                      <a:pt x="48" y="27"/>
                    </a:moveTo>
                    <a:lnTo>
                      <a:pt x="48" y="0"/>
                    </a:lnTo>
                    <a:lnTo>
                      <a:pt x="0" y="0"/>
                    </a:lnTo>
                    <a:lnTo>
                      <a:pt x="0" y="27"/>
                    </a:lnTo>
                    <a:lnTo>
                      <a:pt x="48" y="27"/>
                    </a:lnTo>
                    <a:lnTo>
                      <a:pt x="48" y="0"/>
                    </a:lnTo>
                    <a:lnTo>
                      <a:pt x="48"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20" name="Freeform 330"/>
              <p:cNvSpPr>
                <a:spLocks/>
              </p:cNvSpPr>
              <p:nvPr/>
            </p:nvSpPr>
            <p:spPr bwMode="auto">
              <a:xfrm>
                <a:off x="4755" y="2062"/>
                <a:ext cx="79" cy="10"/>
              </a:xfrm>
              <a:custGeom>
                <a:avLst/>
                <a:gdLst>
                  <a:gd name="T0" fmla="*/ 0 w 236"/>
                  <a:gd name="T1" fmla="*/ 0 h 32"/>
                  <a:gd name="T2" fmla="*/ 0 w 236"/>
                  <a:gd name="T3" fmla="*/ 0 h 32"/>
                  <a:gd name="T4" fmla="*/ 0 w 236"/>
                  <a:gd name="T5" fmla="*/ 0 h 32"/>
                  <a:gd name="T6" fmla="*/ 0 w 236"/>
                  <a:gd name="T7" fmla="*/ 0 h 32"/>
                  <a:gd name="T8" fmla="*/ 0 w 236"/>
                  <a:gd name="T9" fmla="*/ 0 h 32"/>
                  <a:gd name="T10" fmla="*/ 0 w 236"/>
                  <a:gd name="T11" fmla="*/ 0 h 32"/>
                  <a:gd name="T12" fmla="*/ 0 w 236"/>
                  <a:gd name="T13" fmla="*/ 0 h 32"/>
                  <a:gd name="T14" fmla="*/ 0 w 236"/>
                  <a:gd name="T15" fmla="*/ 0 h 32"/>
                  <a:gd name="T16" fmla="*/ 0 w 236"/>
                  <a:gd name="T17" fmla="*/ 0 h 32"/>
                  <a:gd name="T18" fmla="*/ 0 w 236"/>
                  <a:gd name="T19" fmla="*/ 0 h 32"/>
                  <a:gd name="T20" fmla="*/ 0 w 236"/>
                  <a:gd name="T21" fmla="*/ 0 h 32"/>
                  <a:gd name="T22" fmla="*/ 0 w 236"/>
                  <a:gd name="T23" fmla="*/ 0 h 32"/>
                  <a:gd name="T24" fmla="*/ 0 w 236"/>
                  <a:gd name="T25" fmla="*/ 0 h 32"/>
                  <a:gd name="T26" fmla="*/ 0 w 236"/>
                  <a:gd name="T27" fmla="*/ 0 h 32"/>
                  <a:gd name="T28" fmla="*/ 0 w 236"/>
                  <a:gd name="T29" fmla="*/ 0 h 32"/>
                  <a:gd name="T30" fmla="*/ 0 w 236"/>
                  <a:gd name="T31" fmla="*/ 0 h 32"/>
                  <a:gd name="T32" fmla="*/ 0 w 236"/>
                  <a:gd name="T33" fmla="*/ 0 h 32"/>
                  <a:gd name="T34" fmla="*/ 0 w 236"/>
                  <a:gd name="T35" fmla="*/ 0 h 32"/>
                  <a:gd name="T36" fmla="*/ 0 w 236"/>
                  <a:gd name="T37" fmla="*/ 0 h 32"/>
                  <a:gd name="T38" fmla="*/ 0 w 236"/>
                  <a:gd name="T39" fmla="*/ 0 h 32"/>
                  <a:gd name="T40" fmla="*/ 0 w 236"/>
                  <a:gd name="T41" fmla="*/ 0 h 32"/>
                  <a:gd name="T42" fmla="*/ 0 w 236"/>
                  <a:gd name="T43" fmla="*/ 0 h 32"/>
                  <a:gd name="T44" fmla="*/ 0 w 236"/>
                  <a:gd name="T45" fmla="*/ 0 h 32"/>
                  <a:gd name="T46" fmla="*/ 0 w 236"/>
                  <a:gd name="T47" fmla="*/ 0 h 32"/>
                  <a:gd name="T48" fmla="*/ 0 w 236"/>
                  <a:gd name="T49" fmla="*/ 0 h 32"/>
                  <a:gd name="T50" fmla="*/ 0 w 236"/>
                  <a:gd name="T51" fmla="*/ 0 h 32"/>
                  <a:gd name="T52" fmla="*/ 0 w 236"/>
                  <a:gd name="T53" fmla="*/ 0 h 32"/>
                  <a:gd name="T54" fmla="*/ 0 w 236"/>
                  <a:gd name="T55" fmla="*/ 0 h 32"/>
                  <a:gd name="T56" fmla="*/ 0 w 236"/>
                  <a:gd name="T57" fmla="*/ 0 h 32"/>
                  <a:gd name="T58" fmla="*/ 0 w 236"/>
                  <a:gd name="T59" fmla="*/ 0 h 32"/>
                  <a:gd name="T60" fmla="*/ 0 w 236"/>
                  <a:gd name="T61" fmla="*/ 0 h 32"/>
                  <a:gd name="T62" fmla="*/ 0 w 236"/>
                  <a:gd name="T63" fmla="*/ 0 h 32"/>
                  <a:gd name="T64" fmla="*/ 0 w 236"/>
                  <a:gd name="T65" fmla="*/ 0 h 32"/>
                  <a:gd name="T66" fmla="*/ 0 w 236"/>
                  <a:gd name="T67" fmla="*/ 0 h 32"/>
                  <a:gd name="T68" fmla="*/ 0 w 236"/>
                  <a:gd name="T69" fmla="*/ 0 h 32"/>
                  <a:gd name="T70" fmla="*/ 0 w 236"/>
                  <a:gd name="T71" fmla="*/ 0 h 32"/>
                  <a:gd name="T72" fmla="*/ 0 w 236"/>
                  <a:gd name="T73" fmla="*/ 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6"/>
                  <a:gd name="T112" fmla="*/ 0 h 32"/>
                  <a:gd name="T113" fmla="*/ 236 w 236"/>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6" h="32">
                    <a:moveTo>
                      <a:pt x="0" y="25"/>
                    </a:moveTo>
                    <a:lnTo>
                      <a:pt x="0" y="25"/>
                    </a:lnTo>
                    <a:lnTo>
                      <a:pt x="15" y="25"/>
                    </a:lnTo>
                    <a:lnTo>
                      <a:pt x="29" y="27"/>
                    </a:lnTo>
                    <a:lnTo>
                      <a:pt x="44" y="27"/>
                    </a:lnTo>
                    <a:lnTo>
                      <a:pt x="58" y="27"/>
                    </a:lnTo>
                    <a:lnTo>
                      <a:pt x="73" y="27"/>
                    </a:lnTo>
                    <a:lnTo>
                      <a:pt x="88" y="28"/>
                    </a:lnTo>
                    <a:lnTo>
                      <a:pt x="103" y="28"/>
                    </a:lnTo>
                    <a:lnTo>
                      <a:pt x="118" y="30"/>
                    </a:lnTo>
                    <a:lnTo>
                      <a:pt x="131" y="30"/>
                    </a:lnTo>
                    <a:lnTo>
                      <a:pt x="147" y="30"/>
                    </a:lnTo>
                    <a:lnTo>
                      <a:pt x="161" y="31"/>
                    </a:lnTo>
                    <a:lnTo>
                      <a:pt x="176" y="31"/>
                    </a:lnTo>
                    <a:lnTo>
                      <a:pt x="191" y="31"/>
                    </a:lnTo>
                    <a:lnTo>
                      <a:pt x="206" y="31"/>
                    </a:lnTo>
                    <a:lnTo>
                      <a:pt x="221" y="32"/>
                    </a:lnTo>
                    <a:lnTo>
                      <a:pt x="236" y="32"/>
                    </a:lnTo>
                    <a:lnTo>
                      <a:pt x="236" y="5"/>
                    </a:lnTo>
                    <a:lnTo>
                      <a:pt x="221" y="5"/>
                    </a:lnTo>
                    <a:lnTo>
                      <a:pt x="206" y="5"/>
                    </a:lnTo>
                    <a:lnTo>
                      <a:pt x="191" y="5"/>
                    </a:lnTo>
                    <a:lnTo>
                      <a:pt x="177" y="5"/>
                    </a:lnTo>
                    <a:lnTo>
                      <a:pt x="162" y="4"/>
                    </a:lnTo>
                    <a:lnTo>
                      <a:pt x="147" y="4"/>
                    </a:lnTo>
                    <a:lnTo>
                      <a:pt x="133" y="4"/>
                    </a:lnTo>
                    <a:lnTo>
                      <a:pt x="118" y="2"/>
                    </a:lnTo>
                    <a:lnTo>
                      <a:pt x="104" y="2"/>
                    </a:lnTo>
                    <a:lnTo>
                      <a:pt x="89" y="1"/>
                    </a:lnTo>
                    <a:lnTo>
                      <a:pt x="74" y="1"/>
                    </a:lnTo>
                    <a:lnTo>
                      <a:pt x="59" y="1"/>
                    </a:lnTo>
                    <a:lnTo>
                      <a:pt x="44" y="0"/>
                    </a:lnTo>
                    <a:lnTo>
                      <a:pt x="29" y="0"/>
                    </a:lnTo>
                    <a:lnTo>
                      <a:pt x="15" y="0"/>
                    </a:lnTo>
                    <a:lnTo>
                      <a:pt x="0" y="0"/>
                    </a:lnTo>
                    <a:lnTo>
                      <a:pt x="0"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21" name="Freeform 331"/>
              <p:cNvSpPr>
                <a:spLocks/>
              </p:cNvSpPr>
              <p:nvPr/>
            </p:nvSpPr>
            <p:spPr bwMode="auto">
              <a:xfrm>
                <a:off x="4739" y="2062"/>
                <a:ext cx="16"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60000 65536"/>
                  <a:gd name="T15" fmla="*/ 0 60000 65536"/>
                  <a:gd name="T16" fmla="*/ 0 60000 65536"/>
                  <a:gd name="T17" fmla="*/ 0 60000 65536"/>
                  <a:gd name="T18" fmla="*/ 0 60000 65536"/>
                  <a:gd name="T19" fmla="*/ 0 60000 65536"/>
                  <a:gd name="T20" fmla="*/ 0 60000 65536"/>
                  <a:gd name="T21" fmla="*/ 0 w 48"/>
                  <a:gd name="T22" fmla="*/ 0 h 25"/>
                  <a:gd name="T23" fmla="*/ 48 w 4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5">
                    <a:moveTo>
                      <a:pt x="0" y="0"/>
                    </a:moveTo>
                    <a:lnTo>
                      <a:pt x="0" y="25"/>
                    </a:lnTo>
                    <a:lnTo>
                      <a:pt x="48" y="25"/>
                    </a:lnTo>
                    <a:lnTo>
                      <a:pt x="48" y="0"/>
                    </a:lnTo>
                    <a:lnTo>
                      <a:pt x="0" y="0"/>
                    </a:lnTo>
                    <a:lnTo>
                      <a:pt x="0" y="25"/>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22" name="Freeform 332"/>
              <p:cNvSpPr>
                <a:spLocks/>
              </p:cNvSpPr>
              <p:nvPr/>
            </p:nvSpPr>
            <p:spPr bwMode="auto">
              <a:xfrm>
                <a:off x="4820" y="2068"/>
                <a:ext cx="90" cy="3"/>
              </a:xfrm>
              <a:custGeom>
                <a:avLst/>
                <a:gdLst>
                  <a:gd name="T0" fmla="*/ 0 w 270"/>
                  <a:gd name="T1" fmla="*/ 0 h 9"/>
                  <a:gd name="T2" fmla="*/ 0 w 270"/>
                  <a:gd name="T3" fmla="*/ 0 h 9"/>
                  <a:gd name="T4" fmla="*/ 0 w 270"/>
                  <a:gd name="T5" fmla="*/ 0 h 9"/>
                  <a:gd name="T6" fmla="*/ 0 w 270"/>
                  <a:gd name="T7" fmla="*/ 0 h 9"/>
                  <a:gd name="T8" fmla="*/ 0 w 270"/>
                  <a:gd name="T9" fmla="*/ 0 h 9"/>
                  <a:gd name="T10" fmla="*/ 0 w 270"/>
                  <a:gd name="T11" fmla="*/ 0 h 9"/>
                  <a:gd name="T12" fmla="*/ 0 w 270"/>
                  <a:gd name="T13" fmla="*/ 0 h 9"/>
                  <a:gd name="T14" fmla="*/ 0 w 270"/>
                  <a:gd name="T15" fmla="*/ 0 h 9"/>
                  <a:gd name="T16" fmla="*/ 0 w 270"/>
                  <a:gd name="T17" fmla="*/ 0 h 9"/>
                  <a:gd name="T18" fmla="*/ 0 w 270"/>
                  <a:gd name="T19" fmla="*/ 0 h 9"/>
                  <a:gd name="T20" fmla="*/ 0 w 270"/>
                  <a:gd name="T21" fmla="*/ 0 h 9"/>
                  <a:gd name="T22" fmla="*/ 0 w 270"/>
                  <a:gd name="T23" fmla="*/ 0 h 9"/>
                  <a:gd name="T24" fmla="*/ 0 w 270"/>
                  <a:gd name="T25" fmla="*/ 0 h 9"/>
                  <a:gd name="T26" fmla="*/ 0 w 270"/>
                  <a:gd name="T27" fmla="*/ 0 h 9"/>
                  <a:gd name="T28" fmla="*/ 0 w 270"/>
                  <a:gd name="T29" fmla="*/ 0 h 9"/>
                  <a:gd name="T30" fmla="*/ 0 w 270"/>
                  <a:gd name="T31" fmla="*/ 0 h 9"/>
                  <a:gd name="T32" fmla="*/ 0 w 270"/>
                  <a:gd name="T33" fmla="*/ 0 h 9"/>
                  <a:gd name="T34" fmla="*/ 0 w 270"/>
                  <a:gd name="T35" fmla="*/ 0 h 9"/>
                  <a:gd name="T36" fmla="*/ 0 w 270"/>
                  <a:gd name="T37" fmla="*/ 0 h 9"/>
                  <a:gd name="T38" fmla="*/ 0 w 270"/>
                  <a:gd name="T39" fmla="*/ 0 h 9"/>
                  <a:gd name="T40" fmla="*/ 0 w 270"/>
                  <a:gd name="T41" fmla="*/ 0 h 9"/>
                  <a:gd name="T42" fmla="*/ 0 w 270"/>
                  <a:gd name="T43" fmla="*/ 0 h 9"/>
                  <a:gd name="T44" fmla="*/ 0 w 270"/>
                  <a:gd name="T45" fmla="*/ 0 h 9"/>
                  <a:gd name="T46" fmla="*/ 0 w 270"/>
                  <a:gd name="T47" fmla="*/ 0 h 9"/>
                  <a:gd name="T48" fmla="*/ 0 w 270"/>
                  <a:gd name="T49" fmla="*/ 0 h 9"/>
                  <a:gd name="T50" fmla="*/ 0 w 270"/>
                  <a:gd name="T51" fmla="*/ 0 h 9"/>
                  <a:gd name="T52" fmla="*/ 0 w 270"/>
                  <a:gd name="T53" fmla="*/ 0 h 9"/>
                  <a:gd name="T54" fmla="*/ 0 w 270"/>
                  <a:gd name="T55" fmla="*/ 0 h 9"/>
                  <a:gd name="T56" fmla="*/ 0 w 270"/>
                  <a:gd name="T57" fmla="*/ 0 h 9"/>
                  <a:gd name="T58" fmla="*/ 0 w 270"/>
                  <a:gd name="T59" fmla="*/ 0 h 9"/>
                  <a:gd name="T60" fmla="*/ 0 w 270"/>
                  <a:gd name="T61" fmla="*/ 0 h 9"/>
                  <a:gd name="T62" fmla="*/ 0 w 270"/>
                  <a:gd name="T63" fmla="*/ 0 h 9"/>
                  <a:gd name="T64" fmla="*/ 0 w 270"/>
                  <a:gd name="T65" fmla="*/ 0 h 9"/>
                  <a:gd name="T66" fmla="*/ 0 w 270"/>
                  <a:gd name="T67" fmla="*/ 0 h 9"/>
                  <a:gd name="T68" fmla="*/ 0 w 270"/>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0"/>
                  <a:gd name="T106" fmla="*/ 0 h 9"/>
                  <a:gd name="T107" fmla="*/ 270 w 270"/>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0" h="9">
                    <a:moveTo>
                      <a:pt x="0" y="0"/>
                    </a:moveTo>
                    <a:lnTo>
                      <a:pt x="15" y="1"/>
                    </a:lnTo>
                    <a:lnTo>
                      <a:pt x="28" y="2"/>
                    </a:lnTo>
                    <a:lnTo>
                      <a:pt x="43" y="2"/>
                    </a:lnTo>
                    <a:lnTo>
                      <a:pt x="57" y="4"/>
                    </a:lnTo>
                    <a:lnTo>
                      <a:pt x="70" y="4"/>
                    </a:lnTo>
                    <a:lnTo>
                      <a:pt x="85" y="4"/>
                    </a:lnTo>
                    <a:lnTo>
                      <a:pt x="99" y="5"/>
                    </a:lnTo>
                    <a:lnTo>
                      <a:pt x="112" y="5"/>
                    </a:lnTo>
                    <a:lnTo>
                      <a:pt x="126" y="5"/>
                    </a:lnTo>
                    <a:lnTo>
                      <a:pt x="140" y="5"/>
                    </a:lnTo>
                    <a:lnTo>
                      <a:pt x="153" y="5"/>
                    </a:lnTo>
                    <a:lnTo>
                      <a:pt x="168" y="6"/>
                    </a:lnTo>
                    <a:lnTo>
                      <a:pt x="182" y="6"/>
                    </a:lnTo>
                    <a:lnTo>
                      <a:pt x="195" y="8"/>
                    </a:lnTo>
                    <a:lnTo>
                      <a:pt x="209" y="8"/>
                    </a:lnTo>
                    <a:lnTo>
                      <a:pt x="222" y="9"/>
                    </a:lnTo>
                    <a:lnTo>
                      <a:pt x="270" y="9"/>
                    </a:lnTo>
                    <a:lnTo>
                      <a:pt x="256" y="8"/>
                    </a:lnTo>
                    <a:lnTo>
                      <a:pt x="243" y="8"/>
                    </a:lnTo>
                    <a:lnTo>
                      <a:pt x="229" y="6"/>
                    </a:lnTo>
                    <a:lnTo>
                      <a:pt x="214" y="6"/>
                    </a:lnTo>
                    <a:lnTo>
                      <a:pt x="201" y="5"/>
                    </a:lnTo>
                    <a:lnTo>
                      <a:pt x="187" y="5"/>
                    </a:lnTo>
                    <a:lnTo>
                      <a:pt x="173" y="5"/>
                    </a:lnTo>
                    <a:lnTo>
                      <a:pt x="160" y="5"/>
                    </a:lnTo>
                    <a:lnTo>
                      <a:pt x="145" y="5"/>
                    </a:lnTo>
                    <a:lnTo>
                      <a:pt x="131" y="4"/>
                    </a:lnTo>
                    <a:lnTo>
                      <a:pt x="118" y="4"/>
                    </a:lnTo>
                    <a:lnTo>
                      <a:pt x="104" y="4"/>
                    </a:lnTo>
                    <a:lnTo>
                      <a:pt x="89" y="2"/>
                    </a:lnTo>
                    <a:lnTo>
                      <a:pt x="76" y="2"/>
                    </a:lnTo>
                    <a:lnTo>
                      <a:pt x="62" y="1"/>
                    </a:lnTo>
                    <a:lnTo>
                      <a:pt x="47"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23" name="Freeform 333"/>
              <p:cNvSpPr>
                <a:spLocks/>
              </p:cNvSpPr>
              <p:nvPr/>
            </p:nvSpPr>
            <p:spPr bwMode="auto">
              <a:xfrm>
                <a:off x="4820" y="2063"/>
                <a:ext cx="75" cy="13"/>
              </a:xfrm>
              <a:custGeom>
                <a:avLst/>
                <a:gdLst>
                  <a:gd name="T0" fmla="*/ 0 w 225"/>
                  <a:gd name="T1" fmla="*/ 0 h 37"/>
                  <a:gd name="T2" fmla="*/ 0 w 225"/>
                  <a:gd name="T3" fmla="*/ 0 h 37"/>
                  <a:gd name="T4" fmla="*/ 0 w 225"/>
                  <a:gd name="T5" fmla="*/ 0 h 37"/>
                  <a:gd name="T6" fmla="*/ 0 w 225"/>
                  <a:gd name="T7" fmla="*/ 0 h 37"/>
                  <a:gd name="T8" fmla="*/ 0 w 225"/>
                  <a:gd name="T9" fmla="*/ 0 h 37"/>
                  <a:gd name="T10" fmla="*/ 0 w 225"/>
                  <a:gd name="T11" fmla="*/ 0 h 37"/>
                  <a:gd name="T12" fmla="*/ 0 w 225"/>
                  <a:gd name="T13" fmla="*/ 0 h 37"/>
                  <a:gd name="T14" fmla="*/ 0 w 225"/>
                  <a:gd name="T15" fmla="*/ 0 h 37"/>
                  <a:gd name="T16" fmla="*/ 0 w 225"/>
                  <a:gd name="T17" fmla="*/ 0 h 37"/>
                  <a:gd name="T18" fmla="*/ 0 w 225"/>
                  <a:gd name="T19" fmla="*/ 0 h 37"/>
                  <a:gd name="T20" fmla="*/ 0 w 225"/>
                  <a:gd name="T21" fmla="*/ 0 h 37"/>
                  <a:gd name="T22" fmla="*/ 0 w 225"/>
                  <a:gd name="T23" fmla="*/ 0 h 37"/>
                  <a:gd name="T24" fmla="*/ 0 w 225"/>
                  <a:gd name="T25" fmla="*/ 0 h 37"/>
                  <a:gd name="T26" fmla="*/ 0 w 225"/>
                  <a:gd name="T27" fmla="*/ 0 h 37"/>
                  <a:gd name="T28" fmla="*/ 0 w 225"/>
                  <a:gd name="T29" fmla="*/ 0 h 37"/>
                  <a:gd name="T30" fmla="*/ 0 w 225"/>
                  <a:gd name="T31" fmla="*/ 0 h 37"/>
                  <a:gd name="T32" fmla="*/ 0 w 225"/>
                  <a:gd name="T33" fmla="*/ 0 h 37"/>
                  <a:gd name="T34" fmla="*/ 0 w 225"/>
                  <a:gd name="T35" fmla="*/ 0 h 37"/>
                  <a:gd name="T36" fmla="*/ 0 w 225"/>
                  <a:gd name="T37" fmla="*/ 0 h 37"/>
                  <a:gd name="T38" fmla="*/ 0 w 225"/>
                  <a:gd name="T39" fmla="*/ 0 h 37"/>
                  <a:gd name="T40" fmla="*/ 0 w 225"/>
                  <a:gd name="T41" fmla="*/ 0 h 37"/>
                  <a:gd name="T42" fmla="*/ 0 w 225"/>
                  <a:gd name="T43" fmla="*/ 0 h 37"/>
                  <a:gd name="T44" fmla="*/ 0 w 225"/>
                  <a:gd name="T45" fmla="*/ 0 h 37"/>
                  <a:gd name="T46" fmla="*/ 0 w 225"/>
                  <a:gd name="T47" fmla="*/ 0 h 37"/>
                  <a:gd name="T48" fmla="*/ 0 w 225"/>
                  <a:gd name="T49" fmla="*/ 0 h 37"/>
                  <a:gd name="T50" fmla="*/ 0 w 225"/>
                  <a:gd name="T51" fmla="*/ 0 h 37"/>
                  <a:gd name="T52" fmla="*/ 0 w 225"/>
                  <a:gd name="T53" fmla="*/ 0 h 37"/>
                  <a:gd name="T54" fmla="*/ 0 w 225"/>
                  <a:gd name="T55" fmla="*/ 0 h 37"/>
                  <a:gd name="T56" fmla="*/ 0 w 225"/>
                  <a:gd name="T57" fmla="*/ 0 h 37"/>
                  <a:gd name="T58" fmla="*/ 0 w 225"/>
                  <a:gd name="T59" fmla="*/ 0 h 37"/>
                  <a:gd name="T60" fmla="*/ 0 w 225"/>
                  <a:gd name="T61" fmla="*/ 0 h 37"/>
                  <a:gd name="T62" fmla="*/ 0 w 225"/>
                  <a:gd name="T63" fmla="*/ 0 h 37"/>
                  <a:gd name="T64" fmla="*/ 0 w 225"/>
                  <a:gd name="T65" fmla="*/ 0 h 37"/>
                  <a:gd name="T66" fmla="*/ 0 w 225"/>
                  <a:gd name="T67" fmla="*/ 0 h 37"/>
                  <a:gd name="T68" fmla="*/ 0 w 225"/>
                  <a:gd name="T69" fmla="*/ 0 h 37"/>
                  <a:gd name="T70" fmla="*/ 0 w 225"/>
                  <a:gd name="T71" fmla="*/ 0 h 37"/>
                  <a:gd name="T72" fmla="*/ 0 w 225"/>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5"/>
                  <a:gd name="T112" fmla="*/ 0 h 37"/>
                  <a:gd name="T113" fmla="*/ 225 w 225"/>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5" h="37">
                    <a:moveTo>
                      <a:pt x="223" y="11"/>
                    </a:moveTo>
                    <a:lnTo>
                      <a:pt x="225" y="11"/>
                    </a:lnTo>
                    <a:lnTo>
                      <a:pt x="211" y="10"/>
                    </a:lnTo>
                    <a:lnTo>
                      <a:pt x="198" y="8"/>
                    </a:lnTo>
                    <a:lnTo>
                      <a:pt x="183" y="7"/>
                    </a:lnTo>
                    <a:lnTo>
                      <a:pt x="169" y="7"/>
                    </a:lnTo>
                    <a:lnTo>
                      <a:pt x="155" y="7"/>
                    </a:lnTo>
                    <a:lnTo>
                      <a:pt x="141" y="6"/>
                    </a:lnTo>
                    <a:lnTo>
                      <a:pt x="127" y="6"/>
                    </a:lnTo>
                    <a:lnTo>
                      <a:pt x="113" y="6"/>
                    </a:lnTo>
                    <a:lnTo>
                      <a:pt x="100" y="6"/>
                    </a:lnTo>
                    <a:lnTo>
                      <a:pt x="86" y="6"/>
                    </a:lnTo>
                    <a:lnTo>
                      <a:pt x="73" y="4"/>
                    </a:lnTo>
                    <a:lnTo>
                      <a:pt x="58" y="4"/>
                    </a:lnTo>
                    <a:lnTo>
                      <a:pt x="44" y="4"/>
                    </a:lnTo>
                    <a:lnTo>
                      <a:pt x="31" y="3"/>
                    </a:lnTo>
                    <a:lnTo>
                      <a:pt x="16" y="2"/>
                    </a:lnTo>
                    <a:lnTo>
                      <a:pt x="2" y="0"/>
                    </a:lnTo>
                    <a:lnTo>
                      <a:pt x="0" y="27"/>
                    </a:lnTo>
                    <a:lnTo>
                      <a:pt x="14" y="29"/>
                    </a:lnTo>
                    <a:lnTo>
                      <a:pt x="29" y="29"/>
                    </a:lnTo>
                    <a:lnTo>
                      <a:pt x="43" y="30"/>
                    </a:lnTo>
                    <a:lnTo>
                      <a:pt x="58" y="30"/>
                    </a:lnTo>
                    <a:lnTo>
                      <a:pt x="71" y="31"/>
                    </a:lnTo>
                    <a:lnTo>
                      <a:pt x="85" y="31"/>
                    </a:lnTo>
                    <a:lnTo>
                      <a:pt x="100" y="31"/>
                    </a:lnTo>
                    <a:lnTo>
                      <a:pt x="113" y="31"/>
                    </a:lnTo>
                    <a:lnTo>
                      <a:pt x="127" y="33"/>
                    </a:lnTo>
                    <a:lnTo>
                      <a:pt x="141" y="33"/>
                    </a:lnTo>
                    <a:lnTo>
                      <a:pt x="154" y="33"/>
                    </a:lnTo>
                    <a:lnTo>
                      <a:pt x="168" y="33"/>
                    </a:lnTo>
                    <a:lnTo>
                      <a:pt x="181" y="34"/>
                    </a:lnTo>
                    <a:lnTo>
                      <a:pt x="195" y="34"/>
                    </a:lnTo>
                    <a:lnTo>
                      <a:pt x="210" y="35"/>
                    </a:lnTo>
                    <a:lnTo>
                      <a:pt x="223" y="37"/>
                    </a:lnTo>
                    <a:lnTo>
                      <a:pt x="223" y="1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24" name="Freeform 334"/>
              <p:cNvSpPr>
                <a:spLocks/>
              </p:cNvSpPr>
              <p:nvPr/>
            </p:nvSpPr>
            <p:spPr bwMode="auto">
              <a:xfrm>
                <a:off x="4894" y="2067"/>
                <a:ext cx="16" cy="9"/>
              </a:xfrm>
              <a:custGeom>
                <a:avLst/>
                <a:gdLst>
                  <a:gd name="T0" fmla="*/ 0 w 49"/>
                  <a:gd name="T1" fmla="*/ 0 h 26"/>
                  <a:gd name="T2" fmla="*/ 0 w 49"/>
                  <a:gd name="T3" fmla="*/ 0 h 26"/>
                  <a:gd name="T4" fmla="*/ 0 w 49"/>
                  <a:gd name="T5" fmla="*/ 0 h 26"/>
                  <a:gd name="T6" fmla="*/ 0 w 49"/>
                  <a:gd name="T7" fmla="*/ 0 h 26"/>
                  <a:gd name="T8" fmla="*/ 0 w 49"/>
                  <a:gd name="T9" fmla="*/ 0 h 26"/>
                  <a:gd name="T10" fmla="*/ 0 w 49"/>
                  <a:gd name="T11" fmla="*/ 0 h 26"/>
                  <a:gd name="T12" fmla="*/ 0 w 49"/>
                  <a:gd name="T13" fmla="*/ 0 h 26"/>
                  <a:gd name="T14" fmla="*/ 0 60000 65536"/>
                  <a:gd name="T15" fmla="*/ 0 60000 65536"/>
                  <a:gd name="T16" fmla="*/ 0 60000 65536"/>
                  <a:gd name="T17" fmla="*/ 0 60000 65536"/>
                  <a:gd name="T18" fmla="*/ 0 60000 65536"/>
                  <a:gd name="T19" fmla="*/ 0 60000 65536"/>
                  <a:gd name="T20" fmla="*/ 0 60000 65536"/>
                  <a:gd name="T21" fmla="*/ 0 w 49"/>
                  <a:gd name="T22" fmla="*/ 0 h 26"/>
                  <a:gd name="T23" fmla="*/ 49 w 4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26">
                    <a:moveTo>
                      <a:pt x="46" y="26"/>
                    </a:moveTo>
                    <a:lnTo>
                      <a:pt x="48" y="0"/>
                    </a:lnTo>
                    <a:lnTo>
                      <a:pt x="0" y="0"/>
                    </a:lnTo>
                    <a:lnTo>
                      <a:pt x="0" y="26"/>
                    </a:lnTo>
                    <a:lnTo>
                      <a:pt x="48" y="26"/>
                    </a:lnTo>
                    <a:lnTo>
                      <a:pt x="49" y="0"/>
                    </a:lnTo>
                    <a:lnTo>
                      <a:pt x="46"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25" name="Freeform 335"/>
              <p:cNvSpPr>
                <a:spLocks/>
              </p:cNvSpPr>
              <p:nvPr/>
            </p:nvSpPr>
            <p:spPr bwMode="auto">
              <a:xfrm>
                <a:off x="4835" y="2063"/>
                <a:ext cx="75" cy="13"/>
              </a:xfrm>
              <a:custGeom>
                <a:avLst/>
                <a:gdLst>
                  <a:gd name="T0" fmla="*/ 0 w 225"/>
                  <a:gd name="T1" fmla="*/ 0 h 37"/>
                  <a:gd name="T2" fmla="*/ 0 w 225"/>
                  <a:gd name="T3" fmla="*/ 0 h 37"/>
                  <a:gd name="T4" fmla="*/ 0 w 225"/>
                  <a:gd name="T5" fmla="*/ 0 h 37"/>
                  <a:gd name="T6" fmla="*/ 0 w 225"/>
                  <a:gd name="T7" fmla="*/ 0 h 37"/>
                  <a:gd name="T8" fmla="*/ 0 w 225"/>
                  <a:gd name="T9" fmla="*/ 0 h 37"/>
                  <a:gd name="T10" fmla="*/ 0 w 225"/>
                  <a:gd name="T11" fmla="*/ 0 h 37"/>
                  <a:gd name="T12" fmla="*/ 0 w 225"/>
                  <a:gd name="T13" fmla="*/ 0 h 37"/>
                  <a:gd name="T14" fmla="*/ 0 w 225"/>
                  <a:gd name="T15" fmla="*/ 0 h 37"/>
                  <a:gd name="T16" fmla="*/ 0 w 225"/>
                  <a:gd name="T17" fmla="*/ 0 h 37"/>
                  <a:gd name="T18" fmla="*/ 0 w 225"/>
                  <a:gd name="T19" fmla="*/ 0 h 37"/>
                  <a:gd name="T20" fmla="*/ 0 w 225"/>
                  <a:gd name="T21" fmla="*/ 0 h 37"/>
                  <a:gd name="T22" fmla="*/ 0 w 225"/>
                  <a:gd name="T23" fmla="*/ 0 h 37"/>
                  <a:gd name="T24" fmla="*/ 0 w 225"/>
                  <a:gd name="T25" fmla="*/ 0 h 37"/>
                  <a:gd name="T26" fmla="*/ 0 w 225"/>
                  <a:gd name="T27" fmla="*/ 0 h 37"/>
                  <a:gd name="T28" fmla="*/ 0 w 225"/>
                  <a:gd name="T29" fmla="*/ 0 h 37"/>
                  <a:gd name="T30" fmla="*/ 0 w 225"/>
                  <a:gd name="T31" fmla="*/ 0 h 37"/>
                  <a:gd name="T32" fmla="*/ 0 w 225"/>
                  <a:gd name="T33" fmla="*/ 0 h 37"/>
                  <a:gd name="T34" fmla="*/ 0 w 225"/>
                  <a:gd name="T35" fmla="*/ 0 h 37"/>
                  <a:gd name="T36" fmla="*/ 0 w 225"/>
                  <a:gd name="T37" fmla="*/ 0 h 37"/>
                  <a:gd name="T38" fmla="*/ 0 w 225"/>
                  <a:gd name="T39" fmla="*/ 0 h 37"/>
                  <a:gd name="T40" fmla="*/ 0 w 225"/>
                  <a:gd name="T41" fmla="*/ 0 h 37"/>
                  <a:gd name="T42" fmla="*/ 0 w 225"/>
                  <a:gd name="T43" fmla="*/ 0 h 37"/>
                  <a:gd name="T44" fmla="*/ 0 w 225"/>
                  <a:gd name="T45" fmla="*/ 0 h 37"/>
                  <a:gd name="T46" fmla="*/ 0 w 225"/>
                  <a:gd name="T47" fmla="*/ 0 h 37"/>
                  <a:gd name="T48" fmla="*/ 0 w 225"/>
                  <a:gd name="T49" fmla="*/ 0 h 37"/>
                  <a:gd name="T50" fmla="*/ 0 w 225"/>
                  <a:gd name="T51" fmla="*/ 0 h 37"/>
                  <a:gd name="T52" fmla="*/ 0 w 225"/>
                  <a:gd name="T53" fmla="*/ 0 h 37"/>
                  <a:gd name="T54" fmla="*/ 0 w 225"/>
                  <a:gd name="T55" fmla="*/ 0 h 37"/>
                  <a:gd name="T56" fmla="*/ 0 w 225"/>
                  <a:gd name="T57" fmla="*/ 0 h 37"/>
                  <a:gd name="T58" fmla="*/ 0 w 225"/>
                  <a:gd name="T59" fmla="*/ 0 h 37"/>
                  <a:gd name="T60" fmla="*/ 0 w 225"/>
                  <a:gd name="T61" fmla="*/ 0 h 37"/>
                  <a:gd name="T62" fmla="*/ 0 w 225"/>
                  <a:gd name="T63" fmla="*/ 0 h 37"/>
                  <a:gd name="T64" fmla="*/ 0 w 225"/>
                  <a:gd name="T65" fmla="*/ 0 h 37"/>
                  <a:gd name="T66" fmla="*/ 0 w 225"/>
                  <a:gd name="T67" fmla="*/ 0 h 37"/>
                  <a:gd name="T68" fmla="*/ 0 w 225"/>
                  <a:gd name="T69" fmla="*/ 0 h 37"/>
                  <a:gd name="T70" fmla="*/ 0 w 225"/>
                  <a:gd name="T71" fmla="*/ 0 h 37"/>
                  <a:gd name="T72" fmla="*/ 0 w 225"/>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5"/>
                  <a:gd name="T112" fmla="*/ 0 h 37"/>
                  <a:gd name="T113" fmla="*/ 225 w 225"/>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5" h="37">
                    <a:moveTo>
                      <a:pt x="1" y="27"/>
                    </a:moveTo>
                    <a:lnTo>
                      <a:pt x="0" y="27"/>
                    </a:lnTo>
                    <a:lnTo>
                      <a:pt x="15" y="29"/>
                    </a:lnTo>
                    <a:lnTo>
                      <a:pt x="28" y="29"/>
                    </a:lnTo>
                    <a:lnTo>
                      <a:pt x="43" y="30"/>
                    </a:lnTo>
                    <a:lnTo>
                      <a:pt x="57" y="30"/>
                    </a:lnTo>
                    <a:lnTo>
                      <a:pt x="72" y="31"/>
                    </a:lnTo>
                    <a:lnTo>
                      <a:pt x="85" y="31"/>
                    </a:lnTo>
                    <a:lnTo>
                      <a:pt x="99" y="31"/>
                    </a:lnTo>
                    <a:lnTo>
                      <a:pt x="114" y="31"/>
                    </a:lnTo>
                    <a:lnTo>
                      <a:pt x="127" y="33"/>
                    </a:lnTo>
                    <a:lnTo>
                      <a:pt x="141" y="33"/>
                    </a:lnTo>
                    <a:lnTo>
                      <a:pt x="155" y="33"/>
                    </a:lnTo>
                    <a:lnTo>
                      <a:pt x="168" y="33"/>
                    </a:lnTo>
                    <a:lnTo>
                      <a:pt x="182" y="34"/>
                    </a:lnTo>
                    <a:lnTo>
                      <a:pt x="195" y="34"/>
                    </a:lnTo>
                    <a:lnTo>
                      <a:pt x="209" y="35"/>
                    </a:lnTo>
                    <a:lnTo>
                      <a:pt x="222" y="37"/>
                    </a:lnTo>
                    <a:lnTo>
                      <a:pt x="225" y="11"/>
                    </a:lnTo>
                    <a:lnTo>
                      <a:pt x="212" y="10"/>
                    </a:lnTo>
                    <a:lnTo>
                      <a:pt x="197" y="8"/>
                    </a:lnTo>
                    <a:lnTo>
                      <a:pt x="183" y="7"/>
                    </a:lnTo>
                    <a:lnTo>
                      <a:pt x="169" y="7"/>
                    </a:lnTo>
                    <a:lnTo>
                      <a:pt x="155" y="7"/>
                    </a:lnTo>
                    <a:lnTo>
                      <a:pt x="141" y="6"/>
                    </a:lnTo>
                    <a:lnTo>
                      <a:pt x="127" y="6"/>
                    </a:lnTo>
                    <a:lnTo>
                      <a:pt x="114" y="6"/>
                    </a:lnTo>
                    <a:lnTo>
                      <a:pt x="99" y="6"/>
                    </a:lnTo>
                    <a:lnTo>
                      <a:pt x="87" y="6"/>
                    </a:lnTo>
                    <a:lnTo>
                      <a:pt x="72" y="4"/>
                    </a:lnTo>
                    <a:lnTo>
                      <a:pt x="58" y="4"/>
                    </a:lnTo>
                    <a:lnTo>
                      <a:pt x="45" y="4"/>
                    </a:lnTo>
                    <a:lnTo>
                      <a:pt x="31" y="3"/>
                    </a:lnTo>
                    <a:lnTo>
                      <a:pt x="16" y="2"/>
                    </a:lnTo>
                    <a:lnTo>
                      <a:pt x="3" y="0"/>
                    </a:lnTo>
                    <a:lnTo>
                      <a:pt x="1" y="0"/>
                    </a:lnTo>
                    <a:lnTo>
                      <a:pt x="1"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26" name="Freeform 336"/>
              <p:cNvSpPr>
                <a:spLocks/>
              </p:cNvSpPr>
              <p:nvPr/>
            </p:nvSpPr>
            <p:spPr bwMode="auto">
              <a:xfrm>
                <a:off x="4820" y="2063"/>
                <a:ext cx="16" cy="9"/>
              </a:xfrm>
              <a:custGeom>
                <a:avLst/>
                <a:gdLst>
                  <a:gd name="T0" fmla="*/ 0 w 48"/>
                  <a:gd name="T1" fmla="*/ 0 h 27"/>
                  <a:gd name="T2" fmla="*/ 0 w 48"/>
                  <a:gd name="T3" fmla="*/ 0 h 27"/>
                  <a:gd name="T4" fmla="*/ 0 w 48"/>
                  <a:gd name="T5" fmla="*/ 0 h 27"/>
                  <a:gd name="T6" fmla="*/ 0 w 48"/>
                  <a:gd name="T7" fmla="*/ 0 h 27"/>
                  <a:gd name="T8" fmla="*/ 0 w 48"/>
                  <a:gd name="T9" fmla="*/ 0 h 27"/>
                  <a:gd name="T10" fmla="*/ 0 w 48"/>
                  <a:gd name="T11" fmla="*/ 0 h 27"/>
                  <a:gd name="T12" fmla="*/ 0 w 48"/>
                  <a:gd name="T13" fmla="*/ 0 h 27"/>
                  <a:gd name="T14" fmla="*/ 0 60000 65536"/>
                  <a:gd name="T15" fmla="*/ 0 60000 65536"/>
                  <a:gd name="T16" fmla="*/ 0 60000 65536"/>
                  <a:gd name="T17" fmla="*/ 0 60000 65536"/>
                  <a:gd name="T18" fmla="*/ 0 60000 65536"/>
                  <a:gd name="T19" fmla="*/ 0 60000 65536"/>
                  <a:gd name="T20" fmla="*/ 0 60000 65536"/>
                  <a:gd name="T21" fmla="*/ 0 w 48"/>
                  <a:gd name="T22" fmla="*/ 0 h 27"/>
                  <a:gd name="T23" fmla="*/ 48 w 4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7">
                    <a:moveTo>
                      <a:pt x="2" y="0"/>
                    </a:moveTo>
                    <a:lnTo>
                      <a:pt x="1" y="27"/>
                    </a:lnTo>
                    <a:lnTo>
                      <a:pt x="48" y="27"/>
                    </a:lnTo>
                    <a:lnTo>
                      <a:pt x="48" y="0"/>
                    </a:lnTo>
                    <a:lnTo>
                      <a:pt x="1" y="0"/>
                    </a:lnTo>
                    <a:lnTo>
                      <a:pt x="0" y="27"/>
                    </a:lnTo>
                    <a:lnTo>
                      <a:pt x="2"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27" name="Freeform 337"/>
              <p:cNvSpPr>
                <a:spLocks/>
              </p:cNvSpPr>
              <p:nvPr/>
            </p:nvSpPr>
            <p:spPr bwMode="auto">
              <a:xfrm>
                <a:off x="4894" y="2071"/>
                <a:ext cx="19" cy="1"/>
              </a:xfrm>
              <a:custGeom>
                <a:avLst/>
                <a:gdLst>
                  <a:gd name="T0" fmla="*/ 0 w 57"/>
                  <a:gd name="T1" fmla="*/ 0 h 2"/>
                  <a:gd name="T2" fmla="*/ 0 w 57"/>
                  <a:gd name="T3" fmla="*/ 1 h 2"/>
                  <a:gd name="T4" fmla="*/ 0 w 57"/>
                  <a:gd name="T5" fmla="*/ 1 h 2"/>
                  <a:gd name="T6" fmla="*/ 0 w 57"/>
                  <a:gd name="T7" fmla="*/ 1 h 2"/>
                  <a:gd name="T8" fmla="*/ 0 w 57"/>
                  <a:gd name="T9" fmla="*/ 1 h 2"/>
                  <a:gd name="T10" fmla="*/ 0 w 57"/>
                  <a:gd name="T11" fmla="*/ 1 h 2"/>
                  <a:gd name="T12" fmla="*/ 0 w 57"/>
                  <a:gd name="T13" fmla="*/ 1 h 2"/>
                  <a:gd name="T14" fmla="*/ 0 w 57"/>
                  <a:gd name="T15" fmla="*/ 1 h 2"/>
                  <a:gd name="T16" fmla="*/ 0 w 57"/>
                  <a:gd name="T17" fmla="*/ 1 h 2"/>
                  <a:gd name="T18" fmla="*/ 0 w 57"/>
                  <a:gd name="T19" fmla="*/ 0 h 2"/>
                  <a:gd name="T20" fmla="*/ 0 w 57"/>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2"/>
                  <a:gd name="T35" fmla="*/ 57 w 57"/>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2">
                    <a:moveTo>
                      <a:pt x="0" y="0"/>
                    </a:moveTo>
                    <a:lnTo>
                      <a:pt x="3" y="2"/>
                    </a:lnTo>
                    <a:lnTo>
                      <a:pt x="4" y="2"/>
                    </a:lnTo>
                    <a:lnTo>
                      <a:pt x="7" y="2"/>
                    </a:lnTo>
                    <a:lnTo>
                      <a:pt x="10" y="2"/>
                    </a:lnTo>
                    <a:lnTo>
                      <a:pt x="57" y="2"/>
                    </a:lnTo>
                    <a:lnTo>
                      <a:pt x="55" y="2"/>
                    </a:lnTo>
                    <a:lnTo>
                      <a:pt x="52" y="2"/>
                    </a:lnTo>
                    <a:lnTo>
                      <a:pt x="50" y="2"/>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28" name="Freeform 338"/>
              <p:cNvSpPr>
                <a:spLocks/>
              </p:cNvSpPr>
              <p:nvPr/>
            </p:nvSpPr>
            <p:spPr bwMode="auto">
              <a:xfrm>
                <a:off x="4894" y="2067"/>
                <a:ext cx="3" cy="9"/>
              </a:xfrm>
              <a:custGeom>
                <a:avLst/>
                <a:gdLst>
                  <a:gd name="T0" fmla="*/ 0 w 11"/>
                  <a:gd name="T1" fmla="*/ 0 h 26"/>
                  <a:gd name="T2" fmla="*/ 0 w 11"/>
                  <a:gd name="T3" fmla="*/ 0 h 26"/>
                  <a:gd name="T4" fmla="*/ 0 w 11"/>
                  <a:gd name="T5" fmla="*/ 0 h 26"/>
                  <a:gd name="T6" fmla="*/ 0 w 11"/>
                  <a:gd name="T7" fmla="*/ 0 h 26"/>
                  <a:gd name="T8" fmla="*/ 0 w 11"/>
                  <a:gd name="T9" fmla="*/ 0 h 26"/>
                  <a:gd name="T10" fmla="*/ 0 w 11"/>
                  <a:gd name="T11" fmla="*/ 0 h 26"/>
                  <a:gd name="T12" fmla="*/ 0 w 11"/>
                  <a:gd name="T13" fmla="*/ 0 h 26"/>
                  <a:gd name="T14" fmla="*/ 0 w 11"/>
                  <a:gd name="T15" fmla="*/ 0 h 26"/>
                  <a:gd name="T16" fmla="*/ 0 w 11"/>
                  <a:gd name="T17" fmla="*/ 0 h 26"/>
                  <a:gd name="T18" fmla="*/ 0 w 11"/>
                  <a:gd name="T19" fmla="*/ 0 h 26"/>
                  <a:gd name="T20" fmla="*/ 0 w 11"/>
                  <a:gd name="T21" fmla="*/ 0 h 26"/>
                  <a:gd name="T22" fmla="*/ 0 w 11"/>
                  <a:gd name="T23" fmla="*/ 0 h 26"/>
                  <a:gd name="T24" fmla="*/ 0 w 11"/>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6"/>
                  <a:gd name="T41" fmla="*/ 11 w 11"/>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6">
                    <a:moveTo>
                      <a:pt x="11" y="0"/>
                    </a:moveTo>
                    <a:lnTo>
                      <a:pt x="11" y="0"/>
                    </a:lnTo>
                    <a:lnTo>
                      <a:pt x="8" y="0"/>
                    </a:lnTo>
                    <a:lnTo>
                      <a:pt x="5" y="0"/>
                    </a:lnTo>
                    <a:lnTo>
                      <a:pt x="4" y="0"/>
                    </a:lnTo>
                    <a:lnTo>
                      <a:pt x="0" y="26"/>
                    </a:lnTo>
                    <a:lnTo>
                      <a:pt x="3" y="26"/>
                    </a:lnTo>
                    <a:lnTo>
                      <a:pt x="5" y="26"/>
                    </a:lnTo>
                    <a:lnTo>
                      <a:pt x="8" y="26"/>
                    </a:lnTo>
                    <a:lnTo>
                      <a:pt x="11" y="26"/>
                    </a:lnTo>
                    <a:lnTo>
                      <a:pt x="11"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29" name="Freeform 339"/>
              <p:cNvSpPr>
                <a:spLocks/>
              </p:cNvSpPr>
              <p:nvPr/>
            </p:nvSpPr>
            <p:spPr bwMode="auto">
              <a:xfrm>
                <a:off x="4897" y="2067"/>
                <a:ext cx="16" cy="9"/>
              </a:xfrm>
              <a:custGeom>
                <a:avLst/>
                <a:gdLst>
                  <a:gd name="T0" fmla="*/ 0 w 47"/>
                  <a:gd name="T1" fmla="*/ 0 h 26"/>
                  <a:gd name="T2" fmla="*/ 0 w 47"/>
                  <a:gd name="T3" fmla="*/ 0 h 26"/>
                  <a:gd name="T4" fmla="*/ 0 w 47"/>
                  <a:gd name="T5" fmla="*/ 0 h 26"/>
                  <a:gd name="T6" fmla="*/ 0 w 47"/>
                  <a:gd name="T7" fmla="*/ 0 h 26"/>
                  <a:gd name="T8" fmla="*/ 0 w 47"/>
                  <a:gd name="T9" fmla="*/ 0 h 26"/>
                  <a:gd name="T10" fmla="*/ 0 w 47"/>
                  <a:gd name="T11" fmla="*/ 0 h 26"/>
                  <a:gd name="T12" fmla="*/ 0 w 47"/>
                  <a:gd name="T13" fmla="*/ 0 h 26"/>
                  <a:gd name="T14" fmla="*/ 0 60000 65536"/>
                  <a:gd name="T15" fmla="*/ 0 60000 65536"/>
                  <a:gd name="T16" fmla="*/ 0 60000 65536"/>
                  <a:gd name="T17" fmla="*/ 0 60000 65536"/>
                  <a:gd name="T18" fmla="*/ 0 60000 65536"/>
                  <a:gd name="T19" fmla="*/ 0 60000 65536"/>
                  <a:gd name="T20" fmla="*/ 0 60000 65536"/>
                  <a:gd name="T21" fmla="*/ 0 w 47"/>
                  <a:gd name="T22" fmla="*/ 0 h 26"/>
                  <a:gd name="T23" fmla="*/ 47 w 47"/>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6">
                    <a:moveTo>
                      <a:pt x="47" y="26"/>
                    </a:moveTo>
                    <a:lnTo>
                      <a:pt x="47" y="0"/>
                    </a:lnTo>
                    <a:lnTo>
                      <a:pt x="0" y="0"/>
                    </a:lnTo>
                    <a:lnTo>
                      <a:pt x="0" y="26"/>
                    </a:lnTo>
                    <a:lnTo>
                      <a:pt x="47" y="26"/>
                    </a:lnTo>
                    <a:lnTo>
                      <a:pt x="47" y="0"/>
                    </a:lnTo>
                    <a:lnTo>
                      <a:pt x="47"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30" name="Freeform 340"/>
              <p:cNvSpPr>
                <a:spLocks/>
              </p:cNvSpPr>
              <p:nvPr/>
            </p:nvSpPr>
            <p:spPr bwMode="auto">
              <a:xfrm>
                <a:off x="4909" y="2067"/>
                <a:ext cx="4" cy="9"/>
              </a:xfrm>
              <a:custGeom>
                <a:avLst/>
                <a:gdLst>
                  <a:gd name="T0" fmla="*/ 0 w 11"/>
                  <a:gd name="T1" fmla="*/ 0 h 26"/>
                  <a:gd name="T2" fmla="*/ 0 w 11"/>
                  <a:gd name="T3" fmla="*/ 0 h 26"/>
                  <a:gd name="T4" fmla="*/ 0 w 11"/>
                  <a:gd name="T5" fmla="*/ 0 h 26"/>
                  <a:gd name="T6" fmla="*/ 0 w 11"/>
                  <a:gd name="T7" fmla="*/ 0 h 26"/>
                  <a:gd name="T8" fmla="*/ 0 w 11"/>
                  <a:gd name="T9" fmla="*/ 0 h 26"/>
                  <a:gd name="T10" fmla="*/ 0 w 11"/>
                  <a:gd name="T11" fmla="*/ 0 h 26"/>
                  <a:gd name="T12" fmla="*/ 0 w 11"/>
                  <a:gd name="T13" fmla="*/ 0 h 26"/>
                  <a:gd name="T14" fmla="*/ 0 w 11"/>
                  <a:gd name="T15" fmla="*/ 0 h 26"/>
                  <a:gd name="T16" fmla="*/ 0 w 11"/>
                  <a:gd name="T17" fmla="*/ 0 h 26"/>
                  <a:gd name="T18" fmla="*/ 0 w 11"/>
                  <a:gd name="T19" fmla="*/ 0 h 26"/>
                  <a:gd name="T20" fmla="*/ 0 w 11"/>
                  <a:gd name="T21" fmla="*/ 0 h 26"/>
                  <a:gd name="T22" fmla="*/ 0 w 11"/>
                  <a:gd name="T23" fmla="*/ 0 h 26"/>
                  <a:gd name="T24" fmla="*/ 0 w 11"/>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6"/>
                  <a:gd name="T41" fmla="*/ 11 w 11"/>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6">
                    <a:moveTo>
                      <a:pt x="2" y="26"/>
                    </a:moveTo>
                    <a:lnTo>
                      <a:pt x="0" y="26"/>
                    </a:lnTo>
                    <a:lnTo>
                      <a:pt x="3" y="26"/>
                    </a:lnTo>
                    <a:lnTo>
                      <a:pt x="6" y="26"/>
                    </a:lnTo>
                    <a:lnTo>
                      <a:pt x="9" y="26"/>
                    </a:lnTo>
                    <a:lnTo>
                      <a:pt x="11" y="26"/>
                    </a:lnTo>
                    <a:lnTo>
                      <a:pt x="11" y="0"/>
                    </a:lnTo>
                    <a:lnTo>
                      <a:pt x="9" y="0"/>
                    </a:lnTo>
                    <a:lnTo>
                      <a:pt x="6" y="0"/>
                    </a:lnTo>
                    <a:lnTo>
                      <a:pt x="4" y="0"/>
                    </a:lnTo>
                    <a:lnTo>
                      <a:pt x="2" y="0"/>
                    </a:lnTo>
                    <a:lnTo>
                      <a:pt x="2"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31" name="Freeform 341"/>
              <p:cNvSpPr>
                <a:spLocks/>
              </p:cNvSpPr>
              <p:nvPr/>
            </p:nvSpPr>
            <p:spPr bwMode="auto">
              <a:xfrm>
                <a:off x="4894" y="2067"/>
                <a:ext cx="16" cy="9"/>
              </a:xfrm>
              <a:custGeom>
                <a:avLst/>
                <a:gdLst>
                  <a:gd name="T0" fmla="*/ 0 w 49"/>
                  <a:gd name="T1" fmla="*/ 0 h 26"/>
                  <a:gd name="T2" fmla="*/ 0 w 49"/>
                  <a:gd name="T3" fmla="*/ 0 h 26"/>
                  <a:gd name="T4" fmla="*/ 0 w 49"/>
                  <a:gd name="T5" fmla="*/ 0 h 26"/>
                  <a:gd name="T6" fmla="*/ 0 w 49"/>
                  <a:gd name="T7" fmla="*/ 0 h 26"/>
                  <a:gd name="T8" fmla="*/ 0 w 49"/>
                  <a:gd name="T9" fmla="*/ 0 h 26"/>
                  <a:gd name="T10" fmla="*/ 0 w 49"/>
                  <a:gd name="T11" fmla="*/ 0 h 26"/>
                  <a:gd name="T12" fmla="*/ 0 w 49"/>
                  <a:gd name="T13" fmla="*/ 0 h 26"/>
                  <a:gd name="T14" fmla="*/ 0 60000 65536"/>
                  <a:gd name="T15" fmla="*/ 0 60000 65536"/>
                  <a:gd name="T16" fmla="*/ 0 60000 65536"/>
                  <a:gd name="T17" fmla="*/ 0 60000 65536"/>
                  <a:gd name="T18" fmla="*/ 0 60000 65536"/>
                  <a:gd name="T19" fmla="*/ 0 60000 65536"/>
                  <a:gd name="T20" fmla="*/ 0 60000 65536"/>
                  <a:gd name="T21" fmla="*/ 0 w 49"/>
                  <a:gd name="T22" fmla="*/ 0 h 26"/>
                  <a:gd name="T23" fmla="*/ 49 w 4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26">
                    <a:moveTo>
                      <a:pt x="4" y="0"/>
                    </a:moveTo>
                    <a:lnTo>
                      <a:pt x="1" y="26"/>
                    </a:lnTo>
                    <a:lnTo>
                      <a:pt x="49" y="26"/>
                    </a:lnTo>
                    <a:lnTo>
                      <a:pt x="49" y="0"/>
                    </a:lnTo>
                    <a:lnTo>
                      <a:pt x="1" y="0"/>
                    </a:lnTo>
                    <a:lnTo>
                      <a:pt x="0" y="26"/>
                    </a:lnTo>
                    <a:lnTo>
                      <a:pt x="4"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32" name="Freeform 342"/>
              <p:cNvSpPr>
                <a:spLocks/>
              </p:cNvSpPr>
              <p:nvPr/>
            </p:nvSpPr>
            <p:spPr bwMode="auto">
              <a:xfrm>
                <a:off x="4906" y="2071"/>
                <a:ext cx="26" cy="3"/>
              </a:xfrm>
              <a:custGeom>
                <a:avLst/>
                <a:gdLst>
                  <a:gd name="T0" fmla="*/ 0 w 77"/>
                  <a:gd name="T1" fmla="*/ 0 h 8"/>
                  <a:gd name="T2" fmla="*/ 0 w 77"/>
                  <a:gd name="T3" fmla="*/ 0 h 8"/>
                  <a:gd name="T4" fmla="*/ 0 w 77"/>
                  <a:gd name="T5" fmla="*/ 0 h 8"/>
                  <a:gd name="T6" fmla="*/ 0 w 77"/>
                  <a:gd name="T7" fmla="*/ 0 h 8"/>
                  <a:gd name="T8" fmla="*/ 0 w 77"/>
                  <a:gd name="T9" fmla="*/ 0 h 8"/>
                  <a:gd name="T10" fmla="*/ 0 w 77"/>
                  <a:gd name="T11" fmla="*/ 0 h 8"/>
                  <a:gd name="T12" fmla="*/ 0 w 77"/>
                  <a:gd name="T13" fmla="*/ 0 h 8"/>
                  <a:gd name="T14" fmla="*/ 0 w 77"/>
                  <a:gd name="T15" fmla="*/ 0 h 8"/>
                  <a:gd name="T16" fmla="*/ 0 w 77"/>
                  <a:gd name="T17" fmla="*/ 0 h 8"/>
                  <a:gd name="T18" fmla="*/ 0 w 77"/>
                  <a:gd name="T19" fmla="*/ 0 h 8"/>
                  <a:gd name="T20" fmla="*/ 0 w 77"/>
                  <a:gd name="T21" fmla="*/ 0 h 8"/>
                  <a:gd name="T22" fmla="*/ 0 w 77"/>
                  <a:gd name="T23" fmla="*/ 0 h 8"/>
                  <a:gd name="T24" fmla="*/ 0 w 77"/>
                  <a:gd name="T25" fmla="*/ 0 h 8"/>
                  <a:gd name="T26" fmla="*/ 0 w 77"/>
                  <a:gd name="T27" fmla="*/ 0 h 8"/>
                  <a:gd name="T28" fmla="*/ 0 w 77"/>
                  <a:gd name="T29" fmla="*/ 0 h 8"/>
                  <a:gd name="T30" fmla="*/ 0 w 77"/>
                  <a:gd name="T31" fmla="*/ 0 h 8"/>
                  <a:gd name="T32" fmla="*/ 0 w 77"/>
                  <a:gd name="T33" fmla="*/ 0 h 8"/>
                  <a:gd name="T34" fmla="*/ 0 w 77"/>
                  <a:gd name="T35" fmla="*/ 0 h 8"/>
                  <a:gd name="T36" fmla="*/ 0 w 77"/>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7"/>
                  <a:gd name="T58" fmla="*/ 0 h 8"/>
                  <a:gd name="T59" fmla="*/ 77 w 77"/>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7" h="8">
                    <a:moveTo>
                      <a:pt x="0" y="0"/>
                    </a:moveTo>
                    <a:lnTo>
                      <a:pt x="5" y="0"/>
                    </a:lnTo>
                    <a:lnTo>
                      <a:pt x="9" y="0"/>
                    </a:lnTo>
                    <a:lnTo>
                      <a:pt x="13" y="2"/>
                    </a:lnTo>
                    <a:lnTo>
                      <a:pt x="17" y="2"/>
                    </a:lnTo>
                    <a:lnTo>
                      <a:pt x="20" y="3"/>
                    </a:lnTo>
                    <a:lnTo>
                      <a:pt x="24" y="4"/>
                    </a:lnTo>
                    <a:lnTo>
                      <a:pt x="27" y="6"/>
                    </a:lnTo>
                    <a:lnTo>
                      <a:pt x="29" y="8"/>
                    </a:lnTo>
                    <a:lnTo>
                      <a:pt x="77" y="8"/>
                    </a:lnTo>
                    <a:lnTo>
                      <a:pt x="74" y="6"/>
                    </a:lnTo>
                    <a:lnTo>
                      <a:pt x="71" y="4"/>
                    </a:lnTo>
                    <a:lnTo>
                      <a:pt x="67" y="3"/>
                    </a:lnTo>
                    <a:lnTo>
                      <a:pt x="63" y="2"/>
                    </a:lnTo>
                    <a:lnTo>
                      <a:pt x="61" y="2"/>
                    </a:lnTo>
                    <a:lnTo>
                      <a:pt x="55" y="0"/>
                    </a:lnTo>
                    <a:lnTo>
                      <a:pt x="51" y="0"/>
                    </a:lnTo>
                    <a:lnTo>
                      <a:pt x="47"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33" name="Freeform 343"/>
              <p:cNvSpPr>
                <a:spLocks/>
              </p:cNvSpPr>
              <p:nvPr/>
            </p:nvSpPr>
            <p:spPr bwMode="auto">
              <a:xfrm>
                <a:off x="4906" y="2067"/>
                <a:ext cx="13" cy="11"/>
              </a:xfrm>
              <a:custGeom>
                <a:avLst/>
                <a:gdLst>
                  <a:gd name="T0" fmla="*/ 0 w 39"/>
                  <a:gd name="T1" fmla="*/ 0 h 35"/>
                  <a:gd name="T2" fmla="*/ 0 w 39"/>
                  <a:gd name="T3" fmla="*/ 0 h 35"/>
                  <a:gd name="T4" fmla="*/ 0 w 39"/>
                  <a:gd name="T5" fmla="*/ 0 h 35"/>
                  <a:gd name="T6" fmla="*/ 0 w 39"/>
                  <a:gd name="T7" fmla="*/ 0 h 35"/>
                  <a:gd name="T8" fmla="*/ 0 w 39"/>
                  <a:gd name="T9" fmla="*/ 0 h 35"/>
                  <a:gd name="T10" fmla="*/ 0 w 39"/>
                  <a:gd name="T11" fmla="*/ 0 h 35"/>
                  <a:gd name="T12" fmla="*/ 0 w 39"/>
                  <a:gd name="T13" fmla="*/ 0 h 35"/>
                  <a:gd name="T14" fmla="*/ 0 w 39"/>
                  <a:gd name="T15" fmla="*/ 0 h 35"/>
                  <a:gd name="T16" fmla="*/ 0 w 39"/>
                  <a:gd name="T17" fmla="*/ 0 h 35"/>
                  <a:gd name="T18" fmla="*/ 0 w 39"/>
                  <a:gd name="T19" fmla="*/ 0 h 35"/>
                  <a:gd name="T20" fmla="*/ 0 w 39"/>
                  <a:gd name="T21" fmla="*/ 0 h 35"/>
                  <a:gd name="T22" fmla="*/ 0 w 39"/>
                  <a:gd name="T23" fmla="*/ 0 h 35"/>
                  <a:gd name="T24" fmla="*/ 0 w 39"/>
                  <a:gd name="T25" fmla="*/ 0 h 35"/>
                  <a:gd name="T26" fmla="*/ 0 w 39"/>
                  <a:gd name="T27" fmla="*/ 0 h 35"/>
                  <a:gd name="T28" fmla="*/ 0 w 39"/>
                  <a:gd name="T29" fmla="*/ 0 h 35"/>
                  <a:gd name="T30" fmla="*/ 0 w 39"/>
                  <a:gd name="T31" fmla="*/ 0 h 35"/>
                  <a:gd name="T32" fmla="*/ 0 w 39"/>
                  <a:gd name="T33" fmla="*/ 0 h 35"/>
                  <a:gd name="T34" fmla="*/ 0 w 39"/>
                  <a:gd name="T35" fmla="*/ 0 h 35"/>
                  <a:gd name="T36" fmla="*/ 0 w 39"/>
                  <a:gd name="T37" fmla="*/ 0 h 35"/>
                  <a:gd name="T38" fmla="*/ 0 w 39"/>
                  <a:gd name="T39" fmla="*/ 0 h 35"/>
                  <a:gd name="T40" fmla="*/ 0 w 39"/>
                  <a:gd name="T41" fmla="*/ 0 h 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35"/>
                  <a:gd name="T65" fmla="*/ 39 w 39"/>
                  <a:gd name="T66" fmla="*/ 35 h 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35">
                    <a:moveTo>
                      <a:pt x="29" y="8"/>
                    </a:moveTo>
                    <a:lnTo>
                      <a:pt x="39" y="12"/>
                    </a:lnTo>
                    <a:lnTo>
                      <a:pt x="35" y="8"/>
                    </a:lnTo>
                    <a:lnTo>
                      <a:pt x="29" y="5"/>
                    </a:lnTo>
                    <a:lnTo>
                      <a:pt x="25" y="4"/>
                    </a:lnTo>
                    <a:lnTo>
                      <a:pt x="20" y="2"/>
                    </a:lnTo>
                    <a:lnTo>
                      <a:pt x="14" y="1"/>
                    </a:lnTo>
                    <a:lnTo>
                      <a:pt x="10" y="1"/>
                    </a:lnTo>
                    <a:lnTo>
                      <a:pt x="5" y="0"/>
                    </a:lnTo>
                    <a:lnTo>
                      <a:pt x="0" y="0"/>
                    </a:lnTo>
                    <a:lnTo>
                      <a:pt x="0" y="27"/>
                    </a:lnTo>
                    <a:lnTo>
                      <a:pt x="4" y="27"/>
                    </a:lnTo>
                    <a:lnTo>
                      <a:pt x="8" y="27"/>
                    </a:lnTo>
                    <a:lnTo>
                      <a:pt x="12" y="27"/>
                    </a:lnTo>
                    <a:lnTo>
                      <a:pt x="13" y="27"/>
                    </a:lnTo>
                    <a:lnTo>
                      <a:pt x="16" y="28"/>
                    </a:lnTo>
                    <a:lnTo>
                      <a:pt x="19" y="29"/>
                    </a:lnTo>
                    <a:lnTo>
                      <a:pt x="20" y="29"/>
                    </a:lnTo>
                    <a:lnTo>
                      <a:pt x="20" y="31"/>
                    </a:lnTo>
                    <a:lnTo>
                      <a:pt x="29" y="35"/>
                    </a:lnTo>
                    <a:lnTo>
                      <a:pt x="29" y="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34" name="Freeform 344"/>
              <p:cNvSpPr>
                <a:spLocks/>
              </p:cNvSpPr>
              <p:nvPr/>
            </p:nvSpPr>
            <p:spPr bwMode="auto">
              <a:xfrm>
                <a:off x="4916" y="2069"/>
                <a:ext cx="19" cy="9"/>
              </a:xfrm>
              <a:custGeom>
                <a:avLst/>
                <a:gdLst>
                  <a:gd name="T0" fmla="*/ 0 w 57"/>
                  <a:gd name="T1" fmla="*/ 0 h 27"/>
                  <a:gd name="T2" fmla="*/ 0 w 57"/>
                  <a:gd name="T3" fmla="*/ 0 h 27"/>
                  <a:gd name="T4" fmla="*/ 0 w 57"/>
                  <a:gd name="T5" fmla="*/ 0 h 27"/>
                  <a:gd name="T6" fmla="*/ 0 w 57"/>
                  <a:gd name="T7" fmla="*/ 0 h 27"/>
                  <a:gd name="T8" fmla="*/ 0 w 57"/>
                  <a:gd name="T9" fmla="*/ 0 h 27"/>
                  <a:gd name="T10" fmla="*/ 0 w 57"/>
                  <a:gd name="T11" fmla="*/ 0 h 27"/>
                  <a:gd name="T12" fmla="*/ 0 w 57"/>
                  <a:gd name="T13" fmla="*/ 0 h 27"/>
                  <a:gd name="T14" fmla="*/ 0 60000 65536"/>
                  <a:gd name="T15" fmla="*/ 0 60000 65536"/>
                  <a:gd name="T16" fmla="*/ 0 60000 65536"/>
                  <a:gd name="T17" fmla="*/ 0 60000 65536"/>
                  <a:gd name="T18" fmla="*/ 0 60000 65536"/>
                  <a:gd name="T19" fmla="*/ 0 60000 65536"/>
                  <a:gd name="T20" fmla="*/ 0 60000 65536"/>
                  <a:gd name="T21" fmla="*/ 0 w 57"/>
                  <a:gd name="T22" fmla="*/ 0 h 27"/>
                  <a:gd name="T23" fmla="*/ 57 w 5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27">
                    <a:moveTo>
                      <a:pt x="38" y="23"/>
                    </a:moveTo>
                    <a:lnTo>
                      <a:pt x="48" y="0"/>
                    </a:lnTo>
                    <a:lnTo>
                      <a:pt x="0" y="0"/>
                    </a:lnTo>
                    <a:lnTo>
                      <a:pt x="0" y="27"/>
                    </a:lnTo>
                    <a:lnTo>
                      <a:pt x="48" y="27"/>
                    </a:lnTo>
                    <a:lnTo>
                      <a:pt x="57" y="4"/>
                    </a:lnTo>
                    <a:lnTo>
                      <a:pt x="38" y="2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35" name="Freeform 345"/>
              <p:cNvSpPr>
                <a:spLocks/>
              </p:cNvSpPr>
              <p:nvPr/>
            </p:nvSpPr>
            <p:spPr bwMode="auto">
              <a:xfrm>
                <a:off x="4922" y="2067"/>
                <a:ext cx="13"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w 39"/>
                  <a:gd name="T27" fmla="*/ 0 h 31"/>
                  <a:gd name="T28" fmla="*/ 0 w 39"/>
                  <a:gd name="T29" fmla="*/ 0 h 31"/>
                  <a:gd name="T30" fmla="*/ 0 w 39"/>
                  <a:gd name="T31" fmla="*/ 0 h 31"/>
                  <a:gd name="T32" fmla="*/ 0 w 39"/>
                  <a:gd name="T33" fmla="*/ 0 h 31"/>
                  <a:gd name="T34" fmla="*/ 0 w 39"/>
                  <a:gd name="T35" fmla="*/ 0 h 31"/>
                  <a:gd name="T36" fmla="*/ 0 w 39"/>
                  <a:gd name="T37" fmla="*/ 0 h 31"/>
                  <a:gd name="T38" fmla="*/ 0 w 39"/>
                  <a:gd name="T39" fmla="*/ 0 h 31"/>
                  <a:gd name="T40" fmla="*/ 0 w 39"/>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31"/>
                  <a:gd name="T65" fmla="*/ 39 w 39"/>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31">
                    <a:moveTo>
                      <a:pt x="0" y="27"/>
                    </a:moveTo>
                    <a:lnTo>
                      <a:pt x="0" y="27"/>
                    </a:lnTo>
                    <a:lnTo>
                      <a:pt x="4" y="27"/>
                    </a:lnTo>
                    <a:lnTo>
                      <a:pt x="7" y="27"/>
                    </a:lnTo>
                    <a:lnTo>
                      <a:pt x="12" y="27"/>
                    </a:lnTo>
                    <a:lnTo>
                      <a:pt x="14" y="27"/>
                    </a:lnTo>
                    <a:lnTo>
                      <a:pt x="16" y="28"/>
                    </a:lnTo>
                    <a:lnTo>
                      <a:pt x="18" y="29"/>
                    </a:lnTo>
                    <a:lnTo>
                      <a:pt x="19" y="29"/>
                    </a:lnTo>
                    <a:lnTo>
                      <a:pt x="20" y="31"/>
                    </a:lnTo>
                    <a:lnTo>
                      <a:pt x="39" y="12"/>
                    </a:lnTo>
                    <a:lnTo>
                      <a:pt x="35" y="8"/>
                    </a:lnTo>
                    <a:lnTo>
                      <a:pt x="30" y="5"/>
                    </a:lnTo>
                    <a:lnTo>
                      <a:pt x="26" y="4"/>
                    </a:lnTo>
                    <a:lnTo>
                      <a:pt x="20" y="2"/>
                    </a:lnTo>
                    <a:lnTo>
                      <a:pt x="15" y="1"/>
                    </a:lnTo>
                    <a:lnTo>
                      <a:pt x="11" y="1"/>
                    </a:lnTo>
                    <a:lnTo>
                      <a:pt x="5" y="0"/>
                    </a:lnTo>
                    <a:lnTo>
                      <a:pt x="0" y="0"/>
                    </a:lnTo>
                    <a:lnTo>
                      <a:pt x="0"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36" name="Freeform 346"/>
              <p:cNvSpPr>
                <a:spLocks/>
              </p:cNvSpPr>
              <p:nvPr/>
            </p:nvSpPr>
            <p:spPr bwMode="auto">
              <a:xfrm>
                <a:off x="4906" y="2067"/>
                <a:ext cx="16" cy="9"/>
              </a:xfrm>
              <a:custGeom>
                <a:avLst/>
                <a:gdLst>
                  <a:gd name="T0" fmla="*/ 0 w 47"/>
                  <a:gd name="T1" fmla="*/ 0 h 27"/>
                  <a:gd name="T2" fmla="*/ 0 w 47"/>
                  <a:gd name="T3" fmla="*/ 0 h 27"/>
                  <a:gd name="T4" fmla="*/ 0 w 47"/>
                  <a:gd name="T5" fmla="*/ 0 h 27"/>
                  <a:gd name="T6" fmla="*/ 0 w 47"/>
                  <a:gd name="T7" fmla="*/ 0 h 27"/>
                  <a:gd name="T8" fmla="*/ 0 w 47"/>
                  <a:gd name="T9" fmla="*/ 0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0" y="0"/>
                    </a:moveTo>
                    <a:lnTo>
                      <a:pt x="0" y="27"/>
                    </a:lnTo>
                    <a:lnTo>
                      <a:pt x="47" y="27"/>
                    </a:lnTo>
                    <a:lnTo>
                      <a:pt x="47" y="0"/>
                    </a:lnTo>
                    <a:lnTo>
                      <a:pt x="0" y="0"/>
                    </a:lnTo>
                    <a:lnTo>
                      <a:pt x="0" y="27"/>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37" name="Freeform 347"/>
              <p:cNvSpPr>
                <a:spLocks/>
              </p:cNvSpPr>
              <p:nvPr/>
            </p:nvSpPr>
            <p:spPr bwMode="auto">
              <a:xfrm>
                <a:off x="4916" y="2074"/>
                <a:ext cx="21" cy="34"/>
              </a:xfrm>
              <a:custGeom>
                <a:avLst/>
                <a:gdLst>
                  <a:gd name="T0" fmla="*/ 0 w 64"/>
                  <a:gd name="T1" fmla="*/ 0 h 103"/>
                  <a:gd name="T2" fmla="*/ 0 w 64"/>
                  <a:gd name="T3" fmla="*/ 0 h 103"/>
                  <a:gd name="T4" fmla="*/ 0 w 64"/>
                  <a:gd name="T5" fmla="*/ 0 h 103"/>
                  <a:gd name="T6" fmla="*/ 0 w 64"/>
                  <a:gd name="T7" fmla="*/ 0 h 103"/>
                  <a:gd name="T8" fmla="*/ 0 w 64"/>
                  <a:gd name="T9" fmla="*/ 0 h 103"/>
                  <a:gd name="T10" fmla="*/ 0 w 64"/>
                  <a:gd name="T11" fmla="*/ 0 h 103"/>
                  <a:gd name="T12" fmla="*/ 0 w 64"/>
                  <a:gd name="T13" fmla="*/ 0 h 103"/>
                  <a:gd name="T14" fmla="*/ 0 w 64"/>
                  <a:gd name="T15" fmla="*/ 0 h 103"/>
                  <a:gd name="T16" fmla="*/ 0 w 64"/>
                  <a:gd name="T17" fmla="*/ 0 h 103"/>
                  <a:gd name="T18" fmla="*/ 0 w 64"/>
                  <a:gd name="T19" fmla="*/ 0 h 103"/>
                  <a:gd name="T20" fmla="*/ 0 w 64"/>
                  <a:gd name="T21" fmla="*/ 0 h 103"/>
                  <a:gd name="T22" fmla="*/ 0 w 64"/>
                  <a:gd name="T23" fmla="*/ 0 h 103"/>
                  <a:gd name="T24" fmla="*/ 0 w 64"/>
                  <a:gd name="T25" fmla="*/ 0 h 103"/>
                  <a:gd name="T26" fmla="*/ 0 w 64"/>
                  <a:gd name="T27" fmla="*/ 0 h 103"/>
                  <a:gd name="T28" fmla="*/ 0 w 64"/>
                  <a:gd name="T29" fmla="*/ 0 h 103"/>
                  <a:gd name="T30" fmla="*/ 0 w 64"/>
                  <a:gd name="T31" fmla="*/ 0 h 103"/>
                  <a:gd name="T32" fmla="*/ 0 w 64"/>
                  <a:gd name="T33" fmla="*/ 0 h 103"/>
                  <a:gd name="T34" fmla="*/ 0 w 64"/>
                  <a:gd name="T35" fmla="*/ 0 h 103"/>
                  <a:gd name="T36" fmla="*/ 0 w 64"/>
                  <a:gd name="T37" fmla="*/ 0 h 103"/>
                  <a:gd name="T38" fmla="*/ 0 w 64"/>
                  <a:gd name="T39" fmla="*/ 0 h 103"/>
                  <a:gd name="T40" fmla="*/ 0 w 64"/>
                  <a:gd name="T41" fmla="*/ 0 h 103"/>
                  <a:gd name="T42" fmla="*/ 0 w 64"/>
                  <a:gd name="T43" fmla="*/ 0 h 103"/>
                  <a:gd name="T44" fmla="*/ 0 w 64"/>
                  <a:gd name="T45" fmla="*/ 0 h 103"/>
                  <a:gd name="T46" fmla="*/ 0 w 64"/>
                  <a:gd name="T47" fmla="*/ 0 h 103"/>
                  <a:gd name="T48" fmla="*/ 0 w 64"/>
                  <a:gd name="T49" fmla="*/ 0 h 103"/>
                  <a:gd name="T50" fmla="*/ 0 w 64"/>
                  <a:gd name="T51" fmla="*/ 0 h 103"/>
                  <a:gd name="T52" fmla="*/ 0 w 64"/>
                  <a:gd name="T53" fmla="*/ 0 h 103"/>
                  <a:gd name="T54" fmla="*/ 0 w 64"/>
                  <a:gd name="T55" fmla="*/ 0 h 103"/>
                  <a:gd name="T56" fmla="*/ 0 w 64"/>
                  <a:gd name="T57" fmla="*/ 0 h 103"/>
                  <a:gd name="T58" fmla="*/ 0 w 64"/>
                  <a:gd name="T59" fmla="*/ 0 h 103"/>
                  <a:gd name="T60" fmla="*/ 0 w 64"/>
                  <a:gd name="T61" fmla="*/ 0 h 103"/>
                  <a:gd name="T62" fmla="*/ 0 w 64"/>
                  <a:gd name="T63" fmla="*/ 0 h 103"/>
                  <a:gd name="T64" fmla="*/ 0 w 64"/>
                  <a:gd name="T65" fmla="*/ 0 h 103"/>
                  <a:gd name="T66" fmla="*/ 0 w 64"/>
                  <a:gd name="T67" fmla="*/ 0 h 103"/>
                  <a:gd name="T68" fmla="*/ 0 w 64"/>
                  <a:gd name="T69" fmla="*/ 0 h 1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103"/>
                  <a:gd name="T107" fmla="*/ 64 w 64"/>
                  <a:gd name="T108" fmla="*/ 103 h 1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103">
                    <a:moveTo>
                      <a:pt x="0" y="0"/>
                    </a:moveTo>
                    <a:lnTo>
                      <a:pt x="4" y="7"/>
                    </a:lnTo>
                    <a:lnTo>
                      <a:pt x="7" y="13"/>
                    </a:lnTo>
                    <a:lnTo>
                      <a:pt x="10" y="19"/>
                    </a:lnTo>
                    <a:lnTo>
                      <a:pt x="11" y="25"/>
                    </a:lnTo>
                    <a:lnTo>
                      <a:pt x="13" y="31"/>
                    </a:lnTo>
                    <a:lnTo>
                      <a:pt x="14" y="38"/>
                    </a:lnTo>
                    <a:lnTo>
                      <a:pt x="15" y="45"/>
                    </a:lnTo>
                    <a:lnTo>
                      <a:pt x="17" y="50"/>
                    </a:lnTo>
                    <a:lnTo>
                      <a:pt x="17" y="57"/>
                    </a:lnTo>
                    <a:lnTo>
                      <a:pt x="17" y="64"/>
                    </a:lnTo>
                    <a:lnTo>
                      <a:pt x="17" y="71"/>
                    </a:lnTo>
                    <a:lnTo>
                      <a:pt x="15" y="78"/>
                    </a:lnTo>
                    <a:lnTo>
                      <a:pt x="14" y="84"/>
                    </a:lnTo>
                    <a:lnTo>
                      <a:pt x="13" y="90"/>
                    </a:lnTo>
                    <a:lnTo>
                      <a:pt x="10" y="96"/>
                    </a:lnTo>
                    <a:lnTo>
                      <a:pt x="7" y="103"/>
                    </a:lnTo>
                    <a:lnTo>
                      <a:pt x="55" y="103"/>
                    </a:lnTo>
                    <a:lnTo>
                      <a:pt x="57" y="96"/>
                    </a:lnTo>
                    <a:lnTo>
                      <a:pt x="59" y="90"/>
                    </a:lnTo>
                    <a:lnTo>
                      <a:pt x="61" y="84"/>
                    </a:lnTo>
                    <a:lnTo>
                      <a:pt x="63" y="78"/>
                    </a:lnTo>
                    <a:lnTo>
                      <a:pt x="64" y="71"/>
                    </a:lnTo>
                    <a:lnTo>
                      <a:pt x="64" y="64"/>
                    </a:lnTo>
                    <a:lnTo>
                      <a:pt x="64" y="57"/>
                    </a:lnTo>
                    <a:lnTo>
                      <a:pt x="64" y="50"/>
                    </a:lnTo>
                    <a:lnTo>
                      <a:pt x="63" y="45"/>
                    </a:lnTo>
                    <a:lnTo>
                      <a:pt x="61" y="38"/>
                    </a:lnTo>
                    <a:lnTo>
                      <a:pt x="60" y="31"/>
                    </a:lnTo>
                    <a:lnTo>
                      <a:pt x="59" y="25"/>
                    </a:lnTo>
                    <a:lnTo>
                      <a:pt x="56" y="19"/>
                    </a:lnTo>
                    <a:lnTo>
                      <a:pt x="55" y="13"/>
                    </a:lnTo>
                    <a:lnTo>
                      <a:pt x="52" y="7"/>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38" name="Freeform 348"/>
              <p:cNvSpPr>
                <a:spLocks/>
              </p:cNvSpPr>
              <p:nvPr/>
            </p:nvSpPr>
            <p:spPr bwMode="auto">
              <a:xfrm>
                <a:off x="4912" y="2072"/>
                <a:ext cx="14" cy="40"/>
              </a:xfrm>
              <a:custGeom>
                <a:avLst/>
                <a:gdLst>
                  <a:gd name="T0" fmla="*/ 0 w 40"/>
                  <a:gd name="T1" fmla="*/ 0 h 120"/>
                  <a:gd name="T2" fmla="*/ 0 w 40"/>
                  <a:gd name="T3" fmla="*/ 0 h 120"/>
                  <a:gd name="T4" fmla="*/ 0 w 40"/>
                  <a:gd name="T5" fmla="*/ 0 h 120"/>
                  <a:gd name="T6" fmla="*/ 0 w 40"/>
                  <a:gd name="T7" fmla="*/ 0 h 120"/>
                  <a:gd name="T8" fmla="*/ 0 w 40"/>
                  <a:gd name="T9" fmla="*/ 0 h 120"/>
                  <a:gd name="T10" fmla="*/ 0 w 40"/>
                  <a:gd name="T11" fmla="*/ 0 h 120"/>
                  <a:gd name="T12" fmla="*/ 0 w 40"/>
                  <a:gd name="T13" fmla="*/ 0 h 120"/>
                  <a:gd name="T14" fmla="*/ 0 w 40"/>
                  <a:gd name="T15" fmla="*/ 0 h 120"/>
                  <a:gd name="T16" fmla="*/ 0 w 40"/>
                  <a:gd name="T17" fmla="*/ 0 h 120"/>
                  <a:gd name="T18" fmla="*/ 0 w 40"/>
                  <a:gd name="T19" fmla="*/ 0 h 120"/>
                  <a:gd name="T20" fmla="*/ 0 w 40"/>
                  <a:gd name="T21" fmla="*/ 0 h 120"/>
                  <a:gd name="T22" fmla="*/ 0 w 40"/>
                  <a:gd name="T23" fmla="*/ 0 h 120"/>
                  <a:gd name="T24" fmla="*/ 0 w 40"/>
                  <a:gd name="T25" fmla="*/ 0 h 120"/>
                  <a:gd name="T26" fmla="*/ 0 w 40"/>
                  <a:gd name="T27" fmla="*/ 0 h 120"/>
                  <a:gd name="T28" fmla="*/ 0 w 40"/>
                  <a:gd name="T29" fmla="*/ 0 h 120"/>
                  <a:gd name="T30" fmla="*/ 0 w 40"/>
                  <a:gd name="T31" fmla="*/ 0 h 120"/>
                  <a:gd name="T32" fmla="*/ 0 w 40"/>
                  <a:gd name="T33" fmla="*/ 0 h 120"/>
                  <a:gd name="T34" fmla="*/ 0 w 40"/>
                  <a:gd name="T35" fmla="*/ 0 h 120"/>
                  <a:gd name="T36" fmla="*/ 0 w 40"/>
                  <a:gd name="T37" fmla="*/ 0 h 120"/>
                  <a:gd name="T38" fmla="*/ 0 w 40"/>
                  <a:gd name="T39" fmla="*/ 0 h 120"/>
                  <a:gd name="T40" fmla="*/ 0 w 40"/>
                  <a:gd name="T41" fmla="*/ 0 h 120"/>
                  <a:gd name="T42" fmla="*/ 0 w 40"/>
                  <a:gd name="T43" fmla="*/ 0 h 120"/>
                  <a:gd name="T44" fmla="*/ 0 w 40"/>
                  <a:gd name="T45" fmla="*/ 0 h 120"/>
                  <a:gd name="T46" fmla="*/ 0 w 40"/>
                  <a:gd name="T47" fmla="*/ 0 h 120"/>
                  <a:gd name="T48" fmla="*/ 0 w 40"/>
                  <a:gd name="T49" fmla="*/ 0 h 120"/>
                  <a:gd name="T50" fmla="*/ 0 w 40"/>
                  <a:gd name="T51" fmla="*/ 0 h 120"/>
                  <a:gd name="T52" fmla="*/ 0 w 40"/>
                  <a:gd name="T53" fmla="*/ 0 h 120"/>
                  <a:gd name="T54" fmla="*/ 0 w 40"/>
                  <a:gd name="T55" fmla="*/ 0 h 120"/>
                  <a:gd name="T56" fmla="*/ 0 w 40"/>
                  <a:gd name="T57" fmla="*/ 0 h 120"/>
                  <a:gd name="T58" fmla="*/ 0 w 40"/>
                  <a:gd name="T59" fmla="*/ 0 h 120"/>
                  <a:gd name="T60" fmla="*/ 0 w 40"/>
                  <a:gd name="T61" fmla="*/ 0 h 120"/>
                  <a:gd name="T62" fmla="*/ 0 w 40"/>
                  <a:gd name="T63" fmla="*/ 0 h 120"/>
                  <a:gd name="T64" fmla="*/ 0 w 40"/>
                  <a:gd name="T65" fmla="*/ 0 h 120"/>
                  <a:gd name="T66" fmla="*/ 0 w 40"/>
                  <a:gd name="T67" fmla="*/ 0 h 120"/>
                  <a:gd name="T68" fmla="*/ 0 w 40"/>
                  <a:gd name="T69" fmla="*/ 0 h 120"/>
                  <a:gd name="T70" fmla="*/ 0 w 40"/>
                  <a:gd name="T71" fmla="*/ 0 h 120"/>
                  <a:gd name="T72" fmla="*/ 0 w 40"/>
                  <a:gd name="T73" fmla="*/ 0 h 1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
                  <a:gd name="T112" fmla="*/ 0 h 120"/>
                  <a:gd name="T113" fmla="*/ 40 w 40"/>
                  <a:gd name="T114" fmla="*/ 120 h 1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 h="120">
                    <a:moveTo>
                      <a:pt x="17" y="95"/>
                    </a:moveTo>
                    <a:lnTo>
                      <a:pt x="29" y="114"/>
                    </a:lnTo>
                    <a:lnTo>
                      <a:pt x="32" y="107"/>
                    </a:lnTo>
                    <a:lnTo>
                      <a:pt x="35" y="99"/>
                    </a:lnTo>
                    <a:lnTo>
                      <a:pt x="36" y="92"/>
                    </a:lnTo>
                    <a:lnTo>
                      <a:pt x="39" y="85"/>
                    </a:lnTo>
                    <a:lnTo>
                      <a:pt x="40" y="77"/>
                    </a:lnTo>
                    <a:lnTo>
                      <a:pt x="40" y="69"/>
                    </a:lnTo>
                    <a:lnTo>
                      <a:pt x="40" y="62"/>
                    </a:lnTo>
                    <a:lnTo>
                      <a:pt x="40" y="55"/>
                    </a:lnTo>
                    <a:lnTo>
                      <a:pt x="39" y="47"/>
                    </a:lnTo>
                    <a:lnTo>
                      <a:pt x="37" y="41"/>
                    </a:lnTo>
                    <a:lnTo>
                      <a:pt x="36" y="32"/>
                    </a:lnTo>
                    <a:lnTo>
                      <a:pt x="33" y="26"/>
                    </a:lnTo>
                    <a:lnTo>
                      <a:pt x="32" y="19"/>
                    </a:lnTo>
                    <a:lnTo>
                      <a:pt x="29" y="12"/>
                    </a:lnTo>
                    <a:lnTo>
                      <a:pt x="25" y="5"/>
                    </a:lnTo>
                    <a:lnTo>
                      <a:pt x="23" y="0"/>
                    </a:lnTo>
                    <a:lnTo>
                      <a:pt x="0" y="12"/>
                    </a:lnTo>
                    <a:lnTo>
                      <a:pt x="2" y="18"/>
                    </a:lnTo>
                    <a:lnTo>
                      <a:pt x="5" y="23"/>
                    </a:lnTo>
                    <a:lnTo>
                      <a:pt x="8" y="28"/>
                    </a:lnTo>
                    <a:lnTo>
                      <a:pt x="9" y="34"/>
                    </a:lnTo>
                    <a:lnTo>
                      <a:pt x="10" y="39"/>
                    </a:lnTo>
                    <a:lnTo>
                      <a:pt x="12" y="46"/>
                    </a:lnTo>
                    <a:lnTo>
                      <a:pt x="13" y="51"/>
                    </a:lnTo>
                    <a:lnTo>
                      <a:pt x="13" y="57"/>
                    </a:lnTo>
                    <a:lnTo>
                      <a:pt x="13" y="64"/>
                    </a:lnTo>
                    <a:lnTo>
                      <a:pt x="13" y="69"/>
                    </a:lnTo>
                    <a:lnTo>
                      <a:pt x="13" y="74"/>
                    </a:lnTo>
                    <a:lnTo>
                      <a:pt x="12" y="80"/>
                    </a:lnTo>
                    <a:lnTo>
                      <a:pt x="12" y="85"/>
                    </a:lnTo>
                    <a:lnTo>
                      <a:pt x="9" y="91"/>
                    </a:lnTo>
                    <a:lnTo>
                      <a:pt x="8" y="96"/>
                    </a:lnTo>
                    <a:lnTo>
                      <a:pt x="5" y="101"/>
                    </a:lnTo>
                    <a:lnTo>
                      <a:pt x="17" y="120"/>
                    </a:lnTo>
                    <a:lnTo>
                      <a:pt x="17" y="9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39" name="Freeform 349"/>
              <p:cNvSpPr>
                <a:spLocks/>
              </p:cNvSpPr>
              <p:nvPr/>
            </p:nvSpPr>
            <p:spPr bwMode="auto">
              <a:xfrm>
                <a:off x="4918" y="2104"/>
                <a:ext cx="19" cy="8"/>
              </a:xfrm>
              <a:custGeom>
                <a:avLst/>
                <a:gdLst>
                  <a:gd name="T0" fmla="*/ 0 w 58"/>
                  <a:gd name="T1" fmla="*/ 0 h 25"/>
                  <a:gd name="T2" fmla="*/ 0 w 58"/>
                  <a:gd name="T3" fmla="*/ 0 h 25"/>
                  <a:gd name="T4" fmla="*/ 0 w 58"/>
                  <a:gd name="T5" fmla="*/ 0 h 25"/>
                  <a:gd name="T6" fmla="*/ 0 w 58"/>
                  <a:gd name="T7" fmla="*/ 0 h 25"/>
                  <a:gd name="T8" fmla="*/ 0 w 58"/>
                  <a:gd name="T9" fmla="*/ 0 h 25"/>
                  <a:gd name="T10" fmla="*/ 0 w 58"/>
                  <a:gd name="T11" fmla="*/ 0 h 25"/>
                  <a:gd name="T12" fmla="*/ 0 w 58"/>
                  <a:gd name="T13" fmla="*/ 0 h 25"/>
                  <a:gd name="T14" fmla="*/ 0 60000 65536"/>
                  <a:gd name="T15" fmla="*/ 0 60000 65536"/>
                  <a:gd name="T16" fmla="*/ 0 60000 65536"/>
                  <a:gd name="T17" fmla="*/ 0 60000 65536"/>
                  <a:gd name="T18" fmla="*/ 0 60000 65536"/>
                  <a:gd name="T19" fmla="*/ 0 60000 65536"/>
                  <a:gd name="T20" fmla="*/ 0 60000 65536"/>
                  <a:gd name="T21" fmla="*/ 0 w 58"/>
                  <a:gd name="T22" fmla="*/ 0 h 25"/>
                  <a:gd name="T23" fmla="*/ 58 w 5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25">
                    <a:moveTo>
                      <a:pt x="35" y="6"/>
                    </a:moveTo>
                    <a:lnTo>
                      <a:pt x="48" y="0"/>
                    </a:lnTo>
                    <a:lnTo>
                      <a:pt x="0" y="0"/>
                    </a:lnTo>
                    <a:lnTo>
                      <a:pt x="0" y="25"/>
                    </a:lnTo>
                    <a:lnTo>
                      <a:pt x="48" y="25"/>
                    </a:lnTo>
                    <a:lnTo>
                      <a:pt x="58" y="19"/>
                    </a:lnTo>
                    <a:lnTo>
                      <a:pt x="35" y="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40" name="Freeform 350"/>
              <p:cNvSpPr>
                <a:spLocks/>
              </p:cNvSpPr>
              <p:nvPr/>
            </p:nvSpPr>
            <p:spPr bwMode="auto">
              <a:xfrm>
                <a:off x="4928" y="2069"/>
                <a:ext cx="14" cy="41"/>
              </a:xfrm>
              <a:custGeom>
                <a:avLst/>
                <a:gdLst>
                  <a:gd name="T0" fmla="*/ 0 w 42"/>
                  <a:gd name="T1" fmla="*/ 0 h 122"/>
                  <a:gd name="T2" fmla="*/ 0 w 42"/>
                  <a:gd name="T3" fmla="*/ 0 h 122"/>
                  <a:gd name="T4" fmla="*/ 0 w 42"/>
                  <a:gd name="T5" fmla="*/ 0 h 122"/>
                  <a:gd name="T6" fmla="*/ 0 w 42"/>
                  <a:gd name="T7" fmla="*/ 0 h 122"/>
                  <a:gd name="T8" fmla="*/ 0 w 42"/>
                  <a:gd name="T9" fmla="*/ 0 h 122"/>
                  <a:gd name="T10" fmla="*/ 0 w 42"/>
                  <a:gd name="T11" fmla="*/ 0 h 122"/>
                  <a:gd name="T12" fmla="*/ 0 w 42"/>
                  <a:gd name="T13" fmla="*/ 0 h 122"/>
                  <a:gd name="T14" fmla="*/ 0 w 42"/>
                  <a:gd name="T15" fmla="*/ 0 h 122"/>
                  <a:gd name="T16" fmla="*/ 0 w 42"/>
                  <a:gd name="T17" fmla="*/ 0 h 122"/>
                  <a:gd name="T18" fmla="*/ 0 w 42"/>
                  <a:gd name="T19" fmla="*/ 0 h 122"/>
                  <a:gd name="T20" fmla="*/ 0 w 42"/>
                  <a:gd name="T21" fmla="*/ 0 h 122"/>
                  <a:gd name="T22" fmla="*/ 0 w 42"/>
                  <a:gd name="T23" fmla="*/ 0 h 122"/>
                  <a:gd name="T24" fmla="*/ 0 w 42"/>
                  <a:gd name="T25" fmla="*/ 0 h 122"/>
                  <a:gd name="T26" fmla="*/ 0 w 42"/>
                  <a:gd name="T27" fmla="*/ 0 h 122"/>
                  <a:gd name="T28" fmla="*/ 0 w 42"/>
                  <a:gd name="T29" fmla="*/ 0 h 122"/>
                  <a:gd name="T30" fmla="*/ 0 w 42"/>
                  <a:gd name="T31" fmla="*/ 0 h 122"/>
                  <a:gd name="T32" fmla="*/ 0 w 42"/>
                  <a:gd name="T33" fmla="*/ 0 h 122"/>
                  <a:gd name="T34" fmla="*/ 0 w 42"/>
                  <a:gd name="T35" fmla="*/ 0 h 122"/>
                  <a:gd name="T36" fmla="*/ 0 w 42"/>
                  <a:gd name="T37" fmla="*/ 0 h 122"/>
                  <a:gd name="T38" fmla="*/ 0 w 42"/>
                  <a:gd name="T39" fmla="*/ 0 h 122"/>
                  <a:gd name="T40" fmla="*/ 0 w 42"/>
                  <a:gd name="T41" fmla="*/ 0 h 122"/>
                  <a:gd name="T42" fmla="*/ 0 w 42"/>
                  <a:gd name="T43" fmla="*/ 0 h 122"/>
                  <a:gd name="T44" fmla="*/ 0 w 42"/>
                  <a:gd name="T45" fmla="*/ 0 h 122"/>
                  <a:gd name="T46" fmla="*/ 0 w 42"/>
                  <a:gd name="T47" fmla="*/ 0 h 122"/>
                  <a:gd name="T48" fmla="*/ 0 w 42"/>
                  <a:gd name="T49" fmla="*/ 0 h 122"/>
                  <a:gd name="T50" fmla="*/ 0 w 42"/>
                  <a:gd name="T51" fmla="*/ 0 h 122"/>
                  <a:gd name="T52" fmla="*/ 0 w 42"/>
                  <a:gd name="T53" fmla="*/ 0 h 122"/>
                  <a:gd name="T54" fmla="*/ 0 w 42"/>
                  <a:gd name="T55" fmla="*/ 0 h 122"/>
                  <a:gd name="T56" fmla="*/ 0 w 42"/>
                  <a:gd name="T57" fmla="*/ 0 h 122"/>
                  <a:gd name="T58" fmla="*/ 0 w 42"/>
                  <a:gd name="T59" fmla="*/ 0 h 122"/>
                  <a:gd name="T60" fmla="*/ 0 w 42"/>
                  <a:gd name="T61" fmla="*/ 0 h 122"/>
                  <a:gd name="T62" fmla="*/ 0 w 42"/>
                  <a:gd name="T63" fmla="*/ 0 h 122"/>
                  <a:gd name="T64" fmla="*/ 0 w 42"/>
                  <a:gd name="T65" fmla="*/ 0 h 122"/>
                  <a:gd name="T66" fmla="*/ 0 w 42"/>
                  <a:gd name="T67" fmla="*/ 0 h 122"/>
                  <a:gd name="T68" fmla="*/ 0 w 42"/>
                  <a:gd name="T69" fmla="*/ 0 h 122"/>
                  <a:gd name="T70" fmla="*/ 0 w 42"/>
                  <a:gd name="T71" fmla="*/ 0 h 122"/>
                  <a:gd name="T72" fmla="*/ 0 w 42"/>
                  <a:gd name="T73" fmla="*/ 0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2"/>
                  <a:gd name="T112" fmla="*/ 0 h 122"/>
                  <a:gd name="T113" fmla="*/ 42 w 42"/>
                  <a:gd name="T114" fmla="*/ 122 h 1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2" h="122">
                    <a:moveTo>
                      <a:pt x="12" y="27"/>
                    </a:moveTo>
                    <a:lnTo>
                      <a:pt x="0" y="20"/>
                    </a:lnTo>
                    <a:lnTo>
                      <a:pt x="4" y="26"/>
                    </a:lnTo>
                    <a:lnTo>
                      <a:pt x="6" y="31"/>
                    </a:lnTo>
                    <a:lnTo>
                      <a:pt x="8" y="36"/>
                    </a:lnTo>
                    <a:lnTo>
                      <a:pt x="9" y="42"/>
                    </a:lnTo>
                    <a:lnTo>
                      <a:pt x="12" y="47"/>
                    </a:lnTo>
                    <a:lnTo>
                      <a:pt x="13" y="54"/>
                    </a:lnTo>
                    <a:lnTo>
                      <a:pt x="13" y="59"/>
                    </a:lnTo>
                    <a:lnTo>
                      <a:pt x="15" y="65"/>
                    </a:lnTo>
                    <a:lnTo>
                      <a:pt x="15" y="72"/>
                    </a:lnTo>
                    <a:lnTo>
                      <a:pt x="15" y="77"/>
                    </a:lnTo>
                    <a:lnTo>
                      <a:pt x="15" y="82"/>
                    </a:lnTo>
                    <a:lnTo>
                      <a:pt x="13" y="88"/>
                    </a:lnTo>
                    <a:lnTo>
                      <a:pt x="12" y="93"/>
                    </a:lnTo>
                    <a:lnTo>
                      <a:pt x="10" y="99"/>
                    </a:lnTo>
                    <a:lnTo>
                      <a:pt x="9" y="104"/>
                    </a:lnTo>
                    <a:lnTo>
                      <a:pt x="6" y="109"/>
                    </a:lnTo>
                    <a:lnTo>
                      <a:pt x="29" y="122"/>
                    </a:lnTo>
                    <a:lnTo>
                      <a:pt x="34" y="115"/>
                    </a:lnTo>
                    <a:lnTo>
                      <a:pt x="36" y="107"/>
                    </a:lnTo>
                    <a:lnTo>
                      <a:pt x="38" y="100"/>
                    </a:lnTo>
                    <a:lnTo>
                      <a:pt x="40" y="93"/>
                    </a:lnTo>
                    <a:lnTo>
                      <a:pt x="40" y="85"/>
                    </a:lnTo>
                    <a:lnTo>
                      <a:pt x="42" y="77"/>
                    </a:lnTo>
                    <a:lnTo>
                      <a:pt x="42" y="70"/>
                    </a:lnTo>
                    <a:lnTo>
                      <a:pt x="40" y="63"/>
                    </a:lnTo>
                    <a:lnTo>
                      <a:pt x="40" y="55"/>
                    </a:lnTo>
                    <a:lnTo>
                      <a:pt x="39" y="49"/>
                    </a:lnTo>
                    <a:lnTo>
                      <a:pt x="38" y="40"/>
                    </a:lnTo>
                    <a:lnTo>
                      <a:pt x="35" y="34"/>
                    </a:lnTo>
                    <a:lnTo>
                      <a:pt x="32" y="27"/>
                    </a:lnTo>
                    <a:lnTo>
                      <a:pt x="31" y="20"/>
                    </a:lnTo>
                    <a:lnTo>
                      <a:pt x="27" y="13"/>
                    </a:lnTo>
                    <a:lnTo>
                      <a:pt x="24" y="8"/>
                    </a:lnTo>
                    <a:lnTo>
                      <a:pt x="12" y="0"/>
                    </a:lnTo>
                    <a:lnTo>
                      <a:pt x="12"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41" name="Freeform 351"/>
              <p:cNvSpPr>
                <a:spLocks/>
              </p:cNvSpPr>
              <p:nvPr/>
            </p:nvSpPr>
            <p:spPr bwMode="auto">
              <a:xfrm>
                <a:off x="4912" y="2069"/>
                <a:ext cx="20" cy="9"/>
              </a:xfrm>
              <a:custGeom>
                <a:avLst/>
                <a:gdLst>
                  <a:gd name="T0" fmla="*/ 0 w 58"/>
                  <a:gd name="T1" fmla="*/ 0 h 27"/>
                  <a:gd name="T2" fmla="*/ 0 w 58"/>
                  <a:gd name="T3" fmla="*/ 0 h 27"/>
                  <a:gd name="T4" fmla="*/ 0 w 58"/>
                  <a:gd name="T5" fmla="*/ 0 h 27"/>
                  <a:gd name="T6" fmla="*/ 0 w 58"/>
                  <a:gd name="T7" fmla="*/ 0 h 27"/>
                  <a:gd name="T8" fmla="*/ 0 w 58"/>
                  <a:gd name="T9" fmla="*/ 0 h 27"/>
                  <a:gd name="T10" fmla="*/ 0 w 58"/>
                  <a:gd name="T11" fmla="*/ 0 h 27"/>
                  <a:gd name="T12" fmla="*/ 0 w 58"/>
                  <a:gd name="T13" fmla="*/ 0 h 27"/>
                  <a:gd name="T14" fmla="*/ 0 60000 65536"/>
                  <a:gd name="T15" fmla="*/ 0 60000 65536"/>
                  <a:gd name="T16" fmla="*/ 0 60000 65536"/>
                  <a:gd name="T17" fmla="*/ 0 60000 65536"/>
                  <a:gd name="T18" fmla="*/ 0 60000 65536"/>
                  <a:gd name="T19" fmla="*/ 0 60000 65536"/>
                  <a:gd name="T20" fmla="*/ 0 60000 65536"/>
                  <a:gd name="T21" fmla="*/ 0 w 58"/>
                  <a:gd name="T22" fmla="*/ 0 h 27"/>
                  <a:gd name="T23" fmla="*/ 58 w 5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27">
                    <a:moveTo>
                      <a:pt x="23" y="8"/>
                    </a:moveTo>
                    <a:lnTo>
                      <a:pt x="10" y="27"/>
                    </a:lnTo>
                    <a:lnTo>
                      <a:pt x="58" y="27"/>
                    </a:lnTo>
                    <a:lnTo>
                      <a:pt x="58" y="0"/>
                    </a:lnTo>
                    <a:lnTo>
                      <a:pt x="10" y="0"/>
                    </a:lnTo>
                    <a:lnTo>
                      <a:pt x="0" y="20"/>
                    </a:lnTo>
                    <a:lnTo>
                      <a:pt x="23" y="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42" name="Freeform 352"/>
              <p:cNvSpPr>
                <a:spLocks/>
              </p:cNvSpPr>
              <p:nvPr/>
            </p:nvSpPr>
            <p:spPr bwMode="auto">
              <a:xfrm>
                <a:off x="4886" y="2122"/>
                <a:ext cx="17" cy="8"/>
              </a:xfrm>
              <a:custGeom>
                <a:avLst/>
                <a:gdLst>
                  <a:gd name="T0" fmla="*/ 0 w 52"/>
                  <a:gd name="T1" fmla="*/ 0 h 24"/>
                  <a:gd name="T2" fmla="*/ 0 w 52"/>
                  <a:gd name="T3" fmla="*/ 0 h 24"/>
                  <a:gd name="T4" fmla="*/ 0 w 52"/>
                  <a:gd name="T5" fmla="*/ 0 h 24"/>
                  <a:gd name="T6" fmla="*/ 0 w 52"/>
                  <a:gd name="T7" fmla="*/ 0 h 24"/>
                  <a:gd name="T8" fmla="*/ 0 w 52"/>
                  <a:gd name="T9" fmla="*/ 0 h 24"/>
                  <a:gd name="T10" fmla="*/ 0 60000 65536"/>
                  <a:gd name="T11" fmla="*/ 0 60000 65536"/>
                  <a:gd name="T12" fmla="*/ 0 60000 65536"/>
                  <a:gd name="T13" fmla="*/ 0 60000 65536"/>
                  <a:gd name="T14" fmla="*/ 0 60000 65536"/>
                  <a:gd name="T15" fmla="*/ 0 w 52"/>
                  <a:gd name="T16" fmla="*/ 0 h 24"/>
                  <a:gd name="T17" fmla="*/ 52 w 52"/>
                  <a:gd name="T18" fmla="*/ 24 h 24"/>
                </a:gdLst>
                <a:ahLst/>
                <a:cxnLst>
                  <a:cxn ang="T10">
                    <a:pos x="T0" y="T1"/>
                  </a:cxn>
                  <a:cxn ang="T11">
                    <a:pos x="T2" y="T3"/>
                  </a:cxn>
                  <a:cxn ang="T12">
                    <a:pos x="T4" y="T5"/>
                  </a:cxn>
                  <a:cxn ang="T13">
                    <a:pos x="T6" y="T7"/>
                  </a:cxn>
                  <a:cxn ang="T14">
                    <a:pos x="T8" y="T9"/>
                  </a:cxn>
                </a:cxnLst>
                <a:rect l="T15" t="T16" r="T17" b="T18"/>
                <a:pathLst>
                  <a:path w="52" h="24">
                    <a:moveTo>
                      <a:pt x="5" y="0"/>
                    </a:moveTo>
                    <a:lnTo>
                      <a:pt x="0" y="24"/>
                    </a:lnTo>
                    <a:lnTo>
                      <a:pt x="47" y="24"/>
                    </a:lnTo>
                    <a:lnTo>
                      <a:pt x="52" y="0"/>
                    </a:lnTo>
                    <a:lnTo>
                      <a:pt x="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43" name="Freeform 353"/>
              <p:cNvSpPr>
                <a:spLocks/>
              </p:cNvSpPr>
              <p:nvPr/>
            </p:nvSpPr>
            <p:spPr bwMode="auto">
              <a:xfrm>
                <a:off x="4881" y="2121"/>
                <a:ext cx="11" cy="13"/>
              </a:xfrm>
              <a:custGeom>
                <a:avLst/>
                <a:gdLst>
                  <a:gd name="T0" fmla="*/ 0 w 31"/>
                  <a:gd name="T1" fmla="*/ 0 h 41"/>
                  <a:gd name="T2" fmla="*/ 0 w 31"/>
                  <a:gd name="T3" fmla="*/ 0 h 41"/>
                  <a:gd name="T4" fmla="*/ 0 w 31"/>
                  <a:gd name="T5" fmla="*/ 0 h 41"/>
                  <a:gd name="T6" fmla="*/ 0 w 31"/>
                  <a:gd name="T7" fmla="*/ 0 h 41"/>
                  <a:gd name="T8" fmla="*/ 0 w 31"/>
                  <a:gd name="T9" fmla="*/ 0 h 41"/>
                  <a:gd name="T10" fmla="*/ 0 w 31"/>
                  <a:gd name="T11" fmla="*/ 0 h 41"/>
                  <a:gd name="T12" fmla="*/ 0 w 31"/>
                  <a:gd name="T13" fmla="*/ 0 h 41"/>
                  <a:gd name="T14" fmla="*/ 0 60000 65536"/>
                  <a:gd name="T15" fmla="*/ 0 60000 65536"/>
                  <a:gd name="T16" fmla="*/ 0 60000 65536"/>
                  <a:gd name="T17" fmla="*/ 0 60000 65536"/>
                  <a:gd name="T18" fmla="*/ 0 60000 65536"/>
                  <a:gd name="T19" fmla="*/ 0 60000 65536"/>
                  <a:gd name="T20" fmla="*/ 0 60000 65536"/>
                  <a:gd name="T21" fmla="*/ 0 w 31"/>
                  <a:gd name="T22" fmla="*/ 0 h 41"/>
                  <a:gd name="T23" fmla="*/ 31 w 31"/>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41">
                    <a:moveTo>
                      <a:pt x="13" y="14"/>
                    </a:moveTo>
                    <a:lnTo>
                      <a:pt x="26" y="30"/>
                    </a:lnTo>
                    <a:lnTo>
                      <a:pt x="31" y="6"/>
                    </a:lnTo>
                    <a:lnTo>
                      <a:pt x="6" y="0"/>
                    </a:lnTo>
                    <a:lnTo>
                      <a:pt x="0" y="25"/>
                    </a:lnTo>
                    <a:lnTo>
                      <a:pt x="13" y="41"/>
                    </a:lnTo>
                    <a:lnTo>
                      <a:pt x="13" y="1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44" name="Freeform 354"/>
              <p:cNvSpPr>
                <a:spLocks/>
              </p:cNvSpPr>
              <p:nvPr/>
            </p:nvSpPr>
            <p:spPr bwMode="auto">
              <a:xfrm>
                <a:off x="4886" y="2125"/>
                <a:ext cx="19" cy="9"/>
              </a:xfrm>
              <a:custGeom>
                <a:avLst/>
                <a:gdLst>
                  <a:gd name="T0" fmla="*/ 0 w 59"/>
                  <a:gd name="T1" fmla="*/ 0 h 27"/>
                  <a:gd name="T2" fmla="*/ 0 w 59"/>
                  <a:gd name="T3" fmla="*/ 0 h 27"/>
                  <a:gd name="T4" fmla="*/ 0 w 59"/>
                  <a:gd name="T5" fmla="*/ 0 h 27"/>
                  <a:gd name="T6" fmla="*/ 0 w 59"/>
                  <a:gd name="T7" fmla="*/ 0 h 27"/>
                  <a:gd name="T8" fmla="*/ 0 w 59"/>
                  <a:gd name="T9" fmla="*/ 0 h 27"/>
                  <a:gd name="T10" fmla="*/ 0 w 59"/>
                  <a:gd name="T11" fmla="*/ 0 h 27"/>
                  <a:gd name="T12" fmla="*/ 0 w 59"/>
                  <a:gd name="T13" fmla="*/ 0 h 27"/>
                  <a:gd name="T14" fmla="*/ 0 60000 65536"/>
                  <a:gd name="T15" fmla="*/ 0 60000 65536"/>
                  <a:gd name="T16" fmla="*/ 0 60000 65536"/>
                  <a:gd name="T17" fmla="*/ 0 60000 65536"/>
                  <a:gd name="T18" fmla="*/ 0 60000 65536"/>
                  <a:gd name="T19" fmla="*/ 0 60000 65536"/>
                  <a:gd name="T20" fmla="*/ 0 60000 65536"/>
                  <a:gd name="T21" fmla="*/ 0 w 59"/>
                  <a:gd name="T22" fmla="*/ 0 h 27"/>
                  <a:gd name="T23" fmla="*/ 59 w 59"/>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27">
                    <a:moveTo>
                      <a:pt x="35" y="11"/>
                    </a:moveTo>
                    <a:lnTo>
                      <a:pt x="47" y="0"/>
                    </a:lnTo>
                    <a:lnTo>
                      <a:pt x="0" y="0"/>
                    </a:lnTo>
                    <a:lnTo>
                      <a:pt x="0" y="27"/>
                    </a:lnTo>
                    <a:lnTo>
                      <a:pt x="47" y="27"/>
                    </a:lnTo>
                    <a:lnTo>
                      <a:pt x="59" y="16"/>
                    </a:lnTo>
                    <a:lnTo>
                      <a:pt x="35" y="1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45" name="Freeform 355"/>
              <p:cNvSpPr>
                <a:spLocks/>
              </p:cNvSpPr>
              <p:nvPr/>
            </p:nvSpPr>
            <p:spPr bwMode="auto">
              <a:xfrm>
                <a:off x="4897" y="2117"/>
                <a:ext cx="11" cy="14"/>
              </a:xfrm>
              <a:custGeom>
                <a:avLst/>
                <a:gdLst>
                  <a:gd name="T0" fmla="*/ 0 w 31"/>
                  <a:gd name="T1" fmla="*/ 0 h 41"/>
                  <a:gd name="T2" fmla="*/ 0 w 31"/>
                  <a:gd name="T3" fmla="*/ 0 h 41"/>
                  <a:gd name="T4" fmla="*/ 0 w 31"/>
                  <a:gd name="T5" fmla="*/ 0 h 41"/>
                  <a:gd name="T6" fmla="*/ 0 w 31"/>
                  <a:gd name="T7" fmla="*/ 0 h 41"/>
                  <a:gd name="T8" fmla="*/ 0 w 31"/>
                  <a:gd name="T9" fmla="*/ 0 h 41"/>
                  <a:gd name="T10" fmla="*/ 0 w 31"/>
                  <a:gd name="T11" fmla="*/ 0 h 41"/>
                  <a:gd name="T12" fmla="*/ 0 w 31"/>
                  <a:gd name="T13" fmla="*/ 0 h 41"/>
                  <a:gd name="T14" fmla="*/ 0 60000 65536"/>
                  <a:gd name="T15" fmla="*/ 0 60000 65536"/>
                  <a:gd name="T16" fmla="*/ 0 60000 65536"/>
                  <a:gd name="T17" fmla="*/ 0 60000 65536"/>
                  <a:gd name="T18" fmla="*/ 0 60000 65536"/>
                  <a:gd name="T19" fmla="*/ 0 60000 65536"/>
                  <a:gd name="T20" fmla="*/ 0 60000 65536"/>
                  <a:gd name="T21" fmla="*/ 0 w 31"/>
                  <a:gd name="T22" fmla="*/ 0 h 41"/>
                  <a:gd name="T23" fmla="*/ 31 w 31"/>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41">
                    <a:moveTo>
                      <a:pt x="17" y="26"/>
                    </a:moveTo>
                    <a:lnTo>
                      <a:pt x="5" y="11"/>
                    </a:lnTo>
                    <a:lnTo>
                      <a:pt x="0" y="36"/>
                    </a:lnTo>
                    <a:lnTo>
                      <a:pt x="24" y="41"/>
                    </a:lnTo>
                    <a:lnTo>
                      <a:pt x="31" y="17"/>
                    </a:lnTo>
                    <a:lnTo>
                      <a:pt x="17" y="0"/>
                    </a:lnTo>
                    <a:lnTo>
                      <a:pt x="17"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46" name="Freeform 356"/>
              <p:cNvSpPr>
                <a:spLocks/>
              </p:cNvSpPr>
              <p:nvPr/>
            </p:nvSpPr>
            <p:spPr bwMode="auto">
              <a:xfrm>
                <a:off x="4883" y="2117"/>
                <a:ext cx="20" cy="9"/>
              </a:xfrm>
              <a:custGeom>
                <a:avLst/>
                <a:gdLst>
                  <a:gd name="T0" fmla="*/ 0 w 59"/>
                  <a:gd name="T1" fmla="*/ 0 h 26"/>
                  <a:gd name="T2" fmla="*/ 0 w 59"/>
                  <a:gd name="T3" fmla="*/ 0 h 26"/>
                  <a:gd name="T4" fmla="*/ 0 w 59"/>
                  <a:gd name="T5" fmla="*/ 0 h 26"/>
                  <a:gd name="T6" fmla="*/ 0 w 59"/>
                  <a:gd name="T7" fmla="*/ 0 h 26"/>
                  <a:gd name="T8" fmla="*/ 0 w 59"/>
                  <a:gd name="T9" fmla="*/ 0 h 26"/>
                  <a:gd name="T10" fmla="*/ 0 w 59"/>
                  <a:gd name="T11" fmla="*/ 0 h 26"/>
                  <a:gd name="T12" fmla="*/ 0 w 59"/>
                  <a:gd name="T13" fmla="*/ 0 h 26"/>
                  <a:gd name="T14" fmla="*/ 0 60000 65536"/>
                  <a:gd name="T15" fmla="*/ 0 60000 65536"/>
                  <a:gd name="T16" fmla="*/ 0 60000 65536"/>
                  <a:gd name="T17" fmla="*/ 0 60000 65536"/>
                  <a:gd name="T18" fmla="*/ 0 60000 65536"/>
                  <a:gd name="T19" fmla="*/ 0 60000 65536"/>
                  <a:gd name="T20" fmla="*/ 0 60000 65536"/>
                  <a:gd name="T21" fmla="*/ 0 w 59"/>
                  <a:gd name="T22" fmla="*/ 0 h 26"/>
                  <a:gd name="T23" fmla="*/ 59 w 5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26">
                    <a:moveTo>
                      <a:pt x="25" y="17"/>
                    </a:moveTo>
                    <a:lnTo>
                      <a:pt x="12" y="26"/>
                    </a:lnTo>
                    <a:lnTo>
                      <a:pt x="59" y="26"/>
                    </a:lnTo>
                    <a:lnTo>
                      <a:pt x="59" y="0"/>
                    </a:lnTo>
                    <a:lnTo>
                      <a:pt x="12" y="0"/>
                    </a:lnTo>
                    <a:lnTo>
                      <a:pt x="0" y="11"/>
                    </a:lnTo>
                    <a:lnTo>
                      <a:pt x="25" y="1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47" name="Freeform 357"/>
              <p:cNvSpPr>
                <a:spLocks/>
              </p:cNvSpPr>
              <p:nvPr/>
            </p:nvSpPr>
            <p:spPr bwMode="auto">
              <a:xfrm>
                <a:off x="4897" y="2115"/>
                <a:ext cx="17" cy="7"/>
              </a:xfrm>
              <a:custGeom>
                <a:avLst/>
                <a:gdLst>
                  <a:gd name="T0" fmla="*/ 0 w 52"/>
                  <a:gd name="T1" fmla="*/ 0 h 20"/>
                  <a:gd name="T2" fmla="*/ 0 w 52"/>
                  <a:gd name="T3" fmla="*/ 0 h 20"/>
                  <a:gd name="T4" fmla="*/ 0 w 52"/>
                  <a:gd name="T5" fmla="*/ 0 h 20"/>
                  <a:gd name="T6" fmla="*/ 0 w 52"/>
                  <a:gd name="T7" fmla="*/ 0 h 20"/>
                  <a:gd name="T8" fmla="*/ 0 w 52"/>
                  <a:gd name="T9" fmla="*/ 0 h 20"/>
                  <a:gd name="T10" fmla="*/ 0 w 52"/>
                  <a:gd name="T11" fmla="*/ 0 h 20"/>
                  <a:gd name="T12" fmla="*/ 0 w 52"/>
                  <a:gd name="T13" fmla="*/ 0 h 20"/>
                  <a:gd name="T14" fmla="*/ 0 w 52"/>
                  <a:gd name="T15" fmla="*/ 0 h 20"/>
                  <a:gd name="T16" fmla="*/ 0 w 52"/>
                  <a:gd name="T17" fmla="*/ 0 h 20"/>
                  <a:gd name="T18" fmla="*/ 0 w 52"/>
                  <a:gd name="T19" fmla="*/ 0 h 20"/>
                  <a:gd name="T20" fmla="*/ 0 w 52"/>
                  <a:gd name="T21" fmla="*/ 0 h 20"/>
                  <a:gd name="T22" fmla="*/ 0 w 52"/>
                  <a:gd name="T23" fmla="*/ 0 h 20"/>
                  <a:gd name="T24" fmla="*/ 0 w 52"/>
                  <a:gd name="T25" fmla="*/ 0 h 20"/>
                  <a:gd name="T26" fmla="*/ 0 w 52"/>
                  <a:gd name="T27" fmla="*/ 0 h 20"/>
                  <a:gd name="T28" fmla="*/ 0 w 52"/>
                  <a:gd name="T29" fmla="*/ 0 h 20"/>
                  <a:gd name="T30" fmla="*/ 0 w 52"/>
                  <a:gd name="T31" fmla="*/ 0 h 20"/>
                  <a:gd name="T32" fmla="*/ 0 w 52"/>
                  <a:gd name="T33" fmla="*/ 0 h 20"/>
                  <a:gd name="T34" fmla="*/ 0 w 52"/>
                  <a:gd name="T35" fmla="*/ 0 h 20"/>
                  <a:gd name="T36" fmla="*/ 0 w 52"/>
                  <a:gd name="T37" fmla="*/ 0 h 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20"/>
                  <a:gd name="T59" fmla="*/ 52 w 52"/>
                  <a:gd name="T60" fmla="*/ 20 h 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20">
                    <a:moveTo>
                      <a:pt x="4" y="0"/>
                    </a:moveTo>
                    <a:lnTo>
                      <a:pt x="2" y="1"/>
                    </a:lnTo>
                    <a:lnTo>
                      <a:pt x="0" y="4"/>
                    </a:lnTo>
                    <a:lnTo>
                      <a:pt x="0" y="5"/>
                    </a:lnTo>
                    <a:lnTo>
                      <a:pt x="2" y="8"/>
                    </a:lnTo>
                    <a:lnTo>
                      <a:pt x="2" y="12"/>
                    </a:lnTo>
                    <a:lnTo>
                      <a:pt x="3" y="15"/>
                    </a:lnTo>
                    <a:lnTo>
                      <a:pt x="3" y="18"/>
                    </a:lnTo>
                    <a:lnTo>
                      <a:pt x="2" y="20"/>
                    </a:lnTo>
                    <a:lnTo>
                      <a:pt x="49" y="20"/>
                    </a:lnTo>
                    <a:lnTo>
                      <a:pt x="51" y="18"/>
                    </a:lnTo>
                    <a:lnTo>
                      <a:pt x="51" y="15"/>
                    </a:lnTo>
                    <a:lnTo>
                      <a:pt x="49" y="12"/>
                    </a:lnTo>
                    <a:lnTo>
                      <a:pt x="48" y="8"/>
                    </a:lnTo>
                    <a:lnTo>
                      <a:pt x="48" y="5"/>
                    </a:lnTo>
                    <a:lnTo>
                      <a:pt x="48" y="4"/>
                    </a:lnTo>
                    <a:lnTo>
                      <a:pt x="49" y="1"/>
                    </a:lnTo>
                    <a:lnTo>
                      <a:pt x="52" y="0"/>
                    </a:lnTo>
                    <a:lnTo>
                      <a:pt x="4"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48" name="Freeform 358"/>
              <p:cNvSpPr>
                <a:spLocks/>
              </p:cNvSpPr>
              <p:nvPr/>
            </p:nvSpPr>
            <p:spPr bwMode="auto">
              <a:xfrm>
                <a:off x="4893" y="2111"/>
                <a:ext cx="9" cy="16"/>
              </a:xfrm>
              <a:custGeom>
                <a:avLst/>
                <a:gdLst>
                  <a:gd name="T0" fmla="*/ 0 w 29"/>
                  <a:gd name="T1" fmla="*/ 0 h 46"/>
                  <a:gd name="T2" fmla="*/ 0 w 29"/>
                  <a:gd name="T3" fmla="*/ 0 h 46"/>
                  <a:gd name="T4" fmla="*/ 0 w 29"/>
                  <a:gd name="T5" fmla="*/ 0 h 46"/>
                  <a:gd name="T6" fmla="*/ 0 w 29"/>
                  <a:gd name="T7" fmla="*/ 0 h 46"/>
                  <a:gd name="T8" fmla="*/ 0 w 29"/>
                  <a:gd name="T9" fmla="*/ 0 h 46"/>
                  <a:gd name="T10" fmla="*/ 0 w 29"/>
                  <a:gd name="T11" fmla="*/ 0 h 46"/>
                  <a:gd name="T12" fmla="*/ 0 w 29"/>
                  <a:gd name="T13" fmla="*/ 0 h 46"/>
                  <a:gd name="T14" fmla="*/ 0 w 29"/>
                  <a:gd name="T15" fmla="*/ 0 h 46"/>
                  <a:gd name="T16" fmla="*/ 0 w 29"/>
                  <a:gd name="T17" fmla="*/ 0 h 46"/>
                  <a:gd name="T18" fmla="*/ 0 w 29"/>
                  <a:gd name="T19" fmla="*/ 0 h 46"/>
                  <a:gd name="T20" fmla="*/ 0 w 29"/>
                  <a:gd name="T21" fmla="*/ 0 h 46"/>
                  <a:gd name="T22" fmla="*/ 0 w 29"/>
                  <a:gd name="T23" fmla="*/ 0 h 46"/>
                  <a:gd name="T24" fmla="*/ 0 w 29"/>
                  <a:gd name="T25" fmla="*/ 0 h 46"/>
                  <a:gd name="T26" fmla="*/ 0 w 29"/>
                  <a:gd name="T27" fmla="*/ 0 h 46"/>
                  <a:gd name="T28" fmla="*/ 0 w 29"/>
                  <a:gd name="T29" fmla="*/ 0 h 46"/>
                  <a:gd name="T30" fmla="*/ 0 w 29"/>
                  <a:gd name="T31" fmla="*/ 0 h 46"/>
                  <a:gd name="T32" fmla="*/ 0 w 29"/>
                  <a:gd name="T33" fmla="*/ 0 h 46"/>
                  <a:gd name="T34" fmla="*/ 0 w 29"/>
                  <a:gd name="T35" fmla="*/ 0 h 46"/>
                  <a:gd name="T36" fmla="*/ 0 w 29"/>
                  <a:gd name="T37" fmla="*/ 0 h 46"/>
                  <a:gd name="T38" fmla="*/ 0 w 29"/>
                  <a:gd name="T39" fmla="*/ 0 h 46"/>
                  <a:gd name="T40" fmla="*/ 0 w 29"/>
                  <a:gd name="T41" fmla="*/ 0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46"/>
                  <a:gd name="T65" fmla="*/ 29 w 29"/>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46">
                    <a:moveTo>
                      <a:pt x="14" y="19"/>
                    </a:moveTo>
                    <a:lnTo>
                      <a:pt x="25" y="40"/>
                    </a:lnTo>
                    <a:lnTo>
                      <a:pt x="27" y="32"/>
                    </a:lnTo>
                    <a:lnTo>
                      <a:pt x="29" y="24"/>
                    </a:lnTo>
                    <a:lnTo>
                      <a:pt x="27" y="20"/>
                    </a:lnTo>
                    <a:lnTo>
                      <a:pt x="26" y="17"/>
                    </a:lnTo>
                    <a:lnTo>
                      <a:pt x="26" y="16"/>
                    </a:lnTo>
                    <a:lnTo>
                      <a:pt x="25" y="20"/>
                    </a:lnTo>
                    <a:lnTo>
                      <a:pt x="23" y="23"/>
                    </a:lnTo>
                    <a:lnTo>
                      <a:pt x="22" y="24"/>
                    </a:lnTo>
                    <a:lnTo>
                      <a:pt x="12" y="0"/>
                    </a:lnTo>
                    <a:lnTo>
                      <a:pt x="6" y="4"/>
                    </a:lnTo>
                    <a:lnTo>
                      <a:pt x="0" y="11"/>
                    </a:lnTo>
                    <a:lnTo>
                      <a:pt x="0" y="19"/>
                    </a:lnTo>
                    <a:lnTo>
                      <a:pt x="0" y="23"/>
                    </a:lnTo>
                    <a:lnTo>
                      <a:pt x="2" y="28"/>
                    </a:lnTo>
                    <a:lnTo>
                      <a:pt x="2" y="30"/>
                    </a:lnTo>
                    <a:lnTo>
                      <a:pt x="3" y="25"/>
                    </a:lnTo>
                    <a:lnTo>
                      <a:pt x="3" y="24"/>
                    </a:lnTo>
                    <a:lnTo>
                      <a:pt x="14" y="46"/>
                    </a:lnTo>
                    <a:lnTo>
                      <a:pt x="14" y="1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49" name="Freeform 359"/>
              <p:cNvSpPr>
                <a:spLocks/>
              </p:cNvSpPr>
              <p:nvPr/>
            </p:nvSpPr>
            <p:spPr bwMode="auto">
              <a:xfrm>
                <a:off x="4897" y="2118"/>
                <a:ext cx="20" cy="9"/>
              </a:xfrm>
              <a:custGeom>
                <a:avLst/>
                <a:gdLst>
                  <a:gd name="T0" fmla="*/ 0 w 58"/>
                  <a:gd name="T1" fmla="*/ 0 h 27"/>
                  <a:gd name="T2" fmla="*/ 0 w 58"/>
                  <a:gd name="T3" fmla="*/ 0 h 27"/>
                  <a:gd name="T4" fmla="*/ 0 w 58"/>
                  <a:gd name="T5" fmla="*/ 0 h 27"/>
                  <a:gd name="T6" fmla="*/ 0 w 58"/>
                  <a:gd name="T7" fmla="*/ 0 h 27"/>
                  <a:gd name="T8" fmla="*/ 0 w 58"/>
                  <a:gd name="T9" fmla="*/ 0 h 27"/>
                  <a:gd name="T10" fmla="*/ 0 w 58"/>
                  <a:gd name="T11" fmla="*/ 0 h 27"/>
                  <a:gd name="T12" fmla="*/ 0 w 58"/>
                  <a:gd name="T13" fmla="*/ 0 h 27"/>
                  <a:gd name="T14" fmla="*/ 0 60000 65536"/>
                  <a:gd name="T15" fmla="*/ 0 60000 65536"/>
                  <a:gd name="T16" fmla="*/ 0 60000 65536"/>
                  <a:gd name="T17" fmla="*/ 0 60000 65536"/>
                  <a:gd name="T18" fmla="*/ 0 60000 65536"/>
                  <a:gd name="T19" fmla="*/ 0 60000 65536"/>
                  <a:gd name="T20" fmla="*/ 0 60000 65536"/>
                  <a:gd name="T21" fmla="*/ 0 w 58"/>
                  <a:gd name="T22" fmla="*/ 0 h 27"/>
                  <a:gd name="T23" fmla="*/ 58 w 5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27">
                    <a:moveTo>
                      <a:pt x="36" y="5"/>
                    </a:moveTo>
                    <a:lnTo>
                      <a:pt x="47" y="0"/>
                    </a:lnTo>
                    <a:lnTo>
                      <a:pt x="0" y="0"/>
                    </a:lnTo>
                    <a:lnTo>
                      <a:pt x="0" y="27"/>
                    </a:lnTo>
                    <a:lnTo>
                      <a:pt x="47" y="27"/>
                    </a:lnTo>
                    <a:lnTo>
                      <a:pt x="58" y="21"/>
                    </a:lnTo>
                    <a:lnTo>
                      <a:pt x="36" y="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50" name="Freeform 360"/>
              <p:cNvSpPr>
                <a:spLocks/>
              </p:cNvSpPr>
              <p:nvPr/>
            </p:nvSpPr>
            <p:spPr bwMode="auto">
              <a:xfrm>
                <a:off x="4908" y="2111"/>
                <a:ext cx="10"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w 30"/>
                  <a:gd name="T15" fmla="*/ 0 h 42"/>
                  <a:gd name="T16" fmla="*/ 0 w 30"/>
                  <a:gd name="T17" fmla="*/ 0 h 42"/>
                  <a:gd name="T18" fmla="*/ 0 w 30"/>
                  <a:gd name="T19" fmla="*/ 0 h 42"/>
                  <a:gd name="T20" fmla="*/ 0 w 30"/>
                  <a:gd name="T21" fmla="*/ 0 h 42"/>
                  <a:gd name="T22" fmla="*/ 0 w 30"/>
                  <a:gd name="T23" fmla="*/ 0 h 42"/>
                  <a:gd name="T24" fmla="*/ 0 w 30"/>
                  <a:gd name="T25" fmla="*/ 0 h 42"/>
                  <a:gd name="T26" fmla="*/ 0 w 30"/>
                  <a:gd name="T27" fmla="*/ 0 h 42"/>
                  <a:gd name="T28" fmla="*/ 0 w 30"/>
                  <a:gd name="T29" fmla="*/ 0 h 42"/>
                  <a:gd name="T30" fmla="*/ 0 w 30"/>
                  <a:gd name="T31" fmla="*/ 0 h 42"/>
                  <a:gd name="T32" fmla="*/ 0 w 30"/>
                  <a:gd name="T33" fmla="*/ 0 h 42"/>
                  <a:gd name="T34" fmla="*/ 0 w 30"/>
                  <a:gd name="T35" fmla="*/ 0 h 42"/>
                  <a:gd name="T36" fmla="*/ 0 w 30"/>
                  <a:gd name="T37" fmla="*/ 0 h 42"/>
                  <a:gd name="T38" fmla="*/ 0 w 30"/>
                  <a:gd name="T39" fmla="*/ 0 h 42"/>
                  <a:gd name="T40" fmla="*/ 0 w 30"/>
                  <a:gd name="T41" fmla="*/ 0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
                  <a:gd name="T64" fmla="*/ 0 h 42"/>
                  <a:gd name="T65" fmla="*/ 30 w 30"/>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 h="42">
                    <a:moveTo>
                      <a:pt x="18" y="26"/>
                    </a:moveTo>
                    <a:lnTo>
                      <a:pt x="14" y="2"/>
                    </a:lnTo>
                    <a:lnTo>
                      <a:pt x="7" y="6"/>
                    </a:lnTo>
                    <a:lnTo>
                      <a:pt x="2" y="13"/>
                    </a:lnTo>
                    <a:lnTo>
                      <a:pt x="0" y="21"/>
                    </a:lnTo>
                    <a:lnTo>
                      <a:pt x="2" y="25"/>
                    </a:lnTo>
                    <a:lnTo>
                      <a:pt x="3" y="30"/>
                    </a:lnTo>
                    <a:lnTo>
                      <a:pt x="3" y="32"/>
                    </a:lnTo>
                    <a:lnTo>
                      <a:pt x="3" y="27"/>
                    </a:lnTo>
                    <a:lnTo>
                      <a:pt x="4" y="26"/>
                    </a:lnTo>
                    <a:lnTo>
                      <a:pt x="26" y="42"/>
                    </a:lnTo>
                    <a:lnTo>
                      <a:pt x="29" y="34"/>
                    </a:lnTo>
                    <a:lnTo>
                      <a:pt x="30" y="26"/>
                    </a:lnTo>
                    <a:lnTo>
                      <a:pt x="27" y="22"/>
                    </a:lnTo>
                    <a:lnTo>
                      <a:pt x="27" y="19"/>
                    </a:lnTo>
                    <a:lnTo>
                      <a:pt x="27" y="18"/>
                    </a:lnTo>
                    <a:lnTo>
                      <a:pt x="26" y="22"/>
                    </a:lnTo>
                    <a:lnTo>
                      <a:pt x="23" y="25"/>
                    </a:lnTo>
                    <a:lnTo>
                      <a:pt x="23" y="26"/>
                    </a:lnTo>
                    <a:lnTo>
                      <a:pt x="18" y="0"/>
                    </a:lnTo>
                    <a:lnTo>
                      <a:pt x="18"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51" name="Freeform 361"/>
              <p:cNvSpPr>
                <a:spLocks/>
              </p:cNvSpPr>
              <p:nvPr/>
            </p:nvSpPr>
            <p:spPr bwMode="auto">
              <a:xfrm>
                <a:off x="4897" y="2111"/>
                <a:ext cx="17" cy="8"/>
              </a:xfrm>
              <a:custGeom>
                <a:avLst/>
                <a:gdLst>
                  <a:gd name="T0" fmla="*/ 0 w 52"/>
                  <a:gd name="T1" fmla="*/ 0 h 26"/>
                  <a:gd name="T2" fmla="*/ 0 w 52"/>
                  <a:gd name="T3" fmla="*/ 0 h 26"/>
                  <a:gd name="T4" fmla="*/ 0 w 52"/>
                  <a:gd name="T5" fmla="*/ 0 h 26"/>
                  <a:gd name="T6" fmla="*/ 0 w 52"/>
                  <a:gd name="T7" fmla="*/ 0 h 26"/>
                  <a:gd name="T8" fmla="*/ 0 w 52"/>
                  <a:gd name="T9" fmla="*/ 0 h 26"/>
                  <a:gd name="T10" fmla="*/ 0 w 52"/>
                  <a:gd name="T11" fmla="*/ 0 h 26"/>
                  <a:gd name="T12" fmla="*/ 0 w 52"/>
                  <a:gd name="T13" fmla="*/ 0 h 26"/>
                  <a:gd name="T14" fmla="*/ 0 60000 65536"/>
                  <a:gd name="T15" fmla="*/ 0 60000 65536"/>
                  <a:gd name="T16" fmla="*/ 0 60000 65536"/>
                  <a:gd name="T17" fmla="*/ 0 60000 65536"/>
                  <a:gd name="T18" fmla="*/ 0 60000 65536"/>
                  <a:gd name="T19" fmla="*/ 0 60000 65536"/>
                  <a:gd name="T20" fmla="*/ 0 60000 65536"/>
                  <a:gd name="T21" fmla="*/ 0 w 52"/>
                  <a:gd name="T22" fmla="*/ 0 h 26"/>
                  <a:gd name="T23" fmla="*/ 52 w 52"/>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26">
                    <a:moveTo>
                      <a:pt x="10" y="26"/>
                    </a:moveTo>
                    <a:lnTo>
                      <a:pt x="4" y="26"/>
                    </a:lnTo>
                    <a:lnTo>
                      <a:pt x="52" y="26"/>
                    </a:lnTo>
                    <a:lnTo>
                      <a:pt x="52" y="0"/>
                    </a:lnTo>
                    <a:lnTo>
                      <a:pt x="4" y="0"/>
                    </a:lnTo>
                    <a:lnTo>
                      <a:pt x="0" y="2"/>
                    </a:lnTo>
                    <a:lnTo>
                      <a:pt x="10"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52" name="Freeform 362"/>
              <p:cNvSpPr>
                <a:spLocks/>
              </p:cNvSpPr>
              <p:nvPr/>
            </p:nvSpPr>
            <p:spPr bwMode="auto">
              <a:xfrm>
                <a:off x="4896" y="2122"/>
                <a:ext cx="17" cy="1"/>
              </a:xfrm>
              <a:custGeom>
                <a:avLst/>
                <a:gdLst>
                  <a:gd name="T0" fmla="*/ 0 w 50"/>
                  <a:gd name="T1" fmla="*/ 0 h 2"/>
                  <a:gd name="T2" fmla="*/ 0 w 50"/>
                  <a:gd name="T3" fmla="*/ 0 h 2"/>
                  <a:gd name="T4" fmla="*/ 0 w 50"/>
                  <a:gd name="T5" fmla="*/ 0 h 2"/>
                  <a:gd name="T6" fmla="*/ 0 w 50"/>
                  <a:gd name="T7" fmla="*/ 1 h 2"/>
                  <a:gd name="T8" fmla="*/ 0 w 50"/>
                  <a:gd name="T9" fmla="*/ 1 h 2"/>
                  <a:gd name="T10" fmla="*/ 0 w 50"/>
                  <a:gd name="T11" fmla="*/ 1 h 2"/>
                  <a:gd name="T12" fmla="*/ 0 w 50"/>
                  <a:gd name="T13" fmla="*/ 1 h 2"/>
                  <a:gd name="T14" fmla="*/ 0 w 50"/>
                  <a:gd name="T15" fmla="*/ 0 h 2"/>
                  <a:gd name="T16" fmla="*/ 0 w 50"/>
                  <a:gd name="T17" fmla="*/ 0 h 2"/>
                  <a:gd name="T18" fmla="*/ 0 w 50"/>
                  <a:gd name="T19" fmla="*/ 0 h 2"/>
                  <a:gd name="T20" fmla="*/ 0 w 50"/>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2"/>
                  <a:gd name="T35" fmla="*/ 50 w 50"/>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2">
                    <a:moveTo>
                      <a:pt x="3" y="0"/>
                    </a:moveTo>
                    <a:lnTo>
                      <a:pt x="3" y="0"/>
                    </a:lnTo>
                    <a:lnTo>
                      <a:pt x="1" y="0"/>
                    </a:lnTo>
                    <a:lnTo>
                      <a:pt x="1" y="2"/>
                    </a:lnTo>
                    <a:lnTo>
                      <a:pt x="0" y="2"/>
                    </a:lnTo>
                    <a:lnTo>
                      <a:pt x="46" y="2"/>
                    </a:lnTo>
                    <a:lnTo>
                      <a:pt x="48" y="2"/>
                    </a:lnTo>
                    <a:lnTo>
                      <a:pt x="49" y="0"/>
                    </a:lnTo>
                    <a:lnTo>
                      <a:pt x="50" y="0"/>
                    </a:lnTo>
                    <a:lnTo>
                      <a:pt x="3"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53" name="Freeform 363"/>
              <p:cNvSpPr>
                <a:spLocks/>
              </p:cNvSpPr>
              <p:nvPr/>
            </p:nvSpPr>
            <p:spPr bwMode="auto">
              <a:xfrm>
                <a:off x="4894" y="2118"/>
                <a:ext cx="6" cy="9"/>
              </a:xfrm>
              <a:custGeom>
                <a:avLst/>
                <a:gdLst>
                  <a:gd name="T0" fmla="*/ 0 w 17"/>
                  <a:gd name="T1" fmla="*/ 0 h 28"/>
                  <a:gd name="T2" fmla="*/ 0 w 17"/>
                  <a:gd name="T3" fmla="*/ 0 h 28"/>
                  <a:gd name="T4" fmla="*/ 0 w 17"/>
                  <a:gd name="T5" fmla="*/ 0 h 28"/>
                  <a:gd name="T6" fmla="*/ 0 w 17"/>
                  <a:gd name="T7" fmla="*/ 0 h 28"/>
                  <a:gd name="T8" fmla="*/ 0 w 17"/>
                  <a:gd name="T9" fmla="*/ 0 h 28"/>
                  <a:gd name="T10" fmla="*/ 0 w 17"/>
                  <a:gd name="T11" fmla="*/ 0 h 28"/>
                  <a:gd name="T12" fmla="*/ 0 w 17"/>
                  <a:gd name="T13" fmla="*/ 0 h 28"/>
                  <a:gd name="T14" fmla="*/ 0 w 17"/>
                  <a:gd name="T15" fmla="*/ 0 h 28"/>
                  <a:gd name="T16" fmla="*/ 0 w 17"/>
                  <a:gd name="T17" fmla="*/ 0 h 28"/>
                  <a:gd name="T18" fmla="*/ 0 w 17"/>
                  <a:gd name="T19" fmla="*/ 0 h 28"/>
                  <a:gd name="T20" fmla="*/ 0 w 17"/>
                  <a:gd name="T21" fmla="*/ 0 h 28"/>
                  <a:gd name="T22" fmla="*/ 0 w 17"/>
                  <a:gd name="T23" fmla="*/ 0 h 28"/>
                  <a:gd name="T24" fmla="*/ 0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28"/>
                  <a:gd name="T41" fmla="*/ 17 w 17"/>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28">
                    <a:moveTo>
                      <a:pt x="7" y="1"/>
                    </a:moveTo>
                    <a:lnTo>
                      <a:pt x="12" y="27"/>
                    </a:lnTo>
                    <a:lnTo>
                      <a:pt x="17" y="24"/>
                    </a:lnTo>
                    <a:lnTo>
                      <a:pt x="15" y="25"/>
                    </a:lnTo>
                    <a:lnTo>
                      <a:pt x="10" y="27"/>
                    </a:lnTo>
                    <a:lnTo>
                      <a:pt x="10" y="0"/>
                    </a:lnTo>
                    <a:lnTo>
                      <a:pt x="3" y="1"/>
                    </a:lnTo>
                    <a:lnTo>
                      <a:pt x="2" y="2"/>
                    </a:lnTo>
                    <a:lnTo>
                      <a:pt x="3" y="2"/>
                    </a:lnTo>
                    <a:lnTo>
                      <a:pt x="0" y="2"/>
                    </a:lnTo>
                    <a:lnTo>
                      <a:pt x="7" y="28"/>
                    </a:lnTo>
                    <a:lnTo>
                      <a:pt x="7"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54" name="Freeform 364"/>
              <p:cNvSpPr>
                <a:spLocks/>
              </p:cNvSpPr>
              <p:nvPr/>
            </p:nvSpPr>
            <p:spPr bwMode="auto">
              <a:xfrm>
                <a:off x="4896" y="2118"/>
                <a:ext cx="18" cy="9"/>
              </a:xfrm>
              <a:custGeom>
                <a:avLst/>
                <a:gdLst>
                  <a:gd name="T0" fmla="*/ 0 w 52"/>
                  <a:gd name="T1" fmla="*/ 0 h 27"/>
                  <a:gd name="T2" fmla="*/ 0 w 52"/>
                  <a:gd name="T3" fmla="*/ 0 h 27"/>
                  <a:gd name="T4" fmla="*/ 0 w 52"/>
                  <a:gd name="T5" fmla="*/ 0 h 27"/>
                  <a:gd name="T6" fmla="*/ 0 w 52"/>
                  <a:gd name="T7" fmla="*/ 0 h 27"/>
                  <a:gd name="T8" fmla="*/ 0 w 52"/>
                  <a:gd name="T9" fmla="*/ 0 h 27"/>
                  <a:gd name="T10" fmla="*/ 0 w 52"/>
                  <a:gd name="T11" fmla="*/ 0 h 27"/>
                  <a:gd name="T12" fmla="*/ 0 w 52"/>
                  <a:gd name="T13" fmla="*/ 0 h 27"/>
                  <a:gd name="T14" fmla="*/ 0 60000 65536"/>
                  <a:gd name="T15" fmla="*/ 0 60000 65536"/>
                  <a:gd name="T16" fmla="*/ 0 60000 65536"/>
                  <a:gd name="T17" fmla="*/ 0 60000 65536"/>
                  <a:gd name="T18" fmla="*/ 0 60000 65536"/>
                  <a:gd name="T19" fmla="*/ 0 60000 65536"/>
                  <a:gd name="T20" fmla="*/ 0 60000 65536"/>
                  <a:gd name="T21" fmla="*/ 0 w 52"/>
                  <a:gd name="T22" fmla="*/ 0 h 27"/>
                  <a:gd name="T23" fmla="*/ 52 w 52"/>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27">
                    <a:moveTo>
                      <a:pt x="41" y="1"/>
                    </a:moveTo>
                    <a:lnTo>
                      <a:pt x="46" y="0"/>
                    </a:lnTo>
                    <a:lnTo>
                      <a:pt x="0" y="0"/>
                    </a:lnTo>
                    <a:lnTo>
                      <a:pt x="0" y="27"/>
                    </a:lnTo>
                    <a:lnTo>
                      <a:pt x="46" y="27"/>
                    </a:lnTo>
                    <a:lnTo>
                      <a:pt x="52" y="26"/>
                    </a:lnTo>
                    <a:lnTo>
                      <a:pt x="41"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55" name="Freeform 365"/>
              <p:cNvSpPr>
                <a:spLocks/>
              </p:cNvSpPr>
              <p:nvPr/>
            </p:nvSpPr>
            <p:spPr bwMode="auto">
              <a:xfrm>
                <a:off x="4910" y="2118"/>
                <a:ext cx="5" cy="9"/>
              </a:xfrm>
              <a:custGeom>
                <a:avLst/>
                <a:gdLst>
                  <a:gd name="T0" fmla="*/ 0 w 15"/>
                  <a:gd name="T1" fmla="*/ 0 h 27"/>
                  <a:gd name="T2" fmla="*/ 0 w 15"/>
                  <a:gd name="T3" fmla="*/ 0 h 27"/>
                  <a:gd name="T4" fmla="*/ 0 w 15"/>
                  <a:gd name="T5" fmla="*/ 0 h 27"/>
                  <a:gd name="T6" fmla="*/ 0 w 15"/>
                  <a:gd name="T7" fmla="*/ 0 h 27"/>
                  <a:gd name="T8" fmla="*/ 0 w 15"/>
                  <a:gd name="T9" fmla="*/ 0 h 27"/>
                  <a:gd name="T10" fmla="*/ 0 w 15"/>
                  <a:gd name="T11" fmla="*/ 0 h 27"/>
                  <a:gd name="T12" fmla="*/ 0 w 15"/>
                  <a:gd name="T13" fmla="*/ 0 h 27"/>
                  <a:gd name="T14" fmla="*/ 0 w 15"/>
                  <a:gd name="T15" fmla="*/ 0 h 27"/>
                  <a:gd name="T16" fmla="*/ 0 w 15"/>
                  <a:gd name="T17" fmla="*/ 0 h 27"/>
                  <a:gd name="T18" fmla="*/ 0 w 15"/>
                  <a:gd name="T19" fmla="*/ 0 h 27"/>
                  <a:gd name="T20" fmla="*/ 0 w 15"/>
                  <a:gd name="T21" fmla="*/ 0 h 27"/>
                  <a:gd name="T22" fmla="*/ 0 w 15"/>
                  <a:gd name="T23" fmla="*/ 0 h 27"/>
                  <a:gd name="T24" fmla="*/ 0 w 15"/>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27"/>
                  <a:gd name="T41" fmla="*/ 15 w 15"/>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27">
                    <a:moveTo>
                      <a:pt x="9" y="27"/>
                    </a:moveTo>
                    <a:lnTo>
                      <a:pt x="9" y="0"/>
                    </a:lnTo>
                    <a:lnTo>
                      <a:pt x="2" y="1"/>
                    </a:lnTo>
                    <a:lnTo>
                      <a:pt x="1" y="2"/>
                    </a:lnTo>
                    <a:lnTo>
                      <a:pt x="2" y="2"/>
                    </a:lnTo>
                    <a:lnTo>
                      <a:pt x="0" y="2"/>
                    </a:lnTo>
                    <a:lnTo>
                      <a:pt x="11" y="27"/>
                    </a:lnTo>
                    <a:lnTo>
                      <a:pt x="12" y="27"/>
                    </a:lnTo>
                    <a:lnTo>
                      <a:pt x="15" y="24"/>
                    </a:lnTo>
                    <a:lnTo>
                      <a:pt x="15" y="25"/>
                    </a:lnTo>
                    <a:lnTo>
                      <a:pt x="9" y="27"/>
                    </a:lnTo>
                    <a:lnTo>
                      <a:pt x="9" y="0"/>
                    </a:lnTo>
                    <a:lnTo>
                      <a:pt x="9"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56" name="Freeform 366"/>
              <p:cNvSpPr>
                <a:spLocks/>
              </p:cNvSpPr>
              <p:nvPr/>
            </p:nvSpPr>
            <p:spPr bwMode="auto">
              <a:xfrm>
                <a:off x="4897" y="2118"/>
                <a:ext cx="16" cy="9"/>
              </a:xfrm>
              <a:custGeom>
                <a:avLst/>
                <a:gdLst>
                  <a:gd name="T0" fmla="*/ 0 w 47"/>
                  <a:gd name="T1" fmla="*/ 0 h 27"/>
                  <a:gd name="T2" fmla="*/ 0 w 47"/>
                  <a:gd name="T3" fmla="*/ 0 h 27"/>
                  <a:gd name="T4" fmla="*/ 0 w 47"/>
                  <a:gd name="T5" fmla="*/ 0 h 27"/>
                  <a:gd name="T6" fmla="*/ 0 w 47"/>
                  <a:gd name="T7" fmla="*/ 0 h 27"/>
                  <a:gd name="T8" fmla="*/ 0 w 47"/>
                  <a:gd name="T9" fmla="*/ 0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0" y="27"/>
                    </a:moveTo>
                    <a:lnTo>
                      <a:pt x="0" y="27"/>
                    </a:lnTo>
                    <a:lnTo>
                      <a:pt x="47" y="27"/>
                    </a:lnTo>
                    <a:lnTo>
                      <a:pt x="47" y="0"/>
                    </a:lnTo>
                    <a:lnTo>
                      <a:pt x="0" y="0"/>
                    </a:lnTo>
                    <a:lnTo>
                      <a:pt x="0"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57" name="Freeform 367"/>
              <p:cNvSpPr>
                <a:spLocks/>
              </p:cNvSpPr>
              <p:nvPr/>
            </p:nvSpPr>
            <p:spPr bwMode="auto">
              <a:xfrm>
                <a:off x="4901" y="2108"/>
                <a:ext cx="33" cy="7"/>
              </a:xfrm>
              <a:custGeom>
                <a:avLst/>
                <a:gdLst>
                  <a:gd name="T0" fmla="*/ 0 w 99"/>
                  <a:gd name="T1" fmla="*/ 0 h 22"/>
                  <a:gd name="T2" fmla="*/ 0 w 99"/>
                  <a:gd name="T3" fmla="*/ 0 h 22"/>
                  <a:gd name="T4" fmla="*/ 0 w 99"/>
                  <a:gd name="T5" fmla="*/ 0 h 22"/>
                  <a:gd name="T6" fmla="*/ 0 w 99"/>
                  <a:gd name="T7" fmla="*/ 0 h 22"/>
                  <a:gd name="T8" fmla="*/ 0 w 99"/>
                  <a:gd name="T9" fmla="*/ 0 h 22"/>
                  <a:gd name="T10" fmla="*/ 0 w 99"/>
                  <a:gd name="T11" fmla="*/ 0 h 22"/>
                  <a:gd name="T12" fmla="*/ 0 w 99"/>
                  <a:gd name="T13" fmla="*/ 0 h 22"/>
                  <a:gd name="T14" fmla="*/ 0 w 99"/>
                  <a:gd name="T15" fmla="*/ 0 h 22"/>
                  <a:gd name="T16" fmla="*/ 0 w 99"/>
                  <a:gd name="T17" fmla="*/ 0 h 22"/>
                  <a:gd name="T18" fmla="*/ 0 w 99"/>
                  <a:gd name="T19" fmla="*/ 0 h 22"/>
                  <a:gd name="T20" fmla="*/ 0 w 99"/>
                  <a:gd name="T21" fmla="*/ 0 h 22"/>
                  <a:gd name="T22" fmla="*/ 0 w 99"/>
                  <a:gd name="T23" fmla="*/ 0 h 22"/>
                  <a:gd name="T24" fmla="*/ 0 w 99"/>
                  <a:gd name="T25" fmla="*/ 0 h 22"/>
                  <a:gd name="T26" fmla="*/ 0 w 99"/>
                  <a:gd name="T27" fmla="*/ 0 h 22"/>
                  <a:gd name="T28" fmla="*/ 0 w 99"/>
                  <a:gd name="T29" fmla="*/ 0 h 22"/>
                  <a:gd name="T30" fmla="*/ 0 w 99"/>
                  <a:gd name="T31" fmla="*/ 0 h 22"/>
                  <a:gd name="T32" fmla="*/ 0 w 99"/>
                  <a:gd name="T33" fmla="*/ 0 h 22"/>
                  <a:gd name="T34" fmla="*/ 0 w 99"/>
                  <a:gd name="T35" fmla="*/ 0 h 22"/>
                  <a:gd name="T36" fmla="*/ 0 w 99"/>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22"/>
                  <a:gd name="T59" fmla="*/ 99 w 99"/>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22">
                    <a:moveTo>
                      <a:pt x="51" y="0"/>
                    </a:moveTo>
                    <a:lnTo>
                      <a:pt x="47" y="6"/>
                    </a:lnTo>
                    <a:lnTo>
                      <a:pt x="43" y="10"/>
                    </a:lnTo>
                    <a:lnTo>
                      <a:pt x="38" y="14"/>
                    </a:lnTo>
                    <a:lnTo>
                      <a:pt x="31" y="16"/>
                    </a:lnTo>
                    <a:lnTo>
                      <a:pt x="23" y="19"/>
                    </a:lnTo>
                    <a:lnTo>
                      <a:pt x="16" y="21"/>
                    </a:lnTo>
                    <a:lnTo>
                      <a:pt x="8" y="22"/>
                    </a:lnTo>
                    <a:lnTo>
                      <a:pt x="0" y="22"/>
                    </a:lnTo>
                    <a:lnTo>
                      <a:pt x="47" y="22"/>
                    </a:lnTo>
                    <a:lnTo>
                      <a:pt x="55" y="22"/>
                    </a:lnTo>
                    <a:lnTo>
                      <a:pt x="63" y="21"/>
                    </a:lnTo>
                    <a:lnTo>
                      <a:pt x="70" y="19"/>
                    </a:lnTo>
                    <a:lnTo>
                      <a:pt x="78" y="16"/>
                    </a:lnTo>
                    <a:lnTo>
                      <a:pt x="85" y="14"/>
                    </a:lnTo>
                    <a:lnTo>
                      <a:pt x="90" y="10"/>
                    </a:lnTo>
                    <a:lnTo>
                      <a:pt x="95" y="6"/>
                    </a:lnTo>
                    <a:lnTo>
                      <a:pt x="99" y="0"/>
                    </a:lnTo>
                    <a:lnTo>
                      <a:pt x="51"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58" name="Freeform 368"/>
              <p:cNvSpPr>
                <a:spLocks/>
              </p:cNvSpPr>
              <p:nvPr/>
            </p:nvSpPr>
            <p:spPr bwMode="auto">
              <a:xfrm>
                <a:off x="4901" y="2106"/>
                <a:ext cx="21" cy="14"/>
              </a:xfrm>
              <a:custGeom>
                <a:avLst/>
                <a:gdLst>
                  <a:gd name="T0" fmla="*/ 0 w 63"/>
                  <a:gd name="T1" fmla="*/ 0 h 40"/>
                  <a:gd name="T2" fmla="*/ 0 w 63"/>
                  <a:gd name="T3" fmla="*/ 0 h 40"/>
                  <a:gd name="T4" fmla="*/ 0 w 63"/>
                  <a:gd name="T5" fmla="*/ 0 h 40"/>
                  <a:gd name="T6" fmla="*/ 0 w 63"/>
                  <a:gd name="T7" fmla="*/ 0 h 40"/>
                  <a:gd name="T8" fmla="*/ 0 w 63"/>
                  <a:gd name="T9" fmla="*/ 0 h 40"/>
                  <a:gd name="T10" fmla="*/ 0 w 63"/>
                  <a:gd name="T11" fmla="*/ 0 h 40"/>
                  <a:gd name="T12" fmla="*/ 0 w 63"/>
                  <a:gd name="T13" fmla="*/ 0 h 40"/>
                  <a:gd name="T14" fmla="*/ 0 w 63"/>
                  <a:gd name="T15" fmla="*/ 0 h 40"/>
                  <a:gd name="T16" fmla="*/ 0 w 63"/>
                  <a:gd name="T17" fmla="*/ 0 h 40"/>
                  <a:gd name="T18" fmla="*/ 0 w 63"/>
                  <a:gd name="T19" fmla="*/ 0 h 40"/>
                  <a:gd name="T20" fmla="*/ 0 w 63"/>
                  <a:gd name="T21" fmla="*/ 0 h 40"/>
                  <a:gd name="T22" fmla="*/ 0 w 63"/>
                  <a:gd name="T23" fmla="*/ 0 h 40"/>
                  <a:gd name="T24" fmla="*/ 0 w 63"/>
                  <a:gd name="T25" fmla="*/ 0 h 40"/>
                  <a:gd name="T26" fmla="*/ 0 w 63"/>
                  <a:gd name="T27" fmla="*/ 0 h 40"/>
                  <a:gd name="T28" fmla="*/ 0 w 63"/>
                  <a:gd name="T29" fmla="*/ 0 h 40"/>
                  <a:gd name="T30" fmla="*/ 0 w 63"/>
                  <a:gd name="T31" fmla="*/ 0 h 40"/>
                  <a:gd name="T32" fmla="*/ 0 w 63"/>
                  <a:gd name="T33" fmla="*/ 0 h 40"/>
                  <a:gd name="T34" fmla="*/ 0 w 63"/>
                  <a:gd name="T35" fmla="*/ 0 h 40"/>
                  <a:gd name="T36" fmla="*/ 0 w 63"/>
                  <a:gd name="T37" fmla="*/ 0 h 40"/>
                  <a:gd name="T38" fmla="*/ 0 w 63"/>
                  <a:gd name="T39" fmla="*/ 0 h 40"/>
                  <a:gd name="T40" fmla="*/ 0 w 63"/>
                  <a:gd name="T41" fmla="*/ 0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3"/>
                  <a:gd name="T64" fmla="*/ 0 h 40"/>
                  <a:gd name="T65" fmla="*/ 63 w 63"/>
                  <a:gd name="T66" fmla="*/ 40 h 4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3" h="40">
                    <a:moveTo>
                      <a:pt x="0" y="13"/>
                    </a:moveTo>
                    <a:lnTo>
                      <a:pt x="0" y="40"/>
                    </a:lnTo>
                    <a:lnTo>
                      <a:pt x="9" y="39"/>
                    </a:lnTo>
                    <a:lnTo>
                      <a:pt x="17" y="39"/>
                    </a:lnTo>
                    <a:lnTo>
                      <a:pt x="27" y="36"/>
                    </a:lnTo>
                    <a:lnTo>
                      <a:pt x="35" y="34"/>
                    </a:lnTo>
                    <a:lnTo>
                      <a:pt x="43" y="31"/>
                    </a:lnTo>
                    <a:lnTo>
                      <a:pt x="51" y="26"/>
                    </a:lnTo>
                    <a:lnTo>
                      <a:pt x="58" y="19"/>
                    </a:lnTo>
                    <a:lnTo>
                      <a:pt x="63" y="9"/>
                    </a:lnTo>
                    <a:lnTo>
                      <a:pt x="39" y="0"/>
                    </a:lnTo>
                    <a:lnTo>
                      <a:pt x="38" y="3"/>
                    </a:lnTo>
                    <a:lnTo>
                      <a:pt x="35" y="5"/>
                    </a:lnTo>
                    <a:lnTo>
                      <a:pt x="31" y="8"/>
                    </a:lnTo>
                    <a:lnTo>
                      <a:pt x="25" y="9"/>
                    </a:lnTo>
                    <a:lnTo>
                      <a:pt x="20" y="12"/>
                    </a:lnTo>
                    <a:lnTo>
                      <a:pt x="13" y="13"/>
                    </a:lnTo>
                    <a:lnTo>
                      <a:pt x="6" y="13"/>
                    </a:lnTo>
                    <a:lnTo>
                      <a:pt x="0" y="13"/>
                    </a:lnTo>
                    <a:lnTo>
                      <a:pt x="0" y="40"/>
                    </a:lnTo>
                    <a:lnTo>
                      <a:pt x="0" y="1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59" name="Freeform 369"/>
              <p:cNvSpPr>
                <a:spLocks/>
              </p:cNvSpPr>
              <p:nvPr/>
            </p:nvSpPr>
            <p:spPr bwMode="auto">
              <a:xfrm>
                <a:off x="4901" y="2111"/>
                <a:ext cx="16" cy="9"/>
              </a:xfrm>
              <a:custGeom>
                <a:avLst/>
                <a:gdLst>
                  <a:gd name="T0" fmla="*/ 0 w 47"/>
                  <a:gd name="T1" fmla="*/ 0 h 27"/>
                  <a:gd name="T2" fmla="*/ 0 w 47"/>
                  <a:gd name="T3" fmla="*/ 0 h 27"/>
                  <a:gd name="T4" fmla="*/ 0 w 47"/>
                  <a:gd name="T5" fmla="*/ 0 h 27"/>
                  <a:gd name="T6" fmla="*/ 0 w 47"/>
                  <a:gd name="T7" fmla="*/ 0 h 27"/>
                  <a:gd name="T8" fmla="*/ 0 w 47"/>
                  <a:gd name="T9" fmla="*/ 0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47" y="0"/>
                    </a:moveTo>
                    <a:lnTo>
                      <a:pt x="47" y="0"/>
                    </a:lnTo>
                    <a:lnTo>
                      <a:pt x="0" y="0"/>
                    </a:lnTo>
                    <a:lnTo>
                      <a:pt x="0" y="27"/>
                    </a:lnTo>
                    <a:lnTo>
                      <a:pt x="47" y="27"/>
                    </a:lnTo>
                    <a:lnTo>
                      <a:pt x="47"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60" name="Freeform 370"/>
              <p:cNvSpPr>
                <a:spLocks/>
              </p:cNvSpPr>
              <p:nvPr/>
            </p:nvSpPr>
            <p:spPr bwMode="auto">
              <a:xfrm>
                <a:off x="4917" y="2104"/>
                <a:ext cx="21" cy="16"/>
              </a:xfrm>
              <a:custGeom>
                <a:avLst/>
                <a:gdLst>
                  <a:gd name="T0" fmla="*/ 0 w 64"/>
                  <a:gd name="T1" fmla="*/ 0 h 48"/>
                  <a:gd name="T2" fmla="*/ 0 w 64"/>
                  <a:gd name="T3" fmla="*/ 0 h 48"/>
                  <a:gd name="T4" fmla="*/ 0 w 64"/>
                  <a:gd name="T5" fmla="*/ 0 h 48"/>
                  <a:gd name="T6" fmla="*/ 0 w 64"/>
                  <a:gd name="T7" fmla="*/ 0 h 48"/>
                  <a:gd name="T8" fmla="*/ 0 w 64"/>
                  <a:gd name="T9" fmla="*/ 0 h 48"/>
                  <a:gd name="T10" fmla="*/ 0 w 64"/>
                  <a:gd name="T11" fmla="*/ 0 h 48"/>
                  <a:gd name="T12" fmla="*/ 0 w 64"/>
                  <a:gd name="T13" fmla="*/ 0 h 48"/>
                  <a:gd name="T14" fmla="*/ 0 w 64"/>
                  <a:gd name="T15" fmla="*/ 0 h 48"/>
                  <a:gd name="T16" fmla="*/ 0 w 64"/>
                  <a:gd name="T17" fmla="*/ 0 h 48"/>
                  <a:gd name="T18" fmla="*/ 0 w 64"/>
                  <a:gd name="T19" fmla="*/ 0 h 48"/>
                  <a:gd name="T20" fmla="*/ 0 w 64"/>
                  <a:gd name="T21" fmla="*/ 0 h 48"/>
                  <a:gd name="T22" fmla="*/ 0 w 64"/>
                  <a:gd name="T23" fmla="*/ 0 h 48"/>
                  <a:gd name="T24" fmla="*/ 0 w 64"/>
                  <a:gd name="T25" fmla="*/ 0 h 48"/>
                  <a:gd name="T26" fmla="*/ 0 w 64"/>
                  <a:gd name="T27" fmla="*/ 0 h 48"/>
                  <a:gd name="T28" fmla="*/ 0 w 64"/>
                  <a:gd name="T29" fmla="*/ 0 h 48"/>
                  <a:gd name="T30" fmla="*/ 0 w 64"/>
                  <a:gd name="T31" fmla="*/ 0 h 48"/>
                  <a:gd name="T32" fmla="*/ 0 w 64"/>
                  <a:gd name="T33" fmla="*/ 0 h 48"/>
                  <a:gd name="T34" fmla="*/ 0 w 64"/>
                  <a:gd name="T35" fmla="*/ 0 h 48"/>
                  <a:gd name="T36" fmla="*/ 0 w 64"/>
                  <a:gd name="T37" fmla="*/ 0 h 48"/>
                  <a:gd name="T38" fmla="*/ 0 w 64"/>
                  <a:gd name="T39" fmla="*/ 0 h 48"/>
                  <a:gd name="T40" fmla="*/ 0 w 64"/>
                  <a:gd name="T41" fmla="*/ 0 h 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48"/>
                  <a:gd name="T65" fmla="*/ 64 w 64"/>
                  <a:gd name="T66" fmla="*/ 48 h 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48">
                    <a:moveTo>
                      <a:pt x="52" y="25"/>
                    </a:moveTo>
                    <a:lnTo>
                      <a:pt x="39" y="8"/>
                    </a:lnTo>
                    <a:lnTo>
                      <a:pt x="38" y="11"/>
                    </a:lnTo>
                    <a:lnTo>
                      <a:pt x="34" y="13"/>
                    </a:lnTo>
                    <a:lnTo>
                      <a:pt x="31" y="16"/>
                    </a:lnTo>
                    <a:lnTo>
                      <a:pt x="26" y="17"/>
                    </a:lnTo>
                    <a:lnTo>
                      <a:pt x="19" y="20"/>
                    </a:lnTo>
                    <a:lnTo>
                      <a:pt x="14" y="21"/>
                    </a:lnTo>
                    <a:lnTo>
                      <a:pt x="7" y="21"/>
                    </a:lnTo>
                    <a:lnTo>
                      <a:pt x="0" y="21"/>
                    </a:lnTo>
                    <a:lnTo>
                      <a:pt x="0" y="48"/>
                    </a:lnTo>
                    <a:lnTo>
                      <a:pt x="8" y="47"/>
                    </a:lnTo>
                    <a:lnTo>
                      <a:pt x="18" y="47"/>
                    </a:lnTo>
                    <a:lnTo>
                      <a:pt x="27" y="44"/>
                    </a:lnTo>
                    <a:lnTo>
                      <a:pt x="35" y="42"/>
                    </a:lnTo>
                    <a:lnTo>
                      <a:pt x="43" y="39"/>
                    </a:lnTo>
                    <a:lnTo>
                      <a:pt x="52" y="34"/>
                    </a:lnTo>
                    <a:lnTo>
                      <a:pt x="58" y="27"/>
                    </a:lnTo>
                    <a:lnTo>
                      <a:pt x="64" y="17"/>
                    </a:lnTo>
                    <a:lnTo>
                      <a:pt x="52" y="0"/>
                    </a:lnTo>
                    <a:lnTo>
                      <a:pt x="52"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61" name="Freeform 371"/>
              <p:cNvSpPr>
                <a:spLocks/>
              </p:cNvSpPr>
              <p:nvPr/>
            </p:nvSpPr>
            <p:spPr bwMode="auto">
              <a:xfrm>
                <a:off x="4914" y="2104"/>
                <a:ext cx="20" cy="8"/>
              </a:xfrm>
              <a:custGeom>
                <a:avLst/>
                <a:gdLst>
                  <a:gd name="T0" fmla="*/ 0 w 60"/>
                  <a:gd name="T1" fmla="*/ 0 h 25"/>
                  <a:gd name="T2" fmla="*/ 0 w 60"/>
                  <a:gd name="T3" fmla="*/ 0 h 25"/>
                  <a:gd name="T4" fmla="*/ 0 w 60"/>
                  <a:gd name="T5" fmla="*/ 0 h 25"/>
                  <a:gd name="T6" fmla="*/ 0 w 60"/>
                  <a:gd name="T7" fmla="*/ 0 h 25"/>
                  <a:gd name="T8" fmla="*/ 0 w 60"/>
                  <a:gd name="T9" fmla="*/ 0 h 25"/>
                  <a:gd name="T10" fmla="*/ 0 w 60"/>
                  <a:gd name="T11" fmla="*/ 0 h 25"/>
                  <a:gd name="T12" fmla="*/ 0 w 60"/>
                  <a:gd name="T13" fmla="*/ 0 h 25"/>
                  <a:gd name="T14" fmla="*/ 0 60000 65536"/>
                  <a:gd name="T15" fmla="*/ 0 60000 65536"/>
                  <a:gd name="T16" fmla="*/ 0 60000 65536"/>
                  <a:gd name="T17" fmla="*/ 0 60000 65536"/>
                  <a:gd name="T18" fmla="*/ 0 60000 65536"/>
                  <a:gd name="T19" fmla="*/ 0 60000 65536"/>
                  <a:gd name="T20" fmla="*/ 0 60000 65536"/>
                  <a:gd name="T21" fmla="*/ 0 w 60"/>
                  <a:gd name="T22" fmla="*/ 0 h 25"/>
                  <a:gd name="T23" fmla="*/ 60 w 6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5">
                    <a:moveTo>
                      <a:pt x="24" y="17"/>
                    </a:moveTo>
                    <a:lnTo>
                      <a:pt x="12" y="25"/>
                    </a:lnTo>
                    <a:lnTo>
                      <a:pt x="60" y="25"/>
                    </a:lnTo>
                    <a:lnTo>
                      <a:pt x="60" y="0"/>
                    </a:lnTo>
                    <a:lnTo>
                      <a:pt x="12" y="0"/>
                    </a:lnTo>
                    <a:lnTo>
                      <a:pt x="0" y="8"/>
                    </a:lnTo>
                    <a:lnTo>
                      <a:pt x="24" y="1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62" name="Freeform 372"/>
              <p:cNvSpPr>
                <a:spLocks/>
              </p:cNvSpPr>
              <p:nvPr/>
            </p:nvSpPr>
            <p:spPr bwMode="auto">
              <a:xfrm>
                <a:off x="4861" y="2130"/>
                <a:ext cx="40" cy="4"/>
              </a:xfrm>
              <a:custGeom>
                <a:avLst/>
                <a:gdLst>
                  <a:gd name="T0" fmla="*/ 0 w 122"/>
                  <a:gd name="T1" fmla="*/ 0 h 12"/>
                  <a:gd name="T2" fmla="*/ 0 w 122"/>
                  <a:gd name="T3" fmla="*/ 0 h 12"/>
                  <a:gd name="T4" fmla="*/ 0 w 122"/>
                  <a:gd name="T5" fmla="*/ 0 h 12"/>
                  <a:gd name="T6" fmla="*/ 0 w 122"/>
                  <a:gd name="T7" fmla="*/ 0 h 12"/>
                  <a:gd name="T8" fmla="*/ 0 w 122"/>
                  <a:gd name="T9" fmla="*/ 0 h 12"/>
                  <a:gd name="T10" fmla="*/ 0 w 122"/>
                  <a:gd name="T11" fmla="*/ 0 h 12"/>
                  <a:gd name="T12" fmla="*/ 0 w 122"/>
                  <a:gd name="T13" fmla="*/ 0 h 12"/>
                  <a:gd name="T14" fmla="*/ 0 w 122"/>
                  <a:gd name="T15" fmla="*/ 0 h 12"/>
                  <a:gd name="T16" fmla="*/ 0 w 122"/>
                  <a:gd name="T17" fmla="*/ 0 h 12"/>
                  <a:gd name="T18" fmla="*/ 0 w 122"/>
                  <a:gd name="T19" fmla="*/ 0 h 12"/>
                  <a:gd name="T20" fmla="*/ 0 w 122"/>
                  <a:gd name="T21" fmla="*/ 0 h 12"/>
                  <a:gd name="T22" fmla="*/ 0 w 122"/>
                  <a:gd name="T23" fmla="*/ 0 h 12"/>
                  <a:gd name="T24" fmla="*/ 0 w 122"/>
                  <a:gd name="T25" fmla="*/ 0 h 12"/>
                  <a:gd name="T26" fmla="*/ 0 w 122"/>
                  <a:gd name="T27" fmla="*/ 0 h 12"/>
                  <a:gd name="T28" fmla="*/ 0 w 122"/>
                  <a:gd name="T29" fmla="*/ 0 h 12"/>
                  <a:gd name="T30" fmla="*/ 0 w 122"/>
                  <a:gd name="T31" fmla="*/ 0 h 12"/>
                  <a:gd name="T32" fmla="*/ 0 w 122"/>
                  <a:gd name="T33" fmla="*/ 0 h 12"/>
                  <a:gd name="T34" fmla="*/ 0 w 122"/>
                  <a:gd name="T35" fmla="*/ 0 h 12"/>
                  <a:gd name="T36" fmla="*/ 0 w 122"/>
                  <a:gd name="T37" fmla="*/ 0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2"/>
                  <a:gd name="T58" fmla="*/ 0 h 12"/>
                  <a:gd name="T59" fmla="*/ 122 w 122"/>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2" h="12">
                    <a:moveTo>
                      <a:pt x="75" y="0"/>
                    </a:moveTo>
                    <a:lnTo>
                      <a:pt x="65" y="0"/>
                    </a:lnTo>
                    <a:lnTo>
                      <a:pt x="56" y="0"/>
                    </a:lnTo>
                    <a:lnTo>
                      <a:pt x="46" y="0"/>
                    </a:lnTo>
                    <a:lnTo>
                      <a:pt x="35" y="2"/>
                    </a:lnTo>
                    <a:lnTo>
                      <a:pt x="26" y="3"/>
                    </a:lnTo>
                    <a:lnTo>
                      <a:pt x="16" y="4"/>
                    </a:lnTo>
                    <a:lnTo>
                      <a:pt x="8" y="8"/>
                    </a:lnTo>
                    <a:lnTo>
                      <a:pt x="0" y="12"/>
                    </a:lnTo>
                    <a:lnTo>
                      <a:pt x="47" y="12"/>
                    </a:lnTo>
                    <a:lnTo>
                      <a:pt x="56" y="8"/>
                    </a:lnTo>
                    <a:lnTo>
                      <a:pt x="64" y="4"/>
                    </a:lnTo>
                    <a:lnTo>
                      <a:pt x="73" y="3"/>
                    </a:lnTo>
                    <a:lnTo>
                      <a:pt x="83" y="2"/>
                    </a:lnTo>
                    <a:lnTo>
                      <a:pt x="92" y="0"/>
                    </a:lnTo>
                    <a:lnTo>
                      <a:pt x="103" y="0"/>
                    </a:lnTo>
                    <a:lnTo>
                      <a:pt x="112" y="0"/>
                    </a:lnTo>
                    <a:lnTo>
                      <a:pt x="122" y="0"/>
                    </a:lnTo>
                    <a:lnTo>
                      <a:pt x="7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63" name="Freeform 373"/>
              <p:cNvSpPr>
                <a:spLocks/>
              </p:cNvSpPr>
              <p:nvPr/>
            </p:nvSpPr>
            <p:spPr bwMode="auto">
              <a:xfrm>
                <a:off x="4858" y="2125"/>
                <a:ext cx="28" cy="13"/>
              </a:xfrm>
              <a:custGeom>
                <a:avLst/>
                <a:gdLst>
                  <a:gd name="T0" fmla="*/ 0 w 84"/>
                  <a:gd name="T1" fmla="*/ 0 h 39"/>
                  <a:gd name="T2" fmla="*/ 0 w 84"/>
                  <a:gd name="T3" fmla="*/ 0 h 39"/>
                  <a:gd name="T4" fmla="*/ 0 w 84"/>
                  <a:gd name="T5" fmla="*/ 0 h 39"/>
                  <a:gd name="T6" fmla="*/ 0 w 84"/>
                  <a:gd name="T7" fmla="*/ 0 h 39"/>
                  <a:gd name="T8" fmla="*/ 0 w 84"/>
                  <a:gd name="T9" fmla="*/ 0 h 39"/>
                  <a:gd name="T10" fmla="*/ 0 w 84"/>
                  <a:gd name="T11" fmla="*/ 0 h 39"/>
                  <a:gd name="T12" fmla="*/ 0 w 84"/>
                  <a:gd name="T13" fmla="*/ 0 h 39"/>
                  <a:gd name="T14" fmla="*/ 0 w 84"/>
                  <a:gd name="T15" fmla="*/ 0 h 39"/>
                  <a:gd name="T16" fmla="*/ 0 w 84"/>
                  <a:gd name="T17" fmla="*/ 0 h 39"/>
                  <a:gd name="T18" fmla="*/ 0 w 84"/>
                  <a:gd name="T19" fmla="*/ 0 h 39"/>
                  <a:gd name="T20" fmla="*/ 0 w 84"/>
                  <a:gd name="T21" fmla="*/ 0 h 39"/>
                  <a:gd name="T22" fmla="*/ 0 w 84"/>
                  <a:gd name="T23" fmla="*/ 0 h 39"/>
                  <a:gd name="T24" fmla="*/ 0 w 84"/>
                  <a:gd name="T25" fmla="*/ 0 h 39"/>
                  <a:gd name="T26" fmla="*/ 0 w 84"/>
                  <a:gd name="T27" fmla="*/ 0 h 39"/>
                  <a:gd name="T28" fmla="*/ 0 w 84"/>
                  <a:gd name="T29" fmla="*/ 0 h 39"/>
                  <a:gd name="T30" fmla="*/ 0 w 84"/>
                  <a:gd name="T31" fmla="*/ 0 h 39"/>
                  <a:gd name="T32" fmla="*/ 0 w 84"/>
                  <a:gd name="T33" fmla="*/ 0 h 39"/>
                  <a:gd name="T34" fmla="*/ 0 w 84"/>
                  <a:gd name="T35" fmla="*/ 0 h 39"/>
                  <a:gd name="T36" fmla="*/ 0 w 84"/>
                  <a:gd name="T37" fmla="*/ 0 h 39"/>
                  <a:gd name="T38" fmla="*/ 0 w 84"/>
                  <a:gd name="T39" fmla="*/ 0 h 39"/>
                  <a:gd name="T40" fmla="*/ 0 w 84"/>
                  <a:gd name="T41" fmla="*/ 0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39"/>
                  <a:gd name="T65" fmla="*/ 84 w 84"/>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39">
                    <a:moveTo>
                      <a:pt x="8" y="13"/>
                    </a:moveTo>
                    <a:lnTo>
                      <a:pt x="16" y="36"/>
                    </a:lnTo>
                    <a:lnTo>
                      <a:pt x="21" y="32"/>
                    </a:lnTo>
                    <a:lnTo>
                      <a:pt x="28" y="31"/>
                    </a:lnTo>
                    <a:lnTo>
                      <a:pt x="36" y="28"/>
                    </a:lnTo>
                    <a:lnTo>
                      <a:pt x="45" y="28"/>
                    </a:lnTo>
                    <a:lnTo>
                      <a:pt x="54" y="27"/>
                    </a:lnTo>
                    <a:lnTo>
                      <a:pt x="64" y="27"/>
                    </a:lnTo>
                    <a:lnTo>
                      <a:pt x="74" y="27"/>
                    </a:lnTo>
                    <a:lnTo>
                      <a:pt x="84" y="27"/>
                    </a:lnTo>
                    <a:lnTo>
                      <a:pt x="83" y="0"/>
                    </a:lnTo>
                    <a:lnTo>
                      <a:pt x="73" y="0"/>
                    </a:lnTo>
                    <a:lnTo>
                      <a:pt x="64" y="1"/>
                    </a:lnTo>
                    <a:lnTo>
                      <a:pt x="53" y="1"/>
                    </a:lnTo>
                    <a:lnTo>
                      <a:pt x="42" y="1"/>
                    </a:lnTo>
                    <a:lnTo>
                      <a:pt x="31" y="2"/>
                    </a:lnTo>
                    <a:lnTo>
                      <a:pt x="20" y="5"/>
                    </a:lnTo>
                    <a:lnTo>
                      <a:pt x="11" y="9"/>
                    </a:lnTo>
                    <a:lnTo>
                      <a:pt x="0" y="16"/>
                    </a:lnTo>
                    <a:lnTo>
                      <a:pt x="8" y="39"/>
                    </a:lnTo>
                    <a:lnTo>
                      <a:pt x="8" y="1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64" name="Freeform 374"/>
              <p:cNvSpPr>
                <a:spLocks/>
              </p:cNvSpPr>
              <p:nvPr/>
            </p:nvSpPr>
            <p:spPr bwMode="auto">
              <a:xfrm>
                <a:off x="4861" y="2130"/>
                <a:ext cx="18" cy="8"/>
              </a:xfrm>
              <a:custGeom>
                <a:avLst/>
                <a:gdLst>
                  <a:gd name="T0" fmla="*/ 0 w 56"/>
                  <a:gd name="T1" fmla="*/ 0 h 26"/>
                  <a:gd name="T2" fmla="*/ 0 w 56"/>
                  <a:gd name="T3" fmla="*/ 0 h 26"/>
                  <a:gd name="T4" fmla="*/ 0 w 56"/>
                  <a:gd name="T5" fmla="*/ 0 h 26"/>
                  <a:gd name="T6" fmla="*/ 0 w 56"/>
                  <a:gd name="T7" fmla="*/ 0 h 26"/>
                  <a:gd name="T8" fmla="*/ 0 w 56"/>
                  <a:gd name="T9" fmla="*/ 0 h 26"/>
                  <a:gd name="T10" fmla="*/ 0 w 56"/>
                  <a:gd name="T11" fmla="*/ 0 h 26"/>
                  <a:gd name="T12" fmla="*/ 0 w 56"/>
                  <a:gd name="T13" fmla="*/ 0 h 26"/>
                  <a:gd name="T14" fmla="*/ 0 60000 65536"/>
                  <a:gd name="T15" fmla="*/ 0 60000 65536"/>
                  <a:gd name="T16" fmla="*/ 0 60000 65536"/>
                  <a:gd name="T17" fmla="*/ 0 60000 65536"/>
                  <a:gd name="T18" fmla="*/ 0 60000 65536"/>
                  <a:gd name="T19" fmla="*/ 0 60000 65536"/>
                  <a:gd name="T20" fmla="*/ 0 60000 65536"/>
                  <a:gd name="T21" fmla="*/ 0 w 56"/>
                  <a:gd name="T22" fmla="*/ 0 h 26"/>
                  <a:gd name="T23" fmla="*/ 56 w 5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
                    <a:moveTo>
                      <a:pt x="39" y="3"/>
                    </a:moveTo>
                    <a:lnTo>
                      <a:pt x="47" y="0"/>
                    </a:lnTo>
                    <a:lnTo>
                      <a:pt x="0" y="0"/>
                    </a:lnTo>
                    <a:lnTo>
                      <a:pt x="0" y="26"/>
                    </a:lnTo>
                    <a:lnTo>
                      <a:pt x="47" y="26"/>
                    </a:lnTo>
                    <a:lnTo>
                      <a:pt x="56" y="23"/>
                    </a:lnTo>
                    <a:lnTo>
                      <a:pt x="39" y="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65" name="Freeform 375"/>
              <p:cNvSpPr>
                <a:spLocks/>
              </p:cNvSpPr>
              <p:nvPr/>
            </p:nvSpPr>
            <p:spPr bwMode="auto">
              <a:xfrm>
                <a:off x="4874" y="2125"/>
                <a:ext cx="27"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w 83"/>
                  <a:gd name="T15" fmla="*/ 0 h 36"/>
                  <a:gd name="T16" fmla="*/ 0 w 83"/>
                  <a:gd name="T17" fmla="*/ 0 h 36"/>
                  <a:gd name="T18" fmla="*/ 0 w 83"/>
                  <a:gd name="T19" fmla="*/ 0 h 36"/>
                  <a:gd name="T20" fmla="*/ 0 w 83"/>
                  <a:gd name="T21" fmla="*/ 0 h 36"/>
                  <a:gd name="T22" fmla="*/ 0 w 83"/>
                  <a:gd name="T23" fmla="*/ 0 h 36"/>
                  <a:gd name="T24" fmla="*/ 0 w 83"/>
                  <a:gd name="T25" fmla="*/ 0 h 36"/>
                  <a:gd name="T26" fmla="*/ 0 w 83"/>
                  <a:gd name="T27" fmla="*/ 0 h 36"/>
                  <a:gd name="T28" fmla="*/ 0 w 83"/>
                  <a:gd name="T29" fmla="*/ 0 h 36"/>
                  <a:gd name="T30" fmla="*/ 0 w 83"/>
                  <a:gd name="T31" fmla="*/ 0 h 36"/>
                  <a:gd name="T32" fmla="*/ 0 w 83"/>
                  <a:gd name="T33" fmla="*/ 0 h 36"/>
                  <a:gd name="T34" fmla="*/ 0 w 83"/>
                  <a:gd name="T35" fmla="*/ 0 h 36"/>
                  <a:gd name="T36" fmla="*/ 0 w 83"/>
                  <a:gd name="T37" fmla="*/ 0 h 36"/>
                  <a:gd name="T38" fmla="*/ 0 w 83"/>
                  <a:gd name="T39" fmla="*/ 0 h 36"/>
                  <a:gd name="T40" fmla="*/ 0 w 83"/>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36"/>
                  <a:gd name="T65" fmla="*/ 83 w 83"/>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36">
                    <a:moveTo>
                      <a:pt x="83" y="27"/>
                    </a:moveTo>
                    <a:lnTo>
                      <a:pt x="83" y="0"/>
                    </a:lnTo>
                    <a:lnTo>
                      <a:pt x="73" y="0"/>
                    </a:lnTo>
                    <a:lnTo>
                      <a:pt x="63" y="1"/>
                    </a:lnTo>
                    <a:lnTo>
                      <a:pt x="53" y="1"/>
                    </a:lnTo>
                    <a:lnTo>
                      <a:pt x="42" y="1"/>
                    </a:lnTo>
                    <a:lnTo>
                      <a:pt x="31" y="2"/>
                    </a:lnTo>
                    <a:lnTo>
                      <a:pt x="21" y="5"/>
                    </a:lnTo>
                    <a:lnTo>
                      <a:pt x="11" y="9"/>
                    </a:lnTo>
                    <a:lnTo>
                      <a:pt x="0" y="16"/>
                    </a:lnTo>
                    <a:lnTo>
                      <a:pt x="17" y="36"/>
                    </a:lnTo>
                    <a:lnTo>
                      <a:pt x="22" y="32"/>
                    </a:lnTo>
                    <a:lnTo>
                      <a:pt x="29" y="31"/>
                    </a:lnTo>
                    <a:lnTo>
                      <a:pt x="37" y="28"/>
                    </a:lnTo>
                    <a:lnTo>
                      <a:pt x="45" y="28"/>
                    </a:lnTo>
                    <a:lnTo>
                      <a:pt x="54" y="27"/>
                    </a:lnTo>
                    <a:lnTo>
                      <a:pt x="64" y="27"/>
                    </a:lnTo>
                    <a:lnTo>
                      <a:pt x="73" y="27"/>
                    </a:lnTo>
                    <a:lnTo>
                      <a:pt x="83" y="27"/>
                    </a:lnTo>
                    <a:lnTo>
                      <a:pt x="83" y="0"/>
                    </a:lnTo>
                    <a:lnTo>
                      <a:pt x="83"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66" name="Freeform 376"/>
              <p:cNvSpPr>
                <a:spLocks/>
              </p:cNvSpPr>
              <p:nvPr/>
            </p:nvSpPr>
            <p:spPr bwMode="auto">
              <a:xfrm>
                <a:off x="4886" y="2125"/>
                <a:ext cx="15" cy="9"/>
              </a:xfrm>
              <a:custGeom>
                <a:avLst/>
                <a:gdLst>
                  <a:gd name="T0" fmla="*/ 0 w 47"/>
                  <a:gd name="T1" fmla="*/ 0 h 27"/>
                  <a:gd name="T2" fmla="*/ 0 w 47"/>
                  <a:gd name="T3" fmla="*/ 0 h 27"/>
                  <a:gd name="T4" fmla="*/ 0 w 47"/>
                  <a:gd name="T5" fmla="*/ 0 h 27"/>
                  <a:gd name="T6" fmla="*/ 0 w 47"/>
                  <a:gd name="T7" fmla="*/ 0 h 27"/>
                  <a:gd name="T8" fmla="*/ 0 w 47"/>
                  <a:gd name="T9" fmla="*/ 0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1" y="27"/>
                    </a:moveTo>
                    <a:lnTo>
                      <a:pt x="0" y="27"/>
                    </a:lnTo>
                    <a:lnTo>
                      <a:pt x="47" y="27"/>
                    </a:lnTo>
                    <a:lnTo>
                      <a:pt x="47" y="0"/>
                    </a:lnTo>
                    <a:lnTo>
                      <a:pt x="0" y="0"/>
                    </a:lnTo>
                    <a:lnTo>
                      <a:pt x="1"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67" name="Freeform 377"/>
              <p:cNvSpPr>
                <a:spLocks/>
              </p:cNvSpPr>
              <p:nvPr/>
            </p:nvSpPr>
            <p:spPr bwMode="auto">
              <a:xfrm>
                <a:off x="4853" y="2134"/>
                <a:ext cx="23" cy="12"/>
              </a:xfrm>
              <a:custGeom>
                <a:avLst/>
                <a:gdLst>
                  <a:gd name="T0" fmla="*/ 0 w 70"/>
                  <a:gd name="T1" fmla="*/ 0 h 36"/>
                  <a:gd name="T2" fmla="*/ 0 w 70"/>
                  <a:gd name="T3" fmla="*/ 0 h 36"/>
                  <a:gd name="T4" fmla="*/ 0 w 70"/>
                  <a:gd name="T5" fmla="*/ 0 h 36"/>
                  <a:gd name="T6" fmla="*/ 0 w 70"/>
                  <a:gd name="T7" fmla="*/ 0 h 36"/>
                  <a:gd name="T8" fmla="*/ 0 w 70"/>
                  <a:gd name="T9" fmla="*/ 0 h 36"/>
                  <a:gd name="T10" fmla="*/ 0 w 70"/>
                  <a:gd name="T11" fmla="*/ 0 h 36"/>
                  <a:gd name="T12" fmla="*/ 0 w 70"/>
                  <a:gd name="T13" fmla="*/ 0 h 36"/>
                  <a:gd name="T14" fmla="*/ 0 w 70"/>
                  <a:gd name="T15" fmla="*/ 0 h 36"/>
                  <a:gd name="T16" fmla="*/ 0 w 70"/>
                  <a:gd name="T17" fmla="*/ 0 h 36"/>
                  <a:gd name="T18" fmla="*/ 0 w 70"/>
                  <a:gd name="T19" fmla="*/ 0 h 36"/>
                  <a:gd name="T20" fmla="*/ 0 w 70"/>
                  <a:gd name="T21" fmla="*/ 0 h 36"/>
                  <a:gd name="T22" fmla="*/ 0 w 70"/>
                  <a:gd name="T23" fmla="*/ 0 h 36"/>
                  <a:gd name="T24" fmla="*/ 0 w 70"/>
                  <a:gd name="T25" fmla="*/ 0 h 36"/>
                  <a:gd name="T26" fmla="*/ 0 w 70"/>
                  <a:gd name="T27" fmla="*/ 0 h 36"/>
                  <a:gd name="T28" fmla="*/ 0 w 70"/>
                  <a:gd name="T29" fmla="*/ 0 h 36"/>
                  <a:gd name="T30" fmla="*/ 0 w 70"/>
                  <a:gd name="T31" fmla="*/ 0 h 36"/>
                  <a:gd name="T32" fmla="*/ 0 w 70"/>
                  <a:gd name="T33" fmla="*/ 0 h 36"/>
                  <a:gd name="T34" fmla="*/ 0 w 70"/>
                  <a:gd name="T35" fmla="*/ 0 h 36"/>
                  <a:gd name="T36" fmla="*/ 0 w 70"/>
                  <a:gd name="T37" fmla="*/ 0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0"/>
                  <a:gd name="T58" fmla="*/ 0 h 36"/>
                  <a:gd name="T59" fmla="*/ 70 w 70"/>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0" h="36">
                    <a:moveTo>
                      <a:pt x="23" y="0"/>
                    </a:moveTo>
                    <a:lnTo>
                      <a:pt x="18" y="4"/>
                    </a:lnTo>
                    <a:lnTo>
                      <a:pt x="13" y="9"/>
                    </a:lnTo>
                    <a:lnTo>
                      <a:pt x="9" y="13"/>
                    </a:lnTo>
                    <a:lnTo>
                      <a:pt x="5" y="17"/>
                    </a:lnTo>
                    <a:lnTo>
                      <a:pt x="4" y="21"/>
                    </a:lnTo>
                    <a:lnTo>
                      <a:pt x="1" y="25"/>
                    </a:lnTo>
                    <a:lnTo>
                      <a:pt x="1" y="30"/>
                    </a:lnTo>
                    <a:lnTo>
                      <a:pt x="0" y="36"/>
                    </a:lnTo>
                    <a:lnTo>
                      <a:pt x="47" y="36"/>
                    </a:lnTo>
                    <a:lnTo>
                      <a:pt x="47" y="30"/>
                    </a:lnTo>
                    <a:lnTo>
                      <a:pt x="49" y="25"/>
                    </a:lnTo>
                    <a:lnTo>
                      <a:pt x="51" y="21"/>
                    </a:lnTo>
                    <a:lnTo>
                      <a:pt x="53" y="17"/>
                    </a:lnTo>
                    <a:lnTo>
                      <a:pt x="57" y="13"/>
                    </a:lnTo>
                    <a:lnTo>
                      <a:pt x="60" y="9"/>
                    </a:lnTo>
                    <a:lnTo>
                      <a:pt x="65" y="4"/>
                    </a:lnTo>
                    <a:lnTo>
                      <a:pt x="70" y="0"/>
                    </a:lnTo>
                    <a:lnTo>
                      <a:pt x="23"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68" name="Freeform 378"/>
              <p:cNvSpPr>
                <a:spLocks/>
              </p:cNvSpPr>
              <p:nvPr/>
            </p:nvSpPr>
            <p:spPr bwMode="auto">
              <a:xfrm>
                <a:off x="4849" y="2130"/>
                <a:ext cx="14" cy="20"/>
              </a:xfrm>
              <a:custGeom>
                <a:avLst/>
                <a:gdLst>
                  <a:gd name="T0" fmla="*/ 0 w 43"/>
                  <a:gd name="T1" fmla="*/ 0 h 59"/>
                  <a:gd name="T2" fmla="*/ 0 w 43"/>
                  <a:gd name="T3" fmla="*/ 0 h 59"/>
                  <a:gd name="T4" fmla="*/ 0 w 43"/>
                  <a:gd name="T5" fmla="*/ 0 h 59"/>
                  <a:gd name="T6" fmla="*/ 0 w 43"/>
                  <a:gd name="T7" fmla="*/ 0 h 59"/>
                  <a:gd name="T8" fmla="*/ 0 w 43"/>
                  <a:gd name="T9" fmla="*/ 0 h 59"/>
                  <a:gd name="T10" fmla="*/ 0 w 43"/>
                  <a:gd name="T11" fmla="*/ 0 h 59"/>
                  <a:gd name="T12" fmla="*/ 0 w 43"/>
                  <a:gd name="T13" fmla="*/ 0 h 59"/>
                  <a:gd name="T14" fmla="*/ 0 w 43"/>
                  <a:gd name="T15" fmla="*/ 0 h 59"/>
                  <a:gd name="T16" fmla="*/ 0 w 43"/>
                  <a:gd name="T17" fmla="*/ 0 h 59"/>
                  <a:gd name="T18" fmla="*/ 0 w 43"/>
                  <a:gd name="T19" fmla="*/ 0 h 59"/>
                  <a:gd name="T20" fmla="*/ 0 w 43"/>
                  <a:gd name="T21" fmla="*/ 0 h 59"/>
                  <a:gd name="T22" fmla="*/ 0 w 43"/>
                  <a:gd name="T23" fmla="*/ 0 h 59"/>
                  <a:gd name="T24" fmla="*/ 0 w 43"/>
                  <a:gd name="T25" fmla="*/ 0 h 59"/>
                  <a:gd name="T26" fmla="*/ 0 w 43"/>
                  <a:gd name="T27" fmla="*/ 0 h 59"/>
                  <a:gd name="T28" fmla="*/ 0 w 43"/>
                  <a:gd name="T29" fmla="*/ 0 h 59"/>
                  <a:gd name="T30" fmla="*/ 0 w 43"/>
                  <a:gd name="T31" fmla="*/ 0 h 59"/>
                  <a:gd name="T32" fmla="*/ 0 w 43"/>
                  <a:gd name="T33" fmla="*/ 0 h 59"/>
                  <a:gd name="T34" fmla="*/ 0 w 43"/>
                  <a:gd name="T35" fmla="*/ 0 h 59"/>
                  <a:gd name="T36" fmla="*/ 0 w 43"/>
                  <a:gd name="T37" fmla="*/ 0 h 59"/>
                  <a:gd name="T38" fmla="*/ 0 w 43"/>
                  <a:gd name="T39" fmla="*/ 0 h 59"/>
                  <a:gd name="T40" fmla="*/ 0 w 43"/>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
                  <a:gd name="T64" fmla="*/ 0 h 59"/>
                  <a:gd name="T65" fmla="*/ 43 w 43"/>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 h="59">
                    <a:moveTo>
                      <a:pt x="12" y="33"/>
                    </a:moveTo>
                    <a:lnTo>
                      <a:pt x="25" y="46"/>
                    </a:lnTo>
                    <a:lnTo>
                      <a:pt x="25" y="42"/>
                    </a:lnTo>
                    <a:lnTo>
                      <a:pt x="27" y="39"/>
                    </a:lnTo>
                    <a:lnTo>
                      <a:pt x="27" y="36"/>
                    </a:lnTo>
                    <a:lnTo>
                      <a:pt x="30" y="33"/>
                    </a:lnTo>
                    <a:lnTo>
                      <a:pt x="31" y="31"/>
                    </a:lnTo>
                    <a:lnTo>
                      <a:pt x="34" y="28"/>
                    </a:lnTo>
                    <a:lnTo>
                      <a:pt x="38" y="25"/>
                    </a:lnTo>
                    <a:lnTo>
                      <a:pt x="43" y="21"/>
                    </a:lnTo>
                    <a:lnTo>
                      <a:pt x="27" y="0"/>
                    </a:lnTo>
                    <a:lnTo>
                      <a:pt x="21" y="4"/>
                    </a:lnTo>
                    <a:lnTo>
                      <a:pt x="16" y="9"/>
                    </a:lnTo>
                    <a:lnTo>
                      <a:pt x="12" y="14"/>
                    </a:lnTo>
                    <a:lnTo>
                      <a:pt x="8" y="19"/>
                    </a:lnTo>
                    <a:lnTo>
                      <a:pt x="4" y="25"/>
                    </a:lnTo>
                    <a:lnTo>
                      <a:pt x="1" y="31"/>
                    </a:lnTo>
                    <a:lnTo>
                      <a:pt x="0" y="39"/>
                    </a:lnTo>
                    <a:lnTo>
                      <a:pt x="0" y="47"/>
                    </a:lnTo>
                    <a:lnTo>
                      <a:pt x="12" y="59"/>
                    </a:lnTo>
                    <a:lnTo>
                      <a:pt x="12" y="3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69" name="Freeform 379"/>
              <p:cNvSpPr>
                <a:spLocks/>
              </p:cNvSpPr>
              <p:nvPr/>
            </p:nvSpPr>
            <p:spPr bwMode="auto">
              <a:xfrm>
                <a:off x="4853" y="2141"/>
                <a:ext cx="20" cy="9"/>
              </a:xfrm>
              <a:custGeom>
                <a:avLst/>
                <a:gdLst>
                  <a:gd name="T0" fmla="*/ 0 w 61"/>
                  <a:gd name="T1" fmla="*/ 0 h 26"/>
                  <a:gd name="T2" fmla="*/ 0 w 61"/>
                  <a:gd name="T3" fmla="*/ 0 h 26"/>
                  <a:gd name="T4" fmla="*/ 0 w 61"/>
                  <a:gd name="T5" fmla="*/ 0 h 26"/>
                  <a:gd name="T6" fmla="*/ 0 w 61"/>
                  <a:gd name="T7" fmla="*/ 0 h 26"/>
                  <a:gd name="T8" fmla="*/ 0 w 61"/>
                  <a:gd name="T9" fmla="*/ 0 h 26"/>
                  <a:gd name="T10" fmla="*/ 0 w 61"/>
                  <a:gd name="T11" fmla="*/ 0 h 26"/>
                  <a:gd name="T12" fmla="*/ 0 w 61"/>
                  <a:gd name="T13" fmla="*/ 0 h 26"/>
                  <a:gd name="T14" fmla="*/ 0 60000 65536"/>
                  <a:gd name="T15" fmla="*/ 0 60000 65536"/>
                  <a:gd name="T16" fmla="*/ 0 60000 65536"/>
                  <a:gd name="T17" fmla="*/ 0 60000 65536"/>
                  <a:gd name="T18" fmla="*/ 0 60000 65536"/>
                  <a:gd name="T19" fmla="*/ 0 60000 65536"/>
                  <a:gd name="T20" fmla="*/ 0 60000 65536"/>
                  <a:gd name="T21" fmla="*/ 0 w 61"/>
                  <a:gd name="T22" fmla="*/ 0 h 26"/>
                  <a:gd name="T23" fmla="*/ 61 w 61"/>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6">
                    <a:moveTo>
                      <a:pt x="34" y="14"/>
                    </a:moveTo>
                    <a:lnTo>
                      <a:pt x="47" y="0"/>
                    </a:lnTo>
                    <a:lnTo>
                      <a:pt x="0" y="0"/>
                    </a:lnTo>
                    <a:lnTo>
                      <a:pt x="0" y="26"/>
                    </a:lnTo>
                    <a:lnTo>
                      <a:pt x="47" y="26"/>
                    </a:lnTo>
                    <a:lnTo>
                      <a:pt x="61" y="13"/>
                    </a:lnTo>
                    <a:lnTo>
                      <a:pt x="34" y="1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70" name="Freeform 380"/>
              <p:cNvSpPr>
                <a:spLocks/>
              </p:cNvSpPr>
              <p:nvPr/>
            </p:nvSpPr>
            <p:spPr bwMode="auto">
              <a:xfrm>
                <a:off x="4864" y="2130"/>
                <a:ext cx="15" cy="16"/>
              </a:xfrm>
              <a:custGeom>
                <a:avLst/>
                <a:gdLst>
                  <a:gd name="T0" fmla="*/ 0 w 43"/>
                  <a:gd name="T1" fmla="*/ 0 h 49"/>
                  <a:gd name="T2" fmla="*/ 0 w 43"/>
                  <a:gd name="T3" fmla="*/ 0 h 49"/>
                  <a:gd name="T4" fmla="*/ 0 w 43"/>
                  <a:gd name="T5" fmla="*/ 0 h 49"/>
                  <a:gd name="T6" fmla="*/ 0 w 43"/>
                  <a:gd name="T7" fmla="*/ 0 h 49"/>
                  <a:gd name="T8" fmla="*/ 0 w 43"/>
                  <a:gd name="T9" fmla="*/ 0 h 49"/>
                  <a:gd name="T10" fmla="*/ 0 w 43"/>
                  <a:gd name="T11" fmla="*/ 0 h 49"/>
                  <a:gd name="T12" fmla="*/ 0 w 43"/>
                  <a:gd name="T13" fmla="*/ 0 h 49"/>
                  <a:gd name="T14" fmla="*/ 0 w 43"/>
                  <a:gd name="T15" fmla="*/ 0 h 49"/>
                  <a:gd name="T16" fmla="*/ 0 w 43"/>
                  <a:gd name="T17" fmla="*/ 0 h 49"/>
                  <a:gd name="T18" fmla="*/ 0 w 43"/>
                  <a:gd name="T19" fmla="*/ 0 h 49"/>
                  <a:gd name="T20" fmla="*/ 0 w 43"/>
                  <a:gd name="T21" fmla="*/ 0 h 49"/>
                  <a:gd name="T22" fmla="*/ 0 w 43"/>
                  <a:gd name="T23" fmla="*/ 0 h 49"/>
                  <a:gd name="T24" fmla="*/ 0 w 43"/>
                  <a:gd name="T25" fmla="*/ 0 h 49"/>
                  <a:gd name="T26" fmla="*/ 0 w 43"/>
                  <a:gd name="T27" fmla="*/ 0 h 49"/>
                  <a:gd name="T28" fmla="*/ 0 w 43"/>
                  <a:gd name="T29" fmla="*/ 0 h 49"/>
                  <a:gd name="T30" fmla="*/ 0 w 43"/>
                  <a:gd name="T31" fmla="*/ 0 h 49"/>
                  <a:gd name="T32" fmla="*/ 0 w 43"/>
                  <a:gd name="T33" fmla="*/ 0 h 49"/>
                  <a:gd name="T34" fmla="*/ 0 w 43"/>
                  <a:gd name="T35" fmla="*/ 0 h 49"/>
                  <a:gd name="T36" fmla="*/ 0 w 43"/>
                  <a:gd name="T37" fmla="*/ 0 h 49"/>
                  <a:gd name="T38" fmla="*/ 0 w 43"/>
                  <a:gd name="T39" fmla="*/ 0 h 49"/>
                  <a:gd name="T40" fmla="*/ 0 w 43"/>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
                  <a:gd name="T64" fmla="*/ 0 h 49"/>
                  <a:gd name="T65" fmla="*/ 43 w 43"/>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 h="49">
                    <a:moveTo>
                      <a:pt x="36" y="26"/>
                    </a:moveTo>
                    <a:lnTo>
                      <a:pt x="28" y="2"/>
                    </a:lnTo>
                    <a:lnTo>
                      <a:pt x="23" y="6"/>
                    </a:lnTo>
                    <a:lnTo>
                      <a:pt x="17" y="11"/>
                    </a:lnTo>
                    <a:lnTo>
                      <a:pt x="12" y="16"/>
                    </a:lnTo>
                    <a:lnTo>
                      <a:pt x="8" y="21"/>
                    </a:lnTo>
                    <a:lnTo>
                      <a:pt x="5" y="27"/>
                    </a:lnTo>
                    <a:lnTo>
                      <a:pt x="2" y="33"/>
                    </a:lnTo>
                    <a:lnTo>
                      <a:pt x="1" y="41"/>
                    </a:lnTo>
                    <a:lnTo>
                      <a:pt x="0" y="49"/>
                    </a:lnTo>
                    <a:lnTo>
                      <a:pt x="27" y="48"/>
                    </a:lnTo>
                    <a:lnTo>
                      <a:pt x="27" y="44"/>
                    </a:lnTo>
                    <a:lnTo>
                      <a:pt x="28" y="41"/>
                    </a:lnTo>
                    <a:lnTo>
                      <a:pt x="28" y="38"/>
                    </a:lnTo>
                    <a:lnTo>
                      <a:pt x="30" y="35"/>
                    </a:lnTo>
                    <a:lnTo>
                      <a:pt x="32" y="33"/>
                    </a:lnTo>
                    <a:lnTo>
                      <a:pt x="35" y="30"/>
                    </a:lnTo>
                    <a:lnTo>
                      <a:pt x="39" y="27"/>
                    </a:lnTo>
                    <a:lnTo>
                      <a:pt x="43" y="23"/>
                    </a:lnTo>
                    <a:lnTo>
                      <a:pt x="36" y="0"/>
                    </a:lnTo>
                    <a:lnTo>
                      <a:pt x="36"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71" name="Freeform 381"/>
              <p:cNvSpPr>
                <a:spLocks/>
              </p:cNvSpPr>
              <p:nvPr/>
            </p:nvSpPr>
            <p:spPr bwMode="auto">
              <a:xfrm>
                <a:off x="4858" y="2130"/>
                <a:ext cx="18" cy="8"/>
              </a:xfrm>
              <a:custGeom>
                <a:avLst/>
                <a:gdLst>
                  <a:gd name="T0" fmla="*/ 0 w 55"/>
                  <a:gd name="T1" fmla="*/ 0 h 26"/>
                  <a:gd name="T2" fmla="*/ 0 w 55"/>
                  <a:gd name="T3" fmla="*/ 0 h 26"/>
                  <a:gd name="T4" fmla="*/ 0 w 55"/>
                  <a:gd name="T5" fmla="*/ 0 h 26"/>
                  <a:gd name="T6" fmla="*/ 0 w 55"/>
                  <a:gd name="T7" fmla="*/ 0 h 26"/>
                  <a:gd name="T8" fmla="*/ 0 w 55"/>
                  <a:gd name="T9" fmla="*/ 0 h 26"/>
                  <a:gd name="T10" fmla="*/ 0 w 55"/>
                  <a:gd name="T11" fmla="*/ 0 h 26"/>
                  <a:gd name="T12" fmla="*/ 0 w 55"/>
                  <a:gd name="T13" fmla="*/ 0 h 26"/>
                  <a:gd name="T14" fmla="*/ 0 60000 65536"/>
                  <a:gd name="T15" fmla="*/ 0 60000 65536"/>
                  <a:gd name="T16" fmla="*/ 0 60000 65536"/>
                  <a:gd name="T17" fmla="*/ 0 60000 65536"/>
                  <a:gd name="T18" fmla="*/ 0 60000 65536"/>
                  <a:gd name="T19" fmla="*/ 0 60000 65536"/>
                  <a:gd name="T20" fmla="*/ 0 60000 65536"/>
                  <a:gd name="T21" fmla="*/ 0 w 55"/>
                  <a:gd name="T22" fmla="*/ 0 h 26"/>
                  <a:gd name="T23" fmla="*/ 55 w 55"/>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26">
                    <a:moveTo>
                      <a:pt x="16" y="23"/>
                    </a:moveTo>
                    <a:lnTo>
                      <a:pt x="8" y="26"/>
                    </a:lnTo>
                    <a:lnTo>
                      <a:pt x="55" y="26"/>
                    </a:lnTo>
                    <a:lnTo>
                      <a:pt x="55" y="0"/>
                    </a:lnTo>
                    <a:lnTo>
                      <a:pt x="8" y="0"/>
                    </a:lnTo>
                    <a:lnTo>
                      <a:pt x="0" y="2"/>
                    </a:lnTo>
                    <a:lnTo>
                      <a:pt x="16" y="2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72" name="Freeform 382"/>
              <p:cNvSpPr>
                <a:spLocks/>
              </p:cNvSpPr>
              <p:nvPr/>
            </p:nvSpPr>
            <p:spPr bwMode="auto">
              <a:xfrm>
                <a:off x="4853" y="2146"/>
                <a:ext cx="27" cy="10"/>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w 81"/>
                  <a:gd name="T11" fmla="*/ 0 h 31"/>
                  <a:gd name="T12" fmla="*/ 0 w 81"/>
                  <a:gd name="T13" fmla="*/ 0 h 31"/>
                  <a:gd name="T14" fmla="*/ 0 w 81"/>
                  <a:gd name="T15" fmla="*/ 0 h 31"/>
                  <a:gd name="T16" fmla="*/ 0 w 81"/>
                  <a:gd name="T17" fmla="*/ 0 h 31"/>
                  <a:gd name="T18" fmla="*/ 0 w 81"/>
                  <a:gd name="T19" fmla="*/ 0 h 31"/>
                  <a:gd name="T20" fmla="*/ 0 w 81"/>
                  <a:gd name="T21" fmla="*/ 0 h 31"/>
                  <a:gd name="T22" fmla="*/ 0 w 81"/>
                  <a:gd name="T23" fmla="*/ 0 h 31"/>
                  <a:gd name="T24" fmla="*/ 0 w 81"/>
                  <a:gd name="T25" fmla="*/ 0 h 31"/>
                  <a:gd name="T26" fmla="*/ 0 w 81"/>
                  <a:gd name="T27" fmla="*/ 0 h 31"/>
                  <a:gd name="T28" fmla="*/ 0 w 81"/>
                  <a:gd name="T29" fmla="*/ 0 h 31"/>
                  <a:gd name="T30" fmla="*/ 0 w 81"/>
                  <a:gd name="T31" fmla="*/ 0 h 31"/>
                  <a:gd name="T32" fmla="*/ 0 w 81"/>
                  <a:gd name="T33" fmla="*/ 0 h 31"/>
                  <a:gd name="T34" fmla="*/ 0 w 81"/>
                  <a:gd name="T35" fmla="*/ 0 h 31"/>
                  <a:gd name="T36" fmla="*/ 0 w 81"/>
                  <a:gd name="T37" fmla="*/ 0 h 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31"/>
                  <a:gd name="T59" fmla="*/ 81 w 81"/>
                  <a:gd name="T60" fmla="*/ 31 h 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31">
                    <a:moveTo>
                      <a:pt x="0" y="0"/>
                    </a:moveTo>
                    <a:lnTo>
                      <a:pt x="3" y="5"/>
                    </a:lnTo>
                    <a:lnTo>
                      <a:pt x="4" y="9"/>
                    </a:lnTo>
                    <a:lnTo>
                      <a:pt x="8" y="13"/>
                    </a:lnTo>
                    <a:lnTo>
                      <a:pt x="12" y="17"/>
                    </a:lnTo>
                    <a:lnTo>
                      <a:pt x="18" y="21"/>
                    </a:lnTo>
                    <a:lnTo>
                      <a:pt x="23" y="24"/>
                    </a:lnTo>
                    <a:lnTo>
                      <a:pt x="28" y="27"/>
                    </a:lnTo>
                    <a:lnTo>
                      <a:pt x="34" y="31"/>
                    </a:lnTo>
                    <a:lnTo>
                      <a:pt x="81" y="31"/>
                    </a:lnTo>
                    <a:lnTo>
                      <a:pt x="76" y="27"/>
                    </a:lnTo>
                    <a:lnTo>
                      <a:pt x="70" y="24"/>
                    </a:lnTo>
                    <a:lnTo>
                      <a:pt x="65" y="21"/>
                    </a:lnTo>
                    <a:lnTo>
                      <a:pt x="60" y="17"/>
                    </a:lnTo>
                    <a:lnTo>
                      <a:pt x="55" y="13"/>
                    </a:lnTo>
                    <a:lnTo>
                      <a:pt x="51" y="9"/>
                    </a:lnTo>
                    <a:lnTo>
                      <a:pt x="49" y="5"/>
                    </a:lnTo>
                    <a:lnTo>
                      <a:pt x="47"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73" name="Freeform 383"/>
              <p:cNvSpPr>
                <a:spLocks/>
              </p:cNvSpPr>
              <p:nvPr/>
            </p:nvSpPr>
            <p:spPr bwMode="auto">
              <a:xfrm>
                <a:off x="4849" y="2145"/>
                <a:ext cx="18" cy="15"/>
              </a:xfrm>
              <a:custGeom>
                <a:avLst/>
                <a:gdLst>
                  <a:gd name="T0" fmla="*/ 0 w 53"/>
                  <a:gd name="T1" fmla="*/ 0 h 46"/>
                  <a:gd name="T2" fmla="*/ 0 w 53"/>
                  <a:gd name="T3" fmla="*/ 0 h 46"/>
                  <a:gd name="T4" fmla="*/ 0 w 53"/>
                  <a:gd name="T5" fmla="*/ 0 h 46"/>
                  <a:gd name="T6" fmla="*/ 0 w 53"/>
                  <a:gd name="T7" fmla="*/ 0 h 46"/>
                  <a:gd name="T8" fmla="*/ 0 w 53"/>
                  <a:gd name="T9" fmla="*/ 0 h 46"/>
                  <a:gd name="T10" fmla="*/ 0 w 53"/>
                  <a:gd name="T11" fmla="*/ 0 h 46"/>
                  <a:gd name="T12" fmla="*/ 0 w 53"/>
                  <a:gd name="T13" fmla="*/ 0 h 46"/>
                  <a:gd name="T14" fmla="*/ 0 w 53"/>
                  <a:gd name="T15" fmla="*/ 0 h 46"/>
                  <a:gd name="T16" fmla="*/ 0 w 53"/>
                  <a:gd name="T17" fmla="*/ 0 h 46"/>
                  <a:gd name="T18" fmla="*/ 0 w 53"/>
                  <a:gd name="T19" fmla="*/ 0 h 46"/>
                  <a:gd name="T20" fmla="*/ 0 w 53"/>
                  <a:gd name="T21" fmla="*/ 0 h 46"/>
                  <a:gd name="T22" fmla="*/ 0 w 53"/>
                  <a:gd name="T23" fmla="*/ 0 h 46"/>
                  <a:gd name="T24" fmla="*/ 0 w 53"/>
                  <a:gd name="T25" fmla="*/ 0 h 46"/>
                  <a:gd name="T26" fmla="*/ 0 w 53"/>
                  <a:gd name="T27" fmla="*/ 0 h 46"/>
                  <a:gd name="T28" fmla="*/ 0 w 53"/>
                  <a:gd name="T29" fmla="*/ 0 h 46"/>
                  <a:gd name="T30" fmla="*/ 0 w 53"/>
                  <a:gd name="T31" fmla="*/ 0 h 46"/>
                  <a:gd name="T32" fmla="*/ 0 w 53"/>
                  <a:gd name="T33" fmla="*/ 0 h 46"/>
                  <a:gd name="T34" fmla="*/ 0 w 53"/>
                  <a:gd name="T35" fmla="*/ 0 h 46"/>
                  <a:gd name="T36" fmla="*/ 0 w 53"/>
                  <a:gd name="T37" fmla="*/ 0 h 46"/>
                  <a:gd name="T38" fmla="*/ 0 w 53"/>
                  <a:gd name="T39" fmla="*/ 0 h 46"/>
                  <a:gd name="T40" fmla="*/ 0 w 53"/>
                  <a:gd name="T41" fmla="*/ 0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46"/>
                  <a:gd name="T65" fmla="*/ 53 w 53"/>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46">
                    <a:moveTo>
                      <a:pt x="46" y="20"/>
                    </a:moveTo>
                    <a:lnTo>
                      <a:pt x="53" y="22"/>
                    </a:lnTo>
                    <a:lnTo>
                      <a:pt x="47" y="19"/>
                    </a:lnTo>
                    <a:lnTo>
                      <a:pt x="42" y="16"/>
                    </a:lnTo>
                    <a:lnTo>
                      <a:pt x="36" y="13"/>
                    </a:lnTo>
                    <a:lnTo>
                      <a:pt x="34" y="11"/>
                    </a:lnTo>
                    <a:lnTo>
                      <a:pt x="30" y="7"/>
                    </a:lnTo>
                    <a:lnTo>
                      <a:pt x="27" y="5"/>
                    </a:lnTo>
                    <a:lnTo>
                      <a:pt x="27" y="3"/>
                    </a:lnTo>
                    <a:lnTo>
                      <a:pt x="25" y="0"/>
                    </a:lnTo>
                    <a:lnTo>
                      <a:pt x="0" y="5"/>
                    </a:lnTo>
                    <a:lnTo>
                      <a:pt x="2" y="13"/>
                    </a:lnTo>
                    <a:lnTo>
                      <a:pt x="5" y="20"/>
                    </a:lnTo>
                    <a:lnTo>
                      <a:pt x="12" y="26"/>
                    </a:lnTo>
                    <a:lnTo>
                      <a:pt x="16" y="30"/>
                    </a:lnTo>
                    <a:lnTo>
                      <a:pt x="21" y="35"/>
                    </a:lnTo>
                    <a:lnTo>
                      <a:pt x="28" y="38"/>
                    </a:lnTo>
                    <a:lnTo>
                      <a:pt x="34" y="42"/>
                    </a:lnTo>
                    <a:lnTo>
                      <a:pt x="39" y="45"/>
                    </a:lnTo>
                    <a:lnTo>
                      <a:pt x="46" y="46"/>
                    </a:lnTo>
                    <a:lnTo>
                      <a:pt x="46" y="2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74" name="Freeform 384"/>
              <p:cNvSpPr>
                <a:spLocks/>
              </p:cNvSpPr>
              <p:nvPr/>
            </p:nvSpPr>
            <p:spPr bwMode="auto">
              <a:xfrm>
                <a:off x="4864" y="2151"/>
                <a:ext cx="18" cy="9"/>
              </a:xfrm>
              <a:custGeom>
                <a:avLst/>
                <a:gdLst>
                  <a:gd name="T0" fmla="*/ 0 w 54"/>
                  <a:gd name="T1" fmla="*/ 0 h 26"/>
                  <a:gd name="T2" fmla="*/ 0 w 54"/>
                  <a:gd name="T3" fmla="*/ 0 h 26"/>
                  <a:gd name="T4" fmla="*/ 0 w 54"/>
                  <a:gd name="T5" fmla="*/ 0 h 26"/>
                  <a:gd name="T6" fmla="*/ 0 w 54"/>
                  <a:gd name="T7" fmla="*/ 0 h 26"/>
                  <a:gd name="T8" fmla="*/ 0 w 54"/>
                  <a:gd name="T9" fmla="*/ 0 h 26"/>
                  <a:gd name="T10" fmla="*/ 0 w 54"/>
                  <a:gd name="T11" fmla="*/ 0 h 26"/>
                  <a:gd name="T12" fmla="*/ 0 w 54"/>
                  <a:gd name="T13" fmla="*/ 0 h 26"/>
                  <a:gd name="T14" fmla="*/ 0 60000 65536"/>
                  <a:gd name="T15" fmla="*/ 0 60000 65536"/>
                  <a:gd name="T16" fmla="*/ 0 60000 65536"/>
                  <a:gd name="T17" fmla="*/ 0 60000 65536"/>
                  <a:gd name="T18" fmla="*/ 0 60000 65536"/>
                  <a:gd name="T19" fmla="*/ 0 60000 65536"/>
                  <a:gd name="T20" fmla="*/ 0 60000 65536"/>
                  <a:gd name="T21" fmla="*/ 0 w 54"/>
                  <a:gd name="T22" fmla="*/ 0 h 26"/>
                  <a:gd name="T23" fmla="*/ 54 w 54"/>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26">
                    <a:moveTo>
                      <a:pt x="40" y="25"/>
                    </a:moveTo>
                    <a:lnTo>
                      <a:pt x="47" y="0"/>
                    </a:lnTo>
                    <a:lnTo>
                      <a:pt x="0" y="0"/>
                    </a:lnTo>
                    <a:lnTo>
                      <a:pt x="0" y="26"/>
                    </a:lnTo>
                    <a:lnTo>
                      <a:pt x="47" y="26"/>
                    </a:lnTo>
                    <a:lnTo>
                      <a:pt x="54" y="2"/>
                    </a:lnTo>
                    <a:lnTo>
                      <a:pt x="40"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75" name="Freeform 385"/>
              <p:cNvSpPr>
                <a:spLocks/>
              </p:cNvSpPr>
              <p:nvPr/>
            </p:nvSpPr>
            <p:spPr bwMode="auto">
              <a:xfrm>
                <a:off x="4865" y="2141"/>
                <a:ext cx="17" cy="19"/>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w 53"/>
                  <a:gd name="T33" fmla="*/ 0 h 55"/>
                  <a:gd name="T34" fmla="*/ 0 w 53"/>
                  <a:gd name="T35" fmla="*/ 0 h 55"/>
                  <a:gd name="T36" fmla="*/ 0 w 53"/>
                  <a:gd name="T37" fmla="*/ 0 h 55"/>
                  <a:gd name="T38" fmla="*/ 0 w 53"/>
                  <a:gd name="T39" fmla="*/ 0 h 55"/>
                  <a:gd name="T40" fmla="*/ 0 w 53"/>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55"/>
                  <a:gd name="T65" fmla="*/ 53 w 53"/>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55">
                    <a:moveTo>
                      <a:pt x="12" y="26"/>
                    </a:moveTo>
                    <a:lnTo>
                      <a:pt x="0" y="15"/>
                    </a:lnTo>
                    <a:lnTo>
                      <a:pt x="1" y="23"/>
                    </a:lnTo>
                    <a:lnTo>
                      <a:pt x="6" y="30"/>
                    </a:lnTo>
                    <a:lnTo>
                      <a:pt x="11" y="36"/>
                    </a:lnTo>
                    <a:lnTo>
                      <a:pt x="16" y="40"/>
                    </a:lnTo>
                    <a:lnTo>
                      <a:pt x="22" y="45"/>
                    </a:lnTo>
                    <a:lnTo>
                      <a:pt x="29" y="48"/>
                    </a:lnTo>
                    <a:lnTo>
                      <a:pt x="34" y="52"/>
                    </a:lnTo>
                    <a:lnTo>
                      <a:pt x="39" y="55"/>
                    </a:lnTo>
                    <a:lnTo>
                      <a:pt x="53" y="32"/>
                    </a:lnTo>
                    <a:lnTo>
                      <a:pt x="46" y="29"/>
                    </a:lnTo>
                    <a:lnTo>
                      <a:pt x="42" y="26"/>
                    </a:lnTo>
                    <a:lnTo>
                      <a:pt x="37" y="23"/>
                    </a:lnTo>
                    <a:lnTo>
                      <a:pt x="33" y="21"/>
                    </a:lnTo>
                    <a:lnTo>
                      <a:pt x="30" y="17"/>
                    </a:lnTo>
                    <a:lnTo>
                      <a:pt x="27" y="15"/>
                    </a:lnTo>
                    <a:lnTo>
                      <a:pt x="27" y="13"/>
                    </a:lnTo>
                    <a:lnTo>
                      <a:pt x="25" y="10"/>
                    </a:lnTo>
                    <a:lnTo>
                      <a:pt x="12" y="0"/>
                    </a:lnTo>
                    <a:lnTo>
                      <a:pt x="12"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76" name="Freeform 386"/>
              <p:cNvSpPr>
                <a:spLocks/>
              </p:cNvSpPr>
              <p:nvPr/>
            </p:nvSpPr>
            <p:spPr bwMode="auto">
              <a:xfrm>
                <a:off x="4849" y="2141"/>
                <a:ext cx="20" cy="9"/>
              </a:xfrm>
              <a:custGeom>
                <a:avLst/>
                <a:gdLst>
                  <a:gd name="T0" fmla="*/ 0 w 59"/>
                  <a:gd name="T1" fmla="*/ 0 h 26"/>
                  <a:gd name="T2" fmla="*/ 0 w 59"/>
                  <a:gd name="T3" fmla="*/ 0 h 26"/>
                  <a:gd name="T4" fmla="*/ 0 w 59"/>
                  <a:gd name="T5" fmla="*/ 0 h 26"/>
                  <a:gd name="T6" fmla="*/ 0 w 59"/>
                  <a:gd name="T7" fmla="*/ 0 h 26"/>
                  <a:gd name="T8" fmla="*/ 0 w 59"/>
                  <a:gd name="T9" fmla="*/ 0 h 26"/>
                  <a:gd name="T10" fmla="*/ 0 w 59"/>
                  <a:gd name="T11" fmla="*/ 0 h 26"/>
                  <a:gd name="T12" fmla="*/ 0 w 59"/>
                  <a:gd name="T13" fmla="*/ 0 h 26"/>
                  <a:gd name="T14" fmla="*/ 0 60000 65536"/>
                  <a:gd name="T15" fmla="*/ 0 60000 65536"/>
                  <a:gd name="T16" fmla="*/ 0 60000 65536"/>
                  <a:gd name="T17" fmla="*/ 0 60000 65536"/>
                  <a:gd name="T18" fmla="*/ 0 60000 65536"/>
                  <a:gd name="T19" fmla="*/ 0 60000 65536"/>
                  <a:gd name="T20" fmla="*/ 0 60000 65536"/>
                  <a:gd name="T21" fmla="*/ 0 w 59"/>
                  <a:gd name="T22" fmla="*/ 0 h 26"/>
                  <a:gd name="T23" fmla="*/ 59 w 5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26">
                    <a:moveTo>
                      <a:pt x="25" y="10"/>
                    </a:moveTo>
                    <a:lnTo>
                      <a:pt x="12" y="26"/>
                    </a:lnTo>
                    <a:lnTo>
                      <a:pt x="59" y="26"/>
                    </a:lnTo>
                    <a:lnTo>
                      <a:pt x="59" y="0"/>
                    </a:lnTo>
                    <a:lnTo>
                      <a:pt x="12" y="0"/>
                    </a:lnTo>
                    <a:lnTo>
                      <a:pt x="0" y="15"/>
                    </a:lnTo>
                    <a:lnTo>
                      <a:pt x="25" y="1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77" name="Freeform 387"/>
              <p:cNvSpPr>
                <a:spLocks/>
              </p:cNvSpPr>
              <p:nvPr/>
            </p:nvSpPr>
            <p:spPr bwMode="auto">
              <a:xfrm>
                <a:off x="4864" y="2156"/>
                <a:ext cx="22" cy="1"/>
              </a:xfrm>
              <a:custGeom>
                <a:avLst/>
                <a:gdLst>
                  <a:gd name="T0" fmla="*/ 0 w 64"/>
                  <a:gd name="T1" fmla="*/ 0 h 2"/>
                  <a:gd name="T2" fmla="*/ 0 w 64"/>
                  <a:gd name="T3" fmla="*/ 0 h 2"/>
                  <a:gd name="T4" fmla="*/ 0 w 64"/>
                  <a:gd name="T5" fmla="*/ 1 h 2"/>
                  <a:gd name="T6" fmla="*/ 0 w 64"/>
                  <a:gd name="T7" fmla="*/ 1 h 2"/>
                  <a:gd name="T8" fmla="*/ 0 w 64"/>
                  <a:gd name="T9" fmla="*/ 1 h 2"/>
                  <a:gd name="T10" fmla="*/ 0 w 64"/>
                  <a:gd name="T11" fmla="*/ 1 h 2"/>
                  <a:gd name="T12" fmla="*/ 0 w 64"/>
                  <a:gd name="T13" fmla="*/ 1 h 2"/>
                  <a:gd name="T14" fmla="*/ 0 w 64"/>
                  <a:gd name="T15" fmla="*/ 1 h 2"/>
                  <a:gd name="T16" fmla="*/ 0 w 64"/>
                  <a:gd name="T17" fmla="*/ 1 h 2"/>
                  <a:gd name="T18" fmla="*/ 0 w 64"/>
                  <a:gd name="T19" fmla="*/ 1 h 2"/>
                  <a:gd name="T20" fmla="*/ 0 w 64"/>
                  <a:gd name="T21" fmla="*/ 1 h 2"/>
                  <a:gd name="T22" fmla="*/ 0 w 64"/>
                  <a:gd name="T23" fmla="*/ 1 h 2"/>
                  <a:gd name="T24" fmla="*/ 0 w 64"/>
                  <a:gd name="T25" fmla="*/ 1 h 2"/>
                  <a:gd name="T26" fmla="*/ 0 w 64"/>
                  <a:gd name="T27" fmla="*/ 1 h 2"/>
                  <a:gd name="T28" fmla="*/ 0 w 64"/>
                  <a:gd name="T29" fmla="*/ 1 h 2"/>
                  <a:gd name="T30" fmla="*/ 0 w 64"/>
                  <a:gd name="T31" fmla="*/ 1 h 2"/>
                  <a:gd name="T32" fmla="*/ 0 w 64"/>
                  <a:gd name="T33" fmla="*/ 0 h 2"/>
                  <a:gd name="T34" fmla="*/ 0 w 64"/>
                  <a:gd name="T35" fmla="*/ 0 h 2"/>
                  <a:gd name="T36" fmla="*/ 0 w 64"/>
                  <a:gd name="T37" fmla="*/ 0 h 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2"/>
                  <a:gd name="T59" fmla="*/ 64 w 64"/>
                  <a:gd name="T60" fmla="*/ 2 h 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2">
                    <a:moveTo>
                      <a:pt x="0" y="0"/>
                    </a:moveTo>
                    <a:lnTo>
                      <a:pt x="1" y="0"/>
                    </a:lnTo>
                    <a:lnTo>
                      <a:pt x="4" y="1"/>
                    </a:lnTo>
                    <a:lnTo>
                      <a:pt x="7" y="1"/>
                    </a:lnTo>
                    <a:lnTo>
                      <a:pt x="8" y="1"/>
                    </a:lnTo>
                    <a:lnTo>
                      <a:pt x="11" y="1"/>
                    </a:lnTo>
                    <a:lnTo>
                      <a:pt x="12" y="2"/>
                    </a:lnTo>
                    <a:lnTo>
                      <a:pt x="15" y="2"/>
                    </a:lnTo>
                    <a:lnTo>
                      <a:pt x="16" y="2"/>
                    </a:lnTo>
                    <a:lnTo>
                      <a:pt x="64" y="2"/>
                    </a:lnTo>
                    <a:lnTo>
                      <a:pt x="62" y="2"/>
                    </a:lnTo>
                    <a:lnTo>
                      <a:pt x="59" y="2"/>
                    </a:lnTo>
                    <a:lnTo>
                      <a:pt x="57" y="1"/>
                    </a:lnTo>
                    <a:lnTo>
                      <a:pt x="55" y="1"/>
                    </a:lnTo>
                    <a:lnTo>
                      <a:pt x="53" y="1"/>
                    </a:lnTo>
                    <a:lnTo>
                      <a:pt x="51" y="1"/>
                    </a:lnTo>
                    <a:lnTo>
                      <a:pt x="49" y="0"/>
                    </a:lnTo>
                    <a:lnTo>
                      <a:pt x="47"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78" name="Freeform 388"/>
              <p:cNvSpPr>
                <a:spLocks/>
              </p:cNvSpPr>
              <p:nvPr/>
            </p:nvSpPr>
            <p:spPr bwMode="auto">
              <a:xfrm>
                <a:off x="4862" y="2152"/>
                <a:ext cx="8" cy="9"/>
              </a:xfrm>
              <a:custGeom>
                <a:avLst/>
                <a:gdLst>
                  <a:gd name="T0" fmla="*/ 0 w 22"/>
                  <a:gd name="T1" fmla="*/ 0 h 27"/>
                  <a:gd name="T2" fmla="*/ 0 w 22"/>
                  <a:gd name="T3" fmla="*/ 0 h 27"/>
                  <a:gd name="T4" fmla="*/ 0 w 22"/>
                  <a:gd name="T5" fmla="*/ 0 h 27"/>
                  <a:gd name="T6" fmla="*/ 0 w 22"/>
                  <a:gd name="T7" fmla="*/ 0 h 27"/>
                  <a:gd name="T8" fmla="*/ 0 w 22"/>
                  <a:gd name="T9" fmla="*/ 0 h 27"/>
                  <a:gd name="T10" fmla="*/ 0 w 22"/>
                  <a:gd name="T11" fmla="*/ 0 h 27"/>
                  <a:gd name="T12" fmla="*/ 0 w 22"/>
                  <a:gd name="T13" fmla="*/ 0 h 27"/>
                  <a:gd name="T14" fmla="*/ 0 w 22"/>
                  <a:gd name="T15" fmla="*/ 0 h 27"/>
                  <a:gd name="T16" fmla="*/ 0 w 22"/>
                  <a:gd name="T17" fmla="*/ 0 h 27"/>
                  <a:gd name="T18" fmla="*/ 0 w 22"/>
                  <a:gd name="T19" fmla="*/ 0 h 27"/>
                  <a:gd name="T20" fmla="*/ 0 w 22"/>
                  <a:gd name="T21" fmla="*/ 0 h 27"/>
                  <a:gd name="T22" fmla="*/ 0 w 22"/>
                  <a:gd name="T23" fmla="*/ 0 h 27"/>
                  <a:gd name="T24" fmla="*/ 0 w 22"/>
                  <a:gd name="T25" fmla="*/ 0 h 27"/>
                  <a:gd name="T26" fmla="*/ 0 w 22"/>
                  <a:gd name="T27" fmla="*/ 0 h 27"/>
                  <a:gd name="T28" fmla="*/ 0 w 22"/>
                  <a:gd name="T29" fmla="*/ 0 h 27"/>
                  <a:gd name="T30" fmla="*/ 0 w 22"/>
                  <a:gd name="T31" fmla="*/ 0 h 27"/>
                  <a:gd name="T32" fmla="*/ 0 w 22"/>
                  <a:gd name="T33" fmla="*/ 0 h 27"/>
                  <a:gd name="T34" fmla="*/ 0 w 22"/>
                  <a:gd name="T35" fmla="*/ 0 h 27"/>
                  <a:gd name="T36" fmla="*/ 0 w 22"/>
                  <a:gd name="T37" fmla="*/ 0 h 27"/>
                  <a:gd name="T38" fmla="*/ 0 w 22"/>
                  <a:gd name="T39" fmla="*/ 0 h 27"/>
                  <a:gd name="T40" fmla="*/ 0 w 22"/>
                  <a:gd name="T41" fmla="*/ 0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27"/>
                  <a:gd name="T65" fmla="*/ 22 w 22"/>
                  <a:gd name="T66" fmla="*/ 27 h 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27">
                    <a:moveTo>
                      <a:pt x="22" y="1"/>
                    </a:moveTo>
                    <a:lnTo>
                      <a:pt x="22" y="1"/>
                    </a:lnTo>
                    <a:lnTo>
                      <a:pt x="21" y="1"/>
                    </a:lnTo>
                    <a:lnTo>
                      <a:pt x="19" y="1"/>
                    </a:lnTo>
                    <a:lnTo>
                      <a:pt x="18" y="1"/>
                    </a:lnTo>
                    <a:lnTo>
                      <a:pt x="15" y="1"/>
                    </a:lnTo>
                    <a:lnTo>
                      <a:pt x="13" y="0"/>
                    </a:lnTo>
                    <a:lnTo>
                      <a:pt x="11" y="0"/>
                    </a:lnTo>
                    <a:lnTo>
                      <a:pt x="0" y="23"/>
                    </a:lnTo>
                    <a:lnTo>
                      <a:pt x="3" y="24"/>
                    </a:lnTo>
                    <a:lnTo>
                      <a:pt x="7" y="25"/>
                    </a:lnTo>
                    <a:lnTo>
                      <a:pt x="8" y="25"/>
                    </a:lnTo>
                    <a:lnTo>
                      <a:pt x="13" y="27"/>
                    </a:lnTo>
                    <a:lnTo>
                      <a:pt x="15" y="27"/>
                    </a:lnTo>
                    <a:lnTo>
                      <a:pt x="17" y="27"/>
                    </a:lnTo>
                    <a:lnTo>
                      <a:pt x="21" y="27"/>
                    </a:lnTo>
                    <a:lnTo>
                      <a:pt x="22" y="27"/>
                    </a:lnTo>
                    <a:lnTo>
                      <a:pt x="22"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79" name="Freeform 389"/>
              <p:cNvSpPr>
                <a:spLocks/>
              </p:cNvSpPr>
              <p:nvPr/>
            </p:nvSpPr>
            <p:spPr bwMode="auto">
              <a:xfrm>
                <a:off x="4870" y="2152"/>
                <a:ext cx="16" cy="9"/>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48" y="26"/>
                    </a:moveTo>
                    <a:lnTo>
                      <a:pt x="48" y="0"/>
                    </a:lnTo>
                    <a:lnTo>
                      <a:pt x="0" y="0"/>
                    </a:lnTo>
                    <a:lnTo>
                      <a:pt x="0" y="26"/>
                    </a:lnTo>
                    <a:lnTo>
                      <a:pt x="48" y="26"/>
                    </a:lnTo>
                    <a:lnTo>
                      <a:pt x="48" y="0"/>
                    </a:lnTo>
                    <a:lnTo>
                      <a:pt x="48"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80" name="Freeform 390"/>
              <p:cNvSpPr>
                <a:spLocks/>
              </p:cNvSpPr>
              <p:nvPr/>
            </p:nvSpPr>
            <p:spPr bwMode="auto">
              <a:xfrm>
                <a:off x="4878" y="2151"/>
                <a:ext cx="8" cy="10"/>
              </a:xfrm>
              <a:custGeom>
                <a:avLst/>
                <a:gdLst>
                  <a:gd name="T0" fmla="*/ 0 w 22"/>
                  <a:gd name="T1" fmla="*/ 0 h 29"/>
                  <a:gd name="T2" fmla="*/ 0 w 22"/>
                  <a:gd name="T3" fmla="*/ 0 h 29"/>
                  <a:gd name="T4" fmla="*/ 0 w 22"/>
                  <a:gd name="T5" fmla="*/ 0 h 29"/>
                  <a:gd name="T6" fmla="*/ 0 w 22"/>
                  <a:gd name="T7" fmla="*/ 0 h 29"/>
                  <a:gd name="T8" fmla="*/ 0 w 22"/>
                  <a:gd name="T9" fmla="*/ 0 h 29"/>
                  <a:gd name="T10" fmla="*/ 0 w 22"/>
                  <a:gd name="T11" fmla="*/ 0 h 29"/>
                  <a:gd name="T12" fmla="*/ 0 w 22"/>
                  <a:gd name="T13" fmla="*/ 0 h 29"/>
                  <a:gd name="T14" fmla="*/ 0 w 22"/>
                  <a:gd name="T15" fmla="*/ 0 h 29"/>
                  <a:gd name="T16" fmla="*/ 0 w 22"/>
                  <a:gd name="T17" fmla="*/ 0 h 29"/>
                  <a:gd name="T18" fmla="*/ 0 w 22"/>
                  <a:gd name="T19" fmla="*/ 0 h 29"/>
                  <a:gd name="T20" fmla="*/ 0 w 22"/>
                  <a:gd name="T21" fmla="*/ 0 h 29"/>
                  <a:gd name="T22" fmla="*/ 0 w 22"/>
                  <a:gd name="T23" fmla="*/ 0 h 29"/>
                  <a:gd name="T24" fmla="*/ 0 w 22"/>
                  <a:gd name="T25" fmla="*/ 0 h 29"/>
                  <a:gd name="T26" fmla="*/ 0 w 22"/>
                  <a:gd name="T27" fmla="*/ 0 h 29"/>
                  <a:gd name="T28" fmla="*/ 0 w 22"/>
                  <a:gd name="T29" fmla="*/ 0 h 29"/>
                  <a:gd name="T30" fmla="*/ 0 w 22"/>
                  <a:gd name="T31" fmla="*/ 0 h 29"/>
                  <a:gd name="T32" fmla="*/ 0 w 22"/>
                  <a:gd name="T33" fmla="*/ 0 h 29"/>
                  <a:gd name="T34" fmla="*/ 0 w 22"/>
                  <a:gd name="T35" fmla="*/ 0 h 29"/>
                  <a:gd name="T36" fmla="*/ 0 w 22"/>
                  <a:gd name="T37" fmla="*/ 0 h 29"/>
                  <a:gd name="T38" fmla="*/ 0 w 22"/>
                  <a:gd name="T39" fmla="*/ 0 h 29"/>
                  <a:gd name="T40" fmla="*/ 0 w 22"/>
                  <a:gd name="T41" fmla="*/ 0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29"/>
                  <a:gd name="T65" fmla="*/ 22 w 22"/>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29">
                    <a:moveTo>
                      <a:pt x="5" y="26"/>
                    </a:moveTo>
                    <a:lnTo>
                      <a:pt x="0" y="25"/>
                    </a:lnTo>
                    <a:lnTo>
                      <a:pt x="3" y="26"/>
                    </a:lnTo>
                    <a:lnTo>
                      <a:pt x="5" y="27"/>
                    </a:lnTo>
                    <a:lnTo>
                      <a:pt x="8" y="27"/>
                    </a:lnTo>
                    <a:lnTo>
                      <a:pt x="12" y="29"/>
                    </a:lnTo>
                    <a:lnTo>
                      <a:pt x="13" y="29"/>
                    </a:lnTo>
                    <a:lnTo>
                      <a:pt x="16" y="29"/>
                    </a:lnTo>
                    <a:lnTo>
                      <a:pt x="20" y="29"/>
                    </a:lnTo>
                    <a:lnTo>
                      <a:pt x="22" y="29"/>
                    </a:lnTo>
                    <a:lnTo>
                      <a:pt x="22" y="3"/>
                    </a:lnTo>
                    <a:lnTo>
                      <a:pt x="20" y="3"/>
                    </a:lnTo>
                    <a:lnTo>
                      <a:pt x="19" y="3"/>
                    </a:lnTo>
                    <a:lnTo>
                      <a:pt x="16" y="3"/>
                    </a:lnTo>
                    <a:lnTo>
                      <a:pt x="15" y="3"/>
                    </a:lnTo>
                    <a:lnTo>
                      <a:pt x="13" y="3"/>
                    </a:lnTo>
                    <a:lnTo>
                      <a:pt x="12" y="2"/>
                    </a:lnTo>
                    <a:lnTo>
                      <a:pt x="11" y="2"/>
                    </a:lnTo>
                    <a:lnTo>
                      <a:pt x="5" y="0"/>
                    </a:lnTo>
                    <a:lnTo>
                      <a:pt x="5"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81" name="Freeform 391"/>
              <p:cNvSpPr>
                <a:spLocks/>
              </p:cNvSpPr>
              <p:nvPr/>
            </p:nvSpPr>
            <p:spPr bwMode="auto">
              <a:xfrm>
                <a:off x="4862" y="2151"/>
                <a:ext cx="18" cy="9"/>
              </a:xfrm>
              <a:custGeom>
                <a:avLst/>
                <a:gdLst>
                  <a:gd name="T0" fmla="*/ 0 w 53"/>
                  <a:gd name="T1" fmla="*/ 0 h 26"/>
                  <a:gd name="T2" fmla="*/ 0 w 53"/>
                  <a:gd name="T3" fmla="*/ 0 h 26"/>
                  <a:gd name="T4" fmla="*/ 0 w 53"/>
                  <a:gd name="T5" fmla="*/ 0 h 26"/>
                  <a:gd name="T6" fmla="*/ 0 w 53"/>
                  <a:gd name="T7" fmla="*/ 0 h 26"/>
                  <a:gd name="T8" fmla="*/ 0 w 53"/>
                  <a:gd name="T9" fmla="*/ 0 h 26"/>
                  <a:gd name="T10" fmla="*/ 0 w 53"/>
                  <a:gd name="T11" fmla="*/ 0 h 26"/>
                  <a:gd name="T12" fmla="*/ 0 w 53"/>
                  <a:gd name="T13" fmla="*/ 0 h 26"/>
                  <a:gd name="T14" fmla="*/ 0 60000 65536"/>
                  <a:gd name="T15" fmla="*/ 0 60000 65536"/>
                  <a:gd name="T16" fmla="*/ 0 60000 65536"/>
                  <a:gd name="T17" fmla="*/ 0 60000 65536"/>
                  <a:gd name="T18" fmla="*/ 0 60000 65536"/>
                  <a:gd name="T19" fmla="*/ 0 60000 65536"/>
                  <a:gd name="T20" fmla="*/ 0 60000 65536"/>
                  <a:gd name="T21" fmla="*/ 0 w 53"/>
                  <a:gd name="T22" fmla="*/ 0 h 26"/>
                  <a:gd name="T23" fmla="*/ 53 w 5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26">
                    <a:moveTo>
                      <a:pt x="11" y="2"/>
                    </a:moveTo>
                    <a:lnTo>
                      <a:pt x="6" y="26"/>
                    </a:lnTo>
                    <a:lnTo>
                      <a:pt x="53" y="26"/>
                    </a:lnTo>
                    <a:lnTo>
                      <a:pt x="53" y="0"/>
                    </a:lnTo>
                    <a:lnTo>
                      <a:pt x="6" y="0"/>
                    </a:lnTo>
                    <a:lnTo>
                      <a:pt x="0" y="25"/>
                    </a:lnTo>
                    <a:lnTo>
                      <a:pt x="11" y="2"/>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82" name="Freeform 392"/>
              <p:cNvSpPr>
                <a:spLocks/>
              </p:cNvSpPr>
              <p:nvPr/>
            </p:nvSpPr>
            <p:spPr bwMode="auto">
              <a:xfrm>
                <a:off x="4872" y="2157"/>
                <a:ext cx="21" cy="1"/>
              </a:xfrm>
              <a:custGeom>
                <a:avLst/>
                <a:gdLst>
                  <a:gd name="T0" fmla="*/ 0 w 61"/>
                  <a:gd name="T1" fmla="*/ 0 h 2"/>
                  <a:gd name="T2" fmla="*/ 0 w 61"/>
                  <a:gd name="T3" fmla="*/ 0 h 2"/>
                  <a:gd name="T4" fmla="*/ 0 w 61"/>
                  <a:gd name="T5" fmla="*/ 0 h 2"/>
                  <a:gd name="T6" fmla="*/ 0 w 61"/>
                  <a:gd name="T7" fmla="*/ 0 h 2"/>
                  <a:gd name="T8" fmla="*/ 0 w 61"/>
                  <a:gd name="T9" fmla="*/ 1 h 2"/>
                  <a:gd name="T10" fmla="*/ 0 w 61"/>
                  <a:gd name="T11" fmla="*/ 1 h 2"/>
                  <a:gd name="T12" fmla="*/ 0 w 61"/>
                  <a:gd name="T13" fmla="*/ 0 h 2"/>
                  <a:gd name="T14" fmla="*/ 0 w 61"/>
                  <a:gd name="T15" fmla="*/ 0 h 2"/>
                  <a:gd name="T16" fmla="*/ 0 w 61"/>
                  <a:gd name="T17" fmla="*/ 0 h 2"/>
                  <a:gd name="T18" fmla="*/ 0 w 61"/>
                  <a:gd name="T19" fmla="*/ 0 h 2"/>
                  <a:gd name="T20" fmla="*/ 0 w 61"/>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2"/>
                  <a:gd name="T35" fmla="*/ 61 w 61"/>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2">
                    <a:moveTo>
                      <a:pt x="0" y="0"/>
                    </a:moveTo>
                    <a:lnTo>
                      <a:pt x="4" y="0"/>
                    </a:lnTo>
                    <a:lnTo>
                      <a:pt x="8" y="0"/>
                    </a:lnTo>
                    <a:lnTo>
                      <a:pt x="11" y="0"/>
                    </a:lnTo>
                    <a:lnTo>
                      <a:pt x="15" y="2"/>
                    </a:lnTo>
                    <a:lnTo>
                      <a:pt x="61" y="2"/>
                    </a:lnTo>
                    <a:lnTo>
                      <a:pt x="58" y="0"/>
                    </a:lnTo>
                    <a:lnTo>
                      <a:pt x="54" y="0"/>
                    </a:lnTo>
                    <a:lnTo>
                      <a:pt x="52" y="0"/>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83" name="Freeform 393"/>
              <p:cNvSpPr>
                <a:spLocks/>
              </p:cNvSpPr>
              <p:nvPr/>
            </p:nvSpPr>
            <p:spPr bwMode="auto">
              <a:xfrm>
                <a:off x="4872" y="2152"/>
                <a:ext cx="7" cy="10"/>
              </a:xfrm>
              <a:custGeom>
                <a:avLst/>
                <a:gdLst>
                  <a:gd name="T0" fmla="*/ 0 w 19"/>
                  <a:gd name="T1" fmla="*/ 0 h 28"/>
                  <a:gd name="T2" fmla="*/ 0 w 19"/>
                  <a:gd name="T3" fmla="*/ 0 h 28"/>
                  <a:gd name="T4" fmla="*/ 0 w 19"/>
                  <a:gd name="T5" fmla="*/ 0 h 28"/>
                  <a:gd name="T6" fmla="*/ 0 w 19"/>
                  <a:gd name="T7" fmla="*/ 0 h 28"/>
                  <a:gd name="T8" fmla="*/ 0 w 19"/>
                  <a:gd name="T9" fmla="*/ 0 h 28"/>
                  <a:gd name="T10" fmla="*/ 0 w 19"/>
                  <a:gd name="T11" fmla="*/ 0 h 28"/>
                  <a:gd name="T12" fmla="*/ 0 w 19"/>
                  <a:gd name="T13" fmla="*/ 0 h 28"/>
                  <a:gd name="T14" fmla="*/ 0 w 19"/>
                  <a:gd name="T15" fmla="*/ 0 h 28"/>
                  <a:gd name="T16" fmla="*/ 0 w 19"/>
                  <a:gd name="T17" fmla="*/ 0 h 28"/>
                  <a:gd name="T18" fmla="*/ 0 w 19"/>
                  <a:gd name="T19" fmla="*/ 0 h 28"/>
                  <a:gd name="T20" fmla="*/ 0 w 19"/>
                  <a:gd name="T21" fmla="*/ 0 h 28"/>
                  <a:gd name="T22" fmla="*/ 0 w 19"/>
                  <a:gd name="T23" fmla="*/ 0 h 28"/>
                  <a:gd name="T24" fmla="*/ 0 w 19"/>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28"/>
                  <a:gd name="T41" fmla="*/ 19 w 19"/>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28">
                    <a:moveTo>
                      <a:pt x="15" y="1"/>
                    </a:moveTo>
                    <a:lnTo>
                      <a:pt x="19" y="3"/>
                    </a:lnTo>
                    <a:lnTo>
                      <a:pt x="15" y="1"/>
                    </a:lnTo>
                    <a:lnTo>
                      <a:pt x="10" y="0"/>
                    </a:lnTo>
                    <a:lnTo>
                      <a:pt x="4" y="0"/>
                    </a:lnTo>
                    <a:lnTo>
                      <a:pt x="0" y="0"/>
                    </a:lnTo>
                    <a:lnTo>
                      <a:pt x="0" y="26"/>
                    </a:lnTo>
                    <a:lnTo>
                      <a:pt x="4" y="26"/>
                    </a:lnTo>
                    <a:lnTo>
                      <a:pt x="6" y="26"/>
                    </a:lnTo>
                    <a:lnTo>
                      <a:pt x="7" y="27"/>
                    </a:lnTo>
                    <a:lnTo>
                      <a:pt x="10" y="27"/>
                    </a:lnTo>
                    <a:lnTo>
                      <a:pt x="15" y="28"/>
                    </a:lnTo>
                    <a:lnTo>
                      <a:pt x="15"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84" name="Freeform 394"/>
              <p:cNvSpPr>
                <a:spLocks/>
              </p:cNvSpPr>
              <p:nvPr/>
            </p:nvSpPr>
            <p:spPr bwMode="auto">
              <a:xfrm>
                <a:off x="4877" y="2153"/>
                <a:ext cx="18" cy="9"/>
              </a:xfrm>
              <a:custGeom>
                <a:avLst/>
                <a:gdLst>
                  <a:gd name="T0" fmla="*/ 0 w 52"/>
                  <a:gd name="T1" fmla="*/ 0 h 27"/>
                  <a:gd name="T2" fmla="*/ 0 w 52"/>
                  <a:gd name="T3" fmla="*/ 0 h 27"/>
                  <a:gd name="T4" fmla="*/ 0 w 52"/>
                  <a:gd name="T5" fmla="*/ 0 h 27"/>
                  <a:gd name="T6" fmla="*/ 0 w 52"/>
                  <a:gd name="T7" fmla="*/ 0 h 27"/>
                  <a:gd name="T8" fmla="*/ 0 w 52"/>
                  <a:gd name="T9" fmla="*/ 0 h 27"/>
                  <a:gd name="T10" fmla="*/ 0 w 52"/>
                  <a:gd name="T11" fmla="*/ 0 h 27"/>
                  <a:gd name="T12" fmla="*/ 0 w 52"/>
                  <a:gd name="T13" fmla="*/ 0 h 27"/>
                  <a:gd name="T14" fmla="*/ 0 60000 65536"/>
                  <a:gd name="T15" fmla="*/ 0 60000 65536"/>
                  <a:gd name="T16" fmla="*/ 0 60000 65536"/>
                  <a:gd name="T17" fmla="*/ 0 60000 65536"/>
                  <a:gd name="T18" fmla="*/ 0 60000 65536"/>
                  <a:gd name="T19" fmla="*/ 0 60000 65536"/>
                  <a:gd name="T20" fmla="*/ 0 60000 65536"/>
                  <a:gd name="T21" fmla="*/ 0 w 52"/>
                  <a:gd name="T22" fmla="*/ 0 h 27"/>
                  <a:gd name="T23" fmla="*/ 52 w 52"/>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27">
                    <a:moveTo>
                      <a:pt x="41" y="26"/>
                    </a:moveTo>
                    <a:lnTo>
                      <a:pt x="46" y="0"/>
                    </a:lnTo>
                    <a:lnTo>
                      <a:pt x="0" y="0"/>
                    </a:lnTo>
                    <a:lnTo>
                      <a:pt x="0" y="27"/>
                    </a:lnTo>
                    <a:lnTo>
                      <a:pt x="46" y="27"/>
                    </a:lnTo>
                    <a:lnTo>
                      <a:pt x="52" y="2"/>
                    </a:lnTo>
                    <a:lnTo>
                      <a:pt x="41"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85" name="Freeform 395"/>
              <p:cNvSpPr>
                <a:spLocks/>
              </p:cNvSpPr>
              <p:nvPr/>
            </p:nvSpPr>
            <p:spPr bwMode="auto">
              <a:xfrm>
                <a:off x="4888" y="2152"/>
                <a:ext cx="7" cy="9"/>
              </a:xfrm>
              <a:custGeom>
                <a:avLst/>
                <a:gdLst>
                  <a:gd name="T0" fmla="*/ 0 w 19"/>
                  <a:gd name="T1" fmla="*/ 0 h 27"/>
                  <a:gd name="T2" fmla="*/ 0 w 19"/>
                  <a:gd name="T3" fmla="*/ 0 h 27"/>
                  <a:gd name="T4" fmla="*/ 0 w 19"/>
                  <a:gd name="T5" fmla="*/ 0 h 27"/>
                  <a:gd name="T6" fmla="*/ 0 w 19"/>
                  <a:gd name="T7" fmla="*/ 0 h 27"/>
                  <a:gd name="T8" fmla="*/ 0 w 19"/>
                  <a:gd name="T9" fmla="*/ 0 h 27"/>
                  <a:gd name="T10" fmla="*/ 0 w 19"/>
                  <a:gd name="T11" fmla="*/ 0 h 27"/>
                  <a:gd name="T12" fmla="*/ 0 w 19"/>
                  <a:gd name="T13" fmla="*/ 0 h 27"/>
                  <a:gd name="T14" fmla="*/ 0 w 19"/>
                  <a:gd name="T15" fmla="*/ 0 h 27"/>
                  <a:gd name="T16" fmla="*/ 0 w 19"/>
                  <a:gd name="T17" fmla="*/ 0 h 27"/>
                  <a:gd name="T18" fmla="*/ 0 w 19"/>
                  <a:gd name="T19" fmla="*/ 0 h 27"/>
                  <a:gd name="T20" fmla="*/ 0 w 19"/>
                  <a:gd name="T21" fmla="*/ 0 h 27"/>
                  <a:gd name="T22" fmla="*/ 0 w 19"/>
                  <a:gd name="T23" fmla="*/ 0 h 27"/>
                  <a:gd name="T24" fmla="*/ 0 w 19"/>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27"/>
                  <a:gd name="T41" fmla="*/ 19 w 19"/>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27">
                    <a:moveTo>
                      <a:pt x="0" y="26"/>
                    </a:moveTo>
                    <a:lnTo>
                      <a:pt x="0" y="26"/>
                    </a:lnTo>
                    <a:lnTo>
                      <a:pt x="4" y="26"/>
                    </a:lnTo>
                    <a:lnTo>
                      <a:pt x="5" y="26"/>
                    </a:lnTo>
                    <a:lnTo>
                      <a:pt x="6" y="27"/>
                    </a:lnTo>
                    <a:lnTo>
                      <a:pt x="8" y="27"/>
                    </a:lnTo>
                    <a:lnTo>
                      <a:pt x="19" y="3"/>
                    </a:lnTo>
                    <a:lnTo>
                      <a:pt x="15" y="1"/>
                    </a:lnTo>
                    <a:lnTo>
                      <a:pt x="9" y="0"/>
                    </a:lnTo>
                    <a:lnTo>
                      <a:pt x="4" y="0"/>
                    </a:lnTo>
                    <a:lnTo>
                      <a:pt x="0" y="0"/>
                    </a:lnTo>
                    <a:lnTo>
                      <a:pt x="0"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86" name="Freeform 396"/>
              <p:cNvSpPr>
                <a:spLocks/>
              </p:cNvSpPr>
              <p:nvPr/>
            </p:nvSpPr>
            <p:spPr bwMode="auto">
              <a:xfrm>
                <a:off x="4872" y="2152"/>
                <a:ext cx="16" cy="9"/>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0" y="0"/>
                    </a:moveTo>
                    <a:lnTo>
                      <a:pt x="0" y="26"/>
                    </a:lnTo>
                    <a:lnTo>
                      <a:pt x="48" y="26"/>
                    </a:lnTo>
                    <a:lnTo>
                      <a:pt x="48" y="0"/>
                    </a:lnTo>
                    <a:lnTo>
                      <a:pt x="0" y="0"/>
                    </a:lnTo>
                    <a:lnTo>
                      <a:pt x="0" y="26"/>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87" name="Freeform 397"/>
              <p:cNvSpPr>
                <a:spLocks/>
              </p:cNvSpPr>
              <p:nvPr/>
            </p:nvSpPr>
            <p:spPr bwMode="auto">
              <a:xfrm>
                <a:off x="4875" y="2157"/>
                <a:ext cx="20" cy="35"/>
              </a:xfrm>
              <a:custGeom>
                <a:avLst/>
                <a:gdLst>
                  <a:gd name="T0" fmla="*/ 0 w 60"/>
                  <a:gd name="T1" fmla="*/ 0 h 104"/>
                  <a:gd name="T2" fmla="*/ 0 w 60"/>
                  <a:gd name="T3" fmla="*/ 0 h 104"/>
                  <a:gd name="T4" fmla="*/ 0 w 60"/>
                  <a:gd name="T5" fmla="*/ 0 h 104"/>
                  <a:gd name="T6" fmla="*/ 0 w 60"/>
                  <a:gd name="T7" fmla="*/ 0 h 104"/>
                  <a:gd name="T8" fmla="*/ 0 w 60"/>
                  <a:gd name="T9" fmla="*/ 0 h 104"/>
                  <a:gd name="T10" fmla="*/ 0 w 60"/>
                  <a:gd name="T11" fmla="*/ 0 h 104"/>
                  <a:gd name="T12" fmla="*/ 0 w 60"/>
                  <a:gd name="T13" fmla="*/ 0 h 104"/>
                  <a:gd name="T14" fmla="*/ 0 w 60"/>
                  <a:gd name="T15" fmla="*/ 0 h 104"/>
                  <a:gd name="T16" fmla="*/ 0 w 60"/>
                  <a:gd name="T17" fmla="*/ 0 h 104"/>
                  <a:gd name="T18" fmla="*/ 0 w 60"/>
                  <a:gd name="T19" fmla="*/ 0 h 104"/>
                  <a:gd name="T20" fmla="*/ 0 w 60"/>
                  <a:gd name="T21" fmla="*/ 0 h 104"/>
                  <a:gd name="T22" fmla="*/ 0 w 60"/>
                  <a:gd name="T23" fmla="*/ 0 h 104"/>
                  <a:gd name="T24" fmla="*/ 0 w 60"/>
                  <a:gd name="T25" fmla="*/ 0 h 104"/>
                  <a:gd name="T26" fmla="*/ 0 w 60"/>
                  <a:gd name="T27" fmla="*/ 0 h 104"/>
                  <a:gd name="T28" fmla="*/ 0 w 60"/>
                  <a:gd name="T29" fmla="*/ 0 h 104"/>
                  <a:gd name="T30" fmla="*/ 0 w 60"/>
                  <a:gd name="T31" fmla="*/ 0 h 104"/>
                  <a:gd name="T32" fmla="*/ 0 w 60"/>
                  <a:gd name="T33" fmla="*/ 0 h 104"/>
                  <a:gd name="T34" fmla="*/ 0 w 60"/>
                  <a:gd name="T35" fmla="*/ 0 h 104"/>
                  <a:gd name="T36" fmla="*/ 0 w 60"/>
                  <a:gd name="T37" fmla="*/ 0 h 104"/>
                  <a:gd name="T38" fmla="*/ 0 w 60"/>
                  <a:gd name="T39" fmla="*/ 0 h 104"/>
                  <a:gd name="T40" fmla="*/ 0 w 60"/>
                  <a:gd name="T41" fmla="*/ 0 h 104"/>
                  <a:gd name="T42" fmla="*/ 0 w 60"/>
                  <a:gd name="T43" fmla="*/ 0 h 104"/>
                  <a:gd name="T44" fmla="*/ 0 w 60"/>
                  <a:gd name="T45" fmla="*/ 0 h 104"/>
                  <a:gd name="T46" fmla="*/ 0 w 60"/>
                  <a:gd name="T47" fmla="*/ 0 h 104"/>
                  <a:gd name="T48" fmla="*/ 0 w 60"/>
                  <a:gd name="T49" fmla="*/ 0 h 104"/>
                  <a:gd name="T50" fmla="*/ 0 w 60"/>
                  <a:gd name="T51" fmla="*/ 0 h 104"/>
                  <a:gd name="T52" fmla="*/ 0 w 60"/>
                  <a:gd name="T53" fmla="*/ 0 h 104"/>
                  <a:gd name="T54" fmla="*/ 0 w 60"/>
                  <a:gd name="T55" fmla="*/ 0 h 104"/>
                  <a:gd name="T56" fmla="*/ 0 w 60"/>
                  <a:gd name="T57" fmla="*/ 0 h 104"/>
                  <a:gd name="T58" fmla="*/ 0 w 60"/>
                  <a:gd name="T59" fmla="*/ 0 h 104"/>
                  <a:gd name="T60" fmla="*/ 0 w 60"/>
                  <a:gd name="T61" fmla="*/ 0 h 104"/>
                  <a:gd name="T62" fmla="*/ 0 w 60"/>
                  <a:gd name="T63" fmla="*/ 0 h 104"/>
                  <a:gd name="T64" fmla="*/ 0 w 60"/>
                  <a:gd name="T65" fmla="*/ 0 h 104"/>
                  <a:gd name="T66" fmla="*/ 0 w 60"/>
                  <a:gd name="T67" fmla="*/ 0 h 104"/>
                  <a:gd name="T68" fmla="*/ 0 w 60"/>
                  <a:gd name="T69" fmla="*/ 0 h 1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
                  <a:gd name="T106" fmla="*/ 0 h 104"/>
                  <a:gd name="T107" fmla="*/ 60 w 60"/>
                  <a:gd name="T108" fmla="*/ 104 h 1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 h="104">
                    <a:moveTo>
                      <a:pt x="7" y="0"/>
                    </a:moveTo>
                    <a:lnTo>
                      <a:pt x="10" y="5"/>
                    </a:lnTo>
                    <a:lnTo>
                      <a:pt x="11" y="12"/>
                    </a:lnTo>
                    <a:lnTo>
                      <a:pt x="13" y="17"/>
                    </a:lnTo>
                    <a:lnTo>
                      <a:pt x="14" y="24"/>
                    </a:lnTo>
                    <a:lnTo>
                      <a:pt x="14" y="31"/>
                    </a:lnTo>
                    <a:lnTo>
                      <a:pt x="14" y="38"/>
                    </a:lnTo>
                    <a:lnTo>
                      <a:pt x="13" y="45"/>
                    </a:lnTo>
                    <a:lnTo>
                      <a:pt x="13" y="51"/>
                    </a:lnTo>
                    <a:lnTo>
                      <a:pt x="11" y="58"/>
                    </a:lnTo>
                    <a:lnTo>
                      <a:pt x="10" y="65"/>
                    </a:lnTo>
                    <a:lnTo>
                      <a:pt x="8" y="72"/>
                    </a:lnTo>
                    <a:lnTo>
                      <a:pt x="6" y="78"/>
                    </a:lnTo>
                    <a:lnTo>
                      <a:pt x="4" y="85"/>
                    </a:lnTo>
                    <a:lnTo>
                      <a:pt x="3" y="92"/>
                    </a:lnTo>
                    <a:lnTo>
                      <a:pt x="2" y="97"/>
                    </a:lnTo>
                    <a:lnTo>
                      <a:pt x="0" y="104"/>
                    </a:lnTo>
                    <a:lnTo>
                      <a:pt x="48" y="104"/>
                    </a:lnTo>
                    <a:lnTo>
                      <a:pt x="49" y="97"/>
                    </a:lnTo>
                    <a:lnTo>
                      <a:pt x="50" y="92"/>
                    </a:lnTo>
                    <a:lnTo>
                      <a:pt x="52" y="85"/>
                    </a:lnTo>
                    <a:lnTo>
                      <a:pt x="53" y="78"/>
                    </a:lnTo>
                    <a:lnTo>
                      <a:pt x="55" y="72"/>
                    </a:lnTo>
                    <a:lnTo>
                      <a:pt x="56" y="65"/>
                    </a:lnTo>
                    <a:lnTo>
                      <a:pt x="57" y="58"/>
                    </a:lnTo>
                    <a:lnTo>
                      <a:pt x="59" y="51"/>
                    </a:lnTo>
                    <a:lnTo>
                      <a:pt x="60" y="45"/>
                    </a:lnTo>
                    <a:lnTo>
                      <a:pt x="60" y="38"/>
                    </a:lnTo>
                    <a:lnTo>
                      <a:pt x="60" y="31"/>
                    </a:lnTo>
                    <a:lnTo>
                      <a:pt x="60" y="24"/>
                    </a:lnTo>
                    <a:lnTo>
                      <a:pt x="60" y="17"/>
                    </a:lnTo>
                    <a:lnTo>
                      <a:pt x="59" y="12"/>
                    </a:lnTo>
                    <a:lnTo>
                      <a:pt x="56" y="5"/>
                    </a:lnTo>
                    <a:lnTo>
                      <a:pt x="53" y="0"/>
                    </a:lnTo>
                    <a:lnTo>
                      <a:pt x="7"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88" name="Freeform 398"/>
              <p:cNvSpPr>
                <a:spLocks/>
              </p:cNvSpPr>
              <p:nvPr/>
            </p:nvSpPr>
            <p:spPr bwMode="auto">
              <a:xfrm>
                <a:off x="4871" y="2155"/>
                <a:ext cx="13" cy="42"/>
              </a:xfrm>
              <a:custGeom>
                <a:avLst/>
                <a:gdLst>
                  <a:gd name="T0" fmla="*/ 0 w 39"/>
                  <a:gd name="T1" fmla="*/ 0 h 124"/>
                  <a:gd name="T2" fmla="*/ 0 w 39"/>
                  <a:gd name="T3" fmla="*/ 0 h 124"/>
                  <a:gd name="T4" fmla="*/ 0 w 39"/>
                  <a:gd name="T5" fmla="*/ 0 h 124"/>
                  <a:gd name="T6" fmla="*/ 0 w 39"/>
                  <a:gd name="T7" fmla="*/ 0 h 124"/>
                  <a:gd name="T8" fmla="*/ 0 w 39"/>
                  <a:gd name="T9" fmla="*/ 0 h 124"/>
                  <a:gd name="T10" fmla="*/ 0 w 39"/>
                  <a:gd name="T11" fmla="*/ 0 h 124"/>
                  <a:gd name="T12" fmla="*/ 0 w 39"/>
                  <a:gd name="T13" fmla="*/ 0 h 124"/>
                  <a:gd name="T14" fmla="*/ 0 w 39"/>
                  <a:gd name="T15" fmla="*/ 0 h 124"/>
                  <a:gd name="T16" fmla="*/ 0 w 39"/>
                  <a:gd name="T17" fmla="*/ 0 h 124"/>
                  <a:gd name="T18" fmla="*/ 0 w 39"/>
                  <a:gd name="T19" fmla="*/ 0 h 124"/>
                  <a:gd name="T20" fmla="*/ 0 w 39"/>
                  <a:gd name="T21" fmla="*/ 0 h 124"/>
                  <a:gd name="T22" fmla="*/ 0 w 39"/>
                  <a:gd name="T23" fmla="*/ 0 h 124"/>
                  <a:gd name="T24" fmla="*/ 0 w 39"/>
                  <a:gd name="T25" fmla="*/ 0 h 124"/>
                  <a:gd name="T26" fmla="*/ 0 w 39"/>
                  <a:gd name="T27" fmla="*/ 0 h 124"/>
                  <a:gd name="T28" fmla="*/ 0 w 39"/>
                  <a:gd name="T29" fmla="*/ 0 h 124"/>
                  <a:gd name="T30" fmla="*/ 0 w 39"/>
                  <a:gd name="T31" fmla="*/ 0 h 124"/>
                  <a:gd name="T32" fmla="*/ 0 w 39"/>
                  <a:gd name="T33" fmla="*/ 0 h 124"/>
                  <a:gd name="T34" fmla="*/ 0 w 39"/>
                  <a:gd name="T35" fmla="*/ 0 h 124"/>
                  <a:gd name="T36" fmla="*/ 0 w 39"/>
                  <a:gd name="T37" fmla="*/ 0 h 124"/>
                  <a:gd name="T38" fmla="*/ 0 w 39"/>
                  <a:gd name="T39" fmla="*/ 0 h 124"/>
                  <a:gd name="T40" fmla="*/ 0 w 39"/>
                  <a:gd name="T41" fmla="*/ 0 h 124"/>
                  <a:gd name="T42" fmla="*/ 0 w 39"/>
                  <a:gd name="T43" fmla="*/ 0 h 124"/>
                  <a:gd name="T44" fmla="*/ 0 w 39"/>
                  <a:gd name="T45" fmla="*/ 0 h 124"/>
                  <a:gd name="T46" fmla="*/ 0 w 39"/>
                  <a:gd name="T47" fmla="*/ 0 h 124"/>
                  <a:gd name="T48" fmla="*/ 0 w 39"/>
                  <a:gd name="T49" fmla="*/ 0 h 124"/>
                  <a:gd name="T50" fmla="*/ 0 w 39"/>
                  <a:gd name="T51" fmla="*/ 0 h 124"/>
                  <a:gd name="T52" fmla="*/ 0 w 39"/>
                  <a:gd name="T53" fmla="*/ 0 h 124"/>
                  <a:gd name="T54" fmla="*/ 0 w 39"/>
                  <a:gd name="T55" fmla="*/ 0 h 124"/>
                  <a:gd name="T56" fmla="*/ 0 w 39"/>
                  <a:gd name="T57" fmla="*/ 0 h 124"/>
                  <a:gd name="T58" fmla="*/ 0 w 39"/>
                  <a:gd name="T59" fmla="*/ 0 h 124"/>
                  <a:gd name="T60" fmla="*/ 0 w 39"/>
                  <a:gd name="T61" fmla="*/ 0 h 124"/>
                  <a:gd name="T62" fmla="*/ 0 w 39"/>
                  <a:gd name="T63" fmla="*/ 0 h 124"/>
                  <a:gd name="T64" fmla="*/ 0 w 39"/>
                  <a:gd name="T65" fmla="*/ 0 h 124"/>
                  <a:gd name="T66" fmla="*/ 0 w 39"/>
                  <a:gd name="T67" fmla="*/ 0 h 124"/>
                  <a:gd name="T68" fmla="*/ 0 w 39"/>
                  <a:gd name="T69" fmla="*/ 0 h 124"/>
                  <a:gd name="T70" fmla="*/ 0 w 39"/>
                  <a:gd name="T71" fmla="*/ 0 h 124"/>
                  <a:gd name="T72" fmla="*/ 0 w 39"/>
                  <a:gd name="T73" fmla="*/ 0 h 1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
                  <a:gd name="T112" fmla="*/ 0 h 124"/>
                  <a:gd name="T113" fmla="*/ 39 w 39"/>
                  <a:gd name="T114" fmla="*/ 124 h 1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 h="124">
                    <a:moveTo>
                      <a:pt x="13" y="98"/>
                    </a:moveTo>
                    <a:lnTo>
                      <a:pt x="27" y="113"/>
                    </a:lnTo>
                    <a:lnTo>
                      <a:pt x="27" y="107"/>
                    </a:lnTo>
                    <a:lnTo>
                      <a:pt x="28" y="101"/>
                    </a:lnTo>
                    <a:lnTo>
                      <a:pt x="30" y="94"/>
                    </a:lnTo>
                    <a:lnTo>
                      <a:pt x="32" y="87"/>
                    </a:lnTo>
                    <a:lnTo>
                      <a:pt x="34" y="80"/>
                    </a:lnTo>
                    <a:lnTo>
                      <a:pt x="35" y="74"/>
                    </a:lnTo>
                    <a:lnTo>
                      <a:pt x="36" y="67"/>
                    </a:lnTo>
                    <a:lnTo>
                      <a:pt x="38" y="59"/>
                    </a:lnTo>
                    <a:lnTo>
                      <a:pt x="39" y="52"/>
                    </a:lnTo>
                    <a:lnTo>
                      <a:pt x="39" y="45"/>
                    </a:lnTo>
                    <a:lnTo>
                      <a:pt x="39" y="37"/>
                    </a:lnTo>
                    <a:lnTo>
                      <a:pt x="39" y="29"/>
                    </a:lnTo>
                    <a:lnTo>
                      <a:pt x="38" y="22"/>
                    </a:lnTo>
                    <a:lnTo>
                      <a:pt x="36" y="14"/>
                    </a:lnTo>
                    <a:lnTo>
                      <a:pt x="35" y="7"/>
                    </a:lnTo>
                    <a:lnTo>
                      <a:pt x="31" y="0"/>
                    </a:lnTo>
                    <a:lnTo>
                      <a:pt x="8" y="13"/>
                    </a:lnTo>
                    <a:lnTo>
                      <a:pt x="11" y="17"/>
                    </a:lnTo>
                    <a:lnTo>
                      <a:pt x="12" y="21"/>
                    </a:lnTo>
                    <a:lnTo>
                      <a:pt x="13" y="26"/>
                    </a:lnTo>
                    <a:lnTo>
                      <a:pt x="13" y="32"/>
                    </a:lnTo>
                    <a:lnTo>
                      <a:pt x="13" y="37"/>
                    </a:lnTo>
                    <a:lnTo>
                      <a:pt x="13" y="42"/>
                    </a:lnTo>
                    <a:lnTo>
                      <a:pt x="12" y="49"/>
                    </a:lnTo>
                    <a:lnTo>
                      <a:pt x="12" y="55"/>
                    </a:lnTo>
                    <a:lnTo>
                      <a:pt x="11" y="61"/>
                    </a:lnTo>
                    <a:lnTo>
                      <a:pt x="9" y="67"/>
                    </a:lnTo>
                    <a:lnTo>
                      <a:pt x="8" y="74"/>
                    </a:lnTo>
                    <a:lnTo>
                      <a:pt x="7" y="80"/>
                    </a:lnTo>
                    <a:lnTo>
                      <a:pt x="5" y="88"/>
                    </a:lnTo>
                    <a:lnTo>
                      <a:pt x="4" y="95"/>
                    </a:lnTo>
                    <a:lnTo>
                      <a:pt x="2" y="101"/>
                    </a:lnTo>
                    <a:lnTo>
                      <a:pt x="0" y="109"/>
                    </a:lnTo>
                    <a:lnTo>
                      <a:pt x="13" y="124"/>
                    </a:lnTo>
                    <a:lnTo>
                      <a:pt x="13" y="9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89" name="Freeform 399"/>
              <p:cNvSpPr>
                <a:spLocks/>
              </p:cNvSpPr>
              <p:nvPr/>
            </p:nvSpPr>
            <p:spPr bwMode="auto">
              <a:xfrm>
                <a:off x="4875" y="2188"/>
                <a:ext cx="20" cy="9"/>
              </a:xfrm>
              <a:custGeom>
                <a:avLst/>
                <a:gdLst>
                  <a:gd name="T0" fmla="*/ 0 w 60"/>
                  <a:gd name="T1" fmla="*/ 0 h 26"/>
                  <a:gd name="T2" fmla="*/ 0 w 60"/>
                  <a:gd name="T3" fmla="*/ 0 h 26"/>
                  <a:gd name="T4" fmla="*/ 0 w 60"/>
                  <a:gd name="T5" fmla="*/ 0 h 26"/>
                  <a:gd name="T6" fmla="*/ 0 w 60"/>
                  <a:gd name="T7" fmla="*/ 0 h 26"/>
                  <a:gd name="T8" fmla="*/ 0 w 60"/>
                  <a:gd name="T9" fmla="*/ 0 h 26"/>
                  <a:gd name="T10" fmla="*/ 0 w 60"/>
                  <a:gd name="T11" fmla="*/ 0 h 26"/>
                  <a:gd name="T12" fmla="*/ 0 w 60"/>
                  <a:gd name="T13" fmla="*/ 0 h 26"/>
                  <a:gd name="T14" fmla="*/ 0 60000 65536"/>
                  <a:gd name="T15" fmla="*/ 0 60000 65536"/>
                  <a:gd name="T16" fmla="*/ 0 60000 65536"/>
                  <a:gd name="T17" fmla="*/ 0 60000 65536"/>
                  <a:gd name="T18" fmla="*/ 0 60000 65536"/>
                  <a:gd name="T19" fmla="*/ 0 60000 65536"/>
                  <a:gd name="T20" fmla="*/ 0 60000 65536"/>
                  <a:gd name="T21" fmla="*/ 0 w 60"/>
                  <a:gd name="T22" fmla="*/ 0 h 26"/>
                  <a:gd name="T23" fmla="*/ 60 w 60"/>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6">
                    <a:moveTo>
                      <a:pt x="34" y="11"/>
                    </a:moveTo>
                    <a:lnTo>
                      <a:pt x="48" y="0"/>
                    </a:lnTo>
                    <a:lnTo>
                      <a:pt x="0" y="0"/>
                    </a:lnTo>
                    <a:lnTo>
                      <a:pt x="0" y="26"/>
                    </a:lnTo>
                    <a:lnTo>
                      <a:pt x="48" y="26"/>
                    </a:lnTo>
                    <a:lnTo>
                      <a:pt x="60" y="15"/>
                    </a:lnTo>
                    <a:lnTo>
                      <a:pt x="34" y="1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90" name="Freeform 400"/>
              <p:cNvSpPr>
                <a:spLocks/>
              </p:cNvSpPr>
              <p:nvPr/>
            </p:nvSpPr>
            <p:spPr bwMode="auto">
              <a:xfrm>
                <a:off x="4886" y="2153"/>
                <a:ext cx="14" cy="40"/>
              </a:xfrm>
              <a:custGeom>
                <a:avLst/>
                <a:gdLst>
                  <a:gd name="T0" fmla="*/ 0 w 40"/>
                  <a:gd name="T1" fmla="*/ 0 h 121"/>
                  <a:gd name="T2" fmla="*/ 0 w 40"/>
                  <a:gd name="T3" fmla="*/ 0 h 121"/>
                  <a:gd name="T4" fmla="*/ 0 w 40"/>
                  <a:gd name="T5" fmla="*/ 0 h 121"/>
                  <a:gd name="T6" fmla="*/ 0 w 40"/>
                  <a:gd name="T7" fmla="*/ 0 h 121"/>
                  <a:gd name="T8" fmla="*/ 0 w 40"/>
                  <a:gd name="T9" fmla="*/ 0 h 121"/>
                  <a:gd name="T10" fmla="*/ 0 w 40"/>
                  <a:gd name="T11" fmla="*/ 0 h 121"/>
                  <a:gd name="T12" fmla="*/ 0 w 40"/>
                  <a:gd name="T13" fmla="*/ 0 h 121"/>
                  <a:gd name="T14" fmla="*/ 0 w 40"/>
                  <a:gd name="T15" fmla="*/ 0 h 121"/>
                  <a:gd name="T16" fmla="*/ 0 w 40"/>
                  <a:gd name="T17" fmla="*/ 0 h 121"/>
                  <a:gd name="T18" fmla="*/ 0 w 40"/>
                  <a:gd name="T19" fmla="*/ 0 h 121"/>
                  <a:gd name="T20" fmla="*/ 0 w 40"/>
                  <a:gd name="T21" fmla="*/ 0 h 121"/>
                  <a:gd name="T22" fmla="*/ 0 w 40"/>
                  <a:gd name="T23" fmla="*/ 0 h 121"/>
                  <a:gd name="T24" fmla="*/ 0 w 40"/>
                  <a:gd name="T25" fmla="*/ 0 h 121"/>
                  <a:gd name="T26" fmla="*/ 0 w 40"/>
                  <a:gd name="T27" fmla="*/ 0 h 121"/>
                  <a:gd name="T28" fmla="*/ 0 w 40"/>
                  <a:gd name="T29" fmla="*/ 0 h 121"/>
                  <a:gd name="T30" fmla="*/ 0 w 40"/>
                  <a:gd name="T31" fmla="*/ 0 h 121"/>
                  <a:gd name="T32" fmla="*/ 0 w 40"/>
                  <a:gd name="T33" fmla="*/ 0 h 121"/>
                  <a:gd name="T34" fmla="*/ 0 w 40"/>
                  <a:gd name="T35" fmla="*/ 0 h 121"/>
                  <a:gd name="T36" fmla="*/ 0 w 40"/>
                  <a:gd name="T37" fmla="*/ 0 h 121"/>
                  <a:gd name="T38" fmla="*/ 0 w 40"/>
                  <a:gd name="T39" fmla="*/ 0 h 121"/>
                  <a:gd name="T40" fmla="*/ 0 w 40"/>
                  <a:gd name="T41" fmla="*/ 0 h 121"/>
                  <a:gd name="T42" fmla="*/ 0 w 40"/>
                  <a:gd name="T43" fmla="*/ 0 h 121"/>
                  <a:gd name="T44" fmla="*/ 0 w 40"/>
                  <a:gd name="T45" fmla="*/ 0 h 121"/>
                  <a:gd name="T46" fmla="*/ 0 w 40"/>
                  <a:gd name="T47" fmla="*/ 0 h 121"/>
                  <a:gd name="T48" fmla="*/ 0 w 40"/>
                  <a:gd name="T49" fmla="*/ 0 h 121"/>
                  <a:gd name="T50" fmla="*/ 0 w 40"/>
                  <a:gd name="T51" fmla="*/ 0 h 121"/>
                  <a:gd name="T52" fmla="*/ 0 w 40"/>
                  <a:gd name="T53" fmla="*/ 0 h 121"/>
                  <a:gd name="T54" fmla="*/ 0 w 40"/>
                  <a:gd name="T55" fmla="*/ 0 h 121"/>
                  <a:gd name="T56" fmla="*/ 0 w 40"/>
                  <a:gd name="T57" fmla="*/ 0 h 121"/>
                  <a:gd name="T58" fmla="*/ 0 w 40"/>
                  <a:gd name="T59" fmla="*/ 0 h 121"/>
                  <a:gd name="T60" fmla="*/ 0 w 40"/>
                  <a:gd name="T61" fmla="*/ 0 h 121"/>
                  <a:gd name="T62" fmla="*/ 0 w 40"/>
                  <a:gd name="T63" fmla="*/ 0 h 121"/>
                  <a:gd name="T64" fmla="*/ 0 w 40"/>
                  <a:gd name="T65" fmla="*/ 0 h 121"/>
                  <a:gd name="T66" fmla="*/ 0 w 40"/>
                  <a:gd name="T67" fmla="*/ 0 h 121"/>
                  <a:gd name="T68" fmla="*/ 0 w 40"/>
                  <a:gd name="T69" fmla="*/ 0 h 121"/>
                  <a:gd name="T70" fmla="*/ 0 w 40"/>
                  <a:gd name="T71" fmla="*/ 0 h 121"/>
                  <a:gd name="T72" fmla="*/ 0 w 40"/>
                  <a:gd name="T73" fmla="*/ 0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
                  <a:gd name="T112" fmla="*/ 0 h 121"/>
                  <a:gd name="T113" fmla="*/ 40 w 40"/>
                  <a:gd name="T114" fmla="*/ 121 h 1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 h="121">
                    <a:moveTo>
                      <a:pt x="19" y="27"/>
                    </a:moveTo>
                    <a:lnTo>
                      <a:pt x="8" y="21"/>
                    </a:lnTo>
                    <a:lnTo>
                      <a:pt x="10" y="25"/>
                    </a:lnTo>
                    <a:lnTo>
                      <a:pt x="11" y="29"/>
                    </a:lnTo>
                    <a:lnTo>
                      <a:pt x="12" y="34"/>
                    </a:lnTo>
                    <a:lnTo>
                      <a:pt x="14" y="40"/>
                    </a:lnTo>
                    <a:lnTo>
                      <a:pt x="14" y="45"/>
                    </a:lnTo>
                    <a:lnTo>
                      <a:pt x="14" y="50"/>
                    </a:lnTo>
                    <a:lnTo>
                      <a:pt x="12" y="57"/>
                    </a:lnTo>
                    <a:lnTo>
                      <a:pt x="12" y="63"/>
                    </a:lnTo>
                    <a:lnTo>
                      <a:pt x="11" y="69"/>
                    </a:lnTo>
                    <a:lnTo>
                      <a:pt x="10" y="75"/>
                    </a:lnTo>
                    <a:lnTo>
                      <a:pt x="8" y="82"/>
                    </a:lnTo>
                    <a:lnTo>
                      <a:pt x="7" y="88"/>
                    </a:lnTo>
                    <a:lnTo>
                      <a:pt x="4" y="96"/>
                    </a:lnTo>
                    <a:lnTo>
                      <a:pt x="3" y="103"/>
                    </a:lnTo>
                    <a:lnTo>
                      <a:pt x="2" y="109"/>
                    </a:lnTo>
                    <a:lnTo>
                      <a:pt x="0" y="117"/>
                    </a:lnTo>
                    <a:lnTo>
                      <a:pt x="26" y="121"/>
                    </a:lnTo>
                    <a:lnTo>
                      <a:pt x="27" y="115"/>
                    </a:lnTo>
                    <a:lnTo>
                      <a:pt x="29" y="109"/>
                    </a:lnTo>
                    <a:lnTo>
                      <a:pt x="30" y="102"/>
                    </a:lnTo>
                    <a:lnTo>
                      <a:pt x="31" y="95"/>
                    </a:lnTo>
                    <a:lnTo>
                      <a:pt x="34" y="88"/>
                    </a:lnTo>
                    <a:lnTo>
                      <a:pt x="35" y="82"/>
                    </a:lnTo>
                    <a:lnTo>
                      <a:pt x="37" y="75"/>
                    </a:lnTo>
                    <a:lnTo>
                      <a:pt x="38" y="67"/>
                    </a:lnTo>
                    <a:lnTo>
                      <a:pt x="40" y="60"/>
                    </a:lnTo>
                    <a:lnTo>
                      <a:pt x="40" y="53"/>
                    </a:lnTo>
                    <a:lnTo>
                      <a:pt x="40" y="45"/>
                    </a:lnTo>
                    <a:lnTo>
                      <a:pt x="40" y="37"/>
                    </a:lnTo>
                    <a:lnTo>
                      <a:pt x="38" y="30"/>
                    </a:lnTo>
                    <a:lnTo>
                      <a:pt x="37" y="22"/>
                    </a:lnTo>
                    <a:lnTo>
                      <a:pt x="34" y="15"/>
                    </a:lnTo>
                    <a:lnTo>
                      <a:pt x="31" y="8"/>
                    </a:lnTo>
                    <a:lnTo>
                      <a:pt x="19" y="0"/>
                    </a:lnTo>
                    <a:lnTo>
                      <a:pt x="19"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91" name="Freeform 401"/>
              <p:cNvSpPr>
                <a:spLocks/>
              </p:cNvSpPr>
              <p:nvPr/>
            </p:nvSpPr>
            <p:spPr bwMode="auto">
              <a:xfrm>
                <a:off x="4873" y="2153"/>
                <a:ext cx="20" cy="9"/>
              </a:xfrm>
              <a:custGeom>
                <a:avLst/>
                <a:gdLst>
                  <a:gd name="T0" fmla="*/ 0 w 58"/>
                  <a:gd name="T1" fmla="*/ 0 h 27"/>
                  <a:gd name="T2" fmla="*/ 0 w 58"/>
                  <a:gd name="T3" fmla="*/ 0 h 27"/>
                  <a:gd name="T4" fmla="*/ 0 w 58"/>
                  <a:gd name="T5" fmla="*/ 0 h 27"/>
                  <a:gd name="T6" fmla="*/ 0 w 58"/>
                  <a:gd name="T7" fmla="*/ 0 h 27"/>
                  <a:gd name="T8" fmla="*/ 0 w 58"/>
                  <a:gd name="T9" fmla="*/ 0 h 27"/>
                  <a:gd name="T10" fmla="*/ 0 w 58"/>
                  <a:gd name="T11" fmla="*/ 0 h 27"/>
                  <a:gd name="T12" fmla="*/ 0 w 58"/>
                  <a:gd name="T13" fmla="*/ 0 h 27"/>
                  <a:gd name="T14" fmla="*/ 0 60000 65536"/>
                  <a:gd name="T15" fmla="*/ 0 60000 65536"/>
                  <a:gd name="T16" fmla="*/ 0 60000 65536"/>
                  <a:gd name="T17" fmla="*/ 0 60000 65536"/>
                  <a:gd name="T18" fmla="*/ 0 60000 65536"/>
                  <a:gd name="T19" fmla="*/ 0 60000 65536"/>
                  <a:gd name="T20" fmla="*/ 0 60000 65536"/>
                  <a:gd name="T21" fmla="*/ 0 w 58"/>
                  <a:gd name="T22" fmla="*/ 0 h 27"/>
                  <a:gd name="T23" fmla="*/ 58 w 5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27">
                    <a:moveTo>
                      <a:pt x="23" y="8"/>
                    </a:moveTo>
                    <a:lnTo>
                      <a:pt x="12" y="27"/>
                    </a:lnTo>
                    <a:lnTo>
                      <a:pt x="58" y="27"/>
                    </a:lnTo>
                    <a:lnTo>
                      <a:pt x="58" y="0"/>
                    </a:lnTo>
                    <a:lnTo>
                      <a:pt x="12" y="0"/>
                    </a:lnTo>
                    <a:lnTo>
                      <a:pt x="0" y="21"/>
                    </a:lnTo>
                    <a:lnTo>
                      <a:pt x="23" y="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92" name="Freeform 402"/>
              <p:cNvSpPr>
                <a:spLocks/>
              </p:cNvSpPr>
              <p:nvPr/>
            </p:nvSpPr>
            <p:spPr bwMode="auto">
              <a:xfrm>
                <a:off x="4756" y="2151"/>
                <a:ext cx="31" cy="3"/>
              </a:xfrm>
              <a:custGeom>
                <a:avLst/>
                <a:gdLst>
                  <a:gd name="T0" fmla="*/ 0 w 93"/>
                  <a:gd name="T1" fmla="*/ 0 h 8"/>
                  <a:gd name="T2" fmla="*/ 0 w 93"/>
                  <a:gd name="T3" fmla="*/ 0 h 8"/>
                  <a:gd name="T4" fmla="*/ 0 w 93"/>
                  <a:gd name="T5" fmla="*/ 0 h 8"/>
                  <a:gd name="T6" fmla="*/ 0 w 93"/>
                  <a:gd name="T7" fmla="*/ 0 h 8"/>
                  <a:gd name="T8" fmla="*/ 0 w 93"/>
                  <a:gd name="T9" fmla="*/ 0 h 8"/>
                  <a:gd name="T10" fmla="*/ 0 w 93"/>
                  <a:gd name="T11" fmla="*/ 0 h 8"/>
                  <a:gd name="T12" fmla="*/ 0 w 93"/>
                  <a:gd name="T13" fmla="*/ 0 h 8"/>
                  <a:gd name="T14" fmla="*/ 0 w 93"/>
                  <a:gd name="T15" fmla="*/ 0 h 8"/>
                  <a:gd name="T16" fmla="*/ 0 w 93"/>
                  <a:gd name="T17" fmla="*/ 0 h 8"/>
                  <a:gd name="T18" fmla="*/ 0 w 93"/>
                  <a:gd name="T19" fmla="*/ 0 h 8"/>
                  <a:gd name="T20" fmla="*/ 0 w 93"/>
                  <a:gd name="T21" fmla="*/ 0 h 8"/>
                  <a:gd name="T22" fmla="*/ 0 w 93"/>
                  <a:gd name="T23" fmla="*/ 0 h 8"/>
                  <a:gd name="T24" fmla="*/ 0 w 93"/>
                  <a:gd name="T25" fmla="*/ 0 h 8"/>
                  <a:gd name="T26" fmla="*/ 0 w 93"/>
                  <a:gd name="T27" fmla="*/ 0 h 8"/>
                  <a:gd name="T28" fmla="*/ 0 w 93"/>
                  <a:gd name="T29" fmla="*/ 0 h 8"/>
                  <a:gd name="T30" fmla="*/ 0 w 93"/>
                  <a:gd name="T31" fmla="*/ 0 h 8"/>
                  <a:gd name="T32" fmla="*/ 0 w 93"/>
                  <a:gd name="T33" fmla="*/ 0 h 8"/>
                  <a:gd name="T34" fmla="*/ 0 w 93"/>
                  <a:gd name="T35" fmla="*/ 0 h 8"/>
                  <a:gd name="T36" fmla="*/ 0 w 93"/>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3"/>
                  <a:gd name="T58" fmla="*/ 0 h 8"/>
                  <a:gd name="T59" fmla="*/ 93 w 93"/>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3" h="8">
                    <a:moveTo>
                      <a:pt x="0" y="0"/>
                    </a:moveTo>
                    <a:lnTo>
                      <a:pt x="6" y="2"/>
                    </a:lnTo>
                    <a:lnTo>
                      <a:pt x="11" y="3"/>
                    </a:lnTo>
                    <a:lnTo>
                      <a:pt x="17" y="4"/>
                    </a:lnTo>
                    <a:lnTo>
                      <a:pt x="22" y="6"/>
                    </a:lnTo>
                    <a:lnTo>
                      <a:pt x="27" y="6"/>
                    </a:lnTo>
                    <a:lnTo>
                      <a:pt x="34" y="7"/>
                    </a:lnTo>
                    <a:lnTo>
                      <a:pt x="40" y="8"/>
                    </a:lnTo>
                    <a:lnTo>
                      <a:pt x="45" y="8"/>
                    </a:lnTo>
                    <a:lnTo>
                      <a:pt x="93" y="8"/>
                    </a:lnTo>
                    <a:lnTo>
                      <a:pt x="86" y="8"/>
                    </a:lnTo>
                    <a:lnTo>
                      <a:pt x="80" y="7"/>
                    </a:lnTo>
                    <a:lnTo>
                      <a:pt x="75" y="6"/>
                    </a:lnTo>
                    <a:lnTo>
                      <a:pt x="70" y="6"/>
                    </a:lnTo>
                    <a:lnTo>
                      <a:pt x="64" y="4"/>
                    </a:lnTo>
                    <a:lnTo>
                      <a:pt x="59" y="3"/>
                    </a:lnTo>
                    <a:lnTo>
                      <a:pt x="53" y="2"/>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93" name="Freeform 403"/>
              <p:cNvSpPr>
                <a:spLocks/>
              </p:cNvSpPr>
              <p:nvPr/>
            </p:nvSpPr>
            <p:spPr bwMode="auto">
              <a:xfrm>
                <a:off x="4755" y="2147"/>
                <a:ext cx="16" cy="11"/>
              </a:xfrm>
              <a:custGeom>
                <a:avLst/>
                <a:gdLst>
                  <a:gd name="T0" fmla="*/ 0 w 47"/>
                  <a:gd name="T1" fmla="*/ 0 h 33"/>
                  <a:gd name="T2" fmla="*/ 0 w 47"/>
                  <a:gd name="T3" fmla="*/ 0 h 33"/>
                  <a:gd name="T4" fmla="*/ 0 w 47"/>
                  <a:gd name="T5" fmla="*/ 0 h 33"/>
                  <a:gd name="T6" fmla="*/ 0 w 47"/>
                  <a:gd name="T7" fmla="*/ 0 h 33"/>
                  <a:gd name="T8" fmla="*/ 0 w 47"/>
                  <a:gd name="T9" fmla="*/ 0 h 33"/>
                  <a:gd name="T10" fmla="*/ 0 w 47"/>
                  <a:gd name="T11" fmla="*/ 0 h 33"/>
                  <a:gd name="T12" fmla="*/ 0 w 47"/>
                  <a:gd name="T13" fmla="*/ 0 h 33"/>
                  <a:gd name="T14" fmla="*/ 0 w 47"/>
                  <a:gd name="T15" fmla="*/ 0 h 33"/>
                  <a:gd name="T16" fmla="*/ 0 w 47"/>
                  <a:gd name="T17" fmla="*/ 0 h 33"/>
                  <a:gd name="T18" fmla="*/ 0 w 47"/>
                  <a:gd name="T19" fmla="*/ 0 h 33"/>
                  <a:gd name="T20" fmla="*/ 0 w 47"/>
                  <a:gd name="T21" fmla="*/ 0 h 33"/>
                  <a:gd name="T22" fmla="*/ 0 w 47"/>
                  <a:gd name="T23" fmla="*/ 0 h 33"/>
                  <a:gd name="T24" fmla="*/ 0 w 47"/>
                  <a:gd name="T25" fmla="*/ 0 h 33"/>
                  <a:gd name="T26" fmla="*/ 0 w 47"/>
                  <a:gd name="T27" fmla="*/ 0 h 33"/>
                  <a:gd name="T28" fmla="*/ 0 w 47"/>
                  <a:gd name="T29" fmla="*/ 0 h 33"/>
                  <a:gd name="T30" fmla="*/ 0 w 47"/>
                  <a:gd name="T31" fmla="*/ 0 h 33"/>
                  <a:gd name="T32" fmla="*/ 0 w 47"/>
                  <a:gd name="T33" fmla="*/ 0 h 33"/>
                  <a:gd name="T34" fmla="*/ 0 w 47"/>
                  <a:gd name="T35" fmla="*/ 0 h 33"/>
                  <a:gd name="T36" fmla="*/ 0 w 47"/>
                  <a:gd name="T37" fmla="*/ 0 h 33"/>
                  <a:gd name="T38" fmla="*/ 0 w 47"/>
                  <a:gd name="T39" fmla="*/ 0 h 33"/>
                  <a:gd name="T40" fmla="*/ 0 w 47"/>
                  <a:gd name="T41" fmla="*/ 0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3"/>
                  <a:gd name="T65" fmla="*/ 47 w 47"/>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3">
                    <a:moveTo>
                      <a:pt x="47" y="7"/>
                    </a:moveTo>
                    <a:lnTo>
                      <a:pt x="47" y="7"/>
                    </a:lnTo>
                    <a:lnTo>
                      <a:pt x="42" y="7"/>
                    </a:lnTo>
                    <a:lnTo>
                      <a:pt x="38" y="5"/>
                    </a:lnTo>
                    <a:lnTo>
                      <a:pt x="32" y="5"/>
                    </a:lnTo>
                    <a:lnTo>
                      <a:pt x="27" y="4"/>
                    </a:lnTo>
                    <a:lnTo>
                      <a:pt x="21" y="4"/>
                    </a:lnTo>
                    <a:lnTo>
                      <a:pt x="16" y="3"/>
                    </a:lnTo>
                    <a:lnTo>
                      <a:pt x="11" y="1"/>
                    </a:lnTo>
                    <a:lnTo>
                      <a:pt x="5" y="0"/>
                    </a:lnTo>
                    <a:lnTo>
                      <a:pt x="0" y="26"/>
                    </a:lnTo>
                    <a:lnTo>
                      <a:pt x="5" y="27"/>
                    </a:lnTo>
                    <a:lnTo>
                      <a:pt x="11" y="27"/>
                    </a:lnTo>
                    <a:lnTo>
                      <a:pt x="16" y="28"/>
                    </a:lnTo>
                    <a:lnTo>
                      <a:pt x="23" y="30"/>
                    </a:lnTo>
                    <a:lnTo>
                      <a:pt x="28" y="31"/>
                    </a:lnTo>
                    <a:lnTo>
                      <a:pt x="35" y="33"/>
                    </a:lnTo>
                    <a:lnTo>
                      <a:pt x="40" y="33"/>
                    </a:lnTo>
                    <a:lnTo>
                      <a:pt x="47" y="33"/>
                    </a:lnTo>
                    <a:lnTo>
                      <a:pt x="47" y="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94" name="Freeform 404"/>
              <p:cNvSpPr>
                <a:spLocks/>
              </p:cNvSpPr>
              <p:nvPr/>
            </p:nvSpPr>
            <p:spPr bwMode="auto">
              <a:xfrm>
                <a:off x="4771" y="2150"/>
                <a:ext cx="16" cy="8"/>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48" y="26"/>
                    </a:moveTo>
                    <a:lnTo>
                      <a:pt x="48" y="0"/>
                    </a:lnTo>
                    <a:lnTo>
                      <a:pt x="0" y="0"/>
                    </a:lnTo>
                    <a:lnTo>
                      <a:pt x="0" y="26"/>
                    </a:lnTo>
                    <a:lnTo>
                      <a:pt x="48" y="26"/>
                    </a:lnTo>
                    <a:lnTo>
                      <a:pt x="48" y="0"/>
                    </a:lnTo>
                    <a:lnTo>
                      <a:pt x="48"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95" name="Freeform 405"/>
              <p:cNvSpPr>
                <a:spLocks/>
              </p:cNvSpPr>
              <p:nvPr/>
            </p:nvSpPr>
            <p:spPr bwMode="auto">
              <a:xfrm>
                <a:off x="4771" y="2147"/>
                <a:ext cx="16" cy="11"/>
              </a:xfrm>
              <a:custGeom>
                <a:avLst/>
                <a:gdLst>
                  <a:gd name="T0" fmla="*/ 0 w 48"/>
                  <a:gd name="T1" fmla="*/ 0 h 33"/>
                  <a:gd name="T2" fmla="*/ 0 w 48"/>
                  <a:gd name="T3" fmla="*/ 0 h 33"/>
                  <a:gd name="T4" fmla="*/ 0 w 48"/>
                  <a:gd name="T5" fmla="*/ 0 h 33"/>
                  <a:gd name="T6" fmla="*/ 0 w 48"/>
                  <a:gd name="T7" fmla="*/ 0 h 33"/>
                  <a:gd name="T8" fmla="*/ 0 w 48"/>
                  <a:gd name="T9" fmla="*/ 0 h 33"/>
                  <a:gd name="T10" fmla="*/ 0 w 48"/>
                  <a:gd name="T11" fmla="*/ 0 h 33"/>
                  <a:gd name="T12" fmla="*/ 0 w 48"/>
                  <a:gd name="T13" fmla="*/ 0 h 33"/>
                  <a:gd name="T14" fmla="*/ 0 w 48"/>
                  <a:gd name="T15" fmla="*/ 0 h 33"/>
                  <a:gd name="T16" fmla="*/ 0 w 48"/>
                  <a:gd name="T17" fmla="*/ 0 h 33"/>
                  <a:gd name="T18" fmla="*/ 0 w 48"/>
                  <a:gd name="T19" fmla="*/ 0 h 33"/>
                  <a:gd name="T20" fmla="*/ 0 w 48"/>
                  <a:gd name="T21" fmla="*/ 0 h 33"/>
                  <a:gd name="T22" fmla="*/ 0 w 48"/>
                  <a:gd name="T23" fmla="*/ 0 h 33"/>
                  <a:gd name="T24" fmla="*/ 0 w 48"/>
                  <a:gd name="T25" fmla="*/ 0 h 33"/>
                  <a:gd name="T26" fmla="*/ 0 w 48"/>
                  <a:gd name="T27" fmla="*/ 0 h 33"/>
                  <a:gd name="T28" fmla="*/ 0 w 48"/>
                  <a:gd name="T29" fmla="*/ 0 h 33"/>
                  <a:gd name="T30" fmla="*/ 0 w 48"/>
                  <a:gd name="T31" fmla="*/ 0 h 33"/>
                  <a:gd name="T32" fmla="*/ 0 w 48"/>
                  <a:gd name="T33" fmla="*/ 0 h 33"/>
                  <a:gd name="T34" fmla="*/ 0 w 48"/>
                  <a:gd name="T35" fmla="*/ 0 h 33"/>
                  <a:gd name="T36" fmla="*/ 0 w 48"/>
                  <a:gd name="T37" fmla="*/ 0 h 33"/>
                  <a:gd name="T38" fmla="*/ 0 w 48"/>
                  <a:gd name="T39" fmla="*/ 0 h 33"/>
                  <a:gd name="T40" fmla="*/ 0 w 48"/>
                  <a:gd name="T41" fmla="*/ 0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33"/>
                  <a:gd name="T65" fmla="*/ 48 w 48"/>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33">
                    <a:moveTo>
                      <a:pt x="3" y="26"/>
                    </a:moveTo>
                    <a:lnTo>
                      <a:pt x="0" y="26"/>
                    </a:lnTo>
                    <a:lnTo>
                      <a:pt x="6" y="27"/>
                    </a:lnTo>
                    <a:lnTo>
                      <a:pt x="11" y="27"/>
                    </a:lnTo>
                    <a:lnTo>
                      <a:pt x="16" y="28"/>
                    </a:lnTo>
                    <a:lnTo>
                      <a:pt x="22" y="30"/>
                    </a:lnTo>
                    <a:lnTo>
                      <a:pt x="27" y="31"/>
                    </a:lnTo>
                    <a:lnTo>
                      <a:pt x="34" y="33"/>
                    </a:lnTo>
                    <a:lnTo>
                      <a:pt x="41" y="33"/>
                    </a:lnTo>
                    <a:lnTo>
                      <a:pt x="48" y="33"/>
                    </a:lnTo>
                    <a:lnTo>
                      <a:pt x="48" y="7"/>
                    </a:lnTo>
                    <a:lnTo>
                      <a:pt x="42" y="7"/>
                    </a:lnTo>
                    <a:lnTo>
                      <a:pt x="37" y="5"/>
                    </a:lnTo>
                    <a:lnTo>
                      <a:pt x="33" y="5"/>
                    </a:lnTo>
                    <a:lnTo>
                      <a:pt x="27" y="4"/>
                    </a:lnTo>
                    <a:lnTo>
                      <a:pt x="22" y="4"/>
                    </a:lnTo>
                    <a:lnTo>
                      <a:pt x="16" y="3"/>
                    </a:lnTo>
                    <a:lnTo>
                      <a:pt x="11" y="1"/>
                    </a:lnTo>
                    <a:lnTo>
                      <a:pt x="6" y="0"/>
                    </a:lnTo>
                    <a:lnTo>
                      <a:pt x="3" y="0"/>
                    </a:lnTo>
                    <a:lnTo>
                      <a:pt x="3"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96" name="Freeform 406"/>
              <p:cNvSpPr>
                <a:spLocks/>
              </p:cNvSpPr>
              <p:nvPr/>
            </p:nvSpPr>
            <p:spPr bwMode="auto">
              <a:xfrm>
                <a:off x="4755" y="2147"/>
                <a:ext cx="17" cy="9"/>
              </a:xfrm>
              <a:custGeom>
                <a:avLst/>
                <a:gdLst>
                  <a:gd name="T0" fmla="*/ 0 w 50"/>
                  <a:gd name="T1" fmla="*/ 0 h 26"/>
                  <a:gd name="T2" fmla="*/ 0 w 50"/>
                  <a:gd name="T3" fmla="*/ 0 h 26"/>
                  <a:gd name="T4" fmla="*/ 0 w 50"/>
                  <a:gd name="T5" fmla="*/ 0 h 26"/>
                  <a:gd name="T6" fmla="*/ 0 w 50"/>
                  <a:gd name="T7" fmla="*/ 0 h 26"/>
                  <a:gd name="T8" fmla="*/ 0 w 50"/>
                  <a:gd name="T9" fmla="*/ 0 h 26"/>
                  <a:gd name="T10" fmla="*/ 0 w 50"/>
                  <a:gd name="T11" fmla="*/ 0 h 26"/>
                  <a:gd name="T12" fmla="*/ 0 w 50"/>
                  <a:gd name="T13" fmla="*/ 0 h 26"/>
                  <a:gd name="T14" fmla="*/ 0 60000 65536"/>
                  <a:gd name="T15" fmla="*/ 0 60000 65536"/>
                  <a:gd name="T16" fmla="*/ 0 60000 65536"/>
                  <a:gd name="T17" fmla="*/ 0 60000 65536"/>
                  <a:gd name="T18" fmla="*/ 0 60000 65536"/>
                  <a:gd name="T19" fmla="*/ 0 60000 65536"/>
                  <a:gd name="T20" fmla="*/ 0 60000 65536"/>
                  <a:gd name="T21" fmla="*/ 0 w 50"/>
                  <a:gd name="T22" fmla="*/ 0 h 26"/>
                  <a:gd name="T23" fmla="*/ 50 w 50"/>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6">
                    <a:moveTo>
                      <a:pt x="5" y="0"/>
                    </a:moveTo>
                    <a:lnTo>
                      <a:pt x="2" y="26"/>
                    </a:lnTo>
                    <a:lnTo>
                      <a:pt x="50" y="26"/>
                    </a:lnTo>
                    <a:lnTo>
                      <a:pt x="50" y="0"/>
                    </a:lnTo>
                    <a:lnTo>
                      <a:pt x="2" y="0"/>
                    </a:lnTo>
                    <a:lnTo>
                      <a:pt x="0" y="26"/>
                    </a:lnTo>
                    <a:lnTo>
                      <a:pt x="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97" name="Freeform 407"/>
              <p:cNvSpPr>
                <a:spLocks/>
              </p:cNvSpPr>
              <p:nvPr/>
            </p:nvSpPr>
            <p:spPr bwMode="auto">
              <a:xfrm>
                <a:off x="4763" y="2129"/>
                <a:ext cx="27" cy="1"/>
              </a:xfrm>
              <a:custGeom>
                <a:avLst/>
                <a:gdLst>
                  <a:gd name="T0" fmla="*/ 0 w 82"/>
                  <a:gd name="T1" fmla="*/ 0 h 4"/>
                  <a:gd name="T2" fmla="*/ 0 w 82"/>
                  <a:gd name="T3" fmla="*/ 0 h 4"/>
                  <a:gd name="T4" fmla="*/ 0 w 82"/>
                  <a:gd name="T5" fmla="*/ 0 h 4"/>
                  <a:gd name="T6" fmla="*/ 0 w 82"/>
                  <a:gd name="T7" fmla="*/ 0 h 4"/>
                  <a:gd name="T8" fmla="*/ 0 w 82"/>
                  <a:gd name="T9" fmla="*/ 0 h 4"/>
                  <a:gd name="T10" fmla="*/ 0 w 82"/>
                  <a:gd name="T11" fmla="*/ 0 h 4"/>
                  <a:gd name="T12" fmla="*/ 0 w 82"/>
                  <a:gd name="T13" fmla="*/ 0 h 4"/>
                  <a:gd name="T14" fmla="*/ 0 w 82"/>
                  <a:gd name="T15" fmla="*/ 0 h 4"/>
                  <a:gd name="T16" fmla="*/ 0 w 82"/>
                  <a:gd name="T17" fmla="*/ 0 h 4"/>
                  <a:gd name="T18" fmla="*/ 0 w 82"/>
                  <a:gd name="T19" fmla="*/ 0 h 4"/>
                  <a:gd name="T20" fmla="*/ 0 w 82"/>
                  <a:gd name="T21" fmla="*/ 0 h 4"/>
                  <a:gd name="T22" fmla="*/ 0 w 82"/>
                  <a:gd name="T23" fmla="*/ 0 h 4"/>
                  <a:gd name="T24" fmla="*/ 0 w 82"/>
                  <a:gd name="T25" fmla="*/ 0 h 4"/>
                  <a:gd name="T26" fmla="*/ 0 w 82"/>
                  <a:gd name="T27" fmla="*/ 0 h 4"/>
                  <a:gd name="T28" fmla="*/ 0 w 82"/>
                  <a:gd name="T29" fmla="*/ 0 h 4"/>
                  <a:gd name="T30" fmla="*/ 0 w 82"/>
                  <a:gd name="T31" fmla="*/ 0 h 4"/>
                  <a:gd name="T32" fmla="*/ 0 w 82"/>
                  <a:gd name="T33" fmla="*/ 0 h 4"/>
                  <a:gd name="T34" fmla="*/ 0 w 82"/>
                  <a:gd name="T35" fmla="*/ 0 h 4"/>
                  <a:gd name="T36" fmla="*/ 0 w 82"/>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2"/>
                  <a:gd name="T58" fmla="*/ 0 h 4"/>
                  <a:gd name="T59" fmla="*/ 82 w 82"/>
                  <a:gd name="T60" fmla="*/ 4 h 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2" h="4">
                    <a:moveTo>
                      <a:pt x="35" y="0"/>
                    </a:moveTo>
                    <a:lnTo>
                      <a:pt x="31" y="0"/>
                    </a:lnTo>
                    <a:lnTo>
                      <a:pt x="25" y="0"/>
                    </a:lnTo>
                    <a:lnTo>
                      <a:pt x="21" y="0"/>
                    </a:lnTo>
                    <a:lnTo>
                      <a:pt x="17" y="1"/>
                    </a:lnTo>
                    <a:lnTo>
                      <a:pt x="13" y="1"/>
                    </a:lnTo>
                    <a:lnTo>
                      <a:pt x="8" y="1"/>
                    </a:lnTo>
                    <a:lnTo>
                      <a:pt x="4" y="2"/>
                    </a:lnTo>
                    <a:lnTo>
                      <a:pt x="0" y="4"/>
                    </a:lnTo>
                    <a:lnTo>
                      <a:pt x="47" y="4"/>
                    </a:lnTo>
                    <a:lnTo>
                      <a:pt x="51" y="2"/>
                    </a:lnTo>
                    <a:lnTo>
                      <a:pt x="55" y="1"/>
                    </a:lnTo>
                    <a:lnTo>
                      <a:pt x="59" y="1"/>
                    </a:lnTo>
                    <a:lnTo>
                      <a:pt x="63" y="1"/>
                    </a:lnTo>
                    <a:lnTo>
                      <a:pt x="69" y="0"/>
                    </a:lnTo>
                    <a:lnTo>
                      <a:pt x="73" y="0"/>
                    </a:lnTo>
                    <a:lnTo>
                      <a:pt x="78" y="0"/>
                    </a:lnTo>
                    <a:lnTo>
                      <a:pt x="82" y="0"/>
                    </a:lnTo>
                    <a:lnTo>
                      <a:pt x="3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98" name="Freeform 408"/>
              <p:cNvSpPr>
                <a:spLocks/>
              </p:cNvSpPr>
              <p:nvPr/>
            </p:nvSpPr>
            <p:spPr bwMode="auto">
              <a:xfrm>
                <a:off x="4762" y="2124"/>
                <a:ext cx="12" cy="10"/>
              </a:xfrm>
              <a:custGeom>
                <a:avLst/>
                <a:gdLst>
                  <a:gd name="T0" fmla="*/ 0 w 38"/>
                  <a:gd name="T1" fmla="*/ 0 h 30"/>
                  <a:gd name="T2" fmla="*/ 0 w 38"/>
                  <a:gd name="T3" fmla="*/ 0 h 30"/>
                  <a:gd name="T4" fmla="*/ 0 w 38"/>
                  <a:gd name="T5" fmla="*/ 0 h 30"/>
                  <a:gd name="T6" fmla="*/ 0 w 38"/>
                  <a:gd name="T7" fmla="*/ 0 h 30"/>
                  <a:gd name="T8" fmla="*/ 0 w 38"/>
                  <a:gd name="T9" fmla="*/ 0 h 30"/>
                  <a:gd name="T10" fmla="*/ 0 w 38"/>
                  <a:gd name="T11" fmla="*/ 0 h 30"/>
                  <a:gd name="T12" fmla="*/ 0 w 38"/>
                  <a:gd name="T13" fmla="*/ 0 h 30"/>
                  <a:gd name="T14" fmla="*/ 0 w 38"/>
                  <a:gd name="T15" fmla="*/ 0 h 30"/>
                  <a:gd name="T16" fmla="*/ 0 w 38"/>
                  <a:gd name="T17" fmla="*/ 0 h 30"/>
                  <a:gd name="T18" fmla="*/ 0 w 38"/>
                  <a:gd name="T19" fmla="*/ 0 h 30"/>
                  <a:gd name="T20" fmla="*/ 0 w 38"/>
                  <a:gd name="T21" fmla="*/ 0 h 30"/>
                  <a:gd name="T22" fmla="*/ 0 w 38"/>
                  <a:gd name="T23" fmla="*/ 0 h 30"/>
                  <a:gd name="T24" fmla="*/ 0 w 38"/>
                  <a:gd name="T25" fmla="*/ 0 h 30"/>
                  <a:gd name="T26" fmla="*/ 0 w 38"/>
                  <a:gd name="T27" fmla="*/ 0 h 30"/>
                  <a:gd name="T28" fmla="*/ 0 w 38"/>
                  <a:gd name="T29" fmla="*/ 0 h 30"/>
                  <a:gd name="T30" fmla="*/ 0 w 38"/>
                  <a:gd name="T31" fmla="*/ 0 h 30"/>
                  <a:gd name="T32" fmla="*/ 0 w 38"/>
                  <a:gd name="T33" fmla="*/ 0 h 30"/>
                  <a:gd name="T34" fmla="*/ 0 w 38"/>
                  <a:gd name="T35" fmla="*/ 0 h 30"/>
                  <a:gd name="T36" fmla="*/ 0 w 38"/>
                  <a:gd name="T37" fmla="*/ 0 h 30"/>
                  <a:gd name="T38" fmla="*/ 0 w 38"/>
                  <a:gd name="T39" fmla="*/ 0 h 30"/>
                  <a:gd name="T40" fmla="*/ 0 w 38"/>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30"/>
                  <a:gd name="T65" fmla="*/ 38 w 38"/>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30">
                    <a:moveTo>
                      <a:pt x="3" y="4"/>
                    </a:moveTo>
                    <a:lnTo>
                      <a:pt x="5" y="30"/>
                    </a:lnTo>
                    <a:lnTo>
                      <a:pt x="9" y="28"/>
                    </a:lnTo>
                    <a:lnTo>
                      <a:pt x="14" y="28"/>
                    </a:lnTo>
                    <a:lnTo>
                      <a:pt x="18" y="28"/>
                    </a:lnTo>
                    <a:lnTo>
                      <a:pt x="22" y="27"/>
                    </a:lnTo>
                    <a:lnTo>
                      <a:pt x="26" y="27"/>
                    </a:lnTo>
                    <a:lnTo>
                      <a:pt x="30" y="27"/>
                    </a:lnTo>
                    <a:lnTo>
                      <a:pt x="34" y="26"/>
                    </a:lnTo>
                    <a:lnTo>
                      <a:pt x="38" y="26"/>
                    </a:lnTo>
                    <a:lnTo>
                      <a:pt x="38" y="0"/>
                    </a:lnTo>
                    <a:lnTo>
                      <a:pt x="33" y="0"/>
                    </a:lnTo>
                    <a:lnTo>
                      <a:pt x="27" y="0"/>
                    </a:lnTo>
                    <a:lnTo>
                      <a:pt x="23" y="1"/>
                    </a:lnTo>
                    <a:lnTo>
                      <a:pt x="19" y="1"/>
                    </a:lnTo>
                    <a:lnTo>
                      <a:pt x="15" y="1"/>
                    </a:lnTo>
                    <a:lnTo>
                      <a:pt x="9" y="3"/>
                    </a:lnTo>
                    <a:lnTo>
                      <a:pt x="4" y="4"/>
                    </a:lnTo>
                    <a:lnTo>
                      <a:pt x="0" y="4"/>
                    </a:lnTo>
                    <a:lnTo>
                      <a:pt x="3" y="30"/>
                    </a:lnTo>
                    <a:lnTo>
                      <a:pt x="3" y="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999" name="Freeform 409"/>
              <p:cNvSpPr>
                <a:spLocks/>
              </p:cNvSpPr>
              <p:nvPr/>
            </p:nvSpPr>
            <p:spPr bwMode="auto">
              <a:xfrm>
                <a:off x="4763" y="2126"/>
                <a:ext cx="16" cy="8"/>
              </a:xfrm>
              <a:custGeom>
                <a:avLst/>
                <a:gdLst>
                  <a:gd name="T0" fmla="*/ 0 w 50"/>
                  <a:gd name="T1" fmla="*/ 0 h 26"/>
                  <a:gd name="T2" fmla="*/ 0 w 50"/>
                  <a:gd name="T3" fmla="*/ 0 h 26"/>
                  <a:gd name="T4" fmla="*/ 0 w 50"/>
                  <a:gd name="T5" fmla="*/ 0 h 26"/>
                  <a:gd name="T6" fmla="*/ 0 w 50"/>
                  <a:gd name="T7" fmla="*/ 0 h 26"/>
                  <a:gd name="T8" fmla="*/ 0 w 50"/>
                  <a:gd name="T9" fmla="*/ 0 h 26"/>
                  <a:gd name="T10" fmla="*/ 0 w 50"/>
                  <a:gd name="T11" fmla="*/ 0 h 26"/>
                  <a:gd name="T12" fmla="*/ 0 w 50"/>
                  <a:gd name="T13" fmla="*/ 0 h 26"/>
                  <a:gd name="T14" fmla="*/ 0 60000 65536"/>
                  <a:gd name="T15" fmla="*/ 0 60000 65536"/>
                  <a:gd name="T16" fmla="*/ 0 60000 65536"/>
                  <a:gd name="T17" fmla="*/ 0 60000 65536"/>
                  <a:gd name="T18" fmla="*/ 0 60000 65536"/>
                  <a:gd name="T19" fmla="*/ 0 60000 65536"/>
                  <a:gd name="T20" fmla="*/ 0 60000 65536"/>
                  <a:gd name="T21" fmla="*/ 0 w 50"/>
                  <a:gd name="T22" fmla="*/ 0 h 26"/>
                  <a:gd name="T23" fmla="*/ 50 w 50"/>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6">
                    <a:moveTo>
                      <a:pt x="44" y="0"/>
                    </a:moveTo>
                    <a:lnTo>
                      <a:pt x="47" y="0"/>
                    </a:lnTo>
                    <a:lnTo>
                      <a:pt x="0" y="0"/>
                    </a:lnTo>
                    <a:lnTo>
                      <a:pt x="0" y="26"/>
                    </a:lnTo>
                    <a:lnTo>
                      <a:pt x="47" y="26"/>
                    </a:lnTo>
                    <a:lnTo>
                      <a:pt x="50" y="26"/>
                    </a:lnTo>
                    <a:lnTo>
                      <a:pt x="44"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00" name="Freeform 410"/>
              <p:cNvSpPr>
                <a:spLocks/>
              </p:cNvSpPr>
              <p:nvPr/>
            </p:nvSpPr>
            <p:spPr bwMode="auto">
              <a:xfrm>
                <a:off x="4777" y="2124"/>
                <a:ext cx="13" cy="10"/>
              </a:xfrm>
              <a:custGeom>
                <a:avLst/>
                <a:gdLst>
                  <a:gd name="T0" fmla="*/ 0 w 38"/>
                  <a:gd name="T1" fmla="*/ 0 h 30"/>
                  <a:gd name="T2" fmla="*/ 0 w 38"/>
                  <a:gd name="T3" fmla="*/ 0 h 30"/>
                  <a:gd name="T4" fmla="*/ 0 w 38"/>
                  <a:gd name="T5" fmla="*/ 0 h 30"/>
                  <a:gd name="T6" fmla="*/ 0 w 38"/>
                  <a:gd name="T7" fmla="*/ 0 h 30"/>
                  <a:gd name="T8" fmla="*/ 0 w 38"/>
                  <a:gd name="T9" fmla="*/ 0 h 30"/>
                  <a:gd name="T10" fmla="*/ 0 w 38"/>
                  <a:gd name="T11" fmla="*/ 0 h 30"/>
                  <a:gd name="T12" fmla="*/ 0 w 38"/>
                  <a:gd name="T13" fmla="*/ 0 h 30"/>
                  <a:gd name="T14" fmla="*/ 0 w 38"/>
                  <a:gd name="T15" fmla="*/ 0 h 30"/>
                  <a:gd name="T16" fmla="*/ 0 w 38"/>
                  <a:gd name="T17" fmla="*/ 0 h 30"/>
                  <a:gd name="T18" fmla="*/ 0 w 38"/>
                  <a:gd name="T19" fmla="*/ 0 h 30"/>
                  <a:gd name="T20" fmla="*/ 0 w 38"/>
                  <a:gd name="T21" fmla="*/ 0 h 30"/>
                  <a:gd name="T22" fmla="*/ 0 w 38"/>
                  <a:gd name="T23" fmla="*/ 0 h 30"/>
                  <a:gd name="T24" fmla="*/ 0 w 38"/>
                  <a:gd name="T25" fmla="*/ 0 h 30"/>
                  <a:gd name="T26" fmla="*/ 0 w 38"/>
                  <a:gd name="T27" fmla="*/ 0 h 30"/>
                  <a:gd name="T28" fmla="*/ 0 w 38"/>
                  <a:gd name="T29" fmla="*/ 0 h 30"/>
                  <a:gd name="T30" fmla="*/ 0 w 38"/>
                  <a:gd name="T31" fmla="*/ 0 h 30"/>
                  <a:gd name="T32" fmla="*/ 0 w 38"/>
                  <a:gd name="T33" fmla="*/ 0 h 30"/>
                  <a:gd name="T34" fmla="*/ 0 w 38"/>
                  <a:gd name="T35" fmla="*/ 0 h 30"/>
                  <a:gd name="T36" fmla="*/ 0 w 38"/>
                  <a:gd name="T37" fmla="*/ 0 h 30"/>
                  <a:gd name="T38" fmla="*/ 0 w 38"/>
                  <a:gd name="T39" fmla="*/ 0 h 30"/>
                  <a:gd name="T40" fmla="*/ 0 w 38"/>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30"/>
                  <a:gd name="T65" fmla="*/ 38 w 38"/>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30">
                    <a:moveTo>
                      <a:pt x="38" y="26"/>
                    </a:moveTo>
                    <a:lnTo>
                      <a:pt x="38" y="0"/>
                    </a:lnTo>
                    <a:lnTo>
                      <a:pt x="33" y="0"/>
                    </a:lnTo>
                    <a:lnTo>
                      <a:pt x="28" y="0"/>
                    </a:lnTo>
                    <a:lnTo>
                      <a:pt x="24" y="1"/>
                    </a:lnTo>
                    <a:lnTo>
                      <a:pt x="18" y="1"/>
                    </a:lnTo>
                    <a:lnTo>
                      <a:pt x="14" y="1"/>
                    </a:lnTo>
                    <a:lnTo>
                      <a:pt x="9" y="3"/>
                    </a:lnTo>
                    <a:lnTo>
                      <a:pt x="5" y="4"/>
                    </a:lnTo>
                    <a:lnTo>
                      <a:pt x="0" y="4"/>
                    </a:lnTo>
                    <a:lnTo>
                      <a:pt x="6" y="30"/>
                    </a:lnTo>
                    <a:lnTo>
                      <a:pt x="10" y="28"/>
                    </a:lnTo>
                    <a:lnTo>
                      <a:pt x="14" y="28"/>
                    </a:lnTo>
                    <a:lnTo>
                      <a:pt x="17" y="28"/>
                    </a:lnTo>
                    <a:lnTo>
                      <a:pt x="21" y="27"/>
                    </a:lnTo>
                    <a:lnTo>
                      <a:pt x="26" y="27"/>
                    </a:lnTo>
                    <a:lnTo>
                      <a:pt x="30" y="27"/>
                    </a:lnTo>
                    <a:lnTo>
                      <a:pt x="34" y="26"/>
                    </a:lnTo>
                    <a:lnTo>
                      <a:pt x="38" y="26"/>
                    </a:lnTo>
                    <a:lnTo>
                      <a:pt x="38" y="0"/>
                    </a:lnTo>
                    <a:lnTo>
                      <a:pt x="38"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01" name="Freeform 411"/>
              <p:cNvSpPr>
                <a:spLocks/>
              </p:cNvSpPr>
              <p:nvPr/>
            </p:nvSpPr>
            <p:spPr bwMode="auto">
              <a:xfrm>
                <a:off x="4774" y="2124"/>
                <a:ext cx="16" cy="9"/>
              </a:xfrm>
              <a:custGeom>
                <a:avLst/>
                <a:gdLst>
                  <a:gd name="T0" fmla="*/ 0 w 47"/>
                  <a:gd name="T1" fmla="*/ 0 h 26"/>
                  <a:gd name="T2" fmla="*/ 0 w 47"/>
                  <a:gd name="T3" fmla="*/ 0 h 26"/>
                  <a:gd name="T4" fmla="*/ 0 w 47"/>
                  <a:gd name="T5" fmla="*/ 0 h 26"/>
                  <a:gd name="T6" fmla="*/ 0 w 47"/>
                  <a:gd name="T7" fmla="*/ 0 h 26"/>
                  <a:gd name="T8" fmla="*/ 0 w 47"/>
                  <a:gd name="T9" fmla="*/ 0 h 26"/>
                  <a:gd name="T10" fmla="*/ 0 w 47"/>
                  <a:gd name="T11" fmla="*/ 0 h 26"/>
                  <a:gd name="T12" fmla="*/ 0 w 47"/>
                  <a:gd name="T13" fmla="*/ 0 h 26"/>
                  <a:gd name="T14" fmla="*/ 0 60000 65536"/>
                  <a:gd name="T15" fmla="*/ 0 60000 65536"/>
                  <a:gd name="T16" fmla="*/ 0 60000 65536"/>
                  <a:gd name="T17" fmla="*/ 0 60000 65536"/>
                  <a:gd name="T18" fmla="*/ 0 60000 65536"/>
                  <a:gd name="T19" fmla="*/ 0 60000 65536"/>
                  <a:gd name="T20" fmla="*/ 0 60000 65536"/>
                  <a:gd name="T21" fmla="*/ 0 w 47"/>
                  <a:gd name="T22" fmla="*/ 0 h 26"/>
                  <a:gd name="T23" fmla="*/ 47 w 47"/>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6">
                    <a:moveTo>
                      <a:pt x="0" y="26"/>
                    </a:moveTo>
                    <a:lnTo>
                      <a:pt x="0" y="26"/>
                    </a:lnTo>
                    <a:lnTo>
                      <a:pt x="47" y="26"/>
                    </a:lnTo>
                    <a:lnTo>
                      <a:pt x="47" y="0"/>
                    </a:lnTo>
                    <a:lnTo>
                      <a:pt x="0" y="0"/>
                    </a:lnTo>
                    <a:lnTo>
                      <a:pt x="0"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02" name="Freeform 412"/>
              <p:cNvSpPr>
                <a:spLocks/>
              </p:cNvSpPr>
              <p:nvPr/>
            </p:nvSpPr>
            <p:spPr bwMode="auto">
              <a:xfrm>
                <a:off x="4756" y="2130"/>
                <a:ext cx="22" cy="2"/>
              </a:xfrm>
              <a:custGeom>
                <a:avLst/>
                <a:gdLst>
                  <a:gd name="T0" fmla="*/ 0 w 66"/>
                  <a:gd name="T1" fmla="*/ 0 h 4"/>
                  <a:gd name="T2" fmla="*/ 0 w 66"/>
                  <a:gd name="T3" fmla="*/ 0 h 4"/>
                  <a:gd name="T4" fmla="*/ 0 w 66"/>
                  <a:gd name="T5" fmla="*/ 1 h 4"/>
                  <a:gd name="T6" fmla="*/ 0 w 66"/>
                  <a:gd name="T7" fmla="*/ 1 h 4"/>
                  <a:gd name="T8" fmla="*/ 0 w 66"/>
                  <a:gd name="T9" fmla="*/ 1 h 4"/>
                  <a:gd name="T10" fmla="*/ 0 w 66"/>
                  <a:gd name="T11" fmla="*/ 1 h 4"/>
                  <a:gd name="T12" fmla="*/ 0 w 66"/>
                  <a:gd name="T13" fmla="*/ 1 h 4"/>
                  <a:gd name="T14" fmla="*/ 0 w 66"/>
                  <a:gd name="T15" fmla="*/ 1 h 4"/>
                  <a:gd name="T16" fmla="*/ 0 w 66"/>
                  <a:gd name="T17" fmla="*/ 1 h 4"/>
                  <a:gd name="T18" fmla="*/ 0 w 66"/>
                  <a:gd name="T19" fmla="*/ 1 h 4"/>
                  <a:gd name="T20" fmla="*/ 0 w 66"/>
                  <a:gd name="T21" fmla="*/ 1 h 4"/>
                  <a:gd name="T22" fmla="*/ 0 w 66"/>
                  <a:gd name="T23" fmla="*/ 1 h 4"/>
                  <a:gd name="T24" fmla="*/ 0 w 66"/>
                  <a:gd name="T25" fmla="*/ 1 h 4"/>
                  <a:gd name="T26" fmla="*/ 0 w 66"/>
                  <a:gd name="T27" fmla="*/ 1 h 4"/>
                  <a:gd name="T28" fmla="*/ 0 w 66"/>
                  <a:gd name="T29" fmla="*/ 1 h 4"/>
                  <a:gd name="T30" fmla="*/ 0 w 66"/>
                  <a:gd name="T31" fmla="*/ 1 h 4"/>
                  <a:gd name="T32" fmla="*/ 0 w 66"/>
                  <a:gd name="T33" fmla="*/ 0 h 4"/>
                  <a:gd name="T34" fmla="*/ 0 w 66"/>
                  <a:gd name="T35" fmla="*/ 0 h 4"/>
                  <a:gd name="T36" fmla="*/ 0 w 66"/>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4"/>
                  <a:gd name="T59" fmla="*/ 66 w 66"/>
                  <a:gd name="T60" fmla="*/ 4 h 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4">
                    <a:moveTo>
                      <a:pt x="19" y="0"/>
                    </a:moveTo>
                    <a:lnTo>
                      <a:pt x="16" y="0"/>
                    </a:lnTo>
                    <a:lnTo>
                      <a:pt x="13" y="1"/>
                    </a:lnTo>
                    <a:lnTo>
                      <a:pt x="12" y="1"/>
                    </a:lnTo>
                    <a:lnTo>
                      <a:pt x="9" y="2"/>
                    </a:lnTo>
                    <a:lnTo>
                      <a:pt x="7" y="2"/>
                    </a:lnTo>
                    <a:lnTo>
                      <a:pt x="4" y="4"/>
                    </a:lnTo>
                    <a:lnTo>
                      <a:pt x="2" y="4"/>
                    </a:lnTo>
                    <a:lnTo>
                      <a:pt x="0" y="4"/>
                    </a:lnTo>
                    <a:lnTo>
                      <a:pt x="47" y="4"/>
                    </a:lnTo>
                    <a:lnTo>
                      <a:pt x="50" y="4"/>
                    </a:lnTo>
                    <a:lnTo>
                      <a:pt x="51" y="4"/>
                    </a:lnTo>
                    <a:lnTo>
                      <a:pt x="54" y="2"/>
                    </a:lnTo>
                    <a:lnTo>
                      <a:pt x="57" y="2"/>
                    </a:lnTo>
                    <a:lnTo>
                      <a:pt x="58" y="1"/>
                    </a:lnTo>
                    <a:lnTo>
                      <a:pt x="61" y="1"/>
                    </a:lnTo>
                    <a:lnTo>
                      <a:pt x="63" y="0"/>
                    </a:lnTo>
                    <a:lnTo>
                      <a:pt x="66" y="0"/>
                    </a:lnTo>
                    <a:lnTo>
                      <a:pt x="19"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03" name="Freeform 413"/>
              <p:cNvSpPr>
                <a:spLocks/>
              </p:cNvSpPr>
              <p:nvPr/>
            </p:nvSpPr>
            <p:spPr bwMode="auto">
              <a:xfrm>
                <a:off x="4755" y="2126"/>
                <a:ext cx="9" cy="10"/>
              </a:xfrm>
              <a:custGeom>
                <a:avLst/>
                <a:gdLst>
                  <a:gd name="T0" fmla="*/ 0 w 26"/>
                  <a:gd name="T1" fmla="*/ 0 h 31"/>
                  <a:gd name="T2" fmla="*/ 0 w 26"/>
                  <a:gd name="T3" fmla="*/ 0 h 31"/>
                  <a:gd name="T4" fmla="*/ 0 w 26"/>
                  <a:gd name="T5" fmla="*/ 0 h 31"/>
                  <a:gd name="T6" fmla="*/ 0 w 26"/>
                  <a:gd name="T7" fmla="*/ 0 h 31"/>
                  <a:gd name="T8" fmla="*/ 0 w 26"/>
                  <a:gd name="T9" fmla="*/ 0 h 31"/>
                  <a:gd name="T10" fmla="*/ 0 w 26"/>
                  <a:gd name="T11" fmla="*/ 0 h 31"/>
                  <a:gd name="T12" fmla="*/ 0 w 26"/>
                  <a:gd name="T13" fmla="*/ 0 h 31"/>
                  <a:gd name="T14" fmla="*/ 0 w 26"/>
                  <a:gd name="T15" fmla="*/ 0 h 31"/>
                  <a:gd name="T16" fmla="*/ 0 w 26"/>
                  <a:gd name="T17" fmla="*/ 0 h 31"/>
                  <a:gd name="T18" fmla="*/ 0 w 26"/>
                  <a:gd name="T19" fmla="*/ 0 h 31"/>
                  <a:gd name="T20" fmla="*/ 0 w 26"/>
                  <a:gd name="T21" fmla="*/ 0 h 31"/>
                  <a:gd name="T22" fmla="*/ 0 w 26"/>
                  <a:gd name="T23" fmla="*/ 0 h 31"/>
                  <a:gd name="T24" fmla="*/ 0 w 26"/>
                  <a:gd name="T25" fmla="*/ 0 h 31"/>
                  <a:gd name="T26" fmla="*/ 0 w 26"/>
                  <a:gd name="T27" fmla="*/ 0 h 31"/>
                  <a:gd name="T28" fmla="*/ 0 w 26"/>
                  <a:gd name="T29" fmla="*/ 0 h 31"/>
                  <a:gd name="T30" fmla="*/ 0 w 26"/>
                  <a:gd name="T31" fmla="*/ 0 h 31"/>
                  <a:gd name="T32" fmla="*/ 0 w 26"/>
                  <a:gd name="T33" fmla="*/ 0 h 31"/>
                  <a:gd name="T34" fmla="*/ 0 w 26"/>
                  <a:gd name="T35" fmla="*/ 0 h 31"/>
                  <a:gd name="T36" fmla="*/ 0 w 26"/>
                  <a:gd name="T37" fmla="*/ 0 h 31"/>
                  <a:gd name="T38" fmla="*/ 0 w 26"/>
                  <a:gd name="T39" fmla="*/ 0 h 31"/>
                  <a:gd name="T40" fmla="*/ 0 w 26"/>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
                  <a:gd name="T64" fmla="*/ 0 h 31"/>
                  <a:gd name="T65" fmla="*/ 26 w 26"/>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 h="31">
                    <a:moveTo>
                      <a:pt x="3" y="5"/>
                    </a:moveTo>
                    <a:lnTo>
                      <a:pt x="7" y="31"/>
                    </a:lnTo>
                    <a:lnTo>
                      <a:pt x="8" y="30"/>
                    </a:lnTo>
                    <a:lnTo>
                      <a:pt x="12" y="30"/>
                    </a:lnTo>
                    <a:lnTo>
                      <a:pt x="14" y="28"/>
                    </a:lnTo>
                    <a:lnTo>
                      <a:pt x="16" y="28"/>
                    </a:lnTo>
                    <a:lnTo>
                      <a:pt x="18" y="27"/>
                    </a:lnTo>
                    <a:lnTo>
                      <a:pt x="20" y="27"/>
                    </a:lnTo>
                    <a:lnTo>
                      <a:pt x="23" y="26"/>
                    </a:lnTo>
                    <a:lnTo>
                      <a:pt x="26" y="26"/>
                    </a:lnTo>
                    <a:lnTo>
                      <a:pt x="19" y="0"/>
                    </a:lnTo>
                    <a:lnTo>
                      <a:pt x="16" y="1"/>
                    </a:lnTo>
                    <a:lnTo>
                      <a:pt x="14" y="1"/>
                    </a:lnTo>
                    <a:lnTo>
                      <a:pt x="11" y="3"/>
                    </a:lnTo>
                    <a:lnTo>
                      <a:pt x="8" y="3"/>
                    </a:lnTo>
                    <a:lnTo>
                      <a:pt x="5" y="4"/>
                    </a:lnTo>
                    <a:lnTo>
                      <a:pt x="3" y="5"/>
                    </a:lnTo>
                    <a:lnTo>
                      <a:pt x="0" y="5"/>
                    </a:lnTo>
                    <a:lnTo>
                      <a:pt x="3" y="31"/>
                    </a:lnTo>
                    <a:lnTo>
                      <a:pt x="3" y="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04" name="Freeform 414"/>
              <p:cNvSpPr>
                <a:spLocks/>
              </p:cNvSpPr>
              <p:nvPr/>
            </p:nvSpPr>
            <p:spPr bwMode="auto">
              <a:xfrm>
                <a:off x="4756" y="2127"/>
                <a:ext cx="17" cy="9"/>
              </a:xfrm>
              <a:custGeom>
                <a:avLst/>
                <a:gdLst>
                  <a:gd name="T0" fmla="*/ 0 w 50"/>
                  <a:gd name="T1" fmla="*/ 0 h 26"/>
                  <a:gd name="T2" fmla="*/ 0 w 50"/>
                  <a:gd name="T3" fmla="*/ 0 h 26"/>
                  <a:gd name="T4" fmla="*/ 0 w 50"/>
                  <a:gd name="T5" fmla="*/ 0 h 26"/>
                  <a:gd name="T6" fmla="*/ 0 w 50"/>
                  <a:gd name="T7" fmla="*/ 0 h 26"/>
                  <a:gd name="T8" fmla="*/ 0 w 50"/>
                  <a:gd name="T9" fmla="*/ 0 h 26"/>
                  <a:gd name="T10" fmla="*/ 0 w 50"/>
                  <a:gd name="T11" fmla="*/ 0 h 26"/>
                  <a:gd name="T12" fmla="*/ 0 w 50"/>
                  <a:gd name="T13" fmla="*/ 0 h 26"/>
                  <a:gd name="T14" fmla="*/ 0 60000 65536"/>
                  <a:gd name="T15" fmla="*/ 0 60000 65536"/>
                  <a:gd name="T16" fmla="*/ 0 60000 65536"/>
                  <a:gd name="T17" fmla="*/ 0 60000 65536"/>
                  <a:gd name="T18" fmla="*/ 0 60000 65536"/>
                  <a:gd name="T19" fmla="*/ 0 60000 65536"/>
                  <a:gd name="T20" fmla="*/ 0 60000 65536"/>
                  <a:gd name="T21" fmla="*/ 0 w 50"/>
                  <a:gd name="T22" fmla="*/ 0 h 26"/>
                  <a:gd name="T23" fmla="*/ 50 w 50"/>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6">
                    <a:moveTo>
                      <a:pt x="44" y="0"/>
                    </a:moveTo>
                    <a:lnTo>
                      <a:pt x="47" y="0"/>
                    </a:lnTo>
                    <a:lnTo>
                      <a:pt x="0" y="0"/>
                    </a:lnTo>
                    <a:lnTo>
                      <a:pt x="0" y="26"/>
                    </a:lnTo>
                    <a:lnTo>
                      <a:pt x="47" y="26"/>
                    </a:lnTo>
                    <a:lnTo>
                      <a:pt x="50" y="26"/>
                    </a:lnTo>
                    <a:lnTo>
                      <a:pt x="44"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05" name="Freeform 415"/>
              <p:cNvSpPr>
                <a:spLocks/>
              </p:cNvSpPr>
              <p:nvPr/>
            </p:nvSpPr>
            <p:spPr bwMode="auto">
              <a:xfrm>
                <a:off x="4771" y="2126"/>
                <a:ext cx="8" cy="10"/>
              </a:xfrm>
              <a:custGeom>
                <a:avLst/>
                <a:gdLst>
                  <a:gd name="T0" fmla="*/ 0 w 25"/>
                  <a:gd name="T1" fmla="*/ 0 h 31"/>
                  <a:gd name="T2" fmla="*/ 0 w 25"/>
                  <a:gd name="T3" fmla="*/ 0 h 31"/>
                  <a:gd name="T4" fmla="*/ 0 w 25"/>
                  <a:gd name="T5" fmla="*/ 0 h 31"/>
                  <a:gd name="T6" fmla="*/ 0 w 25"/>
                  <a:gd name="T7" fmla="*/ 0 h 31"/>
                  <a:gd name="T8" fmla="*/ 0 w 25"/>
                  <a:gd name="T9" fmla="*/ 0 h 31"/>
                  <a:gd name="T10" fmla="*/ 0 w 25"/>
                  <a:gd name="T11" fmla="*/ 0 h 31"/>
                  <a:gd name="T12" fmla="*/ 0 w 25"/>
                  <a:gd name="T13" fmla="*/ 0 h 31"/>
                  <a:gd name="T14" fmla="*/ 0 w 25"/>
                  <a:gd name="T15" fmla="*/ 0 h 31"/>
                  <a:gd name="T16" fmla="*/ 0 w 25"/>
                  <a:gd name="T17" fmla="*/ 0 h 31"/>
                  <a:gd name="T18" fmla="*/ 0 w 25"/>
                  <a:gd name="T19" fmla="*/ 0 h 31"/>
                  <a:gd name="T20" fmla="*/ 0 w 25"/>
                  <a:gd name="T21" fmla="*/ 0 h 31"/>
                  <a:gd name="T22" fmla="*/ 0 w 25"/>
                  <a:gd name="T23" fmla="*/ 0 h 31"/>
                  <a:gd name="T24" fmla="*/ 0 w 25"/>
                  <a:gd name="T25" fmla="*/ 0 h 31"/>
                  <a:gd name="T26" fmla="*/ 0 w 25"/>
                  <a:gd name="T27" fmla="*/ 0 h 31"/>
                  <a:gd name="T28" fmla="*/ 0 w 25"/>
                  <a:gd name="T29" fmla="*/ 0 h 31"/>
                  <a:gd name="T30" fmla="*/ 0 w 25"/>
                  <a:gd name="T31" fmla="*/ 0 h 31"/>
                  <a:gd name="T32" fmla="*/ 0 w 25"/>
                  <a:gd name="T33" fmla="*/ 0 h 31"/>
                  <a:gd name="T34" fmla="*/ 0 w 25"/>
                  <a:gd name="T35" fmla="*/ 0 h 31"/>
                  <a:gd name="T36" fmla="*/ 0 w 25"/>
                  <a:gd name="T37" fmla="*/ 0 h 31"/>
                  <a:gd name="T38" fmla="*/ 0 w 25"/>
                  <a:gd name="T39" fmla="*/ 0 h 31"/>
                  <a:gd name="T40" fmla="*/ 0 w 25"/>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
                  <a:gd name="T64" fmla="*/ 0 h 31"/>
                  <a:gd name="T65" fmla="*/ 25 w 25"/>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 h="31">
                    <a:moveTo>
                      <a:pt x="22" y="26"/>
                    </a:moveTo>
                    <a:lnTo>
                      <a:pt x="19" y="0"/>
                    </a:lnTo>
                    <a:lnTo>
                      <a:pt x="15" y="1"/>
                    </a:lnTo>
                    <a:lnTo>
                      <a:pt x="13" y="1"/>
                    </a:lnTo>
                    <a:lnTo>
                      <a:pt x="11" y="3"/>
                    </a:lnTo>
                    <a:lnTo>
                      <a:pt x="9" y="3"/>
                    </a:lnTo>
                    <a:lnTo>
                      <a:pt x="6" y="4"/>
                    </a:lnTo>
                    <a:lnTo>
                      <a:pt x="3" y="5"/>
                    </a:lnTo>
                    <a:lnTo>
                      <a:pt x="0" y="5"/>
                    </a:lnTo>
                    <a:lnTo>
                      <a:pt x="6" y="31"/>
                    </a:lnTo>
                    <a:lnTo>
                      <a:pt x="9" y="30"/>
                    </a:lnTo>
                    <a:lnTo>
                      <a:pt x="11" y="30"/>
                    </a:lnTo>
                    <a:lnTo>
                      <a:pt x="14" y="28"/>
                    </a:lnTo>
                    <a:lnTo>
                      <a:pt x="15" y="28"/>
                    </a:lnTo>
                    <a:lnTo>
                      <a:pt x="18" y="27"/>
                    </a:lnTo>
                    <a:lnTo>
                      <a:pt x="21" y="27"/>
                    </a:lnTo>
                    <a:lnTo>
                      <a:pt x="22" y="26"/>
                    </a:lnTo>
                    <a:lnTo>
                      <a:pt x="25" y="26"/>
                    </a:lnTo>
                    <a:lnTo>
                      <a:pt x="22" y="0"/>
                    </a:lnTo>
                    <a:lnTo>
                      <a:pt x="22"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06" name="Freeform 416"/>
              <p:cNvSpPr>
                <a:spLocks/>
              </p:cNvSpPr>
              <p:nvPr/>
            </p:nvSpPr>
            <p:spPr bwMode="auto">
              <a:xfrm>
                <a:off x="4762" y="2126"/>
                <a:ext cx="16" cy="8"/>
              </a:xfrm>
              <a:custGeom>
                <a:avLst/>
                <a:gdLst>
                  <a:gd name="T0" fmla="*/ 0 w 50"/>
                  <a:gd name="T1" fmla="*/ 0 h 26"/>
                  <a:gd name="T2" fmla="*/ 0 w 50"/>
                  <a:gd name="T3" fmla="*/ 0 h 26"/>
                  <a:gd name="T4" fmla="*/ 0 w 50"/>
                  <a:gd name="T5" fmla="*/ 0 h 26"/>
                  <a:gd name="T6" fmla="*/ 0 w 50"/>
                  <a:gd name="T7" fmla="*/ 0 h 26"/>
                  <a:gd name="T8" fmla="*/ 0 w 50"/>
                  <a:gd name="T9" fmla="*/ 0 h 26"/>
                  <a:gd name="T10" fmla="*/ 0 w 50"/>
                  <a:gd name="T11" fmla="*/ 0 h 26"/>
                  <a:gd name="T12" fmla="*/ 0 w 50"/>
                  <a:gd name="T13" fmla="*/ 0 h 26"/>
                  <a:gd name="T14" fmla="*/ 0 60000 65536"/>
                  <a:gd name="T15" fmla="*/ 0 60000 65536"/>
                  <a:gd name="T16" fmla="*/ 0 60000 65536"/>
                  <a:gd name="T17" fmla="*/ 0 60000 65536"/>
                  <a:gd name="T18" fmla="*/ 0 60000 65536"/>
                  <a:gd name="T19" fmla="*/ 0 60000 65536"/>
                  <a:gd name="T20" fmla="*/ 0 60000 65536"/>
                  <a:gd name="T21" fmla="*/ 0 w 50"/>
                  <a:gd name="T22" fmla="*/ 0 h 26"/>
                  <a:gd name="T23" fmla="*/ 50 w 50"/>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6">
                    <a:moveTo>
                      <a:pt x="7" y="26"/>
                    </a:moveTo>
                    <a:lnTo>
                      <a:pt x="3" y="26"/>
                    </a:lnTo>
                    <a:lnTo>
                      <a:pt x="50" y="26"/>
                    </a:lnTo>
                    <a:lnTo>
                      <a:pt x="50" y="0"/>
                    </a:lnTo>
                    <a:lnTo>
                      <a:pt x="3" y="0"/>
                    </a:lnTo>
                    <a:lnTo>
                      <a:pt x="0" y="0"/>
                    </a:lnTo>
                    <a:lnTo>
                      <a:pt x="7"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07" name="Freeform 417"/>
              <p:cNvSpPr>
                <a:spLocks/>
              </p:cNvSpPr>
              <p:nvPr/>
            </p:nvSpPr>
            <p:spPr bwMode="auto">
              <a:xfrm>
                <a:off x="4560" y="2106"/>
                <a:ext cx="30" cy="1"/>
              </a:xfrm>
              <a:custGeom>
                <a:avLst/>
                <a:gdLst>
                  <a:gd name="T0" fmla="*/ 0 w 90"/>
                  <a:gd name="T1" fmla="*/ 0 h 1"/>
                  <a:gd name="T2" fmla="*/ 0 w 90"/>
                  <a:gd name="T3" fmla="*/ 0 h 1"/>
                  <a:gd name="T4" fmla="*/ 0 w 90"/>
                  <a:gd name="T5" fmla="*/ 0 h 1"/>
                  <a:gd name="T6" fmla="*/ 0 w 90"/>
                  <a:gd name="T7" fmla="*/ 0 h 1"/>
                  <a:gd name="T8" fmla="*/ 0 w 90"/>
                  <a:gd name="T9" fmla="*/ 0 h 1"/>
                  <a:gd name="T10" fmla="*/ 0 w 90"/>
                  <a:gd name="T11" fmla="*/ 0 h 1"/>
                  <a:gd name="T12" fmla="*/ 0 w 90"/>
                  <a:gd name="T13" fmla="*/ 0 h 1"/>
                  <a:gd name="T14" fmla="*/ 0 w 90"/>
                  <a:gd name="T15" fmla="*/ 0 h 1"/>
                  <a:gd name="T16" fmla="*/ 0 w 90"/>
                  <a:gd name="T17" fmla="*/ 0 h 1"/>
                  <a:gd name="T18" fmla="*/ 0 w 90"/>
                  <a:gd name="T19" fmla="*/ 0 h 1"/>
                  <a:gd name="T20" fmla="*/ 0 w 90"/>
                  <a:gd name="T21" fmla="*/ 0 h 1"/>
                  <a:gd name="T22" fmla="*/ 0 w 90"/>
                  <a:gd name="T23" fmla="*/ 0 h 1"/>
                  <a:gd name="T24" fmla="*/ 0 w 90"/>
                  <a:gd name="T25" fmla="*/ 0 h 1"/>
                  <a:gd name="T26" fmla="*/ 0 w 90"/>
                  <a:gd name="T27" fmla="*/ 0 h 1"/>
                  <a:gd name="T28" fmla="*/ 0 w 90"/>
                  <a:gd name="T29" fmla="*/ 0 h 1"/>
                  <a:gd name="T30" fmla="*/ 0 w 90"/>
                  <a:gd name="T31" fmla="*/ 0 h 1"/>
                  <a:gd name="T32" fmla="*/ 0 w 90"/>
                  <a:gd name="T33" fmla="*/ 0 h 1"/>
                  <a:gd name="T34" fmla="*/ 0 w 90"/>
                  <a:gd name="T35" fmla="*/ 0 h 1"/>
                  <a:gd name="T36" fmla="*/ 0 w 9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1"/>
                  <a:gd name="T59" fmla="*/ 90 w 9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1">
                    <a:moveTo>
                      <a:pt x="42" y="0"/>
                    </a:moveTo>
                    <a:lnTo>
                      <a:pt x="37" y="0"/>
                    </a:lnTo>
                    <a:lnTo>
                      <a:pt x="33" y="0"/>
                    </a:lnTo>
                    <a:lnTo>
                      <a:pt x="26" y="0"/>
                    </a:lnTo>
                    <a:lnTo>
                      <a:pt x="22" y="0"/>
                    </a:lnTo>
                    <a:lnTo>
                      <a:pt x="17" y="0"/>
                    </a:lnTo>
                    <a:lnTo>
                      <a:pt x="11" y="0"/>
                    </a:lnTo>
                    <a:lnTo>
                      <a:pt x="6" y="0"/>
                    </a:lnTo>
                    <a:lnTo>
                      <a:pt x="0" y="0"/>
                    </a:lnTo>
                    <a:lnTo>
                      <a:pt x="48" y="0"/>
                    </a:lnTo>
                    <a:lnTo>
                      <a:pt x="53" y="0"/>
                    </a:lnTo>
                    <a:lnTo>
                      <a:pt x="59" y="0"/>
                    </a:lnTo>
                    <a:lnTo>
                      <a:pt x="64" y="0"/>
                    </a:lnTo>
                    <a:lnTo>
                      <a:pt x="68" y="0"/>
                    </a:lnTo>
                    <a:lnTo>
                      <a:pt x="73" y="0"/>
                    </a:lnTo>
                    <a:lnTo>
                      <a:pt x="79" y="0"/>
                    </a:lnTo>
                    <a:lnTo>
                      <a:pt x="84" y="0"/>
                    </a:lnTo>
                    <a:lnTo>
                      <a:pt x="90" y="0"/>
                    </a:lnTo>
                    <a:lnTo>
                      <a:pt x="42"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08" name="Freeform 418"/>
              <p:cNvSpPr>
                <a:spLocks/>
              </p:cNvSpPr>
              <p:nvPr/>
            </p:nvSpPr>
            <p:spPr bwMode="auto">
              <a:xfrm>
                <a:off x="4560" y="2102"/>
                <a:ext cx="14" cy="9"/>
              </a:xfrm>
              <a:custGeom>
                <a:avLst/>
                <a:gdLst>
                  <a:gd name="T0" fmla="*/ 0 w 42"/>
                  <a:gd name="T1" fmla="*/ 0 h 27"/>
                  <a:gd name="T2" fmla="*/ 0 w 42"/>
                  <a:gd name="T3" fmla="*/ 0 h 27"/>
                  <a:gd name="T4" fmla="*/ 0 w 42"/>
                  <a:gd name="T5" fmla="*/ 0 h 27"/>
                  <a:gd name="T6" fmla="*/ 0 w 42"/>
                  <a:gd name="T7" fmla="*/ 0 h 27"/>
                  <a:gd name="T8" fmla="*/ 0 w 42"/>
                  <a:gd name="T9" fmla="*/ 0 h 27"/>
                  <a:gd name="T10" fmla="*/ 0 w 42"/>
                  <a:gd name="T11" fmla="*/ 0 h 27"/>
                  <a:gd name="T12" fmla="*/ 0 w 42"/>
                  <a:gd name="T13" fmla="*/ 0 h 27"/>
                  <a:gd name="T14" fmla="*/ 0 w 42"/>
                  <a:gd name="T15" fmla="*/ 0 h 27"/>
                  <a:gd name="T16" fmla="*/ 0 w 42"/>
                  <a:gd name="T17" fmla="*/ 0 h 27"/>
                  <a:gd name="T18" fmla="*/ 0 w 42"/>
                  <a:gd name="T19" fmla="*/ 0 h 27"/>
                  <a:gd name="T20" fmla="*/ 0 w 42"/>
                  <a:gd name="T21" fmla="*/ 0 h 27"/>
                  <a:gd name="T22" fmla="*/ 0 w 42"/>
                  <a:gd name="T23" fmla="*/ 0 h 27"/>
                  <a:gd name="T24" fmla="*/ 0 w 42"/>
                  <a:gd name="T25" fmla="*/ 0 h 27"/>
                  <a:gd name="T26" fmla="*/ 0 w 42"/>
                  <a:gd name="T27" fmla="*/ 0 h 27"/>
                  <a:gd name="T28" fmla="*/ 0 w 42"/>
                  <a:gd name="T29" fmla="*/ 0 h 27"/>
                  <a:gd name="T30" fmla="*/ 0 w 42"/>
                  <a:gd name="T31" fmla="*/ 0 h 27"/>
                  <a:gd name="T32" fmla="*/ 0 w 42"/>
                  <a:gd name="T33" fmla="*/ 0 h 27"/>
                  <a:gd name="T34" fmla="*/ 0 w 42"/>
                  <a:gd name="T35" fmla="*/ 0 h 27"/>
                  <a:gd name="T36" fmla="*/ 0 w 42"/>
                  <a:gd name="T37" fmla="*/ 0 h 27"/>
                  <a:gd name="T38" fmla="*/ 0 w 42"/>
                  <a:gd name="T39" fmla="*/ 0 h 27"/>
                  <a:gd name="T40" fmla="*/ 0 w 42"/>
                  <a:gd name="T41" fmla="*/ 0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27"/>
                  <a:gd name="T65" fmla="*/ 42 w 42"/>
                  <a:gd name="T66" fmla="*/ 27 h 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27">
                    <a:moveTo>
                      <a:pt x="0" y="2"/>
                    </a:moveTo>
                    <a:lnTo>
                      <a:pt x="0" y="27"/>
                    </a:lnTo>
                    <a:lnTo>
                      <a:pt x="6" y="27"/>
                    </a:lnTo>
                    <a:lnTo>
                      <a:pt x="11" y="27"/>
                    </a:lnTo>
                    <a:lnTo>
                      <a:pt x="17" y="27"/>
                    </a:lnTo>
                    <a:lnTo>
                      <a:pt x="22" y="27"/>
                    </a:lnTo>
                    <a:lnTo>
                      <a:pt x="26" y="27"/>
                    </a:lnTo>
                    <a:lnTo>
                      <a:pt x="33" y="27"/>
                    </a:lnTo>
                    <a:lnTo>
                      <a:pt x="37" y="27"/>
                    </a:lnTo>
                    <a:lnTo>
                      <a:pt x="42" y="27"/>
                    </a:lnTo>
                    <a:lnTo>
                      <a:pt x="42" y="0"/>
                    </a:lnTo>
                    <a:lnTo>
                      <a:pt x="37" y="0"/>
                    </a:lnTo>
                    <a:lnTo>
                      <a:pt x="33" y="0"/>
                    </a:lnTo>
                    <a:lnTo>
                      <a:pt x="26" y="0"/>
                    </a:lnTo>
                    <a:lnTo>
                      <a:pt x="22" y="0"/>
                    </a:lnTo>
                    <a:lnTo>
                      <a:pt x="17" y="0"/>
                    </a:lnTo>
                    <a:lnTo>
                      <a:pt x="11" y="0"/>
                    </a:lnTo>
                    <a:lnTo>
                      <a:pt x="4" y="2"/>
                    </a:lnTo>
                    <a:lnTo>
                      <a:pt x="0" y="2"/>
                    </a:lnTo>
                    <a:lnTo>
                      <a:pt x="0" y="27"/>
                    </a:lnTo>
                    <a:lnTo>
                      <a:pt x="0" y="2"/>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09" name="Freeform 419"/>
              <p:cNvSpPr>
                <a:spLocks/>
              </p:cNvSpPr>
              <p:nvPr/>
            </p:nvSpPr>
            <p:spPr bwMode="auto">
              <a:xfrm>
                <a:off x="4560" y="2102"/>
                <a:ext cx="16" cy="9"/>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60000 65536"/>
                  <a:gd name="T15" fmla="*/ 0 60000 65536"/>
                  <a:gd name="T16" fmla="*/ 0 60000 65536"/>
                  <a:gd name="T17" fmla="*/ 0 60000 65536"/>
                  <a:gd name="T18" fmla="*/ 0 60000 65536"/>
                  <a:gd name="T19" fmla="*/ 0 60000 65536"/>
                  <a:gd name="T20" fmla="*/ 0 60000 65536"/>
                  <a:gd name="T21" fmla="*/ 0 w 48"/>
                  <a:gd name="T22" fmla="*/ 0 h 25"/>
                  <a:gd name="T23" fmla="*/ 48 w 4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5">
                    <a:moveTo>
                      <a:pt x="46" y="0"/>
                    </a:moveTo>
                    <a:lnTo>
                      <a:pt x="48" y="0"/>
                    </a:lnTo>
                    <a:lnTo>
                      <a:pt x="0" y="0"/>
                    </a:lnTo>
                    <a:lnTo>
                      <a:pt x="0" y="25"/>
                    </a:lnTo>
                    <a:lnTo>
                      <a:pt x="48" y="25"/>
                    </a:lnTo>
                    <a:lnTo>
                      <a:pt x="46"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10" name="Freeform 420"/>
              <p:cNvSpPr>
                <a:spLocks/>
              </p:cNvSpPr>
              <p:nvPr/>
            </p:nvSpPr>
            <p:spPr bwMode="auto">
              <a:xfrm>
                <a:off x="4575" y="2102"/>
                <a:ext cx="15" cy="9"/>
              </a:xfrm>
              <a:custGeom>
                <a:avLst/>
                <a:gdLst>
                  <a:gd name="T0" fmla="*/ 0 w 44"/>
                  <a:gd name="T1" fmla="*/ 0 h 27"/>
                  <a:gd name="T2" fmla="*/ 0 w 44"/>
                  <a:gd name="T3" fmla="*/ 0 h 27"/>
                  <a:gd name="T4" fmla="*/ 0 w 44"/>
                  <a:gd name="T5" fmla="*/ 0 h 27"/>
                  <a:gd name="T6" fmla="*/ 0 w 44"/>
                  <a:gd name="T7" fmla="*/ 0 h 27"/>
                  <a:gd name="T8" fmla="*/ 0 w 44"/>
                  <a:gd name="T9" fmla="*/ 0 h 27"/>
                  <a:gd name="T10" fmla="*/ 0 w 44"/>
                  <a:gd name="T11" fmla="*/ 0 h 27"/>
                  <a:gd name="T12" fmla="*/ 0 w 44"/>
                  <a:gd name="T13" fmla="*/ 0 h 27"/>
                  <a:gd name="T14" fmla="*/ 0 w 44"/>
                  <a:gd name="T15" fmla="*/ 0 h 27"/>
                  <a:gd name="T16" fmla="*/ 0 w 44"/>
                  <a:gd name="T17" fmla="*/ 0 h 27"/>
                  <a:gd name="T18" fmla="*/ 0 w 44"/>
                  <a:gd name="T19" fmla="*/ 0 h 27"/>
                  <a:gd name="T20" fmla="*/ 0 w 44"/>
                  <a:gd name="T21" fmla="*/ 0 h 27"/>
                  <a:gd name="T22" fmla="*/ 0 w 44"/>
                  <a:gd name="T23" fmla="*/ 0 h 27"/>
                  <a:gd name="T24" fmla="*/ 0 w 44"/>
                  <a:gd name="T25" fmla="*/ 0 h 27"/>
                  <a:gd name="T26" fmla="*/ 0 w 44"/>
                  <a:gd name="T27" fmla="*/ 0 h 27"/>
                  <a:gd name="T28" fmla="*/ 0 w 44"/>
                  <a:gd name="T29" fmla="*/ 0 h 27"/>
                  <a:gd name="T30" fmla="*/ 0 w 44"/>
                  <a:gd name="T31" fmla="*/ 0 h 27"/>
                  <a:gd name="T32" fmla="*/ 0 w 44"/>
                  <a:gd name="T33" fmla="*/ 0 h 27"/>
                  <a:gd name="T34" fmla="*/ 0 w 44"/>
                  <a:gd name="T35" fmla="*/ 0 h 27"/>
                  <a:gd name="T36" fmla="*/ 0 w 44"/>
                  <a:gd name="T37" fmla="*/ 0 h 27"/>
                  <a:gd name="T38" fmla="*/ 0 w 44"/>
                  <a:gd name="T39" fmla="*/ 0 h 27"/>
                  <a:gd name="T40" fmla="*/ 0 w 44"/>
                  <a:gd name="T41" fmla="*/ 0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27"/>
                  <a:gd name="T65" fmla="*/ 44 w 44"/>
                  <a:gd name="T66" fmla="*/ 27 h 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27">
                    <a:moveTo>
                      <a:pt x="44" y="27"/>
                    </a:moveTo>
                    <a:lnTo>
                      <a:pt x="44" y="0"/>
                    </a:lnTo>
                    <a:lnTo>
                      <a:pt x="38" y="0"/>
                    </a:lnTo>
                    <a:lnTo>
                      <a:pt x="33" y="0"/>
                    </a:lnTo>
                    <a:lnTo>
                      <a:pt x="27" y="0"/>
                    </a:lnTo>
                    <a:lnTo>
                      <a:pt x="22" y="0"/>
                    </a:lnTo>
                    <a:lnTo>
                      <a:pt x="18" y="0"/>
                    </a:lnTo>
                    <a:lnTo>
                      <a:pt x="11" y="0"/>
                    </a:lnTo>
                    <a:lnTo>
                      <a:pt x="6" y="2"/>
                    </a:lnTo>
                    <a:lnTo>
                      <a:pt x="0" y="2"/>
                    </a:lnTo>
                    <a:lnTo>
                      <a:pt x="2" y="27"/>
                    </a:lnTo>
                    <a:lnTo>
                      <a:pt x="7" y="27"/>
                    </a:lnTo>
                    <a:lnTo>
                      <a:pt x="13" y="27"/>
                    </a:lnTo>
                    <a:lnTo>
                      <a:pt x="18" y="27"/>
                    </a:lnTo>
                    <a:lnTo>
                      <a:pt x="22" y="27"/>
                    </a:lnTo>
                    <a:lnTo>
                      <a:pt x="27" y="27"/>
                    </a:lnTo>
                    <a:lnTo>
                      <a:pt x="33" y="27"/>
                    </a:lnTo>
                    <a:lnTo>
                      <a:pt x="38" y="27"/>
                    </a:lnTo>
                    <a:lnTo>
                      <a:pt x="44" y="27"/>
                    </a:lnTo>
                    <a:lnTo>
                      <a:pt x="44" y="0"/>
                    </a:lnTo>
                    <a:lnTo>
                      <a:pt x="44"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11" name="Freeform 421"/>
              <p:cNvSpPr>
                <a:spLocks/>
              </p:cNvSpPr>
              <p:nvPr/>
            </p:nvSpPr>
            <p:spPr bwMode="auto">
              <a:xfrm>
                <a:off x="4574" y="2102"/>
                <a:ext cx="16" cy="9"/>
              </a:xfrm>
              <a:custGeom>
                <a:avLst/>
                <a:gdLst>
                  <a:gd name="T0" fmla="*/ 0 w 48"/>
                  <a:gd name="T1" fmla="*/ 0 h 27"/>
                  <a:gd name="T2" fmla="*/ 0 w 48"/>
                  <a:gd name="T3" fmla="*/ 0 h 27"/>
                  <a:gd name="T4" fmla="*/ 0 w 48"/>
                  <a:gd name="T5" fmla="*/ 0 h 27"/>
                  <a:gd name="T6" fmla="*/ 0 w 48"/>
                  <a:gd name="T7" fmla="*/ 0 h 27"/>
                  <a:gd name="T8" fmla="*/ 0 w 48"/>
                  <a:gd name="T9" fmla="*/ 0 h 27"/>
                  <a:gd name="T10" fmla="*/ 0 w 48"/>
                  <a:gd name="T11" fmla="*/ 0 h 27"/>
                  <a:gd name="T12" fmla="*/ 0 w 48"/>
                  <a:gd name="T13" fmla="*/ 0 h 27"/>
                  <a:gd name="T14" fmla="*/ 0 60000 65536"/>
                  <a:gd name="T15" fmla="*/ 0 60000 65536"/>
                  <a:gd name="T16" fmla="*/ 0 60000 65536"/>
                  <a:gd name="T17" fmla="*/ 0 60000 65536"/>
                  <a:gd name="T18" fmla="*/ 0 60000 65536"/>
                  <a:gd name="T19" fmla="*/ 0 60000 65536"/>
                  <a:gd name="T20" fmla="*/ 0 60000 65536"/>
                  <a:gd name="T21" fmla="*/ 0 w 48"/>
                  <a:gd name="T22" fmla="*/ 0 h 27"/>
                  <a:gd name="T23" fmla="*/ 48 w 4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7">
                    <a:moveTo>
                      <a:pt x="0" y="27"/>
                    </a:moveTo>
                    <a:lnTo>
                      <a:pt x="0" y="27"/>
                    </a:lnTo>
                    <a:lnTo>
                      <a:pt x="48" y="27"/>
                    </a:lnTo>
                    <a:lnTo>
                      <a:pt x="48" y="0"/>
                    </a:lnTo>
                    <a:lnTo>
                      <a:pt x="0" y="0"/>
                    </a:lnTo>
                    <a:lnTo>
                      <a:pt x="0"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12" name="Freeform 422"/>
              <p:cNvSpPr>
                <a:spLocks/>
              </p:cNvSpPr>
              <p:nvPr/>
            </p:nvSpPr>
            <p:spPr bwMode="auto">
              <a:xfrm>
                <a:off x="4548" y="2106"/>
                <a:ext cx="28" cy="1"/>
              </a:xfrm>
              <a:custGeom>
                <a:avLst/>
                <a:gdLst>
                  <a:gd name="T0" fmla="*/ 0 w 84"/>
                  <a:gd name="T1" fmla="*/ 0 h 3"/>
                  <a:gd name="T2" fmla="*/ 0 w 84"/>
                  <a:gd name="T3" fmla="*/ 0 h 3"/>
                  <a:gd name="T4" fmla="*/ 0 w 84"/>
                  <a:gd name="T5" fmla="*/ 0 h 3"/>
                  <a:gd name="T6" fmla="*/ 0 w 84"/>
                  <a:gd name="T7" fmla="*/ 0 h 3"/>
                  <a:gd name="T8" fmla="*/ 0 w 84"/>
                  <a:gd name="T9" fmla="*/ 0 h 3"/>
                  <a:gd name="T10" fmla="*/ 0 w 84"/>
                  <a:gd name="T11" fmla="*/ 0 h 3"/>
                  <a:gd name="T12" fmla="*/ 0 w 84"/>
                  <a:gd name="T13" fmla="*/ 0 h 3"/>
                  <a:gd name="T14" fmla="*/ 0 w 84"/>
                  <a:gd name="T15" fmla="*/ 0 h 3"/>
                  <a:gd name="T16" fmla="*/ 0 w 84"/>
                  <a:gd name="T17" fmla="*/ 0 h 3"/>
                  <a:gd name="T18" fmla="*/ 0 w 84"/>
                  <a:gd name="T19" fmla="*/ 0 h 3"/>
                  <a:gd name="T20" fmla="*/ 0 w 84"/>
                  <a:gd name="T21" fmla="*/ 0 h 3"/>
                  <a:gd name="T22" fmla="*/ 0 w 84"/>
                  <a:gd name="T23" fmla="*/ 0 h 3"/>
                  <a:gd name="T24" fmla="*/ 0 w 84"/>
                  <a:gd name="T25" fmla="*/ 0 h 3"/>
                  <a:gd name="T26" fmla="*/ 0 w 84"/>
                  <a:gd name="T27" fmla="*/ 0 h 3"/>
                  <a:gd name="T28" fmla="*/ 0 w 84"/>
                  <a:gd name="T29" fmla="*/ 0 h 3"/>
                  <a:gd name="T30" fmla="*/ 0 w 84"/>
                  <a:gd name="T31" fmla="*/ 0 h 3"/>
                  <a:gd name="T32" fmla="*/ 0 w 84"/>
                  <a:gd name="T33" fmla="*/ 0 h 3"/>
                  <a:gd name="T34" fmla="*/ 0 w 84"/>
                  <a:gd name="T35" fmla="*/ 0 h 3"/>
                  <a:gd name="T36" fmla="*/ 0 w 8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4"/>
                  <a:gd name="T58" fmla="*/ 0 h 3"/>
                  <a:gd name="T59" fmla="*/ 84 w 84"/>
                  <a:gd name="T60" fmla="*/ 3 h 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4" h="3">
                    <a:moveTo>
                      <a:pt x="36" y="0"/>
                    </a:moveTo>
                    <a:lnTo>
                      <a:pt x="31" y="1"/>
                    </a:lnTo>
                    <a:lnTo>
                      <a:pt x="27" y="1"/>
                    </a:lnTo>
                    <a:lnTo>
                      <a:pt x="23" y="1"/>
                    </a:lnTo>
                    <a:lnTo>
                      <a:pt x="17" y="3"/>
                    </a:lnTo>
                    <a:lnTo>
                      <a:pt x="13" y="3"/>
                    </a:lnTo>
                    <a:lnTo>
                      <a:pt x="9" y="3"/>
                    </a:lnTo>
                    <a:lnTo>
                      <a:pt x="4" y="3"/>
                    </a:lnTo>
                    <a:lnTo>
                      <a:pt x="0" y="3"/>
                    </a:lnTo>
                    <a:lnTo>
                      <a:pt x="47" y="3"/>
                    </a:lnTo>
                    <a:lnTo>
                      <a:pt x="51" y="3"/>
                    </a:lnTo>
                    <a:lnTo>
                      <a:pt x="57" y="3"/>
                    </a:lnTo>
                    <a:lnTo>
                      <a:pt x="61" y="3"/>
                    </a:lnTo>
                    <a:lnTo>
                      <a:pt x="65" y="3"/>
                    </a:lnTo>
                    <a:lnTo>
                      <a:pt x="70" y="1"/>
                    </a:lnTo>
                    <a:lnTo>
                      <a:pt x="74" y="1"/>
                    </a:lnTo>
                    <a:lnTo>
                      <a:pt x="78" y="1"/>
                    </a:lnTo>
                    <a:lnTo>
                      <a:pt x="84" y="0"/>
                    </a:lnTo>
                    <a:lnTo>
                      <a:pt x="36"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13" name="Freeform 423"/>
              <p:cNvSpPr>
                <a:spLocks/>
              </p:cNvSpPr>
              <p:nvPr/>
            </p:nvSpPr>
            <p:spPr bwMode="auto">
              <a:xfrm>
                <a:off x="4548" y="2102"/>
                <a:ext cx="13" cy="10"/>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w 38"/>
                  <a:gd name="T23" fmla="*/ 0 h 28"/>
                  <a:gd name="T24" fmla="*/ 0 w 38"/>
                  <a:gd name="T25" fmla="*/ 0 h 28"/>
                  <a:gd name="T26" fmla="*/ 0 w 38"/>
                  <a:gd name="T27" fmla="*/ 0 h 28"/>
                  <a:gd name="T28" fmla="*/ 0 w 38"/>
                  <a:gd name="T29" fmla="*/ 0 h 28"/>
                  <a:gd name="T30" fmla="*/ 0 w 38"/>
                  <a:gd name="T31" fmla="*/ 0 h 28"/>
                  <a:gd name="T32" fmla="*/ 0 w 38"/>
                  <a:gd name="T33" fmla="*/ 0 h 28"/>
                  <a:gd name="T34" fmla="*/ 0 w 38"/>
                  <a:gd name="T35" fmla="*/ 0 h 28"/>
                  <a:gd name="T36" fmla="*/ 0 w 38"/>
                  <a:gd name="T37" fmla="*/ 0 h 28"/>
                  <a:gd name="T38" fmla="*/ 0 w 38"/>
                  <a:gd name="T39" fmla="*/ 0 h 28"/>
                  <a:gd name="T40" fmla="*/ 0 w 38"/>
                  <a:gd name="T41" fmla="*/ 0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28"/>
                  <a:gd name="T65" fmla="*/ 38 w 38"/>
                  <a:gd name="T66" fmla="*/ 28 h 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28">
                    <a:moveTo>
                      <a:pt x="0" y="1"/>
                    </a:moveTo>
                    <a:lnTo>
                      <a:pt x="0" y="28"/>
                    </a:lnTo>
                    <a:lnTo>
                      <a:pt x="4" y="28"/>
                    </a:lnTo>
                    <a:lnTo>
                      <a:pt x="9" y="28"/>
                    </a:lnTo>
                    <a:lnTo>
                      <a:pt x="13" y="27"/>
                    </a:lnTo>
                    <a:lnTo>
                      <a:pt x="19" y="27"/>
                    </a:lnTo>
                    <a:lnTo>
                      <a:pt x="24" y="27"/>
                    </a:lnTo>
                    <a:lnTo>
                      <a:pt x="28" y="27"/>
                    </a:lnTo>
                    <a:lnTo>
                      <a:pt x="34" y="25"/>
                    </a:lnTo>
                    <a:lnTo>
                      <a:pt x="38" y="25"/>
                    </a:lnTo>
                    <a:lnTo>
                      <a:pt x="35" y="0"/>
                    </a:lnTo>
                    <a:lnTo>
                      <a:pt x="29" y="0"/>
                    </a:lnTo>
                    <a:lnTo>
                      <a:pt x="25" y="0"/>
                    </a:lnTo>
                    <a:lnTo>
                      <a:pt x="21" y="1"/>
                    </a:lnTo>
                    <a:lnTo>
                      <a:pt x="17" y="1"/>
                    </a:lnTo>
                    <a:lnTo>
                      <a:pt x="13" y="1"/>
                    </a:lnTo>
                    <a:lnTo>
                      <a:pt x="8" y="1"/>
                    </a:lnTo>
                    <a:lnTo>
                      <a:pt x="4" y="1"/>
                    </a:lnTo>
                    <a:lnTo>
                      <a:pt x="0" y="1"/>
                    </a:lnTo>
                    <a:lnTo>
                      <a:pt x="0" y="28"/>
                    </a:lnTo>
                    <a:lnTo>
                      <a:pt x="0"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14" name="Freeform 424"/>
              <p:cNvSpPr>
                <a:spLocks/>
              </p:cNvSpPr>
              <p:nvPr/>
            </p:nvSpPr>
            <p:spPr bwMode="auto">
              <a:xfrm>
                <a:off x="4548" y="2103"/>
                <a:ext cx="16" cy="9"/>
              </a:xfrm>
              <a:custGeom>
                <a:avLst/>
                <a:gdLst>
                  <a:gd name="T0" fmla="*/ 0 w 47"/>
                  <a:gd name="T1" fmla="*/ 0 h 27"/>
                  <a:gd name="T2" fmla="*/ 0 w 47"/>
                  <a:gd name="T3" fmla="*/ 0 h 27"/>
                  <a:gd name="T4" fmla="*/ 0 w 47"/>
                  <a:gd name="T5" fmla="*/ 0 h 27"/>
                  <a:gd name="T6" fmla="*/ 0 w 47"/>
                  <a:gd name="T7" fmla="*/ 0 h 27"/>
                  <a:gd name="T8" fmla="*/ 0 w 47"/>
                  <a:gd name="T9" fmla="*/ 0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47" y="0"/>
                    </a:moveTo>
                    <a:lnTo>
                      <a:pt x="47" y="0"/>
                    </a:lnTo>
                    <a:lnTo>
                      <a:pt x="0" y="0"/>
                    </a:lnTo>
                    <a:lnTo>
                      <a:pt x="0" y="27"/>
                    </a:lnTo>
                    <a:lnTo>
                      <a:pt x="47" y="27"/>
                    </a:lnTo>
                    <a:lnTo>
                      <a:pt x="47"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15" name="Freeform 425"/>
              <p:cNvSpPr>
                <a:spLocks/>
              </p:cNvSpPr>
              <p:nvPr/>
            </p:nvSpPr>
            <p:spPr bwMode="auto">
              <a:xfrm>
                <a:off x="4564" y="2102"/>
                <a:ext cx="12" cy="10"/>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w 38"/>
                  <a:gd name="T23" fmla="*/ 0 h 28"/>
                  <a:gd name="T24" fmla="*/ 0 w 38"/>
                  <a:gd name="T25" fmla="*/ 0 h 28"/>
                  <a:gd name="T26" fmla="*/ 0 w 38"/>
                  <a:gd name="T27" fmla="*/ 0 h 28"/>
                  <a:gd name="T28" fmla="*/ 0 w 38"/>
                  <a:gd name="T29" fmla="*/ 0 h 28"/>
                  <a:gd name="T30" fmla="*/ 0 w 38"/>
                  <a:gd name="T31" fmla="*/ 0 h 28"/>
                  <a:gd name="T32" fmla="*/ 0 w 38"/>
                  <a:gd name="T33" fmla="*/ 0 h 28"/>
                  <a:gd name="T34" fmla="*/ 0 w 38"/>
                  <a:gd name="T35" fmla="*/ 0 h 28"/>
                  <a:gd name="T36" fmla="*/ 0 w 38"/>
                  <a:gd name="T37" fmla="*/ 0 h 28"/>
                  <a:gd name="T38" fmla="*/ 0 w 38"/>
                  <a:gd name="T39" fmla="*/ 0 h 28"/>
                  <a:gd name="T40" fmla="*/ 0 w 38"/>
                  <a:gd name="T41" fmla="*/ 0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28"/>
                  <a:gd name="T65" fmla="*/ 38 w 38"/>
                  <a:gd name="T66" fmla="*/ 28 h 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28">
                    <a:moveTo>
                      <a:pt x="37" y="25"/>
                    </a:moveTo>
                    <a:lnTo>
                      <a:pt x="34" y="0"/>
                    </a:lnTo>
                    <a:lnTo>
                      <a:pt x="30" y="0"/>
                    </a:lnTo>
                    <a:lnTo>
                      <a:pt x="26" y="0"/>
                    </a:lnTo>
                    <a:lnTo>
                      <a:pt x="22" y="1"/>
                    </a:lnTo>
                    <a:lnTo>
                      <a:pt x="18" y="1"/>
                    </a:lnTo>
                    <a:lnTo>
                      <a:pt x="12" y="1"/>
                    </a:lnTo>
                    <a:lnTo>
                      <a:pt x="8" y="1"/>
                    </a:lnTo>
                    <a:lnTo>
                      <a:pt x="4" y="1"/>
                    </a:lnTo>
                    <a:lnTo>
                      <a:pt x="0" y="1"/>
                    </a:lnTo>
                    <a:lnTo>
                      <a:pt x="0" y="28"/>
                    </a:lnTo>
                    <a:lnTo>
                      <a:pt x="4" y="28"/>
                    </a:lnTo>
                    <a:lnTo>
                      <a:pt x="10" y="28"/>
                    </a:lnTo>
                    <a:lnTo>
                      <a:pt x="14" y="27"/>
                    </a:lnTo>
                    <a:lnTo>
                      <a:pt x="19" y="27"/>
                    </a:lnTo>
                    <a:lnTo>
                      <a:pt x="25" y="27"/>
                    </a:lnTo>
                    <a:lnTo>
                      <a:pt x="29" y="27"/>
                    </a:lnTo>
                    <a:lnTo>
                      <a:pt x="33" y="25"/>
                    </a:lnTo>
                    <a:lnTo>
                      <a:pt x="38" y="25"/>
                    </a:lnTo>
                    <a:lnTo>
                      <a:pt x="37" y="0"/>
                    </a:lnTo>
                    <a:lnTo>
                      <a:pt x="37"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16" name="Freeform 426"/>
              <p:cNvSpPr>
                <a:spLocks/>
              </p:cNvSpPr>
              <p:nvPr/>
            </p:nvSpPr>
            <p:spPr bwMode="auto">
              <a:xfrm>
                <a:off x="4560" y="2102"/>
                <a:ext cx="16" cy="9"/>
              </a:xfrm>
              <a:custGeom>
                <a:avLst/>
                <a:gdLst>
                  <a:gd name="T0" fmla="*/ 0 w 49"/>
                  <a:gd name="T1" fmla="*/ 0 h 25"/>
                  <a:gd name="T2" fmla="*/ 0 w 49"/>
                  <a:gd name="T3" fmla="*/ 0 h 25"/>
                  <a:gd name="T4" fmla="*/ 0 w 49"/>
                  <a:gd name="T5" fmla="*/ 0 h 25"/>
                  <a:gd name="T6" fmla="*/ 0 w 49"/>
                  <a:gd name="T7" fmla="*/ 0 h 25"/>
                  <a:gd name="T8" fmla="*/ 0 w 49"/>
                  <a:gd name="T9" fmla="*/ 0 h 25"/>
                  <a:gd name="T10" fmla="*/ 0 w 49"/>
                  <a:gd name="T11" fmla="*/ 0 h 25"/>
                  <a:gd name="T12" fmla="*/ 0 w 49"/>
                  <a:gd name="T13" fmla="*/ 0 h 25"/>
                  <a:gd name="T14" fmla="*/ 0 60000 65536"/>
                  <a:gd name="T15" fmla="*/ 0 60000 65536"/>
                  <a:gd name="T16" fmla="*/ 0 60000 65536"/>
                  <a:gd name="T17" fmla="*/ 0 60000 65536"/>
                  <a:gd name="T18" fmla="*/ 0 60000 65536"/>
                  <a:gd name="T19" fmla="*/ 0 60000 65536"/>
                  <a:gd name="T20" fmla="*/ 0 60000 65536"/>
                  <a:gd name="T21" fmla="*/ 0 w 49"/>
                  <a:gd name="T22" fmla="*/ 0 h 25"/>
                  <a:gd name="T23" fmla="*/ 49 w 4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25">
                    <a:moveTo>
                      <a:pt x="3" y="25"/>
                    </a:moveTo>
                    <a:lnTo>
                      <a:pt x="1" y="25"/>
                    </a:lnTo>
                    <a:lnTo>
                      <a:pt x="49" y="25"/>
                    </a:lnTo>
                    <a:lnTo>
                      <a:pt x="49" y="0"/>
                    </a:lnTo>
                    <a:lnTo>
                      <a:pt x="1" y="0"/>
                    </a:lnTo>
                    <a:lnTo>
                      <a:pt x="0" y="0"/>
                    </a:lnTo>
                    <a:lnTo>
                      <a:pt x="3"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17" name="Freeform 427"/>
              <p:cNvSpPr>
                <a:spLocks/>
              </p:cNvSpPr>
              <p:nvPr/>
            </p:nvSpPr>
            <p:spPr bwMode="auto">
              <a:xfrm>
                <a:off x="4519" y="2107"/>
                <a:ext cx="29" cy="1"/>
              </a:xfrm>
              <a:custGeom>
                <a:avLst/>
                <a:gdLst>
                  <a:gd name="T0" fmla="*/ 0 w 88"/>
                  <a:gd name="T1" fmla="*/ 0 h 4"/>
                  <a:gd name="T2" fmla="*/ 0 w 88"/>
                  <a:gd name="T3" fmla="*/ 0 h 4"/>
                  <a:gd name="T4" fmla="*/ 0 w 88"/>
                  <a:gd name="T5" fmla="*/ 0 h 4"/>
                  <a:gd name="T6" fmla="*/ 0 w 88"/>
                  <a:gd name="T7" fmla="*/ 0 h 4"/>
                  <a:gd name="T8" fmla="*/ 0 w 88"/>
                  <a:gd name="T9" fmla="*/ 0 h 4"/>
                  <a:gd name="T10" fmla="*/ 0 w 88"/>
                  <a:gd name="T11" fmla="*/ 0 h 4"/>
                  <a:gd name="T12" fmla="*/ 0 w 88"/>
                  <a:gd name="T13" fmla="*/ 0 h 4"/>
                  <a:gd name="T14" fmla="*/ 0 w 88"/>
                  <a:gd name="T15" fmla="*/ 0 h 4"/>
                  <a:gd name="T16" fmla="*/ 0 w 88"/>
                  <a:gd name="T17" fmla="*/ 0 h 4"/>
                  <a:gd name="T18" fmla="*/ 0 w 88"/>
                  <a:gd name="T19" fmla="*/ 0 h 4"/>
                  <a:gd name="T20" fmla="*/ 0 w 88"/>
                  <a:gd name="T21" fmla="*/ 0 h 4"/>
                  <a:gd name="T22" fmla="*/ 0 w 88"/>
                  <a:gd name="T23" fmla="*/ 0 h 4"/>
                  <a:gd name="T24" fmla="*/ 0 w 88"/>
                  <a:gd name="T25" fmla="*/ 0 h 4"/>
                  <a:gd name="T26" fmla="*/ 0 w 88"/>
                  <a:gd name="T27" fmla="*/ 0 h 4"/>
                  <a:gd name="T28" fmla="*/ 0 w 88"/>
                  <a:gd name="T29" fmla="*/ 0 h 4"/>
                  <a:gd name="T30" fmla="*/ 0 w 88"/>
                  <a:gd name="T31" fmla="*/ 0 h 4"/>
                  <a:gd name="T32" fmla="*/ 0 w 88"/>
                  <a:gd name="T33" fmla="*/ 0 h 4"/>
                  <a:gd name="T34" fmla="*/ 0 w 88"/>
                  <a:gd name="T35" fmla="*/ 0 h 4"/>
                  <a:gd name="T36" fmla="*/ 0 w 88"/>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
                  <a:gd name="T59" fmla="*/ 88 w 88"/>
                  <a:gd name="T60" fmla="*/ 4 h 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
                    <a:moveTo>
                      <a:pt x="42" y="0"/>
                    </a:moveTo>
                    <a:lnTo>
                      <a:pt x="36" y="0"/>
                    </a:lnTo>
                    <a:lnTo>
                      <a:pt x="31" y="0"/>
                    </a:lnTo>
                    <a:lnTo>
                      <a:pt x="26" y="2"/>
                    </a:lnTo>
                    <a:lnTo>
                      <a:pt x="20" y="2"/>
                    </a:lnTo>
                    <a:lnTo>
                      <a:pt x="15" y="2"/>
                    </a:lnTo>
                    <a:lnTo>
                      <a:pt x="11" y="3"/>
                    </a:lnTo>
                    <a:lnTo>
                      <a:pt x="5" y="3"/>
                    </a:lnTo>
                    <a:lnTo>
                      <a:pt x="0" y="4"/>
                    </a:lnTo>
                    <a:lnTo>
                      <a:pt x="47" y="4"/>
                    </a:lnTo>
                    <a:lnTo>
                      <a:pt x="53" y="3"/>
                    </a:lnTo>
                    <a:lnTo>
                      <a:pt x="57" y="3"/>
                    </a:lnTo>
                    <a:lnTo>
                      <a:pt x="62" y="2"/>
                    </a:lnTo>
                    <a:lnTo>
                      <a:pt x="68" y="2"/>
                    </a:lnTo>
                    <a:lnTo>
                      <a:pt x="73" y="2"/>
                    </a:lnTo>
                    <a:lnTo>
                      <a:pt x="79" y="0"/>
                    </a:lnTo>
                    <a:lnTo>
                      <a:pt x="83" y="0"/>
                    </a:lnTo>
                    <a:lnTo>
                      <a:pt x="88" y="0"/>
                    </a:lnTo>
                    <a:lnTo>
                      <a:pt x="42"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18" name="Freeform 428"/>
              <p:cNvSpPr>
                <a:spLocks/>
              </p:cNvSpPr>
              <p:nvPr/>
            </p:nvSpPr>
            <p:spPr bwMode="auto">
              <a:xfrm>
                <a:off x="4518" y="2103"/>
                <a:ext cx="15" cy="10"/>
              </a:xfrm>
              <a:custGeom>
                <a:avLst/>
                <a:gdLst>
                  <a:gd name="T0" fmla="*/ 0 w 45"/>
                  <a:gd name="T1" fmla="*/ 0 h 30"/>
                  <a:gd name="T2" fmla="*/ 0 w 45"/>
                  <a:gd name="T3" fmla="*/ 0 h 30"/>
                  <a:gd name="T4" fmla="*/ 0 w 45"/>
                  <a:gd name="T5" fmla="*/ 0 h 30"/>
                  <a:gd name="T6" fmla="*/ 0 w 45"/>
                  <a:gd name="T7" fmla="*/ 0 h 30"/>
                  <a:gd name="T8" fmla="*/ 0 w 45"/>
                  <a:gd name="T9" fmla="*/ 0 h 30"/>
                  <a:gd name="T10" fmla="*/ 0 w 45"/>
                  <a:gd name="T11" fmla="*/ 0 h 30"/>
                  <a:gd name="T12" fmla="*/ 0 w 45"/>
                  <a:gd name="T13" fmla="*/ 0 h 30"/>
                  <a:gd name="T14" fmla="*/ 0 w 45"/>
                  <a:gd name="T15" fmla="*/ 0 h 30"/>
                  <a:gd name="T16" fmla="*/ 0 w 45"/>
                  <a:gd name="T17" fmla="*/ 0 h 30"/>
                  <a:gd name="T18" fmla="*/ 0 w 45"/>
                  <a:gd name="T19" fmla="*/ 0 h 30"/>
                  <a:gd name="T20" fmla="*/ 0 w 45"/>
                  <a:gd name="T21" fmla="*/ 0 h 30"/>
                  <a:gd name="T22" fmla="*/ 0 w 45"/>
                  <a:gd name="T23" fmla="*/ 0 h 30"/>
                  <a:gd name="T24" fmla="*/ 0 w 45"/>
                  <a:gd name="T25" fmla="*/ 0 h 30"/>
                  <a:gd name="T26" fmla="*/ 0 w 45"/>
                  <a:gd name="T27" fmla="*/ 0 h 30"/>
                  <a:gd name="T28" fmla="*/ 0 w 45"/>
                  <a:gd name="T29" fmla="*/ 0 h 30"/>
                  <a:gd name="T30" fmla="*/ 0 w 45"/>
                  <a:gd name="T31" fmla="*/ 0 h 30"/>
                  <a:gd name="T32" fmla="*/ 0 w 45"/>
                  <a:gd name="T33" fmla="*/ 0 h 30"/>
                  <a:gd name="T34" fmla="*/ 0 w 45"/>
                  <a:gd name="T35" fmla="*/ 0 h 30"/>
                  <a:gd name="T36" fmla="*/ 0 w 45"/>
                  <a:gd name="T37" fmla="*/ 0 h 30"/>
                  <a:gd name="T38" fmla="*/ 0 w 45"/>
                  <a:gd name="T39" fmla="*/ 0 h 30"/>
                  <a:gd name="T40" fmla="*/ 0 w 45"/>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
                  <a:gd name="T64" fmla="*/ 0 h 30"/>
                  <a:gd name="T65" fmla="*/ 45 w 45"/>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 h="30">
                    <a:moveTo>
                      <a:pt x="3" y="3"/>
                    </a:moveTo>
                    <a:lnTo>
                      <a:pt x="6" y="30"/>
                    </a:lnTo>
                    <a:lnTo>
                      <a:pt x="10" y="28"/>
                    </a:lnTo>
                    <a:lnTo>
                      <a:pt x="15" y="27"/>
                    </a:lnTo>
                    <a:lnTo>
                      <a:pt x="19" y="27"/>
                    </a:lnTo>
                    <a:lnTo>
                      <a:pt x="25" y="27"/>
                    </a:lnTo>
                    <a:lnTo>
                      <a:pt x="30" y="26"/>
                    </a:lnTo>
                    <a:lnTo>
                      <a:pt x="34" y="26"/>
                    </a:lnTo>
                    <a:lnTo>
                      <a:pt x="39" y="26"/>
                    </a:lnTo>
                    <a:lnTo>
                      <a:pt x="45" y="26"/>
                    </a:lnTo>
                    <a:lnTo>
                      <a:pt x="45" y="0"/>
                    </a:lnTo>
                    <a:lnTo>
                      <a:pt x="39" y="0"/>
                    </a:lnTo>
                    <a:lnTo>
                      <a:pt x="34" y="0"/>
                    </a:lnTo>
                    <a:lnTo>
                      <a:pt x="27" y="0"/>
                    </a:lnTo>
                    <a:lnTo>
                      <a:pt x="22" y="0"/>
                    </a:lnTo>
                    <a:lnTo>
                      <a:pt x="16" y="1"/>
                    </a:lnTo>
                    <a:lnTo>
                      <a:pt x="12" y="1"/>
                    </a:lnTo>
                    <a:lnTo>
                      <a:pt x="6" y="1"/>
                    </a:lnTo>
                    <a:lnTo>
                      <a:pt x="0" y="3"/>
                    </a:lnTo>
                    <a:lnTo>
                      <a:pt x="3" y="30"/>
                    </a:lnTo>
                    <a:lnTo>
                      <a:pt x="3" y="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19" name="Freeform 429"/>
              <p:cNvSpPr>
                <a:spLocks/>
              </p:cNvSpPr>
              <p:nvPr/>
            </p:nvSpPr>
            <p:spPr bwMode="auto">
              <a:xfrm>
                <a:off x="4519" y="2104"/>
                <a:ext cx="16" cy="9"/>
              </a:xfrm>
              <a:custGeom>
                <a:avLst/>
                <a:gdLst>
                  <a:gd name="T0" fmla="*/ 0 w 49"/>
                  <a:gd name="T1" fmla="*/ 0 h 27"/>
                  <a:gd name="T2" fmla="*/ 0 w 49"/>
                  <a:gd name="T3" fmla="*/ 0 h 27"/>
                  <a:gd name="T4" fmla="*/ 0 w 49"/>
                  <a:gd name="T5" fmla="*/ 0 h 27"/>
                  <a:gd name="T6" fmla="*/ 0 w 49"/>
                  <a:gd name="T7" fmla="*/ 0 h 27"/>
                  <a:gd name="T8" fmla="*/ 0 w 49"/>
                  <a:gd name="T9" fmla="*/ 0 h 27"/>
                  <a:gd name="T10" fmla="*/ 0 w 49"/>
                  <a:gd name="T11" fmla="*/ 0 h 27"/>
                  <a:gd name="T12" fmla="*/ 0 w 49"/>
                  <a:gd name="T13" fmla="*/ 0 h 27"/>
                  <a:gd name="T14" fmla="*/ 0 60000 65536"/>
                  <a:gd name="T15" fmla="*/ 0 60000 65536"/>
                  <a:gd name="T16" fmla="*/ 0 60000 65536"/>
                  <a:gd name="T17" fmla="*/ 0 60000 65536"/>
                  <a:gd name="T18" fmla="*/ 0 60000 65536"/>
                  <a:gd name="T19" fmla="*/ 0 60000 65536"/>
                  <a:gd name="T20" fmla="*/ 0 60000 65536"/>
                  <a:gd name="T21" fmla="*/ 0 w 49"/>
                  <a:gd name="T22" fmla="*/ 0 h 27"/>
                  <a:gd name="T23" fmla="*/ 49 w 49"/>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27">
                    <a:moveTo>
                      <a:pt x="45" y="0"/>
                    </a:moveTo>
                    <a:lnTo>
                      <a:pt x="47" y="0"/>
                    </a:lnTo>
                    <a:lnTo>
                      <a:pt x="0" y="0"/>
                    </a:lnTo>
                    <a:lnTo>
                      <a:pt x="0" y="27"/>
                    </a:lnTo>
                    <a:lnTo>
                      <a:pt x="47" y="27"/>
                    </a:lnTo>
                    <a:lnTo>
                      <a:pt x="49" y="27"/>
                    </a:lnTo>
                    <a:lnTo>
                      <a:pt x="4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20" name="Freeform 430"/>
              <p:cNvSpPr>
                <a:spLocks/>
              </p:cNvSpPr>
              <p:nvPr/>
            </p:nvSpPr>
            <p:spPr bwMode="auto">
              <a:xfrm>
                <a:off x="4534" y="2103"/>
                <a:ext cx="14" cy="10"/>
              </a:xfrm>
              <a:custGeom>
                <a:avLst/>
                <a:gdLst>
                  <a:gd name="T0" fmla="*/ 0 w 43"/>
                  <a:gd name="T1" fmla="*/ 0 h 30"/>
                  <a:gd name="T2" fmla="*/ 0 w 43"/>
                  <a:gd name="T3" fmla="*/ 0 h 30"/>
                  <a:gd name="T4" fmla="*/ 0 w 43"/>
                  <a:gd name="T5" fmla="*/ 0 h 30"/>
                  <a:gd name="T6" fmla="*/ 0 w 43"/>
                  <a:gd name="T7" fmla="*/ 0 h 30"/>
                  <a:gd name="T8" fmla="*/ 0 w 43"/>
                  <a:gd name="T9" fmla="*/ 0 h 30"/>
                  <a:gd name="T10" fmla="*/ 0 w 43"/>
                  <a:gd name="T11" fmla="*/ 0 h 30"/>
                  <a:gd name="T12" fmla="*/ 0 w 43"/>
                  <a:gd name="T13" fmla="*/ 0 h 30"/>
                  <a:gd name="T14" fmla="*/ 0 w 43"/>
                  <a:gd name="T15" fmla="*/ 0 h 30"/>
                  <a:gd name="T16" fmla="*/ 0 w 43"/>
                  <a:gd name="T17" fmla="*/ 0 h 30"/>
                  <a:gd name="T18" fmla="*/ 0 w 43"/>
                  <a:gd name="T19" fmla="*/ 0 h 30"/>
                  <a:gd name="T20" fmla="*/ 0 w 43"/>
                  <a:gd name="T21" fmla="*/ 0 h 30"/>
                  <a:gd name="T22" fmla="*/ 0 w 43"/>
                  <a:gd name="T23" fmla="*/ 0 h 30"/>
                  <a:gd name="T24" fmla="*/ 0 w 43"/>
                  <a:gd name="T25" fmla="*/ 0 h 30"/>
                  <a:gd name="T26" fmla="*/ 0 w 43"/>
                  <a:gd name="T27" fmla="*/ 0 h 30"/>
                  <a:gd name="T28" fmla="*/ 0 w 43"/>
                  <a:gd name="T29" fmla="*/ 0 h 30"/>
                  <a:gd name="T30" fmla="*/ 0 w 43"/>
                  <a:gd name="T31" fmla="*/ 0 h 30"/>
                  <a:gd name="T32" fmla="*/ 0 w 43"/>
                  <a:gd name="T33" fmla="*/ 0 h 30"/>
                  <a:gd name="T34" fmla="*/ 0 w 43"/>
                  <a:gd name="T35" fmla="*/ 0 h 30"/>
                  <a:gd name="T36" fmla="*/ 0 w 43"/>
                  <a:gd name="T37" fmla="*/ 0 h 30"/>
                  <a:gd name="T38" fmla="*/ 0 w 43"/>
                  <a:gd name="T39" fmla="*/ 0 h 30"/>
                  <a:gd name="T40" fmla="*/ 0 w 43"/>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
                  <a:gd name="T64" fmla="*/ 0 h 30"/>
                  <a:gd name="T65" fmla="*/ 43 w 43"/>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 h="30">
                    <a:moveTo>
                      <a:pt x="43" y="26"/>
                    </a:moveTo>
                    <a:lnTo>
                      <a:pt x="43" y="0"/>
                    </a:lnTo>
                    <a:lnTo>
                      <a:pt x="38" y="0"/>
                    </a:lnTo>
                    <a:lnTo>
                      <a:pt x="32" y="0"/>
                    </a:lnTo>
                    <a:lnTo>
                      <a:pt x="27" y="0"/>
                    </a:lnTo>
                    <a:lnTo>
                      <a:pt x="21" y="0"/>
                    </a:lnTo>
                    <a:lnTo>
                      <a:pt x="16" y="1"/>
                    </a:lnTo>
                    <a:lnTo>
                      <a:pt x="10" y="1"/>
                    </a:lnTo>
                    <a:lnTo>
                      <a:pt x="5" y="1"/>
                    </a:lnTo>
                    <a:lnTo>
                      <a:pt x="0" y="3"/>
                    </a:lnTo>
                    <a:lnTo>
                      <a:pt x="4" y="30"/>
                    </a:lnTo>
                    <a:lnTo>
                      <a:pt x="9" y="28"/>
                    </a:lnTo>
                    <a:lnTo>
                      <a:pt x="13" y="27"/>
                    </a:lnTo>
                    <a:lnTo>
                      <a:pt x="19" y="27"/>
                    </a:lnTo>
                    <a:lnTo>
                      <a:pt x="24" y="27"/>
                    </a:lnTo>
                    <a:lnTo>
                      <a:pt x="29" y="26"/>
                    </a:lnTo>
                    <a:lnTo>
                      <a:pt x="34" y="26"/>
                    </a:lnTo>
                    <a:lnTo>
                      <a:pt x="38" y="26"/>
                    </a:lnTo>
                    <a:lnTo>
                      <a:pt x="43" y="26"/>
                    </a:lnTo>
                    <a:lnTo>
                      <a:pt x="43" y="0"/>
                    </a:lnTo>
                    <a:lnTo>
                      <a:pt x="43"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21" name="Freeform 431"/>
              <p:cNvSpPr>
                <a:spLocks/>
              </p:cNvSpPr>
              <p:nvPr/>
            </p:nvSpPr>
            <p:spPr bwMode="auto">
              <a:xfrm>
                <a:off x="4533" y="2103"/>
                <a:ext cx="15" cy="8"/>
              </a:xfrm>
              <a:custGeom>
                <a:avLst/>
                <a:gdLst>
                  <a:gd name="T0" fmla="*/ 0 w 46"/>
                  <a:gd name="T1" fmla="*/ 0 h 26"/>
                  <a:gd name="T2" fmla="*/ 0 w 46"/>
                  <a:gd name="T3" fmla="*/ 0 h 26"/>
                  <a:gd name="T4" fmla="*/ 0 w 46"/>
                  <a:gd name="T5" fmla="*/ 0 h 26"/>
                  <a:gd name="T6" fmla="*/ 0 w 46"/>
                  <a:gd name="T7" fmla="*/ 0 h 26"/>
                  <a:gd name="T8" fmla="*/ 0 w 46"/>
                  <a:gd name="T9" fmla="*/ 0 h 26"/>
                  <a:gd name="T10" fmla="*/ 0 w 46"/>
                  <a:gd name="T11" fmla="*/ 0 h 26"/>
                  <a:gd name="T12" fmla="*/ 0 w 46"/>
                  <a:gd name="T13" fmla="*/ 0 h 26"/>
                  <a:gd name="T14" fmla="*/ 0 60000 65536"/>
                  <a:gd name="T15" fmla="*/ 0 60000 65536"/>
                  <a:gd name="T16" fmla="*/ 0 60000 65536"/>
                  <a:gd name="T17" fmla="*/ 0 60000 65536"/>
                  <a:gd name="T18" fmla="*/ 0 60000 65536"/>
                  <a:gd name="T19" fmla="*/ 0 60000 65536"/>
                  <a:gd name="T20" fmla="*/ 0 60000 65536"/>
                  <a:gd name="T21" fmla="*/ 0 w 46"/>
                  <a:gd name="T22" fmla="*/ 0 h 26"/>
                  <a:gd name="T23" fmla="*/ 46 w 4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26">
                    <a:moveTo>
                      <a:pt x="0" y="26"/>
                    </a:moveTo>
                    <a:lnTo>
                      <a:pt x="0" y="26"/>
                    </a:lnTo>
                    <a:lnTo>
                      <a:pt x="46" y="26"/>
                    </a:lnTo>
                    <a:lnTo>
                      <a:pt x="46" y="0"/>
                    </a:lnTo>
                    <a:lnTo>
                      <a:pt x="0" y="0"/>
                    </a:lnTo>
                    <a:lnTo>
                      <a:pt x="0"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22" name="Freeform 432"/>
              <p:cNvSpPr>
                <a:spLocks/>
              </p:cNvSpPr>
              <p:nvPr/>
            </p:nvSpPr>
            <p:spPr bwMode="auto">
              <a:xfrm>
                <a:off x="4481" y="2108"/>
                <a:ext cx="54" cy="48"/>
              </a:xfrm>
              <a:custGeom>
                <a:avLst/>
                <a:gdLst>
                  <a:gd name="T0" fmla="*/ 0 w 162"/>
                  <a:gd name="T1" fmla="*/ 0 h 145"/>
                  <a:gd name="T2" fmla="*/ 0 w 162"/>
                  <a:gd name="T3" fmla="*/ 0 h 145"/>
                  <a:gd name="T4" fmla="*/ 0 w 162"/>
                  <a:gd name="T5" fmla="*/ 0 h 145"/>
                  <a:gd name="T6" fmla="*/ 0 w 162"/>
                  <a:gd name="T7" fmla="*/ 0 h 145"/>
                  <a:gd name="T8" fmla="*/ 0 w 162"/>
                  <a:gd name="T9" fmla="*/ 0 h 145"/>
                  <a:gd name="T10" fmla="*/ 0 w 162"/>
                  <a:gd name="T11" fmla="*/ 0 h 145"/>
                  <a:gd name="T12" fmla="*/ 0 w 162"/>
                  <a:gd name="T13" fmla="*/ 0 h 145"/>
                  <a:gd name="T14" fmla="*/ 0 w 162"/>
                  <a:gd name="T15" fmla="*/ 0 h 145"/>
                  <a:gd name="T16" fmla="*/ 0 w 162"/>
                  <a:gd name="T17" fmla="*/ 0 h 145"/>
                  <a:gd name="T18" fmla="*/ 0 w 162"/>
                  <a:gd name="T19" fmla="*/ 0 h 145"/>
                  <a:gd name="T20" fmla="*/ 0 w 162"/>
                  <a:gd name="T21" fmla="*/ 0 h 145"/>
                  <a:gd name="T22" fmla="*/ 0 w 162"/>
                  <a:gd name="T23" fmla="*/ 0 h 145"/>
                  <a:gd name="T24" fmla="*/ 0 w 162"/>
                  <a:gd name="T25" fmla="*/ 0 h 145"/>
                  <a:gd name="T26" fmla="*/ 0 w 162"/>
                  <a:gd name="T27" fmla="*/ 0 h 145"/>
                  <a:gd name="T28" fmla="*/ 0 w 162"/>
                  <a:gd name="T29" fmla="*/ 0 h 145"/>
                  <a:gd name="T30" fmla="*/ 0 w 162"/>
                  <a:gd name="T31" fmla="*/ 0 h 145"/>
                  <a:gd name="T32" fmla="*/ 0 w 162"/>
                  <a:gd name="T33" fmla="*/ 0 h 145"/>
                  <a:gd name="T34" fmla="*/ 0 w 162"/>
                  <a:gd name="T35" fmla="*/ 0 h 145"/>
                  <a:gd name="T36" fmla="*/ 0 w 162"/>
                  <a:gd name="T37" fmla="*/ 0 h 145"/>
                  <a:gd name="T38" fmla="*/ 0 w 162"/>
                  <a:gd name="T39" fmla="*/ 0 h 145"/>
                  <a:gd name="T40" fmla="*/ 0 w 162"/>
                  <a:gd name="T41" fmla="*/ 0 h 145"/>
                  <a:gd name="T42" fmla="*/ 0 w 162"/>
                  <a:gd name="T43" fmla="*/ 0 h 145"/>
                  <a:gd name="T44" fmla="*/ 0 w 162"/>
                  <a:gd name="T45" fmla="*/ 0 h 145"/>
                  <a:gd name="T46" fmla="*/ 0 w 162"/>
                  <a:gd name="T47" fmla="*/ 0 h 145"/>
                  <a:gd name="T48" fmla="*/ 0 w 162"/>
                  <a:gd name="T49" fmla="*/ 0 h 145"/>
                  <a:gd name="T50" fmla="*/ 0 w 162"/>
                  <a:gd name="T51" fmla="*/ 0 h 145"/>
                  <a:gd name="T52" fmla="*/ 0 w 162"/>
                  <a:gd name="T53" fmla="*/ 0 h 145"/>
                  <a:gd name="T54" fmla="*/ 0 w 162"/>
                  <a:gd name="T55" fmla="*/ 0 h 145"/>
                  <a:gd name="T56" fmla="*/ 0 w 162"/>
                  <a:gd name="T57" fmla="*/ 0 h 145"/>
                  <a:gd name="T58" fmla="*/ 0 w 162"/>
                  <a:gd name="T59" fmla="*/ 0 h 145"/>
                  <a:gd name="T60" fmla="*/ 0 w 162"/>
                  <a:gd name="T61" fmla="*/ 0 h 145"/>
                  <a:gd name="T62" fmla="*/ 0 w 162"/>
                  <a:gd name="T63" fmla="*/ 0 h 145"/>
                  <a:gd name="T64" fmla="*/ 0 w 162"/>
                  <a:gd name="T65" fmla="*/ 0 h 145"/>
                  <a:gd name="T66" fmla="*/ 0 w 162"/>
                  <a:gd name="T67" fmla="*/ 0 h 145"/>
                  <a:gd name="T68" fmla="*/ 0 w 162"/>
                  <a:gd name="T69" fmla="*/ 0 h 1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
                  <a:gd name="T106" fmla="*/ 0 h 145"/>
                  <a:gd name="T107" fmla="*/ 162 w 162"/>
                  <a:gd name="T108" fmla="*/ 145 h 1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 h="145">
                    <a:moveTo>
                      <a:pt x="115" y="0"/>
                    </a:moveTo>
                    <a:lnTo>
                      <a:pt x="109" y="10"/>
                    </a:lnTo>
                    <a:lnTo>
                      <a:pt x="105" y="21"/>
                    </a:lnTo>
                    <a:lnTo>
                      <a:pt x="100" y="31"/>
                    </a:lnTo>
                    <a:lnTo>
                      <a:pt x="95" y="41"/>
                    </a:lnTo>
                    <a:lnTo>
                      <a:pt x="89" y="52"/>
                    </a:lnTo>
                    <a:lnTo>
                      <a:pt x="84" y="63"/>
                    </a:lnTo>
                    <a:lnTo>
                      <a:pt x="78" y="72"/>
                    </a:lnTo>
                    <a:lnTo>
                      <a:pt x="71" y="81"/>
                    </a:lnTo>
                    <a:lnTo>
                      <a:pt x="65" y="91"/>
                    </a:lnTo>
                    <a:lnTo>
                      <a:pt x="58" y="100"/>
                    </a:lnTo>
                    <a:lnTo>
                      <a:pt x="50" y="109"/>
                    </a:lnTo>
                    <a:lnTo>
                      <a:pt x="42" y="117"/>
                    </a:lnTo>
                    <a:lnTo>
                      <a:pt x="32" y="125"/>
                    </a:lnTo>
                    <a:lnTo>
                      <a:pt x="23" y="132"/>
                    </a:lnTo>
                    <a:lnTo>
                      <a:pt x="12" y="138"/>
                    </a:lnTo>
                    <a:lnTo>
                      <a:pt x="0" y="145"/>
                    </a:lnTo>
                    <a:lnTo>
                      <a:pt x="47" y="145"/>
                    </a:lnTo>
                    <a:lnTo>
                      <a:pt x="59" y="138"/>
                    </a:lnTo>
                    <a:lnTo>
                      <a:pt x="70" y="132"/>
                    </a:lnTo>
                    <a:lnTo>
                      <a:pt x="80" y="125"/>
                    </a:lnTo>
                    <a:lnTo>
                      <a:pt x="89" y="117"/>
                    </a:lnTo>
                    <a:lnTo>
                      <a:pt x="97" y="109"/>
                    </a:lnTo>
                    <a:lnTo>
                      <a:pt x="105" y="100"/>
                    </a:lnTo>
                    <a:lnTo>
                      <a:pt x="112" y="91"/>
                    </a:lnTo>
                    <a:lnTo>
                      <a:pt x="119" y="81"/>
                    </a:lnTo>
                    <a:lnTo>
                      <a:pt x="126" y="72"/>
                    </a:lnTo>
                    <a:lnTo>
                      <a:pt x="131" y="63"/>
                    </a:lnTo>
                    <a:lnTo>
                      <a:pt x="137" y="52"/>
                    </a:lnTo>
                    <a:lnTo>
                      <a:pt x="142" y="41"/>
                    </a:lnTo>
                    <a:lnTo>
                      <a:pt x="147" y="31"/>
                    </a:lnTo>
                    <a:lnTo>
                      <a:pt x="151" y="21"/>
                    </a:lnTo>
                    <a:lnTo>
                      <a:pt x="157" y="10"/>
                    </a:lnTo>
                    <a:lnTo>
                      <a:pt x="162" y="0"/>
                    </a:lnTo>
                    <a:lnTo>
                      <a:pt x="11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23" name="Freeform 433"/>
              <p:cNvSpPr>
                <a:spLocks/>
              </p:cNvSpPr>
              <p:nvPr/>
            </p:nvSpPr>
            <p:spPr bwMode="auto">
              <a:xfrm>
                <a:off x="4479" y="2106"/>
                <a:ext cx="44" cy="54"/>
              </a:xfrm>
              <a:custGeom>
                <a:avLst/>
                <a:gdLst>
                  <a:gd name="T0" fmla="*/ 0 w 133"/>
                  <a:gd name="T1" fmla="*/ 0 h 162"/>
                  <a:gd name="T2" fmla="*/ 0 w 133"/>
                  <a:gd name="T3" fmla="*/ 0 h 162"/>
                  <a:gd name="T4" fmla="*/ 0 w 133"/>
                  <a:gd name="T5" fmla="*/ 0 h 162"/>
                  <a:gd name="T6" fmla="*/ 0 w 133"/>
                  <a:gd name="T7" fmla="*/ 0 h 162"/>
                  <a:gd name="T8" fmla="*/ 0 w 133"/>
                  <a:gd name="T9" fmla="*/ 0 h 162"/>
                  <a:gd name="T10" fmla="*/ 0 w 133"/>
                  <a:gd name="T11" fmla="*/ 0 h 162"/>
                  <a:gd name="T12" fmla="*/ 0 w 133"/>
                  <a:gd name="T13" fmla="*/ 0 h 162"/>
                  <a:gd name="T14" fmla="*/ 0 w 133"/>
                  <a:gd name="T15" fmla="*/ 0 h 162"/>
                  <a:gd name="T16" fmla="*/ 0 w 133"/>
                  <a:gd name="T17" fmla="*/ 0 h 162"/>
                  <a:gd name="T18" fmla="*/ 0 w 133"/>
                  <a:gd name="T19" fmla="*/ 0 h 162"/>
                  <a:gd name="T20" fmla="*/ 0 w 133"/>
                  <a:gd name="T21" fmla="*/ 0 h 162"/>
                  <a:gd name="T22" fmla="*/ 0 w 133"/>
                  <a:gd name="T23" fmla="*/ 0 h 162"/>
                  <a:gd name="T24" fmla="*/ 0 w 133"/>
                  <a:gd name="T25" fmla="*/ 0 h 162"/>
                  <a:gd name="T26" fmla="*/ 0 w 133"/>
                  <a:gd name="T27" fmla="*/ 0 h 162"/>
                  <a:gd name="T28" fmla="*/ 0 w 133"/>
                  <a:gd name="T29" fmla="*/ 0 h 162"/>
                  <a:gd name="T30" fmla="*/ 0 w 133"/>
                  <a:gd name="T31" fmla="*/ 0 h 162"/>
                  <a:gd name="T32" fmla="*/ 0 w 133"/>
                  <a:gd name="T33" fmla="*/ 0 h 162"/>
                  <a:gd name="T34" fmla="*/ 0 w 133"/>
                  <a:gd name="T35" fmla="*/ 0 h 162"/>
                  <a:gd name="T36" fmla="*/ 0 w 133"/>
                  <a:gd name="T37" fmla="*/ 0 h 162"/>
                  <a:gd name="T38" fmla="*/ 0 w 133"/>
                  <a:gd name="T39" fmla="*/ 0 h 162"/>
                  <a:gd name="T40" fmla="*/ 0 w 133"/>
                  <a:gd name="T41" fmla="*/ 0 h 162"/>
                  <a:gd name="T42" fmla="*/ 0 w 133"/>
                  <a:gd name="T43" fmla="*/ 0 h 162"/>
                  <a:gd name="T44" fmla="*/ 0 w 133"/>
                  <a:gd name="T45" fmla="*/ 0 h 162"/>
                  <a:gd name="T46" fmla="*/ 0 w 133"/>
                  <a:gd name="T47" fmla="*/ 0 h 162"/>
                  <a:gd name="T48" fmla="*/ 0 w 133"/>
                  <a:gd name="T49" fmla="*/ 0 h 162"/>
                  <a:gd name="T50" fmla="*/ 0 w 133"/>
                  <a:gd name="T51" fmla="*/ 0 h 162"/>
                  <a:gd name="T52" fmla="*/ 0 w 133"/>
                  <a:gd name="T53" fmla="*/ 0 h 162"/>
                  <a:gd name="T54" fmla="*/ 0 w 133"/>
                  <a:gd name="T55" fmla="*/ 0 h 162"/>
                  <a:gd name="T56" fmla="*/ 0 w 133"/>
                  <a:gd name="T57" fmla="*/ 0 h 162"/>
                  <a:gd name="T58" fmla="*/ 0 w 133"/>
                  <a:gd name="T59" fmla="*/ 0 h 162"/>
                  <a:gd name="T60" fmla="*/ 0 w 133"/>
                  <a:gd name="T61" fmla="*/ 0 h 162"/>
                  <a:gd name="T62" fmla="*/ 0 w 133"/>
                  <a:gd name="T63" fmla="*/ 0 h 162"/>
                  <a:gd name="T64" fmla="*/ 0 w 133"/>
                  <a:gd name="T65" fmla="*/ 0 h 162"/>
                  <a:gd name="T66" fmla="*/ 0 w 133"/>
                  <a:gd name="T67" fmla="*/ 0 h 162"/>
                  <a:gd name="T68" fmla="*/ 0 w 133"/>
                  <a:gd name="T69" fmla="*/ 0 h 162"/>
                  <a:gd name="T70" fmla="*/ 0 w 133"/>
                  <a:gd name="T71" fmla="*/ 0 h 162"/>
                  <a:gd name="T72" fmla="*/ 0 w 133"/>
                  <a:gd name="T73" fmla="*/ 0 h 1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3"/>
                  <a:gd name="T112" fmla="*/ 0 h 162"/>
                  <a:gd name="T113" fmla="*/ 133 w 133"/>
                  <a:gd name="T114" fmla="*/ 162 h 1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3" h="162">
                    <a:moveTo>
                      <a:pt x="6" y="137"/>
                    </a:moveTo>
                    <a:lnTo>
                      <a:pt x="11" y="161"/>
                    </a:lnTo>
                    <a:lnTo>
                      <a:pt x="25" y="156"/>
                    </a:lnTo>
                    <a:lnTo>
                      <a:pt x="35" y="147"/>
                    </a:lnTo>
                    <a:lnTo>
                      <a:pt x="46" y="139"/>
                    </a:lnTo>
                    <a:lnTo>
                      <a:pt x="57" y="133"/>
                    </a:lnTo>
                    <a:lnTo>
                      <a:pt x="67" y="123"/>
                    </a:lnTo>
                    <a:lnTo>
                      <a:pt x="73" y="114"/>
                    </a:lnTo>
                    <a:lnTo>
                      <a:pt x="82" y="104"/>
                    </a:lnTo>
                    <a:lnTo>
                      <a:pt x="88" y="93"/>
                    </a:lnTo>
                    <a:lnTo>
                      <a:pt x="95" y="84"/>
                    </a:lnTo>
                    <a:lnTo>
                      <a:pt x="101" y="73"/>
                    </a:lnTo>
                    <a:lnTo>
                      <a:pt x="107" y="62"/>
                    </a:lnTo>
                    <a:lnTo>
                      <a:pt x="113" y="51"/>
                    </a:lnTo>
                    <a:lnTo>
                      <a:pt x="118" y="42"/>
                    </a:lnTo>
                    <a:lnTo>
                      <a:pt x="122" y="31"/>
                    </a:lnTo>
                    <a:lnTo>
                      <a:pt x="128" y="21"/>
                    </a:lnTo>
                    <a:lnTo>
                      <a:pt x="133" y="11"/>
                    </a:lnTo>
                    <a:lnTo>
                      <a:pt x="109" y="0"/>
                    </a:lnTo>
                    <a:lnTo>
                      <a:pt x="103" y="9"/>
                    </a:lnTo>
                    <a:lnTo>
                      <a:pt x="99" y="20"/>
                    </a:lnTo>
                    <a:lnTo>
                      <a:pt x="94" y="31"/>
                    </a:lnTo>
                    <a:lnTo>
                      <a:pt x="88" y="40"/>
                    </a:lnTo>
                    <a:lnTo>
                      <a:pt x="83" y="50"/>
                    </a:lnTo>
                    <a:lnTo>
                      <a:pt x="79" y="61"/>
                    </a:lnTo>
                    <a:lnTo>
                      <a:pt x="73" y="70"/>
                    </a:lnTo>
                    <a:lnTo>
                      <a:pt x="67" y="80"/>
                    </a:lnTo>
                    <a:lnTo>
                      <a:pt x="61" y="88"/>
                    </a:lnTo>
                    <a:lnTo>
                      <a:pt x="54" y="96"/>
                    </a:lnTo>
                    <a:lnTo>
                      <a:pt x="46" y="105"/>
                    </a:lnTo>
                    <a:lnTo>
                      <a:pt x="38" y="112"/>
                    </a:lnTo>
                    <a:lnTo>
                      <a:pt x="30" y="119"/>
                    </a:lnTo>
                    <a:lnTo>
                      <a:pt x="21" y="126"/>
                    </a:lnTo>
                    <a:lnTo>
                      <a:pt x="11" y="133"/>
                    </a:lnTo>
                    <a:lnTo>
                      <a:pt x="0" y="138"/>
                    </a:lnTo>
                    <a:lnTo>
                      <a:pt x="6" y="162"/>
                    </a:lnTo>
                    <a:lnTo>
                      <a:pt x="6" y="13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24" name="Freeform 434"/>
              <p:cNvSpPr>
                <a:spLocks/>
              </p:cNvSpPr>
              <p:nvPr/>
            </p:nvSpPr>
            <p:spPr bwMode="auto">
              <a:xfrm>
                <a:off x="4481" y="2152"/>
                <a:ext cx="17" cy="8"/>
              </a:xfrm>
              <a:custGeom>
                <a:avLst/>
                <a:gdLst>
                  <a:gd name="T0" fmla="*/ 0 w 53"/>
                  <a:gd name="T1" fmla="*/ 0 h 25"/>
                  <a:gd name="T2" fmla="*/ 0 w 53"/>
                  <a:gd name="T3" fmla="*/ 0 h 25"/>
                  <a:gd name="T4" fmla="*/ 0 w 53"/>
                  <a:gd name="T5" fmla="*/ 0 h 25"/>
                  <a:gd name="T6" fmla="*/ 0 w 53"/>
                  <a:gd name="T7" fmla="*/ 0 h 25"/>
                  <a:gd name="T8" fmla="*/ 0 w 53"/>
                  <a:gd name="T9" fmla="*/ 0 h 25"/>
                  <a:gd name="T10" fmla="*/ 0 w 53"/>
                  <a:gd name="T11" fmla="*/ 0 h 25"/>
                  <a:gd name="T12" fmla="*/ 0 w 53"/>
                  <a:gd name="T13" fmla="*/ 0 h 25"/>
                  <a:gd name="T14" fmla="*/ 0 60000 65536"/>
                  <a:gd name="T15" fmla="*/ 0 60000 65536"/>
                  <a:gd name="T16" fmla="*/ 0 60000 65536"/>
                  <a:gd name="T17" fmla="*/ 0 60000 65536"/>
                  <a:gd name="T18" fmla="*/ 0 60000 65536"/>
                  <a:gd name="T19" fmla="*/ 0 60000 65536"/>
                  <a:gd name="T20" fmla="*/ 0 60000 65536"/>
                  <a:gd name="T21" fmla="*/ 0 w 53"/>
                  <a:gd name="T22" fmla="*/ 0 h 25"/>
                  <a:gd name="T23" fmla="*/ 53 w 53"/>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25">
                    <a:moveTo>
                      <a:pt x="42" y="1"/>
                    </a:moveTo>
                    <a:lnTo>
                      <a:pt x="47" y="0"/>
                    </a:lnTo>
                    <a:lnTo>
                      <a:pt x="0" y="0"/>
                    </a:lnTo>
                    <a:lnTo>
                      <a:pt x="0" y="25"/>
                    </a:lnTo>
                    <a:lnTo>
                      <a:pt x="47" y="25"/>
                    </a:lnTo>
                    <a:lnTo>
                      <a:pt x="53" y="24"/>
                    </a:lnTo>
                    <a:lnTo>
                      <a:pt x="42"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25" name="Freeform 435"/>
              <p:cNvSpPr>
                <a:spLocks/>
              </p:cNvSpPr>
              <p:nvPr/>
            </p:nvSpPr>
            <p:spPr bwMode="auto">
              <a:xfrm>
                <a:off x="4495" y="2104"/>
                <a:ext cx="43" cy="56"/>
              </a:xfrm>
              <a:custGeom>
                <a:avLst/>
                <a:gdLst>
                  <a:gd name="T0" fmla="*/ 0 w 131"/>
                  <a:gd name="T1" fmla="*/ 0 h 169"/>
                  <a:gd name="T2" fmla="*/ 0 w 131"/>
                  <a:gd name="T3" fmla="*/ 0 h 169"/>
                  <a:gd name="T4" fmla="*/ 0 w 131"/>
                  <a:gd name="T5" fmla="*/ 0 h 169"/>
                  <a:gd name="T6" fmla="*/ 0 w 131"/>
                  <a:gd name="T7" fmla="*/ 0 h 169"/>
                  <a:gd name="T8" fmla="*/ 0 w 131"/>
                  <a:gd name="T9" fmla="*/ 0 h 169"/>
                  <a:gd name="T10" fmla="*/ 0 w 131"/>
                  <a:gd name="T11" fmla="*/ 0 h 169"/>
                  <a:gd name="T12" fmla="*/ 0 w 131"/>
                  <a:gd name="T13" fmla="*/ 0 h 169"/>
                  <a:gd name="T14" fmla="*/ 0 w 131"/>
                  <a:gd name="T15" fmla="*/ 0 h 169"/>
                  <a:gd name="T16" fmla="*/ 0 w 131"/>
                  <a:gd name="T17" fmla="*/ 0 h 169"/>
                  <a:gd name="T18" fmla="*/ 0 w 131"/>
                  <a:gd name="T19" fmla="*/ 0 h 169"/>
                  <a:gd name="T20" fmla="*/ 0 w 131"/>
                  <a:gd name="T21" fmla="*/ 0 h 169"/>
                  <a:gd name="T22" fmla="*/ 0 w 131"/>
                  <a:gd name="T23" fmla="*/ 0 h 169"/>
                  <a:gd name="T24" fmla="*/ 0 w 131"/>
                  <a:gd name="T25" fmla="*/ 0 h 169"/>
                  <a:gd name="T26" fmla="*/ 0 w 131"/>
                  <a:gd name="T27" fmla="*/ 0 h 169"/>
                  <a:gd name="T28" fmla="*/ 0 w 131"/>
                  <a:gd name="T29" fmla="*/ 0 h 169"/>
                  <a:gd name="T30" fmla="*/ 0 w 131"/>
                  <a:gd name="T31" fmla="*/ 0 h 169"/>
                  <a:gd name="T32" fmla="*/ 0 w 131"/>
                  <a:gd name="T33" fmla="*/ 0 h 169"/>
                  <a:gd name="T34" fmla="*/ 0 w 131"/>
                  <a:gd name="T35" fmla="*/ 0 h 169"/>
                  <a:gd name="T36" fmla="*/ 0 w 131"/>
                  <a:gd name="T37" fmla="*/ 0 h 169"/>
                  <a:gd name="T38" fmla="*/ 0 w 131"/>
                  <a:gd name="T39" fmla="*/ 0 h 169"/>
                  <a:gd name="T40" fmla="*/ 0 w 131"/>
                  <a:gd name="T41" fmla="*/ 0 h 169"/>
                  <a:gd name="T42" fmla="*/ 0 w 131"/>
                  <a:gd name="T43" fmla="*/ 0 h 169"/>
                  <a:gd name="T44" fmla="*/ 0 w 131"/>
                  <a:gd name="T45" fmla="*/ 0 h 169"/>
                  <a:gd name="T46" fmla="*/ 0 w 131"/>
                  <a:gd name="T47" fmla="*/ 0 h 169"/>
                  <a:gd name="T48" fmla="*/ 0 w 131"/>
                  <a:gd name="T49" fmla="*/ 0 h 169"/>
                  <a:gd name="T50" fmla="*/ 0 w 131"/>
                  <a:gd name="T51" fmla="*/ 0 h 169"/>
                  <a:gd name="T52" fmla="*/ 0 w 131"/>
                  <a:gd name="T53" fmla="*/ 0 h 169"/>
                  <a:gd name="T54" fmla="*/ 0 w 131"/>
                  <a:gd name="T55" fmla="*/ 0 h 169"/>
                  <a:gd name="T56" fmla="*/ 0 w 131"/>
                  <a:gd name="T57" fmla="*/ 0 h 169"/>
                  <a:gd name="T58" fmla="*/ 0 w 131"/>
                  <a:gd name="T59" fmla="*/ 0 h 169"/>
                  <a:gd name="T60" fmla="*/ 0 w 131"/>
                  <a:gd name="T61" fmla="*/ 0 h 169"/>
                  <a:gd name="T62" fmla="*/ 0 w 131"/>
                  <a:gd name="T63" fmla="*/ 0 h 169"/>
                  <a:gd name="T64" fmla="*/ 0 w 131"/>
                  <a:gd name="T65" fmla="*/ 0 h 169"/>
                  <a:gd name="T66" fmla="*/ 0 w 131"/>
                  <a:gd name="T67" fmla="*/ 0 h 169"/>
                  <a:gd name="T68" fmla="*/ 0 w 131"/>
                  <a:gd name="T69" fmla="*/ 0 h 169"/>
                  <a:gd name="T70" fmla="*/ 0 w 131"/>
                  <a:gd name="T71" fmla="*/ 0 h 169"/>
                  <a:gd name="T72" fmla="*/ 0 w 131"/>
                  <a:gd name="T73" fmla="*/ 0 h 1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1"/>
                  <a:gd name="T112" fmla="*/ 0 h 169"/>
                  <a:gd name="T113" fmla="*/ 131 w 131"/>
                  <a:gd name="T114" fmla="*/ 169 h 1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1" h="169">
                    <a:moveTo>
                      <a:pt x="120" y="27"/>
                    </a:moveTo>
                    <a:lnTo>
                      <a:pt x="108" y="8"/>
                    </a:lnTo>
                    <a:lnTo>
                      <a:pt x="103" y="17"/>
                    </a:lnTo>
                    <a:lnTo>
                      <a:pt x="99" y="28"/>
                    </a:lnTo>
                    <a:lnTo>
                      <a:pt x="93" y="39"/>
                    </a:lnTo>
                    <a:lnTo>
                      <a:pt x="88" y="48"/>
                    </a:lnTo>
                    <a:lnTo>
                      <a:pt x="82" y="58"/>
                    </a:lnTo>
                    <a:lnTo>
                      <a:pt x="77" y="69"/>
                    </a:lnTo>
                    <a:lnTo>
                      <a:pt x="72" y="78"/>
                    </a:lnTo>
                    <a:lnTo>
                      <a:pt x="66" y="88"/>
                    </a:lnTo>
                    <a:lnTo>
                      <a:pt x="61" y="96"/>
                    </a:lnTo>
                    <a:lnTo>
                      <a:pt x="53" y="104"/>
                    </a:lnTo>
                    <a:lnTo>
                      <a:pt x="46" y="113"/>
                    </a:lnTo>
                    <a:lnTo>
                      <a:pt x="38" y="120"/>
                    </a:lnTo>
                    <a:lnTo>
                      <a:pt x="29" y="127"/>
                    </a:lnTo>
                    <a:lnTo>
                      <a:pt x="20" y="134"/>
                    </a:lnTo>
                    <a:lnTo>
                      <a:pt x="11" y="141"/>
                    </a:lnTo>
                    <a:lnTo>
                      <a:pt x="0" y="146"/>
                    </a:lnTo>
                    <a:lnTo>
                      <a:pt x="11" y="169"/>
                    </a:lnTo>
                    <a:lnTo>
                      <a:pt x="23" y="164"/>
                    </a:lnTo>
                    <a:lnTo>
                      <a:pt x="35" y="155"/>
                    </a:lnTo>
                    <a:lnTo>
                      <a:pt x="46" y="147"/>
                    </a:lnTo>
                    <a:lnTo>
                      <a:pt x="55" y="141"/>
                    </a:lnTo>
                    <a:lnTo>
                      <a:pt x="65" y="131"/>
                    </a:lnTo>
                    <a:lnTo>
                      <a:pt x="73" y="122"/>
                    </a:lnTo>
                    <a:lnTo>
                      <a:pt x="81" y="112"/>
                    </a:lnTo>
                    <a:lnTo>
                      <a:pt x="88" y="101"/>
                    </a:lnTo>
                    <a:lnTo>
                      <a:pt x="95" y="92"/>
                    </a:lnTo>
                    <a:lnTo>
                      <a:pt x="100" y="81"/>
                    </a:lnTo>
                    <a:lnTo>
                      <a:pt x="107" y="70"/>
                    </a:lnTo>
                    <a:lnTo>
                      <a:pt x="111" y="59"/>
                    </a:lnTo>
                    <a:lnTo>
                      <a:pt x="116" y="50"/>
                    </a:lnTo>
                    <a:lnTo>
                      <a:pt x="122" y="39"/>
                    </a:lnTo>
                    <a:lnTo>
                      <a:pt x="127" y="29"/>
                    </a:lnTo>
                    <a:lnTo>
                      <a:pt x="131" y="19"/>
                    </a:lnTo>
                    <a:lnTo>
                      <a:pt x="120" y="0"/>
                    </a:lnTo>
                    <a:lnTo>
                      <a:pt x="120"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26" name="Freeform 436"/>
              <p:cNvSpPr>
                <a:spLocks/>
              </p:cNvSpPr>
              <p:nvPr/>
            </p:nvSpPr>
            <p:spPr bwMode="auto">
              <a:xfrm>
                <a:off x="4515" y="2104"/>
                <a:ext cx="20" cy="9"/>
              </a:xfrm>
              <a:custGeom>
                <a:avLst/>
                <a:gdLst>
                  <a:gd name="T0" fmla="*/ 0 w 59"/>
                  <a:gd name="T1" fmla="*/ 0 h 27"/>
                  <a:gd name="T2" fmla="*/ 0 w 59"/>
                  <a:gd name="T3" fmla="*/ 0 h 27"/>
                  <a:gd name="T4" fmla="*/ 0 w 59"/>
                  <a:gd name="T5" fmla="*/ 0 h 27"/>
                  <a:gd name="T6" fmla="*/ 0 w 59"/>
                  <a:gd name="T7" fmla="*/ 0 h 27"/>
                  <a:gd name="T8" fmla="*/ 0 w 59"/>
                  <a:gd name="T9" fmla="*/ 0 h 27"/>
                  <a:gd name="T10" fmla="*/ 0 w 59"/>
                  <a:gd name="T11" fmla="*/ 0 h 27"/>
                  <a:gd name="T12" fmla="*/ 0 w 59"/>
                  <a:gd name="T13" fmla="*/ 0 h 27"/>
                  <a:gd name="T14" fmla="*/ 0 60000 65536"/>
                  <a:gd name="T15" fmla="*/ 0 60000 65536"/>
                  <a:gd name="T16" fmla="*/ 0 60000 65536"/>
                  <a:gd name="T17" fmla="*/ 0 60000 65536"/>
                  <a:gd name="T18" fmla="*/ 0 60000 65536"/>
                  <a:gd name="T19" fmla="*/ 0 60000 65536"/>
                  <a:gd name="T20" fmla="*/ 0 60000 65536"/>
                  <a:gd name="T21" fmla="*/ 0 w 59"/>
                  <a:gd name="T22" fmla="*/ 0 h 27"/>
                  <a:gd name="T23" fmla="*/ 59 w 59"/>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27">
                    <a:moveTo>
                      <a:pt x="24" y="19"/>
                    </a:moveTo>
                    <a:lnTo>
                      <a:pt x="12" y="27"/>
                    </a:lnTo>
                    <a:lnTo>
                      <a:pt x="59" y="27"/>
                    </a:lnTo>
                    <a:lnTo>
                      <a:pt x="59" y="0"/>
                    </a:lnTo>
                    <a:lnTo>
                      <a:pt x="12" y="0"/>
                    </a:lnTo>
                    <a:lnTo>
                      <a:pt x="0" y="8"/>
                    </a:lnTo>
                    <a:lnTo>
                      <a:pt x="24" y="1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27" name="Freeform 437"/>
              <p:cNvSpPr>
                <a:spLocks/>
              </p:cNvSpPr>
              <p:nvPr/>
            </p:nvSpPr>
            <p:spPr bwMode="auto">
              <a:xfrm>
                <a:off x="4441" y="2156"/>
                <a:ext cx="55" cy="9"/>
              </a:xfrm>
              <a:custGeom>
                <a:avLst/>
                <a:gdLst>
                  <a:gd name="T0" fmla="*/ 0 w 167"/>
                  <a:gd name="T1" fmla="*/ 0 h 25"/>
                  <a:gd name="T2" fmla="*/ 0 w 167"/>
                  <a:gd name="T3" fmla="*/ 0 h 25"/>
                  <a:gd name="T4" fmla="*/ 0 w 167"/>
                  <a:gd name="T5" fmla="*/ 0 h 25"/>
                  <a:gd name="T6" fmla="*/ 0 w 167"/>
                  <a:gd name="T7" fmla="*/ 0 h 25"/>
                  <a:gd name="T8" fmla="*/ 0 w 167"/>
                  <a:gd name="T9" fmla="*/ 0 h 25"/>
                  <a:gd name="T10" fmla="*/ 0 w 167"/>
                  <a:gd name="T11" fmla="*/ 0 h 25"/>
                  <a:gd name="T12" fmla="*/ 0 w 167"/>
                  <a:gd name="T13" fmla="*/ 0 h 25"/>
                  <a:gd name="T14" fmla="*/ 0 w 167"/>
                  <a:gd name="T15" fmla="*/ 0 h 25"/>
                  <a:gd name="T16" fmla="*/ 0 w 167"/>
                  <a:gd name="T17" fmla="*/ 0 h 25"/>
                  <a:gd name="T18" fmla="*/ 0 w 167"/>
                  <a:gd name="T19" fmla="*/ 0 h 25"/>
                  <a:gd name="T20" fmla="*/ 0 w 167"/>
                  <a:gd name="T21" fmla="*/ 0 h 25"/>
                  <a:gd name="T22" fmla="*/ 0 w 167"/>
                  <a:gd name="T23" fmla="*/ 0 h 25"/>
                  <a:gd name="T24" fmla="*/ 0 w 167"/>
                  <a:gd name="T25" fmla="*/ 0 h 25"/>
                  <a:gd name="T26" fmla="*/ 0 w 167"/>
                  <a:gd name="T27" fmla="*/ 0 h 25"/>
                  <a:gd name="T28" fmla="*/ 0 w 167"/>
                  <a:gd name="T29" fmla="*/ 0 h 25"/>
                  <a:gd name="T30" fmla="*/ 0 w 167"/>
                  <a:gd name="T31" fmla="*/ 0 h 25"/>
                  <a:gd name="T32" fmla="*/ 0 w 167"/>
                  <a:gd name="T33" fmla="*/ 0 h 25"/>
                  <a:gd name="T34" fmla="*/ 0 w 167"/>
                  <a:gd name="T35" fmla="*/ 0 h 25"/>
                  <a:gd name="T36" fmla="*/ 0 w 167"/>
                  <a:gd name="T37" fmla="*/ 0 h 25"/>
                  <a:gd name="T38" fmla="*/ 0 w 167"/>
                  <a:gd name="T39" fmla="*/ 0 h 25"/>
                  <a:gd name="T40" fmla="*/ 0 w 167"/>
                  <a:gd name="T41" fmla="*/ 0 h 25"/>
                  <a:gd name="T42" fmla="*/ 0 w 167"/>
                  <a:gd name="T43" fmla="*/ 0 h 25"/>
                  <a:gd name="T44" fmla="*/ 0 w 167"/>
                  <a:gd name="T45" fmla="*/ 0 h 25"/>
                  <a:gd name="T46" fmla="*/ 0 w 167"/>
                  <a:gd name="T47" fmla="*/ 0 h 25"/>
                  <a:gd name="T48" fmla="*/ 0 w 167"/>
                  <a:gd name="T49" fmla="*/ 0 h 25"/>
                  <a:gd name="T50" fmla="*/ 0 w 167"/>
                  <a:gd name="T51" fmla="*/ 0 h 25"/>
                  <a:gd name="T52" fmla="*/ 0 w 167"/>
                  <a:gd name="T53" fmla="*/ 0 h 25"/>
                  <a:gd name="T54" fmla="*/ 0 w 167"/>
                  <a:gd name="T55" fmla="*/ 0 h 25"/>
                  <a:gd name="T56" fmla="*/ 0 w 167"/>
                  <a:gd name="T57" fmla="*/ 0 h 25"/>
                  <a:gd name="T58" fmla="*/ 0 w 167"/>
                  <a:gd name="T59" fmla="*/ 0 h 25"/>
                  <a:gd name="T60" fmla="*/ 0 w 167"/>
                  <a:gd name="T61" fmla="*/ 0 h 25"/>
                  <a:gd name="T62" fmla="*/ 0 w 167"/>
                  <a:gd name="T63" fmla="*/ 0 h 25"/>
                  <a:gd name="T64" fmla="*/ 0 w 167"/>
                  <a:gd name="T65" fmla="*/ 0 h 25"/>
                  <a:gd name="T66" fmla="*/ 0 w 167"/>
                  <a:gd name="T67" fmla="*/ 0 h 25"/>
                  <a:gd name="T68" fmla="*/ 0 w 167"/>
                  <a:gd name="T69" fmla="*/ 0 h 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7"/>
                  <a:gd name="T106" fmla="*/ 0 h 25"/>
                  <a:gd name="T107" fmla="*/ 167 w 167"/>
                  <a:gd name="T108" fmla="*/ 25 h 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7" h="25">
                    <a:moveTo>
                      <a:pt x="120" y="0"/>
                    </a:moveTo>
                    <a:lnTo>
                      <a:pt x="113" y="3"/>
                    </a:lnTo>
                    <a:lnTo>
                      <a:pt x="106" y="6"/>
                    </a:lnTo>
                    <a:lnTo>
                      <a:pt x="98" y="8"/>
                    </a:lnTo>
                    <a:lnTo>
                      <a:pt x="91" y="11"/>
                    </a:lnTo>
                    <a:lnTo>
                      <a:pt x="84" y="14"/>
                    </a:lnTo>
                    <a:lnTo>
                      <a:pt x="78" y="15"/>
                    </a:lnTo>
                    <a:lnTo>
                      <a:pt x="69" y="18"/>
                    </a:lnTo>
                    <a:lnTo>
                      <a:pt x="61" y="19"/>
                    </a:lnTo>
                    <a:lnTo>
                      <a:pt x="55" y="20"/>
                    </a:lnTo>
                    <a:lnTo>
                      <a:pt x="46" y="22"/>
                    </a:lnTo>
                    <a:lnTo>
                      <a:pt x="38" y="23"/>
                    </a:lnTo>
                    <a:lnTo>
                      <a:pt x="31" y="23"/>
                    </a:lnTo>
                    <a:lnTo>
                      <a:pt x="23" y="25"/>
                    </a:lnTo>
                    <a:lnTo>
                      <a:pt x="15" y="25"/>
                    </a:lnTo>
                    <a:lnTo>
                      <a:pt x="7" y="25"/>
                    </a:lnTo>
                    <a:lnTo>
                      <a:pt x="0" y="25"/>
                    </a:lnTo>
                    <a:lnTo>
                      <a:pt x="48" y="25"/>
                    </a:lnTo>
                    <a:lnTo>
                      <a:pt x="55" y="25"/>
                    </a:lnTo>
                    <a:lnTo>
                      <a:pt x="63" y="25"/>
                    </a:lnTo>
                    <a:lnTo>
                      <a:pt x="71" y="25"/>
                    </a:lnTo>
                    <a:lnTo>
                      <a:pt x="79" y="23"/>
                    </a:lnTo>
                    <a:lnTo>
                      <a:pt x="86" y="23"/>
                    </a:lnTo>
                    <a:lnTo>
                      <a:pt x="94" y="22"/>
                    </a:lnTo>
                    <a:lnTo>
                      <a:pt x="102" y="20"/>
                    </a:lnTo>
                    <a:lnTo>
                      <a:pt x="109" y="19"/>
                    </a:lnTo>
                    <a:lnTo>
                      <a:pt x="117" y="18"/>
                    </a:lnTo>
                    <a:lnTo>
                      <a:pt x="124" y="15"/>
                    </a:lnTo>
                    <a:lnTo>
                      <a:pt x="130" y="14"/>
                    </a:lnTo>
                    <a:lnTo>
                      <a:pt x="139" y="11"/>
                    </a:lnTo>
                    <a:lnTo>
                      <a:pt x="145" y="8"/>
                    </a:lnTo>
                    <a:lnTo>
                      <a:pt x="152" y="6"/>
                    </a:lnTo>
                    <a:lnTo>
                      <a:pt x="160" y="3"/>
                    </a:lnTo>
                    <a:lnTo>
                      <a:pt x="167" y="0"/>
                    </a:lnTo>
                    <a:lnTo>
                      <a:pt x="12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28" name="Freeform 438"/>
              <p:cNvSpPr>
                <a:spLocks/>
              </p:cNvSpPr>
              <p:nvPr/>
            </p:nvSpPr>
            <p:spPr bwMode="auto">
              <a:xfrm>
                <a:off x="4441" y="2152"/>
                <a:ext cx="41" cy="17"/>
              </a:xfrm>
              <a:custGeom>
                <a:avLst/>
                <a:gdLst>
                  <a:gd name="T0" fmla="*/ 0 w 125"/>
                  <a:gd name="T1" fmla="*/ 0 h 50"/>
                  <a:gd name="T2" fmla="*/ 0 w 125"/>
                  <a:gd name="T3" fmla="*/ 0 h 50"/>
                  <a:gd name="T4" fmla="*/ 0 w 125"/>
                  <a:gd name="T5" fmla="*/ 0 h 50"/>
                  <a:gd name="T6" fmla="*/ 0 w 125"/>
                  <a:gd name="T7" fmla="*/ 0 h 50"/>
                  <a:gd name="T8" fmla="*/ 0 w 125"/>
                  <a:gd name="T9" fmla="*/ 0 h 50"/>
                  <a:gd name="T10" fmla="*/ 0 w 125"/>
                  <a:gd name="T11" fmla="*/ 0 h 50"/>
                  <a:gd name="T12" fmla="*/ 0 w 125"/>
                  <a:gd name="T13" fmla="*/ 0 h 50"/>
                  <a:gd name="T14" fmla="*/ 0 w 125"/>
                  <a:gd name="T15" fmla="*/ 0 h 50"/>
                  <a:gd name="T16" fmla="*/ 0 w 125"/>
                  <a:gd name="T17" fmla="*/ 0 h 50"/>
                  <a:gd name="T18" fmla="*/ 0 w 125"/>
                  <a:gd name="T19" fmla="*/ 0 h 50"/>
                  <a:gd name="T20" fmla="*/ 0 w 125"/>
                  <a:gd name="T21" fmla="*/ 0 h 50"/>
                  <a:gd name="T22" fmla="*/ 0 w 125"/>
                  <a:gd name="T23" fmla="*/ 0 h 50"/>
                  <a:gd name="T24" fmla="*/ 0 w 125"/>
                  <a:gd name="T25" fmla="*/ 0 h 50"/>
                  <a:gd name="T26" fmla="*/ 0 w 125"/>
                  <a:gd name="T27" fmla="*/ 0 h 50"/>
                  <a:gd name="T28" fmla="*/ 0 w 125"/>
                  <a:gd name="T29" fmla="*/ 0 h 50"/>
                  <a:gd name="T30" fmla="*/ 0 w 125"/>
                  <a:gd name="T31" fmla="*/ 0 h 50"/>
                  <a:gd name="T32" fmla="*/ 0 w 125"/>
                  <a:gd name="T33" fmla="*/ 0 h 50"/>
                  <a:gd name="T34" fmla="*/ 0 w 125"/>
                  <a:gd name="T35" fmla="*/ 0 h 50"/>
                  <a:gd name="T36" fmla="*/ 0 w 125"/>
                  <a:gd name="T37" fmla="*/ 0 h 50"/>
                  <a:gd name="T38" fmla="*/ 0 w 125"/>
                  <a:gd name="T39" fmla="*/ 0 h 50"/>
                  <a:gd name="T40" fmla="*/ 0 w 125"/>
                  <a:gd name="T41" fmla="*/ 0 h 50"/>
                  <a:gd name="T42" fmla="*/ 0 w 125"/>
                  <a:gd name="T43" fmla="*/ 0 h 50"/>
                  <a:gd name="T44" fmla="*/ 0 w 125"/>
                  <a:gd name="T45" fmla="*/ 0 h 50"/>
                  <a:gd name="T46" fmla="*/ 0 w 125"/>
                  <a:gd name="T47" fmla="*/ 0 h 50"/>
                  <a:gd name="T48" fmla="*/ 0 w 125"/>
                  <a:gd name="T49" fmla="*/ 0 h 50"/>
                  <a:gd name="T50" fmla="*/ 0 w 125"/>
                  <a:gd name="T51" fmla="*/ 0 h 50"/>
                  <a:gd name="T52" fmla="*/ 0 w 125"/>
                  <a:gd name="T53" fmla="*/ 0 h 50"/>
                  <a:gd name="T54" fmla="*/ 0 w 125"/>
                  <a:gd name="T55" fmla="*/ 0 h 50"/>
                  <a:gd name="T56" fmla="*/ 0 w 125"/>
                  <a:gd name="T57" fmla="*/ 0 h 50"/>
                  <a:gd name="T58" fmla="*/ 0 w 125"/>
                  <a:gd name="T59" fmla="*/ 0 h 50"/>
                  <a:gd name="T60" fmla="*/ 0 w 125"/>
                  <a:gd name="T61" fmla="*/ 0 h 50"/>
                  <a:gd name="T62" fmla="*/ 0 w 125"/>
                  <a:gd name="T63" fmla="*/ 0 h 50"/>
                  <a:gd name="T64" fmla="*/ 0 w 125"/>
                  <a:gd name="T65" fmla="*/ 0 h 50"/>
                  <a:gd name="T66" fmla="*/ 0 w 125"/>
                  <a:gd name="T67" fmla="*/ 0 h 50"/>
                  <a:gd name="T68" fmla="*/ 0 w 125"/>
                  <a:gd name="T69" fmla="*/ 0 h 50"/>
                  <a:gd name="T70" fmla="*/ 0 w 125"/>
                  <a:gd name="T71" fmla="*/ 0 h 50"/>
                  <a:gd name="T72" fmla="*/ 0 w 125"/>
                  <a:gd name="T73" fmla="*/ 0 h 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50"/>
                  <a:gd name="T113" fmla="*/ 125 w 125"/>
                  <a:gd name="T114" fmla="*/ 50 h 5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50">
                    <a:moveTo>
                      <a:pt x="0" y="24"/>
                    </a:moveTo>
                    <a:lnTo>
                      <a:pt x="0" y="50"/>
                    </a:lnTo>
                    <a:lnTo>
                      <a:pt x="8" y="50"/>
                    </a:lnTo>
                    <a:lnTo>
                      <a:pt x="17" y="50"/>
                    </a:lnTo>
                    <a:lnTo>
                      <a:pt x="25" y="49"/>
                    </a:lnTo>
                    <a:lnTo>
                      <a:pt x="33" y="49"/>
                    </a:lnTo>
                    <a:lnTo>
                      <a:pt x="40" y="47"/>
                    </a:lnTo>
                    <a:lnTo>
                      <a:pt x="48" y="47"/>
                    </a:lnTo>
                    <a:lnTo>
                      <a:pt x="57" y="45"/>
                    </a:lnTo>
                    <a:lnTo>
                      <a:pt x="65" y="43"/>
                    </a:lnTo>
                    <a:lnTo>
                      <a:pt x="72" y="42"/>
                    </a:lnTo>
                    <a:lnTo>
                      <a:pt x="80" y="41"/>
                    </a:lnTo>
                    <a:lnTo>
                      <a:pt x="88" y="38"/>
                    </a:lnTo>
                    <a:lnTo>
                      <a:pt x="95" y="35"/>
                    </a:lnTo>
                    <a:lnTo>
                      <a:pt x="103" y="32"/>
                    </a:lnTo>
                    <a:lnTo>
                      <a:pt x="110" y="30"/>
                    </a:lnTo>
                    <a:lnTo>
                      <a:pt x="118" y="27"/>
                    </a:lnTo>
                    <a:lnTo>
                      <a:pt x="125" y="23"/>
                    </a:lnTo>
                    <a:lnTo>
                      <a:pt x="114" y="0"/>
                    </a:lnTo>
                    <a:lnTo>
                      <a:pt x="107" y="3"/>
                    </a:lnTo>
                    <a:lnTo>
                      <a:pt x="101" y="5"/>
                    </a:lnTo>
                    <a:lnTo>
                      <a:pt x="94" y="8"/>
                    </a:lnTo>
                    <a:lnTo>
                      <a:pt x="87" y="11"/>
                    </a:lnTo>
                    <a:lnTo>
                      <a:pt x="80" y="12"/>
                    </a:lnTo>
                    <a:lnTo>
                      <a:pt x="74" y="15"/>
                    </a:lnTo>
                    <a:lnTo>
                      <a:pt x="67" y="16"/>
                    </a:lnTo>
                    <a:lnTo>
                      <a:pt x="59" y="19"/>
                    </a:lnTo>
                    <a:lnTo>
                      <a:pt x="52" y="20"/>
                    </a:lnTo>
                    <a:lnTo>
                      <a:pt x="45" y="20"/>
                    </a:lnTo>
                    <a:lnTo>
                      <a:pt x="37" y="22"/>
                    </a:lnTo>
                    <a:lnTo>
                      <a:pt x="30" y="23"/>
                    </a:lnTo>
                    <a:lnTo>
                      <a:pt x="22" y="23"/>
                    </a:lnTo>
                    <a:lnTo>
                      <a:pt x="15" y="23"/>
                    </a:lnTo>
                    <a:lnTo>
                      <a:pt x="7" y="24"/>
                    </a:lnTo>
                    <a:lnTo>
                      <a:pt x="0" y="24"/>
                    </a:lnTo>
                    <a:lnTo>
                      <a:pt x="0" y="50"/>
                    </a:lnTo>
                    <a:lnTo>
                      <a:pt x="0" y="2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29" name="Freeform 439"/>
              <p:cNvSpPr>
                <a:spLocks/>
              </p:cNvSpPr>
              <p:nvPr/>
            </p:nvSpPr>
            <p:spPr bwMode="auto">
              <a:xfrm>
                <a:off x="4441" y="2160"/>
                <a:ext cx="16" cy="9"/>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48" y="0"/>
                    </a:moveTo>
                    <a:lnTo>
                      <a:pt x="48" y="0"/>
                    </a:lnTo>
                    <a:lnTo>
                      <a:pt x="0" y="0"/>
                    </a:lnTo>
                    <a:lnTo>
                      <a:pt x="0" y="26"/>
                    </a:lnTo>
                    <a:lnTo>
                      <a:pt x="48" y="26"/>
                    </a:lnTo>
                    <a:lnTo>
                      <a:pt x="48"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30" name="Freeform 440"/>
              <p:cNvSpPr>
                <a:spLocks/>
              </p:cNvSpPr>
              <p:nvPr/>
            </p:nvSpPr>
            <p:spPr bwMode="auto">
              <a:xfrm>
                <a:off x="4457" y="2152"/>
                <a:ext cx="41" cy="17"/>
              </a:xfrm>
              <a:custGeom>
                <a:avLst/>
                <a:gdLst>
                  <a:gd name="T0" fmla="*/ 0 w 125"/>
                  <a:gd name="T1" fmla="*/ 0 h 51"/>
                  <a:gd name="T2" fmla="*/ 0 w 125"/>
                  <a:gd name="T3" fmla="*/ 0 h 51"/>
                  <a:gd name="T4" fmla="*/ 0 w 125"/>
                  <a:gd name="T5" fmla="*/ 0 h 51"/>
                  <a:gd name="T6" fmla="*/ 0 w 125"/>
                  <a:gd name="T7" fmla="*/ 0 h 51"/>
                  <a:gd name="T8" fmla="*/ 0 w 125"/>
                  <a:gd name="T9" fmla="*/ 0 h 51"/>
                  <a:gd name="T10" fmla="*/ 0 w 125"/>
                  <a:gd name="T11" fmla="*/ 0 h 51"/>
                  <a:gd name="T12" fmla="*/ 0 w 125"/>
                  <a:gd name="T13" fmla="*/ 0 h 51"/>
                  <a:gd name="T14" fmla="*/ 0 w 125"/>
                  <a:gd name="T15" fmla="*/ 0 h 51"/>
                  <a:gd name="T16" fmla="*/ 0 w 125"/>
                  <a:gd name="T17" fmla="*/ 0 h 51"/>
                  <a:gd name="T18" fmla="*/ 0 w 125"/>
                  <a:gd name="T19" fmla="*/ 0 h 51"/>
                  <a:gd name="T20" fmla="*/ 0 w 125"/>
                  <a:gd name="T21" fmla="*/ 0 h 51"/>
                  <a:gd name="T22" fmla="*/ 0 w 125"/>
                  <a:gd name="T23" fmla="*/ 0 h 51"/>
                  <a:gd name="T24" fmla="*/ 0 w 125"/>
                  <a:gd name="T25" fmla="*/ 0 h 51"/>
                  <a:gd name="T26" fmla="*/ 0 w 125"/>
                  <a:gd name="T27" fmla="*/ 0 h 51"/>
                  <a:gd name="T28" fmla="*/ 0 w 125"/>
                  <a:gd name="T29" fmla="*/ 0 h 51"/>
                  <a:gd name="T30" fmla="*/ 0 w 125"/>
                  <a:gd name="T31" fmla="*/ 0 h 51"/>
                  <a:gd name="T32" fmla="*/ 0 w 125"/>
                  <a:gd name="T33" fmla="*/ 0 h 51"/>
                  <a:gd name="T34" fmla="*/ 0 w 125"/>
                  <a:gd name="T35" fmla="*/ 0 h 51"/>
                  <a:gd name="T36" fmla="*/ 0 w 125"/>
                  <a:gd name="T37" fmla="*/ 0 h 51"/>
                  <a:gd name="T38" fmla="*/ 0 w 125"/>
                  <a:gd name="T39" fmla="*/ 0 h 51"/>
                  <a:gd name="T40" fmla="*/ 0 w 125"/>
                  <a:gd name="T41" fmla="*/ 0 h 51"/>
                  <a:gd name="T42" fmla="*/ 0 w 125"/>
                  <a:gd name="T43" fmla="*/ 0 h 51"/>
                  <a:gd name="T44" fmla="*/ 0 w 125"/>
                  <a:gd name="T45" fmla="*/ 0 h 51"/>
                  <a:gd name="T46" fmla="*/ 0 w 125"/>
                  <a:gd name="T47" fmla="*/ 0 h 51"/>
                  <a:gd name="T48" fmla="*/ 0 w 125"/>
                  <a:gd name="T49" fmla="*/ 0 h 51"/>
                  <a:gd name="T50" fmla="*/ 0 w 125"/>
                  <a:gd name="T51" fmla="*/ 0 h 51"/>
                  <a:gd name="T52" fmla="*/ 0 w 125"/>
                  <a:gd name="T53" fmla="*/ 0 h 51"/>
                  <a:gd name="T54" fmla="*/ 0 w 125"/>
                  <a:gd name="T55" fmla="*/ 0 h 51"/>
                  <a:gd name="T56" fmla="*/ 0 w 125"/>
                  <a:gd name="T57" fmla="*/ 0 h 51"/>
                  <a:gd name="T58" fmla="*/ 0 w 125"/>
                  <a:gd name="T59" fmla="*/ 0 h 51"/>
                  <a:gd name="T60" fmla="*/ 0 w 125"/>
                  <a:gd name="T61" fmla="*/ 0 h 51"/>
                  <a:gd name="T62" fmla="*/ 0 w 125"/>
                  <a:gd name="T63" fmla="*/ 0 h 51"/>
                  <a:gd name="T64" fmla="*/ 0 w 125"/>
                  <a:gd name="T65" fmla="*/ 0 h 51"/>
                  <a:gd name="T66" fmla="*/ 0 w 125"/>
                  <a:gd name="T67" fmla="*/ 0 h 51"/>
                  <a:gd name="T68" fmla="*/ 0 w 125"/>
                  <a:gd name="T69" fmla="*/ 0 h 51"/>
                  <a:gd name="T70" fmla="*/ 0 w 125"/>
                  <a:gd name="T71" fmla="*/ 0 h 51"/>
                  <a:gd name="T72" fmla="*/ 0 w 125"/>
                  <a:gd name="T73" fmla="*/ 0 h 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51"/>
                  <a:gd name="T113" fmla="*/ 125 w 125"/>
                  <a:gd name="T114" fmla="*/ 51 h 5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51">
                    <a:moveTo>
                      <a:pt x="119" y="25"/>
                    </a:moveTo>
                    <a:lnTo>
                      <a:pt x="114" y="1"/>
                    </a:lnTo>
                    <a:lnTo>
                      <a:pt x="107" y="4"/>
                    </a:lnTo>
                    <a:lnTo>
                      <a:pt x="100" y="6"/>
                    </a:lnTo>
                    <a:lnTo>
                      <a:pt x="93" y="9"/>
                    </a:lnTo>
                    <a:lnTo>
                      <a:pt x="87" y="12"/>
                    </a:lnTo>
                    <a:lnTo>
                      <a:pt x="80" y="13"/>
                    </a:lnTo>
                    <a:lnTo>
                      <a:pt x="73" y="16"/>
                    </a:lnTo>
                    <a:lnTo>
                      <a:pt x="65" y="17"/>
                    </a:lnTo>
                    <a:lnTo>
                      <a:pt x="58" y="20"/>
                    </a:lnTo>
                    <a:lnTo>
                      <a:pt x="51" y="21"/>
                    </a:lnTo>
                    <a:lnTo>
                      <a:pt x="43" y="21"/>
                    </a:lnTo>
                    <a:lnTo>
                      <a:pt x="36" y="23"/>
                    </a:lnTo>
                    <a:lnTo>
                      <a:pt x="30" y="24"/>
                    </a:lnTo>
                    <a:lnTo>
                      <a:pt x="21" y="24"/>
                    </a:lnTo>
                    <a:lnTo>
                      <a:pt x="13" y="24"/>
                    </a:lnTo>
                    <a:lnTo>
                      <a:pt x="7" y="25"/>
                    </a:lnTo>
                    <a:lnTo>
                      <a:pt x="0" y="25"/>
                    </a:lnTo>
                    <a:lnTo>
                      <a:pt x="0" y="51"/>
                    </a:lnTo>
                    <a:lnTo>
                      <a:pt x="8" y="51"/>
                    </a:lnTo>
                    <a:lnTo>
                      <a:pt x="16" y="51"/>
                    </a:lnTo>
                    <a:lnTo>
                      <a:pt x="23" y="50"/>
                    </a:lnTo>
                    <a:lnTo>
                      <a:pt x="32" y="50"/>
                    </a:lnTo>
                    <a:lnTo>
                      <a:pt x="39" y="48"/>
                    </a:lnTo>
                    <a:lnTo>
                      <a:pt x="47" y="48"/>
                    </a:lnTo>
                    <a:lnTo>
                      <a:pt x="55" y="46"/>
                    </a:lnTo>
                    <a:lnTo>
                      <a:pt x="63" y="44"/>
                    </a:lnTo>
                    <a:lnTo>
                      <a:pt x="72" y="43"/>
                    </a:lnTo>
                    <a:lnTo>
                      <a:pt x="80" y="42"/>
                    </a:lnTo>
                    <a:lnTo>
                      <a:pt x="87" y="39"/>
                    </a:lnTo>
                    <a:lnTo>
                      <a:pt x="95" y="36"/>
                    </a:lnTo>
                    <a:lnTo>
                      <a:pt x="103" y="33"/>
                    </a:lnTo>
                    <a:lnTo>
                      <a:pt x="110" y="31"/>
                    </a:lnTo>
                    <a:lnTo>
                      <a:pt x="118" y="28"/>
                    </a:lnTo>
                    <a:lnTo>
                      <a:pt x="125" y="24"/>
                    </a:lnTo>
                    <a:lnTo>
                      <a:pt x="119" y="0"/>
                    </a:lnTo>
                    <a:lnTo>
                      <a:pt x="119"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31" name="Freeform 441"/>
              <p:cNvSpPr>
                <a:spLocks/>
              </p:cNvSpPr>
              <p:nvPr/>
            </p:nvSpPr>
            <p:spPr bwMode="auto">
              <a:xfrm>
                <a:off x="4479" y="2152"/>
                <a:ext cx="17" cy="8"/>
              </a:xfrm>
              <a:custGeom>
                <a:avLst/>
                <a:gdLst>
                  <a:gd name="T0" fmla="*/ 0 w 53"/>
                  <a:gd name="T1" fmla="*/ 0 h 25"/>
                  <a:gd name="T2" fmla="*/ 0 w 53"/>
                  <a:gd name="T3" fmla="*/ 0 h 25"/>
                  <a:gd name="T4" fmla="*/ 0 w 53"/>
                  <a:gd name="T5" fmla="*/ 0 h 25"/>
                  <a:gd name="T6" fmla="*/ 0 w 53"/>
                  <a:gd name="T7" fmla="*/ 0 h 25"/>
                  <a:gd name="T8" fmla="*/ 0 w 53"/>
                  <a:gd name="T9" fmla="*/ 0 h 25"/>
                  <a:gd name="T10" fmla="*/ 0 w 53"/>
                  <a:gd name="T11" fmla="*/ 0 h 25"/>
                  <a:gd name="T12" fmla="*/ 0 w 53"/>
                  <a:gd name="T13" fmla="*/ 0 h 25"/>
                  <a:gd name="T14" fmla="*/ 0 60000 65536"/>
                  <a:gd name="T15" fmla="*/ 0 60000 65536"/>
                  <a:gd name="T16" fmla="*/ 0 60000 65536"/>
                  <a:gd name="T17" fmla="*/ 0 60000 65536"/>
                  <a:gd name="T18" fmla="*/ 0 60000 65536"/>
                  <a:gd name="T19" fmla="*/ 0 60000 65536"/>
                  <a:gd name="T20" fmla="*/ 0 60000 65536"/>
                  <a:gd name="T21" fmla="*/ 0 w 53"/>
                  <a:gd name="T22" fmla="*/ 0 h 25"/>
                  <a:gd name="T23" fmla="*/ 53 w 53"/>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25">
                    <a:moveTo>
                      <a:pt x="11" y="24"/>
                    </a:moveTo>
                    <a:lnTo>
                      <a:pt x="6" y="25"/>
                    </a:lnTo>
                    <a:lnTo>
                      <a:pt x="53" y="25"/>
                    </a:lnTo>
                    <a:lnTo>
                      <a:pt x="53" y="0"/>
                    </a:lnTo>
                    <a:lnTo>
                      <a:pt x="6" y="0"/>
                    </a:lnTo>
                    <a:lnTo>
                      <a:pt x="0" y="1"/>
                    </a:lnTo>
                    <a:lnTo>
                      <a:pt x="11" y="2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32" name="Freeform 442"/>
              <p:cNvSpPr>
                <a:spLocks/>
              </p:cNvSpPr>
              <p:nvPr/>
            </p:nvSpPr>
            <p:spPr bwMode="auto">
              <a:xfrm>
                <a:off x="4373" y="2021"/>
                <a:ext cx="549" cy="171"/>
              </a:xfrm>
              <a:custGeom>
                <a:avLst/>
                <a:gdLst>
                  <a:gd name="T0" fmla="*/ 0 w 1647"/>
                  <a:gd name="T1" fmla="*/ 0 h 513"/>
                  <a:gd name="T2" fmla="*/ 0 w 1647"/>
                  <a:gd name="T3" fmla="*/ 0 h 513"/>
                  <a:gd name="T4" fmla="*/ 0 w 1647"/>
                  <a:gd name="T5" fmla="*/ 0 h 513"/>
                  <a:gd name="T6" fmla="*/ 0 w 1647"/>
                  <a:gd name="T7" fmla="*/ 0 h 513"/>
                  <a:gd name="T8" fmla="*/ 0 w 1647"/>
                  <a:gd name="T9" fmla="*/ 0 h 513"/>
                  <a:gd name="T10" fmla="*/ 0 w 1647"/>
                  <a:gd name="T11" fmla="*/ 0 h 513"/>
                  <a:gd name="T12" fmla="*/ 0 w 1647"/>
                  <a:gd name="T13" fmla="*/ 0 h 513"/>
                  <a:gd name="T14" fmla="*/ 0 w 1647"/>
                  <a:gd name="T15" fmla="*/ 0 h 513"/>
                  <a:gd name="T16" fmla="*/ 0 w 1647"/>
                  <a:gd name="T17" fmla="*/ 0 h 513"/>
                  <a:gd name="T18" fmla="*/ 0 w 1647"/>
                  <a:gd name="T19" fmla="*/ 0 h 513"/>
                  <a:gd name="T20" fmla="*/ 0 w 1647"/>
                  <a:gd name="T21" fmla="*/ 0 h 513"/>
                  <a:gd name="T22" fmla="*/ 0 w 1647"/>
                  <a:gd name="T23" fmla="*/ 0 h 513"/>
                  <a:gd name="T24" fmla="*/ 0 w 1647"/>
                  <a:gd name="T25" fmla="*/ 0 h 513"/>
                  <a:gd name="T26" fmla="*/ 0 w 1647"/>
                  <a:gd name="T27" fmla="*/ 0 h 513"/>
                  <a:gd name="T28" fmla="*/ 0 w 1647"/>
                  <a:gd name="T29" fmla="*/ 0 h 513"/>
                  <a:gd name="T30" fmla="*/ 0 w 1647"/>
                  <a:gd name="T31" fmla="*/ 0 h 513"/>
                  <a:gd name="T32" fmla="*/ 0 w 1647"/>
                  <a:gd name="T33" fmla="*/ 0 h 513"/>
                  <a:gd name="T34" fmla="*/ 0 w 1647"/>
                  <a:gd name="T35" fmla="*/ 0 h 513"/>
                  <a:gd name="T36" fmla="*/ 0 w 1647"/>
                  <a:gd name="T37" fmla="*/ 0 h 513"/>
                  <a:gd name="T38" fmla="*/ 0 w 1647"/>
                  <a:gd name="T39" fmla="*/ 0 h 513"/>
                  <a:gd name="T40" fmla="*/ 0 w 1647"/>
                  <a:gd name="T41" fmla="*/ 0 h 513"/>
                  <a:gd name="T42" fmla="*/ 0 w 1647"/>
                  <a:gd name="T43" fmla="*/ 0 h 513"/>
                  <a:gd name="T44" fmla="*/ 0 w 1647"/>
                  <a:gd name="T45" fmla="*/ 0 h 513"/>
                  <a:gd name="T46" fmla="*/ 0 w 1647"/>
                  <a:gd name="T47" fmla="*/ 0 h 513"/>
                  <a:gd name="T48" fmla="*/ 0 w 1647"/>
                  <a:gd name="T49" fmla="*/ 0 h 513"/>
                  <a:gd name="T50" fmla="*/ 0 w 1647"/>
                  <a:gd name="T51" fmla="*/ 0 h 513"/>
                  <a:gd name="T52" fmla="*/ 0 w 1647"/>
                  <a:gd name="T53" fmla="*/ 0 h 513"/>
                  <a:gd name="T54" fmla="*/ 0 w 1647"/>
                  <a:gd name="T55" fmla="*/ 0 h 513"/>
                  <a:gd name="T56" fmla="*/ 0 w 1647"/>
                  <a:gd name="T57" fmla="*/ 0 h 513"/>
                  <a:gd name="T58" fmla="*/ 0 w 1647"/>
                  <a:gd name="T59" fmla="*/ 0 h 513"/>
                  <a:gd name="T60" fmla="*/ 0 w 1647"/>
                  <a:gd name="T61" fmla="*/ 0 h 513"/>
                  <a:gd name="T62" fmla="*/ 0 w 1647"/>
                  <a:gd name="T63" fmla="*/ 0 h 513"/>
                  <a:gd name="T64" fmla="*/ 0 w 1647"/>
                  <a:gd name="T65" fmla="*/ 0 h 513"/>
                  <a:gd name="T66" fmla="*/ 0 w 1647"/>
                  <a:gd name="T67" fmla="*/ 0 h 513"/>
                  <a:gd name="T68" fmla="*/ 0 w 1647"/>
                  <a:gd name="T69" fmla="*/ 0 h 513"/>
                  <a:gd name="T70" fmla="*/ 0 w 1647"/>
                  <a:gd name="T71" fmla="*/ 0 h 513"/>
                  <a:gd name="T72" fmla="*/ 0 w 1647"/>
                  <a:gd name="T73" fmla="*/ 0 h 513"/>
                  <a:gd name="T74" fmla="*/ 0 w 1647"/>
                  <a:gd name="T75" fmla="*/ 0 h 513"/>
                  <a:gd name="T76" fmla="*/ 0 w 1647"/>
                  <a:gd name="T77" fmla="*/ 0 h 513"/>
                  <a:gd name="T78" fmla="*/ 0 w 1647"/>
                  <a:gd name="T79" fmla="*/ 0 h 513"/>
                  <a:gd name="T80" fmla="*/ 0 w 1647"/>
                  <a:gd name="T81" fmla="*/ 0 h 513"/>
                  <a:gd name="T82" fmla="*/ 0 w 1647"/>
                  <a:gd name="T83" fmla="*/ 0 h 513"/>
                  <a:gd name="T84" fmla="*/ 0 w 1647"/>
                  <a:gd name="T85" fmla="*/ 0 h 513"/>
                  <a:gd name="T86" fmla="*/ 0 w 1647"/>
                  <a:gd name="T87" fmla="*/ 0 h 513"/>
                  <a:gd name="T88" fmla="*/ 0 w 1647"/>
                  <a:gd name="T89" fmla="*/ 0 h 513"/>
                  <a:gd name="T90" fmla="*/ 0 w 1647"/>
                  <a:gd name="T91" fmla="*/ 0 h 513"/>
                  <a:gd name="T92" fmla="*/ 0 w 1647"/>
                  <a:gd name="T93" fmla="*/ 0 h 513"/>
                  <a:gd name="T94" fmla="*/ 0 w 1647"/>
                  <a:gd name="T95" fmla="*/ 0 h 513"/>
                  <a:gd name="T96" fmla="*/ 0 w 1647"/>
                  <a:gd name="T97" fmla="*/ 0 h 513"/>
                  <a:gd name="T98" fmla="*/ 0 w 1647"/>
                  <a:gd name="T99" fmla="*/ 0 h 513"/>
                  <a:gd name="T100" fmla="*/ 0 w 1647"/>
                  <a:gd name="T101" fmla="*/ 0 h 513"/>
                  <a:gd name="T102" fmla="*/ 0 w 1647"/>
                  <a:gd name="T103" fmla="*/ 0 h 513"/>
                  <a:gd name="T104" fmla="*/ 0 w 1647"/>
                  <a:gd name="T105" fmla="*/ 0 h 513"/>
                  <a:gd name="T106" fmla="*/ 0 w 1647"/>
                  <a:gd name="T107" fmla="*/ 0 h 513"/>
                  <a:gd name="T108" fmla="*/ 0 w 1647"/>
                  <a:gd name="T109" fmla="*/ 0 h 513"/>
                  <a:gd name="T110" fmla="*/ 0 w 1647"/>
                  <a:gd name="T111" fmla="*/ 0 h 513"/>
                  <a:gd name="T112" fmla="*/ 0 w 1647"/>
                  <a:gd name="T113" fmla="*/ 0 h 513"/>
                  <a:gd name="T114" fmla="*/ 0 w 1647"/>
                  <a:gd name="T115" fmla="*/ 0 h 513"/>
                  <a:gd name="T116" fmla="*/ 0 w 1647"/>
                  <a:gd name="T117" fmla="*/ 0 h 513"/>
                  <a:gd name="T118" fmla="*/ 0 w 1647"/>
                  <a:gd name="T119" fmla="*/ 0 h 513"/>
                  <a:gd name="T120" fmla="*/ 0 w 1647"/>
                  <a:gd name="T121" fmla="*/ 0 h 513"/>
                  <a:gd name="T122" fmla="*/ 0 w 1647"/>
                  <a:gd name="T123" fmla="*/ 0 h 513"/>
                  <a:gd name="T124" fmla="*/ 0 w 1647"/>
                  <a:gd name="T125" fmla="*/ 0 h 5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47"/>
                  <a:gd name="T190" fmla="*/ 0 h 513"/>
                  <a:gd name="T191" fmla="*/ 1647 w 1647"/>
                  <a:gd name="T192" fmla="*/ 513 h 51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47" h="513">
                    <a:moveTo>
                      <a:pt x="244" y="0"/>
                    </a:moveTo>
                    <a:lnTo>
                      <a:pt x="253" y="0"/>
                    </a:lnTo>
                    <a:lnTo>
                      <a:pt x="263" y="0"/>
                    </a:lnTo>
                    <a:lnTo>
                      <a:pt x="272" y="0"/>
                    </a:lnTo>
                    <a:lnTo>
                      <a:pt x="282" y="1"/>
                    </a:lnTo>
                    <a:lnTo>
                      <a:pt x="290" y="4"/>
                    </a:lnTo>
                    <a:lnTo>
                      <a:pt x="299" y="6"/>
                    </a:lnTo>
                    <a:lnTo>
                      <a:pt x="307" y="8"/>
                    </a:lnTo>
                    <a:lnTo>
                      <a:pt x="315" y="10"/>
                    </a:lnTo>
                    <a:lnTo>
                      <a:pt x="324" y="13"/>
                    </a:lnTo>
                    <a:lnTo>
                      <a:pt x="332" y="17"/>
                    </a:lnTo>
                    <a:lnTo>
                      <a:pt x="340" y="21"/>
                    </a:lnTo>
                    <a:lnTo>
                      <a:pt x="347" y="24"/>
                    </a:lnTo>
                    <a:lnTo>
                      <a:pt x="353" y="28"/>
                    </a:lnTo>
                    <a:lnTo>
                      <a:pt x="362" y="32"/>
                    </a:lnTo>
                    <a:lnTo>
                      <a:pt x="368" y="35"/>
                    </a:lnTo>
                    <a:lnTo>
                      <a:pt x="375" y="39"/>
                    </a:lnTo>
                    <a:lnTo>
                      <a:pt x="382" y="44"/>
                    </a:lnTo>
                    <a:lnTo>
                      <a:pt x="387" y="48"/>
                    </a:lnTo>
                    <a:lnTo>
                      <a:pt x="394" y="52"/>
                    </a:lnTo>
                    <a:lnTo>
                      <a:pt x="400" y="58"/>
                    </a:lnTo>
                    <a:lnTo>
                      <a:pt x="404" y="62"/>
                    </a:lnTo>
                    <a:lnTo>
                      <a:pt x="409" y="67"/>
                    </a:lnTo>
                    <a:lnTo>
                      <a:pt x="413" y="71"/>
                    </a:lnTo>
                    <a:lnTo>
                      <a:pt x="417" y="77"/>
                    </a:lnTo>
                    <a:lnTo>
                      <a:pt x="420" y="82"/>
                    </a:lnTo>
                    <a:lnTo>
                      <a:pt x="424" y="86"/>
                    </a:lnTo>
                    <a:lnTo>
                      <a:pt x="427" y="92"/>
                    </a:lnTo>
                    <a:lnTo>
                      <a:pt x="429" y="97"/>
                    </a:lnTo>
                    <a:lnTo>
                      <a:pt x="432" y="104"/>
                    </a:lnTo>
                    <a:lnTo>
                      <a:pt x="435" y="109"/>
                    </a:lnTo>
                    <a:lnTo>
                      <a:pt x="438" y="116"/>
                    </a:lnTo>
                    <a:lnTo>
                      <a:pt x="439" y="121"/>
                    </a:lnTo>
                    <a:lnTo>
                      <a:pt x="456" y="121"/>
                    </a:lnTo>
                    <a:lnTo>
                      <a:pt x="475" y="123"/>
                    </a:lnTo>
                    <a:lnTo>
                      <a:pt x="493" y="123"/>
                    </a:lnTo>
                    <a:lnTo>
                      <a:pt x="511" y="124"/>
                    </a:lnTo>
                    <a:lnTo>
                      <a:pt x="530" y="124"/>
                    </a:lnTo>
                    <a:lnTo>
                      <a:pt x="549" y="124"/>
                    </a:lnTo>
                    <a:lnTo>
                      <a:pt x="566" y="125"/>
                    </a:lnTo>
                    <a:lnTo>
                      <a:pt x="585" y="125"/>
                    </a:lnTo>
                    <a:lnTo>
                      <a:pt x="604" y="127"/>
                    </a:lnTo>
                    <a:lnTo>
                      <a:pt x="622" y="127"/>
                    </a:lnTo>
                    <a:lnTo>
                      <a:pt x="641" y="127"/>
                    </a:lnTo>
                    <a:lnTo>
                      <a:pt x="660" y="128"/>
                    </a:lnTo>
                    <a:lnTo>
                      <a:pt x="678" y="130"/>
                    </a:lnTo>
                    <a:lnTo>
                      <a:pt x="696" y="130"/>
                    </a:lnTo>
                    <a:lnTo>
                      <a:pt x="715" y="131"/>
                    </a:lnTo>
                    <a:lnTo>
                      <a:pt x="733" y="132"/>
                    </a:lnTo>
                    <a:lnTo>
                      <a:pt x="743" y="132"/>
                    </a:lnTo>
                    <a:lnTo>
                      <a:pt x="752" y="132"/>
                    </a:lnTo>
                    <a:lnTo>
                      <a:pt x="763" y="132"/>
                    </a:lnTo>
                    <a:lnTo>
                      <a:pt x="772" y="132"/>
                    </a:lnTo>
                    <a:lnTo>
                      <a:pt x="782" y="132"/>
                    </a:lnTo>
                    <a:lnTo>
                      <a:pt x="791" y="132"/>
                    </a:lnTo>
                    <a:lnTo>
                      <a:pt x="801" y="132"/>
                    </a:lnTo>
                    <a:lnTo>
                      <a:pt x="810" y="132"/>
                    </a:lnTo>
                    <a:lnTo>
                      <a:pt x="820" y="132"/>
                    </a:lnTo>
                    <a:lnTo>
                      <a:pt x="829" y="132"/>
                    </a:lnTo>
                    <a:lnTo>
                      <a:pt x="839" y="132"/>
                    </a:lnTo>
                    <a:lnTo>
                      <a:pt x="848" y="132"/>
                    </a:lnTo>
                    <a:lnTo>
                      <a:pt x="858" y="132"/>
                    </a:lnTo>
                    <a:lnTo>
                      <a:pt x="867" y="132"/>
                    </a:lnTo>
                    <a:lnTo>
                      <a:pt x="877" y="132"/>
                    </a:lnTo>
                    <a:lnTo>
                      <a:pt x="886" y="134"/>
                    </a:lnTo>
                    <a:lnTo>
                      <a:pt x="896" y="134"/>
                    </a:lnTo>
                    <a:lnTo>
                      <a:pt x="907" y="134"/>
                    </a:lnTo>
                    <a:lnTo>
                      <a:pt x="916" y="134"/>
                    </a:lnTo>
                    <a:lnTo>
                      <a:pt x="926" y="134"/>
                    </a:lnTo>
                    <a:lnTo>
                      <a:pt x="934" y="134"/>
                    </a:lnTo>
                    <a:lnTo>
                      <a:pt x="943" y="134"/>
                    </a:lnTo>
                    <a:lnTo>
                      <a:pt x="954" y="134"/>
                    </a:lnTo>
                    <a:lnTo>
                      <a:pt x="964" y="134"/>
                    </a:lnTo>
                    <a:lnTo>
                      <a:pt x="973" y="134"/>
                    </a:lnTo>
                    <a:lnTo>
                      <a:pt x="983" y="134"/>
                    </a:lnTo>
                    <a:lnTo>
                      <a:pt x="992" y="135"/>
                    </a:lnTo>
                    <a:lnTo>
                      <a:pt x="1002" y="135"/>
                    </a:lnTo>
                    <a:lnTo>
                      <a:pt x="1011" y="135"/>
                    </a:lnTo>
                    <a:lnTo>
                      <a:pt x="1021" y="135"/>
                    </a:lnTo>
                    <a:lnTo>
                      <a:pt x="1030" y="135"/>
                    </a:lnTo>
                    <a:lnTo>
                      <a:pt x="1040" y="135"/>
                    </a:lnTo>
                    <a:lnTo>
                      <a:pt x="1059" y="135"/>
                    </a:lnTo>
                    <a:lnTo>
                      <a:pt x="1078" y="135"/>
                    </a:lnTo>
                    <a:lnTo>
                      <a:pt x="1096" y="134"/>
                    </a:lnTo>
                    <a:lnTo>
                      <a:pt x="1117" y="134"/>
                    </a:lnTo>
                    <a:lnTo>
                      <a:pt x="1134" y="135"/>
                    </a:lnTo>
                    <a:lnTo>
                      <a:pt x="1155" y="135"/>
                    </a:lnTo>
                    <a:lnTo>
                      <a:pt x="1174" y="135"/>
                    </a:lnTo>
                    <a:lnTo>
                      <a:pt x="1193" y="136"/>
                    </a:lnTo>
                    <a:lnTo>
                      <a:pt x="1212" y="136"/>
                    </a:lnTo>
                    <a:lnTo>
                      <a:pt x="1231" y="138"/>
                    </a:lnTo>
                    <a:lnTo>
                      <a:pt x="1250" y="139"/>
                    </a:lnTo>
                    <a:lnTo>
                      <a:pt x="1269" y="139"/>
                    </a:lnTo>
                    <a:lnTo>
                      <a:pt x="1288" y="139"/>
                    </a:lnTo>
                    <a:lnTo>
                      <a:pt x="1307" y="140"/>
                    </a:lnTo>
                    <a:lnTo>
                      <a:pt x="1326" y="140"/>
                    </a:lnTo>
                    <a:lnTo>
                      <a:pt x="1343" y="140"/>
                    </a:lnTo>
                    <a:lnTo>
                      <a:pt x="1358" y="142"/>
                    </a:lnTo>
                    <a:lnTo>
                      <a:pt x="1372" y="142"/>
                    </a:lnTo>
                    <a:lnTo>
                      <a:pt x="1387" y="143"/>
                    </a:lnTo>
                    <a:lnTo>
                      <a:pt x="1400" y="143"/>
                    </a:lnTo>
                    <a:lnTo>
                      <a:pt x="1414" y="144"/>
                    </a:lnTo>
                    <a:lnTo>
                      <a:pt x="1427" y="144"/>
                    </a:lnTo>
                    <a:lnTo>
                      <a:pt x="1442" y="144"/>
                    </a:lnTo>
                    <a:lnTo>
                      <a:pt x="1456" y="144"/>
                    </a:lnTo>
                    <a:lnTo>
                      <a:pt x="1469" y="146"/>
                    </a:lnTo>
                    <a:lnTo>
                      <a:pt x="1483" y="146"/>
                    </a:lnTo>
                    <a:lnTo>
                      <a:pt x="1496" y="146"/>
                    </a:lnTo>
                    <a:lnTo>
                      <a:pt x="1510" y="146"/>
                    </a:lnTo>
                    <a:lnTo>
                      <a:pt x="1524" y="147"/>
                    </a:lnTo>
                    <a:lnTo>
                      <a:pt x="1539" y="147"/>
                    </a:lnTo>
                    <a:lnTo>
                      <a:pt x="1552" y="148"/>
                    </a:lnTo>
                    <a:lnTo>
                      <a:pt x="1566" y="150"/>
                    </a:lnTo>
                    <a:lnTo>
                      <a:pt x="1575" y="150"/>
                    </a:lnTo>
                    <a:lnTo>
                      <a:pt x="1583" y="150"/>
                    </a:lnTo>
                    <a:lnTo>
                      <a:pt x="1593" y="148"/>
                    </a:lnTo>
                    <a:lnTo>
                      <a:pt x="1601" y="148"/>
                    </a:lnTo>
                    <a:lnTo>
                      <a:pt x="1610" y="150"/>
                    </a:lnTo>
                    <a:lnTo>
                      <a:pt x="1619" y="151"/>
                    </a:lnTo>
                    <a:lnTo>
                      <a:pt x="1625" y="154"/>
                    </a:lnTo>
                    <a:lnTo>
                      <a:pt x="1631" y="158"/>
                    </a:lnTo>
                    <a:lnTo>
                      <a:pt x="1635" y="163"/>
                    </a:lnTo>
                    <a:lnTo>
                      <a:pt x="1637" y="170"/>
                    </a:lnTo>
                    <a:lnTo>
                      <a:pt x="1640" y="176"/>
                    </a:lnTo>
                    <a:lnTo>
                      <a:pt x="1642" y="182"/>
                    </a:lnTo>
                    <a:lnTo>
                      <a:pt x="1644" y="189"/>
                    </a:lnTo>
                    <a:lnTo>
                      <a:pt x="1646" y="195"/>
                    </a:lnTo>
                    <a:lnTo>
                      <a:pt x="1646" y="201"/>
                    </a:lnTo>
                    <a:lnTo>
                      <a:pt x="1647" y="208"/>
                    </a:lnTo>
                    <a:lnTo>
                      <a:pt x="1647" y="215"/>
                    </a:lnTo>
                    <a:lnTo>
                      <a:pt x="1647" y="222"/>
                    </a:lnTo>
                    <a:lnTo>
                      <a:pt x="1647" y="228"/>
                    </a:lnTo>
                    <a:lnTo>
                      <a:pt x="1646" y="235"/>
                    </a:lnTo>
                    <a:lnTo>
                      <a:pt x="1644" y="242"/>
                    </a:lnTo>
                    <a:lnTo>
                      <a:pt x="1643" y="247"/>
                    </a:lnTo>
                    <a:lnTo>
                      <a:pt x="1640" y="254"/>
                    </a:lnTo>
                    <a:lnTo>
                      <a:pt x="1637" y="260"/>
                    </a:lnTo>
                    <a:lnTo>
                      <a:pt x="1633" y="266"/>
                    </a:lnTo>
                    <a:lnTo>
                      <a:pt x="1628" y="272"/>
                    </a:lnTo>
                    <a:lnTo>
                      <a:pt x="1621" y="276"/>
                    </a:lnTo>
                    <a:lnTo>
                      <a:pt x="1613" y="278"/>
                    </a:lnTo>
                    <a:lnTo>
                      <a:pt x="1605" y="281"/>
                    </a:lnTo>
                    <a:lnTo>
                      <a:pt x="1595" y="283"/>
                    </a:lnTo>
                    <a:lnTo>
                      <a:pt x="1587" y="283"/>
                    </a:lnTo>
                    <a:lnTo>
                      <a:pt x="1578" y="283"/>
                    </a:lnTo>
                    <a:lnTo>
                      <a:pt x="1575" y="284"/>
                    </a:lnTo>
                    <a:lnTo>
                      <a:pt x="1574" y="285"/>
                    </a:lnTo>
                    <a:lnTo>
                      <a:pt x="1574" y="288"/>
                    </a:lnTo>
                    <a:lnTo>
                      <a:pt x="1575" y="291"/>
                    </a:lnTo>
                    <a:lnTo>
                      <a:pt x="1575" y="293"/>
                    </a:lnTo>
                    <a:lnTo>
                      <a:pt x="1576" y="296"/>
                    </a:lnTo>
                    <a:lnTo>
                      <a:pt x="1576" y="300"/>
                    </a:lnTo>
                    <a:lnTo>
                      <a:pt x="1575" y="303"/>
                    </a:lnTo>
                    <a:lnTo>
                      <a:pt x="1574" y="303"/>
                    </a:lnTo>
                    <a:lnTo>
                      <a:pt x="1574" y="304"/>
                    </a:lnTo>
                    <a:lnTo>
                      <a:pt x="1572" y="304"/>
                    </a:lnTo>
                    <a:lnTo>
                      <a:pt x="1547" y="302"/>
                    </a:lnTo>
                    <a:lnTo>
                      <a:pt x="1540" y="326"/>
                    </a:lnTo>
                    <a:lnTo>
                      <a:pt x="1530" y="326"/>
                    </a:lnTo>
                    <a:lnTo>
                      <a:pt x="1521" y="326"/>
                    </a:lnTo>
                    <a:lnTo>
                      <a:pt x="1511" y="326"/>
                    </a:lnTo>
                    <a:lnTo>
                      <a:pt x="1501" y="327"/>
                    </a:lnTo>
                    <a:lnTo>
                      <a:pt x="1491" y="329"/>
                    </a:lnTo>
                    <a:lnTo>
                      <a:pt x="1482" y="330"/>
                    </a:lnTo>
                    <a:lnTo>
                      <a:pt x="1473" y="334"/>
                    </a:lnTo>
                    <a:lnTo>
                      <a:pt x="1465" y="338"/>
                    </a:lnTo>
                    <a:lnTo>
                      <a:pt x="1460" y="342"/>
                    </a:lnTo>
                    <a:lnTo>
                      <a:pt x="1456" y="346"/>
                    </a:lnTo>
                    <a:lnTo>
                      <a:pt x="1452" y="350"/>
                    </a:lnTo>
                    <a:lnTo>
                      <a:pt x="1449" y="354"/>
                    </a:lnTo>
                    <a:lnTo>
                      <a:pt x="1445" y="358"/>
                    </a:lnTo>
                    <a:lnTo>
                      <a:pt x="1444" y="362"/>
                    </a:lnTo>
                    <a:lnTo>
                      <a:pt x="1442" y="368"/>
                    </a:lnTo>
                    <a:lnTo>
                      <a:pt x="1442" y="373"/>
                    </a:lnTo>
                    <a:lnTo>
                      <a:pt x="1444" y="379"/>
                    </a:lnTo>
                    <a:lnTo>
                      <a:pt x="1446" y="383"/>
                    </a:lnTo>
                    <a:lnTo>
                      <a:pt x="1450" y="388"/>
                    </a:lnTo>
                    <a:lnTo>
                      <a:pt x="1454" y="391"/>
                    </a:lnTo>
                    <a:lnTo>
                      <a:pt x="1460" y="395"/>
                    </a:lnTo>
                    <a:lnTo>
                      <a:pt x="1465" y="398"/>
                    </a:lnTo>
                    <a:lnTo>
                      <a:pt x="1471" y="400"/>
                    </a:lnTo>
                    <a:lnTo>
                      <a:pt x="1476" y="403"/>
                    </a:lnTo>
                    <a:lnTo>
                      <a:pt x="1482" y="406"/>
                    </a:lnTo>
                    <a:lnTo>
                      <a:pt x="1486" y="406"/>
                    </a:lnTo>
                    <a:lnTo>
                      <a:pt x="1491" y="406"/>
                    </a:lnTo>
                    <a:lnTo>
                      <a:pt x="1496" y="406"/>
                    </a:lnTo>
                    <a:lnTo>
                      <a:pt x="1501" y="406"/>
                    </a:lnTo>
                    <a:lnTo>
                      <a:pt x="1506" y="406"/>
                    </a:lnTo>
                    <a:lnTo>
                      <a:pt x="1510" y="407"/>
                    </a:lnTo>
                    <a:lnTo>
                      <a:pt x="1514" y="408"/>
                    </a:lnTo>
                    <a:lnTo>
                      <a:pt x="1517" y="414"/>
                    </a:lnTo>
                    <a:lnTo>
                      <a:pt x="1520" y="421"/>
                    </a:lnTo>
                    <a:lnTo>
                      <a:pt x="1521" y="426"/>
                    </a:lnTo>
                    <a:lnTo>
                      <a:pt x="1521" y="433"/>
                    </a:lnTo>
                    <a:lnTo>
                      <a:pt x="1521" y="440"/>
                    </a:lnTo>
                    <a:lnTo>
                      <a:pt x="1521" y="446"/>
                    </a:lnTo>
                    <a:lnTo>
                      <a:pt x="1521" y="453"/>
                    </a:lnTo>
                    <a:lnTo>
                      <a:pt x="1520" y="460"/>
                    </a:lnTo>
                    <a:lnTo>
                      <a:pt x="1518" y="467"/>
                    </a:lnTo>
                    <a:lnTo>
                      <a:pt x="1517" y="473"/>
                    </a:lnTo>
                    <a:lnTo>
                      <a:pt x="1515" y="480"/>
                    </a:lnTo>
                    <a:lnTo>
                      <a:pt x="1514" y="487"/>
                    </a:lnTo>
                    <a:lnTo>
                      <a:pt x="1513" y="492"/>
                    </a:lnTo>
                    <a:lnTo>
                      <a:pt x="1511" y="499"/>
                    </a:lnTo>
                    <a:lnTo>
                      <a:pt x="1510" y="506"/>
                    </a:lnTo>
                    <a:lnTo>
                      <a:pt x="1509" y="513"/>
                    </a:lnTo>
                    <a:lnTo>
                      <a:pt x="1418" y="510"/>
                    </a:lnTo>
                    <a:lnTo>
                      <a:pt x="1400" y="509"/>
                    </a:lnTo>
                    <a:lnTo>
                      <a:pt x="1383" y="507"/>
                    </a:lnTo>
                    <a:lnTo>
                      <a:pt x="1365" y="506"/>
                    </a:lnTo>
                    <a:lnTo>
                      <a:pt x="1346" y="506"/>
                    </a:lnTo>
                    <a:lnTo>
                      <a:pt x="1328" y="505"/>
                    </a:lnTo>
                    <a:lnTo>
                      <a:pt x="1311" y="505"/>
                    </a:lnTo>
                    <a:lnTo>
                      <a:pt x="1293" y="503"/>
                    </a:lnTo>
                    <a:lnTo>
                      <a:pt x="1275" y="503"/>
                    </a:lnTo>
                    <a:lnTo>
                      <a:pt x="1258" y="502"/>
                    </a:lnTo>
                    <a:lnTo>
                      <a:pt x="1240" y="501"/>
                    </a:lnTo>
                    <a:lnTo>
                      <a:pt x="1223" y="499"/>
                    </a:lnTo>
                    <a:lnTo>
                      <a:pt x="1205" y="498"/>
                    </a:lnTo>
                    <a:lnTo>
                      <a:pt x="1187" y="497"/>
                    </a:lnTo>
                    <a:lnTo>
                      <a:pt x="1170" y="494"/>
                    </a:lnTo>
                    <a:lnTo>
                      <a:pt x="1153" y="492"/>
                    </a:lnTo>
                    <a:lnTo>
                      <a:pt x="1136" y="490"/>
                    </a:lnTo>
                    <a:lnTo>
                      <a:pt x="1133" y="488"/>
                    </a:lnTo>
                    <a:lnTo>
                      <a:pt x="1130" y="487"/>
                    </a:lnTo>
                    <a:lnTo>
                      <a:pt x="1128" y="487"/>
                    </a:lnTo>
                    <a:lnTo>
                      <a:pt x="1126" y="486"/>
                    </a:lnTo>
                    <a:lnTo>
                      <a:pt x="1125" y="480"/>
                    </a:lnTo>
                    <a:lnTo>
                      <a:pt x="1124" y="476"/>
                    </a:lnTo>
                    <a:lnTo>
                      <a:pt x="1124" y="469"/>
                    </a:lnTo>
                    <a:lnTo>
                      <a:pt x="1124" y="465"/>
                    </a:lnTo>
                    <a:lnTo>
                      <a:pt x="1125" y="459"/>
                    </a:lnTo>
                    <a:lnTo>
                      <a:pt x="1125" y="453"/>
                    </a:lnTo>
                    <a:lnTo>
                      <a:pt x="1126" y="448"/>
                    </a:lnTo>
                    <a:lnTo>
                      <a:pt x="1128" y="442"/>
                    </a:lnTo>
                    <a:lnTo>
                      <a:pt x="1129" y="437"/>
                    </a:lnTo>
                    <a:lnTo>
                      <a:pt x="1130" y="432"/>
                    </a:lnTo>
                    <a:lnTo>
                      <a:pt x="1132" y="426"/>
                    </a:lnTo>
                    <a:lnTo>
                      <a:pt x="1133" y="419"/>
                    </a:lnTo>
                    <a:lnTo>
                      <a:pt x="1136" y="414"/>
                    </a:lnTo>
                    <a:lnTo>
                      <a:pt x="1137" y="408"/>
                    </a:lnTo>
                    <a:lnTo>
                      <a:pt x="1140" y="403"/>
                    </a:lnTo>
                    <a:lnTo>
                      <a:pt x="1141" y="398"/>
                    </a:lnTo>
                    <a:lnTo>
                      <a:pt x="1144" y="395"/>
                    </a:lnTo>
                    <a:lnTo>
                      <a:pt x="1145" y="394"/>
                    </a:lnTo>
                    <a:lnTo>
                      <a:pt x="1148" y="392"/>
                    </a:lnTo>
                    <a:lnTo>
                      <a:pt x="1151" y="391"/>
                    </a:lnTo>
                    <a:lnTo>
                      <a:pt x="1160" y="394"/>
                    </a:lnTo>
                    <a:lnTo>
                      <a:pt x="1170" y="395"/>
                    </a:lnTo>
                    <a:lnTo>
                      <a:pt x="1179" y="396"/>
                    </a:lnTo>
                    <a:lnTo>
                      <a:pt x="1189" y="398"/>
                    </a:lnTo>
                    <a:lnTo>
                      <a:pt x="1198" y="398"/>
                    </a:lnTo>
                    <a:lnTo>
                      <a:pt x="1208" y="398"/>
                    </a:lnTo>
                    <a:lnTo>
                      <a:pt x="1216" y="395"/>
                    </a:lnTo>
                    <a:lnTo>
                      <a:pt x="1224" y="391"/>
                    </a:lnTo>
                    <a:lnTo>
                      <a:pt x="1231" y="388"/>
                    </a:lnTo>
                    <a:lnTo>
                      <a:pt x="1236" y="385"/>
                    </a:lnTo>
                    <a:lnTo>
                      <a:pt x="1242" y="381"/>
                    </a:lnTo>
                    <a:lnTo>
                      <a:pt x="1246" y="377"/>
                    </a:lnTo>
                    <a:lnTo>
                      <a:pt x="1251" y="375"/>
                    </a:lnTo>
                    <a:lnTo>
                      <a:pt x="1254" y="369"/>
                    </a:lnTo>
                    <a:lnTo>
                      <a:pt x="1256" y="365"/>
                    </a:lnTo>
                    <a:lnTo>
                      <a:pt x="1259" y="360"/>
                    </a:lnTo>
                    <a:lnTo>
                      <a:pt x="1259" y="356"/>
                    </a:lnTo>
                    <a:lnTo>
                      <a:pt x="1259" y="352"/>
                    </a:lnTo>
                    <a:lnTo>
                      <a:pt x="1258" y="348"/>
                    </a:lnTo>
                    <a:lnTo>
                      <a:pt x="1256" y="343"/>
                    </a:lnTo>
                    <a:lnTo>
                      <a:pt x="1254" y="339"/>
                    </a:lnTo>
                    <a:lnTo>
                      <a:pt x="1251" y="337"/>
                    </a:lnTo>
                    <a:lnTo>
                      <a:pt x="1248" y="333"/>
                    </a:lnTo>
                    <a:lnTo>
                      <a:pt x="1243" y="331"/>
                    </a:lnTo>
                    <a:lnTo>
                      <a:pt x="1235" y="327"/>
                    </a:lnTo>
                    <a:lnTo>
                      <a:pt x="1227" y="325"/>
                    </a:lnTo>
                    <a:lnTo>
                      <a:pt x="1217" y="323"/>
                    </a:lnTo>
                    <a:lnTo>
                      <a:pt x="1208" y="322"/>
                    </a:lnTo>
                    <a:lnTo>
                      <a:pt x="1198" y="323"/>
                    </a:lnTo>
                    <a:lnTo>
                      <a:pt x="1189" y="325"/>
                    </a:lnTo>
                    <a:lnTo>
                      <a:pt x="1179" y="325"/>
                    </a:lnTo>
                    <a:lnTo>
                      <a:pt x="1171" y="327"/>
                    </a:lnTo>
                    <a:lnTo>
                      <a:pt x="1168" y="327"/>
                    </a:lnTo>
                    <a:lnTo>
                      <a:pt x="1166" y="329"/>
                    </a:lnTo>
                    <a:lnTo>
                      <a:pt x="1163" y="329"/>
                    </a:lnTo>
                    <a:lnTo>
                      <a:pt x="1162" y="329"/>
                    </a:lnTo>
                    <a:lnTo>
                      <a:pt x="1159" y="330"/>
                    </a:lnTo>
                    <a:lnTo>
                      <a:pt x="1156" y="330"/>
                    </a:lnTo>
                    <a:lnTo>
                      <a:pt x="1155" y="331"/>
                    </a:lnTo>
                    <a:lnTo>
                      <a:pt x="1153" y="331"/>
                    </a:lnTo>
                    <a:lnTo>
                      <a:pt x="1144" y="329"/>
                    </a:lnTo>
                    <a:lnTo>
                      <a:pt x="1141" y="325"/>
                    </a:lnTo>
                    <a:lnTo>
                      <a:pt x="1140" y="318"/>
                    </a:lnTo>
                    <a:lnTo>
                      <a:pt x="1140" y="312"/>
                    </a:lnTo>
                    <a:lnTo>
                      <a:pt x="1140" y="307"/>
                    </a:lnTo>
                    <a:lnTo>
                      <a:pt x="1141" y="302"/>
                    </a:lnTo>
                    <a:lnTo>
                      <a:pt x="1141" y="295"/>
                    </a:lnTo>
                    <a:lnTo>
                      <a:pt x="1143" y="289"/>
                    </a:lnTo>
                    <a:lnTo>
                      <a:pt x="1143" y="284"/>
                    </a:lnTo>
                    <a:lnTo>
                      <a:pt x="1125" y="283"/>
                    </a:lnTo>
                    <a:lnTo>
                      <a:pt x="1109" y="281"/>
                    </a:lnTo>
                    <a:lnTo>
                      <a:pt x="1091" y="280"/>
                    </a:lnTo>
                    <a:lnTo>
                      <a:pt x="1073" y="280"/>
                    </a:lnTo>
                    <a:lnTo>
                      <a:pt x="1056" y="278"/>
                    </a:lnTo>
                    <a:lnTo>
                      <a:pt x="1038" y="278"/>
                    </a:lnTo>
                    <a:lnTo>
                      <a:pt x="1021" y="277"/>
                    </a:lnTo>
                    <a:lnTo>
                      <a:pt x="1002" y="277"/>
                    </a:lnTo>
                    <a:lnTo>
                      <a:pt x="984" y="276"/>
                    </a:lnTo>
                    <a:lnTo>
                      <a:pt x="966" y="276"/>
                    </a:lnTo>
                    <a:lnTo>
                      <a:pt x="949" y="274"/>
                    </a:lnTo>
                    <a:lnTo>
                      <a:pt x="930" y="273"/>
                    </a:lnTo>
                    <a:lnTo>
                      <a:pt x="912" y="272"/>
                    </a:lnTo>
                    <a:lnTo>
                      <a:pt x="894" y="270"/>
                    </a:lnTo>
                    <a:lnTo>
                      <a:pt x="875" y="268"/>
                    </a:lnTo>
                    <a:lnTo>
                      <a:pt x="859" y="266"/>
                    </a:lnTo>
                    <a:lnTo>
                      <a:pt x="840" y="265"/>
                    </a:lnTo>
                    <a:lnTo>
                      <a:pt x="821" y="264"/>
                    </a:lnTo>
                    <a:lnTo>
                      <a:pt x="804" y="262"/>
                    </a:lnTo>
                    <a:lnTo>
                      <a:pt x="785" y="262"/>
                    </a:lnTo>
                    <a:lnTo>
                      <a:pt x="766" y="261"/>
                    </a:lnTo>
                    <a:lnTo>
                      <a:pt x="747" y="260"/>
                    </a:lnTo>
                    <a:lnTo>
                      <a:pt x="729" y="258"/>
                    </a:lnTo>
                    <a:lnTo>
                      <a:pt x="710" y="258"/>
                    </a:lnTo>
                    <a:lnTo>
                      <a:pt x="691" y="257"/>
                    </a:lnTo>
                    <a:lnTo>
                      <a:pt x="673" y="257"/>
                    </a:lnTo>
                    <a:lnTo>
                      <a:pt x="654" y="255"/>
                    </a:lnTo>
                    <a:lnTo>
                      <a:pt x="637" y="255"/>
                    </a:lnTo>
                    <a:lnTo>
                      <a:pt x="618" y="255"/>
                    </a:lnTo>
                    <a:lnTo>
                      <a:pt x="599" y="255"/>
                    </a:lnTo>
                    <a:lnTo>
                      <a:pt x="581" y="255"/>
                    </a:lnTo>
                    <a:lnTo>
                      <a:pt x="562" y="255"/>
                    </a:lnTo>
                    <a:lnTo>
                      <a:pt x="554" y="257"/>
                    </a:lnTo>
                    <a:lnTo>
                      <a:pt x="546" y="257"/>
                    </a:lnTo>
                    <a:lnTo>
                      <a:pt x="539" y="257"/>
                    </a:lnTo>
                    <a:lnTo>
                      <a:pt x="531" y="258"/>
                    </a:lnTo>
                    <a:lnTo>
                      <a:pt x="523" y="258"/>
                    </a:lnTo>
                    <a:lnTo>
                      <a:pt x="516" y="258"/>
                    </a:lnTo>
                    <a:lnTo>
                      <a:pt x="508" y="258"/>
                    </a:lnTo>
                    <a:lnTo>
                      <a:pt x="500" y="257"/>
                    </a:lnTo>
                    <a:lnTo>
                      <a:pt x="493" y="257"/>
                    </a:lnTo>
                    <a:lnTo>
                      <a:pt x="485" y="257"/>
                    </a:lnTo>
                    <a:lnTo>
                      <a:pt x="477" y="257"/>
                    </a:lnTo>
                    <a:lnTo>
                      <a:pt x="470" y="257"/>
                    </a:lnTo>
                    <a:lnTo>
                      <a:pt x="462" y="258"/>
                    </a:lnTo>
                    <a:lnTo>
                      <a:pt x="454" y="258"/>
                    </a:lnTo>
                    <a:lnTo>
                      <a:pt x="446" y="260"/>
                    </a:lnTo>
                    <a:lnTo>
                      <a:pt x="439" y="261"/>
                    </a:lnTo>
                    <a:lnTo>
                      <a:pt x="433" y="270"/>
                    </a:lnTo>
                    <a:lnTo>
                      <a:pt x="429" y="281"/>
                    </a:lnTo>
                    <a:lnTo>
                      <a:pt x="424" y="292"/>
                    </a:lnTo>
                    <a:lnTo>
                      <a:pt x="419" y="303"/>
                    </a:lnTo>
                    <a:lnTo>
                      <a:pt x="413" y="312"/>
                    </a:lnTo>
                    <a:lnTo>
                      <a:pt x="408" y="322"/>
                    </a:lnTo>
                    <a:lnTo>
                      <a:pt x="401" y="333"/>
                    </a:lnTo>
                    <a:lnTo>
                      <a:pt x="395" y="342"/>
                    </a:lnTo>
                    <a:lnTo>
                      <a:pt x="389" y="352"/>
                    </a:lnTo>
                    <a:lnTo>
                      <a:pt x="382" y="361"/>
                    </a:lnTo>
                    <a:lnTo>
                      <a:pt x="374" y="369"/>
                    </a:lnTo>
                    <a:lnTo>
                      <a:pt x="366" y="377"/>
                    </a:lnTo>
                    <a:lnTo>
                      <a:pt x="356" y="385"/>
                    </a:lnTo>
                    <a:lnTo>
                      <a:pt x="347" y="392"/>
                    </a:lnTo>
                    <a:lnTo>
                      <a:pt x="336" y="399"/>
                    </a:lnTo>
                    <a:lnTo>
                      <a:pt x="324" y="406"/>
                    </a:lnTo>
                    <a:lnTo>
                      <a:pt x="311" y="410"/>
                    </a:lnTo>
                    <a:lnTo>
                      <a:pt x="299" y="415"/>
                    </a:lnTo>
                    <a:lnTo>
                      <a:pt x="287" y="419"/>
                    </a:lnTo>
                    <a:lnTo>
                      <a:pt x="273" y="423"/>
                    </a:lnTo>
                    <a:lnTo>
                      <a:pt x="260" y="426"/>
                    </a:lnTo>
                    <a:lnTo>
                      <a:pt x="248" y="427"/>
                    </a:lnTo>
                    <a:lnTo>
                      <a:pt x="233" y="429"/>
                    </a:lnTo>
                    <a:lnTo>
                      <a:pt x="221" y="430"/>
                    </a:lnTo>
                    <a:lnTo>
                      <a:pt x="207" y="430"/>
                    </a:lnTo>
                    <a:lnTo>
                      <a:pt x="193" y="430"/>
                    </a:lnTo>
                    <a:lnTo>
                      <a:pt x="179" y="430"/>
                    </a:lnTo>
                    <a:lnTo>
                      <a:pt x="165" y="429"/>
                    </a:lnTo>
                    <a:lnTo>
                      <a:pt x="151" y="426"/>
                    </a:lnTo>
                    <a:lnTo>
                      <a:pt x="139" y="423"/>
                    </a:lnTo>
                    <a:lnTo>
                      <a:pt x="126" y="421"/>
                    </a:lnTo>
                    <a:lnTo>
                      <a:pt x="112" y="417"/>
                    </a:lnTo>
                    <a:lnTo>
                      <a:pt x="104" y="414"/>
                    </a:lnTo>
                    <a:lnTo>
                      <a:pt x="97" y="411"/>
                    </a:lnTo>
                    <a:lnTo>
                      <a:pt x="90" y="407"/>
                    </a:lnTo>
                    <a:lnTo>
                      <a:pt x="84" y="403"/>
                    </a:lnTo>
                    <a:lnTo>
                      <a:pt x="77" y="399"/>
                    </a:lnTo>
                    <a:lnTo>
                      <a:pt x="71" y="395"/>
                    </a:lnTo>
                    <a:lnTo>
                      <a:pt x="66" y="390"/>
                    </a:lnTo>
                    <a:lnTo>
                      <a:pt x="62" y="385"/>
                    </a:lnTo>
                    <a:lnTo>
                      <a:pt x="57" y="380"/>
                    </a:lnTo>
                    <a:lnTo>
                      <a:pt x="52" y="375"/>
                    </a:lnTo>
                    <a:lnTo>
                      <a:pt x="48" y="369"/>
                    </a:lnTo>
                    <a:lnTo>
                      <a:pt x="44" y="365"/>
                    </a:lnTo>
                    <a:lnTo>
                      <a:pt x="40" y="358"/>
                    </a:lnTo>
                    <a:lnTo>
                      <a:pt x="36" y="354"/>
                    </a:lnTo>
                    <a:lnTo>
                      <a:pt x="32" y="348"/>
                    </a:lnTo>
                    <a:lnTo>
                      <a:pt x="29" y="343"/>
                    </a:lnTo>
                    <a:lnTo>
                      <a:pt x="27" y="338"/>
                    </a:lnTo>
                    <a:lnTo>
                      <a:pt x="24" y="331"/>
                    </a:lnTo>
                    <a:lnTo>
                      <a:pt x="21" y="326"/>
                    </a:lnTo>
                    <a:lnTo>
                      <a:pt x="19" y="320"/>
                    </a:lnTo>
                    <a:lnTo>
                      <a:pt x="17" y="315"/>
                    </a:lnTo>
                    <a:lnTo>
                      <a:pt x="14" y="308"/>
                    </a:lnTo>
                    <a:lnTo>
                      <a:pt x="12" y="303"/>
                    </a:lnTo>
                    <a:lnTo>
                      <a:pt x="10" y="297"/>
                    </a:lnTo>
                    <a:lnTo>
                      <a:pt x="9" y="292"/>
                    </a:lnTo>
                    <a:lnTo>
                      <a:pt x="8" y="285"/>
                    </a:lnTo>
                    <a:lnTo>
                      <a:pt x="6" y="280"/>
                    </a:lnTo>
                    <a:lnTo>
                      <a:pt x="5" y="274"/>
                    </a:lnTo>
                    <a:lnTo>
                      <a:pt x="4" y="269"/>
                    </a:lnTo>
                    <a:lnTo>
                      <a:pt x="4" y="264"/>
                    </a:lnTo>
                    <a:lnTo>
                      <a:pt x="2" y="257"/>
                    </a:lnTo>
                    <a:lnTo>
                      <a:pt x="2" y="251"/>
                    </a:lnTo>
                    <a:lnTo>
                      <a:pt x="1" y="250"/>
                    </a:lnTo>
                    <a:lnTo>
                      <a:pt x="0" y="247"/>
                    </a:lnTo>
                    <a:lnTo>
                      <a:pt x="0" y="246"/>
                    </a:lnTo>
                    <a:lnTo>
                      <a:pt x="0" y="197"/>
                    </a:lnTo>
                    <a:lnTo>
                      <a:pt x="0" y="186"/>
                    </a:lnTo>
                    <a:lnTo>
                      <a:pt x="1" y="177"/>
                    </a:lnTo>
                    <a:lnTo>
                      <a:pt x="2" y="166"/>
                    </a:lnTo>
                    <a:lnTo>
                      <a:pt x="5" y="157"/>
                    </a:lnTo>
                    <a:lnTo>
                      <a:pt x="8" y="146"/>
                    </a:lnTo>
                    <a:lnTo>
                      <a:pt x="12" y="136"/>
                    </a:lnTo>
                    <a:lnTo>
                      <a:pt x="16" y="127"/>
                    </a:lnTo>
                    <a:lnTo>
                      <a:pt x="21" y="119"/>
                    </a:lnTo>
                    <a:lnTo>
                      <a:pt x="27" y="109"/>
                    </a:lnTo>
                    <a:lnTo>
                      <a:pt x="32" y="100"/>
                    </a:lnTo>
                    <a:lnTo>
                      <a:pt x="38" y="92"/>
                    </a:lnTo>
                    <a:lnTo>
                      <a:pt x="44" y="83"/>
                    </a:lnTo>
                    <a:lnTo>
                      <a:pt x="51" y="74"/>
                    </a:lnTo>
                    <a:lnTo>
                      <a:pt x="57" y="67"/>
                    </a:lnTo>
                    <a:lnTo>
                      <a:pt x="65" y="59"/>
                    </a:lnTo>
                    <a:lnTo>
                      <a:pt x="71" y="51"/>
                    </a:lnTo>
                    <a:lnTo>
                      <a:pt x="78" y="44"/>
                    </a:lnTo>
                    <a:lnTo>
                      <a:pt x="88" y="37"/>
                    </a:lnTo>
                    <a:lnTo>
                      <a:pt x="96" y="31"/>
                    </a:lnTo>
                    <a:lnTo>
                      <a:pt x="105" y="25"/>
                    </a:lnTo>
                    <a:lnTo>
                      <a:pt x="116" y="21"/>
                    </a:lnTo>
                    <a:lnTo>
                      <a:pt x="127" y="17"/>
                    </a:lnTo>
                    <a:lnTo>
                      <a:pt x="138" y="13"/>
                    </a:lnTo>
                    <a:lnTo>
                      <a:pt x="149" y="10"/>
                    </a:lnTo>
                    <a:lnTo>
                      <a:pt x="160" y="9"/>
                    </a:lnTo>
                    <a:lnTo>
                      <a:pt x="172" y="6"/>
                    </a:lnTo>
                    <a:lnTo>
                      <a:pt x="184" y="5"/>
                    </a:lnTo>
                    <a:lnTo>
                      <a:pt x="196" y="4"/>
                    </a:lnTo>
                    <a:lnTo>
                      <a:pt x="208" y="2"/>
                    </a:lnTo>
                    <a:lnTo>
                      <a:pt x="221" y="1"/>
                    </a:lnTo>
                    <a:lnTo>
                      <a:pt x="231" y="0"/>
                    </a:lnTo>
                    <a:lnTo>
                      <a:pt x="244"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33" name="Freeform 443"/>
              <p:cNvSpPr>
                <a:spLocks/>
              </p:cNvSpPr>
              <p:nvPr/>
            </p:nvSpPr>
            <p:spPr bwMode="auto">
              <a:xfrm>
                <a:off x="4454" y="2016"/>
                <a:ext cx="46" cy="22"/>
              </a:xfrm>
              <a:custGeom>
                <a:avLst/>
                <a:gdLst>
                  <a:gd name="T0" fmla="*/ 0 w 139"/>
                  <a:gd name="T1" fmla="*/ 0 h 65"/>
                  <a:gd name="T2" fmla="*/ 0 w 139"/>
                  <a:gd name="T3" fmla="*/ 0 h 65"/>
                  <a:gd name="T4" fmla="*/ 0 w 139"/>
                  <a:gd name="T5" fmla="*/ 0 h 65"/>
                  <a:gd name="T6" fmla="*/ 0 w 139"/>
                  <a:gd name="T7" fmla="*/ 0 h 65"/>
                  <a:gd name="T8" fmla="*/ 0 w 139"/>
                  <a:gd name="T9" fmla="*/ 0 h 65"/>
                  <a:gd name="T10" fmla="*/ 0 w 139"/>
                  <a:gd name="T11" fmla="*/ 0 h 65"/>
                  <a:gd name="T12" fmla="*/ 0 w 139"/>
                  <a:gd name="T13" fmla="*/ 0 h 65"/>
                  <a:gd name="T14" fmla="*/ 0 w 139"/>
                  <a:gd name="T15" fmla="*/ 0 h 65"/>
                  <a:gd name="T16" fmla="*/ 0 w 139"/>
                  <a:gd name="T17" fmla="*/ 0 h 65"/>
                  <a:gd name="T18" fmla="*/ 0 w 139"/>
                  <a:gd name="T19" fmla="*/ 0 h 65"/>
                  <a:gd name="T20" fmla="*/ 0 w 139"/>
                  <a:gd name="T21" fmla="*/ 0 h 65"/>
                  <a:gd name="T22" fmla="*/ 0 w 139"/>
                  <a:gd name="T23" fmla="*/ 0 h 65"/>
                  <a:gd name="T24" fmla="*/ 0 w 139"/>
                  <a:gd name="T25" fmla="*/ 0 h 65"/>
                  <a:gd name="T26" fmla="*/ 0 w 139"/>
                  <a:gd name="T27" fmla="*/ 0 h 65"/>
                  <a:gd name="T28" fmla="*/ 0 w 139"/>
                  <a:gd name="T29" fmla="*/ 0 h 65"/>
                  <a:gd name="T30" fmla="*/ 0 w 139"/>
                  <a:gd name="T31" fmla="*/ 0 h 65"/>
                  <a:gd name="T32" fmla="*/ 0 w 139"/>
                  <a:gd name="T33" fmla="*/ 0 h 65"/>
                  <a:gd name="T34" fmla="*/ 0 w 139"/>
                  <a:gd name="T35" fmla="*/ 0 h 65"/>
                  <a:gd name="T36" fmla="*/ 0 w 139"/>
                  <a:gd name="T37" fmla="*/ 0 h 65"/>
                  <a:gd name="T38" fmla="*/ 0 w 139"/>
                  <a:gd name="T39" fmla="*/ 0 h 65"/>
                  <a:gd name="T40" fmla="*/ 0 w 139"/>
                  <a:gd name="T41" fmla="*/ 0 h 65"/>
                  <a:gd name="T42" fmla="*/ 0 w 139"/>
                  <a:gd name="T43" fmla="*/ 0 h 65"/>
                  <a:gd name="T44" fmla="*/ 0 w 139"/>
                  <a:gd name="T45" fmla="*/ 0 h 65"/>
                  <a:gd name="T46" fmla="*/ 0 w 139"/>
                  <a:gd name="T47" fmla="*/ 0 h 65"/>
                  <a:gd name="T48" fmla="*/ 0 w 139"/>
                  <a:gd name="T49" fmla="*/ 0 h 65"/>
                  <a:gd name="T50" fmla="*/ 0 w 139"/>
                  <a:gd name="T51" fmla="*/ 0 h 65"/>
                  <a:gd name="T52" fmla="*/ 0 w 139"/>
                  <a:gd name="T53" fmla="*/ 0 h 65"/>
                  <a:gd name="T54" fmla="*/ 0 w 139"/>
                  <a:gd name="T55" fmla="*/ 0 h 65"/>
                  <a:gd name="T56" fmla="*/ 0 w 139"/>
                  <a:gd name="T57" fmla="*/ 0 h 65"/>
                  <a:gd name="T58" fmla="*/ 0 w 139"/>
                  <a:gd name="T59" fmla="*/ 0 h 65"/>
                  <a:gd name="T60" fmla="*/ 0 w 139"/>
                  <a:gd name="T61" fmla="*/ 0 h 65"/>
                  <a:gd name="T62" fmla="*/ 0 w 139"/>
                  <a:gd name="T63" fmla="*/ 0 h 65"/>
                  <a:gd name="T64" fmla="*/ 0 w 139"/>
                  <a:gd name="T65" fmla="*/ 0 h 65"/>
                  <a:gd name="T66" fmla="*/ 0 w 139"/>
                  <a:gd name="T67" fmla="*/ 0 h 65"/>
                  <a:gd name="T68" fmla="*/ 0 w 139"/>
                  <a:gd name="T69" fmla="*/ 0 h 65"/>
                  <a:gd name="T70" fmla="*/ 0 w 139"/>
                  <a:gd name="T71" fmla="*/ 0 h 65"/>
                  <a:gd name="T72" fmla="*/ 0 w 139"/>
                  <a:gd name="T73" fmla="*/ 0 h 65"/>
                  <a:gd name="T74" fmla="*/ 0 w 139"/>
                  <a:gd name="T75" fmla="*/ 0 h 65"/>
                  <a:gd name="T76" fmla="*/ 0 w 139"/>
                  <a:gd name="T77" fmla="*/ 0 h 65"/>
                  <a:gd name="T78" fmla="*/ 0 w 139"/>
                  <a:gd name="T79" fmla="*/ 0 h 6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9"/>
                  <a:gd name="T121" fmla="*/ 0 h 65"/>
                  <a:gd name="T122" fmla="*/ 139 w 139"/>
                  <a:gd name="T123" fmla="*/ 65 h 6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9" h="65">
                    <a:moveTo>
                      <a:pt x="139" y="42"/>
                    </a:moveTo>
                    <a:lnTo>
                      <a:pt x="138" y="42"/>
                    </a:lnTo>
                    <a:lnTo>
                      <a:pt x="130" y="38"/>
                    </a:lnTo>
                    <a:lnTo>
                      <a:pt x="123" y="34"/>
                    </a:lnTo>
                    <a:lnTo>
                      <a:pt x="116" y="30"/>
                    </a:lnTo>
                    <a:lnTo>
                      <a:pt x="108" y="26"/>
                    </a:lnTo>
                    <a:lnTo>
                      <a:pt x="100" y="23"/>
                    </a:lnTo>
                    <a:lnTo>
                      <a:pt x="93" y="19"/>
                    </a:lnTo>
                    <a:lnTo>
                      <a:pt x="84" y="15"/>
                    </a:lnTo>
                    <a:lnTo>
                      <a:pt x="76" y="12"/>
                    </a:lnTo>
                    <a:lnTo>
                      <a:pt x="67" y="9"/>
                    </a:lnTo>
                    <a:lnTo>
                      <a:pt x="58" y="7"/>
                    </a:lnTo>
                    <a:lnTo>
                      <a:pt x="50" y="5"/>
                    </a:lnTo>
                    <a:lnTo>
                      <a:pt x="40" y="3"/>
                    </a:lnTo>
                    <a:lnTo>
                      <a:pt x="29" y="1"/>
                    </a:lnTo>
                    <a:lnTo>
                      <a:pt x="20" y="0"/>
                    </a:lnTo>
                    <a:lnTo>
                      <a:pt x="9" y="0"/>
                    </a:lnTo>
                    <a:lnTo>
                      <a:pt x="0" y="0"/>
                    </a:lnTo>
                    <a:lnTo>
                      <a:pt x="0" y="26"/>
                    </a:lnTo>
                    <a:lnTo>
                      <a:pt x="9" y="26"/>
                    </a:lnTo>
                    <a:lnTo>
                      <a:pt x="19" y="26"/>
                    </a:lnTo>
                    <a:lnTo>
                      <a:pt x="27" y="27"/>
                    </a:lnTo>
                    <a:lnTo>
                      <a:pt x="35" y="28"/>
                    </a:lnTo>
                    <a:lnTo>
                      <a:pt x="43" y="30"/>
                    </a:lnTo>
                    <a:lnTo>
                      <a:pt x="51" y="32"/>
                    </a:lnTo>
                    <a:lnTo>
                      <a:pt x="59" y="35"/>
                    </a:lnTo>
                    <a:lnTo>
                      <a:pt x="67" y="37"/>
                    </a:lnTo>
                    <a:lnTo>
                      <a:pt x="74" y="39"/>
                    </a:lnTo>
                    <a:lnTo>
                      <a:pt x="82" y="43"/>
                    </a:lnTo>
                    <a:lnTo>
                      <a:pt x="90" y="46"/>
                    </a:lnTo>
                    <a:lnTo>
                      <a:pt x="97" y="50"/>
                    </a:lnTo>
                    <a:lnTo>
                      <a:pt x="104" y="53"/>
                    </a:lnTo>
                    <a:lnTo>
                      <a:pt x="111" y="57"/>
                    </a:lnTo>
                    <a:lnTo>
                      <a:pt x="118" y="61"/>
                    </a:lnTo>
                    <a:lnTo>
                      <a:pt x="126" y="65"/>
                    </a:lnTo>
                    <a:lnTo>
                      <a:pt x="123" y="64"/>
                    </a:lnTo>
                    <a:lnTo>
                      <a:pt x="139" y="42"/>
                    </a:lnTo>
                    <a:lnTo>
                      <a:pt x="138" y="42"/>
                    </a:lnTo>
                    <a:lnTo>
                      <a:pt x="139" y="42"/>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34" name="Freeform 444"/>
              <p:cNvSpPr>
                <a:spLocks/>
              </p:cNvSpPr>
              <p:nvPr/>
            </p:nvSpPr>
            <p:spPr bwMode="auto">
              <a:xfrm>
                <a:off x="4495" y="2030"/>
                <a:ext cx="28" cy="36"/>
              </a:xfrm>
              <a:custGeom>
                <a:avLst/>
                <a:gdLst>
                  <a:gd name="T0" fmla="*/ 0 w 84"/>
                  <a:gd name="T1" fmla="*/ 0 h 107"/>
                  <a:gd name="T2" fmla="*/ 0 w 84"/>
                  <a:gd name="T3" fmla="*/ 0 h 107"/>
                  <a:gd name="T4" fmla="*/ 0 w 84"/>
                  <a:gd name="T5" fmla="*/ 0 h 107"/>
                  <a:gd name="T6" fmla="*/ 0 w 84"/>
                  <a:gd name="T7" fmla="*/ 0 h 107"/>
                  <a:gd name="T8" fmla="*/ 0 w 84"/>
                  <a:gd name="T9" fmla="*/ 0 h 107"/>
                  <a:gd name="T10" fmla="*/ 0 w 84"/>
                  <a:gd name="T11" fmla="*/ 0 h 107"/>
                  <a:gd name="T12" fmla="*/ 0 w 84"/>
                  <a:gd name="T13" fmla="*/ 0 h 107"/>
                  <a:gd name="T14" fmla="*/ 0 w 84"/>
                  <a:gd name="T15" fmla="*/ 0 h 107"/>
                  <a:gd name="T16" fmla="*/ 0 w 84"/>
                  <a:gd name="T17" fmla="*/ 0 h 107"/>
                  <a:gd name="T18" fmla="*/ 0 w 84"/>
                  <a:gd name="T19" fmla="*/ 0 h 107"/>
                  <a:gd name="T20" fmla="*/ 0 w 84"/>
                  <a:gd name="T21" fmla="*/ 0 h 107"/>
                  <a:gd name="T22" fmla="*/ 0 w 84"/>
                  <a:gd name="T23" fmla="*/ 0 h 107"/>
                  <a:gd name="T24" fmla="*/ 0 w 84"/>
                  <a:gd name="T25" fmla="*/ 0 h 107"/>
                  <a:gd name="T26" fmla="*/ 0 w 84"/>
                  <a:gd name="T27" fmla="*/ 0 h 107"/>
                  <a:gd name="T28" fmla="*/ 0 w 84"/>
                  <a:gd name="T29" fmla="*/ 0 h 107"/>
                  <a:gd name="T30" fmla="*/ 0 w 84"/>
                  <a:gd name="T31" fmla="*/ 0 h 107"/>
                  <a:gd name="T32" fmla="*/ 0 w 84"/>
                  <a:gd name="T33" fmla="*/ 0 h 107"/>
                  <a:gd name="T34" fmla="*/ 0 w 84"/>
                  <a:gd name="T35" fmla="*/ 0 h 107"/>
                  <a:gd name="T36" fmla="*/ 0 w 84"/>
                  <a:gd name="T37" fmla="*/ 0 h 107"/>
                  <a:gd name="T38" fmla="*/ 0 w 84"/>
                  <a:gd name="T39" fmla="*/ 0 h 107"/>
                  <a:gd name="T40" fmla="*/ 0 w 84"/>
                  <a:gd name="T41" fmla="*/ 0 h 107"/>
                  <a:gd name="T42" fmla="*/ 0 w 84"/>
                  <a:gd name="T43" fmla="*/ 0 h 107"/>
                  <a:gd name="T44" fmla="*/ 0 w 84"/>
                  <a:gd name="T45" fmla="*/ 0 h 107"/>
                  <a:gd name="T46" fmla="*/ 0 w 84"/>
                  <a:gd name="T47" fmla="*/ 0 h 107"/>
                  <a:gd name="T48" fmla="*/ 0 w 84"/>
                  <a:gd name="T49" fmla="*/ 0 h 107"/>
                  <a:gd name="T50" fmla="*/ 0 w 84"/>
                  <a:gd name="T51" fmla="*/ 0 h 107"/>
                  <a:gd name="T52" fmla="*/ 0 w 84"/>
                  <a:gd name="T53" fmla="*/ 0 h 107"/>
                  <a:gd name="T54" fmla="*/ 0 w 84"/>
                  <a:gd name="T55" fmla="*/ 0 h 107"/>
                  <a:gd name="T56" fmla="*/ 0 w 84"/>
                  <a:gd name="T57" fmla="*/ 0 h 107"/>
                  <a:gd name="T58" fmla="*/ 0 w 84"/>
                  <a:gd name="T59" fmla="*/ 0 h 107"/>
                  <a:gd name="T60" fmla="*/ 0 w 84"/>
                  <a:gd name="T61" fmla="*/ 0 h 107"/>
                  <a:gd name="T62" fmla="*/ 0 w 84"/>
                  <a:gd name="T63" fmla="*/ 0 h 107"/>
                  <a:gd name="T64" fmla="*/ 0 w 84"/>
                  <a:gd name="T65" fmla="*/ 0 h 107"/>
                  <a:gd name="T66" fmla="*/ 0 w 84"/>
                  <a:gd name="T67" fmla="*/ 0 h 107"/>
                  <a:gd name="T68" fmla="*/ 0 w 84"/>
                  <a:gd name="T69" fmla="*/ 0 h 107"/>
                  <a:gd name="T70" fmla="*/ 0 w 84"/>
                  <a:gd name="T71" fmla="*/ 0 h 107"/>
                  <a:gd name="T72" fmla="*/ 0 w 84"/>
                  <a:gd name="T73" fmla="*/ 0 h 107"/>
                  <a:gd name="T74" fmla="*/ 0 w 84"/>
                  <a:gd name="T75" fmla="*/ 0 h 107"/>
                  <a:gd name="T76" fmla="*/ 0 w 84"/>
                  <a:gd name="T77" fmla="*/ 0 h 107"/>
                  <a:gd name="T78" fmla="*/ 0 w 84"/>
                  <a:gd name="T79" fmla="*/ 0 h 10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4"/>
                  <a:gd name="T121" fmla="*/ 0 h 107"/>
                  <a:gd name="T122" fmla="*/ 84 w 84"/>
                  <a:gd name="T123" fmla="*/ 107 h 10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4" h="107">
                    <a:moveTo>
                      <a:pt x="72" y="80"/>
                    </a:moveTo>
                    <a:lnTo>
                      <a:pt x="84" y="89"/>
                    </a:lnTo>
                    <a:lnTo>
                      <a:pt x="83" y="83"/>
                    </a:lnTo>
                    <a:lnTo>
                      <a:pt x="80" y="77"/>
                    </a:lnTo>
                    <a:lnTo>
                      <a:pt x="77" y="70"/>
                    </a:lnTo>
                    <a:lnTo>
                      <a:pt x="75" y="64"/>
                    </a:lnTo>
                    <a:lnTo>
                      <a:pt x="72" y="57"/>
                    </a:lnTo>
                    <a:lnTo>
                      <a:pt x="68" y="51"/>
                    </a:lnTo>
                    <a:lnTo>
                      <a:pt x="65" y="46"/>
                    </a:lnTo>
                    <a:lnTo>
                      <a:pt x="61" y="41"/>
                    </a:lnTo>
                    <a:lnTo>
                      <a:pt x="56" y="35"/>
                    </a:lnTo>
                    <a:lnTo>
                      <a:pt x="52" y="30"/>
                    </a:lnTo>
                    <a:lnTo>
                      <a:pt x="46" y="24"/>
                    </a:lnTo>
                    <a:lnTo>
                      <a:pt x="41" y="19"/>
                    </a:lnTo>
                    <a:lnTo>
                      <a:pt x="35" y="15"/>
                    </a:lnTo>
                    <a:lnTo>
                      <a:pt x="28" y="9"/>
                    </a:lnTo>
                    <a:lnTo>
                      <a:pt x="22" y="5"/>
                    </a:lnTo>
                    <a:lnTo>
                      <a:pt x="16" y="0"/>
                    </a:lnTo>
                    <a:lnTo>
                      <a:pt x="0" y="22"/>
                    </a:lnTo>
                    <a:lnTo>
                      <a:pt x="7" y="27"/>
                    </a:lnTo>
                    <a:lnTo>
                      <a:pt x="12" y="30"/>
                    </a:lnTo>
                    <a:lnTo>
                      <a:pt x="18" y="34"/>
                    </a:lnTo>
                    <a:lnTo>
                      <a:pt x="23" y="39"/>
                    </a:lnTo>
                    <a:lnTo>
                      <a:pt x="27" y="43"/>
                    </a:lnTo>
                    <a:lnTo>
                      <a:pt x="31" y="47"/>
                    </a:lnTo>
                    <a:lnTo>
                      <a:pt x="37" y="53"/>
                    </a:lnTo>
                    <a:lnTo>
                      <a:pt x="39" y="57"/>
                    </a:lnTo>
                    <a:lnTo>
                      <a:pt x="42" y="61"/>
                    </a:lnTo>
                    <a:lnTo>
                      <a:pt x="45" y="66"/>
                    </a:lnTo>
                    <a:lnTo>
                      <a:pt x="49" y="70"/>
                    </a:lnTo>
                    <a:lnTo>
                      <a:pt x="52" y="76"/>
                    </a:lnTo>
                    <a:lnTo>
                      <a:pt x="53" y="80"/>
                    </a:lnTo>
                    <a:lnTo>
                      <a:pt x="56" y="87"/>
                    </a:lnTo>
                    <a:lnTo>
                      <a:pt x="57" y="92"/>
                    </a:lnTo>
                    <a:lnTo>
                      <a:pt x="60" y="97"/>
                    </a:lnTo>
                    <a:lnTo>
                      <a:pt x="72" y="107"/>
                    </a:lnTo>
                    <a:lnTo>
                      <a:pt x="60" y="97"/>
                    </a:lnTo>
                    <a:lnTo>
                      <a:pt x="62" y="106"/>
                    </a:lnTo>
                    <a:lnTo>
                      <a:pt x="72" y="107"/>
                    </a:lnTo>
                    <a:lnTo>
                      <a:pt x="72" y="8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35" name="Freeform 445"/>
              <p:cNvSpPr>
                <a:spLocks/>
              </p:cNvSpPr>
              <p:nvPr/>
            </p:nvSpPr>
            <p:spPr bwMode="auto">
              <a:xfrm>
                <a:off x="4519" y="2057"/>
                <a:ext cx="98" cy="12"/>
              </a:xfrm>
              <a:custGeom>
                <a:avLst/>
                <a:gdLst>
                  <a:gd name="T0" fmla="*/ 0 w 295"/>
                  <a:gd name="T1" fmla="*/ 0 h 38"/>
                  <a:gd name="T2" fmla="*/ 0 w 295"/>
                  <a:gd name="T3" fmla="*/ 0 h 38"/>
                  <a:gd name="T4" fmla="*/ 0 w 295"/>
                  <a:gd name="T5" fmla="*/ 0 h 38"/>
                  <a:gd name="T6" fmla="*/ 0 w 295"/>
                  <a:gd name="T7" fmla="*/ 0 h 38"/>
                  <a:gd name="T8" fmla="*/ 0 w 295"/>
                  <a:gd name="T9" fmla="*/ 0 h 38"/>
                  <a:gd name="T10" fmla="*/ 0 w 295"/>
                  <a:gd name="T11" fmla="*/ 0 h 38"/>
                  <a:gd name="T12" fmla="*/ 0 w 295"/>
                  <a:gd name="T13" fmla="*/ 0 h 38"/>
                  <a:gd name="T14" fmla="*/ 0 w 295"/>
                  <a:gd name="T15" fmla="*/ 0 h 38"/>
                  <a:gd name="T16" fmla="*/ 0 w 295"/>
                  <a:gd name="T17" fmla="*/ 0 h 38"/>
                  <a:gd name="T18" fmla="*/ 0 w 295"/>
                  <a:gd name="T19" fmla="*/ 0 h 38"/>
                  <a:gd name="T20" fmla="*/ 0 w 295"/>
                  <a:gd name="T21" fmla="*/ 0 h 38"/>
                  <a:gd name="T22" fmla="*/ 0 w 295"/>
                  <a:gd name="T23" fmla="*/ 0 h 38"/>
                  <a:gd name="T24" fmla="*/ 0 w 295"/>
                  <a:gd name="T25" fmla="*/ 0 h 38"/>
                  <a:gd name="T26" fmla="*/ 0 w 295"/>
                  <a:gd name="T27" fmla="*/ 0 h 38"/>
                  <a:gd name="T28" fmla="*/ 0 w 295"/>
                  <a:gd name="T29" fmla="*/ 0 h 38"/>
                  <a:gd name="T30" fmla="*/ 0 w 295"/>
                  <a:gd name="T31" fmla="*/ 0 h 38"/>
                  <a:gd name="T32" fmla="*/ 0 w 295"/>
                  <a:gd name="T33" fmla="*/ 0 h 38"/>
                  <a:gd name="T34" fmla="*/ 0 w 295"/>
                  <a:gd name="T35" fmla="*/ 0 h 38"/>
                  <a:gd name="T36" fmla="*/ 0 w 295"/>
                  <a:gd name="T37" fmla="*/ 0 h 38"/>
                  <a:gd name="T38" fmla="*/ 0 w 295"/>
                  <a:gd name="T39" fmla="*/ 0 h 38"/>
                  <a:gd name="T40" fmla="*/ 0 w 295"/>
                  <a:gd name="T41" fmla="*/ 0 h 38"/>
                  <a:gd name="T42" fmla="*/ 0 w 295"/>
                  <a:gd name="T43" fmla="*/ 0 h 38"/>
                  <a:gd name="T44" fmla="*/ 0 w 295"/>
                  <a:gd name="T45" fmla="*/ 0 h 38"/>
                  <a:gd name="T46" fmla="*/ 0 w 295"/>
                  <a:gd name="T47" fmla="*/ 0 h 38"/>
                  <a:gd name="T48" fmla="*/ 0 w 295"/>
                  <a:gd name="T49" fmla="*/ 0 h 38"/>
                  <a:gd name="T50" fmla="*/ 0 w 295"/>
                  <a:gd name="T51" fmla="*/ 0 h 38"/>
                  <a:gd name="T52" fmla="*/ 0 w 295"/>
                  <a:gd name="T53" fmla="*/ 0 h 38"/>
                  <a:gd name="T54" fmla="*/ 0 w 295"/>
                  <a:gd name="T55" fmla="*/ 0 h 38"/>
                  <a:gd name="T56" fmla="*/ 0 w 295"/>
                  <a:gd name="T57" fmla="*/ 0 h 38"/>
                  <a:gd name="T58" fmla="*/ 0 w 295"/>
                  <a:gd name="T59" fmla="*/ 0 h 38"/>
                  <a:gd name="T60" fmla="*/ 0 w 295"/>
                  <a:gd name="T61" fmla="*/ 0 h 38"/>
                  <a:gd name="T62" fmla="*/ 0 w 295"/>
                  <a:gd name="T63" fmla="*/ 0 h 38"/>
                  <a:gd name="T64" fmla="*/ 0 w 295"/>
                  <a:gd name="T65" fmla="*/ 0 h 38"/>
                  <a:gd name="T66" fmla="*/ 0 w 295"/>
                  <a:gd name="T67" fmla="*/ 0 h 38"/>
                  <a:gd name="T68" fmla="*/ 0 w 295"/>
                  <a:gd name="T69" fmla="*/ 0 h 38"/>
                  <a:gd name="T70" fmla="*/ 0 w 295"/>
                  <a:gd name="T71" fmla="*/ 0 h 38"/>
                  <a:gd name="T72" fmla="*/ 0 w 295"/>
                  <a:gd name="T73" fmla="*/ 0 h 38"/>
                  <a:gd name="T74" fmla="*/ 0 w 295"/>
                  <a:gd name="T75" fmla="*/ 0 h 38"/>
                  <a:gd name="T76" fmla="*/ 0 w 295"/>
                  <a:gd name="T77" fmla="*/ 0 h 38"/>
                  <a:gd name="T78" fmla="*/ 0 w 295"/>
                  <a:gd name="T79" fmla="*/ 0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5"/>
                  <a:gd name="T121" fmla="*/ 0 h 38"/>
                  <a:gd name="T122" fmla="*/ 295 w 295"/>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5" h="38">
                    <a:moveTo>
                      <a:pt x="294" y="11"/>
                    </a:moveTo>
                    <a:lnTo>
                      <a:pt x="295" y="11"/>
                    </a:lnTo>
                    <a:lnTo>
                      <a:pt x="276" y="9"/>
                    </a:lnTo>
                    <a:lnTo>
                      <a:pt x="257" y="9"/>
                    </a:lnTo>
                    <a:lnTo>
                      <a:pt x="240" y="8"/>
                    </a:lnTo>
                    <a:lnTo>
                      <a:pt x="221" y="7"/>
                    </a:lnTo>
                    <a:lnTo>
                      <a:pt x="202" y="7"/>
                    </a:lnTo>
                    <a:lnTo>
                      <a:pt x="184" y="5"/>
                    </a:lnTo>
                    <a:lnTo>
                      <a:pt x="165" y="5"/>
                    </a:lnTo>
                    <a:lnTo>
                      <a:pt x="146" y="4"/>
                    </a:lnTo>
                    <a:lnTo>
                      <a:pt x="127" y="4"/>
                    </a:lnTo>
                    <a:lnTo>
                      <a:pt x="110" y="4"/>
                    </a:lnTo>
                    <a:lnTo>
                      <a:pt x="91" y="3"/>
                    </a:lnTo>
                    <a:lnTo>
                      <a:pt x="73" y="3"/>
                    </a:lnTo>
                    <a:lnTo>
                      <a:pt x="55" y="3"/>
                    </a:lnTo>
                    <a:lnTo>
                      <a:pt x="36" y="1"/>
                    </a:lnTo>
                    <a:lnTo>
                      <a:pt x="17" y="1"/>
                    </a:lnTo>
                    <a:lnTo>
                      <a:pt x="0" y="0"/>
                    </a:lnTo>
                    <a:lnTo>
                      <a:pt x="0" y="27"/>
                    </a:lnTo>
                    <a:lnTo>
                      <a:pt x="17" y="27"/>
                    </a:lnTo>
                    <a:lnTo>
                      <a:pt x="35" y="28"/>
                    </a:lnTo>
                    <a:lnTo>
                      <a:pt x="54" y="28"/>
                    </a:lnTo>
                    <a:lnTo>
                      <a:pt x="72" y="28"/>
                    </a:lnTo>
                    <a:lnTo>
                      <a:pt x="91" y="30"/>
                    </a:lnTo>
                    <a:lnTo>
                      <a:pt x="110" y="30"/>
                    </a:lnTo>
                    <a:lnTo>
                      <a:pt x="127" y="31"/>
                    </a:lnTo>
                    <a:lnTo>
                      <a:pt x="146" y="31"/>
                    </a:lnTo>
                    <a:lnTo>
                      <a:pt x="164" y="31"/>
                    </a:lnTo>
                    <a:lnTo>
                      <a:pt x="183" y="32"/>
                    </a:lnTo>
                    <a:lnTo>
                      <a:pt x="202" y="32"/>
                    </a:lnTo>
                    <a:lnTo>
                      <a:pt x="220" y="34"/>
                    </a:lnTo>
                    <a:lnTo>
                      <a:pt x="239" y="34"/>
                    </a:lnTo>
                    <a:lnTo>
                      <a:pt x="257" y="35"/>
                    </a:lnTo>
                    <a:lnTo>
                      <a:pt x="275" y="36"/>
                    </a:lnTo>
                    <a:lnTo>
                      <a:pt x="293" y="38"/>
                    </a:lnTo>
                    <a:lnTo>
                      <a:pt x="294" y="38"/>
                    </a:lnTo>
                    <a:lnTo>
                      <a:pt x="293" y="38"/>
                    </a:lnTo>
                    <a:lnTo>
                      <a:pt x="294" y="38"/>
                    </a:lnTo>
                    <a:lnTo>
                      <a:pt x="294" y="1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36" name="Freeform 446"/>
              <p:cNvSpPr>
                <a:spLocks/>
              </p:cNvSpPr>
              <p:nvPr/>
            </p:nvSpPr>
            <p:spPr bwMode="auto">
              <a:xfrm>
                <a:off x="4617" y="2060"/>
                <a:ext cx="102" cy="10"/>
              </a:xfrm>
              <a:custGeom>
                <a:avLst/>
                <a:gdLst>
                  <a:gd name="T0" fmla="*/ 0 w 307"/>
                  <a:gd name="T1" fmla="*/ 0 h 29"/>
                  <a:gd name="T2" fmla="*/ 0 w 307"/>
                  <a:gd name="T3" fmla="*/ 0 h 29"/>
                  <a:gd name="T4" fmla="*/ 0 w 307"/>
                  <a:gd name="T5" fmla="*/ 0 h 29"/>
                  <a:gd name="T6" fmla="*/ 0 w 307"/>
                  <a:gd name="T7" fmla="*/ 0 h 29"/>
                  <a:gd name="T8" fmla="*/ 0 w 307"/>
                  <a:gd name="T9" fmla="*/ 0 h 29"/>
                  <a:gd name="T10" fmla="*/ 0 w 307"/>
                  <a:gd name="T11" fmla="*/ 0 h 29"/>
                  <a:gd name="T12" fmla="*/ 0 w 307"/>
                  <a:gd name="T13" fmla="*/ 0 h 29"/>
                  <a:gd name="T14" fmla="*/ 0 w 307"/>
                  <a:gd name="T15" fmla="*/ 0 h 29"/>
                  <a:gd name="T16" fmla="*/ 0 w 307"/>
                  <a:gd name="T17" fmla="*/ 0 h 29"/>
                  <a:gd name="T18" fmla="*/ 0 w 307"/>
                  <a:gd name="T19" fmla="*/ 0 h 29"/>
                  <a:gd name="T20" fmla="*/ 0 w 307"/>
                  <a:gd name="T21" fmla="*/ 0 h 29"/>
                  <a:gd name="T22" fmla="*/ 0 w 307"/>
                  <a:gd name="T23" fmla="*/ 0 h 29"/>
                  <a:gd name="T24" fmla="*/ 0 w 307"/>
                  <a:gd name="T25" fmla="*/ 0 h 29"/>
                  <a:gd name="T26" fmla="*/ 0 w 307"/>
                  <a:gd name="T27" fmla="*/ 0 h 29"/>
                  <a:gd name="T28" fmla="*/ 0 w 307"/>
                  <a:gd name="T29" fmla="*/ 0 h 29"/>
                  <a:gd name="T30" fmla="*/ 0 w 307"/>
                  <a:gd name="T31" fmla="*/ 0 h 29"/>
                  <a:gd name="T32" fmla="*/ 0 w 307"/>
                  <a:gd name="T33" fmla="*/ 0 h 29"/>
                  <a:gd name="T34" fmla="*/ 0 w 307"/>
                  <a:gd name="T35" fmla="*/ 0 h 29"/>
                  <a:gd name="T36" fmla="*/ 0 w 307"/>
                  <a:gd name="T37" fmla="*/ 0 h 29"/>
                  <a:gd name="T38" fmla="*/ 0 w 307"/>
                  <a:gd name="T39" fmla="*/ 0 h 29"/>
                  <a:gd name="T40" fmla="*/ 0 w 307"/>
                  <a:gd name="T41" fmla="*/ 0 h 29"/>
                  <a:gd name="T42" fmla="*/ 0 w 307"/>
                  <a:gd name="T43" fmla="*/ 0 h 29"/>
                  <a:gd name="T44" fmla="*/ 0 w 307"/>
                  <a:gd name="T45" fmla="*/ 0 h 29"/>
                  <a:gd name="T46" fmla="*/ 0 w 307"/>
                  <a:gd name="T47" fmla="*/ 0 h 29"/>
                  <a:gd name="T48" fmla="*/ 0 w 307"/>
                  <a:gd name="T49" fmla="*/ 0 h 29"/>
                  <a:gd name="T50" fmla="*/ 0 w 307"/>
                  <a:gd name="T51" fmla="*/ 0 h 29"/>
                  <a:gd name="T52" fmla="*/ 0 w 307"/>
                  <a:gd name="T53" fmla="*/ 0 h 29"/>
                  <a:gd name="T54" fmla="*/ 0 w 307"/>
                  <a:gd name="T55" fmla="*/ 0 h 29"/>
                  <a:gd name="T56" fmla="*/ 0 w 307"/>
                  <a:gd name="T57" fmla="*/ 0 h 29"/>
                  <a:gd name="T58" fmla="*/ 0 w 307"/>
                  <a:gd name="T59" fmla="*/ 0 h 29"/>
                  <a:gd name="T60" fmla="*/ 0 w 307"/>
                  <a:gd name="T61" fmla="*/ 0 h 29"/>
                  <a:gd name="T62" fmla="*/ 0 w 307"/>
                  <a:gd name="T63" fmla="*/ 0 h 29"/>
                  <a:gd name="T64" fmla="*/ 0 w 307"/>
                  <a:gd name="T65" fmla="*/ 0 h 29"/>
                  <a:gd name="T66" fmla="*/ 0 w 307"/>
                  <a:gd name="T67" fmla="*/ 0 h 29"/>
                  <a:gd name="T68" fmla="*/ 0 w 307"/>
                  <a:gd name="T69" fmla="*/ 0 h 29"/>
                  <a:gd name="T70" fmla="*/ 0 w 307"/>
                  <a:gd name="T71" fmla="*/ 0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7"/>
                  <a:gd name="T109" fmla="*/ 0 h 29"/>
                  <a:gd name="T110" fmla="*/ 307 w 307"/>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7" h="29">
                    <a:moveTo>
                      <a:pt x="307" y="4"/>
                    </a:moveTo>
                    <a:lnTo>
                      <a:pt x="307" y="4"/>
                    </a:lnTo>
                    <a:lnTo>
                      <a:pt x="297" y="2"/>
                    </a:lnTo>
                    <a:lnTo>
                      <a:pt x="288" y="2"/>
                    </a:lnTo>
                    <a:lnTo>
                      <a:pt x="278" y="2"/>
                    </a:lnTo>
                    <a:lnTo>
                      <a:pt x="269" y="2"/>
                    </a:lnTo>
                    <a:lnTo>
                      <a:pt x="259" y="2"/>
                    </a:lnTo>
                    <a:lnTo>
                      <a:pt x="250" y="2"/>
                    </a:lnTo>
                    <a:lnTo>
                      <a:pt x="240" y="2"/>
                    </a:lnTo>
                    <a:lnTo>
                      <a:pt x="231" y="2"/>
                    </a:lnTo>
                    <a:lnTo>
                      <a:pt x="221" y="1"/>
                    </a:lnTo>
                    <a:lnTo>
                      <a:pt x="210" y="1"/>
                    </a:lnTo>
                    <a:lnTo>
                      <a:pt x="202" y="1"/>
                    </a:lnTo>
                    <a:lnTo>
                      <a:pt x="193" y="1"/>
                    </a:lnTo>
                    <a:lnTo>
                      <a:pt x="183" y="1"/>
                    </a:lnTo>
                    <a:lnTo>
                      <a:pt x="174" y="1"/>
                    </a:lnTo>
                    <a:lnTo>
                      <a:pt x="163" y="1"/>
                    </a:lnTo>
                    <a:lnTo>
                      <a:pt x="155" y="1"/>
                    </a:lnTo>
                    <a:lnTo>
                      <a:pt x="145" y="1"/>
                    </a:lnTo>
                    <a:lnTo>
                      <a:pt x="134" y="1"/>
                    </a:lnTo>
                    <a:lnTo>
                      <a:pt x="125" y="1"/>
                    </a:lnTo>
                    <a:lnTo>
                      <a:pt x="115" y="1"/>
                    </a:lnTo>
                    <a:lnTo>
                      <a:pt x="106" y="1"/>
                    </a:lnTo>
                    <a:lnTo>
                      <a:pt x="96" y="1"/>
                    </a:lnTo>
                    <a:lnTo>
                      <a:pt x="87" y="1"/>
                    </a:lnTo>
                    <a:lnTo>
                      <a:pt x="77" y="1"/>
                    </a:lnTo>
                    <a:lnTo>
                      <a:pt x="68" y="1"/>
                    </a:lnTo>
                    <a:lnTo>
                      <a:pt x="58" y="1"/>
                    </a:lnTo>
                    <a:lnTo>
                      <a:pt x="49" y="0"/>
                    </a:lnTo>
                    <a:lnTo>
                      <a:pt x="39" y="0"/>
                    </a:lnTo>
                    <a:lnTo>
                      <a:pt x="30" y="0"/>
                    </a:lnTo>
                    <a:lnTo>
                      <a:pt x="19" y="0"/>
                    </a:lnTo>
                    <a:lnTo>
                      <a:pt x="10" y="0"/>
                    </a:lnTo>
                    <a:lnTo>
                      <a:pt x="0" y="0"/>
                    </a:lnTo>
                    <a:lnTo>
                      <a:pt x="0" y="27"/>
                    </a:lnTo>
                    <a:lnTo>
                      <a:pt x="10" y="27"/>
                    </a:lnTo>
                    <a:lnTo>
                      <a:pt x="19" y="27"/>
                    </a:lnTo>
                    <a:lnTo>
                      <a:pt x="30" y="27"/>
                    </a:lnTo>
                    <a:lnTo>
                      <a:pt x="39" y="27"/>
                    </a:lnTo>
                    <a:lnTo>
                      <a:pt x="49" y="27"/>
                    </a:lnTo>
                    <a:lnTo>
                      <a:pt x="57" y="27"/>
                    </a:lnTo>
                    <a:lnTo>
                      <a:pt x="68" y="27"/>
                    </a:lnTo>
                    <a:lnTo>
                      <a:pt x="77" y="27"/>
                    </a:lnTo>
                    <a:lnTo>
                      <a:pt x="87" y="27"/>
                    </a:lnTo>
                    <a:lnTo>
                      <a:pt x="96" y="27"/>
                    </a:lnTo>
                    <a:lnTo>
                      <a:pt x="106" y="27"/>
                    </a:lnTo>
                    <a:lnTo>
                      <a:pt x="115" y="27"/>
                    </a:lnTo>
                    <a:lnTo>
                      <a:pt x="125" y="27"/>
                    </a:lnTo>
                    <a:lnTo>
                      <a:pt x="134" y="27"/>
                    </a:lnTo>
                    <a:lnTo>
                      <a:pt x="144" y="27"/>
                    </a:lnTo>
                    <a:lnTo>
                      <a:pt x="153" y="27"/>
                    </a:lnTo>
                    <a:lnTo>
                      <a:pt x="163" y="27"/>
                    </a:lnTo>
                    <a:lnTo>
                      <a:pt x="174" y="27"/>
                    </a:lnTo>
                    <a:lnTo>
                      <a:pt x="183" y="27"/>
                    </a:lnTo>
                    <a:lnTo>
                      <a:pt x="191" y="27"/>
                    </a:lnTo>
                    <a:lnTo>
                      <a:pt x="201" y="28"/>
                    </a:lnTo>
                    <a:lnTo>
                      <a:pt x="210" y="28"/>
                    </a:lnTo>
                    <a:lnTo>
                      <a:pt x="220" y="28"/>
                    </a:lnTo>
                    <a:lnTo>
                      <a:pt x="229" y="28"/>
                    </a:lnTo>
                    <a:lnTo>
                      <a:pt x="240" y="28"/>
                    </a:lnTo>
                    <a:lnTo>
                      <a:pt x="248" y="28"/>
                    </a:lnTo>
                    <a:lnTo>
                      <a:pt x="259" y="28"/>
                    </a:lnTo>
                    <a:lnTo>
                      <a:pt x="269" y="28"/>
                    </a:lnTo>
                    <a:lnTo>
                      <a:pt x="277" y="28"/>
                    </a:lnTo>
                    <a:lnTo>
                      <a:pt x="286" y="29"/>
                    </a:lnTo>
                    <a:lnTo>
                      <a:pt x="297" y="29"/>
                    </a:lnTo>
                    <a:lnTo>
                      <a:pt x="307" y="29"/>
                    </a:lnTo>
                    <a:lnTo>
                      <a:pt x="307" y="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37" name="Freeform 447"/>
              <p:cNvSpPr>
                <a:spLocks/>
              </p:cNvSpPr>
              <p:nvPr/>
            </p:nvSpPr>
            <p:spPr bwMode="auto">
              <a:xfrm>
                <a:off x="4719" y="2061"/>
                <a:ext cx="102" cy="11"/>
              </a:xfrm>
              <a:custGeom>
                <a:avLst/>
                <a:gdLst>
                  <a:gd name="T0" fmla="*/ 0 w 305"/>
                  <a:gd name="T1" fmla="*/ 0 h 32"/>
                  <a:gd name="T2" fmla="*/ 0 w 305"/>
                  <a:gd name="T3" fmla="*/ 0 h 32"/>
                  <a:gd name="T4" fmla="*/ 0 w 305"/>
                  <a:gd name="T5" fmla="*/ 0 h 32"/>
                  <a:gd name="T6" fmla="*/ 0 w 305"/>
                  <a:gd name="T7" fmla="*/ 0 h 32"/>
                  <a:gd name="T8" fmla="*/ 0 w 305"/>
                  <a:gd name="T9" fmla="*/ 0 h 32"/>
                  <a:gd name="T10" fmla="*/ 0 w 305"/>
                  <a:gd name="T11" fmla="*/ 0 h 32"/>
                  <a:gd name="T12" fmla="*/ 0 w 305"/>
                  <a:gd name="T13" fmla="*/ 0 h 32"/>
                  <a:gd name="T14" fmla="*/ 0 w 305"/>
                  <a:gd name="T15" fmla="*/ 0 h 32"/>
                  <a:gd name="T16" fmla="*/ 0 w 305"/>
                  <a:gd name="T17" fmla="*/ 0 h 32"/>
                  <a:gd name="T18" fmla="*/ 0 w 305"/>
                  <a:gd name="T19" fmla="*/ 0 h 32"/>
                  <a:gd name="T20" fmla="*/ 0 w 305"/>
                  <a:gd name="T21" fmla="*/ 0 h 32"/>
                  <a:gd name="T22" fmla="*/ 0 w 305"/>
                  <a:gd name="T23" fmla="*/ 0 h 32"/>
                  <a:gd name="T24" fmla="*/ 0 w 305"/>
                  <a:gd name="T25" fmla="*/ 0 h 32"/>
                  <a:gd name="T26" fmla="*/ 0 w 305"/>
                  <a:gd name="T27" fmla="*/ 0 h 32"/>
                  <a:gd name="T28" fmla="*/ 0 w 305"/>
                  <a:gd name="T29" fmla="*/ 0 h 32"/>
                  <a:gd name="T30" fmla="*/ 0 w 305"/>
                  <a:gd name="T31" fmla="*/ 0 h 32"/>
                  <a:gd name="T32" fmla="*/ 0 w 305"/>
                  <a:gd name="T33" fmla="*/ 0 h 32"/>
                  <a:gd name="T34" fmla="*/ 0 w 305"/>
                  <a:gd name="T35" fmla="*/ 0 h 32"/>
                  <a:gd name="T36" fmla="*/ 0 w 305"/>
                  <a:gd name="T37" fmla="*/ 0 h 32"/>
                  <a:gd name="T38" fmla="*/ 0 w 305"/>
                  <a:gd name="T39" fmla="*/ 0 h 32"/>
                  <a:gd name="T40" fmla="*/ 0 w 305"/>
                  <a:gd name="T41" fmla="*/ 0 h 32"/>
                  <a:gd name="T42" fmla="*/ 0 w 305"/>
                  <a:gd name="T43" fmla="*/ 0 h 32"/>
                  <a:gd name="T44" fmla="*/ 0 w 305"/>
                  <a:gd name="T45" fmla="*/ 0 h 32"/>
                  <a:gd name="T46" fmla="*/ 0 w 305"/>
                  <a:gd name="T47" fmla="*/ 0 h 32"/>
                  <a:gd name="T48" fmla="*/ 0 w 305"/>
                  <a:gd name="T49" fmla="*/ 0 h 32"/>
                  <a:gd name="T50" fmla="*/ 0 w 305"/>
                  <a:gd name="T51" fmla="*/ 0 h 32"/>
                  <a:gd name="T52" fmla="*/ 0 w 305"/>
                  <a:gd name="T53" fmla="*/ 0 h 32"/>
                  <a:gd name="T54" fmla="*/ 0 w 305"/>
                  <a:gd name="T55" fmla="*/ 0 h 32"/>
                  <a:gd name="T56" fmla="*/ 0 w 305"/>
                  <a:gd name="T57" fmla="*/ 0 h 32"/>
                  <a:gd name="T58" fmla="*/ 0 w 305"/>
                  <a:gd name="T59" fmla="*/ 0 h 32"/>
                  <a:gd name="T60" fmla="*/ 0 w 305"/>
                  <a:gd name="T61" fmla="*/ 0 h 32"/>
                  <a:gd name="T62" fmla="*/ 0 w 305"/>
                  <a:gd name="T63" fmla="*/ 0 h 32"/>
                  <a:gd name="T64" fmla="*/ 0 w 305"/>
                  <a:gd name="T65" fmla="*/ 0 h 32"/>
                  <a:gd name="T66" fmla="*/ 0 w 305"/>
                  <a:gd name="T67" fmla="*/ 0 h 32"/>
                  <a:gd name="T68" fmla="*/ 0 w 305"/>
                  <a:gd name="T69" fmla="*/ 0 h 32"/>
                  <a:gd name="T70" fmla="*/ 0 w 305"/>
                  <a:gd name="T71" fmla="*/ 0 h 32"/>
                  <a:gd name="T72" fmla="*/ 0 w 305"/>
                  <a:gd name="T73" fmla="*/ 0 h 32"/>
                  <a:gd name="T74" fmla="*/ 0 w 305"/>
                  <a:gd name="T75" fmla="*/ 0 h 32"/>
                  <a:gd name="T76" fmla="*/ 0 w 305"/>
                  <a:gd name="T77" fmla="*/ 0 h 32"/>
                  <a:gd name="T78" fmla="*/ 0 w 305"/>
                  <a:gd name="T79" fmla="*/ 0 h 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05"/>
                  <a:gd name="T121" fmla="*/ 0 h 32"/>
                  <a:gd name="T122" fmla="*/ 305 w 305"/>
                  <a:gd name="T123" fmla="*/ 32 h 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05" h="32">
                    <a:moveTo>
                      <a:pt x="305" y="6"/>
                    </a:moveTo>
                    <a:lnTo>
                      <a:pt x="303" y="6"/>
                    </a:lnTo>
                    <a:lnTo>
                      <a:pt x="286" y="6"/>
                    </a:lnTo>
                    <a:lnTo>
                      <a:pt x="267" y="6"/>
                    </a:lnTo>
                    <a:lnTo>
                      <a:pt x="248" y="6"/>
                    </a:lnTo>
                    <a:lnTo>
                      <a:pt x="229" y="4"/>
                    </a:lnTo>
                    <a:lnTo>
                      <a:pt x="210" y="4"/>
                    </a:lnTo>
                    <a:lnTo>
                      <a:pt x="191" y="3"/>
                    </a:lnTo>
                    <a:lnTo>
                      <a:pt x="172" y="3"/>
                    </a:lnTo>
                    <a:lnTo>
                      <a:pt x="153" y="2"/>
                    </a:lnTo>
                    <a:lnTo>
                      <a:pt x="134" y="2"/>
                    </a:lnTo>
                    <a:lnTo>
                      <a:pt x="115" y="0"/>
                    </a:lnTo>
                    <a:lnTo>
                      <a:pt x="96" y="0"/>
                    </a:lnTo>
                    <a:lnTo>
                      <a:pt x="77" y="0"/>
                    </a:lnTo>
                    <a:lnTo>
                      <a:pt x="56" y="0"/>
                    </a:lnTo>
                    <a:lnTo>
                      <a:pt x="38" y="0"/>
                    </a:lnTo>
                    <a:lnTo>
                      <a:pt x="19" y="0"/>
                    </a:lnTo>
                    <a:lnTo>
                      <a:pt x="0" y="2"/>
                    </a:lnTo>
                    <a:lnTo>
                      <a:pt x="0" y="27"/>
                    </a:lnTo>
                    <a:lnTo>
                      <a:pt x="20" y="26"/>
                    </a:lnTo>
                    <a:lnTo>
                      <a:pt x="38" y="26"/>
                    </a:lnTo>
                    <a:lnTo>
                      <a:pt x="56" y="26"/>
                    </a:lnTo>
                    <a:lnTo>
                      <a:pt x="77" y="26"/>
                    </a:lnTo>
                    <a:lnTo>
                      <a:pt x="94" y="26"/>
                    </a:lnTo>
                    <a:lnTo>
                      <a:pt x="113" y="27"/>
                    </a:lnTo>
                    <a:lnTo>
                      <a:pt x="132" y="27"/>
                    </a:lnTo>
                    <a:lnTo>
                      <a:pt x="153" y="27"/>
                    </a:lnTo>
                    <a:lnTo>
                      <a:pt x="170" y="29"/>
                    </a:lnTo>
                    <a:lnTo>
                      <a:pt x="189" y="29"/>
                    </a:lnTo>
                    <a:lnTo>
                      <a:pt x="208" y="30"/>
                    </a:lnTo>
                    <a:lnTo>
                      <a:pt x="227" y="32"/>
                    </a:lnTo>
                    <a:lnTo>
                      <a:pt x="246" y="32"/>
                    </a:lnTo>
                    <a:lnTo>
                      <a:pt x="267" y="32"/>
                    </a:lnTo>
                    <a:lnTo>
                      <a:pt x="286" y="32"/>
                    </a:lnTo>
                    <a:lnTo>
                      <a:pt x="303" y="32"/>
                    </a:lnTo>
                    <a:lnTo>
                      <a:pt x="302" y="32"/>
                    </a:lnTo>
                    <a:lnTo>
                      <a:pt x="305" y="6"/>
                    </a:lnTo>
                    <a:lnTo>
                      <a:pt x="303" y="6"/>
                    </a:lnTo>
                    <a:lnTo>
                      <a:pt x="305" y="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38" name="Freeform 448"/>
              <p:cNvSpPr>
                <a:spLocks/>
              </p:cNvSpPr>
              <p:nvPr/>
            </p:nvSpPr>
            <p:spPr bwMode="auto">
              <a:xfrm>
                <a:off x="4820" y="2063"/>
                <a:ext cx="75" cy="12"/>
              </a:xfrm>
              <a:custGeom>
                <a:avLst/>
                <a:gdLst>
                  <a:gd name="T0" fmla="*/ 0 w 225"/>
                  <a:gd name="T1" fmla="*/ 0 h 35"/>
                  <a:gd name="T2" fmla="*/ 0 w 225"/>
                  <a:gd name="T3" fmla="*/ 0 h 35"/>
                  <a:gd name="T4" fmla="*/ 0 w 225"/>
                  <a:gd name="T5" fmla="*/ 0 h 35"/>
                  <a:gd name="T6" fmla="*/ 0 w 225"/>
                  <a:gd name="T7" fmla="*/ 0 h 35"/>
                  <a:gd name="T8" fmla="*/ 0 w 225"/>
                  <a:gd name="T9" fmla="*/ 0 h 35"/>
                  <a:gd name="T10" fmla="*/ 0 w 225"/>
                  <a:gd name="T11" fmla="*/ 0 h 35"/>
                  <a:gd name="T12" fmla="*/ 0 w 225"/>
                  <a:gd name="T13" fmla="*/ 0 h 35"/>
                  <a:gd name="T14" fmla="*/ 0 w 225"/>
                  <a:gd name="T15" fmla="*/ 0 h 35"/>
                  <a:gd name="T16" fmla="*/ 0 w 225"/>
                  <a:gd name="T17" fmla="*/ 0 h 35"/>
                  <a:gd name="T18" fmla="*/ 0 w 225"/>
                  <a:gd name="T19" fmla="*/ 0 h 35"/>
                  <a:gd name="T20" fmla="*/ 0 w 225"/>
                  <a:gd name="T21" fmla="*/ 0 h 35"/>
                  <a:gd name="T22" fmla="*/ 0 w 225"/>
                  <a:gd name="T23" fmla="*/ 0 h 35"/>
                  <a:gd name="T24" fmla="*/ 0 w 225"/>
                  <a:gd name="T25" fmla="*/ 0 h 35"/>
                  <a:gd name="T26" fmla="*/ 0 w 225"/>
                  <a:gd name="T27" fmla="*/ 0 h 35"/>
                  <a:gd name="T28" fmla="*/ 0 w 225"/>
                  <a:gd name="T29" fmla="*/ 0 h 35"/>
                  <a:gd name="T30" fmla="*/ 0 w 225"/>
                  <a:gd name="T31" fmla="*/ 0 h 35"/>
                  <a:gd name="T32" fmla="*/ 0 w 225"/>
                  <a:gd name="T33" fmla="*/ 0 h 35"/>
                  <a:gd name="T34" fmla="*/ 0 w 225"/>
                  <a:gd name="T35" fmla="*/ 0 h 35"/>
                  <a:gd name="T36" fmla="*/ 0 w 225"/>
                  <a:gd name="T37" fmla="*/ 0 h 35"/>
                  <a:gd name="T38" fmla="*/ 0 w 225"/>
                  <a:gd name="T39" fmla="*/ 0 h 35"/>
                  <a:gd name="T40" fmla="*/ 0 w 225"/>
                  <a:gd name="T41" fmla="*/ 0 h 35"/>
                  <a:gd name="T42" fmla="*/ 0 w 225"/>
                  <a:gd name="T43" fmla="*/ 0 h 35"/>
                  <a:gd name="T44" fmla="*/ 0 w 225"/>
                  <a:gd name="T45" fmla="*/ 0 h 35"/>
                  <a:gd name="T46" fmla="*/ 0 w 225"/>
                  <a:gd name="T47" fmla="*/ 0 h 35"/>
                  <a:gd name="T48" fmla="*/ 0 w 225"/>
                  <a:gd name="T49" fmla="*/ 0 h 35"/>
                  <a:gd name="T50" fmla="*/ 0 w 225"/>
                  <a:gd name="T51" fmla="*/ 0 h 35"/>
                  <a:gd name="T52" fmla="*/ 0 w 225"/>
                  <a:gd name="T53" fmla="*/ 0 h 35"/>
                  <a:gd name="T54" fmla="*/ 0 w 225"/>
                  <a:gd name="T55" fmla="*/ 0 h 35"/>
                  <a:gd name="T56" fmla="*/ 0 w 225"/>
                  <a:gd name="T57" fmla="*/ 0 h 35"/>
                  <a:gd name="T58" fmla="*/ 0 w 225"/>
                  <a:gd name="T59" fmla="*/ 0 h 35"/>
                  <a:gd name="T60" fmla="*/ 0 w 225"/>
                  <a:gd name="T61" fmla="*/ 0 h 35"/>
                  <a:gd name="T62" fmla="*/ 0 w 225"/>
                  <a:gd name="T63" fmla="*/ 0 h 35"/>
                  <a:gd name="T64" fmla="*/ 0 w 225"/>
                  <a:gd name="T65" fmla="*/ 0 h 35"/>
                  <a:gd name="T66" fmla="*/ 0 w 225"/>
                  <a:gd name="T67" fmla="*/ 0 h 35"/>
                  <a:gd name="T68" fmla="*/ 0 w 225"/>
                  <a:gd name="T69" fmla="*/ 0 h 35"/>
                  <a:gd name="T70" fmla="*/ 0 w 225"/>
                  <a:gd name="T71" fmla="*/ 0 h 35"/>
                  <a:gd name="T72" fmla="*/ 0 w 225"/>
                  <a:gd name="T73" fmla="*/ 0 h 35"/>
                  <a:gd name="T74" fmla="*/ 0 w 225"/>
                  <a:gd name="T75" fmla="*/ 0 h 35"/>
                  <a:gd name="T76" fmla="*/ 0 w 225"/>
                  <a:gd name="T77" fmla="*/ 0 h 35"/>
                  <a:gd name="T78" fmla="*/ 0 w 225"/>
                  <a:gd name="T79" fmla="*/ 0 h 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5"/>
                  <a:gd name="T121" fmla="*/ 0 h 35"/>
                  <a:gd name="T122" fmla="*/ 225 w 225"/>
                  <a:gd name="T123" fmla="*/ 35 h 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5" h="35">
                    <a:moveTo>
                      <a:pt x="225" y="9"/>
                    </a:moveTo>
                    <a:lnTo>
                      <a:pt x="225" y="9"/>
                    </a:lnTo>
                    <a:lnTo>
                      <a:pt x="211" y="8"/>
                    </a:lnTo>
                    <a:lnTo>
                      <a:pt x="198" y="8"/>
                    </a:lnTo>
                    <a:lnTo>
                      <a:pt x="183" y="7"/>
                    </a:lnTo>
                    <a:lnTo>
                      <a:pt x="169" y="7"/>
                    </a:lnTo>
                    <a:lnTo>
                      <a:pt x="156" y="5"/>
                    </a:lnTo>
                    <a:lnTo>
                      <a:pt x="141" y="5"/>
                    </a:lnTo>
                    <a:lnTo>
                      <a:pt x="127" y="5"/>
                    </a:lnTo>
                    <a:lnTo>
                      <a:pt x="114" y="5"/>
                    </a:lnTo>
                    <a:lnTo>
                      <a:pt x="100" y="5"/>
                    </a:lnTo>
                    <a:lnTo>
                      <a:pt x="87" y="4"/>
                    </a:lnTo>
                    <a:lnTo>
                      <a:pt x="73" y="4"/>
                    </a:lnTo>
                    <a:lnTo>
                      <a:pt x="58" y="4"/>
                    </a:lnTo>
                    <a:lnTo>
                      <a:pt x="45" y="3"/>
                    </a:lnTo>
                    <a:lnTo>
                      <a:pt x="31" y="3"/>
                    </a:lnTo>
                    <a:lnTo>
                      <a:pt x="18" y="1"/>
                    </a:lnTo>
                    <a:lnTo>
                      <a:pt x="3" y="0"/>
                    </a:lnTo>
                    <a:lnTo>
                      <a:pt x="0" y="26"/>
                    </a:lnTo>
                    <a:lnTo>
                      <a:pt x="15" y="27"/>
                    </a:lnTo>
                    <a:lnTo>
                      <a:pt x="30" y="28"/>
                    </a:lnTo>
                    <a:lnTo>
                      <a:pt x="43" y="30"/>
                    </a:lnTo>
                    <a:lnTo>
                      <a:pt x="57" y="30"/>
                    </a:lnTo>
                    <a:lnTo>
                      <a:pt x="72" y="30"/>
                    </a:lnTo>
                    <a:lnTo>
                      <a:pt x="85" y="31"/>
                    </a:lnTo>
                    <a:lnTo>
                      <a:pt x="100" y="31"/>
                    </a:lnTo>
                    <a:lnTo>
                      <a:pt x="114" y="31"/>
                    </a:lnTo>
                    <a:lnTo>
                      <a:pt x="127" y="31"/>
                    </a:lnTo>
                    <a:lnTo>
                      <a:pt x="141" y="31"/>
                    </a:lnTo>
                    <a:lnTo>
                      <a:pt x="154" y="32"/>
                    </a:lnTo>
                    <a:lnTo>
                      <a:pt x="168" y="32"/>
                    </a:lnTo>
                    <a:lnTo>
                      <a:pt x="182" y="32"/>
                    </a:lnTo>
                    <a:lnTo>
                      <a:pt x="195" y="34"/>
                    </a:lnTo>
                    <a:lnTo>
                      <a:pt x="209" y="35"/>
                    </a:lnTo>
                    <a:lnTo>
                      <a:pt x="222" y="35"/>
                    </a:lnTo>
                    <a:lnTo>
                      <a:pt x="225" y="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39" name="Freeform 449"/>
              <p:cNvSpPr>
                <a:spLocks/>
              </p:cNvSpPr>
              <p:nvPr/>
            </p:nvSpPr>
            <p:spPr bwMode="auto">
              <a:xfrm>
                <a:off x="4894" y="2066"/>
                <a:ext cx="26" cy="10"/>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w 79"/>
                  <a:gd name="T11" fmla="*/ 0 h 31"/>
                  <a:gd name="T12" fmla="*/ 0 w 79"/>
                  <a:gd name="T13" fmla="*/ 0 h 31"/>
                  <a:gd name="T14" fmla="*/ 0 w 79"/>
                  <a:gd name="T15" fmla="*/ 0 h 31"/>
                  <a:gd name="T16" fmla="*/ 0 w 79"/>
                  <a:gd name="T17" fmla="*/ 0 h 31"/>
                  <a:gd name="T18" fmla="*/ 0 w 79"/>
                  <a:gd name="T19" fmla="*/ 0 h 31"/>
                  <a:gd name="T20" fmla="*/ 0 w 79"/>
                  <a:gd name="T21" fmla="*/ 0 h 31"/>
                  <a:gd name="T22" fmla="*/ 0 w 79"/>
                  <a:gd name="T23" fmla="*/ 0 h 31"/>
                  <a:gd name="T24" fmla="*/ 0 w 79"/>
                  <a:gd name="T25" fmla="*/ 0 h 31"/>
                  <a:gd name="T26" fmla="*/ 0 w 79"/>
                  <a:gd name="T27" fmla="*/ 0 h 31"/>
                  <a:gd name="T28" fmla="*/ 0 w 79"/>
                  <a:gd name="T29" fmla="*/ 0 h 31"/>
                  <a:gd name="T30" fmla="*/ 0 w 79"/>
                  <a:gd name="T31" fmla="*/ 0 h 31"/>
                  <a:gd name="T32" fmla="*/ 0 w 79"/>
                  <a:gd name="T33" fmla="*/ 0 h 31"/>
                  <a:gd name="T34" fmla="*/ 0 w 79"/>
                  <a:gd name="T35" fmla="*/ 0 h 31"/>
                  <a:gd name="T36" fmla="*/ 0 w 79"/>
                  <a:gd name="T37" fmla="*/ 0 h 31"/>
                  <a:gd name="T38" fmla="*/ 0 w 79"/>
                  <a:gd name="T39" fmla="*/ 0 h 31"/>
                  <a:gd name="T40" fmla="*/ 0 w 79"/>
                  <a:gd name="T41" fmla="*/ 0 h 31"/>
                  <a:gd name="T42" fmla="*/ 0 w 79"/>
                  <a:gd name="T43" fmla="*/ 0 h 31"/>
                  <a:gd name="T44" fmla="*/ 0 w 79"/>
                  <a:gd name="T45" fmla="*/ 0 h 31"/>
                  <a:gd name="T46" fmla="*/ 0 w 79"/>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31"/>
                  <a:gd name="T74" fmla="*/ 79 w 79"/>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31">
                    <a:moveTo>
                      <a:pt x="79" y="15"/>
                    </a:moveTo>
                    <a:lnTo>
                      <a:pt x="76" y="12"/>
                    </a:lnTo>
                    <a:lnTo>
                      <a:pt x="67" y="6"/>
                    </a:lnTo>
                    <a:lnTo>
                      <a:pt x="57" y="3"/>
                    </a:lnTo>
                    <a:lnTo>
                      <a:pt x="48" y="0"/>
                    </a:lnTo>
                    <a:lnTo>
                      <a:pt x="38" y="0"/>
                    </a:lnTo>
                    <a:lnTo>
                      <a:pt x="29" y="0"/>
                    </a:lnTo>
                    <a:lnTo>
                      <a:pt x="19" y="0"/>
                    </a:lnTo>
                    <a:lnTo>
                      <a:pt x="11" y="0"/>
                    </a:lnTo>
                    <a:lnTo>
                      <a:pt x="3" y="0"/>
                    </a:lnTo>
                    <a:lnTo>
                      <a:pt x="0" y="26"/>
                    </a:lnTo>
                    <a:lnTo>
                      <a:pt x="11" y="27"/>
                    </a:lnTo>
                    <a:lnTo>
                      <a:pt x="21" y="26"/>
                    </a:lnTo>
                    <a:lnTo>
                      <a:pt x="29" y="26"/>
                    </a:lnTo>
                    <a:lnTo>
                      <a:pt x="37" y="26"/>
                    </a:lnTo>
                    <a:lnTo>
                      <a:pt x="45" y="26"/>
                    </a:lnTo>
                    <a:lnTo>
                      <a:pt x="50" y="27"/>
                    </a:lnTo>
                    <a:lnTo>
                      <a:pt x="56" y="29"/>
                    </a:lnTo>
                    <a:lnTo>
                      <a:pt x="59" y="31"/>
                    </a:lnTo>
                    <a:lnTo>
                      <a:pt x="56" y="29"/>
                    </a:lnTo>
                    <a:lnTo>
                      <a:pt x="79" y="15"/>
                    </a:lnTo>
                    <a:lnTo>
                      <a:pt x="78" y="14"/>
                    </a:lnTo>
                    <a:lnTo>
                      <a:pt x="76" y="12"/>
                    </a:lnTo>
                    <a:lnTo>
                      <a:pt x="79" y="1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40" name="Freeform 450"/>
              <p:cNvSpPr>
                <a:spLocks/>
              </p:cNvSpPr>
              <p:nvPr/>
            </p:nvSpPr>
            <p:spPr bwMode="auto">
              <a:xfrm>
                <a:off x="4913" y="2071"/>
                <a:ext cx="13" cy="38"/>
              </a:xfrm>
              <a:custGeom>
                <a:avLst/>
                <a:gdLst>
                  <a:gd name="T0" fmla="*/ 0 w 41"/>
                  <a:gd name="T1" fmla="*/ 0 h 115"/>
                  <a:gd name="T2" fmla="*/ 0 w 41"/>
                  <a:gd name="T3" fmla="*/ 0 h 115"/>
                  <a:gd name="T4" fmla="*/ 0 w 41"/>
                  <a:gd name="T5" fmla="*/ 0 h 115"/>
                  <a:gd name="T6" fmla="*/ 0 w 41"/>
                  <a:gd name="T7" fmla="*/ 0 h 115"/>
                  <a:gd name="T8" fmla="*/ 0 w 41"/>
                  <a:gd name="T9" fmla="*/ 0 h 115"/>
                  <a:gd name="T10" fmla="*/ 0 w 41"/>
                  <a:gd name="T11" fmla="*/ 0 h 115"/>
                  <a:gd name="T12" fmla="*/ 0 w 41"/>
                  <a:gd name="T13" fmla="*/ 0 h 115"/>
                  <a:gd name="T14" fmla="*/ 0 w 41"/>
                  <a:gd name="T15" fmla="*/ 0 h 115"/>
                  <a:gd name="T16" fmla="*/ 0 w 41"/>
                  <a:gd name="T17" fmla="*/ 0 h 115"/>
                  <a:gd name="T18" fmla="*/ 0 w 41"/>
                  <a:gd name="T19" fmla="*/ 0 h 115"/>
                  <a:gd name="T20" fmla="*/ 0 w 41"/>
                  <a:gd name="T21" fmla="*/ 0 h 115"/>
                  <a:gd name="T22" fmla="*/ 0 w 41"/>
                  <a:gd name="T23" fmla="*/ 0 h 115"/>
                  <a:gd name="T24" fmla="*/ 0 w 41"/>
                  <a:gd name="T25" fmla="*/ 0 h 115"/>
                  <a:gd name="T26" fmla="*/ 0 w 41"/>
                  <a:gd name="T27" fmla="*/ 0 h 115"/>
                  <a:gd name="T28" fmla="*/ 0 w 41"/>
                  <a:gd name="T29" fmla="*/ 0 h 115"/>
                  <a:gd name="T30" fmla="*/ 0 w 41"/>
                  <a:gd name="T31" fmla="*/ 0 h 115"/>
                  <a:gd name="T32" fmla="*/ 0 w 41"/>
                  <a:gd name="T33" fmla="*/ 0 h 115"/>
                  <a:gd name="T34" fmla="*/ 0 w 41"/>
                  <a:gd name="T35" fmla="*/ 0 h 115"/>
                  <a:gd name="T36" fmla="*/ 0 w 41"/>
                  <a:gd name="T37" fmla="*/ 0 h 115"/>
                  <a:gd name="T38" fmla="*/ 0 w 41"/>
                  <a:gd name="T39" fmla="*/ 0 h 115"/>
                  <a:gd name="T40" fmla="*/ 0 w 41"/>
                  <a:gd name="T41" fmla="*/ 0 h 115"/>
                  <a:gd name="T42" fmla="*/ 0 w 41"/>
                  <a:gd name="T43" fmla="*/ 0 h 115"/>
                  <a:gd name="T44" fmla="*/ 0 w 41"/>
                  <a:gd name="T45" fmla="*/ 0 h 115"/>
                  <a:gd name="T46" fmla="*/ 0 w 41"/>
                  <a:gd name="T47" fmla="*/ 0 h 115"/>
                  <a:gd name="T48" fmla="*/ 0 w 41"/>
                  <a:gd name="T49" fmla="*/ 0 h 115"/>
                  <a:gd name="T50" fmla="*/ 0 w 41"/>
                  <a:gd name="T51" fmla="*/ 0 h 115"/>
                  <a:gd name="T52" fmla="*/ 0 w 41"/>
                  <a:gd name="T53" fmla="*/ 0 h 115"/>
                  <a:gd name="T54" fmla="*/ 0 w 41"/>
                  <a:gd name="T55" fmla="*/ 0 h 115"/>
                  <a:gd name="T56" fmla="*/ 0 w 41"/>
                  <a:gd name="T57" fmla="*/ 0 h 115"/>
                  <a:gd name="T58" fmla="*/ 0 w 41"/>
                  <a:gd name="T59" fmla="*/ 0 h 115"/>
                  <a:gd name="T60" fmla="*/ 0 w 41"/>
                  <a:gd name="T61" fmla="*/ 0 h 115"/>
                  <a:gd name="T62" fmla="*/ 0 w 41"/>
                  <a:gd name="T63" fmla="*/ 0 h 115"/>
                  <a:gd name="T64" fmla="*/ 0 w 41"/>
                  <a:gd name="T65" fmla="*/ 0 h 115"/>
                  <a:gd name="T66" fmla="*/ 0 w 41"/>
                  <a:gd name="T67" fmla="*/ 0 h 115"/>
                  <a:gd name="T68" fmla="*/ 0 w 41"/>
                  <a:gd name="T69" fmla="*/ 0 h 115"/>
                  <a:gd name="T70" fmla="*/ 0 w 41"/>
                  <a:gd name="T71" fmla="*/ 0 h 115"/>
                  <a:gd name="T72" fmla="*/ 0 w 41"/>
                  <a:gd name="T73" fmla="*/ 0 h 115"/>
                  <a:gd name="T74" fmla="*/ 0 w 41"/>
                  <a:gd name="T75" fmla="*/ 0 h 115"/>
                  <a:gd name="T76" fmla="*/ 0 w 41"/>
                  <a:gd name="T77" fmla="*/ 0 h 115"/>
                  <a:gd name="T78" fmla="*/ 0 w 41"/>
                  <a:gd name="T79" fmla="*/ 0 h 1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1"/>
                  <a:gd name="T121" fmla="*/ 0 h 115"/>
                  <a:gd name="T122" fmla="*/ 41 w 41"/>
                  <a:gd name="T123" fmla="*/ 115 h 1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1" h="115">
                    <a:moveTo>
                      <a:pt x="30" y="114"/>
                    </a:moveTo>
                    <a:lnTo>
                      <a:pt x="30" y="115"/>
                    </a:lnTo>
                    <a:lnTo>
                      <a:pt x="32" y="109"/>
                    </a:lnTo>
                    <a:lnTo>
                      <a:pt x="35" y="100"/>
                    </a:lnTo>
                    <a:lnTo>
                      <a:pt x="38" y="94"/>
                    </a:lnTo>
                    <a:lnTo>
                      <a:pt x="39" y="86"/>
                    </a:lnTo>
                    <a:lnTo>
                      <a:pt x="41" y="79"/>
                    </a:lnTo>
                    <a:lnTo>
                      <a:pt x="41" y="71"/>
                    </a:lnTo>
                    <a:lnTo>
                      <a:pt x="41" y="64"/>
                    </a:lnTo>
                    <a:lnTo>
                      <a:pt x="41" y="56"/>
                    </a:lnTo>
                    <a:lnTo>
                      <a:pt x="39" y="49"/>
                    </a:lnTo>
                    <a:lnTo>
                      <a:pt x="39" y="42"/>
                    </a:lnTo>
                    <a:lnTo>
                      <a:pt x="36" y="34"/>
                    </a:lnTo>
                    <a:lnTo>
                      <a:pt x="35" y="27"/>
                    </a:lnTo>
                    <a:lnTo>
                      <a:pt x="32" y="21"/>
                    </a:lnTo>
                    <a:lnTo>
                      <a:pt x="30" y="14"/>
                    </a:lnTo>
                    <a:lnTo>
                      <a:pt x="26" y="7"/>
                    </a:lnTo>
                    <a:lnTo>
                      <a:pt x="23" y="0"/>
                    </a:lnTo>
                    <a:lnTo>
                      <a:pt x="0" y="14"/>
                    </a:lnTo>
                    <a:lnTo>
                      <a:pt x="3" y="18"/>
                    </a:lnTo>
                    <a:lnTo>
                      <a:pt x="5" y="23"/>
                    </a:lnTo>
                    <a:lnTo>
                      <a:pt x="8" y="30"/>
                    </a:lnTo>
                    <a:lnTo>
                      <a:pt x="9" y="35"/>
                    </a:lnTo>
                    <a:lnTo>
                      <a:pt x="11" y="41"/>
                    </a:lnTo>
                    <a:lnTo>
                      <a:pt x="12" y="46"/>
                    </a:lnTo>
                    <a:lnTo>
                      <a:pt x="13" y="53"/>
                    </a:lnTo>
                    <a:lnTo>
                      <a:pt x="13" y="58"/>
                    </a:lnTo>
                    <a:lnTo>
                      <a:pt x="13" y="64"/>
                    </a:lnTo>
                    <a:lnTo>
                      <a:pt x="13" y="71"/>
                    </a:lnTo>
                    <a:lnTo>
                      <a:pt x="13" y="76"/>
                    </a:lnTo>
                    <a:lnTo>
                      <a:pt x="12" y="81"/>
                    </a:lnTo>
                    <a:lnTo>
                      <a:pt x="12" y="87"/>
                    </a:lnTo>
                    <a:lnTo>
                      <a:pt x="9" y="92"/>
                    </a:lnTo>
                    <a:lnTo>
                      <a:pt x="8" y="98"/>
                    </a:lnTo>
                    <a:lnTo>
                      <a:pt x="5" y="103"/>
                    </a:lnTo>
                    <a:lnTo>
                      <a:pt x="5" y="104"/>
                    </a:lnTo>
                    <a:lnTo>
                      <a:pt x="5" y="103"/>
                    </a:lnTo>
                    <a:lnTo>
                      <a:pt x="5" y="104"/>
                    </a:lnTo>
                    <a:lnTo>
                      <a:pt x="30" y="11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41" name="Freeform 451"/>
              <p:cNvSpPr>
                <a:spLocks/>
              </p:cNvSpPr>
              <p:nvPr/>
            </p:nvSpPr>
            <p:spPr bwMode="auto">
              <a:xfrm>
                <a:off x="4897" y="2106"/>
                <a:ext cx="26" cy="13"/>
              </a:xfrm>
              <a:custGeom>
                <a:avLst/>
                <a:gdLst>
                  <a:gd name="T0" fmla="*/ 0 w 76"/>
                  <a:gd name="T1" fmla="*/ 0 h 40"/>
                  <a:gd name="T2" fmla="*/ 0 w 76"/>
                  <a:gd name="T3" fmla="*/ 0 h 40"/>
                  <a:gd name="T4" fmla="*/ 0 w 76"/>
                  <a:gd name="T5" fmla="*/ 0 h 40"/>
                  <a:gd name="T6" fmla="*/ 0 w 76"/>
                  <a:gd name="T7" fmla="*/ 0 h 40"/>
                  <a:gd name="T8" fmla="*/ 0 w 76"/>
                  <a:gd name="T9" fmla="*/ 0 h 40"/>
                  <a:gd name="T10" fmla="*/ 0 w 76"/>
                  <a:gd name="T11" fmla="*/ 0 h 40"/>
                  <a:gd name="T12" fmla="*/ 0 w 76"/>
                  <a:gd name="T13" fmla="*/ 0 h 40"/>
                  <a:gd name="T14" fmla="*/ 0 w 76"/>
                  <a:gd name="T15" fmla="*/ 0 h 40"/>
                  <a:gd name="T16" fmla="*/ 0 w 76"/>
                  <a:gd name="T17" fmla="*/ 0 h 40"/>
                  <a:gd name="T18" fmla="*/ 0 w 76"/>
                  <a:gd name="T19" fmla="*/ 0 h 40"/>
                  <a:gd name="T20" fmla="*/ 0 w 76"/>
                  <a:gd name="T21" fmla="*/ 0 h 40"/>
                  <a:gd name="T22" fmla="*/ 0 w 76"/>
                  <a:gd name="T23" fmla="*/ 0 h 40"/>
                  <a:gd name="T24" fmla="*/ 0 w 76"/>
                  <a:gd name="T25" fmla="*/ 0 h 40"/>
                  <a:gd name="T26" fmla="*/ 0 w 76"/>
                  <a:gd name="T27" fmla="*/ 0 h 40"/>
                  <a:gd name="T28" fmla="*/ 0 w 76"/>
                  <a:gd name="T29" fmla="*/ 0 h 40"/>
                  <a:gd name="T30" fmla="*/ 0 w 76"/>
                  <a:gd name="T31" fmla="*/ 0 h 40"/>
                  <a:gd name="T32" fmla="*/ 0 w 76"/>
                  <a:gd name="T33" fmla="*/ 0 h 40"/>
                  <a:gd name="T34" fmla="*/ 0 w 76"/>
                  <a:gd name="T35" fmla="*/ 0 h 40"/>
                  <a:gd name="T36" fmla="*/ 0 w 76"/>
                  <a:gd name="T37" fmla="*/ 0 h 40"/>
                  <a:gd name="T38" fmla="*/ 0 w 76"/>
                  <a:gd name="T39" fmla="*/ 0 h 40"/>
                  <a:gd name="T40" fmla="*/ 0 w 76"/>
                  <a:gd name="T41" fmla="*/ 0 h 40"/>
                  <a:gd name="T42" fmla="*/ 0 w 76"/>
                  <a:gd name="T43" fmla="*/ 0 h 40"/>
                  <a:gd name="T44" fmla="*/ 0 w 76"/>
                  <a:gd name="T45" fmla="*/ 0 h 40"/>
                  <a:gd name="T46" fmla="*/ 0 w 76"/>
                  <a:gd name="T47" fmla="*/ 0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6"/>
                  <a:gd name="T73" fmla="*/ 0 h 40"/>
                  <a:gd name="T74" fmla="*/ 76 w 7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6" h="40">
                    <a:moveTo>
                      <a:pt x="9" y="40"/>
                    </a:moveTo>
                    <a:lnTo>
                      <a:pt x="4" y="40"/>
                    </a:lnTo>
                    <a:lnTo>
                      <a:pt x="13" y="40"/>
                    </a:lnTo>
                    <a:lnTo>
                      <a:pt x="23" y="40"/>
                    </a:lnTo>
                    <a:lnTo>
                      <a:pt x="32" y="38"/>
                    </a:lnTo>
                    <a:lnTo>
                      <a:pt x="43" y="37"/>
                    </a:lnTo>
                    <a:lnTo>
                      <a:pt x="53" y="33"/>
                    </a:lnTo>
                    <a:lnTo>
                      <a:pt x="62" y="28"/>
                    </a:lnTo>
                    <a:lnTo>
                      <a:pt x="70" y="21"/>
                    </a:lnTo>
                    <a:lnTo>
                      <a:pt x="76" y="10"/>
                    </a:lnTo>
                    <a:lnTo>
                      <a:pt x="51" y="0"/>
                    </a:lnTo>
                    <a:lnTo>
                      <a:pt x="49" y="3"/>
                    </a:lnTo>
                    <a:lnTo>
                      <a:pt x="46" y="6"/>
                    </a:lnTo>
                    <a:lnTo>
                      <a:pt x="42" y="9"/>
                    </a:lnTo>
                    <a:lnTo>
                      <a:pt x="35" y="11"/>
                    </a:lnTo>
                    <a:lnTo>
                      <a:pt x="28" y="13"/>
                    </a:lnTo>
                    <a:lnTo>
                      <a:pt x="21" y="14"/>
                    </a:lnTo>
                    <a:lnTo>
                      <a:pt x="13" y="14"/>
                    </a:lnTo>
                    <a:lnTo>
                      <a:pt x="5" y="14"/>
                    </a:lnTo>
                    <a:lnTo>
                      <a:pt x="0" y="15"/>
                    </a:lnTo>
                    <a:lnTo>
                      <a:pt x="5" y="14"/>
                    </a:lnTo>
                    <a:lnTo>
                      <a:pt x="2" y="14"/>
                    </a:lnTo>
                    <a:lnTo>
                      <a:pt x="0" y="15"/>
                    </a:lnTo>
                    <a:lnTo>
                      <a:pt x="9" y="4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42" name="Freeform 452"/>
              <p:cNvSpPr>
                <a:spLocks/>
              </p:cNvSpPr>
              <p:nvPr/>
            </p:nvSpPr>
            <p:spPr bwMode="auto">
              <a:xfrm>
                <a:off x="4893" y="2111"/>
                <a:ext cx="9" cy="13"/>
              </a:xfrm>
              <a:custGeom>
                <a:avLst/>
                <a:gdLst>
                  <a:gd name="T0" fmla="*/ 0 w 27"/>
                  <a:gd name="T1" fmla="*/ 0 h 41"/>
                  <a:gd name="T2" fmla="*/ 0 w 27"/>
                  <a:gd name="T3" fmla="*/ 0 h 41"/>
                  <a:gd name="T4" fmla="*/ 0 w 27"/>
                  <a:gd name="T5" fmla="*/ 0 h 41"/>
                  <a:gd name="T6" fmla="*/ 0 w 27"/>
                  <a:gd name="T7" fmla="*/ 0 h 41"/>
                  <a:gd name="T8" fmla="*/ 0 w 27"/>
                  <a:gd name="T9" fmla="*/ 0 h 41"/>
                  <a:gd name="T10" fmla="*/ 0 w 27"/>
                  <a:gd name="T11" fmla="*/ 0 h 41"/>
                  <a:gd name="T12" fmla="*/ 0 w 27"/>
                  <a:gd name="T13" fmla="*/ 0 h 41"/>
                  <a:gd name="T14" fmla="*/ 0 w 27"/>
                  <a:gd name="T15" fmla="*/ 0 h 41"/>
                  <a:gd name="T16" fmla="*/ 0 w 27"/>
                  <a:gd name="T17" fmla="*/ 0 h 41"/>
                  <a:gd name="T18" fmla="*/ 0 w 27"/>
                  <a:gd name="T19" fmla="*/ 0 h 41"/>
                  <a:gd name="T20" fmla="*/ 0 w 27"/>
                  <a:gd name="T21" fmla="*/ 0 h 41"/>
                  <a:gd name="T22" fmla="*/ 0 w 27"/>
                  <a:gd name="T23" fmla="*/ 0 h 41"/>
                  <a:gd name="T24" fmla="*/ 0 w 27"/>
                  <a:gd name="T25" fmla="*/ 0 h 41"/>
                  <a:gd name="T26" fmla="*/ 0 w 27"/>
                  <a:gd name="T27" fmla="*/ 0 h 41"/>
                  <a:gd name="T28" fmla="*/ 0 w 27"/>
                  <a:gd name="T29" fmla="*/ 0 h 41"/>
                  <a:gd name="T30" fmla="*/ 0 w 27"/>
                  <a:gd name="T31" fmla="*/ 0 h 41"/>
                  <a:gd name="T32" fmla="*/ 0 w 27"/>
                  <a:gd name="T33" fmla="*/ 0 h 41"/>
                  <a:gd name="T34" fmla="*/ 0 w 27"/>
                  <a:gd name="T35" fmla="*/ 0 h 41"/>
                  <a:gd name="T36" fmla="*/ 0 w 27"/>
                  <a:gd name="T37" fmla="*/ 0 h 41"/>
                  <a:gd name="T38" fmla="*/ 0 w 27"/>
                  <a:gd name="T39" fmla="*/ 0 h 41"/>
                  <a:gd name="T40" fmla="*/ 0 w 27"/>
                  <a:gd name="T41" fmla="*/ 0 h 41"/>
                  <a:gd name="T42" fmla="*/ 0 w 27"/>
                  <a:gd name="T43" fmla="*/ 0 h 41"/>
                  <a:gd name="T44" fmla="*/ 0 w 27"/>
                  <a:gd name="T45" fmla="*/ 0 h 41"/>
                  <a:gd name="T46" fmla="*/ 0 w 27"/>
                  <a:gd name="T47" fmla="*/ 0 h 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41"/>
                  <a:gd name="T74" fmla="*/ 27 w 27"/>
                  <a:gd name="T75" fmla="*/ 41 h 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41">
                    <a:moveTo>
                      <a:pt x="24" y="38"/>
                    </a:moveTo>
                    <a:lnTo>
                      <a:pt x="23" y="41"/>
                    </a:lnTo>
                    <a:lnTo>
                      <a:pt x="27" y="33"/>
                    </a:lnTo>
                    <a:lnTo>
                      <a:pt x="27" y="26"/>
                    </a:lnTo>
                    <a:lnTo>
                      <a:pt x="27" y="21"/>
                    </a:lnTo>
                    <a:lnTo>
                      <a:pt x="25" y="18"/>
                    </a:lnTo>
                    <a:lnTo>
                      <a:pt x="25" y="17"/>
                    </a:lnTo>
                    <a:lnTo>
                      <a:pt x="24" y="21"/>
                    </a:lnTo>
                    <a:lnTo>
                      <a:pt x="23" y="23"/>
                    </a:lnTo>
                    <a:lnTo>
                      <a:pt x="21" y="25"/>
                    </a:lnTo>
                    <a:lnTo>
                      <a:pt x="12" y="0"/>
                    </a:lnTo>
                    <a:lnTo>
                      <a:pt x="5" y="4"/>
                    </a:lnTo>
                    <a:lnTo>
                      <a:pt x="0" y="11"/>
                    </a:lnTo>
                    <a:lnTo>
                      <a:pt x="0" y="19"/>
                    </a:lnTo>
                    <a:lnTo>
                      <a:pt x="0" y="25"/>
                    </a:lnTo>
                    <a:lnTo>
                      <a:pt x="1" y="27"/>
                    </a:lnTo>
                    <a:lnTo>
                      <a:pt x="1" y="26"/>
                    </a:lnTo>
                    <a:lnTo>
                      <a:pt x="2" y="23"/>
                    </a:lnTo>
                    <a:lnTo>
                      <a:pt x="1" y="26"/>
                    </a:lnTo>
                    <a:lnTo>
                      <a:pt x="2" y="23"/>
                    </a:lnTo>
                    <a:lnTo>
                      <a:pt x="2" y="25"/>
                    </a:lnTo>
                    <a:lnTo>
                      <a:pt x="1" y="26"/>
                    </a:lnTo>
                    <a:lnTo>
                      <a:pt x="24" y="3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43" name="Freeform 453"/>
              <p:cNvSpPr>
                <a:spLocks/>
              </p:cNvSpPr>
              <p:nvPr/>
            </p:nvSpPr>
            <p:spPr bwMode="auto">
              <a:xfrm>
                <a:off x="4894" y="2118"/>
                <a:ext cx="7" cy="9"/>
              </a:xfrm>
              <a:custGeom>
                <a:avLst/>
                <a:gdLst>
                  <a:gd name="T0" fmla="*/ 0 w 23"/>
                  <a:gd name="T1" fmla="*/ 0 h 27"/>
                  <a:gd name="T2" fmla="*/ 0 w 23"/>
                  <a:gd name="T3" fmla="*/ 0 h 27"/>
                  <a:gd name="T4" fmla="*/ 0 w 23"/>
                  <a:gd name="T5" fmla="*/ 0 h 27"/>
                  <a:gd name="T6" fmla="*/ 0 w 23"/>
                  <a:gd name="T7" fmla="*/ 0 h 27"/>
                  <a:gd name="T8" fmla="*/ 0 w 23"/>
                  <a:gd name="T9" fmla="*/ 0 h 27"/>
                  <a:gd name="T10" fmla="*/ 0 w 23"/>
                  <a:gd name="T11" fmla="*/ 0 h 27"/>
                  <a:gd name="T12" fmla="*/ 0 w 23"/>
                  <a:gd name="T13" fmla="*/ 0 h 27"/>
                  <a:gd name="T14" fmla="*/ 0 w 23"/>
                  <a:gd name="T15" fmla="*/ 0 h 27"/>
                  <a:gd name="T16" fmla="*/ 0 w 23"/>
                  <a:gd name="T17" fmla="*/ 0 h 27"/>
                  <a:gd name="T18" fmla="*/ 0 w 23"/>
                  <a:gd name="T19" fmla="*/ 0 h 27"/>
                  <a:gd name="T20" fmla="*/ 0 w 23"/>
                  <a:gd name="T21" fmla="*/ 0 h 27"/>
                  <a:gd name="T22" fmla="*/ 0 w 23"/>
                  <a:gd name="T23" fmla="*/ 0 h 27"/>
                  <a:gd name="T24" fmla="*/ 0 w 23"/>
                  <a:gd name="T25" fmla="*/ 0 h 27"/>
                  <a:gd name="T26" fmla="*/ 0 w 23"/>
                  <a:gd name="T27" fmla="*/ 0 h 27"/>
                  <a:gd name="T28" fmla="*/ 0 w 23"/>
                  <a:gd name="T29" fmla="*/ 0 h 27"/>
                  <a:gd name="T30" fmla="*/ 0 w 23"/>
                  <a:gd name="T31" fmla="*/ 0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
                  <a:gd name="T49" fmla="*/ 0 h 27"/>
                  <a:gd name="T50" fmla="*/ 23 w 23"/>
                  <a:gd name="T51" fmla="*/ 27 h 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 h="27">
                    <a:moveTo>
                      <a:pt x="8" y="27"/>
                    </a:moveTo>
                    <a:lnTo>
                      <a:pt x="18" y="24"/>
                    </a:lnTo>
                    <a:lnTo>
                      <a:pt x="20" y="21"/>
                    </a:lnTo>
                    <a:lnTo>
                      <a:pt x="23" y="17"/>
                    </a:lnTo>
                    <a:lnTo>
                      <a:pt x="0" y="5"/>
                    </a:lnTo>
                    <a:lnTo>
                      <a:pt x="1" y="2"/>
                    </a:lnTo>
                    <a:lnTo>
                      <a:pt x="3" y="2"/>
                    </a:lnTo>
                    <a:lnTo>
                      <a:pt x="1" y="2"/>
                    </a:lnTo>
                    <a:lnTo>
                      <a:pt x="11" y="0"/>
                    </a:lnTo>
                    <a:lnTo>
                      <a:pt x="8" y="27"/>
                    </a:lnTo>
                    <a:lnTo>
                      <a:pt x="12" y="27"/>
                    </a:lnTo>
                    <a:lnTo>
                      <a:pt x="16" y="24"/>
                    </a:lnTo>
                    <a:lnTo>
                      <a:pt x="8"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44" name="Freeform 454"/>
              <p:cNvSpPr>
                <a:spLocks/>
              </p:cNvSpPr>
              <p:nvPr/>
            </p:nvSpPr>
            <p:spPr bwMode="auto">
              <a:xfrm>
                <a:off x="4884" y="2116"/>
                <a:ext cx="13" cy="11"/>
              </a:xfrm>
              <a:custGeom>
                <a:avLst/>
                <a:gdLst>
                  <a:gd name="T0" fmla="*/ 0 w 41"/>
                  <a:gd name="T1" fmla="*/ 0 h 31"/>
                  <a:gd name="T2" fmla="*/ 0 w 41"/>
                  <a:gd name="T3" fmla="*/ 0 h 31"/>
                  <a:gd name="T4" fmla="*/ 0 w 41"/>
                  <a:gd name="T5" fmla="*/ 0 h 31"/>
                  <a:gd name="T6" fmla="*/ 0 w 41"/>
                  <a:gd name="T7" fmla="*/ 0 h 31"/>
                  <a:gd name="T8" fmla="*/ 0 w 41"/>
                  <a:gd name="T9" fmla="*/ 0 h 31"/>
                  <a:gd name="T10" fmla="*/ 0 w 41"/>
                  <a:gd name="T11" fmla="*/ 0 h 31"/>
                  <a:gd name="T12" fmla="*/ 0 w 41"/>
                  <a:gd name="T13" fmla="*/ 0 h 31"/>
                  <a:gd name="T14" fmla="*/ 0 w 41"/>
                  <a:gd name="T15" fmla="*/ 0 h 31"/>
                  <a:gd name="T16" fmla="*/ 0 w 41"/>
                  <a:gd name="T17" fmla="*/ 0 h 31"/>
                  <a:gd name="T18" fmla="*/ 0 w 41"/>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31"/>
                  <a:gd name="T32" fmla="*/ 41 w 41"/>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31">
                    <a:moveTo>
                      <a:pt x="26" y="17"/>
                    </a:moveTo>
                    <a:lnTo>
                      <a:pt x="11" y="27"/>
                    </a:lnTo>
                    <a:lnTo>
                      <a:pt x="38" y="31"/>
                    </a:lnTo>
                    <a:lnTo>
                      <a:pt x="41" y="4"/>
                    </a:lnTo>
                    <a:lnTo>
                      <a:pt x="15" y="1"/>
                    </a:lnTo>
                    <a:lnTo>
                      <a:pt x="0" y="10"/>
                    </a:lnTo>
                    <a:lnTo>
                      <a:pt x="15" y="1"/>
                    </a:lnTo>
                    <a:lnTo>
                      <a:pt x="4" y="0"/>
                    </a:lnTo>
                    <a:lnTo>
                      <a:pt x="0" y="10"/>
                    </a:lnTo>
                    <a:lnTo>
                      <a:pt x="26" y="1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45" name="Freeform 455"/>
              <p:cNvSpPr>
                <a:spLocks/>
              </p:cNvSpPr>
              <p:nvPr/>
            </p:nvSpPr>
            <p:spPr bwMode="auto">
              <a:xfrm>
                <a:off x="4882" y="2120"/>
                <a:ext cx="10" cy="14"/>
              </a:xfrm>
              <a:custGeom>
                <a:avLst/>
                <a:gdLst>
                  <a:gd name="T0" fmla="*/ 0 w 31"/>
                  <a:gd name="T1" fmla="*/ 0 h 42"/>
                  <a:gd name="T2" fmla="*/ 0 w 31"/>
                  <a:gd name="T3" fmla="*/ 0 h 42"/>
                  <a:gd name="T4" fmla="*/ 0 w 31"/>
                  <a:gd name="T5" fmla="*/ 0 h 42"/>
                  <a:gd name="T6" fmla="*/ 0 w 31"/>
                  <a:gd name="T7" fmla="*/ 0 h 42"/>
                  <a:gd name="T8" fmla="*/ 0 w 31"/>
                  <a:gd name="T9" fmla="*/ 0 h 42"/>
                  <a:gd name="T10" fmla="*/ 0 w 31"/>
                  <a:gd name="T11" fmla="*/ 0 h 42"/>
                  <a:gd name="T12" fmla="*/ 0 w 31"/>
                  <a:gd name="T13" fmla="*/ 0 h 42"/>
                  <a:gd name="T14" fmla="*/ 0 w 31"/>
                  <a:gd name="T15" fmla="*/ 0 h 42"/>
                  <a:gd name="T16" fmla="*/ 0 w 31"/>
                  <a:gd name="T17" fmla="*/ 0 h 42"/>
                  <a:gd name="T18" fmla="*/ 0 w 31"/>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12" y="42"/>
                    </a:moveTo>
                    <a:lnTo>
                      <a:pt x="24" y="32"/>
                    </a:lnTo>
                    <a:lnTo>
                      <a:pt x="31" y="7"/>
                    </a:lnTo>
                    <a:lnTo>
                      <a:pt x="5" y="0"/>
                    </a:lnTo>
                    <a:lnTo>
                      <a:pt x="0" y="25"/>
                    </a:lnTo>
                    <a:lnTo>
                      <a:pt x="12" y="15"/>
                    </a:lnTo>
                    <a:lnTo>
                      <a:pt x="12" y="42"/>
                    </a:lnTo>
                    <a:lnTo>
                      <a:pt x="23" y="41"/>
                    </a:lnTo>
                    <a:lnTo>
                      <a:pt x="24" y="32"/>
                    </a:lnTo>
                    <a:lnTo>
                      <a:pt x="12" y="42"/>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46" name="Freeform 456"/>
              <p:cNvSpPr>
                <a:spLocks/>
              </p:cNvSpPr>
              <p:nvPr/>
            </p:nvSpPr>
            <p:spPr bwMode="auto">
              <a:xfrm>
                <a:off x="4858" y="2125"/>
                <a:ext cx="28"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w 83"/>
                  <a:gd name="T15" fmla="*/ 0 h 37"/>
                  <a:gd name="T16" fmla="*/ 0 w 83"/>
                  <a:gd name="T17" fmla="*/ 0 h 37"/>
                  <a:gd name="T18" fmla="*/ 0 w 83"/>
                  <a:gd name="T19" fmla="*/ 0 h 37"/>
                  <a:gd name="T20" fmla="*/ 0 w 83"/>
                  <a:gd name="T21" fmla="*/ 0 h 37"/>
                  <a:gd name="T22" fmla="*/ 0 w 83"/>
                  <a:gd name="T23" fmla="*/ 0 h 37"/>
                  <a:gd name="T24" fmla="*/ 0 w 83"/>
                  <a:gd name="T25" fmla="*/ 0 h 37"/>
                  <a:gd name="T26" fmla="*/ 0 w 83"/>
                  <a:gd name="T27" fmla="*/ 0 h 37"/>
                  <a:gd name="T28" fmla="*/ 0 w 83"/>
                  <a:gd name="T29" fmla="*/ 0 h 37"/>
                  <a:gd name="T30" fmla="*/ 0 w 83"/>
                  <a:gd name="T31" fmla="*/ 0 h 37"/>
                  <a:gd name="T32" fmla="*/ 0 w 83"/>
                  <a:gd name="T33" fmla="*/ 0 h 37"/>
                  <a:gd name="T34" fmla="*/ 0 w 83"/>
                  <a:gd name="T35" fmla="*/ 0 h 37"/>
                  <a:gd name="T36" fmla="*/ 0 w 83"/>
                  <a:gd name="T37" fmla="*/ 0 h 37"/>
                  <a:gd name="T38" fmla="*/ 0 w 83"/>
                  <a:gd name="T39" fmla="*/ 0 h 37"/>
                  <a:gd name="T40" fmla="*/ 0 w 83"/>
                  <a:gd name="T41" fmla="*/ 0 h 37"/>
                  <a:gd name="T42" fmla="*/ 0 w 83"/>
                  <a:gd name="T43" fmla="*/ 0 h 37"/>
                  <a:gd name="T44" fmla="*/ 0 w 83"/>
                  <a:gd name="T45" fmla="*/ 0 h 3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37"/>
                  <a:gd name="T71" fmla="*/ 83 w 83"/>
                  <a:gd name="T72" fmla="*/ 37 h 3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37">
                    <a:moveTo>
                      <a:pt x="16" y="37"/>
                    </a:moveTo>
                    <a:lnTo>
                      <a:pt x="16" y="37"/>
                    </a:lnTo>
                    <a:lnTo>
                      <a:pt x="22" y="33"/>
                    </a:lnTo>
                    <a:lnTo>
                      <a:pt x="29" y="31"/>
                    </a:lnTo>
                    <a:lnTo>
                      <a:pt x="37" y="29"/>
                    </a:lnTo>
                    <a:lnTo>
                      <a:pt x="46" y="29"/>
                    </a:lnTo>
                    <a:lnTo>
                      <a:pt x="54" y="27"/>
                    </a:lnTo>
                    <a:lnTo>
                      <a:pt x="64" y="27"/>
                    </a:lnTo>
                    <a:lnTo>
                      <a:pt x="75" y="27"/>
                    </a:lnTo>
                    <a:lnTo>
                      <a:pt x="83" y="27"/>
                    </a:lnTo>
                    <a:lnTo>
                      <a:pt x="83" y="0"/>
                    </a:lnTo>
                    <a:lnTo>
                      <a:pt x="73" y="0"/>
                    </a:lnTo>
                    <a:lnTo>
                      <a:pt x="64" y="2"/>
                    </a:lnTo>
                    <a:lnTo>
                      <a:pt x="53" y="2"/>
                    </a:lnTo>
                    <a:lnTo>
                      <a:pt x="42" y="2"/>
                    </a:lnTo>
                    <a:lnTo>
                      <a:pt x="31" y="3"/>
                    </a:lnTo>
                    <a:lnTo>
                      <a:pt x="20" y="6"/>
                    </a:lnTo>
                    <a:lnTo>
                      <a:pt x="10" y="10"/>
                    </a:lnTo>
                    <a:lnTo>
                      <a:pt x="0" y="15"/>
                    </a:lnTo>
                    <a:lnTo>
                      <a:pt x="16" y="3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47" name="Freeform 457"/>
              <p:cNvSpPr>
                <a:spLocks/>
              </p:cNvSpPr>
              <p:nvPr/>
            </p:nvSpPr>
            <p:spPr bwMode="auto">
              <a:xfrm>
                <a:off x="4849" y="2130"/>
                <a:ext cx="15" cy="16"/>
              </a:xfrm>
              <a:custGeom>
                <a:avLst/>
                <a:gdLst>
                  <a:gd name="T0" fmla="*/ 0 w 43"/>
                  <a:gd name="T1" fmla="*/ 0 h 49"/>
                  <a:gd name="T2" fmla="*/ 0 w 43"/>
                  <a:gd name="T3" fmla="*/ 0 h 49"/>
                  <a:gd name="T4" fmla="*/ 0 w 43"/>
                  <a:gd name="T5" fmla="*/ 0 h 49"/>
                  <a:gd name="T6" fmla="*/ 0 w 43"/>
                  <a:gd name="T7" fmla="*/ 0 h 49"/>
                  <a:gd name="T8" fmla="*/ 0 w 43"/>
                  <a:gd name="T9" fmla="*/ 0 h 49"/>
                  <a:gd name="T10" fmla="*/ 0 w 43"/>
                  <a:gd name="T11" fmla="*/ 0 h 49"/>
                  <a:gd name="T12" fmla="*/ 0 w 43"/>
                  <a:gd name="T13" fmla="*/ 0 h 49"/>
                  <a:gd name="T14" fmla="*/ 0 w 43"/>
                  <a:gd name="T15" fmla="*/ 0 h 49"/>
                  <a:gd name="T16" fmla="*/ 0 w 43"/>
                  <a:gd name="T17" fmla="*/ 0 h 49"/>
                  <a:gd name="T18" fmla="*/ 0 w 43"/>
                  <a:gd name="T19" fmla="*/ 0 h 49"/>
                  <a:gd name="T20" fmla="*/ 0 w 43"/>
                  <a:gd name="T21" fmla="*/ 0 h 49"/>
                  <a:gd name="T22" fmla="*/ 0 w 43"/>
                  <a:gd name="T23" fmla="*/ 0 h 49"/>
                  <a:gd name="T24" fmla="*/ 0 w 43"/>
                  <a:gd name="T25" fmla="*/ 0 h 49"/>
                  <a:gd name="T26" fmla="*/ 0 w 43"/>
                  <a:gd name="T27" fmla="*/ 0 h 49"/>
                  <a:gd name="T28" fmla="*/ 0 w 43"/>
                  <a:gd name="T29" fmla="*/ 0 h 49"/>
                  <a:gd name="T30" fmla="*/ 0 w 43"/>
                  <a:gd name="T31" fmla="*/ 0 h 49"/>
                  <a:gd name="T32" fmla="*/ 0 w 43"/>
                  <a:gd name="T33" fmla="*/ 0 h 49"/>
                  <a:gd name="T34" fmla="*/ 0 w 43"/>
                  <a:gd name="T35" fmla="*/ 0 h 49"/>
                  <a:gd name="T36" fmla="*/ 0 w 43"/>
                  <a:gd name="T37" fmla="*/ 0 h 49"/>
                  <a:gd name="T38" fmla="*/ 0 w 43"/>
                  <a:gd name="T39" fmla="*/ 0 h 49"/>
                  <a:gd name="T40" fmla="*/ 0 w 43"/>
                  <a:gd name="T41" fmla="*/ 0 h 49"/>
                  <a:gd name="T42" fmla="*/ 0 w 43"/>
                  <a:gd name="T43" fmla="*/ 0 h 49"/>
                  <a:gd name="T44" fmla="*/ 0 w 43"/>
                  <a:gd name="T45" fmla="*/ 0 h 49"/>
                  <a:gd name="T46" fmla="*/ 0 w 43"/>
                  <a:gd name="T47" fmla="*/ 0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
                  <a:gd name="T73" fmla="*/ 0 h 49"/>
                  <a:gd name="T74" fmla="*/ 43 w 43"/>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 h="49">
                    <a:moveTo>
                      <a:pt x="26" y="45"/>
                    </a:moveTo>
                    <a:lnTo>
                      <a:pt x="26" y="45"/>
                    </a:lnTo>
                    <a:lnTo>
                      <a:pt x="26" y="42"/>
                    </a:lnTo>
                    <a:lnTo>
                      <a:pt x="26" y="40"/>
                    </a:lnTo>
                    <a:lnTo>
                      <a:pt x="27" y="38"/>
                    </a:lnTo>
                    <a:lnTo>
                      <a:pt x="30" y="34"/>
                    </a:lnTo>
                    <a:lnTo>
                      <a:pt x="31" y="31"/>
                    </a:lnTo>
                    <a:lnTo>
                      <a:pt x="34" y="29"/>
                    </a:lnTo>
                    <a:lnTo>
                      <a:pt x="38" y="26"/>
                    </a:lnTo>
                    <a:lnTo>
                      <a:pt x="43" y="22"/>
                    </a:lnTo>
                    <a:lnTo>
                      <a:pt x="27" y="0"/>
                    </a:lnTo>
                    <a:lnTo>
                      <a:pt x="22" y="4"/>
                    </a:lnTo>
                    <a:lnTo>
                      <a:pt x="16" y="10"/>
                    </a:lnTo>
                    <a:lnTo>
                      <a:pt x="11" y="15"/>
                    </a:lnTo>
                    <a:lnTo>
                      <a:pt x="8" y="19"/>
                    </a:lnTo>
                    <a:lnTo>
                      <a:pt x="4" y="26"/>
                    </a:lnTo>
                    <a:lnTo>
                      <a:pt x="1" y="31"/>
                    </a:lnTo>
                    <a:lnTo>
                      <a:pt x="0" y="40"/>
                    </a:lnTo>
                    <a:lnTo>
                      <a:pt x="0" y="48"/>
                    </a:lnTo>
                    <a:lnTo>
                      <a:pt x="0" y="49"/>
                    </a:lnTo>
                    <a:lnTo>
                      <a:pt x="0" y="48"/>
                    </a:lnTo>
                    <a:lnTo>
                      <a:pt x="0" y="49"/>
                    </a:lnTo>
                    <a:lnTo>
                      <a:pt x="26" y="4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48" name="Freeform 458"/>
              <p:cNvSpPr>
                <a:spLocks/>
              </p:cNvSpPr>
              <p:nvPr/>
            </p:nvSpPr>
            <p:spPr bwMode="auto">
              <a:xfrm>
                <a:off x="4849" y="2145"/>
                <a:ext cx="18" cy="14"/>
              </a:xfrm>
              <a:custGeom>
                <a:avLst/>
                <a:gdLst>
                  <a:gd name="T0" fmla="*/ 0 w 52"/>
                  <a:gd name="T1" fmla="*/ 0 h 43"/>
                  <a:gd name="T2" fmla="*/ 0 w 52"/>
                  <a:gd name="T3" fmla="*/ 0 h 43"/>
                  <a:gd name="T4" fmla="*/ 0 w 52"/>
                  <a:gd name="T5" fmla="*/ 0 h 43"/>
                  <a:gd name="T6" fmla="*/ 0 w 52"/>
                  <a:gd name="T7" fmla="*/ 0 h 43"/>
                  <a:gd name="T8" fmla="*/ 0 w 52"/>
                  <a:gd name="T9" fmla="*/ 0 h 43"/>
                  <a:gd name="T10" fmla="*/ 0 w 52"/>
                  <a:gd name="T11" fmla="*/ 0 h 43"/>
                  <a:gd name="T12" fmla="*/ 0 w 52"/>
                  <a:gd name="T13" fmla="*/ 0 h 43"/>
                  <a:gd name="T14" fmla="*/ 0 w 52"/>
                  <a:gd name="T15" fmla="*/ 0 h 43"/>
                  <a:gd name="T16" fmla="*/ 0 w 52"/>
                  <a:gd name="T17" fmla="*/ 0 h 43"/>
                  <a:gd name="T18" fmla="*/ 0 w 52"/>
                  <a:gd name="T19" fmla="*/ 0 h 43"/>
                  <a:gd name="T20" fmla="*/ 0 w 52"/>
                  <a:gd name="T21" fmla="*/ 0 h 43"/>
                  <a:gd name="T22" fmla="*/ 0 w 52"/>
                  <a:gd name="T23" fmla="*/ 0 h 43"/>
                  <a:gd name="T24" fmla="*/ 0 w 52"/>
                  <a:gd name="T25" fmla="*/ 0 h 43"/>
                  <a:gd name="T26" fmla="*/ 0 w 52"/>
                  <a:gd name="T27" fmla="*/ 0 h 43"/>
                  <a:gd name="T28" fmla="*/ 0 w 52"/>
                  <a:gd name="T29" fmla="*/ 0 h 43"/>
                  <a:gd name="T30" fmla="*/ 0 w 52"/>
                  <a:gd name="T31" fmla="*/ 0 h 43"/>
                  <a:gd name="T32" fmla="*/ 0 w 52"/>
                  <a:gd name="T33" fmla="*/ 0 h 43"/>
                  <a:gd name="T34" fmla="*/ 0 w 52"/>
                  <a:gd name="T35" fmla="*/ 0 h 43"/>
                  <a:gd name="T36" fmla="*/ 0 w 52"/>
                  <a:gd name="T37" fmla="*/ 0 h 43"/>
                  <a:gd name="T38" fmla="*/ 0 w 52"/>
                  <a:gd name="T39" fmla="*/ 0 h 43"/>
                  <a:gd name="T40" fmla="*/ 0 w 52"/>
                  <a:gd name="T41" fmla="*/ 0 h 43"/>
                  <a:gd name="T42" fmla="*/ 0 w 52"/>
                  <a:gd name="T43" fmla="*/ 0 h 43"/>
                  <a:gd name="T44" fmla="*/ 0 w 52"/>
                  <a:gd name="T45" fmla="*/ 0 h 43"/>
                  <a:gd name="T46" fmla="*/ 0 w 52"/>
                  <a:gd name="T47" fmla="*/ 0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2"/>
                  <a:gd name="T73" fmla="*/ 0 h 43"/>
                  <a:gd name="T74" fmla="*/ 52 w 52"/>
                  <a:gd name="T75" fmla="*/ 43 h 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2" h="43">
                    <a:moveTo>
                      <a:pt x="52" y="20"/>
                    </a:moveTo>
                    <a:lnTo>
                      <a:pt x="52" y="20"/>
                    </a:lnTo>
                    <a:lnTo>
                      <a:pt x="46" y="18"/>
                    </a:lnTo>
                    <a:lnTo>
                      <a:pt x="42" y="15"/>
                    </a:lnTo>
                    <a:lnTo>
                      <a:pt x="37" y="12"/>
                    </a:lnTo>
                    <a:lnTo>
                      <a:pt x="33" y="9"/>
                    </a:lnTo>
                    <a:lnTo>
                      <a:pt x="30" y="7"/>
                    </a:lnTo>
                    <a:lnTo>
                      <a:pt x="29" y="4"/>
                    </a:lnTo>
                    <a:lnTo>
                      <a:pt x="26" y="1"/>
                    </a:lnTo>
                    <a:lnTo>
                      <a:pt x="26" y="0"/>
                    </a:lnTo>
                    <a:lnTo>
                      <a:pt x="0" y="4"/>
                    </a:lnTo>
                    <a:lnTo>
                      <a:pt x="1" y="12"/>
                    </a:lnTo>
                    <a:lnTo>
                      <a:pt x="7" y="19"/>
                    </a:lnTo>
                    <a:lnTo>
                      <a:pt x="11" y="24"/>
                    </a:lnTo>
                    <a:lnTo>
                      <a:pt x="16" y="30"/>
                    </a:lnTo>
                    <a:lnTo>
                      <a:pt x="23" y="34"/>
                    </a:lnTo>
                    <a:lnTo>
                      <a:pt x="29" y="36"/>
                    </a:lnTo>
                    <a:lnTo>
                      <a:pt x="34" y="41"/>
                    </a:lnTo>
                    <a:lnTo>
                      <a:pt x="39" y="43"/>
                    </a:lnTo>
                    <a:lnTo>
                      <a:pt x="41" y="43"/>
                    </a:lnTo>
                    <a:lnTo>
                      <a:pt x="39" y="43"/>
                    </a:lnTo>
                    <a:lnTo>
                      <a:pt x="41" y="43"/>
                    </a:lnTo>
                    <a:lnTo>
                      <a:pt x="52" y="2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49" name="Freeform 459"/>
              <p:cNvSpPr>
                <a:spLocks/>
              </p:cNvSpPr>
              <p:nvPr/>
            </p:nvSpPr>
            <p:spPr bwMode="auto">
              <a:xfrm>
                <a:off x="4863" y="2151"/>
                <a:ext cx="18" cy="10"/>
              </a:xfrm>
              <a:custGeom>
                <a:avLst/>
                <a:gdLst>
                  <a:gd name="T0" fmla="*/ 0 w 55"/>
                  <a:gd name="T1" fmla="*/ 0 h 29"/>
                  <a:gd name="T2" fmla="*/ 0 w 55"/>
                  <a:gd name="T3" fmla="*/ 0 h 29"/>
                  <a:gd name="T4" fmla="*/ 0 w 55"/>
                  <a:gd name="T5" fmla="*/ 0 h 29"/>
                  <a:gd name="T6" fmla="*/ 0 w 55"/>
                  <a:gd name="T7" fmla="*/ 0 h 29"/>
                  <a:gd name="T8" fmla="*/ 0 w 55"/>
                  <a:gd name="T9" fmla="*/ 0 h 29"/>
                  <a:gd name="T10" fmla="*/ 0 w 55"/>
                  <a:gd name="T11" fmla="*/ 0 h 29"/>
                  <a:gd name="T12" fmla="*/ 0 w 55"/>
                  <a:gd name="T13" fmla="*/ 0 h 29"/>
                  <a:gd name="T14" fmla="*/ 0 w 55"/>
                  <a:gd name="T15" fmla="*/ 0 h 29"/>
                  <a:gd name="T16" fmla="*/ 0 w 55"/>
                  <a:gd name="T17" fmla="*/ 0 h 29"/>
                  <a:gd name="T18" fmla="*/ 0 w 55"/>
                  <a:gd name="T19" fmla="*/ 0 h 29"/>
                  <a:gd name="T20" fmla="*/ 0 w 55"/>
                  <a:gd name="T21" fmla="*/ 0 h 29"/>
                  <a:gd name="T22" fmla="*/ 0 w 55"/>
                  <a:gd name="T23" fmla="*/ 0 h 29"/>
                  <a:gd name="T24" fmla="*/ 0 w 55"/>
                  <a:gd name="T25" fmla="*/ 0 h 29"/>
                  <a:gd name="T26" fmla="*/ 0 w 55"/>
                  <a:gd name="T27" fmla="*/ 0 h 29"/>
                  <a:gd name="T28" fmla="*/ 0 w 55"/>
                  <a:gd name="T29" fmla="*/ 0 h 29"/>
                  <a:gd name="T30" fmla="*/ 0 w 55"/>
                  <a:gd name="T31" fmla="*/ 0 h 29"/>
                  <a:gd name="T32" fmla="*/ 0 w 55"/>
                  <a:gd name="T33" fmla="*/ 0 h 29"/>
                  <a:gd name="T34" fmla="*/ 0 w 55"/>
                  <a:gd name="T35" fmla="*/ 0 h 29"/>
                  <a:gd name="T36" fmla="*/ 0 w 55"/>
                  <a:gd name="T37" fmla="*/ 0 h 29"/>
                  <a:gd name="T38" fmla="*/ 0 w 55"/>
                  <a:gd name="T39" fmla="*/ 0 h 29"/>
                  <a:gd name="T40" fmla="*/ 0 w 55"/>
                  <a:gd name="T41" fmla="*/ 0 h 29"/>
                  <a:gd name="T42" fmla="*/ 0 w 55"/>
                  <a:gd name="T43" fmla="*/ 0 h 29"/>
                  <a:gd name="T44" fmla="*/ 0 w 55"/>
                  <a:gd name="T45" fmla="*/ 0 h 29"/>
                  <a:gd name="T46" fmla="*/ 0 w 55"/>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
                  <a:gd name="T73" fmla="*/ 0 h 29"/>
                  <a:gd name="T74" fmla="*/ 55 w 55"/>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 h="29">
                    <a:moveTo>
                      <a:pt x="55" y="10"/>
                    </a:moveTo>
                    <a:lnTo>
                      <a:pt x="49" y="4"/>
                    </a:lnTo>
                    <a:lnTo>
                      <a:pt x="42" y="2"/>
                    </a:lnTo>
                    <a:lnTo>
                      <a:pt x="35" y="2"/>
                    </a:lnTo>
                    <a:lnTo>
                      <a:pt x="30" y="2"/>
                    </a:lnTo>
                    <a:lnTo>
                      <a:pt x="25" y="2"/>
                    </a:lnTo>
                    <a:lnTo>
                      <a:pt x="20" y="2"/>
                    </a:lnTo>
                    <a:lnTo>
                      <a:pt x="16" y="2"/>
                    </a:lnTo>
                    <a:lnTo>
                      <a:pt x="13" y="0"/>
                    </a:lnTo>
                    <a:lnTo>
                      <a:pt x="11" y="0"/>
                    </a:lnTo>
                    <a:lnTo>
                      <a:pt x="0" y="23"/>
                    </a:lnTo>
                    <a:lnTo>
                      <a:pt x="6" y="26"/>
                    </a:lnTo>
                    <a:lnTo>
                      <a:pt x="13" y="27"/>
                    </a:lnTo>
                    <a:lnTo>
                      <a:pt x="20" y="27"/>
                    </a:lnTo>
                    <a:lnTo>
                      <a:pt x="25" y="27"/>
                    </a:lnTo>
                    <a:lnTo>
                      <a:pt x="30" y="27"/>
                    </a:lnTo>
                    <a:lnTo>
                      <a:pt x="34" y="27"/>
                    </a:lnTo>
                    <a:lnTo>
                      <a:pt x="36" y="27"/>
                    </a:lnTo>
                    <a:lnTo>
                      <a:pt x="38" y="29"/>
                    </a:lnTo>
                    <a:lnTo>
                      <a:pt x="32" y="22"/>
                    </a:lnTo>
                    <a:lnTo>
                      <a:pt x="55" y="10"/>
                    </a:lnTo>
                    <a:lnTo>
                      <a:pt x="53" y="6"/>
                    </a:lnTo>
                    <a:lnTo>
                      <a:pt x="49" y="4"/>
                    </a:lnTo>
                    <a:lnTo>
                      <a:pt x="55" y="1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50" name="Freeform 460"/>
              <p:cNvSpPr>
                <a:spLocks/>
              </p:cNvSpPr>
              <p:nvPr/>
            </p:nvSpPr>
            <p:spPr bwMode="auto">
              <a:xfrm>
                <a:off x="4871" y="2155"/>
                <a:ext cx="13" cy="41"/>
              </a:xfrm>
              <a:custGeom>
                <a:avLst/>
                <a:gdLst>
                  <a:gd name="T0" fmla="*/ 0 w 39"/>
                  <a:gd name="T1" fmla="*/ 0 h 124"/>
                  <a:gd name="T2" fmla="*/ 0 w 39"/>
                  <a:gd name="T3" fmla="*/ 0 h 124"/>
                  <a:gd name="T4" fmla="*/ 0 w 39"/>
                  <a:gd name="T5" fmla="*/ 0 h 124"/>
                  <a:gd name="T6" fmla="*/ 0 w 39"/>
                  <a:gd name="T7" fmla="*/ 0 h 124"/>
                  <a:gd name="T8" fmla="*/ 0 w 39"/>
                  <a:gd name="T9" fmla="*/ 0 h 124"/>
                  <a:gd name="T10" fmla="*/ 0 w 39"/>
                  <a:gd name="T11" fmla="*/ 0 h 124"/>
                  <a:gd name="T12" fmla="*/ 0 w 39"/>
                  <a:gd name="T13" fmla="*/ 0 h 124"/>
                  <a:gd name="T14" fmla="*/ 0 w 39"/>
                  <a:gd name="T15" fmla="*/ 0 h 124"/>
                  <a:gd name="T16" fmla="*/ 0 w 39"/>
                  <a:gd name="T17" fmla="*/ 0 h 124"/>
                  <a:gd name="T18" fmla="*/ 0 w 39"/>
                  <a:gd name="T19" fmla="*/ 0 h 124"/>
                  <a:gd name="T20" fmla="*/ 0 w 39"/>
                  <a:gd name="T21" fmla="*/ 0 h 124"/>
                  <a:gd name="T22" fmla="*/ 0 w 39"/>
                  <a:gd name="T23" fmla="*/ 0 h 124"/>
                  <a:gd name="T24" fmla="*/ 0 w 39"/>
                  <a:gd name="T25" fmla="*/ 0 h 124"/>
                  <a:gd name="T26" fmla="*/ 0 w 39"/>
                  <a:gd name="T27" fmla="*/ 0 h 124"/>
                  <a:gd name="T28" fmla="*/ 0 w 39"/>
                  <a:gd name="T29" fmla="*/ 0 h 124"/>
                  <a:gd name="T30" fmla="*/ 0 w 39"/>
                  <a:gd name="T31" fmla="*/ 0 h 124"/>
                  <a:gd name="T32" fmla="*/ 0 w 39"/>
                  <a:gd name="T33" fmla="*/ 0 h 124"/>
                  <a:gd name="T34" fmla="*/ 0 w 39"/>
                  <a:gd name="T35" fmla="*/ 0 h 124"/>
                  <a:gd name="T36" fmla="*/ 0 w 39"/>
                  <a:gd name="T37" fmla="*/ 0 h 124"/>
                  <a:gd name="T38" fmla="*/ 0 w 39"/>
                  <a:gd name="T39" fmla="*/ 0 h 124"/>
                  <a:gd name="T40" fmla="*/ 0 w 39"/>
                  <a:gd name="T41" fmla="*/ 0 h 124"/>
                  <a:gd name="T42" fmla="*/ 0 w 39"/>
                  <a:gd name="T43" fmla="*/ 0 h 124"/>
                  <a:gd name="T44" fmla="*/ 0 w 39"/>
                  <a:gd name="T45" fmla="*/ 0 h 124"/>
                  <a:gd name="T46" fmla="*/ 0 w 39"/>
                  <a:gd name="T47" fmla="*/ 0 h 124"/>
                  <a:gd name="T48" fmla="*/ 0 w 39"/>
                  <a:gd name="T49" fmla="*/ 0 h 124"/>
                  <a:gd name="T50" fmla="*/ 0 w 39"/>
                  <a:gd name="T51" fmla="*/ 0 h 124"/>
                  <a:gd name="T52" fmla="*/ 0 w 39"/>
                  <a:gd name="T53" fmla="*/ 0 h 124"/>
                  <a:gd name="T54" fmla="*/ 0 w 39"/>
                  <a:gd name="T55" fmla="*/ 0 h 124"/>
                  <a:gd name="T56" fmla="*/ 0 w 39"/>
                  <a:gd name="T57" fmla="*/ 0 h 124"/>
                  <a:gd name="T58" fmla="*/ 0 w 39"/>
                  <a:gd name="T59" fmla="*/ 0 h 124"/>
                  <a:gd name="T60" fmla="*/ 0 w 39"/>
                  <a:gd name="T61" fmla="*/ 0 h 124"/>
                  <a:gd name="T62" fmla="*/ 0 w 39"/>
                  <a:gd name="T63" fmla="*/ 0 h 124"/>
                  <a:gd name="T64" fmla="*/ 0 w 39"/>
                  <a:gd name="T65" fmla="*/ 0 h 124"/>
                  <a:gd name="T66" fmla="*/ 0 w 39"/>
                  <a:gd name="T67" fmla="*/ 0 h 124"/>
                  <a:gd name="T68" fmla="*/ 0 w 39"/>
                  <a:gd name="T69" fmla="*/ 0 h 124"/>
                  <a:gd name="T70" fmla="*/ 0 w 39"/>
                  <a:gd name="T71" fmla="*/ 0 h 124"/>
                  <a:gd name="T72" fmla="*/ 0 w 39"/>
                  <a:gd name="T73" fmla="*/ 0 h 124"/>
                  <a:gd name="T74" fmla="*/ 0 w 39"/>
                  <a:gd name="T75" fmla="*/ 0 h 124"/>
                  <a:gd name="T76" fmla="*/ 0 w 39"/>
                  <a:gd name="T77" fmla="*/ 0 h 124"/>
                  <a:gd name="T78" fmla="*/ 0 w 39"/>
                  <a:gd name="T79" fmla="*/ 0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124"/>
                  <a:gd name="T122" fmla="*/ 39 w 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124">
                    <a:moveTo>
                      <a:pt x="14" y="124"/>
                    </a:moveTo>
                    <a:lnTo>
                      <a:pt x="27" y="113"/>
                    </a:lnTo>
                    <a:lnTo>
                      <a:pt x="27" y="107"/>
                    </a:lnTo>
                    <a:lnTo>
                      <a:pt x="29" y="101"/>
                    </a:lnTo>
                    <a:lnTo>
                      <a:pt x="31" y="95"/>
                    </a:lnTo>
                    <a:lnTo>
                      <a:pt x="33" y="88"/>
                    </a:lnTo>
                    <a:lnTo>
                      <a:pt x="34" y="81"/>
                    </a:lnTo>
                    <a:lnTo>
                      <a:pt x="35" y="74"/>
                    </a:lnTo>
                    <a:lnTo>
                      <a:pt x="37" y="67"/>
                    </a:lnTo>
                    <a:lnTo>
                      <a:pt x="38" y="61"/>
                    </a:lnTo>
                    <a:lnTo>
                      <a:pt x="39" y="53"/>
                    </a:lnTo>
                    <a:lnTo>
                      <a:pt x="39" y="44"/>
                    </a:lnTo>
                    <a:lnTo>
                      <a:pt x="39" y="38"/>
                    </a:lnTo>
                    <a:lnTo>
                      <a:pt x="39" y="30"/>
                    </a:lnTo>
                    <a:lnTo>
                      <a:pt x="38" y="23"/>
                    </a:lnTo>
                    <a:lnTo>
                      <a:pt x="37" y="15"/>
                    </a:lnTo>
                    <a:lnTo>
                      <a:pt x="34" y="8"/>
                    </a:lnTo>
                    <a:lnTo>
                      <a:pt x="31" y="0"/>
                    </a:lnTo>
                    <a:lnTo>
                      <a:pt x="8" y="12"/>
                    </a:lnTo>
                    <a:lnTo>
                      <a:pt x="10" y="17"/>
                    </a:lnTo>
                    <a:lnTo>
                      <a:pt x="11" y="21"/>
                    </a:lnTo>
                    <a:lnTo>
                      <a:pt x="12" y="27"/>
                    </a:lnTo>
                    <a:lnTo>
                      <a:pt x="14" y="32"/>
                    </a:lnTo>
                    <a:lnTo>
                      <a:pt x="14" y="38"/>
                    </a:lnTo>
                    <a:lnTo>
                      <a:pt x="14" y="43"/>
                    </a:lnTo>
                    <a:lnTo>
                      <a:pt x="12" y="50"/>
                    </a:lnTo>
                    <a:lnTo>
                      <a:pt x="12" y="55"/>
                    </a:lnTo>
                    <a:lnTo>
                      <a:pt x="11" y="62"/>
                    </a:lnTo>
                    <a:lnTo>
                      <a:pt x="10" y="67"/>
                    </a:lnTo>
                    <a:lnTo>
                      <a:pt x="8" y="76"/>
                    </a:lnTo>
                    <a:lnTo>
                      <a:pt x="7" y="81"/>
                    </a:lnTo>
                    <a:lnTo>
                      <a:pt x="6" y="88"/>
                    </a:lnTo>
                    <a:lnTo>
                      <a:pt x="3" y="95"/>
                    </a:lnTo>
                    <a:lnTo>
                      <a:pt x="1" y="101"/>
                    </a:lnTo>
                    <a:lnTo>
                      <a:pt x="0" y="108"/>
                    </a:lnTo>
                    <a:lnTo>
                      <a:pt x="14" y="97"/>
                    </a:lnTo>
                    <a:lnTo>
                      <a:pt x="14" y="124"/>
                    </a:lnTo>
                    <a:lnTo>
                      <a:pt x="25" y="124"/>
                    </a:lnTo>
                    <a:lnTo>
                      <a:pt x="27" y="113"/>
                    </a:lnTo>
                    <a:lnTo>
                      <a:pt x="14" y="12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51" name="Freeform 461"/>
              <p:cNvSpPr>
                <a:spLocks/>
              </p:cNvSpPr>
              <p:nvPr/>
            </p:nvSpPr>
            <p:spPr bwMode="auto">
              <a:xfrm>
                <a:off x="4845" y="2186"/>
                <a:ext cx="31" cy="10"/>
              </a:xfrm>
              <a:custGeom>
                <a:avLst/>
                <a:gdLst>
                  <a:gd name="T0" fmla="*/ 0 w 93"/>
                  <a:gd name="T1" fmla="*/ 0 h 29"/>
                  <a:gd name="T2" fmla="*/ 0 w 93"/>
                  <a:gd name="T3" fmla="*/ 0 h 29"/>
                  <a:gd name="T4" fmla="*/ 0 w 93"/>
                  <a:gd name="T5" fmla="*/ 0 h 29"/>
                  <a:gd name="T6" fmla="*/ 0 w 93"/>
                  <a:gd name="T7" fmla="*/ 0 h 29"/>
                  <a:gd name="T8" fmla="*/ 0 w 93"/>
                  <a:gd name="T9" fmla="*/ 0 h 29"/>
                  <a:gd name="T10" fmla="*/ 0 w 93"/>
                  <a:gd name="T11" fmla="*/ 0 h 29"/>
                  <a:gd name="T12" fmla="*/ 0 w 93"/>
                  <a:gd name="T13" fmla="*/ 0 h 29"/>
                  <a:gd name="T14" fmla="*/ 0 w 93"/>
                  <a:gd name="T15" fmla="*/ 0 h 29"/>
                  <a:gd name="T16" fmla="*/ 0 w 93"/>
                  <a:gd name="T17" fmla="*/ 0 h 29"/>
                  <a:gd name="T18" fmla="*/ 0 w 93"/>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
                  <a:gd name="T31" fmla="*/ 0 h 29"/>
                  <a:gd name="T32" fmla="*/ 93 w 93"/>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 h="29">
                    <a:moveTo>
                      <a:pt x="0" y="27"/>
                    </a:moveTo>
                    <a:lnTo>
                      <a:pt x="2" y="27"/>
                    </a:lnTo>
                    <a:lnTo>
                      <a:pt x="93" y="29"/>
                    </a:lnTo>
                    <a:lnTo>
                      <a:pt x="93" y="2"/>
                    </a:lnTo>
                    <a:lnTo>
                      <a:pt x="2" y="0"/>
                    </a:lnTo>
                    <a:lnTo>
                      <a:pt x="3" y="0"/>
                    </a:lnTo>
                    <a:lnTo>
                      <a:pt x="0" y="27"/>
                    </a:lnTo>
                    <a:lnTo>
                      <a:pt x="2" y="27"/>
                    </a:lnTo>
                    <a:lnTo>
                      <a:pt x="0"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52" name="Freeform 462"/>
              <p:cNvSpPr>
                <a:spLocks/>
              </p:cNvSpPr>
              <p:nvPr/>
            </p:nvSpPr>
            <p:spPr bwMode="auto">
              <a:xfrm>
                <a:off x="4749" y="2179"/>
                <a:ext cx="97" cy="16"/>
              </a:xfrm>
              <a:custGeom>
                <a:avLst/>
                <a:gdLst>
                  <a:gd name="T0" fmla="*/ 0 w 290"/>
                  <a:gd name="T1" fmla="*/ 0 h 48"/>
                  <a:gd name="T2" fmla="*/ 0 w 290"/>
                  <a:gd name="T3" fmla="*/ 0 h 48"/>
                  <a:gd name="T4" fmla="*/ 0 w 290"/>
                  <a:gd name="T5" fmla="*/ 0 h 48"/>
                  <a:gd name="T6" fmla="*/ 0 w 290"/>
                  <a:gd name="T7" fmla="*/ 0 h 48"/>
                  <a:gd name="T8" fmla="*/ 0 w 290"/>
                  <a:gd name="T9" fmla="*/ 0 h 48"/>
                  <a:gd name="T10" fmla="*/ 0 w 290"/>
                  <a:gd name="T11" fmla="*/ 0 h 48"/>
                  <a:gd name="T12" fmla="*/ 0 w 290"/>
                  <a:gd name="T13" fmla="*/ 0 h 48"/>
                  <a:gd name="T14" fmla="*/ 0 w 290"/>
                  <a:gd name="T15" fmla="*/ 0 h 48"/>
                  <a:gd name="T16" fmla="*/ 0 w 290"/>
                  <a:gd name="T17" fmla="*/ 0 h 48"/>
                  <a:gd name="T18" fmla="*/ 0 w 290"/>
                  <a:gd name="T19" fmla="*/ 0 h 48"/>
                  <a:gd name="T20" fmla="*/ 0 w 290"/>
                  <a:gd name="T21" fmla="*/ 0 h 48"/>
                  <a:gd name="T22" fmla="*/ 0 w 290"/>
                  <a:gd name="T23" fmla="*/ 0 h 48"/>
                  <a:gd name="T24" fmla="*/ 0 w 290"/>
                  <a:gd name="T25" fmla="*/ 0 h 48"/>
                  <a:gd name="T26" fmla="*/ 0 w 290"/>
                  <a:gd name="T27" fmla="*/ 0 h 48"/>
                  <a:gd name="T28" fmla="*/ 0 w 290"/>
                  <a:gd name="T29" fmla="*/ 0 h 48"/>
                  <a:gd name="T30" fmla="*/ 0 w 290"/>
                  <a:gd name="T31" fmla="*/ 0 h 48"/>
                  <a:gd name="T32" fmla="*/ 0 w 290"/>
                  <a:gd name="T33" fmla="*/ 0 h 48"/>
                  <a:gd name="T34" fmla="*/ 0 w 290"/>
                  <a:gd name="T35" fmla="*/ 0 h 48"/>
                  <a:gd name="T36" fmla="*/ 0 w 290"/>
                  <a:gd name="T37" fmla="*/ 0 h 48"/>
                  <a:gd name="T38" fmla="*/ 0 w 290"/>
                  <a:gd name="T39" fmla="*/ 0 h 48"/>
                  <a:gd name="T40" fmla="*/ 0 w 290"/>
                  <a:gd name="T41" fmla="*/ 0 h 48"/>
                  <a:gd name="T42" fmla="*/ 0 w 290"/>
                  <a:gd name="T43" fmla="*/ 0 h 48"/>
                  <a:gd name="T44" fmla="*/ 0 w 290"/>
                  <a:gd name="T45" fmla="*/ 0 h 48"/>
                  <a:gd name="T46" fmla="*/ 0 w 290"/>
                  <a:gd name="T47" fmla="*/ 0 h 48"/>
                  <a:gd name="T48" fmla="*/ 0 w 290"/>
                  <a:gd name="T49" fmla="*/ 0 h 48"/>
                  <a:gd name="T50" fmla="*/ 0 w 290"/>
                  <a:gd name="T51" fmla="*/ 0 h 48"/>
                  <a:gd name="T52" fmla="*/ 0 w 290"/>
                  <a:gd name="T53" fmla="*/ 0 h 48"/>
                  <a:gd name="T54" fmla="*/ 0 w 290"/>
                  <a:gd name="T55" fmla="*/ 0 h 48"/>
                  <a:gd name="T56" fmla="*/ 0 w 290"/>
                  <a:gd name="T57" fmla="*/ 0 h 48"/>
                  <a:gd name="T58" fmla="*/ 0 w 290"/>
                  <a:gd name="T59" fmla="*/ 0 h 48"/>
                  <a:gd name="T60" fmla="*/ 0 w 290"/>
                  <a:gd name="T61" fmla="*/ 0 h 48"/>
                  <a:gd name="T62" fmla="*/ 0 w 290"/>
                  <a:gd name="T63" fmla="*/ 0 h 48"/>
                  <a:gd name="T64" fmla="*/ 0 w 290"/>
                  <a:gd name="T65" fmla="*/ 0 h 48"/>
                  <a:gd name="T66" fmla="*/ 0 w 290"/>
                  <a:gd name="T67" fmla="*/ 0 h 48"/>
                  <a:gd name="T68" fmla="*/ 0 w 290"/>
                  <a:gd name="T69" fmla="*/ 0 h 48"/>
                  <a:gd name="T70" fmla="*/ 0 w 290"/>
                  <a:gd name="T71" fmla="*/ 0 h 48"/>
                  <a:gd name="T72" fmla="*/ 0 w 290"/>
                  <a:gd name="T73" fmla="*/ 0 h 48"/>
                  <a:gd name="T74" fmla="*/ 0 w 290"/>
                  <a:gd name="T75" fmla="*/ 0 h 48"/>
                  <a:gd name="T76" fmla="*/ 0 w 290"/>
                  <a:gd name="T77" fmla="*/ 0 h 48"/>
                  <a:gd name="T78" fmla="*/ 0 w 290"/>
                  <a:gd name="T79" fmla="*/ 0 h 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48"/>
                  <a:gd name="T122" fmla="*/ 290 w 290"/>
                  <a:gd name="T123" fmla="*/ 48 h 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48">
                    <a:moveTo>
                      <a:pt x="0" y="25"/>
                    </a:moveTo>
                    <a:lnTo>
                      <a:pt x="5" y="27"/>
                    </a:lnTo>
                    <a:lnTo>
                      <a:pt x="22" y="29"/>
                    </a:lnTo>
                    <a:lnTo>
                      <a:pt x="39" y="31"/>
                    </a:lnTo>
                    <a:lnTo>
                      <a:pt x="57" y="33"/>
                    </a:lnTo>
                    <a:lnTo>
                      <a:pt x="75" y="35"/>
                    </a:lnTo>
                    <a:lnTo>
                      <a:pt x="92" y="37"/>
                    </a:lnTo>
                    <a:lnTo>
                      <a:pt x="110" y="38"/>
                    </a:lnTo>
                    <a:lnTo>
                      <a:pt x="127" y="39"/>
                    </a:lnTo>
                    <a:lnTo>
                      <a:pt x="146" y="39"/>
                    </a:lnTo>
                    <a:lnTo>
                      <a:pt x="164" y="41"/>
                    </a:lnTo>
                    <a:lnTo>
                      <a:pt x="182" y="41"/>
                    </a:lnTo>
                    <a:lnTo>
                      <a:pt x="199" y="42"/>
                    </a:lnTo>
                    <a:lnTo>
                      <a:pt x="217" y="44"/>
                    </a:lnTo>
                    <a:lnTo>
                      <a:pt x="235" y="44"/>
                    </a:lnTo>
                    <a:lnTo>
                      <a:pt x="252" y="45"/>
                    </a:lnTo>
                    <a:lnTo>
                      <a:pt x="270" y="46"/>
                    </a:lnTo>
                    <a:lnTo>
                      <a:pt x="287" y="48"/>
                    </a:lnTo>
                    <a:lnTo>
                      <a:pt x="290" y="21"/>
                    </a:lnTo>
                    <a:lnTo>
                      <a:pt x="271" y="19"/>
                    </a:lnTo>
                    <a:lnTo>
                      <a:pt x="255" y="18"/>
                    </a:lnTo>
                    <a:lnTo>
                      <a:pt x="236" y="18"/>
                    </a:lnTo>
                    <a:lnTo>
                      <a:pt x="218" y="16"/>
                    </a:lnTo>
                    <a:lnTo>
                      <a:pt x="201" y="16"/>
                    </a:lnTo>
                    <a:lnTo>
                      <a:pt x="182" y="15"/>
                    </a:lnTo>
                    <a:lnTo>
                      <a:pt x="164" y="15"/>
                    </a:lnTo>
                    <a:lnTo>
                      <a:pt x="146" y="14"/>
                    </a:lnTo>
                    <a:lnTo>
                      <a:pt x="129" y="12"/>
                    </a:lnTo>
                    <a:lnTo>
                      <a:pt x="111" y="12"/>
                    </a:lnTo>
                    <a:lnTo>
                      <a:pt x="94" y="11"/>
                    </a:lnTo>
                    <a:lnTo>
                      <a:pt x="77" y="10"/>
                    </a:lnTo>
                    <a:lnTo>
                      <a:pt x="60" y="7"/>
                    </a:lnTo>
                    <a:lnTo>
                      <a:pt x="42" y="6"/>
                    </a:lnTo>
                    <a:lnTo>
                      <a:pt x="26" y="3"/>
                    </a:lnTo>
                    <a:lnTo>
                      <a:pt x="10" y="0"/>
                    </a:lnTo>
                    <a:lnTo>
                      <a:pt x="14" y="3"/>
                    </a:lnTo>
                    <a:lnTo>
                      <a:pt x="0" y="25"/>
                    </a:lnTo>
                    <a:lnTo>
                      <a:pt x="3" y="26"/>
                    </a:lnTo>
                    <a:lnTo>
                      <a:pt x="5" y="27"/>
                    </a:lnTo>
                    <a:lnTo>
                      <a:pt x="0"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53" name="Freeform 463"/>
              <p:cNvSpPr>
                <a:spLocks/>
              </p:cNvSpPr>
              <p:nvPr/>
            </p:nvSpPr>
            <p:spPr bwMode="auto">
              <a:xfrm>
                <a:off x="4744" y="2178"/>
                <a:ext cx="10" cy="10"/>
              </a:xfrm>
              <a:custGeom>
                <a:avLst/>
                <a:gdLst>
                  <a:gd name="T0" fmla="*/ 0 w 30"/>
                  <a:gd name="T1" fmla="*/ 0 h 28"/>
                  <a:gd name="T2" fmla="*/ 0 w 30"/>
                  <a:gd name="T3" fmla="*/ 0 h 28"/>
                  <a:gd name="T4" fmla="*/ 0 w 30"/>
                  <a:gd name="T5" fmla="*/ 0 h 28"/>
                  <a:gd name="T6" fmla="*/ 0 w 30"/>
                  <a:gd name="T7" fmla="*/ 0 h 28"/>
                  <a:gd name="T8" fmla="*/ 0 w 30"/>
                  <a:gd name="T9" fmla="*/ 0 h 28"/>
                  <a:gd name="T10" fmla="*/ 0 w 30"/>
                  <a:gd name="T11" fmla="*/ 0 h 28"/>
                  <a:gd name="T12" fmla="*/ 0 w 30"/>
                  <a:gd name="T13" fmla="*/ 0 h 28"/>
                  <a:gd name="T14" fmla="*/ 0 w 30"/>
                  <a:gd name="T15" fmla="*/ 0 h 28"/>
                  <a:gd name="T16" fmla="*/ 0 w 30"/>
                  <a:gd name="T17" fmla="*/ 0 h 28"/>
                  <a:gd name="T18" fmla="*/ 0 w 30"/>
                  <a:gd name="T19" fmla="*/ 0 h 28"/>
                  <a:gd name="T20" fmla="*/ 0 w 30"/>
                  <a:gd name="T21" fmla="*/ 0 h 28"/>
                  <a:gd name="T22" fmla="*/ 0 w 30"/>
                  <a:gd name="T23" fmla="*/ 0 h 28"/>
                  <a:gd name="T24" fmla="*/ 0 w 30"/>
                  <a:gd name="T25" fmla="*/ 0 h 28"/>
                  <a:gd name="T26" fmla="*/ 0 w 30"/>
                  <a:gd name="T27" fmla="*/ 0 h 28"/>
                  <a:gd name="T28" fmla="*/ 0 w 30"/>
                  <a:gd name="T29" fmla="*/ 0 h 28"/>
                  <a:gd name="T30" fmla="*/ 0 w 30"/>
                  <a:gd name="T31" fmla="*/ 0 h 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
                  <a:gd name="T49" fmla="*/ 0 h 28"/>
                  <a:gd name="T50" fmla="*/ 30 w 30"/>
                  <a:gd name="T51" fmla="*/ 28 h 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 h="28">
                    <a:moveTo>
                      <a:pt x="0" y="17"/>
                    </a:moveTo>
                    <a:lnTo>
                      <a:pt x="9" y="26"/>
                    </a:lnTo>
                    <a:lnTo>
                      <a:pt x="12" y="26"/>
                    </a:lnTo>
                    <a:lnTo>
                      <a:pt x="13" y="26"/>
                    </a:lnTo>
                    <a:lnTo>
                      <a:pt x="15" y="28"/>
                    </a:lnTo>
                    <a:lnTo>
                      <a:pt x="16" y="28"/>
                    </a:lnTo>
                    <a:lnTo>
                      <a:pt x="30" y="6"/>
                    </a:lnTo>
                    <a:lnTo>
                      <a:pt x="26" y="3"/>
                    </a:lnTo>
                    <a:lnTo>
                      <a:pt x="23" y="2"/>
                    </a:lnTo>
                    <a:lnTo>
                      <a:pt x="19" y="0"/>
                    </a:lnTo>
                    <a:lnTo>
                      <a:pt x="16" y="0"/>
                    </a:lnTo>
                    <a:lnTo>
                      <a:pt x="26" y="10"/>
                    </a:lnTo>
                    <a:lnTo>
                      <a:pt x="0" y="17"/>
                    </a:lnTo>
                    <a:lnTo>
                      <a:pt x="2" y="24"/>
                    </a:lnTo>
                    <a:lnTo>
                      <a:pt x="9" y="26"/>
                    </a:lnTo>
                    <a:lnTo>
                      <a:pt x="0" y="1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54" name="Freeform 464"/>
              <p:cNvSpPr>
                <a:spLocks/>
              </p:cNvSpPr>
              <p:nvPr/>
            </p:nvSpPr>
            <p:spPr bwMode="auto">
              <a:xfrm>
                <a:off x="4743" y="2151"/>
                <a:ext cx="14" cy="33"/>
              </a:xfrm>
              <a:custGeom>
                <a:avLst/>
                <a:gdLst>
                  <a:gd name="T0" fmla="*/ 0 w 43"/>
                  <a:gd name="T1" fmla="*/ 0 h 100"/>
                  <a:gd name="T2" fmla="*/ 0 w 43"/>
                  <a:gd name="T3" fmla="*/ 0 h 100"/>
                  <a:gd name="T4" fmla="*/ 0 w 43"/>
                  <a:gd name="T5" fmla="*/ 0 h 100"/>
                  <a:gd name="T6" fmla="*/ 0 w 43"/>
                  <a:gd name="T7" fmla="*/ 0 h 100"/>
                  <a:gd name="T8" fmla="*/ 0 w 43"/>
                  <a:gd name="T9" fmla="*/ 0 h 100"/>
                  <a:gd name="T10" fmla="*/ 0 w 43"/>
                  <a:gd name="T11" fmla="*/ 0 h 100"/>
                  <a:gd name="T12" fmla="*/ 0 w 43"/>
                  <a:gd name="T13" fmla="*/ 0 h 100"/>
                  <a:gd name="T14" fmla="*/ 0 w 43"/>
                  <a:gd name="T15" fmla="*/ 0 h 100"/>
                  <a:gd name="T16" fmla="*/ 0 w 43"/>
                  <a:gd name="T17" fmla="*/ 0 h 100"/>
                  <a:gd name="T18" fmla="*/ 0 w 43"/>
                  <a:gd name="T19" fmla="*/ 0 h 100"/>
                  <a:gd name="T20" fmla="*/ 0 w 43"/>
                  <a:gd name="T21" fmla="*/ 0 h 100"/>
                  <a:gd name="T22" fmla="*/ 0 w 43"/>
                  <a:gd name="T23" fmla="*/ 0 h 100"/>
                  <a:gd name="T24" fmla="*/ 0 w 43"/>
                  <a:gd name="T25" fmla="*/ 0 h 100"/>
                  <a:gd name="T26" fmla="*/ 0 w 43"/>
                  <a:gd name="T27" fmla="*/ 0 h 100"/>
                  <a:gd name="T28" fmla="*/ 0 w 43"/>
                  <a:gd name="T29" fmla="*/ 0 h 100"/>
                  <a:gd name="T30" fmla="*/ 0 w 43"/>
                  <a:gd name="T31" fmla="*/ 0 h 100"/>
                  <a:gd name="T32" fmla="*/ 0 w 43"/>
                  <a:gd name="T33" fmla="*/ 0 h 100"/>
                  <a:gd name="T34" fmla="*/ 0 w 43"/>
                  <a:gd name="T35" fmla="*/ 0 h 100"/>
                  <a:gd name="T36" fmla="*/ 0 w 43"/>
                  <a:gd name="T37" fmla="*/ 0 h 100"/>
                  <a:gd name="T38" fmla="*/ 0 w 43"/>
                  <a:gd name="T39" fmla="*/ 0 h 100"/>
                  <a:gd name="T40" fmla="*/ 0 w 43"/>
                  <a:gd name="T41" fmla="*/ 0 h 100"/>
                  <a:gd name="T42" fmla="*/ 0 w 43"/>
                  <a:gd name="T43" fmla="*/ 0 h 100"/>
                  <a:gd name="T44" fmla="*/ 0 w 43"/>
                  <a:gd name="T45" fmla="*/ 0 h 100"/>
                  <a:gd name="T46" fmla="*/ 0 w 43"/>
                  <a:gd name="T47" fmla="*/ 0 h 100"/>
                  <a:gd name="T48" fmla="*/ 0 w 43"/>
                  <a:gd name="T49" fmla="*/ 0 h 100"/>
                  <a:gd name="T50" fmla="*/ 0 w 43"/>
                  <a:gd name="T51" fmla="*/ 0 h 100"/>
                  <a:gd name="T52" fmla="*/ 0 w 43"/>
                  <a:gd name="T53" fmla="*/ 0 h 100"/>
                  <a:gd name="T54" fmla="*/ 0 w 43"/>
                  <a:gd name="T55" fmla="*/ 0 h 100"/>
                  <a:gd name="T56" fmla="*/ 0 w 43"/>
                  <a:gd name="T57" fmla="*/ 0 h 100"/>
                  <a:gd name="T58" fmla="*/ 0 w 43"/>
                  <a:gd name="T59" fmla="*/ 0 h 100"/>
                  <a:gd name="T60" fmla="*/ 0 w 43"/>
                  <a:gd name="T61" fmla="*/ 0 h 100"/>
                  <a:gd name="T62" fmla="*/ 0 w 43"/>
                  <a:gd name="T63" fmla="*/ 0 h 100"/>
                  <a:gd name="T64" fmla="*/ 0 w 43"/>
                  <a:gd name="T65" fmla="*/ 0 h 100"/>
                  <a:gd name="T66" fmla="*/ 0 w 43"/>
                  <a:gd name="T67" fmla="*/ 0 h 100"/>
                  <a:gd name="T68" fmla="*/ 0 w 43"/>
                  <a:gd name="T69" fmla="*/ 0 h 100"/>
                  <a:gd name="T70" fmla="*/ 0 w 43"/>
                  <a:gd name="T71" fmla="*/ 0 h 100"/>
                  <a:gd name="T72" fmla="*/ 0 w 43"/>
                  <a:gd name="T73" fmla="*/ 0 h 100"/>
                  <a:gd name="T74" fmla="*/ 0 w 43"/>
                  <a:gd name="T75" fmla="*/ 0 h 100"/>
                  <a:gd name="T76" fmla="*/ 0 w 43"/>
                  <a:gd name="T77" fmla="*/ 0 h 100"/>
                  <a:gd name="T78" fmla="*/ 0 w 43"/>
                  <a:gd name="T79" fmla="*/ 0 h 1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100"/>
                  <a:gd name="T122" fmla="*/ 43 w 43"/>
                  <a:gd name="T123" fmla="*/ 100 h 1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100">
                    <a:moveTo>
                      <a:pt x="20" y="0"/>
                    </a:moveTo>
                    <a:lnTo>
                      <a:pt x="19" y="2"/>
                    </a:lnTo>
                    <a:lnTo>
                      <a:pt x="18" y="8"/>
                    </a:lnTo>
                    <a:lnTo>
                      <a:pt x="15" y="14"/>
                    </a:lnTo>
                    <a:lnTo>
                      <a:pt x="14" y="20"/>
                    </a:lnTo>
                    <a:lnTo>
                      <a:pt x="11" y="25"/>
                    </a:lnTo>
                    <a:lnTo>
                      <a:pt x="10" y="31"/>
                    </a:lnTo>
                    <a:lnTo>
                      <a:pt x="7" y="37"/>
                    </a:lnTo>
                    <a:lnTo>
                      <a:pt x="5" y="43"/>
                    </a:lnTo>
                    <a:lnTo>
                      <a:pt x="4" y="50"/>
                    </a:lnTo>
                    <a:lnTo>
                      <a:pt x="3" y="55"/>
                    </a:lnTo>
                    <a:lnTo>
                      <a:pt x="1" y="62"/>
                    </a:lnTo>
                    <a:lnTo>
                      <a:pt x="1" y="69"/>
                    </a:lnTo>
                    <a:lnTo>
                      <a:pt x="0" y="74"/>
                    </a:lnTo>
                    <a:lnTo>
                      <a:pt x="0" y="79"/>
                    </a:lnTo>
                    <a:lnTo>
                      <a:pt x="0" y="86"/>
                    </a:lnTo>
                    <a:lnTo>
                      <a:pt x="1" y="93"/>
                    </a:lnTo>
                    <a:lnTo>
                      <a:pt x="3" y="100"/>
                    </a:lnTo>
                    <a:lnTo>
                      <a:pt x="29" y="93"/>
                    </a:lnTo>
                    <a:lnTo>
                      <a:pt x="27" y="89"/>
                    </a:lnTo>
                    <a:lnTo>
                      <a:pt x="27" y="85"/>
                    </a:lnTo>
                    <a:lnTo>
                      <a:pt x="27" y="79"/>
                    </a:lnTo>
                    <a:lnTo>
                      <a:pt x="27" y="75"/>
                    </a:lnTo>
                    <a:lnTo>
                      <a:pt x="27" y="70"/>
                    </a:lnTo>
                    <a:lnTo>
                      <a:pt x="29" y="65"/>
                    </a:lnTo>
                    <a:lnTo>
                      <a:pt x="29" y="60"/>
                    </a:lnTo>
                    <a:lnTo>
                      <a:pt x="30" y="55"/>
                    </a:lnTo>
                    <a:lnTo>
                      <a:pt x="31" y="50"/>
                    </a:lnTo>
                    <a:lnTo>
                      <a:pt x="33" y="46"/>
                    </a:lnTo>
                    <a:lnTo>
                      <a:pt x="34" y="40"/>
                    </a:lnTo>
                    <a:lnTo>
                      <a:pt x="37" y="35"/>
                    </a:lnTo>
                    <a:lnTo>
                      <a:pt x="38" y="28"/>
                    </a:lnTo>
                    <a:lnTo>
                      <a:pt x="39" y="24"/>
                    </a:lnTo>
                    <a:lnTo>
                      <a:pt x="42" y="17"/>
                    </a:lnTo>
                    <a:lnTo>
                      <a:pt x="43" y="12"/>
                    </a:lnTo>
                    <a:lnTo>
                      <a:pt x="42" y="14"/>
                    </a:lnTo>
                    <a:lnTo>
                      <a:pt x="20" y="0"/>
                    </a:lnTo>
                    <a:lnTo>
                      <a:pt x="20" y="1"/>
                    </a:lnTo>
                    <a:lnTo>
                      <a:pt x="19" y="2"/>
                    </a:lnTo>
                    <a:lnTo>
                      <a:pt x="2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55" name="Freeform 465"/>
              <p:cNvSpPr>
                <a:spLocks/>
              </p:cNvSpPr>
              <p:nvPr/>
            </p:nvSpPr>
            <p:spPr bwMode="auto">
              <a:xfrm>
                <a:off x="4749" y="2147"/>
                <a:ext cx="8" cy="8"/>
              </a:xfrm>
              <a:custGeom>
                <a:avLst/>
                <a:gdLst>
                  <a:gd name="T0" fmla="*/ 0 w 23"/>
                  <a:gd name="T1" fmla="*/ 0 h 25"/>
                  <a:gd name="T2" fmla="*/ 0 w 23"/>
                  <a:gd name="T3" fmla="*/ 0 h 25"/>
                  <a:gd name="T4" fmla="*/ 0 w 23"/>
                  <a:gd name="T5" fmla="*/ 0 h 25"/>
                  <a:gd name="T6" fmla="*/ 0 w 23"/>
                  <a:gd name="T7" fmla="*/ 0 h 25"/>
                  <a:gd name="T8" fmla="*/ 0 w 23"/>
                  <a:gd name="T9" fmla="*/ 0 h 25"/>
                  <a:gd name="T10" fmla="*/ 0 w 23"/>
                  <a:gd name="T11" fmla="*/ 0 h 25"/>
                  <a:gd name="T12" fmla="*/ 0 w 23"/>
                  <a:gd name="T13" fmla="*/ 0 h 25"/>
                  <a:gd name="T14" fmla="*/ 0 w 23"/>
                  <a:gd name="T15" fmla="*/ 0 h 25"/>
                  <a:gd name="T16" fmla="*/ 0 w 23"/>
                  <a:gd name="T17" fmla="*/ 0 h 25"/>
                  <a:gd name="T18" fmla="*/ 0 w 23"/>
                  <a:gd name="T19" fmla="*/ 0 h 25"/>
                  <a:gd name="T20" fmla="*/ 0 w 23"/>
                  <a:gd name="T21" fmla="*/ 0 h 25"/>
                  <a:gd name="T22" fmla="*/ 0 w 23"/>
                  <a:gd name="T23" fmla="*/ 0 h 25"/>
                  <a:gd name="T24" fmla="*/ 0 w 23"/>
                  <a:gd name="T25" fmla="*/ 0 h 25"/>
                  <a:gd name="T26" fmla="*/ 0 w 23"/>
                  <a:gd name="T27" fmla="*/ 0 h 25"/>
                  <a:gd name="T28" fmla="*/ 0 w 23"/>
                  <a:gd name="T29" fmla="*/ 0 h 25"/>
                  <a:gd name="T30" fmla="*/ 0 w 23"/>
                  <a:gd name="T31" fmla="*/ 0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
                  <a:gd name="T49" fmla="*/ 0 h 25"/>
                  <a:gd name="T50" fmla="*/ 23 w 23"/>
                  <a:gd name="T51" fmla="*/ 25 h 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 h="25">
                    <a:moveTo>
                      <a:pt x="23" y="0"/>
                    </a:moveTo>
                    <a:lnTo>
                      <a:pt x="19" y="0"/>
                    </a:lnTo>
                    <a:lnTo>
                      <a:pt x="13" y="1"/>
                    </a:lnTo>
                    <a:lnTo>
                      <a:pt x="7" y="4"/>
                    </a:lnTo>
                    <a:lnTo>
                      <a:pt x="3" y="8"/>
                    </a:lnTo>
                    <a:lnTo>
                      <a:pt x="0" y="11"/>
                    </a:lnTo>
                    <a:lnTo>
                      <a:pt x="22" y="25"/>
                    </a:lnTo>
                    <a:lnTo>
                      <a:pt x="23" y="24"/>
                    </a:lnTo>
                    <a:lnTo>
                      <a:pt x="22" y="25"/>
                    </a:lnTo>
                    <a:lnTo>
                      <a:pt x="18" y="25"/>
                    </a:lnTo>
                    <a:lnTo>
                      <a:pt x="23" y="0"/>
                    </a:lnTo>
                    <a:lnTo>
                      <a:pt x="22" y="0"/>
                    </a:lnTo>
                    <a:lnTo>
                      <a:pt x="19" y="0"/>
                    </a:lnTo>
                    <a:lnTo>
                      <a:pt x="23"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56" name="Freeform 466"/>
              <p:cNvSpPr>
                <a:spLocks/>
              </p:cNvSpPr>
              <p:nvPr/>
            </p:nvSpPr>
            <p:spPr bwMode="auto">
              <a:xfrm>
                <a:off x="4755" y="2147"/>
                <a:ext cx="28" cy="11"/>
              </a:xfrm>
              <a:custGeom>
                <a:avLst/>
                <a:gdLst>
                  <a:gd name="T0" fmla="*/ 0 w 83"/>
                  <a:gd name="T1" fmla="*/ 0 h 32"/>
                  <a:gd name="T2" fmla="*/ 0 w 83"/>
                  <a:gd name="T3" fmla="*/ 0 h 32"/>
                  <a:gd name="T4" fmla="*/ 0 w 83"/>
                  <a:gd name="T5" fmla="*/ 0 h 32"/>
                  <a:gd name="T6" fmla="*/ 0 w 83"/>
                  <a:gd name="T7" fmla="*/ 0 h 32"/>
                  <a:gd name="T8" fmla="*/ 0 w 83"/>
                  <a:gd name="T9" fmla="*/ 0 h 32"/>
                  <a:gd name="T10" fmla="*/ 0 w 83"/>
                  <a:gd name="T11" fmla="*/ 0 h 32"/>
                  <a:gd name="T12" fmla="*/ 0 w 83"/>
                  <a:gd name="T13" fmla="*/ 0 h 32"/>
                  <a:gd name="T14" fmla="*/ 0 w 83"/>
                  <a:gd name="T15" fmla="*/ 0 h 32"/>
                  <a:gd name="T16" fmla="*/ 0 w 83"/>
                  <a:gd name="T17" fmla="*/ 0 h 32"/>
                  <a:gd name="T18" fmla="*/ 0 w 83"/>
                  <a:gd name="T19" fmla="*/ 0 h 32"/>
                  <a:gd name="T20" fmla="*/ 0 w 83"/>
                  <a:gd name="T21" fmla="*/ 0 h 32"/>
                  <a:gd name="T22" fmla="*/ 0 w 83"/>
                  <a:gd name="T23" fmla="*/ 0 h 32"/>
                  <a:gd name="T24" fmla="*/ 0 w 83"/>
                  <a:gd name="T25" fmla="*/ 0 h 32"/>
                  <a:gd name="T26" fmla="*/ 0 w 83"/>
                  <a:gd name="T27" fmla="*/ 0 h 32"/>
                  <a:gd name="T28" fmla="*/ 0 w 83"/>
                  <a:gd name="T29" fmla="*/ 0 h 32"/>
                  <a:gd name="T30" fmla="*/ 0 w 83"/>
                  <a:gd name="T31" fmla="*/ 0 h 32"/>
                  <a:gd name="T32" fmla="*/ 0 w 83"/>
                  <a:gd name="T33" fmla="*/ 0 h 32"/>
                  <a:gd name="T34" fmla="*/ 0 w 83"/>
                  <a:gd name="T35" fmla="*/ 0 h 32"/>
                  <a:gd name="T36" fmla="*/ 0 w 83"/>
                  <a:gd name="T37" fmla="*/ 0 h 32"/>
                  <a:gd name="T38" fmla="*/ 0 w 83"/>
                  <a:gd name="T39" fmla="*/ 0 h 32"/>
                  <a:gd name="T40" fmla="*/ 0 w 83"/>
                  <a:gd name="T41" fmla="*/ 0 h 32"/>
                  <a:gd name="T42" fmla="*/ 0 w 83"/>
                  <a:gd name="T43" fmla="*/ 0 h 32"/>
                  <a:gd name="T44" fmla="*/ 0 w 83"/>
                  <a:gd name="T45" fmla="*/ 0 h 32"/>
                  <a:gd name="T46" fmla="*/ 0 w 83"/>
                  <a:gd name="T47" fmla="*/ 0 h 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3"/>
                  <a:gd name="T73" fmla="*/ 0 h 32"/>
                  <a:gd name="T74" fmla="*/ 83 w 83"/>
                  <a:gd name="T75" fmla="*/ 32 h 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3" h="32">
                    <a:moveTo>
                      <a:pt x="71" y="1"/>
                    </a:moveTo>
                    <a:lnTo>
                      <a:pt x="71" y="1"/>
                    </a:lnTo>
                    <a:lnTo>
                      <a:pt x="64" y="4"/>
                    </a:lnTo>
                    <a:lnTo>
                      <a:pt x="57" y="5"/>
                    </a:lnTo>
                    <a:lnTo>
                      <a:pt x="49" y="6"/>
                    </a:lnTo>
                    <a:lnTo>
                      <a:pt x="41" y="5"/>
                    </a:lnTo>
                    <a:lnTo>
                      <a:pt x="33" y="5"/>
                    </a:lnTo>
                    <a:lnTo>
                      <a:pt x="23" y="4"/>
                    </a:lnTo>
                    <a:lnTo>
                      <a:pt x="15" y="2"/>
                    </a:lnTo>
                    <a:lnTo>
                      <a:pt x="5" y="0"/>
                    </a:lnTo>
                    <a:lnTo>
                      <a:pt x="0" y="25"/>
                    </a:lnTo>
                    <a:lnTo>
                      <a:pt x="8" y="27"/>
                    </a:lnTo>
                    <a:lnTo>
                      <a:pt x="19" y="29"/>
                    </a:lnTo>
                    <a:lnTo>
                      <a:pt x="30" y="31"/>
                    </a:lnTo>
                    <a:lnTo>
                      <a:pt x="39" y="32"/>
                    </a:lnTo>
                    <a:lnTo>
                      <a:pt x="50" y="32"/>
                    </a:lnTo>
                    <a:lnTo>
                      <a:pt x="61" y="31"/>
                    </a:lnTo>
                    <a:lnTo>
                      <a:pt x="72" y="28"/>
                    </a:lnTo>
                    <a:lnTo>
                      <a:pt x="83" y="24"/>
                    </a:lnTo>
                    <a:lnTo>
                      <a:pt x="71"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57" name="Freeform 467"/>
              <p:cNvSpPr>
                <a:spLocks/>
              </p:cNvSpPr>
              <p:nvPr/>
            </p:nvSpPr>
            <p:spPr bwMode="auto">
              <a:xfrm>
                <a:off x="4779" y="2140"/>
                <a:ext cx="18" cy="15"/>
              </a:xfrm>
              <a:custGeom>
                <a:avLst/>
                <a:gdLst>
                  <a:gd name="T0" fmla="*/ 0 w 54"/>
                  <a:gd name="T1" fmla="*/ 0 h 46"/>
                  <a:gd name="T2" fmla="*/ 0 w 54"/>
                  <a:gd name="T3" fmla="*/ 0 h 46"/>
                  <a:gd name="T4" fmla="*/ 0 w 54"/>
                  <a:gd name="T5" fmla="*/ 0 h 46"/>
                  <a:gd name="T6" fmla="*/ 0 w 54"/>
                  <a:gd name="T7" fmla="*/ 0 h 46"/>
                  <a:gd name="T8" fmla="*/ 0 w 54"/>
                  <a:gd name="T9" fmla="*/ 0 h 46"/>
                  <a:gd name="T10" fmla="*/ 0 w 54"/>
                  <a:gd name="T11" fmla="*/ 0 h 46"/>
                  <a:gd name="T12" fmla="*/ 0 w 54"/>
                  <a:gd name="T13" fmla="*/ 0 h 46"/>
                  <a:gd name="T14" fmla="*/ 0 w 54"/>
                  <a:gd name="T15" fmla="*/ 0 h 46"/>
                  <a:gd name="T16" fmla="*/ 0 w 54"/>
                  <a:gd name="T17" fmla="*/ 0 h 46"/>
                  <a:gd name="T18" fmla="*/ 0 w 54"/>
                  <a:gd name="T19" fmla="*/ 0 h 46"/>
                  <a:gd name="T20" fmla="*/ 0 w 54"/>
                  <a:gd name="T21" fmla="*/ 0 h 46"/>
                  <a:gd name="T22" fmla="*/ 0 w 54"/>
                  <a:gd name="T23" fmla="*/ 0 h 46"/>
                  <a:gd name="T24" fmla="*/ 0 w 54"/>
                  <a:gd name="T25" fmla="*/ 0 h 46"/>
                  <a:gd name="T26" fmla="*/ 0 w 54"/>
                  <a:gd name="T27" fmla="*/ 0 h 46"/>
                  <a:gd name="T28" fmla="*/ 0 w 54"/>
                  <a:gd name="T29" fmla="*/ 0 h 46"/>
                  <a:gd name="T30" fmla="*/ 0 w 54"/>
                  <a:gd name="T31" fmla="*/ 0 h 46"/>
                  <a:gd name="T32" fmla="*/ 0 w 54"/>
                  <a:gd name="T33" fmla="*/ 0 h 46"/>
                  <a:gd name="T34" fmla="*/ 0 w 54"/>
                  <a:gd name="T35" fmla="*/ 0 h 46"/>
                  <a:gd name="T36" fmla="*/ 0 w 54"/>
                  <a:gd name="T37" fmla="*/ 0 h 46"/>
                  <a:gd name="T38" fmla="*/ 0 w 54"/>
                  <a:gd name="T39" fmla="*/ 0 h 46"/>
                  <a:gd name="T40" fmla="*/ 0 w 54"/>
                  <a:gd name="T41" fmla="*/ 0 h 46"/>
                  <a:gd name="T42" fmla="*/ 0 w 54"/>
                  <a:gd name="T43" fmla="*/ 0 h 46"/>
                  <a:gd name="T44" fmla="*/ 0 w 54"/>
                  <a:gd name="T45" fmla="*/ 0 h 46"/>
                  <a:gd name="T46" fmla="*/ 0 w 54"/>
                  <a:gd name="T47" fmla="*/ 0 h 4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4"/>
                  <a:gd name="T73" fmla="*/ 0 h 46"/>
                  <a:gd name="T74" fmla="*/ 54 w 54"/>
                  <a:gd name="T75" fmla="*/ 46 h 4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4" h="46">
                    <a:moveTo>
                      <a:pt x="27" y="1"/>
                    </a:moveTo>
                    <a:lnTo>
                      <a:pt x="27" y="0"/>
                    </a:lnTo>
                    <a:lnTo>
                      <a:pt x="27" y="3"/>
                    </a:lnTo>
                    <a:lnTo>
                      <a:pt x="24" y="5"/>
                    </a:lnTo>
                    <a:lnTo>
                      <a:pt x="23" y="8"/>
                    </a:lnTo>
                    <a:lnTo>
                      <a:pt x="20" y="11"/>
                    </a:lnTo>
                    <a:lnTo>
                      <a:pt x="14" y="14"/>
                    </a:lnTo>
                    <a:lnTo>
                      <a:pt x="10" y="18"/>
                    </a:lnTo>
                    <a:lnTo>
                      <a:pt x="5" y="20"/>
                    </a:lnTo>
                    <a:lnTo>
                      <a:pt x="0" y="23"/>
                    </a:lnTo>
                    <a:lnTo>
                      <a:pt x="12" y="46"/>
                    </a:lnTo>
                    <a:lnTo>
                      <a:pt x="17" y="43"/>
                    </a:lnTo>
                    <a:lnTo>
                      <a:pt x="24" y="39"/>
                    </a:lnTo>
                    <a:lnTo>
                      <a:pt x="31" y="35"/>
                    </a:lnTo>
                    <a:lnTo>
                      <a:pt x="35" y="31"/>
                    </a:lnTo>
                    <a:lnTo>
                      <a:pt x="42" y="26"/>
                    </a:lnTo>
                    <a:lnTo>
                      <a:pt x="46" y="20"/>
                    </a:lnTo>
                    <a:lnTo>
                      <a:pt x="50" y="14"/>
                    </a:lnTo>
                    <a:lnTo>
                      <a:pt x="52" y="7"/>
                    </a:lnTo>
                    <a:lnTo>
                      <a:pt x="54" y="5"/>
                    </a:lnTo>
                    <a:lnTo>
                      <a:pt x="52" y="7"/>
                    </a:lnTo>
                    <a:lnTo>
                      <a:pt x="52" y="5"/>
                    </a:lnTo>
                    <a:lnTo>
                      <a:pt x="54" y="5"/>
                    </a:lnTo>
                    <a:lnTo>
                      <a:pt x="27"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58" name="Freeform 468"/>
              <p:cNvSpPr>
                <a:spLocks/>
              </p:cNvSpPr>
              <p:nvPr/>
            </p:nvSpPr>
            <p:spPr bwMode="auto">
              <a:xfrm>
                <a:off x="4785" y="2127"/>
                <a:ext cx="12" cy="14"/>
              </a:xfrm>
              <a:custGeom>
                <a:avLst/>
                <a:gdLst>
                  <a:gd name="T0" fmla="*/ 0 w 35"/>
                  <a:gd name="T1" fmla="*/ 0 h 43"/>
                  <a:gd name="T2" fmla="*/ 0 w 35"/>
                  <a:gd name="T3" fmla="*/ 0 h 43"/>
                  <a:gd name="T4" fmla="*/ 0 w 35"/>
                  <a:gd name="T5" fmla="*/ 0 h 43"/>
                  <a:gd name="T6" fmla="*/ 0 w 35"/>
                  <a:gd name="T7" fmla="*/ 0 h 43"/>
                  <a:gd name="T8" fmla="*/ 0 w 35"/>
                  <a:gd name="T9" fmla="*/ 0 h 43"/>
                  <a:gd name="T10" fmla="*/ 0 w 35"/>
                  <a:gd name="T11" fmla="*/ 0 h 43"/>
                  <a:gd name="T12" fmla="*/ 0 w 35"/>
                  <a:gd name="T13" fmla="*/ 0 h 43"/>
                  <a:gd name="T14" fmla="*/ 0 w 35"/>
                  <a:gd name="T15" fmla="*/ 0 h 43"/>
                  <a:gd name="T16" fmla="*/ 0 w 35"/>
                  <a:gd name="T17" fmla="*/ 0 h 43"/>
                  <a:gd name="T18" fmla="*/ 0 w 35"/>
                  <a:gd name="T19" fmla="*/ 0 h 43"/>
                  <a:gd name="T20" fmla="*/ 0 w 35"/>
                  <a:gd name="T21" fmla="*/ 0 h 43"/>
                  <a:gd name="T22" fmla="*/ 0 w 35"/>
                  <a:gd name="T23" fmla="*/ 0 h 43"/>
                  <a:gd name="T24" fmla="*/ 0 w 35"/>
                  <a:gd name="T25" fmla="*/ 0 h 43"/>
                  <a:gd name="T26" fmla="*/ 0 w 35"/>
                  <a:gd name="T27" fmla="*/ 0 h 43"/>
                  <a:gd name="T28" fmla="*/ 0 w 35"/>
                  <a:gd name="T29" fmla="*/ 0 h 43"/>
                  <a:gd name="T30" fmla="*/ 0 w 35"/>
                  <a:gd name="T31" fmla="*/ 0 h 43"/>
                  <a:gd name="T32" fmla="*/ 0 w 35"/>
                  <a:gd name="T33" fmla="*/ 0 h 43"/>
                  <a:gd name="T34" fmla="*/ 0 w 35"/>
                  <a:gd name="T35" fmla="*/ 0 h 43"/>
                  <a:gd name="T36" fmla="*/ 0 w 35"/>
                  <a:gd name="T37" fmla="*/ 0 h 43"/>
                  <a:gd name="T38" fmla="*/ 0 w 35"/>
                  <a:gd name="T39" fmla="*/ 0 h 43"/>
                  <a:gd name="T40" fmla="*/ 0 w 35"/>
                  <a:gd name="T41" fmla="*/ 0 h 43"/>
                  <a:gd name="T42" fmla="*/ 0 w 35"/>
                  <a:gd name="T43" fmla="*/ 0 h 43"/>
                  <a:gd name="T44" fmla="*/ 0 w 35"/>
                  <a:gd name="T45" fmla="*/ 0 h 43"/>
                  <a:gd name="T46" fmla="*/ 0 w 35"/>
                  <a:gd name="T47" fmla="*/ 0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5"/>
                  <a:gd name="T73" fmla="*/ 0 h 43"/>
                  <a:gd name="T74" fmla="*/ 35 w 35"/>
                  <a:gd name="T75" fmla="*/ 43 h 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5" h="43">
                    <a:moveTo>
                      <a:pt x="0" y="23"/>
                    </a:moveTo>
                    <a:lnTo>
                      <a:pt x="0" y="23"/>
                    </a:lnTo>
                    <a:lnTo>
                      <a:pt x="2" y="24"/>
                    </a:lnTo>
                    <a:lnTo>
                      <a:pt x="4" y="27"/>
                    </a:lnTo>
                    <a:lnTo>
                      <a:pt x="5" y="29"/>
                    </a:lnTo>
                    <a:lnTo>
                      <a:pt x="6" y="30"/>
                    </a:lnTo>
                    <a:lnTo>
                      <a:pt x="8" y="33"/>
                    </a:lnTo>
                    <a:lnTo>
                      <a:pt x="8" y="35"/>
                    </a:lnTo>
                    <a:lnTo>
                      <a:pt x="8" y="37"/>
                    </a:lnTo>
                    <a:lnTo>
                      <a:pt x="8" y="39"/>
                    </a:lnTo>
                    <a:lnTo>
                      <a:pt x="35" y="43"/>
                    </a:lnTo>
                    <a:lnTo>
                      <a:pt x="35" y="37"/>
                    </a:lnTo>
                    <a:lnTo>
                      <a:pt x="35" y="30"/>
                    </a:lnTo>
                    <a:lnTo>
                      <a:pt x="33" y="24"/>
                    </a:lnTo>
                    <a:lnTo>
                      <a:pt x="31" y="19"/>
                    </a:lnTo>
                    <a:lnTo>
                      <a:pt x="27" y="12"/>
                    </a:lnTo>
                    <a:lnTo>
                      <a:pt x="23" y="8"/>
                    </a:lnTo>
                    <a:lnTo>
                      <a:pt x="17" y="3"/>
                    </a:lnTo>
                    <a:lnTo>
                      <a:pt x="12" y="0"/>
                    </a:lnTo>
                    <a:lnTo>
                      <a:pt x="0" y="2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59" name="Freeform 469"/>
              <p:cNvSpPr>
                <a:spLocks/>
              </p:cNvSpPr>
              <p:nvPr/>
            </p:nvSpPr>
            <p:spPr bwMode="auto">
              <a:xfrm>
                <a:off x="4762" y="2124"/>
                <a:ext cx="27" cy="11"/>
              </a:xfrm>
              <a:custGeom>
                <a:avLst/>
                <a:gdLst>
                  <a:gd name="T0" fmla="*/ 0 w 83"/>
                  <a:gd name="T1" fmla="*/ 0 h 32"/>
                  <a:gd name="T2" fmla="*/ 0 w 83"/>
                  <a:gd name="T3" fmla="*/ 0 h 32"/>
                  <a:gd name="T4" fmla="*/ 0 w 83"/>
                  <a:gd name="T5" fmla="*/ 0 h 32"/>
                  <a:gd name="T6" fmla="*/ 0 w 83"/>
                  <a:gd name="T7" fmla="*/ 0 h 32"/>
                  <a:gd name="T8" fmla="*/ 0 w 83"/>
                  <a:gd name="T9" fmla="*/ 0 h 32"/>
                  <a:gd name="T10" fmla="*/ 0 w 83"/>
                  <a:gd name="T11" fmla="*/ 0 h 32"/>
                  <a:gd name="T12" fmla="*/ 0 w 83"/>
                  <a:gd name="T13" fmla="*/ 0 h 32"/>
                  <a:gd name="T14" fmla="*/ 0 w 83"/>
                  <a:gd name="T15" fmla="*/ 0 h 32"/>
                  <a:gd name="T16" fmla="*/ 0 w 83"/>
                  <a:gd name="T17" fmla="*/ 0 h 32"/>
                  <a:gd name="T18" fmla="*/ 0 w 83"/>
                  <a:gd name="T19" fmla="*/ 0 h 32"/>
                  <a:gd name="T20" fmla="*/ 0 w 83"/>
                  <a:gd name="T21" fmla="*/ 0 h 32"/>
                  <a:gd name="T22" fmla="*/ 0 w 83"/>
                  <a:gd name="T23" fmla="*/ 0 h 32"/>
                  <a:gd name="T24" fmla="*/ 0 w 83"/>
                  <a:gd name="T25" fmla="*/ 0 h 32"/>
                  <a:gd name="T26" fmla="*/ 0 w 83"/>
                  <a:gd name="T27" fmla="*/ 0 h 32"/>
                  <a:gd name="T28" fmla="*/ 0 w 83"/>
                  <a:gd name="T29" fmla="*/ 0 h 32"/>
                  <a:gd name="T30" fmla="*/ 0 w 83"/>
                  <a:gd name="T31" fmla="*/ 0 h 32"/>
                  <a:gd name="T32" fmla="*/ 0 w 83"/>
                  <a:gd name="T33" fmla="*/ 0 h 32"/>
                  <a:gd name="T34" fmla="*/ 0 w 83"/>
                  <a:gd name="T35" fmla="*/ 0 h 32"/>
                  <a:gd name="T36" fmla="*/ 0 w 83"/>
                  <a:gd name="T37" fmla="*/ 0 h 32"/>
                  <a:gd name="T38" fmla="*/ 0 w 83"/>
                  <a:gd name="T39" fmla="*/ 0 h 32"/>
                  <a:gd name="T40" fmla="*/ 0 w 83"/>
                  <a:gd name="T41" fmla="*/ 0 h 32"/>
                  <a:gd name="T42" fmla="*/ 0 w 83"/>
                  <a:gd name="T43" fmla="*/ 0 h 32"/>
                  <a:gd name="T44" fmla="*/ 0 w 83"/>
                  <a:gd name="T45" fmla="*/ 0 h 32"/>
                  <a:gd name="T46" fmla="*/ 0 w 83"/>
                  <a:gd name="T47" fmla="*/ 0 h 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3"/>
                  <a:gd name="T73" fmla="*/ 0 h 32"/>
                  <a:gd name="T74" fmla="*/ 83 w 83"/>
                  <a:gd name="T75" fmla="*/ 32 h 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3" h="32">
                    <a:moveTo>
                      <a:pt x="8" y="29"/>
                    </a:moveTo>
                    <a:lnTo>
                      <a:pt x="7" y="29"/>
                    </a:lnTo>
                    <a:lnTo>
                      <a:pt x="15" y="28"/>
                    </a:lnTo>
                    <a:lnTo>
                      <a:pt x="23" y="27"/>
                    </a:lnTo>
                    <a:lnTo>
                      <a:pt x="33" y="25"/>
                    </a:lnTo>
                    <a:lnTo>
                      <a:pt x="41" y="25"/>
                    </a:lnTo>
                    <a:lnTo>
                      <a:pt x="49" y="27"/>
                    </a:lnTo>
                    <a:lnTo>
                      <a:pt x="57" y="28"/>
                    </a:lnTo>
                    <a:lnTo>
                      <a:pt x="64" y="29"/>
                    </a:lnTo>
                    <a:lnTo>
                      <a:pt x="71" y="32"/>
                    </a:lnTo>
                    <a:lnTo>
                      <a:pt x="83" y="9"/>
                    </a:lnTo>
                    <a:lnTo>
                      <a:pt x="73" y="5"/>
                    </a:lnTo>
                    <a:lnTo>
                      <a:pt x="62" y="2"/>
                    </a:lnTo>
                    <a:lnTo>
                      <a:pt x="53" y="0"/>
                    </a:lnTo>
                    <a:lnTo>
                      <a:pt x="42" y="0"/>
                    </a:lnTo>
                    <a:lnTo>
                      <a:pt x="31" y="0"/>
                    </a:lnTo>
                    <a:lnTo>
                      <a:pt x="20" y="1"/>
                    </a:lnTo>
                    <a:lnTo>
                      <a:pt x="11" y="2"/>
                    </a:lnTo>
                    <a:lnTo>
                      <a:pt x="1" y="4"/>
                    </a:lnTo>
                    <a:lnTo>
                      <a:pt x="0" y="4"/>
                    </a:lnTo>
                    <a:lnTo>
                      <a:pt x="1" y="4"/>
                    </a:lnTo>
                    <a:lnTo>
                      <a:pt x="0" y="4"/>
                    </a:lnTo>
                    <a:lnTo>
                      <a:pt x="8" y="2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60" name="Freeform 470"/>
              <p:cNvSpPr>
                <a:spLocks/>
              </p:cNvSpPr>
              <p:nvPr/>
            </p:nvSpPr>
            <p:spPr bwMode="auto">
              <a:xfrm>
                <a:off x="4755" y="2125"/>
                <a:ext cx="9" cy="11"/>
              </a:xfrm>
              <a:custGeom>
                <a:avLst/>
                <a:gdLst>
                  <a:gd name="T0" fmla="*/ 0 w 27"/>
                  <a:gd name="T1" fmla="*/ 0 h 32"/>
                  <a:gd name="T2" fmla="*/ 0 w 27"/>
                  <a:gd name="T3" fmla="*/ 0 h 32"/>
                  <a:gd name="T4" fmla="*/ 0 w 27"/>
                  <a:gd name="T5" fmla="*/ 0 h 32"/>
                  <a:gd name="T6" fmla="*/ 0 w 27"/>
                  <a:gd name="T7" fmla="*/ 0 h 32"/>
                  <a:gd name="T8" fmla="*/ 0 w 27"/>
                  <a:gd name="T9" fmla="*/ 0 h 32"/>
                  <a:gd name="T10" fmla="*/ 0 w 27"/>
                  <a:gd name="T11" fmla="*/ 0 h 32"/>
                  <a:gd name="T12" fmla="*/ 0 w 27"/>
                  <a:gd name="T13" fmla="*/ 0 h 32"/>
                  <a:gd name="T14" fmla="*/ 0 w 27"/>
                  <a:gd name="T15" fmla="*/ 0 h 32"/>
                  <a:gd name="T16" fmla="*/ 0 w 27"/>
                  <a:gd name="T17" fmla="*/ 0 h 32"/>
                  <a:gd name="T18" fmla="*/ 0 w 27"/>
                  <a:gd name="T19" fmla="*/ 0 h 32"/>
                  <a:gd name="T20" fmla="*/ 0 w 27"/>
                  <a:gd name="T21" fmla="*/ 0 h 32"/>
                  <a:gd name="T22" fmla="*/ 0 w 27"/>
                  <a:gd name="T23" fmla="*/ 0 h 32"/>
                  <a:gd name="T24" fmla="*/ 0 w 27"/>
                  <a:gd name="T25" fmla="*/ 0 h 32"/>
                  <a:gd name="T26" fmla="*/ 0 w 27"/>
                  <a:gd name="T27" fmla="*/ 0 h 32"/>
                  <a:gd name="T28" fmla="*/ 0 w 27"/>
                  <a:gd name="T29" fmla="*/ 0 h 32"/>
                  <a:gd name="T30" fmla="*/ 0 w 27"/>
                  <a:gd name="T31" fmla="*/ 0 h 32"/>
                  <a:gd name="T32" fmla="*/ 0 w 27"/>
                  <a:gd name="T33" fmla="*/ 0 h 32"/>
                  <a:gd name="T34" fmla="*/ 0 w 27"/>
                  <a:gd name="T35" fmla="*/ 0 h 32"/>
                  <a:gd name="T36" fmla="*/ 0 w 27"/>
                  <a:gd name="T37" fmla="*/ 0 h 32"/>
                  <a:gd name="T38" fmla="*/ 0 w 27"/>
                  <a:gd name="T39" fmla="*/ 0 h 32"/>
                  <a:gd name="T40" fmla="*/ 0 w 27"/>
                  <a:gd name="T41" fmla="*/ 0 h 32"/>
                  <a:gd name="T42" fmla="*/ 0 w 27"/>
                  <a:gd name="T43" fmla="*/ 0 h 32"/>
                  <a:gd name="T44" fmla="*/ 0 w 27"/>
                  <a:gd name="T45" fmla="*/ 0 h 32"/>
                  <a:gd name="T46" fmla="*/ 0 w 27"/>
                  <a:gd name="T47" fmla="*/ 0 h 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32"/>
                  <a:gd name="T74" fmla="*/ 27 w 27"/>
                  <a:gd name="T75" fmla="*/ 32 h 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32">
                    <a:moveTo>
                      <a:pt x="1" y="31"/>
                    </a:moveTo>
                    <a:lnTo>
                      <a:pt x="10" y="29"/>
                    </a:lnTo>
                    <a:lnTo>
                      <a:pt x="12" y="29"/>
                    </a:lnTo>
                    <a:lnTo>
                      <a:pt x="14" y="28"/>
                    </a:lnTo>
                    <a:lnTo>
                      <a:pt x="15" y="28"/>
                    </a:lnTo>
                    <a:lnTo>
                      <a:pt x="18" y="27"/>
                    </a:lnTo>
                    <a:lnTo>
                      <a:pt x="22" y="27"/>
                    </a:lnTo>
                    <a:lnTo>
                      <a:pt x="24" y="25"/>
                    </a:lnTo>
                    <a:lnTo>
                      <a:pt x="27" y="25"/>
                    </a:lnTo>
                    <a:lnTo>
                      <a:pt x="19" y="0"/>
                    </a:lnTo>
                    <a:lnTo>
                      <a:pt x="16" y="1"/>
                    </a:lnTo>
                    <a:lnTo>
                      <a:pt x="15" y="1"/>
                    </a:lnTo>
                    <a:lnTo>
                      <a:pt x="14" y="2"/>
                    </a:lnTo>
                    <a:lnTo>
                      <a:pt x="10" y="2"/>
                    </a:lnTo>
                    <a:lnTo>
                      <a:pt x="7" y="4"/>
                    </a:lnTo>
                    <a:lnTo>
                      <a:pt x="4" y="4"/>
                    </a:lnTo>
                    <a:lnTo>
                      <a:pt x="3" y="5"/>
                    </a:lnTo>
                    <a:lnTo>
                      <a:pt x="0" y="5"/>
                    </a:lnTo>
                    <a:lnTo>
                      <a:pt x="8" y="5"/>
                    </a:lnTo>
                    <a:lnTo>
                      <a:pt x="1" y="31"/>
                    </a:lnTo>
                    <a:lnTo>
                      <a:pt x="5" y="32"/>
                    </a:lnTo>
                    <a:lnTo>
                      <a:pt x="10" y="29"/>
                    </a:lnTo>
                    <a:lnTo>
                      <a:pt x="1" y="3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61" name="Freeform 471"/>
              <p:cNvSpPr>
                <a:spLocks/>
              </p:cNvSpPr>
              <p:nvPr/>
            </p:nvSpPr>
            <p:spPr bwMode="auto">
              <a:xfrm>
                <a:off x="4750" y="2126"/>
                <a:ext cx="8" cy="10"/>
              </a:xfrm>
              <a:custGeom>
                <a:avLst/>
                <a:gdLst>
                  <a:gd name="T0" fmla="*/ 0 w 23"/>
                  <a:gd name="T1" fmla="*/ 0 h 29"/>
                  <a:gd name="T2" fmla="*/ 0 w 23"/>
                  <a:gd name="T3" fmla="*/ 0 h 29"/>
                  <a:gd name="T4" fmla="*/ 0 w 23"/>
                  <a:gd name="T5" fmla="*/ 0 h 29"/>
                  <a:gd name="T6" fmla="*/ 0 w 23"/>
                  <a:gd name="T7" fmla="*/ 0 h 29"/>
                  <a:gd name="T8" fmla="*/ 0 w 23"/>
                  <a:gd name="T9" fmla="*/ 0 h 29"/>
                  <a:gd name="T10" fmla="*/ 0 w 23"/>
                  <a:gd name="T11" fmla="*/ 0 h 29"/>
                  <a:gd name="T12" fmla="*/ 0 w 23"/>
                  <a:gd name="T13" fmla="*/ 0 h 29"/>
                  <a:gd name="T14" fmla="*/ 0 w 23"/>
                  <a:gd name="T15" fmla="*/ 0 h 29"/>
                  <a:gd name="T16" fmla="*/ 0 w 23"/>
                  <a:gd name="T17" fmla="*/ 0 h 29"/>
                  <a:gd name="T18" fmla="*/ 0 w 23"/>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9"/>
                  <a:gd name="T32" fmla="*/ 23 w 23"/>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9">
                    <a:moveTo>
                      <a:pt x="0" y="19"/>
                    </a:moveTo>
                    <a:lnTo>
                      <a:pt x="7" y="26"/>
                    </a:lnTo>
                    <a:lnTo>
                      <a:pt x="16" y="29"/>
                    </a:lnTo>
                    <a:lnTo>
                      <a:pt x="23" y="3"/>
                    </a:lnTo>
                    <a:lnTo>
                      <a:pt x="15" y="0"/>
                    </a:lnTo>
                    <a:lnTo>
                      <a:pt x="22" y="6"/>
                    </a:lnTo>
                    <a:lnTo>
                      <a:pt x="0" y="19"/>
                    </a:lnTo>
                    <a:lnTo>
                      <a:pt x="3" y="23"/>
                    </a:lnTo>
                    <a:lnTo>
                      <a:pt x="7" y="26"/>
                    </a:lnTo>
                    <a:lnTo>
                      <a:pt x="0" y="1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62" name="Freeform 472"/>
              <p:cNvSpPr>
                <a:spLocks/>
              </p:cNvSpPr>
              <p:nvPr/>
            </p:nvSpPr>
            <p:spPr bwMode="auto">
              <a:xfrm>
                <a:off x="4748" y="2111"/>
                <a:ext cx="10" cy="21"/>
              </a:xfrm>
              <a:custGeom>
                <a:avLst/>
                <a:gdLst>
                  <a:gd name="T0" fmla="*/ 0 w 29"/>
                  <a:gd name="T1" fmla="*/ 0 h 65"/>
                  <a:gd name="T2" fmla="*/ 0 w 29"/>
                  <a:gd name="T3" fmla="*/ 0 h 65"/>
                  <a:gd name="T4" fmla="*/ 0 w 29"/>
                  <a:gd name="T5" fmla="*/ 0 h 65"/>
                  <a:gd name="T6" fmla="*/ 0 w 29"/>
                  <a:gd name="T7" fmla="*/ 0 h 65"/>
                  <a:gd name="T8" fmla="*/ 0 w 29"/>
                  <a:gd name="T9" fmla="*/ 0 h 65"/>
                  <a:gd name="T10" fmla="*/ 0 w 29"/>
                  <a:gd name="T11" fmla="*/ 0 h 65"/>
                  <a:gd name="T12" fmla="*/ 0 w 29"/>
                  <a:gd name="T13" fmla="*/ 0 h 65"/>
                  <a:gd name="T14" fmla="*/ 0 w 29"/>
                  <a:gd name="T15" fmla="*/ 0 h 65"/>
                  <a:gd name="T16" fmla="*/ 0 w 29"/>
                  <a:gd name="T17" fmla="*/ 0 h 65"/>
                  <a:gd name="T18" fmla="*/ 0 w 29"/>
                  <a:gd name="T19" fmla="*/ 0 h 65"/>
                  <a:gd name="T20" fmla="*/ 0 w 29"/>
                  <a:gd name="T21" fmla="*/ 0 h 65"/>
                  <a:gd name="T22" fmla="*/ 0 w 29"/>
                  <a:gd name="T23" fmla="*/ 0 h 65"/>
                  <a:gd name="T24" fmla="*/ 0 w 29"/>
                  <a:gd name="T25" fmla="*/ 0 h 65"/>
                  <a:gd name="T26" fmla="*/ 0 w 29"/>
                  <a:gd name="T27" fmla="*/ 0 h 65"/>
                  <a:gd name="T28" fmla="*/ 0 w 29"/>
                  <a:gd name="T29" fmla="*/ 0 h 65"/>
                  <a:gd name="T30" fmla="*/ 0 w 29"/>
                  <a:gd name="T31" fmla="*/ 0 h 65"/>
                  <a:gd name="T32" fmla="*/ 0 w 29"/>
                  <a:gd name="T33" fmla="*/ 0 h 65"/>
                  <a:gd name="T34" fmla="*/ 0 w 29"/>
                  <a:gd name="T35" fmla="*/ 0 h 65"/>
                  <a:gd name="T36" fmla="*/ 0 w 29"/>
                  <a:gd name="T37" fmla="*/ 0 h 65"/>
                  <a:gd name="T38" fmla="*/ 0 w 29"/>
                  <a:gd name="T39" fmla="*/ 0 h 65"/>
                  <a:gd name="T40" fmla="*/ 0 w 29"/>
                  <a:gd name="T41" fmla="*/ 0 h 65"/>
                  <a:gd name="T42" fmla="*/ 0 w 29"/>
                  <a:gd name="T43" fmla="*/ 0 h 65"/>
                  <a:gd name="T44" fmla="*/ 0 w 29"/>
                  <a:gd name="T45" fmla="*/ 0 h 65"/>
                  <a:gd name="T46" fmla="*/ 0 w 29"/>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
                  <a:gd name="T73" fmla="*/ 0 h 65"/>
                  <a:gd name="T74" fmla="*/ 29 w 29"/>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 h="65">
                    <a:moveTo>
                      <a:pt x="15" y="26"/>
                    </a:moveTo>
                    <a:lnTo>
                      <a:pt x="3" y="14"/>
                    </a:lnTo>
                    <a:lnTo>
                      <a:pt x="3" y="19"/>
                    </a:lnTo>
                    <a:lnTo>
                      <a:pt x="3" y="23"/>
                    </a:lnTo>
                    <a:lnTo>
                      <a:pt x="2" y="30"/>
                    </a:lnTo>
                    <a:lnTo>
                      <a:pt x="2" y="36"/>
                    </a:lnTo>
                    <a:lnTo>
                      <a:pt x="0" y="42"/>
                    </a:lnTo>
                    <a:lnTo>
                      <a:pt x="2" y="50"/>
                    </a:lnTo>
                    <a:lnTo>
                      <a:pt x="3" y="59"/>
                    </a:lnTo>
                    <a:lnTo>
                      <a:pt x="7" y="65"/>
                    </a:lnTo>
                    <a:lnTo>
                      <a:pt x="29" y="52"/>
                    </a:lnTo>
                    <a:lnTo>
                      <a:pt x="27" y="49"/>
                    </a:lnTo>
                    <a:lnTo>
                      <a:pt x="27" y="46"/>
                    </a:lnTo>
                    <a:lnTo>
                      <a:pt x="27" y="42"/>
                    </a:lnTo>
                    <a:lnTo>
                      <a:pt x="27" y="37"/>
                    </a:lnTo>
                    <a:lnTo>
                      <a:pt x="27" y="33"/>
                    </a:lnTo>
                    <a:lnTo>
                      <a:pt x="29" y="26"/>
                    </a:lnTo>
                    <a:lnTo>
                      <a:pt x="29" y="19"/>
                    </a:lnTo>
                    <a:lnTo>
                      <a:pt x="29" y="13"/>
                    </a:lnTo>
                    <a:lnTo>
                      <a:pt x="17" y="0"/>
                    </a:lnTo>
                    <a:lnTo>
                      <a:pt x="29" y="13"/>
                    </a:lnTo>
                    <a:lnTo>
                      <a:pt x="29" y="2"/>
                    </a:lnTo>
                    <a:lnTo>
                      <a:pt x="17" y="0"/>
                    </a:lnTo>
                    <a:lnTo>
                      <a:pt x="15"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63" name="Freeform 473"/>
              <p:cNvSpPr>
                <a:spLocks/>
              </p:cNvSpPr>
              <p:nvPr/>
            </p:nvSpPr>
            <p:spPr bwMode="auto">
              <a:xfrm>
                <a:off x="4658" y="2105"/>
                <a:ext cx="96" cy="14"/>
              </a:xfrm>
              <a:custGeom>
                <a:avLst/>
                <a:gdLst>
                  <a:gd name="T0" fmla="*/ 0 w 287"/>
                  <a:gd name="T1" fmla="*/ 0 h 43"/>
                  <a:gd name="T2" fmla="*/ 0 w 287"/>
                  <a:gd name="T3" fmla="*/ 0 h 43"/>
                  <a:gd name="T4" fmla="*/ 0 w 287"/>
                  <a:gd name="T5" fmla="*/ 0 h 43"/>
                  <a:gd name="T6" fmla="*/ 0 w 287"/>
                  <a:gd name="T7" fmla="*/ 0 h 43"/>
                  <a:gd name="T8" fmla="*/ 0 w 287"/>
                  <a:gd name="T9" fmla="*/ 0 h 43"/>
                  <a:gd name="T10" fmla="*/ 0 w 287"/>
                  <a:gd name="T11" fmla="*/ 0 h 43"/>
                  <a:gd name="T12" fmla="*/ 0 w 287"/>
                  <a:gd name="T13" fmla="*/ 0 h 43"/>
                  <a:gd name="T14" fmla="*/ 0 w 287"/>
                  <a:gd name="T15" fmla="*/ 0 h 43"/>
                  <a:gd name="T16" fmla="*/ 0 w 287"/>
                  <a:gd name="T17" fmla="*/ 0 h 43"/>
                  <a:gd name="T18" fmla="*/ 0 w 287"/>
                  <a:gd name="T19" fmla="*/ 0 h 43"/>
                  <a:gd name="T20" fmla="*/ 0 w 287"/>
                  <a:gd name="T21" fmla="*/ 0 h 43"/>
                  <a:gd name="T22" fmla="*/ 0 w 287"/>
                  <a:gd name="T23" fmla="*/ 0 h 43"/>
                  <a:gd name="T24" fmla="*/ 0 w 287"/>
                  <a:gd name="T25" fmla="*/ 0 h 43"/>
                  <a:gd name="T26" fmla="*/ 0 w 287"/>
                  <a:gd name="T27" fmla="*/ 0 h 43"/>
                  <a:gd name="T28" fmla="*/ 0 w 287"/>
                  <a:gd name="T29" fmla="*/ 0 h 43"/>
                  <a:gd name="T30" fmla="*/ 0 w 287"/>
                  <a:gd name="T31" fmla="*/ 0 h 43"/>
                  <a:gd name="T32" fmla="*/ 0 w 287"/>
                  <a:gd name="T33" fmla="*/ 0 h 43"/>
                  <a:gd name="T34" fmla="*/ 0 w 287"/>
                  <a:gd name="T35" fmla="*/ 0 h 43"/>
                  <a:gd name="T36" fmla="*/ 0 w 287"/>
                  <a:gd name="T37" fmla="*/ 0 h 43"/>
                  <a:gd name="T38" fmla="*/ 0 w 287"/>
                  <a:gd name="T39" fmla="*/ 0 h 43"/>
                  <a:gd name="T40" fmla="*/ 0 w 287"/>
                  <a:gd name="T41" fmla="*/ 0 h 43"/>
                  <a:gd name="T42" fmla="*/ 0 w 287"/>
                  <a:gd name="T43" fmla="*/ 0 h 43"/>
                  <a:gd name="T44" fmla="*/ 0 w 287"/>
                  <a:gd name="T45" fmla="*/ 0 h 43"/>
                  <a:gd name="T46" fmla="*/ 0 w 287"/>
                  <a:gd name="T47" fmla="*/ 0 h 43"/>
                  <a:gd name="T48" fmla="*/ 0 w 287"/>
                  <a:gd name="T49" fmla="*/ 0 h 43"/>
                  <a:gd name="T50" fmla="*/ 0 w 287"/>
                  <a:gd name="T51" fmla="*/ 0 h 43"/>
                  <a:gd name="T52" fmla="*/ 0 w 287"/>
                  <a:gd name="T53" fmla="*/ 0 h 43"/>
                  <a:gd name="T54" fmla="*/ 0 w 287"/>
                  <a:gd name="T55" fmla="*/ 0 h 43"/>
                  <a:gd name="T56" fmla="*/ 0 w 287"/>
                  <a:gd name="T57" fmla="*/ 0 h 43"/>
                  <a:gd name="T58" fmla="*/ 0 w 287"/>
                  <a:gd name="T59" fmla="*/ 0 h 43"/>
                  <a:gd name="T60" fmla="*/ 0 w 287"/>
                  <a:gd name="T61" fmla="*/ 0 h 43"/>
                  <a:gd name="T62" fmla="*/ 0 w 287"/>
                  <a:gd name="T63" fmla="*/ 0 h 43"/>
                  <a:gd name="T64" fmla="*/ 0 w 287"/>
                  <a:gd name="T65" fmla="*/ 0 h 43"/>
                  <a:gd name="T66" fmla="*/ 0 w 287"/>
                  <a:gd name="T67" fmla="*/ 0 h 43"/>
                  <a:gd name="T68" fmla="*/ 0 w 287"/>
                  <a:gd name="T69" fmla="*/ 0 h 43"/>
                  <a:gd name="T70" fmla="*/ 0 w 287"/>
                  <a:gd name="T71" fmla="*/ 0 h 43"/>
                  <a:gd name="T72" fmla="*/ 0 w 287"/>
                  <a:gd name="T73" fmla="*/ 0 h 43"/>
                  <a:gd name="T74" fmla="*/ 0 w 287"/>
                  <a:gd name="T75" fmla="*/ 0 h 43"/>
                  <a:gd name="T76" fmla="*/ 0 w 287"/>
                  <a:gd name="T77" fmla="*/ 0 h 43"/>
                  <a:gd name="T78" fmla="*/ 0 w 287"/>
                  <a:gd name="T79" fmla="*/ 0 h 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7"/>
                  <a:gd name="T121" fmla="*/ 0 h 43"/>
                  <a:gd name="T122" fmla="*/ 287 w 287"/>
                  <a:gd name="T123" fmla="*/ 43 h 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7" h="43">
                    <a:moveTo>
                      <a:pt x="2" y="25"/>
                    </a:moveTo>
                    <a:lnTo>
                      <a:pt x="0" y="25"/>
                    </a:lnTo>
                    <a:lnTo>
                      <a:pt x="18" y="28"/>
                    </a:lnTo>
                    <a:lnTo>
                      <a:pt x="37" y="30"/>
                    </a:lnTo>
                    <a:lnTo>
                      <a:pt x="55" y="31"/>
                    </a:lnTo>
                    <a:lnTo>
                      <a:pt x="72" y="32"/>
                    </a:lnTo>
                    <a:lnTo>
                      <a:pt x="91" y="35"/>
                    </a:lnTo>
                    <a:lnTo>
                      <a:pt x="109" y="35"/>
                    </a:lnTo>
                    <a:lnTo>
                      <a:pt x="128" y="36"/>
                    </a:lnTo>
                    <a:lnTo>
                      <a:pt x="146" y="36"/>
                    </a:lnTo>
                    <a:lnTo>
                      <a:pt x="163" y="38"/>
                    </a:lnTo>
                    <a:lnTo>
                      <a:pt x="181" y="38"/>
                    </a:lnTo>
                    <a:lnTo>
                      <a:pt x="198" y="39"/>
                    </a:lnTo>
                    <a:lnTo>
                      <a:pt x="217" y="39"/>
                    </a:lnTo>
                    <a:lnTo>
                      <a:pt x="234" y="40"/>
                    </a:lnTo>
                    <a:lnTo>
                      <a:pt x="251" y="42"/>
                    </a:lnTo>
                    <a:lnTo>
                      <a:pt x="269" y="42"/>
                    </a:lnTo>
                    <a:lnTo>
                      <a:pt x="285" y="43"/>
                    </a:lnTo>
                    <a:lnTo>
                      <a:pt x="287" y="17"/>
                    </a:lnTo>
                    <a:lnTo>
                      <a:pt x="270" y="16"/>
                    </a:lnTo>
                    <a:lnTo>
                      <a:pt x="253" y="15"/>
                    </a:lnTo>
                    <a:lnTo>
                      <a:pt x="235" y="15"/>
                    </a:lnTo>
                    <a:lnTo>
                      <a:pt x="217" y="13"/>
                    </a:lnTo>
                    <a:lnTo>
                      <a:pt x="200" y="12"/>
                    </a:lnTo>
                    <a:lnTo>
                      <a:pt x="182" y="12"/>
                    </a:lnTo>
                    <a:lnTo>
                      <a:pt x="165" y="12"/>
                    </a:lnTo>
                    <a:lnTo>
                      <a:pt x="147" y="11"/>
                    </a:lnTo>
                    <a:lnTo>
                      <a:pt x="128" y="11"/>
                    </a:lnTo>
                    <a:lnTo>
                      <a:pt x="110" y="9"/>
                    </a:lnTo>
                    <a:lnTo>
                      <a:pt x="93" y="8"/>
                    </a:lnTo>
                    <a:lnTo>
                      <a:pt x="75" y="7"/>
                    </a:lnTo>
                    <a:lnTo>
                      <a:pt x="56" y="5"/>
                    </a:lnTo>
                    <a:lnTo>
                      <a:pt x="40" y="4"/>
                    </a:lnTo>
                    <a:lnTo>
                      <a:pt x="21" y="2"/>
                    </a:lnTo>
                    <a:lnTo>
                      <a:pt x="5" y="0"/>
                    </a:lnTo>
                    <a:lnTo>
                      <a:pt x="3" y="0"/>
                    </a:lnTo>
                    <a:lnTo>
                      <a:pt x="5" y="0"/>
                    </a:lnTo>
                    <a:lnTo>
                      <a:pt x="3" y="0"/>
                    </a:lnTo>
                    <a:lnTo>
                      <a:pt x="2"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64" name="Freeform 474"/>
              <p:cNvSpPr>
                <a:spLocks/>
              </p:cNvSpPr>
              <p:nvPr/>
            </p:nvSpPr>
            <p:spPr bwMode="auto">
              <a:xfrm>
                <a:off x="4560" y="2101"/>
                <a:ext cx="99" cy="12"/>
              </a:xfrm>
              <a:custGeom>
                <a:avLst/>
                <a:gdLst>
                  <a:gd name="T0" fmla="*/ 0 w 298"/>
                  <a:gd name="T1" fmla="*/ 0 h 36"/>
                  <a:gd name="T2" fmla="*/ 0 w 298"/>
                  <a:gd name="T3" fmla="*/ 0 h 36"/>
                  <a:gd name="T4" fmla="*/ 0 w 298"/>
                  <a:gd name="T5" fmla="*/ 0 h 36"/>
                  <a:gd name="T6" fmla="*/ 0 w 298"/>
                  <a:gd name="T7" fmla="*/ 0 h 36"/>
                  <a:gd name="T8" fmla="*/ 0 w 298"/>
                  <a:gd name="T9" fmla="*/ 0 h 36"/>
                  <a:gd name="T10" fmla="*/ 0 w 298"/>
                  <a:gd name="T11" fmla="*/ 0 h 36"/>
                  <a:gd name="T12" fmla="*/ 0 w 298"/>
                  <a:gd name="T13" fmla="*/ 0 h 36"/>
                  <a:gd name="T14" fmla="*/ 0 w 298"/>
                  <a:gd name="T15" fmla="*/ 0 h 36"/>
                  <a:gd name="T16" fmla="*/ 0 w 298"/>
                  <a:gd name="T17" fmla="*/ 0 h 36"/>
                  <a:gd name="T18" fmla="*/ 0 w 298"/>
                  <a:gd name="T19" fmla="*/ 0 h 36"/>
                  <a:gd name="T20" fmla="*/ 0 w 298"/>
                  <a:gd name="T21" fmla="*/ 0 h 36"/>
                  <a:gd name="T22" fmla="*/ 0 w 298"/>
                  <a:gd name="T23" fmla="*/ 0 h 36"/>
                  <a:gd name="T24" fmla="*/ 0 w 298"/>
                  <a:gd name="T25" fmla="*/ 0 h 36"/>
                  <a:gd name="T26" fmla="*/ 0 w 298"/>
                  <a:gd name="T27" fmla="*/ 0 h 36"/>
                  <a:gd name="T28" fmla="*/ 0 w 298"/>
                  <a:gd name="T29" fmla="*/ 0 h 36"/>
                  <a:gd name="T30" fmla="*/ 0 w 298"/>
                  <a:gd name="T31" fmla="*/ 0 h 36"/>
                  <a:gd name="T32" fmla="*/ 0 w 298"/>
                  <a:gd name="T33" fmla="*/ 0 h 36"/>
                  <a:gd name="T34" fmla="*/ 0 w 298"/>
                  <a:gd name="T35" fmla="*/ 0 h 36"/>
                  <a:gd name="T36" fmla="*/ 0 w 298"/>
                  <a:gd name="T37" fmla="*/ 0 h 36"/>
                  <a:gd name="T38" fmla="*/ 0 w 298"/>
                  <a:gd name="T39" fmla="*/ 0 h 36"/>
                  <a:gd name="T40" fmla="*/ 0 w 298"/>
                  <a:gd name="T41" fmla="*/ 0 h 36"/>
                  <a:gd name="T42" fmla="*/ 0 w 298"/>
                  <a:gd name="T43" fmla="*/ 0 h 36"/>
                  <a:gd name="T44" fmla="*/ 0 w 298"/>
                  <a:gd name="T45" fmla="*/ 0 h 36"/>
                  <a:gd name="T46" fmla="*/ 0 w 298"/>
                  <a:gd name="T47" fmla="*/ 0 h 36"/>
                  <a:gd name="T48" fmla="*/ 0 w 298"/>
                  <a:gd name="T49" fmla="*/ 0 h 36"/>
                  <a:gd name="T50" fmla="*/ 0 w 298"/>
                  <a:gd name="T51" fmla="*/ 0 h 36"/>
                  <a:gd name="T52" fmla="*/ 0 w 298"/>
                  <a:gd name="T53" fmla="*/ 0 h 36"/>
                  <a:gd name="T54" fmla="*/ 0 w 298"/>
                  <a:gd name="T55" fmla="*/ 0 h 36"/>
                  <a:gd name="T56" fmla="*/ 0 w 298"/>
                  <a:gd name="T57" fmla="*/ 0 h 36"/>
                  <a:gd name="T58" fmla="*/ 0 w 298"/>
                  <a:gd name="T59" fmla="*/ 0 h 36"/>
                  <a:gd name="T60" fmla="*/ 0 w 298"/>
                  <a:gd name="T61" fmla="*/ 0 h 36"/>
                  <a:gd name="T62" fmla="*/ 0 w 298"/>
                  <a:gd name="T63" fmla="*/ 0 h 36"/>
                  <a:gd name="T64" fmla="*/ 0 w 298"/>
                  <a:gd name="T65" fmla="*/ 0 h 36"/>
                  <a:gd name="T66" fmla="*/ 0 w 298"/>
                  <a:gd name="T67" fmla="*/ 0 h 36"/>
                  <a:gd name="T68" fmla="*/ 0 w 298"/>
                  <a:gd name="T69" fmla="*/ 0 h 36"/>
                  <a:gd name="T70" fmla="*/ 0 w 298"/>
                  <a:gd name="T71" fmla="*/ 0 h 36"/>
                  <a:gd name="T72" fmla="*/ 0 w 298"/>
                  <a:gd name="T73" fmla="*/ 0 h 36"/>
                  <a:gd name="T74" fmla="*/ 0 w 298"/>
                  <a:gd name="T75" fmla="*/ 0 h 36"/>
                  <a:gd name="T76" fmla="*/ 0 w 298"/>
                  <a:gd name="T77" fmla="*/ 0 h 36"/>
                  <a:gd name="T78" fmla="*/ 0 w 298"/>
                  <a:gd name="T79" fmla="*/ 0 h 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8"/>
                  <a:gd name="T121" fmla="*/ 0 h 36"/>
                  <a:gd name="T122" fmla="*/ 298 w 298"/>
                  <a:gd name="T123" fmla="*/ 36 h 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8" h="36">
                    <a:moveTo>
                      <a:pt x="3" y="27"/>
                    </a:moveTo>
                    <a:lnTo>
                      <a:pt x="1" y="27"/>
                    </a:lnTo>
                    <a:lnTo>
                      <a:pt x="20" y="27"/>
                    </a:lnTo>
                    <a:lnTo>
                      <a:pt x="38" y="27"/>
                    </a:lnTo>
                    <a:lnTo>
                      <a:pt x="57" y="27"/>
                    </a:lnTo>
                    <a:lnTo>
                      <a:pt x="76" y="27"/>
                    </a:lnTo>
                    <a:lnTo>
                      <a:pt x="93" y="27"/>
                    </a:lnTo>
                    <a:lnTo>
                      <a:pt x="111" y="27"/>
                    </a:lnTo>
                    <a:lnTo>
                      <a:pt x="130" y="28"/>
                    </a:lnTo>
                    <a:lnTo>
                      <a:pt x="149" y="28"/>
                    </a:lnTo>
                    <a:lnTo>
                      <a:pt x="167" y="30"/>
                    </a:lnTo>
                    <a:lnTo>
                      <a:pt x="186" y="31"/>
                    </a:lnTo>
                    <a:lnTo>
                      <a:pt x="205" y="31"/>
                    </a:lnTo>
                    <a:lnTo>
                      <a:pt x="222" y="32"/>
                    </a:lnTo>
                    <a:lnTo>
                      <a:pt x="241" y="34"/>
                    </a:lnTo>
                    <a:lnTo>
                      <a:pt x="259" y="35"/>
                    </a:lnTo>
                    <a:lnTo>
                      <a:pt x="278" y="36"/>
                    </a:lnTo>
                    <a:lnTo>
                      <a:pt x="297" y="36"/>
                    </a:lnTo>
                    <a:lnTo>
                      <a:pt x="298" y="11"/>
                    </a:lnTo>
                    <a:lnTo>
                      <a:pt x="279" y="9"/>
                    </a:lnTo>
                    <a:lnTo>
                      <a:pt x="262" y="8"/>
                    </a:lnTo>
                    <a:lnTo>
                      <a:pt x="243" y="8"/>
                    </a:lnTo>
                    <a:lnTo>
                      <a:pt x="224" y="7"/>
                    </a:lnTo>
                    <a:lnTo>
                      <a:pt x="205" y="5"/>
                    </a:lnTo>
                    <a:lnTo>
                      <a:pt x="187" y="4"/>
                    </a:lnTo>
                    <a:lnTo>
                      <a:pt x="168" y="4"/>
                    </a:lnTo>
                    <a:lnTo>
                      <a:pt x="149" y="3"/>
                    </a:lnTo>
                    <a:lnTo>
                      <a:pt x="131" y="3"/>
                    </a:lnTo>
                    <a:lnTo>
                      <a:pt x="112" y="1"/>
                    </a:lnTo>
                    <a:lnTo>
                      <a:pt x="93" y="1"/>
                    </a:lnTo>
                    <a:lnTo>
                      <a:pt x="76" y="0"/>
                    </a:lnTo>
                    <a:lnTo>
                      <a:pt x="57" y="0"/>
                    </a:lnTo>
                    <a:lnTo>
                      <a:pt x="38" y="0"/>
                    </a:lnTo>
                    <a:lnTo>
                      <a:pt x="20" y="0"/>
                    </a:lnTo>
                    <a:lnTo>
                      <a:pt x="1" y="0"/>
                    </a:lnTo>
                    <a:lnTo>
                      <a:pt x="0" y="0"/>
                    </a:lnTo>
                    <a:lnTo>
                      <a:pt x="1" y="0"/>
                    </a:lnTo>
                    <a:lnTo>
                      <a:pt x="0" y="0"/>
                    </a:lnTo>
                    <a:lnTo>
                      <a:pt x="3"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65" name="Freeform 475"/>
              <p:cNvSpPr>
                <a:spLocks/>
              </p:cNvSpPr>
              <p:nvPr/>
            </p:nvSpPr>
            <p:spPr bwMode="auto">
              <a:xfrm>
                <a:off x="4515" y="2101"/>
                <a:ext cx="46" cy="11"/>
              </a:xfrm>
              <a:custGeom>
                <a:avLst/>
                <a:gdLst>
                  <a:gd name="T0" fmla="*/ 0 w 137"/>
                  <a:gd name="T1" fmla="*/ 0 h 31"/>
                  <a:gd name="T2" fmla="*/ 0 w 137"/>
                  <a:gd name="T3" fmla="*/ 0 h 31"/>
                  <a:gd name="T4" fmla="*/ 0 w 137"/>
                  <a:gd name="T5" fmla="*/ 0 h 31"/>
                  <a:gd name="T6" fmla="*/ 0 w 137"/>
                  <a:gd name="T7" fmla="*/ 0 h 31"/>
                  <a:gd name="T8" fmla="*/ 0 w 137"/>
                  <a:gd name="T9" fmla="*/ 0 h 31"/>
                  <a:gd name="T10" fmla="*/ 0 w 137"/>
                  <a:gd name="T11" fmla="*/ 0 h 31"/>
                  <a:gd name="T12" fmla="*/ 0 w 137"/>
                  <a:gd name="T13" fmla="*/ 0 h 31"/>
                  <a:gd name="T14" fmla="*/ 0 w 137"/>
                  <a:gd name="T15" fmla="*/ 0 h 31"/>
                  <a:gd name="T16" fmla="*/ 0 w 137"/>
                  <a:gd name="T17" fmla="*/ 0 h 31"/>
                  <a:gd name="T18" fmla="*/ 0 w 137"/>
                  <a:gd name="T19" fmla="*/ 0 h 31"/>
                  <a:gd name="T20" fmla="*/ 0 w 137"/>
                  <a:gd name="T21" fmla="*/ 0 h 31"/>
                  <a:gd name="T22" fmla="*/ 0 w 137"/>
                  <a:gd name="T23" fmla="*/ 0 h 31"/>
                  <a:gd name="T24" fmla="*/ 0 w 137"/>
                  <a:gd name="T25" fmla="*/ 0 h 31"/>
                  <a:gd name="T26" fmla="*/ 0 w 137"/>
                  <a:gd name="T27" fmla="*/ 0 h 31"/>
                  <a:gd name="T28" fmla="*/ 0 w 137"/>
                  <a:gd name="T29" fmla="*/ 0 h 31"/>
                  <a:gd name="T30" fmla="*/ 0 w 137"/>
                  <a:gd name="T31" fmla="*/ 0 h 31"/>
                  <a:gd name="T32" fmla="*/ 0 w 137"/>
                  <a:gd name="T33" fmla="*/ 0 h 31"/>
                  <a:gd name="T34" fmla="*/ 0 w 137"/>
                  <a:gd name="T35" fmla="*/ 0 h 31"/>
                  <a:gd name="T36" fmla="*/ 0 w 137"/>
                  <a:gd name="T37" fmla="*/ 0 h 31"/>
                  <a:gd name="T38" fmla="*/ 0 w 137"/>
                  <a:gd name="T39" fmla="*/ 0 h 31"/>
                  <a:gd name="T40" fmla="*/ 0 w 137"/>
                  <a:gd name="T41" fmla="*/ 0 h 31"/>
                  <a:gd name="T42" fmla="*/ 0 w 137"/>
                  <a:gd name="T43" fmla="*/ 0 h 31"/>
                  <a:gd name="T44" fmla="*/ 0 w 137"/>
                  <a:gd name="T45" fmla="*/ 0 h 31"/>
                  <a:gd name="T46" fmla="*/ 0 w 137"/>
                  <a:gd name="T47" fmla="*/ 0 h 31"/>
                  <a:gd name="T48" fmla="*/ 0 w 137"/>
                  <a:gd name="T49" fmla="*/ 0 h 31"/>
                  <a:gd name="T50" fmla="*/ 0 w 137"/>
                  <a:gd name="T51" fmla="*/ 0 h 31"/>
                  <a:gd name="T52" fmla="*/ 0 w 137"/>
                  <a:gd name="T53" fmla="*/ 0 h 31"/>
                  <a:gd name="T54" fmla="*/ 0 w 137"/>
                  <a:gd name="T55" fmla="*/ 0 h 31"/>
                  <a:gd name="T56" fmla="*/ 0 w 137"/>
                  <a:gd name="T57" fmla="*/ 0 h 31"/>
                  <a:gd name="T58" fmla="*/ 0 w 137"/>
                  <a:gd name="T59" fmla="*/ 0 h 31"/>
                  <a:gd name="T60" fmla="*/ 0 w 137"/>
                  <a:gd name="T61" fmla="*/ 0 h 31"/>
                  <a:gd name="T62" fmla="*/ 0 w 137"/>
                  <a:gd name="T63" fmla="*/ 0 h 31"/>
                  <a:gd name="T64" fmla="*/ 0 w 137"/>
                  <a:gd name="T65" fmla="*/ 0 h 31"/>
                  <a:gd name="T66" fmla="*/ 0 w 137"/>
                  <a:gd name="T67" fmla="*/ 0 h 31"/>
                  <a:gd name="T68" fmla="*/ 0 w 137"/>
                  <a:gd name="T69" fmla="*/ 0 h 31"/>
                  <a:gd name="T70" fmla="*/ 0 w 137"/>
                  <a:gd name="T71" fmla="*/ 0 h 31"/>
                  <a:gd name="T72" fmla="*/ 0 w 137"/>
                  <a:gd name="T73" fmla="*/ 0 h 31"/>
                  <a:gd name="T74" fmla="*/ 0 w 137"/>
                  <a:gd name="T75" fmla="*/ 0 h 31"/>
                  <a:gd name="T76" fmla="*/ 0 w 137"/>
                  <a:gd name="T77" fmla="*/ 0 h 31"/>
                  <a:gd name="T78" fmla="*/ 0 w 137"/>
                  <a:gd name="T79" fmla="*/ 0 h 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7"/>
                  <a:gd name="T121" fmla="*/ 0 h 31"/>
                  <a:gd name="T122" fmla="*/ 137 w 137"/>
                  <a:gd name="T123" fmla="*/ 31 h 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7" h="31">
                    <a:moveTo>
                      <a:pt x="24" y="24"/>
                    </a:moveTo>
                    <a:lnTo>
                      <a:pt x="15" y="31"/>
                    </a:lnTo>
                    <a:lnTo>
                      <a:pt x="21" y="30"/>
                    </a:lnTo>
                    <a:lnTo>
                      <a:pt x="28" y="30"/>
                    </a:lnTo>
                    <a:lnTo>
                      <a:pt x="36" y="28"/>
                    </a:lnTo>
                    <a:lnTo>
                      <a:pt x="43" y="28"/>
                    </a:lnTo>
                    <a:lnTo>
                      <a:pt x="50" y="28"/>
                    </a:lnTo>
                    <a:lnTo>
                      <a:pt x="58" y="28"/>
                    </a:lnTo>
                    <a:lnTo>
                      <a:pt x="66" y="28"/>
                    </a:lnTo>
                    <a:lnTo>
                      <a:pt x="73" y="28"/>
                    </a:lnTo>
                    <a:lnTo>
                      <a:pt x="80" y="28"/>
                    </a:lnTo>
                    <a:lnTo>
                      <a:pt x="89" y="28"/>
                    </a:lnTo>
                    <a:lnTo>
                      <a:pt x="96" y="28"/>
                    </a:lnTo>
                    <a:lnTo>
                      <a:pt x="104" y="28"/>
                    </a:lnTo>
                    <a:lnTo>
                      <a:pt x="112" y="28"/>
                    </a:lnTo>
                    <a:lnTo>
                      <a:pt x="120" y="28"/>
                    </a:lnTo>
                    <a:lnTo>
                      <a:pt x="128" y="27"/>
                    </a:lnTo>
                    <a:lnTo>
                      <a:pt x="137" y="27"/>
                    </a:lnTo>
                    <a:lnTo>
                      <a:pt x="134" y="0"/>
                    </a:lnTo>
                    <a:lnTo>
                      <a:pt x="126" y="1"/>
                    </a:lnTo>
                    <a:lnTo>
                      <a:pt x="119" y="3"/>
                    </a:lnTo>
                    <a:lnTo>
                      <a:pt x="111" y="3"/>
                    </a:lnTo>
                    <a:lnTo>
                      <a:pt x="103" y="3"/>
                    </a:lnTo>
                    <a:lnTo>
                      <a:pt x="96" y="3"/>
                    </a:lnTo>
                    <a:lnTo>
                      <a:pt x="89" y="3"/>
                    </a:lnTo>
                    <a:lnTo>
                      <a:pt x="81" y="3"/>
                    </a:lnTo>
                    <a:lnTo>
                      <a:pt x="73" y="3"/>
                    </a:lnTo>
                    <a:lnTo>
                      <a:pt x="66" y="3"/>
                    </a:lnTo>
                    <a:lnTo>
                      <a:pt x="58" y="3"/>
                    </a:lnTo>
                    <a:lnTo>
                      <a:pt x="50" y="3"/>
                    </a:lnTo>
                    <a:lnTo>
                      <a:pt x="42" y="3"/>
                    </a:lnTo>
                    <a:lnTo>
                      <a:pt x="34" y="3"/>
                    </a:lnTo>
                    <a:lnTo>
                      <a:pt x="25" y="3"/>
                    </a:lnTo>
                    <a:lnTo>
                      <a:pt x="17" y="4"/>
                    </a:lnTo>
                    <a:lnTo>
                      <a:pt x="9" y="5"/>
                    </a:lnTo>
                    <a:lnTo>
                      <a:pt x="0" y="13"/>
                    </a:lnTo>
                    <a:lnTo>
                      <a:pt x="9" y="5"/>
                    </a:lnTo>
                    <a:lnTo>
                      <a:pt x="2" y="7"/>
                    </a:lnTo>
                    <a:lnTo>
                      <a:pt x="0" y="13"/>
                    </a:lnTo>
                    <a:lnTo>
                      <a:pt x="24" y="2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66" name="Freeform 476"/>
              <p:cNvSpPr>
                <a:spLocks/>
              </p:cNvSpPr>
              <p:nvPr/>
            </p:nvSpPr>
            <p:spPr bwMode="auto">
              <a:xfrm>
                <a:off x="4479" y="2106"/>
                <a:ext cx="44" cy="54"/>
              </a:xfrm>
              <a:custGeom>
                <a:avLst/>
                <a:gdLst>
                  <a:gd name="T0" fmla="*/ 0 w 133"/>
                  <a:gd name="T1" fmla="*/ 0 h 162"/>
                  <a:gd name="T2" fmla="*/ 0 w 133"/>
                  <a:gd name="T3" fmla="*/ 0 h 162"/>
                  <a:gd name="T4" fmla="*/ 0 w 133"/>
                  <a:gd name="T5" fmla="*/ 0 h 162"/>
                  <a:gd name="T6" fmla="*/ 0 w 133"/>
                  <a:gd name="T7" fmla="*/ 0 h 162"/>
                  <a:gd name="T8" fmla="*/ 0 w 133"/>
                  <a:gd name="T9" fmla="*/ 0 h 162"/>
                  <a:gd name="T10" fmla="*/ 0 w 133"/>
                  <a:gd name="T11" fmla="*/ 0 h 162"/>
                  <a:gd name="T12" fmla="*/ 0 w 133"/>
                  <a:gd name="T13" fmla="*/ 0 h 162"/>
                  <a:gd name="T14" fmla="*/ 0 w 133"/>
                  <a:gd name="T15" fmla="*/ 0 h 162"/>
                  <a:gd name="T16" fmla="*/ 0 w 133"/>
                  <a:gd name="T17" fmla="*/ 0 h 162"/>
                  <a:gd name="T18" fmla="*/ 0 w 133"/>
                  <a:gd name="T19" fmla="*/ 0 h 162"/>
                  <a:gd name="T20" fmla="*/ 0 w 133"/>
                  <a:gd name="T21" fmla="*/ 0 h 162"/>
                  <a:gd name="T22" fmla="*/ 0 w 133"/>
                  <a:gd name="T23" fmla="*/ 0 h 162"/>
                  <a:gd name="T24" fmla="*/ 0 w 133"/>
                  <a:gd name="T25" fmla="*/ 0 h 162"/>
                  <a:gd name="T26" fmla="*/ 0 w 133"/>
                  <a:gd name="T27" fmla="*/ 0 h 162"/>
                  <a:gd name="T28" fmla="*/ 0 w 133"/>
                  <a:gd name="T29" fmla="*/ 0 h 162"/>
                  <a:gd name="T30" fmla="*/ 0 w 133"/>
                  <a:gd name="T31" fmla="*/ 0 h 162"/>
                  <a:gd name="T32" fmla="*/ 0 w 133"/>
                  <a:gd name="T33" fmla="*/ 0 h 162"/>
                  <a:gd name="T34" fmla="*/ 0 w 133"/>
                  <a:gd name="T35" fmla="*/ 0 h 162"/>
                  <a:gd name="T36" fmla="*/ 0 w 133"/>
                  <a:gd name="T37" fmla="*/ 0 h 162"/>
                  <a:gd name="T38" fmla="*/ 0 w 133"/>
                  <a:gd name="T39" fmla="*/ 0 h 162"/>
                  <a:gd name="T40" fmla="*/ 0 w 133"/>
                  <a:gd name="T41" fmla="*/ 0 h 162"/>
                  <a:gd name="T42" fmla="*/ 0 w 133"/>
                  <a:gd name="T43" fmla="*/ 0 h 162"/>
                  <a:gd name="T44" fmla="*/ 0 w 133"/>
                  <a:gd name="T45" fmla="*/ 0 h 162"/>
                  <a:gd name="T46" fmla="*/ 0 w 133"/>
                  <a:gd name="T47" fmla="*/ 0 h 162"/>
                  <a:gd name="T48" fmla="*/ 0 w 133"/>
                  <a:gd name="T49" fmla="*/ 0 h 162"/>
                  <a:gd name="T50" fmla="*/ 0 w 133"/>
                  <a:gd name="T51" fmla="*/ 0 h 162"/>
                  <a:gd name="T52" fmla="*/ 0 w 133"/>
                  <a:gd name="T53" fmla="*/ 0 h 162"/>
                  <a:gd name="T54" fmla="*/ 0 w 133"/>
                  <a:gd name="T55" fmla="*/ 0 h 162"/>
                  <a:gd name="T56" fmla="*/ 0 w 133"/>
                  <a:gd name="T57" fmla="*/ 0 h 162"/>
                  <a:gd name="T58" fmla="*/ 0 w 133"/>
                  <a:gd name="T59" fmla="*/ 0 h 162"/>
                  <a:gd name="T60" fmla="*/ 0 w 133"/>
                  <a:gd name="T61" fmla="*/ 0 h 162"/>
                  <a:gd name="T62" fmla="*/ 0 w 133"/>
                  <a:gd name="T63" fmla="*/ 0 h 162"/>
                  <a:gd name="T64" fmla="*/ 0 w 133"/>
                  <a:gd name="T65" fmla="*/ 0 h 162"/>
                  <a:gd name="T66" fmla="*/ 0 w 133"/>
                  <a:gd name="T67" fmla="*/ 0 h 162"/>
                  <a:gd name="T68" fmla="*/ 0 w 133"/>
                  <a:gd name="T69" fmla="*/ 0 h 162"/>
                  <a:gd name="T70" fmla="*/ 0 w 133"/>
                  <a:gd name="T71" fmla="*/ 0 h 162"/>
                  <a:gd name="T72" fmla="*/ 0 w 133"/>
                  <a:gd name="T73" fmla="*/ 0 h 162"/>
                  <a:gd name="T74" fmla="*/ 0 w 133"/>
                  <a:gd name="T75" fmla="*/ 0 h 162"/>
                  <a:gd name="T76" fmla="*/ 0 w 133"/>
                  <a:gd name="T77" fmla="*/ 0 h 162"/>
                  <a:gd name="T78" fmla="*/ 0 w 133"/>
                  <a:gd name="T79" fmla="*/ 0 h 16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3"/>
                  <a:gd name="T121" fmla="*/ 0 h 162"/>
                  <a:gd name="T122" fmla="*/ 133 w 133"/>
                  <a:gd name="T123" fmla="*/ 162 h 16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3" h="162">
                    <a:moveTo>
                      <a:pt x="11" y="162"/>
                    </a:moveTo>
                    <a:lnTo>
                      <a:pt x="11" y="162"/>
                    </a:lnTo>
                    <a:lnTo>
                      <a:pt x="25" y="155"/>
                    </a:lnTo>
                    <a:lnTo>
                      <a:pt x="35" y="148"/>
                    </a:lnTo>
                    <a:lnTo>
                      <a:pt x="46" y="141"/>
                    </a:lnTo>
                    <a:lnTo>
                      <a:pt x="56" y="133"/>
                    </a:lnTo>
                    <a:lnTo>
                      <a:pt x="65" y="124"/>
                    </a:lnTo>
                    <a:lnTo>
                      <a:pt x="73" y="114"/>
                    </a:lnTo>
                    <a:lnTo>
                      <a:pt x="82" y="105"/>
                    </a:lnTo>
                    <a:lnTo>
                      <a:pt x="88" y="94"/>
                    </a:lnTo>
                    <a:lnTo>
                      <a:pt x="95" y="84"/>
                    </a:lnTo>
                    <a:lnTo>
                      <a:pt x="101" y="74"/>
                    </a:lnTo>
                    <a:lnTo>
                      <a:pt x="107" y="64"/>
                    </a:lnTo>
                    <a:lnTo>
                      <a:pt x="113" y="53"/>
                    </a:lnTo>
                    <a:lnTo>
                      <a:pt x="118" y="42"/>
                    </a:lnTo>
                    <a:lnTo>
                      <a:pt x="122" y="32"/>
                    </a:lnTo>
                    <a:lnTo>
                      <a:pt x="128" y="22"/>
                    </a:lnTo>
                    <a:lnTo>
                      <a:pt x="133" y="11"/>
                    </a:lnTo>
                    <a:lnTo>
                      <a:pt x="109" y="0"/>
                    </a:lnTo>
                    <a:lnTo>
                      <a:pt x="103" y="10"/>
                    </a:lnTo>
                    <a:lnTo>
                      <a:pt x="99" y="21"/>
                    </a:lnTo>
                    <a:lnTo>
                      <a:pt x="94" y="30"/>
                    </a:lnTo>
                    <a:lnTo>
                      <a:pt x="88" y="41"/>
                    </a:lnTo>
                    <a:lnTo>
                      <a:pt x="83" y="52"/>
                    </a:lnTo>
                    <a:lnTo>
                      <a:pt x="79" y="61"/>
                    </a:lnTo>
                    <a:lnTo>
                      <a:pt x="72" y="71"/>
                    </a:lnTo>
                    <a:lnTo>
                      <a:pt x="67" y="80"/>
                    </a:lnTo>
                    <a:lnTo>
                      <a:pt x="60" y="90"/>
                    </a:lnTo>
                    <a:lnTo>
                      <a:pt x="54" y="98"/>
                    </a:lnTo>
                    <a:lnTo>
                      <a:pt x="46" y="106"/>
                    </a:lnTo>
                    <a:lnTo>
                      <a:pt x="38" y="113"/>
                    </a:lnTo>
                    <a:lnTo>
                      <a:pt x="30" y="121"/>
                    </a:lnTo>
                    <a:lnTo>
                      <a:pt x="22" y="126"/>
                    </a:lnTo>
                    <a:lnTo>
                      <a:pt x="11" y="133"/>
                    </a:lnTo>
                    <a:lnTo>
                      <a:pt x="0" y="139"/>
                    </a:lnTo>
                    <a:lnTo>
                      <a:pt x="11" y="162"/>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67" name="Freeform 477"/>
              <p:cNvSpPr>
                <a:spLocks/>
              </p:cNvSpPr>
              <p:nvPr/>
            </p:nvSpPr>
            <p:spPr bwMode="auto">
              <a:xfrm>
                <a:off x="4409" y="2152"/>
                <a:ext cx="73" cy="17"/>
              </a:xfrm>
              <a:custGeom>
                <a:avLst/>
                <a:gdLst>
                  <a:gd name="T0" fmla="*/ 0 w 221"/>
                  <a:gd name="T1" fmla="*/ 0 h 50"/>
                  <a:gd name="T2" fmla="*/ 0 w 221"/>
                  <a:gd name="T3" fmla="*/ 0 h 50"/>
                  <a:gd name="T4" fmla="*/ 0 w 221"/>
                  <a:gd name="T5" fmla="*/ 0 h 50"/>
                  <a:gd name="T6" fmla="*/ 0 w 221"/>
                  <a:gd name="T7" fmla="*/ 0 h 50"/>
                  <a:gd name="T8" fmla="*/ 0 w 221"/>
                  <a:gd name="T9" fmla="*/ 0 h 50"/>
                  <a:gd name="T10" fmla="*/ 0 w 221"/>
                  <a:gd name="T11" fmla="*/ 0 h 50"/>
                  <a:gd name="T12" fmla="*/ 0 w 221"/>
                  <a:gd name="T13" fmla="*/ 0 h 50"/>
                  <a:gd name="T14" fmla="*/ 0 w 221"/>
                  <a:gd name="T15" fmla="*/ 0 h 50"/>
                  <a:gd name="T16" fmla="*/ 0 w 221"/>
                  <a:gd name="T17" fmla="*/ 0 h 50"/>
                  <a:gd name="T18" fmla="*/ 0 w 221"/>
                  <a:gd name="T19" fmla="*/ 0 h 50"/>
                  <a:gd name="T20" fmla="*/ 0 w 221"/>
                  <a:gd name="T21" fmla="*/ 0 h 50"/>
                  <a:gd name="T22" fmla="*/ 0 w 221"/>
                  <a:gd name="T23" fmla="*/ 0 h 50"/>
                  <a:gd name="T24" fmla="*/ 0 w 221"/>
                  <a:gd name="T25" fmla="*/ 0 h 50"/>
                  <a:gd name="T26" fmla="*/ 0 w 221"/>
                  <a:gd name="T27" fmla="*/ 0 h 50"/>
                  <a:gd name="T28" fmla="*/ 0 w 221"/>
                  <a:gd name="T29" fmla="*/ 0 h 50"/>
                  <a:gd name="T30" fmla="*/ 0 w 221"/>
                  <a:gd name="T31" fmla="*/ 0 h 50"/>
                  <a:gd name="T32" fmla="*/ 0 w 221"/>
                  <a:gd name="T33" fmla="*/ 0 h 50"/>
                  <a:gd name="T34" fmla="*/ 0 w 221"/>
                  <a:gd name="T35" fmla="*/ 0 h 50"/>
                  <a:gd name="T36" fmla="*/ 0 w 221"/>
                  <a:gd name="T37" fmla="*/ 0 h 50"/>
                  <a:gd name="T38" fmla="*/ 0 w 221"/>
                  <a:gd name="T39" fmla="*/ 0 h 50"/>
                  <a:gd name="T40" fmla="*/ 0 w 221"/>
                  <a:gd name="T41" fmla="*/ 0 h 50"/>
                  <a:gd name="T42" fmla="*/ 0 w 221"/>
                  <a:gd name="T43" fmla="*/ 0 h 50"/>
                  <a:gd name="T44" fmla="*/ 0 w 221"/>
                  <a:gd name="T45" fmla="*/ 0 h 50"/>
                  <a:gd name="T46" fmla="*/ 0 w 221"/>
                  <a:gd name="T47" fmla="*/ 0 h 50"/>
                  <a:gd name="T48" fmla="*/ 0 w 221"/>
                  <a:gd name="T49" fmla="*/ 0 h 50"/>
                  <a:gd name="T50" fmla="*/ 0 w 221"/>
                  <a:gd name="T51" fmla="*/ 0 h 50"/>
                  <a:gd name="T52" fmla="*/ 0 w 221"/>
                  <a:gd name="T53" fmla="*/ 0 h 50"/>
                  <a:gd name="T54" fmla="*/ 0 w 221"/>
                  <a:gd name="T55" fmla="*/ 0 h 50"/>
                  <a:gd name="T56" fmla="*/ 0 w 221"/>
                  <a:gd name="T57" fmla="*/ 0 h 50"/>
                  <a:gd name="T58" fmla="*/ 0 w 221"/>
                  <a:gd name="T59" fmla="*/ 0 h 50"/>
                  <a:gd name="T60" fmla="*/ 0 w 221"/>
                  <a:gd name="T61" fmla="*/ 0 h 50"/>
                  <a:gd name="T62" fmla="*/ 0 w 221"/>
                  <a:gd name="T63" fmla="*/ 0 h 50"/>
                  <a:gd name="T64" fmla="*/ 0 w 221"/>
                  <a:gd name="T65" fmla="*/ 0 h 50"/>
                  <a:gd name="T66" fmla="*/ 0 w 221"/>
                  <a:gd name="T67" fmla="*/ 0 h 50"/>
                  <a:gd name="T68" fmla="*/ 0 w 221"/>
                  <a:gd name="T69" fmla="*/ 0 h 50"/>
                  <a:gd name="T70" fmla="*/ 0 w 221"/>
                  <a:gd name="T71" fmla="*/ 0 h 50"/>
                  <a:gd name="T72" fmla="*/ 0 w 221"/>
                  <a:gd name="T73" fmla="*/ 0 h 50"/>
                  <a:gd name="T74" fmla="*/ 0 w 221"/>
                  <a:gd name="T75" fmla="*/ 0 h 50"/>
                  <a:gd name="T76" fmla="*/ 0 w 221"/>
                  <a:gd name="T77" fmla="*/ 0 h 50"/>
                  <a:gd name="T78" fmla="*/ 0 w 221"/>
                  <a:gd name="T79" fmla="*/ 0 h 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1"/>
                  <a:gd name="T121" fmla="*/ 0 h 50"/>
                  <a:gd name="T122" fmla="*/ 221 w 221"/>
                  <a:gd name="T123" fmla="*/ 50 h 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1" h="50">
                    <a:moveTo>
                      <a:pt x="0" y="35"/>
                    </a:moveTo>
                    <a:lnTo>
                      <a:pt x="0" y="36"/>
                    </a:lnTo>
                    <a:lnTo>
                      <a:pt x="14" y="39"/>
                    </a:lnTo>
                    <a:lnTo>
                      <a:pt x="27" y="43"/>
                    </a:lnTo>
                    <a:lnTo>
                      <a:pt x="42" y="46"/>
                    </a:lnTo>
                    <a:lnTo>
                      <a:pt x="56" y="47"/>
                    </a:lnTo>
                    <a:lnTo>
                      <a:pt x="71" y="48"/>
                    </a:lnTo>
                    <a:lnTo>
                      <a:pt x="84" y="50"/>
                    </a:lnTo>
                    <a:lnTo>
                      <a:pt x="99" y="50"/>
                    </a:lnTo>
                    <a:lnTo>
                      <a:pt x="113" y="50"/>
                    </a:lnTo>
                    <a:lnTo>
                      <a:pt x="126" y="48"/>
                    </a:lnTo>
                    <a:lnTo>
                      <a:pt x="141" y="47"/>
                    </a:lnTo>
                    <a:lnTo>
                      <a:pt x="155" y="44"/>
                    </a:lnTo>
                    <a:lnTo>
                      <a:pt x="168" y="42"/>
                    </a:lnTo>
                    <a:lnTo>
                      <a:pt x="182" y="38"/>
                    </a:lnTo>
                    <a:lnTo>
                      <a:pt x="195" y="33"/>
                    </a:lnTo>
                    <a:lnTo>
                      <a:pt x="209" y="29"/>
                    </a:lnTo>
                    <a:lnTo>
                      <a:pt x="221" y="23"/>
                    </a:lnTo>
                    <a:lnTo>
                      <a:pt x="210" y="0"/>
                    </a:lnTo>
                    <a:lnTo>
                      <a:pt x="199" y="4"/>
                    </a:lnTo>
                    <a:lnTo>
                      <a:pt x="187" y="9"/>
                    </a:lnTo>
                    <a:lnTo>
                      <a:pt x="175" y="13"/>
                    </a:lnTo>
                    <a:lnTo>
                      <a:pt x="163" y="16"/>
                    </a:lnTo>
                    <a:lnTo>
                      <a:pt x="149" y="19"/>
                    </a:lnTo>
                    <a:lnTo>
                      <a:pt x="137" y="21"/>
                    </a:lnTo>
                    <a:lnTo>
                      <a:pt x="125" y="23"/>
                    </a:lnTo>
                    <a:lnTo>
                      <a:pt x="111" y="23"/>
                    </a:lnTo>
                    <a:lnTo>
                      <a:pt x="99" y="24"/>
                    </a:lnTo>
                    <a:lnTo>
                      <a:pt x="85" y="23"/>
                    </a:lnTo>
                    <a:lnTo>
                      <a:pt x="72" y="23"/>
                    </a:lnTo>
                    <a:lnTo>
                      <a:pt x="58" y="21"/>
                    </a:lnTo>
                    <a:lnTo>
                      <a:pt x="46" y="20"/>
                    </a:lnTo>
                    <a:lnTo>
                      <a:pt x="34" y="17"/>
                    </a:lnTo>
                    <a:lnTo>
                      <a:pt x="20" y="14"/>
                    </a:lnTo>
                    <a:lnTo>
                      <a:pt x="8" y="10"/>
                    </a:lnTo>
                    <a:lnTo>
                      <a:pt x="0" y="35"/>
                    </a:lnTo>
                    <a:lnTo>
                      <a:pt x="0" y="36"/>
                    </a:lnTo>
                    <a:lnTo>
                      <a:pt x="0" y="3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68" name="Freeform 478"/>
              <p:cNvSpPr>
                <a:spLocks/>
              </p:cNvSpPr>
              <p:nvPr/>
            </p:nvSpPr>
            <p:spPr bwMode="auto">
              <a:xfrm>
                <a:off x="4378" y="2132"/>
                <a:ext cx="33" cy="32"/>
              </a:xfrm>
              <a:custGeom>
                <a:avLst/>
                <a:gdLst>
                  <a:gd name="T0" fmla="*/ 0 w 99"/>
                  <a:gd name="T1" fmla="*/ 0 h 94"/>
                  <a:gd name="T2" fmla="*/ 0 w 99"/>
                  <a:gd name="T3" fmla="*/ 0 h 94"/>
                  <a:gd name="T4" fmla="*/ 0 w 99"/>
                  <a:gd name="T5" fmla="*/ 0 h 94"/>
                  <a:gd name="T6" fmla="*/ 0 w 99"/>
                  <a:gd name="T7" fmla="*/ 0 h 94"/>
                  <a:gd name="T8" fmla="*/ 0 w 99"/>
                  <a:gd name="T9" fmla="*/ 0 h 94"/>
                  <a:gd name="T10" fmla="*/ 0 w 99"/>
                  <a:gd name="T11" fmla="*/ 0 h 94"/>
                  <a:gd name="T12" fmla="*/ 0 w 99"/>
                  <a:gd name="T13" fmla="*/ 0 h 94"/>
                  <a:gd name="T14" fmla="*/ 0 w 99"/>
                  <a:gd name="T15" fmla="*/ 0 h 94"/>
                  <a:gd name="T16" fmla="*/ 0 w 99"/>
                  <a:gd name="T17" fmla="*/ 0 h 94"/>
                  <a:gd name="T18" fmla="*/ 0 w 99"/>
                  <a:gd name="T19" fmla="*/ 0 h 94"/>
                  <a:gd name="T20" fmla="*/ 0 w 99"/>
                  <a:gd name="T21" fmla="*/ 0 h 94"/>
                  <a:gd name="T22" fmla="*/ 0 w 99"/>
                  <a:gd name="T23" fmla="*/ 0 h 94"/>
                  <a:gd name="T24" fmla="*/ 0 w 99"/>
                  <a:gd name="T25" fmla="*/ 0 h 94"/>
                  <a:gd name="T26" fmla="*/ 0 w 99"/>
                  <a:gd name="T27" fmla="*/ 0 h 94"/>
                  <a:gd name="T28" fmla="*/ 0 w 99"/>
                  <a:gd name="T29" fmla="*/ 0 h 94"/>
                  <a:gd name="T30" fmla="*/ 0 w 99"/>
                  <a:gd name="T31" fmla="*/ 0 h 94"/>
                  <a:gd name="T32" fmla="*/ 0 w 99"/>
                  <a:gd name="T33" fmla="*/ 0 h 94"/>
                  <a:gd name="T34" fmla="*/ 0 w 99"/>
                  <a:gd name="T35" fmla="*/ 0 h 94"/>
                  <a:gd name="T36" fmla="*/ 0 w 99"/>
                  <a:gd name="T37" fmla="*/ 0 h 94"/>
                  <a:gd name="T38" fmla="*/ 0 w 99"/>
                  <a:gd name="T39" fmla="*/ 0 h 94"/>
                  <a:gd name="T40" fmla="*/ 0 w 99"/>
                  <a:gd name="T41" fmla="*/ 0 h 94"/>
                  <a:gd name="T42" fmla="*/ 0 w 99"/>
                  <a:gd name="T43" fmla="*/ 0 h 94"/>
                  <a:gd name="T44" fmla="*/ 0 w 99"/>
                  <a:gd name="T45" fmla="*/ 0 h 94"/>
                  <a:gd name="T46" fmla="*/ 0 w 99"/>
                  <a:gd name="T47" fmla="*/ 0 h 94"/>
                  <a:gd name="T48" fmla="*/ 0 w 99"/>
                  <a:gd name="T49" fmla="*/ 0 h 94"/>
                  <a:gd name="T50" fmla="*/ 0 w 99"/>
                  <a:gd name="T51" fmla="*/ 0 h 94"/>
                  <a:gd name="T52" fmla="*/ 0 w 99"/>
                  <a:gd name="T53" fmla="*/ 0 h 94"/>
                  <a:gd name="T54" fmla="*/ 0 w 99"/>
                  <a:gd name="T55" fmla="*/ 0 h 94"/>
                  <a:gd name="T56" fmla="*/ 0 w 99"/>
                  <a:gd name="T57" fmla="*/ 0 h 94"/>
                  <a:gd name="T58" fmla="*/ 0 w 99"/>
                  <a:gd name="T59" fmla="*/ 0 h 94"/>
                  <a:gd name="T60" fmla="*/ 0 w 99"/>
                  <a:gd name="T61" fmla="*/ 0 h 94"/>
                  <a:gd name="T62" fmla="*/ 0 w 99"/>
                  <a:gd name="T63" fmla="*/ 0 h 94"/>
                  <a:gd name="T64" fmla="*/ 0 w 99"/>
                  <a:gd name="T65" fmla="*/ 0 h 94"/>
                  <a:gd name="T66" fmla="*/ 0 w 99"/>
                  <a:gd name="T67" fmla="*/ 0 h 94"/>
                  <a:gd name="T68" fmla="*/ 0 w 99"/>
                  <a:gd name="T69" fmla="*/ 0 h 94"/>
                  <a:gd name="T70" fmla="*/ 0 w 99"/>
                  <a:gd name="T71" fmla="*/ 0 h 94"/>
                  <a:gd name="T72" fmla="*/ 0 w 99"/>
                  <a:gd name="T73" fmla="*/ 0 h 94"/>
                  <a:gd name="T74" fmla="*/ 0 w 99"/>
                  <a:gd name="T75" fmla="*/ 0 h 94"/>
                  <a:gd name="T76" fmla="*/ 0 w 99"/>
                  <a:gd name="T77" fmla="*/ 0 h 94"/>
                  <a:gd name="T78" fmla="*/ 0 w 99"/>
                  <a:gd name="T79" fmla="*/ 0 h 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9"/>
                  <a:gd name="T121" fmla="*/ 0 h 94"/>
                  <a:gd name="T122" fmla="*/ 99 w 99"/>
                  <a:gd name="T123" fmla="*/ 94 h 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9" h="94">
                    <a:moveTo>
                      <a:pt x="0" y="14"/>
                    </a:moveTo>
                    <a:lnTo>
                      <a:pt x="2" y="15"/>
                    </a:lnTo>
                    <a:lnTo>
                      <a:pt x="4" y="21"/>
                    </a:lnTo>
                    <a:lnTo>
                      <a:pt x="8" y="26"/>
                    </a:lnTo>
                    <a:lnTo>
                      <a:pt x="12" y="32"/>
                    </a:lnTo>
                    <a:lnTo>
                      <a:pt x="16" y="37"/>
                    </a:lnTo>
                    <a:lnTo>
                      <a:pt x="21" y="42"/>
                    </a:lnTo>
                    <a:lnTo>
                      <a:pt x="25" y="48"/>
                    </a:lnTo>
                    <a:lnTo>
                      <a:pt x="30" y="55"/>
                    </a:lnTo>
                    <a:lnTo>
                      <a:pt x="35" y="60"/>
                    </a:lnTo>
                    <a:lnTo>
                      <a:pt x="41" y="65"/>
                    </a:lnTo>
                    <a:lnTo>
                      <a:pt x="46" y="69"/>
                    </a:lnTo>
                    <a:lnTo>
                      <a:pt x="53" y="75"/>
                    </a:lnTo>
                    <a:lnTo>
                      <a:pt x="58" y="79"/>
                    </a:lnTo>
                    <a:lnTo>
                      <a:pt x="67" y="83"/>
                    </a:lnTo>
                    <a:lnTo>
                      <a:pt x="75" y="88"/>
                    </a:lnTo>
                    <a:lnTo>
                      <a:pt x="82" y="91"/>
                    </a:lnTo>
                    <a:lnTo>
                      <a:pt x="91" y="94"/>
                    </a:lnTo>
                    <a:lnTo>
                      <a:pt x="99" y="69"/>
                    </a:lnTo>
                    <a:lnTo>
                      <a:pt x="92" y="67"/>
                    </a:lnTo>
                    <a:lnTo>
                      <a:pt x="86" y="64"/>
                    </a:lnTo>
                    <a:lnTo>
                      <a:pt x="80" y="61"/>
                    </a:lnTo>
                    <a:lnTo>
                      <a:pt x="73" y="57"/>
                    </a:lnTo>
                    <a:lnTo>
                      <a:pt x="68" y="53"/>
                    </a:lnTo>
                    <a:lnTo>
                      <a:pt x="64" y="49"/>
                    </a:lnTo>
                    <a:lnTo>
                      <a:pt x="58" y="45"/>
                    </a:lnTo>
                    <a:lnTo>
                      <a:pt x="54" y="41"/>
                    </a:lnTo>
                    <a:lnTo>
                      <a:pt x="49" y="36"/>
                    </a:lnTo>
                    <a:lnTo>
                      <a:pt x="45" y="32"/>
                    </a:lnTo>
                    <a:lnTo>
                      <a:pt x="41" y="27"/>
                    </a:lnTo>
                    <a:lnTo>
                      <a:pt x="37" y="22"/>
                    </a:lnTo>
                    <a:lnTo>
                      <a:pt x="33" y="17"/>
                    </a:lnTo>
                    <a:lnTo>
                      <a:pt x="30" y="11"/>
                    </a:lnTo>
                    <a:lnTo>
                      <a:pt x="26" y="6"/>
                    </a:lnTo>
                    <a:lnTo>
                      <a:pt x="23" y="0"/>
                    </a:lnTo>
                    <a:lnTo>
                      <a:pt x="23" y="3"/>
                    </a:lnTo>
                    <a:lnTo>
                      <a:pt x="0" y="14"/>
                    </a:lnTo>
                    <a:lnTo>
                      <a:pt x="0" y="15"/>
                    </a:lnTo>
                    <a:lnTo>
                      <a:pt x="2" y="15"/>
                    </a:lnTo>
                    <a:lnTo>
                      <a:pt x="0" y="1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69" name="Freeform 479"/>
              <p:cNvSpPr>
                <a:spLocks/>
              </p:cNvSpPr>
              <p:nvPr/>
            </p:nvSpPr>
            <p:spPr bwMode="auto">
              <a:xfrm>
                <a:off x="4369" y="2103"/>
                <a:ext cx="17" cy="34"/>
              </a:xfrm>
              <a:custGeom>
                <a:avLst/>
                <a:gdLst>
                  <a:gd name="T0" fmla="*/ 0 w 51"/>
                  <a:gd name="T1" fmla="*/ 0 h 103"/>
                  <a:gd name="T2" fmla="*/ 0 w 51"/>
                  <a:gd name="T3" fmla="*/ 0 h 103"/>
                  <a:gd name="T4" fmla="*/ 0 w 51"/>
                  <a:gd name="T5" fmla="*/ 0 h 103"/>
                  <a:gd name="T6" fmla="*/ 0 w 51"/>
                  <a:gd name="T7" fmla="*/ 0 h 103"/>
                  <a:gd name="T8" fmla="*/ 0 w 51"/>
                  <a:gd name="T9" fmla="*/ 0 h 103"/>
                  <a:gd name="T10" fmla="*/ 0 w 51"/>
                  <a:gd name="T11" fmla="*/ 0 h 103"/>
                  <a:gd name="T12" fmla="*/ 0 w 51"/>
                  <a:gd name="T13" fmla="*/ 0 h 103"/>
                  <a:gd name="T14" fmla="*/ 0 w 51"/>
                  <a:gd name="T15" fmla="*/ 0 h 103"/>
                  <a:gd name="T16" fmla="*/ 0 w 51"/>
                  <a:gd name="T17" fmla="*/ 0 h 103"/>
                  <a:gd name="T18" fmla="*/ 0 w 51"/>
                  <a:gd name="T19" fmla="*/ 0 h 103"/>
                  <a:gd name="T20" fmla="*/ 0 w 51"/>
                  <a:gd name="T21" fmla="*/ 0 h 103"/>
                  <a:gd name="T22" fmla="*/ 0 w 51"/>
                  <a:gd name="T23" fmla="*/ 0 h 103"/>
                  <a:gd name="T24" fmla="*/ 0 w 51"/>
                  <a:gd name="T25" fmla="*/ 0 h 103"/>
                  <a:gd name="T26" fmla="*/ 0 w 51"/>
                  <a:gd name="T27" fmla="*/ 0 h 103"/>
                  <a:gd name="T28" fmla="*/ 0 w 51"/>
                  <a:gd name="T29" fmla="*/ 0 h 103"/>
                  <a:gd name="T30" fmla="*/ 0 w 51"/>
                  <a:gd name="T31" fmla="*/ 0 h 103"/>
                  <a:gd name="T32" fmla="*/ 0 w 51"/>
                  <a:gd name="T33" fmla="*/ 0 h 103"/>
                  <a:gd name="T34" fmla="*/ 0 w 51"/>
                  <a:gd name="T35" fmla="*/ 0 h 103"/>
                  <a:gd name="T36" fmla="*/ 0 w 51"/>
                  <a:gd name="T37" fmla="*/ 0 h 103"/>
                  <a:gd name="T38" fmla="*/ 0 w 51"/>
                  <a:gd name="T39" fmla="*/ 0 h 103"/>
                  <a:gd name="T40" fmla="*/ 0 w 51"/>
                  <a:gd name="T41" fmla="*/ 0 h 103"/>
                  <a:gd name="T42" fmla="*/ 0 w 51"/>
                  <a:gd name="T43" fmla="*/ 0 h 103"/>
                  <a:gd name="T44" fmla="*/ 0 w 51"/>
                  <a:gd name="T45" fmla="*/ 0 h 103"/>
                  <a:gd name="T46" fmla="*/ 0 w 51"/>
                  <a:gd name="T47" fmla="*/ 0 h 103"/>
                  <a:gd name="T48" fmla="*/ 0 w 51"/>
                  <a:gd name="T49" fmla="*/ 0 h 103"/>
                  <a:gd name="T50" fmla="*/ 0 w 51"/>
                  <a:gd name="T51" fmla="*/ 0 h 103"/>
                  <a:gd name="T52" fmla="*/ 0 w 51"/>
                  <a:gd name="T53" fmla="*/ 0 h 103"/>
                  <a:gd name="T54" fmla="*/ 0 w 51"/>
                  <a:gd name="T55" fmla="*/ 0 h 103"/>
                  <a:gd name="T56" fmla="*/ 0 w 51"/>
                  <a:gd name="T57" fmla="*/ 0 h 103"/>
                  <a:gd name="T58" fmla="*/ 0 w 51"/>
                  <a:gd name="T59" fmla="*/ 0 h 103"/>
                  <a:gd name="T60" fmla="*/ 0 w 51"/>
                  <a:gd name="T61" fmla="*/ 0 h 103"/>
                  <a:gd name="T62" fmla="*/ 0 w 51"/>
                  <a:gd name="T63" fmla="*/ 0 h 103"/>
                  <a:gd name="T64" fmla="*/ 0 w 51"/>
                  <a:gd name="T65" fmla="*/ 0 h 103"/>
                  <a:gd name="T66" fmla="*/ 0 w 51"/>
                  <a:gd name="T67" fmla="*/ 0 h 103"/>
                  <a:gd name="T68" fmla="*/ 0 w 51"/>
                  <a:gd name="T69" fmla="*/ 0 h 103"/>
                  <a:gd name="T70" fmla="*/ 0 w 51"/>
                  <a:gd name="T71" fmla="*/ 0 h 103"/>
                  <a:gd name="T72" fmla="*/ 0 w 51"/>
                  <a:gd name="T73" fmla="*/ 0 h 103"/>
                  <a:gd name="T74" fmla="*/ 0 w 51"/>
                  <a:gd name="T75" fmla="*/ 0 h 103"/>
                  <a:gd name="T76" fmla="*/ 0 w 51"/>
                  <a:gd name="T77" fmla="*/ 0 h 103"/>
                  <a:gd name="T78" fmla="*/ 0 w 51"/>
                  <a:gd name="T79" fmla="*/ 0 h 10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1"/>
                  <a:gd name="T121" fmla="*/ 0 h 103"/>
                  <a:gd name="T122" fmla="*/ 51 w 51"/>
                  <a:gd name="T123" fmla="*/ 103 h 10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1" h="103">
                    <a:moveTo>
                      <a:pt x="1" y="11"/>
                    </a:moveTo>
                    <a:lnTo>
                      <a:pt x="0" y="7"/>
                    </a:lnTo>
                    <a:lnTo>
                      <a:pt x="0" y="12"/>
                    </a:lnTo>
                    <a:lnTo>
                      <a:pt x="1" y="19"/>
                    </a:lnTo>
                    <a:lnTo>
                      <a:pt x="1" y="24"/>
                    </a:lnTo>
                    <a:lnTo>
                      <a:pt x="2" y="31"/>
                    </a:lnTo>
                    <a:lnTo>
                      <a:pt x="4" y="37"/>
                    </a:lnTo>
                    <a:lnTo>
                      <a:pt x="5" y="43"/>
                    </a:lnTo>
                    <a:lnTo>
                      <a:pt x="8" y="49"/>
                    </a:lnTo>
                    <a:lnTo>
                      <a:pt x="9" y="56"/>
                    </a:lnTo>
                    <a:lnTo>
                      <a:pt x="11" y="61"/>
                    </a:lnTo>
                    <a:lnTo>
                      <a:pt x="13" y="68"/>
                    </a:lnTo>
                    <a:lnTo>
                      <a:pt x="16" y="73"/>
                    </a:lnTo>
                    <a:lnTo>
                      <a:pt x="17" y="80"/>
                    </a:lnTo>
                    <a:lnTo>
                      <a:pt x="20" y="85"/>
                    </a:lnTo>
                    <a:lnTo>
                      <a:pt x="23" y="92"/>
                    </a:lnTo>
                    <a:lnTo>
                      <a:pt x="25" y="97"/>
                    </a:lnTo>
                    <a:lnTo>
                      <a:pt x="28" y="103"/>
                    </a:lnTo>
                    <a:lnTo>
                      <a:pt x="51" y="92"/>
                    </a:lnTo>
                    <a:lnTo>
                      <a:pt x="50" y="85"/>
                    </a:lnTo>
                    <a:lnTo>
                      <a:pt x="46" y="80"/>
                    </a:lnTo>
                    <a:lnTo>
                      <a:pt x="44" y="74"/>
                    </a:lnTo>
                    <a:lnTo>
                      <a:pt x="42" y="70"/>
                    </a:lnTo>
                    <a:lnTo>
                      <a:pt x="40" y="64"/>
                    </a:lnTo>
                    <a:lnTo>
                      <a:pt x="38" y="58"/>
                    </a:lnTo>
                    <a:lnTo>
                      <a:pt x="36" y="53"/>
                    </a:lnTo>
                    <a:lnTo>
                      <a:pt x="34" y="47"/>
                    </a:lnTo>
                    <a:lnTo>
                      <a:pt x="32" y="42"/>
                    </a:lnTo>
                    <a:lnTo>
                      <a:pt x="31" y="35"/>
                    </a:lnTo>
                    <a:lnTo>
                      <a:pt x="30" y="31"/>
                    </a:lnTo>
                    <a:lnTo>
                      <a:pt x="30" y="26"/>
                    </a:lnTo>
                    <a:lnTo>
                      <a:pt x="28" y="20"/>
                    </a:lnTo>
                    <a:lnTo>
                      <a:pt x="27" y="16"/>
                    </a:lnTo>
                    <a:lnTo>
                      <a:pt x="27" y="11"/>
                    </a:lnTo>
                    <a:lnTo>
                      <a:pt x="27" y="5"/>
                    </a:lnTo>
                    <a:lnTo>
                      <a:pt x="25" y="0"/>
                    </a:lnTo>
                    <a:lnTo>
                      <a:pt x="27" y="5"/>
                    </a:lnTo>
                    <a:lnTo>
                      <a:pt x="27" y="3"/>
                    </a:lnTo>
                    <a:lnTo>
                      <a:pt x="25" y="0"/>
                    </a:lnTo>
                    <a:lnTo>
                      <a:pt x="1" y="1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70" name="Freeform 480"/>
              <p:cNvSpPr>
                <a:spLocks/>
              </p:cNvSpPr>
              <p:nvPr/>
            </p:nvSpPr>
            <p:spPr bwMode="auto">
              <a:xfrm>
                <a:off x="4368" y="2101"/>
                <a:ext cx="9" cy="5"/>
              </a:xfrm>
              <a:custGeom>
                <a:avLst/>
                <a:gdLst>
                  <a:gd name="T0" fmla="*/ 0 w 28"/>
                  <a:gd name="T1" fmla="*/ 0 h 15"/>
                  <a:gd name="T2" fmla="*/ 0 w 28"/>
                  <a:gd name="T3" fmla="*/ 0 h 15"/>
                  <a:gd name="T4" fmla="*/ 0 w 28"/>
                  <a:gd name="T5" fmla="*/ 0 h 15"/>
                  <a:gd name="T6" fmla="*/ 0 w 28"/>
                  <a:gd name="T7" fmla="*/ 0 h 15"/>
                  <a:gd name="T8" fmla="*/ 0 w 28"/>
                  <a:gd name="T9" fmla="*/ 0 h 15"/>
                  <a:gd name="T10" fmla="*/ 0 w 28"/>
                  <a:gd name="T11" fmla="*/ 0 h 15"/>
                  <a:gd name="T12" fmla="*/ 0 w 28"/>
                  <a:gd name="T13" fmla="*/ 0 h 15"/>
                  <a:gd name="T14" fmla="*/ 0 w 28"/>
                  <a:gd name="T15" fmla="*/ 0 h 15"/>
                  <a:gd name="T16" fmla="*/ 0 w 28"/>
                  <a:gd name="T17" fmla="*/ 0 h 15"/>
                  <a:gd name="T18" fmla="*/ 0 w 28"/>
                  <a:gd name="T19" fmla="*/ 0 h 15"/>
                  <a:gd name="T20" fmla="*/ 0 w 28"/>
                  <a:gd name="T21" fmla="*/ 0 h 15"/>
                  <a:gd name="T22" fmla="*/ 0 w 28"/>
                  <a:gd name="T23" fmla="*/ 0 h 15"/>
                  <a:gd name="T24" fmla="*/ 0 w 28"/>
                  <a:gd name="T25" fmla="*/ 0 h 15"/>
                  <a:gd name="T26" fmla="*/ 0 w 28"/>
                  <a:gd name="T27" fmla="*/ 0 h 15"/>
                  <a:gd name="T28" fmla="*/ 0 w 28"/>
                  <a:gd name="T29" fmla="*/ 0 h 15"/>
                  <a:gd name="T30" fmla="*/ 0 w 28"/>
                  <a:gd name="T31" fmla="*/ 0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
                  <a:gd name="T49" fmla="*/ 0 h 15"/>
                  <a:gd name="T50" fmla="*/ 28 w 28"/>
                  <a:gd name="T51" fmla="*/ 15 h 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 h="15">
                    <a:moveTo>
                      <a:pt x="0" y="4"/>
                    </a:moveTo>
                    <a:lnTo>
                      <a:pt x="1" y="8"/>
                    </a:lnTo>
                    <a:lnTo>
                      <a:pt x="1" y="11"/>
                    </a:lnTo>
                    <a:lnTo>
                      <a:pt x="3" y="12"/>
                    </a:lnTo>
                    <a:lnTo>
                      <a:pt x="3" y="13"/>
                    </a:lnTo>
                    <a:lnTo>
                      <a:pt x="4" y="15"/>
                    </a:lnTo>
                    <a:lnTo>
                      <a:pt x="28" y="4"/>
                    </a:lnTo>
                    <a:lnTo>
                      <a:pt x="27" y="3"/>
                    </a:lnTo>
                    <a:lnTo>
                      <a:pt x="26" y="0"/>
                    </a:lnTo>
                    <a:lnTo>
                      <a:pt x="26" y="4"/>
                    </a:lnTo>
                    <a:lnTo>
                      <a:pt x="0" y="4"/>
                    </a:lnTo>
                    <a:lnTo>
                      <a:pt x="0" y="5"/>
                    </a:lnTo>
                    <a:lnTo>
                      <a:pt x="1" y="8"/>
                    </a:lnTo>
                    <a:lnTo>
                      <a:pt x="0" y="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71" name="Freeform 481"/>
              <p:cNvSpPr>
                <a:spLocks/>
              </p:cNvSpPr>
              <p:nvPr/>
            </p:nvSpPr>
            <p:spPr bwMode="auto">
              <a:xfrm>
                <a:off x="4368" y="2086"/>
                <a:ext cx="9" cy="17"/>
              </a:xfrm>
              <a:custGeom>
                <a:avLst/>
                <a:gdLst>
                  <a:gd name="T0" fmla="*/ 0 w 26"/>
                  <a:gd name="T1" fmla="*/ 0 h 49"/>
                  <a:gd name="T2" fmla="*/ 0 w 26"/>
                  <a:gd name="T3" fmla="*/ 0 h 49"/>
                  <a:gd name="T4" fmla="*/ 0 w 26"/>
                  <a:gd name="T5" fmla="*/ 0 h 49"/>
                  <a:gd name="T6" fmla="*/ 0 w 26"/>
                  <a:gd name="T7" fmla="*/ 0 h 49"/>
                  <a:gd name="T8" fmla="*/ 0 w 26"/>
                  <a:gd name="T9" fmla="*/ 0 h 49"/>
                  <a:gd name="T10" fmla="*/ 0 w 26"/>
                  <a:gd name="T11" fmla="*/ 0 h 49"/>
                  <a:gd name="T12" fmla="*/ 0 w 26"/>
                  <a:gd name="T13" fmla="*/ 0 h 49"/>
                  <a:gd name="T14" fmla="*/ 0 60000 65536"/>
                  <a:gd name="T15" fmla="*/ 0 60000 65536"/>
                  <a:gd name="T16" fmla="*/ 0 60000 65536"/>
                  <a:gd name="T17" fmla="*/ 0 60000 65536"/>
                  <a:gd name="T18" fmla="*/ 0 60000 65536"/>
                  <a:gd name="T19" fmla="*/ 0 60000 65536"/>
                  <a:gd name="T20" fmla="*/ 0 60000 65536"/>
                  <a:gd name="T21" fmla="*/ 0 w 26"/>
                  <a:gd name="T22" fmla="*/ 0 h 49"/>
                  <a:gd name="T23" fmla="*/ 26 w 26"/>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49">
                    <a:moveTo>
                      <a:pt x="0" y="0"/>
                    </a:moveTo>
                    <a:lnTo>
                      <a:pt x="0" y="0"/>
                    </a:lnTo>
                    <a:lnTo>
                      <a:pt x="0" y="49"/>
                    </a:lnTo>
                    <a:lnTo>
                      <a:pt x="26" y="49"/>
                    </a:lnTo>
                    <a:lnTo>
                      <a:pt x="26"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72" name="Freeform 482"/>
              <p:cNvSpPr>
                <a:spLocks/>
              </p:cNvSpPr>
              <p:nvPr/>
            </p:nvSpPr>
            <p:spPr bwMode="auto">
              <a:xfrm>
                <a:off x="4368" y="2035"/>
                <a:ext cx="32" cy="51"/>
              </a:xfrm>
              <a:custGeom>
                <a:avLst/>
                <a:gdLst>
                  <a:gd name="T0" fmla="*/ 0 w 95"/>
                  <a:gd name="T1" fmla="*/ 0 h 154"/>
                  <a:gd name="T2" fmla="*/ 0 w 95"/>
                  <a:gd name="T3" fmla="*/ 0 h 154"/>
                  <a:gd name="T4" fmla="*/ 0 w 95"/>
                  <a:gd name="T5" fmla="*/ 0 h 154"/>
                  <a:gd name="T6" fmla="*/ 0 w 95"/>
                  <a:gd name="T7" fmla="*/ 0 h 154"/>
                  <a:gd name="T8" fmla="*/ 0 w 95"/>
                  <a:gd name="T9" fmla="*/ 0 h 154"/>
                  <a:gd name="T10" fmla="*/ 0 w 95"/>
                  <a:gd name="T11" fmla="*/ 0 h 154"/>
                  <a:gd name="T12" fmla="*/ 0 w 95"/>
                  <a:gd name="T13" fmla="*/ 0 h 154"/>
                  <a:gd name="T14" fmla="*/ 0 w 95"/>
                  <a:gd name="T15" fmla="*/ 0 h 154"/>
                  <a:gd name="T16" fmla="*/ 0 w 95"/>
                  <a:gd name="T17" fmla="*/ 0 h 154"/>
                  <a:gd name="T18" fmla="*/ 0 w 95"/>
                  <a:gd name="T19" fmla="*/ 0 h 154"/>
                  <a:gd name="T20" fmla="*/ 0 w 95"/>
                  <a:gd name="T21" fmla="*/ 0 h 154"/>
                  <a:gd name="T22" fmla="*/ 0 w 95"/>
                  <a:gd name="T23" fmla="*/ 0 h 154"/>
                  <a:gd name="T24" fmla="*/ 0 w 95"/>
                  <a:gd name="T25" fmla="*/ 0 h 154"/>
                  <a:gd name="T26" fmla="*/ 0 w 95"/>
                  <a:gd name="T27" fmla="*/ 0 h 154"/>
                  <a:gd name="T28" fmla="*/ 0 w 95"/>
                  <a:gd name="T29" fmla="*/ 0 h 154"/>
                  <a:gd name="T30" fmla="*/ 0 w 95"/>
                  <a:gd name="T31" fmla="*/ 0 h 154"/>
                  <a:gd name="T32" fmla="*/ 0 w 95"/>
                  <a:gd name="T33" fmla="*/ 0 h 154"/>
                  <a:gd name="T34" fmla="*/ 0 w 95"/>
                  <a:gd name="T35" fmla="*/ 0 h 154"/>
                  <a:gd name="T36" fmla="*/ 0 w 95"/>
                  <a:gd name="T37" fmla="*/ 0 h 154"/>
                  <a:gd name="T38" fmla="*/ 0 w 95"/>
                  <a:gd name="T39" fmla="*/ 0 h 154"/>
                  <a:gd name="T40" fmla="*/ 0 w 95"/>
                  <a:gd name="T41" fmla="*/ 0 h 154"/>
                  <a:gd name="T42" fmla="*/ 0 w 95"/>
                  <a:gd name="T43" fmla="*/ 0 h 154"/>
                  <a:gd name="T44" fmla="*/ 0 w 95"/>
                  <a:gd name="T45" fmla="*/ 0 h 154"/>
                  <a:gd name="T46" fmla="*/ 0 w 95"/>
                  <a:gd name="T47" fmla="*/ 0 h 154"/>
                  <a:gd name="T48" fmla="*/ 0 w 95"/>
                  <a:gd name="T49" fmla="*/ 0 h 154"/>
                  <a:gd name="T50" fmla="*/ 0 w 95"/>
                  <a:gd name="T51" fmla="*/ 0 h 154"/>
                  <a:gd name="T52" fmla="*/ 0 w 95"/>
                  <a:gd name="T53" fmla="*/ 0 h 154"/>
                  <a:gd name="T54" fmla="*/ 0 w 95"/>
                  <a:gd name="T55" fmla="*/ 0 h 154"/>
                  <a:gd name="T56" fmla="*/ 0 w 95"/>
                  <a:gd name="T57" fmla="*/ 0 h 154"/>
                  <a:gd name="T58" fmla="*/ 0 w 95"/>
                  <a:gd name="T59" fmla="*/ 0 h 154"/>
                  <a:gd name="T60" fmla="*/ 0 w 95"/>
                  <a:gd name="T61" fmla="*/ 0 h 154"/>
                  <a:gd name="T62" fmla="*/ 0 w 95"/>
                  <a:gd name="T63" fmla="*/ 0 h 154"/>
                  <a:gd name="T64" fmla="*/ 0 w 95"/>
                  <a:gd name="T65" fmla="*/ 0 h 154"/>
                  <a:gd name="T66" fmla="*/ 0 w 95"/>
                  <a:gd name="T67" fmla="*/ 0 h 154"/>
                  <a:gd name="T68" fmla="*/ 0 w 95"/>
                  <a:gd name="T69" fmla="*/ 0 h 154"/>
                  <a:gd name="T70" fmla="*/ 0 w 95"/>
                  <a:gd name="T71" fmla="*/ 0 h 154"/>
                  <a:gd name="T72" fmla="*/ 0 w 95"/>
                  <a:gd name="T73" fmla="*/ 0 h 154"/>
                  <a:gd name="T74" fmla="*/ 0 w 95"/>
                  <a:gd name="T75" fmla="*/ 0 h 154"/>
                  <a:gd name="T76" fmla="*/ 0 w 95"/>
                  <a:gd name="T77" fmla="*/ 0 h 154"/>
                  <a:gd name="T78" fmla="*/ 0 w 95"/>
                  <a:gd name="T79" fmla="*/ 0 h 1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5"/>
                  <a:gd name="T121" fmla="*/ 0 h 154"/>
                  <a:gd name="T122" fmla="*/ 95 w 95"/>
                  <a:gd name="T123" fmla="*/ 154 h 15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5" h="154">
                    <a:moveTo>
                      <a:pt x="76" y="0"/>
                    </a:moveTo>
                    <a:lnTo>
                      <a:pt x="76" y="0"/>
                    </a:lnTo>
                    <a:lnTo>
                      <a:pt x="68" y="7"/>
                    </a:lnTo>
                    <a:lnTo>
                      <a:pt x="61" y="15"/>
                    </a:lnTo>
                    <a:lnTo>
                      <a:pt x="54" y="24"/>
                    </a:lnTo>
                    <a:lnTo>
                      <a:pt x="47" y="32"/>
                    </a:lnTo>
                    <a:lnTo>
                      <a:pt x="41" y="40"/>
                    </a:lnTo>
                    <a:lnTo>
                      <a:pt x="35" y="50"/>
                    </a:lnTo>
                    <a:lnTo>
                      <a:pt x="30" y="59"/>
                    </a:lnTo>
                    <a:lnTo>
                      <a:pt x="24" y="69"/>
                    </a:lnTo>
                    <a:lnTo>
                      <a:pt x="19" y="78"/>
                    </a:lnTo>
                    <a:lnTo>
                      <a:pt x="14" y="89"/>
                    </a:lnTo>
                    <a:lnTo>
                      <a:pt x="9" y="99"/>
                    </a:lnTo>
                    <a:lnTo>
                      <a:pt x="7" y="110"/>
                    </a:lnTo>
                    <a:lnTo>
                      <a:pt x="4" y="120"/>
                    </a:lnTo>
                    <a:lnTo>
                      <a:pt x="1" y="131"/>
                    </a:lnTo>
                    <a:lnTo>
                      <a:pt x="0" y="143"/>
                    </a:lnTo>
                    <a:lnTo>
                      <a:pt x="0" y="154"/>
                    </a:lnTo>
                    <a:lnTo>
                      <a:pt x="26" y="154"/>
                    </a:lnTo>
                    <a:lnTo>
                      <a:pt x="27" y="145"/>
                    </a:lnTo>
                    <a:lnTo>
                      <a:pt x="28" y="135"/>
                    </a:lnTo>
                    <a:lnTo>
                      <a:pt x="30" y="126"/>
                    </a:lnTo>
                    <a:lnTo>
                      <a:pt x="33" y="116"/>
                    </a:lnTo>
                    <a:lnTo>
                      <a:pt x="34" y="107"/>
                    </a:lnTo>
                    <a:lnTo>
                      <a:pt x="38" y="99"/>
                    </a:lnTo>
                    <a:lnTo>
                      <a:pt x="42" y="89"/>
                    </a:lnTo>
                    <a:lnTo>
                      <a:pt x="46" y="81"/>
                    </a:lnTo>
                    <a:lnTo>
                      <a:pt x="52" y="73"/>
                    </a:lnTo>
                    <a:lnTo>
                      <a:pt x="57" y="64"/>
                    </a:lnTo>
                    <a:lnTo>
                      <a:pt x="62" y="55"/>
                    </a:lnTo>
                    <a:lnTo>
                      <a:pt x="68" y="49"/>
                    </a:lnTo>
                    <a:lnTo>
                      <a:pt x="75" y="39"/>
                    </a:lnTo>
                    <a:lnTo>
                      <a:pt x="81" y="32"/>
                    </a:lnTo>
                    <a:lnTo>
                      <a:pt x="88" y="24"/>
                    </a:lnTo>
                    <a:lnTo>
                      <a:pt x="95" y="17"/>
                    </a:lnTo>
                    <a:lnTo>
                      <a:pt x="76"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73" name="Freeform 483"/>
              <p:cNvSpPr>
                <a:spLocks/>
              </p:cNvSpPr>
              <p:nvPr/>
            </p:nvSpPr>
            <p:spPr bwMode="auto">
              <a:xfrm>
                <a:off x="4393" y="2016"/>
                <a:ext cx="61" cy="25"/>
              </a:xfrm>
              <a:custGeom>
                <a:avLst/>
                <a:gdLst>
                  <a:gd name="T0" fmla="*/ 0 w 183"/>
                  <a:gd name="T1" fmla="*/ 0 h 74"/>
                  <a:gd name="T2" fmla="*/ 0 w 183"/>
                  <a:gd name="T3" fmla="*/ 0 h 74"/>
                  <a:gd name="T4" fmla="*/ 0 w 183"/>
                  <a:gd name="T5" fmla="*/ 0 h 74"/>
                  <a:gd name="T6" fmla="*/ 0 w 183"/>
                  <a:gd name="T7" fmla="*/ 0 h 74"/>
                  <a:gd name="T8" fmla="*/ 0 w 183"/>
                  <a:gd name="T9" fmla="*/ 0 h 74"/>
                  <a:gd name="T10" fmla="*/ 0 w 183"/>
                  <a:gd name="T11" fmla="*/ 0 h 74"/>
                  <a:gd name="T12" fmla="*/ 0 w 183"/>
                  <a:gd name="T13" fmla="*/ 0 h 74"/>
                  <a:gd name="T14" fmla="*/ 0 w 183"/>
                  <a:gd name="T15" fmla="*/ 0 h 74"/>
                  <a:gd name="T16" fmla="*/ 0 w 183"/>
                  <a:gd name="T17" fmla="*/ 0 h 74"/>
                  <a:gd name="T18" fmla="*/ 0 w 183"/>
                  <a:gd name="T19" fmla="*/ 0 h 74"/>
                  <a:gd name="T20" fmla="*/ 0 w 183"/>
                  <a:gd name="T21" fmla="*/ 0 h 74"/>
                  <a:gd name="T22" fmla="*/ 0 w 183"/>
                  <a:gd name="T23" fmla="*/ 0 h 74"/>
                  <a:gd name="T24" fmla="*/ 0 w 183"/>
                  <a:gd name="T25" fmla="*/ 0 h 74"/>
                  <a:gd name="T26" fmla="*/ 0 w 183"/>
                  <a:gd name="T27" fmla="*/ 0 h 74"/>
                  <a:gd name="T28" fmla="*/ 0 w 183"/>
                  <a:gd name="T29" fmla="*/ 0 h 74"/>
                  <a:gd name="T30" fmla="*/ 0 w 183"/>
                  <a:gd name="T31" fmla="*/ 0 h 74"/>
                  <a:gd name="T32" fmla="*/ 0 w 183"/>
                  <a:gd name="T33" fmla="*/ 0 h 74"/>
                  <a:gd name="T34" fmla="*/ 0 w 183"/>
                  <a:gd name="T35" fmla="*/ 0 h 74"/>
                  <a:gd name="T36" fmla="*/ 0 w 183"/>
                  <a:gd name="T37" fmla="*/ 0 h 74"/>
                  <a:gd name="T38" fmla="*/ 0 w 183"/>
                  <a:gd name="T39" fmla="*/ 0 h 74"/>
                  <a:gd name="T40" fmla="*/ 0 w 183"/>
                  <a:gd name="T41" fmla="*/ 0 h 74"/>
                  <a:gd name="T42" fmla="*/ 0 w 183"/>
                  <a:gd name="T43" fmla="*/ 0 h 74"/>
                  <a:gd name="T44" fmla="*/ 0 w 183"/>
                  <a:gd name="T45" fmla="*/ 0 h 74"/>
                  <a:gd name="T46" fmla="*/ 0 w 183"/>
                  <a:gd name="T47" fmla="*/ 0 h 74"/>
                  <a:gd name="T48" fmla="*/ 0 w 183"/>
                  <a:gd name="T49" fmla="*/ 0 h 74"/>
                  <a:gd name="T50" fmla="*/ 0 w 183"/>
                  <a:gd name="T51" fmla="*/ 0 h 74"/>
                  <a:gd name="T52" fmla="*/ 0 w 183"/>
                  <a:gd name="T53" fmla="*/ 0 h 74"/>
                  <a:gd name="T54" fmla="*/ 0 w 183"/>
                  <a:gd name="T55" fmla="*/ 0 h 74"/>
                  <a:gd name="T56" fmla="*/ 0 w 183"/>
                  <a:gd name="T57" fmla="*/ 0 h 74"/>
                  <a:gd name="T58" fmla="*/ 0 w 183"/>
                  <a:gd name="T59" fmla="*/ 0 h 74"/>
                  <a:gd name="T60" fmla="*/ 0 w 183"/>
                  <a:gd name="T61" fmla="*/ 0 h 74"/>
                  <a:gd name="T62" fmla="*/ 0 w 183"/>
                  <a:gd name="T63" fmla="*/ 0 h 74"/>
                  <a:gd name="T64" fmla="*/ 0 w 183"/>
                  <a:gd name="T65" fmla="*/ 0 h 74"/>
                  <a:gd name="T66" fmla="*/ 0 w 183"/>
                  <a:gd name="T67" fmla="*/ 0 h 74"/>
                  <a:gd name="T68" fmla="*/ 0 w 183"/>
                  <a:gd name="T69" fmla="*/ 0 h 74"/>
                  <a:gd name="T70" fmla="*/ 0 w 183"/>
                  <a:gd name="T71" fmla="*/ 0 h 74"/>
                  <a:gd name="T72" fmla="*/ 0 w 183"/>
                  <a:gd name="T73" fmla="*/ 0 h 74"/>
                  <a:gd name="T74" fmla="*/ 0 w 183"/>
                  <a:gd name="T75" fmla="*/ 0 h 74"/>
                  <a:gd name="T76" fmla="*/ 0 w 183"/>
                  <a:gd name="T77" fmla="*/ 0 h 74"/>
                  <a:gd name="T78" fmla="*/ 0 w 183"/>
                  <a:gd name="T79" fmla="*/ 0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3"/>
                  <a:gd name="T121" fmla="*/ 0 h 74"/>
                  <a:gd name="T122" fmla="*/ 183 w 183"/>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3" h="74">
                    <a:moveTo>
                      <a:pt x="182" y="0"/>
                    </a:moveTo>
                    <a:lnTo>
                      <a:pt x="180" y="0"/>
                    </a:lnTo>
                    <a:lnTo>
                      <a:pt x="169" y="1"/>
                    </a:lnTo>
                    <a:lnTo>
                      <a:pt x="157" y="1"/>
                    </a:lnTo>
                    <a:lnTo>
                      <a:pt x="145" y="3"/>
                    </a:lnTo>
                    <a:lnTo>
                      <a:pt x="133" y="4"/>
                    </a:lnTo>
                    <a:lnTo>
                      <a:pt x="121" y="5"/>
                    </a:lnTo>
                    <a:lnTo>
                      <a:pt x="108" y="8"/>
                    </a:lnTo>
                    <a:lnTo>
                      <a:pt x="95" y="9"/>
                    </a:lnTo>
                    <a:lnTo>
                      <a:pt x="84" y="12"/>
                    </a:lnTo>
                    <a:lnTo>
                      <a:pt x="72" y="15"/>
                    </a:lnTo>
                    <a:lnTo>
                      <a:pt x="60" y="19"/>
                    </a:lnTo>
                    <a:lnTo>
                      <a:pt x="49" y="23"/>
                    </a:lnTo>
                    <a:lnTo>
                      <a:pt x="38" y="28"/>
                    </a:lnTo>
                    <a:lnTo>
                      <a:pt x="27" y="34"/>
                    </a:lnTo>
                    <a:lnTo>
                      <a:pt x="18" y="41"/>
                    </a:lnTo>
                    <a:lnTo>
                      <a:pt x="8" y="47"/>
                    </a:lnTo>
                    <a:lnTo>
                      <a:pt x="0" y="57"/>
                    </a:lnTo>
                    <a:lnTo>
                      <a:pt x="19" y="74"/>
                    </a:lnTo>
                    <a:lnTo>
                      <a:pt x="26" y="68"/>
                    </a:lnTo>
                    <a:lnTo>
                      <a:pt x="32" y="62"/>
                    </a:lnTo>
                    <a:lnTo>
                      <a:pt x="42" y="57"/>
                    </a:lnTo>
                    <a:lnTo>
                      <a:pt x="50" y="51"/>
                    </a:lnTo>
                    <a:lnTo>
                      <a:pt x="58" y="47"/>
                    </a:lnTo>
                    <a:lnTo>
                      <a:pt x="69" y="43"/>
                    </a:lnTo>
                    <a:lnTo>
                      <a:pt x="79" y="41"/>
                    </a:lnTo>
                    <a:lnTo>
                      <a:pt x="89" y="38"/>
                    </a:lnTo>
                    <a:lnTo>
                      <a:pt x="100" y="35"/>
                    </a:lnTo>
                    <a:lnTo>
                      <a:pt x="112" y="32"/>
                    </a:lnTo>
                    <a:lnTo>
                      <a:pt x="123" y="31"/>
                    </a:lnTo>
                    <a:lnTo>
                      <a:pt x="136" y="30"/>
                    </a:lnTo>
                    <a:lnTo>
                      <a:pt x="148" y="30"/>
                    </a:lnTo>
                    <a:lnTo>
                      <a:pt x="159" y="27"/>
                    </a:lnTo>
                    <a:lnTo>
                      <a:pt x="171" y="27"/>
                    </a:lnTo>
                    <a:lnTo>
                      <a:pt x="183" y="26"/>
                    </a:lnTo>
                    <a:lnTo>
                      <a:pt x="182" y="26"/>
                    </a:lnTo>
                    <a:lnTo>
                      <a:pt x="182" y="0"/>
                    </a:lnTo>
                    <a:lnTo>
                      <a:pt x="180" y="0"/>
                    </a:lnTo>
                    <a:lnTo>
                      <a:pt x="182"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74" name="Freeform 484"/>
              <p:cNvSpPr>
                <a:spLocks/>
              </p:cNvSpPr>
              <p:nvPr/>
            </p:nvSpPr>
            <p:spPr bwMode="auto">
              <a:xfrm>
                <a:off x="4394" y="2048"/>
                <a:ext cx="70" cy="84"/>
              </a:xfrm>
              <a:custGeom>
                <a:avLst/>
                <a:gdLst>
                  <a:gd name="T0" fmla="*/ 0 w 210"/>
                  <a:gd name="T1" fmla="*/ 0 h 254"/>
                  <a:gd name="T2" fmla="*/ 0 w 210"/>
                  <a:gd name="T3" fmla="*/ 0 h 254"/>
                  <a:gd name="T4" fmla="*/ 0 w 210"/>
                  <a:gd name="T5" fmla="*/ 0 h 254"/>
                  <a:gd name="T6" fmla="*/ 0 w 210"/>
                  <a:gd name="T7" fmla="*/ 0 h 254"/>
                  <a:gd name="T8" fmla="*/ 0 w 210"/>
                  <a:gd name="T9" fmla="*/ 0 h 254"/>
                  <a:gd name="T10" fmla="*/ 0 w 210"/>
                  <a:gd name="T11" fmla="*/ 0 h 254"/>
                  <a:gd name="T12" fmla="*/ 0 w 210"/>
                  <a:gd name="T13" fmla="*/ 0 h 254"/>
                  <a:gd name="T14" fmla="*/ 0 w 210"/>
                  <a:gd name="T15" fmla="*/ 0 h 254"/>
                  <a:gd name="T16" fmla="*/ 0 w 210"/>
                  <a:gd name="T17" fmla="*/ 0 h 254"/>
                  <a:gd name="T18" fmla="*/ 0 w 210"/>
                  <a:gd name="T19" fmla="*/ 0 h 254"/>
                  <a:gd name="T20" fmla="*/ 0 w 210"/>
                  <a:gd name="T21" fmla="*/ 0 h 254"/>
                  <a:gd name="T22" fmla="*/ 0 w 210"/>
                  <a:gd name="T23" fmla="*/ 0 h 254"/>
                  <a:gd name="T24" fmla="*/ 0 w 210"/>
                  <a:gd name="T25" fmla="*/ 0 h 254"/>
                  <a:gd name="T26" fmla="*/ 0 w 210"/>
                  <a:gd name="T27" fmla="*/ 0 h 254"/>
                  <a:gd name="T28" fmla="*/ 0 w 210"/>
                  <a:gd name="T29" fmla="*/ 0 h 254"/>
                  <a:gd name="T30" fmla="*/ 0 w 210"/>
                  <a:gd name="T31" fmla="*/ 0 h 254"/>
                  <a:gd name="T32" fmla="*/ 0 w 210"/>
                  <a:gd name="T33" fmla="*/ 0 h 254"/>
                  <a:gd name="T34" fmla="*/ 0 w 210"/>
                  <a:gd name="T35" fmla="*/ 0 h 254"/>
                  <a:gd name="T36" fmla="*/ 0 w 210"/>
                  <a:gd name="T37" fmla="*/ 0 h 254"/>
                  <a:gd name="T38" fmla="*/ 0 w 210"/>
                  <a:gd name="T39" fmla="*/ 0 h 254"/>
                  <a:gd name="T40" fmla="*/ 0 w 210"/>
                  <a:gd name="T41" fmla="*/ 0 h 254"/>
                  <a:gd name="T42" fmla="*/ 0 w 210"/>
                  <a:gd name="T43" fmla="*/ 0 h 254"/>
                  <a:gd name="T44" fmla="*/ 0 w 210"/>
                  <a:gd name="T45" fmla="*/ 0 h 254"/>
                  <a:gd name="T46" fmla="*/ 0 w 210"/>
                  <a:gd name="T47" fmla="*/ 0 h 254"/>
                  <a:gd name="T48" fmla="*/ 0 w 210"/>
                  <a:gd name="T49" fmla="*/ 0 h 254"/>
                  <a:gd name="T50" fmla="*/ 0 w 210"/>
                  <a:gd name="T51" fmla="*/ 0 h 254"/>
                  <a:gd name="T52" fmla="*/ 0 w 210"/>
                  <a:gd name="T53" fmla="*/ 0 h 254"/>
                  <a:gd name="T54" fmla="*/ 0 w 210"/>
                  <a:gd name="T55" fmla="*/ 0 h 254"/>
                  <a:gd name="T56" fmla="*/ 0 w 210"/>
                  <a:gd name="T57" fmla="*/ 0 h 254"/>
                  <a:gd name="T58" fmla="*/ 0 w 210"/>
                  <a:gd name="T59" fmla="*/ 0 h 254"/>
                  <a:gd name="T60" fmla="*/ 0 w 210"/>
                  <a:gd name="T61" fmla="*/ 0 h 254"/>
                  <a:gd name="T62" fmla="*/ 0 w 210"/>
                  <a:gd name="T63" fmla="*/ 0 h 254"/>
                  <a:gd name="T64" fmla="*/ 0 w 210"/>
                  <a:gd name="T65" fmla="*/ 0 h 254"/>
                  <a:gd name="T66" fmla="*/ 0 w 210"/>
                  <a:gd name="T67" fmla="*/ 0 h 254"/>
                  <a:gd name="T68" fmla="*/ 0 w 210"/>
                  <a:gd name="T69" fmla="*/ 0 h 254"/>
                  <a:gd name="T70" fmla="*/ 0 w 210"/>
                  <a:gd name="T71" fmla="*/ 0 h 254"/>
                  <a:gd name="T72" fmla="*/ 0 w 210"/>
                  <a:gd name="T73" fmla="*/ 0 h 254"/>
                  <a:gd name="T74" fmla="*/ 0 w 210"/>
                  <a:gd name="T75" fmla="*/ 0 h 254"/>
                  <a:gd name="T76" fmla="*/ 0 w 210"/>
                  <a:gd name="T77" fmla="*/ 0 h 254"/>
                  <a:gd name="T78" fmla="*/ 0 w 210"/>
                  <a:gd name="T79" fmla="*/ 0 h 254"/>
                  <a:gd name="T80" fmla="*/ 0 w 210"/>
                  <a:gd name="T81" fmla="*/ 0 h 254"/>
                  <a:gd name="T82" fmla="*/ 0 w 210"/>
                  <a:gd name="T83" fmla="*/ 0 h 254"/>
                  <a:gd name="T84" fmla="*/ 0 w 210"/>
                  <a:gd name="T85" fmla="*/ 0 h 254"/>
                  <a:gd name="T86" fmla="*/ 0 w 210"/>
                  <a:gd name="T87" fmla="*/ 0 h 254"/>
                  <a:gd name="T88" fmla="*/ 0 w 210"/>
                  <a:gd name="T89" fmla="*/ 0 h 2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0"/>
                  <a:gd name="T136" fmla="*/ 0 h 254"/>
                  <a:gd name="T137" fmla="*/ 210 w 210"/>
                  <a:gd name="T138" fmla="*/ 254 h 25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0" h="254">
                    <a:moveTo>
                      <a:pt x="135" y="0"/>
                    </a:moveTo>
                    <a:lnTo>
                      <a:pt x="145" y="0"/>
                    </a:lnTo>
                    <a:lnTo>
                      <a:pt x="153" y="1"/>
                    </a:lnTo>
                    <a:lnTo>
                      <a:pt x="161" y="1"/>
                    </a:lnTo>
                    <a:lnTo>
                      <a:pt x="169" y="4"/>
                    </a:lnTo>
                    <a:lnTo>
                      <a:pt x="177" y="5"/>
                    </a:lnTo>
                    <a:lnTo>
                      <a:pt x="184" y="9"/>
                    </a:lnTo>
                    <a:lnTo>
                      <a:pt x="191" y="13"/>
                    </a:lnTo>
                    <a:lnTo>
                      <a:pt x="196" y="17"/>
                    </a:lnTo>
                    <a:lnTo>
                      <a:pt x="200" y="21"/>
                    </a:lnTo>
                    <a:lnTo>
                      <a:pt x="203" y="27"/>
                    </a:lnTo>
                    <a:lnTo>
                      <a:pt x="204" y="31"/>
                    </a:lnTo>
                    <a:lnTo>
                      <a:pt x="207" y="36"/>
                    </a:lnTo>
                    <a:lnTo>
                      <a:pt x="208" y="40"/>
                    </a:lnTo>
                    <a:lnTo>
                      <a:pt x="208" y="46"/>
                    </a:lnTo>
                    <a:lnTo>
                      <a:pt x="210" y="51"/>
                    </a:lnTo>
                    <a:lnTo>
                      <a:pt x="210" y="55"/>
                    </a:lnTo>
                    <a:lnTo>
                      <a:pt x="210" y="61"/>
                    </a:lnTo>
                    <a:lnTo>
                      <a:pt x="208" y="66"/>
                    </a:lnTo>
                    <a:lnTo>
                      <a:pt x="207" y="72"/>
                    </a:lnTo>
                    <a:lnTo>
                      <a:pt x="207" y="76"/>
                    </a:lnTo>
                    <a:lnTo>
                      <a:pt x="204" y="81"/>
                    </a:lnTo>
                    <a:lnTo>
                      <a:pt x="203" y="86"/>
                    </a:lnTo>
                    <a:lnTo>
                      <a:pt x="200" y="91"/>
                    </a:lnTo>
                    <a:lnTo>
                      <a:pt x="199" y="96"/>
                    </a:lnTo>
                    <a:lnTo>
                      <a:pt x="196" y="99"/>
                    </a:lnTo>
                    <a:lnTo>
                      <a:pt x="194" y="101"/>
                    </a:lnTo>
                    <a:lnTo>
                      <a:pt x="191" y="103"/>
                    </a:lnTo>
                    <a:lnTo>
                      <a:pt x="188" y="105"/>
                    </a:lnTo>
                    <a:lnTo>
                      <a:pt x="184" y="108"/>
                    </a:lnTo>
                    <a:lnTo>
                      <a:pt x="181" y="109"/>
                    </a:lnTo>
                    <a:lnTo>
                      <a:pt x="177" y="111"/>
                    </a:lnTo>
                    <a:lnTo>
                      <a:pt x="175" y="112"/>
                    </a:lnTo>
                    <a:lnTo>
                      <a:pt x="160" y="108"/>
                    </a:lnTo>
                    <a:lnTo>
                      <a:pt x="157" y="108"/>
                    </a:lnTo>
                    <a:lnTo>
                      <a:pt x="154" y="109"/>
                    </a:lnTo>
                    <a:lnTo>
                      <a:pt x="152" y="112"/>
                    </a:lnTo>
                    <a:lnTo>
                      <a:pt x="150" y="114"/>
                    </a:lnTo>
                    <a:lnTo>
                      <a:pt x="150" y="115"/>
                    </a:lnTo>
                    <a:lnTo>
                      <a:pt x="149" y="116"/>
                    </a:lnTo>
                    <a:lnTo>
                      <a:pt x="160" y="130"/>
                    </a:lnTo>
                    <a:lnTo>
                      <a:pt x="168" y="132"/>
                    </a:lnTo>
                    <a:lnTo>
                      <a:pt x="173" y="137"/>
                    </a:lnTo>
                    <a:lnTo>
                      <a:pt x="177" y="139"/>
                    </a:lnTo>
                    <a:lnTo>
                      <a:pt x="180" y="143"/>
                    </a:lnTo>
                    <a:lnTo>
                      <a:pt x="184" y="149"/>
                    </a:lnTo>
                    <a:lnTo>
                      <a:pt x="185" y="153"/>
                    </a:lnTo>
                    <a:lnTo>
                      <a:pt x="188" y="158"/>
                    </a:lnTo>
                    <a:lnTo>
                      <a:pt x="189" y="164"/>
                    </a:lnTo>
                    <a:lnTo>
                      <a:pt x="191" y="169"/>
                    </a:lnTo>
                    <a:lnTo>
                      <a:pt x="191" y="174"/>
                    </a:lnTo>
                    <a:lnTo>
                      <a:pt x="192" y="180"/>
                    </a:lnTo>
                    <a:lnTo>
                      <a:pt x="192" y="185"/>
                    </a:lnTo>
                    <a:lnTo>
                      <a:pt x="191" y="191"/>
                    </a:lnTo>
                    <a:lnTo>
                      <a:pt x="191" y="196"/>
                    </a:lnTo>
                    <a:lnTo>
                      <a:pt x="189" y="202"/>
                    </a:lnTo>
                    <a:lnTo>
                      <a:pt x="188" y="207"/>
                    </a:lnTo>
                    <a:lnTo>
                      <a:pt x="187" y="212"/>
                    </a:lnTo>
                    <a:lnTo>
                      <a:pt x="183" y="219"/>
                    </a:lnTo>
                    <a:lnTo>
                      <a:pt x="179" y="226"/>
                    </a:lnTo>
                    <a:lnTo>
                      <a:pt x="173" y="233"/>
                    </a:lnTo>
                    <a:lnTo>
                      <a:pt x="168" y="238"/>
                    </a:lnTo>
                    <a:lnTo>
                      <a:pt x="161" y="242"/>
                    </a:lnTo>
                    <a:lnTo>
                      <a:pt x="153" y="246"/>
                    </a:lnTo>
                    <a:lnTo>
                      <a:pt x="145" y="250"/>
                    </a:lnTo>
                    <a:lnTo>
                      <a:pt x="135" y="252"/>
                    </a:lnTo>
                    <a:lnTo>
                      <a:pt x="128" y="253"/>
                    </a:lnTo>
                    <a:lnTo>
                      <a:pt x="120" y="253"/>
                    </a:lnTo>
                    <a:lnTo>
                      <a:pt x="114" y="253"/>
                    </a:lnTo>
                    <a:lnTo>
                      <a:pt x="105" y="254"/>
                    </a:lnTo>
                    <a:lnTo>
                      <a:pt x="99" y="254"/>
                    </a:lnTo>
                    <a:lnTo>
                      <a:pt x="90" y="253"/>
                    </a:lnTo>
                    <a:lnTo>
                      <a:pt x="82" y="253"/>
                    </a:lnTo>
                    <a:lnTo>
                      <a:pt x="76" y="253"/>
                    </a:lnTo>
                    <a:lnTo>
                      <a:pt x="67" y="252"/>
                    </a:lnTo>
                    <a:lnTo>
                      <a:pt x="61" y="250"/>
                    </a:lnTo>
                    <a:lnTo>
                      <a:pt x="54" y="249"/>
                    </a:lnTo>
                    <a:lnTo>
                      <a:pt x="47" y="248"/>
                    </a:lnTo>
                    <a:lnTo>
                      <a:pt x="42" y="245"/>
                    </a:lnTo>
                    <a:lnTo>
                      <a:pt x="36" y="242"/>
                    </a:lnTo>
                    <a:lnTo>
                      <a:pt x="31" y="239"/>
                    </a:lnTo>
                    <a:lnTo>
                      <a:pt x="25" y="235"/>
                    </a:lnTo>
                    <a:lnTo>
                      <a:pt x="17" y="227"/>
                    </a:lnTo>
                    <a:lnTo>
                      <a:pt x="10" y="221"/>
                    </a:lnTo>
                    <a:lnTo>
                      <a:pt x="6" y="211"/>
                    </a:lnTo>
                    <a:lnTo>
                      <a:pt x="2" y="202"/>
                    </a:lnTo>
                    <a:lnTo>
                      <a:pt x="0" y="191"/>
                    </a:lnTo>
                    <a:lnTo>
                      <a:pt x="0" y="181"/>
                    </a:lnTo>
                    <a:lnTo>
                      <a:pt x="1" y="172"/>
                    </a:lnTo>
                    <a:lnTo>
                      <a:pt x="5" y="162"/>
                    </a:lnTo>
                    <a:lnTo>
                      <a:pt x="9" y="154"/>
                    </a:lnTo>
                    <a:lnTo>
                      <a:pt x="15" y="147"/>
                    </a:lnTo>
                    <a:lnTo>
                      <a:pt x="21" y="139"/>
                    </a:lnTo>
                    <a:lnTo>
                      <a:pt x="28" y="134"/>
                    </a:lnTo>
                    <a:lnTo>
                      <a:pt x="36" y="127"/>
                    </a:lnTo>
                    <a:lnTo>
                      <a:pt x="44" y="123"/>
                    </a:lnTo>
                    <a:lnTo>
                      <a:pt x="55" y="118"/>
                    </a:lnTo>
                    <a:lnTo>
                      <a:pt x="66" y="115"/>
                    </a:lnTo>
                    <a:lnTo>
                      <a:pt x="69" y="115"/>
                    </a:lnTo>
                    <a:lnTo>
                      <a:pt x="72" y="115"/>
                    </a:lnTo>
                    <a:lnTo>
                      <a:pt x="74" y="115"/>
                    </a:lnTo>
                    <a:lnTo>
                      <a:pt x="77" y="115"/>
                    </a:lnTo>
                    <a:lnTo>
                      <a:pt x="80" y="115"/>
                    </a:lnTo>
                    <a:lnTo>
                      <a:pt x="82" y="115"/>
                    </a:lnTo>
                    <a:lnTo>
                      <a:pt x="84" y="115"/>
                    </a:lnTo>
                    <a:lnTo>
                      <a:pt x="86" y="114"/>
                    </a:lnTo>
                    <a:lnTo>
                      <a:pt x="88" y="114"/>
                    </a:lnTo>
                    <a:lnTo>
                      <a:pt x="88" y="112"/>
                    </a:lnTo>
                    <a:lnTo>
                      <a:pt x="88" y="109"/>
                    </a:lnTo>
                    <a:lnTo>
                      <a:pt x="88" y="108"/>
                    </a:lnTo>
                    <a:lnTo>
                      <a:pt x="81" y="100"/>
                    </a:lnTo>
                    <a:lnTo>
                      <a:pt x="74" y="92"/>
                    </a:lnTo>
                    <a:lnTo>
                      <a:pt x="67" y="84"/>
                    </a:lnTo>
                    <a:lnTo>
                      <a:pt x="63" y="74"/>
                    </a:lnTo>
                    <a:lnTo>
                      <a:pt x="61" y="63"/>
                    </a:lnTo>
                    <a:lnTo>
                      <a:pt x="59" y="54"/>
                    </a:lnTo>
                    <a:lnTo>
                      <a:pt x="61" y="44"/>
                    </a:lnTo>
                    <a:lnTo>
                      <a:pt x="62" y="35"/>
                    </a:lnTo>
                    <a:lnTo>
                      <a:pt x="66" y="28"/>
                    </a:lnTo>
                    <a:lnTo>
                      <a:pt x="72" y="23"/>
                    </a:lnTo>
                    <a:lnTo>
                      <a:pt x="77" y="19"/>
                    </a:lnTo>
                    <a:lnTo>
                      <a:pt x="84" y="15"/>
                    </a:lnTo>
                    <a:lnTo>
                      <a:pt x="90" y="11"/>
                    </a:lnTo>
                    <a:lnTo>
                      <a:pt x="99" y="8"/>
                    </a:lnTo>
                    <a:lnTo>
                      <a:pt x="107" y="5"/>
                    </a:lnTo>
                    <a:lnTo>
                      <a:pt x="115" y="2"/>
                    </a:lnTo>
                    <a:lnTo>
                      <a:pt x="118" y="2"/>
                    </a:lnTo>
                    <a:lnTo>
                      <a:pt x="120" y="2"/>
                    </a:lnTo>
                    <a:lnTo>
                      <a:pt x="123" y="2"/>
                    </a:lnTo>
                    <a:lnTo>
                      <a:pt x="126" y="2"/>
                    </a:lnTo>
                    <a:lnTo>
                      <a:pt x="128" y="1"/>
                    </a:lnTo>
                    <a:lnTo>
                      <a:pt x="131" y="1"/>
                    </a:lnTo>
                    <a:lnTo>
                      <a:pt x="133" y="1"/>
                    </a:lnTo>
                    <a:lnTo>
                      <a:pt x="13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75" name="Freeform 485"/>
              <p:cNvSpPr>
                <a:spLocks/>
              </p:cNvSpPr>
              <p:nvPr/>
            </p:nvSpPr>
            <p:spPr bwMode="auto">
              <a:xfrm>
                <a:off x="4439" y="2044"/>
                <a:ext cx="24" cy="13"/>
              </a:xfrm>
              <a:custGeom>
                <a:avLst/>
                <a:gdLst>
                  <a:gd name="T0" fmla="*/ 0 w 72"/>
                  <a:gd name="T1" fmla="*/ 0 h 39"/>
                  <a:gd name="T2" fmla="*/ 0 w 72"/>
                  <a:gd name="T3" fmla="*/ 0 h 39"/>
                  <a:gd name="T4" fmla="*/ 0 w 72"/>
                  <a:gd name="T5" fmla="*/ 0 h 39"/>
                  <a:gd name="T6" fmla="*/ 0 w 72"/>
                  <a:gd name="T7" fmla="*/ 0 h 39"/>
                  <a:gd name="T8" fmla="*/ 0 w 72"/>
                  <a:gd name="T9" fmla="*/ 0 h 39"/>
                  <a:gd name="T10" fmla="*/ 0 w 72"/>
                  <a:gd name="T11" fmla="*/ 0 h 39"/>
                  <a:gd name="T12" fmla="*/ 0 w 72"/>
                  <a:gd name="T13" fmla="*/ 0 h 39"/>
                  <a:gd name="T14" fmla="*/ 0 w 72"/>
                  <a:gd name="T15" fmla="*/ 0 h 39"/>
                  <a:gd name="T16" fmla="*/ 0 w 72"/>
                  <a:gd name="T17" fmla="*/ 0 h 39"/>
                  <a:gd name="T18" fmla="*/ 0 w 72"/>
                  <a:gd name="T19" fmla="*/ 0 h 39"/>
                  <a:gd name="T20" fmla="*/ 0 w 72"/>
                  <a:gd name="T21" fmla="*/ 0 h 39"/>
                  <a:gd name="T22" fmla="*/ 0 w 72"/>
                  <a:gd name="T23" fmla="*/ 0 h 39"/>
                  <a:gd name="T24" fmla="*/ 0 w 72"/>
                  <a:gd name="T25" fmla="*/ 0 h 39"/>
                  <a:gd name="T26" fmla="*/ 0 w 72"/>
                  <a:gd name="T27" fmla="*/ 0 h 39"/>
                  <a:gd name="T28" fmla="*/ 0 w 72"/>
                  <a:gd name="T29" fmla="*/ 0 h 39"/>
                  <a:gd name="T30" fmla="*/ 0 w 72"/>
                  <a:gd name="T31" fmla="*/ 0 h 39"/>
                  <a:gd name="T32" fmla="*/ 0 w 72"/>
                  <a:gd name="T33" fmla="*/ 0 h 39"/>
                  <a:gd name="T34" fmla="*/ 0 w 72"/>
                  <a:gd name="T35" fmla="*/ 0 h 39"/>
                  <a:gd name="T36" fmla="*/ 0 w 72"/>
                  <a:gd name="T37" fmla="*/ 0 h 39"/>
                  <a:gd name="T38" fmla="*/ 0 w 72"/>
                  <a:gd name="T39" fmla="*/ 0 h 39"/>
                  <a:gd name="T40" fmla="*/ 0 w 72"/>
                  <a:gd name="T41" fmla="*/ 0 h 39"/>
                  <a:gd name="T42" fmla="*/ 0 w 72"/>
                  <a:gd name="T43" fmla="*/ 0 h 39"/>
                  <a:gd name="T44" fmla="*/ 0 w 72"/>
                  <a:gd name="T45" fmla="*/ 0 h 39"/>
                  <a:gd name="T46" fmla="*/ 0 w 72"/>
                  <a:gd name="T47" fmla="*/ 0 h 3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39"/>
                  <a:gd name="T74" fmla="*/ 72 w 72"/>
                  <a:gd name="T75" fmla="*/ 39 h 3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39">
                    <a:moveTo>
                      <a:pt x="72" y="21"/>
                    </a:moveTo>
                    <a:lnTo>
                      <a:pt x="71" y="20"/>
                    </a:lnTo>
                    <a:lnTo>
                      <a:pt x="63" y="14"/>
                    </a:lnTo>
                    <a:lnTo>
                      <a:pt x="56" y="9"/>
                    </a:lnTo>
                    <a:lnTo>
                      <a:pt x="48" y="5"/>
                    </a:lnTo>
                    <a:lnTo>
                      <a:pt x="38" y="2"/>
                    </a:lnTo>
                    <a:lnTo>
                      <a:pt x="29" y="1"/>
                    </a:lnTo>
                    <a:lnTo>
                      <a:pt x="19" y="0"/>
                    </a:lnTo>
                    <a:lnTo>
                      <a:pt x="10" y="0"/>
                    </a:lnTo>
                    <a:lnTo>
                      <a:pt x="0" y="0"/>
                    </a:lnTo>
                    <a:lnTo>
                      <a:pt x="0" y="25"/>
                    </a:lnTo>
                    <a:lnTo>
                      <a:pt x="8" y="25"/>
                    </a:lnTo>
                    <a:lnTo>
                      <a:pt x="17" y="25"/>
                    </a:lnTo>
                    <a:lnTo>
                      <a:pt x="25" y="27"/>
                    </a:lnTo>
                    <a:lnTo>
                      <a:pt x="31" y="28"/>
                    </a:lnTo>
                    <a:lnTo>
                      <a:pt x="38" y="29"/>
                    </a:lnTo>
                    <a:lnTo>
                      <a:pt x="44" y="33"/>
                    </a:lnTo>
                    <a:lnTo>
                      <a:pt x="49" y="36"/>
                    </a:lnTo>
                    <a:lnTo>
                      <a:pt x="53" y="39"/>
                    </a:lnTo>
                    <a:lnTo>
                      <a:pt x="52" y="38"/>
                    </a:lnTo>
                    <a:lnTo>
                      <a:pt x="72" y="21"/>
                    </a:lnTo>
                    <a:lnTo>
                      <a:pt x="72" y="20"/>
                    </a:lnTo>
                    <a:lnTo>
                      <a:pt x="71" y="20"/>
                    </a:lnTo>
                    <a:lnTo>
                      <a:pt x="72" y="2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76" name="Freeform 486"/>
              <p:cNvSpPr>
                <a:spLocks/>
              </p:cNvSpPr>
              <p:nvPr/>
            </p:nvSpPr>
            <p:spPr bwMode="auto">
              <a:xfrm>
                <a:off x="4457" y="2051"/>
                <a:ext cx="11" cy="31"/>
              </a:xfrm>
              <a:custGeom>
                <a:avLst/>
                <a:gdLst>
                  <a:gd name="T0" fmla="*/ 0 w 35"/>
                  <a:gd name="T1" fmla="*/ 0 h 94"/>
                  <a:gd name="T2" fmla="*/ 0 w 35"/>
                  <a:gd name="T3" fmla="*/ 0 h 94"/>
                  <a:gd name="T4" fmla="*/ 0 w 35"/>
                  <a:gd name="T5" fmla="*/ 0 h 94"/>
                  <a:gd name="T6" fmla="*/ 0 w 35"/>
                  <a:gd name="T7" fmla="*/ 0 h 94"/>
                  <a:gd name="T8" fmla="*/ 0 w 35"/>
                  <a:gd name="T9" fmla="*/ 0 h 94"/>
                  <a:gd name="T10" fmla="*/ 0 w 35"/>
                  <a:gd name="T11" fmla="*/ 0 h 94"/>
                  <a:gd name="T12" fmla="*/ 0 w 35"/>
                  <a:gd name="T13" fmla="*/ 0 h 94"/>
                  <a:gd name="T14" fmla="*/ 0 w 35"/>
                  <a:gd name="T15" fmla="*/ 0 h 94"/>
                  <a:gd name="T16" fmla="*/ 0 w 35"/>
                  <a:gd name="T17" fmla="*/ 0 h 94"/>
                  <a:gd name="T18" fmla="*/ 0 w 35"/>
                  <a:gd name="T19" fmla="*/ 0 h 94"/>
                  <a:gd name="T20" fmla="*/ 0 w 35"/>
                  <a:gd name="T21" fmla="*/ 0 h 94"/>
                  <a:gd name="T22" fmla="*/ 0 w 35"/>
                  <a:gd name="T23" fmla="*/ 0 h 94"/>
                  <a:gd name="T24" fmla="*/ 0 w 35"/>
                  <a:gd name="T25" fmla="*/ 0 h 94"/>
                  <a:gd name="T26" fmla="*/ 0 w 35"/>
                  <a:gd name="T27" fmla="*/ 0 h 94"/>
                  <a:gd name="T28" fmla="*/ 0 w 35"/>
                  <a:gd name="T29" fmla="*/ 0 h 94"/>
                  <a:gd name="T30" fmla="*/ 0 w 35"/>
                  <a:gd name="T31" fmla="*/ 0 h 94"/>
                  <a:gd name="T32" fmla="*/ 0 w 35"/>
                  <a:gd name="T33" fmla="*/ 0 h 94"/>
                  <a:gd name="T34" fmla="*/ 0 w 35"/>
                  <a:gd name="T35" fmla="*/ 0 h 94"/>
                  <a:gd name="T36" fmla="*/ 0 w 35"/>
                  <a:gd name="T37" fmla="*/ 0 h 94"/>
                  <a:gd name="T38" fmla="*/ 0 w 35"/>
                  <a:gd name="T39" fmla="*/ 0 h 94"/>
                  <a:gd name="T40" fmla="*/ 0 w 35"/>
                  <a:gd name="T41" fmla="*/ 0 h 94"/>
                  <a:gd name="T42" fmla="*/ 0 w 35"/>
                  <a:gd name="T43" fmla="*/ 0 h 94"/>
                  <a:gd name="T44" fmla="*/ 0 w 35"/>
                  <a:gd name="T45" fmla="*/ 0 h 94"/>
                  <a:gd name="T46" fmla="*/ 0 w 35"/>
                  <a:gd name="T47" fmla="*/ 0 h 94"/>
                  <a:gd name="T48" fmla="*/ 0 w 35"/>
                  <a:gd name="T49" fmla="*/ 0 h 94"/>
                  <a:gd name="T50" fmla="*/ 0 w 35"/>
                  <a:gd name="T51" fmla="*/ 0 h 94"/>
                  <a:gd name="T52" fmla="*/ 0 w 35"/>
                  <a:gd name="T53" fmla="*/ 0 h 94"/>
                  <a:gd name="T54" fmla="*/ 0 w 35"/>
                  <a:gd name="T55" fmla="*/ 0 h 94"/>
                  <a:gd name="T56" fmla="*/ 0 w 35"/>
                  <a:gd name="T57" fmla="*/ 0 h 94"/>
                  <a:gd name="T58" fmla="*/ 0 w 35"/>
                  <a:gd name="T59" fmla="*/ 0 h 94"/>
                  <a:gd name="T60" fmla="*/ 0 w 35"/>
                  <a:gd name="T61" fmla="*/ 0 h 94"/>
                  <a:gd name="T62" fmla="*/ 0 w 35"/>
                  <a:gd name="T63" fmla="*/ 0 h 94"/>
                  <a:gd name="T64" fmla="*/ 0 w 35"/>
                  <a:gd name="T65" fmla="*/ 0 h 94"/>
                  <a:gd name="T66" fmla="*/ 0 w 35"/>
                  <a:gd name="T67" fmla="*/ 0 h 94"/>
                  <a:gd name="T68" fmla="*/ 0 w 35"/>
                  <a:gd name="T69" fmla="*/ 0 h 94"/>
                  <a:gd name="T70" fmla="*/ 0 w 35"/>
                  <a:gd name="T71" fmla="*/ 0 h 94"/>
                  <a:gd name="T72" fmla="*/ 0 w 35"/>
                  <a:gd name="T73" fmla="*/ 0 h 94"/>
                  <a:gd name="T74" fmla="*/ 0 w 35"/>
                  <a:gd name="T75" fmla="*/ 0 h 94"/>
                  <a:gd name="T76" fmla="*/ 0 w 35"/>
                  <a:gd name="T77" fmla="*/ 0 h 94"/>
                  <a:gd name="T78" fmla="*/ 0 w 35"/>
                  <a:gd name="T79" fmla="*/ 0 h 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
                  <a:gd name="T121" fmla="*/ 0 h 94"/>
                  <a:gd name="T122" fmla="*/ 35 w 35"/>
                  <a:gd name="T123" fmla="*/ 94 h 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 h="94">
                    <a:moveTo>
                      <a:pt x="23" y="94"/>
                    </a:moveTo>
                    <a:lnTo>
                      <a:pt x="23" y="92"/>
                    </a:lnTo>
                    <a:lnTo>
                      <a:pt x="26" y="87"/>
                    </a:lnTo>
                    <a:lnTo>
                      <a:pt x="28" y="82"/>
                    </a:lnTo>
                    <a:lnTo>
                      <a:pt x="30" y="77"/>
                    </a:lnTo>
                    <a:lnTo>
                      <a:pt x="32" y="71"/>
                    </a:lnTo>
                    <a:lnTo>
                      <a:pt x="34" y="65"/>
                    </a:lnTo>
                    <a:lnTo>
                      <a:pt x="34" y="60"/>
                    </a:lnTo>
                    <a:lnTo>
                      <a:pt x="35" y="53"/>
                    </a:lnTo>
                    <a:lnTo>
                      <a:pt x="35" y="46"/>
                    </a:lnTo>
                    <a:lnTo>
                      <a:pt x="35" y="42"/>
                    </a:lnTo>
                    <a:lnTo>
                      <a:pt x="35" y="35"/>
                    </a:lnTo>
                    <a:lnTo>
                      <a:pt x="34" y="29"/>
                    </a:lnTo>
                    <a:lnTo>
                      <a:pt x="32" y="23"/>
                    </a:lnTo>
                    <a:lnTo>
                      <a:pt x="30" y="18"/>
                    </a:lnTo>
                    <a:lnTo>
                      <a:pt x="27" y="12"/>
                    </a:lnTo>
                    <a:lnTo>
                      <a:pt x="24" y="6"/>
                    </a:lnTo>
                    <a:lnTo>
                      <a:pt x="20" y="0"/>
                    </a:lnTo>
                    <a:lnTo>
                      <a:pt x="0" y="17"/>
                    </a:lnTo>
                    <a:lnTo>
                      <a:pt x="2" y="19"/>
                    </a:lnTo>
                    <a:lnTo>
                      <a:pt x="4" y="23"/>
                    </a:lnTo>
                    <a:lnTo>
                      <a:pt x="5" y="27"/>
                    </a:lnTo>
                    <a:lnTo>
                      <a:pt x="8" y="31"/>
                    </a:lnTo>
                    <a:lnTo>
                      <a:pt x="8" y="34"/>
                    </a:lnTo>
                    <a:lnTo>
                      <a:pt x="9" y="40"/>
                    </a:lnTo>
                    <a:lnTo>
                      <a:pt x="9" y="42"/>
                    </a:lnTo>
                    <a:lnTo>
                      <a:pt x="9" y="46"/>
                    </a:lnTo>
                    <a:lnTo>
                      <a:pt x="9" y="50"/>
                    </a:lnTo>
                    <a:lnTo>
                      <a:pt x="9" y="54"/>
                    </a:lnTo>
                    <a:lnTo>
                      <a:pt x="8" y="60"/>
                    </a:lnTo>
                    <a:lnTo>
                      <a:pt x="7" y="64"/>
                    </a:lnTo>
                    <a:lnTo>
                      <a:pt x="5" y="68"/>
                    </a:lnTo>
                    <a:lnTo>
                      <a:pt x="4" y="72"/>
                    </a:lnTo>
                    <a:lnTo>
                      <a:pt x="2" y="76"/>
                    </a:lnTo>
                    <a:lnTo>
                      <a:pt x="0" y="80"/>
                    </a:lnTo>
                    <a:lnTo>
                      <a:pt x="1" y="79"/>
                    </a:lnTo>
                    <a:lnTo>
                      <a:pt x="23" y="94"/>
                    </a:lnTo>
                    <a:lnTo>
                      <a:pt x="23" y="92"/>
                    </a:lnTo>
                    <a:lnTo>
                      <a:pt x="23" y="9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77" name="Freeform 487"/>
              <p:cNvSpPr>
                <a:spLocks/>
              </p:cNvSpPr>
              <p:nvPr/>
            </p:nvSpPr>
            <p:spPr bwMode="auto">
              <a:xfrm>
                <a:off x="4451" y="2077"/>
                <a:ext cx="13" cy="13"/>
              </a:xfrm>
              <a:custGeom>
                <a:avLst/>
                <a:gdLst>
                  <a:gd name="T0" fmla="*/ 0 w 40"/>
                  <a:gd name="T1" fmla="*/ 0 h 38"/>
                  <a:gd name="T2" fmla="*/ 0 w 40"/>
                  <a:gd name="T3" fmla="*/ 0 h 38"/>
                  <a:gd name="T4" fmla="*/ 0 w 40"/>
                  <a:gd name="T5" fmla="*/ 0 h 38"/>
                  <a:gd name="T6" fmla="*/ 0 w 40"/>
                  <a:gd name="T7" fmla="*/ 0 h 38"/>
                  <a:gd name="T8" fmla="*/ 0 w 40"/>
                  <a:gd name="T9" fmla="*/ 0 h 38"/>
                  <a:gd name="T10" fmla="*/ 0 w 40"/>
                  <a:gd name="T11" fmla="*/ 0 h 38"/>
                  <a:gd name="T12" fmla="*/ 0 w 40"/>
                  <a:gd name="T13" fmla="*/ 0 h 38"/>
                  <a:gd name="T14" fmla="*/ 0 w 40"/>
                  <a:gd name="T15" fmla="*/ 0 h 38"/>
                  <a:gd name="T16" fmla="*/ 0 w 40"/>
                  <a:gd name="T17" fmla="*/ 0 h 38"/>
                  <a:gd name="T18" fmla="*/ 0 w 40"/>
                  <a:gd name="T19" fmla="*/ 0 h 38"/>
                  <a:gd name="T20" fmla="*/ 0 w 40"/>
                  <a:gd name="T21" fmla="*/ 0 h 38"/>
                  <a:gd name="T22" fmla="*/ 0 w 40"/>
                  <a:gd name="T23" fmla="*/ 0 h 38"/>
                  <a:gd name="T24" fmla="*/ 0 w 40"/>
                  <a:gd name="T25" fmla="*/ 0 h 38"/>
                  <a:gd name="T26" fmla="*/ 0 w 40"/>
                  <a:gd name="T27" fmla="*/ 0 h 38"/>
                  <a:gd name="T28" fmla="*/ 0 w 40"/>
                  <a:gd name="T29" fmla="*/ 0 h 38"/>
                  <a:gd name="T30" fmla="*/ 0 w 40"/>
                  <a:gd name="T31" fmla="*/ 0 h 38"/>
                  <a:gd name="T32" fmla="*/ 0 w 40"/>
                  <a:gd name="T33" fmla="*/ 0 h 38"/>
                  <a:gd name="T34" fmla="*/ 0 w 40"/>
                  <a:gd name="T35" fmla="*/ 0 h 38"/>
                  <a:gd name="T36" fmla="*/ 0 w 40"/>
                  <a:gd name="T37" fmla="*/ 0 h 38"/>
                  <a:gd name="T38" fmla="*/ 0 w 40"/>
                  <a:gd name="T39" fmla="*/ 0 h 38"/>
                  <a:gd name="T40" fmla="*/ 0 w 40"/>
                  <a:gd name="T41" fmla="*/ 0 h 38"/>
                  <a:gd name="T42" fmla="*/ 0 w 40"/>
                  <a:gd name="T43" fmla="*/ 0 h 38"/>
                  <a:gd name="T44" fmla="*/ 0 w 40"/>
                  <a:gd name="T45" fmla="*/ 0 h 38"/>
                  <a:gd name="T46" fmla="*/ 0 w 40"/>
                  <a:gd name="T47" fmla="*/ 0 h 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0"/>
                  <a:gd name="T73" fmla="*/ 0 h 38"/>
                  <a:gd name="T74" fmla="*/ 40 w 40"/>
                  <a:gd name="T75" fmla="*/ 38 h 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0" h="38">
                    <a:moveTo>
                      <a:pt x="2" y="36"/>
                    </a:moveTo>
                    <a:lnTo>
                      <a:pt x="9" y="36"/>
                    </a:lnTo>
                    <a:lnTo>
                      <a:pt x="13" y="35"/>
                    </a:lnTo>
                    <a:lnTo>
                      <a:pt x="17" y="34"/>
                    </a:lnTo>
                    <a:lnTo>
                      <a:pt x="19" y="31"/>
                    </a:lnTo>
                    <a:lnTo>
                      <a:pt x="25" y="28"/>
                    </a:lnTo>
                    <a:lnTo>
                      <a:pt x="29" y="26"/>
                    </a:lnTo>
                    <a:lnTo>
                      <a:pt x="33" y="23"/>
                    </a:lnTo>
                    <a:lnTo>
                      <a:pt x="36" y="19"/>
                    </a:lnTo>
                    <a:lnTo>
                      <a:pt x="40" y="15"/>
                    </a:lnTo>
                    <a:lnTo>
                      <a:pt x="18" y="0"/>
                    </a:lnTo>
                    <a:lnTo>
                      <a:pt x="17" y="1"/>
                    </a:lnTo>
                    <a:lnTo>
                      <a:pt x="15" y="3"/>
                    </a:lnTo>
                    <a:lnTo>
                      <a:pt x="13" y="5"/>
                    </a:lnTo>
                    <a:lnTo>
                      <a:pt x="10" y="7"/>
                    </a:lnTo>
                    <a:lnTo>
                      <a:pt x="9" y="8"/>
                    </a:lnTo>
                    <a:lnTo>
                      <a:pt x="6" y="9"/>
                    </a:lnTo>
                    <a:lnTo>
                      <a:pt x="3" y="11"/>
                    </a:lnTo>
                    <a:lnTo>
                      <a:pt x="0" y="12"/>
                    </a:lnTo>
                    <a:lnTo>
                      <a:pt x="7" y="11"/>
                    </a:lnTo>
                    <a:lnTo>
                      <a:pt x="2" y="36"/>
                    </a:lnTo>
                    <a:lnTo>
                      <a:pt x="5" y="38"/>
                    </a:lnTo>
                    <a:lnTo>
                      <a:pt x="9" y="36"/>
                    </a:lnTo>
                    <a:lnTo>
                      <a:pt x="2" y="3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78" name="Freeform 488"/>
              <p:cNvSpPr>
                <a:spLocks/>
              </p:cNvSpPr>
              <p:nvPr/>
            </p:nvSpPr>
            <p:spPr bwMode="auto">
              <a:xfrm>
                <a:off x="4447" y="2079"/>
                <a:ext cx="6" cy="10"/>
              </a:xfrm>
              <a:custGeom>
                <a:avLst/>
                <a:gdLst>
                  <a:gd name="T0" fmla="*/ 0 w 20"/>
                  <a:gd name="T1" fmla="*/ 0 h 29"/>
                  <a:gd name="T2" fmla="*/ 0 w 20"/>
                  <a:gd name="T3" fmla="*/ 0 h 29"/>
                  <a:gd name="T4" fmla="*/ 0 w 20"/>
                  <a:gd name="T5" fmla="*/ 0 h 29"/>
                  <a:gd name="T6" fmla="*/ 0 w 20"/>
                  <a:gd name="T7" fmla="*/ 0 h 29"/>
                  <a:gd name="T8" fmla="*/ 0 w 20"/>
                  <a:gd name="T9" fmla="*/ 0 h 29"/>
                  <a:gd name="T10" fmla="*/ 0 w 20"/>
                  <a:gd name="T11" fmla="*/ 0 h 29"/>
                  <a:gd name="T12" fmla="*/ 0 w 20"/>
                  <a:gd name="T13" fmla="*/ 0 h 29"/>
                  <a:gd name="T14" fmla="*/ 0 w 20"/>
                  <a:gd name="T15" fmla="*/ 0 h 29"/>
                  <a:gd name="T16" fmla="*/ 0 w 20"/>
                  <a:gd name="T17" fmla="*/ 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1" y="27"/>
                    </a:moveTo>
                    <a:lnTo>
                      <a:pt x="0" y="25"/>
                    </a:lnTo>
                    <a:lnTo>
                      <a:pt x="15" y="29"/>
                    </a:lnTo>
                    <a:lnTo>
                      <a:pt x="20" y="4"/>
                    </a:lnTo>
                    <a:lnTo>
                      <a:pt x="7" y="1"/>
                    </a:lnTo>
                    <a:lnTo>
                      <a:pt x="4" y="0"/>
                    </a:lnTo>
                    <a:lnTo>
                      <a:pt x="7" y="1"/>
                    </a:lnTo>
                    <a:lnTo>
                      <a:pt x="5" y="0"/>
                    </a:lnTo>
                    <a:lnTo>
                      <a:pt x="4" y="0"/>
                    </a:lnTo>
                    <a:lnTo>
                      <a:pt x="1"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79" name="Freeform 489"/>
              <p:cNvSpPr>
                <a:spLocks/>
              </p:cNvSpPr>
              <p:nvPr/>
            </p:nvSpPr>
            <p:spPr bwMode="auto">
              <a:xfrm>
                <a:off x="4440" y="2079"/>
                <a:ext cx="8" cy="9"/>
              </a:xfrm>
              <a:custGeom>
                <a:avLst/>
                <a:gdLst>
                  <a:gd name="T0" fmla="*/ 0 w 24"/>
                  <a:gd name="T1" fmla="*/ 0 h 27"/>
                  <a:gd name="T2" fmla="*/ 0 w 24"/>
                  <a:gd name="T3" fmla="*/ 0 h 27"/>
                  <a:gd name="T4" fmla="*/ 0 w 24"/>
                  <a:gd name="T5" fmla="*/ 0 h 27"/>
                  <a:gd name="T6" fmla="*/ 0 w 24"/>
                  <a:gd name="T7" fmla="*/ 0 h 27"/>
                  <a:gd name="T8" fmla="*/ 0 w 24"/>
                  <a:gd name="T9" fmla="*/ 0 h 27"/>
                  <a:gd name="T10" fmla="*/ 0 w 24"/>
                  <a:gd name="T11" fmla="*/ 0 h 27"/>
                  <a:gd name="T12" fmla="*/ 0 w 24"/>
                  <a:gd name="T13" fmla="*/ 0 h 27"/>
                  <a:gd name="T14" fmla="*/ 0 w 24"/>
                  <a:gd name="T15" fmla="*/ 0 h 27"/>
                  <a:gd name="T16" fmla="*/ 0 w 24"/>
                  <a:gd name="T17" fmla="*/ 0 h 27"/>
                  <a:gd name="T18" fmla="*/ 0 w 24"/>
                  <a:gd name="T19" fmla="*/ 0 h 27"/>
                  <a:gd name="T20" fmla="*/ 0 w 24"/>
                  <a:gd name="T21" fmla="*/ 0 h 27"/>
                  <a:gd name="T22" fmla="*/ 0 w 24"/>
                  <a:gd name="T23" fmla="*/ 0 h 27"/>
                  <a:gd name="T24" fmla="*/ 0 w 24"/>
                  <a:gd name="T25" fmla="*/ 0 h 27"/>
                  <a:gd name="T26" fmla="*/ 0 w 24"/>
                  <a:gd name="T27" fmla="*/ 0 h 27"/>
                  <a:gd name="T28" fmla="*/ 0 w 24"/>
                  <a:gd name="T29" fmla="*/ 0 h 27"/>
                  <a:gd name="T30" fmla="*/ 0 w 24"/>
                  <a:gd name="T31" fmla="*/ 0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7"/>
                  <a:gd name="T50" fmla="*/ 24 w 24"/>
                  <a:gd name="T51" fmla="*/ 27 h 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7">
                    <a:moveTo>
                      <a:pt x="24" y="25"/>
                    </a:moveTo>
                    <a:lnTo>
                      <a:pt x="23" y="27"/>
                    </a:lnTo>
                    <a:lnTo>
                      <a:pt x="24" y="25"/>
                    </a:lnTo>
                    <a:lnTo>
                      <a:pt x="23" y="25"/>
                    </a:lnTo>
                    <a:lnTo>
                      <a:pt x="22" y="27"/>
                    </a:lnTo>
                    <a:lnTo>
                      <a:pt x="20" y="27"/>
                    </a:lnTo>
                    <a:lnTo>
                      <a:pt x="23" y="0"/>
                    </a:lnTo>
                    <a:lnTo>
                      <a:pt x="16" y="1"/>
                    </a:lnTo>
                    <a:lnTo>
                      <a:pt x="8" y="4"/>
                    </a:lnTo>
                    <a:lnTo>
                      <a:pt x="4" y="9"/>
                    </a:lnTo>
                    <a:lnTo>
                      <a:pt x="1" y="12"/>
                    </a:lnTo>
                    <a:lnTo>
                      <a:pt x="0" y="13"/>
                    </a:lnTo>
                    <a:lnTo>
                      <a:pt x="1" y="12"/>
                    </a:lnTo>
                    <a:lnTo>
                      <a:pt x="1" y="13"/>
                    </a:lnTo>
                    <a:lnTo>
                      <a:pt x="0" y="13"/>
                    </a:lnTo>
                    <a:lnTo>
                      <a:pt x="24"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80" name="Freeform 490"/>
              <p:cNvSpPr>
                <a:spLocks/>
              </p:cNvSpPr>
              <p:nvPr/>
            </p:nvSpPr>
            <p:spPr bwMode="auto">
              <a:xfrm>
                <a:off x="4439" y="2084"/>
                <a:ext cx="9" cy="6"/>
              </a:xfrm>
              <a:custGeom>
                <a:avLst/>
                <a:gdLst>
                  <a:gd name="T0" fmla="*/ 0 w 27"/>
                  <a:gd name="T1" fmla="*/ 0 h 18"/>
                  <a:gd name="T2" fmla="*/ 0 w 27"/>
                  <a:gd name="T3" fmla="*/ 0 h 18"/>
                  <a:gd name="T4" fmla="*/ 0 w 27"/>
                  <a:gd name="T5" fmla="*/ 0 h 18"/>
                  <a:gd name="T6" fmla="*/ 0 w 27"/>
                  <a:gd name="T7" fmla="*/ 0 h 18"/>
                  <a:gd name="T8" fmla="*/ 0 w 27"/>
                  <a:gd name="T9" fmla="*/ 0 h 18"/>
                  <a:gd name="T10" fmla="*/ 0 w 27"/>
                  <a:gd name="T11" fmla="*/ 0 h 18"/>
                  <a:gd name="T12" fmla="*/ 0 w 27"/>
                  <a:gd name="T13" fmla="*/ 0 h 18"/>
                  <a:gd name="T14" fmla="*/ 0 w 27"/>
                  <a:gd name="T15" fmla="*/ 0 h 18"/>
                  <a:gd name="T16" fmla="*/ 0 w 27"/>
                  <a:gd name="T17" fmla="*/ 0 h 18"/>
                  <a:gd name="T18" fmla="*/ 0 w 27"/>
                  <a:gd name="T19" fmla="*/ 0 h 18"/>
                  <a:gd name="T20" fmla="*/ 0 w 27"/>
                  <a:gd name="T21" fmla="*/ 0 h 18"/>
                  <a:gd name="T22" fmla="*/ 0 w 27"/>
                  <a:gd name="T23" fmla="*/ 0 h 18"/>
                  <a:gd name="T24" fmla="*/ 0 w 27"/>
                  <a:gd name="T25" fmla="*/ 0 h 18"/>
                  <a:gd name="T26" fmla="*/ 0 w 27"/>
                  <a:gd name="T27" fmla="*/ 0 h 18"/>
                  <a:gd name="T28" fmla="*/ 0 w 27"/>
                  <a:gd name="T29" fmla="*/ 0 h 18"/>
                  <a:gd name="T30" fmla="*/ 0 w 27"/>
                  <a:gd name="T31" fmla="*/ 0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18"/>
                  <a:gd name="T50" fmla="*/ 27 w 27"/>
                  <a:gd name="T51" fmla="*/ 18 h 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18">
                    <a:moveTo>
                      <a:pt x="25" y="0"/>
                    </a:moveTo>
                    <a:lnTo>
                      <a:pt x="27" y="8"/>
                    </a:lnTo>
                    <a:lnTo>
                      <a:pt x="26" y="12"/>
                    </a:lnTo>
                    <a:lnTo>
                      <a:pt x="26" y="14"/>
                    </a:lnTo>
                    <a:lnTo>
                      <a:pt x="27" y="12"/>
                    </a:lnTo>
                    <a:lnTo>
                      <a:pt x="3" y="0"/>
                    </a:lnTo>
                    <a:lnTo>
                      <a:pt x="3" y="1"/>
                    </a:lnTo>
                    <a:lnTo>
                      <a:pt x="2" y="4"/>
                    </a:lnTo>
                    <a:lnTo>
                      <a:pt x="0" y="8"/>
                    </a:lnTo>
                    <a:lnTo>
                      <a:pt x="4" y="18"/>
                    </a:lnTo>
                    <a:lnTo>
                      <a:pt x="0" y="8"/>
                    </a:lnTo>
                    <a:lnTo>
                      <a:pt x="0" y="14"/>
                    </a:lnTo>
                    <a:lnTo>
                      <a:pt x="4" y="18"/>
                    </a:lnTo>
                    <a:lnTo>
                      <a:pt x="2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81" name="Freeform 491"/>
              <p:cNvSpPr>
                <a:spLocks/>
              </p:cNvSpPr>
              <p:nvPr/>
            </p:nvSpPr>
            <p:spPr bwMode="auto">
              <a:xfrm>
                <a:off x="4441" y="2084"/>
                <a:ext cx="10" cy="11"/>
              </a:xfrm>
              <a:custGeom>
                <a:avLst/>
                <a:gdLst>
                  <a:gd name="T0" fmla="*/ 0 w 30"/>
                  <a:gd name="T1" fmla="*/ 0 h 34"/>
                  <a:gd name="T2" fmla="*/ 0 w 30"/>
                  <a:gd name="T3" fmla="*/ 0 h 34"/>
                  <a:gd name="T4" fmla="*/ 0 w 30"/>
                  <a:gd name="T5" fmla="*/ 0 h 34"/>
                  <a:gd name="T6" fmla="*/ 0 w 30"/>
                  <a:gd name="T7" fmla="*/ 0 h 34"/>
                  <a:gd name="T8" fmla="*/ 0 w 30"/>
                  <a:gd name="T9" fmla="*/ 0 h 34"/>
                  <a:gd name="T10" fmla="*/ 0 w 30"/>
                  <a:gd name="T11" fmla="*/ 0 h 34"/>
                  <a:gd name="T12" fmla="*/ 0 w 30"/>
                  <a:gd name="T13" fmla="*/ 0 h 34"/>
                  <a:gd name="T14" fmla="*/ 0 w 30"/>
                  <a:gd name="T15" fmla="*/ 0 h 34"/>
                  <a:gd name="T16" fmla="*/ 0 w 30"/>
                  <a:gd name="T17" fmla="*/ 0 h 34"/>
                  <a:gd name="T18" fmla="*/ 0 w 30"/>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34"/>
                  <a:gd name="T32" fmla="*/ 30 w 30"/>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34">
                    <a:moveTo>
                      <a:pt x="25" y="10"/>
                    </a:moveTo>
                    <a:lnTo>
                      <a:pt x="30" y="14"/>
                    </a:lnTo>
                    <a:lnTo>
                      <a:pt x="21" y="0"/>
                    </a:lnTo>
                    <a:lnTo>
                      <a:pt x="0" y="18"/>
                    </a:lnTo>
                    <a:lnTo>
                      <a:pt x="11" y="30"/>
                    </a:lnTo>
                    <a:lnTo>
                      <a:pt x="17" y="34"/>
                    </a:lnTo>
                    <a:lnTo>
                      <a:pt x="11" y="30"/>
                    </a:lnTo>
                    <a:lnTo>
                      <a:pt x="14" y="33"/>
                    </a:lnTo>
                    <a:lnTo>
                      <a:pt x="17" y="34"/>
                    </a:lnTo>
                    <a:lnTo>
                      <a:pt x="25" y="1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82" name="Freeform 492"/>
              <p:cNvSpPr>
                <a:spLocks/>
              </p:cNvSpPr>
              <p:nvPr/>
            </p:nvSpPr>
            <p:spPr bwMode="auto">
              <a:xfrm>
                <a:off x="4446" y="2087"/>
                <a:ext cx="7" cy="9"/>
              </a:xfrm>
              <a:custGeom>
                <a:avLst/>
                <a:gdLst>
                  <a:gd name="T0" fmla="*/ 0 w 20"/>
                  <a:gd name="T1" fmla="*/ 0 h 27"/>
                  <a:gd name="T2" fmla="*/ 0 w 20"/>
                  <a:gd name="T3" fmla="*/ 0 h 27"/>
                  <a:gd name="T4" fmla="*/ 0 w 20"/>
                  <a:gd name="T5" fmla="*/ 0 h 27"/>
                  <a:gd name="T6" fmla="*/ 0 w 20"/>
                  <a:gd name="T7" fmla="*/ 0 h 27"/>
                  <a:gd name="T8" fmla="*/ 0 w 20"/>
                  <a:gd name="T9" fmla="*/ 0 h 27"/>
                  <a:gd name="T10" fmla="*/ 0 w 20"/>
                  <a:gd name="T11" fmla="*/ 0 h 27"/>
                  <a:gd name="T12" fmla="*/ 0 w 20"/>
                  <a:gd name="T13" fmla="*/ 0 h 27"/>
                  <a:gd name="T14" fmla="*/ 0 w 20"/>
                  <a:gd name="T15" fmla="*/ 0 h 27"/>
                  <a:gd name="T16" fmla="*/ 0 w 20"/>
                  <a:gd name="T17" fmla="*/ 0 h 27"/>
                  <a:gd name="T18" fmla="*/ 0 w 20"/>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7"/>
                  <a:gd name="T32" fmla="*/ 20 w 20"/>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7">
                    <a:moveTo>
                      <a:pt x="20" y="4"/>
                    </a:moveTo>
                    <a:lnTo>
                      <a:pt x="16" y="2"/>
                    </a:lnTo>
                    <a:lnTo>
                      <a:pt x="8" y="0"/>
                    </a:lnTo>
                    <a:lnTo>
                      <a:pt x="0" y="24"/>
                    </a:lnTo>
                    <a:lnTo>
                      <a:pt x="8" y="27"/>
                    </a:lnTo>
                    <a:lnTo>
                      <a:pt x="5" y="25"/>
                    </a:lnTo>
                    <a:lnTo>
                      <a:pt x="20" y="4"/>
                    </a:lnTo>
                    <a:lnTo>
                      <a:pt x="19" y="2"/>
                    </a:lnTo>
                    <a:lnTo>
                      <a:pt x="16" y="2"/>
                    </a:lnTo>
                    <a:lnTo>
                      <a:pt x="20" y="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83" name="Freeform 493"/>
              <p:cNvSpPr>
                <a:spLocks/>
              </p:cNvSpPr>
              <p:nvPr/>
            </p:nvSpPr>
            <p:spPr bwMode="auto">
              <a:xfrm>
                <a:off x="4448" y="2088"/>
                <a:ext cx="15" cy="32"/>
              </a:xfrm>
              <a:custGeom>
                <a:avLst/>
                <a:gdLst>
                  <a:gd name="T0" fmla="*/ 0 w 45"/>
                  <a:gd name="T1" fmla="*/ 0 h 96"/>
                  <a:gd name="T2" fmla="*/ 0 w 45"/>
                  <a:gd name="T3" fmla="*/ 0 h 96"/>
                  <a:gd name="T4" fmla="*/ 0 w 45"/>
                  <a:gd name="T5" fmla="*/ 0 h 96"/>
                  <a:gd name="T6" fmla="*/ 0 w 45"/>
                  <a:gd name="T7" fmla="*/ 0 h 96"/>
                  <a:gd name="T8" fmla="*/ 0 w 45"/>
                  <a:gd name="T9" fmla="*/ 0 h 96"/>
                  <a:gd name="T10" fmla="*/ 0 w 45"/>
                  <a:gd name="T11" fmla="*/ 0 h 96"/>
                  <a:gd name="T12" fmla="*/ 0 w 45"/>
                  <a:gd name="T13" fmla="*/ 0 h 96"/>
                  <a:gd name="T14" fmla="*/ 0 w 45"/>
                  <a:gd name="T15" fmla="*/ 0 h 96"/>
                  <a:gd name="T16" fmla="*/ 0 w 45"/>
                  <a:gd name="T17" fmla="*/ 0 h 96"/>
                  <a:gd name="T18" fmla="*/ 0 w 45"/>
                  <a:gd name="T19" fmla="*/ 0 h 96"/>
                  <a:gd name="T20" fmla="*/ 0 w 45"/>
                  <a:gd name="T21" fmla="*/ 0 h 96"/>
                  <a:gd name="T22" fmla="*/ 0 w 45"/>
                  <a:gd name="T23" fmla="*/ 0 h 96"/>
                  <a:gd name="T24" fmla="*/ 0 w 45"/>
                  <a:gd name="T25" fmla="*/ 0 h 96"/>
                  <a:gd name="T26" fmla="*/ 0 w 45"/>
                  <a:gd name="T27" fmla="*/ 0 h 96"/>
                  <a:gd name="T28" fmla="*/ 0 w 45"/>
                  <a:gd name="T29" fmla="*/ 0 h 96"/>
                  <a:gd name="T30" fmla="*/ 0 w 45"/>
                  <a:gd name="T31" fmla="*/ 0 h 96"/>
                  <a:gd name="T32" fmla="*/ 0 w 45"/>
                  <a:gd name="T33" fmla="*/ 0 h 96"/>
                  <a:gd name="T34" fmla="*/ 0 w 45"/>
                  <a:gd name="T35" fmla="*/ 0 h 96"/>
                  <a:gd name="T36" fmla="*/ 0 w 45"/>
                  <a:gd name="T37" fmla="*/ 0 h 96"/>
                  <a:gd name="T38" fmla="*/ 0 w 45"/>
                  <a:gd name="T39" fmla="*/ 0 h 96"/>
                  <a:gd name="T40" fmla="*/ 0 w 45"/>
                  <a:gd name="T41" fmla="*/ 0 h 96"/>
                  <a:gd name="T42" fmla="*/ 0 w 45"/>
                  <a:gd name="T43" fmla="*/ 0 h 96"/>
                  <a:gd name="T44" fmla="*/ 0 w 45"/>
                  <a:gd name="T45" fmla="*/ 0 h 96"/>
                  <a:gd name="T46" fmla="*/ 0 w 45"/>
                  <a:gd name="T47" fmla="*/ 0 h 96"/>
                  <a:gd name="T48" fmla="*/ 0 w 45"/>
                  <a:gd name="T49" fmla="*/ 0 h 96"/>
                  <a:gd name="T50" fmla="*/ 0 w 45"/>
                  <a:gd name="T51" fmla="*/ 0 h 96"/>
                  <a:gd name="T52" fmla="*/ 0 w 45"/>
                  <a:gd name="T53" fmla="*/ 0 h 96"/>
                  <a:gd name="T54" fmla="*/ 0 w 45"/>
                  <a:gd name="T55" fmla="*/ 0 h 96"/>
                  <a:gd name="T56" fmla="*/ 0 w 45"/>
                  <a:gd name="T57" fmla="*/ 0 h 96"/>
                  <a:gd name="T58" fmla="*/ 0 w 45"/>
                  <a:gd name="T59" fmla="*/ 0 h 96"/>
                  <a:gd name="T60" fmla="*/ 0 w 45"/>
                  <a:gd name="T61" fmla="*/ 0 h 96"/>
                  <a:gd name="T62" fmla="*/ 0 w 45"/>
                  <a:gd name="T63" fmla="*/ 0 h 96"/>
                  <a:gd name="T64" fmla="*/ 0 w 45"/>
                  <a:gd name="T65" fmla="*/ 0 h 96"/>
                  <a:gd name="T66" fmla="*/ 0 w 45"/>
                  <a:gd name="T67" fmla="*/ 0 h 96"/>
                  <a:gd name="T68" fmla="*/ 0 w 45"/>
                  <a:gd name="T69" fmla="*/ 0 h 96"/>
                  <a:gd name="T70" fmla="*/ 0 w 45"/>
                  <a:gd name="T71" fmla="*/ 0 h 96"/>
                  <a:gd name="T72" fmla="*/ 0 w 45"/>
                  <a:gd name="T73" fmla="*/ 0 h 96"/>
                  <a:gd name="T74" fmla="*/ 0 w 45"/>
                  <a:gd name="T75" fmla="*/ 0 h 96"/>
                  <a:gd name="T76" fmla="*/ 0 w 45"/>
                  <a:gd name="T77" fmla="*/ 0 h 96"/>
                  <a:gd name="T78" fmla="*/ 0 w 45"/>
                  <a:gd name="T79" fmla="*/ 0 h 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
                  <a:gd name="T121" fmla="*/ 0 h 96"/>
                  <a:gd name="T122" fmla="*/ 45 w 45"/>
                  <a:gd name="T123" fmla="*/ 96 h 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 h="96">
                    <a:moveTo>
                      <a:pt x="37" y="96"/>
                    </a:moveTo>
                    <a:lnTo>
                      <a:pt x="38" y="94"/>
                    </a:lnTo>
                    <a:lnTo>
                      <a:pt x="39" y="89"/>
                    </a:lnTo>
                    <a:lnTo>
                      <a:pt x="41" y="82"/>
                    </a:lnTo>
                    <a:lnTo>
                      <a:pt x="42" y="77"/>
                    </a:lnTo>
                    <a:lnTo>
                      <a:pt x="43" y="70"/>
                    </a:lnTo>
                    <a:lnTo>
                      <a:pt x="45" y="63"/>
                    </a:lnTo>
                    <a:lnTo>
                      <a:pt x="45" y="57"/>
                    </a:lnTo>
                    <a:lnTo>
                      <a:pt x="43" y="51"/>
                    </a:lnTo>
                    <a:lnTo>
                      <a:pt x="43" y="44"/>
                    </a:lnTo>
                    <a:lnTo>
                      <a:pt x="41" y="39"/>
                    </a:lnTo>
                    <a:lnTo>
                      <a:pt x="39" y="32"/>
                    </a:lnTo>
                    <a:lnTo>
                      <a:pt x="37" y="25"/>
                    </a:lnTo>
                    <a:lnTo>
                      <a:pt x="34" y="20"/>
                    </a:lnTo>
                    <a:lnTo>
                      <a:pt x="30" y="15"/>
                    </a:lnTo>
                    <a:lnTo>
                      <a:pt x="26" y="9"/>
                    </a:lnTo>
                    <a:lnTo>
                      <a:pt x="20" y="4"/>
                    </a:lnTo>
                    <a:lnTo>
                      <a:pt x="15" y="0"/>
                    </a:lnTo>
                    <a:lnTo>
                      <a:pt x="0" y="21"/>
                    </a:lnTo>
                    <a:lnTo>
                      <a:pt x="3" y="24"/>
                    </a:lnTo>
                    <a:lnTo>
                      <a:pt x="7" y="27"/>
                    </a:lnTo>
                    <a:lnTo>
                      <a:pt x="8" y="29"/>
                    </a:lnTo>
                    <a:lnTo>
                      <a:pt x="11" y="34"/>
                    </a:lnTo>
                    <a:lnTo>
                      <a:pt x="14" y="38"/>
                    </a:lnTo>
                    <a:lnTo>
                      <a:pt x="15" y="42"/>
                    </a:lnTo>
                    <a:lnTo>
                      <a:pt x="16" y="44"/>
                    </a:lnTo>
                    <a:lnTo>
                      <a:pt x="18" y="50"/>
                    </a:lnTo>
                    <a:lnTo>
                      <a:pt x="18" y="54"/>
                    </a:lnTo>
                    <a:lnTo>
                      <a:pt x="18" y="58"/>
                    </a:lnTo>
                    <a:lnTo>
                      <a:pt x="18" y="63"/>
                    </a:lnTo>
                    <a:lnTo>
                      <a:pt x="18" y="67"/>
                    </a:lnTo>
                    <a:lnTo>
                      <a:pt x="16" y="71"/>
                    </a:lnTo>
                    <a:lnTo>
                      <a:pt x="16" y="77"/>
                    </a:lnTo>
                    <a:lnTo>
                      <a:pt x="15" y="81"/>
                    </a:lnTo>
                    <a:lnTo>
                      <a:pt x="14" y="85"/>
                    </a:lnTo>
                    <a:lnTo>
                      <a:pt x="37" y="96"/>
                    </a:lnTo>
                    <a:lnTo>
                      <a:pt x="38" y="94"/>
                    </a:lnTo>
                    <a:lnTo>
                      <a:pt x="37" y="9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84" name="Freeform 494"/>
              <p:cNvSpPr>
                <a:spLocks/>
              </p:cNvSpPr>
              <p:nvPr/>
            </p:nvSpPr>
            <p:spPr bwMode="auto">
              <a:xfrm>
                <a:off x="4439" y="2117"/>
                <a:ext cx="21" cy="19"/>
              </a:xfrm>
              <a:custGeom>
                <a:avLst/>
                <a:gdLst>
                  <a:gd name="T0" fmla="*/ 0 w 65"/>
                  <a:gd name="T1" fmla="*/ 0 h 58"/>
                  <a:gd name="T2" fmla="*/ 0 w 65"/>
                  <a:gd name="T3" fmla="*/ 0 h 58"/>
                  <a:gd name="T4" fmla="*/ 0 w 65"/>
                  <a:gd name="T5" fmla="*/ 0 h 58"/>
                  <a:gd name="T6" fmla="*/ 0 w 65"/>
                  <a:gd name="T7" fmla="*/ 0 h 58"/>
                  <a:gd name="T8" fmla="*/ 0 w 65"/>
                  <a:gd name="T9" fmla="*/ 0 h 58"/>
                  <a:gd name="T10" fmla="*/ 0 w 65"/>
                  <a:gd name="T11" fmla="*/ 0 h 58"/>
                  <a:gd name="T12" fmla="*/ 0 w 65"/>
                  <a:gd name="T13" fmla="*/ 0 h 58"/>
                  <a:gd name="T14" fmla="*/ 0 w 65"/>
                  <a:gd name="T15" fmla="*/ 0 h 58"/>
                  <a:gd name="T16" fmla="*/ 0 w 65"/>
                  <a:gd name="T17" fmla="*/ 0 h 58"/>
                  <a:gd name="T18" fmla="*/ 0 w 65"/>
                  <a:gd name="T19" fmla="*/ 0 h 58"/>
                  <a:gd name="T20" fmla="*/ 0 w 65"/>
                  <a:gd name="T21" fmla="*/ 0 h 58"/>
                  <a:gd name="T22" fmla="*/ 0 w 65"/>
                  <a:gd name="T23" fmla="*/ 0 h 58"/>
                  <a:gd name="T24" fmla="*/ 0 w 65"/>
                  <a:gd name="T25" fmla="*/ 0 h 58"/>
                  <a:gd name="T26" fmla="*/ 0 w 65"/>
                  <a:gd name="T27" fmla="*/ 0 h 58"/>
                  <a:gd name="T28" fmla="*/ 0 w 65"/>
                  <a:gd name="T29" fmla="*/ 0 h 58"/>
                  <a:gd name="T30" fmla="*/ 0 w 65"/>
                  <a:gd name="T31" fmla="*/ 0 h 58"/>
                  <a:gd name="T32" fmla="*/ 0 w 65"/>
                  <a:gd name="T33" fmla="*/ 0 h 58"/>
                  <a:gd name="T34" fmla="*/ 0 w 65"/>
                  <a:gd name="T35" fmla="*/ 0 h 58"/>
                  <a:gd name="T36" fmla="*/ 0 w 65"/>
                  <a:gd name="T37" fmla="*/ 0 h 58"/>
                  <a:gd name="T38" fmla="*/ 0 w 65"/>
                  <a:gd name="T39" fmla="*/ 0 h 58"/>
                  <a:gd name="T40" fmla="*/ 0 w 65"/>
                  <a:gd name="T41" fmla="*/ 0 h 58"/>
                  <a:gd name="T42" fmla="*/ 0 w 65"/>
                  <a:gd name="T43" fmla="*/ 0 h 58"/>
                  <a:gd name="T44" fmla="*/ 0 w 65"/>
                  <a:gd name="T45" fmla="*/ 0 h 58"/>
                  <a:gd name="T46" fmla="*/ 0 w 65"/>
                  <a:gd name="T47" fmla="*/ 0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5"/>
                  <a:gd name="T73" fmla="*/ 0 h 58"/>
                  <a:gd name="T74" fmla="*/ 65 w 65"/>
                  <a:gd name="T75" fmla="*/ 58 h 5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5" h="58">
                    <a:moveTo>
                      <a:pt x="4" y="58"/>
                    </a:moveTo>
                    <a:lnTo>
                      <a:pt x="5" y="58"/>
                    </a:lnTo>
                    <a:lnTo>
                      <a:pt x="16" y="55"/>
                    </a:lnTo>
                    <a:lnTo>
                      <a:pt x="25" y="51"/>
                    </a:lnTo>
                    <a:lnTo>
                      <a:pt x="35" y="46"/>
                    </a:lnTo>
                    <a:lnTo>
                      <a:pt x="43" y="41"/>
                    </a:lnTo>
                    <a:lnTo>
                      <a:pt x="50" y="34"/>
                    </a:lnTo>
                    <a:lnTo>
                      <a:pt x="56" y="26"/>
                    </a:lnTo>
                    <a:lnTo>
                      <a:pt x="61" y="19"/>
                    </a:lnTo>
                    <a:lnTo>
                      <a:pt x="65" y="11"/>
                    </a:lnTo>
                    <a:lnTo>
                      <a:pt x="42" y="0"/>
                    </a:lnTo>
                    <a:lnTo>
                      <a:pt x="39" y="5"/>
                    </a:lnTo>
                    <a:lnTo>
                      <a:pt x="35" y="11"/>
                    </a:lnTo>
                    <a:lnTo>
                      <a:pt x="31" y="16"/>
                    </a:lnTo>
                    <a:lnTo>
                      <a:pt x="27" y="20"/>
                    </a:lnTo>
                    <a:lnTo>
                      <a:pt x="20" y="24"/>
                    </a:lnTo>
                    <a:lnTo>
                      <a:pt x="14" y="28"/>
                    </a:lnTo>
                    <a:lnTo>
                      <a:pt x="8" y="30"/>
                    </a:lnTo>
                    <a:lnTo>
                      <a:pt x="0" y="32"/>
                    </a:lnTo>
                    <a:lnTo>
                      <a:pt x="1" y="32"/>
                    </a:lnTo>
                    <a:lnTo>
                      <a:pt x="4" y="58"/>
                    </a:lnTo>
                    <a:lnTo>
                      <a:pt x="5" y="58"/>
                    </a:lnTo>
                    <a:lnTo>
                      <a:pt x="4" y="5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85" name="Freeform 495"/>
              <p:cNvSpPr>
                <a:spLocks/>
              </p:cNvSpPr>
              <p:nvPr/>
            </p:nvSpPr>
            <p:spPr bwMode="auto">
              <a:xfrm>
                <a:off x="4400" y="2123"/>
                <a:ext cx="40" cy="14"/>
              </a:xfrm>
              <a:custGeom>
                <a:avLst/>
                <a:gdLst>
                  <a:gd name="T0" fmla="*/ 0 w 120"/>
                  <a:gd name="T1" fmla="*/ 0 h 42"/>
                  <a:gd name="T2" fmla="*/ 0 w 120"/>
                  <a:gd name="T3" fmla="*/ 0 h 42"/>
                  <a:gd name="T4" fmla="*/ 0 w 120"/>
                  <a:gd name="T5" fmla="*/ 0 h 42"/>
                  <a:gd name="T6" fmla="*/ 0 w 120"/>
                  <a:gd name="T7" fmla="*/ 0 h 42"/>
                  <a:gd name="T8" fmla="*/ 0 w 120"/>
                  <a:gd name="T9" fmla="*/ 0 h 42"/>
                  <a:gd name="T10" fmla="*/ 0 w 120"/>
                  <a:gd name="T11" fmla="*/ 0 h 42"/>
                  <a:gd name="T12" fmla="*/ 0 w 120"/>
                  <a:gd name="T13" fmla="*/ 0 h 42"/>
                  <a:gd name="T14" fmla="*/ 0 w 120"/>
                  <a:gd name="T15" fmla="*/ 0 h 42"/>
                  <a:gd name="T16" fmla="*/ 0 w 120"/>
                  <a:gd name="T17" fmla="*/ 0 h 42"/>
                  <a:gd name="T18" fmla="*/ 0 w 120"/>
                  <a:gd name="T19" fmla="*/ 0 h 42"/>
                  <a:gd name="T20" fmla="*/ 0 w 120"/>
                  <a:gd name="T21" fmla="*/ 0 h 42"/>
                  <a:gd name="T22" fmla="*/ 0 w 120"/>
                  <a:gd name="T23" fmla="*/ 0 h 42"/>
                  <a:gd name="T24" fmla="*/ 0 w 120"/>
                  <a:gd name="T25" fmla="*/ 0 h 42"/>
                  <a:gd name="T26" fmla="*/ 0 w 120"/>
                  <a:gd name="T27" fmla="*/ 0 h 42"/>
                  <a:gd name="T28" fmla="*/ 0 w 120"/>
                  <a:gd name="T29" fmla="*/ 0 h 42"/>
                  <a:gd name="T30" fmla="*/ 0 w 120"/>
                  <a:gd name="T31" fmla="*/ 0 h 42"/>
                  <a:gd name="T32" fmla="*/ 0 w 120"/>
                  <a:gd name="T33" fmla="*/ 0 h 42"/>
                  <a:gd name="T34" fmla="*/ 0 w 120"/>
                  <a:gd name="T35" fmla="*/ 0 h 42"/>
                  <a:gd name="T36" fmla="*/ 0 w 120"/>
                  <a:gd name="T37" fmla="*/ 0 h 42"/>
                  <a:gd name="T38" fmla="*/ 0 w 120"/>
                  <a:gd name="T39" fmla="*/ 0 h 42"/>
                  <a:gd name="T40" fmla="*/ 0 w 120"/>
                  <a:gd name="T41" fmla="*/ 0 h 42"/>
                  <a:gd name="T42" fmla="*/ 0 w 120"/>
                  <a:gd name="T43" fmla="*/ 0 h 42"/>
                  <a:gd name="T44" fmla="*/ 0 w 120"/>
                  <a:gd name="T45" fmla="*/ 0 h 42"/>
                  <a:gd name="T46" fmla="*/ 0 w 120"/>
                  <a:gd name="T47" fmla="*/ 0 h 42"/>
                  <a:gd name="T48" fmla="*/ 0 w 120"/>
                  <a:gd name="T49" fmla="*/ 0 h 42"/>
                  <a:gd name="T50" fmla="*/ 0 w 120"/>
                  <a:gd name="T51" fmla="*/ 0 h 42"/>
                  <a:gd name="T52" fmla="*/ 0 w 120"/>
                  <a:gd name="T53" fmla="*/ 0 h 42"/>
                  <a:gd name="T54" fmla="*/ 0 w 120"/>
                  <a:gd name="T55" fmla="*/ 0 h 42"/>
                  <a:gd name="T56" fmla="*/ 0 w 120"/>
                  <a:gd name="T57" fmla="*/ 0 h 42"/>
                  <a:gd name="T58" fmla="*/ 0 w 120"/>
                  <a:gd name="T59" fmla="*/ 0 h 42"/>
                  <a:gd name="T60" fmla="*/ 0 w 120"/>
                  <a:gd name="T61" fmla="*/ 0 h 42"/>
                  <a:gd name="T62" fmla="*/ 0 w 120"/>
                  <a:gd name="T63" fmla="*/ 0 h 42"/>
                  <a:gd name="T64" fmla="*/ 0 w 120"/>
                  <a:gd name="T65" fmla="*/ 0 h 42"/>
                  <a:gd name="T66" fmla="*/ 0 w 120"/>
                  <a:gd name="T67" fmla="*/ 0 h 42"/>
                  <a:gd name="T68" fmla="*/ 0 w 120"/>
                  <a:gd name="T69" fmla="*/ 0 h 42"/>
                  <a:gd name="T70" fmla="*/ 0 w 120"/>
                  <a:gd name="T71" fmla="*/ 0 h 42"/>
                  <a:gd name="T72" fmla="*/ 0 w 120"/>
                  <a:gd name="T73" fmla="*/ 0 h 42"/>
                  <a:gd name="T74" fmla="*/ 0 w 120"/>
                  <a:gd name="T75" fmla="*/ 0 h 42"/>
                  <a:gd name="T76" fmla="*/ 0 w 120"/>
                  <a:gd name="T77" fmla="*/ 0 h 42"/>
                  <a:gd name="T78" fmla="*/ 0 w 120"/>
                  <a:gd name="T79" fmla="*/ 0 h 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42"/>
                  <a:gd name="T122" fmla="*/ 120 w 120"/>
                  <a:gd name="T123" fmla="*/ 42 h 4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42">
                    <a:moveTo>
                      <a:pt x="0" y="21"/>
                    </a:moveTo>
                    <a:lnTo>
                      <a:pt x="0" y="21"/>
                    </a:lnTo>
                    <a:lnTo>
                      <a:pt x="6" y="25"/>
                    </a:lnTo>
                    <a:lnTo>
                      <a:pt x="14" y="28"/>
                    </a:lnTo>
                    <a:lnTo>
                      <a:pt x="19" y="32"/>
                    </a:lnTo>
                    <a:lnTo>
                      <a:pt x="26" y="35"/>
                    </a:lnTo>
                    <a:lnTo>
                      <a:pt x="34" y="36"/>
                    </a:lnTo>
                    <a:lnTo>
                      <a:pt x="41" y="37"/>
                    </a:lnTo>
                    <a:lnTo>
                      <a:pt x="49" y="40"/>
                    </a:lnTo>
                    <a:lnTo>
                      <a:pt x="57" y="40"/>
                    </a:lnTo>
                    <a:lnTo>
                      <a:pt x="65" y="42"/>
                    </a:lnTo>
                    <a:lnTo>
                      <a:pt x="72" y="42"/>
                    </a:lnTo>
                    <a:lnTo>
                      <a:pt x="80" y="42"/>
                    </a:lnTo>
                    <a:lnTo>
                      <a:pt x="90" y="42"/>
                    </a:lnTo>
                    <a:lnTo>
                      <a:pt x="97" y="42"/>
                    </a:lnTo>
                    <a:lnTo>
                      <a:pt x="105" y="42"/>
                    </a:lnTo>
                    <a:lnTo>
                      <a:pt x="113" y="40"/>
                    </a:lnTo>
                    <a:lnTo>
                      <a:pt x="120" y="40"/>
                    </a:lnTo>
                    <a:lnTo>
                      <a:pt x="117" y="14"/>
                    </a:lnTo>
                    <a:lnTo>
                      <a:pt x="110" y="14"/>
                    </a:lnTo>
                    <a:lnTo>
                      <a:pt x="103" y="16"/>
                    </a:lnTo>
                    <a:lnTo>
                      <a:pt x="95" y="16"/>
                    </a:lnTo>
                    <a:lnTo>
                      <a:pt x="88" y="16"/>
                    </a:lnTo>
                    <a:lnTo>
                      <a:pt x="82" y="16"/>
                    </a:lnTo>
                    <a:lnTo>
                      <a:pt x="73" y="16"/>
                    </a:lnTo>
                    <a:lnTo>
                      <a:pt x="67" y="16"/>
                    </a:lnTo>
                    <a:lnTo>
                      <a:pt x="60" y="14"/>
                    </a:lnTo>
                    <a:lnTo>
                      <a:pt x="53" y="13"/>
                    </a:lnTo>
                    <a:lnTo>
                      <a:pt x="46" y="13"/>
                    </a:lnTo>
                    <a:lnTo>
                      <a:pt x="41" y="12"/>
                    </a:lnTo>
                    <a:lnTo>
                      <a:pt x="36" y="9"/>
                    </a:lnTo>
                    <a:lnTo>
                      <a:pt x="30" y="8"/>
                    </a:lnTo>
                    <a:lnTo>
                      <a:pt x="25" y="5"/>
                    </a:lnTo>
                    <a:lnTo>
                      <a:pt x="21" y="2"/>
                    </a:lnTo>
                    <a:lnTo>
                      <a:pt x="17" y="0"/>
                    </a:lnTo>
                    <a:lnTo>
                      <a:pt x="0" y="2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9086" name="Freeform 496"/>
              <p:cNvSpPr>
                <a:spLocks/>
              </p:cNvSpPr>
              <p:nvPr/>
            </p:nvSpPr>
            <p:spPr bwMode="auto">
              <a:xfrm>
                <a:off x="4390" y="2100"/>
                <a:ext cx="16" cy="30"/>
              </a:xfrm>
              <a:custGeom>
                <a:avLst/>
                <a:gdLst>
                  <a:gd name="T0" fmla="*/ 0 w 47"/>
                  <a:gd name="T1" fmla="*/ 0 h 89"/>
                  <a:gd name="T2" fmla="*/ 0 w 47"/>
                  <a:gd name="T3" fmla="*/ 0 h 89"/>
                  <a:gd name="T4" fmla="*/ 0 w 47"/>
                  <a:gd name="T5" fmla="*/ 0 h 89"/>
                  <a:gd name="T6" fmla="*/ 0 w 47"/>
                  <a:gd name="T7" fmla="*/ 0 h 89"/>
                  <a:gd name="T8" fmla="*/ 0 w 47"/>
                  <a:gd name="T9" fmla="*/ 0 h 89"/>
                  <a:gd name="T10" fmla="*/ 0 w 47"/>
                  <a:gd name="T11" fmla="*/ 0 h 89"/>
                  <a:gd name="T12" fmla="*/ 0 w 47"/>
                  <a:gd name="T13" fmla="*/ 0 h 89"/>
                  <a:gd name="T14" fmla="*/ 0 w 47"/>
                  <a:gd name="T15" fmla="*/ 0 h 89"/>
                  <a:gd name="T16" fmla="*/ 0 w 47"/>
                  <a:gd name="T17" fmla="*/ 0 h 89"/>
                  <a:gd name="T18" fmla="*/ 0 w 47"/>
                  <a:gd name="T19" fmla="*/ 0 h 89"/>
                  <a:gd name="T20" fmla="*/ 0 w 47"/>
                  <a:gd name="T21" fmla="*/ 0 h 89"/>
                  <a:gd name="T22" fmla="*/ 0 w 47"/>
                  <a:gd name="T23" fmla="*/ 0 h 89"/>
                  <a:gd name="T24" fmla="*/ 0 w 47"/>
                  <a:gd name="T25" fmla="*/ 0 h 89"/>
                  <a:gd name="T26" fmla="*/ 0 w 47"/>
                  <a:gd name="T27" fmla="*/ 0 h 89"/>
                  <a:gd name="T28" fmla="*/ 0 w 47"/>
                  <a:gd name="T29" fmla="*/ 0 h 89"/>
                  <a:gd name="T30" fmla="*/ 0 w 47"/>
                  <a:gd name="T31" fmla="*/ 0 h 89"/>
                  <a:gd name="T32" fmla="*/ 0 w 47"/>
                  <a:gd name="T33" fmla="*/ 0 h 89"/>
                  <a:gd name="T34" fmla="*/ 0 w 47"/>
                  <a:gd name="T35" fmla="*/ 0 h 89"/>
                  <a:gd name="T36" fmla="*/ 0 w 47"/>
                  <a:gd name="T37" fmla="*/ 0 h 89"/>
                  <a:gd name="T38" fmla="*/ 0 w 47"/>
                  <a:gd name="T39" fmla="*/ 0 h 89"/>
                  <a:gd name="T40" fmla="*/ 0 w 47"/>
                  <a:gd name="T41" fmla="*/ 0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89"/>
                  <a:gd name="T65" fmla="*/ 47 w 47"/>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89">
                    <a:moveTo>
                      <a:pt x="6" y="0"/>
                    </a:moveTo>
                    <a:lnTo>
                      <a:pt x="6" y="0"/>
                    </a:lnTo>
                    <a:lnTo>
                      <a:pt x="2" y="12"/>
                    </a:lnTo>
                    <a:lnTo>
                      <a:pt x="0" y="24"/>
                    </a:lnTo>
                    <a:lnTo>
                      <a:pt x="0" y="35"/>
                    </a:lnTo>
                    <a:lnTo>
                      <a:pt x="3" y="47"/>
                    </a:lnTo>
                    <a:lnTo>
                      <a:pt x="7" y="58"/>
                    </a:lnTo>
                    <a:lnTo>
                      <a:pt x="13" y="70"/>
                    </a:lnTo>
                    <a:lnTo>
                      <a:pt x="21" y="80"/>
                    </a:lnTo>
                    <a:lnTo>
                      <a:pt x="30" y="89"/>
                    </a:lnTo>
                    <a:lnTo>
                      <a:pt x="47" y="68"/>
                    </a:lnTo>
                    <a:lnTo>
                      <a:pt x="40" y="62"/>
                    </a:lnTo>
                    <a:lnTo>
                      <a:pt x="34" y="55"/>
                    </a:lnTo>
                    <a:lnTo>
                      <a:pt x="30" y="49"/>
                    </a:lnTo>
                    <a:lnTo>
                      <a:pt x="29" y="40"/>
                    </a:lnTo>
                    <a:lnTo>
                      <a:pt x="26" y="32"/>
                    </a:lnTo>
                    <a:lnTo>
                      <a:pt x="26" y="26"/>
                    </a:lnTo>
                    <a:lnTo>
                      <a:pt x="28" y="17"/>
                    </a:lnTo>
                    <a:lnTo>
                      <a:pt x="30" y="11"/>
                    </a:lnTo>
                    <a:lnTo>
                      <a:pt x="6"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grpSp>
        <p:sp>
          <p:nvSpPr>
            <p:cNvPr id="198886" name="Text Box 497"/>
            <p:cNvSpPr txBox="1">
              <a:spLocks noChangeArrowheads="1"/>
            </p:cNvSpPr>
            <p:nvPr/>
          </p:nvSpPr>
          <p:spPr bwMode="auto">
            <a:xfrm>
              <a:off x="998" y="2678"/>
              <a:ext cx="2109" cy="330"/>
            </a:xfrm>
            <a:prstGeom prst="rect">
              <a:avLst/>
            </a:prstGeom>
            <a:noFill/>
            <a:ln w="9525">
              <a:noFill/>
              <a:miter lim="800000"/>
              <a:headEnd/>
              <a:tailEnd/>
            </a:ln>
          </p:spPr>
          <p:txBody>
            <a:bodyPr wrap="none">
              <a:spAutoFit/>
            </a:bodyPr>
            <a:lstStyle/>
            <a:p>
              <a:pPr eaLnBrk="0" hangingPunct="0"/>
              <a:r>
                <a:rPr lang="en-US" sz="1600" b="1">
                  <a:solidFill>
                    <a:schemeClr val="bg1">
                      <a:lumMod val="50000"/>
                    </a:schemeClr>
                  </a:solidFill>
                </a:rPr>
                <a:t>Clave de transporte </a:t>
              </a:r>
              <a:r>
                <a:rPr lang="en-US" sz="1000" b="1">
                  <a:solidFill>
                    <a:schemeClr val="bg1">
                      <a:lumMod val="50000"/>
                    </a:schemeClr>
                  </a:solidFill>
                </a:rPr>
                <a:t>(8bytes </a:t>
              </a:r>
              <a:r>
                <a:rPr lang="en-US" sz="1000" b="1">
                  <a:solidFill>
                    <a:schemeClr val="bg1">
                      <a:lumMod val="50000"/>
                    </a:schemeClr>
                  </a:solidFill>
                  <a:sym typeface="Wingdings 3" charset="2"/>
                </a:rPr>
                <a:t> 16 char.)</a:t>
              </a:r>
            </a:p>
            <a:p>
              <a:pPr eaLnBrk="0" hangingPunct="0"/>
              <a:r>
                <a:rPr lang="en-US" sz="1200" b="1" i="1">
                  <a:solidFill>
                    <a:schemeClr val="bg1">
                      <a:lumMod val="50000"/>
                    </a:schemeClr>
                  </a:solidFill>
                </a:rPr>
                <a:t>(T.K.)</a:t>
              </a:r>
            </a:p>
          </p:txBody>
        </p:sp>
      </p:grpSp>
      <p:grpSp>
        <p:nvGrpSpPr>
          <p:cNvPr id="919" name="Group 498"/>
          <p:cNvGrpSpPr>
            <a:grpSpLocks/>
          </p:cNvGrpSpPr>
          <p:nvPr/>
        </p:nvGrpSpPr>
        <p:grpSpPr bwMode="auto">
          <a:xfrm>
            <a:off x="6334125" y="3208341"/>
            <a:ext cx="2157413" cy="668338"/>
            <a:chOff x="3990" y="2567"/>
            <a:chExt cx="1359" cy="421"/>
          </a:xfrm>
        </p:grpSpPr>
        <p:grpSp>
          <p:nvGrpSpPr>
            <p:cNvPr id="198683" name="Group 499"/>
            <p:cNvGrpSpPr>
              <a:grpSpLocks/>
            </p:cNvGrpSpPr>
            <p:nvPr/>
          </p:nvGrpSpPr>
          <p:grpSpPr bwMode="auto">
            <a:xfrm rot="14118022" flipH="1">
              <a:off x="4742" y="2715"/>
              <a:ext cx="421" cy="126"/>
              <a:chOff x="4368" y="2016"/>
              <a:chExt cx="574" cy="181"/>
            </a:xfrm>
          </p:grpSpPr>
          <p:sp>
            <p:nvSpPr>
              <p:cNvPr id="198685" name="Freeform 500"/>
              <p:cNvSpPr>
                <a:spLocks/>
              </p:cNvSpPr>
              <p:nvPr/>
            </p:nvSpPr>
            <p:spPr bwMode="auto">
              <a:xfrm>
                <a:off x="4407" y="2102"/>
                <a:ext cx="24" cy="7"/>
              </a:xfrm>
              <a:custGeom>
                <a:avLst/>
                <a:gdLst>
                  <a:gd name="T0" fmla="*/ 0 w 70"/>
                  <a:gd name="T1" fmla="*/ 0 h 21"/>
                  <a:gd name="T2" fmla="*/ 0 w 70"/>
                  <a:gd name="T3" fmla="*/ 0 h 21"/>
                  <a:gd name="T4" fmla="*/ 0 w 70"/>
                  <a:gd name="T5" fmla="*/ 0 h 21"/>
                  <a:gd name="T6" fmla="*/ 0 w 70"/>
                  <a:gd name="T7" fmla="*/ 0 h 21"/>
                  <a:gd name="T8" fmla="*/ 0 w 70"/>
                  <a:gd name="T9" fmla="*/ 0 h 21"/>
                  <a:gd name="T10" fmla="*/ 0 60000 65536"/>
                  <a:gd name="T11" fmla="*/ 0 60000 65536"/>
                  <a:gd name="T12" fmla="*/ 0 60000 65536"/>
                  <a:gd name="T13" fmla="*/ 0 60000 65536"/>
                  <a:gd name="T14" fmla="*/ 0 60000 65536"/>
                  <a:gd name="T15" fmla="*/ 0 w 70"/>
                  <a:gd name="T16" fmla="*/ 0 h 21"/>
                  <a:gd name="T17" fmla="*/ 70 w 70"/>
                  <a:gd name="T18" fmla="*/ 21 h 21"/>
                </a:gdLst>
                <a:ahLst/>
                <a:cxnLst>
                  <a:cxn ang="T10">
                    <a:pos x="T0" y="T1"/>
                  </a:cxn>
                  <a:cxn ang="T11">
                    <a:pos x="T2" y="T3"/>
                  </a:cxn>
                  <a:cxn ang="T12">
                    <a:pos x="T4" y="T5"/>
                  </a:cxn>
                  <a:cxn ang="T13">
                    <a:pos x="T6" y="T7"/>
                  </a:cxn>
                  <a:cxn ang="T14">
                    <a:pos x="T8" y="T9"/>
                  </a:cxn>
                </a:cxnLst>
                <a:rect l="T15" t="T16" r="T17" b="T18"/>
                <a:pathLst>
                  <a:path w="70" h="21">
                    <a:moveTo>
                      <a:pt x="23" y="0"/>
                    </a:moveTo>
                    <a:lnTo>
                      <a:pt x="0" y="21"/>
                    </a:lnTo>
                    <a:lnTo>
                      <a:pt x="47" y="21"/>
                    </a:lnTo>
                    <a:lnTo>
                      <a:pt x="70" y="0"/>
                    </a:lnTo>
                    <a:lnTo>
                      <a:pt x="23"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86" name="Freeform 501"/>
              <p:cNvSpPr>
                <a:spLocks/>
              </p:cNvSpPr>
              <p:nvPr/>
            </p:nvSpPr>
            <p:spPr bwMode="auto">
              <a:xfrm>
                <a:off x="4406" y="2100"/>
                <a:ext cx="10" cy="10"/>
              </a:xfrm>
              <a:custGeom>
                <a:avLst/>
                <a:gdLst>
                  <a:gd name="T0" fmla="*/ 0 w 31"/>
                  <a:gd name="T1" fmla="*/ 0 h 31"/>
                  <a:gd name="T2" fmla="*/ 0 w 31"/>
                  <a:gd name="T3" fmla="*/ 0 h 31"/>
                  <a:gd name="T4" fmla="*/ 0 w 31"/>
                  <a:gd name="T5" fmla="*/ 0 h 31"/>
                  <a:gd name="T6" fmla="*/ 0 w 31"/>
                  <a:gd name="T7" fmla="*/ 0 h 31"/>
                  <a:gd name="T8" fmla="*/ 0 w 31"/>
                  <a:gd name="T9" fmla="*/ 0 h 31"/>
                  <a:gd name="T10" fmla="*/ 0 w 31"/>
                  <a:gd name="T11" fmla="*/ 0 h 31"/>
                  <a:gd name="T12" fmla="*/ 0 w 31"/>
                  <a:gd name="T13" fmla="*/ 0 h 31"/>
                  <a:gd name="T14" fmla="*/ 0 60000 65536"/>
                  <a:gd name="T15" fmla="*/ 0 60000 65536"/>
                  <a:gd name="T16" fmla="*/ 0 60000 65536"/>
                  <a:gd name="T17" fmla="*/ 0 60000 65536"/>
                  <a:gd name="T18" fmla="*/ 0 60000 65536"/>
                  <a:gd name="T19" fmla="*/ 0 60000 65536"/>
                  <a:gd name="T20" fmla="*/ 0 60000 65536"/>
                  <a:gd name="T21" fmla="*/ 0 w 31"/>
                  <a:gd name="T22" fmla="*/ 0 h 31"/>
                  <a:gd name="T23" fmla="*/ 31 w 31"/>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31">
                    <a:moveTo>
                      <a:pt x="4" y="19"/>
                    </a:moveTo>
                    <a:lnTo>
                      <a:pt x="8" y="30"/>
                    </a:lnTo>
                    <a:lnTo>
                      <a:pt x="31" y="9"/>
                    </a:lnTo>
                    <a:lnTo>
                      <a:pt x="23" y="0"/>
                    </a:lnTo>
                    <a:lnTo>
                      <a:pt x="0" y="20"/>
                    </a:lnTo>
                    <a:lnTo>
                      <a:pt x="4" y="31"/>
                    </a:lnTo>
                    <a:lnTo>
                      <a:pt x="4" y="1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87" name="Freeform 502"/>
              <p:cNvSpPr>
                <a:spLocks/>
              </p:cNvSpPr>
              <p:nvPr/>
            </p:nvSpPr>
            <p:spPr bwMode="auto">
              <a:xfrm>
                <a:off x="4407" y="2106"/>
                <a:ext cx="17" cy="4"/>
              </a:xfrm>
              <a:custGeom>
                <a:avLst/>
                <a:gdLst>
                  <a:gd name="T0" fmla="*/ 0 w 51"/>
                  <a:gd name="T1" fmla="*/ 0 h 12"/>
                  <a:gd name="T2" fmla="*/ 0 w 51"/>
                  <a:gd name="T3" fmla="*/ 0 h 12"/>
                  <a:gd name="T4" fmla="*/ 0 w 51"/>
                  <a:gd name="T5" fmla="*/ 0 h 12"/>
                  <a:gd name="T6" fmla="*/ 0 w 51"/>
                  <a:gd name="T7" fmla="*/ 0 h 12"/>
                  <a:gd name="T8" fmla="*/ 0 w 51"/>
                  <a:gd name="T9" fmla="*/ 0 h 12"/>
                  <a:gd name="T10" fmla="*/ 0 w 51"/>
                  <a:gd name="T11" fmla="*/ 0 h 12"/>
                  <a:gd name="T12" fmla="*/ 0 w 51"/>
                  <a:gd name="T13" fmla="*/ 0 h 12"/>
                  <a:gd name="T14" fmla="*/ 0 60000 65536"/>
                  <a:gd name="T15" fmla="*/ 0 60000 65536"/>
                  <a:gd name="T16" fmla="*/ 0 60000 65536"/>
                  <a:gd name="T17" fmla="*/ 0 60000 65536"/>
                  <a:gd name="T18" fmla="*/ 0 60000 65536"/>
                  <a:gd name="T19" fmla="*/ 0 60000 65536"/>
                  <a:gd name="T20" fmla="*/ 0 60000 65536"/>
                  <a:gd name="T21" fmla="*/ 0 w 51"/>
                  <a:gd name="T22" fmla="*/ 0 h 12"/>
                  <a:gd name="T23" fmla="*/ 51 w 5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
                    <a:moveTo>
                      <a:pt x="43" y="1"/>
                    </a:moveTo>
                    <a:lnTo>
                      <a:pt x="47" y="0"/>
                    </a:lnTo>
                    <a:lnTo>
                      <a:pt x="0" y="0"/>
                    </a:lnTo>
                    <a:lnTo>
                      <a:pt x="0" y="12"/>
                    </a:lnTo>
                    <a:lnTo>
                      <a:pt x="47" y="12"/>
                    </a:lnTo>
                    <a:lnTo>
                      <a:pt x="51" y="11"/>
                    </a:lnTo>
                    <a:lnTo>
                      <a:pt x="43"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88" name="Freeform 503"/>
              <p:cNvSpPr>
                <a:spLocks/>
              </p:cNvSpPr>
              <p:nvPr/>
            </p:nvSpPr>
            <p:spPr bwMode="auto">
              <a:xfrm>
                <a:off x="4422" y="2100"/>
                <a:ext cx="10" cy="10"/>
              </a:xfrm>
              <a:custGeom>
                <a:avLst/>
                <a:gdLst>
                  <a:gd name="T0" fmla="*/ 0 w 32"/>
                  <a:gd name="T1" fmla="*/ 0 h 31"/>
                  <a:gd name="T2" fmla="*/ 0 w 32"/>
                  <a:gd name="T3" fmla="*/ 0 h 31"/>
                  <a:gd name="T4" fmla="*/ 0 w 32"/>
                  <a:gd name="T5" fmla="*/ 0 h 31"/>
                  <a:gd name="T6" fmla="*/ 0 w 32"/>
                  <a:gd name="T7" fmla="*/ 0 h 31"/>
                  <a:gd name="T8" fmla="*/ 0 w 32"/>
                  <a:gd name="T9" fmla="*/ 0 h 31"/>
                  <a:gd name="T10" fmla="*/ 0 w 32"/>
                  <a:gd name="T11" fmla="*/ 0 h 31"/>
                  <a:gd name="T12" fmla="*/ 0 w 32"/>
                  <a:gd name="T13" fmla="*/ 0 h 31"/>
                  <a:gd name="T14" fmla="*/ 0 60000 65536"/>
                  <a:gd name="T15" fmla="*/ 0 60000 65536"/>
                  <a:gd name="T16" fmla="*/ 0 60000 65536"/>
                  <a:gd name="T17" fmla="*/ 0 60000 65536"/>
                  <a:gd name="T18" fmla="*/ 0 60000 65536"/>
                  <a:gd name="T19" fmla="*/ 0 60000 65536"/>
                  <a:gd name="T20" fmla="*/ 0 60000 65536"/>
                  <a:gd name="T21" fmla="*/ 0 w 32"/>
                  <a:gd name="T22" fmla="*/ 0 h 31"/>
                  <a:gd name="T23" fmla="*/ 32 w 32"/>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1">
                    <a:moveTo>
                      <a:pt x="27" y="13"/>
                    </a:moveTo>
                    <a:lnTo>
                      <a:pt x="23" y="1"/>
                    </a:lnTo>
                    <a:lnTo>
                      <a:pt x="0" y="21"/>
                    </a:lnTo>
                    <a:lnTo>
                      <a:pt x="8" y="31"/>
                    </a:lnTo>
                    <a:lnTo>
                      <a:pt x="32" y="10"/>
                    </a:lnTo>
                    <a:lnTo>
                      <a:pt x="27" y="0"/>
                    </a:lnTo>
                    <a:lnTo>
                      <a:pt x="27" y="1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89" name="Freeform 504"/>
              <p:cNvSpPr>
                <a:spLocks/>
              </p:cNvSpPr>
              <p:nvPr/>
            </p:nvSpPr>
            <p:spPr bwMode="auto">
              <a:xfrm>
                <a:off x="4414" y="2100"/>
                <a:ext cx="17" cy="4"/>
              </a:xfrm>
              <a:custGeom>
                <a:avLst/>
                <a:gdLst>
                  <a:gd name="T0" fmla="*/ 0 w 51"/>
                  <a:gd name="T1" fmla="*/ 0 h 13"/>
                  <a:gd name="T2" fmla="*/ 0 w 51"/>
                  <a:gd name="T3" fmla="*/ 0 h 13"/>
                  <a:gd name="T4" fmla="*/ 0 w 51"/>
                  <a:gd name="T5" fmla="*/ 0 h 13"/>
                  <a:gd name="T6" fmla="*/ 0 w 51"/>
                  <a:gd name="T7" fmla="*/ 0 h 13"/>
                  <a:gd name="T8" fmla="*/ 0 w 51"/>
                  <a:gd name="T9" fmla="*/ 0 h 13"/>
                  <a:gd name="T10" fmla="*/ 0 w 51"/>
                  <a:gd name="T11" fmla="*/ 0 h 13"/>
                  <a:gd name="T12" fmla="*/ 0 w 51"/>
                  <a:gd name="T13" fmla="*/ 0 h 13"/>
                  <a:gd name="T14" fmla="*/ 0 60000 65536"/>
                  <a:gd name="T15" fmla="*/ 0 60000 65536"/>
                  <a:gd name="T16" fmla="*/ 0 60000 65536"/>
                  <a:gd name="T17" fmla="*/ 0 60000 65536"/>
                  <a:gd name="T18" fmla="*/ 0 60000 65536"/>
                  <a:gd name="T19" fmla="*/ 0 60000 65536"/>
                  <a:gd name="T20" fmla="*/ 0 60000 65536"/>
                  <a:gd name="T21" fmla="*/ 0 w 51"/>
                  <a:gd name="T22" fmla="*/ 0 h 13"/>
                  <a:gd name="T23" fmla="*/ 51 w 51"/>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3">
                    <a:moveTo>
                      <a:pt x="8" y="10"/>
                    </a:moveTo>
                    <a:lnTo>
                      <a:pt x="4" y="13"/>
                    </a:lnTo>
                    <a:lnTo>
                      <a:pt x="51" y="13"/>
                    </a:lnTo>
                    <a:lnTo>
                      <a:pt x="51" y="0"/>
                    </a:lnTo>
                    <a:lnTo>
                      <a:pt x="4" y="0"/>
                    </a:lnTo>
                    <a:lnTo>
                      <a:pt x="0" y="1"/>
                    </a:lnTo>
                    <a:lnTo>
                      <a:pt x="8" y="1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90" name="Freeform 505"/>
              <p:cNvSpPr>
                <a:spLocks/>
              </p:cNvSpPr>
              <p:nvPr/>
            </p:nvSpPr>
            <p:spPr bwMode="auto">
              <a:xfrm>
                <a:off x="4640" y="2102"/>
                <a:ext cx="23" cy="7"/>
              </a:xfrm>
              <a:custGeom>
                <a:avLst/>
                <a:gdLst>
                  <a:gd name="T0" fmla="*/ 0 w 70"/>
                  <a:gd name="T1" fmla="*/ 0 h 21"/>
                  <a:gd name="T2" fmla="*/ 0 w 70"/>
                  <a:gd name="T3" fmla="*/ 0 h 21"/>
                  <a:gd name="T4" fmla="*/ 0 w 70"/>
                  <a:gd name="T5" fmla="*/ 0 h 21"/>
                  <a:gd name="T6" fmla="*/ 0 w 70"/>
                  <a:gd name="T7" fmla="*/ 0 h 21"/>
                  <a:gd name="T8" fmla="*/ 0 w 70"/>
                  <a:gd name="T9" fmla="*/ 0 h 21"/>
                  <a:gd name="T10" fmla="*/ 0 60000 65536"/>
                  <a:gd name="T11" fmla="*/ 0 60000 65536"/>
                  <a:gd name="T12" fmla="*/ 0 60000 65536"/>
                  <a:gd name="T13" fmla="*/ 0 60000 65536"/>
                  <a:gd name="T14" fmla="*/ 0 60000 65536"/>
                  <a:gd name="T15" fmla="*/ 0 w 70"/>
                  <a:gd name="T16" fmla="*/ 0 h 21"/>
                  <a:gd name="T17" fmla="*/ 70 w 70"/>
                  <a:gd name="T18" fmla="*/ 21 h 21"/>
                </a:gdLst>
                <a:ahLst/>
                <a:cxnLst>
                  <a:cxn ang="T10">
                    <a:pos x="T0" y="T1"/>
                  </a:cxn>
                  <a:cxn ang="T11">
                    <a:pos x="T2" y="T3"/>
                  </a:cxn>
                  <a:cxn ang="T12">
                    <a:pos x="T4" y="T5"/>
                  </a:cxn>
                  <a:cxn ang="T13">
                    <a:pos x="T6" y="T7"/>
                  </a:cxn>
                  <a:cxn ang="T14">
                    <a:pos x="T8" y="T9"/>
                  </a:cxn>
                </a:cxnLst>
                <a:rect l="T15" t="T16" r="T17" b="T18"/>
                <a:pathLst>
                  <a:path w="70" h="21">
                    <a:moveTo>
                      <a:pt x="23" y="0"/>
                    </a:moveTo>
                    <a:lnTo>
                      <a:pt x="0" y="21"/>
                    </a:lnTo>
                    <a:lnTo>
                      <a:pt x="47" y="21"/>
                    </a:lnTo>
                    <a:lnTo>
                      <a:pt x="70" y="0"/>
                    </a:lnTo>
                    <a:lnTo>
                      <a:pt x="23"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91" name="Freeform 506"/>
              <p:cNvSpPr>
                <a:spLocks/>
              </p:cNvSpPr>
              <p:nvPr/>
            </p:nvSpPr>
            <p:spPr bwMode="auto">
              <a:xfrm>
                <a:off x="4638" y="2100"/>
                <a:ext cx="11" cy="10"/>
              </a:xfrm>
              <a:custGeom>
                <a:avLst/>
                <a:gdLst>
                  <a:gd name="T0" fmla="*/ 0 w 31"/>
                  <a:gd name="T1" fmla="*/ 0 h 31"/>
                  <a:gd name="T2" fmla="*/ 0 w 31"/>
                  <a:gd name="T3" fmla="*/ 0 h 31"/>
                  <a:gd name="T4" fmla="*/ 0 w 31"/>
                  <a:gd name="T5" fmla="*/ 0 h 31"/>
                  <a:gd name="T6" fmla="*/ 0 w 31"/>
                  <a:gd name="T7" fmla="*/ 0 h 31"/>
                  <a:gd name="T8" fmla="*/ 0 w 31"/>
                  <a:gd name="T9" fmla="*/ 0 h 31"/>
                  <a:gd name="T10" fmla="*/ 0 w 31"/>
                  <a:gd name="T11" fmla="*/ 0 h 31"/>
                  <a:gd name="T12" fmla="*/ 0 w 31"/>
                  <a:gd name="T13" fmla="*/ 0 h 31"/>
                  <a:gd name="T14" fmla="*/ 0 60000 65536"/>
                  <a:gd name="T15" fmla="*/ 0 60000 65536"/>
                  <a:gd name="T16" fmla="*/ 0 60000 65536"/>
                  <a:gd name="T17" fmla="*/ 0 60000 65536"/>
                  <a:gd name="T18" fmla="*/ 0 60000 65536"/>
                  <a:gd name="T19" fmla="*/ 0 60000 65536"/>
                  <a:gd name="T20" fmla="*/ 0 60000 65536"/>
                  <a:gd name="T21" fmla="*/ 0 w 31"/>
                  <a:gd name="T22" fmla="*/ 0 h 31"/>
                  <a:gd name="T23" fmla="*/ 31 w 31"/>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31">
                    <a:moveTo>
                      <a:pt x="4" y="19"/>
                    </a:moveTo>
                    <a:lnTo>
                      <a:pt x="8" y="30"/>
                    </a:lnTo>
                    <a:lnTo>
                      <a:pt x="31" y="9"/>
                    </a:lnTo>
                    <a:lnTo>
                      <a:pt x="23" y="0"/>
                    </a:lnTo>
                    <a:lnTo>
                      <a:pt x="0" y="20"/>
                    </a:lnTo>
                    <a:lnTo>
                      <a:pt x="4" y="31"/>
                    </a:lnTo>
                    <a:lnTo>
                      <a:pt x="4" y="1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92" name="Freeform 507"/>
              <p:cNvSpPr>
                <a:spLocks/>
              </p:cNvSpPr>
              <p:nvPr/>
            </p:nvSpPr>
            <p:spPr bwMode="auto">
              <a:xfrm>
                <a:off x="4640" y="2106"/>
                <a:ext cx="17" cy="4"/>
              </a:xfrm>
              <a:custGeom>
                <a:avLst/>
                <a:gdLst>
                  <a:gd name="T0" fmla="*/ 0 w 51"/>
                  <a:gd name="T1" fmla="*/ 0 h 12"/>
                  <a:gd name="T2" fmla="*/ 0 w 51"/>
                  <a:gd name="T3" fmla="*/ 0 h 12"/>
                  <a:gd name="T4" fmla="*/ 0 w 51"/>
                  <a:gd name="T5" fmla="*/ 0 h 12"/>
                  <a:gd name="T6" fmla="*/ 0 w 51"/>
                  <a:gd name="T7" fmla="*/ 0 h 12"/>
                  <a:gd name="T8" fmla="*/ 0 w 51"/>
                  <a:gd name="T9" fmla="*/ 0 h 12"/>
                  <a:gd name="T10" fmla="*/ 0 w 51"/>
                  <a:gd name="T11" fmla="*/ 0 h 12"/>
                  <a:gd name="T12" fmla="*/ 0 w 51"/>
                  <a:gd name="T13" fmla="*/ 0 h 12"/>
                  <a:gd name="T14" fmla="*/ 0 60000 65536"/>
                  <a:gd name="T15" fmla="*/ 0 60000 65536"/>
                  <a:gd name="T16" fmla="*/ 0 60000 65536"/>
                  <a:gd name="T17" fmla="*/ 0 60000 65536"/>
                  <a:gd name="T18" fmla="*/ 0 60000 65536"/>
                  <a:gd name="T19" fmla="*/ 0 60000 65536"/>
                  <a:gd name="T20" fmla="*/ 0 60000 65536"/>
                  <a:gd name="T21" fmla="*/ 0 w 51"/>
                  <a:gd name="T22" fmla="*/ 0 h 12"/>
                  <a:gd name="T23" fmla="*/ 51 w 51"/>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2">
                    <a:moveTo>
                      <a:pt x="42" y="1"/>
                    </a:moveTo>
                    <a:lnTo>
                      <a:pt x="47" y="0"/>
                    </a:lnTo>
                    <a:lnTo>
                      <a:pt x="0" y="0"/>
                    </a:lnTo>
                    <a:lnTo>
                      <a:pt x="0" y="12"/>
                    </a:lnTo>
                    <a:lnTo>
                      <a:pt x="47" y="12"/>
                    </a:lnTo>
                    <a:lnTo>
                      <a:pt x="51" y="11"/>
                    </a:lnTo>
                    <a:lnTo>
                      <a:pt x="42"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93" name="Freeform 508"/>
              <p:cNvSpPr>
                <a:spLocks/>
              </p:cNvSpPr>
              <p:nvPr/>
            </p:nvSpPr>
            <p:spPr bwMode="auto">
              <a:xfrm>
                <a:off x="4654" y="2100"/>
                <a:ext cx="10" cy="10"/>
              </a:xfrm>
              <a:custGeom>
                <a:avLst/>
                <a:gdLst>
                  <a:gd name="T0" fmla="*/ 0 w 32"/>
                  <a:gd name="T1" fmla="*/ 0 h 31"/>
                  <a:gd name="T2" fmla="*/ 0 w 32"/>
                  <a:gd name="T3" fmla="*/ 0 h 31"/>
                  <a:gd name="T4" fmla="*/ 0 w 32"/>
                  <a:gd name="T5" fmla="*/ 0 h 31"/>
                  <a:gd name="T6" fmla="*/ 0 w 32"/>
                  <a:gd name="T7" fmla="*/ 0 h 31"/>
                  <a:gd name="T8" fmla="*/ 0 w 32"/>
                  <a:gd name="T9" fmla="*/ 0 h 31"/>
                  <a:gd name="T10" fmla="*/ 0 w 32"/>
                  <a:gd name="T11" fmla="*/ 0 h 31"/>
                  <a:gd name="T12" fmla="*/ 0 w 32"/>
                  <a:gd name="T13" fmla="*/ 0 h 31"/>
                  <a:gd name="T14" fmla="*/ 0 60000 65536"/>
                  <a:gd name="T15" fmla="*/ 0 60000 65536"/>
                  <a:gd name="T16" fmla="*/ 0 60000 65536"/>
                  <a:gd name="T17" fmla="*/ 0 60000 65536"/>
                  <a:gd name="T18" fmla="*/ 0 60000 65536"/>
                  <a:gd name="T19" fmla="*/ 0 60000 65536"/>
                  <a:gd name="T20" fmla="*/ 0 60000 65536"/>
                  <a:gd name="T21" fmla="*/ 0 w 32"/>
                  <a:gd name="T22" fmla="*/ 0 h 31"/>
                  <a:gd name="T23" fmla="*/ 32 w 32"/>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1">
                    <a:moveTo>
                      <a:pt x="28" y="13"/>
                    </a:moveTo>
                    <a:lnTo>
                      <a:pt x="24" y="1"/>
                    </a:lnTo>
                    <a:lnTo>
                      <a:pt x="0" y="21"/>
                    </a:lnTo>
                    <a:lnTo>
                      <a:pt x="9" y="31"/>
                    </a:lnTo>
                    <a:lnTo>
                      <a:pt x="32" y="10"/>
                    </a:lnTo>
                    <a:lnTo>
                      <a:pt x="28" y="0"/>
                    </a:lnTo>
                    <a:lnTo>
                      <a:pt x="28" y="1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94" name="Freeform 509"/>
              <p:cNvSpPr>
                <a:spLocks/>
              </p:cNvSpPr>
              <p:nvPr/>
            </p:nvSpPr>
            <p:spPr bwMode="auto">
              <a:xfrm>
                <a:off x="4646" y="2100"/>
                <a:ext cx="17" cy="4"/>
              </a:xfrm>
              <a:custGeom>
                <a:avLst/>
                <a:gdLst>
                  <a:gd name="T0" fmla="*/ 0 w 51"/>
                  <a:gd name="T1" fmla="*/ 0 h 13"/>
                  <a:gd name="T2" fmla="*/ 0 w 51"/>
                  <a:gd name="T3" fmla="*/ 0 h 13"/>
                  <a:gd name="T4" fmla="*/ 0 w 51"/>
                  <a:gd name="T5" fmla="*/ 0 h 13"/>
                  <a:gd name="T6" fmla="*/ 0 w 51"/>
                  <a:gd name="T7" fmla="*/ 0 h 13"/>
                  <a:gd name="T8" fmla="*/ 0 w 51"/>
                  <a:gd name="T9" fmla="*/ 0 h 13"/>
                  <a:gd name="T10" fmla="*/ 0 w 51"/>
                  <a:gd name="T11" fmla="*/ 0 h 13"/>
                  <a:gd name="T12" fmla="*/ 0 w 51"/>
                  <a:gd name="T13" fmla="*/ 0 h 13"/>
                  <a:gd name="T14" fmla="*/ 0 60000 65536"/>
                  <a:gd name="T15" fmla="*/ 0 60000 65536"/>
                  <a:gd name="T16" fmla="*/ 0 60000 65536"/>
                  <a:gd name="T17" fmla="*/ 0 60000 65536"/>
                  <a:gd name="T18" fmla="*/ 0 60000 65536"/>
                  <a:gd name="T19" fmla="*/ 0 60000 65536"/>
                  <a:gd name="T20" fmla="*/ 0 60000 65536"/>
                  <a:gd name="T21" fmla="*/ 0 w 51"/>
                  <a:gd name="T22" fmla="*/ 0 h 13"/>
                  <a:gd name="T23" fmla="*/ 51 w 51"/>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 h="13">
                    <a:moveTo>
                      <a:pt x="8" y="10"/>
                    </a:moveTo>
                    <a:lnTo>
                      <a:pt x="4" y="13"/>
                    </a:lnTo>
                    <a:lnTo>
                      <a:pt x="51" y="13"/>
                    </a:lnTo>
                    <a:lnTo>
                      <a:pt x="51" y="0"/>
                    </a:lnTo>
                    <a:lnTo>
                      <a:pt x="4" y="0"/>
                    </a:lnTo>
                    <a:lnTo>
                      <a:pt x="0" y="1"/>
                    </a:lnTo>
                    <a:lnTo>
                      <a:pt x="8" y="1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95" name="Freeform 510"/>
              <p:cNvSpPr>
                <a:spLocks/>
              </p:cNvSpPr>
              <p:nvPr/>
            </p:nvSpPr>
            <p:spPr bwMode="auto">
              <a:xfrm>
                <a:off x="4457" y="2021"/>
                <a:ext cx="57" cy="14"/>
              </a:xfrm>
              <a:custGeom>
                <a:avLst/>
                <a:gdLst>
                  <a:gd name="T0" fmla="*/ 0 w 171"/>
                  <a:gd name="T1" fmla="*/ 0 h 41"/>
                  <a:gd name="T2" fmla="*/ 0 w 171"/>
                  <a:gd name="T3" fmla="*/ 0 h 41"/>
                  <a:gd name="T4" fmla="*/ 0 w 171"/>
                  <a:gd name="T5" fmla="*/ 0 h 41"/>
                  <a:gd name="T6" fmla="*/ 0 w 171"/>
                  <a:gd name="T7" fmla="*/ 0 h 41"/>
                  <a:gd name="T8" fmla="*/ 0 w 171"/>
                  <a:gd name="T9" fmla="*/ 0 h 41"/>
                  <a:gd name="T10" fmla="*/ 0 w 171"/>
                  <a:gd name="T11" fmla="*/ 0 h 41"/>
                  <a:gd name="T12" fmla="*/ 0 w 171"/>
                  <a:gd name="T13" fmla="*/ 0 h 41"/>
                  <a:gd name="T14" fmla="*/ 0 w 171"/>
                  <a:gd name="T15" fmla="*/ 0 h 41"/>
                  <a:gd name="T16" fmla="*/ 0 w 171"/>
                  <a:gd name="T17" fmla="*/ 0 h 41"/>
                  <a:gd name="T18" fmla="*/ 0 w 171"/>
                  <a:gd name="T19" fmla="*/ 0 h 41"/>
                  <a:gd name="T20" fmla="*/ 0 w 171"/>
                  <a:gd name="T21" fmla="*/ 0 h 41"/>
                  <a:gd name="T22" fmla="*/ 0 w 171"/>
                  <a:gd name="T23" fmla="*/ 0 h 41"/>
                  <a:gd name="T24" fmla="*/ 0 w 171"/>
                  <a:gd name="T25" fmla="*/ 0 h 41"/>
                  <a:gd name="T26" fmla="*/ 0 w 171"/>
                  <a:gd name="T27" fmla="*/ 0 h 41"/>
                  <a:gd name="T28" fmla="*/ 0 w 171"/>
                  <a:gd name="T29" fmla="*/ 0 h 41"/>
                  <a:gd name="T30" fmla="*/ 0 w 171"/>
                  <a:gd name="T31" fmla="*/ 0 h 41"/>
                  <a:gd name="T32" fmla="*/ 0 w 171"/>
                  <a:gd name="T33" fmla="*/ 0 h 41"/>
                  <a:gd name="T34" fmla="*/ 0 w 171"/>
                  <a:gd name="T35" fmla="*/ 0 h 41"/>
                  <a:gd name="T36" fmla="*/ 0 w 171"/>
                  <a:gd name="T37" fmla="*/ 0 h 41"/>
                  <a:gd name="T38" fmla="*/ 0 w 171"/>
                  <a:gd name="T39" fmla="*/ 0 h 41"/>
                  <a:gd name="T40" fmla="*/ 0 w 171"/>
                  <a:gd name="T41" fmla="*/ 0 h 41"/>
                  <a:gd name="T42" fmla="*/ 0 w 171"/>
                  <a:gd name="T43" fmla="*/ 0 h 41"/>
                  <a:gd name="T44" fmla="*/ 0 w 171"/>
                  <a:gd name="T45" fmla="*/ 0 h 41"/>
                  <a:gd name="T46" fmla="*/ 0 w 171"/>
                  <a:gd name="T47" fmla="*/ 0 h 41"/>
                  <a:gd name="T48" fmla="*/ 0 w 171"/>
                  <a:gd name="T49" fmla="*/ 0 h 41"/>
                  <a:gd name="T50" fmla="*/ 0 w 171"/>
                  <a:gd name="T51" fmla="*/ 0 h 41"/>
                  <a:gd name="T52" fmla="*/ 0 w 171"/>
                  <a:gd name="T53" fmla="*/ 0 h 41"/>
                  <a:gd name="T54" fmla="*/ 0 w 171"/>
                  <a:gd name="T55" fmla="*/ 0 h 41"/>
                  <a:gd name="T56" fmla="*/ 0 w 171"/>
                  <a:gd name="T57" fmla="*/ 0 h 41"/>
                  <a:gd name="T58" fmla="*/ 0 w 171"/>
                  <a:gd name="T59" fmla="*/ 0 h 41"/>
                  <a:gd name="T60" fmla="*/ 0 w 171"/>
                  <a:gd name="T61" fmla="*/ 0 h 41"/>
                  <a:gd name="T62" fmla="*/ 0 w 171"/>
                  <a:gd name="T63" fmla="*/ 0 h 41"/>
                  <a:gd name="T64" fmla="*/ 0 w 171"/>
                  <a:gd name="T65" fmla="*/ 0 h 41"/>
                  <a:gd name="T66" fmla="*/ 0 w 171"/>
                  <a:gd name="T67" fmla="*/ 0 h 41"/>
                  <a:gd name="T68" fmla="*/ 0 w 171"/>
                  <a:gd name="T69" fmla="*/ 0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1"/>
                  <a:gd name="T106" fmla="*/ 0 h 41"/>
                  <a:gd name="T107" fmla="*/ 171 w 171"/>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1" h="41">
                    <a:moveTo>
                      <a:pt x="0" y="0"/>
                    </a:moveTo>
                    <a:lnTo>
                      <a:pt x="8" y="0"/>
                    </a:lnTo>
                    <a:lnTo>
                      <a:pt x="17" y="0"/>
                    </a:lnTo>
                    <a:lnTo>
                      <a:pt x="26" y="1"/>
                    </a:lnTo>
                    <a:lnTo>
                      <a:pt x="35" y="4"/>
                    </a:lnTo>
                    <a:lnTo>
                      <a:pt x="43" y="5"/>
                    </a:lnTo>
                    <a:lnTo>
                      <a:pt x="51" y="7"/>
                    </a:lnTo>
                    <a:lnTo>
                      <a:pt x="59" y="9"/>
                    </a:lnTo>
                    <a:lnTo>
                      <a:pt x="66" y="12"/>
                    </a:lnTo>
                    <a:lnTo>
                      <a:pt x="74" y="16"/>
                    </a:lnTo>
                    <a:lnTo>
                      <a:pt x="81" y="19"/>
                    </a:lnTo>
                    <a:lnTo>
                      <a:pt x="89" y="22"/>
                    </a:lnTo>
                    <a:lnTo>
                      <a:pt x="96" y="26"/>
                    </a:lnTo>
                    <a:lnTo>
                      <a:pt x="103" y="30"/>
                    </a:lnTo>
                    <a:lnTo>
                      <a:pt x="110" y="32"/>
                    </a:lnTo>
                    <a:lnTo>
                      <a:pt x="116" y="36"/>
                    </a:lnTo>
                    <a:lnTo>
                      <a:pt x="123" y="41"/>
                    </a:lnTo>
                    <a:lnTo>
                      <a:pt x="171" y="41"/>
                    </a:lnTo>
                    <a:lnTo>
                      <a:pt x="164" y="36"/>
                    </a:lnTo>
                    <a:lnTo>
                      <a:pt x="157" y="32"/>
                    </a:lnTo>
                    <a:lnTo>
                      <a:pt x="150" y="30"/>
                    </a:lnTo>
                    <a:lnTo>
                      <a:pt x="143" y="26"/>
                    </a:lnTo>
                    <a:lnTo>
                      <a:pt x="137" y="22"/>
                    </a:lnTo>
                    <a:lnTo>
                      <a:pt x="129" y="19"/>
                    </a:lnTo>
                    <a:lnTo>
                      <a:pt x="122" y="16"/>
                    </a:lnTo>
                    <a:lnTo>
                      <a:pt x="114" y="12"/>
                    </a:lnTo>
                    <a:lnTo>
                      <a:pt x="107" y="9"/>
                    </a:lnTo>
                    <a:lnTo>
                      <a:pt x="99" y="7"/>
                    </a:lnTo>
                    <a:lnTo>
                      <a:pt x="89" y="5"/>
                    </a:lnTo>
                    <a:lnTo>
                      <a:pt x="81" y="4"/>
                    </a:lnTo>
                    <a:lnTo>
                      <a:pt x="73" y="1"/>
                    </a:lnTo>
                    <a:lnTo>
                      <a:pt x="65" y="0"/>
                    </a:lnTo>
                    <a:lnTo>
                      <a:pt x="55" y="0"/>
                    </a:lnTo>
                    <a:lnTo>
                      <a:pt x="46"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96" name="Freeform 511"/>
              <p:cNvSpPr>
                <a:spLocks/>
              </p:cNvSpPr>
              <p:nvPr/>
            </p:nvSpPr>
            <p:spPr bwMode="auto">
              <a:xfrm>
                <a:off x="4457" y="2016"/>
                <a:ext cx="43" cy="23"/>
              </a:xfrm>
              <a:custGeom>
                <a:avLst/>
                <a:gdLst>
                  <a:gd name="T0" fmla="*/ 0 w 130"/>
                  <a:gd name="T1" fmla="*/ 0 h 67"/>
                  <a:gd name="T2" fmla="*/ 0 w 130"/>
                  <a:gd name="T3" fmla="*/ 0 h 67"/>
                  <a:gd name="T4" fmla="*/ 0 w 130"/>
                  <a:gd name="T5" fmla="*/ 0 h 67"/>
                  <a:gd name="T6" fmla="*/ 0 w 130"/>
                  <a:gd name="T7" fmla="*/ 0 h 67"/>
                  <a:gd name="T8" fmla="*/ 0 w 130"/>
                  <a:gd name="T9" fmla="*/ 0 h 67"/>
                  <a:gd name="T10" fmla="*/ 0 w 130"/>
                  <a:gd name="T11" fmla="*/ 0 h 67"/>
                  <a:gd name="T12" fmla="*/ 0 w 130"/>
                  <a:gd name="T13" fmla="*/ 0 h 67"/>
                  <a:gd name="T14" fmla="*/ 0 w 130"/>
                  <a:gd name="T15" fmla="*/ 0 h 67"/>
                  <a:gd name="T16" fmla="*/ 0 w 130"/>
                  <a:gd name="T17" fmla="*/ 0 h 67"/>
                  <a:gd name="T18" fmla="*/ 0 w 130"/>
                  <a:gd name="T19" fmla="*/ 0 h 67"/>
                  <a:gd name="T20" fmla="*/ 0 w 130"/>
                  <a:gd name="T21" fmla="*/ 0 h 67"/>
                  <a:gd name="T22" fmla="*/ 0 w 130"/>
                  <a:gd name="T23" fmla="*/ 0 h 67"/>
                  <a:gd name="T24" fmla="*/ 0 w 130"/>
                  <a:gd name="T25" fmla="*/ 0 h 67"/>
                  <a:gd name="T26" fmla="*/ 0 w 130"/>
                  <a:gd name="T27" fmla="*/ 0 h 67"/>
                  <a:gd name="T28" fmla="*/ 0 w 130"/>
                  <a:gd name="T29" fmla="*/ 0 h 67"/>
                  <a:gd name="T30" fmla="*/ 0 w 130"/>
                  <a:gd name="T31" fmla="*/ 0 h 67"/>
                  <a:gd name="T32" fmla="*/ 0 w 130"/>
                  <a:gd name="T33" fmla="*/ 0 h 67"/>
                  <a:gd name="T34" fmla="*/ 0 w 130"/>
                  <a:gd name="T35" fmla="*/ 0 h 67"/>
                  <a:gd name="T36" fmla="*/ 0 w 130"/>
                  <a:gd name="T37" fmla="*/ 0 h 67"/>
                  <a:gd name="T38" fmla="*/ 0 w 130"/>
                  <a:gd name="T39" fmla="*/ 0 h 67"/>
                  <a:gd name="T40" fmla="*/ 0 w 130"/>
                  <a:gd name="T41" fmla="*/ 0 h 67"/>
                  <a:gd name="T42" fmla="*/ 0 w 130"/>
                  <a:gd name="T43" fmla="*/ 0 h 67"/>
                  <a:gd name="T44" fmla="*/ 0 w 130"/>
                  <a:gd name="T45" fmla="*/ 0 h 67"/>
                  <a:gd name="T46" fmla="*/ 0 w 130"/>
                  <a:gd name="T47" fmla="*/ 0 h 67"/>
                  <a:gd name="T48" fmla="*/ 0 w 130"/>
                  <a:gd name="T49" fmla="*/ 0 h 67"/>
                  <a:gd name="T50" fmla="*/ 0 w 130"/>
                  <a:gd name="T51" fmla="*/ 0 h 67"/>
                  <a:gd name="T52" fmla="*/ 0 w 130"/>
                  <a:gd name="T53" fmla="*/ 0 h 67"/>
                  <a:gd name="T54" fmla="*/ 0 w 130"/>
                  <a:gd name="T55" fmla="*/ 0 h 67"/>
                  <a:gd name="T56" fmla="*/ 0 w 130"/>
                  <a:gd name="T57" fmla="*/ 0 h 67"/>
                  <a:gd name="T58" fmla="*/ 0 w 130"/>
                  <a:gd name="T59" fmla="*/ 0 h 67"/>
                  <a:gd name="T60" fmla="*/ 0 w 130"/>
                  <a:gd name="T61" fmla="*/ 0 h 67"/>
                  <a:gd name="T62" fmla="*/ 0 w 130"/>
                  <a:gd name="T63" fmla="*/ 0 h 67"/>
                  <a:gd name="T64" fmla="*/ 0 w 130"/>
                  <a:gd name="T65" fmla="*/ 0 h 67"/>
                  <a:gd name="T66" fmla="*/ 0 w 130"/>
                  <a:gd name="T67" fmla="*/ 0 h 67"/>
                  <a:gd name="T68" fmla="*/ 0 w 130"/>
                  <a:gd name="T69" fmla="*/ 0 h 67"/>
                  <a:gd name="T70" fmla="*/ 0 w 130"/>
                  <a:gd name="T71" fmla="*/ 0 h 67"/>
                  <a:gd name="T72" fmla="*/ 0 w 130"/>
                  <a:gd name="T73" fmla="*/ 0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0"/>
                  <a:gd name="T112" fmla="*/ 0 h 67"/>
                  <a:gd name="T113" fmla="*/ 130 w 130"/>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0" h="67">
                    <a:moveTo>
                      <a:pt x="123" y="41"/>
                    </a:moveTo>
                    <a:lnTo>
                      <a:pt x="130" y="42"/>
                    </a:lnTo>
                    <a:lnTo>
                      <a:pt x="123" y="38"/>
                    </a:lnTo>
                    <a:lnTo>
                      <a:pt x="116" y="36"/>
                    </a:lnTo>
                    <a:lnTo>
                      <a:pt x="110" y="31"/>
                    </a:lnTo>
                    <a:lnTo>
                      <a:pt x="101" y="27"/>
                    </a:lnTo>
                    <a:lnTo>
                      <a:pt x="95" y="25"/>
                    </a:lnTo>
                    <a:lnTo>
                      <a:pt x="87" y="21"/>
                    </a:lnTo>
                    <a:lnTo>
                      <a:pt x="80" y="18"/>
                    </a:lnTo>
                    <a:lnTo>
                      <a:pt x="72" y="14"/>
                    </a:lnTo>
                    <a:lnTo>
                      <a:pt x="63" y="11"/>
                    </a:lnTo>
                    <a:lnTo>
                      <a:pt x="55" y="8"/>
                    </a:lnTo>
                    <a:lnTo>
                      <a:pt x="46" y="7"/>
                    </a:lnTo>
                    <a:lnTo>
                      <a:pt x="38" y="4"/>
                    </a:lnTo>
                    <a:lnTo>
                      <a:pt x="28" y="2"/>
                    </a:lnTo>
                    <a:lnTo>
                      <a:pt x="19" y="2"/>
                    </a:lnTo>
                    <a:lnTo>
                      <a:pt x="9" y="0"/>
                    </a:lnTo>
                    <a:lnTo>
                      <a:pt x="0" y="0"/>
                    </a:lnTo>
                    <a:lnTo>
                      <a:pt x="0" y="26"/>
                    </a:lnTo>
                    <a:lnTo>
                      <a:pt x="8" y="27"/>
                    </a:lnTo>
                    <a:lnTo>
                      <a:pt x="16" y="27"/>
                    </a:lnTo>
                    <a:lnTo>
                      <a:pt x="24" y="29"/>
                    </a:lnTo>
                    <a:lnTo>
                      <a:pt x="32" y="30"/>
                    </a:lnTo>
                    <a:lnTo>
                      <a:pt x="40" y="31"/>
                    </a:lnTo>
                    <a:lnTo>
                      <a:pt x="47" y="34"/>
                    </a:lnTo>
                    <a:lnTo>
                      <a:pt x="54" y="36"/>
                    </a:lnTo>
                    <a:lnTo>
                      <a:pt x="62" y="38"/>
                    </a:lnTo>
                    <a:lnTo>
                      <a:pt x="69" y="42"/>
                    </a:lnTo>
                    <a:lnTo>
                      <a:pt x="77" y="45"/>
                    </a:lnTo>
                    <a:lnTo>
                      <a:pt x="84" y="48"/>
                    </a:lnTo>
                    <a:lnTo>
                      <a:pt x="91" y="50"/>
                    </a:lnTo>
                    <a:lnTo>
                      <a:pt x="97" y="55"/>
                    </a:lnTo>
                    <a:lnTo>
                      <a:pt x="104" y="59"/>
                    </a:lnTo>
                    <a:lnTo>
                      <a:pt x="111" y="61"/>
                    </a:lnTo>
                    <a:lnTo>
                      <a:pt x="116" y="65"/>
                    </a:lnTo>
                    <a:lnTo>
                      <a:pt x="123" y="67"/>
                    </a:lnTo>
                    <a:lnTo>
                      <a:pt x="123" y="4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97" name="Freeform 512"/>
              <p:cNvSpPr>
                <a:spLocks/>
              </p:cNvSpPr>
              <p:nvPr/>
            </p:nvSpPr>
            <p:spPr bwMode="auto">
              <a:xfrm>
                <a:off x="4498" y="2030"/>
                <a:ext cx="18" cy="9"/>
              </a:xfrm>
              <a:custGeom>
                <a:avLst/>
                <a:gdLst>
                  <a:gd name="T0" fmla="*/ 0 w 54"/>
                  <a:gd name="T1" fmla="*/ 0 h 26"/>
                  <a:gd name="T2" fmla="*/ 0 w 54"/>
                  <a:gd name="T3" fmla="*/ 0 h 26"/>
                  <a:gd name="T4" fmla="*/ 0 w 54"/>
                  <a:gd name="T5" fmla="*/ 0 h 26"/>
                  <a:gd name="T6" fmla="*/ 0 w 54"/>
                  <a:gd name="T7" fmla="*/ 0 h 26"/>
                  <a:gd name="T8" fmla="*/ 0 w 54"/>
                  <a:gd name="T9" fmla="*/ 0 h 26"/>
                  <a:gd name="T10" fmla="*/ 0 w 54"/>
                  <a:gd name="T11" fmla="*/ 0 h 26"/>
                  <a:gd name="T12" fmla="*/ 0 w 54"/>
                  <a:gd name="T13" fmla="*/ 0 h 26"/>
                  <a:gd name="T14" fmla="*/ 0 60000 65536"/>
                  <a:gd name="T15" fmla="*/ 0 60000 65536"/>
                  <a:gd name="T16" fmla="*/ 0 60000 65536"/>
                  <a:gd name="T17" fmla="*/ 0 60000 65536"/>
                  <a:gd name="T18" fmla="*/ 0 60000 65536"/>
                  <a:gd name="T19" fmla="*/ 0 60000 65536"/>
                  <a:gd name="T20" fmla="*/ 0 60000 65536"/>
                  <a:gd name="T21" fmla="*/ 0 w 54"/>
                  <a:gd name="T22" fmla="*/ 0 h 26"/>
                  <a:gd name="T23" fmla="*/ 54 w 54"/>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26">
                    <a:moveTo>
                      <a:pt x="41" y="24"/>
                    </a:moveTo>
                    <a:lnTo>
                      <a:pt x="48" y="0"/>
                    </a:lnTo>
                    <a:lnTo>
                      <a:pt x="0" y="0"/>
                    </a:lnTo>
                    <a:lnTo>
                      <a:pt x="0" y="26"/>
                    </a:lnTo>
                    <a:lnTo>
                      <a:pt x="48" y="26"/>
                    </a:lnTo>
                    <a:lnTo>
                      <a:pt x="54" y="1"/>
                    </a:lnTo>
                    <a:lnTo>
                      <a:pt x="41" y="2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98" name="Freeform 513"/>
              <p:cNvSpPr>
                <a:spLocks/>
              </p:cNvSpPr>
              <p:nvPr/>
            </p:nvSpPr>
            <p:spPr bwMode="auto">
              <a:xfrm>
                <a:off x="4472" y="2016"/>
                <a:ext cx="44" cy="22"/>
              </a:xfrm>
              <a:custGeom>
                <a:avLst/>
                <a:gdLst>
                  <a:gd name="T0" fmla="*/ 0 w 131"/>
                  <a:gd name="T1" fmla="*/ 0 h 65"/>
                  <a:gd name="T2" fmla="*/ 0 w 131"/>
                  <a:gd name="T3" fmla="*/ 0 h 65"/>
                  <a:gd name="T4" fmla="*/ 0 w 131"/>
                  <a:gd name="T5" fmla="*/ 0 h 65"/>
                  <a:gd name="T6" fmla="*/ 0 w 131"/>
                  <a:gd name="T7" fmla="*/ 0 h 65"/>
                  <a:gd name="T8" fmla="*/ 0 w 131"/>
                  <a:gd name="T9" fmla="*/ 0 h 65"/>
                  <a:gd name="T10" fmla="*/ 0 w 131"/>
                  <a:gd name="T11" fmla="*/ 0 h 65"/>
                  <a:gd name="T12" fmla="*/ 0 w 131"/>
                  <a:gd name="T13" fmla="*/ 0 h 65"/>
                  <a:gd name="T14" fmla="*/ 0 w 131"/>
                  <a:gd name="T15" fmla="*/ 0 h 65"/>
                  <a:gd name="T16" fmla="*/ 0 w 131"/>
                  <a:gd name="T17" fmla="*/ 0 h 65"/>
                  <a:gd name="T18" fmla="*/ 0 w 131"/>
                  <a:gd name="T19" fmla="*/ 0 h 65"/>
                  <a:gd name="T20" fmla="*/ 0 w 131"/>
                  <a:gd name="T21" fmla="*/ 0 h 65"/>
                  <a:gd name="T22" fmla="*/ 0 w 131"/>
                  <a:gd name="T23" fmla="*/ 0 h 65"/>
                  <a:gd name="T24" fmla="*/ 0 w 131"/>
                  <a:gd name="T25" fmla="*/ 0 h 65"/>
                  <a:gd name="T26" fmla="*/ 0 w 131"/>
                  <a:gd name="T27" fmla="*/ 0 h 65"/>
                  <a:gd name="T28" fmla="*/ 0 w 131"/>
                  <a:gd name="T29" fmla="*/ 0 h 65"/>
                  <a:gd name="T30" fmla="*/ 0 w 131"/>
                  <a:gd name="T31" fmla="*/ 0 h 65"/>
                  <a:gd name="T32" fmla="*/ 0 w 131"/>
                  <a:gd name="T33" fmla="*/ 0 h 65"/>
                  <a:gd name="T34" fmla="*/ 0 w 131"/>
                  <a:gd name="T35" fmla="*/ 0 h 65"/>
                  <a:gd name="T36" fmla="*/ 0 w 131"/>
                  <a:gd name="T37" fmla="*/ 0 h 65"/>
                  <a:gd name="T38" fmla="*/ 0 w 131"/>
                  <a:gd name="T39" fmla="*/ 0 h 65"/>
                  <a:gd name="T40" fmla="*/ 0 w 131"/>
                  <a:gd name="T41" fmla="*/ 0 h 65"/>
                  <a:gd name="T42" fmla="*/ 0 w 131"/>
                  <a:gd name="T43" fmla="*/ 0 h 65"/>
                  <a:gd name="T44" fmla="*/ 0 w 131"/>
                  <a:gd name="T45" fmla="*/ 0 h 65"/>
                  <a:gd name="T46" fmla="*/ 0 w 131"/>
                  <a:gd name="T47" fmla="*/ 0 h 65"/>
                  <a:gd name="T48" fmla="*/ 0 w 131"/>
                  <a:gd name="T49" fmla="*/ 0 h 65"/>
                  <a:gd name="T50" fmla="*/ 0 w 131"/>
                  <a:gd name="T51" fmla="*/ 0 h 65"/>
                  <a:gd name="T52" fmla="*/ 0 w 131"/>
                  <a:gd name="T53" fmla="*/ 0 h 65"/>
                  <a:gd name="T54" fmla="*/ 0 w 131"/>
                  <a:gd name="T55" fmla="*/ 0 h 65"/>
                  <a:gd name="T56" fmla="*/ 0 w 131"/>
                  <a:gd name="T57" fmla="*/ 0 h 65"/>
                  <a:gd name="T58" fmla="*/ 0 w 131"/>
                  <a:gd name="T59" fmla="*/ 0 h 65"/>
                  <a:gd name="T60" fmla="*/ 0 w 131"/>
                  <a:gd name="T61" fmla="*/ 0 h 65"/>
                  <a:gd name="T62" fmla="*/ 0 w 131"/>
                  <a:gd name="T63" fmla="*/ 0 h 65"/>
                  <a:gd name="T64" fmla="*/ 0 w 131"/>
                  <a:gd name="T65" fmla="*/ 0 h 65"/>
                  <a:gd name="T66" fmla="*/ 0 w 131"/>
                  <a:gd name="T67" fmla="*/ 0 h 65"/>
                  <a:gd name="T68" fmla="*/ 0 w 131"/>
                  <a:gd name="T69" fmla="*/ 0 h 65"/>
                  <a:gd name="T70" fmla="*/ 0 w 131"/>
                  <a:gd name="T71" fmla="*/ 0 h 65"/>
                  <a:gd name="T72" fmla="*/ 0 w 131"/>
                  <a:gd name="T73" fmla="*/ 0 h 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1"/>
                  <a:gd name="T112" fmla="*/ 0 h 65"/>
                  <a:gd name="T113" fmla="*/ 131 w 131"/>
                  <a:gd name="T114" fmla="*/ 65 h 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1" h="65">
                    <a:moveTo>
                      <a:pt x="0" y="26"/>
                    </a:moveTo>
                    <a:lnTo>
                      <a:pt x="0" y="26"/>
                    </a:lnTo>
                    <a:lnTo>
                      <a:pt x="9" y="27"/>
                    </a:lnTo>
                    <a:lnTo>
                      <a:pt x="17" y="27"/>
                    </a:lnTo>
                    <a:lnTo>
                      <a:pt x="26" y="29"/>
                    </a:lnTo>
                    <a:lnTo>
                      <a:pt x="32" y="30"/>
                    </a:lnTo>
                    <a:lnTo>
                      <a:pt x="41" y="31"/>
                    </a:lnTo>
                    <a:lnTo>
                      <a:pt x="49" y="34"/>
                    </a:lnTo>
                    <a:lnTo>
                      <a:pt x="55" y="36"/>
                    </a:lnTo>
                    <a:lnTo>
                      <a:pt x="64" y="38"/>
                    </a:lnTo>
                    <a:lnTo>
                      <a:pt x="70" y="42"/>
                    </a:lnTo>
                    <a:lnTo>
                      <a:pt x="77" y="45"/>
                    </a:lnTo>
                    <a:lnTo>
                      <a:pt x="85" y="48"/>
                    </a:lnTo>
                    <a:lnTo>
                      <a:pt x="92" y="50"/>
                    </a:lnTo>
                    <a:lnTo>
                      <a:pt x="99" y="55"/>
                    </a:lnTo>
                    <a:lnTo>
                      <a:pt x="106" y="59"/>
                    </a:lnTo>
                    <a:lnTo>
                      <a:pt x="111" y="61"/>
                    </a:lnTo>
                    <a:lnTo>
                      <a:pt x="118" y="65"/>
                    </a:lnTo>
                    <a:lnTo>
                      <a:pt x="131" y="42"/>
                    </a:lnTo>
                    <a:lnTo>
                      <a:pt x="123" y="38"/>
                    </a:lnTo>
                    <a:lnTo>
                      <a:pt x="118" y="36"/>
                    </a:lnTo>
                    <a:lnTo>
                      <a:pt x="111" y="31"/>
                    </a:lnTo>
                    <a:lnTo>
                      <a:pt x="103" y="27"/>
                    </a:lnTo>
                    <a:lnTo>
                      <a:pt x="96" y="25"/>
                    </a:lnTo>
                    <a:lnTo>
                      <a:pt x="88" y="21"/>
                    </a:lnTo>
                    <a:lnTo>
                      <a:pt x="80" y="18"/>
                    </a:lnTo>
                    <a:lnTo>
                      <a:pt x="73" y="14"/>
                    </a:lnTo>
                    <a:lnTo>
                      <a:pt x="65" y="11"/>
                    </a:lnTo>
                    <a:lnTo>
                      <a:pt x="55" y="8"/>
                    </a:lnTo>
                    <a:lnTo>
                      <a:pt x="46" y="7"/>
                    </a:lnTo>
                    <a:lnTo>
                      <a:pt x="39" y="4"/>
                    </a:lnTo>
                    <a:lnTo>
                      <a:pt x="30" y="2"/>
                    </a:lnTo>
                    <a:lnTo>
                      <a:pt x="19" y="2"/>
                    </a:lnTo>
                    <a:lnTo>
                      <a:pt x="9" y="0"/>
                    </a:lnTo>
                    <a:lnTo>
                      <a:pt x="0" y="0"/>
                    </a:lnTo>
                    <a:lnTo>
                      <a:pt x="0"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699" name="Freeform 514"/>
              <p:cNvSpPr>
                <a:spLocks/>
              </p:cNvSpPr>
              <p:nvPr/>
            </p:nvSpPr>
            <p:spPr bwMode="auto">
              <a:xfrm>
                <a:off x="4457" y="2016"/>
                <a:ext cx="15" cy="9"/>
              </a:xfrm>
              <a:custGeom>
                <a:avLst/>
                <a:gdLst>
                  <a:gd name="T0" fmla="*/ 0 w 46"/>
                  <a:gd name="T1" fmla="*/ 0 h 26"/>
                  <a:gd name="T2" fmla="*/ 0 w 46"/>
                  <a:gd name="T3" fmla="*/ 0 h 26"/>
                  <a:gd name="T4" fmla="*/ 0 w 46"/>
                  <a:gd name="T5" fmla="*/ 0 h 26"/>
                  <a:gd name="T6" fmla="*/ 0 w 46"/>
                  <a:gd name="T7" fmla="*/ 0 h 26"/>
                  <a:gd name="T8" fmla="*/ 0 w 46"/>
                  <a:gd name="T9" fmla="*/ 0 h 26"/>
                  <a:gd name="T10" fmla="*/ 0 w 46"/>
                  <a:gd name="T11" fmla="*/ 0 h 26"/>
                  <a:gd name="T12" fmla="*/ 0 w 46"/>
                  <a:gd name="T13" fmla="*/ 0 h 26"/>
                  <a:gd name="T14" fmla="*/ 0 60000 65536"/>
                  <a:gd name="T15" fmla="*/ 0 60000 65536"/>
                  <a:gd name="T16" fmla="*/ 0 60000 65536"/>
                  <a:gd name="T17" fmla="*/ 0 60000 65536"/>
                  <a:gd name="T18" fmla="*/ 0 60000 65536"/>
                  <a:gd name="T19" fmla="*/ 0 60000 65536"/>
                  <a:gd name="T20" fmla="*/ 0 60000 65536"/>
                  <a:gd name="T21" fmla="*/ 0 w 46"/>
                  <a:gd name="T22" fmla="*/ 0 h 26"/>
                  <a:gd name="T23" fmla="*/ 46 w 4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26">
                    <a:moveTo>
                      <a:pt x="0" y="0"/>
                    </a:moveTo>
                    <a:lnTo>
                      <a:pt x="0" y="26"/>
                    </a:lnTo>
                    <a:lnTo>
                      <a:pt x="46" y="26"/>
                    </a:lnTo>
                    <a:lnTo>
                      <a:pt x="46" y="0"/>
                    </a:lnTo>
                    <a:lnTo>
                      <a:pt x="0" y="0"/>
                    </a:lnTo>
                    <a:lnTo>
                      <a:pt x="0" y="26"/>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00" name="Freeform 515"/>
              <p:cNvSpPr>
                <a:spLocks/>
              </p:cNvSpPr>
              <p:nvPr/>
            </p:nvSpPr>
            <p:spPr bwMode="auto">
              <a:xfrm>
                <a:off x="4498" y="2035"/>
                <a:ext cx="37" cy="27"/>
              </a:xfrm>
              <a:custGeom>
                <a:avLst/>
                <a:gdLst>
                  <a:gd name="T0" fmla="*/ 0 w 111"/>
                  <a:gd name="T1" fmla="*/ 0 h 81"/>
                  <a:gd name="T2" fmla="*/ 0 w 111"/>
                  <a:gd name="T3" fmla="*/ 0 h 81"/>
                  <a:gd name="T4" fmla="*/ 0 w 111"/>
                  <a:gd name="T5" fmla="*/ 0 h 81"/>
                  <a:gd name="T6" fmla="*/ 0 w 111"/>
                  <a:gd name="T7" fmla="*/ 0 h 81"/>
                  <a:gd name="T8" fmla="*/ 0 w 111"/>
                  <a:gd name="T9" fmla="*/ 0 h 81"/>
                  <a:gd name="T10" fmla="*/ 0 w 111"/>
                  <a:gd name="T11" fmla="*/ 0 h 81"/>
                  <a:gd name="T12" fmla="*/ 0 w 111"/>
                  <a:gd name="T13" fmla="*/ 0 h 81"/>
                  <a:gd name="T14" fmla="*/ 0 w 111"/>
                  <a:gd name="T15" fmla="*/ 0 h 81"/>
                  <a:gd name="T16" fmla="*/ 0 w 111"/>
                  <a:gd name="T17" fmla="*/ 0 h 81"/>
                  <a:gd name="T18" fmla="*/ 0 w 111"/>
                  <a:gd name="T19" fmla="*/ 0 h 81"/>
                  <a:gd name="T20" fmla="*/ 0 w 111"/>
                  <a:gd name="T21" fmla="*/ 0 h 81"/>
                  <a:gd name="T22" fmla="*/ 0 w 111"/>
                  <a:gd name="T23" fmla="*/ 0 h 81"/>
                  <a:gd name="T24" fmla="*/ 0 w 111"/>
                  <a:gd name="T25" fmla="*/ 0 h 81"/>
                  <a:gd name="T26" fmla="*/ 0 w 111"/>
                  <a:gd name="T27" fmla="*/ 0 h 81"/>
                  <a:gd name="T28" fmla="*/ 0 w 111"/>
                  <a:gd name="T29" fmla="*/ 0 h 81"/>
                  <a:gd name="T30" fmla="*/ 0 w 111"/>
                  <a:gd name="T31" fmla="*/ 0 h 81"/>
                  <a:gd name="T32" fmla="*/ 0 w 111"/>
                  <a:gd name="T33" fmla="*/ 0 h 81"/>
                  <a:gd name="T34" fmla="*/ 0 w 111"/>
                  <a:gd name="T35" fmla="*/ 0 h 81"/>
                  <a:gd name="T36" fmla="*/ 0 w 111"/>
                  <a:gd name="T37" fmla="*/ 0 h 81"/>
                  <a:gd name="T38" fmla="*/ 0 w 111"/>
                  <a:gd name="T39" fmla="*/ 0 h 81"/>
                  <a:gd name="T40" fmla="*/ 0 w 111"/>
                  <a:gd name="T41" fmla="*/ 0 h 81"/>
                  <a:gd name="T42" fmla="*/ 0 w 111"/>
                  <a:gd name="T43" fmla="*/ 0 h 81"/>
                  <a:gd name="T44" fmla="*/ 0 w 111"/>
                  <a:gd name="T45" fmla="*/ 0 h 81"/>
                  <a:gd name="T46" fmla="*/ 0 w 111"/>
                  <a:gd name="T47" fmla="*/ 0 h 81"/>
                  <a:gd name="T48" fmla="*/ 0 w 111"/>
                  <a:gd name="T49" fmla="*/ 0 h 81"/>
                  <a:gd name="T50" fmla="*/ 0 w 111"/>
                  <a:gd name="T51" fmla="*/ 0 h 81"/>
                  <a:gd name="T52" fmla="*/ 0 w 111"/>
                  <a:gd name="T53" fmla="*/ 0 h 81"/>
                  <a:gd name="T54" fmla="*/ 0 w 111"/>
                  <a:gd name="T55" fmla="*/ 0 h 81"/>
                  <a:gd name="T56" fmla="*/ 0 w 111"/>
                  <a:gd name="T57" fmla="*/ 0 h 81"/>
                  <a:gd name="T58" fmla="*/ 0 w 111"/>
                  <a:gd name="T59" fmla="*/ 0 h 81"/>
                  <a:gd name="T60" fmla="*/ 0 w 111"/>
                  <a:gd name="T61" fmla="*/ 0 h 81"/>
                  <a:gd name="T62" fmla="*/ 0 w 111"/>
                  <a:gd name="T63" fmla="*/ 0 h 81"/>
                  <a:gd name="T64" fmla="*/ 0 w 111"/>
                  <a:gd name="T65" fmla="*/ 0 h 81"/>
                  <a:gd name="T66" fmla="*/ 0 w 111"/>
                  <a:gd name="T67" fmla="*/ 0 h 81"/>
                  <a:gd name="T68" fmla="*/ 0 w 111"/>
                  <a:gd name="T69" fmla="*/ 0 h 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1"/>
                  <a:gd name="T106" fmla="*/ 0 h 81"/>
                  <a:gd name="T107" fmla="*/ 111 w 111"/>
                  <a:gd name="T108" fmla="*/ 81 h 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1" h="81">
                    <a:moveTo>
                      <a:pt x="0" y="0"/>
                    </a:moveTo>
                    <a:lnTo>
                      <a:pt x="7" y="4"/>
                    </a:lnTo>
                    <a:lnTo>
                      <a:pt x="12" y="8"/>
                    </a:lnTo>
                    <a:lnTo>
                      <a:pt x="19" y="13"/>
                    </a:lnTo>
                    <a:lnTo>
                      <a:pt x="25" y="17"/>
                    </a:lnTo>
                    <a:lnTo>
                      <a:pt x="30" y="21"/>
                    </a:lnTo>
                    <a:lnTo>
                      <a:pt x="34" y="27"/>
                    </a:lnTo>
                    <a:lnTo>
                      <a:pt x="38" y="32"/>
                    </a:lnTo>
                    <a:lnTo>
                      <a:pt x="42" y="36"/>
                    </a:lnTo>
                    <a:lnTo>
                      <a:pt x="46" y="41"/>
                    </a:lnTo>
                    <a:lnTo>
                      <a:pt x="49" y="47"/>
                    </a:lnTo>
                    <a:lnTo>
                      <a:pt x="52" y="52"/>
                    </a:lnTo>
                    <a:lnTo>
                      <a:pt x="54" y="58"/>
                    </a:lnTo>
                    <a:lnTo>
                      <a:pt x="57" y="63"/>
                    </a:lnTo>
                    <a:lnTo>
                      <a:pt x="60" y="69"/>
                    </a:lnTo>
                    <a:lnTo>
                      <a:pt x="63" y="75"/>
                    </a:lnTo>
                    <a:lnTo>
                      <a:pt x="64" y="81"/>
                    </a:lnTo>
                    <a:lnTo>
                      <a:pt x="111" y="81"/>
                    </a:lnTo>
                    <a:lnTo>
                      <a:pt x="109" y="75"/>
                    </a:lnTo>
                    <a:lnTo>
                      <a:pt x="107" y="69"/>
                    </a:lnTo>
                    <a:lnTo>
                      <a:pt x="105" y="63"/>
                    </a:lnTo>
                    <a:lnTo>
                      <a:pt x="102" y="58"/>
                    </a:lnTo>
                    <a:lnTo>
                      <a:pt x="99" y="52"/>
                    </a:lnTo>
                    <a:lnTo>
                      <a:pt x="96" y="47"/>
                    </a:lnTo>
                    <a:lnTo>
                      <a:pt x="92" y="41"/>
                    </a:lnTo>
                    <a:lnTo>
                      <a:pt x="90" y="36"/>
                    </a:lnTo>
                    <a:lnTo>
                      <a:pt x="86" y="32"/>
                    </a:lnTo>
                    <a:lnTo>
                      <a:pt x="80" y="27"/>
                    </a:lnTo>
                    <a:lnTo>
                      <a:pt x="76" y="21"/>
                    </a:lnTo>
                    <a:lnTo>
                      <a:pt x="71" y="17"/>
                    </a:lnTo>
                    <a:lnTo>
                      <a:pt x="67" y="13"/>
                    </a:lnTo>
                    <a:lnTo>
                      <a:pt x="60" y="8"/>
                    </a:lnTo>
                    <a:lnTo>
                      <a:pt x="54" y="4"/>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01" name="Freeform 516"/>
              <p:cNvSpPr>
                <a:spLocks/>
              </p:cNvSpPr>
              <p:nvPr/>
            </p:nvSpPr>
            <p:spPr bwMode="auto">
              <a:xfrm>
                <a:off x="4495" y="2031"/>
                <a:ext cx="28" cy="35"/>
              </a:xfrm>
              <a:custGeom>
                <a:avLst/>
                <a:gdLst>
                  <a:gd name="T0" fmla="*/ 0 w 83"/>
                  <a:gd name="T1" fmla="*/ 0 h 105"/>
                  <a:gd name="T2" fmla="*/ 0 w 83"/>
                  <a:gd name="T3" fmla="*/ 0 h 105"/>
                  <a:gd name="T4" fmla="*/ 0 w 83"/>
                  <a:gd name="T5" fmla="*/ 0 h 105"/>
                  <a:gd name="T6" fmla="*/ 0 w 83"/>
                  <a:gd name="T7" fmla="*/ 0 h 105"/>
                  <a:gd name="T8" fmla="*/ 0 w 83"/>
                  <a:gd name="T9" fmla="*/ 0 h 105"/>
                  <a:gd name="T10" fmla="*/ 0 w 83"/>
                  <a:gd name="T11" fmla="*/ 0 h 105"/>
                  <a:gd name="T12" fmla="*/ 0 w 83"/>
                  <a:gd name="T13" fmla="*/ 0 h 105"/>
                  <a:gd name="T14" fmla="*/ 0 w 83"/>
                  <a:gd name="T15" fmla="*/ 0 h 105"/>
                  <a:gd name="T16" fmla="*/ 0 w 83"/>
                  <a:gd name="T17" fmla="*/ 0 h 105"/>
                  <a:gd name="T18" fmla="*/ 0 w 83"/>
                  <a:gd name="T19" fmla="*/ 0 h 105"/>
                  <a:gd name="T20" fmla="*/ 0 w 83"/>
                  <a:gd name="T21" fmla="*/ 0 h 105"/>
                  <a:gd name="T22" fmla="*/ 0 w 83"/>
                  <a:gd name="T23" fmla="*/ 0 h 105"/>
                  <a:gd name="T24" fmla="*/ 0 w 83"/>
                  <a:gd name="T25" fmla="*/ 0 h 105"/>
                  <a:gd name="T26" fmla="*/ 0 w 83"/>
                  <a:gd name="T27" fmla="*/ 0 h 105"/>
                  <a:gd name="T28" fmla="*/ 0 w 83"/>
                  <a:gd name="T29" fmla="*/ 0 h 105"/>
                  <a:gd name="T30" fmla="*/ 0 w 83"/>
                  <a:gd name="T31" fmla="*/ 0 h 105"/>
                  <a:gd name="T32" fmla="*/ 0 w 83"/>
                  <a:gd name="T33" fmla="*/ 0 h 105"/>
                  <a:gd name="T34" fmla="*/ 0 w 83"/>
                  <a:gd name="T35" fmla="*/ 0 h 105"/>
                  <a:gd name="T36" fmla="*/ 0 w 83"/>
                  <a:gd name="T37" fmla="*/ 0 h 105"/>
                  <a:gd name="T38" fmla="*/ 0 w 83"/>
                  <a:gd name="T39" fmla="*/ 0 h 105"/>
                  <a:gd name="T40" fmla="*/ 0 w 83"/>
                  <a:gd name="T41" fmla="*/ 0 h 105"/>
                  <a:gd name="T42" fmla="*/ 0 w 83"/>
                  <a:gd name="T43" fmla="*/ 0 h 105"/>
                  <a:gd name="T44" fmla="*/ 0 w 83"/>
                  <a:gd name="T45" fmla="*/ 0 h 105"/>
                  <a:gd name="T46" fmla="*/ 0 w 83"/>
                  <a:gd name="T47" fmla="*/ 0 h 105"/>
                  <a:gd name="T48" fmla="*/ 0 w 83"/>
                  <a:gd name="T49" fmla="*/ 0 h 105"/>
                  <a:gd name="T50" fmla="*/ 0 w 83"/>
                  <a:gd name="T51" fmla="*/ 0 h 105"/>
                  <a:gd name="T52" fmla="*/ 0 w 83"/>
                  <a:gd name="T53" fmla="*/ 0 h 105"/>
                  <a:gd name="T54" fmla="*/ 0 w 83"/>
                  <a:gd name="T55" fmla="*/ 0 h 105"/>
                  <a:gd name="T56" fmla="*/ 0 w 83"/>
                  <a:gd name="T57" fmla="*/ 0 h 105"/>
                  <a:gd name="T58" fmla="*/ 0 w 83"/>
                  <a:gd name="T59" fmla="*/ 0 h 105"/>
                  <a:gd name="T60" fmla="*/ 0 w 83"/>
                  <a:gd name="T61" fmla="*/ 0 h 105"/>
                  <a:gd name="T62" fmla="*/ 0 w 83"/>
                  <a:gd name="T63" fmla="*/ 0 h 105"/>
                  <a:gd name="T64" fmla="*/ 0 w 83"/>
                  <a:gd name="T65" fmla="*/ 0 h 105"/>
                  <a:gd name="T66" fmla="*/ 0 w 83"/>
                  <a:gd name="T67" fmla="*/ 0 h 105"/>
                  <a:gd name="T68" fmla="*/ 0 w 83"/>
                  <a:gd name="T69" fmla="*/ 0 h 105"/>
                  <a:gd name="T70" fmla="*/ 0 w 83"/>
                  <a:gd name="T71" fmla="*/ 0 h 105"/>
                  <a:gd name="T72" fmla="*/ 0 w 83"/>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3"/>
                  <a:gd name="T112" fmla="*/ 0 h 105"/>
                  <a:gd name="T113" fmla="*/ 83 w 83"/>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3" h="105">
                    <a:moveTo>
                      <a:pt x="71" y="78"/>
                    </a:moveTo>
                    <a:lnTo>
                      <a:pt x="83" y="88"/>
                    </a:lnTo>
                    <a:lnTo>
                      <a:pt x="82" y="81"/>
                    </a:lnTo>
                    <a:lnTo>
                      <a:pt x="79" y="76"/>
                    </a:lnTo>
                    <a:lnTo>
                      <a:pt x="76" y="69"/>
                    </a:lnTo>
                    <a:lnTo>
                      <a:pt x="74" y="63"/>
                    </a:lnTo>
                    <a:lnTo>
                      <a:pt x="71" y="57"/>
                    </a:lnTo>
                    <a:lnTo>
                      <a:pt x="68" y="51"/>
                    </a:lnTo>
                    <a:lnTo>
                      <a:pt x="64" y="46"/>
                    </a:lnTo>
                    <a:lnTo>
                      <a:pt x="60" y="39"/>
                    </a:lnTo>
                    <a:lnTo>
                      <a:pt x="55" y="35"/>
                    </a:lnTo>
                    <a:lnTo>
                      <a:pt x="51" y="28"/>
                    </a:lnTo>
                    <a:lnTo>
                      <a:pt x="46" y="24"/>
                    </a:lnTo>
                    <a:lnTo>
                      <a:pt x="40" y="19"/>
                    </a:lnTo>
                    <a:lnTo>
                      <a:pt x="34" y="13"/>
                    </a:lnTo>
                    <a:lnTo>
                      <a:pt x="27" y="8"/>
                    </a:lnTo>
                    <a:lnTo>
                      <a:pt x="21" y="4"/>
                    </a:lnTo>
                    <a:lnTo>
                      <a:pt x="14" y="0"/>
                    </a:lnTo>
                    <a:lnTo>
                      <a:pt x="0" y="20"/>
                    </a:lnTo>
                    <a:lnTo>
                      <a:pt x="6" y="25"/>
                    </a:lnTo>
                    <a:lnTo>
                      <a:pt x="11" y="29"/>
                    </a:lnTo>
                    <a:lnTo>
                      <a:pt x="18" y="34"/>
                    </a:lnTo>
                    <a:lnTo>
                      <a:pt x="22" y="38"/>
                    </a:lnTo>
                    <a:lnTo>
                      <a:pt x="27" y="42"/>
                    </a:lnTo>
                    <a:lnTo>
                      <a:pt x="30" y="47"/>
                    </a:lnTo>
                    <a:lnTo>
                      <a:pt x="36" y="51"/>
                    </a:lnTo>
                    <a:lnTo>
                      <a:pt x="38" y="55"/>
                    </a:lnTo>
                    <a:lnTo>
                      <a:pt x="42" y="61"/>
                    </a:lnTo>
                    <a:lnTo>
                      <a:pt x="45" y="65"/>
                    </a:lnTo>
                    <a:lnTo>
                      <a:pt x="48" y="69"/>
                    </a:lnTo>
                    <a:lnTo>
                      <a:pt x="51" y="74"/>
                    </a:lnTo>
                    <a:lnTo>
                      <a:pt x="52" y="80"/>
                    </a:lnTo>
                    <a:lnTo>
                      <a:pt x="55" y="85"/>
                    </a:lnTo>
                    <a:lnTo>
                      <a:pt x="56" y="90"/>
                    </a:lnTo>
                    <a:lnTo>
                      <a:pt x="59" y="96"/>
                    </a:lnTo>
                    <a:lnTo>
                      <a:pt x="71" y="105"/>
                    </a:lnTo>
                    <a:lnTo>
                      <a:pt x="71" y="7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02" name="Freeform 517"/>
              <p:cNvSpPr>
                <a:spLocks/>
              </p:cNvSpPr>
              <p:nvPr/>
            </p:nvSpPr>
            <p:spPr bwMode="auto">
              <a:xfrm>
                <a:off x="4519" y="2057"/>
                <a:ext cx="20" cy="9"/>
              </a:xfrm>
              <a:custGeom>
                <a:avLst/>
                <a:gdLst>
                  <a:gd name="T0" fmla="*/ 0 w 60"/>
                  <a:gd name="T1" fmla="*/ 0 h 27"/>
                  <a:gd name="T2" fmla="*/ 0 w 60"/>
                  <a:gd name="T3" fmla="*/ 0 h 27"/>
                  <a:gd name="T4" fmla="*/ 0 w 60"/>
                  <a:gd name="T5" fmla="*/ 0 h 27"/>
                  <a:gd name="T6" fmla="*/ 0 w 60"/>
                  <a:gd name="T7" fmla="*/ 0 h 27"/>
                  <a:gd name="T8" fmla="*/ 0 w 60"/>
                  <a:gd name="T9" fmla="*/ 0 h 27"/>
                  <a:gd name="T10" fmla="*/ 0 w 60"/>
                  <a:gd name="T11" fmla="*/ 0 h 27"/>
                  <a:gd name="T12" fmla="*/ 0 w 60"/>
                  <a:gd name="T13" fmla="*/ 0 h 27"/>
                  <a:gd name="T14" fmla="*/ 0 60000 65536"/>
                  <a:gd name="T15" fmla="*/ 0 60000 65536"/>
                  <a:gd name="T16" fmla="*/ 0 60000 65536"/>
                  <a:gd name="T17" fmla="*/ 0 60000 65536"/>
                  <a:gd name="T18" fmla="*/ 0 60000 65536"/>
                  <a:gd name="T19" fmla="*/ 0 60000 65536"/>
                  <a:gd name="T20" fmla="*/ 0 60000 65536"/>
                  <a:gd name="T21" fmla="*/ 0 w 60"/>
                  <a:gd name="T22" fmla="*/ 0 h 27"/>
                  <a:gd name="T23" fmla="*/ 60 w 60"/>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7">
                    <a:moveTo>
                      <a:pt x="34" y="18"/>
                    </a:moveTo>
                    <a:lnTo>
                      <a:pt x="47" y="0"/>
                    </a:lnTo>
                    <a:lnTo>
                      <a:pt x="0" y="0"/>
                    </a:lnTo>
                    <a:lnTo>
                      <a:pt x="0" y="27"/>
                    </a:lnTo>
                    <a:lnTo>
                      <a:pt x="47" y="27"/>
                    </a:lnTo>
                    <a:lnTo>
                      <a:pt x="60" y="10"/>
                    </a:lnTo>
                    <a:lnTo>
                      <a:pt x="34" y="1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03" name="Freeform 518"/>
              <p:cNvSpPr>
                <a:spLocks/>
              </p:cNvSpPr>
              <p:nvPr/>
            </p:nvSpPr>
            <p:spPr bwMode="auto">
              <a:xfrm>
                <a:off x="4511" y="2030"/>
                <a:ext cx="28" cy="33"/>
              </a:xfrm>
              <a:custGeom>
                <a:avLst/>
                <a:gdLst>
                  <a:gd name="T0" fmla="*/ 0 w 83"/>
                  <a:gd name="T1" fmla="*/ 0 h 99"/>
                  <a:gd name="T2" fmla="*/ 0 w 83"/>
                  <a:gd name="T3" fmla="*/ 0 h 99"/>
                  <a:gd name="T4" fmla="*/ 0 w 83"/>
                  <a:gd name="T5" fmla="*/ 0 h 99"/>
                  <a:gd name="T6" fmla="*/ 0 w 83"/>
                  <a:gd name="T7" fmla="*/ 0 h 99"/>
                  <a:gd name="T8" fmla="*/ 0 w 83"/>
                  <a:gd name="T9" fmla="*/ 0 h 99"/>
                  <a:gd name="T10" fmla="*/ 0 w 83"/>
                  <a:gd name="T11" fmla="*/ 0 h 99"/>
                  <a:gd name="T12" fmla="*/ 0 w 83"/>
                  <a:gd name="T13" fmla="*/ 0 h 99"/>
                  <a:gd name="T14" fmla="*/ 0 w 83"/>
                  <a:gd name="T15" fmla="*/ 0 h 99"/>
                  <a:gd name="T16" fmla="*/ 0 w 83"/>
                  <a:gd name="T17" fmla="*/ 0 h 99"/>
                  <a:gd name="T18" fmla="*/ 0 w 83"/>
                  <a:gd name="T19" fmla="*/ 0 h 99"/>
                  <a:gd name="T20" fmla="*/ 0 w 83"/>
                  <a:gd name="T21" fmla="*/ 0 h 99"/>
                  <a:gd name="T22" fmla="*/ 0 w 83"/>
                  <a:gd name="T23" fmla="*/ 0 h 99"/>
                  <a:gd name="T24" fmla="*/ 0 w 83"/>
                  <a:gd name="T25" fmla="*/ 0 h 99"/>
                  <a:gd name="T26" fmla="*/ 0 w 83"/>
                  <a:gd name="T27" fmla="*/ 0 h 99"/>
                  <a:gd name="T28" fmla="*/ 0 w 83"/>
                  <a:gd name="T29" fmla="*/ 0 h 99"/>
                  <a:gd name="T30" fmla="*/ 0 w 83"/>
                  <a:gd name="T31" fmla="*/ 0 h 99"/>
                  <a:gd name="T32" fmla="*/ 0 w 83"/>
                  <a:gd name="T33" fmla="*/ 0 h 99"/>
                  <a:gd name="T34" fmla="*/ 0 w 83"/>
                  <a:gd name="T35" fmla="*/ 0 h 99"/>
                  <a:gd name="T36" fmla="*/ 0 w 83"/>
                  <a:gd name="T37" fmla="*/ 0 h 99"/>
                  <a:gd name="T38" fmla="*/ 0 w 83"/>
                  <a:gd name="T39" fmla="*/ 0 h 99"/>
                  <a:gd name="T40" fmla="*/ 0 w 83"/>
                  <a:gd name="T41" fmla="*/ 0 h 99"/>
                  <a:gd name="T42" fmla="*/ 0 w 83"/>
                  <a:gd name="T43" fmla="*/ 0 h 99"/>
                  <a:gd name="T44" fmla="*/ 0 w 83"/>
                  <a:gd name="T45" fmla="*/ 0 h 99"/>
                  <a:gd name="T46" fmla="*/ 0 w 83"/>
                  <a:gd name="T47" fmla="*/ 0 h 99"/>
                  <a:gd name="T48" fmla="*/ 0 w 83"/>
                  <a:gd name="T49" fmla="*/ 0 h 99"/>
                  <a:gd name="T50" fmla="*/ 0 w 83"/>
                  <a:gd name="T51" fmla="*/ 0 h 99"/>
                  <a:gd name="T52" fmla="*/ 0 w 83"/>
                  <a:gd name="T53" fmla="*/ 0 h 99"/>
                  <a:gd name="T54" fmla="*/ 0 w 83"/>
                  <a:gd name="T55" fmla="*/ 0 h 99"/>
                  <a:gd name="T56" fmla="*/ 0 w 83"/>
                  <a:gd name="T57" fmla="*/ 0 h 99"/>
                  <a:gd name="T58" fmla="*/ 0 w 83"/>
                  <a:gd name="T59" fmla="*/ 0 h 99"/>
                  <a:gd name="T60" fmla="*/ 0 w 83"/>
                  <a:gd name="T61" fmla="*/ 0 h 99"/>
                  <a:gd name="T62" fmla="*/ 0 w 83"/>
                  <a:gd name="T63" fmla="*/ 0 h 99"/>
                  <a:gd name="T64" fmla="*/ 0 w 83"/>
                  <a:gd name="T65" fmla="*/ 0 h 99"/>
                  <a:gd name="T66" fmla="*/ 0 w 83"/>
                  <a:gd name="T67" fmla="*/ 0 h 99"/>
                  <a:gd name="T68" fmla="*/ 0 w 83"/>
                  <a:gd name="T69" fmla="*/ 0 h 99"/>
                  <a:gd name="T70" fmla="*/ 0 w 83"/>
                  <a:gd name="T71" fmla="*/ 0 h 99"/>
                  <a:gd name="T72" fmla="*/ 0 w 83"/>
                  <a:gd name="T73" fmla="*/ 0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3"/>
                  <a:gd name="T112" fmla="*/ 0 h 99"/>
                  <a:gd name="T113" fmla="*/ 83 w 83"/>
                  <a:gd name="T114" fmla="*/ 99 h 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3" h="99">
                    <a:moveTo>
                      <a:pt x="7" y="26"/>
                    </a:moveTo>
                    <a:lnTo>
                      <a:pt x="0" y="23"/>
                    </a:lnTo>
                    <a:lnTo>
                      <a:pt x="5" y="28"/>
                    </a:lnTo>
                    <a:lnTo>
                      <a:pt x="11" y="32"/>
                    </a:lnTo>
                    <a:lnTo>
                      <a:pt x="16" y="37"/>
                    </a:lnTo>
                    <a:lnTo>
                      <a:pt x="22" y="41"/>
                    </a:lnTo>
                    <a:lnTo>
                      <a:pt x="26" y="45"/>
                    </a:lnTo>
                    <a:lnTo>
                      <a:pt x="30" y="50"/>
                    </a:lnTo>
                    <a:lnTo>
                      <a:pt x="35" y="54"/>
                    </a:lnTo>
                    <a:lnTo>
                      <a:pt x="38" y="58"/>
                    </a:lnTo>
                    <a:lnTo>
                      <a:pt x="40" y="64"/>
                    </a:lnTo>
                    <a:lnTo>
                      <a:pt x="45" y="68"/>
                    </a:lnTo>
                    <a:lnTo>
                      <a:pt x="46" y="72"/>
                    </a:lnTo>
                    <a:lnTo>
                      <a:pt x="49" y="77"/>
                    </a:lnTo>
                    <a:lnTo>
                      <a:pt x="51" y="83"/>
                    </a:lnTo>
                    <a:lnTo>
                      <a:pt x="54" y="88"/>
                    </a:lnTo>
                    <a:lnTo>
                      <a:pt x="55" y="93"/>
                    </a:lnTo>
                    <a:lnTo>
                      <a:pt x="57" y="99"/>
                    </a:lnTo>
                    <a:lnTo>
                      <a:pt x="83" y="91"/>
                    </a:lnTo>
                    <a:lnTo>
                      <a:pt x="80" y="84"/>
                    </a:lnTo>
                    <a:lnTo>
                      <a:pt x="78" y="79"/>
                    </a:lnTo>
                    <a:lnTo>
                      <a:pt x="76" y="72"/>
                    </a:lnTo>
                    <a:lnTo>
                      <a:pt x="73" y="66"/>
                    </a:lnTo>
                    <a:lnTo>
                      <a:pt x="70" y="60"/>
                    </a:lnTo>
                    <a:lnTo>
                      <a:pt x="66" y="54"/>
                    </a:lnTo>
                    <a:lnTo>
                      <a:pt x="62" y="49"/>
                    </a:lnTo>
                    <a:lnTo>
                      <a:pt x="58" y="42"/>
                    </a:lnTo>
                    <a:lnTo>
                      <a:pt x="54" y="38"/>
                    </a:lnTo>
                    <a:lnTo>
                      <a:pt x="50" y="31"/>
                    </a:lnTo>
                    <a:lnTo>
                      <a:pt x="45" y="27"/>
                    </a:lnTo>
                    <a:lnTo>
                      <a:pt x="39" y="22"/>
                    </a:lnTo>
                    <a:lnTo>
                      <a:pt x="34" y="16"/>
                    </a:lnTo>
                    <a:lnTo>
                      <a:pt x="27" y="11"/>
                    </a:lnTo>
                    <a:lnTo>
                      <a:pt x="20" y="7"/>
                    </a:lnTo>
                    <a:lnTo>
                      <a:pt x="13" y="3"/>
                    </a:lnTo>
                    <a:lnTo>
                      <a:pt x="7" y="0"/>
                    </a:lnTo>
                    <a:lnTo>
                      <a:pt x="7"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04" name="Freeform 519"/>
              <p:cNvSpPr>
                <a:spLocks/>
              </p:cNvSpPr>
              <p:nvPr/>
            </p:nvSpPr>
            <p:spPr bwMode="auto">
              <a:xfrm>
                <a:off x="4495" y="2030"/>
                <a:ext cx="19" cy="9"/>
              </a:xfrm>
              <a:custGeom>
                <a:avLst/>
                <a:gdLst>
                  <a:gd name="T0" fmla="*/ 0 w 55"/>
                  <a:gd name="T1" fmla="*/ 0 h 26"/>
                  <a:gd name="T2" fmla="*/ 0 w 55"/>
                  <a:gd name="T3" fmla="*/ 0 h 26"/>
                  <a:gd name="T4" fmla="*/ 0 w 55"/>
                  <a:gd name="T5" fmla="*/ 0 h 26"/>
                  <a:gd name="T6" fmla="*/ 0 w 55"/>
                  <a:gd name="T7" fmla="*/ 0 h 26"/>
                  <a:gd name="T8" fmla="*/ 0 w 55"/>
                  <a:gd name="T9" fmla="*/ 0 h 26"/>
                  <a:gd name="T10" fmla="*/ 0 w 55"/>
                  <a:gd name="T11" fmla="*/ 0 h 26"/>
                  <a:gd name="T12" fmla="*/ 0 w 55"/>
                  <a:gd name="T13" fmla="*/ 0 h 26"/>
                  <a:gd name="T14" fmla="*/ 0 60000 65536"/>
                  <a:gd name="T15" fmla="*/ 0 60000 65536"/>
                  <a:gd name="T16" fmla="*/ 0 60000 65536"/>
                  <a:gd name="T17" fmla="*/ 0 60000 65536"/>
                  <a:gd name="T18" fmla="*/ 0 60000 65536"/>
                  <a:gd name="T19" fmla="*/ 0 60000 65536"/>
                  <a:gd name="T20" fmla="*/ 0 60000 65536"/>
                  <a:gd name="T21" fmla="*/ 0 w 55"/>
                  <a:gd name="T22" fmla="*/ 0 h 26"/>
                  <a:gd name="T23" fmla="*/ 55 w 55"/>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26">
                    <a:moveTo>
                      <a:pt x="14" y="3"/>
                    </a:moveTo>
                    <a:lnTo>
                      <a:pt x="7" y="26"/>
                    </a:lnTo>
                    <a:lnTo>
                      <a:pt x="55" y="26"/>
                    </a:lnTo>
                    <a:lnTo>
                      <a:pt x="55" y="0"/>
                    </a:lnTo>
                    <a:lnTo>
                      <a:pt x="7" y="0"/>
                    </a:lnTo>
                    <a:lnTo>
                      <a:pt x="0" y="23"/>
                    </a:lnTo>
                    <a:lnTo>
                      <a:pt x="14" y="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05" name="Freeform 520"/>
              <p:cNvSpPr>
                <a:spLocks/>
              </p:cNvSpPr>
              <p:nvPr/>
            </p:nvSpPr>
            <p:spPr bwMode="auto">
              <a:xfrm>
                <a:off x="4519" y="2062"/>
                <a:ext cx="114" cy="3"/>
              </a:xfrm>
              <a:custGeom>
                <a:avLst/>
                <a:gdLst>
                  <a:gd name="T0" fmla="*/ 0 w 342"/>
                  <a:gd name="T1" fmla="*/ 0 h 11"/>
                  <a:gd name="T2" fmla="*/ 0 w 342"/>
                  <a:gd name="T3" fmla="*/ 0 h 11"/>
                  <a:gd name="T4" fmla="*/ 0 w 342"/>
                  <a:gd name="T5" fmla="*/ 0 h 11"/>
                  <a:gd name="T6" fmla="*/ 0 w 342"/>
                  <a:gd name="T7" fmla="*/ 0 h 11"/>
                  <a:gd name="T8" fmla="*/ 0 w 342"/>
                  <a:gd name="T9" fmla="*/ 0 h 11"/>
                  <a:gd name="T10" fmla="*/ 0 w 342"/>
                  <a:gd name="T11" fmla="*/ 0 h 11"/>
                  <a:gd name="T12" fmla="*/ 0 w 342"/>
                  <a:gd name="T13" fmla="*/ 0 h 11"/>
                  <a:gd name="T14" fmla="*/ 0 w 342"/>
                  <a:gd name="T15" fmla="*/ 0 h 11"/>
                  <a:gd name="T16" fmla="*/ 0 w 342"/>
                  <a:gd name="T17" fmla="*/ 0 h 11"/>
                  <a:gd name="T18" fmla="*/ 0 w 342"/>
                  <a:gd name="T19" fmla="*/ 0 h 11"/>
                  <a:gd name="T20" fmla="*/ 0 w 342"/>
                  <a:gd name="T21" fmla="*/ 0 h 11"/>
                  <a:gd name="T22" fmla="*/ 0 w 342"/>
                  <a:gd name="T23" fmla="*/ 0 h 11"/>
                  <a:gd name="T24" fmla="*/ 0 w 342"/>
                  <a:gd name="T25" fmla="*/ 0 h 11"/>
                  <a:gd name="T26" fmla="*/ 0 w 342"/>
                  <a:gd name="T27" fmla="*/ 0 h 11"/>
                  <a:gd name="T28" fmla="*/ 0 w 342"/>
                  <a:gd name="T29" fmla="*/ 0 h 11"/>
                  <a:gd name="T30" fmla="*/ 0 w 342"/>
                  <a:gd name="T31" fmla="*/ 0 h 11"/>
                  <a:gd name="T32" fmla="*/ 0 w 342"/>
                  <a:gd name="T33" fmla="*/ 0 h 11"/>
                  <a:gd name="T34" fmla="*/ 0 w 342"/>
                  <a:gd name="T35" fmla="*/ 0 h 11"/>
                  <a:gd name="T36" fmla="*/ 0 w 342"/>
                  <a:gd name="T37" fmla="*/ 0 h 11"/>
                  <a:gd name="T38" fmla="*/ 0 w 342"/>
                  <a:gd name="T39" fmla="*/ 0 h 11"/>
                  <a:gd name="T40" fmla="*/ 0 w 342"/>
                  <a:gd name="T41" fmla="*/ 0 h 11"/>
                  <a:gd name="T42" fmla="*/ 0 w 342"/>
                  <a:gd name="T43" fmla="*/ 0 h 11"/>
                  <a:gd name="T44" fmla="*/ 0 w 342"/>
                  <a:gd name="T45" fmla="*/ 0 h 11"/>
                  <a:gd name="T46" fmla="*/ 0 w 342"/>
                  <a:gd name="T47" fmla="*/ 0 h 11"/>
                  <a:gd name="T48" fmla="*/ 0 w 342"/>
                  <a:gd name="T49" fmla="*/ 0 h 11"/>
                  <a:gd name="T50" fmla="*/ 0 w 342"/>
                  <a:gd name="T51" fmla="*/ 0 h 11"/>
                  <a:gd name="T52" fmla="*/ 0 w 342"/>
                  <a:gd name="T53" fmla="*/ 0 h 11"/>
                  <a:gd name="T54" fmla="*/ 0 w 342"/>
                  <a:gd name="T55" fmla="*/ 0 h 11"/>
                  <a:gd name="T56" fmla="*/ 0 w 342"/>
                  <a:gd name="T57" fmla="*/ 0 h 11"/>
                  <a:gd name="T58" fmla="*/ 0 w 342"/>
                  <a:gd name="T59" fmla="*/ 0 h 11"/>
                  <a:gd name="T60" fmla="*/ 0 w 342"/>
                  <a:gd name="T61" fmla="*/ 0 h 11"/>
                  <a:gd name="T62" fmla="*/ 0 w 342"/>
                  <a:gd name="T63" fmla="*/ 0 h 11"/>
                  <a:gd name="T64" fmla="*/ 0 w 342"/>
                  <a:gd name="T65" fmla="*/ 0 h 11"/>
                  <a:gd name="T66" fmla="*/ 0 w 342"/>
                  <a:gd name="T67" fmla="*/ 0 h 11"/>
                  <a:gd name="T68" fmla="*/ 0 w 342"/>
                  <a:gd name="T69" fmla="*/ 0 h 1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2"/>
                  <a:gd name="T106" fmla="*/ 0 h 11"/>
                  <a:gd name="T107" fmla="*/ 342 w 342"/>
                  <a:gd name="T108" fmla="*/ 11 h 1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2" h="11">
                    <a:moveTo>
                      <a:pt x="0" y="0"/>
                    </a:moveTo>
                    <a:lnTo>
                      <a:pt x="17" y="0"/>
                    </a:lnTo>
                    <a:lnTo>
                      <a:pt x="36" y="1"/>
                    </a:lnTo>
                    <a:lnTo>
                      <a:pt x="54" y="1"/>
                    </a:lnTo>
                    <a:lnTo>
                      <a:pt x="72" y="2"/>
                    </a:lnTo>
                    <a:lnTo>
                      <a:pt x="91" y="2"/>
                    </a:lnTo>
                    <a:lnTo>
                      <a:pt x="110" y="4"/>
                    </a:lnTo>
                    <a:lnTo>
                      <a:pt x="127" y="4"/>
                    </a:lnTo>
                    <a:lnTo>
                      <a:pt x="146" y="4"/>
                    </a:lnTo>
                    <a:lnTo>
                      <a:pt x="165" y="5"/>
                    </a:lnTo>
                    <a:lnTo>
                      <a:pt x="183" y="5"/>
                    </a:lnTo>
                    <a:lnTo>
                      <a:pt x="202" y="7"/>
                    </a:lnTo>
                    <a:lnTo>
                      <a:pt x="221" y="7"/>
                    </a:lnTo>
                    <a:lnTo>
                      <a:pt x="239" y="8"/>
                    </a:lnTo>
                    <a:lnTo>
                      <a:pt x="257" y="8"/>
                    </a:lnTo>
                    <a:lnTo>
                      <a:pt x="275" y="9"/>
                    </a:lnTo>
                    <a:lnTo>
                      <a:pt x="294" y="11"/>
                    </a:lnTo>
                    <a:lnTo>
                      <a:pt x="342" y="11"/>
                    </a:lnTo>
                    <a:lnTo>
                      <a:pt x="323" y="9"/>
                    </a:lnTo>
                    <a:lnTo>
                      <a:pt x="304" y="8"/>
                    </a:lnTo>
                    <a:lnTo>
                      <a:pt x="286" y="8"/>
                    </a:lnTo>
                    <a:lnTo>
                      <a:pt x="267" y="7"/>
                    </a:lnTo>
                    <a:lnTo>
                      <a:pt x="249" y="7"/>
                    </a:lnTo>
                    <a:lnTo>
                      <a:pt x="230" y="5"/>
                    </a:lnTo>
                    <a:lnTo>
                      <a:pt x="211" y="5"/>
                    </a:lnTo>
                    <a:lnTo>
                      <a:pt x="194" y="4"/>
                    </a:lnTo>
                    <a:lnTo>
                      <a:pt x="175" y="4"/>
                    </a:lnTo>
                    <a:lnTo>
                      <a:pt x="157" y="4"/>
                    </a:lnTo>
                    <a:lnTo>
                      <a:pt x="138" y="2"/>
                    </a:lnTo>
                    <a:lnTo>
                      <a:pt x="119" y="2"/>
                    </a:lnTo>
                    <a:lnTo>
                      <a:pt x="102" y="1"/>
                    </a:lnTo>
                    <a:lnTo>
                      <a:pt x="83" y="1"/>
                    </a:lnTo>
                    <a:lnTo>
                      <a:pt x="65" y="0"/>
                    </a:lnTo>
                    <a:lnTo>
                      <a:pt x="47"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06" name="Freeform 521"/>
              <p:cNvSpPr>
                <a:spLocks/>
              </p:cNvSpPr>
              <p:nvPr/>
            </p:nvSpPr>
            <p:spPr bwMode="auto">
              <a:xfrm>
                <a:off x="4519" y="2057"/>
                <a:ext cx="98" cy="13"/>
              </a:xfrm>
              <a:custGeom>
                <a:avLst/>
                <a:gdLst>
                  <a:gd name="T0" fmla="*/ 0 w 294"/>
                  <a:gd name="T1" fmla="*/ 0 h 38"/>
                  <a:gd name="T2" fmla="*/ 0 w 294"/>
                  <a:gd name="T3" fmla="*/ 0 h 38"/>
                  <a:gd name="T4" fmla="*/ 0 w 294"/>
                  <a:gd name="T5" fmla="*/ 0 h 38"/>
                  <a:gd name="T6" fmla="*/ 0 w 294"/>
                  <a:gd name="T7" fmla="*/ 0 h 38"/>
                  <a:gd name="T8" fmla="*/ 0 w 294"/>
                  <a:gd name="T9" fmla="*/ 0 h 38"/>
                  <a:gd name="T10" fmla="*/ 0 w 294"/>
                  <a:gd name="T11" fmla="*/ 0 h 38"/>
                  <a:gd name="T12" fmla="*/ 0 w 294"/>
                  <a:gd name="T13" fmla="*/ 0 h 38"/>
                  <a:gd name="T14" fmla="*/ 0 w 294"/>
                  <a:gd name="T15" fmla="*/ 0 h 38"/>
                  <a:gd name="T16" fmla="*/ 0 w 294"/>
                  <a:gd name="T17" fmla="*/ 0 h 38"/>
                  <a:gd name="T18" fmla="*/ 0 w 294"/>
                  <a:gd name="T19" fmla="*/ 0 h 38"/>
                  <a:gd name="T20" fmla="*/ 0 w 294"/>
                  <a:gd name="T21" fmla="*/ 0 h 38"/>
                  <a:gd name="T22" fmla="*/ 0 w 294"/>
                  <a:gd name="T23" fmla="*/ 0 h 38"/>
                  <a:gd name="T24" fmla="*/ 0 w 294"/>
                  <a:gd name="T25" fmla="*/ 0 h 38"/>
                  <a:gd name="T26" fmla="*/ 0 w 294"/>
                  <a:gd name="T27" fmla="*/ 0 h 38"/>
                  <a:gd name="T28" fmla="*/ 0 w 294"/>
                  <a:gd name="T29" fmla="*/ 0 h 38"/>
                  <a:gd name="T30" fmla="*/ 0 w 294"/>
                  <a:gd name="T31" fmla="*/ 0 h 38"/>
                  <a:gd name="T32" fmla="*/ 0 w 294"/>
                  <a:gd name="T33" fmla="*/ 0 h 38"/>
                  <a:gd name="T34" fmla="*/ 0 w 294"/>
                  <a:gd name="T35" fmla="*/ 0 h 38"/>
                  <a:gd name="T36" fmla="*/ 0 w 294"/>
                  <a:gd name="T37" fmla="*/ 0 h 38"/>
                  <a:gd name="T38" fmla="*/ 0 w 294"/>
                  <a:gd name="T39" fmla="*/ 0 h 38"/>
                  <a:gd name="T40" fmla="*/ 0 w 294"/>
                  <a:gd name="T41" fmla="*/ 0 h 38"/>
                  <a:gd name="T42" fmla="*/ 0 w 294"/>
                  <a:gd name="T43" fmla="*/ 0 h 38"/>
                  <a:gd name="T44" fmla="*/ 0 w 294"/>
                  <a:gd name="T45" fmla="*/ 0 h 38"/>
                  <a:gd name="T46" fmla="*/ 0 w 294"/>
                  <a:gd name="T47" fmla="*/ 0 h 38"/>
                  <a:gd name="T48" fmla="*/ 0 w 294"/>
                  <a:gd name="T49" fmla="*/ 0 h 38"/>
                  <a:gd name="T50" fmla="*/ 0 w 294"/>
                  <a:gd name="T51" fmla="*/ 0 h 38"/>
                  <a:gd name="T52" fmla="*/ 0 w 294"/>
                  <a:gd name="T53" fmla="*/ 0 h 38"/>
                  <a:gd name="T54" fmla="*/ 0 w 294"/>
                  <a:gd name="T55" fmla="*/ 0 h 38"/>
                  <a:gd name="T56" fmla="*/ 0 w 294"/>
                  <a:gd name="T57" fmla="*/ 0 h 38"/>
                  <a:gd name="T58" fmla="*/ 0 w 294"/>
                  <a:gd name="T59" fmla="*/ 0 h 38"/>
                  <a:gd name="T60" fmla="*/ 0 w 294"/>
                  <a:gd name="T61" fmla="*/ 0 h 38"/>
                  <a:gd name="T62" fmla="*/ 0 w 294"/>
                  <a:gd name="T63" fmla="*/ 0 h 38"/>
                  <a:gd name="T64" fmla="*/ 0 w 294"/>
                  <a:gd name="T65" fmla="*/ 0 h 38"/>
                  <a:gd name="T66" fmla="*/ 0 w 294"/>
                  <a:gd name="T67" fmla="*/ 0 h 38"/>
                  <a:gd name="T68" fmla="*/ 0 w 294"/>
                  <a:gd name="T69" fmla="*/ 0 h 38"/>
                  <a:gd name="T70" fmla="*/ 0 w 294"/>
                  <a:gd name="T71" fmla="*/ 0 h 38"/>
                  <a:gd name="T72" fmla="*/ 0 w 294"/>
                  <a:gd name="T73" fmla="*/ 0 h 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4"/>
                  <a:gd name="T112" fmla="*/ 0 h 38"/>
                  <a:gd name="T113" fmla="*/ 294 w 294"/>
                  <a:gd name="T114" fmla="*/ 38 h 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4" h="38">
                    <a:moveTo>
                      <a:pt x="294" y="12"/>
                    </a:moveTo>
                    <a:lnTo>
                      <a:pt x="294" y="12"/>
                    </a:lnTo>
                    <a:lnTo>
                      <a:pt x="276" y="11"/>
                    </a:lnTo>
                    <a:lnTo>
                      <a:pt x="257" y="10"/>
                    </a:lnTo>
                    <a:lnTo>
                      <a:pt x="239" y="8"/>
                    </a:lnTo>
                    <a:lnTo>
                      <a:pt x="221" y="7"/>
                    </a:lnTo>
                    <a:lnTo>
                      <a:pt x="202" y="7"/>
                    </a:lnTo>
                    <a:lnTo>
                      <a:pt x="183" y="6"/>
                    </a:lnTo>
                    <a:lnTo>
                      <a:pt x="165" y="6"/>
                    </a:lnTo>
                    <a:lnTo>
                      <a:pt x="146" y="6"/>
                    </a:lnTo>
                    <a:lnTo>
                      <a:pt x="129" y="4"/>
                    </a:lnTo>
                    <a:lnTo>
                      <a:pt x="110" y="4"/>
                    </a:lnTo>
                    <a:lnTo>
                      <a:pt x="91" y="3"/>
                    </a:lnTo>
                    <a:lnTo>
                      <a:pt x="73" y="3"/>
                    </a:lnTo>
                    <a:lnTo>
                      <a:pt x="55" y="3"/>
                    </a:lnTo>
                    <a:lnTo>
                      <a:pt x="36" y="2"/>
                    </a:lnTo>
                    <a:lnTo>
                      <a:pt x="17" y="2"/>
                    </a:lnTo>
                    <a:lnTo>
                      <a:pt x="0" y="0"/>
                    </a:lnTo>
                    <a:lnTo>
                      <a:pt x="0" y="27"/>
                    </a:lnTo>
                    <a:lnTo>
                      <a:pt x="17" y="27"/>
                    </a:lnTo>
                    <a:lnTo>
                      <a:pt x="35" y="29"/>
                    </a:lnTo>
                    <a:lnTo>
                      <a:pt x="54" y="29"/>
                    </a:lnTo>
                    <a:lnTo>
                      <a:pt x="72" y="30"/>
                    </a:lnTo>
                    <a:lnTo>
                      <a:pt x="91" y="30"/>
                    </a:lnTo>
                    <a:lnTo>
                      <a:pt x="110" y="30"/>
                    </a:lnTo>
                    <a:lnTo>
                      <a:pt x="127" y="31"/>
                    </a:lnTo>
                    <a:lnTo>
                      <a:pt x="146" y="31"/>
                    </a:lnTo>
                    <a:lnTo>
                      <a:pt x="164" y="31"/>
                    </a:lnTo>
                    <a:lnTo>
                      <a:pt x="183" y="33"/>
                    </a:lnTo>
                    <a:lnTo>
                      <a:pt x="202" y="33"/>
                    </a:lnTo>
                    <a:lnTo>
                      <a:pt x="220" y="34"/>
                    </a:lnTo>
                    <a:lnTo>
                      <a:pt x="239" y="34"/>
                    </a:lnTo>
                    <a:lnTo>
                      <a:pt x="256" y="35"/>
                    </a:lnTo>
                    <a:lnTo>
                      <a:pt x="275" y="37"/>
                    </a:lnTo>
                    <a:lnTo>
                      <a:pt x="293" y="38"/>
                    </a:lnTo>
                    <a:lnTo>
                      <a:pt x="294" y="38"/>
                    </a:lnTo>
                    <a:lnTo>
                      <a:pt x="294" y="12"/>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07" name="Freeform 522"/>
              <p:cNvSpPr>
                <a:spLocks/>
              </p:cNvSpPr>
              <p:nvPr/>
            </p:nvSpPr>
            <p:spPr bwMode="auto">
              <a:xfrm>
                <a:off x="4617" y="2061"/>
                <a:ext cx="16" cy="9"/>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46" y="26"/>
                    </a:moveTo>
                    <a:lnTo>
                      <a:pt x="48" y="0"/>
                    </a:lnTo>
                    <a:lnTo>
                      <a:pt x="0" y="0"/>
                    </a:lnTo>
                    <a:lnTo>
                      <a:pt x="0" y="26"/>
                    </a:lnTo>
                    <a:lnTo>
                      <a:pt x="48" y="26"/>
                    </a:lnTo>
                    <a:lnTo>
                      <a:pt x="48" y="0"/>
                    </a:lnTo>
                    <a:lnTo>
                      <a:pt x="46"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08" name="Freeform 523"/>
              <p:cNvSpPr>
                <a:spLocks/>
              </p:cNvSpPr>
              <p:nvPr/>
            </p:nvSpPr>
            <p:spPr bwMode="auto">
              <a:xfrm>
                <a:off x="4534" y="2057"/>
                <a:ext cx="99" cy="13"/>
              </a:xfrm>
              <a:custGeom>
                <a:avLst/>
                <a:gdLst>
                  <a:gd name="T0" fmla="*/ 0 w 296"/>
                  <a:gd name="T1" fmla="*/ 0 h 38"/>
                  <a:gd name="T2" fmla="*/ 0 w 296"/>
                  <a:gd name="T3" fmla="*/ 0 h 38"/>
                  <a:gd name="T4" fmla="*/ 0 w 296"/>
                  <a:gd name="T5" fmla="*/ 0 h 38"/>
                  <a:gd name="T6" fmla="*/ 0 w 296"/>
                  <a:gd name="T7" fmla="*/ 0 h 38"/>
                  <a:gd name="T8" fmla="*/ 0 w 296"/>
                  <a:gd name="T9" fmla="*/ 0 h 38"/>
                  <a:gd name="T10" fmla="*/ 0 w 296"/>
                  <a:gd name="T11" fmla="*/ 0 h 38"/>
                  <a:gd name="T12" fmla="*/ 0 w 296"/>
                  <a:gd name="T13" fmla="*/ 0 h 38"/>
                  <a:gd name="T14" fmla="*/ 0 w 296"/>
                  <a:gd name="T15" fmla="*/ 0 h 38"/>
                  <a:gd name="T16" fmla="*/ 0 w 296"/>
                  <a:gd name="T17" fmla="*/ 0 h 38"/>
                  <a:gd name="T18" fmla="*/ 0 w 296"/>
                  <a:gd name="T19" fmla="*/ 0 h 38"/>
                  <a:gd name="T20" fmla="*/ 0 w 296"/>
                  <a:gd name="T21" fmla="*/ 0 h 38"/>
                  <a:gd name="T22" fmla="*/ 0 w 296"/>
                  <a:gd name="T23" fmla="*/ 0 h 38"/>
                  <a:gd name="T24" fmla="*/ 0 w 296"/>
                  <a:gd name="T25" fmla="*/ 0 h 38"/>
                  <a:gd name="T26" fmla="*/ 0 w 296"/>
                  <a:gd name="T27" fmla="*/ 0 h 38"/>
                  <a:gd name="T28" fmla="*/ 0 w 296"/>
                  <a:gd name="T29" fmla="*/ 0 h 38"/>
                  <a:gd name="T30" fmla="*/ 0 w 296"/>
                  <a:gd name="T31" fmla="*/ 0 h 38"/>
                  <a:gd name="T32" fmla="*/ 0 w 296"/>
                  <a:gd name="T33" fmla="*/ 0 h 38"/>
                  <a:gd name="T34" fmla="*/ 0 w 296"/>
                  <a:gd name="T35" fmla="*/ 0 h 38"/>
                  <a:gd name="T36" fmla="*/ 0 w 296"/>
                  <a:gd name="T37" fmla="*/ 0 h 38"/>
                  <a:gd name="T38" fmla="*/ 0 w 296"/>
                  <a:gd name="T39" fmla="*/ 0 h 38"/>
                  <a:gd name="T40" fmla="*/ 0 w 296"/>
                  <a:gd name="T41" fmla="*/ 0 h 38"/>
                  <a:gd name="T42" fmla="*/ 0 w 296"/>
                  <a:gd name="T43" fmla="*/ 0 h 38"/>
                  <a:gd name="T44" fmla="*/ 0 w 296"/>
                  <a:gd name="T45" fmla="*/ 0 h 38"/>
                  <a:gd name="T46" fmla="*/ 0 w 296"/>
                  <a:gd name="T47" fmla="*/ 0 h 38"/>
                  <a:gd name="T48" fmla="*/ 0 w 296"/>
                  <a:gd name="T49" fmla="*/ 0 h 38"/>
                  <a:gd name="T50" fmla="*/ 0 w 296"/>
                  <a:gd name="T51" fmla="*/ 0 h 38"/>
                  <a:gd name="T52" fmla="*/ 0 w 296"/>
                  <a:gd name="T53" fmla="*/ 0 h 38"/>
                  <a:gd name="T54" fmla="*/ 0 w 296"/>
                  <a:gd name="T55" fmla="*/ 0 h 38"/>
                  <a:gd name="T56" fmla="*/ 0 w 296"/>
                  <a:gd name="T57" fmla="*/ 0 h 38"/>
                  <a:gd name="T58" fmla="*/ 0 w 296"/>
                  <a:gd name="T59" fmla="*/ 0 h 38"/>
                  <a:gd name="T60" fmla="*/ 0 w 296"/>
                  <a:gd name="T61" fmla="*/ 0 h 38"/>
                  <a:gd name="T62" fmla="*/ 0 w 296"/>
                  <a:gd name="T63" fmla="*/ 0 h 38"/>
                  <a:gd name="T64" fmla="*/ 0 w 296"/>
                  <a:gd name="T65" fmla="*/ 0 h 38"/>
                  <a:gd name="T66" fmla="*/ 0 w 296"/>
                  <a:gd name="T67" fmla="*/ 0 h 38"/>
                  <a:gd name="T68" fmla="*/ 0 w 296"/>
                  <a:gd name="T69" fmla="*/ 0 h 38"/>
                  <a:gd name="T70" fmla="*/ 0 w 296"/>
                  <a:gd name="T71" fmla="*/ 0 h 38"/>
                  <a:gd name="T72" fmla="*/ 0 w 296"/>
                  <a:gd name="T73" fmla="*/ 0 h 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6"/>
                  <a:gd name="T112" fmla="*/ 0 h 38"/>
                  <a:gd name="T113" fmla="*/ 296 w 296"/>
                  <a:gd name="T114" fmla="*/ 38 h 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6" h="38">
                    <a:moveTo>
                      <a:pt x="1" y="27"/>
                    </a:moveTo>
                    <a:lnTo>
                      <a:pt x="0" y="27"/>
                    </a:lnTo>
                    <a:lnTo>
                      <a:pt x="19" y="27"/>
                    </a:lnTo>
                    <a:lnTo>
                      <a:pt x="37" y="29"/>
                    </a:lnTo>
                    <a:lnTo>
                      <a:pt x="56" y="29"/>
                    </a:lnTo>
                    <a:lnTo>
                      <a:pt x="73" y="30"/>
                    </a:lnTo>
                    <a:lnTo>
                      <a:pt x="91" y="30"/>
                    </a:lnTo>
                    <a:lnTo>
                      <a:pt x="110" y="30"/>
                    </a:lnTo>
                    <a:lnTo>
                      <a:pt x="129" y="31"/>
                    </a:lnTo>
                    <a:lnTo>
                      <a:pt x="146" y="31"/>
                    </a:lnTo>
                    <a:lnTo>
                      <a:pt x="165" y="31"/>
                    </a:lnTo>
                    <a:lnTo>
                      <a:pt x="183" y="33"/>
                    </a:lnTo>
                    <a:lnTo>
                      <a:pt x="202" y="33"/>
                    </a:lnTo>
                    <a:lnTo>
                      <a:pt x="221" y="34"/>
                    </a:lnTo>
                    <a:lnTo>
                      <a:pt x="239" y="34"/>
                    </a:lnTo>
                    <a:lnTo>
                      <a:pt x="258" y="35"/>
                    </a:lnTo>
                    <a:lnTo>
                      <a:pt x="275" y="37"/>
                    </a:lnTo>
                    <a:lnTo>
                      <a:pt x="294" y="38"/>
                    </a:lnTo>
                    <a:lnTo>
                      <a:pt x="296" y="12"/>
                    </a:lnTo>
                    <a:lnTo>
                      <a:pt x="278" y="11"/>
                    </a:lnTo>
                    <a:lnTo>
                      <a:pt x="259" y="10"/>
                    </a:lnTo>
                    <a:lnTo>
                      <a:pt x="240" y="8"/>
                    </a:lnTo>
                    <a:lnTo>
                      <a:pt x="222" y="7"/>
                    </a:lnTo>
                    <a:lnTo>
                      <a:pt x="203" y="7"/>
                    </a:lnTo>
                    <a:lnTo>
                      <a:pt x="184" y="6"/>
                    </a:lnTo>
                    <a:lnTo>
                      <a:pt x="167" y="6"/>
                    </a:lnTo>
                    <a:lnTo>
                      <a:pt x="148" y="6"/>
                    </a:lnTo>
                    <a:lnTo>
                      <a:pt x="130" y="4"/>
                    </a:lnTo>
                    <a:lnTo>
                      <a:pt x="111" y="4"/>
                    </a:lnTo>
                    <a:lnTo>
                      <a:pt x="92" y="3"/>
                    </a:lnTo>
                    <a:lnTo>
                      <a:pt x="75" y="3"/>
                    </a:lnTo>
                    <a:lnTo>
                      <a:pt x="56" y="3"/>
                    </a:lnTo>
                    <a:lnTo>
                      <a:pt x="38" y="2"/>
                    </a:lnTo>
                    <a:lnTo>
                      <a:pt x="19" y="2"/>
                    </a:lnTo>
                    <a:lnTo>
                      <a:pt x="1" y="0"/>
                    </a:lnTo>
                    <a:lnTo>
                      <a:pt x="1"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09" name="Freeform 524"/>
              <p:cNvSpPr>
                <a:spLocks/>
              </p:cNvSpPr>
              <p:nvPr/>
            </p:nvSpPr>
            <p:spPr bwMode="auto">
              <a:xfrm>
                <a:off x="4519" y="2057"/>
                <a:ext cx="16" cy="9"/>
              </a:xfrm>
              <a:custGeom>
                <a:avLst/>
                <a:gdLst>
                  <a:gd name="T0" fmla="*/ 0 w 47"/>
                  <a:gd name="T1" fmla="*/ 0 h 27"/>
                  <a:gd name="T2" fmla="*/ 0 w 47"/>
                  <a:gd name="T3" fmla="*/ 0 h 27"/>
                  <a:gd name="T4" fmla="*/ 0 w 47"/>
                  <a:gd name="T5" fmla="*/ 0 h 27"/>
                  <a:gd name="T6" fmla="*/ 0 w 47"/>
                  <a:gd name="T7" fmla="*/ 0 h 27"/>
                  <a:gd name="T8" fmla="*/ 0 w 47"/>
                  <a:gd name="T9" fmla="*/ 0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0" y="0"/>
                    </a:moveTo>
                    <a:lnTo>
                      <a:pt x="0" y="27"/>
                    </a:lnTo>
                    <a:lnTo>
                      <a:pt x="47" y="27"/>
                    </a:lnTo>
                    <a:lnTo>
                      <a:pt x="47" y="0"/>
                    </a:lnTo>
                    <a:lnTo>
                      <a:pt x="0" y="0"/>
                    </a:lnTo>
                    <a:lnTo>
                      <a:pt x="0" y="27"/>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10" name="Freeform 525"/>
              <p:cNvSpPr>
                <a:spLocks/>
              </p:cNvSpPr>
              <p:nvPr/>
            </p:nvSpPr>
            <p:spPr bwMode="auto">
              <a:xfrm>
                <a:off x="4617" y="2065"/>
                <a:ext cx="118" cy="2"/>
              </a:xfrm>
              <a:custGeom>
                <a:avLst/>
                <a:gdLst>
                  <a:gd name="T0" fmla="*/ 0 w 353"/>
                  <a:gd name="T1" fmla="*/ 0 h 4"/>
                  <a:gd name="T2" fmla="*/ 0 w 353"/>
                  <a:gd name="T3" fmla="*/ 0 h 4"/>
                  <a:gd name="T4" fmla="*/ 0 w 353"/>
                  <a:gd name="T5" fmla="*/ 0 h 4"/>
                  <a:gd name="T6" fmla="*/ 0 w 353"/>
                  <a:gd name="T7" fmla="*/ 1 h 4"/>
                  <a:gd name="T8" fmla="*/ 0 w 353"/>
                  <a:gd name="T9" fmla="*/ 1 h 4"/>
                  <a:gd name="T10" fmla="*/ 0 w 353"/>
                  <a:gd name="T11" fmla="*/ 1 h 4"/>
                  <a:gd name="T12" fmla="*/ 0 w 353"/>
                  <a:gd name="T13" fmla="*/ 1 h 4"/>
                  <a:gd name="T14" fmla="*/ 0 w 353"/>
                  <a:gd name="T15" fmla="*/ 1 h 4"/>
                  <a:gd name="T16" fmla="*/ 0 w 353"/>
                  <a:gd name="T17" fmla="*/ 1 h 4"/>
                  <a:gd name="T18" fmla="*/ 0 w 353"/>
                  <a:gd name="T19" fmla="*/ 1 h 4"/>
                  <a:gd name="T20" fmla="*/ 0 w 353"/>
                  <a:gd name="T21" fmla="*/ 1 h 4"/>
                  <a:gd name="T22" fmla="*/ 0 w 353"/>
                  <a:gd name="T23" fmla="*/ 1 h 4"/>
                  <a:gd name="T24" fmla="*/ 0 w 353"/>
                  <a:gd name="T25" fmla="*/ 1 h 4"/>
                  <a:gd name="T26" fmla="*/ 0 w 353"/>
                  <a:gd name="T27" fmla="*/ 1 h 4"/>
                  <a:gd name="T28" fmla="*/ 0 w 353"/>
                  <a:gd name="T29" fmla="*/ 1 h 4"/>
                  <a:gd name="T30" fmla="*/ 0 w 353"/>
                  <a:gd name="T31" fmla="*/ 1 h 4"/>
                  <a:gd name="T32" fmla="*/ 0 w 353"/>
                  <a:gd name="T33" fmla="*/ 1 h 4"/>
                  <a:gd name="T34" fmla="*/ 0 w 353"/>
                  <a:gd name="T35" fmla="*/ 1 h 4"/>
                  <a:gd name="T36" fmla="*/ 0 w 353"/>
                  <a:gd name="T37" fmla="*/ 1 h 4"/>
                  <a:gd name="T38" fmla="*/ 0 w 353"/>
                  <a:gd name="T39" fmla="*/ 1 h 4"/>
                  <a:gd name="T40" fmla="*/ 0 w 353"/>
                  <a:gd name="T41" fmla="*/ 1 h 4"/>
                  <a:gd name="T42" fmla="*/ 0 w 353"/>
                  <a:gd name="T43" fmla="*/ 1 h 4"/>
                  <a:gd name="T44" fmla="*/ 0 w 353"/>
                  <a:gd name="T45" fmla="*/ 1 h 4"/>
                  <a:gd name="T46" fmla="*/ 0 w 353"/>
                  <a:gd name="T47" fmla="*/ 1 h 4"/>
                  <a:gd name="T48" fmla="*/ 0 w 353"/>
                  <a:gd name="T49" fmla="*/ 1 h 4"/>
                  <a:gd name="T50" fmla="*/ 0 w 353"/>
                  <a:gd name="T51" fmla="*/ 1 h 4"/>
                  <a:gd name="T52" fmla="*/ 0 w 353"/>
                  <a:gd name="T53" fmla="*/ 1 h 4"/>
                  <a:gd name="T54" fmla="*/ 0 w 353"/>
                  <a:gd name="T55" fmla="*/ 1 h 4"/>
                  <a:gd name="T56" fmla="*/ 0 w 353"/>
                  <a:gd name="T57" fmla="*/ 1 h 4"/>
                  <a:gd name="T58" fmla="*/ 0 w 353"/>
                  <a:gd name="T59" fmla="*/ 1 h 4"/>
                  <a:gd name="T60" fmla="*/ 0 w 353"/>
                  <a:gd name="T61" fmla="*/ 1 h 4"/>
                  <a:gd name="T62" fmla="*/ 0 w 353"/>
                  <a:gd name="T63" fmla="*/ 0 h 4"/>
                  <a:gd name="T64" fmla="*/ 0 w 353"/>
                  <a:gd name="T65" fmla="*/ 0 h 4"/>
                  <a:gd name="T66" fmla="*/ 0 w 353"/>
                  <a:gd name="T67" fmla="*/ 0 h 4"/>
                  <a:gd name="T68" fmla="*/ 0 w 353"/>
                  <a:gd name="T69" fmla="*/ 0 h 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53"/>
                  <a:gd name="T106" fmla="*/ 0 h 4"/>
                  <a:gd name="T107" fmla="*/ 353 w 353"/>
                  <a:gd name="T108" fmla="*/ 4 h 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53" h="4">
                    <a:moveTo>
                      <a:pt x="0" y="0"/>
                    </a:moveTo>
                    <a:lnTo>
                      <a:pt x="19" y="0"/>
                    </a:lnTo>
                    <a:lnTo>
                      <a:pt x="38" y="0"/>
                    </a:lnTo>
                    <a:lnTo>
                      <a:pt x="57" y="1"/>
                    </a:lnTo>
                    <a:lnTo>
                      <a:pt x="76" y="1"/>
                    </a:lnTo>
                    <a:lnTo>
                      <a:pt x="96" y="1"/>
                    </a:lnTo>
                    <a:lnTo>
                      <a:pt x="115" y="1"/>
                    </a:lnTo>
                    <a:lnTo>
                      <a:pt x="134" y="1"/>
                    </a:lnTo>
                    <a:lnTo>
                      <a:pt x="153" y="1"/>
                    </a:lnTo>
                    <a:lnTo>
                      <a:pt x="172" y="1"/>
                    </a:lnTo>
                    <a:lnTo>
                      <a:pt x="191" y="1"/>
                    </a:lnTo>
                    <a:lnTo>
                      <a:pt x="210" y="1"/>
                    </a:lnTo>
                    <a:lnTo>
                      <a:pt x="229" y="2"/>
                    </a:lnTo>
                    <a:lnTo>
                      <a:pt x="248" y="2"/>
                    </a:lnTo>
                    <a:lnTo>
                      <a:pt x="267" y="2"/>
                    </a:lnTo>
                    <a:lnTo>
                      <a:pt x="286" y="2"/>
                    </a:lnTo>
                    <a:lnTo>
                      <a:pt x="305" y="4"/>
                    </a:lnTo>
                    <a:lnTo>
                      <a:pt x="353" y="4"/>
                    </a:lnTo>
                    <a:lnTo>
                      <a:pt x="334" y="2"/>
                    </a:lnTo>
                    <a:lnTo>
                      <a:pt x="315" y="2"/>
                    </a:lnTo>
                    <a:lnTo>
                      <a:pt x="296" y="2"/>
                    </a:lnTo>
                    <a:lnTo>
                      <a:pt x="275" y="2"/>
                    </a:lnTo>
                    <a:lnTo>
                      <a:pt x="256" y="1"/>
                    </a:lnTo>
                    <a:lnTo>
                      <a:pt x="239" y="1"/>
                    </a:lnTo>
                    <a:lnTo>
                      <a:pt x="218" y="1"/>
                    </a:lnTo>
                    <a:lnTo>
                      <a:pt x="199" y="1"/>
                    </a:lnTo>
                    <a:lnTo>
                      <a:pt x="182" y="1"/>
                    </a:lnTo>
                    <a:lnTo>
                      <a:pt x="161" y="1"/>
                    </a:lnTo>
                    <a:lnTo>
                      <a:pt x="142" y="1"/>
                    </a:lnTo>
                    <a:lnTo>
                      <a:pt x="123" y="1"/>
                    </a:lnTo>
                    <a:lnTo>
                      <a:pt x="105" y="1"/>
                    </a:lnTo>
                    <a:lnTo>
                      <a:pt x="86" y="0"/>
                    </a:lnTo>
                    <a:lnTo>
                      <a:pt x="67" y="0"/>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11" name="Freeform 526"/>
              <p:cNvSpPr>
                <a:spLocks/>
              </p:cNvSpPr>
              <p:nvPr/>
            </p:nvSpPr>
            <p:spPr bwMode="auto">
              <a:xfrm>
                <a:off x="4617" y="2061"/>
                <a:ext cx="102" cy="10"/>
              </a:xfrm>
              <a:custGeom>
                <a:avLst/>
                <a:gdLst>
                  <a:gd name="T0" fmla="*/ 0 w 305"/>
                  <a:gd name="T1" fmla="*/ 0 h 29"/>
                  <a:gd name="T2" fmla="*/ 0 w 305"/>
                  <a:gd name="T3" fmla="*/ 0 h 29"/>
                  <a:gd name="T4" fmla="*/ 0 w 305"/>
                  <a:gd name="T5" fmla="*/ 0 h 29"/>
                  <a:gd name="T6" fmla="*/ 0 w 305"/>
                  <a:gd name="T7" fmla="*/ 0 h 29"/>
                  <a:gd name="T8" fmla="*/ 0 w 305"/>
                  <a:gd name="T9" fmla="*/ 0 h 29"/>
                  <a:gd name="T10" fmla="*/ 0 w 305"/>
                  <a:gd name="T11" fmla="*/ 0 h 29"/>
                  <a:gd name="T12" fmla="*/ 0 w 305"/>
                  <a:gd name="T13" fmla="*/ 0 h 29"/>
                  <a:gd name="T14" fmla="*/ 0 w 305"/>
                  <a:gd name="T15" fmla="*/ 0 h 29"/>
                  <a:gd name="T16" fmla="*/ 0 w 305"/>
                  <a:gd name="T17" fmla="*/ 0 h 29"/>
                  <a:gd name="T18" fmla="*/ 0 w 305"/>
                  <a:gd name="T19" fmla="*/ 0 h 29"/>
                  <a:gd name="T20" fmla="*/ 0 w 305"/>
                  <a:gd name="T21" fmla="*/ 0 h 29"/>
                  <a:gd name="T22" fmla="*/ 0 w 305"/>
                  <a:gd name="T23" fmla="*/ 0 h 29"/>
                  <a:gd name="T24" fmla="*/ 0 w 305"/>
                  <a:gd name="T25" fmla="*/ 0 h 29"/>
                  <a:gd name="T26" fmla="*/ 0 w 305"/>
                  <a:gd name="T27" fmla="*/ 0 h 29"/>
                  <a:gd name="T28" fmla="*/ 0 w 305"/>
                  <a:gd name="T29" fmla="*/ 0 h 29"/>
                  <a:gd name="T30" fmla="*/ 0 w 305"/>
                  <a:gd name="T31" fmla="*/ 0 h 29"/>
                  <a:gd name="T32" fmla="*/ 0 w 305"/>
                  <a:gd name="T33" fmla="*/ 0 h 29"/>
                  <a:gd name="T34" fmla="*/ 0 w 305"/>
                  <a:gd name="T35" fmla="*/ 0 h 29"/>
                  <a:gd name="T36" fmla="*/ 0 w 305"/>
                  <a:gd name="T37" fmla="*/ 0 h 29"/>
                  <a:gd name="T38" fmla="*/ 0 w 305"/>
                  <a:gd name="T39" fmla="*/ 0 h 29"/>
                  <a:gd name="T40" fmla="*/ 0 w 305"/>
                  <a:gd name="T41" fmla="*/ 0 h 29"/>
                  <a:gd name="T42" fmla="*/ 0 w 305"/>
                  <a:gd name="T43" fmla="*/ 0 h 29"/>
                  <a:gd name="T44" fmla="*/ 0 w 305"/>
                  <a:gd name="T45" fmla="*/ 0 h 29"/>
                  <a:gd name="T46" fmla="*/ 0 w 305"/>
                  <a:gd name="T47" fmla="*/ 0 h 29"/>
                  <a:gd name="T48" fmla="*/ 0 w 305"/>
                  <a:gd name="T49" fmla="*/ 0 h 29"/>
                  <a:gd name="T50" fmla="*/ 0 w 305"/>
                  <a:gd name="T51" fmla="*/ 0 h 29"/>
                  <a:gd name="T52" fmla="*/ 0 w 305"/>
                  <a:gd name="T53" fmla="*/ 0 h 29"/>
                  <a:gd name="T54" fmla="*/ 0 w 305"/>
                  <a:gd name="T55" fmla="*/ 0 h 29"/>
                  <a:gd name="T56" fmla="*/ 0 w 305"/>
                  <a:gd name="T57" fmla="*/ 0 h 29"/>
                  <a:gd name="T58" fmla="*/ 0 w 305"/>
                  <a:gd name="T59" fmla="*/ 0 h 29"/>
                  <a:gd name="T60" fmla="*/ 0 w 305"/>
                  <a:gd name="T61" fmla="*/ 0 h 29"/>
                  <a:gd name="T62" fmla="*/ 0 w 305"/>
                  <a:gd name="T63" fmla="*/ 0 h 29"/>
                  <a:gd name="T64" fmla="*/ 0 w 305"/>
                  <a:gd name="T65" fmla="*/ 0 h 29"/>
                  <a:gd name="T66" fmla="*/ 0 w 305"/>
                  <a:gd name="T67" fmla="*/ 0 h 29"/>
                  <a:gd name="T68" fmla="*/ 0 w 305"/>
                  <a:gd name="T69" fmla="*/ 0 h 29"/>
                  <a:gd name="T70" fmla="*/ 0 w 305"/>
                  <a:gd name="T71" fmla="*/ 0 h 29"/>
                  <a:gd name="T72" fmla="*/ 0 w 305"/>
                  <a:gd name="T73" fmla="*/ 0 h 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5"/>
                  <a:gd name="T112" fmla="*/ 0 h 29"/>
                  <a:gd name="T113" fmla="*/ 305 w 305"/>
                  <a:gd name="T114" fmla="*/ 29 h 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5" h="29">
                    <a:moveTo>
                      <a:pt x="305" y="3"/>
                    </a:moveTo>
                    <a:lnTo>
                      <a:pt x="305" y="3"/>
                    </a:lnTo>
                    <a:lnTo>
                      <a:pt x="286" y="3"/>
                    </a:lnTo>
                    <a:lnTo>
                      <a:pt x="267" y="2"/>
                    </a:lnTo>
                    <a:lnTo>
                      <a:pt x="248" y="2"/>
                    </a:lnTo>
                    <a:lnTo>
                      <a:pt x="229" y="2"/>
                    </a:lnTo>
                    <a:lnTo>
                      <a:pt x="210" y="2"/>
                    </a:lnTo>
                    <a:lnTo>
                      <a:pt x="191" y="0"/>
                    </a:lnTo>
                    <a:lnTo>
                      <a:pt x="172" y="0"/>
                    </a:lnTo>
                    <a:lnTo>
                      <a:pt x="153" y="0"/>
                    </a:lnTo>
                    <a:lnTo>
                      <a:pt x="134" y="0"/>
                    </a:lnTo>
                    <a:lnTo>
                      <a:pt x="115" y="0"/>
                    </a:lnTo>
                    <a:lnTo>
                      <a:pt x="96" y="0"/>
                    </a:lnTo>
                    <a:lnTo>
                      <a:pt x="76" y="0"/>
                    </a:lnTo>
                    <a:lnTo>
                      <a:pt x="57" y="0"/>
                    </a:lnTo>
                    <a:lnTo>
                      <a:pt x="38" y="0"/>
                    </a:lnTo>
                    <a:lnTo>
                      <a:pt x="19" y="0"/>
                    </a:lnTo>
                    <a:lnTo>
                      <a:pt x="0" y="0"/>
                    </a:lnTo>
                    <a:lnTo>
                      <a:pt x="0" y="26"/>
                    </a:lnTo>
                    <a:lnTo>
                      <a:pt x="19" y="26"/>
                    </a:lnTo>
                    <a:lnTo>
                      <a:pt x="38" y="26"/>
                    </a:lnTo>
                    <a:lnTo>
                      <a:pt x="57" y="26"/>
                    </a:lnTo>
                    <a:lnTo>
                      <a:pt x="76" y="26"/>
                    </a:lnTo>
                    <a:lnTo>
                      <a:pt x="96" y="26"/>
                    </a:lnTo>
                    <a:lnTo>
                      <a:pt x="115" y="26"/>
                    </a:lnTo>
                    <a:lnTo>
                      <a:pt x="134" y="26"/>
                    </a:lnTo>
                    <a:lnTo>
                      <a:pt x="153" y="27"/>
                    </a:lnTo>
                    <a:lnTo>
                      <a:pt x="172" y="27"/>
                    </a:lnTo>
                    <a:lnTo>
                      <a:pt x="191" y="27"/>
                    </a:lnTo>
                    <a:lnTo>
                      <a:pt x="209" y="27"/>
                    </a:lnTo>
                    <a:lnTo>
                      <a:pt x="229" y="27"/>
                    </a:lnTo>
                    <a:lnTo>
                      <a:pt x="248" y="27"/>
                    </a:lnTo>
                    <a:lnTo>
                      <a:pt x="266" y="29"/>
                    </a:lnTo>
                    <a:lnTo>
                      <a:pt x="286" y="29"/>
                    </a:lnTo>
                    <a:lnTo>
                      <a:pt x="305" y="29"/>
                    </a:lnTo>
                    <a:lnTo>
                      <a:pt x="305" y="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12" name="Freeform 527"/>
              <p:cNvSpPr>
                <a:spLocks/>
              </p:cNvSpPr>
              <p:nvPr/>
            </p:nvSpPr>
            <p:spPr bwMode="auto">
              <a:xfrm>
                <a:off x="4719" y="2062"/>
                <a:ext cx="16" cy="9"/>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46" y="26"/>
                    </a:moveTo>
                    <a:lnTo>
                      <a:pt x="48" y="0"/>
                    </a:lnTo>
                    <a:lnTo>
                      <a:pt x="0" y="0"/>
                    </a:lnTo>
                    <a:lnTo>
                      <a:pt x="0" y="26"/>
                    </a:lnTo>
                    <a:lnTo>
                      <a:pt x="48" y="26"/>
                    </a:lnTo>
                    <a:lnTo>
                      <a:pt x="48" y="0"/>
                    </a:lnTo>
                    <a:lnTo>
                      <a:pt x="46"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13" name="Freeform 528"/>
              <p:cNvSpPr>
                <a:spLocks/>
              </p:cNvSpPr>
              <p:nvPr/>
            </p:nvSpPr>
            <p:spPr bwMode="auto">
              <a:xfrm>
                <a:off x="4633" y="2061"/>
                <a:ext cx="102" cy="10"/>
              </a:xfrm>
              <a:custGeom>
                <a:avLst/>
                <a:gdLst>
                  <a:gd name="T0" fmla="*/ 0 w 305"/>
                  <a:gd name="T1" fmla="*/ 0 h 29"/>
                  <a:gd name="T2" fmla="*/ 0 w 305"/>
                  <a:gd name="T3" fmla="*/ 0 h 29"/>
                  <a:gd name="T4" fmla="*/ 0 w 305"/>
                  <a:gd name="T5" fmla="*/ 0 h 29"/>
                  <a:gd name="T6" fmla="*/ 0 w 305"/>
                  <a:gd name="T7" fmla="*/ 0 h 29"/>
                  <a:gd name="T8" fmla="*/ 0 w 305"/>
                  <a:gd name="T9" fmla="*/ 0 h 29"/>
                  <a:gd name="T10" fmla="*/ 0 w 305"/>
                  <a:gd name="T11" fmla="*/ 0 h 29"/>
                  <a:gd name="T12" fmla="*/ 0 w 305"/>
                  <a:gd name="T13" fmla="*/ 0 h 29"/>
                  <a:gd name="T14" fmla="*/ 0 w 305"/>
                  <a:gd name="T15" fmla="*/ 0 h 29"/>
                  <a:gd name="T16" fmla="*/ 0 w 305"/>
                  <a:gd name="T17" fmla="*/ 0 h 29"/>
                  <a:gd name="T18" fmla="*/ 0 w 305"/>
                  <a:gd name="T19" fmla="*/ 0 h 29"/>
                  <a:gd name="T20" fmla="*/ 0 w 305"/>
                  <a:gd name="T21" fmla="*/ 0 h 29"/>
                  <a:gd name="T22" fmla="*/ 0 w 305"/>
                  <a:gd name="T23" fmla="*/ 0 h 29"/>
                  <a:gd name="T24" fmla="*/ 0 w 305"/>
                  <a:gd name="T25" fmla="*/ 0 h 29"/>
                  <a:gd name="T26" fmla="*/ 0 w 305"/>
                  <a:gd name="T27" fmla="*/ 0 h 29"/>
                  <a:gd name="T28" fmla="*/ 0 w 305"/>
                  <a:gd name="T29" fmla="*/ 0 h 29"/>
                  <a:gd name="T30" fmla="*/ 0 w 305"/>
                  <a:gd name="T31" fmla="*/ 0 h 29"/>
                  <a:gd name="T32" fmla="*/ 0 w 305"/>
                  <a:gd name="T33" fmla="*/ 0 h 29"/>
                  <a:gd name="T34" fmla="*/ 0 w 305"/>
                  <a:gd name="T35" fmla="*/ 0 h 29"/>
                  <a:gd name="T36" fmla="*/ 0 w 305"/>
                  <a:gd name="T37" fmla="*/ 0 h 29"/>
                  <a:gd name="T38" fmla="*/ 0 w 305"/>
                  <a:gd name="T39" fmla="*/ 0 h 29"/>
                  <a:gd name="T40" fmla="*/ 0 w 305"/>
                  <a:gd name="T41" fmla="*/ 0 h 29"/>
                  <a:gd name="T42" fmla="*/ 0 w 305"/>
                  <a:gd name="T43" fmla="*/ 0 h 29"/>
                  <a:gd name="T44" fmla="*/ 0 w 305"/>
                  <a:gd name="T45" fmla="*/ 0 h 29"/>
                  <a:gd name="T46" fmla="*/ 0 w 305"/>
                  <a:gd name="T47" fmla="*/ 0 h 29"/>
                  <a:gd name="T48" fmla="*/ 0 w 305"/>
                  <a:gd name="T49" fmla="*/ 0 h 29"/>
                  <a:gd name="T50" fmla="*/ 0 w 305"/>
                  <a:gd name="T51" fmla="*/ 0 h 29"/>
                  <a:gd name="T52" fmla="*/ 0 w 305"/>
                  <a:gd name="T53" fmla="*/ 0 h 29"/>
                  <a:gd name="T54" fmla="*/ 0 w 305"/>
                  <a:gd name="T55" fmla="*/ 0 h 29"/>
                  <a:gd name="T56" fmla="*/ 0 w 305"/>
                  <a:gd name="T57" fmla="*/ 0 h 29"/>
                  <a:gd name="T58" fmla="*/ 0 w 305"/>
                  <a:gd name="T59" fmla="*/ 0 h 29"/>
                  <a:gd name="T60" fmla="*/ 0 w 305"/>
                  <a:gd name="T61" fmla="*/ 0 h 29"/>
                  <a:gd name="T62" fmla="*/ 0 w 305"/>
                  <a:gd name="T63" fmla="*/ 0 h 29"/>
                  <a:gd name="T64" fmla="*/ 0 w 305"/>
                  <a:gd name="T65" fmla="*/ 0 h 29"/>
                  <a:gd name="T66" fmla="*/ 0 w 305"/>
                  <a:gd name="T67" fmla="*/ 0 h 29"/>
                  <a:gd name="T68" fmla="*/ 0 w 305"/>
                  <a:gd name="T69" fmla="*/ 0 h 29"/>
                  <a:gd name="T70" fmla="*/ 0 w 305"/>
                  <a:gd name="T71" fmla="*/ 0 h 29"/>
                  <a:gd name="T72" fmla="*/ 0 w 305"/>
                  <a:gd name="T73" fmla="*/ 0 h 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5"/>
                  <a:gd name="T112" fmla="*/ 0 h 29"/>
                  <a:gd name="T113" fmla="*/ 305 w 305"/>
                  <a:gd name="T114" fmla="*/ 29 h 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5" h="29">
                    <a:moveTo>
                      <a:pt x="0" y="26"/>
                    </a:moveTo>
                    <a:lnTo>
                      <a:pt x="0" y="26"/>
                    </a:lnTo>
                    <a:lnTo>
                      <a:pt x="19" y="26"/>
                    </a:lnTo>
                    <a:lnTo>
                      <a:pt x="38" y="26"/>
                    </a:lnTo>
                    <a:lnTo>
                      <a:pt x="57" y="26"/>
                    </a:lnTo>
                    <a:lnTo>
                      <a:pt x="75" y="26"/>
                    </a:lnTo>
                    <a:lnTo>
                      <a:pt x="94" y="26"/>
                    </a:lnTo>
                    <a:lnTo>
                      <a:pt x="113" y="26"/>
                    </a:lnTo>
                    <a:lnTo>
                      <a:pt x="134" y="26"/>
                    </a:lnTo>
                    <a:lnTo>
                      <a:pt x="151" y="27"/>
                    </a:lnTo>
                    <a:lnTo>
                      <a:pt x="170" y="27"/>
                    </a:lnTo>
                    <a:lnTo>
                      <a:pt x="191" y="27"/>
                    </a:lnTo>
                    <a:lnTo>
                      <a:pt x="208" y="27"/>
                    </a:lnTo>
                    <a:lnTo>
                      <a:pt x="227" y="27"/>
                    </a:lnTo>
                    <a:lnTo>
                      <a:pt x="248" y="27"/>
                    </a:lnTo>
                    <a:lnTo>
                      <a:pt x="265" y="29"/>
                    </a:lnTo>
                    <a:lnTo>
                      <a:pt x="284" y="29"/>
                    </a:lnTo>
                    <a:lnTo>
                      <a:pt x="303" y="29"/>
                    </a:lnTo>
                    <a:lnTo>
                      <a:pt x="305" y="3"/>
                    </a:lnTo>
                    <a:lnTo>
                      <a:pt x="286" y="3"/>
                    </a:lnTo>
                    <a:lnTo>
                      <a:pt x="267" y="2"/>
                    </a:lnTo>
                    <a:lnTo>
                      <a:pt x="248" y="2"/>
                    </a:lnTo>
                    <a:lnTo>
                      <a:pt x="227" y="2"/>
                    </a:lnTo>
                    <a:lnTo>
                      <a:pt x="210" y="2"/>
                    </a:lnTo>
                    <a:lnTo>
                      <a:pt x="191" y="0"/>
                    </a:lnTo>
                    <a:lnTo>
                      <a:pt x="170" y="0"/>
                    </a:lnTo>
                    <a:lnTo>
                      <a:pt x="151" y="0"/>
                    </a:lnTo>
                    <a:lnTo>
                      <a:pt x="134" y="0"/>
                    </a:lnTo>
                    <a:lnTo>
                      <a:pt x="113" y="0"/>
                    </a:lnTo>
                    <a:lnTo>
                      <a:pt x="94" y="0"/>
                    </a:lnTo>
                    <a:lnTo>
                      <a:pt x="75" y="0"/>
                    </a:lnTo>
                    <a:lnTo>
                      <a:pt x="57" y="0"/>
                    </a:lnTo>
                    <a:lnTo>
                      <a:pt x="38" y="0"/>
                    </a:lnTo>
                    <a:lnTo>
                      <a:pt x="19" y="0"/>
                    </a:lnTo>
                    <a:lnTo>
                      <a:pt x="0" y="0"/>
                    </a:lnTo>
                    <a:lnTo>
                      <a:pt x="0"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14" name="Freeform 529"/>
              <p:cNvSpPr>
                <a:spLocks/>
              </p:cNvSpPr>
              <p:nvPr/>
            </p:nvSpPr>
            <p:spPr bwMode="auto">
              <a:xfrm>
                <a:off x="4617" y="2061"/>
                <a:ext cx="16" cy="9"/>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0" y="0"/>
                    </a:moveTo>
                    <a:lnTo>
                      <a:pt x="0" y="26"/>
                    </a:lnTo>
                    <a:lnTo>
                      <a:pt x="48" y="26"/>
                    </a:lnTo>
                    <a:lnTo>
                      <a:pt x="48" y="0"/>
                    </a:lnTo>
                    <a:lnTo>
                      <a:pt x="0" y="0"/>
                    </a:lnTo>
                    <a:lnTo>
                      <a:pt x="0" y="26"/>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15" name="Freeform 530"/>
              <p:cNvSpPr>
                <a:spLocks/>
              </p:cNvSpPr>
              <p:nvPr/>
            </p:nvSpPr>
            <p:spPr bwMode="auto">
              <a:xfrm>
                <a:off x="4739" y="2066"/>
                <a:ext cx="95" cy="2"/>
              </a:xfrm>
              <a:custGeom>
                <a:avLst/>
                <a:gdLst>
                  <a:gd name="T0" fmla="*/ 0 w 284"/>
                  <a:gd name="T1" fmla="*/ 0 h 6"/>
                  <a:gd name="T2" fmla="*/ 0 w 284"/>
                  <a:gd name="T3" fmla="*/ 0 h 6"/>
                  <a:gd name="T4" fmla="*/ 0 w 284"/>
                  <a:gd name="T5" fmla="*/ 0 h 6"/>
                  <a:gd name="T6" fmla="*/ 0 w 284"/>
                  <a:gd name="T7" fmla="*/ 0 h 6"/>
                  <a:gd name="T8" fmla="*/ 0 w 284"/>
                  <a:gd name="T9" fmla="*/ 0 h 6"/>
                  <a:gd name="T10" fmla="*/ 0 w 284"/>
                  <a:gd name="T11" fmla="*/ 0 h 6"/>
                  <a:gd name="T12" fmla="*/ 0 w 284"/>
                  <a:gd name="T13" fmla="*/ 0 h 6"/>
                  <a:gd name="T14" fmla="*/ 0 w 284"/>
                  <a:gd name="T15" fmla="*/ 0 h 6"/>
                  <a:gd name="T16" fmla="*/ 0 w 284"/>
                  <a:gd name="T17" fmla="*/ 0 h 6"/>
                  <a:gd name="T18" fmla="*/ 0 w 284"/>
                  <a:gd name="T19" fmla="*/ 0 h 6"/>
                  <a:gd name="T20" fmla="*/ 0 w 284"/>
                  <a:gd name="T21" fmla="*/ 0 h 6"/>
                  <a:gd name="T22" fmla="*/ 0 w 284"/>
                  <a:gd name="T23" fmla="*/ 0 h 6"/>
                  <a:gd name="T24" fmla="*/ 0 w 284"/>
                  <a:gd name="T25" fmla="*/ 0 h 6"/>
                  <a:gd name="T26" fmla="*/ 0 w 284"/>
                  <a:gd name="T27" fmla="*/ 0 h 6"/>
                  <a:gd name="T28" fmla="*/ 0 w 284"/>
                  <a:gd name="T29" fmla="*/ 0 h 6"/>
                  <a:gd name="T30" fmla="*/ 0 w 284"/>
                  <a:gd name="T31" fmla="*/ 0 h 6"/>
                  <a:gd name="T32" fmla="*/ 0 w 284"/>
                  <a:gd name="T33" fmla="*/ 0 h 6"/>
                  <a:gd name="T34" fmla="*/ 0 w 284"/>
                  <a:gd name="T35" fmla="*/ 0 h 6"/>
                  <a:gd name="T36" fmla="*/ 0 w 284"/>
                  <a:gd name="T37" fmla="*/ 0 h 6"/>
                  <a:gd name="T38" fmla="*/ 0 w 284"/>
                  <a:gd name="T39" fmla="*/ 0 h 6"/>
                  <a:gd name="T40" fmla="*/ 0 w 284"/>
                  <a:gd name="T41" fmla="*/ 0 h 6"/>
                  <a:gd name="T42" fmla="*/ 0 w 284"/>
                  <a:gd name="T43" fmla="*/ 0 h 6"/>
                  <a:gd name="T44" fmla="*/ 0 w 284"/>
                  <a:gd name="T45" fmla="*/ 0 h 6"/>
                  <a:gd name="T46" fmla="*/ 0 w 284"/>
                  <a:gd name="T47" fmla="*/ 0 h 6"/>
                  <a:gd name="T48" fmla="*/ 0 w 284"/>
                  <a:gd name="T49" fmla="*/ 0 h 6"/>
                  <a:gd name="T50" fmla="*/ 0 w 284"/>
                  <a:gd name="T51" fmla="*/ 0 h 6"/>
                  <a:gd name="T52" fmla="*/ 0 w 284"/>
                  <a:gd name="T53" fmla="*/ 0 h 6"/>
                  <a:gd name="T54" fmla="*/ 0 w 284"/>
                  <a:gd name="T55" fmla="*/ 0 h 6"/>
                  <a:gd name="T56" fmla="*/ 0 w 284"/>
                  <a:gd name="T57" fmla="*/ 0 h 6"/>
                  <a:gd name="T58" fmla="*/ 0 w 284"/>
                  <a:gd name="T59" fmla="*/ 0 h 6"/>
                  <a:gd name="T60" fmla="*/ 0 w 284"/>
                  <a:gd name="T61" fmla="*/ 0 h 6"/>
                  <a:gd name="T62" fmla="*/ 0 w 284"/>
                  <a:gd name="T63" fmla="*/ 0 h 6"/>
                  <a:gd name="T64" fmla="*/ 0 w 284"/>
                  <a:gd name="T65" fmla="*/ 0 h 6"/>
                  <a:gd name="T66" fmla="*/ 0 w 284"/>
                  <a:gd name="T67" fmla="*/ 0 h 6"/>
                  <a:gd name="T68" fmla="*/ 0 w 284"/>
                  <a:gd name="T69" fmla="*/ 0 h 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84"/>
                  <a:gd name="T106" fmla="*/ 0 h 6"/>
                  <a:gd name="T107" fmla="*/ 284 w 284"/>
                  <a:gd name="T108" fmla="*/ 6 h 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84" h="6">
                    <a:moveTo>
                      <a:pt x="0" y="0"/>
                    </a:moveTo>
                    <a:lnTo>
                      <a:pt x="15" y="0"/>
                    </a:lnTo>
                    <a:lnTo>
                      <a:pt x="30" y="0"/>
                    </a:lnTo>
                    <a:lnTo>
                      <a:pt x="45" y="0"/>
                    </a:lnTo>
                    <a:lnTo>
                      <a:pt x="60" y="0"/>
                    </a:lnTo>
                    <a:lnTo>
                      <a:pt x="75" y="2"/>
                    </a:lnTo>
                    <a:lnTo>
                      <a:pt x="90" y="2"/>
                    </a:lnTo>
                    <a:lnTo>
                      <a:pt x="105" y="3"/>
                    </a:lnTo>
                    <a:lnTo>
                      <a:pt x="118" y="3"/>
                    </a:lnTo>
                    <a:lnTo>
                      <a:pt x="133" y="3"/>
                    </a:lnTo>
                    <a:lnTo>
                      <a:pt x="148" y="4"/>
                    </a:lnTo>
                    <a:lnTo>
                      <a:pt x="163" y="4"/>
                    </a:lnTo>
                    <a:lnTo>
                      <a:pt x="178" y="4"/>
                    </a:lnTo>
                    <a:lnTo>
                      <a:pt x="193" y="6"/>
                    </a:lnTo>
                    <a:lnTo>
                      <a:pt x="206" y="6"/>
                    </a:lnTo>
                    <a:lnTo>
                      <a:pt x="221" y="6"/>
                    </a:lnTo>
                    <a:lnTo>
                      <a:pt x="236" y="6"/>
                    </a:lnTo>
                    <a:lnTo>
                      <a:pt x="284" y="6"/>
                    </a:lnTo>
                    <a:lnTo>
                      <a:pt x="269" y="6"/>
                    </a:lnTo>
                    <a:lnTo>
                      <a:pt x="254" y="6"/>
                    </a:lnTo>
                    <a:lnTo>
                      <a:pt x="239" y="6"/>
                    </a:lnTo>
                    <a:lnTo>
                      <a:pt x="224" y="4"/>
                    </a:lnTo>
                    <a:lnTo>
                      <a:pt x="210" y="4"/>
                    </a:lnTo>
                    <a:lnTo>
                      <a:pt x="195" y="4"/>
                    </a:lnTo>
                    <a:lnTo>
                      <a:pt x="181" y="3"/>
                    </a:lnTo>
                    <a:lnTo>
                      <a:pt x="166" y="3"/>
                    </a:lnTo>
                    <a:lnTo>
                      <a:pt x="151" y="3"/>
                    </a:lnTo>
                    <a:lnTo>
                      <a:pt x="136" y="2"/>
                    </a:lnTo>
                    <a:lnTo>
                      <a:pt x="122" y="2"/>
                    </a:lnTo>
                    <a:lnTo>
                      <a:pt x="107" y="0"/>
                    </a:lnTo>
                    <a:lnTo>
                      <a:pt x="92" y="0"/>
                    </a:lnTo>
                    <a:lnTo>
                      <a:pt x="77" y="0"/>
                    </a:lnTo>
                    <a:lnTo>
                      <a:pt x="63" y="0"/>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16" name="Freeform 531"/>
              <p:cNvSpPr>
                <a:spLocks/>
              </p:cNvSpPr>
              <p:nvPr/>
            </p:nvSpPr>
            <p:spPr bwMode="auto">
              <a:xfrm>
                <a:off x="4739" y="2062"/>
                <a:ext cx="79" cy="10"/>
              </a:xfrm>
              <a:custGeom>
                <a:avLst/>
                <a:gdLst>
                  <a:gd name="T0" fmla="*/ 0 w 236"/>
                  <a:gd name="T1" fmla="*/ 0 h 32"/>
                  <a:gd name="T2" fmla="*/ 0 w 236"/>
                  <a:gd name="T3" fmla="*/ 0 h 32"/>
                  <a:gd name="T4" fmla="*/ 0 w 236"/>
                  <a:gd name="T5" fmla="*/ 0 h 32"/>
                  <a:gd name="T6" fmla="*/ 0 w 236"/>
                  <a:gd name="T7" fmla="*/ 0 h 32"/>
                  <a:gd name="T8" fmla="*/ 0 w 236"/>
                  <a:gd name="T9" fmla="*/ 0 h 32"/>
                  <a:gd name="T10" fmla="*/ 0 w 236"/>
                  <a:gd name="T11" fmla="*/ 0 h 32"/>
                  <a:gd name="T12" fmla="*/ 0 w 236"/>
                  <a:gd name="T13" fmla="*/ 0 h 32"/>
                  <a:gd name="T14" fmla="*/ 0 w 236"/>
                  <a:gd name="T15" fmla="*/ 0 h 32"/>
                  <a:gd name="T16" fmla="*/ 0 w 236"/>
                  <a:gd name="T17" fmla="*/ 0 h 32"/>
                  <a:gd name="T18" fmla="*/ 0 w 236"/>
                  <a:gd name="T19" fmla="*/ 0 h 32"/>
                  <a:gd name="T20" fmla="*/ 0 w 236"/>
                  <a:gd name="T21" fmla="*/ 0 h 32"/>
                  <a:gd name="T22" fmla="*/ 0 w 236"/>
                  <a:gd name="T23" fmla="*/ 0 h 32"/>
                  <a:gd name="T24" fmla="*/ 0 w 236"/>
                  <a:gd name="T25" fmla="*/ 0 h 32"/>
                  <a:gd name="T26" fmla="*/ 0 w 236"/>
                  <a:gd name="T27" fmla="*/ 0 h 32"/>
                  <a:gd name="T28" fmla="*/ 0 w 236"/>
                  <a:gd name="T29" fmla="*/ 0 h 32"/>
                  <a:gd name="T30" fmla="*/ 0 w 236"/>
                  <a:gd name="T31" fmla="*/ 0 h 32"/>
                  <a:gd name="T32" fmla="*/ 0 w 236"/>
                  <a:gd name="T33" fmla="*/ 0 h 32"/>
                  <a:gd name="T34" fmla="*/ 0 w 236"/>
                  <a:gd name="T35" fmla="*/ 0 h 32"/>
                  <a:gd name="T36" fmla="*/ 0 w 236"/>
                  <a:gd name="T37" fmla="*/ 0 h 32"/>
                  <a:gd name="T38" fmla="*/ 0 w 236"/>
                  <a:gd name="T39" fmla="*/ 0 h 32"/>
                  <a:gd name="T40" fmla="*/ 0 w 236"/>
                  <a:gd name="T41" fmla="*/ 0 h 32"/>
                  <a:gd name="T42" fmla="*/ 0 w 236"/>
                  <a:gd name="T43" fmla="*/ 0 h 32"/>
                  <a:gd name="T44" fmla="*/ 0 w 236"/>
                  <a:gd name="T45" fmla="*/ 0 h 32"/>
                  <a:gd name="T46" fmla="*/ 0 w 236"/>
                  <a:gd name="T47" fmla="*/ 0 h 32"/>
                  <a:gd name="T48" fmla="*/ 0 w 236"/>
                  <a:gd name="T49" fmla="*/ 0 h 32"/>
                  <a:gd name="T50" fmla="*/ 0 w 236"/>
                  <a:gd name="T51" fmla="*/ 0 h 32"/>
                  <a:gd name="T52" fmla="*/ 0 w 236"/>
                  <a:gd name="T53" fmla="*/ 0 h 32"/>
                  <a:gd name="T54" fmla="*/ 0 w 236"/>
                  <a:gd name="T55" fmla="*/ 0 h 32"/>
                  <a:gd name="T56" fmla="*/ 0 w 236"/>
                  <a:gd name="T57" fmla="*/ 0 h 32"/>
                  <a:gd name="T58" fmla="*/ 0 w 236"/>
                  <a:gd name="T59" fmla="*/ 0 h 32"/>
                  <a:gd name="T60" fmla="*/ 0 w 236"/>
                  <a:gd name="T61" fmla="*/ 0 h 32"/>
                  <a:gd name="T62" fmla="*/ 0 w 236"/>
                  <a:gd name="T63" fmla="*/ 0 h 32"/>
                  <a:gd name="T64" fmla="*/ 0 w 236"/>
                  <a:gd name="T65" fmla="*/ 0 h 32"/>
                  <a:gd name="T66" fmla="*/ 0 w 236"/>
                  <a:gd name="T67" fmla="*/ 0 h 32"/>
                  <a:gd name="T68" fmla="*/ 0 w 236"/>
                  <a:gd name="T69" fmla="*/ 0 h 32"/>
                  <a:gd name="T70" fmla="*/ 0 w 236"/>
                  <a:gd name="T71" fmla="*/ 0 h 32"/>
                  <a:gd name="T72" fmla="*/ 0 w 236"/>
                  <a:gd name="T73" fmla="*/ 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6"/>
                  <a:gd name="T112" fmla="*/ 0 h 32"/>
                  <a:gd name="T113" fmla="*/ 236 w 236"/>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6" h="32">
                    <a:moveTo>
                      <a:pt x="236" y="5"/>
                    </a:moveTo>
                    <a:lnTo>
                      <a:pt x="236" y="5"/>
                    </a:lnTo>
                    <a:lnTo>
                      <a:pt x="221" y="5"/>
                    </a:lnTo>
                    <a:lnTo>
                      <a:pt x="206" y="5"/>
                    </a:lnTo>
                    <a:lnTo>
                      <a:pt x="193" y="5"/>
                    </a:lnTo>
                    <a:lnTo>
                      <a:pt x="178" y="5"/>
                    </a:lnTo>
                    <a:lnTo>
                      <a:pt x="163" y="4"/>
                    </a:lnTo>
                    <a:lnTo>
                      <a:pt x="149" y="4"/>
                    </a:lnTo>
                    <a:lnTo>
                      <a:pt x="133" y="4"/>
                    </a:lnTo>
                    <a:lnTo>
                      <a:pt x="120" y="2"/>
                    </a:lnTo>
                    <a:lnTo>
                      <a:pt x="105" y="2"/>
                    </a:lnTo>
                    <a:lnTo>
                      <a:pt x="90" y="1"/>
                    </a:lnTo>
                    <a:lnTo>
                      <a:pt x="75" y="1"/>
                    </a:lnTo>
                    <a:lnTo>
                      <a:pt x="60" y="1"/>
                    </a:lnTo>
                    <a:lnTo>
                      <a:pt x="45" y="0"/>
                    </a:lnTo>
                    <a:lnTo>
                      <a:pt x="30" y="0"/>
                    </a:lnTo>
                    <a:lnTo>
                      <a:pt x="15" y="0"/>
                    </a:lnTo>
                    <a:lnTo>
                      <a:pt x="0" y="0"/>
                    </a:lnTo>
                    <a:lnTo>
                      <a:pt x="0" y="25"/>
                    </a:lnTo>
                    <a:lnTo>
                      <a:pt x="15" y="25"/>
                    </a:lnTo>
                    <a:lnTo>
                      <a:pt x="30" y="27"/>
                    </a:lnTo>
                    <a:lnTo>
                      <a:pt x="45" y="27"/>
                    </a:lnTo>
                    <a:lnTo>
                      <a:pt x="60" y="27"/>
                    </a:lnTo>
                    <a:lnTo>
                      <a:pt x="75" y="27"/>
                    </a:lnTo>
                    <a:lnTo>
                      <a:pt x="88" y="28"/>
                    </a:lnTo>
                    <a:lnTo>
                      <a:pt x="103" y="28"/>
                    </a:lnTo>
                    <a:lnTo>
                      <a:pt x="118" y="30"/>
                    </a:lnTo>
                    <a:lnTo>
                      <a:pt x="133" y="30"/>
                    </a:lnTo>
                    <a:lnTo>
                      <a:pt x="148" y="30"/>
                    </a:lnTo>
                    <a:lnTo>
                      <a:pt x="163" y="31"/>
                    </a:lnTo>
                    <a:lnTo>
                      <a:pt x="176" y="31"/>
                    </a:lnTo>
                    <a:lnTo>
                      <a:pt x="193" y="31"/>
                    </a:lnTo>
                    <a:lnTo>
                      <a:pt x="206" y="31"/>
                    </a:lnTo>
                    <a:lnTo>
                      <a:pt x="221" y="32"/>
                    </a:lnTo>
                    <a:lnTo>
                      <a:pt x="236" y="32"/>
                    </a:lnTo>
                    <a:lnTo>
                      <a:pt x="236" y="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17" name="Freeform 532"/>
              <p:cNvSpPr>
                <a:spLocks/>
              </p:cNvSpPr>
              <p:nvPr/>
            </p:nvSpPr>
            <p:spPr bwMode="auto">
              <a:xfrm>
                <a:off x="4818" y="2063"/>
                <a:ext cx="16" cy="9"/>
              </a:xfrm>
              <a:custGeom>
                <a:avLst/>
                <a:gdLst>
                  <a:gd name="T0" fmla="*/ 0 w 48"/>
                  <a:gd name="T1" fmla="*/ 0 h 27"/>
                  <a:gd name="T2" fmla="*/ 0 w 48"/>
                  <a:gd name="T3" fmla="*/ 0 h 27"/>
                  <a:gd name="T4" fmla="*/ 0 w 48"/>
                  <a:gd name="T5" fmla="*/ 0 h 27"/>
                  <a:gd name="T6" fmla="*/ 0 w 48"/>
                  <a:gd name="T7" fmla="*/ 0 h 27"/>
                  <a:gd name="T8" fmla="*/ 0 w 48"/>
                  <a:gd name="T9" fmla="*/ 0 h 27"/>
                  <a:gd name="T10" fmla="*/ 0 w 48"/>
                  <a:gd name="T11" fmla="*/ 0 h 27"/>
                  <a:gd name="T12" fmla="*/ 0 w 48"/>
                  <a:gd name="T13" fmla="*/ 0 h 27"/>
                  <a:gd name="T14" fmla="*/ 0 60000 65536"/>
                  <a:gd name="T15" fmla="*/ 0 60000 65536"/>
                  <a:gd name="T16" fmla="*/ 0 60000 65536"/>
                  <a:gd name="T17" fmla="*/ 0 60000 65536"/>
                  <a:gd name="T18" fmla="*/ 0 60000 65536"/>
                  <a:gd name="T19" fmla="*/ 0 60000 65536"/>
                  <a:gd name="T20" fmla="*/ 0 60000 65536"/>
                  <a:gd name="T21" fmla="*/ 0 w 48"/>
                  <a:gd name="T22" fmla="*/ 0 h 27"/>
                  <a:gd name="T23" fmla="*/ 48 w 4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7">
                    <a:moveTo>
                      <a:pt x="48" y="27"/>
                    </a:moveTo>
                    <a:lnTo>
                      <a:pt x="48" y="0"/>
                    </a:lnTo>
                    <a:lnTo>
                      <a:pt x="0" y="0"/>
                    </a:lnTo>
                    <a:lnTo>
                      <a:pt x="0" y="27"/>
                    </a:lnTo>
                    <a:lnTo>
                      <a:pt x="48" y="27"/>
                    </a:lnTo>
                    <a:lnTo>
                      <a:pt x="48" y="0"/>
                    </a:lnTo>
                    <a:lnTo>
                      <a:pt x="48"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18" name="Freeform 533"/>
              <p:cNvSpPr>
                <a:spLocks/>
              </p:cNvSpPr>
              <p:nvPr/>
            </p:nvSpPr>
            <p:spPr bwMode="auto">
              <a:xfrm>
                <a:off x="4755" y="2062"/>
                <a:ext cx="79" cy="10"/>
              </a:xfrm>
              <a:custGeom>
                <a:avLst/>
                <a:gdLst>
                  <a:gd name="T0" fmla="*/ 0 w 236"/>
                  <a:gd name="T1" fmla="*/ 0 h 32"/>
                  <a:gd name="T2" fmla="*/ 0 w 236"/>
                  <a:gd name="T3" fmla="*/ 0 h 32"/>
                  <a:gd name="T4" fmla="*/ 0 w 236"/>
                  <a:gd name="T5" fmla="*/ 0 h 32"/>
                  <a:gd name="T6" fmla="*/ 0 w 236"/>
                  <a:gd name="T7" fmla="*/ 0 h 32"/>
                  <a:gd name="T8" fmla="*/ 0 w 236"/>
                  <a:gd name="T9" fmla="*/ 0 h 32"/>
                  <a:gd name="T10" fmla="*/ 0 w 236"/>
                  <a:gd name="T11" fmla="*/ 0 h 32"/>
                  <a:gd name="T12" fmla="*/ 0 w 236"/>
                  <a:gd name="T13" fmla="*/ 0 h 32"/>
                  <a:gd name="T14" fmla="*/ 0 w 236"/>
                  <a:gd name="T15" fmla="*/ 0 h 32"/>
                  <a:gd name="T16" fmla="*/ 0 w 236"/>
                  <a:gd name="T17" fmla="*/ 0 h 32"/>
                  <a:gd name="T18" fmla="*/ 0 w 236"/>
                  <a:gd name="T19" fmla="*/ 0 h 32"/>
                  <a:gd name="T20" fmla="*/ 0 w 236"/>
                  <a:gd name="T21" fmla="*/ 0 h 32"/>
                  <a:gd name="T22" fmla="*/ 0 w 236"/>
                  <a:gd name="T23" fmla="*/ 0 h 32"/>
                  <a:gd name="T24" fmla="*/ 0 w 236"/>
                  <a:gd name="T25" fmla="*/ 0 h 32"/>
                  <a:gd name="T26" fmla="*/ 0 w 236"/>
                  <a:gd name="T27" fmla="*/ 0 h 32"/>
                  <a:gd name="T28" fmla="*/ 0 w 236"/>
                  <a:gd name="T29" fmla="*/ 0 h 32"/>
                  <a:gd name="T30" fmla="*/ 0 w 236"/>
                  <a:gd name="T31" fmla="*/ 0 h 32"/>
                  <a:gd name="T32" fmla="*/ 0 w 236"/>
                  <a:gd name="T33" fmla="*/ 0 h 32"/>
                  <a:gd name="T34" fmla="*/ 0 w 236"/>
                  <a:gd name="T35" fmla="*/ 0 h 32"/>
                  <a:gd name="T36" fmla="*/ 0 w 236"/>
                  <a:gd name="T37" fmla="*/ 0 h 32"/>
                  <a:gd name="T38" fmla="*/ 0 w 236"/>
                  <a:gd name="T39" fmla="*/ 0 h 32"/>
                  <a:gd name="T40" fmla="*/ 0 w 236"/>
                  <a:gd name="T41" fmla="*/ 0 h 32"/>
                  <a:gd name="T42" fmla="*/ 0 w 236"/>
                  <a:gd name="T43" fmla="*/ 0 h 32"/>
                  <a:gd name="T44" fmla="*/ 0 w 236"/>
                  <a:gd name="T45" fmla="*/ 0 h 32"/>
                  <a:gd name="T46" fmla="*/ 0 w 236"/>
                  <a:gd name="T47" fmla="*/ 0 h 32"/>
                  <a:gd name="T48" fmla="*/ 0 w 236"/>
                  <a:gd name="T49" fmla="*/ 0 h 32"/>
                  <a:gd name="T50" fmla="*/ 0 w 236"/>
                  <a:gd name="T51" fmla="*/ 0 h 32"/>
                  <a:gd name="T52" fmla="*/ 0 w 236"/>
                  <a:gd name="T53" fmla="*/ 0 h 32"/>
                  <a:gd name="T54" fmla="*/ 0 w 236"/>
                  <a:gd name="T55" fmla="*/ 0 h 32"/>
                  <a:gd name="T56" fmla="*/ 0 w 236"/>
                  <a:gd name="T57" fmla="*/ 0 h 32"/>
                  <a:gd name="T58" fmla="*/ 0 w 236"/>
                  <a:gd name="T59" fmla="*/ 0 h 32"/>
                  <a:gd name="T60" fmla="*/ 0 w 236"/>
                  <a:gd name="T61" fmla="*/ 0 h 32"/>
                  <a:gd name="T62" fmla="*/ 0 w 236"/>
                  <a:gd name="T63" fmla="*/ 0 h 32"/>
                  <a:gd name="T64" fmla="*/ 0 w 236"/>
                  <a:gd name="T65" fmla="*/ 0 h 32"/>
                  <a:gd name="T66" fmla="*/ 0 w 236"/>
                  <a:gd name="T67" fmla="*/ 0 h 32"/>
                  <a:gd name="T68" fmla="*/ 0 w 236"/>
                  <a:gd name="T69" fmla="*/ 0 h 32"/>
                  <a:gd name="T70" fmla="*/ 0 w 236"/>
                  <a:gd name="T71" fmla="*/ 0 h 32"/>
                  <a:gd name="T72" fmla="*/ 0 w 236"/>
                  <a:gd name="T73" fmla="*/ 0 h 3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6"/>
                  <a:gd name="T112" fmla="*/ 0 h 32"/>
                  <a:gd name="T113" fmla="*/ 236 w 236"/>
                  <a:gd name="T114" fmla="*/ 32 h 3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6" h="32">
                    <a:moveTo>
                      <a:pt x="0" y="25"/>
                    </a:moveTo>
                    <a:lnTo>
                      <a:pt x="0" y="25"/>
                    </a:lnTo>
                    <a:lnTo>
                      <a:pt x="15" y="25"/>
                    </a:lnTo>
                    <a:lnTo>
                      <a:pt x="29" y="27"/>
                    </a:lnTo>
                    <a:lnTo>
                      <a:pt x="44" y="27"/>
                    </a:lnTo>
                    <a:lnTo>
                      <a:pt x="58" y="27"/>
                    </a:lnTo>
                    <a:lnTo>
                      <a:pt x="73" y="27"/>
                    </a:lnTo>
                    <a:lnTo>
                      <a:pt x="88" y="28"/>
                    </a:lnTo>
                    <a:lnTo>
                      <a:pt x="103" y="28"/>
                    </a:lnTo>
                    <a:lnTo>
                      <a:pt x="118" y="30"/>
                    </a:lnTo>
                    <a:lnTo>
                      <a:pt x="131" y="30"/>
                    </a:lnTo>
                    <a:lnTo>
                      <a:pt x="147" y="30"/>
                    </a:lnTo>
                    <a:lnTo>
                      <a:pt x="161" y="31"/>
                    </a:lnTo>
                    <a:lnTo>
                      <a:pt x="176" y="31"/>
                    </a:lnTo>
                    <a:lnTo>
                      <a:pt x="191" y="31"/>
                    </a:lnTo>
                    <a:lnTo>
                      <a:pt x="206" y="31"/>
                    </a:lnTo>
                    <a:lnTo>
                      <a:pt x="221" y="32"/>
                    </a:lnTo>
                    <a:lnTo>
                      <a:pt x="236" y="32"/>
                    </a:lnTo>
                    <a:lnTo>
                      <a:pt x="236" y="5"/>
                    </a:lnTo>
                    <a:lnTo>
                      <a:pt x="221" y="5"/>
                    </a:lnTo>
                    <a:lnTo>
                      <a:pt x="206" y="5"/>
                    </a:lnTo>
                    <a:lnTo>
                      <a:pt x="191" y="5"/>
                    </a:lnTo>
                    <a:lnTo>
                      <a:pt x="177" y="5"/>
                    </a:lnTo>
                    <a:lnTo>
                      <a:pt x="162" y="4"/>
                    </a:lnTo>
                    <a:lnTo>
                      <a:pt x="147" y="4"/>
                    </a:lnTo>
                    <a:lnTo>
                      <a:pt x="133" y="4"/>
                    </a:lnTo>
                    <a:lnTo>
                      <a:pt x="118" y="2"/>
                    </a:lnTo>
                    <a:lnTo>
                      <a:pt x="104" y="2"/>
                    </a:lnTo>
                    <a:lnTo>
                      <a:pt x="89" y="1"/>
                    </a:lnTo>
                    <a:lnTo>
                      <a:pt x="74" y="1"/>
                    </a:lnTo>
                    <a:lnTo>
                      <a:pt x="59" y="1"/>
                    </a:lnTo>
                    <a:lnTo>
                      <a:pt x="44" y="0"/>
                    </a:lnTo>
                    <a:lnTo>
                      <a:pt x="29" y="0"/>
                    </a:lnTo>
                    <a:lnTo>
                      <a:pt x="15" y="0"/>
                    </a:lnTo>
                    <a:lnTo>
                      <a:pt x="0" y="0"/>
                    </a:lnTo>
                    <a:lnTo>
                      <a:pt x="0"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19" name="Freeform 534"/>
              <p:cNvSpPr>
                <a:spLocks/>
              </p:cNvSpPr>
              <p:nvPr/>
            </p:nvSpPr>
            <p:spPr bwMode="auto">
              <a:xfrm>
                <a:off x="4739" y="2062"/>
                <a:ext cx="16"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60000 65536"/>
                  <a:gd name="T15" fmla="*/ 0 60000 65536"/>
                  <a:gd name="T16" fmla="*/ 0 60000 65536"/>
                  <a:gd name="T17" fmla="*/ 0 60000 65536"/>
                  <a:gd name="T18" fmla="*/ 0 60000 65536"/>
                  <a:gd name="T19" fmla="*/ 0 60000 65536"/>
                  <a:gd name="T20" fmla="*/ 0 60000 65536"/>
                  <a:gd name="T21" fmla="*/ 0 w 48"/>
                  <a:gd name="T22" fmla="*/ 0 h 25"/>
                  <a:gd name="T23" fmla="*/ 48 w 4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5">
                    <a:moveTo>
                      <a:pt x="0" y="0"/>
                    </a:moveTo>
                    <a:lnTo>
                      <a:pt x="0" y="25"/>
                    </a:lnTo>
                    <a:lnTo>
                      <a:pt x="48" y="25"/>
                    </a:lnTo>
                    <a:lnTo>
                      <a:pt x="48" y="0"/>
                    </a:lnTo>
                    <a:lnTo>
                      <a:pt x="0" y="0"/>
                    </a:lnTo>
                    <a:lnTo>
                      <a:pt x="0" y="25"/>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20" name="Freeform 535"/>
              <p:cNvSpPr>
                <a:spLocks/>
              </p:cNvSpPr>
              <p:nvPr/>
            </p:nvSpPr>
            <p:spPr bwMode="auto">
              <a:xfrm>
                <a:off x="4820" y="2068"/>
                <a:ext cx="90" cy="3"/>
              </a:xfrm>
              <a:custGeom>
                <a:avLst/>
                <a:gdLst>
                  <a:gd name="T0" fmla="*/ 0 w 270"/>
                  <a:gd name="T1" fmla="*/ 0 h 9"/>
                  <a:gd name="T2" fmla="*/ 0 w 270"/>
                  <a:gd name="T3" fmla="*/ 0 h 9"/>
                  <a:gd name="T4" fmla="*/ 0 w 270"/>
                  <a:gd name="T5" fmla="*/ 0 h 9"/>
                  <a:gd name="T6" fmla="*/ 0 w 270"/>
                  <a:gd name="T7" fmla="*/ 0 h 9"/>
                  <a:gd name="T8" fmla="*/ 0 w 270"/>
                  <a:gd name="T9" fmla="*/ 0 h 9"/>
                  <a:gd name="T10" fmla="*/ 0 w 270"/>
                  <a:gd name="T11" fmla="*/ 0 h 9"/>
                  <a:gd name="T12" fmla="*/ 0 w 270"/>
                  <a:gd name="T13" fmla="*/ 0 h 9"/>
                  <a:gd name="T14" fmla="*/ 0 w 270"/>
                  <a:gd name="T15" fmla="*/ 0 h 9"/>
                  <a:gd name="T16" fmla="*/ 0 w 270"/>
                  <a:gd name="T17" fmla="*/ 0 h 9"/>
                  <a:gd name="T18" fmla="*/ 0 w 270"/>
                  <a:gd name="T19" fmla="*/ 0 h 9"/>
                  <a:gd name="T20" fmla="*/ 0 w 270"/>
                  <a:gd name="T21" fmla="*/ 0 h 9"/>
                  <a:gd name="T22" fmla="*/ 0 w 270"/>
                  <a:gd name="T23" fmla="*/ 0 h 9"/>
                  <a:gd name="T24" fmla="*/ 0 w 270"/>
                  <a:gd name="T25" fmla="*/ 0 h 9"/>
                  <a:gd name="T26" fmla="*/ 0 w 270"/>
                  <a:gd name="T27" fmla="*/ 0 h 9"/>
                  <a:gd name="T28" fmla="*/ 0 w 270"/>
                  <a:gd name="T29" fmla="*/ 0 h 9"/>
                  <a:gd name="T30" fmla="*/ 0 w 270"/>
                  <a:gd name="T31" fmla="*/ 0 h 9"/>
                  <a:gd name="T32" fmla="*/ 0 w 270"/>
                  <a:gd name="T33" fmla="*/ 0 h 9"/>
                  <a:gd name="T34" fmla="*/ 0 w 270"/>
                  <a:gd name="T35" fmla="*/ 0 h 9"/>
                  <a:gd name="T36" fmla="*/ 0 w 270"/>
                  <a:gd name="T37" fmla="*/ 0 h 9"/>
                  <a:gd name="T38" fmla="*/ 0 w 270"/>
                  <a:gd name="T39" fmla="*/ 0 h 9"/>
                  <a:gd name="T40" fmla="*/ 0 w 270"/>
                  <a:gd name="T41" fmla="*/ 0 h 9"/>
                  <a:gd name="T42" fmla="*/ 0 w 270"/>
                  <a:gd name="T43" fmla="*/ 0 h 9"/>
                  <a:gd name="T44" fmla="*/ 0 w 270"/>
                  <a:gd name="T45" fmla="*/ 0 h 9"/>
                  <a:gd name="T46" fmla="*/ 0 w 270"/>
                  <a:gd name="T47" fmla="*/ 0 h 9"/>
                  <a:gd name="T48" fmla="*/ 0 w 270"/>
                  <a:gd name="T49" fmla="*/ 0 h 9"/>
                  <a:gd name="T50" fmla="*/ 0 w 270"/>
                  <a:gd name="T51" fmla="*/ 0 h 9"/>
                  <a:gd name="T52" fmla="*/ 0 w 270"/>
                  <a:gd name="T53" fmla="*/ 0 h 9"/>
                  <a:gd name="T54" fmla="*/ 0 w 270"/>
                  <a:gd name="T55" fmla="*/ 0 h 9"/>
                  <a:gd name="T56" fmla="*/ 0 w 270"/>
                  <a:gd name="T57" fmla="*/ 0 h 9"/>
                  <a:gd name="T58" fmla="*/ 0 w 270"/>
                  <a:gd name="T59" fmla="*/ 0 h 9"/>
                  <a:gd name="T60" fmla="*/ 0 w 270"/>
                  <a:gd name="T61" fmla="*/ 0 h 9"/>
                  <a:gd name="T62" fmla="*/ 0 w 270"/>
                  <a:gd name="T63" fmla="*/ 0 h 9"/>
                  <a:gd name="T64" fmla="*/ 0 w 270"/>
                  <a:gd name="T65" fmla="*/ 0 h 9"/>
                  <a:gd name="T66" fmla="*/ 0 w 270"/>
                  <a:gd name="T67" fmla="*/ 0 h 9"/>
                  <a:gd name="T68" fmla="*/ 0 w 270"/>
                  <a:gd name="T69" fmla="*/ 0 h 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70"/>
                  <a:gd name="T106" fmla="*/ 0 h 9"/>
                  <a:gd name="T107" fmla="*/ 270 w 270"/>
                  <a:gd name="T108" fmla="*/ 9 h 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70" h="9">
                    <a:moveTo>
                      <a:pt x="0" y="0"/>
                    </a:moveTo>
                    <a:lnTo>
                      <a:pt x="15" y="1"/>
                    </a:lnTo>
                    <a:lnTo>
                      <a:pt x="28" y="2"/>
                    </a:lnTo>
                    <a:lnTo>
                      <a:pt x="43" y="2"/>
                    </a:lnTo>
                    <a:lnTo>
                      <a:pt x="57" y="4"/>
                    </a:lnTo>
                    <a:lnTo>
                      <a:pt x="70" y="4"/>
                    </a:lnTo>
                    <a:lnTo>
                      <a:pt x="85" y="4"/>
                    </a:lnTo>
                    <a:lnTo>
                      <a:pt x="99" y="5"/>
                    </a:lnTo>
                    <a:lnTo>
                      <a:pt x="112" y="5"/>
                    </a:lnTo>
                    <a:lnTo>
                      <a:pt x="126" y="5"/>
                    </a:lnTo>
                    <a:lnTo>
                      <a:pt x="140" y="5"/>
                    </a:lnTo>
                    <a:lnTo>
                      <a:pt x="153" y="5"/>
                    </a:lnTo>
                    <a:lnTo>
                      <a:pt x="168" y="6"/>
                    </a:lnTo>
                    <a:lnTo>
                      <a:pt x="182" y="6"/>
                    </a:lnTo>
                    <a:lnTo>
                      <a:pt x="195" y="8"/>
                    </a:lnTo>
                    <a:lnTo>
                      <a:pt x="209" y="8"/>
                    </a:lnTo>
                    <a:lnTo>
                      <a:pt x="222" y="9"/>
                    </a:lnTo>
                    <a:lnTo>
                      <a:pt x="270" y="9"/>
                    </a:lnTo>
                    <a:lnTo>
                      <a:pt x="256" y="8"/>
                    </a:lnTo>
                    <a:lnTo>
                      <a:pt x="243" y="8"/>
                    </a:lnTo>
                    <a:lnTo>
                      <a:pt x="229" y="6"/>
                    </a:lnTo>
                    <a:lnTo>
                      <a:pt x="214" y="6"/>
                    </a:lnTo>
                    <a:lnTo>
                      <a:pt x="201" y="5"/>
                    </a:lnTo>
                    <a:lnTo>
                      <a:pt x="187" y="5"/>
                    </a:lnTo>
                    <a:lnTo>
                      <a:pt x="173" y="5"/>
                    </a:lnTo>
                    <a:lnTo>
                      <a:pt x="160" y="5"/>
                    </a:lnTo>
                    <a:lnTo>
                      <a:pt x="145" y="5"/>
                    </a:lnTo>
                    <a:lnTo>
                      <a:pt x="131" y="4"/>
                    </a:lnTo>
                    <a:lnTo>
                      <a:pt x="118" y="4"/>
                    </a:lnTo>
                    <a:lnTo>
                      <a:pt x="104" y="4"/>
                    </a:lnTo>
                    <a:lnTo>
                      <a:pt x="89" y="2"/>
                    </a:lnTo>
                    <a:lnTo>
                      <a:pt x="76" y="2"/>
                    </a:lnTo>
                    <a:lnTo>
                      <a:pt x="62" y="1"/>
                    </a:lnTo>
                    <a:lnTo>
                      <a:pt x="47"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21" name="Freeform 536"/>
              <p:cNvSpPr>
                <a:spLocks/>
              </p:cNvSpPr>
              <p:nvPr/>
            </p:nvSpPr>
            <p:spPr bwMode="auto">
              <a:xfrm>
                <a:off x="4820" y="2063"/>
                <a:ext cx="75" cy="13"/>
              </a:xfrm>
              <a:custGeom>
                <a:avLst/>
                <a:gdLst>
                  <a:gd name="T0" fmla="*/ 0 w 225"/>
                  <a:gd name="T1" fmla="*/ 0 h 37"/>
                  <a:gd name="T2" fmla="*/ 0 w 225"/>
                  <a:gd name="T3" fmla="*/ 0 h 37"/>
                  <a:gd name="T4" fmla="*/ 0 w 225"/>
                  <a:gd name="T5" fmla="*/ 0 h 37"/>
                  <a:gd name="T6" fmla="*/ 0 w 225"/>
                  <a:gd name="T7" fmla="*/ 0 h 37"/>
                  <a:gd name="T8" fmla="*/ 0 w 225"/>
                  <a:gd name="T9" fmla="*/ 0 h 37"/>
                  <a:gd name="T10" fmla="*/ 0 w 225"/>
                  <a:gd name="T11" fmla="*/ 0 h 37"/>
                  <a:gd name="T12" fmla="*/ 0 w 225"/>
                  <a:gd name="T13" fmla="*/ 0 h 37"/>
                  <a:gd name="T14" fmla="*/ 0 w 225"/>
                  <a:gd name="T15" fmla="*/ 0 h 37"/>
                  <a:gd name="T16" fmla="*/ 0 w 225"/>
                  <a:gd name="T17" fmla="*/ 0 h 37"/>
                  <a:gd name="T18" fmla="*/ 0 w 225"/>
                  <a:gd name="T19" fmla="*/ 0 h 37"/>
                  <a:gd name="T20" fmla="*/ 0 w 225"/>
                  <a:gd name="T21" fmla="*/ 0 h 37"/>
                  <a:gd name="T22" fmla="*/ 0 w 225"/>
                  <a:gd name="T23" fmla="*/ 0 h 37"/>
                  <a:gd name="T24" fmla="*/ 0 w 225"/>
                  <a:gd name="T25" fmla="*/ 0 h 37"/>
                  <a:gd name="T26" fmla="*/ 0 w 225"/>
                  <a:gd name="T27" fmla="*/ 0 h 37"/>
                  <a:gd name="T28" fmla="*/ 0 w 225"/>
                  <a:gd name="T29" fmla="*/ 0 h 37"/>
                  <a:gd name="T30" fmla="*/ 0 w 225"/>
                  <a:gd name="T31" fmla="*/ 0 h 37"/>
                  <a:gd name="T32" fmla="*/ 0 w 225"/>
                  <a:gd name="T33" fmla="*/ 0 h 37"/>
                  <a:gd name="T34" fmla="*/ 0 w 225"/>
                  <a:gd name="T35" fmla="*/ 0 h 37"/>
                  <a:gd name="T36" fmla="*/ 0 w 225"/>
                  <a:gd name="T37" fmla="*/ 0 h 37"/>
                  <a:gd name="T38" fmla="*/ 0 w 225"/>
                  <a:gd name="T39" fmla="*/ 0 h 37"/>
                  <a:gd name="T40" fmla="*/ 0 w 225"/>
                  <a:gd name="T41" fmla="*/ 0 h 37"/>
                  <a:gd name="T42" fmla="*/ 0 w 225"/>
                  <a:gd name="T43" fmla="*/ 0 h 37"/>
                  <a:gd name="T44" fmla="*/ 0 w 225"/>
                  <a:gd name="T45" fmla="*/ 0 h 37"/>
                  <a:gd name="T46" fmla="*/ 0 w 225"/>
                  <a:gd name="T47" fmla="*/ 0 h 37"/>
                  <a:gd name="T48" fmla="*/ 0 w 225"/>
                  <a:gd name="T49" fmla="*/ 0 h 37"/>
                  <a:gd name="T50" fmla="*/ 0 w 225"/>
                  <a:gd name="T51" fmla="*/ 0 h 37"/>
                  <a:gd name="T52" fmla="*/ 0 w 225"/>
                  <a:gd name="T53" fmla="*/ 0 h 37"/>
                  <a:gd name="T54" fmla="*/ 0 w 225"/>
                  <a:gd name="T55" fmla="*/ 0 h 37"/>
                  <a:gd name="T56" fmla="*/ 0 w 225"/>
                  <a:gd name="T57" fmla="*/ 0 h 37"/>
                  <a:gd name="T58" fmla="*/ 0 w 225"/>
                  <a:gd name="T59" fmla="*/ 0 h 37"/>
                  <a:gd name="T60" fmla="*/ 0 w 225"/>
                  <a:gd name="T61" fmla="*/ 0 h 37"/>
                  <a:gd name="T62" fmla="*/ 0 w 225"/>
                  <a:gd name="T63" fmla="*/ 0 h 37"/>
                  <a:gd name="T64" fmla="*/ 0 w 225"/>
                  <a:gd name="T65" fmla="*/ 0 h 37"/>
                  <a:gd name="T66" fmla="*/ 0 w 225"/>
                  <a:gd name="T67" fmla="*/ 0 h 37"/>
                  <a:gd name="T68" fmla="*/ 0 w 225"/>
                  <a:gd name="T69" fmla="*/ 0 h 37"/>
                  <a:gd name="T70" fmla="*/ 0 w 225"/>
                  <a:gd name="T71" fmla="*/ 0 h 37"/>
                  <a:gd name="T72" fmla="*/ 0 w 225"/>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5"/>
                  <a:gd name="T112" fmla="*/ 0 h 37"/>
                  <a:gd name="T113" fmla="*/ 225 w 225"/>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5" h="37">
                    <a:moveTo>
                      <a:pt x="223" y="11"/>
                    </a:moveTo>
                    <a:lnTo>
                      <a:pt x="225" y="11"/>
                    </a:lnTo>
                    <a:lnTo>
                      <a:pt x="211" y="10"/>
                    </a:lnTo>
                    <a:lnTo>
                      <a:pt x="198" y="8"/>
                    </a:lnTo>
                    <a:lnTo>
                      <a:pt x="183" y="7"/>
                    </a:lnTo>
                    <a:lnTo>
                      <a:pt x="169" y="7"/>
                    </a:lnTo>
                    <a:lnTo>
                      <a:pt x="155" y="7"/>
                    </a:lnTo>
                    <a:lnTo>
                      <a:pt x="141" y="6"/>
                    </a:lnTo>
                    <a:lnTo>
                      <a:pt x="127" y="6"/>
                    </a:lnTo>
                    <a:lnTo>
                      <a:pt x="113" y="6"/>
                    </a:lnTo>
                    <a:lnTo>
                      <a:pt x="100" y="6"/>
                    </a:lnTo>
                    <a:lnTo>
                      <a:pt x="86" y="6"/>
                    </a:lnTo>
                    <a:lnTo>
                      <a:pt x="73" y="4"/>
                    </a:lnTo>
                    <a:lnTo>
                      <a:pt x="58" y="4"/>
                    </a:lnTo>
                    <a:lnTo>
                      <a:pt x="44" y="4"/>
                    </a:lnTo>
                    <a:lnTo>
                      <a:pt x="31" y="3"/>
                    </a:lnTo>
                    <a:lnTo>
                      <a:pt x="16" y="2"/>
                    </a:lnTo>
                    <a:lnTo>
                      <a:pt x="2" y="0"/>
                    </a:lnTo>
                    <a:lnTo>
                      <a:pt x="0" y="27"/>
                    </a:lnTo>
                    <a:lnTo>
                      <a:pt x="14" y="29"/>
                    </a:lnTo>
                    <a:lnTo>
                      <a:pt x="29" y="29"/>
                    </a:lnTo>
                    <a:lnTo>
                      <a:pt x="43" y="30"/>
                    </a:lnTo>
                    <a:lnTo>
                      <a:pt x="58" y="30"/>
                    </a:lnTo>
                    <a:lnTo>
                      <a:pt x="71" y="31"/>
                    </a:lnTo>
                    <a:lnTo>
                      <a:pt x="85" y="31"/>
                    </a:lnTo>
                    <a:lnTo>
                      <a:pt x="100" y="31"/>
                    </a:lnTo>
                    <a:lnTo>
                      <a:pt x="113" y="31"/>
                    </a:lnTo>
                    <a:lnTo>
                      <a:pt x="127" y="33"/>
                    </a:lnTo>
                    <a:lnTo>
                      <a:pt x="141" y="33"/>
                    </a:lnTo>
                    <a:lnTo>
                      <a:pt x="154" y="33"/>
                    </a:lnTo>
                    <a:lnTo>
                      <a:pt x="168" y="33"/>
                    </a:lnTo>
                    <a:lnTo>
                      <a:pt x="181" y="34"/>
                    </a:lnTo>
                    <a:lnTo>
                      <a:pt x="195" y="34"/>
                    </a:lnTo>
                    <a:lnTo>
                      <a:pt x="210" y="35"/>
                    </a:lnTo>
                    <a:lnTo>
                      <a:pt x="223" y="37"/>
                    </a:lnTo>
                    <a:lnTo>
                      <a:pt x="223" y="1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22" name="Freeform 537"/>
              <p:cNvSpPr>
                <a:spLocks/>
              </p:cNvSpPr>
              <p:nvPr/>
            </p:nvSpPr>
            <p:spPr bwMode="auto">
              <a:xfrm>
                <a:off x="4894" y="2067"/>
                <a:ext cx="16" cy="9"/>
              </a:xfrm>
              <a:custGeom>
                <a:avLst/>
                <a:gdLst>
                  <a:gd name="T0" fmla="*/ 0 w 49"/>
                  <a:gd name="T1" fmla="*/ 0 h 26"/>
                  <a:gd name="T2" fmla="*/ 0 w 49"/>
                  <a:gd name="T3" fmla="*/ 0 h 26"/>
                  <a:gd name="T4" fmla="*/ 0 w 49"/>
                  <a:gd name="T5" fmla="*/ 0 h 26"/>
                  <a:gd name="T6" fmla="*/ 0 w 49"/>
                  <a:gd name="T7" fmla="*/ 0 h 26"/>
                  <a:gd name="T8" fmla="*/ 0 w 49"/>
                  <a:gd name="T9" fmla="*/ 0 h 26"/>
                  <a:gd name="T10" fmla="*/ 0 w 49"/>
                  <a:gd name="T11" fmla="*/ 0 h 26"/>
                  <a:gd name="T12" fmla="*/ 0 w 49"/>
                  <a:gd name="T13" fmla="*/ 0 h 26"/>
                  <a:gd name="T14" fmla="*/ 0 60000 65536"/>
                  <a:gd name="T15" fmla="*/ 0 60000 65536"/>
                  <a:gd name="T16" fmla="*/ 0 60000 65536"/>
                  <a:gd name="T17" fmla="*/ 0 60000 65536"/>
                  <a:gd name="T18" fmla="*/ 0 60000 65536"/>
                  <a:gd name="T19" fmla="*/ 0 60000 65536"/>
                  <a:gd name="T20" fmla="*/ 0 60000 65536"/>
                  <a:gd name="T21" fmla="*/ 0 w 49"/>
                  <a:gd name="T22" fmla="*/ 0 h 26"/>
                  <a:gd name="T23" fmla="*/ 49 w 4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26">
                    <a:moveTo>
                      <a:pt x="46" y="26"/>
                    </a:moveTo>
                    <a:lnTo>
                      <a:pt x="48" y="0"/>
                    </a:lnTo>
                    <a:lnTo>
                      <a:pt x="0" y="0"/>
                    </a:lnTo>
                    <a:lnTo>
                      <a:pt x="0" y="26"/>
                    </a:lnTo>
                    <a:lnTo>
                      <a:pt x="48" y="26"/>
                    </a:lnTo>
                    <a:lnTo>
                      <a:pt x="49" y="0"/>
                    </a:lnTo>
                    <a:lnTo>
                      <a:pt x="46"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23" name="Freeform 538"/>
              <p:cNvSpPr>
                <a:spLocks/>
              </p:cNvSpPr>
              <p:nvPr/>
            </p:nvSpPr>
            <p:spPr bwMode="auto">
              <a:xfrm>
                <a:off x="4835" y="2063"/>
                <a:ext cx="75" cy="13"/>
              </a:xfrm>
              <a:custGeom>
                <a:avLst/>
                <a:gdLst>
                  <a:gd name="T0" fmla="*/ 0 w 225"/>
                  <a:gd name="T1" fmla="*/ 0 h 37"/>
                  <a:gd name="T2" fmla="*/ 0 w 225"/>
                  <a:gd name="T3" fmla="*/ 0 h 37"/>
                  <a:gd name="T4" fmla="*/ 0 w 225"/>
                  <a:gd name="T5" fmla="*/ 0 h 37"/>
                  <a:gd name="T6" fmla="*/ 0 w 225"/>
                  <a:gd name="T7" fmla="*/ 0 h 37"/>
                  <a:gd name="T8" fmla="*/ 0 w 225"/>
                  <a:gd name="T9" fmla="*/ 0 h 37"/>
                  <a:gd name="T10" fmla="*/ 0 w 225"/>
                  <a:gd name="T11" fmla="*/ 0 h 37"/>
                  <a:gd name="T12" fmla="*/ 0 w 225"/>
                  <a:gd name="T13" fmla="*/ 0 h 37"/>
                  <a:gd name="T14" fmla="*/ 0 w 225"/>
                  <a:gd name="T15" fmla="*/ 0 h 37"/>
                  <a:gd name="T16" fmla="*/ 0 w 225"/>
                  <a:gd name="T17" fmla="*/ 0 h 37"/>
                  <a:gd name="T18" fmla="*/ 0 w 225"/>
                  <a:gd name="T19" fmla="*/ 0 h 37"/>
                  <a:gd name="T20" fmla="*/ 0 w 225"/>
                  <a:gd name="T21" fmla="*/ 0 h 37"/>
                  <a:gd name="T22" fmla="*/ 0 w 225"/>
                  <a:gd name="T23" fmla="*/ 0 h 37"/>
                  <a:gd name="T24" fmla="*/ 0 w 225"/>
                  <a:gd name="T25" fmla="*/ 0 h 37"/>
                  <a:gd name="T26" fmla="*/ 0 w 225"/>
                  <a:gd name="T27" fmla="*/ 0 h 37"/>
                  <a:gd name="T28" fmla="*/ 0 w 225"/>
                  <a:gd name="T29" fmla="*/ 0 h 37"/>
                  <a:gd name="T30" fmla="*/ 0 w 225"/>
                  <a:gd name="T31" fmla="*/ 0 h 37"/>
                  <a:gd name="T32" fmla="*/ 0 w 225"/>
                  <a:gd name="T33" fmla="*/ 0 h 37"/>
                  <a:gd name="T34" fmla="*/ 0 w 225"/>
                  <a:gd name="T35" fmla="*/ 0 h 37"/>
                  <a:gd name="T36" fmla="*/ 0 w 225"/>
                  <a:gd name="T37" fmla="*/ 0 h 37"/>
                  <a:gd name="T38" fmla="*/ 0 w 225"/>
                  <a:gd name="T39" fmla="*/ 0 h 37"/>
                  <a:gd name="T40" fmla="*/ 0 w 225"/>
                  <a:gd name="T41" fmla="*/ 0 h 37"/>
                  <a:gd name="T42" fmla="*/ 0 w 225"/>
                  <a:gd name="T43" fmla="*/ 0 h 37"/>
                  <a:gd name="T44" fmla="*/ 0 w 225"/>
                  <a:gd name="T45" fmla="*/ 0 h 37"/>
                  <a:gd name="T46" fmla="*/ 0 w 225"/>
                  <a:gd name="T47" fmla="*/ 0 h 37"/>
                  <a:gd name="T48" fmla="*/ 0 w 225"/>
                  <a:gd name="T49" fmla="*/ 0 h 37"/>
                  <a:gd name="T50" fmla="*/ 0 w 225"/>
                  <a:gd name="T51" fmla="*/ 0 h 37"/>
                  <a:gd name="T52" fmla="*/ 0 w 225"/>
                  <a:gd name="T53" fmla="*/ 0 h 37"/>
                  <a:gd name="T54" fmla="*/ 0 w 225"/>
                  <a:gd name="T55" fmla="*/ 0 h 37"/>
                  <a:gd name="T56" fmla="*/ 0 w 225"/>
                  <a:gd name="T57" fmla="*/ 0 h 37"/>
                  <a:gd name="T58" fmla="*/ 0 w 225"/>
                  <a:gd name="T59" fmla="*/ 0 h 37"/>
                  <a:gd name="T60" fmla="*/ 0 w 225"/>
                  <a:gd name="T61" fmla="*/ 0 h 37"/>
                  <a:gd name="T62" fmla="*/ 0 w 225"/>
                  <a:gd name="T63" fmla="*/ 0 h 37"/>
                  <a:gd name="T64" fmla="*/ 0 w 225"/>
                  <a:gd name="T65" fmla="*/ 0 h 37"/>
                  <a:gd name="T66" fmla="*/ 0 w 225"/>
                  <a:gd name="T67" fmla="*/ 0 h 37"/>
                  <a:gd name="T68" fmla="*/ 0 w 225"/>
                  <a:gd name="T69" fmla="*/ 0 h 37"/>
                  <a:gd name="T70" fmla="*/ 0 w 225"/>
                  <a:gd name="T71" fmla="*/ 0 h 37"/>
                  <a:gd name="T72" fmla="*/ 0 w 225"/>
                  <a:gd name="T73" fmla="*/ 0 h 3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25"/>
                  <a:gd name="T112" fmla="*/ 0 h 37"/>
                  <a:gd name="T113" fmla="*/ 225 w 225"/>
                  <a:gd name="T114" fmla="*/ 37 h 3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25" h="37">
                    <a:moveTo>
                      <a:pt x="1" y="27"/>
                    </a:moveTo>
                    <a:lnTo>
                      <a:pt x="0" y="27"/>
                    </a:lnTo>
                    <a:lnTo>
                      <a:pt x="15" y="29"/>
                    </a:lnTo>
                    <a:lnTo>
                      <a:pt x="28" y="29"/>
                    </a:lnTo>
                    <a:lnTo>
                      <a:pt x="43" y="30"/>
                    </a:lnTo>
                    <a:lnTo>
                      <a:pt x="57" y="30"/>
                    </a:lnTo>
                    <a:lnTo>
                      <a:pt x="72" y="31"/>
                    </a:lnTo>
                    <a:lnTo>
                      <a:pt x="85" y="31"/>
                    </a:lnTo>
                    <a:lnTo>
                      <a:pt x="99" y="31"/>
                    </a:lnTo>
                    <a:lnTo>
                      <a:pt x="114" y="31"/>
                    </a:lnTo>
                    <a:lnTo>
                      <a:pt x="127" y="33"/>
                    </a:lnTo>
                    <a:lnTo>
                      <a:pt x="141" y="33"/>
                    </a:lnTo>
                    <a:lnTo>
                      <a:pt x="155" y="33"/>
                    </a:lnTo>
                    <a:lnTo>
                      <a:pt x="168" y="33"/>
                    </a:lnTo>
                    <a:lnTo>
                      <a:pt x="182" y="34"/>
                    </a:lnTo>
                    <a:lnTo>
                      <a:pt x="195" y="34"/>
                    </a:lnTo>
                    <a:lnTo>
                      <a:pt x="209" y="35"/>
                    </a:lnTo>
                    <a:lnTo>
                      <a:pt x="222" y="37"/>
                    </a:lnTo>
                    <a:lnTo>
                      <a:pt x="225" y="11"/>
                    </a:lnTo>
                    <a:lnTo>
                      <a:pt x="212" y="10"/>
                    </a:lnTo>
                    <a:lnTo>
                      <a:pt x="197" y="8"/>
                    </a:lnTo>
                    <a:lnTo>
                      <a:pt x="183" y="7"/>
                    </a:lnTo>
                    <a:lnTo>
                      <a:pt x="169" y="7"/>
                    </a:lnTo>
                    <a:lnTo>
                      <a:pt x="155" y="7"/>
                    </a:lnTo>
                    <a:lnTo>
                      <a:pt x="141" y="6"/>
                    </a:lnTo>
                    <a:lnTo>
                      <a:pt x="127" y="6"/>
                    </a:lnTo>
                    <a:lnTo>
                      <a:pt x="114" y="6"/>
                    </a:lnTo>
                    <a:lnTo>
                      <a:pt x="99" y="6"/>
                    </a:lnTo>
                    <a:lnTo>
                      <a:pt x="87" y="6"/>
                    </a:lnTo>
                    <a:lnTo>
                      <a:pt x="72" y="4"/>
                    </a:lnTo>
                    <a:lnTo>
                      <a:pt x="58" y="4"/>
                    </a:lnTo>
                    <a:lnTo>
                      <a:pt x="45" y="4"/>
                    </a:lnTo>
                    <a:lnTo>
                      <a:pt x="31" y="3"/>
                    </a:lnTo>
                    <a:lnTo>
                      <a:pt x="16" y="2"/>
                    </a:lnTo>
                    <a:lnTo>
                      <a:pt x="3" y="0"/>
                    </a:lnTo>
                    <a:lnTo>
                      <a:pt x="1" y="0"/>
                    </a:lnTo>
                    <a:lnTo>
                      <a:pt x="1"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24" name="Freeform 539"/>
              <p:cNvSpPr>
                <a:spLocks/>
              </p:cNvSpPr>
              <p:nvPr/>
            </p:nvSpPr>
            <p:spPr bwMode="auto">
              <a:xfrm>
                <a:off x="4820" y="2063"/>
                <a:ext cx="16" cy="9"/>
              </a:xfrm>
              <a:custGeom>
                <a:avLst/>
                <a:gdLst>
                  <a:gd name="T0" fmla="*/ 0 w 48"/>
                  <a:gd name="T1" fmla="*/ 0 h 27"/>
                  <a:gd name="T2" fmla="*/ 0 w 48"/>
                  <a:gd name="T3" fmla="*/ 0 h 27"/>
                  <a:gd name="T4" fmla="*/ 0 w 48"/>
                  <a:gd name="T5" fmla="*/ 0 h 27"/>
                  <a:gd name="T6" fmla="*/ 0 w 48"/>
                  <a:gd name="T7" fmla="*/ 0 h 27"/>
                  <a:gd name="T8" fmla="*/ 0 w 48"/>
                  <a:gd name="T9" fmla="*/ 0 h 27"/>
                  <a:gd name="T10" fmla="*/ 0 w 48"/>
                  <a:gd name="T11" fmla="*/ 0 h 27"/>
                  <a:gd name="T12" fmla="*/ 0 w 48"/>
                  <a:gd name="T13" fmla="*/ 0 h 27"/>
                  <a:gd name="T14" fmla="*/ 0 60000 65536"/>
                  <a:gd name="T15" fmla="*/ 0 60000 65536"/>
                  <a:gd name="T16" fmla="*/ 0 60000 65536"/>
                  <a:gd name="T17" fmla="*/ 0 60000 65536"/>
                  <a:gd name="T18" fmla="*/ 0 60000 65536"/>
                  <a:gd name="T19" fmla="*/ 0 60000 65536"/>
                  <a:gd name="T20" fmla="*/ 0 60000 65536"/>
                  <a:gd name="T21" fmla="*/ 0 w 48"/>
                  <a:gd name="T22" fmla="*/ 0 h 27"/>
                  <a:gd name="T23" fmla="*/ 48 w 4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7">
                    <a:moveTo>
                      <a:pt x="2" y="0"/>
                    </a:moveTo>
                    <a:lnTo>
                      <a:pt x="1" y="27"/>
                    </a:lnTo>
                    <a:lnTo>
                      <a:pt x="48" y="27"/>
                    </a:lnTo>
                    <a:lnTo>
                      <a:pt x="48" y="0"/>
                    </a:lnTo>
                    <a:lnTo>
                      <a:pt x="1" y="0"/>
                    </a:lnTo>
                    <a:lnTo>
                      <a:pt x="0" y="27"/>
                    </a:lnTo>
                    <a:lnTo>
                      <a:pt x="2"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25" name="Freeform 540"/>
              <p:cNvSpPr>
                <a:spLocks/>
              </p:cNvSpPr>
              <p:nvPr/>
            </p:nvSpPr>
            <p:spPr bwMode="auto">
              <a:xfrm>
                <a:off x="4894" y="2071"/>
                <a:ext cx="19" cy="1"/>
              </a:xfrm>
              <a:custGeom>
                <a:avLst/>
                <a:gdLst>
                  <a:gd name="T0" fmla="*/ 0 w 57"/>
                  <a:gd name="T1" fmla="*/ 0 h 2"/>
                  <a:gd name="T2" fmla="*/ 0 w 57"/>
                  <a:gd name="T3" fmla="*/ 1 h 2"/>
                  <a:gd name="T4" fmla="*/ 0 w 57"/>
                  <a:gd name="T5" fmla="*/ 1 h 2"/>
                  <a:gd name="T6" fmla="*/ 0 w 57"/>
                  <a:gd name="T7" fmla="*/ 1 h 2"/>
                  <a:gd name="T8" fmla="*/ 0 w 57"/>
                  <a:gd name="T9" fmla="*/ 1 h 2"/>
                  <a:gd name="T10" fmla="*/ 0 w 57"/>
                  <a:gd name="T11" fmla="*/ 1 h 2"/>
                  <a:gd name="T12" fmla="*/ 0 w 57"/>
                  <a:gd name="T13" fmla="*/ 1 h 2"/>
                  <a:gd name="T14" fmla="*/ 0 w 57"/>
                  <a:gd name="T15" fmla="*/ 1 h 2"/>
                  <a:gd name="T16" fmla="*/ 0 w 57"/>
                  <a:gd name="T17" fmla="*/ 1 h 2"/>
                  <a:gd name="T18" fmla="*/ 0 w 57"/>
                  <a:gd name="T19" fmla="*/ 0 h 2"/>
                  <a:gd name="T20" fmla="*/ 0 w 57"/>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2"/>
                  <a:gd name="T35" fmla="*/ 57 w 57"/>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2">
                    <a:moveTo>
                      <a:pt x="0" y="0"/>
                    </a:moveTo>
                    <a:lnTo>
                      <a:pt x="3" y="2"/>
                    </a:lnTo>
                    <a:lnTo>
                      <a:pt x="4" y="2"/>
                    </a:lnTo>
                    <a:lnTo>
                      <a:pt x="7" y="2"/>
                    </a:lnTo>
                    <a:lnTo>
                      <a:pt x="10" y="2"/>
                    </a:lnTo>
                    <a:lnTo>
                      <a:pt x="57" y="2"/>
                    </a:lnTo>
                    <a:lnTo>
                      <a:pt x="55" y="2"/>
                    </a:lnTo>
                    <a:lnTo>
                      <a:pt x="52" y="2"/>
                    </a:lnTo>
                    <a:lnTo>
                      <a:pt x="50" y="2"/>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26" name="Freeform 541"/>
              <p:cNvSpPr>
                <a:spLocks/>
              </p:cNvSpPr>
              <p:nvPr/>
            </p:nvSpPr>
            <p:spPr bwMode="auto">
              <a:xfrm>
                <a:off x="4894" y="2067"/>
                <a:ext cx="3" cy="9"/>
              </a:xfrm>
              <a:custGeom>
                <a:avLst/>
                <a:gdLst>
                  <a:gd name="T0" fmla="*/ 0 w 11"/>
                  <a:gd name="T1" fmla="*/ 0 h 26"/>
                  <a:gd name="T2" fmla="*/ 0 w 11"/>
                  <a:gd name="T3" fmla="*/ 0 h 26"/>
                  <a:gd name="T4" fmla="*/ 0 w 11"/>
                  <a:gd name="T5" fmla="*/ 0 h 26"/>
                  <a:gd name="T6" fmla="*/ 0 w 11"/>
                  <a:gd name="T7" fmla="*/ 0 h 26"/>
                  <a:gd name="T8" fmla="*/ 0 w 11"/>
                  <a:gd name="T9" fmla="*/ 0 h 26"/>
                  <a:gd name="T10" fmla="*/ 0 w 11"/>
                  <a:gd name="T11" fmla="*/ 0 h 26"/>
                  <a:gd name="T12" fmla="*/ 0 w 11"/>
                  <a:gd name="T13" fmla="*/ 0 h 26"/>
                  <a:gd name="T14" fmla="*/ 0 w 11"/>
                  <a:gd name="T15" fmla="*/ 0 h 26"/>
                  <a:gd name="T16" fmla="*/ 0 w 11"/>
                  <a:gd name="T17" fmla="*/ 0 h 26"/>
                  <a:gd name="T18" fmla="*/ 0 w 11"/>
                  <a:gd name="T19" fmla="*/ 0 h 26"/>
                  <a:gd name="T20" fmla="*/ 0 w 11"/>
                  <a:gd name="T21" fmla="*/ 0 h 26"/>
                  <a:gd name="T22" fmla="*/ 0 w 11"/>
                  <a:gd name="T23" fmla="*/ 0 h 26"/>
                  <a:gd name="T24" fmla="*/ 0 w 11"/>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6"/>
                  <a:gd name="T41" fmla="*/ 11 w 11"/>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6">
                    <a:moveTo>
                      <a:pt x="11" y="0"/>
                    </a:moveTo>
                    <a:lnTo>
                      <a:pt x="11" y="0"/>
                    </a:lnTo>
                    <a:lnTo>
                      <a:pt x="8" y="0"/>
                    </a:lnTo>
                    <a:lnTo>
                      <a:pt x="5" y="0"/>
                    </a:lnTo>
                    <a:lnTo>
                      <a:pt x="4" y="0"/>
                    </a:lnTo>
                    <a:lnTo>
                      <a:pt x="0" y="26"/>
                    </a:lnTo>
                    <a:lnTo>
                      <a:pt x="3" y="26"/>
                    </a:lnTo>
                    <a:lnTo>
                      <a:pt x="5" y="26"/>
                    </a:lnTo>
                    <a:lnTo>
                      <a:pt x="8" y="26"/>
                    </a:lnTo>
                    <a:lnTo>
                      <a:pt x="11" y="26"/>
                    </a:lnTo>
                    <a:lnTo>
                      <a:pt x="11"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27" name="Freeform 542"/>
              <p:cNvSpPr>
                <a:spLocks/>
              </p:cNvSpPr>
              <p:nvPr/>
            </p:nvSpPr>
            <p:spPr bwMode="auto">
              <a:xfrm>
                <a:off x="4897" y="2067"/>
                <a:ext cx="16" cy="9"/>
              </a:xfrm>
              <a:custGeom>
                <a:avLst/>
                <a:gdLst>
                  <a:gd name="T0" fmla="*/ 0 w 47"/>
                  <a:gd name="T1" fmla="*/ 0 h 26"/>
                  <a:gd name="T2" fmla="*/ 0 w 47"/>
                  <a:gd name="T3" fmla="*/ 0 h 26"/>
                  <a:gd name="T4" fmla="*/ 0 w 47"/>
                  <a:gd name="T5" fmla="*/ 0 h 26"/>
                  <a:gd name="T6" fmla="*/ 0 w 47"/>
                  <a:gd name="T7" fmla="*/ 0 h 26"/>
                  <a:gd name="T8" fmla="*/ 0 w 47"/>
                  <a:gd name="T9" fmla="*/ 0 h 26"/>
                  <a:gd name="T10" fmla="*/ 0 w 47"/>
                  <a:gd name="T11" fmla="*/ 0 h 26"/>
                  <a:gd name="T12" fmla="*/ 0 w 47"/>
                  <a:gd name="T13" fmla="*/ 0 h 26"/>
                  <a:gd name="T14" fmla="*/ 0 60000 65536"/>
                  <a:gd name="T15" fmla="*/ 0 60000 65536"/>
                  <a:gd name="T16" fmla="*/ 0 60000 65536"/>
                  <a:gd name="T17" fmla="*/ 0 60000 65536"/>
                  <a:gd name="T18" fmla="*/ 0 60000 65536"/>
                  <a:gd name="T19" fmla="*/ 0 60000 65536"/>
                  <a:gd name="T20" fmla="*/ 0 60000 65536"/>
                  <a:gd name="T21" fmla="*/ 0 w 47"/>
                  <a:gd name="T22" fmla="*/ 0 h 26"/>
                  <a:gd name="T23" fmla="*/ 47 w 47"/>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6">
                    <a:moveTo>
                      <a:pt x="47" y="26"/>
                    </a:moveTo>
                    <a:lnTo>
                      <a:pt x="47" y="0"/>
                    </a:lnTo>
                    <a:lnTo>
                      <a:pt x="0" y="0"/>
                    </a:lnTo>
                    <a:lnTo>
                      <a:pt x="0" y="26"/>
                    </a:lnTo>
                    <a:lnTo>
                      <a:pt x="47" y="26"/>
                    </a:lnTo>
                    <a:lnTo>
                      <a:pt x="47" y="0"/>
                    </a:lnTo>
                    <a:lnTo>
                      <a:pt x="47"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28" name="Freeform 543"/>
              <p:cNvSpPr>
                <a:spLocks/>
              </p:cNvSpPr>
              <p:nvPr/>
            </p:nvSpPr>
            <p:spPr bwMode="auto">
              <a:xfrm>
                <a:off x="4909" y="2067"/>
                <a:ext cx="4" cy="9"/>
              </a:xfrm>
              <a:custGeom>
                <a:avLst/>
                <a:gdLst>
                  <a:gd name="T0" fmla="*/ 0 w 11"/>
                  <a:gd name="T1" fmla="*/ 0 h 26"/>
                  <a:gd name="T2" fmla="*/ 0 w 11"/>
                  <a:gd name="T3" fmla="*/ 0 h 26"/>
                  <a:gd name="T4" fmla="*/ 0 w 11"/>
                  <a:gd name="T5" fmla="*/ 0 h 26"/>
                  <a:gd name="T6" fmla="*/ 0 w 11"/>
                  <a:gd name="T7" fmla="*/ 0 h 26"/>
                  <a:gd name="T8" fmla="*/ 0 w 11"/>
                  <a:gd name="T9" fmla="*/ 0 h 26"/>
                  <a:gd name="T10" fmla="*/ 0 w 11"/>
                  <a:gd name="T11" fmla="*/ 0 h 26"/>
                  <a:gd name="T12" fmla="*/ 0 w 11"/>
                  <a:gd name="T13" fmla="*/ 0 h 26"/>
                  <a:gd name="T14" fmla="*/ 0 w 11"/>
                  <a:gd name="T15" fmla="*/ 0 h 26"/>
                  <a:gd name="T16" fmla="*/ 0 w 11"/>
                  <a:gd name="T17" fmla="*/ 0 h 26"/>
                  <a:gd name="T18" fmla="*/ 0 w 11"/>
                  <a:gd name="T19" fmla="*/ 0 h 26"/>
                  <a:gd name="T20" fmla="*/ 0 w 11"/>
                  <a:gd name="T21" fmla="*/ 0 h 26"/>
                  <a:gd name="T22" fmla="*/ 0 w 11"/>
                  <a:gd name="T23" fmla="*/ 0 h 26"/>
                  <a:gd name="T24" fmla="*/ 0 w 11"/>
                  <a:gd name="T25" fmla="*/ 0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6"/>
                  <a:gd name="T41" fmla="*/ 11 w 11"/>
                  <a:gd name="T42" fmla="*/ 26 h 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6">
                    <a:moveTo>
                      <a:pt x="2" y="26"/>
                    </a:moveTo>
                    <a:lnTo>
                      <a:pt x="0" y="26"/>
                    </a:lnTo>
                    <a:lnTo>
                      <a:pt x="3" y="26"/>
                    </a:lnTo>
                    <a:lnTo>
                      <a:pt x="6" y="26"/>
                    </a:lnTo>
                    <a:lnTo>
                      <a:pt x="9" y="26"/>
                    </a:lnTo>
                    <a:lnTo>
                      <a:pt x="11" y="26"/>
                    </a:lnTo>
                    <a:lnTo>
                      <a:pt x="11" y="0"/>
                    </a:lnTo>
                    <a:lnTo>
                      <a:pt x="9" y="0"/>
                    </a:lnTo>
                    <a:lnTo>
                      <a:pt x="6" y="0"/>
                    </a:lnTo>
                    <a:lnTo>
                      <a:pt x="4" y="0"/>
                    </a:lnTo>
                    <a:lnTo>
                      <a:pt x="2" y="0"/>
                    </a:lnTo>
                    <a:lnTo>
                      <a:pt x="2"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29" name="Freeform 544"/>
              <p:cNvSpPr>
                <a:spLocks/>
              </p:cNvSpPr>
              <p:nvPr/>
            </p:nvSpPr>
            <p:spPr bwMode="auto">
              <a:xfrm>
                <a:off x="4894" y="2067"/>
                <a:ext cx="16" cy="9"/>
              </a:xfrm>
              <a:custGeom>
                <a:avLst/>
                <a:gdLst>
                  <a:gd name="T0" fmla="*/ 0 w 49"/>
                  <a:gd name="T1" fmla="*/ 0 h 26"/>
                  <a:gd name="T2" fmla="*/ 0 w 49"/>
                  <a:gd name="T3" fmla="*/ 0 h 26"/>
                  <a:gd name="T4" fmla="*/ 0 w 49"/>
                  <a:gd name="T5" fmla="*/ 0 h 26"/>
                  <a:gd name="T6" fmla="*/ 0 w 49"/>
                  <a:gd name="T7" fmla="*/ 0 h 26"/>
                  <a:gd name="T8" fmla="*/ 0 w 49"/>
                  <a:gd name="T9" fmla="*/ 0 h 26"/>
                  <a:gd name="T10" fmla="*/ 0 w 49"/>
                  <a:gd name="T11" fmla="*/ 0 h 26"/>
                  <a:gd name="T12" fmla="*/ 0 w 49"/>
                  <a:gd name="T13" fmla="*/ 0 h 26"/>
                  <a:gd name="T14" fmla="*/ 0 60000 65536"/>
                  <a:gd name="T15" fmla="*/ 0 60000 65536"/>
                  <a:gd name="T16" fmla="*/ 0 60000 65536"/>
                  <a:gd name="T17" fmla="*/ 0 60000 65536"/>
                  <a:gd name="T18" fmla="*/ 0 60000 65536"/>
                  <a:gd name="T19" fmla="*/ 0 60000 65536"/>
                  <a:gd name="T20" fmla="*/ 0 60000 65536"/>
                  <a:gd name="T21" fmla="*/ 0 w 49"/>
                  <a:gd name="T22" fmla="*/ 0 h 26"/>
                  <a:gd name="T23" fmla="*/ 49 w 4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26">
                    <a:moveTo>
                      <a:pt x="4" y="0"/>
                    </a:moveTo>
                    <a:lnTo>
                      <a:pt x="1" y="26"/>
                    </a:lnTo>
                    <a:lnTo>
                      <a:pt x="49" y="26"/>
                    </a:lnTo>
                    <a:lnTo>
                      <a:pt x="49" y="0"/>
                    </a:lnTo>
                    <a:lnTo>
                      <a:pt x="1" y="0"/>
                    </a:lnTo>
                    <a:lnTo>
                      <a:pt x="0" y="26"/>
                    </a:lnTo>
                    <a:lnTo>
                      <a:pt x="4"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30" name="Freeform 545"/>
              <p:cNvSpPr>
                <a:spLocks/>
              </p:cNvSpPr>
              <p:nvPr/>
            </p:nvSpPr>
            <p:spPr bwMode="auto">
              <a:xfrm>
                <a:off x="4906" y="2071"/>
                <a:ext cx="26" cy="3"/>
              </a:xfrm>
              <a:custGeom>
                <a:avLst/>
                <a:gdLst>
                  <a:gd name="T0" fmla="*/ 0 w 77"/>
                  <a:gd name="T1" fmla="*/ 0 h 8"/>
                  <a:gd name="T2" fmla="*/ 0 w 77"/>
                  <a:gd name="T3" fmla="*/ 0 h 8"/>
                  <a:gd name="T4" fmla="*/ 0 w 77"/>
                  <a:gd name="T5" fmla="*/ 0 h 8"/>
                  <a:gd name="T6" fmla="*/ 0 w 77"/>
                  <a:gd name="T7" fmla="*/ 0 h 8"/>
                  <a:gd name="T8" fmla="*/ 0 w 77"/>
                  <a:gd name="T9" fmla="*/ 0 h 8"/>
                  <a:gd name="T10" fmla="*/ 0 w 77"/>
                  <a:gd name="T11" fmla="*/ 0 h 8"/>
                  <a:gd name="T12" fmla="*/ 0 w 77"/>
                  <a:gd name="T13" fmla="*/ 0 h 8"/>
                  <a:gd name="T14" fmla="*/ 0 w 77"/>
                  <a:gd name="T15" fmla="*/ 0 h 8"/>
                  <a:gd name="T16" fmla="*/ 0 w 77"/>
                  <a:gd name="T17" fmla="*/ 0 h 8"/>
                  <a:gd name="T18" fmla="*/ 0 w 77"/>
                  <a:gd name="T19" fmla="*/ 0 h 8"/>
                  <a:gd name="T20" fmla="*/ 0 w 77"/>
                  <a:gd name="T21" fmla="*/ 0 h 8"/>
                  <a:gd name="T22" fmla="*/ 0 w 77"/>
                  <a:gd name="T23" fmla="*/ 0 h 8"/>
                  <a:gd name="T24" fmla="*/ 0 w 77"/>
                  <a:gd name="T25" fmla="*/ 0 h 8"/>
                  <a:gd name="T26" fmla="*/ 0 w 77"/>
                  <a:gd name="T27" fmla="*/ 0 h 8"/>
                  <a:gd name="T28" fmla="*/ 0 w 77"/>
                  <a:gd name="T29" fmla="*/ 0 h 8"/>
                  <a:gd name="T30" fmla="*/ 0 w 77"/>
                  <a:gd name="T31" fmla="*/ 0 h 8"/>
                  <a:gd name="T32" fmla="*/ 0 w 77"/>
                  <a:gd name="T33" fmla="*/ 0 h 8"/>
                  <a:gd name="T34" fmla="*/ 0 w 77"/>
                  <a:gd name="T35" fmla="*/ 0 h 8"/>
                  <a:gd name="T36" fmla="*/ 0 w 77"/>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7"/>
                  <a:gd name="T58" fmla="*/ 0 h 8"/>
                  <a:gd name="T59" fmla="*/ 77 w 77"/>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7" h="8">
                    <a:moveTo>
                      <a:pt x="0" y="0"/>
                    </a:moveTo>
                    <a:lnTo>
                      <a:pt x="5" y="0"/>
                    </a:lnTo>
                    <a:lnTo>
                      <a:pt x="9" y="0"/>
                    </a:lnTo>
                    <a:lnTo>
                      <a:pt x="13" y="2"/>
                    </a:lnTo>
                    <a:lnTo>
                      <a:pt x="17" y="2"/>
                    </a:lnTo>
                    <a:lnTo>
                      <a:pt x="20" y="3"/>
                    </a:lnTo>
                    <a:lnTo>
                      <a:pt x="24" y="4"/>
                    </a:lnTo>
                    <a:lnTo>
                      <a:pt x="27" y="6"/>
                    </a:lnTo>
                    <a:lnTo>
                      <a:pt x="29" y="8"/>
                    </a:lnTo>
                    <a:lnTo>
                      <a:pt x="77" y="8"/>
                    </a:lnTo>
                    <a:lnTo>
                      <a:pt x="74" y="6"/>
                    </a:lnTo>
                    <a:lnTo>
                      <a:pt x="71" y="4"/>
                    </a:lnTo>
                    <a:lnTo>
                      <a:pt x="67" y="3"/>
                    </a:lnTo>
                    <a:lnTo>
                      <a:pt x="63" y="2"/>
                    </a:lnTo>
                    <a:lnTo>
                      <a:pt x="61" y="2"/>
                    </a:lnTo>
                    <a:lnTo>
                      <a:pt x="55" y="0"/>
                    </a:lnTo>
                    <a:lnTo>
                      <a:pt x="51" y="0"/>
                    </a:lnTo>
                    <a:lnTo>
                      <a:pt x="47"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31" name="Freeform 546"/>
              <p:cNvSpPr>
                <a:spLocks/>
              </p:cNvSpPr>
              <p:nvPr/>
            </p:nvSpPr>
            <p:spPr bwMode="auto">
              <a:xfrm>
                <a:off x="4906" y="2067"/>
                <a:ext cx="13" cy="11"/>
              </a:xfrm>
              <a:custGeom>
                <a:avLst/>
                <a:gdLst>
                  <a:gd name="T0" fmla="*/ 0 w 39"/>
                  <a:gd name="T1" fmla="*/ 0 h 35"/>
                  <a:gd name="T2" fmla="*/ 0 w 39"/>
                  <a:gd name="T3" fmla="*/ 0 h 35"/>
                  <a:gd name="T4" fmla="*/ 0 w 39"/>
                  <a:gd name="T5" fmla="*/ 0 h 35"/>
                  <a:gd name="T6" fmla="*/ 0 w 39"/>
                  <a:gd name="T7" fmla="*/ 0 h 35"/>
                  <a:gd name="T8" fmla="*/ 0 w 39"/>
                  <a:gd name="T9" fmla="*/ 0 h 35"/>
                  <a:gd name="T10" fmla="*/ 0 w 39"/>
                  <a:gd name="T11" fmla="*/ 0 h 35"/>
                  <a:gd name="T12" fmla="*/ 0 w 39"/>
                  <a:gd name="T13" fmla="*/ 0 h 35"/>
                  <a:gd name="T14" fmla="*/ 0 w 39"/>
                  <a:gd name="T15" fmla="*/ 0 h 35"/>
                  <a:gd name="T16" fmla="*/ 0 w 39"/>
                  <a:gd name="T17" fmla="*/ 0 h 35"/>
                  <a:gd name="T18" fmla="*/ 0 w 39"/>
                  <a:gd name="T19" fmla="*/ 0 h 35"/>
                  <a:gd name="T20" fmla="*/ 0 w 39"/>
                  <a:gd name="T21" fmla="*/ 0 h 35"/>
                  <a:gd name="T22" fmla="*/ 0 w 39"/>
                  <a:gd name="T23" fmla="*/ 0 h 35"/>
                  <a:gd name="T24" fmla="*/ 0 w 39"/>
                  <a:gd name="T25" fmla="*/ 0 h 35"/>
                  <a:gd name="T26" fmla="*/ 0 w 39"/>
                  <a:gd name="T27" fmla="*/ 0 h 35"/>
                  <a:gd name="T28" fmla="*/ 0 w 39"/>
                  <a:gd name="T29" fmla="*/ 0 h 35"/>
                  <a:gd name="T30" fmla="*/ 0 w 39"/>
                  <a:gd name="T31" fmla="*/ 0 h 35"/>
                  <a:gd name="T32" fmla="*/ 0 w 39"/>
                  <a:gd name="T33" fmla="*/ 0 h 35"/>
                  <a:gd name="T34" fmla="*/ 0 w 39"/>
                  <a:gd name="T35" fmla="*/ 0 h 35"/>
                  <a:gd name="T36" fmla="*/ 0 w 39"/>
                  <a:gd name="T37" fmla="*/ 0 h 35"/>
                  <a:gd name="T38" fmla="*/ 0 w 39"/>
                  <a:gd name="T39" fmla="*/ 0 h 35"/>
                  <a:gd name="T40" fmla="*/ 0 w 39"/>
                  <a:gd name="T41" fmla="*/ 0 h 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35"/>
                  <a:gd name="T65" fmla="*/ 39 w 39"/>
                  <a:gd name="T66" fmla="*/ 35 h 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35">
                    <a:moveTo>
                      <a:pt x="29" y="8"/>
                    </a:moveTo>
                    <a:lnTo>
                      <a:pt x="39" y="12"/>
                    </a:lnTo>
                    <a:lnTo>
                      <a:pt x="35" y="8"/>
                    </a:lnTo>
                    <a:lnTo>
                      <a:pt x="29" y="5"/>
                    </a:lnTo>
                    <a:lnTo>
                      <a:pt x="25" y="4"/>
                    </a:lnTo>
                    <a:lnTo>
                      <a:pt x="20" y="2"/>
                    </a:lnTo>
                    <a:lnTo>
                      <a:pt x="14" y="1"/>
                    </a:lnTo>
                    <a:lnTo>
                      <a:pt x="10" y="1"/>
                    </a:lnTo>
                    <a:lnTo>
                      <a:pt x="5" y="0"/>
                    </a:lnTo>
                    <a:lnTo>
                      <a:pt x="0" y="0"/>
                    </a:lnTo>
                    <a:lnTo>
                      <a:pt x="0" y="27"/>
                    </a:lnTo>
                    <a:lnTo>
                      <a:pt x="4" y="27"/>
                    </a:lnTo>
                    <a:lnTo>
                      <a:pt x="8" y="27"/>
                    </a:lnTo>
                    <a:lnTo>
                      <a:pt x="12" y="27"/>
                    </a:lnTo>
                    <a:lnTo>
                      <a:pt x="13" y="27"/>
                    </a:lnTo>
                    <a:lnTo>
                      <a:pt x="16" y="28"/>
                    </a:lnTo>
                    <a:lnTo>
                      <a:pt x="19" y="29"/>
                    </a:lnTo>
                    <a:lnTo>
                      <a:pt x="20" y="29"/>
                    </a:lnTo>
                    <a:lnTo>
                      <a:pt x="20" y="31"/>
                    </a:lnTo>
                    <a:lnTo>
                      <a:pt x="29" y="35"/>
                    </a:lnTo>
                    <a:lnTo>
                      <a:pt x="29" y="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32" name="Freeform 547"/>
              <p:cNvSpPr>
                <a:spLocks/>
              </p:cNvSpPr>
              <p:nvPr/>
            </p:nvSpPr>
            <p:spPr bwMode="auto">
              <a:xfrm>
                <a:off x="4916" y="2069"/>
                <a:ext cx="19" cy="9"/>
              </a:xfrm>
              <a:custGeom>
                <a:avLst/>
                <a:gdLst>
                  <a:gd name="T0" fmla="*/ 0 w 57"/>
                  <a:gd name="T1" fmla="*/ 0 h 27"/>
                  <a:gd name="T2" fmla="*/ 0 w 57"/>
                  <a:gd name="T3" fmla="*/ 0 h 27"/>
                  <a:gd name="T4" fmla="*/ 0 w 57"/>
                  <a:gd name="T5" fmla="*/ 0 h 27"/>
                  <a:gd name="T6" fmla="*/ 0 w 57"/>
                  <a:gd name="T7" fmla="*/ 0 h 27"/>
                  <a:gd name="T8" fmla="*/ 0 w 57"/>
                  <a:gd name="T9" fmla="*/ 0 h 27"/>
                  <a:gd name="T10" fmla="*/ 0 w 57"/>
                  <a:gd name="T11" fmla="*/ 0 h 27"/>
                  <a:gd name="T12" fmla="*/ 0 w 57"/>
                  <a:gd name="T13" fmla="*/ 0 h 27"/>
                  <a:gd name="T14" fmla="*/ 0 60000 65536"/>
                  <a:gd name="T15" fmla="*/ 0 60000 65536"/>
                  <a:gd name="T16" fmla="*/ 0 60000 65536"/>
                  <a:gd name="T17" fmla="*/ 0 60000 65536"/>
                  <a:gd name="T18" fmla="*/ 0 60000 65536"/>
                  <a:gd name="T19" fmla="*/ 0 60000 65536"/>
                  <a:gd name="T20" fmla="*/ 0 60000 65536"/>
                  <a:gd name="T21" fmla="*/ 0 w 57"/>
                  <a:gd name="T22" fmla="*/ 0 h 27"/>
                  <a:gd name="T23" fmla="*/ 57 w 5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27">
                    <a:moveTo>
                      <a:pt x="38" y="23"/>
                    </a:moveTo>
                    <a:lnTo>
                      <a:pt x="48" y="0"/>
                    </a:lnTo>
                    <a:lnTo>
                      <a:pt x="0" y="0"/>
                    </a:lnTo>
                    <a:lnTo>
                      <a:pt x="0" y="27"/>
                    </a:lnTo>
                    <a:lnTo>
                      <a:pt x="48" y="27"/>
                    </a:lnTo>
                    <a:lnTo>
                      <a:pt x="57" y="4"/>
                    </a:lnTo>
                    <a:lnTo>
                      <a:pt x="38" y="2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33" name="Freeform 548"/>
              <p:cNvSpPr>
                <a:spLocks/>
              </p:cNvSpPr>
              <p:nvPr/>
            </p:nvSpPr>
            <p:spPr bwMode="auto">
              <a:xfrm>
                <a:off x="4922" y="2067"/>
                <a:ext cx="13"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w 39"/>
                  <a:gd name="T27" fmla="*/ 0 h 31"/>
                  <a:gd name="T28" fmla="*/ 0 w 39"/>
                  <a:gd name="T29" fmla="*/ 0 h 31"/>
                  <a:gd name="T30" fmla="*/ 0 w 39"/>
                  <a:gd name="T31" fmla="*/ 0 h 31"/>
                  <a:gd name="T32" fmla="*/ 0 w 39"/>
                  <a:gd name="T33" fmla="*/ 0 h 31"/>
                  <a:gd name="T34" fmla="*/ 0 w 39"/>
                  <a:gd name="T35" fmla="*/ 0 h 31"/>
                  <a:gd name="T36" fmla="*/ 0 w 39"/>
                  <a:gd name="T37" fmla="*/ 0 h 31"/>
                  <a:gd name="T38" fmla="*/ 0 w 39"/>
                  <a:gd name="T39" fmla="*/ 0 h 31"/>
                  <a:gd name="T40" fmla="*/ 0 w 39"/>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9"/>
                  <a:gd name="T64" fmla="*/ 0 h 31"/>
                  <a:gd name="T65" fmla="*/ 39 w 39"/>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9" h="31">
                    <a:moveTo>
                      <a:pt x="0" y="27"/>
                    </a:moveTo>
                    <a:lnTo>
                      <a:pt x="0" y="27"/>
                    </a:lnTo>
                    <a:lnTo>
                      <a:pt x="4" y="27"/>
                    </a:lnTo>
                    <a:lnTo>
                      <a:pt x="7" y="27"/>
                    </a:lnTo>
                    <a:lnTo>
                      <a:pt x="12" y="27"/>
                    </a:lnTo>
                    <a:lnTo>
                      <a:pt x="14" y="27"/>
                    </a:lnTo>
                    <a:lnTo>
                      <a:pt x="16" y="28"/>
                    </a:lnTo>
                    <a:lnTo>
                      <a:pt x="18" y="29"/>
                    </a:lnTo>
                    <a:lnTo>
                      <a:pt x="19" y="29"/>
                    </a:lnTo>
                    <a:lnTo>
                      <a:pt x="20" y="31"/>
                    </a:lnTo>
                    <a:lnTo>
                      <a:pt x="39" y="12"/>
                    </a:lnTo>
                    <a:lnTo>
                      <a:pt x="35" y="8"/>
                    </a:lnTo>
                    <a:lnTo>
                      <a:pt x="30" y="5"/>
                    </a:lnTo>
                    <a:lnTo>
                      <a:pt x="26" y="4"/>
                    </a:lnTo>
                    <a:lnTo>
                      <a:pt x="20" y="2"/>
                    </a:lnTo>
                    <a:lnTo>
                      <a:pt x="15" y="1"/>
                    </a:lnTo>
                    <a:lnTo>
                      <a:pt x="11" y="1"/>
                    </a:lnTo>
                    <a:lnTo>
                      <a:pt x="5" y="0"/>
                    </a:lnTo>
                    <a:lnTo>
                      <a:pt x="0" y="0"/>
                    </a:lnTo>
                    <a:lnTo>
                      <a:pt x="0"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34" name="Freeform 549"/>
              <p:cNvSpPr>
                <a:spLocks/>
              </p:cNvSpPr>
              <p:nvPr/>
            </p:nvSpPr>
            <p:spPr bwMode="auto">
              <a:xfrm>
                <a:off x="4906" y="2067"/>
                <a:ext cx="16" cy="9"/>
              </a:xfrm>
              <a:custGeom>
                <a:avLst/>
                <a:gdLst>
                  <a:gd name="T0" fmla="*/ 0 w 47"/>
                  <a:gd name="T1" fmla="*/ 0 h 27"/>
                  <a:gd name="T2" fmla="*/ 0 w 47"/>
                  <a:gd name="T3" fmla="*/ 0 h 27"/>
                  <a:gd name="T4" fmla="*/ 0 w 47"/>
                  <a:gd name="T5" fmla="*/ 0 h 27"/>
                  <a:gd name="T6" fmla="*/ 0 w 47"/>
                  <a:gd name="T7" fmla="*/ 0 h 27"/>
                  <a:gd name="T8" fmla="*/ 0 w 47"/>
                  <a:gd name="T9" fmla="*/ 0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0" y="0"/>
                    </a:moveTo>
                    <a:lnTo>
                      <a:pt x="0" y="27"/>
                    </a:lnTo>
                    <a:lnTo>
                      <a:pt x="47" y="27"/>
                    </a:lnTo>
                    <a:lnTo>
                      <a:pt x="47" y="0"/>
                    </a:lnTo>
                    <a:lnTo>
                      <a:pt x="0" y="0"/>
                    </a:lnTo>
                    <a:lnTo>
                      <a:pt x="0" y="27"/>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35" name="Freeform 550"/>
              <p:cNvSpPr>
                <a:spLocks/>
              </p:cNvSpPr>
              <p:nvPr/>
            </p:nvSpPr>
            <p:spPr bwMode="auto">
              <a:xfrm>
                <a:off x="4916" y="2074"/>
                <a:ext cx="21" cy="34"/>
              </a:xfrm>
              <a:custGeom>
                <a:avLst/>
                <a:gdLst>
                  <a:gd name="T0" fmla="*/ 0 w 64"/>
                  <a:gd name="T1" fmla="*/ 0 h 103"/>
                  <a:gd name="T2" fmla="*/ 0 w 64"/>
                  <a:gd name="T3" fmla="*/ 0 h 103"/>
                  <a:gd name="T4" fmla="*/ 0 w 64"/>
                  <a:gd name="T5" fmla="*/ 0 h 103"/>
                  <a:gd name="T6" fmla="*/ 0 w 64"/>
                  <a:gd name="T7" fmla="*/ 0 h 103"/>
                  <a:gd name="T8" fmla="*/ 0 w 64"/>
                  <a:gd name="T9" fmla="*/ 0 h 103"/>
                  <a:gd name="T10" fmla="*/ 0 w 64"/>
                  <a:gd name="T11" fmla="*/ 0 h 103"/>
                  <a:gd name="T12" fmla="*/ 0 w 64"/>
                  <a:gd name="T13" fmla="*/ 0 h 103"/>
                  <a:gd name="T14" fmla="*/ 0 w 64"/>
                  <a:gd name="T15" fmla="*/ 0 h 103"/>
                  <a:gd name="T16" fmla="*/ 0 w 64"/>
                  <a:gd name="T17" fmla="*/ 0 h 103"/>
                  <a:gd name="T18" fmla="*/ 0 w 64"/>
                  <a:gd name="T19" fmla="*/ 0 h 103"/>
                  <a:gd name="T20" fmla="*/ 0 w 64"/>
                  <a:gd name="T21" fmla="*/ 0 h 103"/>
                  <a:gd name="T22" fmla="*/ 0 w 64"/>
                  <a:gd name="T23" fmla="*/ 0 h 103"/>
                  <a:gd name="T24" fmla="*/ 0 w 64"/>
                  <a:gd name="T25" fmla="*/ 0 h 103"/>
                  <a:gd name="T26" fmla="*/ 0 w 64"/>
                  <a:gd name="T27" fmla="*/ 0 h 103"/>
                  <a:gd name="T28" fmla="*/ 0 w 64"/>
                  <a:gd name="T29" fmla="*/ 0 h 103"/>
                  <a:gd name="T30" fmla="*/ 0 w 64"/>
                  <a:gd name="T31" fmla="*/ 0 h 103"/>
                  <a:gd name="T32" fmla="*/ 0 w 64"/>
                  <a:gd name="T33" fmla="*/ 0 h 103"/>
                  <a:gd name="T34" fmla="*/ 0 w 64"/>
                  <a:gd name="T35" fmla="*/ 0 h 103"/>
                  <a:gd name="T36" fmla="*/ 0 w 64"/>
                  <a:gd name="T37" fmla="*/ 0 h 103"/>
                  <a:gd name="T38" fmla="*/ 0 w 64"/>
                  <a:gd name="T39" fmla="*/ 0 h 103"/>
                  <a:gd name="T40" fmla="*/ 0 w 64"/>
                  <a:gd name="T41" fmla="*/ 0 h 103"/>
                  <a:gd name="T42" fmla="*/ 0 w 64"/>
                  <a:gd name="T43" fmla="*/ 0 h 103"/>
                  <a:gd name="T44" fmla="*/ 0 w 64"/>
                  <a:gd name="T45" fmla="*/ 0 h 103"/>
                  <a:gd name="T46" fmla="*/ 0 w 64"/>
                  <a:gd name="T47" fmla="*/ 0 h 103"/>
                  <a:gd name="T48" fmla="*/ 0 w 64"/>
                  <a:gd name="T49" fmla="*/ 0 h 103"/>
                  <a:gd name="T50" fmla="*/ 0 w 64"/>
                  <a:gd name="T51" fmla="*/ 0 h 103"/>
                  <a:gd name="T52" fmla="*/ 0 w 64"/>
                  <a:gd name="T53" fmla="*/ 0 h 103"/>
                  <a:gd name="T54" fmla="*/ 0 w 64"/>
                  <a:gd name="T55" fmla="*/ 0 h 103"/>
                  <a:gd name="T56" fmla="*/ 0 w 64"/>
                  <a:gd name="T57" fmla="*/ 0 h 103"/>
                  <a:gd name="T58" fmla="*/ 0 w 64"/>
                  <a:gd name="T59" fmla="*/ 0 h 103"/>
                  <a:gd name="T60" fmla="*/ 0 w 64"/>
                  <a:gd name="T61" fmla="*/ 0 h 103"/>
                  <a:gd name="T62" fmla="*/ 0 w 64"/>
                  <a:gd name="T63" fmla="*/ 0 h 103"/>
                  <a:gd name="T64" fmla="*/ 0 w 64"/>
                  <a:gd name="T65" fmla="*/ 0 h 103"/>
                  <a:gd name="T66" fmla="*/ 0 w 64"/>
                  <a:gd name="T67" fmla="*/ 0 h 103"/>
                  <a:gd name="T68" fmla="*/ 0 w 64"/>
                  <a:gd name="T69" fmla="*/ 0 h 10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103"/>
                  <a:gd name="T107" fmla="*/ 64 w 64"/>
                  <a:gd name="T108" fmla="*/ 103 h 10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103">
                    <a:moveTo>
                      <a:pt x="0" y="0"/>
                    </a:moveTo>
                    <a:lnTo>
                      <a:pt x="4" y="7"/>
                    </a:lnTo>
                    <a:lnTo>
                      <a:pt x="7" y="13"/>
                    </a:lnTo>
                    <a:lnTo>
                      <a:pt x="10" y="19"/>
                    </a:lnTo>
                    <a:lnTo>
                      <a:pt x="11" y="25"/>
                    </a:lnTo>
                    <a:lnTo>
                      <a:pt x="13" y="31"/>
                    </a:lnTo>
                    <a:lnTo>
                      <a:pt x="14" y="38"/>
                    </a:lnTo>
                    <a:lnTo>
                      <a:pt x="15" y="45"/>
                    </a:lnTo>
                    <a:lnTo>
                      <a:pt x="17" y="50"/>
                    </a:lnTo>
                    <a:lnTo>
                      <a:pt x="17" y="57"/>
                    </a:lnTo>
                    <a:lnTo>
                      <a:pt x="17" y="64"/>
                    </a:lnTo>
                    <a:lnTo>
                      <a:pt x="17" y="71"/>
                    </a:lnTo>
                    <a:lnTo>
                      <a:pt x="15" y="78"/>
                    </a:lnTo>
                    <a:lnTo>
                      <a:pt x="14" y="84"/>
                    </a:lnTo>
                    <a:lnTo>
                      <a:pt x="13" y="90"/>
                    </a:lnTo>
                    <a:lnTo>
                      <a:pt x="10" y="96"/>
                    </a:lnTo>
                    <a:lnTo>
                      <a:pt x="7" y="103"/>
                    </a:lnTo>
                    <a:lnTo>
                      <a:pt x="55" y="103"/>
                    </a:lnTo>
                    <a:lnTo>
                      <a:pt x="57" y="96"/>
                    </a:lnTo>
                    <a:lnTo>
                      <a:pt x="59" y="90"/>
                    </a:lnTo>
                    <a:lnTo>
                      <a:pt x="61" y="84"/>
                    </a:lnTo>
                    <a:lnTo>
                      <a:pt x="63" y="78"/>
                    </a:lnTo>
                    <a:lnTo>
                      <a:pt x="64" y="71"/>
                    </a:lnTo>
                    <a:lnTo>
                      <a:pt x="64" y="64"/>
                    </a:lnTo>
                    <a:lnTo>
                      <a:pt x="64" y="57"/>
                    </a:lnTo>
                    <a:lnTo>
                      <a:pt x="64" y="50"/>
                    </a:lnTo>
                    <a:lnTo>
                      <a:pt x="63" y="45"/>
                    </a:lnTo>
                    <a:lnTo>
                      <a:pt x="61" y="38"/>
                    </a:lnTo>
                    <a:lnTo>
                      <a:pt x="60" y="31"/>
                    </a:lnTo>
                    <a:lnTo>
                      <a:pt x="59" y="25"/>
                    </a:lnTo>
                    <a:lnTo>
                      <a:pt x="56" y="19"/>
                    </a:lnTo>
                    <a:lnTo>
                      <a:pt x="55" y="13"/>
                    </a:lnTo>
                    <a:lnTo>
                      <a:pt x="52" y="7"/>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36" name="Freeform 551"/>
              <p:cNvSpPr>
                <a:spLocks/>
              </p:cNvSpPr>
              <p:nvPr/>
            </p:nvSpPr>
            <p:spPr bwMode="auto">
              <a:xfrm>
                <a:off x="4912" y="2072"/>
                <a:ext cx="14" cy="40"/>
              </a:xfrm>
              <a:custGeom>
                <a:avLst/>
                <a:gdLst>
                  <a:gd name="T0" fmla="*/ 0 w 40"/>
                  <a:gd name="T1" fmla="*/ 0 h 120"/>
                  <a:gd name="T2" fmla="*/ 0 w 40"/>
                  <a:gd name="T3" fmla="*/ 0 h 120"/>
                  <a:gd name="T4" fmla="*/ 0 w 40"/>
                  <a:gd name="T5" fmla="*/ 0 h 120"/>
                  <a:gd name="T6" fmla="*/ 0 w 40"/>
                  <a:gd name="T7" fmla="*/ 0 h 120"/>
                  <a:gd name="T8" fmla="*/ 0 w 40"/>
                  <a:gd name="T9" fmla="*/ 0 h 120"/>
                  <a:gd name="T10" fmla="*/ 0 w 40"/>
                  <a:gd name="T11" fmla="*/ 0 h 120"/>
                  <a:gd name="T12" fmla="*/ 0 w 40"/>
                  <a:gd name="T13" fmla="*/ 0 h 120"/>
                  <a:gd name="T14" fmla="*/ 0 w 40"/>
                  <a:gd name="T15" fmla="*/ 0 h 120"/>
                  <a:gd name="T16" fmla="*/ 0 w 40"/>
                  <a:gd name="T17" fmla="*/ 0 h 120"/>
                  <a:gd name="T18" fmla="*/ 0 w 40"/>
                  <a:gd name="T19" fmla="*/ 0 h 120"/>
                  <a:gd name="T20" fmla="*/ 0 w 40"/>
                  <a:gd name="T21" fmla="*/ 0 h 120"/>
                  <a:gd name="T22" fmla="*/ 0 w 40"/>
                  <a:gd name="T23" fmla="*/ 0 h 120"/>
                  <a:gd name="T24" fmla="*/ 0 w 40"/>
                  <a:gd name="T25" fmla="*/ 0 h 120"/>
                  <a:gd name="T26" fmla="*/ 0 w 40"/>
                  <a:gd name="T27" fmla="*/ 0 h 120"/>
                  <a:gd name="T28" fmla="*/ 0 w 40"/>
                  <a:gd name="T29" fmla="*/ 0 h 120"/>
                  <a:gd name="T30" fmla="*/ 0 w 40"/>
                  <a:gd name="T31" fmla="*/ 0 h 120"/>
                  <a:gd name="T32" fmla="*/ 0 w 40"/>
                  <a:gd name="T33" fmla="*/ 0 h 120"/>
                  <a:gd name="T34" fmla="*/ 0 w 40"/>
                  <a:gd name="T35" fmla="*/ 0 h 120"/>
                  <a:gd name="T36" fmla="*/ 0 w 40"/>
                  <a:gd name="T37" fmla="*/ 0 h 120"/>
                  <a:gd name="T38" fmla="*/ 0 w 40"/>
                  <a:gd name="T39" fmla="*/ 0 h 120"/>
                  <a:gd name="T40" fmla="*/ 0 w 40"/>
                  <a:gd name="T41" fmla="*/ 0 h 120"/>
                  <a:gd name="T42" fmla="*/ 0 w 40"/>
                  <a:gd name="T43" fmla="*/ 0 h 120"/>
                  <a:gd name="T44" fmla="*/ 0 w 40"/>
                  <a:gd name="T45" fmla="*/ 0 h 120"/>
                  <a:gd name="T46" fmla="*/ 0 w 40"/>
                  <a:gd name="T47" fmla="*/ 0 h 120"/>
                  <a:gd name="T48" fmla="*/ 0 w 40"/>
                  <a:gd name="T49" fmla="*/ 0 h 120"/>
                  <a:gd name="T50" fmla="*/ 0 w 40"/>
                  <a:gd name="T51" fmla="*/ 0 h 120"/>
                  <a:gd name="T52" fmla="*/ 0 w 40"/>
                  <a:gd name="T53" fmla="*/ 0 h 120"/>
                  <a:gd name="T54" fmla="*/ 0 w 40"/>
                  <a:gd name="T55" fmla="*/ 0 h 120"/>
                  <a:gd name="T56" fmla="*/ 0 w 40"/>
                  <a:gd name="T57" fmla="*/ 0 h 120"/>
                  <a:gd name="T58" fmla="*/ 0 w 40"/>
                  <a:gd name="T59" fmla="*/ 0 h 120"/>
                  <a:gd name="T60" fmla="*/ 0 w 40"/>
                  <a:gd name="T61" fmla="*/ 0 h 120"/>
                  <a:gd name="T62" fmla="*/ 0 w 40"/>
                  <a:gd name="T63" fmla="*/ 0 h 120"/>
                  <a:gd name="T64" fmla="*/ 0 w 40"/>
                  <a:gd name="T65" fmla="*/ 0 h 120"/>
                  <a:gd name="T66" fmla="*/ 0 w 40"/>
                  <a:gd name="T67" fmla="*/ 0 h 120"/>
                  <a:gd name="T68" fmla="*/ 0 w 40"/>
                  <a:gd name="T69" fmla="*/ 0 h 120"/>
                  <a:gd name="T70" fmla="*/ 0 w 40"/>
                  <a:gd name="T71" fmla="*/ 0 h 120"/>
                  <a:gd name="T72" fmla="*/ 0 w 40"/>
                  <a:gd name="T73" fmla="*/ 0 h 12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
                  <a:gd name="T112" fmla="*/ 0 h 120"/>
                  <a:gd name="T113" fmla="*/ 40 w 40"/>
                  <a:gd name="T114" fmla="*/ 120 h 12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 h="120">
                    <a:moveTo>
                      <a:pt x="17" y="95"/>
                    </a:moveTo>
                    <a:lnTo>
                      <a:pt x="29" y="114"/>
                    </a:lnTo>
                    <a:lnTo>
                      <a:pt x="32" y="107"/>
                    </a:lnTo>
                    <a:lnTo>
                      <a:pt x="35" y="99"/>
                    </a:lnTo>
                    <a:lnTo>
                      <a:pt x="36" y="92"/>
                    </a:lnTo>
                    <a:lnTo>
                      <a:pt x="39" y="85"/>
                    </a:lnTo>
                    <a:lnTo>
                      <a:pt x="40" y="77"/>
                    </a:lnTo>
                    <a:lnTo>
                      <a:pt x="40" y="69"/>
                    </a:lnTo>
                    <a:lnTo>
                      <a:pt x="40" y="62"/>
                    </a:lnTo>
                    <a:lnTo>
                      <a:pt x="40" y="55"/>
                    </a:lnTo>
                    <a:lnTo>
                      <a:pt x="39" y="47"/>
                    </a:lnTo>
                    <a:lnTo>
                      <a:pt x="37" y="41"/>
                    </a:lnTo>
                    <a:lnTo>
                      <a:pt x="36" y="32"/>
                    </a:lnTo>
                    <a:lnTo>
                      <a:pt x="33" y="26"/>
                    </a:lnTo>
                    <a:lnTo>
                      <a:pt x="32" y="19"/>
                    </a:lnTo>
                    <a:lnTo>
                      <a:pt x="29" y="12"/>
                    </a:lnTo>
                    <a:lnTo>
                      <a:pt x="25" y="5"/>
                    </a:lnTo>
                    <a:lnTo>
                      <a:pt x="23" y="0"/>
                    </a:lnTo>
                    <a:lnTo>
                      <a:pt x="0" y="12"/>
                    </a:lnTo>
                    <a:lnTo>
                      <a:pt x="2" y="18"/>
                    </a:lnTo>
                    <a:lnTo>
                      <a:pt x="5" y="23"/>
                    </a:lnTo>
                    <a:lnTo>
                      <a:pt x="8" y="28"/>
                    </a:lnTo>
                    <a:lnTo>
                      <a:pt x="9" y="34"/>
                    </a:lnTo>
                    <a:lnTo>
                      <a:pt x="10" y="39"/>
                    </a:lnTo>
                    <a:lnTo>
                      <a:pt x="12" y="46"/>
                    </a:lnTo>
                    <a:lnTo>
                      <a:pt x="13" y="51"/>
                    </a:lnTo>
                    <a:lnTo>
                      <a:pt x="13" y="57"/>
                    </a:lnTo>
                    <a:lnTo>
                      <a:pt x="13" y="64"/>
                    </a:lnTo>
                    <a:lnTo>
                      <a:pt x="13" y="69"/>
                    </a:lnTo>
                    <a:lnTo>
                      <a:pt x="13" y="74"/>
                    </a:lnTo>
                    <a:lnTo>
                      <a:pt x="12" y="80"/>
                    </a:lnTo>
                    <a:lnTo>
                      <a:pt x="12" y="85"/>
                    </a:lnTo>
                    <a:lnTo>
                      <a:pt x="9" y="91"/>
                    </a:lnTo>
                    <a:lnTo>
                      <a:pt x="8" y="96"/>
                    </a:lnTo>
                    <a:lnTo>
                      <a:pt x="5" y="101"/>
                    </a:lnTo>
                    <a:lnTo>
                      <a:pt x="17" y="120"/>
                    </a:lnTo>
                    <a:lnTo>
                      <a:pt x="17" y="9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37" name="Freeform 552"/>
              <p:cNvSpPr>
                <a:spLocks/>
              </p:cNvSpPr>
              <p:nvPr/>
            </p:nvSpPr>
            <p:spPr bwMode="auto">
              <a:xfrm>
                <a:off x="4918" y="2104"/>
                <a:ext cx="19" cy="8"/>
              </a:xfrm>
              <a:custGeom>
                <a:avLst/>
                <a:gdLst>
                  <a:gd name="T0" fmla="*/ 0 w 58"/>
                  <a:gd name="T1" fmla="*/ 0 h 25"/>
                  <a:gd name="T2" fmla="*/ 0 w 58"/>
                  <a:gd name="T3" fmla="*/ 0 h 25"/>
                  <a:gd name="T4" fmla="*/ 0 w 58"/>
                  <a:gd name="T5" fmla="*/ 0 h 25"/>
                  <a:gd name="T6" fmla="*/ 0 w 58"/>
                  <a:gd name="T7" fmla="*/ 0 h 25"/>
                  <a:gd name="T8" fmla="*/ 0 w 58"/>
                  <a:gd name="T9" fmla="*/ 0 h 25"/>
                  <a:gd name="T10" fmla="*/ 0 w 58"/>
                  <a:gd name="T11" fmla="*/ 0 h 25"/>
                  <a:gd name="T12" fmla="*/ 0 w 58"/>
                  <a:gd name="T13" fmla="*/ 0 h 25"/>
                  <a:gd name="T14" fmla="*/ 0 60000 65536"/>
                  <a:gd name="T15" fmla="*/ 0 60000 65536"/>
                  <a:gd name="T16" fmla="*/ 0 60000 65536"/>
                  <a:gd name="T17" fmla="*/ 0 60000 65536"/>
                  <a:gd name="T18" fmla="*/ 0 60000 65536"/>
                  <a:gd name="T19" fmla="*/ 0 60000 65536"/>
                  <a:gd name="T20" fmla="*/ 0 60000 65536"/>
                  <a:gd name="T21" fmla="*/ 0 w 58"/>
                  <a:gd name="T22" fmla="*/ 0 h 25"/>
                  <a:gd name="T23" fmla="*/ 58 w 5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25">
                    <a:moveTo>
                      <a:pt x="35" y="6"/>
                    </a:moveTo>
                    <a:lnTo>
                      <a:pt x="48" y="0"/>
                    </a:lnTo>
                    <a:lnTo>
                      <a:pt x="0" y="0"/>
                    </a:lnTo>
                    <a:lnTo>
                      <a:pt x="0" y="25"/>
                    </a:lnTo>
                    <a:lnTo>
                      <a:pt x="48" y="25"/>
                    </a:lnTo>
                    <a:lnTo>
                      <a:pt x="58" y="19"/>
                    </a:lnTo>
                    <a:lnTo>
                      <a:pt x="35" y="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38" name="Freeform 553"/>
              <p:cNvSpPr>
                <a:spLocks/>
              </p:cNvSpPr>
              <p:nvPr/>
            </p:nvSpPr>
            <p:spPr bwMode="auto">
              <a:xfrm>
                <a:off x="4928" y="2069"/>
                <a:ext cx="14" cy="41"/>
              </a:xfrm>
              <a:custGeom>
                <a:avLst/>
                <a:gdLst>
                  <a:gd name="T0" fmla="*/ 0 w 42"/>
                  <a:gd name="T1" fmla="*/ 0 h 122"/>
                  <a:gd name="T2" fmla="*/ 0 w 42"/>
                  <a:gd name="T3" fmla="*/ 0 h 122"/>
                  <a:gd name="T4" fmla="*/ 0 w 42"/>
                  <a:gd name="T5" fmla="*/ 0 h 122"/>
                  <a:gd name="T6" fmla="*/ 0 w 42"/>
                  <a:gd name="T7" fmla="*/ 0 h 122"/>
                  <a:gd name="T8" fmla="*/ 0 w 42"/>
                  <a:gd name="T9" fmla="*/ 0 h 122"/>
                  <a:gd name="T10" fmla="*/ 0 w 42"/>
                  <a:gd name="T11" fmla="*/ 0 h 122"/>
                  <a:gd name="T12" fmla="*/ 0 w 42"/>
                  <a:gd name="T13" fmla="*/ 0 h 122"/>
                  <a:gd name="T14" fmla="*/ 0 w 42"/>
                  <a:gd name="T15" fmla="*/ 0 h 122"/>
                  <a:gd name="T16" fmla="*/ 0 w 42"/>
                  <a:gd name="T17" fmla="*/ 0 h 122"/>
                  <a:gd name="T18" fmla="*/ 0 w 42"/>
                  <a:gd name="T19" fmla="*/ 0 h 122"/>
                  <a:gd name="T20" fmla="*/ 0 w 42"/>
                  <a:gd name="T21" fmla="*/ 0 h 122"/>
                  <a:gd name="T22" fmla="*/ 0 w 42"/>
                  <a:gd name="T23" fmla="*/ 0 h 122"/>
                  <a:gd name="T24" fmla="*/ 0 w 42"/>
                  <a:gd name="T25" fmla="*/ 0 h 122"/>
                  <a:gd name="T26" fmla="*/ 0 w 42"/>
                  <a:gd name="T27" fmla="*/ 0 h 122"/>
                  <a:gd name="T28" fmla="*/ 0 w 42"/>
                  <a:gd name="T29" fmla="*/ 0 h 122"/>
                  <a:gd name="T30" fmla="*/ 0 w 42"/>
                  <a:gd name="T31" fmla="*/ 0 h 122"/>
                  <a:gd name="T32" fmla="*/ 0 w 42"/>
                  <a:gd name="T33" fmla="*/ 0 h 122"/>
                  <a:gd name="T34" fmla="*/ 0 w 42"/>
                  <a:gd name="T35" fmla="*/ 0 h 122"/>
                  <a:gd name="T36" fmla="*/ 0 w 42"/>
                  <a:gd name="T37" fmla="*/ 0 h 122"/>
                  <a:gd name="T38" fmla="*/ 0 w 42"/>
                  <a:gd name="T39" fmla="*/ 0 h 122"/>
                  <a:gd name="T40" fmla="*/ 0 w 42"/>
                  <a:gd name="T41" fmla="*/ 0 h 122"/>
                  <a:gd name="T42" fmla="*/ 0 w 42"/>
                  <a:gd name="T43" fmla="*/ 0 h 122"/>
                  <a:gd name="T44" fmla="*/ 0 w 42"/>
                  <a:gd name="T45" fmla="*/ 0 h 122"/>
                  <a:gd name="T46" fmla="*/ 0 w 42"/>
                  <a:gd name="T47" fmla="*/ 0 h 122"/>
                  <a:gd name="T48" fmla="*/ 0 w 42"/>
                  <a:gd name="T49" fmla="*/ 0 h 122"/>
                  <a:gd name="T50" fmla="*/ 0 w 42"/>
                  <a:gd name="T51" fmla="*/ 0 h 122"/>
                  <a:gd name="T52" fmla="*/ 0 w 42"/>
                  <a:gd name="T53" fmla="*/ 0 h 122"/>
                  <a:gd name="T54" fmla="*/ 0 w 42"/>
                  <a:gd name="T55" fmla="*/ 0 h 122"/>
                  <a:gd name="T56" fmla="*/ 0 w 42"/>
                  <a:gd name="T57" fmla="*/ 0 h 122"/>
                  <a:gd name="T58" fmla="*/ 0 w 42"/>
                  <a:gd name="T59" fmla="*/ 0 h 122"/>
                  <a:gd name="T60" fmla="*/ 0 w 42"/>
                  <a:gd name="T61" fmla="*/ 0 h 122"/>
                  <a:gd name="T62" fmla="*/ 0 w 42"/>
                  <a:gd name="T63" fmla="*/ 0 h 122"/>
                  <a:gd name="T64" fmla="*/ 0 w 42"/>
                  <a:gd name="T65" fmla="*/ 0 h 122"/>
                  <a:gd name="T66" fmla="*/ 0 w 42"/>
                  <a:gd name="T67" fmla="*/ 0 h 122"/>
                  <a:gd name="T68" fmla="*/ 0 w 42"/>
                  <a:gd name="T69" fmla="*/ 0 h 122"/>
                  <a:gd name="T70" fmla="*/ 0 w 42"/>
                  <a:gd name="T71" fmla="*/ 0 h 122"/>
                  <a:gd name="T72" fmla="*/ 0 w 42"/>
                  <a:gd name="T73" fmla="*/ 0 h 1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2"/>
                  <a:gd name="T112" fmla="*/ 0 h 122"/>
                  <a:gd name="T113" fmla="*/ 42 w 42"/>
                  <a:gd name="T114" fmla="*/ 122 h 1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2" h="122">
                    <a:moveTo>
                      <a:pt x="12" y="27"/>
                    </a:moveTo>
                    <a:lnTo>
                      <a:pt x="0" y="20"/>
                    </a:lnTo>
                    <a:lnTo>
                      <a:pt x="4" y="26"/>
                    </a:lnTo>
                    <a:lnTo>
                      <a:pt x="6" y="31"/>
                    </a:lnTo>
                    <a:lnTo>
                      <a:pt x="8" y="36"/>
                    </a:lnTo>
                    <a:lnTo>
                      <a:pt x="9" y="42"/>
                    </a:lnTo>
                    <a:lnTo>
                      <a:pt x="12" y="47"/>
                    </a:lnTo>
                    <a:lnTo>
                      <a:pt x="13" y="54"/>
                    </a:lnTo>
                    <a:lnTo>
                      <a:pt x="13" y="59"/>
                    </a:lnTo>
                    <a:lnTo>
                      <a:pt x="15" y="65"/>
                    </a:lnTo>
                    <a:lnTo>
                      <a:pt x="15" y="72"/>
                    </a:lnTo>
                    <a:lnTo>
                      <a:pt x="15" y="77"/>
                    </a:lnTo>
                    <a:lnTo>
                      <a:pt x="15" y="82"/>
                    </a:lnTo>
                    <a:lnTo>
                      <a:pt x="13" y="88"/>
                    </a:lnTo>
                    <a:lnTo>
                      <a:pt x="12" y="93"/>
                    </a:lnTo>
                    <a:lnTo>
                      <a:pt x="10" y="99"/>
                    </a:lnTo>
                    <a:lnTo>
                      <a:pt x="9" y="104"/>
                    </a:lnTo>
                    <a:lnTo>
                      <a:pt x="6" y="109"/>
                    </a:lnTo>
                    <a:lnTo>
                      <a:pt x="29" y="122"/>
                    </a:lnTo>
                    <a:lnTo>
                      <a:pt x="34" y="115"/>
                    </a:lnTo>
                    <a:lnTo>
                      <a:pt x="36" y="107"/>
                    </a:lnTo>
                    <a:lnTo>
                      <a:pt x="38" y="100"/>
                    </a:lnTo>
                    <a:lnTo>
                      <a:pt x="40" y="93"/>
                    </a:lnTo>
                    <a:lnTo>
                      <a:pt x="40" y="85"/>
                    </a:lnTo>
                    <a:lnTo>
                      <a:pt x="42" y="77"/>
                    </a:lnTo>
                    <a:lnTo>
                      <a:pt x="42" y="70"/>
                    </a:lnTo>
                    <a:lnTo>
                      <a:pt x="40" y="63"/>
                    </a:lnTo>
                    <a:lnTo>
                      <a:pt x="40" y="55"/>
                    </a:lnTo>
                    <a:lnTo>
                      <a:pt x="39" y="49"/>
                    </a:lnTo>
                    <a:lnTo>
                      <a:pt x="38" y="40"/>
                    </a:lnTo>
                    <a:lnTo>
                      <a:pt x="35" y="34"/>
                    </a:lnTo>
                    <a:lnTo>
                      <a:pt x="32" y="27"/>
                    </a:lnTo>
                    <a:lnTo>
                      <a:pt x="31" y="20"/>
                    </a:lnTo>
                    <a:lnTo>
                      <a:pt x="27" y="13"/>
                    </a:lnTo>
                    <a:lnTo>
                      <a:pt x="24" y="8"/>
                    </a:lnTo>
                    <a:lnTo>
                      <a:pt x="12" y="0"/>
                    </a:lnTo>
                    <a:lnTo>
                      <a:pt x="12"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39" name="Freeform 554"/>
              <p:cNvSpPr>
                <a:spLocks/>
              </p:cNvSpPr>
              <p:nvPr/>
            </p:nvSpPr>
            <p:spPr bwMode="auto">
              <a:xfrm>
                <a:off x="4912" y="2069"/>
                <a:ext cx="20" cy="9"/>
              </a:xfrm>
              <a:custGeom>
                <a:avLst/>
                <a:gdLst>
                  <a:gd name="T0" fmla="*/ 0 w 58"/>
                  <a:gd name="T1" fmla="*/ 0 h 27"/>
                  <a:gd name="T2" fmla="*/ 0 w 58"/>
                  <a:gd name="T3" fmla="*/ 0 h 27"/>
                  <a:gd name="T4" fmla="*/ 0 w 58"/>
                  <a:gd name="T5" fmla="*/ 0 h 27"/>
                  <a:gd name="T6" fmla="*/ 0 w 58"/>
                  <a:gd name="T7" fmla="*/ 0 h 27"/>
                  <a:gd name="T8" fmla="*/ 0 w 58"/>
                  <a:gd name="T9" fmla="*/ 0 h 27"/>
                  <a:gd name="T10" fmla="*/ 0 w 58"/>
                  <a:gd name="T11" fmla="*/ 0 h 27"/>
                  <a:gd name="T12" fmla="*/ 0 w 58"/>
                  <a:gd name="T13" fmla="*/ 0 h 27"/>
                  <a:gd name="T14" fmla="*/ 0 60000 65536"/>
                  <a:gd name="T15" fmla="*/ 0 60000 65536"/>
                  <a:gd name="T16" fmla="*/ 0 60000 65536"/>
                  <a:gd name="T17" fmla="*/ 0 60000 65536"/>
                  <a:gd name="T18" fmla="*/ 0 60000 65536"/>
                  <a:gd name="T19" fmla="*/ 0 60000 65536"/>
                  <a:gd name="T20" fmla="*/ 0 60000 65536"/>
                  <a:gd name="T21" fmla="*/ 0 w 58"/>
                  <a:gd name="T22" fmla="*/ 0 h 27"/>
                  <a:gd name="T23" fmla="*/ 58 w 5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27">
                    <a:moveTo>
                      <a:pt x="23" y="8"/>
                    </a:moveTo>
                    <a:lnTo>
                      <a:pt x="10" y="27"/>
                    </a:lnTo>
                    <a:lnTo>
                      <a:pt x="58" y="27"/>
                    </a:lnTo>
                    <a:lnTo>
                      <a:pt x="58" y="0"/>
                    </a:lnTo>
                    <a:lnTo>
                      <a:pt x="10" y="0"/>
                    </a:lnTo>
                    <a:lnTo>
                      <a:pt x="0" y="20"/>
                    </a:lnTo>
                    <a:lnTo>
                      <a:pt x="23" y="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40" name="Freeform 555"/>
              <p:cNvSpPr>
                <a:spLocks/>
              </p:cNvSpPr>
              <p:nvPr/>
            </p:nvSpPr>
            <p:spPr bwMode="auto">
              <a:xfrm>
                <a:off x="4886" y="2122"/>
                <a:ext cx="17" cy="8"/>
              </a:xfrm>
              <a:custGeom>
                <a:avLst/>
                <a:gdLst>
                  <a:gd name="T0" fmla="*/ 0 w 52"/>
                  <a:gd name="T1" fmla="*/ 0 h 24"/>
                  <a:gd name="T2" fmla="*/ 0 w 52"/>
                  <a:gd name="T3" fmla="*/ 0 h 24"/>
                  <a:gd name="T4" fmla="*/ 0 w 52"/>
                  <a:gd name="T5" fmla="*/ 0 h 24"/>
                  <a:gd name="T6" fmla="*/ 0 w 52"/>
                  <a:gd name="T7" fmla="*/ 0 h 24"/>
                  <a:gd name="T8" fmla="*/ 0 w 52"/>
                  <a:gd name="T9" fmla="*/ 0 h 24"/>
                  <a:gd name="T10" fmla="*/ 0 60000 65536"/>
                  <a:gd name="T11" fmla="*/ 0 60000 65536"/>
                  <a:gd name="T12" fmla="*/ 0 60000 65536"/>
                  <a:gd name="T13" fmla="*/ 0 60000 65536"/>
                  <a:gd name="T14" fmla="*/ 0 60000 65536"/>
                  <a:gd name="T15" fmla="*/ 0 w 52"/>
                  <a:gd name="T16" fmla="*/ 0 h 24"/>
                  <a:gd name="T17" fmla="*/ 52 w 52"/>
                  <a:gd name="T18" fmla="*/ 24 h 24"/>
                </a:gdLst>
                <a:ahLst/>
                <a:cxnLst>
                  <a:cxn ang="T10">
                    <a:pos x="T0" y="T1"/>
                  </a:cxn>
                  <a:cxn ang="T11">
                    <a:pos x="T2" y="T3"/>
                  </a:cxn>
                  <a:cxn ang="T12">
                    <a:pos x="T4" y="T5"/>
                  </a:cxn>
                  <a:cxn ang="T13">
                    <a:pos x="T6" y="T7"/>
                  </a:cxn>
                  <a:cxn ang="T14">
                    <a:pos x="T8" y="T9"/>
                  </a:cxn>
                </a:cxnLst>
                <a:rect l="T15" t="T16" r="T17" b="T18"/>
                <a:pathLst>
                  <a:path w="52" h="24">
                    <a:moveTo>
                      <a:pt x="5" y="0"/>
                    </a:moveTo>
                    <a:lnTo>
                      <a:pt x="0" y="24"/>
                    </a:lnTo>
                    <a:lnTo>
                      <a:pt x="47" y="24"/>
                    </a:lnTo>
                    <a:lnTo>
                      <a:pt x="52" y="0"/>
                    </a:lnTo>
                    <a:lnTo>
                      <a:pt x="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41" name="Freeform 556"/>
              <p:cNvSpPr>
                <a:spLocks/>
              </p:cNvSpPr>
              <p:nvPr/>
            </p:nvSpPr>
            <p:spPr bwMode="auto">
              <a:xfrm>
                <a:off x="4881" y="2121"/>
                <a:ext cx="11" cy="13"/>
              </a:xfrm>
              <a:custGeom>
                <a:avLst/>
                <a:gdLst>
                  <a:gd name="T0" fmla="*/ 0 w 31"/>
                  <a:gd name="T1" fmla="*/ 0 h 41"/>
                  <a:gd name="T2" fmla="*/ 0 w 31"/>
                  <a:gd name="T3" fmla="*/ 0 h 41"/>
                  <a:gd name="T4" fmla="*/ 0 w 31"/>
                  <a:gd name="T5" fmla="*/ 0 h 41"/>
                  <a:gd name="T6" fmla="*/ 0 w 31"/>
                  <a:gd name="T7" fmla="*/ 0 h 41"/>
                  <a:gd name="T8" fmla="*/ 0 w 31"/>
                  <a:gd name="T9" fmla="*/ 0 h 41"/>
                  <a:gd name="T10" fmla="*/ 0 w 31"/>
                  <a:gd name="T11" fmla="*/ 0 h 41"/>
                  <a:gd name="T12" fmla="*/ 0 w 31"/>
                  <a:gd name="T13" fmla="*/ 0 h 41"/>
                  <a:gd name="T14" fmla="*/ 0 60000 65536"/>
                  <a:gd name="T15" fmla="*/ 0 60000 65536"/>
                  <a:gd name="T16" fmla="*/ 0 60000 65536"/>
                  <a:gd name="T17" fmla="*/ 0 60000 65536"/>
                  <a:gd name="T18" fmla="*/ 0 60000 65536"/>
                  <a:gd name="T19" fmla="*/ 0 60000 65536"/>
                  <a:gd name="T20" fmla="*/ 0 60000 65536"/>
                  <a:gd name="T21" fmla="*/ 0 w 31"/>
                  <a:gd name="T22" fmla="*/ 0 h 41"/>
                  <a:gd name="T23" fmla="*/ 31 w 31"/>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41">
                    <a:moveTo>
                      <a:pt x="13" y="14"/>
                    </a:moveTo>
                    <a:lnTo>
                      <a:pt x="26" y="30"/>
                    </a:lnTo>
                    <a:lnTo>
                      <a:pt x="31" y="6"/>
                    </a:lnTo>
                    <a:lnTo>
                      <a:pt x="6" y="0"/>
                    </a:lnTo>
                    <a:lnTo>
                      <a:pt x="0" y="25"/>
                    </a:lnTo>
                    <a:lnTo>
                      <a:pt x="13" y="41"/>
                    </a:lnTo>
                    <a:lnTo>
                      <a:pt x="13" y="1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42" name="Freeform 557"/>
              <p:cNvSpPr>
                <a:spLocks/>
              </p:cNvSpPr>
              <p:nvPr/>
            </p:nvSpPr>
            <p:spPr bwMode="auto">
              <a:xfrm>
                <a:off x="4886" y="2125"/>
                <a:ext cx="19" cy="9"/>
              </a:xfrm>
              <a:custGeom>
                <a:avLst/>
                <a:gdLst>
                  <a:gd name="T0" fmla="*/ 0 w 59"/>
                  <a:gd name="T1" fmla="*/ 0 h 27"/>
                  <a:gd name="T2" fmla="*/ 0 w 59"/>
                  <a:gd name="T3" fmla="*/ 0 h 27"/>
                  <a:gd name="T4" fmla="*/ 0 w 59"/>
                  <a:gd name="T5" fmla="*/ 0 h 27"/>
                  <a:gd name="T6" fmla="*/ 0 w 59"/>
                  <a:gd name="T7" fmla="*/ 0 h 27"/>
                  <a:gd name="T8" fmla="*/ 0 w 59"/>
                  <a:gd name="T9" fmla="*/ 0 h 27"/>
                  <a:gd name="T10" fmla="*/ 0 w 59"/>
                  <a:gd name="T11" fmla="*/ 0 h 27"/>
                  <a:gd name="T12" fmla="*/ 0 w 59"/>
                  <a:gd name="T13" fmla="*/ 0 h 27"/>
                  <a:gd name="T14" fmla="*/ 0 60000 65536"/>
                  <a:gd name="T15" fmla="*/ 0 60000 65536"/>
                  <a:gd name="T16" fmla="*/ 0 60000 65536"/>
                  <a:gd name="T17" fmla="*/ 0 60000 65536"/>
                  <a:gd name="T18" fmla="*/ 0 60000 65536"/>
                  <a:gd name="T19" fmla="*/ 0 60000 65536"/>
                  <a:gd name="T20" fmla="*/ 0 60000 65536"/>
                  <a:gd name="T21" fmla="*/ 0 w 59"/>
                  <a:gd name="T22" fmla="*/ 0 h 27"/>
                  <a:gd name="T23" fmla="*/ 59 w 59"/>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27">
                    <a:moveTo>
                      <a:pt x="35" y="11"/>
                    </a:moveTo>
                    <a:lnTo>
                      <a:pt x="47" y="0"/>
                    </a:lnTo>
                    <a:lnTo>
                      <a:pt x="0" y="0"/>
                    </a:lnTo>
                    <a:lnTo>
                      <a:pt x="0" y="27"/>
                    </a:lnTo>
                    <a:lnTo>
                      <a:pt x="47" y="27"/>
                    </a:lnTo>
                    <a:lnTo>
                      <a:pt x="59" y="16"/>
                    </a:lnTo>
                    <a:lnTo>
                      <a:pt x="35" y="1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43" name="Freeform 558"/>
              <p:cNvSpPr>
                <a:spLocks/>
              </p:cNvSpPr>
              <p:nvPr/>
            </p:nvSpPr>
            <p:spPr bwMode="auto">
              <a:xfrm>
                <a:off x="4897" y="2117"/>
                <a:ext cx="11" cy="14"/>
              </a:xfrm>
              <a:custGeom>
                <a:avLst/>
                <a:gdLst>
                  <a:gd name="T0" fmla="*/ 0 w 31"/>
                  <a:gd name="T1" fmla="*/ 0 h 41"/>
                  <a:gd name="T2" fmla="*/ 0 w 31"/>
                  <a:gd name="T3" fmla="*/ 0 h 41"/>
                  <a:gd name="T4" fmla="*/ 0 w 31"/>
                  <a:gd name="T5" fmla="*/ 0 h 41"/>
                  <a:gd name="T6" fmla="*/ 0 w 31"/>
                  <a:gd name="T7" fmla="*/ 0 h 41"/>
                  <a:gd name="T8" fmla="*/ 0 w 31"/>
                  <a:gd name="T9" fmla="*/ 0 h 41"/>
                  <a:gd name="T10" fmla="*/ 0 w 31"/>
                  <a:gd name="T11" fmla="*/ 0 h 41"/>
                  <a:gd name="T12" fmla="*/ 0 w 31"/>
                  <a:gd name="T13" fmla="*/ 0 h 41"/>
                  <a:gd name="T14" fmla="*/ 0 60000 65536"/>
                  <a:gd name="T15" fmla="*/ 0 60000 65536"/>
                  <a:gd name="T16" fmla="*/ 0 60000 65536"/>
                  <a:gd name="T17" fmla="*/ 0 60000 65536"/>
                  <a:gd name="T18" fmla="*/ 0 60000 65536"/>
                  <a:gd name="T19" fmla="*/ 0 60000 65536"/>
                  <a:gd name="T20" fmla="*/ 0 60000 65536"/>
                  <a:gd name="T21" fmla="*/ 0 w 31"/>
                  <a:gd name="T22" fmla="*/ 0 h 41"/>
                  <a:gd name="T23" fmla="*/ 31 w 31"/>
                  <a:gd name="T24" fmla="*/ 41 h 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41">
                    <a:moveTo>
                      <a:pt x="17" y="26"/>
                    </a:moveTo>
                    <a:lnTo>
                      <a:pt x="5" y="11"/>
                    </a:lnTo>
                    <a:lnTo>
                      <a:pt x="0" y="36"/>
                    </a:lnTo>
                    <a:lnTo>
                      <a:pt x="24" y="41"/>
                    </a:lnTo>
                    <a:lnTo>
                      <a:pt x="31" y="17"/>
                    </a:lnTo>
                    <a:lnTo>
                      <a:pt x="17" y="0"/>
                    </a:lnTo>
                    <a:lnTo>
                      <a:pt x="17"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44" name="Freeform 559"/>
              <p:cNvSpPr>
                <a:spLocks/>
              </p:cNvSpPr>
              <p:nvPr/>
            </p:nvSpPr>
            <p:spPr bwMode="auto">
              <a:xfrm>
                <a:off x="4883" y="2117"/>
                <a:ext cx="20" cy="9"/>
              </a:xfrm>
              <a:custGeom>
                <a:avLst/>
                <a:gdLst>
                  <a:gd name="T0" fmla="*/ 0 w 59"/>
                  <a:gd name="T1" fmla="*/ 0 h 26"/>
                  <a:gd name="T2" fmla="*/ 0 w 59"/>
                  <a:gd name="T3" fmla="*/ 0 h 26"/>
                  <a:gd name="T4" fmla="*/ 0 w 59"/>
                  <a:gd name="T5" fmla="*/ 0 h 26"/>
                  <a:gd name="T6" fmla="*/ 0 w 59"/>
                  <a:gd name="T7" fmla="*/ 0 h 26"/>
                  <a:gd name="T8" fmla="*/ 0 w 59"/>
                  <a:gd name="T9" fmla="*/ 0 h 26"/>
                  <a:gd name="T10" fmla="*/ 0 w 59"/>
                  <a:gd name="T11" fmla="*/ 0 h 26"/>
                  <a:gd name="T12" fmla="*/ 0 w 59"/>
                  <a:gd name="T13" fmla="*/ 0 h 26"/>
                  <a:gd name="T14" fmla="*/ 0 60000 65536"/>
                  <a:gd name="T15" fmla="*/ 0 60000 65536"/>
                  <a:gd name="T16" fmla="*/ 0 60000 65536"/>
                  <a:gd name="T17" fmla="*/ 0 60000 65536"/>
                  <a:gd name="T18" fmla="*/ 0 60000 65536"/>
                  <a:gd name="T19" fmla="*/ 0 60000 65536"/>
                  <a:gd name="T20" fmla="*/ 0 60000 65536"/>
                  <a:gd name="T21" fmla="*/ 0 w 59"/>
                  <a:gd name="T22" fmla="*/ 0 h 26"/>
                  <a:gd name="T23" fmla="*/ 59 w 5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26">
                    <a:moveTo>
                      <a:pt x="25" y="17"/>
                    </a:moveTo>
                    <a:lnTo>
                      <a:pt x="12" y="26"/>
                    </a:lnTo>
                    <a:lnTo>
                      <a:pt x="59" y="26"/>
                    </a:lnTo>
                    <a:lnTo>
                      <a:pt x="59" y="0"/>
                    </a:lnTo>
                    <a:lnTo>
                      <a:pt x="12" y="0"/>
                    </a:lnTo>
                    <a:lnTo>
                      <a:pt x="0" y="11"/>
                    </a:lnTo>
                    <a:lnTo>
                      <a:pt x="25" y="1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45" name="Freeform 560"/>
              <p:cNvSpPr>
                <a:spLocks/>
              </p:cNvSpPr>
              <p:nvPr/>
            </p:nvSpPr>
            <p:spPr bwMode="auto">
              <a:xfrm>
                <a:off x="4897" y="2115"/>
                <a:ext cx="17" cy="7"/>
              </a:xfrm>
              <a:custGeom>
                <a:avLst/>
                <a:gdLst>
                  <a:gd name="T0" fmla="*/ 0 w 52"/>
                  <a:gd name="T1" fmla="*/ 0 h 20"/>
                  <a:gd name="T2" fmla="*/ 0 w 52"/>
                  <a:gd name="T3" fmla="*/ 0 h 20"/>
                  <a:gd name="T4" fmla="*/ 0 w 52"/>
                  <a:gd name="T5" fmla="*/ 0 h 20"/>
                  <a:gd name="T6" fmla="*/ 0 w 52"/>
                  <a:gd name="T7" fmla="*/ 0 h 20"/>
                  <a:gd name="T8" fmla="*/ 0 w 52"/>
                  <a:gd name="T9" fmla="*/ 0 h 20"/>
                  <a:gd name="T10" fmla="*/ 0 w 52"/>
                  <a:gd name="T11" fmla="*/ 0 h 20"/>
                  <a:gd name="T12" fmla="*/ 0 w 52"/>
                  <a:gd name="T13" fmla="*/ 0 h 20"/>
                  <a:gd name="T14" fmla="*/ 0 w 52"/>
                  <a:gd name="T15" fmla="*/ 0 h 20"/>
                  <a:gd name="T16" fmla="*/ 0 w 52"/>
                  <a:gd name="T17" fmla="*/ 0 h 20"/>
                  <a:gd name="T18" fmla="*/ 0 w 52"/>
                  <a:gd name="T19" fmla="*/ 0 h 20"/>
                  <a:gd name="T20" fmla="*/ 0 w 52"/>
                  <a:gd name="T21" fmla="*/ 0 h 20"/>
                  <a:gd name="T22" fmla="*/ 0 w 52"/>
                  <a:gd name="T23" fmla="*/ 0 h 20"/>
                  <a:gd name="T24" fmla="*/ 0 w 52"/>
                  <a:gd name="T25" fmla="*/ 0 h 20"/>
                  <a:gd name="T26" fmla="*/ 0 w 52"/>
                  <a:gd name="T27" fmla="*/ 0 h 20"/>
                  <a:gd name="T28" fmla="*/ 0 w 52"/>
                  <a:gd name="T29" fmla="*/ 0 h 20"/>
                  <a:gd name="T30" fmla="*/ 0 w 52"/>
                  <a:gd name="T31" fmla="*/ 0 h 20"/>
                  <a:gd name="T32" fmla="*/ 0 w 52"/>
                  <a:gd name="T33" fmla="*/ 0 h 20"/>
                  <a:gd name="T34" fmla="*/ 0 w 52"/>
                  <a:gd name="T35" fmla="*/ 0 h 20"/>
                  <a:gd name="T36" fmla="*/ 0 w 52"/>
                  <a:gd name="T37" fmla="*/ 0 h 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20"/>
                  <a:gd name="T59" fmla="*/ 52 w 52"/>
                  <a:gd name="T60" fmla="*/ 20 h 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20">
                    <a:moveTo>
                      <a:pt x="4" y="0"/>
                    </a:moveTo>
                    <a:lnTo>
                      <a:pt x="2" y="1"/>
                    </a:lnTo>
                    <a:lnTo>
                      <a:pt x="0" y="4"/>
                    </a:lnTo>
                    <a:lnTo>
                      <a:pt x="0" y="5"/>
                    </a:lnTo>
                    <a:lnTo>
                      <a:pt x="2" y="8"/>
                    </a:lnTo>
                    <a:lnTo>
                      <a:pt x="2" y="12"/>
                    </a:lnTo>
                    <a:lnTo>
                      <a:pt x="3" y="15"/>
                    </a:lnTo>
                    <a:lnTo>
                      <a:pt x="3" y="18"/>
                    </a:lnTo>
                    <a:lnTo>
                      <a:pt x="2" y="20"/>
                    </a:lnTo>
                    <a:lnTo>
                      <a:pt x="49" y="20"/>
                    </a:lnTo>
                    <a:lnTo>
                      <a:pt x="51" y="18"/>
                    </a:lnTo>
                    <a:lnTo>
                      <a:pt x="51" y="15"/>
                    </a:lnTo>
                    <a:lnTo>
                      <a:pt x="49" y="12"/>
                    </a:lnTo>
                    <a:lnTo>
                      <a:pt x="48" y="8"/>
                    </a:lnTo>
                    <a:lnTo>
                      <a:pt x="48" y="5"/>
                    </a:lnTo>
                    <a:lnTo>
                      <a:pt x="48" y="4"/>
                    </a:lnTo>
                    <a:lnTo>
                      <a:pt x="49" y="1"/>
                    </a:lnTo>
                    <a:lnTo>
                      <a:pt x="52" y="0"/>
                    </a:lnTo>
                    <a:lnTo>
                      <a:pt x="4"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46" name="Freeform 561"/>
              <p:cNvSpPr>
                <a:spLocks/>
              </p:cNvSpPr>
              <p:nvPr/>
            </p:nvSpPr>
            <p:spPr bwMode="auto">
              <a:xfrm>
                <a:off x="4893" y="2111"/>
                <a:ext cx="9" cy="16"/>
              </a:xfrm>
              <a:custGeom>
                <a:avLst/>
                <a:gdLst>
                  <a:gd name="T0" fmla="*/ 0 w 29"/>
                  <a:gd name="T1" fmla="*/ 0 h 46"/>
                  <a:gd name="T2" fmla="*/ 0 w 29"/>
                  <a:gd name="T3" fmla="*/ 0 h 46"/>
                  <a:gd name="T4" fmla="*/ 0 w 29"/>
                  <a:gd name="T5" fmla="*/ 0 h 46"/>
                  <a:gd name="T6" fmla="*/ 0 w 29"/>
                  <a:gd name="T7" fmla="*/ 0 h 46"/>
                  <a:gd name="T8" fmla="*/ 0 w 29"/>
                  <a:gd name="T9" fmla="*/ 0 h 46"/>
                  <a:gd name="T10" fmla="*/ 0 w 29"/>
                  <a:gd name="T11" fmla="*/ 0 h 46"/>
                  <a:gd name="T12" fmla="*/ 0 w 29"/>
                  <a:gd name="T13" fmla="*/ 0 h 46"/>
                  <a:gd name="T14" fmla="*/ 0 w 29"/>
                  <a:gd name="T15" fmla="*/ 0 h 46"/>
                  <a:gd name="T16" fmla="*/ 0 w 29"/>
                  <a:gd name="T17" fmla="*/ 0 h 46"/>
                  <a:gd name="T18" fmla="*/ 0 w 29"/>
                  <a:gd name="T19" fmla="*/ 0 h 46"/>
                  <a:gd name="T20" fmla="*/ 0 w 29"/>
                  <a:gd name="T21" fmla="*/ 0 h 46"/>
                  <a:gd name="T22" fmla="*/ 0 w 29"/>
                  <a:gd name="T23" fmla="*/ 0 h 46"/>
                  <a:gd name="T24" fmla="*/ 0 w 29"/>
                  <a:gd name="T25" fmla="*/ 0 h 46"/>
                  <a:gd name="T26" fmla="*/ 0 w 29"/>
                  <a:gd name="T27" fmla="*/ 0 h 46"/>
                  <a:gd name="T28" fmla="*/ 0 w 29"/>
                  <a:gd name="T29" fmla="*/ 0 h 46"/>
                  <a:gd name="T30" fmla="*/ 0 w 29"/>
                  <a:gd name="T31" fmla="*/ 0 h 46"/>
                  <a:gd name="T32" fmla="*/ 0 w 29"/>
                  <a:gd name="T33" fmla="*/ 0 h 46"/>
                  <a:gd name="T34" fmla="*/ 0 w 29"/>
                  <a:gd name="T35" fmla="*/ 0 h 46"/>
                  <a:gd name="T36" fmla="*/ 0 w 29"/>
                  <a:gd name="T37" fmla="*/ 0 h 46"/>
                  <a:gd name="T38" fmla="*/ 0 w 29"/>
                  <a:gd name="T39" fmla="*/ 0 h 46"/>
                  <a:gd name="T40" fmla="*/ 0 w 29"/>
                  <a:gd name="T41" fmla="*/ 0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9"/>
                  <a:gd name="T64" fmla="*/ 0 h 46"/>
                  <a:gd name="T65" fmla="*/ 29 w 29"/>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9" h="46">
                    <a:moveTo>
                      <a:pt x="14" y="19"/>
                    </a:moveTo>
                    <a:lnTo>
                      <a:pt x="25" y="40"/>
                    </a:lnTo>
                    <a:lnTo>
                      <a:pt x="27" y="32"/>
                    </a:lnTo>
                    <a:lnTo>
                      <a:pt x="29" y="24"/>
                    </a:lnTo>
                    <a:lnTo>
                      <a:pt x="27" y="20"/>
                    </a:lnTo>
                    <a:lnTo>
                      <a:pt x="26" y="17"/>
                    </a:lnTo>
                    <a:lnTo>
                      <a:pt x="26" y="16"/>
                    </a:lnTo>
                    <a:lnTo>
                      <a:pt x="25" y="20"/>
                    </a:lnTo>
                    <a:lnTo>
                      <a:pt x="23" y="23"/>
                    </a:lnTo>
                    <a:lnTo>
                      <a:pt x="22" y="24"/>
                    </a:lnTo>
                    <a:lnTo>
                      <a:pt x="12" y="0"/>
                    </a:lnTo>
                    <a:lnTo>
                      <a:pt x="6" y="4"/>
                    </a:lnTo>
                    <a:lnTo>
                      <a:pt x="0" y="11"/>
                    </a:lnTo>
                    <a:lnTo>
                      <a:pt x="0" y="19"/>
                    </a:lnTo>
                    <a:lnTo>
                      <a:pt x="0" y="23"/>
                    </a:lnTo>
                    <a:lnTo>
                      <a:pt x="2" y="28"/>
                    </a:lnTo>
                    <a:lnTo>
                      <a:pt x="2" y="30"/>
                    </a:lnTo>
                    <a:lnTo>
                      <a:pt x="3" y="25"/>
                    </a:lnTo>
                    <a:lnTo>
                      <a:pt x="3" y="24"/>
                    </a:lnTo>
                    <a:lnTo>
                      <a:pt x="14" y="46"/>
                    </a:lnTo>
                    <a:lnTo>
                      <a:pt x="14" y="1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47" name="Freeform 562"/>
              <p:cNvSpPr>
                <a:spLocks/>
              </p:cNvSpPr>
              <p:nvPr/>
            </p:nvSpPr>
            <p:spPr bwMode="auto">
              <a:xfrm>
                <a:off x="4897" y="2118"/>
                <a:ext cx="20" cy="9"/>
              </a:xfrm>
              <a:custGeom>
                <a:avLst/>
                <a:gdLst>
                  <a:gd name="T0" fmla="*/ 0 w 58"/>
                  <a:gd name="T1" fmla="*/ 0 h 27"/>
                  <a:gd name="T2" fmla="*/ 0 w 58"/>
                  <a:gd name="T3" fmla="*/ 0 h 27"/>
                  <a:gd name="T4" fmla="*/ 0 w 58"/>
                  <a:gd name="T5" fmla="*/ 0 h 27"/>
                  <a:gd name="T6" fmla="*/ 0 w 58"/>
                  <a:gd name="T7" fmla="*/ 0 h 27"/>
                  <a:gd name="T8" fmla="*/ 0 w 58"/>
                  <a:gd name="T9" fmla="*/ 0 h 27"/>
                  <a:gd name="T10" fmla="*/ 0 w 58"/>
                  <a:gd name="T11" fmla="*/ 0 h 27"/>
                  <a:gd name="T12" fmla="*/ 0 w 58"/>
                  <a:gd name="T13" fmla="*/ 0 h 27"/>
                  <a:gd name="T14" fmla="*/ 0 60000 65536"/>
                  <a:gd name="T15" fmla="*/ 0 60000 65536"/>
                  <a:gd name="T16" fmla="*/ 0 60000 65536"/>
                  <a:gd name="T17" fmla="*/ 0 60000 65536"/>
                  <a:gd name="T18" fmla="*/ 0 60000 65536"/>
                  <a:gd name="T19" fmla="*/ 0 60000 65536"/>
                  <a:gd name="T20" fmla="*/ 0 60000 65536"/>
                  <a:gd name="T21" fmla="*/ 0 w 58"/>
                  <a:gd name="T22" fmla="*/ 0 h 27"/>
                  <a:gd name="T23" fmla="*/ 58 w 5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27">
                    <a:moveTo>
                      <a:pt x="36" y="5"/>
                    </a:moveTo>
                    <a:lnTo>
                      <a:pt x="47" y="0"/>
                    </a:lnTo>
                    <a:lnTo>
                      <a:pt x="0" y="0"/>
                    </a:lnTo>
                    <a:lnTo>
                      <a:pt x="0" y="27"/>
                    </a:lnTo>
                    <a:lnTo>
                      <a:pt x="47" y="27"/>
                    </a:lnTo>
                    <a:lnTo>
                      <a:pt x="58" y="21"/>
                    </a:lnTo>
                    <a:lnTo>
                      <a:pt x="36" y="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48" name="Freeform 563"/>
              <p:cNvSpPr>
                <a:spLocks/>
              </p:cNvSpPr>
              <p:nvPr/>
            </p:nvSpPr>
            <p:spPr bwMode="auto">
              <a:xfrm>
                <a:off x="4908" y="2111"/>
                <a:ext cx="10"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w 30"/>
                  <a:gd name="T15" fmla="*/ 0 h 42"/>
                  <a:gd name="T16" fmla="*/ 0 w 30"/>
                  <a:gd name="T17" fmla="*/ 0 h 42"/>
                  <a:gd name="T18" fmla="*/ 0 w 30"/>
                  <a:gd name="T19" fmla="*/ 0 h 42"/>
                  <a:gd name="T20" fmla="*/ 0 w 30"/>
                  <a:gd name="T21" fmla="*/ 0 h 42"/>
                  <a:gd name="T22" fmla="*/ 0 w 30"/>
                  <a:gd name="T23" fmla="*/ 0 h 42"/>
                  <a:gd name="T24" fmla="*/ 0 w 30"/>
                  <a:gd name="T25" fmla="*/ 0 h 42"/>
                  <a:gd name="T26" fmla="*/ 0 w 30"/>
                  <a:gd name="T27" fmla="*/ 0 h 42"/>
                  <a:gd name="T28" fmla="*/ 0 w 30"/>
                  <a:gd name="T29" fmla="*/ 0 h 42"/>
                  <a:gd name="T30" fmla="*/ 0 w 30"/>
                  <a:gd name="T31" fmla="*/ 0 h 42"/>
                  <a:gd name="T32" fmla="*/ 0 w 30"/>
                  <a:gd name="T33" fmla="*/ 0 h 42"/>
                  <a:gd name="T34" fmla="*/ 0 w 30"/>
                  <a:gd name="T35" fmla="*/ 0 h 42"/>
                  <a:gd name="T36" fmla="*/ 0 w 30"/>
                  <a:gd name="T37" fmla="*/ 0 h 42"/>
                  <a:gd name="T38" fmla="*/ 0 w 30"/>
                  <a:gd name="T39" fmla="*/ 0 h 42"/>
                  <a:gd name="T40" fmla="*/ 0 w 30"/>
                  <a:gd name="T41" fmla="*/ 0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0"/>
                  <a:gd name="T64" fmla="*/ 0 h 42"/>
                  <a:gd name="T65" fmla="*/ 30 w 30"/>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0" h="42">
                    <a:moveTo>
                      <a:pt x="18" y="26"/>
                    </a:moveTo>
                    <a:lnTo>
                      <a:pt x="14" y="2"/>
                    </a:lnTo>
                    <a:lnTo>
                      <a:pt x="7" y="6"/>
                    </a:lnTo>
                    <a:lnTo>
                      <a:pt x="2" y="13"/>
                    </a:lnTo>
                    <a:lnTo>
                      <a:pt x="0" y="21"/>
                    </a:lnTo>
                    <a:lnTo>
                      <a:pt x="2" y="25"/>
                    </a:lnTo>
                    <a:lnTo>
                      <a:pt x="3" y="30"/>
                    </a:lnTo>
                    <a:lnTo>
                      <a:pt x="3" y="32"/>
                    </a:lnTo>
                    <a:lnTo>
                      <a:pt x="3" y="27"/>
                    </a:lnTo>
                    <a:lnTo>
                      <a:pt x="4" y="26"/>
                    </a:lnTo>
                    <a:lnTo>
                      <a:pt x="26" y="42"/>
                    </a:lnTo>
                    <a:lnTo>
                      <a:pt x="29" y="34"/>
                    </a:lnTo>
                    <a:lnTo>
                      <a:pt x="30" y="26"/>
                    </a:lnTo>
                    <a:lnTo>
                      <a:pt x="27" y="22"/>
                    </a:lnTo>
                    <a:lnTo>
                      <a:pt x="27" y="19"/>
                    </a:lnTo>
                    <a:lnTo>
                      <a:pt x="27" y="18"/>
                    </a:lnTo>
                    <a:lnTo>
                      <a:pt x="26" y="22"/>
                    </a:lnTo>
                    <a:lnTo>
                      <a:pt x="23" y="25"/>
                    </a:lnTo>
                    <a:lnTo>
                      <a:pt x="23" y="26"/>
                    </a:lnTo>
                    <a:lnTo>
                      <a:pt x="18" y="0"/>
                    </a:lnTo>
                    <a:lnTo>
                      <a:pt x="18"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49" name="Freeform 564"/>
              <p:cNvSpPr>
                <a:spLocks/>
              </p:cNvSpPr>
              <p:nvPr/>
            </p:nvSpPr>
            <p:spPr bwMode="auto">
              <a:xfrm>
                <a:off x="4897" y="2111"/>
                <a:ext cx="17" cy="8"/>
              </a:xfrm>
              <a:custGeom>
                <a:avLst/>
                <a:gdLst>
                  <a:gd name="T0" fmla="*/ 0 w 52"/>
                  <a:gd name="T1" fmla="*/ 0 h 26"/>
                  <a:gd name="T2" fmla="*/ 0 w 52"/>
                  <a:gd name="T3" fmla="*/ 0 h 26"/>
                  <a:gd name="T4" fmla="*/ 0 w 52"/>
                  <a:gd name="T5" fmla="*/ 0 h 26"/>
                  <a:gd name="T6" fmla="*/ 0 w 52"/>
                  <a:gd name="T7" fmla="*/ 0 h 26"/>
                  <a:gd name="T8" fmla="*/ 0 w 52"/>
                  <a:gd name="T9" fmla="*/ 0 h 26"/>
                  <a:gd name="T10" fmla="*/ 0 w 52"/>
                  <a:gd name="T11" fmla="*/ 0 h 26"/>
                  <a:gd name="T12" fmla="*/ 0 w 52"/>
                  <a:gd name="T13" fmla="*/ 0 h 26"/>
                  <a:gd name="T14" fmla="*/ 0 60000 65536"/>
                  <a:gd name="T15" fmla="*/ 0 60000 65536"/>
                  <a:gd name="T16" fmla="*/ 0 60000 65536"/>
                  <a:gd name="T17" fmla="*/ 0 60000 65536"/>
                  <a:gd name="T18" fmla="*/ 0 60000 65536"/>
                  <a:gd name="T19" fmla="*/ 0 60000 65536"/>
                  <a:gd name="T20" fmla="*/ 0 60000 65536"/>
                  <a:gd name="T21" fmla="*/ 0 w 52"/>
                  <a:gd name="T22" fmla="*/ 0 h 26"/>
                  <a:gd name="T23" fmla="*/ 52 w 52"/>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26">
                    <a:moveTo>
                      <a:pt x="10" y="26"/>
                    </a:moveTo>
                    <a:lnTo>
                      <a:pt x="4" y="26"/>
                    </a:lnTo>
                    <a:lnTo>
                      <a:pt x="52" y="26"/>
                    </a:lnTo>
                    <a:lnTo>
                      <a:pt x="52" y="0"/>
                    </a:lnTo>
                    <a:lnTo>
                      <a:pt x="4" y="0"/>
                    </a:lnTo>
                    <a:lnTo>
                      <a:pt x="0" y="2"/>
                    </a:lnTo>
                    <a:lnTo>
                      <a:pt x="10"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50" name="Freeform 565"/>
              <p:cNvSpPr>
                <a:spLocks/>
              </p:cNvSpPr>
              <p:nvPr/>
            </p:nvSpPr>
            <p:spPr bwMode="auto">
              <a:xfrm>
                <a:off x="4896" y="2122"/>
                <a:ext cx="17" cy="1"/>
              </a:xfrm>
              <a:custGeom>
                <a:avLst/>
                <a:gdLst>
                  <a:gd name="T0" fmla="*/ 0 w 50"/>
                  <a:gd name="T1" fmla="*/ 0 h 2"/>
                  <a:gd name="T2" fmla="*/ 0 w 50"/>
                  <a:gd name="T3" fmla="*/ 0 h 2"/>
                  <a:gd name="T4" fmla="*/ 0 w 50"/>
                  <a:gd name="T5" fmla="*/ 0 h 2"/>
                  <a:gd name="T6" fmla="*/ 0 w 50"/>
                  <a:gd name="T7" fmla="*/ 1 h 2"/>
                  <a:gd name="T8" fmla="*/ 0 w 50"/>
                  <a:gd name="T9" fmla="*/ 1 h 2"/>
                  <a:gd name="T10" fmla="*/ 0 w 50"/>
                  <a:gd name="T11" fmla="*/ 1 h 2"/>
                  <a:gd name="T12" fmla="*/ 0 w 50"/>
                  <a:gd name="T13" fmla="*/ 1 h 2"/>
                  <a:gd name="T14" fmla="*/ 0 w 50"/>
                  <a:gd name="T15" fmla="*/ 0 h 2"/>
                  <a:gd name="T16" fmla="*/ 0 w 50"/>
                  <a:gd name="T17" fmla="*/ 0 h 2"/>
                  <a:gd name="T18" fmla="*/ 0 w 50"/>
                  <a:gd name="T19" fmla="*/ 0 h 2"/>
                  <a:gd name="T20" fmla="*/ 0 w 50"/>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2"/>
                  <a:gd name="T35" fmla="*/ 50 w 50"/>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2">
                    <a:moveTo>
                      <a:pt x="3" y="0"/>
                    </a:moveTo>
                    <a:lnTo>
                      <a:pt x="3" y="0"/>
                    </a:lnTo>
                    <a:lnTo>
                      <a:pt x="1" y="0"/>
                    </a:lnTo>
                    <a:lnTo>
                      <a:pt x="1" y="2"/>
                    </a:lnTo>
                    <a:lnTo>
                      <a:pt x="0" y="2"/>
                    </a:lnTo>
                    <a:lnTo>
                      <a:pt x="46" y="2"/>
                    </a:lnTo>
                    <a:lnTo>
                      <a:pt x="48" y="2"/>
                    </a:lnTo>
                    <a:lnTo>
                      <a:pt x="49" y="0"/>
                    </a:lnTo>
                    <a:lnTo>
                      <a:pt x="50" y="0"/>
                    </a:lnTo>
                    <a:lnTo>
                      <a:pt x="3"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51" name="Freeform 566"/>
              <p:cNvSpPr>
                <a:spLocks/>
              </p:cNvSpPr>
              <p:nvPr/>
            </p:nvSpPr>
            <p:spPr bwMode="auto">
              <a:xfrm>
                <a:off x="4894" y="2118"/>
                <a:ext cx="6" cy="9"/>
              </a:xfrm>
              <a:custGeom>
                <a:avLst/>
                <a:gdLst>
                  <a:gd name="T0" fmla="*/ 0 w 17"/>
                  <a:gd name="T1" fmla="*/ 0 h 28"/>
                  <a:gd name="T2" fmla="*/ 0 w 17"/>
                  <a:gd name="T3" fmla="*/ 0 h 28"/>
                  <a:gd name="T4" fmla="*/ 0 w 17"/>
                  <a:gd name="T5" fmla="*/ 0 h 28"/>
                  <a:gd name="T6" fmla="*/ 0 w 17"/>
                  <a:gd name="T7" fmla="*/ 0 h 28"/>
                  <a:gd name="T8" fmla="*/ 0 w 17"/>
                  <a:gd name="T9" fmla="*/ 0 h 28"/>
                  <a:gd name="T10" fmla="*/ 0 w 17"/>
                  <a:gd name="T11" fmla="*/ 0 h 28"/>
                  <a:gd name="T12" fmla="*/ 0 w 17"/>
                  <a:gd name="T13" fmla="*/ 0 h 28"/>
                  <a:gd name="T14" fmla="*/ 0 w 17"/>
                  <a:gd name="T15" fmla="*/ 0 h 28"/>
                  <a:gd name="T16" fmla="*/ 0 w 17"/>
                  <a:gd name="T17" fmla="*/ 0 h 28"/>
                  <a:gd name="T18" fmla="*/ 0 w 17"/>
                  <a:gd name="T19" fmla="*/ 0 h 28"/>
                  <a:gd name="T20" fmla="*/ 0 w 17"/>
                  <a:gd name="T21" fmla="*/ 0 h 28"/>
                  <a:gd name="T22" fmla="*/ 0 w 17"/>
                  <a:gd name="T23" fmla="*/ 0 h 28"/>
                  <a:gd name="T24" fmla="*/ 0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
                  <a:gd name="T40" fmla="*/ 0 h 28"/>
                  <a:gd name="T41" fmla="*/ 17 w 17"/>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 h="28">
                    <a:moveTo>
                      <a:pt x="7" y="1"/>
                    </a:moveTo>
                    <a:lnTo>
                      <a:pt x="12" y="27"/>
                    </a:lnTo>
                    <a:lnTo>
                      <a:pt x="17" y="24"/>
                    </a:lnTo>
                    <a:lnTo>
                      <a:pt x="15" y="25"/>
                    </a:lnTo>
                    <a:lnTo>
                      <a:pt x="10" y="27"/>
                    </a:lnTo>
                    <a:lnTo>
                      <a:pt x="10" y="0"/>
                    </a:lnTo>
                    <a:lnTo>
                      <a:pt x="3" y="1"/>
                    </a:lnTo>
                    <a:lnTo>
                      <a:pt x="2" y="2"/>
                    </a:lnTo>
                    <a:lnTo>
                      <a:pt x="3" y="2"/>
                    </a:lnTo>
                    <a:lnTo>
                      <a:pt x="0" y="2"/>
                    </a:lnTo>
                    <a:lnTo>
                      <a:pt x="7" y="28"/>
                    </a:lnTo>
                    <a:lnTo>
                      <a:pt x="7"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52" name="Freeform 567"/>
              <p:cNvSpPr>
                <a:spLocks/>
              </p:cNvSpPr>
              <p:nvPr/>
            </p:nvSpPr>
            <p:spPr bwMode="auto">
              <a:xfrm>
                <a:off x="4896" y="2118"/>
                <a:ext cx="18" cy="9"/>
              </a:xfrm>
              <a:custGeom>
                <a:avLst/>
                <a:gdLst>
                  <a:gd name="T0" fmla="*/ 0 w 52"/>
                  <a:gd name="T1" fmla="*/ 0 h 27"/>
                  <a:gd name="T2" fmla="*/ 0 w 52"/>
                  <a:gd name="T3" fmla="*/ 0 h 27"/>
                  <a:gd name="T4" fmla="*/ 0 w 52"/>
                  <a:gd name="T5" fmla="*/ 0 h 27"/>
                  <a:gd name="T6" fmla="*/ 0 w 52"/>
                  <a:gd name="T7" fmla="*/ 0 h 27"/>
                  <a:gd name="T8" fmla="*/ 0 w 52"/>
                  <a:gd name="T9" fmla="*/ 0 h 27"/>
                  <a:gd name="T10" fmla="*/ 0 w 52"/>
                  <a:gd name="T11" fmla="*/ 0 h 27"/>
                  <a:gd name="T12" fmla="*/ 0 w 52"/>
                  <a:gd name="T13" fmla="*/ 0 h 27"/>
                  <a:gd name="T14" fmla="*/ 0 60000 65536"/>
                  <a:gd name="T15" fmla="*/ 0 60000 65536"/>
                  <a:gd name="T16" fmla="*/ 0 60000 65536"/>
                  <a:gd name="T17" fmla="*/ 0 60000 65536"/>
                  <a:gd name="T18" fmla="*/ 0 60000 65536"/>
                  <a:gd name="T19" fmla="*/ 0 60000 65536"/>
                  <a:gd name="T20" fmla="*/ 0 60000 65536"/>
                  <a:gd name="T21" fmla="*/ 0 w 52"/>
                  <a:gd name="T22" fmla="*/ 0 h 27"/>
                  <a:gd name="T23" fmla="*/ 52 w 52"/>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27">
                    <a:moveTo>
                      <a:pt x="41" y="1"/>
                    </a:moveTo>
                    <a:lnTo>
                      <a:pt x="46" y="0"/>
                    </a:lnTo>
                    <a:lnTo>
                      <a:pt x="0" y="0"/>
                    </a:lnTo>
                    <a:lnTo>
                      <a:pt x="0" y="27"/>
                    </a:lnTo>
                    <a:lnTo>
                      <a:pt x="46" y="27"/>
                    </a:lnTo>
                    <a:lnTo>
                      <a:pt x="52" y="26"/>
                    </a:lnTo>
                    <a:lnTo>
                      <a:pt x="41"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53" name="Freeform 568"/>
              <p:cNvSpPr>
                <a:spLocks/>
              </p:cNvSpPr>
              <p:nvPr/>
            </p:nvSpPr>
            <p:spPr bwMode="auto">
              <a:xfrm>
                <a:off x="4910" y="2118"/>
                <a:ext cx="5" cy="9"/>
              </a:xfrm>
              <a:custGeom>
                <a:avLst/>
                <a:gdLst>
                  <a:gd name="T0" fmla="*/ 0 w 15"/>
                  <a:gd name="T1" fmla="*/ 0 h 27"/>
                  <a:gd name="T2" fmla="*/ 0 w 15"/>
                  <a:gd name="T3" fmla="*/ 0 h 27"/>
                  <a:gd name="T4" fmla="*/ 0 w 15"/>
                  <a:gd name="T5" fmla="*/ 0 h 27"/>
                  <a:gd name="T6" fmla="*/ 0 w 15"/>
                  <a:gd name="T7" fmla="*/ 0 h 27"/>
                  <a:gd name="T8" fmla="*/ 0 w 15"/>
                  <a:gd name="T9" fmla="*/ 0 h 27"/>
                  <a:gd name="T10" fmla="*/ 0 w 15"/>
                  <a:gd name="T11" fmla="*/ 0 h 27"/>
                  <a:gd name="T12" fmla="*/ 0 w 15"/>
                  <a:gd name="T13" fmla="*/ 0 h 27"/>
                  <a:gd name="T14" fmla="*/ 0 w 15"/>
                  <a:gd name="T15" fmla="*/ 0 h 27"/>
                  <a:gd name="T16" fmla="*/ 0 w 15"/>
                  <a:gd name="T17" fmla="*/ 0 h 27"/>
                  <a:gd name="T18" fmla="*/ 0 w 15"/>
                  <a:gd name="T19" fmla="*/ 0 h 27"/>
                  <a:gd name="T20" fmla="*/ 0 w 15"/>
                  <a:gd name="T21" fmla="*/ 0 h 27"/>
                  <a:gd name="T22" fmla="*/ 0 w 15"/>
                  <a:gd name="T23" fmla="*/ 0 h 27"/>
                  <a:gd name="T24" fmla="*/ 0 w 15"/>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
                  <a:gd name="T40" fmla="*/ 0 h 27"/>
                  <a:gd name="T41" fmla="*/ 15 w 15"/>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 h="27">
                    <a:moveTo>
                      <a:pt x="9" y="27"/>
                    </a:moveTo>
                    <a:lnTo>
                      <a:pt x="9" y="0"/>
                    </a:lnTo>
                    <a:lnTo>
                      <a:pt x="2" y="1"/>
                    </a:lnTo>
                    <a:lnTo>
                      <a:pt x="1" y="2"/>
                    </a:lnTo>
                    <a:lnTo>
                      <a:pt x="2" y="2"/>
                    </a:lnTo>
                    <a:lnTo>
                      <a:pt x="0" y="2"/>
                    </a:lnTo>
                    <a:lnTo>
                      <a:pt x="11" y="27"/>
                    </a:lnTo>
                    <a:lnTo>
                      <a:pt x="12" y="27"/>
                    </a:lnTo>
                    <a:lnTo>
                      <a:pt x="15" y="24"/>
                    </a:lnTo>
                    <a:lnTo>
                      <a:pt x="15" y="25"/>
                    </a:lnTo>
                    <a:lnTo>
                      <a:pt x="9" y="27"/>
                    </a:lnTo>
                    <a:lnTo>
                      <a:pt x="9" y="0"/>
                    </a:lnTo>
                    <a:lnTo>
                      <a:pt x="9"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54" name="Freeform 569"/>
              <p:cNvSpPr>
                <a:spLocks/>
              </p:cNvSpPr>
              <p:nvPr/>
            </p:nvSpPr>
            <p:spPr bwMode="auto">
              <a:xfrm>
                <a:off x="4897" y="2118"/>
                <a:ext cx="16" cy="9"/>
              </a:xfrm>
              <a:custGeom>
                <a:avLst/>
                <a:gdLst>
                  <a:gd name="T0" fmla="*/ 0 w 47"/>
                  <a:gd name="T1" fmla="*/ 0 h 27"/>
                  <a:gd name="T2" fmla="*/ 0 w 47"/>
                  <a:gd name="T3" fmla="*/ 0 h 27"/>
                  <a:gd name="T4" fmla="*/ 0 w 47"/>
                  <a:gd name="T5" fmla="*/ 0 h 27"/>
                  <a:gd name="T6" fmla="*/ 0 w 47"/>
                  <a:gd name="T7" fmla="*/ 0 h 27"/>
                  <a:gd name="T8" fmla="*/ 0 w 47"/>
                  <a:gd name="T9" fmla="*/ 0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0" y="27"/>
                    </a:moveTo>
                    <a:lnTo>
                      <a:pt x="0" y="27"/>
                    </a:lnTo>
                    <a:lnTo>
                      <a:pt x="47" y="27"/>
                    </a:lnTo>
                    <a:lnTo>
                      <a:pt x="47" y="0"/>
                    </a:lnTo>
                    <a:lnTo>
                      <a:pt x="0" y="0"/>
                    </a:lnTo>
                    <a:lnTo>
                      <a:pt x="0"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55" name="Freeform 570"/>
              <p:cNvSpPr>
                <a:spLocks/>
              </p:cNvSpPr>
              <p:nvPr/>
            </p:nvSpPr>
            <p:spPr bwMode="auto">
              <a:xfrm>
                <a:off x="4901" y="2108"/>
                <a:ext cx="33" cy="7"/>
              </a:xfrm>
              <a:custGeom>
                <a:avLst/>
                <a:gdLst>
                  <a:gd name="T0" fmla="*/ 0 w 99"/>
                  <a:gd name="T1" fmla="*/ 0 h 22"/>
                  <a:gd name="T2" fmla="*/ 0 w 99"/>
                  <a:gd name="T3" fmla="*/ 0 h 22"/>
                  <a:gd name="T4" fmla="*/ 0 w 99"/>
                  <a:gd name="T5" fmla="*/ 0 h 22"/>
                  <a:gd name="T6" fmla="*/ 0 w 99"/>
                  <a:gd name="T7" fmla="*/ 0 h 22"/>
                  <a:gd name="T8" fmla="*/ 0 w 99"/>
                  <a:gd name="T9" fmla="*/ 0 h 22"/>
                  <a:gd name="T10" fmla="*/ 0 w 99"/>
                  <a:gd name="T11" fmla="*/ 0 h 22"/>
                  <a:gd name="T12" fmla="*/ 0 w 99"/>
                  <a:gd name="T13" fmla="*/ 0 h 22"/>
                  <a:gd name="T14" fmla="*/ 0 w 99"/>
                  <a:gd name="T15" fmla="*/ 0 h 22"/>
                  <a:gd name="T16" fmla="*/ 0 w 99"/>
                  <a:gd name="T17" fmla="*/ 0 h 22"/>
                  <a:gd name="T18" fmla="*/ 0 w 99"/>
                  <a:gd name="T19" fmla="*/ 0 h 22"/>
                  <a:gd name="T20" fmla="*/ 0 w 99"/>
                  <a:gd name="T21" fmla="*/ 0 h 22"/>
                  <a:gd name="T22" fmla="*/ 0 w 99"/>
                  <a:gd name="T23" fmla="*/ 0 h 22"/>
                  <a:gd name="T24" fmla="*/ 0 w 99"/>
                  <a:gd name="T25" fmla="*/ 0 h 22"/>
                  <a:gd name="T26" fmla="*/ 0 w 99"/>
                  <a:gd name="T27" fmla="*/ 0 h 22"/>
                  <a:gd name="T28" fmla="*/ 0 w 99"/>
                  <a:gd name="T29" fmla="*/ 0 h 22"/>
                  <a:gd name="T30" fmla="*/ 0 w 99"/>
                  <a:gd name="T31" fmla="*/ 0 h 22"/>
                  <a:gd name="T32" fmla="*/ 0 w 99"/>
                  <a:gd name="T33" fmla="*/ 0 h 22"/>
                  <a:gd name="T34" fmla="*/ 0 w 99"/>
                  <a:gd name="T35" fmla="*/ 0 h 22"/>
                  <a:gd name="T36" fmla="*/ 0 w 99"/>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22"/>
                  <a:gd name="T59" fmla="*/ 99 w 99"/>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22">
                    <a:moveTo>
                      <a:pt x="51" y="0"/>
                    </a:moveTo>
                    <a:lnTo>
                      <a:pt x="47" y="6"/>
                    </a:lnTo>
                    <a:lnTo>
                      <a:pt x="43" y="10"/>
                    </a:lnTo>
                    <a:lnTo>
                      <a:pt x="38" y="14"/>
                    </a:lnTo>
                    <a:lnTo>
                      <a:pt x="31" y="16"/>
                    </a:lnTo>
                    <a:lnTo>
                      <a:pt x="23" y="19"/>
                    </a:lnTo>
                    <a:lnTo>
                      <a:pt x="16" y="21"/>
                    </a:lnTo>
                    <a:lnTo>
                      <a:pt x="8" y="22"/>
                    </a:lnTo>
                    <a:lnTo>
                      <a:pt x="0" y="22"/>
                    </a:lnTo>
                    <a:lnTo>
                      <a:pt x="47" y="22"/>
                    </a:lnTo>
                    <a:lnTo>
                      <a:pt x="55" y="22"/>
                    </a:lnTo>
                    <a:lnTo>
                      <a:pt x="63" y="21"/>
                    </a:lnTo>
                    <a:lnTo>
                      <a:pt x="70" y="19"/>
                    </a:lnTo>
                    <a:lnTo>
                      <a:pt x="78" y="16"/>
                    </a:lnTo>
                    <a:lnTo>
                      <a:pt x="85" y="14"/>
                    </a:lnTo>
                    <a:lnTo>
                      <a:pt x="90" y="10"/>
                    </a:lnTo>
                    <a:lnTo>
                      <a:pt x="95" y="6"/>
                    </a:lnTo>
                    <a:lnTo>
                      <a:pt x="99" y="0"/>
                    </a:lnTo>
                    <a:lnTo>
                      <a:pt x="51"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56" name="Freeform 571"/>
              <p:cNvSpPr>
                <a:spLocks/>
              </p:cNvSpPr>
              <p:nvPr/>
            </p:nvSpPr>
            <p:spPr bwMode="auto">
              <a:xfrm>
                <a:off x="4901" y="2106"/>
                <a:ext cx="21" cy="14"/>
              </a:xfrm>
              <a:custGeom>
                <a:avLst/>
                <a:gdLst>
                  <a:gd name="T0" fmla="*/ 0 w 63"/>
                  <a:gd name="T1" fmla="*/ 0 h 40"/>
                  <a:gd name="T2" fmla="*/ 0 w 63"/>
                  <a:gd name="T3" fmla="*/ 0 h 40"/>
                  <a:gd name="T4" fmla="*/ 0 w 63"/>
                  <a:gd name="T5" fmla="*/ 0 h 40"/>
                  <a:gd name="T6" fmla="*/ 0 w 63"/>
                  <a:gd name="T7" fmla="*/ 0 h 40"/>
                  <a:gd name="T8" fmla="*/ 0 w 63"/>
                  <a:gd name="T9" fmla="*/ 0 h 40"/>
                  <a:gd name="T10" fmla="*/ 0 w 63"/>
                  <a:gd name="T11" fmla="*/ 0 h 40"/>
                  <a:gd name="T12" fmla="*/ 0 w 63"/>
                  <a:gd name="T13" fmla="*/ 0 h 40"/>
                  <a:gd name="T14" fmla="*/ 0 w 63"/>
                  <a:gd name="T15" fmla="*/ 0 h 40"/>
                  <a:gd name="T16" fmla="*/ 0 w 63"/>
                  <a:gd name="T17" fmla="*/ 0 h 40"/>
                  <a:gd name="T18" fmla="*/ 0 w 63"/>
                  <a:gd name="T19" fmla="*/ 0 h 40"/>
                  <a:gd name="T20" fmla="*/ 0 w 63"/>
                  <a:gd name="T21" fmla="*/ 0 h 40"/>
                  <a:gd name="T22" fmla="*/ 0 w 63"/>
                  <a:gd name="T23" fmla="*/ 0 h 40"/>
                  <a:gd name="T24" fmla="*/ 0 w 63"/>
                  <a:gd name="T25" fmla="*/ 0 h 40"/>
                  <a:gd name="T26" fmla="*/ 0 w 63"/>
                  <a:gd name="T27" fmla="*/ 0 h 40"/>
                  <a:gd name="T28" fmla="*/ 0 w 63"/>
                  <a:gd name="T29" fmla="*/ 0 h 40"/>
                  <a:gd name="T30" fmla="*/ 0 w 63"/>
                  <a:gd name="T31" fmla="*/ 0 h 40"/>
                  <a:gd name="T32" fmla="*/ 0 w 63"/>
                  <a:gd name="T33" fmla="*/ 0 h 40"/>
                  <a:gd name="T34" fmla="*/ 0 w 63"/>
                  <a:gd name="T35" fmla="*/ 0 h 40"/>
                  <a:gd name="T36" fmla="*/ 0 w 63"/>
                  <a:gd name="T37" fmla="*/ 0 h 40"/>
                  <a:gd name="T38" fmla="*/ 0 w 63"/>
                  <a:gd name="T39" fmla="*/ 0 h 40"/>
                  <a:gd name="T40" fmla="*/ 0 w 63"/>
                  <a:gd name="T41" fmla="*/ 0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3"/>
                  <a:gd name="T64" fmla="*/ 0 h 40"/>
                  <a:gd name="T65" fmla="*/ 63 w 63"/>
                  <a:gd name="T66" fmla="*/ 40 h 4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3" h="40">
                    <a:moveTo>
                      <a:pt x="0" y="13"/>
                    </a:moveTo>
                    <a:lnTo>
                      <a:pt x="0" y="40"/>
                    </a:lnTo>
                    <a:lnTo>
                      <a:pt x="9" y="39"/>
                    </a:lnTo>
                    <a:lnTo>
                      <a:pt x="17" y="39"/>
                    </a:lnTo>
                    <a:lnTo>
                      <a:pt x="27" y="36"/>
                    </a:lnTo>
                    <a:lnTo>
                      <a:pt x="35" y="34"/>
                    </a:lnTo>
                    <a:lnTo>
                      <a:pt x="43" y="31"/>
                    </a:lnTo>
                    <a:lnTo>
                      <a:pt x="51" y="26"/>
                    </a:lnTo>
                    <a:lnTo>
                      <a:pt x="58" y="19"/>
                    </a:lnTo>
                    <a:lnTo>
                      <a:pt x="63" y="9"/>
                    </a:lnTo>
                    <a:lnTo>
                      <a:pt x="39" y="0"/>
                    </a:lnTo>
                    <a:lnTo>
                      <a:pt x="38" y="3"/>
                    </a:lnTo>
                    <a:lnTo>
                      <a:pt x="35" y="5"/>
                    </a:lnTo>
                    <a:lnTo>
                      <a:pt x="31" y="8"/>
                    </a:lnTo>
                    <a:lnTo>
                      <a:pt x="25" y="9"/>
                    </a:lnTo>
                    <a:lnTo>
                      <a:pt x="20" y="12"/>
                    </a:lnTo>
                    <a:lnTo>
                      <a:pt x="13" y="13"/>
                    </a:lnTo>
                    <a:lnTo>
                      <a:pt x="6" y="13"/>
                    </a:lnTo>
                    <a:lnTo>
                      <a:pt x="0" y="13"/>
                    </a:lnTo>
                    <a:lnTo>
                      <a:pt x="0" y="40"/>
                    </a:lnTo>
                    <a:lnTo>
                      <a:pt x="0" y="1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57" name="Freeform 572"/>
              <p:cNvSpPr>
                <a:spLocks/>
              </p:cNvSpPr>
              <p:nvPr/>
            </p:nvSpPr>
            <p:spPr bwMode="auto">
              <a:xfrm>
                <a:off x="4901" y="2111"/>
                <a:ext cx="16" cy="9"/>
              </a:xfrm>
              <a:custGeom>
                <a:avLst/>
                <a:gdLst>
                  <a:gd name="T0" fmla="*/ 0 w 47"/>
                  <a:gd name="T1" fmla="*/ 0 h 27"/>
                  <a:gd name="T2" fmla="*/ 0 w 47"/>
                  <a:gd name="T3" fmla="*/ 0 h 27"/>
                  <a:gd name="T4" fmla="*/ 0 w 47"/>
                  <a:gd name="T5" fmla="*/ 0 h 27"/>
                  <a:gd name="T6" fmla="*/ 0 w 47"/>
                  <a:gd name="T7" fmla="*/ 0 h 27"/>
                  <a:gd name="T8" fmla="*/ 0 w 47"/>
                  <a:gd name="T9" fmla="*/ 0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47" y="0"/>
                    </a:moveTo>
                    <a:lnTo>
                      <a:pt x="47" y="0"/>
                    </a:lnTo>
                    <a:lnTo>
                      <a:pt x="0" y="0"/>
                    </a:lnTo>
                    <a:lnTo>
                      <a:pt x="0" y="27"/>
                    </a:lnTo>
                    <a:lnTo>
                      <a:pt x="47" y="27"/>
                    </a:lnTo>
                    <a:lnTo>
                      <a:pt x="47"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58" name="Freeform 573"/>
              <p:cNvSpPr>
                <a:spLocks/>
              </p:cNvSpPr>
              <p:nvPr/>
            </p:nvSpPr>
            <p:spPr bwMode="auto">
              <a:xfrm>
                <a:off x="4917" y="2104"/>
                <a:ext cx="21" cy="16"/>
              </a:xfrm>
              <a:custGeom>
                <a:avLst/>
                <a:gdLst>
                  <a:gd name="T0" fmla="*/ 0 w 64"/>
                  <a:gd name="T1" fmla="*/ 0 h 48"/>
                  <a:gd name="T2" fmla="*/ 0 w 64"/>
                  <a:gd name="T3" fmla="*/ 0 h 48"/>
                  <a:gd name="T4" fmla="*/ 0 w 64"/>
                  <a:gd name="T5" fmla="*/ 0 h 48"/>
                  <a:gd name="T6" fmla="*/ 0 w 64"/>
                  <a:gd name="T7" fmla="*/ 0 h 48"/>
                  <a:gd name="T8" fmla="*/ 0 w 64"/>
                  <a:gd name="T9" fmla="*/ 0 h 48"/>
                  <a:gd name="T10" fmla="*/ 0 w 64"/>
                  <a:gd name="T11" fmla="*/ 0 h 48"/>
                  <a:gd name="T12" fmla="*/ 0 w 64"/>
                  <a:gd name="T13" fmla="*/ 0 h 48"/>
                  <a:gd name="T14" fmla="*/ 0 w 64"/>
                  <a:gd name="T15" fmla="*/ 0 h 48"/>
                  <a:gd name="T16" fmla="*/ 0 w 64"/>
                  <a:gd name="T17" fmla="*/ 0 h 48"/>
                  <a:gd name="T18" fmla="*/ 0 w 64"/>
                  <a:gd name="T19" fmla="*/ 0 h 48"/>
                  <a:gd name="T20" fmla="*/ 0 w 64"/>
                  <a:gd name="T21" fmla="*/ 0 h 48"/>
                  <a:gd name="T22" fmla="*/ 0 w 64"/>
                  <a:gd name="T23" fmla="*/ 0 h 48"/>
                  <a:gd name="T24" fmla="*/ 0 w 64"/>
                  <a:gd name="T25" fmla="*/ 0 h 48"/>
                  <a:gd name="T26" fmla="*/ 0 w 64"/>
                  <a:gd name="T27" fmla="*/ 0 h 48"/>
                  <a:gd name="T28" fmla="*/ 0 w 64"/>
                  <a:gd name="T29" fmla="*/ 0 h 48"/>
                  <a:gd name="T30" fmla="*/ 0 w 64"/>
                  <a:gd name="T31" fmla="*/ 0 h 48"/>
                  <a:gd name="T32" fmla="*/ 0 w 64"/>
                  <a:gd name="T33" fmla="*/ 0 h 48"/>
                  <a:gd name="T34" fmla="*/ 0 w 64"/>
                  <a:gd name="T35" fmla="*/ 0 h 48"/>
                  <a:gd name="T36" fmla="*/ 0 w 64"/>
                  <a:gd name="T37" fmla="*/ 0 h 48"/>
                  <a:gd name="T38" fmla="*/ 0 w 64"/>
                  <a:gd name="T39" fmla="*/ 0 h 48"/>
                  <a:gd name="T40" fmla="*/ 0 w 64"/>
                  <a:gd name="T41" fmla="*/ 0 h 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48"/>
                  <a:gd name="T65" fmla="*/ 64 w 64"/>
                  <a:gd name="T66" fmla="*/ 48 h 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48">
                    <a:moveTo>
                      <a:pt x="52" y="25"/>
                    </a:moveTo>
                    <a:lnTo>
                      <a:pt x="39" y="8"/>
                    </a:lnTo>
                    <a:lnTo>
                      <a:pt x="38" y="11"/>
                    </a:lnTo>
                    <a:lnTo>
                      <a:pt x="34" y="13"/>
                    </a:lnTo>
                    <a:lnTo>
                      <a:pt x="31" y="16"/>
                    </a:lnTo>
                    <a:lnTo>
                      <a:pt x="26" y="17"/>
                    </a:lnTo>
                    <a:lnTo>
                      <a:pt x="19" y="20"/>
                    </a:lnTo>
                    <a:lnTo>
                      <a:pt x="14" y="21"/>
                    </a:lnTo>
                    <a:lnTo>
                      <a:pt x="7" y="21"/>
                    </a:lnTo>
                    <a:lnTo>
                      <a:pt x="0" y="21"/>
                    </a:lnTo>
                    <a:lnTo>
                      <a:pt x="0" y="48"/>
                    </a:lnTo>
                    <a:lnTo>
                      <a:pt x="8" y="47"/>
                    </a:lnTo>
                    <a:lnTo>
                      <a:pt x="18" y="47"/>
                    </a:lnTo>
                    <a:lnTo>
                      <a:pt x="27" y="44"/>
                    </a:lnTo>
                    <a:lnTo>
                      <a:pt x="35" y="42"/>
                    </a:lnTo>
                    <a:lnTo>
                      <a:pt x="43" y="39"/>
                    </a:lnTo>
                    <a:lnTo>
                      <a:pt x="52" y="34"/>
                    </a:lnTo>
                    <a:lnTo>
                      <a:pt x="58" y="27"/>
                    </a:lnTo>
                    <a:lnTo>
                      <a:pt x="64" y="17"/>
                    </a:lnTo>
                    <a:lnTo>
                      <a:pt x="52" y="0"/>
                    </a:lnTo>
                    <a:lnTo>
                      <a:pt x="52"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59" name="Freeform 574"/>
              <p:cNvSpPr>
                <a:spLocks/>
              </p:cNvSpPr>
              <p:nvPr/>
            </p:nvSpPr>
            <p:spPr bwMode="auto">
              <a:xfrm>
                <a:off x="4914" y="2104"/>
                <a:ext cx="20" cy="8"/>
              </a:xfrm>
              <a:custGeom>
                <a:avLst/>
                <a:gdLst>
                  <a:gd name="T0" fmla="*/ 0 w 60"/>
                  <a:gd name="T1" fmla="*/ 0 h 25"/>
                  <a:gd name="T2" fmla="*/ 0 w 60"/>
                  <a:gd name="T3" fmla="*/ 0 h 25"/>
                  <a:gd name="T4" fmla="*/ 0 w 60"/>
                  <a:gd name="T5" fmla="*/ 0 h 25"/>
                  <a:gd name="T6" fmla="*/ 0 w 60"/>
                  <a:gd name="T7" fmla="*/ 0 h 25"/>
                  <a:gd name="T8" fmla="*/ 0 w 60"/>
                  <a:gd name="T9" fmla="*/ 0 h 25"/>
                  <a:gd name="T10" fmla="*/ 0 w 60"/>
                  <a:gd name="T11" fmla="*/ 0 h 25"/>
                  <a:gd name="T12" fmla="*/ 0 w 60"/>
                  <a:gd name="T13" fmla="*/ 0 h 25"/>
                  <a:gd name="T14" fmla="*/ 0 60000 65536"/>
                  <a:gd name="T15" fmla="*/ 0 60000 65536"/>
                  <a:gd name="T16" fmla="*/ 0 60000 65536"/>
                  <a:gd name="T17" fmla="*/ 0 60000 65536"/>
                  <a:gd name="T18" fmla="*/ 0 60000 65536"/>
                  <a:gd name="T19" fmla="*/ 0 60000 65536"/>
                  <a:gd name="T20" fmla="*/ 0 60000 65536"/>
                  <a:gd name="T21" fmla="*/ 0 w 60"/>
                  <a:gd name="T22" fmla="*/ 0 h 25"/>
                  <a:gd name="T23" fmla="*/ 60 w 6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5">
                    <a:moveTo>
                      <a:pt x="24" y="17"/>
                    </a:moveTo>
                    <a:lnTo>
                      <a:pt x="12" y="25"/>
                    </a:lnTo>
                    <a:lnTo>
                      <a:pt x="60" y="25"/>
                    </a:lnTo>
                    <a:lnTo>
                      <a:pt x="60" y="0"/>
                    </a:lnTo>
                    <a:lnTo>
                      <a:pt x="12" y="0"/>
                    </a:lnTo>
                    <a:lnTo>
                      <a:pt x="0" y="8"/>
                    </a:lnTo>
                    <a:lnTo>
                      <a:pt x="24" y="1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60" name="Freeform 575"/>
              <p:cNvSpPr>
                <a:spLocks/>
              </p:cNvSpPr>
              <p:nvPr/>
            </p:nvSpPr>
            <p:spPr bwMode="auto">
              <a:xfrm>
                <a:off x="4861" y="2130"/>
                <a:ext cx="40" cy="4"/>
              </a:xfrm>
              <a:custGeom>
                <a:avLst/>
                <a:gdLst>
                  <a:gd name="T0" fmla="*/ 0 w 122"/>
                  <a:gd name="T1" fmla="*/ 0 h 12"/>
                  <a:gd name="T2" fmla="*/ 0 w 122"/>
                  <a:gd name="T3" fmla="*/ 0 h 12"/>
                  <a:gd name="T4" fmla="*/ 0 w 122"/>
                  <a:gd name="T5" fmla="*/ 0 h 12"/>
                  <a:gd name="T6" fmla="*/ 0 w 122"/>
                  <a:gd name="T7" fmla="*/ 0 h 12"/>
                  <a:gd name="T8" fmla="*/ 0 w 122"/>
                  <a:gd name="T9" fmla="*/ 0 h 12"/>
                  <a:gd name="T10" fmla="*/ 0 w 122"/>
                  <a:gd name="T11" fmla="*/ 0 h 12"/>
                  <a:gd name="T12" fmla="*/ 0 w 122"/>
                  <a:gd name="T13" fmla="*/ 0 h 12"/>
                  <a:gd name="T14" fmla="*/ 0 w 122"/>
                  <a:gd name="T15" fmla="*/ 0 h 12"/>
                  <a:gd name="T16" fmla="*/ 0 w 122"/>
                  <a:gd name="T17" fmla="*/ 0 h 12"/>
                  <a:gd name="T18" fmla="*/ 0 w 122"/>
                  <a:gd name="T19" fmla="*/ 0 h 12"/>
                  <a:gd name="T20" fmla="*/ 0 w 122"/>
                  <a:gd name="T21" fmla="*/ 0 h 12"/>
                  <a:gd name="T22" fmla="*/ 0 w 122"/>
                  <a:gd name="T23" fmla="*/ 0 h 12"/>
                  <a:gd name="T24" fmla="*/ 0 w 122"/>
                  <a:gd name="T25" fmla="*/ 0 h 12"/>
                  <a:gd name="T26" fmla="*/ 0 w 122"/>
                  <a:gd name="T27" fmla="*/ 0 h 12"/>
                  <a:gd name="T28" fmla="*/ 0 w 122"/>
                  <a:gd name="T29" fmla="*/ 0 h 12"/>
                  <a:gd name="T30" fmla="*/ 0 w 122"/>
                  <a:gd name="T31" fmla="*/ 0 h 12"/>
                  <a:gd name="T32" fmla="*/ 0 w 122"/>
                  <a:gd name="T33" fmla="*/ 0 h 12"/>
                  <a:gd name="T34" fmla="*/ 0 w 122"/>
                  <a:gd name="T35" fmla="*/ 0 h 12"/>
                  <a:gd name="T36" fmla="*/ 0 w 122"/>
                  <a:gd name="T37" fmla="*/ 0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2"/>
                  <a:gd name="T58" fmla="*/ 0 h 12"/>
                  <a:gd name="T59" fmla="*/ 122 w 122"/>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2" h="12">
                    <a:moveTo>
                      <a:pt x="75" y="0"/>
                    </a:moveTo>
                    <a:lnTo>
                      <a:pt x="65" y="0"/>
                    </a:lnTo>
                    <a:lnTo>
                      <a:pt x="56" y="0"/>
                    </a:lnTo>
                    <a:lnTo>
                      <a:pt x="46" y="0"/>
                    </a:lnTo>
                    <a:lnTo>
                      <a:pt x="35" y="2"/>
                    </a:lnTo>
                    <a:lnTo>
                      <a:pt x="26" y="3"/>
                    </a:lnTo>
                    <a:lnTo>
                      <a:pt x="16" y="4"/>
                    </a:lnTo>
                    <a:lnTo>
                      <a:pt x="8" y="8"/>
                    </a:lnTo>
                    <a:lnTo>
                      <a:pt x="0" y="12"/>
                    </a:lnTo>
                    <a:lnTo>
                      <a:pt x="47" y="12"/>
                    </a:lnTo>
                    <a:lnTo>
                      <a:pt x="56" y="8"/>
                    </a:lnTo>
                    <a:lnTo>
                      <a:pt x="64" y="4"/>
                    </a:lnTo>
                    <a:lnTo>
                      <a:pt x="73" y="3"/>
                    </a:lnTo>
                    <a:lnTo>
                      <a:pt x="83" y="2"/>
                    </a:lnTo>
                    <a:lnTo>
                      <a:pt x="92" y="0"/>
                    </a:lnTo>
                    <a:lnTo>
                      <a:pt x="103" y="0"/>
                    </a:lnTo>
                    <a:lnTo>
                      <a:pt x="112" y="0"/>
                    </a:lnTo>
                    <a:lnTo>
                      <a:pt x="122" y="0"/>
                    </a:lnTo>
                    <a:lnTo>
                      <a:pt x="7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61" name="Freeform 576"/>
              <p:cNvSpPr>
                <a:spLocks/>
              </p:cNvSpPr>
              <p:nvPr/>
            </p:nvSpPr>
            <p:spPr bwMode="auto">
              <a:xfrm>
                <a:off x="4858" y="2125"/>
                <a:ext cx="28" cy="13"/>
              </a:xfrm>
              <a:custGeom>
                <a:avLst/>
                <a:gdLst>
                  <a:gd name="T0" fmla="*/ 0 w 84"/>
                  <a:gd name="T1" fmla="*/ 0 h 39"/>
                  <a:gd name="T2" fmla="*/ 0 w 84"/>
                  <a:gd name="T3" fmla="*/ 0 h 39"/>
                  <a:gd name="T4" fmla="*/ 0 w 84"/>
                  <a:gd name="T5" fmla="*/ 0 h 39"/>
                  <a:gd name="T6" fmla="*/ 0 w 84"/>
                  <a:gd name="T7" fmla="*/ 0 h 39"/>
                  <a:gd name="T8" fmla="*/ 0 w 84"/>
                  <a:gd name="T9" fmla="*/ 0 h 39"/>
                  <a:gd name="T10" fmla="*/ 0 w 84"/>
                  <a:gd name="T11" fmla="*/ 0 h 39"/>
                  <a:gd name="T12" fmla="*/ 0 w 84"/>
                  <a:gd name="T13" fmla="*/ 0 h 39"/>
                  <a:gd name="T14" fmla="*/ 0 w 84"/>
                  <a:gd name="T15" fmla="*/ 0 h 39"/>
                  <a:gd name="T16" fmla="*/ 0 w 84"/>
                  <a:gd name="T17" fmla="*/ 0 h 39"/>
                  <a:gd name="T18" fmla="*/ 0 w 84"/>
                  <a:gd name="T19" fmla="*/ 0 h 39"/>
                  <a:gd name="T20" fmla="*/ 0 w 84"/>
                  <a:gd name="T21" fmla="*/ 0 h 39"/>
                  <a:gd name="T22" fmla="*/ 0 w 84"/>
                  <a:gd name="T23" fmla="*/ 0 h 39"/>
                  <a:gd name="T24" fmla="*/ 0 w 84"/>
                  <a:gd name="T25" fmla="*/ 0 h 39"/>
                  <a:gd name="T26" fmla="*/ 0 w 84"/>
                  <a:gd name="T27" fmla="*/ 0 h 39"/>
                  <a:gd name="T28" fmla="*/ 0 w 84"/>
                  <a:gd name="T29" fmla="*/ 0 h 39"/>
                  <a:gd name="T30" fmla="*/ 0 w 84"/>
                  <a:gd name="T31" fmla="*/ 0 h 39"/>
                  <a:gd name="T32" fmla="*/ 0 w 84"/>
                  <a:gd name="T33" fmla="*/ 0 h 39"/>
                  <a:gd name="T34" fmla="*/ 0 w 84"/>
                  <a:gd name="T35" fmla="*/ 0 h 39"/>
                  <a:gd name="T36" fmla="*/ 0 w 84"/>
                  <a:gd name="T37" fmla="*/ 0 h 39"/>
                  <a:gd name="T38" fmla="*/ 0 w 84"/>
                  <a:gd name="T39" fmla="*/ 0 h 39"/>
                  <a:gd name="T40" fmla="*/ 0 w 84"/>
                  <a:gd name="T41" fmla="*/ 0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4"/>
                  <a:gd name="T64" fmla="*/ 0 h 39"/>
                  <a:gd name="T65" fmla="*/ 84 w 84"/>
                  <a:gd name="T66" fmla="*/ 39 h 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4" h="39">
                    <a:moveTo>
                      <a:pt x="8" y="13"/>
                    </a:moveTo>
                    <a:lnTo>
                      <a:pt x="16" y="36"/>
                    </a:lnTo>
                    <a:lnTo>
                      <a:pt x="21" y="32"/>
                    </a:lnTo>
                    <a:lnTo>
                      <a:pt x="28" y="31"/>
                    </a:lnTo>
                    <a:lnTo>
                      <a:pt x="36" y="28"/>
                    </a:lnTo>
                    <a:lnTo>
                      <a:pt x="45" y="28"/>
                    </a:lnTo>
                    <a:lnTo>
                      <a:pt x="54" y="27"/>
                    </a:lnTo>
                    <a:lnTo>
                      <a:pt x="64" y="27"/>
                    </a:lnTo>
                    <a:lnTo>
                      <a:pt x="74" y="27"/>
                    </a:lnTo>
                    <a:lnTo>
                      <a:pt x="84" y="27"/>
                    </a:lnTo>
                    <a:lnTo>
                      <a:pt x="83" y="0"/>
                    </a:lnTo>
                    <a:lnTo>
                      <a:pt x="73" y="0"/>
                    </a:lnTo>
                    <a:lnTo>
                      <a:pt x="64" y="1"/>
                    </a:lnTo>
                    <a:lnTo>
                      <a:pt x="53" y="1"/>
                    </a:lnTo>
                    <a:lnTo>
                      <a:pt x="42" y="1"/>
                    </a:lnTo>
                    <a:lnTo>
                      <a:pt x="31" y="2"/>
                    </a:lnTo>
                    <a:lnTo>
                      <a:pt x="20" y="5"/>
                    </a:lnTo>
                    <a:lnTo>
                      <a:pt x="11" y="9"/>
                    </a:lnTo>
                    <a:lnTo>
                      <a:pt x="0" y="16"/>
                    </a:lnTo>
                    <a:lnTo>
                      <a:pt x="8" y="39"/>
                    </a:lnTo>
                    <a:lnTo>
                      <a:pt x="8" y="1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62" name="Freeform 577"/>
              <p:cNvSpPr>
                <a:spLocks/>
              </p:cNvSpPr>
              <p:nvPr/>
            </p:nvSpPr>
            <p:spPr bwMode="auto">
              <a:xfrm>
                <a:off x="4861" y="2130"/>
                <a:ext cx="18" cy="8"/>
              </a:xfrm>
              <a:custGeom>
                <a:avLst/>
                <a:gdLst>
                  <a:gd name="T0" fmla="*/ 0 w 56"/>
                  <a:gd name="T1" fmla="*/ 0 h 26"/>
                  <a:gd name="T2" fmla="*/ 0 w 56"/>
                  <a:gd name="T3" fmla="*/ 0 h 26"/>
                  <a:gd name="T4" fmla="*/ 0 w 56"/>
                  <a:gd name="T5" fmla="*/ 0 h 26"/>
                  <a:gd name="T6" fmla="*/ 0 w 56"/>
                  <a:gd name="T7" fmla="*/ 0 h 26"/>
                  <a:gd name="T8" fmla="*/ 0 w 56"/>
                  <a:gd name="T9" fmla="*/ 0 h 26"/>
                  <a:gd name="T10" fmla="*/ 0 w 56"/>
                  <a:gd name="T11" fmla="*/ 0 h 26"/>
                  <a:gd name="T12" fmla="*/ 0 w 56"/>
                  <a:gd name="T13" fmla="*/ 0 h 26"/>
                  <a:gd name="T14" fmla="*/ 0 60000 65536"/>
                  <a:gd name="T15" fmla="*/ 0 60000 65536"/>
                  <a:gd name="T16" fmla="*/ 0 60000 65536"/>
                  <a:gd name="T17" fmla="*/ 0 60000 65536"/>
                  <a:gd name="T18" fmla="*/ 0 60000 65536"/>
                  <a:gd name="T19" fmla="*/ 0 60000 65536"/>
                  <a:gd name="T20" fmla="*/ 0 60000 65536"/>
                  <a:gd name="T21" fmla="*/ 0 w 56"/>
                  <a:gd name="T22" fmla="*/ 0 h 26"/>
                  <a:gd name="T23" fmla="*/ 56 w 5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6">
                    <a:moveTo>
                      <a:pt x="39" y="3"/>
                    </a:moveTo>
                    <a:lnTo>
                      <a:pt x="47" y="0"/>
                    </a:lnTo>
                    <a:lnTo>
                      <a:pt x="0" y="0"/>
                    </a:lnTo>
                    <a:lnTo>
                      <a:pt x="0" y="26"/>
                    </a:lnTo>
                    <a:lnTo>
                      <a:pt x="47" y="26"/>
                    </a:lnTo>
                    <a:lnTo>
                      <a:pt x="56" y="23"/>
                    </a:lnTo>
                    <a:lnTo>
                      <a:pt x="39" y="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63" name="Freeform 578"/>
              <p:cNvSpPr>
                <a:spLocks/>
              </p:cNvSpPr>
              <p:nvPr/>
            </p:nvSpPr>
            <p:spPr bwMode="auto">
              <a:xfrm>
                <a:off x="4874" y="2125"/>
                <a:ext cx="27" cy="12"/>
              </a:xfrm>
              <a:custGeom>
                <a:avLst/>
                <a:gdLst>
                  <a:gd name="T0" fmla="*/ 0 w 83"/>
                  <a:gd name="T1" fmla="*/ 0 h 36"/>
                  <a:gd name="T2" fmla="*/ 0 w 83"/>
                  <a:gd name="T3" fmla="*/ 0 h 36"/>
                  <a:gd name="T4" fmla="*/ 0 w 83"/>
                  <a:gd name="T5" fmla="*/ 0 h 36"/>
                  <a:gd name="T6" fmla="*/ 0 w 83"/>
                  <a:gd name="T7" fmla="*/ 0 h 36"/>
                  <a:gd name="T8" fmla="*/ 0 w 83"/>
                  <a:gd name="T9" fmla="*/ 0 h 36"/>
                  <a:gd name="T10" fmla="*/ 0 w 83"/>
                  <a:gd name="T11" fmla="*/ 0 h 36"/>
                  <a:gd name="T12" fmla="*/ 0 w 83"/>
                  <a:gd name="T13" fmla="*/ 0 h 36"/>
                  <a:gd name="T14" fmla="*/ 0 w 83"/>
                  <a:gd name="T15" fmla="*/ 0 h 36"/>
                  <a:gd name="T16" fmla="*/ 0 w 83"/>
                  <a:gd name="T17" fmla="*/ 0 h 36"/>
                  <a:gd name="T18" fmla="*/ 0 w 83"/>
                  <a:gd name="T19" fmla="*/ 0 h 36"/>
                  <a:gd name="T20" fmla="*/ 0 w 83"/>
                  <a:gd name="T21" fmla="*/ 0 h 36"/>
                  <a:gd name="T22" fmla="*/ 0 w 83"/>
                  <a:gd name="T23" fmla="*/ 0 h 36"/>
                  <a:gd name="T24" fmla="*/ 0 w 83"/>
                  <a:gd name="T25" fmla="*/ 0 h 36"/>
                  <a:gd name="T26" fmla="*/ 0 w 83"/>
                  <a:gd name="T27" fmla="*/ 0 h 36"/>
                  <a:gd name="T28" fmla="*/ 0 w 83"/>
                  <a:gd name="T29" fmla="*/ 0 h 36"/>
                  <a:gd name="T30" fmla="*/ 0 w 83"/>
                  <a:gd name="T31" fmla="*/ 0 h 36"/>
                  <a:gd name="T32" fmla="*/ 0 w 83"/>
                  <a:gd name="T33" fmla="*/ 0 h 36"/>
                  <a:gd name="T34" fmla="*/ 0 w 83"/>
                  <a:gd name="T35" fmla="*/ 0 h 36"/>
                  <a:gd name="T36" fmla="*/ 0 w 83"/>
                  <a:gd name="T37" fmla="*/ 0 h 36"/>
                  <a:gd name="T38" fmla="*/ 0 w 83"/>
                  <a:gd name="T39" fmla="*/ 0 h 36"/>
                  <a:gd name="T40" fmla="*/ 0 w 83"/>
                  <a:gd name="T41" fmla="*/ 0 h 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
                  <a:gd name="T64" fmla="*/ 0 h 36"/>
                  <a:gd name="T65" fmla="*/ 83 w 83"/>
                  <a:gd name="T66" fmla="*/ 36 h 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 h="36">
                    <a:moveTo>
                      <a:pt x="83" y="27"/>
                    </a:moveTo>
                    <a:lnTo>
                      <a:pt x="83" y="0"/>
                    </a:lnTo>
                    <a:lnTo>
                      <a:pt x="73" y="0"/>
                    </a:lnTo>
                    <a:lnTo>
                      <a:pt x="63" y="1"/>
                    </a:lnTo>
                    <a:lnTo>
                      <a:pt x="53" y="1"/>
                    </a:lnTo>
                    <a:lnTo>
                      <a:pt x="42" y="1"/>
                    </a:lnTo>
                    <a:lnTo>
                      <a:pt x="31" y="2"/>
                    </a:lnTo>
                    <a:lnTo>
                      <a:pt x="21" y="5"/>
                    </a:lnTo>
                    <a:lnTo>
                      <a:pt x="11" y="9"/>
                    </a:lnTo>
                    <a:lnTo>
                      <a:pt x="0" y="16"/>
                    </a:lnTo>
                    <a:lnTo>
                      <a:pt x="17" y="36"/>
                    </a:lnTo>
                    <a:lnTo>
                      <a:pt x="22" y="32"/>
                    </a:lnTo>
                    <a:lnTo>
                      <a:pt x="29" y="31"/>
                    </a:lnTo>
                    <a:lnTo>
                      <a:pt x="37" y="28"/>
                    </a:lnTo>
                    <a:lnTo>
                      <a:pt x="45" y="28"/>
                    </a:lnTo>
                    <a:lnTo>
                      <a:pt x="54" y="27"/>
                    </a:lnTo>
                    <a:lnTo>
                      <a:pt x="64" y="27"/>
                    </a:lnTo>
                    <a:lnTo>
                      <a:pt x="73" y="27"/>
                    </a:lnTo>
                    <a:lnTo>
                      <a:pt x="83" y="27"/>
                    </a:lnTo>
                    <a:lnTo>
                      <a:pt x="83" y="0"/>
                    </a:lnTo>
                    <a:lnTo>
                      <a:pt x="83"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64" name="Freeform 579"/>
              <p:cNvSpPr>
                <a:spLocks/>
              </p:cNvSpPr>
              <p:nvPr/>
            </p:nvSpPr>
            <p:spPr bwMode="auto">
              <a:xfrm>
                <a:off x="4886" y="2125"/>
                <a:ext cx="15" cy="9"/>
              </a:xfrm>
              <a:custGeom>
                <a:avLst/>
                <a:gdLst>
                  <a:gd name="T0" fmla="*/ 0 w 47"/>
                  <a:gd name="T1" fmla="*/ 0 h 27"/>
                  <a:gd name="T2" fmla="*/ 0 w 47"/>
                  <a:gd name="T3" fmla="*/ 0 h 27"/>
                  <a:gd name="T4" fmla="*/ 0 w 47"/>
                  <a:gd name="T5" fmla="*/ 0 h 27"/>
                  <a:gd name="T6" fmla="*/ 0 w 47"/>
                  <a:gd name="T7" fmla="*/ 0 h 27"/>
                  <a:gd name="T8" fmla="*/ 0 w 47"/>
                  <a:gd name="T9" fmla="*/ 0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1" y="27"/>
                    </a:moveTo>
                    <a:lnTo>
                      <a:pt x="0" y="27"/>
                    </a:lnTo>
                    <a:lnTo>
                      <a:pt x="47" y="27"/>
                    </a:lnTo>
                    <a:lnTo>
                      <a:pt x="47" y="0"/>
                    </a:lnTo>
                    <a:lnTo>
                      <a:pt x="0" y="0"/>
                    </a:lnTo>
                    <a:lnTo>
                      <a:pt x="1"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65" name="Freeform 580"/>
              <p:cNvSpPr>
                <a:spLocks/>
              </p:cNvSpPr>
              <p:nvPr/>
            </p:nvSpPr>
            <p:spPr bwMode="auto">
              <a:xfrm>
                <a:off x="4853" y="2134"/>
                <a:ext cx="23" cy="12"/>
              </a:xfrm>
              <a:custGeom>
                <a:avLst/>
                <a:gdLst>
                  <a:gd name="T0" fmla="*/ 0 w 70"/>
                  <a:gd name="T1" fmla="*/ 0 h 36"/>
                  <a:gd name="T2" fmla="*/ 0 w 70"/>
                  <a:gd name="T3" fmla="*/ 0 h 36"/>
                  <a:gd name="T4" fmla="*/ 0 w 70"/>
                  <a:gd name="T5" fmla="*/ 0 h 36"/>
                  <a:gd name="T6" fmla="*/ 0 w 70"/>
                  <a:gd name="T7" fmla="*/ 0 h 36"/>
                  <a:gd name="T8" fmla="*/ 0 w 70"/>
                  <a:gd name="T9" fmla="*/ 0 h 36"/>
                  <a:gd name="T10" fmla="*/ 0 w 70"/>
                  <a:gd name="T11" fmla="*/ 0 h 36"/>
                  <a:gd name="T12" fmla="*/ 0 w 70"/>
                  <a:gd name="T13" fmla="*/ 0 h 36"/>
                  <a:gd name="T14" fmla="*/ 0 w 70"/>
                  <a:gd name="T15" fmla="*/ 0 h 36"/>
                  <a:gd name="T16" fmla="*/ 0 w 70"/>
                  <a:gd name="T17" fmla="*/ 0 h 36"/>
                  <a:gd name="T18" fmla="*/ 0 w 70"/>
                  <a:gd name="T19" fmla="*/ 0 h 36"/>
                  <a:gd name="T20" fmla="*/ 0 w 70"/>
                  <a:gd name="T21" fmla="*/ 0 h 36"/>
                  <a:gd name="T22" fmla="*/ 0 w 70"/>
                  <a:gd name="T23" fmla="*/ 0 h 36"/>
                  <a:gd name="T24" fmla="*/ 0 w 70"/>
                  <a:gd name="T25" fmla="*/ 0 h 36"/>
                  <a:gd name="T26" fmla="*/ 0 w 70"/>
                  <a:gd name="T27" fmla="*/ 0 h 36"/>
                  <a:gd name="T28" fmla="*/ 0 w 70"/>
                  <a:gd name="T29" fmla="*/ 0 h 36"/>
                  <a:gd name="T30" fmla="*/ 0 w 70"/>
                  <a:gd name="T31" fmla="*/ 0 h 36"/>
                  <a:gd name="T32" fmla="*/ 0 w 70"/>
                  <a:gd name="T33" fmla="*/ 0 h 36"/>
                  <a:gd name="T34" fmla="*/ 0 w 70"/>
                  <a:gd name="T35" fmla="*/ 0 h 36"/>
                  <a:gd name="T36" fmla="*/ 0 w 70"/>
                  <a:gd name="T37" fmla="*/ 0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0"/>
                  <a:gd name="T58" fmla="*/ 0 h 36"/>
                  <a:gd name="T59" fmla="*/ 70 w 70"/>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0" h="36">
                    <a:moveTo>
                      <a:pt x="23" y="0"/>
                    </a:moveTo>
                    <a:lnTo>
                      <a:pt x="18" y="4"/>
                    </a:lnTo>
                    <a:lnTo>
                      <a:pt x="13" y="9"/>
                    </a:lnTo>
                    <a:lnTo>
                      <a:pt x="9" y="13"/>
                    </a:lnTo>
                    <a:lnTo>
                      <a:pt x="5" y="17"/>
                    </a:lnTo>
                    <a:lnTo>
                      <a:pt x="4" y="21"/>
                    </a:lnTo>
                    <a:lnTo>
                      <a:pt x="1" y="25"/>
                    </a:lnTo>
                    <a:lnTo>
                      <a:pt x="1" y="30"/>
                    </a:lnTo>
                    <a:lnTo>
                      <a:pt x="0" y="36"/>
                    </a:lnTo>
                    <a:lnTo>
                      <a:pt x="47" y="36"/>
                    </a:lnTo>
                    <a:lnTo>
                      <a:pt x="47" y="30"/>
                    </a:lnTo>
                    <a:lnTo>
                      <a:pt x="49" y="25"/>
                    </a:lnTo>
                    <a:lnTo>
                      <a:pt x="51" y="21"/>
                    </a:lnTo>
                    <a:lnTo>
                      <a:pt x="53" y="17"/>
                    </a:lnTo>
                    <a:lnTo>
                      <a:pt x="57" y="13"/>
                    </a:lnTo>
                    <a:lnTo>
                      <a:pt x="60" y="9"/>
                    </a:lnTo>
                    <a:lnTo>
                      <a:pt x="65" y="4"/>
                    </a:lnTo>
                    <a:lnTo>
                      <a:pt x="70" y="0"/>
                    </a:lnTo>
                    <a:lnTo>
                      <a:pt x="23"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66" name="Freeform 581"/>
              <p:cNvSpPr>
                <a:spLocks/>
              </p:cNvSpPr>
              <p:nvPr/>
            </p:nvSpPr>
            <p:spPr bwMode="auto">
              <a:xfrm>
                <a:off x="4849" y="2130"/>
                <a:ext cx="14" cy="20"/>
              </a:xfrm>
              <a:custGeom>
                <a:avLst/>
                <a:gdLst>
                  <a:gd name="T0" fmla="*/ 0 w 43"/>
                  <a:gd name="T1" fmla="*/ 0 h 59"/>
                  <a:gd name="T2" fmla="*/ 0 w 43"/>
                  <a:gd name="T3" fmla="*/ 0 h 59"/>
                  <a:gd name="T4" fmla="*/ 0 w 43"/>
                  <a:gd name="T5" fmla="*/ 0 h 59"/>
                  <a:gd name="T6" fmla="*/ 0 w 43"/>
                  <a:gd name="T7" fmla="*/ 0 h 59"/>
                  <a:gd name="T8" fmla="*/ 0 w 43"/>
                  <a:gd name="T9" fmla="*/ 0 h 59"/>
                  <a:gd name="T10" fmla="*/ 0 w 43"/>
                  <a:gd name="T11" fmla="*/ 0 h 59"/>
                  <a:gd name="T12" fmla="*/ 0 w 43"/>
                  <a:gd name="T13" fmla="*/ 0 h 59"/>
                  <a:gd name="T14" fmla="*/ 0 w 43"/>
                  <a:gd name="T15" fmla="*/ 0 h 59"/>
                  <a:gd name="T16" fmla="*/ 0 w 43"/>
                  <a:gd name="T17" fmla="*/ 0 h 59"/>
                  <a:gd name="T18" fmla="*/ 0 w 43"/>
                  <a:gd name="T19" fmla="*/ 0 h 59"/>
                  <a:gd name="T20" fmla="*/ 0 w 43"/>
                  <a:gd name="T21" fmla="*/ 0 h 59"/>
                  <a:gd name="T22" fmla="*/ 0 w 43"/>
                  <a:gd name="T23" fmla="*/ 0 h 59"/>
                  <a:gd name="T24" fmla="*/ 0 w 43"/>
                  <a:gd name="T25" fmla="*/ 0 h 59"/>
                  <a:gd name="T26" fmla="*/ 0 w 43"/>
                  <a:gd name="T27" fmla="*/ 0 h 59"/>
                  <a:gd name="T28" fmla="*/ 0 w 43"/>
                  <a:gd name="T29" fmla="*/ 0 h 59"/>
                  <a:gd name="T30" fmla="*/ 0 w 43"/>
                  <a:gd name="T31" fmla="*/ 0 h 59"/>
                  <a:gd name="T32" fmla="*/ 0 w 43"/>
                  <a:gd name="T33" fmla="*/ 0 h 59"/>
                  <a:gd name="T34" fmla="*/ 0 w 43"/>
                  <a:gd name="T35" fmla="*/ 0 h 59"/>
                  <a:gd name="T36" fmla="*/ 0 w 43"/>
                  <a:gd name="T37" fmla="*/ 0 h 59"/>
                  <a:gd name="T38" fmla="*/ 0 w 43"/>
                  <a:gd name="T39" fmla="*/ 0 h 59"/>
                  <a:gd name="T40" fmla="*/ 0 w 43"/>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
                  <a:gd name="T64" fmla="*/ 0 h 59"/>
                  <a:gd name="T65" fmla="*/ 43 w 43"/>
                  <a:gd name="T66" fmla="*/ 59 h 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 h="59">
                    <a:moveTo>
                      <a:pt x="12" y="33"/>
                    </a:moveTo>
                    <a:lnTo>
                      <a:pt x="25" y="46"/>
                    </a:lnTo>
                    <a:lnTo>
                      <a:pt x="25" y="42"/>
                    </a:lnTo>
                    <a:lnTo>
                      <a:pt x="27" y="39"/>
                    </a:lnTo>
                    <a:lnTo>
                      <a:pt x="27" y="36"/>
                    </a:lnTo>
                    <a:lnTo>
                      <a:pt x="30" y="33"/>
                    </a:lnTo>
                    <a:lnTo>
                      <a:pt x="31" y="31"/>
                    </a:lnTo>
                    <a:lnTo>
                      <a:pt x="34" y="28"/>
                    </a:lnTo>
                    <a:lnTo>
                      <a:pt x="38" y="25"/>
                    </a:lnTo>
                    <a:lnTo>
                      <a:pt x="43" y="21"/>
                    </a:lnTo>
                    <a:lnTo>
                      <a:pt x="27" y="0"/>
                    </a:lnTo>
                    <a:lnTo>
                      <a:pt x="21" y="4"/>
                    </a:lnTo>
                    <a:lnTo>
                      <a:pt x="16" y="9"/>
                    </a:lnTo>
                    <a:lnTo>
                      <a:pt x="12" y="14"/>
                    </a:lnTo>
                    <a:lnTo>
                      <a:pt x="8" y="19"/>
                    </a:lnTo>
                    <a:lnTo>
                      <a:pt x="4" y="25"/>
                    </a:lnTo>
                    <a:lnTo>
                      <a:pt x="1" y="31"/>
                    </a:lnTo>
                    <a:lnTo>
                      <a:pt x="0" y="39"/>
                    </a:lnTo>
                    <a:lnTo>
                      <a:pt x="0" y="47"/>
                    </a:lnTo>
                    <a:lnTo>
                      <a:pt x="12" y="59"/>
                    </a:lnTo>
                    <a:lnTo>
                      <a:pt x="12" y="3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67" name="Freeform 582"/>
              <p:cNvSpPr>
                <a:spLocks/>
              </p:cNvSpPr>
              <p:nvPr/>
            </p:nvSpPr>
            <p:spPr bwMode="auto">
              <a:xfrm>
                <a:off x="4853" y="2141"/>
                <a:ext cx="20" cy="9"/>
              </a:xfrm>
              <a:custGeom>
                <a:avLst/>
                <a:gdLst>
                  <a:gd name="T0" fmla="*/ 0 w 61"/>
                  <a:gd name="T1" fmla="*/ 0 h 26"/>
                  <a:gd name="T2" fmla="*/ 0 w 61"/>
                  <a:gd name="T3" fmla="*/ 0 h 26"/>
                  <a:gd name="T4" fmla="*/ 0 w 61"/>
                  <a:gd name="T5" fmla="*/ 0 h 26"/>
                  <a:gd name="T6" fmla="*/ 0 w 61"/>
                  <a:gd name="T7" fmla="*/ 0 h 26"/>
                  <a:gd name="T8" fmla="*/ 0 w 61"/>
                  <a:gd name="T9" fmla="*/ 0 h 26"/>
                  <a:gd name="T10" fmla="*/ 0 w 61"/>
                  <a:gd name="T11" fmla="*/ 0 h 26"/>
                  <a:gd name="T12" fmla="*/ 0 w 61"/>
                  <a:gd name="T13" fmla="*/ 0 h 26"/>
                  <a:gd name="T14" fmla="*/ 0 60000 65536"/>
                  <a:gd name="T15" fmla="*/ 0 60000 65536"/>
                  <a:gd name="T16" fmla="*/ 0 60000 65536"/>
                  <a:gd name="T17" fmla="*/ 0 60000 65536"/>
                  <a:gd name="T18" fmla="*/ 0 60000 65536"/>
                  <a:gd name="T19" fmla="*/ 0 60000 65536"/>
                  <a:gd name="T20" fmla="*/ 0 60000 65536"/>
                  <a:gd name="T21" fmla="*/ 0 w 61"/>
                  <a:gd name="T22" fmla="*/ 0 h 26"/>
                  <a:gd name="T23" fmla="*/ 61 w 61"/>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6">
                    <a:moveTo>
                      <a:pt x="34" y="14"/>
                    </a:moveTo>
                    <a:lnTo>
                      <a:pt x="47" y="0"/>
                    </a:lnTo>
                    <a:lnTo>
                      <a:pt x="0" y="0"/>
                    </a:lnTo>
                    <a:lnTo>
                      <a:pt x="0" y="26"/>
                    </a:lnTo>
                    <a:lnTo>
                      <a:pt x="47" y="26"/>
                    </a:lnTo>
                    <a:lnTo>
                      <a:pt x="61" y="13"/>
                    </a:lnTo>
                    <a:lnTo>
                      <a:pt x="34" y="1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68" name="Freeform 583"/>
              <p:cNvSpPr>
                <a:spLocks/>
              </p:cNvSpPr>
              <p:nvPr/>
            </p:nvSpPr>
            <p:spPr bwMode="auto">
              <a:xfrm>
                <a:off x="4864" y="2130"/>
                <a:ext cx="15" cy="16"/>
              </a:xfrm>
              <a:custGeom>
                <a:avLst/>
                <a:gdLst>
                  <a:gd name="T0" fmla="*/ 0 w 43"/>
                  <a:gd name="T1" fmla="*/ 0 h 49"/>
                  <a:gd name="T2" fmla="*/ 0 w 43"/>
                  <a:gd name="T3" fmla="*/ 0 h 49"/>
                  <a:gd name="T4" fmla="*/ 0 w 43"/>
                  <a:gd name="T5" fmla="*/ 0 h 49"/>
                  <a:gd name="T6" fmla="*/ 0 w 43"/>
                  <a:gd name="T7" fmla="*/ 0 h 49"/>
                  <a:gd name="T8" fmla="*/ 0 w 43"/>
                  <a:gd name="T9" fmla="*/ 0 h 49"/>
                  <a:gd name="T10" fmla="*/ 0 w 43"/>
                  <a:gd name="T11" fmla="*/ 0 h 49"/>
                  <a:gd name="T12" fmla="*/ 0 w 43"/>
                  <a:gd name="T13" fmla="*/ 0 h 49"/>
                  <a:gd name="T14" fmla="*/ 0 w 43"/>
                  <a:gd name="T15" fmla="*/ 0 h 49"/>
                  <a:gd name="T16" fmla="*/ 0 w 43"/>
                  <a:gd name="T17" fmla="*/ 0 h 49"/>
                  <a:gd name="T18" fmla="*/ 0 w 43"/>
                  <a:gd name="T19" fmla="*/ 0 h 49"/>
                  <a:gd name="T20" fmla="*/ 0 w 43"/>
                  <a:gd name="T21" fmla="*/ 0 h 49"/>
                  <a:gd name="T22" fmla="*/ 0 w 43"/>
                  <a:gd name="T23" fmla="*/ 0 h 49"/>
                  <a:gd name="T24" fmla="*/ 0 w 43"/>
                  <a:gd name="T25" fmla="*/ 0 h 49"/>
                  <a:gd name="T26" fmla="*/ 0 w 43"/>
                  <a:gd name="T27" fmla="*/ 0 h 49"/>
                  <a:gd name="T28" fmla="*/ 0 w 43"/>
                  <a:gd name="T29" fmla="*/ 0 h 49"/>
                  <a:gd name="T30" fmla="*/ 0 w 43"/>
                  <a:gd name="T31" fmla="*/ 0 h 49"/>
                  <a:gd name="T32" fmla="*/ 0 w 43"/>
                  <a:gd name="T33" fmla="*/ 0 h 49"/>
                  <a:gd name="T34" fmla="*/ 0 w 43"/>
                  <a:gd name="T35" fmla="*/ 0 h 49"/>
                  <a:gd name="T36" fmla="*/ 0 w 43"/>
                  <a:gd name="T37" fmla="*/ 0 h 49"/>
                  <a:gd name="T38" fmla="*/ 0 w 43"/>
                  <a:gd name="T39" fmla="*/ 0 h 49"/>
                  <a:gd name="T40" fmla="*/ 0 w 43"/>
                  <a:gd name="T41" fmla="*/ 0 h 4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
                  <a:gd name="T64" fmla="*/ 0 h 49"/>
                  <a:gd name="T65" fmla="*/ 43 w 43"/>
                  <a:gd name="T66" fmla="*/ 49 h 4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 h="49">
                    <a:moveTo>
                      <a:pt x="36" y="26"/>
                    </a:moveTo>
                    <a:lnTo>
                      <a:pt x="28" y="2"/>
                    </a:lnTo>
                    <a:lnTo>
                      <a:pt x="23" y="6"/>
                    </a:lnTo>
                    <a:lnTo>
                      <a:pt x="17" y="11"/>
                    </a:lnTo>
                    <a:lnTo>
                      <a:pt x="12" y="16"/>
                    </a:lnTo>
                    <a:lnTo>
                      <a:pt x="8" y="21"/>
                    </a:lnTo>
                    <a:lnTo>
                      <a:pt x="5" y="27"/>
                    </a:lnTo>
                    <a:lnTo>
                      <a:pt x="2" y="33"/>
                    </a:lnTo>
                    <a:lnTo>
                      <a:pt x="1" y="41"/>
                    </a:lnTo>
                    <a:lnTo>
                      <a:pt x="0" y="49"/>
                    </a:lnTo>
                    <a:lnTo>
                      <a:pt x="27" y="48"/>
                    </a:lnTo>
                    <a:lnTo>
                      <a:pt x="27" y="44"/>
                    </a:lnTo>
                    <a:lnTo>
                      <a:pt x="28" y="41"/>
                    </a:lnTo>
                    <a:lnTo>
                      <a:pt x="28" y="38"/>
                    </a:lnTo>
                    <a:lnTo>
                      <a:pt x="30" y="35"/>
                    </a:lnTo>
                    <a:lnTo>
                      <a:pt x="32" y="33"/>
                    </a:lnTo>
                    <a:lnTo>
                      <a:pt x="35" y="30"/>
                    </a:lnTo>
                    <a:lnTo>
                      <a:pt x="39" y="27"/>
                    </a:lnTo>
                    <a:lnTo>
                      <a:pt x="43" y="23"/>
                    </a:lnTo>
                    <a:lnTo>
                      <a:pt x="36" y="0"/>
                    </a:lnTo>
                    <a:lnTo>
                      <a:pt x="36"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69" name="Freeform 584"/>
              <p:cNvSpPr>
                <a:spLocks/>
              </p:cNvSpPr>
              <p:nvPr/>
            </p:nvSpPr>
            <p:spPr bwMode="auto">
              <a:xfrm>
                <a:off x="4858" y="2130"/>
                <a:ext cx="18" cy="8"/>
              </a:xfrm>
              <a:custGeom>
                <a:avLst/>
                <a:gdLst>
                  <a:gd name="T0" fmla="*/ 0 w 55"/>
                  <a:gd name="T1" fmla="*/ 0 h 26"/>
                  <a:gd name="T2" fmla="*/ 0 w 55"/>
                  <a:gd name="T3" fmla="*/ 0 h 26"/>
                  <a:gd name="T4" fmla="*/ 0 w 55"/>
                  <a:gd name="T5" fmla="*/ 0 h 26"/>
                  <a:gd name="T6" fmla="*/ 0 w 55"/>
                  <a:gd name="T7" fmla="*/ 0 h 26"/>
                  <a:gd name="T8" fmla="*/ 0 w 55"/>
                  <a:gd name="T9" fmla="*/ 0 h 26"/>
                  <a:gd name="T10" fmla="*/ 0 w 55"/>
                  <a:gd name="T11" fmla="*/ 0 h 26"/>
                  <a:gd name="T12" fmla="*/ 0 w 55"/>
                  <a:gd name="T13" fmla="*/ 0 h 26"/>
                  <a:gd name="T14" fmla="*/ 0 60000 65536"/>
                  <a:gd name="T15" fmla="*/ 0 60000 65536"/>
                  <a:gd name="T16" fmla="*/ 0 60000 65536"/>
                  <a:gd name="T17" fmla="*/ 0 60000 65536"/>
                  <a:gd name="T18" fmla="*/ 0 60000 65536"/>
                  <a:gd name="T19" fmla="*/ 0 60000 65536"/>
                  <a:gd name="T20" fmla="*/ 0 60000 65536"/>
                  <a:gd name="T21" fmla="*/ 0 w 55"/>
                  <a:gd name="T22" fmla="*/ 0 h 26"/>
                  <a:gd name="T23" fmla="*/ 55 w 55"/>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26">
                    <a:moveTo>
                      <a:pt x="16" y="23"/>
                    </a:moveTo>
                    <a:lnTo>
                      <a:pt x="8" y="26"/>
                    </a:lnTo>
                    <a:lnTo>
                      <a:pt x="55" y="26"/>
                    </a:lnTo>
                    <a:lnTo>
                      <a:pt x="55" y="0"/>
                    </a:lnTo>
                    <a:lnTo>
                      <a:pt x="8" y="0"/>
                    </a:lnTo>
                    <a:lnTo>
                      <a:pt x="0" y="2"/>
                    </a:lnTo>
                    <a:lnTo>
                      <a:pt x="16" y="2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70" name="Freeform 585"/>
              <p:cNvSpPr>
                <a:spLocks/>
              </p:cNvSpPr>
              <p:nvPr/>
            </p:nvSpPr>
            <p:spPr bwMode="auto">
              <a:xfrm>
                <a:off x="4853" y="2146"/>
                <a:ext cx="27" cy="10"/>
              </a:xfrm>
              <a:custGeom>
                <a:avLst/>
                <a:gdLst>
                  <a:gd name="T0" fmla="*/ 0 w 81"/>
                  <a:gd name="T1" fmla="*/ 0 h 31"/>
                  <a:gd name="T2" fmla="*/ 0 w 81"/>
                  <a:gd name="T3" fmla="*/ 0 h 31"/>
                  <a:gd name="T4" fmla="*/ 0 w 81"/>
                  <a:gd name="T5" fmla="*/ 0 h 31"/>
                  <a:gd name="T6" fmla="*/ 0 w 81"/>
                  <a:gd name="T7" fmla="*/ 0 h 31"/>
                  <a:gd name="T8" fmla="*/ 0 w 81"/>
                  <a:gd name="T9" fmla="*/ 0 h 31"/>
                  <a:gd name="T10" fmla="*/ 0 w 81"/>
                  <a:gd name="T11" fmla="*/ 0 h 31"/>
                  <a:gd name="T12" fmla="*/ 0 w 81"/>
                  <a:gd name="T13" fmla="*/ 0 h 31"/>
                  <a:gd name="T14" fmla="*/ 0 w 81"/>
                  <a:gd name="T15" fmla="*/ 0 h 31"/>
                  <a:gd name="T16" fmla="*/ 0 w 81"/>
                  <a:gd name="T17" fmla="*/ 0 h 31"/>
                  <a:gd name="T18" fmla="*/ 0 w 81"/>
                  <a:gd name="T19" fmla="*/ 0 h 31"/>
                  <a:gd name="T20" fmla="*/ 0 w 81"/>
                  <a:gd name="T21" fmla="*/ 0 h 31"/>
                  <a:gd name="T22" fmla="*/ 0 w 81"/>
                  <a:gd name="T23" fmla="*/ 0 h 31"/>
                  <a:gd name="T24" fmla="*/ 0 w 81"/>
                  <a:gd name="T25" fmla="*/ 0 h 31"/>
                  <a:gd name="T26" fmla="*/ 0 w 81"/>
                  <a:gd name="T27" fmla="*/ 0 h 31"/>
                  <a:gd name="T28" fmla="*/ 0 w 81"/>
                  <a:gd name="T29" fmla="*/ 0 h 31"/>
                  <a:gd name="T30" fmla="*/ 0 w 81"/>
                  <a:gd name="T31" fmla="*/ 0 h 31"/>
                  <a:gd name="T32" fmla="*/ 0 w 81"/>
                  <a:gd name="T33" fmla="*/ 0 h 31"/>
                  <a:gd name="T34" fmla="*/ 0 w 81"/>
                  <a:gd name="T35" fmla="*/ 0 h 31"/>
                  <a:gd name="T36" fmla="*/ 0 w 81"/>
                  <a:gd name="T37" fmla="*/ 0 h 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1"/>
                  <a:gd name="T58" fmla="*/ 0 h 31"/>
                  <a:gd name="T59" fmla="*/ 81 w 81"/>
                  <a:gd name="T60" fmla="*/ 31 h 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1" h="31">
                    <a:moveTo>
                      <a:pt x="0" y="0"/>
                    </a:moveTo>
                    <a:lnTo>
                      <a:pt x="3" y="5"/>
                    </a:lnTo>
                    <a:lnTo>
                      <a:pt x="4" y="9"/>
                    </a:lnTo>
                    <a:lnTo>
                      <a:pt x="8" y="13"/>
                    </a:lnTo>
                    <a:lnTo>
                      <a:pt x="12" y="17"/>
                    </a:lnTo>
                    <a:lnTo>
                      <a:pt x="18" y="21"/>
                    </a:lnTo>
                    <a:lnTo>
                      <a:pt x="23" y="24"/>
                    </a:lnTo>
                    <a:lnTo>
                      <a:pt x="28" y="27"/>
                    </a:lnTo>
                    <a:lnTo>
                      <a:pt x="34" y="31"/>
                    </a:lnTo>
                    <a:lnTo>
                      <a:pt x="81" y="31"/>
                    </a:lnTo>
                    <a:lnTo>
                      <a:pt x="76" y="27"/>
                    </a:lnTo>
                    <a:lnTo>
                      <a:pt x="70" y="24"/>
                    </a:lnTo>
                    <a:lnTo>
                      <a:pt x="65" y="21"/>
                    </a:lnTo>
                    <a:lnTo>
                      <a:pt x="60" y="17"/>
                    </a:lnTo>
                    <a:lnTo>
                      <a:pt x="55" y="13"/>
                    </a:lnTo>
                    <a:lnTo>
                      <a:pt x="51" y="9"/>
                    </a:lnTo>
                    <a:lnTo>
                      <a:pt x="49" y="5"/>
                    </a:lnTo>
                    <a:lnTo>
                      <a:pt x="47"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71" name="Freeform 586"/>
              <p:cNvSpPr>
                <a:spLocks/>
              </p:cNvSpPr>
              <p:nvPr/>
            </p:nvSpPr>
            <p:spPr bwMode="auto">
              <a:xfrm>
                <a:off x="4849" y="2145"/>
                <a:ext cx="18" cy="15"/>
              </a:xfrm>
              <a:custGeom>
                <a:avLst/>
                <a:gdLst>
                  <a:gd name="T0" fmla="*/ 0 w 53"/>
                  <a:gd name="T1" fmla="*/ 0 h 46"/>
                  <a:gd name="T2" fmla="*/ 0 w 53"/>
                  <a:gd name="T3" fmla="*/ 0 h 46"/>
                  <a:gd name="T4" fmla="*/ 0 w 53"/>
                  <a:gd name="T5" fmla="*/ 0 h 46"/>
                  <a:gd name="T6" fmla="*/ 0 w 53"/>
                  <a:gd name="T7" fmla="*/ 0 h 46"/>
                  <a:gd name="T8" fmla="*/ 0 w 53"/>
                  <a:gd name="T9" fmla="*/ 0 h 46"/>
                  <a:gd name="T10" fmla="*/ 0 w 53"/>
                  <a:gd name="T11" fmla="*/ 0 h 46"/>
                  <a:gd name="T12" fmla="*/ 0 w 53"/>
                  <a:gd name="T13" fmla="*/ 0 h 46"/>
                  <a:gd name="T14" fmla="*/ 0 w 53"/>
                  <a:gd name="T15" fmla="*/ 0 h 46"/>
                  <a:gd name="T16" fmla="*/ 0 w 53"/>
                  <a:gd name="T17" fmla="*/ 0 h 46"/>
                  <a:gd name="T18" fmla="*/ 0 w 53"/>
                  <a:gd name="T19" fmla="*/ 0 h 46"/>
                  <a:gd name="T20" fmla="*/ 0 w 53"/>
                  <a:gd name="T21" fmla="*/ 0 h 46"/>
                  <a:gd name="T22" fmla="*/ 0 w 53"/>
                  <a:gd name="T23" fmla="*/ 0 h 46"/>
                  <a:gd name="T24" fmla="*/ 0 w 53"/>
                  <a:gd name="T25" fmla="*/ 0 h 46"/>
                  <a:gd name="T26" fmla="*/ 0 w 53"/>
                  <a:gd name="T27" fmla="*/ 0 h 46"/>
                  <a:gd name="T28" fmla="*/ 0 w 53"/>
                  <a:gd name="T29" fmla="*/ 0 h 46"/>
                  <a:gd name="T30" fmla="*/ 0 w 53"/>
                  <a:gd name="T31" fmla="*/ 0 h 46"/>
                  <a:gd name="T32" fmla="*/ 0 w 53"/>
                  <a:gd name="T33" fmla="*/ 0 h 46"/>
                  <a:gd name="T34" fmla="*/ 0 w 53"/>
                  <a:gd name="T35" fmla="*/ 0 h 46"/>
                  <a:gd name="T36" fmla="*/ 0 w 53"/>
                  <a:gd name="T37" fmla="*/ 0 h 46"/>
                  <a:gd name="T38" fmla="*/ 0 w 53"/>
                  <a:gd name="T39" fmla="*/ 0 h 46"/>
                  <a:gd name="T40" fmla="*/ 0 w 53"/>
                  <a:gd name="T41" fmla="*/ 0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46"/>
                  <a:gd name="T65" fmla="*/ 53 w 53"/>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46">
                    <a:moveTo>
                      <a:pt x="46" y="20"/>
                    </a:moveTo>
                    <a:lnTo>
                      <a:pt x="53" y="22"/>
                    </a:lnTo>
                    <a:lnTo>
                      <a:pt x="47" y="19"/>
                    </a:lnTo>
                    <a:lnTo>
                      <a:pt x="42" y="16"/>
                    </a:lnTo>
                    <a:lnTo>
                      <a:pt x="36" y="13"/>
                    </a:lnTo>
                    <a:lnTo>
                      <a:pt x="34" y="11"/>
                    </a:lnTo>
                    <a:lnTo>
                      <a:pt x="30" y="7"/>
                    </a:lnTo>
                    <a:lnTo>
                      <a:pt x="27" y="5"/>
                    </a:lnTo>
                    <a:lnTo>
                      <a:pt x="27" y="3"/>
                    </a:lnTo>
                    <a:lnTo>
                      <a:pt x="25" y="0"/>
                    </a:lnTo>
                    <a:lnTo>
                      <a:pt x="0" y="5"/>
                    </a:lnTo>
                    <a:lnTo>
                      <a:pt x="2" y="13"/>
                    </a:lnTo>
                    <a:lnTo>
                      <a:pt x="5" y="20"/>
                    </a:lnTo>
                    <a:lnTo>
                      <a:pt x="12" y="26"/>
                    </a:lnTo>
                    <a:lnTo>
                      <a:pt x="16" y="30"/>
                    </a:lnTo>
                    <a:lnTo>
                      <a:pt x="21" y="35"/>
                    </a:lnTo>
                    <a:lnTo>
                      <a:pt x="28" y="38"/>
                    </a:lnTo>
                    <a:lnTo>
                      <a:pt x="34" y="42"/>
                    </a:lnTo>
                    <a:lnTo>
                      <a:pt x="39" y="45"/>
                    </a:lnTo>
                    <a:lnTo>
                      <a:pt x="46" y="46"/>
                    </a:lnTo>
                    <a:lnTo>
                      <a:pt x="46" y="2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72" name="Freeform 587"/>
              <p:cNvSpPr>
                <a:spLocks/>
              </p:cNvSpPr>
              <p:nvPr/>
            </p:nvSpPr>
            <p:spPr bwMode="auto">
              <a:xfrm>
                <a:off x="4864" y="2151"/>
                <a:ext cx="18" cy="9"/>
              </a:xfrm>
              <a:custGeom>
                <a:avLst/>
                <a:gdLst>
                  <a:gd name="T0" fmla="*/ 0 w 54"/>
                  <a:gd name="T1" fmla="*/ 0 h 26"/>
                  <a:gd name="T2" fmla="*/ 0 w 54"/>
                  <a:gd name="T3" fmla="*/ 0 h 26"/>
                  <a:gd name="T4" fmla="*/ 0 w 54"/>
                  <a:gd name="T5" fmla="*/ 0 h 26"/>
                  <a:gd name="T6" fmla="*/ 0 w 54"/>
                  <a:gd name="T7" fmla="*/ 0 h 26"/>
                  <a:gd name="T8" fmla="*/ 0 w 54"/>
                  <a:gd name="T9" fmla="*/ 0 h 26"/>
                  <a:gd name="T10" fmla="*/ 0 w 54"/>
                  <a:gd name="T11" fmla="*/ 0 h 26"/>
                  <a:gd name="T12" fmla="*/ 0 w 54"/>
                  <a:gd name="T13" fmla="*/ 0 h 26"/>
                  <a:gd name="T14" fmla="*/ 0 60000 65536"/>
                  <a:gd name="T15" fmla="*/ 0 60000 65536"/>
                  <a:gd name="T16" fmla="*/ 0 60000 65536"/>
                  <a:gd name="T17" fmla="*/ 0 60000 65536"/>
                  <a:gd name="T18" fmla="*/ 0 60000 65536"/>
                  <a:gd name="T19" fmla="*/ 0 60000 65536"/>
                  <a:gd name="T20" fmla="*/ 0 60000 65536"/>
                  <a:gd name="T21" fmla="*/ 0 w 54"/>
                  <a:gd name="T22" fmla="*/ 0 h 26"/>
                  <a:gd name="T23" fmla="*/ 54 w 54"/>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26">
                    <a:moveTo>
                      <a:pt x="40" y="25"/>
                    </a:moveTo>
                    <a:lnTo>
                      <a:pt x="47" y="0"/>
                    </a:lnTo>
                    <a:lnTo>
                      <a:pt x="0" y="0"/>
                    </a:lnTo>
                    <a:lnTo>
                      <a:pt x="0" y="26"/>
                    </a:lnTo>
                    <a:lnTo>
                      <a:pt x="47" y="26"/>
                    </a:lnTo>
                    <a:lnTo>
                      <a:pt x="54" y="2"/>
                    </a:lnTo>
                    <a:lnTo>
                      <a:pt x="40"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73" name="Freeform 588"/>
              <p:cNvSpPr>
                <a:spLocks/>
              </p:cNvSpPr>
              <p:nvPr/>
            </p:nvSpPr>
            <p:spPr bwMode="auto">
              <a:xfrm>
                <a:off x="4865" y="2141"/>
                <a:ext cx="17" cy="19"/>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w 53"/>
                  <a:gd name="T33" fmla="*/ 0 h 55"/>
                  <a:gd name="T34" fmla="*/ 0 w 53"/>
                  <a:gd name="T35" fmla="*/ 0 h 55"/>
                  <a:gd name="T36" fmla="*/ 0 w 53"/>
                  <a:gd name="T37" fmla="*/ 0 h 55"/>
                  <a:gd name="T38" fmla="*/ 0 w 53"/>
                  <a:gd name="T39" fmla="*/ 0 h 55"/>
                  <a:gd name="T40" fmla="*/ 0 w 53"/>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3"/>
                  <a:gd name="T64" fmla="*/ 0 h 55"/>
                  <a:gd name="T65" fmla="*/ 53 w 53"/>
                  <a:gd name="T66" fmla="*/ 55 h 5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3" h="55">
                    <a:moveTo>
                      <a:pt x="12" y="26"/>
                    </a:moveTo>
                    <a:lnTo>
                      <a:pt x="0" y="15"/>
                    </a:lnTo>
                    <a:lnTo>
                      <a:pt x="1" y="23"/>
                    </a:lnTo>
                    <a:lnTo>
                      <a:pt x="6" y="30"/>
                    </a:lnTo>
                    <a:lnTo>
                      <a:pt x="11" y="36"/>
                    </a:lnTo>
                    <a:lnTo>
                      <a:pt x="16" y="40"/>
                    </a:lnTo>
                    <a:lnTo>
                      <a:pt x="22" y="45"/>
                    </a:lnTo>
                    <a:lnTo>
                      <a:pt x="29" y="48"/>
                    </a:lnTo>
                    <a:lnTo>
                      <a:pt x="34" y="52"/>
                    </a:lnTo>
                    <a:lnTo>
                      <a:pt x="39" y="55"/>
                    </a:lnTo>
                    <a:lnTo>
                      <a:pt x="53" y="32"/>
                    </a:lnTo>
                    <a:lnTo>
                      <a:pt x="46" y="29"/>
                    </a:lnTo>
                    <a:lnTo>
                      <a:pt x="42" y="26"/>
                    </a:lnTo>
                    <a:lnTo>
                      <a:pt x="37" y="23"/>
                    </a:lnTo>
                    <a:lnTo>
                      <a:pt x="33" y="21"/>
                    </a:lnTo>
                    <a:lnTo>
                      <a:pt x="30" y="17"/>
                    </a:lnTo>
                    <a:lnTo>
                      <a:pt x="27" y="15"/>
                    </a:lnTo>
                    <a:lnTo>
                      <a:pt x="27" y="13"/>
                    </a:lnTo>
                    <a:lnTo>
                      <a:pt x="25" y="10"/>
                    </a:lnTo>
                    <a:lnTo>
                      <a:pt x="12" y="0"/>
                    </a:lnTo>
                    <a:lnTo>
                      <a:pt x="12"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74" name="Freeform 589"/>
              <p:cNvSpPr>
                <a:spLocks/>
              </p:cNvSpPr>
              <p:nvPr/>
            </p:nvSpPr>
            <p:spPr bwMode="auto">
              <a:xfrm>
                <a:off x="4849" y="2141"/>
                <a:ext cx="20" cy="9"/>
              </a:xfrm>
              <a:custGeom>
                <a:avLst/>
                <a:gdLst>
                  <a:gd name="T0" fmla="*/ 0 w 59"/>
                  <a:gd name="T1" fmla="*/ 0 h 26"/>
                  <a:gd name="T2" fmla="*/ 0 w 59"/>
                  <a:gd name="T3" fmla="*/ 0 h 26"/>
                  <a:gd name="T4" fmla="*/ 0 w 59"/>
                  <a:gd name="T5" fmla="*/ 0 h 26"/>
                  <a:gd name="T6" fmla="*/ 0 w 59"/>
                  <a:gd name="T7" fmla="*/ 0 h 26"/>
                  <a:gd name="T8" fmla="*/ 0 w 59"/>
                  <a:gd name="T9" fmla="*/ 0 h 26"/>
                  <a:gd name="T10" fmla="*/ 0 w 59"/>
                  <a:gd name="T11" fmla="*/ 0 h 26"/>
                  <a:gd name="T12" fmla="*/ 0 w 59"/>
                  <a:gd name="T13" fmla="*/ 0 h 26"/>
                  <a:gd name="T14" fmla="*/ 0 60000 65536"/>
                  <a:gd name="T15" fmla="*/ 0 60000 65536"/>
                  <a:gd name="T16" fmla="*/ 0 60000 65536"/>
                  <a:gd name="T17" fmla="*/ 0 60000 65536"/>
                  <a:gd name="T18" fmla="*/ 0 60000 65536"/>
                  <a:gd name="T19" fmla="*/ 0 60000 65536"/>
                  <a:gd name="T20" fmla="*/ 0 60000 65536"/>
                  <a:gd name="T21" fmla="*/ 0 w 59"/>
                  <a:gd name="T22" fmla="*/ 0 h 26"/>
                  <a:gd name="T23" fmla="*/ 59 w 59"/>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26">
                    <a:moveTo>
                      <a:pt x="25" y="10"/>
                    </a:moveTo>
                    <a:lnTo>
                      <a:pt x="12" y="26"/>
                    </a:lnTo>
                    <a:lnTo>
                      <a:pt x="59" y="26"/>
                    </a:lnTo>
                    <a:lnTo>
                      <a:pt x="59" y="0"/>
                    </a:lnTo>
                    <a:lnTo>
                      <a:pt x="12" y="0"/>
                    </a:lnTo>
                    <a:lnTo>
                      <a:pt x="0" y="15"/>
                    </a:lnTo>
                    <a:lnTo>
                      <a:pt x="25" y="1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75" name="Freeform 590"/>
              <p:cNvSpPr>
                <a:spLocks/>
              </p:cNvSpPr>
              <p:nvPr/>
            </p:nvSpPr>
            <p:spPr bwMode="auto">
              <a:xfrm>
                <a:off x="4864" y="2156"/>
                <a:ext cx="22" cy="1"/>
              </a:xfrm>
              <a:custGeom>
                <a:avLst/>
                <a:gdLst>
                  <a:gd name="T0" fmla="*/ 0 w 64"/>
                  <a:gd name="T1" fmla="*/ 0 h 2"/>
                  <a:gd name="T2" fmla="*/ 0 w 64"/>
                  <a:gd name="T3" fmla="*/ 0 h 2"/>
                  <a:gd name="T4" fmla="*/ 0 w 64"/>
                  <a:gd name="T5" fmla="*/ 1 h 2"/>
                  <a:gd name="T6" fmla="*/ 0 w 64"/>
                  <a:gd name="T7" fmla="*/ 1 h 2"/>
                  <a:gd name="T8" fmla="*/ 0 w 64"/>
                  <a:gd name="T9" fmla="*/ 1 h 2"/>
                  <a:gd name="T10" fmla="*/ 0 w 64"/>
                  <a:gd name="T11" fmla="*/ 1 h 2"/>
                  <a:gd name="T12" fmla="*/ 0 w 64"/>
                  <a:gd name="T13" fmla="*/ 1 h 2"/>
                  <a:gd name="T14" fmla="*/ 0 w 64"/>
                  <a:gd name="T15" fmla="*/ 1 h 2"/>
                  <a:gd name="T16" fmla="*/ 0 w 64"/>
                  <a:gd name="T17" fmla="*/ 1 h 2"/>
                  <a:gd name="T18" fmla="*/ 0 w 64"/>
                  <a:gd name="T19" fmla="*/ 1 h 2"/>
                  <a:gd name="T20" fmla="*/ 0 w 64"/>
                  <a:gd name="T21" fmla="*/ 1 h 2"/>
                  <a:gd name="T22" fmla="*/ 0 w 64"/>
                  <a:gd name="T23" fmla="*/ 1 h 2"/>
                  <a:gd name="T24" fmla="*/ 0 w 64"/>
                  <a:gd name="T25" fmla="*/ 1 h 2"/>
                  <a:gd name="T26" fmla="*/ 0 w 64"/>
                  <a:gd name="T27" fmla="*/ 1 h 2"/>
                  <a:gd name="T28" fmla="*/ 0 w 64"/>
                  <a:gd name="T29" fmla="*/ 1 h 2"/>
                  <a:gd name="T30" fmla="*/ 0 w 64"/>
                  <a:gd name="T31" fmla="*/ 1 h 2"/>
                  <a:gd name="T32" fmla="*/ 0 w 64"/>
                  <a:gd name="T33" fmla="*/ 0 h 2"/>
                  <a:gd name="T34" fmla="*/ 0 w 64"/>
                  <a:gd name="T35" fmla="*/ 0 h 2"/>
                  <a:gd name="T36" fmla="*/ 0 w 64"/>
                  <a:gd name="T37" fmla="*/ 0 h 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2"/>
                  <a:gd name="T59" fmla="*/ 64 w 64"/>
                  <a:gd name="T60" fmla="*/ 2 h 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2">
                    <a:moveTo>
                      <a:pt x="0" y="0"/>
                    </a:moveTo>
                    <a:lnTo>
                      <a:pt x="1" y="0"/>
                    </a:lnTo>
                    <a:lnTo>
                      <a:pt x="4" y="1"/>
                    </a:lnTo>
                    <a:lnTo>
                      <a:pt x="7" y="1"/>
                    </a:lnTo>
                    <a:lnTo>
                      <a:pt x="8" y="1"/>
                    </a:lnTo>
                    <a:lnTo>
                      <a:pt x="11" y="1"/>
                    </a:lnTo>
                    <a:lnTo>
                      <a:pt x="12" y="2"/>
                    </a:lnTo>
                    <a:lnTo>
                      <a:pt x="15" y="2"/>
                    </a:lnTo>
                    <a:lnTo>
                      <a:pt x="16" y="2"/>
                    </a:lnTo>
                    <a:lnTo>
                      <a:pt x="64" y="2"/>
                    </a:lnTo>
                    <a:lnTo>
                      <a:pt x="62" y="2"/>
                    </a:lnTo>
                    <a:lnTo>
                      <a:pt x="59" y="2"/>
                    </a:lnTo>
                    <a:lnTo>
                      <a:pt x="57" y="1"/>
                    </a:lnTo>
                    <a:lnTo>
                      <a:pt x="55" y="1"/>
                    </a:lnTo>
                    <a:lnTo>
                      <a:pt x="53" y="1"/>
                    </a:lnTo>
                    <a:lnTo>
                      <a:pt x="51" y="1"/>
                    </a:lnTo>
                    <a:lnTo>
                      <a:pt x="49" y="0"/>
                    </a:lnTo>
                    <a:lnTo>
                      <a:pt x="47"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76" name="Freeform 591"/>
              <p:cNvSpPr>
                <a:spLocks/>
              </p:cNvSpPr>
              <p:nvPr/>
            </p:nvSpPr>
            <p:spPr bwMode="auto">
              <a:xfrm>
                <a:off x="4862" y="2152"/>
                <a:ext cx="8" cy="9"/>
              </a:xfrm>
              <a:custGeom>
                <a:avLst/>
                <a:gdLst>
                  <a:gd name="T0" fmla="*/ 0 w 22"/>
                  <a:gd name="T1" fmla="*/ 0 h 27"/>
                  <a:gd name="T2" fmla="*/ 0 w 22"/>
                  <a:gd name="T3" fmla="*/ 0 h 27"/>
                  <a:gd name="T4" fmla="*/ 0 w 22"/>
                  <a:gd name="T5" fmla="*/ 0 h 27"/>
                  <a:gd name="T6" fmla="*/ 0 w 22"/>
                  <a:gd name="T7" fmla="*/ 0 h 27"/>
                  <a:gd name="T8" fmla="*/ 0 w 22"/>
                  <a:gd name="T9" fmla="*/ 0 h 27"/>
                  <a:gd name="T10" fmla="*/ 0 w 22"/>
                  <a:gd name="T11" fmla="*/ 0 h 27"/>
                  <a:gd name="T12" fmla="*/ 0 w 22"/>
                  <a:gd name="T13" fmla="*/ 0 h 27"/>
                  <a:gd name="T14" fmla="*/ 0 w 22"/>
                  <a:gd name="T15" fmla="*/ 0 h 27"/>
                  <a:gd name="T16" fmla="*/ 0 w 22"/>
                  <a:gd name="T17" fmla="*/ 0 h 27"/>
                  <a:gd name="T18" fmla="*/ 0 w 22"/>
                  <a:gd name="T19" fmla="*/ 0 h 27"/>
                  <a:gd name="T20" fmla="*/ 0 w 22"/>
                  <a:gd name="T21" fmla="*/ 0 h 27"/>
                  <a:gd name="T22" fmla="*/ 0 w 22"/>
                  <a:gd name="T23" fmla="*/ 0 h 27"/>
                  <a:gd name="T24" fmla="*/ 0 w 22"/>
                  <a:gd name="T25" fmla="*/ 0 h 27"/>
                  <a:gd name="T26" fmla="*/ 0 w 22"/>
                  <a:gd name="T27" fmla="*/ 0 h 27"/>
                  <a:gd name="T28" fmla="*/ 0 w 22"/>
                  <a:gd name="T29" fmla="*/ 0 h 27"/>
                  <a:gd name="T30" fmla="*/ 0 w 22"/>
                  <a:gd name="T31" fmla="*/ 0 h 27"/>
                  <a:gd name="T32" fmla="*/ 0 w 22"/>
                  <a:gd name="T33" fmla="*/ 0 h 27"/>
                  <a:gd name="T34" fmla="*/ 0 w 22"/>
                  <a:gd name="T35" fmla="*/ 0 h 27"/>
                  <a:gd name="T36" fmla="*/ 0 w 22"/>
                  <a:gd name="T37" fmla="*/ 0 h 27"/>
                  <a:gd name="T38" fmla="*/ 0 w 22"/>
                  <a:gd name="T39" fmla="*/ 0 h 27"/>
                  <a:gd name="T40" fmla="*/ 0 w 22"/>
                  <a:gd name="T41" fmla="*/ 0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27"/>
                  <a:gd name="T65" fmla="*/ 22 w 22"/>
                  <a:gd name="T66" fmla="*/ 27 h 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27">
                    <a:moveTo>
                      <a:pt x="22" y="1"/>
                    </a:moveTo>
                    <a:lnTo>
                      <a:pt x="22" y="1"/>
                    </a:lnTo>
                    <a:lnTo>
                      <a:pt x="21" y="1"/>
                    </a:lnTo>
                    <a:lnTo>
                      <a:pt x="19" y="1"/>
                    </a:lnTo>
                    <a:lnTo>
                      <a:pt x="18" y="1"/>
                    </a:lnTo>
                    <a:lnTo>
                      <a:pt x="15" y="1"/>
                    </a:lnTo>
                    <a:lnTo>
                      <a:pt x="13" y="0"/>
                    </a:lnTo>
                    <a:lnTo>
                      <a:pt x="11" y="0"/>
                    </a:lnTo>
                    <a:lnTo>
                      <a:pt x="0" y="23"/>
                    </a:lnTo>
                    <a:lnTo>
                      <a:pt x="3" y="24"/>
                    </a:lnTo>
                    <a:lnTo>
                      <a:pt x="7" y="25"/>
                    </a:lnTo>
                    <a:lnTo>
                      <a:pt x="8" y="25"/>
                    </a:lnTo>
                    <a:lnTo>
                      <a:pt x="13" y="27"/>
                    </a:lnTo>
                    <a:lnTo>
                      <a:pt x="15" y="27"/>
                    </a:lnTo>
                    <a:lnTo>
                      <a:pt x="17" y="27"/>
                    </a:lnTo>
                    <a:lnTo>
                      <a:pt x="21" y="27"/>
                    </a:lnTo>
                    <a:lnTo>
                      <a:pt x="22" y="27"/>
                    </a:lnTo>
                    <a:lnTo>
                      <a:pt x="22"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77" name="Freeform 592"/>
              <p:cNvSpPr>
                <a:spLocks/>
              </p:cNvSpPr>
              <p:nvPr/>
            </p:nvSpPr>
            <p:spPr bwMode="auto">
              <a:xfrm>
                <a:off x="4870" y="2152"/>
                <a:ext cx="16" cy="9"/>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48" y="26"/>
                    </a:moveTo>
                    <a:lnTo>
                      <a:pt x="48" y="0"/>
                    </a:lnTo>
                    <a:lnTo>
                      <a:pt x="0" y="0"/>
                    </a:lnTo>
                    <a:lnTo>
                      <a:pt x="0" y="26"/>
                    </a:lnTo>
                    <a:lnTo>
                      <a:pt x="48" y="26"/>
                    </a:lnTo>
                    <a:lnTo>
                      <a:pt x="48" y="0"/>
                    </a:lnTo>
                    <a:lnTo>
                      <a:pt x="48"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78" name="Freeform 593"/>
              <p:cNvSpPr>
                <a:spLocks/>
              </p:cNvSpPr>
              <p:nvPr/>
            </p:nvSpPr>
            <p:spPr bwMode="auto">
              <a:xfrm>
                <a:off x="4878" y="2151"/>
                <a:ext cx="8" cy="10"/>
              </a:xfrm>
              <a:custGeom>
                <a:avLst/>
                <a:gdLst>
                  <a:gd name="T0" fmla="*/ 0 w 22"/>
                  <a:gd name="T1" fmla="*/ 0 h 29"/>
                  <a:gd name="T2" fmla="*/ 0 w 22"/>
                  <a:gd name="T3" fmla="*/ 0 h 29"/>
                  <a:gd name="T4" fmla="*/ 0 w 22"/>
                  <a:gd name="T5" fmla="*/ 0 h 29"/>
                  <a:gd name="T6" fmla="*/ 0 w 22"/>
                  <a:gd name="T7" fmla="*/ 0 h 29"/>
                  <a:gd name="T8" fmla="*/ 0 w 22"/>
                  <a:gd name="T9" fmla="*/ 0 h 29"/>
                  <a:gd name="T10" fmla="*/ 0 w 22"/>
                  <a:gd name="T11" fmla="*/ 0 h 29"/>
                  <a:gd name="T12" fmla="*/ 0 w 22"/>
                  <a:gd name="T13" fmla="*/ 0 h 29"/>
                  <a:gd name="T14" fmla="*/ 0 w 22"/>
                  <a:gd name="T15" fmla="*/ 0 h 29"/>
                  <a:gd name="T16" fmla="*/ 0 w 22"/>
                  <a:gd name="T17" fmla="*/ 0 h 29"/>
                  <a:gd name="T18" fmla="*/ 0 w 22"/>
                  <a:gd name="T19" fmla="*/ 0 h 29"/>
                  <a:gd name="T20" fmla="*/ 0 w 22"/>
                  <a:gd name="T21" fmla="*/ 0 h 29"/>
                  <a:gd name="T22" fmla="*/ 0 w 22"/>
                  <a:gd name="T23" fmla="*/ 0 h 29"/>
                  <a:gd name="T24" fmla="*/ 0 w 22"/>
                  <a:gd name="T25" fmla="*/ 0 h 29"/>
                  <a:gd name="T26" fmla="*/ 0 w 22"/>
                  <a:gd name="T27" fmla="*/ 0 h 29"/>
                  <a:gd name="T28" fmla="*/ 0 w 22"/>
                  <a:gd name="T29" fmla="*/ 0 h 29"/>
                  <a:gd name="T30" fmla="*/ 0 w 22"/>
                  <a:gd name="T31" fmla="*/ 0 h 29"/>
                  <a:gd name="T32" fmla="*/ 0 w 22"/>
                  <a:gd name="T33" fmla="*/ 0 h 29"/>
                  <a:gd name="T34" fmla="*/ 0 w 22"/>
                  <a:gd name="T35" fmla="*/ 0 h 29"/>
                  <a:gd name="T36" fmla="*/ 0 w 22"/>
                  <a:gd name="T37" fmla="*/ 0 h 29"/>
                  <a:gd name="T38" fmla="*/ 0 w 22"/>
                  <a:gd name="T39" fmla="*/ 0 h 29"/>
                  <a:gd name="T40" fmla="*/ 0 w 22"/>
                  <a:gd name="T41" fmla="*/ 0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
                  <a:gd name="T64" fmla="*/ 0 h 29"/>
                  <a:gd name="T65" fmla="*/ 22 w 22"/>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 h="29">
                    <a:moveTo>
                      <a:pt x="5" y="26"/>
                    </a:moveTo>
                    <a:lnTo>
                      <a:pt x="0" y="25"/>
                    </a:lnTo>
                    <a:lnTo>
                      <a:pt x="3" y="26"/>
                    </a:lnTo>
                    <a:lnTo>
                      <a:pt x="5" y="27"/>
                    </a:lnTo>
                    <a:lnTo>
                      <a:pt x="8" y="27"/>
                    </a:lnTo>
                    <a:lnTo>
                      <a:pt x="12" y="29"/>
                    </a:lnTo>
                    <a:lnTo>
                      <a:pt x="13" y="29"/>
                    </a:lnTo>
                    <a:lnTo>
                      <a:pt x="16" y="29"/>
                    </a:lnTo>
                    <a:lnTo>
                      <a:pt x="20" y="29"/>
                    </a:lnTo>
                    <a:lnTo>
                      <a:pt x="22" y="29"/>
                    </a:lnTo>
                    <a:lnTo>
                      <a:pt x="22" y="3"/>
                    </a:lnTo>
                    <a:lnTo>
                      <a:pt x="20" y="3"/>
                    </a:lnTo>
                    <a:lnTo>
                      <a:pt x="19" y="3"/>
                    </a:lnTo>
                    <a:lnTo>
                      <a:pt x="16" y="3"/>
                    </a:lnTo>
                    <a:lnTo>
                      <a:pt x="15" y="3"/>
                    </a:lnTo>
                    <a:lnTo>
                      <a:pt x="13" y="3"/>
                    </a:lnTo>
                    <a:lnTo>
                      <a:pt x="12" y="2"/>
                    </a:lnTo>
                    <a:lnTo>
                      <a:pt x="11" y="2"/>
                    </a:lnTo>
                    <a:lnTo>
                      <a:pt x="5" y="0"/>
                    </a:lnTo>
                    <a:lnTo>
                      <a:pt x="5"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79" name="Freeform 594"/>
              <p:cNvSpPr>
                <a:spLocks/>
              </p:cNvSpPr>
              <p:nvPr/>
            </p:nvSpPr>
            <p:spPr bwMode="auto">
              <a:xfrm>
                <a:off x="4862" y="2151"/>
                <a:ext cx="18" cy="9"/>
              </a:xfrm>
              <a:custGeom>
                <a:avLst/>
                <a:gdLst>
                  <a:gd name="T0" fmla="*/ 0 w 53"/>
                  <a:gd name="T1" fmla="*/ 0 h 26"/>
                  <a:gd name="T2" fmla="*/ 0 w 53"/>
                  <a:gd name="T3" fmla="*/ 0 h 26"/>
                  <a:gd name="T4" fmla="*/ 0 w 53"/>
                  <a:gd name="T5" fmla="*/ 0 h 26"/>
                  <a:gd name="T6" fmla="*/ 0 w 53"/>
                  <a:gd name="T7" fmla="*/ 0 h 26"/>
                  <a:gd name="T8" fmla="*/ 0 w 53"/>
                  <a:gd name="T9" fmla="*/ 0 h 26"/>
                  <a:gd name="T10" fmla="*/ 0 w 53"/>
                  <a:gd name="T11" fmla="*/ 0 h 26"/>
                  <a:gd name="T12" fmla="*/ 0 w 53"/>
                  <a:gd name="T13" fmla="*/ 0 h 26"/>
                  <a:gd name="T14" fmla="*/ 0 60000 65536"/>
                  <a:gd name="T15" fmla="*/ 0 60000 65536"/>
                  <a:gd name="T16" fmla="*/ 0 60000 65536"/>
                  <a:gd name="T17" fmla="*/ 0 60000 65536"/>
                  <a:gd name="T18" fmla="*/ 0 60000 65536"/>
                  <a:gd name="T19" fmla="*/ 0 60000 65536"/>
                  <a:gd name="T20" fmla="*/ 0 60000 65536"/>
                  <a:gd name="T21" fmla="*/ 0 w 53"/>
                  <a:gd name="T22" fmla="*/ 0 h 26"/>
                  <a:gd name="T23" fmla="*/ 53 w 53"/>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26">
                    <a:moveTo>
                      <a:pt x="11" y="2"/>
                    </a:moveTo>
                    <a:lnTo>
                      <a:pt x="6" y="26"/>
                    </a:lnTo>
                    <a:lnTo>
                      <a:pt x="53" y="26"/>
                    </a:lnTo>
                    <a:lnTo>
                      <a:pt x="53" y="0"/>
                    </a:lnTo>
                    <a:lnTo>
                      <a:pt x="6" y="0"/>
                    </a:lnTo>
                    <a:lnTo>
                      <a:pt x="0" y="25"/>
                    </a:lnTo>
                    <a:lnTo>
                      <a:pt x="11" y="2"/>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80" name="Freeform 595"/>
              <p:cNvSpPr>
                <a:spLocks/>
              </p:cNvSpPr>
              <p:nvPr/>
            </p:nvSpPr>
            <p:spPr bwMode="auto">
              <a:xfrm>
                <a:off x="4872" y="2157"/>
                <a:ext cx="21" cy="1"/>
              </a:xfrm>
              <a:custGeom>
                <a:avLst/>
                <a:gdLst>
                  <a:gd name="T0" fmla="*/ 0 w 61"/>
                  <a:gd name="T1" fmla="*/ 0 h 2"/>
                  <a:gd name="T2" fmla="*/ 0 w 61"/>
                  <a:gd name="T3" fmla="*/ 0 h 2"/>
                  <a:gd name="T4" fmla="*/ 0 w 61"/>
                  <a:gd name="T5" fmla="*/ 0 h 2"/>
                  <a:gd name="T6" fmla="*/ 0 w 61"/>
                  <a:gd name="T7" fmla="*/ 0 h 2"/>
                  <a:gd name="T8" fmla="*/ 0 w 61"/>
                  <a:gd name="T9" fmla="*/ 1 h 2"/>
                  <a:gd name="T10" fmla="*/ 0 w 61"/>
                  <a:gd name="T11" fmla="*/ 1 h 2"/>
                  <a:gd name="T12" fmla="*/ 0 w 61"/>
                  <a:gd name="T13" fmla="*/ 0 h 2"/>
                  <a:gd name="T14" fmla="*/ 0 w 61"/>
                  <a:gd name="T15" fmla="*/ 0 h 2"/>
                  <a:gd name="T16" fmla="*/ 0 w 61"/>
                  <a:gd name="T17" fmla="*/ 0 h 2"/>
                  <a:gd name="T18" fmla="*/ 0 w 61"/>
                  <a:gd name="T19" fmla="*/ 0 h 2"/>
                  <a:gd name="T20" fmla="*/ 0 w 61"/>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1"/>
                  <a:gd name="T34" fmla="*/ 0 h 2"/>
                  <a:gd name="T35" fmla="*/ 61 w 61"/>
                  <a:gd name="T36" fmla="*/ 2 h 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1" h="2">
                    <a:moveTo>
                      <a:pt x="0" y="0"/>
                    </a:moveTo>
                    <a:lnTo>
                      <a:pt x="4" y="0"/>
                    </a:lnTo>
                    <a:lnTo>
                      <a:pt x="8" y="0"/>
                    </a:lnTo>
                    <a:lnTo>
                      <a:pt x="11" y="0"/>
                    </a:lnTo>
                    <a:lnTo>
                      <a:pt x="15" y="2"/>
                    </a:lnTo>
                    <a:lnTo>
                      <a:pt x="61" y="2"/>
                    </a:lnTo>
                    <a:lnTo>
                      <a:pt x="58" y="0"/>
                    </a:lnTo>
                    <a:lnTo>
                      <a:pt x="54" y="0"/>
                    </a:lnTo>
                    <a:lnTo>
                      <a:pt x="52" y="0"/>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81" name="Freeform 596"/>
              <p:cNvSpPr>
                <a:spLocks/>
              </p:cNvSpPr>
              <p:nvPr/>
            </p:nvSpPr>
            <p:spPr bwMode="auto">
              <a:xfrm>
                <a:off x="4872" y="2152"/>
                <a:ext cx="7" cy="10"/>
              </a:xfrm>
              <a:custGeom>
                <a:avLst/>
                <a:gdLst>
                  <a:gd name="T0" fmla="*/ 0 w 19"/>
                  <a:gd name="T1" fmla="*/ 0 h 28"/>
                  <a:gd name="T2" fmla="*/ 0 w 19"/>
                  <a:gd name="T3" fmla="*/ 0 h 28"/>
                  <a:gd name="T4" fmla="*/ 0 w 19"/>
                  <a:gd name="T5" fmla="*/ 0 h 28"/>
                  <a:gd name="T6" fmla="*/ 0 w 19"/>
                  <a:gd name="T7" fmla="*/ 0 h 28"/>
                  <a:gd name="T8" fmla="*/ 0 w 19"/>
                  <a:gd name="T9" fmla="*/ 0 h 28"/>
                  <a:gd name="T10" fmla="*/ 0 w 19"/>
                  <a:gd name="T11" fmla="*/ 0 h 28"/>
                  <a:gd name="T12" fmla="*/ 0 w 19"/>
                  <a:gd name="T13" fmla="*/ 0 h 28"/>
                  <a:gd name="T14" fmla="*/ 0 w 19"/>
                  <a:gd name="T15" fmla="*/ 0 h 28"/>
                  <a:gd name="T16" fmla="*/ 0 w 19"/>
                  <a:gd name="T17" fmla="*/ 0 h 28"/>
                  <a:gd name="T18" fmla="*/ 0 w 19"/>
                  <a:gd name="T19" fmla="*/ 0 h 28"/>
                  <a:gd name="T20" fmla="*/ 0 w 19"/>
                  <a:gd name="T21" fmla="*/ 0 h 28"/>
                  <a:gd name="T22" fmla="*/ 0 w 19"/>
                  <a:gd name="T23" fmla="*/ 0 h 28"/>
                  <a:gd name="T24" fmla="*/ 0 w 19"/>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28"/>
                  <a:gd name="T41" fmla="*/ 19 w 19"/>
                  <a:gd name="T42" fmla="*/ 28 h 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28">
                    <a:moveTo>
                      <a:pt x="15" y="1"/>
                    </a:moveTo>
                    <a:lnTo>
                      <a:pt x="19" y="3"/>
                    </a:lnTo>
                    <a:lnTo>
                      <a:pt x="15" y="1"/>
                    </a:lnTo>
                    <a:lnTo>
                      <a:pt x="10" y="0"/>
                    </a:lnTo>
                    <a:lnTo>
                      <a:pt x="4" y="0"/>
                    </a:lnTo>
                    <a:lnTo>
                      <a:pt x="0" y="0"/>
                    </a:lnTo>
                    <a:lnTo>
                      <a:pt x="0" y="26"/>
                    </a:lnTo>
                    <a:lnTo>
                      <a:pt x="4" y="26"/>
                    </a:lnTo>
                    <a:lnTo>
                      <a:pt x="6" y="26"/>
                    </a:lnTo>
                    <a:lnTo>
                      <a:pt x="7" y="27"/>
                    </a:lnTo>
                    <a:lnTo>
                      <a:pt x="10" y="27"/>
                    </a:lnTo>
                    <a:lnTo>
                      <a:pt x="15" y="28"/>
                    </a:lnTo>
                    <a:lnTo>
                      <a:pt x="15"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82" name="Freeform 597"/>
              <p:cNvSpPr>
                <a:spLocks/>
              </p:cNvSpPr>
              <p:nvPr/>
            </p:nvSpPr>
            <p:spPr bwMode="auto">
              <a:xfrm>
                <a:off x="4877" y="2153"/>
                <a:ext cx="18" cy="9"/>
              </a:xfrm>
              <a:custGeom>
                <a:avLst/>
                <a:gdLst>
                  <a:gd name="T0" fmla="*/ 0 w 52"/>
                  <a:gd name="T1" fmla="*/ 0 h 27"/>
                  <a:gd name="T2" fmla="*/ 0 w 52"/>
                  <a:gd name="T3" fmla="*/ 0 h 27"/>
                  <a:gd name="T4" fmla="*/ 0 w 52"/>
                  <a:gd name="T5" fmla="*/ 0 h 27"/>
                  <a:gd name="T6" fmla="*/ 0 w 52"/>
                  <a:gd name="T7" fmla="*/ 0 h 27"/>
                  <a:gd name="T8" fmla="*/ 0 w 52"/>
                  <a:gd name="T9" fmla="*/ 0 h 27"/>
                  <a:gd name="T10" fmla="*/ 0 w 52"/>
                  <a:gd name="T11" fmla="*/ 0 h 27"/>
                  <a:gd name="T12" fmla="*/ 0 w 52"/>
                  <a:gd name="T13" fmla="*/ 0 h 27"/>
                  <a:gd name="T14" fmla="*/ 0 60000 65536"/>
                  <a:gd name="T15" fmla="*/ 0 60000 65536"/>
                  <a:gd name="T16" fmla="*/ 0 60000 65536"/>
                  <a:gd name="T17" fmla="*/ 0 60000 65536"/>
                  <a:gd name="T18" fmla="*/ 0 60000 65536"/>
                  <a:gd name="T19" fmla="*/ 0 60000 65536"/>
                  <a:gd name="T20" fmla="*/ 0 60000 65536"/>
                  <a:gd name="T21" fmla="*/ 0 w 52"/>
                  <a:gd name="T22" fmla="*/ 0 h 27"/>
                  <a:gd name="T23" fmla="*/ 52 w 52"/>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27">
                    <a:moveTo>
                      <a:pt x="41" y="26"/>
                    </a:moveTo>
                    <a:lnTo>
                      <a:pt x="46" y="0"/>
                    </a:lnTo>
                    <a:lnTo>
                      <a:pt x="0" y="0"/>
                    </a:lnTo>
                    <a:lnTo>
                      <a:pt x="0" y="27"/>
                    </a:lnTo>
                    <a:lnTo>
                      <a:pt x="46" y="27"/>
                    </a:lnTo>
                    <a:lnTo>
                      <a:pt x="52" y="2"/>
                    </a:lnTo>
                    <a:lnTo>
                      <a:pt x="41"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83" name="Freeform 598"/>
              <p:cNvSpPr>
                <a:spLocks/>
              </p:cNvSpPr>
              <p:nvPr/>
            </p:nvSpPr>
            <p:spPr bwMode="auto">
              <a:xfrm>
                <a:off x="4888" y="2152"/>
                <a:ext cx="7" cy="9"/>
              </a:xfrm>
              <a:custGeom>
                <a:avLst/>
                <a:gdLst>
                  <a:gd name="T0" fmla="*/ 0 w 19"/>
                  <a:gd name="T1" fmla="*/ 0 h 27"/>
                  <a:gd name="T2" fmla="*/ 0 w 19"/>
                  <a:gd name="T3" fmla="*/ 0 h 27"/>
                  <a:gd name="T4" fmla="*/ 0 w 19"/>
                  <a:gd name="T5" fmla="*/ 0 h 27"/>
                  <a:gd name="T6" fmla="*/ 0 w 19"/>
                  <a:gd name="T7" fmla="*/ 0 h 27"/>
                  <a:gd name="T8" fmla="*/ 0 w 19"/>
                  <a:gd name="T9" fmla="*/ 0 h 27"/>
                  <a:gd name="T10" fmla="*/ 0 w 19"/>
                  <a:gd name="T11" fmla="*/ 0 h 27"/>
                  <a:gd name="T12" fmla="*/ 0 w 19"/>
                  <a:gd name="T13" fmla="*/ 0 h 27"/>
                  <a:gd name="T14" fmla="*/ 0 w 19"/>
                  <a:gd name="T15" fmla="*/ 0 h 27"/>
                  <a:gd name="T16" fmla="*/ 0 w 19"/>
                  <a:gd name="T17" fmla="*/ 0 h 27"/>
                  <a:gd name="T18" fmla="*/ 0 w 19"/>
                  <a:gd name="T19" fmla="*/ 0 h 27"/>
                  <a:gd name="T20" fmla="*/ 0 w 19"/>
                  <a:gd name="T21" fmla="*/ 0 h 27"/>
                  <a:gd name="T22" fmla="*/ 0 w 19"/>
                  <a:gd name="T23" fmla="*/ 0 h 27"/>
                  <a:gd name="T24" fmla="*/ 0 w 19"/>
                  <a:gd name="T25" fmla="*/ 0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27"/>
                  <a:gd name="T41" fmla="*/ 19 w 19"/>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27">
                    <a:moveTo>
                      <a:pt x="0" y="26"/>
                    </a:moveTo>
                    <a:lnTo>
                      <a:pt x="0" y="26"/>
                    </a:lnTo>
                    <a:lnTo>
                      <a:pt x="4" y="26"/>
                    </a:lnTo>
                    <a:lnTo>
                      <a:pt x="5" y="26"/>
                    </a:lnTo>
                    <a:lnTo>
                      <a:pt x="6" y="27"/>
                    </a:lnTo>
                    <a:lnTo>
                      <a:pt x="8" y="27"/>
                    </a:lnTo>
                    <a:lnTo>
                      <a:pt x="19" y="3"/>
                    </a:lnTo>
                    <a:lnTo>
                      <a:pt x="15" y="1"/>
                    </a:lnTo>
                    <a:lnTo>
                      <a:pt x="9" y="0"/>
                    </a:lnTo>
                    <a:lnTo>
                      <a:pt x="4" y="0"/>
                    </a:lnTo>
                    <a:lnTo>
                      <a:pt x="0" y="0"/>
                    </a:lnTo>
                    <a:lnTo>
                      <a:pt x="0"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84" name="Freeform 599"/>
              <p:cNvSpPr>
                <a:spLocks/>
              </p:cNvSpPr>
              <p:nvPr/>
            </p:nvSpPr>
            <p:spPr bwMode="auto">
              <a:xfrm>
                <a:off x="4872" y="2152"/>
                <a:ext cx="16" cy="9"/>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0" y="0"/>
                    </a:moveTo>
                    <a:lnTo>
                      <a:pt x="0" y="26"/>
                    </a:lnTo>
                    <a:lnTo>
                      <a:pt x="48" y="26"/>
                    </a:lnTo>
                    <a:lnTo>
                      <a:pt x="48" y="0"/>
                    </a:lnTo>
                    <a:lnTo>
                      <a:pt x="0" y="0"/>
                    </a:lnTo>
                    <a:lnTo>
                      <a:pt x="0" y="26"/>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85" name="Freeform 600"/>
              <p:cNvSpPr>
                <a:spLocks/>
              </p:cNvSpPr>
              <p:nvPr/>
            </p:nvSpPr>
            <p:spPr bwMode="auto">
              <a:xfrm>
                <a:off x="4875" y="2157"/>
                <a:ext cx="20" cy="35"/>
              </a:xfrm>
              <a:custGeom>
                <a:avLst/>
                <a:gdLst>
                  <a:gd name="T0" fmla="*/ 0 w 60"/>
                  <a:gd name="T1" fmla="*/ 0 h 104"/>
                  <a:gd name="T2" fmla="*/ 0 w 60"/>
                  <a:gd name="T3" fmla="*/ 0 h 104"/>
                  <a:gd name="T4" fmla="*/ 0 w 60"/>
                  <a:gd name="T5" fmla="*/ 0 h 104"/>
                  <a:gd name="T6" fmla="*/ 0 w 60"/>
                  <a:gd name="T7" fmla="*/ 0 h 104"/>
                  <a:gd name="T8" fmla="*/ 0 w 60"/>
                  <a:gd name="T9" fmla="*/ 0 h 104"/>
                  <a:gd name="T10" fmla="*/ 0 w 60"/>
                  <a:gd name="T11" fmla="*/ 0 h 104"/>
                  <a:gd name="T12" fmla="*/ 0 w 60"/>
                  <a:gd name="T13" fmla="*/ 0 h 104"/>
                  <a:gd name="T14" fmla="*/ 0 w 60"/>
                  <a:gd name="T15" fmla="*/ 0 h 104"/>
                  <a:gd name="T16" fmla="*/ 0 w 60"/>
                  <a:gd name="T17" fmla="*/ 0 h 104"/>
                  <a:gd name="T18" fmla="*/ 0 w 60"/>
                  <a:gd name="T19" fmla="*/ 0 h 104"/>
                  <a:gd name="T20" fmla="*/ 0 w 60"/>
                  <a:gd name="T21" fmla="*/ 0 h 104"/>
                  <a:gd name="T22" fmla="*/ 0 w 60"/>
                  <a:gd name="T23" fmla="*/ 0 h 104"/>
                  <a:gd name="T24" fmla="*/ 0 w 60"/>
                  <a:gd name="T25" fmla="*/ 0 h 104"/>
                  <a:gd name="T26" fmla="*/ 0 w 60"/>
                  <a:gd name="T27" fmla="*/ 0 h 104"/>
                  <a:gd name="T28" fmla="*/ 0 w 60"/>
                  <a:gd name="T29" fmla="*/ 0 h 104"/>
                  <a:gd name="T30" fmla="*/ 0 w 60"/>
                  <a:gd name="T31" fmla="*/ 0 h 104"/>
                  <a:gd name="T32" fmla="*/ 0 w 60"/>
                  <a:gd name="T33" fmla="*/ 0 h 104"/>
                  <a:gd name="T34" fmla="*/ 0 w 60"/>
                  <a:gd name="T35" fmla="*/ 0 h 104"/>
                  <a:gd name="T36" fmla="*/ 0 w 60"/>
                  <a:gd name="T37" fmla="*/ 0 h 104"/>
                  <a:gd name="T38" fmla="*/ 0 w 60"/>
                  <a:gd name="T39" fmla="*/ 0 h 104"/>
                  <a:gd name="T40" fmla="*/ 0 w 60"/>
                  <a:gd name="T41" fmla="*/ 0 h 104"/>
                  <a:gd name="T42" fmla="*/ 0 w 60"/>
                  <a:gd name="T43" fmla="*/ 0 h 104"/>
                  <a:gd name="T44" fmla="*/ 0 w 60"/>
                  <a:gd name="T45" fmla="*/ 0 h 104"/>
                  <a:gd name="T46" fmla="*/ 0 w 60"/>
                  <a:gd name="T47" fmla="*/ 0 h 104"/>
                  <a:gd name="T48" fmla="*/ 0 w 60"/>
                  <a:gd name="T49" fmla="*/ 0 h 104"/>
                  <a:gd name="T50" fmla="*/ 0 w 60"/>
                  <a:gd name="T51" fmla="*/ 0 h 104"/>
                  <a:gd name="T52" fmla="*/ 0 w 60"/>
                  <a:gd name="T53" fmla="*/ 0 h 104"/>
                  <a:gd name="T54" fmla="*/ 0 w 60"/>
                  <a:gd name="T55" fmla="*/ 0 h 104"/>
                  <a:gd name="T56" fmla="*/ 0 w 60"/>
                  <a:gd name="T57" fmla="*/ 0 h 104"/>
                  <a:gd name="T58" fmla="*/ 0 w 60"/>
                  <a:gd name="T59" fmla="*/ 0 h 104"/>
                  <a:gd name="T60" fmla="*/ 0 w 60"/>
                  <a:gd name="T61" fmla="*/ 0 h 104"/>
                  <a:gd name="T62" fmla="*/ 0 w 60"/>
                  <a:gd name="T63" fmla="*/ 0 h 104"/>
                  <a:gd name="T64" fmla="*/ 0 w 60"/>
                  <a:gd name="T65" fmla="*/ 0 h 104"/>
                  <a:gd name="T66" fmla="*/ 0 w 60"/>
                  <a:gd name="T67" fmla="*/ 0 h 104"/>
                  <a:gd name="T68" fmla="*/ 0 w 60"/>
                  <a:gd name="T69" fmla="*/ 0 h 1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0"/>
                  <a:gd name="T106" fmla="*/ 0 h 104"/>
                  <a:gd name="T107" fmla="*/ 60 w 60"/>
                  <a:gd name="T108" fmla="*/ 104 h 1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0" h="104">
                    <a:moveTo>
                      <a:pt x="7" y="0"/>
                    </a:moveTo>
                    <a:lnTo>
                      <a:pt x="10" y="5"/>
                    </a:lnTo>
                    <a:lnTo>
                      <a:pt x="11" y="12"/>
                    </a:lnTo>
                    <a:lnTo>
                      <a:pt x="13" y="17"/>
                    </a:lnTo>
                    <a:lnTo>
                      <a:pt x="14" y="24"/>
                    </a:lnTo>
                    <a:lnTo>
                      <a:pt x="14" y="31"/>
                    </a:lnTo>
                    <a:lnTo>
                      <a:pt x="14" y="38"/>
                    </a:lnTo>
                    <a:lnTo>
                      <a:pt x="13" y="45"/>
                    </a:lnTo>
                    <a:lnTo>
                      <a:pt x="13" y="51"/>
                    </a:lnTo>
                    <a:lnTo>
                      <a:pt x="11" y="58"/>
                    </a:lnTo>
                    <a:lnTo>
                      <a:pt x="10" y="65"/>
                    </a:lnTo>
                    <a:lnTo>
                      <a:pt x="8" y="72"/>
                    </a:lnTo>
                    <a:lnTo>
                      <a:pt x="6" y="78"/>
                    </a:lnTo>
                    <a:lnTo>
                      <a:pt x="4" y="85"/>
                    </a:lnTo>
                    <a:lnTo>
                      <a:pt x="3" y="92"/>
                    </a:lnTo>
                    <a:lnTo>
                      <a:pt x="2" y="97"/>
                    </a:lnTo>
                    <a:lnTo>
                      <a:pt x="0" y="104"/>
                    </a:lnTo>
                    <a:lnTo>
                      <a:pt x="48" y="104"/>
                    </a:lnTo>
                    <a:lnTo>
                      <a:pt x="49" y="97"/>
                    </a:lnTo>
                    <a:lnTo>
                      <a:pt x="50" y="92"/>
                    </a:lnTo>
                    <a:lnTo>
                      <a:pt x="52" y="85"/>
                    </a:lnTo>
                    <a:lnTo>
                      <a:pt x="53" y="78"/>
                    </a:lnTo>
                    <a:lnTo>
                      <a:pt x="55" y="72"/>
                    </a:lnTo>
                    <a:lnTo>
                      <a:pt x="56" y="65"/>
                    </a:lnTo>
                    <a:lnTo>
                      <a:pt x="57" y="58"/>
                    </a:lnTo>
                    <a:lnTo>
                      <a:pt x="59" y="51"/>
                    </a:lnTo>
                    <a:lnTo>
                      <a:pt x="60" y="45"/>
                    </a:lnTo>
                    <a:lnTo>
                      <a:pt x="60" y="38"/>
                    </a:lnTo>
                    <a:lnTo>
                      <a:pt x="60" y="31"/>
                    </a:lnTo>
                    <a:lnTo>
                      <a:pt x="60" y="24"/>
                    </a:lnTo>
                    <a:lnTo>
                      <a:pt x="60" y="17"/>
                    </a:lnTo>
                    <a:lnTo>
                      <a:pt x="59" y="12"/>
                    </a:lnTo>
                    <a:lnTo>
                      <a:pt x="56" y="5"/>
                    </a:lnTo>
                    <a:lnTo>
                      <a:pt x="53" y="0"/>
                    </a:lnTo>
                    <a:lnTo>
                      <a:pt x="7"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86" name="Freeform 601"/>
              <p:cNvSpPr>
                <a:spLocks/>
              </p:cNvSpPr>
              <p:nvPr/>
            </p:nvSpPr>
            <p:spPr bwMode="auto">
              <a:xfrm>
                <a:off x="4871" y="2155"/>
                <a:ext cx="13" cy="42"/>
              </a:xfrm>
              <a:custGeom>
                <a:avLst/>
                <a:gdLst>
                  <a:gd name="T0" fmla="*/ 0 w 39"/>
                  <a:gd name="T1" fmla="*/ 0 h 124"/>
                  <a:gd name="T2" fmla="*/ 0 w 39"/>
                  <a:gd name="T3" fmla="*/ 0 h 124"/>
                  <a:gd name="T4" fmla="*/ 0 w 39"/>
                  <a:gd name="T5" fmla="*/ 0 h 124"/>
                  <a:gd name="T6" fmla="*/ 0 w 39"/>
                  <a:gd name="T7" fmla="*/ 0 h 124"/>
                  <a:gd name="T8" fmla="*/ 0 w 39"/>
                  <a:gd name="T9" fmla="*/ 0 h 124"/>
                  <a:gd name="T10" fmla="*/ 0 w 39"/>
                  <a:gd name="T11" fmla="*/ 0 h 124"/>
                  <a:gd name="T12" fmla="*/ 0 w 39"/>
                  <a:gd name="T13" fmla="*/ 0 h 124"/>
                  <a:gd name="T14" fmla="*/ 0 w 39"/>
                  <a:gd name="T15" fmla="*/ 0 h 124"/>
                  <a:gd name="T16" fmla="*/ 0 w 39"/>
                  <a:gd name="T17" fmla="*/ 0 h 124"/>
                  <a:gd name="T18" fmla="*/ 0 w 39"/>
                  <a:gd name="T19" fmla="*/ 0 h 124"/>
                  <a:gd name="T20" fmla="*/ 0 w 39"/>
                  <a:gd name="T21" fmla="*/ 0 h 124"/>
                  <a:gd name="T22" fmla="*/ 0 w 39"/>
                  <a:gd name="T23" fmla="*/ 0 h 124"/>
                  <a:gd name="T24" fmla="*/ 0 w 39"/>
                  <a:gd name="T25" fmla="*/ 0 h 124"/>
                  <a:gd name="T26" fmla="*/ 0 w 39"/>
                  <a:gd name="T27" fmla="*/ 0 h 124"/>
                  <a:gd name="T28" fmla="*/ 0 w 39"/>
                  <a:gd name="T29" fmla="*/ 0 h 124"/>
                  <a:gd name="T30" fmla="*/ 0 w 39"/>
                  <a:gd name="T31" fmla="*/ 0 h 124"/>
                  <a:gd name="T32" fmla="*/ 0 w 39"/>
                  <a:gd name="T33" fmla="*/ 0 h 124"/>
                  <a:gd name="T34" fmla="*/ 0 w 39"/>
                  <a:gd name="T35" fmla="*/ 0 h 124"/>
                  <a:gd name="T36" fmla="*/ 0 w 39"/>
                  <a:gd name="T37" fmla="*/ 0 h 124"/>
                  <a:gd name="T38" fmla="*/ 0 w 39"/>
                  <a:gd name="T39" fmla="*/ 0 h 124"/>
                  <a:gd name="T40" fmla="*/ 0 w 39"/>
                  <a:gd name="T41" fmla="*/ 0 h 124"/>
                  <a:gd name="T42" fmla="*/ 0 w 39"/>
                  <a:gd name="T43" fmla="*/ 0 h 124"/>
                  <a:gd name="T44" fmla="*/ 0 w 39"/>
                  <a:gd name="T45" fmla="*/ 0 h 124"/>
                  <a:gd name="T46" fmla="*/ 0 w 39"/>
                  <a:gd name="T47" fmla="*/ 0 h 124"/>
                  <a:gd name="T48" fmla="*/ 0 w 39"/>
                  <a:gd name="T49" fmla="*/ 0 h 124"/>
                  <a:gd name="T50" fmla="*/ 0 w 39"/>
                  <a:gd name="T51" fmla="*/ 0 h 124"/>
                  <a:gd name="T52" fmla="*/ 0 w 39"/>
                  <a:gd name="T53" fmla="*/ 0 h 124"/>
                  <a:gd name="T54" fmla="*/ 0 w 39"/>
                  <a:gd name="T55" fmla="*/ 0 h 124"/>
                  <a:gd name="T56" fmla="*/ 0 w 39"/>
                  <a:gd name="T57" fmla="*/ 0 h 124"/>
                  <a:gd name="T58" fmla="*/ 0 w 39"/>
                  <a:gd name="T59" fmla="*/ 0 h 124"/>
                  <a:gd name="T60" fmla="*/ 0 w 39"/>
                  <a:gd name="T61" fmla="*/ 0 h 124"/>
                  <a:gd name="T62" fmla="*/ 0 w 39"/>
                  <a:gd name="T63" fmla="*/ 0 h 124"/>
                  <a:gd name="T64" fmla="*/ 0 w 39"/>
                  <a:gd name="T65" fmla="*/ 0 h 124"/>
                  <a:gd name="T66" fmla="*/ 0 w 39"/>
                  <a:gd name="T67" fmla="*/ 0 h 124"/>
                  <a:gd name="T68" fmla="*/ 0 w 39"/>
                  <a:gd name="T69" fmla="*/ 0 h 124"/>
                  <a:gd name="T70" fmla="*/ 0 w 39"/>
                  <a:gd name="T71" fmla="*/ 0 h 124"/>
                  <a:gd name="T72" fmla="*/ 0 w 39"/>
                  <a:gd name="T73" fmla="*/ 0 h 1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
                  <a:gd name="T112" fmla="*/ 0 h 124"/>
                  <a:gd name="T113" fmla="*/ 39 w 39"/>
                  <a:gd name="T114" fmla="*/ 124 h 12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 h="124">
                    <a:moveTo>
                      <a:pt x="13" y="98"/>
                    </a:moveTo>
                    <a:lnTo>
                      <a:pt x="27" y="113"/>
                    </a:lnTo>
                    <a:lnTo>
                      <a:pt x="27" y="107"/>
                    </a:lnTo>
                    <a:lnTo>
                      <a:pt x="28" y="101"/>
                    </a:lnTo>
                    <a:lnTo>
                      <a:pt x="30" y="94"/>
                    </a:lnTo>
                    <a:lnTo>
                      <a:pt x="32" y="87"/>
                    </a:lnTo>
                    <a:lnTo>
                      <a:pt x="34" y="80"/>
                    </a:lnTo>
                    <a:lnTo>
                      <a:pt x="35" y="74"/>
                    </a:lnTo>
                    <a:lnTo>
                      <a:pt x="36" y="67"/>
                    </a:lnTo>
                    <a:lnTo>
                      <a:pt x="38" y="59"/>
                    </a:lnTo>
                    <a:lnTo>
                      <a:pt x="39" y="52"/>
                    </a:lnTo>
                    <a:lnTo>
                      <a:pt x="39" y="45"/>
                    </a:lnTo>
                    <a:lnTo>
                      <a:pt x="39" y="37"/>
                    </a:lnTo>
                    <a:lnTo>
                      <a:pt x="39" y="29"/>
                    </a:lnTo>
                    <a:lnTo>
                      <a:pt x="38" y="22"/>
                    </a:lnTo>
                    <a:lnTo>
                      <a:pt x="36" y="14"/>
                    </a:lnTo>
                    <a:lnTo>
                      <a:pt x="35" y="7"/>
                    </a:lnTo>
                    <a:lnTo>
                      <a:pt x="31" y="0"/>
                    </a:lnTo>
                    <a:lnTo>
                      <a:pt x="8" y="13"/>
                    </a:lnTo>
                    <a:lnTo>
                      <a:pt x="11" y="17"/>
                    </a:lnTo>
                    <a:lnTo>
                      <a:pt x="12" y="21"/>
                    </a:lnTo>
                    <a:lnTo>
                      <a:pt x="13" y="26"/>
                    </a:lnTo>
                    <a:lnTo>
                      <a:pt x="13" y="32"/>
                    </a:lnTo>
                    <a:lnTo>
                      <a:pt x="13" y="37"/>
                    </a:lnTo>
                    <a:lnTo>
                      <a:pt x="13" y="42"/>
                    </a:lnTo>
                    <a:lnTo>
                      <a:pt x="12" y="49"/>
                    </a:lnTo>
                    <a:lnTo>
                      <a:pt x="12" y="55"/>
                    </a:lnTo>
                    <a:lnTo>
                      <a:pt x="11" y="61"/>
                    </a:lnTo>
                    <a:lnTo>
                      <a:pt x="9" y="67"/>
                    </a:lnTo>
                    <a:lnTo>
                      <a:pt x="8" y="74"/>
                    </a:lnTo>
                    <a:lnTo>
                      <a:pt x="7" y="80"/>
                    </a:lnTo>
                    <a:lnTo>
                      <a:pt x="5" y="88"/>
                    </a:lnTo>
                    <a:lnTo>
                      <a:pt x="4" y="95"/>
                    </a:lnTo>
                    <a:lnTo>
                      <a:pt x="2" y="101"/>
                    </a:lnTo>
                    <a:lnTo>
                      <a:pt x="0" y="109"/>
                    </a:lnTo>
                    <a:lnTo>
                      <a:pt x="13" y="124"/>
                    </a:lnTo>
                    <a:lnTo>
                      <a:pt x="13" y="9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87" name="Freeform 602"/>
              <p:cNvSpPr>
                <a:spLocks/>
              </p:cNvSpPr>
              <p:nvPr/>
            </p:nvSpPr>
            <p:spPr bwMode="auto">
              <a:xfrm>
                <a:off x="4875" y="2188"/>
                <a:ext cx="20" cy="9"/>
              </a:xfrm>
              <a:custGeom>
                <a:avLst/>
                <a:gdLst>
                  <a:gd name="T0" fmla="*/ 0 w 60"/>
                  <a:gd name="T1" fmla="*/ 0 h 26"/>
                  <a:gd name="T2" fmla="*/ 0 w 60"/>
                  <a:gd name="T3" fmla="*/ 0 h 26"/>
                  <a:gd name="T4" fmla="*/ 0 w 60"/>
                  <a:gd name="T5" fmla="*/ 0 h 26"/>
                  <a:gd name="T6" fmla="*/ 0 w 60"/>
                  <a:gd name="T7" fmla="*/ 0 h 26"/>
                  <a:gd name="T8" fmla="*/ 0 w 60"/>
                  <a:gd name="T9" fmla="*/ 0 h 26"/>
                  <a:gd name="T10" fmla="*/ 0 w 60"/>
                  <a:gd name="T11" fmla="*/ 0 h 26"/>
                  <a:gd name="T12" fmla="*/ 0 w 60"/>
                  <a:gd name="T13" fmla="*/ 0 h 26"/>
                  <a:gd name="T14" fmla="*/ 0 60000 65536"/>
                  <a:gd name="T15" fmla="*/ 0 60000 65536"/>
                  <a:gd name="T16" fmla="*/ 0 60000 65536"/>
                  <a:gd name="T17" fmla="*/ 0 60000 65536"/>
                  <a:gd name="T18" fmla="*/ 0 60000 65536"/>
                  <a:gd name="T19" fmla="*/ 0 60000 65536"/>
                  <a:gd name="T20" fmla="*/ 0 60000 65536"/>
                  <a:gd name="T21" fmla="*/ 0 w 60"/>
                  <a:gd name="T22" fmla="*/ 0 h 26"/>
                  <a:gd name="T23" fmla="*/ 60 w 60"/>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0" h="26">
                    <a:moveTo>
                      <a:pt x="34" y="11"/>
                    </a:moveTo>
                    <a:lnTo>
                      <a:pt x="48" y="0"/>
                    </a:lnTo>
                    <a:lnTo>
                      <a:pt x="0" y="0"/>
                    </a:lnTo>
                    <a:lnTo>
                      <a:pt x="0" y="26"/>
                    </a:lnTo>
                    <a:lnTo>
                      <a:pt x="48" y="26"/>
                    </a:lnTo>
                    <a:lnTo>
                      <a:pt x="60" y="15"/>
                    </a:lnTo>
                    <a:lnTo>
                      <a:pt x="34" y="1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88" name="Freeform 603"/>
              <p:cNvSpPr>
                <a:spLocks/>
              </p:cNvSpPr>
              <p:nvPr/>
            </p:nvSpPr>
            <p:spPr bwMode="auto">
              <a:xfrm>
                <a:off x="4886" y="2153"/>
                <a:ext cx="14" cy="40"/>
              </a:xfrm>
              <a:custGeom>
                <a:avLst/>
                <a:gdLst>
                  <a:gd name="T0" fmla="*/ 0 w 40"/>
                  <a:gd name="T1" fmla="*/ 0 h 121"/>
                  <a:gd name="T2" fmla="*/ 0 w 40"/>
                  <a:gd name="T3" fmla="*/ 0 h 121"/>
                  <a:gd name="T4" fmla="*/ 0 w 40"/>
                  <a:gd name="T5" fmla="*/ 0 h 121"/>
                  <a:gd name="T6" fmla="*/ 0 w 40"/>
                  <a:gd name="T7" fmla="*/ 0 h 121"/>
                  <a:gd name="T8" fmla="*/ 0 w 40"/>
                  <a:gd name="T9" fmla="*/ 0 h 121"/>
                  <a:gd name="T10" fmla="*/ 0 w 40"/>
                  <a:gd name="T11" fmla="*/ 0 h 121"/>
                  <a:gd name="T12" fmla="*/ 0 w 40"/>
                  <a:gd name="T13" fmla="*/ 0 h 121"/>
                  <a:gd name="T14" fmla="*/ 0 w 40"/>
                  <a:gd name="T15" fmla="*/ 0 h 121"/>
                  <a:gd name="T16" fmla="*/ 0 w 40"/>
                  <a:gd name="T17" fmla="*/ 0 h 121"/>
                  <a:gd name="T18" fmla="*/ 0 w 40"/>
                  <a:gd name="T19" fmla="*/ 0 h 121"/>
                  <a:gd name="T20" fmla="*/ 0 w 40"/>
                  <a:gd name="T21" fmla="*/ 0 h 121"/>
                  <a:gd name="T22" fmla="*/ 0 w 40"/>
                  <a:gd name="T23" fmla="*/ 0 h 121"/>
                  <a:gd name="T24" fmla="*/ 0 w 40"/>
                  <a:gd name="T25" fmla="*/ 0 h 121"/>
                  <a:gd name="T26" fmla="*/ 0 w 40"/>
                  <a:gd name="T27" fmla="*/ 0 h 121"/>
                  <a:gd name="T28" fmla="*/ 0 w 40"/>
                  <a:gd name="T29" fmla="*/ 0 h 121"/>
                  <a:gd name="T30" fmla="*/ 0 w 40"/>
                  <a:gd name="T31" fmla="*/ 0 h 121"/>
                  <a:gd name="T32" fmla="*/ 0 w 40"/>
                  <a:gd name="T33" fmla="*/ 0 h 121"/>
                  <a:gd name="T34" fmla="*/ 0 w 40"/>
                  <a:gd name="T35" fmla="*/ 0 h 121"/>
                  <a:gd name="T36" fmla="*/ 0 w 40"/>
                  <a:gd name="T37" fmla="*/ 0 h 121"/>
                  <a:gd name="T38" fmla="*/ 0 w 40"/>
                  <a:gd name="T39" fmla="*/ 0 h 121"/>
                  <a:gd name="T40" fmla="*/ 0 w 40"/>
                  <a:gd name="T41" fmla="*/ 0 h 121"/>
                  <a:gd name="T42" fmla="*/ 0 w 40"/>
                  <a:gd name="T43" fmla="*/ 0 h 121"/>
                  <a:gd name="T44" fmla="*/ 0 w 40"/>
                  <a:gd name="T45" fmla="*/ 0 h 121"/>
                  <a:gd name="T46" fmla="*/ 0 w 40"/>
                  <a:gd name="T47" fmla="*/ 0 h 121"/>
                  <a:gd name="T48" fmla="*/ 0 w 40"/>
                  <a:gd name="T49" fmla="*/ 0 h 121"/>
                  <a:gd name="T50" fmla="*/ 0 w 40"/>
                  <a:gd name="T51" fmla="*/ 0 h 121"/>
                  <a:gd name="T52" fmla="*/ 0 w 40"/>
                  <a:gd name="T53" fmla="*/ 0 h 121"/>
                  <a:gd name="T54" fmla="*/ 0 w 40"/>
                  <a:gd name="T55" fmla="*/ 0 h 121"/>
                  <a:gd name="T56" fmla="*/ 0 w 40"/>
                  <a:gd name="T57" fmla="*/ 0 h 121"/>
                  <a:gd name="T58" fmla="*/ 0 w 40"/>
                  <a:gd name="T59" fmla="*/ 0 h 121"/>
                  <a:gd name="T60" fmla="*/ 0 w 40"/>
                  <a:gd name="T61" fmla="*/ 0 h 121"/>
                  <a:gd name="T62" fmla="*/ 0 w 40"/>
                  <a:gd name="T63" fmla="*/ 0 h 121"/>
                  <a:gd name="T64" fmla="*/ 0 w 40"/>
                  <a:gd name="T65" fmla="*/ 0 h 121"/>
                  <a:gd name="T66" fmla="*/ 0 w 40"/>
                  <a:gd name="T67" fmla="*/ 0 h 121"/>
                  <a:gd name="T68" fmla="*/ 0 w 40"/>
                  <a:gd name="T69" fmla="*/ 0 h 121"/>
                  <a:gd name="T70" fmla="*/ 0 w 40"/>
                  <a:gd name="T71" fmla="*/ 0 h 121"/>
                  <a:gd name="T72" fmla="*/ 0 w 40"/>
                  <a:gd name="T73" fmla="*/ 0 h 1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
                  <a:gd name="T112" fmla="*/ 0 h 121"/>
                  <a:gd name="T113" fmla="*/ 40 w 40"/>
                  <a:gd name="T114" fmla="*/ 121 h 1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 h="121">
                    <a:moveTo>
                      <a:pt x="19" y="27"/>
                    </a:moveTo>
                    <a:lnTo>
                      <a:pt x="8" y="21"/>
                    </a:lnTo>
                    <a:lnTo>
                      <a:pt x="10" y="25"/>
                    </a:lnTo>
                    <a:lnTo>
                      <a:pt x="11" y="29"/>
                    </a:lnTo>
                    <a:lnTo>
                      <a:pt x="12" y="34"/>
                    </a:lnTo>
                    <a:lnTo>
                      <a:pt x="14" y="40"/>
                    </a:lnTo>
                    <a:lnTo>
                      <a:pt x="14" y="45"/>
                    </a:lnTo>
                    <a:lnTo>
                      <a:pt x="14" y="50"/>
                    </a:lnTo>
                    <a:lnTo>
                      <a:pt x="12" y="57"/>
                    </a:lnTo>
                    <a:lnTo>
                      <a:pt x="12" y="63"/>
                    </a:lnTo>
                    <a:lnTo>
                      <a:pt x="11" y="69"/>
                    </a:lnTo>
                    <a:lnTo>
                      <a:pt x="10" y="75"/>
                    </a:lnTo>
                    <a:lnTo>
                      <a:pt x="8" y="82"/>
                    </a:lnTo>
                    <a:lnTo>
                      <a:pt x="7" y="88"/>
                    </a:lnTo>
                    <a:lnTo>
                      <a:pt x="4" y="96"/>
                    </a:lnTo>
                    <a:lnTo>
                      <a:pt x="3" y="103"/>
                    </a:lnTo>
                    <a:lnTo>
                      <a:pt x="2" y="109"/>
                    </a:lnTo>
                    <a:lnTo>
                      <a:pt x="0" y="117"/>
                    </a:lnTo>
                    <a:lnTo>
                      <a:pt x="26" y="121"/>
                    </a:lnTo>
                    <a:lnTo>
                      <a:pt x="27" y="115"/>
                    </a:lnTo>
                    <a:lnTo>
                      <a:pt x="29" y="109"/>
                    </a:lnTo>
                    <a:lnTo>
                      <a:pt x="30" y="102"/>
                    </a:lnTo>
                    <a:lnTo>
                      <a:pt x="31" y="95"/>
                    </a:lnTo>
                    <a:lnTo>
                      <a:pt x="34" y="88"/>
                    </a:lnTo>
                    <a:lnTo>
                      <a:pt x="35" y="82"/>
                    </a:lnTo>
                    <a:lnTo>
                      <a:pt x="37" y="75"/>
                    </a:lnTo>
                    <a:lnTo>
                      <a:pt x="38" y="67"/>
                    </a:lnTo>
                    <a:lnTo>
                      <a:pt x="40" y="60"/>
                    </a:lnTo>
                    <a:lnTo>
                      <a:pt x="40" y="53"/>
                    </a:lnTo>
                    <a:lnTo>
                      <a:pt x="40" y="45"/>
                    </a:lnTo>
                    <a:lnTo>
                      <a:pt x="40" y="37"/>
                    </a:lnTo>
                    <a:lnTo>
                      <a:pt x="38" y="30"/>
                    </a:lnTo>
                    <a:lnTo>
                      <a:pt x="37" y="22"/>
                    </a:lnTo>
                    <a:lnTo>
                      <a:pt x="34" y="15"/>
                    </a:lnTo>
                    <a:lnTo>
                      <a:pt x="31" y="8"/>
                    </a:lnTo>
                    <a:lnTo>
                      <a:pt x="19" y="0"/>
                    </a:lnTo>
                    <a:lnTo>
                      <a:pt x="19"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89" name="Freeform 604"/>
              <p:cNvSpPr>
                <a:spLocks/>
              </p:cNvSpPr>
              <p:nvPr/>
            </p:nvSpPr>
            <p:spPr bwMode="auto">
              <a:xfrm>
                <a:off x="4873" y="2153"/>
                <a:ext cx="20" cy="9"/>
              </a:xfrm>
              <a:custGeom>
                <a:avLst/>
                <a:gdLst>
                  <a:gd name="T0" fmla="*/ 0 w 58"/>
                  <a:gd name="T1" fmla="*/ 0 h 27"/>
                  <a:gd name="T2" fmla="*/ 0 w 58"/>
                  <a:gd name="T3" fmla="*/ 0 h 27"/>
                  <a:gd name="T4" fmla="*/ 0 w 58"/>
                  <a:gd name="T5" fmla="*/ 0 h 27"/>
                  <a:gd name="T6" fmla="*/ 0 w 58"/>
                  <a:gd name="T7" fmla="*/ 0 h 27"/>
                  <a:gd name="T8" fmla="*/ 0 w 58"/>
                  <a:gd name="T9" fmla="*/ 0 h 27"/>
                  <a:gd name="T10" fmla="*/ 0 w 58"/>
                  <a:gd name="T11" fmla="*/ 0 h 27"/>
                  <a:gd name="T12" fmla="*/ 0 w 58"/>
                  <a:gd name="T13" fmla="*/ 0 h 27"/>
                  <a:gd name="T14" fmla="*/ 0 60000 65536"/>
                  <a:gd name="T15" fmla="*/ 0 60000 65536"/>
                  <a:gd name="T16" fmla="*/ 0 60000 65536"/>
                  <a:gd name="T17" fmla="*/ 0 60000 65536"/>
                  <a:gd name="T18" fmla="*/ 0 60000 65536"/>
                  <a:gd name="T19" fmla="*/ 0 60000 65536"/>
                  <a:gd name="T20" fmla="*/ 0 60000 65536"/>
                  <a:gd name="T21" fmla="*/ 0 w 58"/>
                  <a:gd name="T22" fmla="*/ 0 h 27"/>
                  <a:gd name="T23" fmla="*/ 58 w 5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 h="27">
                    <a:moveTo>
                      <a:pt x="23" y="8"/>
                    </a:moveTo>
                    <a:lnTo>
                      <a:pt x="12" y="27"/>
                    </a:lnTo>
                    <a:lnTo>
                      <a:pt x="58" y="27"/>
                    </a:lnTo>
                    <a:lnTo>
                      <a:pt x="58" y="0"/>
                    </a:lnTo>
                    <a:lnTo>
                      <a:pt x="12" y="0"/>
                    </a:lnTo>
                    <a:lnTo>
                      <a:pt x="0" y="21"/>
                    </a:lnTo>
                    <a:lnTo>
                      <a:pt x="23" y="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90" name="Freeform 605"/>
              <p:cNvSpPr>
                <a:spLocks/>
              </p:cNvSpPr>
              <p:nvPr/>
            </p:nvSpPr>
            <p:spPr bwMode="auto">
              <a:xfrm>
                <a:off x="4756" y="2151"/>
                <a:ext cx="31" cy="3"/>
              </a:xfrm>
              <a:custGeom>
                <a:avLst/>
                <a:gdLst>
                  <a:gd name="T0" fmla="*/ 0 w 93"/>
                  <a:gd name="T1" fmla="*/ 0 h 8"/>
                  <a:gd name="T2" fmla="*/ 0 w 93"/>
                  <a:gd name="T3" fmla="*/ 0 h 8"/>
                  <a:gd name="T4" fmla="*/ 0 w 93"/>
                  <a:gd name="T5" fmla="*/ 0 h 8"/>
                  <a:gd name="T6" fmla="*/ 0 w 93"/>
                  <a:gd name="T7" fmla="*/ 0 h 8"/>
                  <a:gd name="T8" fmla="*/ 0 w 93"/>
                  <a:gd name="T9" fmla="*/ 0 h 8"/>
                  <a:gd name="T10" fmla="*/ 0 w 93"/>
                  <a:gd name="T11" fmla="*/ 0 h 8"/>
                  <a:gd name="T12" fmla="*/ 0 w 93"/>
                  <a:gd name="T13" fmla="*/ 0 h 8"/>
                  <a:gd name="T14" fmla="*/ 0 w 93"/>
                  <a:gd name="T15" fmla="*/ 0 h 8"/>
                  <a:gd name="T16" fmla="*/ 0 w 93"/>
                  <a:gd name="T17" fmla="*/ 0 h 8"/>
                  <a:gd name="T18" fmla="*/ 0 w 93"/>
                  <a:gd name="T19" fmla="*/ 0 h 8"/>
                  <a:gd name="T20" fmla="*/ 0 w 93"/>
                  <a:gd name="T21" fmla="*/ 0 h 8"/>
                  <a:gd name="T22" fmla="*/ 0 w 93"/>
                  <a:gd name="T23" fmla="*/ 0 h 8"/>
                  <a:gd name="T24" fmla="*/ 0 w 93"/>
                  <a:gd name="T25" fmla="*/ 0 h 8"/>
                  <a:gd name="T26" fmla="*/ 0 w 93"/>
                  <a:gd name="T27" fmla="*/ 0 h 8"/>
                  <a:gd name="T28" fmla="*/ 0 w 93"/>
                  <a:gd name="T29" fmla="*/ 0 h 8"/>
                  <a:gd name="T30" fmla="*/ 0 w 93"/>
                  <a:gd name="T31" fmla="*/ 0 h 8"/>
                  <a:gd name="T32" fmla="*/ 0 w 93"/>
                  <a:gd name="T33" fmla="*/ 0 h 8"/>
                  <a:gd name="T34" fmla="*/ 0 w 93"/>
                  <a:gd name="T35" fmla="*/ 0 h 8"/>
                  <a:gd name="T36" fmla="*/ 0 w 93"/>
                  <a:gd name="T37" fmla="*/ 0 h 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3"/>
                  <a:gd name="T58" fmla="*/ 0 h 8"/>
                  <a:gd name="T59" fmla="*/ 93 w 93"/>
                  <a:gd name="T60" fmla="*/ 8 h 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3" h="8">
                    <a:moveTo>
                      <a:pt x="0" y="0"/>
                    </a:moveTo>
                    <a:lnTo>
                      <a:pt x="6" y="2"/>
                    </a:lnTo>
                    <a:lnTo>
                      <a:pt x="11" y="3"/>
                    </a:lnTo>
                    <a:lnTo>
                      <a:pt x="17" y="4"/>
                    </a:lnTo>
                    <a:lnTo>
                      <a:pt x="22" y="6"/>
                    </a:lnTo>
                    <a:lnTo>
                      <a:pt x="27" y="6"/>
                    </a:lnTo>
                    <a:lnTo>
                      <a:pt x="34" y="7"/>
                    </a:lnTo>
                    <a:lnTo>
                      <a:pt x="40" y="8"/>
                    </a:lnTo>
                    <a:lnTo>
                      <a:pt x="45" y="8"/>
                    </a:lnTo>
                    <a:lnTo>
                      <a:pt x="93" y="8"/>
                    </a:lnTo>
                    <a:lnTo>
                      <a:pt x="86" y="8"/>
                    </a:lnTo>
                    <a:lnTo>
                      <a:pt x="80" y="7"/>
                    </a:lnTo>
                    <a:lnTo>
                      <a:pt x="75" y="6"/>
                    </a:lnTo>
                    <a:lnTo>
                      <a:pt x="70" y="6"/>
                    </a:lnTo>
                    <a:lnTo>
                      <a:pt x="64" y="4"/>
                    </a:lnTo>
                    <a:lnTo>
                      <a:pt x="59" y="3"/>
                    </a:lnTo>
                    <a:lnTo>
                      <a:pt x="53" y="2"/>
                    </a:lnTo>
                    <a:lnTo>
                      <a:pt x="48"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91" name="Freeform 606"/>
              <p:cNvSpPr>
                <a:spLocks/>
              </p:cNvSpPr>
              <p:nvPr/>
            </p:nvSpPr>
            <p:spPr bwMode="auto">
              <a:xfrm>
                <a:off x="4755" y="2147"/>
                <a:ext cx="16" cy="11"/>
              </a:xfrm>
              <a:custGeom>
                <a:avLst/>
                <a:gdLst>
                  <a:gd name="T0" fmla="*/ 0 w 47"/>
                  <a:gd name="T1" fmla="*/ 0 h 33"/>
                  <a:gd name="T2" fmla="*/ 0 w 47"/>
                  <a:gd name="T3" fmla="*/ 0 h 33"/>
                  <a:gd name="T4" fmla="*/ 0 w 47"/>
                  <a:gd name="T5" fmla="*/ 0 h 33"/>
                  <a:gd name="T6" fmla="*/ 0 w 47"/>
                  <a:gd name="T7" fmla="*/ 0 h 33"/>
                  <a:gd name="T8" fmla="*/ 0 w 47"/>
                  <a:gd name="T9" fmla="*/ 0 h 33"/>
                  <a:gd name="T10" fmla="*/ 0 w 47"/>
                  <a:gd name="T11" fmla="*/ 0 h 33"/>
                  <a:gd name="T12" fmla="*/ 0 w 47"/>
                  <a:gd name="T13" fmla="*/ 0 h 33"/>
                  <a:gd name="T14" fmla="*/ 0 w 47"/>
                  <a:gd name="T15" fmla="*/ 0 h 33"/>
                  <a:gd name="T16" fmla="*/ 0 w 47"/>
                  <a:gd name="T17" fmla="*/ 0 h 33"/>
                  <a:gd name="T18" fmla="*/ 0 w 47"/>
                  <a:gd name="T19" fmla="*/ 0 h 33"/>
                  <a:gd name="T20" fmla="*/ 0 w 47"/>
                  <a:gd name="T21" fmla="*/ 0 h 33"/>
                  <a:gd name="T22" fmla="*/ 0 w 47"/>
                  <a:gd name="T23" fmla="*/ 0 h 33"/>
                  <a:gd name="T24" fmla="*/ 0 w 47"/>
                  <a:gd name="T25" fmla="*/ 0 h 33"/>
                  <a:gd name="T26" fmla="*/ 0 w 47"/>
                  <a:gd name="T27" fmla="*/ 0 h 33"/>
                  <a:gd name="T28" fmla="*/ 0 w 47"/>
                  <a:gd name="T29" fmla="*/ 0 h 33"/>
                  <a:gd name="T30" fmla="*/ 0 w 47"/>
                  <a:gd name="T31" fmla="*/ 0 h 33"/>
                  <a:gd name="T32" fmla="*/ 0 w 47"/>
                  <a:gd name="T33" fmla="*/ 0 h 33"/>
                  <a:gd name="T34" fmla="*/ 0 w 47"/>
                  <a:gd name="T35" fmla="*/ 0 h 33"/>
                  <a:gd name="T36" fmla="*/ 0 w 47"/>
                  <a:gd name="T37" fmla="*/ 0 h 33"/>
                  <a:gd name="T38" fmla="*/ 0 w 47"/>
                  <a:gd name="T39" fmla="*/ 0 h 33"/>
                  <a:gd name="T40" fmla="*/ 0 w 47"/>
                  <a:gd name="T41" fmla="*/ 0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33"/>
                  <a:gd name="T65" fmla="*/ 47 w 47"/>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33">
                    <a:moveTo>
                      <a:pt x="47" y="7"/>
                    </a:moveTo>
                    <a:lnTo>
                      <a:pt x="47" y="7"/>
                    </a:lnTo>
                    <a:lnTo>
                      <a:pt x="42" y="7"/>
                    </a:lnTo>
                    <a:lnTo>
                      <a:pt x="38" y="5"/>
                    </a:lnTo>
                    <a:lnTo>
                      <a:pt x="32" y="5"/>
                    </a:lnTo>
                    <a:lnTo>
                      <a:pt x="27" y="4"/>
                    </a:lnTo>
                    <a:lnTo>
                      <a:pt x="21" y="4"/>
                    </a:lnTo>
                    <a:lnTo>
                      <a:pt x="16" y="3"/>
                    </a:lnTo>
                    <a:lnTo>
                      <a:pt x="11" y="1"/>
                    </a:lnTo>
                    <a:lnTo>
                      <a:pt x="5" y="0"/>
                    </a:lnTo>
                    <a:lnTo>
                      <a:pt x="0" y="26"/>
                    </a:lnTo>
                    <a:lnTo>
                      <a:pt x="5" y="27"/>
                    </a:lnTo>
                    <a:lnTo>
                      <a:pt x="11" y="27"/>
                    </a:lnTo>
                    <a:lnTo>
                      <a:pt x="16" y="28"/>
                    </a:lnTo>
                    <a:lnTo>
                      <a:pt x="23" y="30"/>
                    </a:lnTo>
                    <a:lnTo>
                      <a:pt x="28" y="31"/>
                    </a:lnTo>
                    <a:lnTo>
                      <a:pt x="35" y="33"/>
                    </a:lnTo>
                    <a:lnTo>
                      <a:pt x="40" y="33"/>
                    </a:lnTo>
                    <a:lnTo>
                      <a:pt x="47" y="33"/>
                    </a:lnTo>
                    <a:lnTo>
                      <a:pt x="47" y="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92" name="Freeform 607"/>
              <p:cNvSpPr>
                <a:spLocks/>
              </p:cNvSpPr>
              <p:nvPr/>
            </p:nvSpPr>
            <p:spPr bwMode="auto">
              <a:xfrm>
                <a:off x="4771" y="2150"/>
                <a:ext cx="16" cy="8"/>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48" y="26"/>
                    </a:moveTo>
                    <a:lnTo>
                      <a:pt x="48" y="0"/>
                    </a:lnTo>
                    <a:lnTo>
                      <a:pt x="0" y="0"/>
                    </a:lnTo>
                    <a:lnTo>
                      <a:pt x="0" y="26"/>
                    </a:lnTo>
                    <a:lnTo>
                      <a:pt x="48" y="26"/>
                    </a:lnTo>
                    <a:lnTo>
                      <a:pt x="48" y="0"/>
                    </a:lnTo>
                    <a:lnTo>
                      <a:pt x="48"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93" name="Freeform 608"/>
              <p:cNvSpPr>
                <a:spLocks/>
              </p:cNvSpPr>
              <p:nvPr/>
            </p:nvSpPr>
            <p:spPr bwMode="auto">
              <a:xfrm>
                <a:off x="4771" y="2147"/>
                <a:ext cx="16" cy="11"/>
              </a:xfrm>
              <a:custGeom>
                <a:avLst/>
                <a:gdLst>
                  <a:gd name="T0" fmla="*/ 0 w 48"/>
                  <a:gd name="T1" fmla="*/ 0 h 33"/>
                  <a:gd name="T2" fmla="*/ 0 w 48"/>
                  <a:gd name="T3" fmla="*/ 0 h 33"/>
                  <a:gd name="T4" fmla="*/ 0 w 48"/>
                  <a:gd name="T5" fmla="*/ 0 h 33"/>
                  <a:gd name="T6" fmla="*/ 0 w 48"/>
                  <a:gd name="T7" fmla="*/ 0 h 33"/>
                  <a:gd name="T8" fmla="*/ 0 w 48"/>
                  <a:gd name="T9" fmla="*/ 0 h 33"/>
                  <a:gd name="T10" fmla="*/ 0 w 48"/>
                  <a:gd name="T11" fmla="*/ 0 h 33"/>
                  <a:gd name="T12" fmla="*/ 0 w 48"/>
                  <a:gd name="T13" fmla="*/ 0 h 33"/>
                  <a:gd name="T14" fmla="*/ 0 w 48"/>
                  <a:gd name="T15" fmla="*/ 0 h 33"/>
                  <a:gd name="T16" fmla="*/ 0 w 48"/>
                  <a:gd name="T17" fmla="*/ 0 h 33"/>
                  <a:gd name="T18" fmla="*/ 0 w 48"/>
                  <a:gd name="T19" fmla="*/ 0 h 33"/>
                  <a:gd name="T20" fmla="*/ 0 w 48"/>
                  <a:gd name="T21" fmla="*/ 0 h 33"/>
                  <a:gd name="T22" fmla="*/ 0 w 48"/>
                  <a:gd name="T23" fmla="*/ 0 h 33"/>
                  <a:gd name="T24" fmla="*/ 0 w 48"/>
                  <a:gd name="T25" fmla="*/ 0 h 33"/>
                  <a:gd name="T26" fmla="*/ 0 w 48"/>
                  <a:gd name="T27" fmla="*/ 0 h 33"/>
                  <a:gd name="T28" fmla="*/ 0 w 48"/>
                  <a:gd name="T29" fmla="*/ 0 h 33"/>
                  <a:gd name="T30" fmla="*/ 0 w 48"/>
                  <a:gd name="T31" fmla="*/ 0 h 33"/>
                  <a:gd name="T32" fmla="*/ 0 w 48"/>
                  <a:gd name="T33" fmla="*/ 0 h 33"/>
                  <a:gd name="T34" fmla="*/ 0 w 48"/>
                  <a:gd name="T35" fmla="*/ 0 h 33"/>
                  <a:gd name="T36" fmla="*/ 0 w 48"/>
                  <a:gd name="T37" fmla="*/ 0 h 33"/>
                  <a:gd name="T38" fmla="*/ 0 w 48"/>
                  <a:gd name="T39" fmla="*/ 0 h 33"/>
                  <a:gd name="T40" fmla="*/ 0 w 48"/>
                  <a:gd name="T41" fmla="*/ 0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33"/>
                  <a:gd name="T65" fmla="*/ 48 w 48"/>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33">
                    <a:moveTo>
                      <a:pt x="3" y="26"/>
                    </a:moveTo>
                    <a:lnTo>
                      <a:pt x="0" y="26"/>
                    </a:lnTo>
                    <a:lnTo>
                      <a:pt x="6" y="27"/>
                    </a:lnTo>
                    <a:lnTo>
                      <a:pt x="11" y="27"/>
                    </a:lnTo>
                    <a:lnTo>
                      <a:pt x="16" y="28"/>
                    </a:lnTo>
                    <a:lnTo>
                      <a:pt x="22" y="30"/>
                    </a:lnTo>
                    <a:lnTo>
                      <a:pt x="27" y="31"/>
                    </a:lnTo>
                    <a:lnTo>
                      <a:pt x="34" y="33"/>
                    </a:lnTo>
                    <a:lnTo>
                      <a:pt x="41" y="33"/>
                    </a:lnTo>
                    <a:lnTo>
                      <a:pt x="48" y="33"/>
                    </a:lnTo>
                    <a:lnTo>
                      <a:pt x="48" y="7"/>
                    </a:lnTo>
                    <a:lnTo>
                      <a:pt x="42" y="7"/>
                    </a:lnTo>
                    <a:lnTo>
                      <a:pt x="37" y="5"/>
                    </a:lnTo>
                    <a:lnTo>
                      <a:pt x="33" y="5"/>
                    </a:lnTo>
                    <a:lnTo>
                      <a:pt x="27" y="4"/>
                    </a:lnTo>
                    <a:lnTo>
                      <a:pt x="22" y="4"/>
                    </a:lnTo>
                    <a:lnTo>
                      <a:pt x="16" y="3"/>
                    </a:lnTo>
                    <a:lnTo>
                      <a:pt x="11" y="1"/>
                    </a:lnTo>
                    <a:lnTo>
                      <a:pt x="6" y="0"/>
                    </a:lnTo>
                    <a:lnTo>
                      <a:pt x="3" y="0"/>
                    </a:lnTo>
                    <a:lnTo>
                      <a:pt x="3"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94" name="Freeform 609"/>
              <p:cNvSpPr>
                <a:spLocks/>
              </p:cNvSpPr>
              <p:nvPr/>
            </p:nvSpPr>
            <p:spPr bwMode="auto">
              <a:xfrm>
                <a:off x="4755" y="2147"/>
                <a:ext cx="17" cy="9"/>
              </a:xfrm>
              <a:custGeom>
                <a:avLst/>
                <a:gdLst>
                  <a:gd name="T0" fmla="*/ 0 w 50"/>
                  <a:gd name="T1" fmla="*/ 0 h 26"/>
                  <a:gd name="T2" fmla="*/ 0 w 50"/>
                  <a:gd name="T3" fmla="*/ 0 h 26"/>
                  <a:gd name="T4" fmla="*/ 0 w 50"/>
                  <a:gd name="T5" fmla="*/ 0 h 26"/>
                  <a:gd name="T6" fmla="*/ 0 w 50"/>
                  <a:gd name="T7" fmla="*/ 0 h 26"/>
                  <a:gd name="T8" fmla="*/ 0 w 50"/>
                  <a:gd name="T9" fmla="*/ 0 h 26"/>
                  <a:gd name="T10" fmla="*/ 0 w 50"/>
                  <a:gd name="T11" fmla="*/ 0 h 26"/>
                  <a:gd name="T12" fmla="*/ 0 w 50"/>
                  <a:gd name="T13" fmla="*/ 0 h 26"/>
                  <a:gd name="T14" fmla="*/ 0 60000 65536"/>
                  <a:gd name="T15" fmla="*/ 0 60000 65536"/>
                  <a:gd name="T16" fmla="*/ 0 60000 65536"/>
                  <a:gd name="T17" fmla="*/ 0 60000 65536"/>
                  <a:gd name="T18" fmla="*/ 0 60000 65536"/>
                  <a:gd name="T19" fmla="*/ 0 60000 65536"/>
                  <a:gd name="T20" fmla="*/ 0 60000 65536"/>
                  <a:gd name="T21" fmla="*/ 0 w 50"/>
                  <a:gd name="T22" fmla="*/ 0 h 26"/>
                  <a:gd name="T23" fmla="*/ 50 w 50"/>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6">
                    <a:moveTo>
                      <a:pt x="5" y="0"/>
                    </a:moveTo>
                    <a:lnTo>
                      <a:pt x="2" y="26"/>
                    </a:lnTo>
                    <a:lnTo>
                      <a:pt x="50" y="26"/>
                    </a:lnTo>
                    <a:lnTo>
                      <a:pt x="50" y="0"/>
                    </a:lnTo>
                    <a:lnTo>
                      <a:pt x="2" y="0"/>
                    </a:lnTo>
                    <a:lnTo>
                      <a:pt x="0" y="26"/>
                    </a:lnTo>
                    <a:lnTo>
                      <a:pt x="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95" name="Freeform 610"/>
              <p:cNvSpPr>
                <a:spLocks/>
              </p:cNvSpPr>
              <p:nvPr/>
            </p:nvSpPr>
            <p:spPr bwMode="auto">
              <a:xfrm>
                <a:off x="4763" y="2129"/>
                <a:ext cx="27" cy="1"/>
              </a:xfrm>
              <a:custGeom>
                <a:avLst/>
                <a:gdLst>
                  <a:gd name="T0" fmla="*/ 0 w 82"/>
                  <a:gd name="T1" fmla="*/ 0 h 4"/>
                  <a:gd name="T2" fmla="*/ 0 w 82"/>
                  <a:gd name="T3" fmla="*/ 0 h 4"/>
                  <a:gd name="T4" fmla="*/ 0 w 82"/>
                  <a:gd name="T5" fmla="*/ 0 h 4"/>
                  <a:gd name="T6" fmla="*/ 0 w 82"/>
                  <a:gd name="T7" fmla="*/ 0 h 4"/>
                  <a:gd name="T8" fmla="*/ 0 w 82"/>
                  <a:gd name="T9" fmla="*/ 0 h 4"/>
                  <a:gd name="T10" fmla="*/ 0 w 82"/>
                  <a:gd name="T11" fmla="*/ 0 h 4"/>
                  <a:gd name="T12" fmla="*/ 0 w 82"/>
                  <a:gd name="T13" fmla="*/ 0 h 4"/>
                  <a:gd name="T14" fmla="*/ 0 w 82"/>
                  <a:gd name="T15" fmla="*/ 0 h 4"/>
                  <a:gd name="T16" fmla="*/ 0 w 82"/>
                  <a:gd name="T17" fmla="*/ 0 h 4"/>
                  <a:gd name="T18" fmla="*/ 0 w 82"/>
                  <a:gd name="T19" fmla="*/ 0 h 4"/>
                  <a:gd name="T20" fmla="*/ 0 w 82"/>
                  <a:gd name="T21" fmla="*/ 0 h 4"/>
                  <a:gd name="T22" fmla="*/ 0 w 82"/>
                  <a:gd name="T23" fmla="*/ 0 h 4"/>
                  <a:gd name="T24" fmla="*/ 0 w 82"/>
                  <a:gd name="T25" fmla="*/ 0 h 4"/>
                  <a:gd name="T26" fmla="*/ 0 w 82"/>
                  <a:gd name="T27" fmla="*/ 0 h 4"/>
                  <a:gd name="T28" fmla="*/ 0 w 82"/>
                  <a:gd name="T29" fmla="*/ 0 h 4"/>
                  <a:gd name="T30" fmla="*/ 0 w 82"/>
                  <a:gd name="T31" fmla="*/ 0 h 4"/>
                  <a:gd name="T32" fmla="*/ 0 w 82"/>
                  <a:gd name="T33" fmla="*/ 0 h 4"/>
                  <a:gd name="T34" fmla="*/ 0 w 82"/>
                  <a:gd name="T35" fmla="*/ 0 h 4"/>
                  <a:gd name="T36" fmla="*/ 0 w 82"/>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2"/>
                  <a:gd name="T58" fmla="*/ 0 h 4"/>
                  <a:gd name="T59" fmla="*/ 82 w 82"/>
                  <a:gd name="T60" fmla="*/ 4 h 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2" h="4">
                    <a:moveTo>
                      <a:pt x="35" y="0"/>
                    </a:moveTo>
                    <a:lnTo>
                      <a:pt x="31" y="0"/>
                    </a:lnTo>
                    <a:lnTo>
                      <a:pt x="25" y="0"/>
                    </a:lnTo>
                    <a:lnTo>
                      <a:pt x="21" y="0"/>
                    </a:lnTo>
                    <a:lnTo>
                      <a:pt x="17" y="1"/>
                    </a:lnTo>
                    <a:lnTo>
                      <a:pt x="13" y="1"/>
                    </a:lnTo>
                    <a:lnTo>
                      <a:pt x="8" y="1"/>
                    </a:lnTo>
                    <a:lnTo>
                      <a:pt x="4" y="2"/>
                    </a:lnTo>
                    <a:lnTo>
                      <a:pt x="0" y="4"/>
                    </a:lnTo>
                    <a:lnTo>
                      <a:pt x="47" y="4"/>
                    </a:lnTo>
                    <a:lnTo>
                      <a:pt x="51" y="2"/>
                    </a:lnTo>
                    <a:lnTo>
                      <a:pt x="55" y="1"/>
                    </a:lnTo>
                    <a:lnTo>
                      <a:pt x="59" y="1"/>
                    </a:lnTo>
                    <a:lnTo>
                      <a:pt x="63" y="1"/>
                    </a:lnTo>
                    <a:lnTo>
                      <a:pt x="69" y="0"/>
                    </a:lnTo>
                    <a:lnTo>
                      <a:pt x="73" y="0"/>
                    </a:lnTo>
                    <a:lnTo>
                      <a:pt x="78" y="0"/>
                    </a:lnTo>
                    <a:lnTo>
                      <a:pt x="82" y="0"/>
                    </a:lnTo>
                    <a:lnTo>
                      <a:pt x="3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96" name="Freeform 611"/>
              <p:cNvSpPr>
                <a:spLocks/>
              </p:cNvSpPr>
              <p:nvPr/>
            </p:nvSpPr>
            <p:spPr bwMode="auto">
              <a:xfrm>
                <a:off x="4762" y="2124"/>
                <a:ext cx="12" cy="10"/>
              </a:xfrm>
              <a:custGeom>
                <a:avLst/>
                <a:gdLst>
                  <a:gd name="T0" fmla="*/ 0 w 38"/>
                  <a:gd name="T1" fmla="*/ 0 h 30"/>
                  <a:gd name="T2" fmla="*/ 0 w 38"/>
                  <a:gd name="T3" fmla="*/ 0 h 30"/>
                  <a:gd name="T4" fmla="*/ 0 w 38"/>
                  <a:gd name="T5" fmla="*/ 0 h 30"/>
                  <a:gd name="T6" fmla="*/ 0 w 38"/>
                  <a:gd name="T7" fmla="*/ 0 h 30"/>
                  <a:gd name="T8" fmla="*/ 0 w 38"/>
                  <a:gd name="T9" fmla="*/ 0 h 30"/>
                  <a:gd name="T10" fmla="*/ 0 w 38"/>
                  <a:gd name="T11" fmla="*/ 0 h 30"/>
                  <a:gd name="T12" fmla="*/ 0 w 38"/>
                  <a:gd name="T13" fmla="*/ 0 h 30"/>
                  <a:gd name="T14" fmla="*/ 0 w 38"/>
                  <a:gd name="T15" fmla="*/ 0 h 30"/>
                  <a:gd name="T16" fmla="*/ 0 w 38"/>
                  <a:gd name="T17" fmla="*/ 0 h 30"/>
                  <a:gd name="T18" fmla="*/ 0 w 38"/>
                  <a:gd name="T19" fmla="*/ 0 h 30"/>
                  <a:gd name="T20" fmla="*/ 0 w 38"/>
                  <a:gd name="T21" fmla="*/ 0 h 30"/>
                  <a:gd name="T22" fmla="*/ 0 w 38"/>
                  <a:gd name="T23" fmla="*/ 0 h 30"/>
                  <a:gd name="T24" fmla="*/ 0 w 38"/>
                  <a:gd name="T25" fmla="*/ 0 h 30"/>
                  <a:gd name="T26" fmla="*/ 0 w 38"/>
                  <a:gd name="T27" fmla="*/ 0 h 30"/>
                  <a:gd name="T28" fmla="*/ 0 w 38"/>
                  <a:gd name="T29" fmla="*/ 0 h 30"/>
                  <a:gd name="T30" fmla="*/ 0 w 38"/>
                  <a:gd name="T31" fmla="*/ 0 h 30"/>
                  <a:gd name="T32" fmla="*/ 0 w 38"/>
                  <a:gd name="T33" fmla="*/ 0 h 30"/>
                  <a:gd name="T34" fmla="*/ 0 w 38"/>
                  <a:gd name="T35" fmla="*/ 0 h 30"/>
                  <a:gd name="T36" fmla="*/ 0 w 38"/>
                  <a:gd name="T37" fmla="*/ 0 h 30"/>
                  <a:gd name="T38" fmla="*/ 0 w 38"/>
                  <a:gd name="T39" fmla="*/ 0 h 30"/>
                  <a:gd name="T40" fmla="*/ 0 w 38"/>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30"/>
                  <a:gd name="T65" fmla="*/ 38 w 38"/>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30">
                    <a:moveTo>
                      <a:pt x="3" y="4"/>
                    </a:moveTo>
                    <a:lnTo>
                      <a:pt x="5" y="30"/>
                    </a:lnTo>
                    <a:lnTo>
                      <a:pt x="9" y="28"/>
                    </a:lnTo>
                    <a:lnTo>
                      <a:pt x="14" y="28"/>
                    </a:lnTo>
                    <a:lnTo>
                      <a:pt x="18" y="28"/>
                    </a:lnTo>
                    <a:lnTo>
                      <a:pt x="22" y="27"/>
                    </a:lnTo>
                    <a:lnTo>
                      <a:pt x="26" y="27"/>
                    </a:lnTo>
                    <a:lnTo>
                      <a:pt x="30" y="27"/>
                    </a:lnTo>
                    <a:lnTo>
                      <a:pt x="34" y="26"/>
                    </a:lnTo>
                    <a:lnTo>
                      <a:pt x="38" y="26"/>
                    </a:lnTo>
                    <a:lnTo>
                      <a:pt x="38" y="0"/>
                    </a:lnTo>
                    <a:lnTo>
                      <a:pt x="33" y="0"/>
                    </a:lnTo>
                    <a:lnTo>
                      <a:pt x="27" y="0"/>
                    </a:lnTo>
                    <a:lnTo>
                      <a:pt x="23" y="1"/>
                    </a:lnTo>
                    <a:lnTo>
                      <a:pt x="19" y="1"/>
                    </a:lnTo>
                    <a:lnTo>
                      <a:pt x="15" y="1"/>
                    </a:lnTo>
                    <a:lnTo>
                      <a:pt x="9" y="3"/>
                    </a:lnTo>
                    <a:lnTo>
                      <a:pt x="4" y="4"/>
                    </a:lnTo>
                    <a:lnTo>
                      <a:pt x="0" y="4"/>
                    </a:lnTo>
                    <a:lnTo>
                      <a:pt x="3" y="30"/>
                    </a:lnTo>
                    <a:lnTo>
                      <a:pt x="3" y="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97" name="Freeform 612"/>
              <p:cNvSpPr>
                <a:spLocks/>
              </p:cNvSpPr>
              <p:nvPr/>
            </p:nvSpPr>
            <p:spPr bwMode="auto">
              <a:xfrm>
                <a:off x="4763" y="2126"/>
                <a:ext cx="16" cy="8"/>
              </a:xfrm>
              <a:custGeom>
                <a:avLst/>
                <a:gdLst>
                  <a:gd name="T0" fmla="*/ 0 w 50"/>
                  <a:gd name="T1" fmla="*/ 0 h 26"/>
                  <a:gd name="T2" fmla="*/ 0 w 50"/>
                  <a:gd name="T3" fmla="*/ 0 h 26"/>
                  <a:gd name="T4" fmla="*/ 0 w 50"/>
                  <a:gd name="T5" fmla="*/ 0 h 26"/>
                  <a:gd name="T6" fmla="*/ 0 w 50"/>
                  <a:gd name="T7" fmla="*/ 0 h 26"/>
                  <a:gd name="T8" fmla="*/ 0 w 50"/>
                  <a:gd name="T9" fmla="*/ 0 h 26"/>
                  <a:gd name="T10" fmla="*/ 0 w 50"/>
                  <a:gd name="T11" fmla="*/ 0 h 26"/>
                  <a:gd name="T12" fmla="*/ 0 w 50"/>
                  <a:gd name="T13" fmla="*/ 0 h 26"/>
                  <a:gd name="T14" fmla="*/ 0 60000 65536"/>
                  <a:gd name="T15" fmla="*/ 0 60000 65536"/>
                  <a:gd name="T16" fmla="*/ 0 60000 65536"/>
                  <a:gd name="T17" fmla="*/ 0 60000 65536"/>
                  <a:gd name="T18" fmla="*/ 0 60000 65536"/>
                  <a:gd name="T19" fmla="*/ 0 60000 65536"/>
                  <a:gd name="T20" fmla="*/ 0 60000 65536"/>
                  <a:gd name="T21" fmla="*/ 0 w 50"/>
                  <a:gd name="T22" fmla="*/ 0 h 26"/>
                  <a:gd name="T23" fmla="*/ 50 w 50"/>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6">
                    <a:moveTo>
                      <a:pt x="44" y="0"/>
                    </a:moveTo>
                    <a:lnTo>
                      <a:pt x="47" y="0"/>
                    </a:lnTo>
                    <a:lnTo>
                      <a:pt x="0" y="0"/>
                    </a:lnTo>
                    <a:lnTo>
                      <a:pt x="0" y="26"/>
                    </a:lnTo>
                    <a:lnTo>
                      <a:pt x="47" y="26"/>
                    </a:lnTo>
                    <a:lnTo>
                      <a:pt x="50" y="26"/>
                    </a:lnTo>
                    <a:lnTo>
                      <a:pt x="44"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98" name="Freeform 613"/>
              <p:cNvSpPr>
                <a:spLocks/>
              </p:cNvSpPr>
              <p:nvPr/>
            </p:nvSpPr>
            <p:spPr bwMode="auto">
              <a:xfrm>
                <a:off x="4777" y="2124"/>
                <a:ext cx="13" cy="10"/>
              </a:xfrm>
              <a:custGeom>
                <a:avLst/>
                <a:gdLst>
                  <a:gd name="T0" fmla="*/ 0 w 38"/>
                  <a:gd name="T1" fmla="*/ 0 h 30"/>
                  <a:gd name="T2" fmla="*/ 0 w 38"/>
                  <a:gd name="T3" fmla="*/ 0 h 30"/>
                  <a:gd name="T4" fmla="*/ 0 w 38"/>
                  <a:gd name="T5" fmla="*/ 0 h 30"/>
                  <a:gd name="T6" fmla="*/ 0 w 38"/>
                  <a:gd name="T7" fmla="*/ 0 h 30"/>
                  <a:gd name="T8" fmla="*/ 0 w 38"/>
                  <a:gd name="T9" fmla="*/ 0 h 30"/>
                  <a:gd name="T10" fmla="*/ 0 w 38"/>
                  <a:gd name="T11" fmla="*/ 0 h 30"/>
                  <a:gd name="T12" fmla="*/ 0 w 38"/>
                  <a:gd name="T13" fmla="*/ 0 h 30"/>
                  <a:gd name="T14" fmla="*/ 0 w 38"/>
                  <a:gd name="T15" fmla="*/ 0 h 30"/>
                  <a:gd name="T16" fmla="*/ 0 w 38"/>
                  <a:gd name="T17" fmla="*/ 0 h 30"/>
                  <a:gd name="T18" fmla="*/ 0 w 38"/>
                  <a:gd name="T19" fmla="*/ 0 h 30"/>
                  <a:gd name="T20" fmla="*/ 0 w 38"/>
                  <a:gd name="T21" fmla="*/ 0 h 30"/>
                  <a:gd name="T22" fmla="*/ 0 w 38"/>
                  <a:gd name="T23" fmla="*/ 0 h 30"/>
                  <a:gd name="T24" fmla="*/ 0 w 38"/>
                  <a:gd name="T25" fmla="*/ 0 h 30"/>
                  <a:gd name="T26" fmla="*/ 0 w 38"/>
                  <a:gd name="T27" fmla="*/ 0 h 30"/>
                  <a:gd name="T28" fmla="*/ 0 w 38"/>
                  <a:gd name="T29" fmla="*/ 0 h 30"/>
                  <a:gd name="T30" fmla="*/ 0 w 38"/>
                  <a:gd name="T31" fmla="*/ 0 h 30"/>
                  <a:gd name="T32" fmla="*/ 0 w 38"/>
                  <a:gd name="T33" fmla="*/ 0 h 30"/>
                  <a:gd name="T34" fmla="*/ 0 w 38"/>
                  <a:gd name="T35" fmla="*/ 0 h 30"/>
                  <a:gd name="T36" fmla="*/ 0 w 38"/>
                  <a:gd name="T37" fmla="*/ 0 h 30"/>
                  <a:gd name="T38" fmla="*/ 0 w 38"/>
                  <a:gd name="T39" fmla="*/ 0 h 30"/>
                  <a:gd name="T40" fmla="*/ 0 w 38"/>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30"/>
                  <a:gd name="T65" fmla="*/ 38 w 38"/>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30">
                    <a:moveTo>
                      <a:pt x="38" y="26"/>
                    </a:moveTo>
                    <a:lnTo>
                      <a:pt x="38" y="0"/>
                    </a:lnTo>
                    <a:lnTo>
                      <a:pt x="33" y="0"/>
                    </a:lnTo>
                    <a:lnTo>
                      <a:pt x="28" y="0"/>
                    </a:lnTo>
                    <a:lnTo>
                      <a:pt x="24" y="1"/>
                    </a:lnTo>
                    <a:lnTo>
                      <a:pt x="18" y="1"/>
                    </a:lnTo>
                    <a:lnTo>
                      <a:pt x="14" y="1"/>
                    </a:lnTo>
                    <a:lnTo>
                      <a:pt x="9" y="3"/>
                    </a:lnTo>
                    <a:lnTo>
                      <a:pt x="5" y="4"/>
                    </a:lnTo>
                    <a:lnTo>
                      <a:pt x="0" y="4"/>
                    </a:lnTo>
                    <a:lnTo>
                      <a:pt x="6" y="30"/>
                    </a:lnTo>
                    <a:lnTo>
                      <a:pt x="10" y="28"/>
                    </a:lnTo>
                    <a:lnTo>
                      <a:pt x="14" y="28"/>
                    </a:lnTo>
                    <a:lnTo>
                      <a:pt x="17" y="28"/>
                    </a:lnTo>
                    <a:lnTo>
                      <a:pt x="21" y="27"/>
                    </a:lnTo>
                    <a:lnTo>
                      <a:pt x="26" y="27"/>
                    </a:lnTo>
                    <a:lnTo>
                      <a:pt x="30" y="27"/>
                    </a:lnTo>
                    <a:lnTo>
                      <a:pt x="34" y="26"/>
                    </a:lnTo>
                    <a:lnTo>
                      <a:pt x="38" y="26"/>
                    </a:lnTo>
                    <a:lnTo>
                      <a:pt x="38" y="0"/>
                    </a:lnTo>
                    <a:lnTo>
                      <a:pt x="38"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799" name="Freeform 614"/>
              <p:cNvSpPr>
                <a:spLocks/>
              </p:cNvSpPr>
              <p:nvPr/>
            </p:nvSpPr>
            <p:spPr bwMode="auto">
              <a:xfrm>
                <a:off x="4774" y="2124"/>
                <a:ext cx="16" cy="9"/>
              </a:xfrm>
              <a:custGeom>
                <a:avLst/>
                <a:gdLst>
                  <a:gd name="T0" fmla="*/ 0 w 47"/>
                  <a:gd name="T1" fmla="*/ 0 h 26"/>
                  <a:gd name="T2" fmla="*/ 0 w 47"/>
                  <a:gd name="T3" fmla="*/ 0 h 26"/>
                  <a:gd name="T4" fmla="*/ 0 w 47"/>
                  <a:gd name="T5" fmla="*/ 0 h 26"/>
                  <a:gd name="T6" fmla="*/ 0 w 47"/>
                  <a:gd name="T7" fmla="*/ 0 h 26"/>
                  <a:gd name="T8" fmla="*/ 0 w 47"/>
                  <a:gd name="T9" fmla="*/ 0 h 26"/>
                  <a:gd name="T10" fmla="*/ 0 w 47"/>
                  <a:gd name="T11" fmla="*/ 0 h 26"/>
                  <a:gd name="T12" fmla="*/ 0 w 47"/>
                  <a:gd name="T13" fmla="*/ 0 h 26"/>
                  <a:gd name="T14" fmla="*/ 0 60000 65536"/>
                  <a:gd name="T15" fmla="*/ 0 60000 65536"/>
                  <a:gd name="T16" fmla="*/ 0 60000 65536"/>
                  <a:gd name="T17" fmla="*/ 0 60000 65536"/>
                  <a:gd name="T18" fmla="*/ 0 60000 65536"/>
                  <a:gd name="T19" fmla="*/ 0 60000 65536"/>
                  <a:gd name="T20" fmla="*/ 0 60000 65536"/>
                  <a:gd name="T21" fmla="*/ 0 w 47"/>
                  <a:gd name="T22" fmla="*/ 0 h 26"/>
                  <a:gd name="T23" fmla="*/ 47 w 47"/>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6">
                    <a:moveTo>
                      <a:pt x="0" y="26"/>
                    </a:moveTo>
                    <a:lnTo>
                      <a:pt x="0" y="26"/>
                    </a:lnTo>
                    <a:lnTo>
                      <a:pt x="47" y="26"/>
                    </a:lnTo>
                    <a:lnTo>
                      <a:pt x="47" y="0"/>
                    </a:lnTo>
                    <a:lnTo>
                      <a:pt x="0" y="0"/>
                    </a:lnTo>
                    <a:lnTo>
                      <a:pt x="0"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00" name="Freeform 615"/>
              <p:cNvSpPr>
                <a:spLocks/>
              </p:cNvSpPr>
              <p:nvPr/>
            </p:nvSpPr>
            <p:spPr bwMode="auto">
              <a:xfrm>
                <a:off x="4756" y="2130"/>
                <a:ext cx="22" cy="2"/>
              </a:xfrm>
              <a:custGeom>
                <a:avLst/>
                <a:gdLst>
                  <a:gd name="T0" fmla="*/ 0 w 66"/>
                  <a:gd name="T1" fmla="*/ 0 h 4"/>
                  <a:gd name="T2" fmla="*/ 0 w 66"/>
                  <a:gd name="T3" fmla="*/ 0 h 4"/>
                  <a:gd name="T4" fmla="*/ 0 w 66"/>
                  <a:gd name="T5" fmla="*/ 1 h 4"/>
                  <a:gd name="T6" fmla="*/ 0 w 66"/>
                  <a:gd name="T7" fmla="*/ 1 h 4"/>
                  <a:gd name="T8" fmla="*/ 0 w 66"/>
                  <a:gd name="T9" fmla="*/ 1 h 4"/>
                  <a:gd name="T10" fmla="*/ 0 w 66"/>
                  <a:gd name="T11" fmla="*/ 1 h 4"/>
                  <a:gd name="T12" fmla="*/ 0 w 66"/>
                  <a:gd name="T13" fmla="*/ 1 h 4"/>
                  <a:gd name="T14" fmla="*/ 0 w 66"/>
                  <a:gd name="T15" fmla="*/ 1 h 4"/>
                  <a:gd name="T16" fmla="*/ 0 w 66"/>
                  <a:gd name="T17" fmla="*/ 1 h 4"/>
                  <a:gd name="T18" fmla="*/ 0 w 66"/>
                  <a:gd name="T19" fmla="*/ 1 h 4"/>
                  <a:gd name="T20" fmla="*/ 0 w 66"/>
                  <a:gd name="T21" fmla="*/ 1 h 4"/>
                  <a:gd name="T22" fmla="*/ 0 w 66"/>
                  <a:gd name="T23" fmla="*/ 1 h 4"/>
                  <a:gd name="T24" fmla="*/ 0 w 66"/>
                  <a:gd name="T25" fmla="*/ 1 h 4"/>
                  <a:gd name="T26" fmla="*/ 0 w 66"/>
                  <a:gd name="T27" fmla="*/ 1 h 4"/>
                  <a:gd name="T28" fmla="*/ 0 w 66"/>
                  <a:gd name="T29" fmla="*/ 1 h 4"/>
                  <a:gd name="T30" fmla="*/ 0 w 66"/>
                  <a:gd name="T31" fmla="*/ 1 h 4"/>
                  <a:gd name="T32" fmla="*/ 0 w 66"/>
                  <a:gd name="T33" fmla="*/ 0 h 4"/>
                  <a:gd name="T34" fmla="*/ 0 w 66"/>
                  <a:gd name="T35" fmla="*/ 0 h 4"/>
                  <a:gd name="T36" fmla="*/ 0 w 66"/>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4"/>
                  <a:gd name="T59" fmla="*/ 66 w 66"/>
                  <a:gd name="T60" fmla="*/ 4 h 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4">
                    <a:moveTo>
                      <a:pt x="19" y="0"/>
                    </a:moveTo>
                    <a:lnTo>
                      <a:pt x="16" y="0"/>
                    </a:lnTo>
                    <a:lnTo>
                      <a:pt x="13" y="1"/>
                    </a:lnTo>
                    <a:lnTo>
                      <a:pt x="12" y="1"/>
                    </a:lnTo>
                    <a:lnTo>
                      <a:pt x="9" y="2"/>
                    </a:lnTo>
                    <a:lnTo>
                      <a:pt x="7" y="2"/>
                    </a:lnTo>
                    <a:lnTo>
                      <a:pt x="4" y="4"/>
                    </a:lnTo>
                    <a:lnTo>
                      <a:pt x="2" y="4"/>
                    </a:lnTo>
                    <a:lnTo>
                      <a:pt x="0" y="4"/>
                    </a:lnTo>
                    <a:lnTo>
                      <a:pt x="47" y="4"/>
                    </a:lnTo>
                    <a:lnTo>
                      <a:pt x="50" y="4"/>
                    </a:lnTo>
                    <a:lnTo>
                      <a:pt x="51" y="4"/>
                    </a:lnTo>
                    <a:lnTo>
                      <a:pt x="54" y="2"/>
                    </a:lnTo>
                    <a:lnTo>
                      <a:pt x="57" y="2"/>
                    </a:lnTo>
                    <a:lnTo>
                      <a:pt x="58" y="1"/>
                    </a:lnTo>
                    <a:lnTo>
                      <a:pt x="61" y="1"/>
                    </a:lnTo>
                    <a:lnTo>
                      <a:pt x="63" y="0"/>
                    </a:lnTo>
                    <a:lnTo>
                      <a:pt x="66" y="0"/>
                    </a:lnTo>
                    <a:lnTo>
                      <a:pt x="19"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01" name="Freeform 616"/>
              <p:cNvSpPr>
                <a:spLocks/>
              </p:cNvSpPr>
              <p:nvPr/>
            </p:nvSpPr>
            <p:spPr bwMode="auto">
              <a:xfrm>
                <a:off x="4755" y="2126"/>
                <a:ext cx="9" cy="10"/>
              </a:xfrm>
              <a:custGeom>
                <a:avLst/>
                <a:gdLst>
                  <a:gd name="T0" fmla="*/ 0 w 26"/>
                  <a:gd name="T1" fmla="*/ 0 h 31"/>
                  <a:gd name="T2" fmla="*/ 0 w 26"/>
                  <a:gd name="T3" fmla="*/ 0 h 31"/>
                  <a:gd name="T4" fmla="*/ 0 w 26"/>
                  <a:gd name="T5" fmla="*/ 0 h 31"/>
                  <a:gd name="T6" fmla="*/ 0 w 26"/>
                  <a:gd name="T7" fmla="*/ 0 h 31"/>
                  <a:gd name="T8" fmla="*/ 0 w 26"/>
                  <a:gd name="T9" fmla="*/ 0 h 31"/>
                  <a:gd name="T10" fmla="*/ 0 w 26"/>
                  <a:gd name="T11" fmla="*/ 0 h 31"/>
                  <a:gd name="T12" fmla="*/ 0 w 26"/>
                  <a:gd name="T13" fmla="*/ 0 h 31"/>
                  <a:gd name="T14" fmla="*/ 0 w 26"/>
                  <a:gd name="T15" fmla="*/ 0 h 31"/>
                  <a:gd name="T16" fmla="*/ 0 w 26"/>
                  <a:gd name="T17" fmla="*/ 0 h 31"/>
                  <a:gd name="T18" fmla="*/ 0 w 26"/>
                  <a:gd name="T19" fmla="*/ 0 h 31"/>
                  <a:gd name="T20" fmla="*/ 0 w 26"/>
                  <a:gd name="T21" fmla="*/ 0 h 31"/>
                  <a:gd name="T22" fmla="*/ 0 w 26"/>
                  <a:gd name="T23" fmla="*/ 0 h 31"/>
                  <a:gd name="T24" fmla="*/ 0 w 26"/>
                  <a:gd name="T25" fmla="*/ 0 h 31"/>
                  <a:gd name="T26" fmla="*/ 0 w 26"/>
                  <a:gd name="T27" fmla="*/ 0 h 31"/>
                  <a:gd name="T28" fmla="*/ 0 w 26"/>
                  <a:gd name="T29" fmla="*/ 0 h 31"/>
                  <a:gd name="T30" fmla="*/ 0 w 26"/>
                  <a:gd name="T31" fmla="*/ 0 h 31"/>
                  <a:gd name="T32" fmla="*/ 0 w 26"/>
                  <a:gd name="T33" fmla="*/ 0 h 31"/>
                  <a:gd name="T34" fmla="*/ 0 w 26"/>
                  <a:gd name="T35" fmla="*/ 0 h 31"/>
                  <a:gd name="T36" fmla="*/ 0 w 26"/>
                  <a:gd name="T37" fmla="*/ 0 h 31"/>
                  <a:gd name="T38" fmla="*/ 0 w 26"/>
                  <a:gd name="T39" fmla="*/ 0 h 31"/>
                  <a:gd name="T40" fmla="*/ 0 w 26"/>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
                  <a:gd name="T64" fmla="*/ 0 h 31"/>
                  <a:gd name="T65" fmla="*/ 26 w 26"/>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 h="31">
                    <a:moveTo>
                      <a:pt x="3" y="5"/>
                    </a:moveTo>
                    <a:lnTo>
                      <a:pt x="7" y="31"/>
                    </a:lnTo>
                    <a:lnTo>
                      <a:pt x="8" y="30"/>
                    </a:lnTo>
                    <a:lnTo>
                      <a:pt x="12" y="30"/>
                    </a:lnTo>
                    <a:lnTo>
                      <a:pt x="14" y="28"/>
                    </a:lnTo>
                    <a:lnTo>
                      <a:pt x="16" y="28"/>
                    </a:lnTo>
                    <a:lnTo>
                      <a:pt x="18" y="27"/>
                    </a:lnTo>
                    <a:lnTo>
                      <a:pt x="20" y="27"/>
                    </a:lnTo>
                    <a:lnTo>
                      <a:pt x="23" y="26"/>
                    </a:lnTo>
                    <a:lnTo>
                      <a:pt x="26" y="26"/>
                    </a:lnTo>
                    <a:lnTo>
                      <a:pt x="19" y="0"/>
                    </a:lnTo>
                    <a:lnTo>
                      <a:pt x="16" y="1"/>
                    </a:lnTo>
                    <a:lnTo>
                      <a:pt x="14" y="1"/>
                    </a:lnTo>
                    <a:lnTo>
                      <a:pt x="11" y="3"/>
                    </a:lnTo>
                    <a:lnTo>
                      <a:pt x="8" y="3"/>
                    </a:lnTo>
                    <a:lnTo>
                      <a:pt x="5" y="4"/>
                    </a:lnTo>
                    <a:lnTo>
                      <a:pt x="3" y="5"/>
                    </a:lnTo>
                    <a:lnTo>
                      <a:pt x="0" y="5"/>
                    </a:lnTo>
                    <a:lnTo>
                      <a:pt x="3" y="31"/>
                    </a:lnTo>
                    <a:lnTo>
                      <a:pt x="3" y="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02" name="Freeform 617"/>
              <p:cNvSpPr>
                <a:spLocks/>
              </p:cNvSpPr>
              <p:nvPr/>
            </p:nvSpPr>
            <p:spPr bwMode="auto">
              <a:xfrm>
                <a:off x="4756" y="2127"/>
                <a:ext cx="17" cy="9"/>
              </a:xfrm>
              <a:custGeom>
                <a:avLst/>
                <a:gdLst>
                  <a:gd name="T0" fmla="*/ 0 w 50"/>
                  <a:gd name="T1" fmla="*/ 0 h 26"/>
                  <a:gd name="T2" fmla="*/ 0 w 50"/>
                  <a:gd name="T3" fmla="*/ 0 h 26"/>
                  <a:gd name="T4" fmla="*/ 0 w 50"/>
                  <a:gd name="T5" fmla="*/ 0 h 26"/>
                  <a:gd name="T6" fmla="*/ 0 w 50"/>
                  <a:gd name="T7" fmla="*/ 0 h 26"/>
                  <a:gd name="T8" fmla="*/ 0 w 50"/>
                  <a:gd name="T9" fmla="*/ 0 h 26"/>
                  <a:gd name="T10" fmla="*/ 0 w 50"/>
                  <a:gd name="T11" fmla="*/ 0 h 26"/>
                  <a:gd name="T12" fmla="*/ 0 w 50"/>
                  <a:gd name="T13" fmla="*/ 0 h 26"/>
                  <a:gd name="T14" fmla="*/ 0 60000 65536"/>
                  <a:gd name="T15" fmla="*/ 0 60000 65536"/>
                  <a:gd name="T16" fmla="*/ 0 60000 65536"/>
                  <a:gd name="T17" fmla="*/ 0 60000 65536"/>
                  <a:gd name="T18" fmla="*/ 0 60000 65536"/>
                  <a:gd name="T19" fmla="*/ 0 60000 65536"/>
                  <a:gd name="T20" fmla="*/ 0 60000 65536"/>
                  <a:gd name="T21" fmla="*/ 0 w 50"/>
                  <a:gd name="T22" fmla="*/ 0 h 26"/>
                  <a:gd name="T23" fmla="*/ 50 w 50"/>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6">
                    <a:moveTo>
                      <a:pt x="44" y="0"/>
                    </a:moveTo>
                    <a:lnTo>
                      <a:pt x="47" y="0"/>
                    </a:lnTo>
                    <a:lnTo>
                      <a:pt x="0" y="0"/>
                    </a:lnTo>
                    <a:lnTo>
                      <a:pt x="0" y="26"/>
                    </a:lnTo>
                    <a:lnTo>
                      <a:pt x="47" y="26"/>
                    </a:lnTo>
                    <a:lnTo>
                      <a:pt x="50" y="26"/>
                    </a:lnTo>
                    <a:lnTo>
                      <a:pt x="44"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03" name="Freeform 618"/>
              <p:cNvSpPr>
                <a:spLocks/>
              </p:cNvSpPr>
              <p:nvPr/>
            </p:nvSpPr>
            <p:spPr bwMode="auto">
              <a:xfrm>
                <a:off x="4771" y="2126"/>
                <a:ext cx="8" cy="10"/>
              </a:xfrm>
              <a:custGeom>
                <a:avLst/>
                <a:gdLst>
                  <a:gd name="T0" fmla="*/ 0 w 25"/>
                  <a:gd name="T1" fmla="*/ 0 h 31"/>
                  <a:gd name="T2" fmla="*/ 0 w 25"/>
                  <a:gd name="T3" fmla="*/ 0 h 31"/>
                  <a:gd name="T4" fmla="*/ 0 w 25"/>
                  <a:gd name="T5" fmla="*/ 0 h 31"/>
                  <a:gd name="T6" fmla="*/ 0 w 25"/>
                  <a:gd name="T7" fmla="*/ 0 h 31"/>
                  <a:gd name="T8" fmla="*/ 0 w 25"/>
                  <a:gd name="T9" fmla="*/ 0 h 31"/>
                  <a:gd name="T10" fmla="*/ 0 w 25"/>
                  <a:gd name="T11" fmla="*/ 0 h 31"/>
                  <a:gd name="T12" fmla="*/ 0 w 25"/>
                  <a:gd name="T13" fmla="*/ 0 h 31"/>
                  <a:gd name="T14" fmla="*/ 0 w 25"/>
                  <a:gd name="T15" fmla="*/ 0 h 31"/>
                  <a:gd name="T16" fmla="*/ 0 w 25"/>
                  <a:gd name="T17" fmla="*/ 0 h 31"/>
                  <a:gd name="T18" fmla="*/ 0 w 25"/>
                  <a:gd name="T19" fmla="*/ 0 h 31"/>
                  <a:gd name="T20" fmla="*/ 0 w 25"/>
                  <a:gd name="T21" fmla="*/ 0 h 31"/>
                  <a:gd name="T22" fmla="*/ 0 w 25"/>
                  <a:gd name="T23" fmla="*/ 0 h 31"/>
                  <a:gd name="T24" fmla="*/ 0 w 25"/>
                  <a:gd name="T25" fmla="*/ 0 h 31"/>
                  <a:gd name="T26" fmla="*/ 0 w 25"/>
                  <a:gd name="T27" fmla="*/ 0 h 31"/>
                  <a:gd name="T28" fmla="*/ 0 w 25"/>
                  <a:gd name="T29" fmla="*/ 0 h 31"/>
                  <a:gd name="T30" fmla="*/ 0 w 25"/>
                  <a:gd name="T31" fmla="*/ 0 h 31"/>
                  <a:gd name="T32" fmla="*/ 0 w 25"/>
                  <a:gd name="T33" fmla="*/ 0 h 31"/>
                  <a:gd name="T34" fmla="*/ 0 w 25"/>
                  <a:gd name="T35" fmla="*/ 0 h 31"/>
                  <a:gd name="T36" fmla="*/ 0 w 25"/>
                  <a:gd name="T37" fmla="*/ 0 h 31"/>
                  <a:gd name="T38" fmla="*/ 0 w 25"/>
                  <a:gd name="T39" fmla="*/ 0 h 31"/>
                  <a:gd name="T40" fmla="*/ 0 w 25"/>
                  <a:gd name="T41" fmla="*/ 0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
                  <a:gd name="T64" fmla="*/ 0 h 31"/>
                  <a:gd name="T65" fmla="*/ 25 w 25"/>
                  <a:gd name="T66" fmla="*/ 31 h 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 h="31">
                    <a:moveTo>
                      <a:pt x="22" y="26"/>
                    </a:moveTo>
                    <a:lnTo>
                      <a:pt x="19" y="0"/>
                    </a:lnTo>
                    <a:lnTo>
                      <a:pt x="15" y="1"/>
                    </a:lnTo>
                    <a:lnTo>
                      <a:pt x="13" y="1"/>
                    </a:lnTo>
                    <a:lnTo>
                      <a:pt x="11" y="3"/>
                    </a:lnTo>
                    <a:lnTo>
                      <a:pt x="9" y="3"/>
                    </a:lnTo>
                    <a:lnTo>
                      <a:pt x="6" y="4"/>
                    </a:lnTo>
                    <a:lnTo>
                      <a:pt x="3" y="5"/>
                    </a:lnTo>
                    <a:lnTo>
                      <a:pt x="0" y="5"/>
                    </a:lnTo>
                    <a:lnTo>
                      <a:pt x="6" y="31"/>
                    </a:lnTo>
                    <a:lnTo>
                      <a:pt x="9" y="30"/>
                    </a:lnTo>
                    <a:lnTo>
                      <a:pt x="11" y="30"/>
                    </a:lnTo>
                    <a:lnTo>
                      <a:pt x="14" y="28"/>
                    </a:lnTo>
                    <a:lnTo>
                      <a:pt x="15" y="28"/>
                    </a:lnTo>
                    <a:lnTo>
                      <a:pt x="18" y="27"/>
                    </a:lnTo>
                    <a:lnTo>
                      <a:pt x="21" y="27"/>
                    </a:lnTo>
                    <a:lnTo>
                      <a:pt x="22" y="26"/>
                    </a:lnTo>
                    <a:lnTo>
                      <a:pt x="25" y="26"/>
                    </a:lnTo>
                    <a:lnTo>
                      <a:pt x="22" y="0"/>
                    </a:lnTo>
                    <a:lnTo>
                      <a:pt x="22"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04" name="Freeform 619"/>
              <p:cNvSpPr>
                <a:spLocks/>
              </p:cNvSpPr>
              <p:nvPr/>
            </p:nvSpPr>
            <p:spPr bwMode="auto">
              <a:xfrm>
                <a:off x="4762" y="2126"/>
                <a:ext cx="16" cy="8"/>
              </a:xfrm>
              <a:custGeom>
                <a:avLst/>
                <a:gdLst>
                  <a:gd name="T0" fmla="*/ 0 w 50"/>
                  <a:gd name="T1" fmla="*/ 0 h 26"/>
                  <a:gd name="T2" fmla="*/ 0 w 50"/>
                  <a:gd name="T3" fmla="*/ 0 h 26"/>
                  <a:gd name="T4" fmla="*/ 0 w 50"/>
                  <a:gd name="T5" fmla="*/ 0 h 26"/>
                  <a:gd name="T6" fmla="*/ 0 w 50"/>
                  <a:gd name="T7" fmla="*/ 0 h 26"/>
                  <a:gd name="T8" fmla="*/ 0 w 50"/>
                  <a:gd name="T9" fmla="*/ 0 h 26"/>
                  <a:gd name="T10" fmla="*/ 0 w 50"/>
                  <a:gd name="T11" fmla="*/ 0 h 26"/>
                  <a:gd name="T12" fmla="*/ 0 w 50"/>
                  <a:gd name="T13" fmla="*/ 0 h 26"/>
                  <a:gd name="T14" fmla="*/ 0 60000 65536"/>
                  <a:gd name="T15" fmla="*/ 0 60000 65536"/>
                  <a:gd name="T16" fmla="*/ 0 60000 65536"/>
                  <a:gd name="T17" fmla="*/ 0 60000 65536"/>
                  <a:gd name="T18" fmla="*/ 0 60000 65536"/>
                  <a:gd name="T19" fmla="*/ 0 60000 65536"/>
                  <a:gd name="T20" fmla="*/ 0 60000 65536"/>
                  <a:gd name="T21" fmla="*/ 0 w 50"/>
                  <a:gd name="T22" fmla="*/ 0 h 26"/>
                  <a:gd name="T23" fmla="*/ 50 w 50"/>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0" h="26">
                    <a:moveTo>
                      <a:pt x="7" y="26"/>
                    </a:moveTo>
                    <a:lnTo>
                      <a:pt x="3" y="26"/>
                    </a:lnTo>
                    <a:lnTo>
                      <a:pt x="50" y="26"/>
                    </a:lnTo>
                    <a:lnTo>
                      <a:pt x="50" y="0"/>
                    </a:lnTo>
                    <a:lnTo>
                      <a:pt x="3" y="0"/>
                    </a:lnTo>
                    <a:lnTo>
                      <a:pt x="0" y="0"/>
                    </a:lnTo>
                    <a:lnTo>
                      <a:pt x="7"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05" name="Freeform 620"/>
              <p:cNvSpPr>
                <a:spLocks/>
              </p:cNvSpPr>
              <p:nvPr/>
            </p:nvSpPr>
            <p:spPr bwMode="auto">
              <a:xfrm>
                <a:off x="4560" y="2106"/>
                <a:ext cx="30" cy="1"/>
              </a:xfrm>
              <a:custGeom>
                <a:avLst/>
                <a:gdLst>
                  <a:gd name="T0" fmla="*/ 0 w 90"/>
                  <a:gd name="T1" fmla="*/ 0 h 1"/>
                  <a:gd name="T2" fmla="*/ 0 w 90"/>
                  <a:gd name="T3" fmla="*/ 0 h 1"/>
                  <a:gd name="T4" fmla="*/ 0 w 90"/>
                  <a:gd name="T5" fmla="*/ 0 h 1"/>
                  <a:gd name="T6" fmla="*/ 0 w 90"/>
                  <a:gd name="T7" fmla="*/ 0 h 1"/>
                  <a:gd name="T8" fmla="*/ 0 w 90"/>
                  <a:gd name="T9" fmla="*/ 0 h 1"/>
                  <a:gd name="T10" fmla="*/ 0 w 90"/>
                  <a:gd name="T11" fmla="*/ 0 h 1"/>
                  <a:gd name="T12" fmla="*/ 0 w 90"/>
                  <a:gd name="T13" fmla="*/ 0 h 1"/>
                  <a:gd name="T14" fmla="*/ 0 w 90"/>
                  <a:gd name="T15" fmla="*/ 0 h 1"/>
                  <a:gd name="T16" fmla="*/ 0 w 90"/>
                  <a:gd name="T17" fmla="*/ 0 h 1"/>
                  <a:gd name="T18" fmla="*/ 0 w 90"/>
                  <a:gd name="T19" fmla="*/ 0 h 1"/>
                  <a:gd name="T20" fmla="*/ 0 w 90"/>
                  <a:gd name="T21" fmla="*/ 0 h 1"/>
                  <a:gd name="T22" fmla="*/ 0 w 90"/>
                  <a:gd name="T23" fmla="*/ 0 h 1"/>
                  <a:gd name="T24" fmla="*/ 0 w 90"/>
                  <a:gd name="T25" fmla="*/ 0 h 1"/>
                  <a:gd name="T26" fmla="*/ 0 w 90"/>
                  <a:gd name="T27" fmla="*/ 0 h 1"/>
                  <a:gd name="T28" fmla="*/ 0 w 90"/>
                  <a:gd name="T29" fmla="*/ 0 h 1"/>
                  <a:gd name="T30" fmla="*/ 0 w 90"/>
                  <a:gd name="T31" fmla="*/ 0 h 1"/>
                  <a:gd name="T32" fmla="*/ 0 w 90"/>
                  <a:gd name="T33" fmla="*/ 0 h 1"/>
                  <a:gd name="T34" fmla="*/ 0 w 90"/>
                  <a:gd name="T35" fmla="*/ 0 h 1"/>
                  <a:gd name="T36" fmla="*/ 0 w 90"/>
                  <a:gd name="T37" fmla="*/ 0 h 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1"/>
                  <a:gd name="T59" fmla="*/ 90 w 90"/>
                  <a:gd name="T60" fmla="*/ 1 h 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1">
                    <a:moveTo>
                      <a:pt x="42" y="0"/>
                    </a:moveTo>
                    <a:lnTo>
                      <a:pt x="37" y="0"/>
                    </a:lnTo>
                    <a:lnTo>
                      <a:pt x="33" y="0"/>
                    </a:lnTo>
                    <a:lnTo>
                      <a:pt x="26" y="0"/>
                    </a:lnTo>
                    <a:lnTo>
                      <a:pt x="22" y="0"/>
                    </a:lnTo>
                    <a:lnTo>
                      <a:pt x="17" y="0"/>
                    </a:lnTo>
                    <a:lnTo>
                      <a:pt x="11" y="0"/>
                    </a:lnTo>
                    <a:lnTo>
                      <a:pt x="6" y="0"/>
                    </a:lnTo>
                    <a:lnTo>
                      <a:pt x="0" y="0"/>
                    </a:lnTo>
                    <a:lnTo>
                      <a:pt x="48" y="0"/>
                    </a:lnTo>
                    <a:lnTo>
                      <a:pt x="53" y="0"/>
                    </a:lnTo>
                    <a:lnTo>
                      <a:pt x="59" y="0"/>
                    </a:lnTo>
                    <a:lnTo>
                      <a:pt x="64" y="0"/>
                    </a:lnTo>
                    <a:lnTo>
                      <a:pt x="68" y="0"/>
                    </a:lnTo>
                    <a:lnTo>
                      <a:pt x="73" y="0"/>
                    </a:lnTo>
                    <a:lnTo>
                      <a:pt x="79" y="0"/>
                    </a:lnTo>
                    <a:lnTo>
                      <a:pt x="84" y="0"/>
                    </a:lnTo>
                    <a:lnTo>
                      <a:pt x="90" y="0"/>
                    </a:lnTo>
                    <a:lnTo>
                      <a:pt x="42"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06" name="Freeform 621"/>
              <p:cNvSpPr>
                <a:spLocks/>
              </p:cNvSpPr>
              <p:nvPr/>
            </p:nvSpPr>
            <p:spPr bwMode="auto">
              <a:xfrm>
                <a:off x="4560" y="2102"/>
                <a:ext cx="14" cy="9"/>
              </a:xfrm>
              <a:custGeom>
                <a:avLst/>
                <a:gdLst>
                  <a:gd name="T0" fmla="*/ 0 w 42"/>
                  <a:gd name="T1" fmla="*/ 0 h 27"/>
                  <a:gd name="T2" fmla="*/ 0 w 42"/>
                  <a:gd name="T3" fmla="*/ 0 h 27"/>
                  <a:gd name="T4" fmla="*/ 0 w 42"/>
                  <a:gd name="T5" fmla="*/ 0 h 27"/>
                  <a:gd name="T6" fmla="*/ 0 w 42"/>
                  <a:gd name="T7" fmla="*/ 0 h 27"/>
                  <a:gd name="T8" fmla="*/ 0 w 42"/>
                  <a:gd name="T9" fmla="*/ 0 h 27"/>
                  <a:gd name="T10" fmla="*/ 0 w 42"/>
                  <a:gd name="T11" fmla="*/ 0 h 27"/>
                  <a:gd name="T12" fmla="*/ 0 w 42"/>
                  <a:gd name="T13" fmla="*/ 0 h 27"/>
                  <a:gd name="T14" fmla="*/ 0 w 42"/>
                  <a:gd name="T15" fmla="*/ 0 h 27"/>
                  <a:gd name="T16" fmla="*/ 0 w 42"/>
                  <a:gd name="T17" fmla="*/ 0 h 27"/>
                  <a:gd name="T18" fmla="*/ 0 w 42"/>
                  <a:gd name="T19" fmla="*/ 0 h 27"/>
                  <a:gd name="T20" fmla="*/ 0 w 42"/>
                  <a:gd name="T21" fmla="*/ 0 h 27"/>
                  <a:gd name="T22" fmla="*/ 0 w 42"/>
                  <a:gd name="T23" fmla="*/ 0 h 27"/>
                  <a:gd name="T24" fmla="*/ 0 w 42"/>
                  <a:gd name="T25" fmla="*/ 0 h 27"/>
                  <a:gd name="T26" fmla="*/ 0 w 42"/>
                  <a:gd name="T27" fmla="*/ 0 h 27"/>
                  <a:gd name="T28" fmla="*/ 0 w 42"/>
                  <a:gd name="T29" fmla="*/ 0 h 27"/>
                  <a:gd name="T30" fmla="*/ 0 w 42"/>
                  <a:gd name="T31" fmla="*/ 0 h 27"/>
                  <a:gd name="T32" fmla="*/ 0 w 42"/>
                  <a:gd name="T33" fmla="*/ 0 h 27"/>
                  <a:gd name="T34" fmla="*/ 0 w 42"/>
                  <a:gd name="T35" fmla="*/ 0 h 27"/>
                  <a:gd name="T36" fmla="*/ 0 w 42"/>
                  <a:gd name="T37" fmla="*/ 0 h 27"/>
                  <a:gd name="T38" fmla="*/ 0 w 42"/>
                  <a:gd name="T39" fmla="*/ 0 h 27"/>
                  <a:gd name="T40" fmla="*/ 0 w 42"/>
                  <a:gd name="T41" fmla="*/ 0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27"/>
                  <a:gd name="T65" fmla="*/ 42 w 42"/>
                  <a:gd name="T66" fmla="*/ 27 h 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27">
                    <a:moveTo>
                      <a:pt x="0" y="2"/>
                    </a:moveTo>
                    <a:lnTo>
                      <a:pt x="0" y="27"/>
                    </a:lnTo>
                    <a:lnTo>
                      <a:pt x="6" y="27"/>
                    </a:lnTo>
                    <a:lnTo>
                      <a:pt x="11" y="27"/>
                    </a:lnTo>
                    <a:lnTo>
                      <a:pt x="17" y="27"/>
                    </a:lnTo>
                    <a:lnTo>
                      <a:pt x="22" y="27"/>
                    </a:lnTo>
                    <a:lnTo>
                      <a:pt x="26" y="27"/>
                    </a:lnTo>
                    <a:lnTo>
                      <a:pt x="33" y="27"/>
                    </a:lnTo>
                    <a:lnTo>
                      <a:pt x="37" y="27"/>
                    </a:lnTo>
                    <a:lnTo>
                      <a:pt x="42" y="27"/>
                    </a:lnTo>
                    <a:lnTo>
                      <a:pt x="42" y="0"/>
                    </a:lnTo>
                    <a:lnTo>
                      <a:pt x="37" y="0"/>
                    </a:lnTo>
                    <a:lnTo>
                      <a:pt x="33" y="0"/>
                    </a:lnTo>
                    <a:lnTo>
                      <a:pt x="26" y="0"/>
                    </a:lnTo>
                    <a:lnTo>
                      <a:pt x="22" y="0"/>
                    </a:lnTo>
                    <a:lnTo>
                      <a:pt x="17" y="0"/>
                    </a:lnTo>
                    <a:lnTo>
                      <a:pt x="11" y="0"/>
                    </a:lnTo>
                    <a:lnTo>
                      <a:pt x="4" y="2"/>
                    </a:lnTo>
                    <a:lnTo>
                      <a:pt x="0" y="2"/>
                    </a:lnTo>
                    <a:lnTo>
                      <a:pt x="0" y="27"/>
                    </a:lnTo>
                    <a:lnTo>
                      <a:pt x="0" y="2"/>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07" name="Freeform 622"/>
              <p:cNvSpPr>
                <a:spLocks/>
              </p:cNvSpPr>
              <p:nvPr/>
            </p:nvSpPr>
            <p:spPr bwMode="auto">
              <a:xfrm>
                <a:off x="4560" y="2102"/>
                <a:ext cx="16" cy="9"/>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60000 65536"/>
                  <a:gd name="T15" fmla="*/ 0 60000 65536"/>
                  <a:gd name="T16" fmla="*/ 0 60000 65536"/>
                  <a:gd name="T17" fmla="*/ 0 60000 65536"/>
                  <a:gd name="T18" fmla="*/ 0 60000 65536"/>
                  <a:gd name="T19" fmla="*/ 0 60000 65536"/>
                  <a:gd name="T20" fmla="*/ 0 60000 65536"/>
                  <a:gd name="T21" fmla="*/ 0 w 48"/>
                  <a:gd name="T22" fmla="*/ 0 h 25"/>
                  <a:gd name="T23" fmla="*/ 48 w 48"/>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5">
                    <a:moveTo>
                      <a:pt x="46" y="0"/>
                    </a:moveTo>
                    <a:lnTo>
                      <a:pt x="48" y="0"/>
                    </a:lnTo>
                    <a:lnTo>
                      <a:pt x="0" y="0"/>
                    </a:lnTo>
                    <a:lnTo>
                      <a:pt x="0" y="25"/>
                    </a:lnTo>
                    <a:lnTo>
                      <a:pt x="48" y="25"/>
                    </a:lnTo>
                    <a:lnTo>
                      <a:pt x="46"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08" name="Freeform 623"/>
              <p:cNvSpPr>
                <a:spLocks/>
              </p:cNvSpPr>
              <p:nvPr/>
            </p:nvSpPr>
            <p:spPr bwMode="auto">
              <a:xfrm>
                <a:off x="4575" y="2102"/>
                <a:ext cx="15" cy="9"/>
              </a:xfrm>
              <a:custGeom>
                <a:avLst/>
                <a:gdLst>
                  <a:gd name="T0" fmla="*/ 0 w 44"/>
                  <a:gd name="T1" fmla="*/ 0 h 27"/>
                  <a:gd name="T2" fmla="*/ 0 w 44"/>
                  <a:gd name="T3" fmla="*/ 0 h 27"/>
                  <a:gd name="T4" fmla="*/ 0 w 44"/>
                  <a:gd name="T5" fmla="*/ 0 h 27"/>
                  <a:gd name="T6" fmla="*/ 0 w 44"/>
                  <a:gd name="T7" fmla="*/ 0 h 27"/>
                  <a:gd name="T8" fmla="*/ 0 w 44"/>
                  <a:gd name="T9" fmla="*/ 0 h 27"/>
                  <a:gd name="T10" fmla="*/ 0 w 44"/>
                  <a:gd name="T11" fmla="*/ 0 h 27"/>
                  <a:gd name="T12" fmla="*/ 0 w 44"/>
                  <a:gd name="T13" fmla="*/ 0 h 27"/>
                  <a:gd name="T14" fmla="*/ 0 w 44"/>
                  <a:gd name="T15" fmla="*/ 0 h 27"/>
                  <a:gd name="T16" fmla="*/ 0 w 44"/>
                  <a:gd name="T17" fmla="*/ 0 h 27"/>
                  <a:gd name="T18" fmla="*/ 0 w 44"/>
                  <a:gd name="T19" fmla="*/ 0 h 27"/>
                  <a:gd name="T20" fmla="*/ 0 w 44"/>
                  <a:gd name="T21" fmla="*/ 0 h 27"/>
                  <a:gd name="T22" fmla="*/ 0 w 44"/>
                  <a:gd name="T23" fmla="*/ 0 h 27"/>
                  <a:gd name="T24" fmla="*/ 0 w 44"/>
                  <a:gd name="T25" fmla="*/ 0 h 27"/>
                  <a:gd name="T26" fmla="*/ 0 w 44"/>
                  <a:gd name="T27" fmla="*/ 0 h 27"/>
                  <a:gd name="T28" fmla="*/ 0 w 44"/>
                  <a:gd name="T29" fmla="*/ 0 h 27"/>
                  <a:gd name="T30" fmla="*/ 0 w 44"/>
                  <a:gd name="T31" fmla="*/ 0 h 27"/>
                  <a:gd name="T32" fmla="*/ 0 w 44"/>
                  <a:gd name="T33" fmla="*/ 0 h 27"/>
                  <a:gd name="T34" fmla="*/ 0 w 44"/>
                  <a:gd name="T35" fmla="*/ 0 h 27"/>
                  <a:gd name="T36" fmla="*/ 0 w 44"/>
                  <a:gd name="T37" fmla="*/ 0 h 27"/>
                  <a:gd name="T38" fmla="*/ 0 w 44"/>
                  <a:gd name="T39" fmla="*/ 0 h 27"/>
                  <a:gd name="T40" fmla="*/ 0 w 44"/>
                  <a:gd name="T41" fmla="*/ 0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27"/>
                  <a:gd name="T65" fmla="*/ 44 w 44"/>
                  <a:gd name="T66" fmla="*/ 27 h 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27">
                    <a:moveTo>
                      <a:pt x="44" y="27"/>
                    </a:moveTo>
                    <a:lnTo>
                      <a:pt x="44" y="0"/>
                    </a:lnTo>
                    <a:lnTo>
                      <a:pt x="38" y="0"/>
                    </a:lnTo>
                    <a:lnTo>
                      <a:pt x="33" y="0"/>
                    </a:lnTo>
                    <a:lnTo>
                      <a:pt x="27" y="0"/>
                    </a:lnTo>
                    <a:lnTo>
                      <a:pt x="22" y="0"/>
                    </a:lnTo>
                    <a:lnTo>
                      <a:pt x="18" y="0"/>
                    </a:lnTo>
                    <a:lnTo>
                      <a:pt x="11" y="0"/>
                    </a:lnTo>
                    <a:lnTo>
                      <a:pt x="6" y="2"/>
                    </a:lnTo>
                    <a:lnTo>
                      <a:pt x="0" y="2"/>
                    </a:lnTo>
                    <a:lnTo>
                      <a:pt x="2" y="27"/>
                    </a:lnTo>
                    <a:lnTo>
                      <a:pt x="7" y="27"/>
                    </a:lnTo>
                    <a:lnTo>
                      <a:pt x="13" y="27"/>
                    </a:lnTo>
                    <a:lnTo>
                      <a:pt x="18" y="27"/>
                    </a:lnTo>
                    <a:lnTo>
                      <a:pt x="22" y="27"/>
                    </a:lnTo>
                    <a:lnTo>
                      <a:pt x="27" y="27"/>
                    </a:lnTo>
                    <a:lnTo>
                      <a:pt x="33" y="27"/>
                    </a:lnTo>
                    <a:lnTo>
                      <a:pt x="38" y="27"/>
                    </a:lnTo>
                    <a:lnTo>
                      <a:pt x="44" y="27"/>
                    </a:lnTo>
                    <a:lnTo>
                      <a:pt x="44" y="0"/>
                    </a:lnTo>
                    <a:lnTo>
                      <a:pt x="44"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09" name="Freeform 624"/>
              <p:cNvSpPr>
                <a:spLocks/>
              </p:cNvSpPr>
              <p:nvPr/>
            </p:nvSpPr>
            <p:spPr bwMode="auto">
              <a:xfrm>
                <a:off x="4574" y="2102"/>
                <a:ext cx="16" cy="9"/>
              </a:xfrm>
              <a:custGeom>
                <a:avLst/>
                <a:gdLst>
                  <a:gd name="T0" fmla="*/ 0 w 48"/>
                  <a:gd name="T1" fmla="*/ 0 h 27"/>
                  <a:gd name="T2" fmla="*/ 0 w 48"/>
                  <a:gd name="T3" fmla="*/ 0 h 27"/>
                  <a:gd name="T4" fmla="*/ 0 w 48"/>
                  <a:gd name="T5" fmla="*/ 0 h 27"/>
                  <a:gd name="T6" fmla="*/ 0 w 48"/>
                  <a:gd name="T7" fmla="*/ 0 h 27"/>
                  <a:gd name="T8" fmla="*/ 0 w 48"/>
                  <a:gd name="T9" fmla="*/ 0 h 27"/>
                  <a:gd name="T10" fmla="*/ 0 w 48"/>
                  <a:gd name="T11" fmla="*/ 0 h 27"/>
                  <a:gd name="T12" fmla="*/ 0 w 48"/>
                  <a:gd name="T13" fmla="*/ 0 h 27"/>
                  <a:gd name="T14" fmla="*/ 0 60000 65536"/>
                  <a:gd name="T15" fmla="*/ 0 60000 65536"/>
                  <a:gd name="T16" fmla="*/ 0 60000 65536"/>
                  <a:gd name="T17" fmla="*/ 0 60000 65536"/>
                  <a:gd name="T18" fmla="*/ 0 60000 65536"/>
                  <a:gd name="T19" fmla="*/ 0 60000 65536"/>
                  <a:gd name="T20" fmla="*/ 0 60000 65536"/>
                  <a:gd name="T21" fmla="*/ 0 w 48"/>
                  <a:gd name="T22" fmla="*/ 0 h 27"/>
                  <a:gd name="T23" fmla="*/ 48 w 48"/>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7">
                    <a:moveTo>
                      <a:pt x="0" y="27"/>
                    </a:moveTo>
                    <a:lnTo>
                      <a:pt x="0" y="27"/>
                    </a:lnTo>
                    <a:lnTo>
                      <a:pt x="48" y="27"/>
                    </a:lnTo>
                    <a:lnTo>
                      <a:pt x="48" y="0"/>
                    </a:lnTo>
                    <a:lnTo>
                      <a:pt x="0" y="0"/>
                    </a:lnTo>
                    <a:lnTo>
                      <a:pt x="0"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10" name="Freeform 625"/>
              <p:cNvSpPr>
                <a:spLocks/>
              </p:cNvSpPr>
              <p:nvPr/>
            </p:nvSpPr>
            <p:spPr bwMode="auto">
              <a:xfrm>
                <a:off x="4548" y="2106"/>
                <a:ext cx="28" cy="1"/>
              </a:xfrm>
              <a:custGeom>
                <a:avLst/>
                <a:gdLst>
                  <a:gd name="T0" fmla="*/ 0 w 84"/>
                  <a:gd name="T1" fmla="*/ 0 h 3"/>
                  <a:gd name="T2" fmla="*/ 0 w 84"/>
                  <a:gd name="T3" fmla="*/ 0 h 3"/>
                  <a:gd name="T4" fmla="*/ 0 w 84"/>
                  <a:gd name="T5" fmla="*/ 0 h 3"/>
                  <a:gd name="T6" fmla="*/ 0 w 84"/>
                  <a:gd name="T7" fmla="*/ 0 h 3"/>
                  <a:gd name="T8" fmla="*/ 0 w 84"/>
                  <a:gd name="T9" fmla="*/ 0 h 3"/>
                  <a:gd name="T10" fmla="*/ 0 w 84"/>
                  <a:gd name="T11" fmla="*/ 0 h 3"/>
                  <a:gd name="T12" fmla="*/ 0 w 84"/>
                  <a:gd name="T13" fmla="*/ 0 h 3"/>
                  <a:gd name="T14" fmla="*/ 0 w 84"/>
                  <a:gd name="T15" fmla="*/ 0 h 3"/>
                  <a:gd name="T16" fmla="*/ 0 w 84"/>
                  <a:gd name="T17" fmla="*/ 0 h 3"/>
                  <a:gd name="T18" fmla="*/ 0 w 84"/>
                  <a:gd name="T19" fmla="*/ 0 h 3"/>
                  <a:gd name="T20" fmla="*/ 0 w 84"/>
                  <a:gd name="T21" fmla="*/ 0 h 3"/>
                  <a:gd name="T22" fmla="*/ 0 w 84"/>
                  <a:gd name="T23" fmla="*/ 0 h 3"/>
                  <a:gd name="T24" fmla="*/ 0 w 84"/>
                  <a:gd name="T25" fmla="*/ 0 h 3"/>
                  <a:gd name="T26" fmla="*/ 0 w 84"/>
                  <a:gd name="T27" fmla="*/ 0 h 3"/>
                  <a:gd name="T28" fmla="*/ 0 w 84"/>
                  <a:gd name="T29" fmla="*/ 0 h 3"/>
                  <a:gd name="T30" fmla="*/ 0 w 84"/>
                  <a:gd name="T31" fmla="*/ 0 h 3"/>
                  <a:gd name="T32" fmla="*/ 0 w 84"/>
                  <a:gd name="T33" fmla="*/ 0 h 3"/>
                  <a:gd name="T34" fmla="*/ 0 w 84"/>
                  <a:gd name="T35" fmla="*/ 0 h 3"/>
                  <a:gd name="T36" fmla="*/ 0 w 8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4"/>
                  <a:gd name="T58" fmla="*/ 0 h 3"/>
                  <a:gd name="T59" fmla="*/ 84 w 84"/>
                  <a:gd name="T60" fmla="*/ 3 h 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4" h="3">
                    <a:moveTo>
                      <a:pt x="36" y="0"/>
                    </a:moveTo>
                    <a:lnTo>
                      <a:pt x="31" y="1"/>
                    </a:lnTo>
                    <a:lnTo>
                      <a:pt x="27" y="1"/>
                    </a:lnTo>
                    <a:lnTo>
                      <a:pt x="23" y="1"/>
                    </a:lnTo>
                    <a:lnTo>
                      <a:pt x="17" y="3"/>
                    </a:lnTo>
                    <a:lnTo>
                      <a:pt x="13" y="3"/>
                    </a:lnTo>
                    <a:lnTo>
                      <a:pt x="9" y="3"/>
                    </a:lnTo>
                    <a:lnTo>
                      <a:pt x="4" y="3"/>
                    </a:lnTo>
                    <a:lnTo>
                      <a:pt x="0" y="3"/>
                    </a:lnTo>
                    <a:lnTo>
                      <a:pt x="47" y="3"/>
                    </a:lnTo>
                    <a:lnTo>
                      <a:pt x="51" y="3"/>
                    </a:lnTo>
                    <a:lnTo>
                      <a:pt x="57" y="3"/>
                    </a:lnTo>
                    <a:lnTo>
                      <a:pt x="61" y="3"/>
                    </a:lnTo>
                    <a:lnTo>
                      <a:pt x="65" y="3"/>
                    </a:lnTo>
                    <a:lnTo>
                      <a:pt x="70" y="1"/>
                    </a:lnTo>
                    <a:lnTo>
                      <a:pt x="74" y="1"/>
                    </a:lnTo>
                    <a:lnTo>
                      <a:pt x="78" y="1"/>
                    </a:lnTo>
                    <a:lnTo>
                      <a:pt x="84" y="0"/>
                    </a:lnTo>
                    <a:lnTo>
                      <a:pt x="36"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11" name="Freeform 626"/>
              <p:cNvSpPr>
                <a:spLocks/>
              </p:cNvSpPr>
              <p:nvPr/>
            </p:nvSpPr>
            <p:spPr bwMode="auto">
              <a:xfrm>
                <a:off x="4548" y="2102"/>
                <a:ext cx="13" cy="10"/>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w 38"/>
                  <a:gd name="T23" fmla="*/ 0 h 28"/>
                  <a:gd name="T24" fmla="*/ 0 w 38"/>
                  <a:gd name="T25" fmla="*/ 0 h 28"/>
                  <a:gd name="T26" fmla="*/ 0 w 38"/>
                  <a:gd name="T27" fmla="*/ 0 h 28"/>
                  <a:gd name="T28" fmla="*/ 0 w 38"/>
                  <a:gd name="T29" fmla="*/ 0 h 28"/>
                  <a:gd name="T30" fmla="*/ 0 w 38"/>
                  <a:gd name="T31" fmla="*/ 0 h 28"/>
                  <a:gd name="T32" fmla="*/ 0 w 38"/>
                  <a:gd name="T33" fmla="*/ 0 h 28"/>
                  <a:gd name="T34" fmla="*/ 0 w 38"/>
                  <a:gd name="T35" fmla="*/ 0 h 28"/>
                  <a:gd name="T36" fmla="*/ 0 w 38"/>
                  <a:gd name="T37" fmla="*/ 0 h 28"/>
                  <a:gd name="T38" fmla="*/ 0 w 38"/>
                  <a:gd name="T39" fmla="*/ 0 h 28"/>
                  <a:gd name="T40" fmla="*/ 0 w 38"/>
                  <a:gd name="T41" fmla="*/ 0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28"/>
                  <a:gd name="T65" fmla="*/ 38 w 38"/>
                  <a:gd name="T66" fmla="*/ 28 h 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28">
                    <a:moveTo>
                      <a:pt x="0" y="1"/>
                    </a:moveTo>
                    <a:lnTo>
                      <a:pt x="0" y="28"/>
                    </a:lnTo>
                    <a:lnTo>
                      <a:pt x="4" y="28"/>
                    </a:lnTo>
                    <a:lnTo>
                      <a:pt x="9" y="28"/>
                    </a:lnTo>
                    <a:lnTo>
                      <a:pt x="13" y="27"/>
                    </a:lnTo>
                    <a:lnTo>
                      <a:pt x="19" y="27"/>
                    </a:lnTo>
                    <a:lnTo>
                      <a:pt x="24" y="27"/>
                    </a:lnTo>
                    <a:lnTo>
                      <a:pt x="28" y="27"/>
                    </a:lnTo>
                    <a:lnTo>
                      <a:pt x="34" y="25"/>
                    </a:lnTo>
                    <a:lnTo>
                      <a:pt x="38" y="25"/>
                    </a:lnTo>
                    <a:lnTo>
                      <a:pt x="35" y="0"/>
                    </a:lnTo>
                    <a:lnTo>
                      <a:pt x="29" y="0"/>
                    </a:lnTo>
                    <a:lnTo>
                      <a:pt x="25" y="0"/>
                    </a:lnTo>
                    <a:lnTo>
                      <a:pt x="21" y="1"/>
                    </a:lnTo>
                    <a:lnTo>
                      <a:pt x="17" y="1"/>
                    </a:lnTo>
                    <a:lnTo>
                      <a:pt x="13" y="1"/>
                    </a:lnTo>
                    <a:lnTo>
                      <a:pt x="8" y="1"/>
                    </a:lnTo>
                    <a:lnTo>
                      <a:pt x="4" y="1"/>
                    </a:lnTo>
                    <a:lnTo>
                      <a:pt x="0" y="1"/>
                    </a:lnTo>
                    <a:lnTo>
                      <a:pt x="0" y="28"/>
                    </a:lnTo>
                    <a:lnTo>
                      <a:pt x="0"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12" name="Freeform 627"/>
              <p:cNvSpPr>
                <a:spLocks/>
              </p:cNvSpPr>
              <p:nvPr/>
            </p:nvSpPr>
            <p:spPr bwMode="auto">
              <a:xfrm>
                <a:off x="4548" y="2103"/>
                <a:ext cx="16" cy="9"/>
              </a:xfrm>
              <a:custGeom>
                <a:avLst/>
                <a:gdLst>
                  <a:gd name="T0" fmla="*/ 0 w 47"/>
                  <a:gd name="T1" fmla="*/ 0 h 27"/>
                  <a:gd name="T2" fmla="*/ 0 w 47"/>
                  <a:gd name="T3" fmla="*/ 0 h 27"/>
                  <a:gd name="T4" fmla="*/ 0 w 47"/>
                  <a:gd name="T5" fmla="*/ 0 h 27"/>
                  <a:gd name="T6" fmla="*/ 0 w 47"/>
                  <a:gd name="T7" fmla="*/ 0 h 27"/>
                  <a:gd name="T8" fmla="*/ 0 w 47"/>
                  <a:gd name="T9" fmla="*/ 0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47" y="0"/>
                    </a:moveTo>
                    <a:lnTo>
                      <a:pt x="47" y="0"/>
                    </a:lnTo>
                    <a:lnTo>
                      <a:pt x="0" y="0"/>
                    </a:lnTo>
                    <a:lnTo>
                      <a:pt x="0" y="27"/>
                    </a:lnTo>
                    <a:lnTo>
                      <a:pt x="47" y="27"/>
                    </a:lnTo>
                    <a:lnTo>
                      <a:pt x="47"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13" name="Freeform 628"/>
              <p:cNvSpPr>
                <a:spLocks/>
              </p:cNvSpPr>
              <p:nvPr/>
            </p:nvSpPr>
            <p:spPr bwMode="auto">
              <a:xfrm>
                <a:off x="4564" y="2102"/>
                <a:ext cx="12" cy="10"/>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w 38"/>
                  <a:gd name="T23" fmla="*/ 0 h 28"/>
                  <a:gd name="T24" fmla="*/ 0 w 38"/>
                  <a:gd name="T25" fmla="*/ 0 h 28"/>
                  <a:gd name="T26" fmla="*/ 0 w 38"/>
                  <a:gd name="T27" fmla="*/ 0 h 28"/>
                  <a:gd name="T28" fmla="*/ 0 w 38"/>
                  <a:gd name="T29" fmla="*/ 0 h 28"/>
                  <a:gd name="T30" fmla="*/ 0 w 38"/>
                  <a:gd name="T31" fmla="*/ 0 h 28"/>
                  <a:gd name="T32" fmla="*/ 0 w 38"/>
                  <a:gd name="T33" fmla="*/ 0 h 28"/>
                  <a:gd name="T34" fmla="*/ 0 w 38"/>
                  <a:gd name="T35" fmla="*/ 0 h 28"/>
                  <a:gd name="T36" fmla="*/ 0 w 38"/>
                  <a:gd name="T37" fmla="*/ 0 h 28"/>
                  <a:gd name="T38" fmla="*/ 0 w 38"/>
                  <a:gd name="T39" fmla="*/ 0 h 28"/>
                  <a:gd name="T40" fmla="*/ 0 w 38"/>
                  <a:gd name="T41" fmla="*/ 0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28"/>
                  <a:gd name="T65" fmla="*/ 38 w 38"/>
                  <a:gd name="T66" fmla="*/ 28 h 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28">
                    <a:moveTo>
                      <a:pt x="37" y="25"/>
                    </a:moveTo>
                    <a:lnTo>
                      <a:pt x="34" y="0"/>
                    </a:lnTo>
                    <a:lnTo>
                      <a:pt x="30" y="0"/>
                    </a:lnTo>
                    <a:lnTo>
                      <a:pt x="26" y="0"/>
                    </a:lnTo>
                    <a:lnTo>
                      <a:pt x="22" y="1"/>
                    </a:lnTo>
                    <a:lnTo>
                      <a:pt x="18" y="1"/>
                    </a:lnTo>
                    <a:lnTo>
                      <a:pt x="12" y="1"/>
                    </a:lnTo>
                    <a:lnTo>
                      <a:pt x="8" y="1"/>
                    </a:lnTo>
                    <a:lnTo>
                      <a:pt x="4" y="1"/>
                    </a:lnTo>
                    <a:lnTo>
                      <a:pt x="0" y="1"/>
                    </a:lnTo>
                    <a:lnTo>
                      <a:pt x="0" y="28"/>
                    </a:lnTo>
                    <a:lnTo>
                      <a:pt x="4" y="28"/>
                    </a:lnTo>
                    <a:lnTo>
                      <a:pt x="10" y="28"/>
                    </a:lnTo>
                    <a:lnTo>
                      <a:pt x="14" y="27"/>
                    </a:lnTo>
                    <a:lnTo>
                      <a:pt x="19" y="27"/>
                    </a:lnTo>
                    <a:lnTo>
                      <a:pt x="25" y="27"/>
                    </a:lnTo>
                    <a:lnTo>
                      <a:pt x="29" y="27"/>
                    </a:lnTo>
                    <a:lnTo>
                      <a:pt x="33" y="25"/>
                    </a:lnTo>
                    <a:lnTo>
                      <a:pt x="38" y="25"/>
                    </a:lnTo>
                    <a:lnTo>
                      <a:pt x="37" y="0"/>
                    </a:lnTo>
                    <a:lnTo>
                      <a:pt x="37"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14" name="Freeform 629"/>
              <p:cNvSpPr>
                <a:spLocks/>
              </p:cNvSpPr>
              <p:nvPr/>
            </p:nvSpPr>
            <p:spPr bwMode="auto">
              <a:xfrm>
                <a:off x="4560" y="2102"/>
                <a:ext cx="16" cy="9"/>
              </a:xfrm>
              <a:custGeom>
                <a:avLst/>
                <a:gdLst>
                  <a:gd name="T0" fmla="*/ 0 w 49"/>
                  <a:gd name="T1" fmla="*/ 0 h 25"/>
                  <a:gd name="T2" fmla="*/ 0 w 49"/>
                  <a:gd name="T3" fmla="*/ 0 h 25"/>
                  <a:gd name="T4" fmla="*/ 0 w 49"/>
                  <a:gd name="T5" fmla="*/ 0 h 25"/>
                  <a:gd name="T6" fmla="*/ 0 w 49"/>
                  <a:gd name="T7" fmla="*/ 0 h 25"/>
                  <a:gd name="T8" fmla="*/ 0 w 49"/>
                  <a:gd name="T9" fmla="*/ 0 h 25"/>
                  <a:gd name="T10" fmla="*/ 0 w 49"/>
                  <a:gd name="T11" fmla="*/ 0 h 25"/>
                  <a:gd name="T12" fmla="*/ 0 w 49"/>
                  <a:gd name="T13" fmla="*/ 0 h 25"/>
                  <a:gd name="T14" fmla="*/ 0 60000 65536"/>
                  <a:gd name="T15" fmla="*/ 0 60000 65536"/>
                  <a:gd name="T16" fmla="*/ 0 60000 65536"/>
                  <a:gd name="T17" fmla="*/ 0 60000 65536"/>
                  <a:gd name="T18" fmla="*/ 0 60000 65536"/>
                  <a:gd name="T19" fmla="*/ 0 60000 65536"/>
                  <a:gd name="T20" fmla="*/ 0 60000 65536"/>
                  <a:gd name="T21" fmla="*/ 0 w 49"/>
                  <a:gd name="T22" fmla="*/ 0 h 25"/>
                  <a:gd name="T23" fmla="*/ 49 w 49"/>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25">
                    <a:moveTo>
                      <a:pt x="3" y="25"/>
                    </a:moveTo>
                    <a:lnTo>
                      <a:pt x="1" y="25"/>
                    </a:lnTo>
                    <a:lnTo>
                      <a:pt x="49" y="25"/>
                    </a:lnTo>
                    <a:lnTo>
                      <a:pt x="49" y="0"/>
                    </a:lnTo>
                    <a:lnTo>
                      <a:pt x="1" y="0"/>
                    </a:lnTo>
                    <a:lnTo>
                      <a:pt x="0" y="0"/>
                    </a:lnTo>
                    <a:lnTo>
                      <a:pt x="3"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15" name="Freeform 630"/>
              <p:cNvSpPr>
                <a:spLocks/>
              </p:cNvSpPr>
              <p:nvPr/>
            </p:nvSpPr>
            <p:spPr bwMode="auto">
              <a:xfrm>
                <a:off x="4519" y="2107"/>
                <a:ext cx="29" cy="1"/>
              </a:xfrm>
              <a:custGeom>
                <a:avLst/>
                <a:gdLst>
                  <a:gd name="T0" fmla="*/ 0 w 88"/>
                  <a:gd name="T1" fmla="*/ 0 h 4"/>
                  <a:gd name="T2" fmla="*/ 0 w 88"/>
                  <a:gd name="T3" fmla="*/ 0 h 4"/>
                  <a:gd name="T4" fmla="*/ 0 w 88"/>
                  <a:gd name="T5" fmla="*/ 0 h 4"/>
                  <a:gd name="T6" fmla="*/ 0 w 88"/>
                  <a:gd name="T7" fmla="*/ 0 h 4"/>
                  <a:gd name="T8" fmla="*/ 0 w 88"/>
                  <a:gd name="T9" fmla="*/ 0 h 4"/>
                  <a:gd name="T10" fmla="*/ 0 w 88"/>
                  <a:gd name="T11" fmla="*/ 0 h 4"/>
                  <a:gd name="T12" fmla="*/ 0 w 88"/>
                  <a:gd name="T13" fmla="*/ 0 h 4"/>
                  <a:gd name="T14" fmla="*/ 0 w 88"/>
                  <a:gd name="T15" fmla="*/ 0 h 4"/>
                  <a:gd name="T16" fmla="*/ 0 w 88"/>
                  <a:gd name="T17" fmla="*/ 0 h 4"/>
                  <a:gd name="T18" fmla="*/ 0 w 88"/>
                  <a:gd name="T19" fmla="*/ 0 h 4"/>
                  <a:gd name="T20" fmla="*/ 0 w 88"/>
                  <a:gd name="T21" fmla="*/ 0 h 4"/>
                  <a:gd name="T22" fmla="*/ 0 w 88"/>
                  <a:gd name="T23" fmla="*/ 0 h 4"/>
                  <a:gd name="T24" fmla="*/ 0 w 88"/>
                  <a:gd name="T25" fmla="*/ 0 h 4"/>
                  <a:gd name="T26" fmla="*/ 0 w 88"/>
                  <a:gd name="T27" fmla="*/ 0 h 4"/>
                  <a:gd name="T28" fmla="*/ 0 w 88"/>
                  <a:gd name="T29" fmla="*/ 0 h 4"/>
                  <a:gd name="T30" fmla="*/ 0 w 88"/>
                  <a:gd name="T31" fmla="*/ 0 h 4"/>
                  <a:gd name="T32" fmla="*/ 0 w 88"/>
                  <a:gd name="T33" fmla="*/ 0 h 4"/>
                  <a:gd name="T34" fmla="*/ 0 w 88"/>
                  <a:gd name="T35" fmla="*/ 0 h 4"/>
                  <a:gd name="T36" fmla="*/ 0 w 88"/>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
                  <a:gd name="T59" fmla="*/ 88 w 88"/>
                  <a:gd name="T60" fmla="*/ 4 h 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
                    <a:moveTo>
                      <a:pt x="42" y="0"/>
                    </a:moveTo>
                    <a:lnTo>
                      <a:pt x="36" y="0"/>
                    </a:lnTo>
                    <a:lnTo>
                      <a:pt x="31" y="0"/>
                    </a:lnTo>
                    <a:lnTo>
                      <a:pt x="26" y="2"/>
                    </a:lnTo>
                    <a:lnTo>
                      <a:pt x="20" y="2"/>
                    </a:lnTo>
                    <a:lnTo>
                      <a:pt x="15" y="2"/>
                    </a:lnTo>
                    <a:lnTo>
                      <a:pt x="11" y="3"/>
                    </a:lnTo>
                    <a:lnTo>
                      <a:pt x="5" y="3"/>
                    </a:lnTo>
                    <a:lnTo>
                      <a:pt x="0" y="4"/>
                    </a:lnTo>
                    <a:lnTo>
                      <a:pt x="47" y="4"/>
                    </a:lnTo>
                    <a:lnTo>
                      <a:pt x="53" y="3"/>
                    </a:lnTo>
                    <a:lnTo>
                      <a:pt x="57" y="3"/>
                    </a:lnTo>
                    <a:lnTo>
                      <a:pt x="62" y="2"/>
                    </a:lnTo>
                    <a:lnTo>
                      <a:pt x="68" y="2"/>
                    </a:lnTo>
                    <a:lnTo>
                      <a:pt x="73" y="2"/>
                    </a:lnTo>
                    <a:lnTo>
                      <a:pt x="79" y="0"/>
                    </a:lnTo>
                    <a:lnTo>
                      <a:pt x="83" y="0"/>
                    </a:lnTo>
                    <a:lnTo>
                      <a:pt x="88" y="0"/>
                    </a:lnTo>
                    <a:lnTo>
                      <a:pt x="42"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16" name="Freeform 631"/>
              <p:cNvSpPr>
                <a:spLocks/>
              </p:cNvSpPr>
              <p:nvPr/>
            </p:nvSpPr>
            <p:spPr bwMode="auto">
              <a:xfrm>
                <a:off x="4518" y="2103"/>
                <a:ext cx="15" cy="10"/>
              </a:xfrm>
              <a:custGeom>
                <a:avLst/>
                <a:gdLst>
                  <a:gd name="T0" fmla="*/ 0 w 45"/>
                  <a:gd name="T1" fmla="*/ 0 h 30"/>
                  <a:gd name="T2" fmla="*/ 0 w 45"/>
                  <a:gd name="T3" fmla="*/ 0 h 30"/>
                  <a:gd name="T4" fmla="*/ 0 w 45"/>
                  <a:gd name="T5" fmla="*/ 0 h 30"/>
                  <a:gd name="T6" fmla="*/ 0 w 45"/>
                  <a:gd name="T7" fmla="*/ 0 h 30"/>
                  <a:gd name="T8" fmla="*/ 0 w 45"/>
                  <a:gd name="T9" fmla="*/ 0 h 30"/>
                  <a:gd name="T10" fmla="*/ 0 w 45"/>
                  <a:gd name="T11" fmla="*/ 0 h 30"/>
                  <a:gd name="T12" fmla="*/ 0 w 45"/>
                  <a:gd name="T13" fmla="*/ 0 h 30"/>
                  <a:gd name="T14" fmla="*/ 0 w 45"/>
                  <a:gd name="T15" fmla="*/ 0 h 30"/>
                  <a:gd name="T16" fmla="*/ 0 w 45"/>
                  <a:gd name="T17" fmla="*/ 0 h 30"/>
                  <a:gd name="T18" fmla="*/ 0 w 45"/>
                  <a:gd name="T19" fmla="*/ 0 h 30"/>
                  <a:gd name="T20" fmla="*/ 0 w 45"/>
                  <a:gd name="T21" fmla="*/ 0 h 30"/>
                  <a:gd name="T22" fmla="*/ 0 w 45"/>
                  <a:gd name="T23" fmla="*/ 0 h 30"/>
                  <a:gd name="T24" fmla="*/ 0 w 45"/>
                  <a:gd name="T25" fmla="*/ 0 h 30"/>
                  <a:gd name="T26" fmla="*/ 0 w 45"/>
                  <a:gd name="T27" fmla="*/ 0 h 30"/>
                  <a:gd name="T28" fmla="*/ 0 w 45"/>
                  <a:gd name="T29" fmla="*/ 0 h 30"/>
                  <a:gd name="T30" fmla="*/ 0 w 45"/>
                  <a:gd name="T31" fmla="*/ 0 h 30"/>
                  <a:gd name="T32" fmla="*/ 0 w 45"/>
                  <a:gd name="T33" fmla="*/ 0 h 30"/>
                  <a:gd name="T34" fmla="*/ 0 w 45"/>
                  <a:gd name="T35" fmla="*/ 0 h 30"/>
                  <a:gd name="T36" fmla="*/ 0 w 45"/>
                  <a:gd name="T37" fmla="*/ 0 h 30"/>
                  <a:gd name="T38" fmla="*/ 0 w 45"/>
                  <a:gd name="T39" fmla="*/ 0 h 30"/>
                  <a:gd name="T40" fmla="*/ 0 w 45"/>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
                  <a:gd name="T64" fmla="*/ 0 h 30"/>
                  <a:gd name="T65" fmla="*/ 45 w 45"/>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 h="30">
                    <a:moveTo>
                      <a:pt x="3" y="3"/>
                    </a:moveTo>
                    <a:lnTo>
                      <a:pt x="6" y="30"/>
                    </a:lnTo>
                    <a:lnTo>
                      <a:pt x="10" y="28"/>
                    </a:lnTo>
                    <a:lnTo>
                      <a:pt x="15" y="27"/>
                    </a:lnTo>
                    <a:lnTo>
                      <a:pt x="19" y="27"/>
                    </a:lnTo>
                    <a:lnTo>
                      <a:pt x="25" y="27"/>
                    </a:lnTo>
                    <a:lnTo>
                      <a:pt x="30" y="26"/>
                    </a:lnTo>
                    <a:lnTo>
                      <a:pt x="34" y="26"/>
                    </a:lnTo>
                    <a:lnTo>
                      <a:pt x="39" y="26"/>
                    </a:lnTo>
                    <a:lnTo>
                      <a:pt x="45" y="26"/>
                    </a:lnTo>
                    <a:lnTo>
                      <a:pt x="45" y="0"/>
                    </a:lnTo>
                    <a:lnTo>
                      <a:pt x="39" y="0"/>
                    </a:lnTo>
                    <a:lnTo>
                      <a:pt x="34" y="0"/>
                    </a:lnTo>
                    <a:lnTo>
                      <a:pt x="27" y="0"/>
                    </a:lnTo>
                    <a:lnTo>
                      <a:pt x="22" y="0"/>
                    </a:lnTo>
                    <a:lnTo>
                      <a:pt x="16" y="1"/>
                    </a:lnTo>
                    <a:lnTo>
                      <a:pt x="12" y="1"/>
                    </a:lnTo>
                    <a:lnTo>
                      <a:pt x="6" y="1"/>
                    </a:lnTo>
                    <a:lnTo>
                      <a:pt x="0" y="3"/>
                    </a:lnTo>
                    <a:lnTo>
                      <a:pt x="3" y="30"/>
                    </a:lnTo>
                    <a:lnTo>
                      <a:pt x="3" y="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17" name="Freeform 632"/>
              <p:cNvSpPr>
                <a:spLocks/>
              </p:cNvSpPr>
              <p:nvPr/>
            </p:nvSpPr>
            <p:spPr bwMode="auto">
              <a:xfrm>
                <a:off x="4519" y="2104"/>
                <a:ext cx="16" cy="9"/>
              </a:xfrm>
              <a:custGeom>
                <a:avLst/>
                <a:gdLst>
                  <a:gd name="T0" fmla="*/ 0 w 49"/>
                  <a:gd name="T1" fmla="*/ 0 h 27"/>
                  <a:gd name="T2" fmla="*/ 0 w 49"/>
                  <a:gd name="T3" fmla="*/ 0 h 27"/>
                  <a:gd name="T4" fmla="*/ 0 w 49"/>
                  <a:gd name="T5" fmla="*/ 0 h 27"/>
                  <a:gd name="T6" fmla="*/ 0 w 49"/>
                  <a:gd name="T7" fmla="*/ 0 h 27"/>
                  <a:gd name="T8" fmla="*/ 0 w 49"/>
                  <a:gd name="T9" fmla="*/ 0 h 27"/>
                  <a:gd name="T10" fmla="*/ 0 w 49"/>
                  <a:gd name="T11" fmla="*/ 0 h 27"/>
                  <a:gd name="T12" fmla="*/ 0 w 49"/>
                  <a:gd name="T13" fmla="*/ 0 h 27"/>
                  <a:gd name="T14" fmla="*/ 0 60000 65536"/>
                  <a:gd name="T15" fmla="*/ 0 60000 65536"/>
                  <a:gd name="T16" fmla="*/ 0 60000 65536"/>
                  <a:gd name="T17" fmla="*/ 0 60000 65536"/>
                  <a:gd name="T18" fmla="*/ 0 60000 65536"/>
                  <a:gd name="T19" fmla="*/ 0 60000 65536"/>
                  <a:gd name="T20" fmla="*/ 0 60000 65536"/>
                  <a:gd name="T21" fmla="*/ 0 w 49"/>
                  <a:gd name="T22" fmla="*/ 0 h 27"/>
                  <a:gd name="T23" fmla="*/ 49 w 49"/>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27">
                    <a:moveTo>
                      <a:pt x="45" y="0"/>
                    </a:moveTo>
                    <a:lnTo>
                      <a:pt x="47" y="0"/>
                    </a:lnTo>
                    <a:lnTo>
                      <a:pt x="0" y="0"/>
                    </a:lnTo>
                    <a:lnTo>
                      <a:pt x="0" y="27"/>
                    </a:lnTo>
                    <a:lnTo>
                      <a:pt x="47" y="27"/>
                    </a:lnTo>
                    <a:lnTo>
                      <a:pt x="49" y="27"/>
                    </a:lnTo>
                    <a:lnTo>
                      <a:pt x="4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18" name="Freeform 633"/>
              <p:cNvSpPr>
                <a:spLocks/>
              </p:cNvSpPr>
              <p:nvPr/>
            </p:nvSpPr>
            <p:spPr bwMode="auto">
              <a:xfrm>
                <a:off x="4534" y="2103"/>
                <a:ext cx="14" cy="10"/>
              </a:xfrm>
              <a:custGeom>
                <a:avLst/>
                <a:gdLst>
                  <a:gd name="T0" fmla="*/ 0 w 43"/>
                  <a:gd name="T1" fmla="*/ 0 h 30"/>
                  <a:gd name="T2" fmla="*/ 0 w 43"/>
                  <a:gd name="T3" fmla="*/ 0 h 30"/>
                  <a:gd name="T4" fmla="*/ 0 w 43"/>
                  <a:gd name="T5" fmla="*/ 0 h 30"/>
                  <a:gd name="T6" fmla="*/ 0 w 43"/>
                  <a:gd name="T7" fmla="*/ 0 h 30"/>
                  <a:gd name="T8" fmla="*/ 0 w 43"/>
                  <a:gd name="T9" fmla="*/ 0 h 30"/>
                  <a:gd name="T10" fmla="*/ 0 w 43"/>
                  <a:gd name="T11" fmla="*/ 0 h 30"/>
                  <a:gd name="T12" fmla="*/ 0 w 43"/>
                  <a:gd name="T13" fmla="*/ 0 h 30"/>
                  <a:gd name="T14" fmla="*/ 0 w 43"/>
                  <a:gd name="T15" fmla="*/ 0 h 30"/>
                  <a:gd name="T16" fmla="*/ 0 w 43"/>
                  <a:gd name="T17" fmla="*/ 0 h 30"/>
                  <a:gd name="T18" fmla="*/ 0 w 43"/>
                  <a:gd name="T19" fmla="*/ 0 h 30"/>
                  <a:gd name="T20" fmla="*/ 0 w 43"/>
                  <a:gd name="T21" fmla="*/ 0 h 30"/>
                  <a:gd name="T22" fmla="*/ 0 w 43"/>
                  <a:gd name="T23" fmla="*/ 0 h 30"/>
                  <a:gd name="T24" fmla="*/ 0 w 43"/>
                  <a:gd name="T25" fmla="*/ 0 h 30"/>
                  <a:gd name="T26" fmla="*/ 0 w 43"/>
                  <a:gd name="T27" fmla="*/ 0 h 30"/>
                  <a:gd name="T28" fmla="*/ 0 w 43"/>
                  <a:gd name="T29" fmla="*/ 0 h 30"/>
                  <a:gd name="T30" fmla="*/ 0 w 43"/>
                  <a:gd name="T31" fmla="*/ 0 h 30"/>
                  <a:gd name="T32" fmla="*/ 0 w 43"/>
                  <a:gd name="T33" fmla="*/ 0 h 30"/>
                  <a:gd name="T34" fmla="*/ 0 w 43"/>
                  <a:gd name="T35" fmla="*/ 0 h 30"/>
                  <a:gd name="T36" fmla="*/ 0 w 43"/>
                  <a:gd name="T37" fmla="*/ 0 h 30"/>
                  <a:gd name="T38" fmla="*/ 0 w 43"/>
                  <a:gd name="T39" fmla="*/ 0 h 30"/>
                  <a:gd name="T40" fmla="*/ 0 w 43"/>
                  <a:gd name="T41" fmla="*/ 0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3"/>
                  <a:gd name="T64" fmla="*/ 0 h 30"/>
                  <a:gd name="T65" fmla="*/ 43 w 43"/>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3" h="30">
                    <a:moveTo>
                      <a:pt x="43" y="26"/>
                    </a:moveTo>
                    <a:lnTo>
                      <a:pt x="43" y="0"/>
                    </a:lnTo>
                    <a:lnTo>
                      <a:pt x="38" y="0"/>
                    </a:lnTo>
                    <a:lnTo>
                      <a:pt x="32" y="0"/>
                    </a:lnTo>
                    <a:lnTo>
                      <a:pt x="27" y="0"/>
                    </a:lnTo>
                    <a:lnTo>
                      <a:pt x="21" y="0"/>
                    </a:lnTo>
                    <a:lnTo>
                      <a:pt x="16" y="1"/>
                    </a:lnTo>
                    <a:lnTo>
                      <a:pt x="10" y="1"/>
                    </a:lnTo>
                    <a:lnTo>
                      <a:pt x="5" y="1"/>
                    </a:lnTo>
                    <a:lnTo>
                      <a:pt x="0" y="3"/>
                    </a:lnTo>
                    <a:lnTo>
                      <a:pt x="4" y="30"/>
                    </a:lnTo>
                    <a:lnTo>
                      <a:pt x="9" y="28"/>
                    </a:lnTo>
                    <a:lnTo>
                      <a:pt x="13" y="27"/>
                    </a:lnTo>
                    <a:lnTo>
                      <a:pt x="19" y="27"/>
                    </a:lnTo>
                    <a:lnTo>
                      <a:pt x="24" y="27"/>
                    </a:lnTo>
                    <a:lnTo>
                      <a:pt x="29" y="26"/>
                    </a:lnTo>
                    <a:lnTo>
                      <a:pt x="34" y="26"/>
                    </a:lnTo>
                    <a:lnTo>
                      <a:pt x="38" y="26"/>
                    </a:lnTo>
                    <a:lnTo>
                      <a:pt x="43" y="26"/>
                    </a:lnTo>
                    <a:lnTo>
                      <a:pt x="43" y="0"/>
                    </a:lnTo>
                    <a:lnTo>
                      <a:pt x="43"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19" name="Freeform 634"/>
              <p:cNvSpPr>
                <a:spLocks/>
              </p:cNvSpPr>
              <p:nvPr/>
            </p:nvSpPr>
            <p:spPr bwMode="auto">
              <a:xfrm>
                <a:off x="4533" y="2103"/>
                <a:ext cx="15" cy="8"/>
              </a:xfrm>
              <a:custGeom>
                <a:avLst/>
                <a:gdLst>
                  <a:gd name="T0" fmla="*/ 0 w 46"/>
                  <a:gd name="T1" fmla="*/ 0 h 26"/>
                  <a:gd name="T2" fmla="*/ 0 w 46"/>
                  <a:gd name="T3" fmla="*/ 0 h 26"/>
                  <a:gd name="T4" fmla="*/ 0 w 46"/>
                  <a:gd name="T5" fmla="*/ 0 h 26"/>
                  <a:gd name="T6" fmla="*/ 0 w 46"/>
                  <a:gd name="T7" fmla="*/ 0 h 26"/>
                  <a:gd name="T8" fmla="*/ 0 w 46"/>
                  <a:gd name="T9" fmla="*/ 0 h 26"/>
                  <a:gd name="T10" fmla="*/ 0 w 46"/>
                  <a:gd name="T11" fmla="*/ 0 h 26"/>
                  <a:gd name="T12" fmla="*/ 0 w 46"/>
                  <a:gd name="T13" fmla="*/ 0 h 26"/>
                  <a:gd name="T14" fmla="*/ 0 60000 65536"/>
                  <a:gd name="T15" fmla="*/ 0 60000 65536"/>
                  <a:gd name="T16" fmla="*/ 0 60000 65536"/>
                  <a:gd name="T17" fmla="*/ 0 60000 65536"/>
                  <a:gd name="T18" fmla="*/ 0 60000 65536"/>
                  <a:gd name="T19" fmla="*/ 0 60000 65536"/>
                  <a:gd name="T20" fmla="*/ 0 60000 65536"/>
                  <a:gd name="T21" fmla="*/ 0 w 46"/>
                  <a:gd name="T22" fmla="*/ 0 h 26"/>
                  <a:gd name="T23" fmla="*/ 46 w 46"/>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26">
                    <a:moveTo>
                      <a:pt x="0" y="26"/>
                    </a:moveTo>
                    <a:lnTo>
                      <a:pt x="0" y="26"/>
                    </a:lnTo>
                    <a:lnTo>
                      <a:pt x="46" y="26"/>
                    </a:lnTo>
                    <a:lnTo>
                      <a:pt x="46" y="0"/>
                    </a:lnTo>
                    <a:lnTo>
                      <a:pt x="0" y="0"/>
                    </a:lnTo>
                    <a:lnTo>
                      <a:pt x="0"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20" name="Freeform 635"/>
              <p:cNvSpPr>
                <a:spLocks/>
              </p:cNvSpPr>
              <p:nvPr/>
            </p:nvSpPr>
            <p:spPr bwMode="auto">
              <a:xfrm>
                <a:off x="4481" y="2108"/>
                <a:ext cx="54" cy="48"/>
              </a:xfrm>
              <a:custGeom>
                <a:avLst/>
                <a:gdLst>
                  <a:gd name="T0" fmla="*/ 0 w 162"/>
                  <a:gd name="T1" fmla="*/ 0 h 145"/>
                  <a:gd name="T2" fmla="*/ 0 w 162"/>
                  <a:gd name="T3" fmla="*/ 0 h 145"/>
                  <a:gd name="T4" fmla="*/ 0 w 162"/>
                  <a:gd name="T5" fmla="*/ 0 h 145"/>
                  <a:gd name="T6" fmla="*/ 0 w 162"/>
                  <a:gd name="T7" fmla="*/ 0 h 145"/>
                  <a:gd name="T8" fmla="*/ 0 w 162"/>
                  <a:gd name="T9" fmla="*/ 0 h 145"/>
                  <a:gd name="T10" fmla="*/ 0 w 162"/>
                  <a:gd name="T11" fmla="*/ 0 h 145"/>
                  <a:gd name="T12" fmla="*/ 0 w 162"/>
                  <a:gd name="T13" fmla="*/ 0 h 145"/>
                  <a:gd name="T14" fmla="*/ 0 w 162"/>
                  <a:gd name="T15" fmla="*/ 0 h 145"/>
                  <a:gd name="T16" fmla="*/ 0 w 162"/>
                  <a:gd name="T17" fmla="*/ 0 h 145"/>
                  <a:gd name="T18" fmla="*/ 0 w 162"/>
                  <a:gd name="T19" fmla="*/ 0 h 145"/>
                  <a:gd name="T20" fmla="*/ 0 w 162"/>
                  <a:gd name="T21" fmla="*/ 0 h 145"/>
                  <a:gd name="T22" fmla="*/ 0 w 162"/>
                  <a:gd name="T23" fmla="*/ 0 h 145"/>
                  <a:gd name="T24" fmla="*/ 0 w 162"/>
                  <a:gd name="T25" fmla="*/ 0 h 145"/>
                  <a:gd name="T26" fmla="*/ 0 w 162"/>
                  <a:gd name="T27" fmla="*/ 0 h 145"/>
                  <a:gd name="T28" fmla="*/ 0 w 162"/>
                  <a:gd name="T29" fmla="*/ 0 h 145"/>
                  <a:gd name="T30" fmla="*/ 0 w 162"/>
                  <a:gd name="T31" fmla="*/ 0 h 145"/>
                  <a:gd name="T32" fmla="*/ 0 w 162"/>
                  <a:gd name="T33" fmla="*/ 0 h 145"/>
                  <a:gd name="T34" fmla="*/ 0 w 162"/>
                  <a:gd name="T35" fmla="*/ 0 h 145"/>
                  <a:gd name="T36" fmla="*/ 0 w 162"/>
                  <a:gd name="T37" fmla="*/ 0 h 145"/>
                  <a:gd name="T38" fmla="*/ 0 w 162"/>
                  <a:gd name="T39" fmla="*/ 0 h 145"/>
                  <a:gd name="T40" fmla="*/ 0 w 162"/>
                  <a:gd name="T41" fmla="*/ 0 h 145"/>
                  <a:gd name="T42" fmla="*/ 0 w 162"/>
                  <a:gd name="T43" fmla="*/ 0 h 145"/>
                  <a:gd name="T44" fmla="*/ 0 w 162"/>
                  <a:gd name="T45" fmla="*/ 0 h 145"/>
                  <a:gd name="T46" fmla="*/ 0 w 162"/>
                  <a:gd name="T47" fmla="*/ 0 h 145"/>
                  <a:gd name="T48" fmla="*/ 0 w 162"/>
                  <a:gd name="T49" fmla="*/ 0 h 145"/>
                  <a:gd name="T50" fmla="*/ 0 w 162"/>
                  <a:gd name="T51" fmla="*/ 0 h 145"/>
                  <a:gd name="T52" fmla="*/ 0 w 162"/>
                  <a:gd name="T53" fmla="*/ 0 h 145"/>
                  <a:gd name="T54" fmla="*/ 0 w 162"/>
                  <a:gd name="T55" fmla="*/ 0 h 145"/>
                  <a:gd name="T56" fmla="*/ 0 w 162"/>
                  <a:gd name="T57" fmla="*/ 0 h 145"/>
                  <a:gd name="T58" fmla="*/ 0 w 162"/>
                  <a:gd name="T59" fmla="*/ 0 h 145"/>
                  <a:gd name="T60" fmla="*/ 0 w 162"/>
                  <a:gd name="T61" fmla="*/ 0 h 145"/>
                  <a:gd name="T62" fmla="*/ 0 w 162"/>
                  <a:gd name="T63" fmla="*/ 0 h 145"/>
                  <a:gd name="T64" fmla="*/ 0 w 162"/>
                  <a:gd name="T65" fmla="*/ 0 h 145"/>
                  <a:gd name="T66" fmla="*/ 0 w 162"/>
                  <a:gd name="T67" fmla="*/ 0 h 145"/>
                  <a:gd name="T68" fmla="*/ 0 w 162"/>
                  <a:gd name="T69" fmla="*/ 0 h 1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
                  <a:gd name="T106" fmla="*/ 0 h 145"/>
                  <a:gd name="T107" fmla="*/ 162 w 162"/>
                  <a:gd name="T108" fmla="*/ 145 h 14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 h="145">
                    <a:moveTo>
                      <a:pt x="115" y="0"/>
                    </a:moveTo>
                    <a:lnTo>
                      <a:pt x="109" y="10"/>
                    </a:lnTo>
                    <a:lnTo>
                      <a:pt x="105" y="21"/>
                    </a:lnTo>
                    <a:lnTo>
                      <a:pt x="100" y="31"/>
                    </a:lnTo>
                    <a:lnTo>
                      <a:pt x="95" y="41"/>
                    </a:lnTo>
                    <a:lnTo>
                      <a:pt x="89" y="52"/>
                    </a:lnTo>
                    <a:lnTo>
                      <a:pt x="84" y="63"/>
                    </a:lnTo>
                    <a:lnTo>
                      <a:pt x="78" y="72"/>
                    </a:lnTo>
                    <a:lnTo>
                      <a:pt x="71" y="81"/>
                    </a:lnTo>
                    <a:lnTo>
                      <a:pt x="65" y="91"/>
                    </a:lnTo>
                    <a:lnTo>
                      <a:pt x="58" y="100"/>
                    </a:lnTo>
                    <a:lnTo>
                      <a:pt x="50" y="109"/>
                    </a:lnTo>
                    <a:lnTo>
                      <a:pt x="42" y="117"/>
                    </a:lnTo>
                    <a:lnTo>
                      <a:pt x="32" y="125"/>
                    </a:lnTo>
                    <a:lnTo>
                      <a:pt x="23" y="132"/>
                    </a:lnTo>
                    <a:lnTo>
                      <a:pt x="12" y="138"/>
                    </a:lnTo>
                    <a:lnTo>
                      <a:pt x="0" y="145"/>
                    </a:lnTo>
                    <a:lnTo>
                      <a:pt x="47" y="145"/>
                    </a:lnTo>
                    <a:lnTo>
                      <a:pt x="59" y="138"/>
                    </a:lnTo>
                    <a:lnTo>
                      <a:pt x="70" y="132"/>
                    </a:lnTo>
                    <a:lnTo>
                      <a:pt x="80" y="125"/>
                    </a:lnTo>
                    <a:lnTo>
                      <a:pt x="89" y="117"/>
                    </a:lnTo>
                    <a:lnTo>
                      <a:pt x="97" y="109"/>
                    </a:lnTo>
                    <a:lnTo>
                      <a:pt x="105" y="100"/>
                    </a:lnTo>
                    <a:lnTo>
                      <a:pt x="112" y="91"/>
                    </a:lnTo>
                    <a:lnTo>
                      <a:pt x="119" y="81"/>
                    </a:lnTo>
                    <a:lnTo>
                      <a:pt x="126" y="72"/>
                    </a:lnTo>
                    <a:lnTo>
                      <a:pt x="131" y="63"/>
                    </a:lnTo>
                    <a:lnTo>
                      <a:pt x="137" y="52"/>
                    </a:lnTo>
                    <a:lnTo>
                      <a:pt x="142" y="41"/>
                    </a:lnTo>
                    <a:lnTo>
                      <a:pt x="147" y="31"/>
                    </a:lnTo>
                    <a:lnTo>
                      <a:pt x="151" y="21"/>
                    </a:lnTo>
                    <a:lnTo>
                      <a:pt x="157" y="10"/>
                    </a:lnTo>
                    <a:lnTo>
                      <a:pt x="162" y="0"/>
                    </a:lnTo>
                    <a:lnTo>
                      <a:pt x="11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21" name="Freeform 636"/>
              <p:cNvSpPr>
                <a:spLocks/>
              </p:cNvSpPr>
              <p:nvPr/>
            </p:nvSpPr>
            <p:spPr bwMode="auto">
              <a:xfrm>
                <a:off x="4479" y="2106"/>
                <a:ext cx="44" cy="54"/>
              </a:xfrm>
              <a:custGeom>
                <a:avLst/>
                <a:gdLst>
                  <a:gd name="T0" fmla="*/ 0 w 133"/>
                  <a:gd name="T1" fmla="*/ 0 h 162"/>
                  <a:gd name="T2" fmla="*/ 0 w 133"/>
                  <a:gd name="T3" fmla="*/ 0 h 162"/>
                  <a:gd name="T4" fmla="*/ 0 w 133"/>
                  <a:gd name="T5" fmla="*/ 0 h 162"/>
                  <a:gd name="T6" fmla="*/ 0 w 133"/>
                  <a:gd name="T7" fmla="*/ 0 h 162"/>
                  <a:gd name="T8" fmla="*/ 0 w 133"/>
                  <a:gd name="T9" fmla="*/ 0 h 162"/>
                  <a:gd name="T10" fmla="*/ 0 w 133"/>
                  <a:gd name="T11" fmla="*/ 0 h 162"/>
                  <a:gd name="T12" fmla="*/ 0 w 133"/>
                  <a:gd name="T13" fmla="*/ 0 h 162"/>
                  <a:gd name="T14" fmla="*/ 0 w 133"/>
                  <a:gd name="T15" fmla="*/ 0 h 162"/>
                  <a:gd name="T16" fmla="*/ 0 w 133"/>
                  <a:gd name="T17" fmla="*/ 0 h 162"/>
                  <a:gd name="T18" fmla="*/ 0 w 133"/>
                  <a:gd name="T19" fmla="*/ 0 h 162"/>
                  <a:gd name="T20" fmla="*/ 0 w 133"/>
                  <a:gd name="T21" fmla="*/ 0 h 162"/>
                  <a:gd name="T22" fmla="*/ 0 w 133"/>
                  <a:gd name="T23" fmla="*/ 0 h 162"/>
                  <a:gd name="T24" fmla="*/ 0 w 133"/>
                  <a:gd name="T25" fmla="*/ 0 h 162"/>
                  <a:gd name="T26" fmla="*/ 0 w 133"/>
                  <a:gd name="T27" fmla="*/ 0 h 162"/>
                  <a:gd name="T28" fmla="*/ 0 w 133"/>
                  <a:gd name="T29" fmla="*/ 0 h 162"/>
                  <a:gd name="T30" fmla="*/ 0 w 133"/>
                  <a:gd name="T31" fmla="*/ 0 h 162"/>
                  <a:gd name="T32" fmla="*/ 0 w 133"/>
                  <a:gd name="T33" fmla="*/ 0 h 162"/>
                  <a:gd name="T34" fmla="*/ 0 w 133"/>
                  <a:gd name="T35" fmla="*/ 0 h 162"/>
                  <a:gd name="T36" fmla="*/ 0 w 133"/>
                  <a:gd name="T37" fmla="*/ 0 h 162"/>
                  <a:gd name="T38" fmla="*/ 0 w 133"/>
                  <a:gd name="T39" fmla="*/ 0 h 162"/>
                  <a:gd name="T40" fmla="*/ 0 w 133"/>
                  <a:gd name="T41" fmla="*/ 0 h 162"/>
                  <a:gd name="T42" fmla="*/ 0 w 133"/>
                  <a:gd name="T43" fmla="*/ 0 h 162"/>
                  <a:gd name="T44" fmla="*/ 0 w 133"/>
                  <a:gd name="T45" fmla="*/ 0 h 162"/>
                  <a:gd name="T46" fmla="*/ 0 w 133"/>
                  <a:gd name="T47" fmla="*/ 0 h 162"/>
                  <a:gd name="T48" fmla="*/ 0 w 133"/>
                  <a:gd name="T49" fmla="*/ 0 h 162"/>
                  <a:gd name="T50" fmla="*/ 0 w 133"/>
                  <a:gd name="T51" fmla="*/ 0 h 162"/>
                  <a:gd name="T52" fmla="*/ 0 w 133"/>
                  <a:gd name="T53" fmla="*/ 0 h 162"/>
                  <a:gd name="T54" fmla="*/ 0 w 133"/>
                  <a:gd name="T55" fmla="*/ 0 h 162"/>
                  <a:gd name="T56" fmla="*/ 0 w 133"/>
                  <a:gd name="T57" fmla="*/ 0 h 162"/>
                  <a:gd name="T58" fmla="*/ 0 w 133"/>
                  <a:gd name="T59" fmla="*/ 0 h 162"/>
                  <a:gd name="T60" fmla="*/ 0 w 133"/>
                  <a:gd name="T61" fmla="*/ 0 h 162"/>
                  <a:gd name="T62" fmla="*/ 0 w 133"/>
                  <a:gd name="T63" fmla="*/ 0 h 162"/>
                  <a:gd name="T64" fmla="*/ 0 w 133"/>
                  <a:gd name="T65" fmla="*/ 0 h 162"/>
                  <a:gd name="T66" fmla="*/ 0 w 133"/>
                  <a:gd name="T67" fmla="*/ 0 h 162"/>
                  <a:gd name="T68" fmla="*/ 0 w 133"/>
                  <a:gd name="T69" fmla="*/ 0 h 162"/>
                  <a:gd name="T70" fmla="*/ 0 w 133"/>
                  <a:gd name="T71" fmla="*/ 0 h 162"/>
                  <a:gd name="T72" fmla="*/ 0 w 133"/>
                  <a:gd name="T73" fmla="*/ 0 h 1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3"/>
                  <a:gd name="T112" fmla="*/ 0 h 162"/>
                  <a:gd name="T113" fmla="*/ 133 w 133"/>
                  <a:gd name="T114" fmla="*/ 162 h 1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3" h="162">
                    <a:moveTo>
                      <a:pt x="6" y="137"/>
                    </a:moveTo>
                    <a:lnTo>
                      <a:pt x="11" y="161"/>
                    </a:lnTo>
                    <a:lnTo>
                      <a:pt x="25" y="156"/>
                    </a:lnTo>
                    <a:lnTo>
                      <a:pt x="35" y="147"/>
                    </a:lnTo>
                    <a:lnTo>
                      <a:pt x="46" y="139"/>
                    </a:lnTo>
                    <a:lnTo>
                      <a:pt x="57" y="133"/>
                    </a:lnTo>
                    <a:lnTo>
                      <a:pt x="67" y="123"/>
                    </a:lnTo>
                    <a:lnTo>
                      <a:pt x="73" y="114"/>
                    </a:lnTo>
                    <a:lnTo>
                      <a:pt x="82" y="104"/>
                    </a:lnTo>
                    <a:lnTo>
                      <a:pt x="88" y="93"/>
                    </a:lnTo>
                    <a:lnTo>
                      <a:pt x="95" y="84"/>
                    </a:lnTo>
                    <a:lnTo>
                      <a:pt x="101" y="73"/>
                    </a:lnTo>
                    <a:lnTo>
                      <a:pt x="107" y="62"/>
                    </a:lnTo>
                    <a:lnTo>
                      <a:pt x="113" y="51"/>
                    </a:lnTo>
                    <a:lnTo>
                      <a:pt x="118" y="42"/>
                    </a:lnTo>
                    <a:lnTo>
                      <a:pt x="122" y="31"/>
                    </a:lnTo>
                    <a:lnTo>
                      <a:pt x="128" y="21"/>
                    </a:lnTo>
                    <a:lnTo>
                      <a:pt x="133" y="11"/>
                    </a:lnTo>
                    <a:lnTo>
                      <a:pt x="109" y="0"/>
                    </a:lnTo>
                    <a:lnTo>
                      <a:pt x="103" y="9"/>
                    </a:lnTo>
                    <a:lnTo>
                      <a:pt x="99" y="20"/>
                    </a:lnTo>
                    <a:lnTo>
                      <a:pt x="94" y="31"/>
                    </a:lnTo>
                    <a:lnTo>
                      <a:pt x="88" y="40"/>
                    </a:lnTo>
                    <a:lnTo>
                      <a:pt x="83" y="50"/>
                    </a:lnTo>
                    <a:lnTo>
                      <a:pt x="79" y="61"/>
                    </a:lnTo>
                    <a:lnTo>
                      <a:pt x="73" y="70"/>
                    </a:lnTo>
                    <a:lnTo>
                      <a:pt x="67" y="80"/>
                    </a:lnTo>
                    <a:lnTo>
                      <a:pt x="61" y="88"/>
                    </a:lnTo>
                    <a:lnTo>
                      <a:pt x="54" y="96"/>
                    </a:lnTo>
                    <a:lnTo>
                      <a:pt x="46" y="105"/>
                    </a:lnTo>
                    <a:lnTo>
                      <a:pt x="38" y="112"/>
                    </a:lnTo>
                    <a:lnTo>
                      <a:pt x="30" y="119"/>
                    </a:lnTo>
                    <a:lnTo>
                      <a:pt x="21" y="126"/>
                    </a:lnTo>
                    <a:lnTo>
                      <a:pt x="11" y="133"/>
                    </a:lnTo>
                    <a:lnTo>
                      <a:pt x="0" y="138"/>
                    </a:lnTo>
                    <a:lnTo>
                      <a:pt x="6" y="162"/>
                    </a:lnTo>
                    <a:lnTo>
                      <a:pt x="6" y="13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22" name="Freeform 637"/>
              <p:cNvSpPr>
                <a:spLocks/>
              </p:cNvSpPr>
              <p:nvPr/>
            </p:nvSpPr>
            <p:spPr bwMode="auto">
              <a:xfrm>
                <a:off x="4481" y="2152"/>
                <a:ext cx="17" cy="8"/>
              </a:xfrm>
              <a:custGeom>
                <a:avLst/>
                <a:gdLst>
                  <a:gd name="T0" fmla="*/ 0 w 53"/>
                  <a:gd name="T1" fmla="*/ 0 h 25"/>
                  <a:gd name="T2" fmla="*/ 0 w 53"/>
                  <a:gd name="T3" fmla="*/ 0 h 25"/>
                  <a:gd name="T4" fmla="*/ 0 w 53"/>
                  <a:gd name="T5" fmla="*/ 0 h 25"/>
                  <a:gd name="T6" fmla="*/ 0 w 53"/>
                  <a:gd name="T7" fmla="*/ 0 h 25"/>
                  <a:gd name="T8" fmla="*/ 0 w 53"/>
                  <a:gd name="T9" fmla="*/ 0 h 25"/>
                  <a:gd name="T10" fmla="*/ 0 w 53"/>
                  <a:gd name="T11" fmla="*/ 0 h 25"/>
                  <a:gd name="T12" fmla="*/ 0 w 53"/>
                  <a:gd name="T13" fmla="*/ 0 h 25"/>
                  <a:gd name="T14" fmla="*/ 0 60000 65536"/>
                  <a:gd name="T15" fmla="*/ 0 60000 65536"/>
                  <a:gd name="T16" fmla="*/ 0 60000 65536"/>
                  <a:gd name="T17" fmla="*/ 0 60000 65536"/>
                  <a:gd name="T18" fmla="*/ 0 60000 65536"/>
                  <a:gd name="T19" fmla="*/ 0 60000 65536"/>
                  <a:gd name="T20" fmla="*/ 0 60000 65536"/>
                  <a:gd name="T21" fmla="*/ 0 w 53"/>
                  <a:gd name="T22" fmla="*/ 0 h 25"/>
                  <a:gd name="T23" fmla="*/ 53 w 53"/>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25">
                    <a:moveTo>
                      <a:pt x="42" y="1"/>
                    </a:moveTo>
                    <a:lnTo>
                      <a:pt x="47" y="0"/>
                    </a:lnTo>
                    <a:lnTo>
                      <a:pt x="0" y="0"/>
                    </a:lnTo>
                    <a:lnTo>
                      <a:pt x="0" y="25"/>
                    </a:lnTo>
                    <a:lnTo>
                      <a:pt x="47" y="25"/>
                    </a:lnTo>
                    <a:lnTo>
                      <a:pt x="53" y="24"/>
                    </a:lnTo>
                    <a:lnTo>
                      <a:pt x="42"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23" name="Freeform 638"/>
              <p:cNvSpPr>
                <a:spLocks/>
              </p:cNvSpPr>
              <p:nvPr/>
            </p:nvSpPr>
            <p:spPr bwMode="auto">
              <a:xfrm>
                <a:off x="4495" y="2104"/>
                <a:ext cx="43" cy="56"/>
              </a:xfrm>
              <a:custGeom>
                <a:avLst/>
                <a:gdLst>
                  <a:gd name="T0" fmla="*/ 0 w 131"/>
                  <a:gd name="T1" fmla="*/ 0 h 169"/>
                  <a:gd name="T2" fmla="*/ 0 w 131"/>
                  <a:gd name="T3" fmla="*/ 0 h 169"/>
                  <a:gd name="T4" fmla="*/ 0 w 131"/>
                  <a:gd name="T5" fmla="*/ 0 h 169"/>
                  <a:gd name="T6" fmla="*/ 0 w 131"/>
                  <a:gd name="T7" fmla="*/ 0 h 169"/>
                  <a:gd name="T8" fmla="*/ 0 w 131"/>
                  <a:gd name="T9" fmla="*/ 0 h 169"/>
                  <a:gd name="T10" fmla="*/ 0 w 131"/>
                  <a:gd name="T11" fmla="*/ 0 h 169"/>
                  <a:gd name="T12" fmla="*/ 0 w 131"/>
                  <a:gd name="T13" fmla="*/ 0 h 169"/>
                  <a:gd name="T14" fmla="*/ 0 w 131"/>
                  <a:gd name="T15" fmla="*/ 0 h 169"/>
                  <a:gd name="T16" fmla="*/ 0 w 131"/>
                  <a:gd name="T17" fmla="*/ 0 h 169"/>
                  <a:gd name="T18" fmla="*/ 0 w 131"/>
                  <a:gd name="T19" fmla="*/ 0 h 169"/>
                  <a:gd name="T20" fmla="*/ 0 w 131"/>
                  <a:gd name="T21" fmla="*/ 0 h 169"/>
                  <a:gd name="T22" fmla="*/ 0 w 131"/>
                  <a:gd name="T23" fmla="*/ 0 h 169"/>
                  <a:gd name="T24" fmla="*/ 0 w 131"/>
                  <a:gd name="T25" fmla="*/ 0 h 169"/>
                  <a:gd name="T26" fmla="*/ 0 w 131"/>
                  <a:gd name="T27" fmla="*/ 0 h 169"/>
                  <a:gd name="T28" fmla="*/ 0 w 131"/>
                  <a:gd name="T29" fmla="*/ 0 h 169"/>
                  <a:gd name="T30" fmla="*/ 0 w 131"/>
                  <a:gd name="T31" fmla="*/ 0 h 169"/>
                  <a:gd name="T32" fmla="*/ 0 w 131"/>
                  <a:gd name="T33" fmla="*/ 0 h 169"/>
                  <a:gd name="T34" fmla="*/ 0 w 131"/>
                  <a:gd name="T35" fmla="*/ 0 h 169"/>
                  <a:gd name="T36" fmla="*/ 0 w 131"/>
                  <a:gd name="T37" fmla="*/ 0 h 169"/>
                  <a:gd name="T38" fmla="*/ 0 w 131"/>
                  <a:gd name="T39" fmla="*/ 0 h 169"/>
                  <a:gd name="T40" fmla="*/ 0 w 131"/>
                  <a:gd name="T41" fmla="*/ 0 h 169"/>
                  <a:gd name="T42" fmla="*/ 0 w 131"/>
                  <a:gd name="T43" fmla="*/ 0 h 169"/>
                  <a:gd name="T44" fmla="*/ 0 w 131"/>
                  <a:gd name="T45" fmla="*/ 0 h 169"/>
                  <a:gd name="T46" fmla="*/ 0 w 131"/>
                  <a:gd name="T47" fmla="*/ 0 h 169"/>
                  <a:gd name="T48" fmla="*/ 0 w 131"/>
                  <a:gd name="T49" fmla="*/ 0 h 169"/>
                  <a:gd name="T50" fmla="*/ 0 w 131"/>
                  <a:gd name="T51" fmla="*/ 0 h 169"/>
                  <a:gd name="T52" fmla="*/ 0 w 131"/>
                  <a:gd name="T53" fmla="*/ 0 h 169"/>
                  <a:gd name="T54" fmla="*/ 0 w 131"/>
                  <a:gd name="T55" fmla="*/ 0 h 169"/>
                  <a:gd name="T56" fmla="*/ 0 w 131"/>
                  <a:gd name="T57" fmla="*/ 0 h 169"/>
                  <a:gd name="T58" fmla="*/ 0 w 131"/>
                  <a:gd name="T59" fmla="*/ 0 h 169"/>
                  <a:gd name="T60" fmla="*/ 0 w 131"/>
                  <a:gd name="T61" fmla="*/ 0 h 169"/>
                  <a:gd name="T62" fmla="*/ 0 w 131"/>
                  <a:gd name="T63" fmla="*/ 0 h 169"/>
                  <a:gd name="T64" fmla="*/ 0 w 131"/>
                  <a:gd name="T65" fmla="*/ 0 h 169"/>
                  <a:gd name="T66" fmla="*/ 0 w 131"/>
                  <a:gd name="T67" fmla="*/ 0 h 169"/>
                  <a:gd name="T68" fmla="*/ 0 w 131"/>
                  <a:gd name="T69" fmla="*/ 0 h 169"/>
                  <a:gd name="T70" fmla="*/ 0 w 131"/>
                  <a:gd name="T71" fmla="*/ 0 h 169"/>
                  <a:gd name="T72" fmla="*/ 0 w 131"/>
                  <a:gd name="T73" fmla="*/ 0 h 1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1"/>
                  <a:gd name="T112" fmla="*/ 0 h 169"/>
                  <a:gd name="T113" fmla="*/ 131 w 131"/>
                  <a:gd name="T114" fmla="*/ 169 h 1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1" h="169">
                    <a:moveTo>
                      <a:pt x="120" y="27"/>
                    </a:moveTo>
                    <a:lnTo>
                      <a:pt x="108" y="8"/>
                    </a:lnTo>
                    <a:lnTo>
                      <a:pt x="103" y="17"/>
                    </a:lnTo>
                    <a:lnTo>
                      <a:pt x="99" y="28"/>
                    </a:lnTo>
                    <a:lnTo>
                      <a:pt x="93" y="39"/>
                    </a:lnTo>
                    <a:lnTo>
                      <a:pt x="88" y="48"/>
                    </a:lnTo>
                    <a:lnTo>
                      <a:pt x="82" y="58"/>
                    </a:lnTo>
                    <a:lnTo>
                      <a:pt x="77" y="69"/>
                    </a:lnTo>
                    <a:lnTo>
                      <a:pt x="72" y="78"/>
                    </a:lnTo>
                    <a:lnTo>
                      <a:pt x="66" y="88"/>
                    </a:lnTo>
                    <a:lnTo>
                      <a:pt x="61" y="96"/>
                    </a:lnTo>
                    <a:lnTo>
                      <a:pt x="53" y="104"/>
                    </a:lnTo>
                    <a:lnTo>
                      <a:pt x="46" y="113"/>
                    </a:lnTo>
                    <a:lnTo>
                      <a:pt x="38" y="120"/>
                    </a:lnTo>
                    <a:lnTo>
                      <a:pt x="29" y="127"/>
                    </a:lnTo>
                    <a:lnTo>
                      <a:pt x="20" y="134"/>
                    </a:lnTo>
                    <a:lnTo>
                      <a:pt x="11" y="141"/>
                    </a:lnTo>
                    <a:lnTo>
                      <a:pt x="0" y="146"/>
                    </a:lnTo>
                    <a:lnTo>
                      <a:pt x="11" y="169"/>
                    </a:lnTo>
                    <a:lnTo>
                      <a:pt x="23" y="164"/>
                    </a:lnTo>
                    <a:lnTo>
                      <a:pt x="35" y="155"/>
                    </a:lnTo>
                    <a:lnTo>
                      <a:pt x="46" y="147"/>
                    </a:lnTo>
                    <a:lnTo>
                      <a:pt x="55" y="141"/>
                    </a:lnTo>
                    <a:lnTo>
                      <a:pt x="65" y="131"/>
                    </a:lnTo>
                    <a:lnTo>
                      <a:pt x="73" y="122"/>
                    </a:lnTo>
                    <a:lnTo>
                      <a:pt x="81" y="112"/>
                    </a:lnTo>
                    <a:lnTo>
                      <a:pt x="88" y="101"/>
                    </a:lnTo>
                    <a:lnTo>
                      <a:pt x="95" y="92"/>
                    </a:lnTo>
                    <a:lnTo>
                      <a:pt x="100" y="81"/>
                    </a:lnTo>
                    <a:lnTo>
                      <a:pt x="107" y="70"/>
                    </a:lnTo>
                    <a:lnTo>
                      <a:pt x="111" y="59"/>
                    </a:lnTo>
                    <a:lnTo>
                      <a:pt x="116" y="50"/>
                    </a:lnTo>
                    <a:lnTo>
                      <a:pt x="122" y="39"/>
                    </a:lnTo>
                    <a:lnTo>
                      <a:pt x="127" y="29"/>
                    </a:lnTo>
                    <a:lnTo>
                      <a:pt x="131" y="19"/>
                    </a:lnTo>
                    <a:lnTo>
                      <a:pt x="120" y="0"/>
                    </a:lnTo>
                    <a:lnTo>
                      <a:pt x="120"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24" name="Freeform 639"/>
              <p:cNvSpPr>
                <a:spLocks/>
              </p:cNvSpPr>
              <p:nvPr/>
            </p:nvSpPr>
            <p:spPr bwMode="auto">
              <a:xfrm>
                <a:off x="4515" y="2104"/>
                <a:ext cx="20" cy="9"/>
              </a:xfrm>
              <a:custGeom>
                <a:avLst/>
                <a:gdLst>
                  <a:gd name="T0" fmla="*/ 0 w 59"/>
                  <a:gd name="T1" fmla="*/ 0 h 27"/>
                  <a:gd name="T2" fmla="*/ 0 w 59"/>
                  <a:gd name="T3" fmla="*/ 0 h 27"/>
                  <a:gd name="T4" fmla="*/ 0 w 59"/>
                  <a:gd name="T5" fmla="*/ 0 h 27"/>
                  <a:gd name="T6" fmla="*/ 0 w 59"/>
                  <a:gd name="T7" fmla="*/ 0 h 27"/>
                  <a:gd name="T8" fmla="*/ 0 w 59"/>
                  <a:gd name="T9" fmla="*/ 0 h 27"/>
                  <a:gd name="T10" fmla="*/ 0 w 59"/>
                  <a:gd name="T11" fmla="*/ 0 h 27"/>
                  <a:gd name="T12" fmla="*/ 0 w 59"/>
                  <a:gd name="T13" fmla="*/ 0 h 27"/>
                  <a:gd name="T14" fmla="*/ 0 60000 65536"/>
                  <a:gd name="T15" fmla="*/ 0 60000 65536"/>
                  <a:gd name="T16" fmla="*/ 0 60000 65536"/>
                  <a:gd name="T17" fmla="*/ 0 60000 65536"/>
                  <a:gd name="T18" fmla="*/ 0 60000 65536"/>
                  <a:gd name="T19" fmla="*/ 0 60000 65536"/>
                  <a:gd name="T20" fmla="*/ 0 60000 65536"/>
                  <a:gd name="T21" fmla="*/ 0 w 59"/>
                  <a:gd name="T22" fmla="*/ 0 h 27"/>
                  <a:gd name="T23" fmla="*/ 59 w 59"/>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27">
                    <a:moveTo>
                      <a:pt x="24" y="19"/>
                    </a:moveTo>
                    <a:lnTo>
                      <a:pt x="12" y="27"/>
                    </a:lnTo>
                    <a:lnTo>
                      <a:pt x="59" y="27"/>
                    </a:lnTo>
                    <a:lnTo>
                      <a:pt x="59" y="0"/>
                    </a:lnTo>
                    <a:lnTo>
                      <a:pt x="12" y="0"/>
                    </a:lnTo>
                    <a:lnTo>
                      <a:pt x="0" y="8"/>
                    </a:lnTo>
                    <a:lnTo>
                      <a:pt x="24" y="1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25" name="Freeform 640"/>
              <p:cNvSpPr>
                <a:spLocks/>
              </p:cNvSpPr>
              <p:nvPr/>
            </p:nvSpPr>
            <p:spPr bwMode="auto">
              <a:xfrm>
                <a:off x="4441" y="2156"/>
                <a:ext cx="55" cy="9"/>
              </a:xfrm>
              <a:custGeom>
                <a:avLst/>
                <a:gdLst>
                  <a:gd name="T0" fmla="*/ 0 w 167"/>
                  <a:gd name="T1" fmla="*/ 0 h 25"/>
                  <a:gd name="T2" fmla="*/ 0 w 167"/>
                  <a:gd name="T3" fmla="*/ 0 h 25"/>
                  <a:gd name="T4" fmla="*/ 0 w 167"/>
                  <a:gd name="T5" fmla="*/ 0 h 25"/>
                  <a:gd name="T6" fmla="*/ 0 w 167"/>
                  <a:gd name="T7" fmla="*/ 0 h 25"/>
                  <a:gd name="T8" fmla="*/ 0 w 167"/>
                  <a:gd name="T9" fmla="*/ 0 h 25"/>
                  <a:gd name="T10" fmla="*/ 0 w 167"/>
                  <a:gd name="T11" fmla="*/ 0 h 25"/>
                  <a:gd name="T12" fmla="*/ 0 w 167"/>
                  <a:gd name="T13" fmla="*/ 0 h 25"/>
                  <a:gd name="T14" fmla="*/ 0 w 167"/>
                  <a:gd name="T15" fmla="*/ 0 h 25"/>
                  <a:gd name="T16" fmla="*/ 0 w 167"/>
                  <a:gd name="T17" fmla="*/ 0 h 25"/>
                  <a:gd name="T18" fmla="*/ 0 w 167"/>
                  <a:gd name="T19" fmla="*/ 0 h 25"/>
                  <a:gd name="T20" fmla="*/ 0 w 167"/>
                  <a:gd name="T21" fmla="*/ 0 h 25"/>
                  <a:gd name="T22" fmla="*/ 0 w 167"/>
                  <a:gd name="T23" fmla="*/ 0 h 25"/>
                  <a:gd name="T24" fmla="*/ 0 w 167"/>
                  <a:gd name="T25" fmla="*/ 0 h 25"/>
                  <a:gd name="T26" fmla="*/ 0 w 167"/>
                  <a:gd name="T27" fmla="*/ 0 h 25"/>
                  <a:gd name="T28" fmla="*/ 0 w 167"/>
                  <a:gd name="T29" fmla="*/ 0 h 25"/>
                  <a:gd name="T30" fmla="*/ 0 w 167"/>
                  <a:gd name="T31" fmla="*/ 0 h 25"/>
                  <a:gd name="T32" fmla="*/ 0 w 167"/>
                  <a:gd name="T33" fmla="*/ 0 h 25"/>
                  <a:gd name="T34" fmla="*/ 0 w 167"/>
                  <a:gd name="T35" fmla="*/ 0 h 25"/>
                  <a:gd name="T36" fmla="*/ 0 w 167"/>
                  <a:gd name="T37" fmla="*/ 0 h 25"/>
                  <a:gd name="T38" fmla="*/ 0 w 167"/>
                  <a:gd name="T39" fmla="*/ 0 h 25"/>
                  <a:gd name="T40" fmla="*/ 0 w 167"/>
                  <a:gd name="T41" fmla="*/ 0 h 25"/>
                  <a:gd name="T42" fmla="*/ 0 w 167"/>
                  <a:gd name="T43" fmla="*/ 0 h 25"/>
                  <a:gd name="T44" fmla="*/ 0 w 167"/>
                  <a:gd name="T45" fmla="*/ 0 h 25"/>
                  <a:gd name="T46" fmla="*/ 0 w 167"/>
                  <a:gd name="T47" fmla="*/ 0 h 25"/>
                  <a:gd name="T48" fmla="*/ 0 w 167"/>
                  <a:gd name="T49" fmla="*/ 0 h 25"/>
                  <a:gd name="T50" fmla="*/ 0 w 167"/>
                  <a:gd name="T51" fmla="*/ 0 h 25"/>
                  <a:gd name="T52" fmla="*/ 0 w 167"/>
                  <a:gd name="T53" fmla="*/ 0 h 25"/>
                  <a:gd name="T54" fmla="*/ 0 w 167"/>
                  <a:gd name="T55" fmla="*/ 0 h 25"/>
                  <a:gd name="T56" fmla="*/ 0 w 167"/>
                  <a:gd name="T57" fmla="*/ 0 h 25"/>
                  <a:gd name="T58" fmla="*/ 0 w 167"/>
                  <a:gd name="T59" fmla="*/ 0 h 25"/>
                  <a:gd name="T60" fmla="*/ 0 w 167"/>
                  <a:gd name="T61" fmla="*/ 0 h 25"/>
                  <a:gd name="T62" fmla="*/ 0 w 167"/>
                  <a:gd name="T63" fmla="*/ 0 h 25"/>
                  <a:gd name="T64" fmla="*/ 0 w 167"/>
                  <a:gd name="T65" fmla="*/ 0 h 25"/>
                  <a:gd name="T66" fmla="*/ 0 w 167"/>
                  <a:gd name="T67" fmla="*/ 0 h 25"/>
                  <a:gd name="T68" fmla="*/ 0 w 167"/>
                  <a:gd name="T69" fmla="*/ 0 h 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7"/>
                  <a:gd name="T106" fmla="*/ 0 h 25"/>
                  <a:gd name="T107" fmla="*/ 167 w 167"/>
                  <a:gd name="T108" fmla="*/ 25 h 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7" h="25">
                    <a:moveTo>
                      <a:pt x="120" y="0"/>
                    </a:moveTo>
                    <a:lnTo>
                      <a:pt x="113" y="3"/>
                    </a:lnTo>
                    <a:lnTo>
                      <a:pt x="106" y="6"/>
                    </a:lnTo>
                    <a:lnTo>
                      <a:pt x="98" y="8"/>
                    </a:lnTo>
                    <a:lnTo>
                      <a:pt x="91" y="11"/>
                    </a:lnTo>
                    <a:lnTo>
                      <a:pt x="84" y="14"/>
                    </a:lnTo>
                    <a:lnTo>
                      <a:pt x="78" y="15"/>
                    </a:lnTo>
                    <a:lnTo>
                      <a:pt x="69" y="18"/>
                    </a:lnTo>
                    <a:lnTo>
                      <a:pt x="61" y="19"/>
                    </a:lnTo>
                    <a:lnTo>
                      <a:pt x="55" y="20"/>
                    </a:lnTo>
                    <a:lnTo>
                      <a:pt x="46" y="22"/>
                    </a:lnTo>
                    <a:lnTo>
                      <a:pt x="38" y="23"/>
                    </a:lnTo>
                    <a:lnTo>
                      <a:pt x="31" y="23"/>
                    </a:lnTo>
                    <a:lnTo>
                      <a:pt x="23" y="25"/>
                    </a:lnTo>
                    <a:lnTo>
                      <a:pt x="15" y="25"/>
                    </a:lnTo>
                    <a:lnTo>
                      <a:pt x="7" y="25"/>
                    </a:lnTo>
                    <a:lnTo>
                      <a:pt x="0" y="25"/>
                    </a:lnTo>
                    <a:lnTo>
                      <a:pt x="48" y="25"/>
                    </a:lnTo>
                    <a:lnTo>
                      <a:pt x="55" y="25"/>
                    </a:lnTo>
                    <a:lnTo>
                      <a:pt x="63" y="25"/>
                    </a:lnTo>
                    <a:lnTo>
                      <a:pt x="71" y="25"/>
                    </a:lnTo>
                    <a:lnTo>
                      <a:pt x="79" y="23"/>
                    </a:lnTo>
                    <a:lnTo>
                      <a:pt x="86" y="23"/>
                    </a:lnTo>
                    <a:lnTo>
                      <a:pt x="94" y="22"/>
                    </a:lnTo>
                    <a:lnTo>
                      <a:pt x="102" y="20"/>
                    </a:lnTo>
                    <a:lnTo>
                      <a:pt x="109" y="19"/>
                    </a:lnTo>
                    <a:lnTo>
                      <a:pt x="117" y="18"/>
                    </a:lnTo>
                    <a:lnTo>
                      <a:pt x="124" y="15"/>
                    </a:lnTo>
                    <a:lnTo>
                      <a:pt x="130" y="14"/>
                    </a:lnTo>
                    <a:lnTo>
                      <a:pt x="139" y="11"/>
                    </a:lnTo>
                    <a:lnTo>
                      <a:pt x="145" y="8"/>
                    </a:lnTo>
                    <a:lnTo>
                      <a:pt x="152" y="6"/>
                    </a:lnTo>
                    <a:lnTo>
                      <a:pt x="160" y="3"/>
                    </a:lnTo>
                    <a:lnTo>
                      <a:pt x="167" y="0"/>
                    </a:lnTo>
                    <a:lnTo>
                      <a:pt x="12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26" name="Freeform 641"/>
              <p:cNvSpPr>
                <a:spLocks/>
              </p:cNvSpPr>
              <p:nvPr/>
            </p:nvSpPr>
            <p:spPr bwMode="auto">
              <a:xfrm>
                <a:off x="4441" y="2152"/>
                <a:ext cx="41" cy="17"/>
              </a:xfrm>
              <a:custGeom>
                <a:avLst/>
                <a:gdLst>
                  <a:gd name="T0" fmla="*/ 0 w 125"/>
                  <a:gd name="T1" fmla="*/ 0 h 50"/>
                  <a:gd name="T2" fmla="*/ 0 w 125"/>
                  <a:gd name="T3" fmla="*/ 0 h 50"/>
                  <a:gd name="T4" fmla="*/ 0 w 125"/>
                  <a:gd name="T5" fmla="*/ 0 h 50"/>
                  <a:gd name="T6" fmla="*/ 0 w 125"/>
                  <a:gd name="T7" fmla="*/ 0 h 50"/>
                  <a:gd name="T8" fmla="*/ 0 w 125"/>
                  <a:gd name="T9" fmla="*/ 0 h 50"/>
                  <a:gd name="T10" fmla="*/ 0 w 125"/>
                  <a:gd name="T11" fmla="*/ 0 h 50"/>
                  <a:gd name="T12" fmla="*/ 0 w 125"/>
                  <a:gd name="T13" fmla="*/ 0 h 50"/>
                  <a:gd name="T14" fmla="*/ 0 w 125"/>
                  <a:gd name="T15" fmla="*/ 0 h 50"/>
                  <a:gd name="T16" fmla="*/ 0 w 125"/>
                  <a:gd name="T17" fmla="*/ 0 h 50"/>
                  <a:gd name="T18" fmla="*/ 0 w 125"/>
                  <a:gd name="T19" fmla="*/ 0 h 50"/>
                  <a:gd name="T20" fmla="*/ 0 w 125"/>
                  <a:gd name="T21" fmla="*/ 0 h 50"/>
                  <a:gd name="T22" fmla="*/ 0 w 125"/>
                  <a:gd name="T23" fmla="*/ 0 h 50"/>
                  <a:gd name="T24" fmla="*/ 0 w 125"/>
                  <a:gd name="T25" fmla="*/ 0 h 50"/>
                  <a:gd name="T26" fmla="*/ 0 w 125"/>
                  <a:gd name="T27" fmla="*/ 0 h 50"/>
                  <a:gd name="T28" fmla="*/ 0 w 125"/>
                  <a:gd name="T29" fmla="*/ 0 h 50"/>
                  <a:gd name="T30" fmla="*/ 0 w 125"/>
                  <a:gd name="T31" fmla="*/ 0 h 50"/>
                  <a:gd name="T32" fmla="*/ 0 w 125"/>
                  <a:gd name="T33" fmla="*/ 0 h 50"/>
                  <a:gd name="T34" fmla="*/ 0 w 125"/>
                  <a:gd name="T35" fmla="*/ 0 h 50"/>
                  <a:gd name="T36" fmla="*/ 0 w 125"/>
                  <a:gd name="T37" fmla="*/ 0 h 50"/>
                  <a:gd name="T38" fmla="*/ 0 w 125"/>
                  <a:gd name="T39" fmla="*/ 0 h 50"/>
                  <a:gd name="T40" fmla="*/ 0 w 125"/>
                  <a:gd name="T41" fmla="*/ 0 h 50"/>
                  <a:gd name="T42" fmla="*/ 0 w 125"/>
                  <a:gd name="T43" fmla="*/ 0 h 50"/>
                  <a:gd name="T44" fmla="*/ 0 w 125"/>
                  <a:gd name="T45" fmla="*/ 0 h 50"/>
                  <a:gd name="T46" fmla="*/ 0 w 125"/>
                  <a:gd name="T47" fmla="*/ 0 h 50"/>
                  <a:gd name="T48" fmla="*/ 0 w 125"/>
                  <a:gd name="T49" fmla="*/ 0 h 50"/>
                  <a:gd name="T50" fmla="*/ 0 w 125"/>
                  <a:gd name="T51" fmla="*/ 0 h 50"/>
                  <a:gd name="T52" fmla="*/ 0 w 125"/>
                  <a:gd name="T53" fmla="*/ 0 h 50"/>
                  <a:gd name="T54" fmla="*/ 0 w 125"/>
                  <a:gd name="T55" fmla="*/ 0 h 50"/>
                  <a:gd name="T56" fmla="*/ 0 w 125"/>
                  <a:gd name="T57" fmla="*/ 0 h 50"/>
                  <a:gd name="T58" fmla="*/ 0 w 125"/>
                  <a:gd name="T59" fmla="*/ 0 h 50"/>
                  <a:gd name="T60" fmla="*/ 0 w 125"/>
                  <a:gd name="T61" fmla="*/ 0 h 50"/>
                  <a:gd name="T62" fmla="*/ 0 w 125"/>
                  <a:gd name="T63" fmla="*/ 0 h 50"/>
                  <a:gd name="T64" fmla="*/ 0 w 125"/>
                  <a:gd name="T65" fmla="*/ 0 h 50"/>
                  <a:gd name="T66" fmla="*/ 0 w 125"/>
                  <a:gd name="T67" fmla="*/ 0 h 50"/>
                  <a:gd name="T68" fmla="*/ 0 w 125"/>
                  <a:gd name="T69" fmla="*/ 0 h 50"/>
                  <a:gd name="T70" fmla="*/ 0 w 125"/>
                  <a:gd name="T71" fmla="*/ 0 h 50"/>
                  <a:gd name="T72" fmla="*/ 0 w 125"/>
                  <a:gd name="T73" fmla="*/ 0 h 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50"/>
                  <a:gd name="T113" fmla="*/ 125 w 125"/>
                  <a:gd name="T114" fmla="*/ 50 h 5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50">
                    <a:moveTo>
                      <a:pt x="0" y="24"/>
                    </a:moveTo>
                    <a:lnTo>
                      <a:pt x="0" y="50"/>
                    </a:lnTo>
                    <a:lnTo>
                      <a:pt x="8" y="50"/>
                    </a:lnTo>
                    <a:lnTo>
                      <a:pt x="17" y="50"/>
                    </a:lnTo>
                    <a:lnTo>
                      <a:pt x="25" y="49"/>
                    </a:lnTo>
                    <a:lnTo>
                      <a:pt x="33" y="49"/>
                    </a:lnTo>
                    <a:lnTo>
                      <a:pt x="40" y="47"/>
                    </a:lnTo>
                    <a:lnTo>
                      <a:pt x="48" y="47"/>
                    </a:lnTo>
                    <a:lnTo>
                      <a:pt x="57" y="45"/>
                    </a:lnTo>
                    <a:lnTo>
                      <a:pt x="65" y="43"/>
                    </a:lnTo>
                    <a:lnTo>
                      <a:pt x="72" y="42"/>
                    </a:lnTo>
                    <a:lnTo>
                      <a:pt x="80" y="41"/>
                    </a:lnTo>
                    <a:lnTo>
                      <a:pt x="88" y="38"/>
                    </a:lnTo>
                    <a:lnTo>
                      <a:pt x="95" y="35"/>
                    </a:lnTo>
                    <a:lnTo>
                      <a:pt x="103" y="32"/>
                    </a:lnTo>
                    <a:lnTo>
                      <a:pt x="110" y="30"/>
                    </a:lnTo>
                    <a:lnTo>
                      <a:pt x="118" y="27"/>
                    </a:lnTo>
                    <a:lnTo>
                      <a:pt x="125" y="23"/>
                    </a:lnTo>
                    <a:lnTo>
                      <a:pt x="114" y="0"/>
                    </a:lnTo>
                    <a:lnTo>
                      <a:pt x="107" y="3"/>
                    </a:lnTo>
                    <a:lnTo>
                      <a:pt x="101" y="5"/>
                    </a:lnTo>
                    <a:lnTo>
                      <a:pt x="94" y="8"/>
                    </a:lnTo>
                    <a:lnTo>
                      <a:pt x="87" y="11"/>
                    </a:lnTo>
                    <a:lnTo>
                      <a:pt x="80" y="12"/>
                    </a:lnTo>
                    <a:lnTo>
                      <a:pt x="74" y="15"/>
                    </a:lnTo>
                    <a:lnTo>
                      <a:pt x="67" y="16"/>
                    </a:lnTo>
                    <a:lnTo>
                      <a:pt x="59" y="19"/>
                    </a:lnTo>
                    <a:lnTo>
                      <a:pt x="52" y="20"/>
                    </a:lnTo>
                    <a:lnTo>
                      <a:pt x="45" y="20"/>
                    </a:lnTo>
                    <a:lnTo>
                      <a:pt x="37" y="22"/>
                    </a:lnTo>
                    <a:lnTo>
                      <a:pt x="30" y="23"/>
                    </a:lnTo>
                    <a:lnTo>
                      <a:pt x="22" y="23"/>
                    </a:lnTo>
                    <a:lnTo>
                      <a:pt x="15" y="23"/>
                    </a:lnTo>
                    <a:lnTo>
                      <a:pt x="7" y="24"/>
                    </a:lnTo>
                    <a:lnTo>
                      <a:pt x="0" y="24"/>
                    </a:lnTo>
                    <a:lnTo>
                      <a:pt x="0" y="50"/>
                    </a:lnTo>
                    <a:lnTo>
                      <a:pt x="0" y="2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27" name="Freeform 642"/>
              <p:cNvSpPr>
                <a:spLocks/>
              </p:cNvSpPr>
              <p:nvPr/>
            </p:nvSpPr>
            <p:spPr bwMode="auto">
              <a:xfrm>
                <a:off x="4441" y="2160"/>
                <a:ext cx="16" cy="9"/>
              </a:xfrm>
              <a:custGeom>
                <a:avLst/>
                <a:gdLst>
                  <a:gd name="T0" fmla="*/ 0 w 48"/>
                  <a:gd name="T1" fmla="*/ 0 h 26"/>
                  <a:gd name="T2" fmla="*/ 0 w 48"/>
                  <a:gd name="T3" fmla="*/ 0 h 26"/>
                  <a:gd name="T4" fmla="*/ 0 w 48"/>
                  <a:gd name="T5" fmla="*/ 0 h 26"/>
                  <a:gd name="T6" fmla="*/ 0 w 48"/>
                  <a:gd name="T7" fmla="*/ 0 h 26"/>
                  <a:gd name="T8" fmla="*/ 0 w 48"/>
                  <a:gd name="T9" fmla="*/ 0 h 26"/>
                  <a:gd name="T10" fmla="*/ 0 w 48"/>
                  <a:gd name="T11" fmla="*/ 0 h 26"/>
                  <a:gd name="T12" fmla="*/ 0 w 48"/>
                  <a:gd name="T13" fmla="*/ 0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48" y="0"/>
                    </a:moveTo>
                    <a:lnTo>
                      <a:pt x="48" y="0"/>
                    </a:lnTo>
                    <a:lnTo>
                      <a:pt x="0" y="0"/>
                    </a:lnTo>
                    <a:lnTo>
                      <a:pt x="0" y="26"/>
                    </a:lnTo>
                    <a:lnTo>
                      <a:pt x="48" y="26"/>
                    </a:lnTo>
                    <a:lnTo>
                      <a:pt x="48"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28" name="Freeform 643"/>
              <p:cNvSpPr>
                <a:spLocks/>
              </p:cNvSpPr>
              <p:nvPr/>
            </p:nvSpPr>
            <p:spPr bwMode="auto">
              <a:xfrm>
                <a:off x="4457" y="2152"/>
                <a:ext cx="41" cy="17"/>
              </a:xfrm>
              <a:custGeom>
                <a:avLst/>
                <a:gdLst>
                  <a:gd name="T0" fmla="*/ 0 w 125"/>
                  <a:gd name="T1" fmla="*/ 0 h 51"/>
                  <a:gd name="T2" fmla="*/ 0 w 125"/>
                  <a:gd name="T3" fmla="*/ 0 h 51"/>
                  <a:gd name="T4" fmla="*/ 0 w 125"/>
                  <a:gd name="T5" fmla="*/ 0 h 51"/>
                  <a:gd name="T6" fmla="*/ 0 w 125"/>
                  <a:gd name="T7" fmla="*/ 0 h 51"/>
                  <a:gd name="T8" fmla="*/ 0 w 125"/>
                  <a:gd name="T9" fmla="*/ 0 h 51"/>
                  <a:gd name="T10" fmla="*/ 0 w 125"/>
                  <a:gd name="T11" fmla="*/ 0 h 51"/>
                  <a:gd name="T12" fmla="*/ 0 w 125"/>
                  <a:gd name="T13" fmla="*/ 0 h 51"/>
                  <a:gd name="T14" fmla="*/ 0 w 125"/>
                  <a:gd name="T15" fmla="*/ 0 h 51"/>
                  <a:gd name="T16" fmla="*/ 0 w 125"/>
                  <a:gd name="T17" fmla="*/ 0 h 51"/>
                  <a:gd name="T18" fmla="*/ 0 w 125"/>
                  <a:gd name="T19" fmla="*/ 0 h 51"/>
                  <a:gd name="T20" fmla="*/ 0 w 125"/>
                  <a:gd name="T21" fmla="*/ 0 h 51"/>
                  <a:gd name="T22" fmla="*/ 0 w 125"/>
                  <a:gd name="T23" fmla="*/ 0 h 51"/>
                  <a:gd name="T24" fmla="*/ 0 w 125"/>
                  <a:gd name="T25" fmla="*/ 0 h 51"/>
                  <a:gd name="T26" fmla="*/ 0 w 125"/>
                  <a:gd name="T27" fmla="*/ 0 h 51"/>
                  <a:gd name="T28" fmla="*/ 0 w 125"/>
                  <a:gd name="T29" fmla="*/ 0 h 51"/>
                  <a:gd name="T30" fmla="*/ 0 w 125"/>
                  <a:gd name="T31" fmla="*/ 0 h 51"/>
                  <a:gd name="T32" fmla="*/ 0 w 125"/>
                  <a:gd name="T33" fmla="*/ 0 h 51"/>
                  <a:gd name="T34" fmla="*/ 0 w 125"/>
                  <a:gd name="T35" fmla="*/ 0 h 51"/>
                  <a:gd name="T36" fmla="*/ 0 w 125"/>
                  <a:gd name="T37" fmla="*/ 0 h 51"/>
                  <a:gd name="T38" fmla="*/ 0 w 125"/>
                  <a:gd name="T39" fmla="*/ 0 h 51"/>
                  <a:gd name="T40" fmla="*/ 0 w 125"/>
                  <a:gd name="T41" fmla="*/ 0 h 51"/>
                  <a:gd name="T42" fmla="*/ 0 w 125"/>
                  <a:gd name="T43" fmla="*/ 0 h 51"/>
                  <a:gd name="T44" fmla="*/ 0 w 125"/>
                  <a:gd name="T45" fmla="*/ 0 h 51"/>
                  <a:gd name="T46" fmla="*/ 0 w 125"/>
                  <a:gd name="T47" fmla="*/ 0 h 51"/>
                  <a:gd name="T48" fmla="*/ 0 w 125"/>
                  <a:gd name="T49" fmla="*/ 0 h 51"/>
                  <a:gd name="T50" fmla="*/ 0 w 125"/>
                  <a:gd name="T51" fmla="*/ 0 h 51"/>
                  <a:gd name="T52" fmla="*/ 0 w 125"/>
                  <a:gd name="T53" fmla="*/ 0 h 51"/>
                  <a:gd name="T54" fmla="*/ 0 w 125"/>
                  <a:gd name="T55" fmla="*/ 0 h 51"/>
                  <a:gd name="T56" fmla="*/ 0 w 125"/>
                  <a:gd name="T57" fmla="*/ 0 h 51"/>
                  <a:gd name="T58" fmla="*/ 0 w 125"/>
                  <a:gd name="T59" fmla="*/ 0 h 51"/>
                  <a:gd name="T60" fmla="*/ 0 w 125"/>
                  <a:gd name="T61" fmla="*/ 0 h 51"/>
                  <a:gd name="T62" fmla="*/ 0 w 125"/>
                  <a:gd name="T63" fmla="*/ 0 h 51"/>
                  <a:gd name="T64" fmla="*/ 0 w 125"/>
                  <a:gd name="T65" fmla="*/ 0 h 51"/>
                  <a:gd name="T66" fmla="*/ 0 w 125"/>
                  <a:gd name="T67" fmla="*/ 0 h 51"/>
                  <a:gd name="T68" fmla="*/ 0 w 125"/>
                  <a:gd name="T69" fmla="*/ 0 h 51"/>
                  <a:gd name="T70" fmla="*/ 0 w 125"/>
                  <a:gd name="T71" fmla="*/ 0 h 51"/>
                  <a:gd name="T72" fmla="*/ 0 w 125"/>
                  <a:gd name="T73" fmla="*/ 0 h 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5"/>
                  <a:gd name="T112" fmla="*/ 0 h 51"/>
                  <a:gd name="T113" fmla="*/ 125 w 125"/>
                  <a:gd name="T114" fmla="*/ 51 h 5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5" h="51">
                    <a:moveTo>
                      <a:pt x="119" y="25"/>
                    </a:moveTo>
                    <a:lnTo>
                      <a:pt x="114" y="1"/>
                    </a:lnTo>
                    <a:lnTo>
                      <a:pt x="107" y="4"/>
                    </a:lnTo>
                    <a:lnTo>
                      <a:pt x="100" y="6"/>
                    </a:lnTo>
                    <a:lnTo>
                      <a:pt x="93" y="9"/>
                    </a:lnTo>
                    <a:lnTo>
                      <a:pt x="87" y="12"/>
                    </a:lnTo>
                    <a:lnTo>
                      <a:pt x="80" y="13"/>
                    </a:lnTo>
                    <a:lnTo>
                      <a:pt x="73" y="16"/>
                    </a:lnTo>
                    <a:lnTo>
                      <a:pt x="65" y="17"/>
                    </a:lnTo>
                    <a:lnTo>
                      <a:pt x="58" y="20"/>
                    </a:lnTo>
                    <a:lnTo>
                      <a:pt x="51" y="21"/>
                    </a:lnTo>
                    <a:lnTo>
                      <a:pt x="43" y="21"/>
                    </a:lnTo>
                    <a:lnTo>
                      <a:pt x="36" y="23"/>
                    </a:lnTo>
                    <a:lnTo>
                      <a:pt x="30" y="24"/>
                    </a:lnTo>
                    <a:lnTo>
                      <a:pt x="21" y="24"/>
                    </a:lnTo>
                    <a:lnTo>
                      <a:pt x="13" y="24"/>
                    </a:lnTo>
                    <a:lnTo>
                      <a:pt x="7" y="25"/>
                    </a:lnTo>
                    <a:lnTo>
                      <a:pt x="0" y="25"/>
                    </a:lnTo>
                    <a:lnTo>
                      <a:pt x="0" y="51"/>
                    </a:lnTo>
                    <a:lnTo>
                      <a:pt x="8" y="51"/>
                    </a:lnTo>
                    <a:lnTo>
                      <a:pt x="16" y="51"/>
                    </a:lnTo>
                    <a:lnTo>
                      <a:pt x="23" y="50"/>
                    </a:lnTo>
                    <a:lnTo>
                      <a:pt x="32" y="50"/>
                    </a:lnTo>
                    <a:lnTo>
                      <a:pt x="39" y="48"/>
                    </a:lnTo>
                    <a:lnTo>
                      <a:pt x="47" y="48"/>
                    </a:lnTo>
                    <a:lnTo>
                      <a:pt x="55" y="46"/>
                    </a:lnTo>
                    <a:lnTo>
                      <a:pt x="63" y="44"/>
                    </a:lnTo>
                    <a:lnTo>
                      <a:pt x="72" y="43"/>
                    </a:lnTo>
                    <a:lnTo>
                      <a:pt x="80" y="42"/>
                    </a:lnTo>
                    <a:lnTo>
                      <a:pt x="87" y="39"/>
                    </a:lnTo>
                    <a:lnTo>
                      <a:pt x="95" y="36"/>
                    </a:lnTo>
                    <a:lnTo>
                      <a:pt x="103" y="33"/>
                    </a:lnTo>
                    <a:lnTo>
                      <a:pt x="110" y="31"/>
                    </a:lnTo>
                    <a:lnTo>
                      <a:pt x="118" y="28"/>
                    </a:lnTo>
                    <a:lnTo>
                      <a:pt x="125" y="24"/>
                    </a:lnTo>
                    <a:lnTo>
                      <a:pt x="119" y="0"/>
                    </a:lnTo>
                    <a:lnTo>
                      <a:pt x="119"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29" name="Freeform 644"/>
              <p:cNvSpPr>
                <a:spLocks/>
              </p:cNvSpPr>
              <p:nvPr/>
            </p:nvSpPr>
            <p:spPr bwMode="auto">
              <a:xfrm>
                <a:off x="4479" y="2152"/>
                <a:ext cx="17" cy="8"/>
              </a:xfrm>
              <a:custGeom>
                <a:avLst/>
                <a:gdLst>
                  <a:gd name="T0" fmla="*/ 0 w 53"/>
                  <a:gd name="T1" fmla="*/ 0 h 25"/>
                  <a:gd name="T2" fmla="*/ 0 w 53"/>
                  <a:gd name="T3" fmla="*/ 0 h 25"/>
                  <a:gd name="T4" fmla="*/ 0 w 53"/>
                  <a:gd name="T5" fmla="*/ 0 h 25"/>
                  <a:gd name="T6" fmla="*/ 0 w 53"/>
                  <a:gd name="T7" fmla="*/ 0 h 25"/>
                  <a:gd name="T8" fmla="*/ 0 w 53"/>
                  <a:gd name="T9" fmla="*/ 0 h 25"/>
                  <a:gd name="T10" fmla="*/ 0 w 53"/>
                  <a:gd name="T11" fmla="*/ 0 h 25"/>
                  <a:gd name="T12" fmla="*/ 0 w 53"/>
                  <a:gd name="T13" fmla="*/ 0 h 25"/>
                  <a:gd name="T14" fmla="*/ 0 60000 65536"/>
                  <a:gd name="T15" fmla="*/ 0 60000 65536"/>
                  <a:gd name="T16" fmla="*/ 0 60000 65536"/>
                  <a:gd name="T17" fmla="*/ 0 60000 65536"/>
                  <a:gd name="T18" fmla="*/ 0 60000 65536"/>
                  <a:gd name="T19" fmla="*/ 0 60000 65536"/>
                  <a:gd name="T20" fmla="*/ 0 60000 65536"/>
                  <a:gd name="T21" fmla="*/ 0 w 53"/>
                  <a:gd name="T22" fmla="*/ 0 h 25"/>
                  <a:gd name="T23" fmla="*/ 53 w 53"/>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25">
                    <a:moveTo>
                      <a:pt x="11" y="24"/>
                    </a:moveTo>
                    <a:lnTo>
                      <a:pt x="6" y="25"/>
                    </a:lnTo>
                    <a:lnTo>
                      <a:pt x="53" y="25"/>
                    </a:lnTo>
                    <a:lnTo>
                      <a:pt x="53" y="0"/>
                    </a:lnTo>
                    <a:lnTo>
                      <a:pt x="6" y="0"/>
                    </a:lnTo>
                    <a:lnTo>
                      <a:pt x="0" y="1"/>
                    </a:lnTo>
                    <a:lnTo>
                      <a:pt x="11" y="2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30" name="Freeform 645"/>
              <p:cNvSpPr>
                <a:spLocks/>
              </p:cNvSpPr>
              <p:nvPr/>
            </p:nvSpPr>
            <p:spPr bwMode="auto">
              <a:xfrm>
                <a:off x="4373" y="2021"/>
                <a:ext cx="549" cy="171"/>
              </a:xfrm>
              <a:custGeom>
                <a:avLst/>
                <a:gdLst>
                  <a:gd name="T0" fmla="*/ 0 w 1647"/>
                  <a:gd name="T1" fmla="*/ 0 h 513"/>
                  <a:gd name="T2" fmla="*/ 0 w 1647"/>
                  <a:gd name="T3" fmla="*/ 0 h 513"/>
                  <a:gd name="T4" fmla="*/ 0 w 1647"/>
                  <a:gd name="T5" fmla="*/ 0 h 513"/>
                  <a:gd name="T6" fmla="*/ 0 w 1647"/>
                  <a:gd name="T7" fmla="*/ 0 h 513"/>
                  <a:gd name="T8" fmla="*/ 0 w 1647"/>
                  <a:gd name="T9" fmla="*/ 0 h 513"/>
                  <a:gd name="T10" fmla="*/ 0 w 1647"/>
                  <a:gd name="T11" fmla="*/ 0 h 513"/>
                  <a:gd name="T12" fmla="*/ 0 w 1647"/>
                  <a:gd name="T13" fmla="*/ 0 h 513"/>
                  <a:gd name="T14" fmla="*/ 0 w 1647"/>
                  <a:gd name="T15" fmla="*/ 0 h 513"/>
                  <a:gd name="T16" fmla="*/ 0 w 1647"/>
                  <a:gd name="T17" fmla="*/ 0 h 513"/>
                  <a:gd name="T18" fmla="*/ 0 w 1647"/>
                  <a:gd name="T19" fmla="*/ 0 h 513"/>
                  <a:gd name="T20" fmla="*/ 0 w 1647"/>
                  <a:gd name="T21" fmla="*/ 0 h 513"/>
                  <a:gd name="T22" fmla="*/ 0 w 1647"/>
                  <a:gd name="T23" fmla="*/ 0 h 513"/>
                  <a:gd name="T24" fmla="*/ 0 w 1647"/>
                  <a:gd name="T25" fmla="*/ 0 h 513"/>
                  <a:gd name="T26" fmla="*/ 0 w 1647"/>
                  <a:gd name="T27" fmla="*/ 0 h 513"/>
                  <a:gd name="T28" fmla="*/ 0 w 1647"/>
                  <a:gd name="T29" fmla="*/ 0 h 513"/>
                  <a:gd name="T30" fmla="*/ 0 w 1647"/>
                  <a:gd name="T31" fmla="*/ 0 h 513"/>
                  <a:gd name="T32" fmla="*/ 0 w 1647"/>
                  <a:gd name="T33" fmla="*/ 0 h 513"/>
                  <a:gd name="T34" fmla="*/ 0 w 1647"/>
                  <a:gd name="T35" fmla="*/ 0 h 513"/>
                  <a:gd name="T36" fmla="*/ 0 w 1647"/>
                  <a:gd name="T37" fmla="*/ 0 h 513"/>
                  <a:gd name="T38" fmla="*/ 0 w 1647"/>
                  <a:gd name="T39" fmla="*/ 0 h 513"/>
                  <a:gd name="T40" fmla="*/ 0 w 1647"/>
                  <a:gd name="T41" fmla="*/ 0 h 513"/>
                  <a:gd name="T42" fmla="*/ 0 w 1647"/>
                  <a:gd name="T43" fmla="*/ 0 h 513"/>
                  <a:gd name="T44" fmla="*/ 0 w 1647"/>
                  <a:gd name="T45" fmla="*/ 0 h 513"/>
                  <a:gd name="T46" fmla="*/ 0 w 1647"/>
                  <a:gd name="T47" fmla="*/ 0 h 513"/>
                  <a:gd name="T48" fmla="*/ 0 w 1647"/>
                  <a:gd name="T49" fmla="*/ 0 h 513"/>
                  <a:gd name="T50" fmla="*/ 0 w 1647"/>
                  <a:gd name="T51" fmla="*/ 0 h 513"/>
                  <a:gd name="T52" fmla="*/ 0 w 1647"/>
                  <a:gd name="T53" fmla="*/ 0 h 513"/>
                  <a:gd name="T54" fmla="*/ 0 w 1647"/>
                  <a:gd name="T55" fmla="*/ 0 h 513"/>
                  <a:gd name="T56" fmla="*/ 0 w 1647"/>
                  <a:gd name="T57" fmla="*/ 0 h 513"/>
                  <a:gd name="T58" fmla="*/ 0 w 1647"/>
                  <a:gd name="T59" fmla="*/ 0 h 513"/>
                  <a:gd name="T60" fmla="*/ 0 w 1647"/>
                  <a:gd name="T61" fmla="*/ 0 h 513"/>
                  <a:gd name="T62" fmla="*/ 0 w 1647"/>
                  <a:gd name="T63" fmla="*/ 0 h 513"/>
                  <a:gd name="T64" fmla="*/ 0 w 1647"/>
                  <a:gd name="T65" fmla="*/ 0 h 513"/>
                  <a:gd name="T66" fmla="*/ 0 w 1647"/>
                  <a:gd name="T67" fmla="*/ 0 h 513"/>
                  <a:gd name="T68" fmla="*/ 0 w 1647"/>
                  <a:gd name="T69" fmla="*/ 0 h 513"/>
                  <a:gd name="T70" fmla="*/ 0 w 1647"/>
                  <a:gd name="T71" fmla="*/ 0 h 513"/>
                  <a:gd name="T72" fmla="*/ 0 w 1647"/>
                  <a:gd name="T73" fmla="*/ 0 h 513"/>
                  <a:gd name="T74" fmla="*/ 0 w 1647"/>
                  <a:gd name="T75" fmla="*/ 0 h 513"/>
                  <a:gd name="T76" fmla="*/ 0 w 1647"/>
                  <a:gd name="T77" fmla="*/ 0 h 513"/>
                  <a:gd name="T78" fmla="*/ 0 w 1647"/>
                  <a:gd name="T79" fmla="*/ 0 h 513"/>
                  <a:gd name="T80" fmla="*/ 0 w 1647"/>
                  <a:gd name="T81" fmla="*/ 0 h 513"/>
                  <a:gd name="T82" fmla="*/ 0 w 1647"/>
                  <a:gd name="T83" fmla="*/ 0 h 513"/>
                  <a:gd name="T84" fmla="*/ 0 w 1647"/>
                  <a:gd name="T85" fmla="*/ 0 h 513"/>
                  <a:gd name="T86" fmla="*/ 0 w 1647"/>
                  <a:gd name="T87" fmla="*/ 0 h 513"/>
                  <a:gd name="T88" fmla="*/ 0 w 1647"/>
                  <a:gd name="T89" fmla="*/ 0 h 513"/>
                  <a:gd name="T90" fmla="*/ 0 w 1647"/>
                  <a:gd name="T91" fmla="*/ 0 h 513"/>
                  <a:gd name="T92" fmla="*/ 0 w 1647"/>
                  <a:gd name="T93" fmla="*/ 0 h 513"/>
                  <a:gd name="T94" fmla="*/ 0 w 1647"/>
                  <a:gd name="T95" fmla="*/ 0 h 513"/>
                  <a:gd name="T96" fmla="*/ 0 w 1647"/>
                  <a:gd name="T97" fmla="*/ 0 h 513"/>
                  <a:gd name="T98" fmla="*/ 0 w 1647"/>
                  <a:gd name="T99" fmla="*/ 0 h 513"/>
                  <a:gd name="T100" fmla="*/ 0 w 1647"/>
                  <a:gd name="T101" fmla="*/ 0 h 513"/>
                  <a:gd name="T102" fmla="*/ 0 w 1647"/>
                  <a:gd name="T103" fmla="*/ 0 h 513"/>
                  <a:gd name="T104" fmla="*/ 0 w 1647"/>
                  <a:gd name="T105" fmla="*/ 0 h 513"/>
                  <a:gd name="T106" fmla="*/ 0 w 1647"/>
                  <a:gd name="T107" fmla="*/ 0 h 513"/>
                  <a:gd name="T108" fmla="*/ 0 w 1647"/>
                  <a:gd name="T109" fmla="*/ 0 h 513"/>
                  <a:gd name="T110" fmla="*/ 0 w 1647"/>
                  <a:gd name="T111" fmla="*/ 0 h 513"/>
                  <a:gd name="T112" fmla="*/ 0 w 1647"/>
                  <a:gd name="T113" fmla="*/ 0 h 513"/>
                  <a:gd name="T114" fmla="*/ 0 w 1647"/>
                  <a:gd name="T115" fmla="*/ 0 h 513"/>
                  <a:gd name="T116" fmla="*/ 0 w 1647"/>
                  <a:gd name="T117" fmla="*/ 0 h 513"/>
                  <a:gd name="T118" fmla="*/ 0 w 1647"/>
                  <a:gd name="T119" fmla="*/ 0 h 513"/>
                  <a:gd name="T120" fmla="*/ 0 w 1647"/>
                  <a:gd name="T121" fmla="*/ 0 h 513"/>
                  <a:gd name="T122" fmla="*/ 0 w 1647"/>
                  <a:gd name="T123" fmla="*/ 0 h 513"/>
                  <a:gd name="T124" fmla="*/ 0 w 1647"/>
                  <a:gd name="T125" fmla="*/ 0 h 5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47"/>
                  <a:gd name="T190" fmla="*/ 0 h 513"/>
                  <a:gd name="T191" fmla="*/ 1647 w 1647"/>
                  <a:gd name="T192" fmla="*/ 513 h 51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47" h="513">
                    <a:moveTo>
                      <a:pt x="244" y="0"/>
                    </a:moveTo>
                    <a:lnTo>
                      <a:pt x="253" y="0"/>
                    </a:lnTo>
                    <a:lnTo>
                      <a:pt x="263" y="0"/>
                    </a:lnTo>
                    <a:lnTo>
                      <a:pt x="272" y="0"/>
                    </a:lnTo>
                    <a:lnTo>
                      <a:pt x="282" y="1"/>
                    </a:lnTo>
                    <a:lnTo>
                      <a:pt x="290" y="4"/>
                    </a:lnTo>
                    <a:lnTo>
                      <a:pt x="299" y="6"/>
                    </a:lnTo>
                    <a:lnTo>
                      <a:pt x="307" y="8"/>
                    </a:lnTo>
                    <a:lnTo>
                      <a:pt x="315" y="10"/>
                    </a:lnTo>
                    <a:lnTo>
                      <a:pt x="324" y="13"/>
                    </a:lnTo>
                    <a:lnTo>
                      <a:pt x="332" y="17"/>
                    </a:lnTo>
                    <a:lnTo>
                      <a:pt x="340" y="21"/>
                    </a:lnTo>
                    <a:lnTo>
                      <a:pt x="347" y="24"/>
                    </a:lnTo>
                    <a:lnTo>
                      <a:pt x="353" y="28"/>
                    </a:lnTo>
                    <a:lnTo>
                      <a:pt x="362" y="32"/>
                    </a:lnTo>
                    <a:lnTo>
                      <a:pt x="368" y="35"/>
                    </a:lnTo>
                    <a:lnTo>
                      <a:pt x="375" y="39"/>
                    </a:lnTo>
                    <a:lnTo>
                      <a:pt x="382" y="44"/>
                    </a:lnTo>
                    <a:lnTo>
                      <a:pt x="387" y="48"/>
                    </a:lnTo>
                    <a:lnTo>
                      <a:pt x="394" y="52"/>
                    </a:lnTo>
                    <a:lnTo>
                      <a:pt x="400" y="58"/>
                    </a:lnTo>
                    <a:lnTo>
                      <a:pt x="404" y="62"/>
                    </a:lnTo>
                    <a:lnTo>
                      <a:pt x="409" y="67"/>
                    </a:lnTo>
                    <a:lnTo>
                      <a:pt x="413" y="71"/>
                    </a:lnTo>
                    <a:lnTo>
                      <a:pt x="417" y="77"/>
                    </a:lnTo>
                    <a:lnTo>
                      <a:pt x="420" y="82"/>
                    </a:lnTo>
                    <a:lnTo>
                      <a:pt x="424" y="86"/>
                    </a:lnTo>
                    <a:lnTo>
                      <a:pt x="427" y="92"/>
                    </a:lnTo>
                    <a:lnTo>
                      <a:pt x="429" y="97"/>
                    </a:lnTo>
                    <a:lnTo>
                      <a:pt x="432" y="104"/>
                    </a:lnTo>
                    <a:lnTo>
                      <a:pt x="435" y="109"/>
                    </a:lnTo>
                    <a:lnTo>
                      <a:pt x="438" y="116"/>
                    </a:lnTo>
                    <a:lnTo>
                      <a:pt x="439" y="121"/>
                    </a:lnTo>
                    <a:lnTo>
                      <a:pt x="456" y="121"/>
                    </a:lnTo>
                    <a:lnTo>
                      <a:pt x="475" y="123"/>
                    </a:lnTo>
                    <a:lnTo>
                      <a:pt x="493" y="123"/>
                    </a:lnTo>
                    <a:lnTo>
                      <a:pt x="511" y="124"/>
                    </a:lnTo>
                    <a:lnTo>
                      <a:pt x="530" y="124"/>
                    </a:lnTo>
                    <a:lnTo>
                      <a:pt x="549" y="124"/>
                    </a:lnTo>
                    <a:lnTo>
                      <a:pt x="566" y="125"/>
                    </a:lnTo>
                    <a:lnTo>
                      <a:pt x="585" y="125"/>
                    </a:lnTo>
                    <a:lnTo>
                      <a:pt x="604" y="127"/>
                    </a:lnTo>
                    <a:lnTo>
                      <a:pt x="622" y="127"/>
                    </a:lnTo>
                    <a:lnTo>
                      <a:pt x="641" y="127"/>
                    </a:lnTo>
                    <a:lnTo>
                      <a:pt x="660" y="128"/>
                    </a:lnTo>
                    <a:lnTo>
                      <a:pt x="678" y="130"/>
                    </a:lnTo>
                    <a:lnTo>
                      <a:pt x="696" y="130"/>
                    </a:lnTo>
                    <a:lnTo>
                      <a:pt x="715" y="131"/>
                    </a:lnTo>
                    <a:lnTo>
                      <a:pt x="733" y="132"/>
                    </a:lnTo>
                    <a:lnTo>
                      <a:pt x="743" y="132"/>
                    </a:lnTo>
                    <a:lnTo>
                      <a:pt x="752" y="132"/>
                    </a:lnTo>
                    <a:lnTo>
                      <a:pt x="763" y="132"/>
                    </a:lnTo>
                    <a:lnTo>
                      <a:pt x="772" y="132"/>
                    </a:lnTo>
                    <a:lnTo>
                      <a:pt x="782" y="132"/>
                    </a:lnTo>
                    <a:lnTo>
                      <a:pt x="791" y="132"/>
                    </a:lnTo>
                    <a:lnTo>
                      <a:pt x="801" y="132"/>
                    </a:lnTo>
                    <a:lnTo>
                      <a:pt x="810" y="132"/>
                    </a:lnTo>
                    <a:lnTo>
                      <a:pt x="820" y="132"/>
                    </a:lnTo>
                    <a:lnTo>
                      <a:pt x="829" y="132"/>
                    </a:lnTo>
                    <a:lnTo>
                      <a:pt x="839" y="132"/>
                    </a:lnTo>
                    <a:lnTo>
                      <a:pt x="848" y="132"/>
                    </a:lnTo>
                    <a:lnTo>
                      <a:pt x="858" y="132"/>
                    </a:lnTo>
                    <a:lnTo>
                      <a:pt x="867" y="132"/>
                    </a:lnTo>
                    <a:lnTo>
                      <a:pt x="877" y="132"/>
                    </a:lnTo>
                    <a:lnTo>
                      <a:pt x="886" y="134"/>
                    </a:lnTo>
                    <a:lnTo>
                      <a:pt x="896" y="134"/>
                    </a:lnTo>
                    <a:lnTo>
                      <a:pt x="907" y="134"/>
                    </a:lnTo>
                    <a:lnTo>
                      <a:pt x="916" y="134"/>
                    </a:lnTo>
                    <a:lnTo>
                      <a:pt x="926" y="134"/>
                    </a:lnTo>
                    <a:lnTo>
                      <a:pt x="934" y="134"/>
                    </a:lnTo>
                    <a:lnTo>
                      <a:pt x="943" y="134"/>
                    </a:lnTo>
                    <a:lnTo>
                      <a:pt x="954" y="134"/>
                    </a:lnTo>
                    <a:lnTo>
                      <a:pt x="964" y="134"/>
                    </a:lnTo>
                    <a:lnTo>
                      <a:pt x="973" y="134"/>
                    </a:lnTo>
                    <a:lnTo>
                      <a:pt x="983" y="134"/>
                    </a:lnTo>
                    <a:lnTo>
                      <a:pt x="992" y="135"/>
                    </a:lnTo>
                    <a:lnTo>
                      <a:pt x="1002" y="135"/>
                    </a:lnTo>
                    <a:lnTo>
                      <a:pt x="1011" y="135"/>
                    </a:lnTo>
                    <a:lnTo>
                      <a:pt x="1021" y="135"/>
                    </a:lnTo>
                    <a:lnTo>
                      <a:pt x="1030" y="135"/>
                    </a:lnTo>
                    <a:lnTo>
                      <a:pt x="1040" y="135"/>
                    </a:lnTo>
                    <a:lnTo>
                      <a:pt x="1059" y="135"/>
                    </a:lnTo>
                    <a:lnTo>
                      <a:pt x="1078" y="135"/>
                    </a:lnTo>
                    <a:lnTo>
                      <a:pt x="1096" y="134"/>
                    </a:lnTo>
                    <a:lnTo>
                      <a:pt x="1117" y="134"/>
                    </a:lnTo>
                    <a:lnTo>
                      <a:pt x="1134" y="135"/>
                    </a:lnTo>
                    <a:lnTo>
                      <a:pt x="1155" y="135"/>
                    </a:lnTo>
                    <a:lnTo>
                      <a:pt x="1174" y="135"/>
                    </a:lnTo>
                    <a:lnTo>
                      <a:pt x="1193" y="136"/>
                    </a:lnTo>
                    <a:lnTo>
                      <a:pt x="1212" y="136"/>
                    </a:lnTo>
                    <a:lnTo>
                      <a:pt x="1231" y="138"/>
                    </a:lnTo>
                    <a:lnTo>
                      <a:pt x="1250" y="139"/>
                    </a:lnTo>
                    <a:lnTo>
                      <a:pt x="1269" y="139"/>
                    </a:lnTo>
                    <a:lnTo>
                      <a:pt x="1288" y="139"/>
                    </a:lnTo>
                    <a:lnTo>
                      <a:pt x="1307" y="140"/>
                    </a:lnTo>
                    <a:lnTo>
                      <a:pt x="1326" y="140"/>
                    </a:lnTo>
                    <a:lnTo>
                      <a:pt x="1343" y="140"/>
                    </a:lnTo>
                    <a:lnTo>
                      <a:pt x="1358" y="142"/>
                    </a:lnTo>
                    <a:lnTo>
                      <a:pt x="1372" y="142"/>
                    </a:lnTo>
                    <a:lnTo>
                      <a:pt x="1387" y="143"/>
                    </a:lnTo>
                    <a:lnTo>
                      <a:pt x="1400" y="143"/>
                    </a:lnTo>
                    <a:lnTo>
                      <a:pt x="1414" y="144"/>
                    </a:lnTo>
                    <a:lnTo>
                      <a:pt x="1427" y="144"/>
                    </a:lnTo>
                    <a:lnTo>
                      <a:pt x="1442" y="144"/>
                    </a:lnTo>
                    <a:lnTo>
                      <a:pt x="1456" y="144"/>
                    </a:lnTo>
                    <a:lnTo>
                      <a:pt x="1469" y="146"/>
                    </a:lnTo>
                    <a:lnTo>
                      <a:pt x="1483" y="146"/>
                    </a:lnTo>
                    <a:lnTo>
                      <a:pt x="1496" y="146"/>
                    </a:lnTo>
                    <a:lnTo>
                      <a:pt x="1510" y="146"/>
                    </a:lnTo>
                    <a:lnTo>
                      <a:pt x="1524" y="147"/>
                    </a:lnTo>
                    <a:lnTo>
                      <a:pt x="1539" y="147"/>
                    </a:lnTo>
                    <a:lnTo>
                      <a:pt x="1552" y="148"/>
                    </a:lnTo>
                    <a:lnTo>
                      <a:pt x="1566" y="150"/>
                    </a:lnTo>
                    <a:lnTo>
                      <a:pt x="1575" y="150"/>
                    </a:lnTo>
                    <a:lnTo>
                      <a:pt x="1583" y="150"/>
                    </a:lnTo>
                    <a:lnTo>
                      <a:pt x="1593" y="148"/>
                    </a:lnTo>
                    <a:lnTo>
                      <a:pt x="1601" y="148"/>
                    </a:lnTo>
                    <a:lnTo>
                      <a:pt x="1610" y="150"/>
                    </a:lnTo>
                    <a:lnTo>
                      <a:pt x="1619" y="151"/>
                    </a:lnTo>
                    <a:lnTo>
                      <a:pt x="1625" y="154"/>
                    </a:lnTo>
                    <a:lnTo>
                      <a:pt x="1631" y="158"/>
                    </a:lnTo>
                    <a:lnTo>
                      <a:pt x="1635" y="163"/>
                    </a:lnTo>
                    <a:lnTo>
                      <a:pt x="1637" y="170"/>
                    </a:lnTo>
                    <a:lnTo>
                      <a:pt x="1640" y="176"/>
                    </a:lnTo>
                    <a:lnTo>
                      <a:pt x="1642" y="182"/>
                    </a:lnTo>
                    <a:lnTo>
                      <a:pt x="1644" y="189"/>
                    </a:lnTo>
                    <a:lnTo>
                      <a:pt x="1646" y="195"/>
                    </a:lnTo>
                    <a:lnTo>
                      <a:pt x="1646" y="201"/>
                    </a:lnTo>
                    <a:lnTo>
                      <a:pt x="1647" y="208"/>
                    </a:lnTo>
                    <a:lnTo>
                      <a:pt x="1647" y="215"/>
                    </a:lnTo>
                    <a:lnTo>
                      <a:pt x="1647" y="222"/>
                    </a:lnTo>
                    <a:lnTo>
                      <a:pt x="1647" y="228"/>
                    </a:lnTo>
                    <a:lnTo>
                      <a:pt x="1646" y="235"/>
                    </a:lnTo>
                    <a:lnTo>
                      <a:pt x="1644" y="242"/>
                    </a:lnTo>
                    <a:lnTo>
                      <a:pt x="1643" y="247"/>
                    </a:lnTo>
                    <a:lnTo>
                      <a:pt x="1640" y="254"/>
                    </a:lnTo>
                    <a:lnTo>
                      <a:pt x="1637" y="260"/>
                    </a:lnTo>
                    <a:lnTo>
                      <a:pt x="1633" y="266"/>
                    </a:lnTo>
                    <a:lnTo>
                      <a:pt x="1628" y="272"/>
                    </a:lnTo>
                    <a:lnTo>
                      <a:pt x="1621" y="276"/>
                    </a:lnTo>
                    <a:lnTo>
                      <a:pt x="1613" y="278"/>
                    </a:lnTo>
                    <a:lnTo>
                      <a:pt x="1605" y="281"/>
                    </a:lnTo>
                    <a:lnTo>
                      <a:pt x="1595" y="283"/>
                    </a:lnTo>
                    <a:lnTo>
                      <a:pt x="1587" y="283"/>
                    </a:lnTo>
                    <a:lnTo>
                      <a:pt x="1578" y="283"/>
                    </a:lnTo>
                    <a:lnTo>
                      <a:pt x="1575" y="284"/>
                    </a:lnTo>
                    <a:lnTo>
                      <a:pt x="1574" y="285"/>
                    </a:lnTo>
                    <a:lnTo>
                      <a:pt x="1574" y="288"/>
                    </a:lnTo>
                    <a:lnTo>
                      <a:pt x="1575" y="291"/>
                    </a:lnTo>
                    <a:lnTo>
                      <a:pt x="1575" y="293"/>
                    </a:lnTo>
                    <a:lnTo>
                      <a:pt x="1576" y="296"/>
                    </a:lnTo>
                    <a:lnTo>
                      <a:pt x="1576" y="300"/>
                    </a:lnTo>
                    <a:lnTo>
                      <a:pt x="1575" y="303"/>
                    </a:lnTo>
                    <a:lnTo>
                      <a:pt x="1574" y="303"/>
                    </a:lnTo>
                    <a:lnTo>
                      <a:pt x="1574" y="304"/>
                    </a:lnTo>
                    <a:lnTo>
                      <a:pt x="1572" y="304"/>
                    </a:lnTo>
                    <a:lnTo>
                      <a:pt x="1547" y="302"/>
                    </a:lnTo>
                    <a:lnTo>
                      <a:pt x="1540" y="326"/>
                    </a:lnTo>
                    <a:lnTo>
                      <a:pt x="1530" y="326"/>
                    </a:lnTo>
                    <a:lnTo>
                      <a:pt x="1521" y="326"/>
                    </a:lnTo>
                    <a:lnTo>
                      <a:pt x="1511" y="326"/>
                    </a:lnTo>
                    <a:lnTo>
                      <a:pt x="1501" y="327"/>
                    </a:lnTo>
                    <a:lnTo>
                      <a:pt x="1491" y="329"/>
                    </a:lnTo>
                    <a:lnTo>
                      <a:pt x="1482" y="330"/>
                    </a:lnTo>
                    <a:lnTo>
                      <a:pt x="1473" y="334"/>
                    </a:lnTo>
                    <a:lnTo>
                      <a:pt x="1465" y="338"/>
                    </a:lnTo>
                    <a:lnTo>
                      <a:pt x="1460" y="342"/>
                    </a:lnTo>
                    <a:lnTo>
                      <a:pt x="1456" y="346"/>
                    </a:lnTo>
                    <a:lnTo>
                      <a:pt x="1452" y="350"/>
                    </a:lnTo>
                    <a:lnTo>
                      <a:pt x="1449" y="354"/>
                    </a:lnTo>
                    <a:lnTo>
                      <a:pt x="1445" y="358"/>
                    </a:lnTo>
                    <a:lnTo>
                      <a:pt x="1444" y="362"/>
                    </a:lnTo>
                    <a:lnTo>
                      <a:pt x="1442" y="368"/>
                    </a:lnTo>
                    <a:lnTo>
                      <a:pt x="1442" y="373"/>
                    </a:lnTo>
                    <a:lnTo>
                      <a:pt x="1444" y="379"/>
                    </a:lnTo>
                    <a:lnTo>
                      <a:pt x="1446" y="383"/>
                    </a:lnTo>
                    <a:lnTo>
                      <a:pt x="1450" y="388"/>
                    </a:lnTo>
                    <a:lnTo>
                      <a:pt x="1454" y="391"/>
                    </a:lnTo>
                    <a:lnTo>
                      <a:pt x="1460" y="395"/>
                    </a:lnTo>
                    <a:lnTo>
                      <a:pt x="1465" y="398"/>
                    </a:lnTo>
                    <a:lnTo>
                      <a:pt x="1471" y="400"/>
                    </a:lnTo>
                    <a:lnTo>
                      <a:pt x="1476" y="403"/>
                    </a:lnTo>
                    <a:lnTo>
                      <a:pt x="1482" y="406"/>
                    </a:lnTo>
                    <a:lnTo>
                      <a:pt x="1486" y="406"/>
                    </a:lnTo>
                    <a:lnTo>
                      <a:pt x="1491" y="406"/>
                    </a:lnTo>
                    <a:lnTo>
                      <a:pt x="1496" y="406"/>
                    </a:lnTo>
                    <a:lnTo>
                      <a:pt x="1501" y="406"/>
                    </a:lnTo>
                    <a:lnTo>
                      <a:pt x="1506" y="406"/>
                    </a:lnTo>
                    <a:lnTo>
                      <a:pt x="1510" y="407"/>
                    </a:lnTo>
                    <a:lnTo>
                      <a:pt x="1514" y="408"/>
                    </a:lnTo>
                    <a:lnTo>
                      <a:pt x="1517" y="414"/>
                    </a:lnTo>
                    <a:lnTo>
                      <a:pt x="1520" y="421"/>
                    </a:lnTo>
                    <a:lnTo>
                      <a:pt x="1521" y="426"/>
                    </a:lnTo>
                    <a:lnTo>
                      <a:pt x="1521" y="433"/>
                    </a:lnTo>
                    <a:lnTo>
                      <a:pt x="1521" y="440"/>
                    </a:lnTo>
                    <a:lnTo>
                      <a:pt x="1521" y="446"/>
                    </a:lnTo>
                    <a:lnTo>
                      <a:pt x="1521" y="453"/>
                    </a:lnTo>
                    <a:lnTo>
                      <a:pt x="1520" y="460"/>
                    </a:lnTo>
                    <a:lnTo>
                      <a:pt x="1518" y="467"/>
                    </a:lnTo>
                    <a:lnTo>
                      <a:pt x="1517" y="473"/>
                    </a:lnTo>
                    <a:lnTo>
                      <a:pt x="1515" y="480"/>
                    </a:lnTo>
                    <a:lnTo>
                      <a:pt x="1514" y="487"/>
                    </a:lnTo>
                    <a:lnTo>
                      <a:pt x="1513" y="492"/>
                    </a:lnTo>
                    <a:lnTo>
                      <a:pt x="1511" y="499"/>
                    </a:lnTo>
                    <a:lnTo>
                      <a:pt x="1510" y="506"/>
                    </a:lnTo>
                    <a:lnTo>
                      <a:pt x="1509" y="513"/>
                    </a:lnTo>
                    <a:lnTo>
                      <a:pt x="1418" y="510"/>
                    </a:lnTo>
                    <a:lnTo>
                      <a:pt x="1400" y="509"/>
                    </a:lnTo>
                    <a:lnTo>
                      <a:pt x="1383" y="507"/>
                    </a:lnTo>
                    <a:lnTo>
                      <a:pt x="1365" y="506"/>
                    </a:lnTo>
                    <a:lnTo>
                      <a:pt x="1346" y="506"/>
                    </a:lnTo>
                    <a:lnTo>
                      <a:pt x="1328" y="505"/>
                    </a:lnTo>
                    <a:lnTo>
                      <a:pt x="1311" y="505"/>
                    </a:lnTo>
                    <a:lnTo>
                      <a:pt x="1293" y="503"/>
                    </a:lnTo>
                    <a:lnTo>
                      <a:pt x="1275" y="503"/>
                    </a:lnTo>
                    <a:lnTo>
                      <a:pt x="1258" y="502"/>
                    </a:lnTo>
                    <a:lnTo>
                      <a:pt x="1240" y="501"/>
                    </a:lnTo>
                    <a:lnTo>
                      <a:pt x="1223" y="499"/>
                    </a:lnTo>
                    <a:lnTo>
                      <a:pt x="1205" y="498"/>
                    </a:lnTo>
                    <a:lnTo>
                      <a:pt x="1187" y="497"/>
                    </a:lnTo>
                    <a:lnTo>
                      <a:pt x="1170" y="494"/>
                    </a:lnTo>
                    <a:lnTo>
                      <a:pt x="1153" y="492"/>
                    </a:lnTo>
                    <a:lnTo>
                      <a:pt x="1136" y="490"/>
                    </a:lnTo>
                    <a:lnTo>
                      <a:pt x="1133" y="488"/>
                    </a:lnTo>
                    <a:lnTo>
                      <a:pt x="1130" y="487"/>
                    </a:lnTo>
                    <a:lnTo>
                      <a:pt x="1128" y="487"/>
                    </a:lnTo>
                    <a:lnTo>
                      <a:pt x="1126" y="486"/>
                    </a:lnTo>
                    <a:lnTo>
                      <a:pt x="1125" y="480"/>
                    </a:lnTo>
                    <a:lnTo>
                      <a:pt x="1124" y="476"/>
                    </a:lnTo>
                    <a:lnTo>
                      <a:pt x="1124" y="469"/>
                    </a:lnTo>
                    <a:lnTo>
                      <a:pt x="1124" y="465"/>
                    </a:lnTo>
                    <a:lnTo>
                      <a:pt x="1125" y="459"/>
                    </a:lnTo>
                    <a:lnTo>
                      <a:pt x="1125" y="453"/>
                    </a:lnTo>
                    <a:lnTo>
                      <a:pt x="1126" y="448"/>
                    </a:lnTo>
                    <a:lnTo>
                      <a:pt x="1128" y="442"/>
                    </a:lnTo>
                    <a:lnTo>
                      <a:pt x="1129" y="437"/>
                    </a:lnTo>
                    <a:lnTo>
                      <a:pt x="1130" y="432"/>
                    </a:lnTo>
                    <a:lnTo>
                      <a:pt x="1132" y="426"/>
                    </a:lnTo>
                    <a:lnTo>
                      <a:pt x="1133" y="419"/>
                    </a:lnTo>
                    <a:lnTo>
                      <a:pt x="1136" y="414"/>
                    </a:lnTo>
                    <a:lnTo>
                      <a:pt x="1137" y="408"/>
                    </a:lnTo>
                    <a:lnTo>
                      <a:pt x="1140" y="403"/>
                    </a:lnTo>
                    <a:lnTo>
                      <a:pt x="1141" y="398"/>
                    </a:lnTo>
                    <a:lnTo>
                      <a:pt x="1144" y="395"/>
                    </a:lnTo>
                    <a:lnTo>
                      <a:pt x="1145" y="394"/>
                    </a:lnTo>
                    <a:lnTo>
                      <a:pt x="1148" y="392"/>
                    </a:lnTo>
                    <a:lnTo>
                      <a:pt x="1151" y="391"/>
                    </a:lnTo>
                    <a:lnTo>
                      <a:pt x="1160" y="394"/>
                    </a:lnTo>
                    <a:lnTo>
                      <a:pt x="1170" y="395"/>
                    </a:lnTo>
                    <a:lnTo>
                      <a:pt x="1179" y="396"/>
                    </a:lnTo>
                    <a:lnTo>
                      <a:pt x="1189" y="398"/>
                    </a:lnTo>
                    <a:lnTo>
                      <a:pt x="1198" y="398"/>
                    </a:lnTo>
                    <a:lnTo>
                      <a:pt x="1208" y="398"/>
                    </a:lnTo>
                    <a:lnTo>
                      <a:pt x="1216" y="395"/>
                    </a:lnTo>
                    <a:lnTo>
                      <a:pt x="1224" y="391"/>
                    </a:lnTo>
                    <a:lnTo>
                      <a:pt x="1231" y="388"/>
                    </a:lnTo>
                    <a:lnTo>
                      <a:pt x="1236" y="385"/>
                    </a:lnTo>
                    <a:lnTo>
                      <a:pt x="1242" y="381"/>
                    </a:lnTo>
                    <a:lnTo>
                      <a:pt x="1246" y="377"/>
                    </a:lnTo>
                    <a:lnTo>
                      <a:pt x="1251" y="375"/>
                    </a:lnTo>
                    <a:lnTo>
                      <a:pt x="1254" y="369"/>
                    </a:lnTo>
                    <a:lnTo>
                      <a:pt x="1256" y="365"/>
                    </a:lnTo>
                    <a:lnTo>
                      <a:pt x="1259" y="360"/>
                    </a:lnTo>
                    <a:lnTo>
                      <a:pt x="1259" y="356"/>
                    </a:lnTo>
                    <a:lnTo>
                      <a:pt x="1259" y="352"/>
                    </a:lnTo>
                    <a:lnTo>
                      <a:pt x="1258" y="348"/>
                    </a:lnTo>
                    <a:lnTo>
                      <a:pt x="1256" y="343"/>
                    </a:lnTo>
                    <a:lnTo>
                      <a:pt x="1254" y="339"/>
                    </a:lnTo>
                    <a:lnTo>
                      <a:pt x="1251" y="337"/>
                    </a:lnTo>
                    <a:lnTo>
                      <a:pt x="1248" y="333"/>
                    </a:lnTo>
                    <a:lnTo>
                      <a:pt x="1243" y="331"/>
                    </a:lnTo>
                    <a:lnTo>
                      <a:pt x="1235" y="327"/>
                    </a:lnTo>
                    <a:lnTo>
                      <a:pt x="1227" y="325"/>
                    </a:lnTo>
                    <a:lnTo>
                      <a:pt x="1217" y="323"/>
                    </a:lnTo>
                    <a:lnTo>
                      <a:pt x="1208" y="322"/>
                    </a:lnTo>
                    <a:lnTo>
                      <a:pt x="1198" y="323"/>
                    </a:lnTo>
                    <a:lnTo>
                      <a:pt x="1189" y="325"/>
                    </a:lnTo>
                    <a:lnTo>
                      <a:pt x="1179" y="325"/>
                    </a:lnTo>
                    <a:lnTo>
                      <a:pt x="1171" y="327"/>
                    </a:lnTo>
                    <a:lnTo>
                      <a:pt x="1168" y="327"/>
                    </a:lnTo>
                    <a:lnTo>
                      <a:pt x="1166" y="329"/>
                    </a:lnTo>
                    <a:lnTo>
                      <a:pt x="1163" y="329"/>
                    </a:lnTo>
                    <a:lnTo>
                      <a:pt x="1162" y="329"/>
                    </a:lnTo>
                    <a:lnTo>
                      <a:pt x="1159" y="330"/>
                    </a:lnTo>
                    <a:lnTo>
                      <a:pt x="1156" y="330"/>
                    </a:lnTo>
                    <a:lnTo>
                      <a:pt x="1155" y="331"/>
                    </a:lnTo>
                    <a:lnTo>
                      <a:pt x="1153" y="331"/>
                    </a:lnTo>
                    <a:lnTo>
                      <a:pt x="1144" y="329"/>
                    </a:lnTo>
                    <a:lnTo>
                      <a:pt x="1141" y="325"/>
                    </a:lnTo>
                    <a:lnTo>
                      <a:pt x="1140" y="318"/>
                    </a:lnTo>
                    <a:lnTo>
                      <a:pt x="1140" y="312"/>
                    </a:lnTo>
                    <a:lnTo>
                      <a:pt x="1140" y="307"/>
                    </a:lnTo>
                    <a:lnTo>
                      <a:pt x="1141" y="302"/>
                    </a:lnTo>
                    <a:lnTo>
                      <a:pt x="1141" y="295"/>
                    </a:lnTo>
                    <a:lnTo>
                      <a:pt x="1143" y="289"/>
                    </a:lnTo>
                    <a:lnTo>
                      <a:pt x="1143" y="284"/>
                    </a:lnTo>
                    <a:lnTo>
                      <a:pt x="1125" y="283"/>
                    </a:lnTo>
                    <a:lnTo>
                      <a:pt x="1109" y="281"/>
                    </a:lnTo>
                    <a:lnTo>
                      <a:pt x="1091" y="280"/>
                    </a:lnTo>
                    <a:lnTo>
                      <a:pt x="1073" y="280"/>
                    </a:lnTo>
                    <a:lnTo>
                      <a:pt x="1056" y="278"/>
                    </a:lnTo>
                    <a:lnTo>
                      <a:pt x="1038" y="278"/>
                    </a:lnTo>
                    <a:lnTo>
                      <a:pt x="1021" y="277"/>
                    </a:lnTo>
                    <a:lnTo>
                      <a:pt x="1002" y="277"/>
                    </a:lnTo>
                    <a:lnTo>
                      <a:pt x="984" y="276"/>
                    </a:lnTo>
                    <a:lnTo>
                      <a:pt x="966" y="276"/>
                    </a:lnTo>
                    <a:lnTo>
                      <a:pt x="949" y="274"/>
                    </a:lnTo>
                    <a:lnTo>
                      <a:pt x="930" y="273"/>
                    </a:lnTo>
                    <a:lnTo>
                      <a:pt x="912" y="272"/>
                    </a:lnTo>
                    <a:lnTo>
                      <a:pt x="894" y="270"/>
                    </a:lnTo>
                    <a:lnTo>
                      <a:pt x="875" y="268"/>
                    </a:lnTo>
                    <a:lnTo>
                      <a:pt x="859" y="266"/>
                    </a:lnTo>
                    <a:lnTo>
                      <a:pt x="840" y="265"/>
                    </a:lnTo>
                    <a:lnTo>
                      <a:pt x="821" y="264"/>
                    </a:lnTo>
                    <a:lnTo>
                      <a:pt x="804" y="262"/>
                    </a:lnTo>
                    <a:lnTo>
                      <a:pt x="785" y="262"/>
                    </a:lnTo>
                    <a:lnTo>
                      <a:pt x="766" y="261"/>
                    </a:lnTo>
                    <a:lnTo>
                      <a:pt x="747" y="260"/>
                    </a:lnTo>
                    <a:lnTo>
                      <a:pt x="729" y="258"/>
                    </a:lnTo>
                    <a:lnTo>
                      <a:pt x="710" y="258"/>
                    </a:lnTo>
                    <a:lnTo>
                      <a:pt x="691" y="257"/>
                    </a:lnTo>
                    <a:lnTo>
                      <a:pt x="673" y="257"/>
                    </a:lnTo>
                    <a:lnTo>
                      <a:pt x="654" y="255"/>
                    </a:lnTo>
                    <a:lnTo>
                      <a:pt x="637" y="255"/>
                    </a:lnTo>
                    <a:lnTo>
                      <a:pt x="618" y="255"/>
                    </a:lnTo>
                    <a:lnTo>
                      <a:pt x="599" y="255"/>
                    </a:lnTo>
                    <a:lnTo>
                      <a:pt x="581" y="255"/>
                    </a:lnTo>
                    <a:lnTo>
                      <a:pt x="562" y="255"/>
                    </a:lnTo>
                    <a:lnTo>
                      <a:pt x="554" y="257"/>
                    </a:lnTo>
                    <a:lnTo>
                      <a:pt x="546" y="257"/>
                    </a:lnTo>
                    <a:lnTo>
                      <a:pt x="539" y="257"/>
                    </a:lnTo>
                    <a:lnTo>
                      <a:pt x="531" y="258"/>
                    </a:lnTo>
                    <a:lnTo>
                      <a:pt x="523" y="258"/>
                    </a:lnTo>
                    <a:lnTo>
                      <a:pt x="516" y="258"/>
                    </a:lnTo>
                    <a:lnTo>
                      <a:pt x="508" y="258"/>
                    </a:lnTo>
                    <a:lnTo>
                      <a:pt x="500" y="257"/>
                    </a:lnTo>
                    <a:lnTo>
                      <a:pt x="493" y="257"/>
                    </a:lnTo>
                    <a:lnTo>
                      <a:pt x="485" y="257"/>
                    </a:lnTo>
                    <a:lnTo>
                      <a:pt x="477" y="257"/>
                    </a:lnTo>
                    <a:lnTo>
                      <a:pt x="470" y="257"/>
                    </a:lnTo>
                    <a:lnTo>
                      <a:pt x="462" y="258"/>
                    </a:lnTo>
                    <a:lnTo>
                      <a:pt x="454" y="258"/>
                    </a:lnTo>
                    <a:lnTo>
                      <a:pt x="446" y="260"/>
                    </a:lnTo>
                    <a:lnTo>
                      <a:pt x="439" y="261"/>
                    </a:lnTo>
                    <a:lnTo>
                      <a:pt x="433" y="270"/>
                    </a:lnTo>
                    <a:lnTo>
                      <a:pt x="429" y="281"/>
                    </a:lnTo>
                    <a:lnTo>
                      <a:pt x="424" y="292"/>
                    </a:lnTo>
                    <a:lnTo>
                      <a:pt x="419" y="303"/>
                    </a:lnTo>
                    <a:lnTo>
                      <a:pt x="413" y="312"/>
                    </a:lnTo>
                    <a:lnTo>
                      <a:pt x="408" y="322"/>
                    </a:lnTo>
                    <a:lnTo>
                      <a:pt x="401" y="333"/>
                    </a:lnTo>
                    <a:lnTo>
                      <a:pt x="395" y="342"/>
                    </a:lnTo>
                    <a:lnTo>
                      <a:pt x="389" y="352"/>
                    </a:lnTo>
                    <a:lnTo>
                      <a:pt x="382" y="361"/>
                    </a:lnTo>
                    <a:lnTo>
                      <a:pt x="374" y="369"/>
                    </a:lnTo>
                    <a:lnTo>
                      <a:pt x="366" y="377"/>
                    </a:lnTo>
                    <a:lnTo>
                      <a:pt x="356" y="385"/>
                    </a:lnTo>
                    <a:lnTo>
                      <a:pt x="347" y="392"/>
                    </a:lnTo>
                    <a:lnTo>
                      <a:pt x="336" y="399"/>
                    </a:lnTo>
                    <a:lnTo>
                      <a:pt x="324" y="406"/>
                    </a:lnTo>
                    <a:lnTo>
                      <a:pt x="311" y="410"/>
                    </a:lnTo>
                    <a:lnTo>
                      <a:pt x="299" y="415"/>
                    </a:lnTo>
                    <a:lnTo>
                      <a:pt x="287" y="419"/>
                    </a:lnTo>
                    <a:lnTo>
                      <a:pt x="273" y="423"/>
                    </a:lnTo>
                    <a:lnTo>
                      <a:pt x="260" y="426"/>
                    </a:lnTo>
                    <a:lnTo>
                      <a:pt x="248" y="427"/>
                    </a:lnTo>
                    <a:lnTo>
                      <a:pt x="233" y="429"/>
                    </a:lnTo>
                    <a:lnTo>
                      <a:pt x="221" y="430"/>
                    </a:lnTo>
                    <a:lnTo>
                      <a:pt x="207" y="430"/>
                    </a:lnTo>
                    <a:lnTo>
                      <a:pt x="193" y="430"/>
                    </a:lnTo>
                    <a:lnTo>
                      <a:pt x="179" y="430"/>
                    </a:lnTo>
                    <a:lnTo>
                      <a:pt x="165" y="429"/>
                    </a:lnTo>
                    <a:lnTo>
                      <a:pt x="151" y="426"/>
                    </a:lnTo>
                    <a:lnTo>
                      <a:pt x="139" y="423"/>
                    </a:lnTo>
                    <a:lnTo>
                      <a:pt x="126" y="421"/>
                    </a:lnTo>
                    <a:lnTo>
                      <a:pt x="112" y="417"/>
                    </a:lnTo>
                    <a:lnTo>
                      <a:pt x="104" y="414"/>
                    </a:lnTo>
                    <a:lnTo>
                      <a:pt x="97" y="411"/>
                    </a:lnTo>
                    <a:lnTo>
                      <a:pt x="90" y="407"/>
                    </a:lnTo>
                    <a:lnTo>
                      <a:pt x="84" y="403"/>
                    </a:lnTo>
                    <a:lnTo>
                      <a:pt x="77" y="399"/>
                    </a:lnTo>
                    <a:lnTo>
                      <a:pt x="71" y="395"/>
                    </a:lnTo>
                    <a:lnTo>
                      <a:pt x="66" y="390"/>
                    </a:lnTo>
                    <a:lnTo>
                      <a:pt x="62" y="385"/>
                    </a:lnTo>
                    <a:lnTo>
                      <a:pt x="57" y="380"/>
                    </a:lnTo>
                    <a:lnTo>
                      <a:pt x="52" y="375"/>
                    </a:lnTo>
                    <a:lnTo>
                      <a:pt x="48" y="369"/>
                    </a:lnTo>
                    <a:lnTo>
                      <a:pt x="44" y="365"/>
                    </a:lnTo>
                    <a:lnTo>
                      <a:pt x="40" y="358"/>
                    </a:lnTo>
                    <a:lnTo>
                      <a:pt x="36" y="354"/>
                    </a:lnTo>
                    <a:lnTo>
                      <a:pt x="32" y="348"/>
                    </a:lnTo>
                    <a:lnTo>
                      <a:pt x="29" y="343"/>
                    </a:lnTo>
                    <a:lnTo>
                      <a:pt x="27" y="338"/>
                    </a:lnTo>
                    <a:lnTo>
                      <a:pt x="24" y="331"/>
                    </a:lnTo>
                    <a:lnTo>
                      <a:pt x="21" y="326"/>
                    </a:lnTo>
                    <a:lnTo>
                      <a:pt x="19" y="320"/>
                    </a:lnTo>
                    <a:lnTo>
                      <a:pt x="17" y="315"/>
                    </a:lnTo>
                    <a:lnTo>
                      <a:pt x="14" y="308"/>
                    </a:lnTo>
                    <a:lnTo>
                      <a:pt x="12" y="303"/>
                    </a:lnTo>
                    <a:lnTo>
                      <a:pt x="10" y="297"/>
                    </a:lnTo>
                    <a:lnTo>
                      <a:pt x="9" y="292"/>
                    </a:lnTo>
                    <a:lnTo>
                      <a:pt x="8" y="285"/>
                    </a:lnTo>
                    <a:lnTo>
                      <a:pt x="6" y="280"/>
                    </a:lnTo>
                    <a:lnTo>
                      <a:pt x="5" y="274"/>
                    </a:lnTo>
                    <a:lnTo>
                      <a:pt x="4" y="269"/>
                    </a:lnTo>
                    <a:lnTo>
                      <a:pt x="4" y="264"/>
                    </a:lnTo>
                    <a:lnTo>
                      <a:pt x="2" y="257"/>
                    </a:lnTo>
                    <a:lnTo>
                      <a:pt x="2" y="251"/>
                    </a:lnTo>
                    <a:lnTo>
                      <a:pt x="1" y="250"/>
                    </a:lnTo>
                    <a:lnTo>
                      <a:pt x="0" y="247"/>
                    </a:lnTo>
                    <a:lnTo>
                      <a:pt x="0" y="246"/>
                    </a:lnTo>
                    <a:lnTo>
                      <a:pt x="0" y="197"/>
                    </a:lnTo>
                    <a:lnTo>
                      <a:pt x="0" y="186"/>
                    </a:lnTo>
                    <a:lnTo>
                      <a:pt x="1" y="177"/>
                    </a:lnTo>
                    <a:lnTo>
                      <a:pt x="2" y="166"/>
                    </a:lnTo>
                    <a:lnTo>
                      <a:pt x="5" y="157"/>
                    </a:lnTo>
                    <a:lnTo>
                      <a:pt x="8" y="146"/>
                    </a:lnTo>
                    <a:lnTo>
                      <a:pt x="12" y="136"/>
                    </a:lnTo>
                    <a:lnTo>
                      <a:pt x="16" y="127"/>
                    </a:lnTo>
                    <a:lnTo>
                      <a:pt x="21" y="119"/>
                    </a:lnTo>
                    <a:lnTo>
                      <a:pt x="27" y="109"/>
                    </a:lnTo>
                    <a:lnTo>
                      <a:pt x="32" y="100"/>
                    </a:lnTo>
                    <a:lnTo>
                      <a:pt x="38" y="92"/>
                    </a:lnTo>
                    <a:lnTo>
                      <a:pt x="44" y="83"/>
                    </a:lnTo>
                    <a:lnTo>
                      <a:pt x="51" y="74"/>
                    </a:lnTo>
                    <a:lnTo>
                      <a:pt x="57" y="67"/>
                    </a:lnTo>
                    <a:lnTo>
                      <a:pt x="65" y="59"/>
                    </a:lnTo>
                    <a:lnTo>
                      <a:pt x="71" y="51"/>
                    </a:lnTo>
                    <a:lnTo>
                      <a:pt x="78" y="44"/>
                    </a:lnTo>
                    <a:lnTo>
                      <a:pt x="88" y="37"/>
                    </a:lnTo>
                    <a:lnTo>
                      <a:pt x="96" y="31"/>
                    </a:lnTo>
                    <a:lnTo>
                      <a:pt x="105" y="25"/>
                    </a:lnTo>
                    <a:lnTo>
                      <a:pt x="116" y="21"/>
                    </a:lnTo>
                    <a:lnTo>
                      <a:pt x="127" y="17"/>
                    </a:lnTo>
                    <a:lnTo>
                      <a:pt x="138" y="13"/>
                    </a:lnTo>
                    <a:lnTo>
                      <a:pt x="149" y="10"/>
                    </a:lnTo>
                    <a:lnTo>
                      <a:pt x="160" y="9"/>
                    </a:lnTo>
                    <a:lnTo>
                      <a:pt x="172" y="6"/>
                    </a:lnTo>
                    <a:lnTo>
                      <a:pt x="184" y="5"/>
                    </a:lnTo>
                    <a:lnTo>
                      <a:pt x="196" y="4"/>
                    </a:lnTo>
                    <a:lnTo>
                      <a:pt x="208" y="2"/>
                    </a:lnTo>
                    <a:lnTo>
                      <a:pt x="221" y="1"/>
                    </a:lnTo>
                    <a:lnTo>
                      <a:pt x="231" y="0"/>
                    </a:lnTo>
                    <a:lnTo>
                      <a:pt x="244"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31" name="Freeform 646"/>
              <p:cNvSpPr>
                <a:spLocks/>
              </p:cNvSpPr>
              <p:nvPr/>
            </p:nvSpPr>
            <p:spPr bwMode="auto">
              <a:xfrm>
                <a:off x="4454" y="2016"/>
                <a:ext cx="46" cy="22"/>
              </a:xfrm>
              <a:custGeom>
                <a:avLst/>
                <a:gdLst>
                  <a:gd name="T0" fmla="*/ 0 w 139"/>
                  <a:gd name="T1" fmla="*/ 0 h 65"/>
                  <a:gd name="T2" fmla="*/ 0 w 139"/>
                  <a:gd name="T3" fmla="*/ 0 h 65"/>
                  <a:gd name="T4" fmla="*/ 0 w 139"/>
                  <a:gd name="T5" fmla="*/ 0 h 65"/>
                  <a:gd name="T6" fmla="*/ 0 w 139"/>
                  <a:gd name="T7" fmla="*/ 0 h 65"/>
                  <a:gd name="T8" fmla="*/ 0 w 139"/>
                  <a:gd name="T9" fmla="*/ 0 h 65"/>
                  <a:gd name="T10" fmla="*/ 0 w 139"/>
                  <a:gd name="T11" fmla="*/ 0 h 65"/>
                  <a:gd name="T12" fmla="*/ 0 w 139"/>
                  <a:gd name="T13" fmla="*/ 0 h 65"/>
                  <a:gd name="T14" fmla="*/ 0 w 139"/>
                  <a:gd name="T15" fmla="*/ 0 h 65"/>
                  <a:gd name="T16" fmla="*/ 0 w 139"/>
                  <a:gd name="T17" fmla="*/ 0 h 65"/>
                  <a:gd name="T18" fmla="*/ 0 w 139"/>
                  <a:gd name="T19" fmla="*/ 0 h 65"/>
                  <a:gd name="T20" fmla="*/ 0 w 139"/>
                  <a:gd name="T21" fmla="*/ 0 h 65"/>
                  <a:gd name="T22" fmla="*/ 0 w 139"/>
                  <a:gd name="T23" fmla="*/ 0 h 65"/>
                  <a:gd name="T24" fmla="*/ 0 w 139"/>
                  <a:gd name="T25" fmla="*/ 0 h 65"/>
                  <a:gd name="T26" fmla="*/ 0 w 139"/>
                  <a:gd name="T27" fmla="*/ 0 h 65"/>
                  <a:gd name="T28" fmla="*/ 0 w 139"/>
                  <a:gd name="T29" fmla="*/ 0 h 65"/>
                  <a:gd name="T30" fmla="*/ 0 w 139"/>
                  <a:gd name="T31" fmla="*/ 0 h 65"/>
                  <a:gd name="T32" fmla="*/ 0 w 139"/>
                  <a:gd name="T33" fmla="*/ 0 h 65"/>
                  <a:gd name="T34" fmla="*/ 0 w 139"/>
                  <a:gd name="T35" fmla="*/ 0 h 65"/>
                  <a:gd name="T36" fmla="*/ 0 w 139"/>
                  <a:gd name="T37" fmla="*/ 0 h 65"/>
                  <a:gd name="T38" fmla="*/ 0 w 139"/>
                  <a:gd name="T39" fmla="*/ 0 h 65"/>
                  <a:gd name="T40" fmla="*/ 0 w 139"/>
                  <a:gd name="T41" fmla="*/ 0 h 65"/>
                  <a:gd name="T42" fmla="*/ 0 w 139"/>
                  <a:gd name="T43" fmla="*/ 0 h 65"/>
                  <a:gd name="T44" fmla="*/ 0 w 139"/>
                  <a:gd name="T45" fmla="*/ 0 h 65"/>
                  <a:gd name="T46" fmla="*/ 0 w 139"/>
                  <a:gd name="T47" fmla="*/ 0 h 65"/>
                  <a:gd name="T48" fmla="*/ 0 w 139"/>
                  <a:gd name="T49" fmla="*/ 0 h 65"/>
                  <a:gd name="T50" fmla="*/ 0 w 139"/>
                  <a:gd name="T51" fmla="*/ 0 h 65"/>
                  <a:gd name="T52" fmla="*/ 0 w 139"/>
                  <a:gd name="T53" fmla="*/ 0 h 65"/>
                  <a:gd name="T54" fmla="*/ 0 w 139"/>
                  <a:gd name="T55" fmla="*/ 0 h 65"/>
                  <a:gd name="T56" fmla="*/ 0 w 139"/>
                  <a:gd name="T57" fmla="*/ 0 h 65"/>
                  <a:gd name="T58" fmla="*/ 0 w 139"/>
                  <a:gd name="T59" fmla="*/ 0 h 65"/>
                  <a:gd name="T60" fmla="*/ 0 w 139"/>
                  <a:gd name="T61" fmla="*/ 0 h 65"/>
                  <a:gd name="T62" fmla="*/ 0 w 139"/>
                  <a:gd name="T63" fmla="*/ 0 h 65"/>
                  <a:gd name="T64" fmla="*/ 0 w 139"/>
                  <a:gd name="T65" fmla="*/ 0 h 65"/>
                  <a:gd name="T66" fmla="*/ 0 w 139"/>
                  <a:gd name="T67" fmla="*/ 0 h 65"/>
                  <a:gd name="T68" fmla="*/ 0 w 139"/>
                  <a:gd name="T69" fmla="*/ 0 h 65"/>
                  <a:gd name="T70" fmla="*/ 0 w 139"/>
                  <a:gd name="T71" fmla="*/ 0 h 65"/>
                  <a:gd name="T72" fmla="*/ 0 w 139"/>
                  <a:gd name="T73" fmla="*/ 0 h 65"/>
                  <a:gd name="T74" fmla="*/ 0 w 139"/>
                  <a:gd name="T75" fmla="*/ 0 h 65"/>
                  <a:gd name="T76" fmla="*/ 0 w 139"/>
                  <a:gd name="T77" fmla="*/ 0 h 65"/>
                  <a:gd name="T78" fmla="*/ 0 w 139"/>
                  <a:gd name="T79" fmla="*/ 0 h 6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9"/>
                  <a:gd name="T121" fmla="*/ 0 h 65"/>
                  <a:gd name="T122" fmla="*/ 139 w 139"/>
                  <a:gd name="T123" fmla="*/ 65 h 6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9" h="65">
                    <a:moveTo>
                      <a:pt x="139" y="42"/>
                    </a:moveTo>
                    <a:lnTo>
                      <a:pt x="138" y="42"/>
                    </a:lnTo>
                    <a:lnTo>
                      <a:pt x="130" y="38"/>
                    </a:lnTo>
                    <a:lnTo>
                      <a:pt x="123" y="34"/>
                    </a:lnTo>
                    <a:lnTo>
                      <a:pt x="116" y="30"/>
                    </a:lnTo>
                    <a:lnTo>
                      <a:pt x="108" y="26"/>
                    </a:lnTo>
                    <a:lnTo>
                      <a:pt x="100" y="23"/>
                    </a:lnTo>
                    <a:lnTo>
                      <a:pt x="93" y="19"/>
                    </a:lnTo>
                    <a:lnTo>
                      <a:pt x="84" y="15"/>
                    </a:lnTo>
                    <a:lnTo>
                      <a:pt x="76" y="12"/>
                    </a:lnTo>
                    <a:lnTo>
                      <a:pt x="67" y="9"/>
                    </a:lnTo>
                    <a:lnTo>
                      <a:pt x="58" y="7"/>
                    </a:lnTo>
                    <a:lnTo>
                      <a:pt x="50" y="5"/>
                    </a:lnTo>
                    <a:lnTo>
                      <a:pt x="40" y="3"/>
                    </a:lnTo>
                    <a:lnTo>
                      <a:pt x="29" y="1"/>
                    </a:lnTo>
                    <a:lnTo>
                      <a:pt x="20" y="0"/>
                    </a:lnTo>
                    <a:lnTo>
                      <a:pt x="9" y="0"/>
                    </a:lnTo>
                    <a:lnTo>
                      <a:pt x="0" y="0"/>
                    </a:lnTo>
                    <a:lnTo>
                      <a:pt x="0" y="26"/>
                    </a:lnTo>
                    <a:lnTo>
                      <a:pt x="9" y="26"/>
                    </a:lnTo>
                    <a:lnTo>
                      <a:pt x="19" y="26"/>
                    </a:lnTo>
                    <a:lnTo>
                      <a:pt x="27" y="27"/>
                    </a:lnTo>
                    <a:lnTo>
                      <a:pt x="35" y="28"/>
                    </a:lnTo>
                    <a:lnTo>
                      <a:pt x="43" y="30"/>
                    </a:lnTo>
                    <a:lnTo>
                      <a:pt x="51" y="32"/>
                    </a:lnTo>
                    <a:lnTo>
                      <a:pt x="59" y="35"/>
                    </a:lnTo>
                    <a:lnTo>
                      <a:pt x="67" y="37"/>
                    </a:lnTo>
                    <a:lnTo>
                      <a:pt x="74" y="39"/>
                    </a:lnTo>
                    <a:lnTo>
                      <a:pt x="82" y="43"/>
                    </a:lnTo>
                    <a:lnTo>
                      <a:pt x="90" y="46"/>
                    </a:lnTo>
                    <a:lnTo>
                      <a:pt x="97" y="50"/>
                    </a:lnTo>
                    <a:lnTo>
                      <a:pt x="104" y="53"/>
                    </a:lnTo>
                    <a:lnTo>
                      <a:pt x="111" y="57"/>
                    </a:lnTo>
                    <a:lnTo>
                      <a:pt x="118" y="61"/>
                    </a:lnTo>
                    <a:lnTo>
                      <a:pt x="126" y="65"/>
                    </a:lnTo>
                    <a:lnTo>
                      <a:pt x="123" y="64"/>
                    </a:lnTo>
                    <a:lnTo>
                      <a:pt x="139" y="42"/>
                    </a:lnTo>
                    <a:lnTo>
                      <a:pt x="138" y="42"/>
                    </a:lnTo>
                    <a:lnTo>
                      <a:pt x="139" y="42"/>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32" name="Freeform 647"/>
              <p:cNvSpPr>
                <a:spLocks/>
              </p:cNvSpPr>
              <p:nvPr/>
            </p:nvSpPr>
            <p:spPr bwMode="auto">
              <a:xfrm>
                <a:off x="4495" y="2030"/>
                <a:ext cx="28" cy="36"/>
              </a:xfrm>
              <a:custGeom>
                <a:avLst/>
                <a:gdLst>
                  <a:gd name="T0" fmla="*/ 0 w 84"/>
                  <a:gd name="T1" fmla="*/ 0 h 107"/>
                  <a:gd name="T2" fmla="*/ 0 w 84"/>
                  <a:gd name="T3" fmla="*/ 0 h 107"/>
                  <a:gd name="T4" fmla="*/ 0 w 84"/>
                  <a:gd name="T5" fmla="*/ 0 h 107"/>
                  <a:gd name="T6" fmla="*/ 0 w 84"/>
                  <a:gd name="T7" fmla="*/ 0 h 107"/>
                  <a:gd name="T8" fmla="*/ 0 w 84"/>
                  <a:gd name="T9" fmla="*/ 0 h 107"/>
                  <a:gd name="T10" fmla="*/ 0 w 84"/>
                  <a:gd name="T11" fmla="*/ 0 h 107"/>
                  <a:gd name="T12" fmla="*/ 0 w 84"/>
                  <a:gd name="T13" fmla="*/ 0 h 107"/>
                  <a:gd name="T14" fmla="*/ 0 w 84"/>
                  <a:gd name="T15" fmla="*/ 0 h 107"/>
                  <a:gd name="T16" fmla="*/ 0 w 84"/>
                  <a:gd name="T17" fmla="*/ 0 h 107"/>
                  <a:gd name="T18" fmla="*/ 0 w 84"/>
                  <a:gd name="T19" fmla="*/ 0 h 107"/>
                  <a:gd name="T20" fmla="*/ 0 w 84"/>
                  <a:gd name="T21" fmla="*/ 0 h 107"/>
                  <a:gd name="T22" fmla="*/ 0 w 84"/>
                  <a:gd name="T23" fmla="*/ 0 h 107"/>
                  <a:gd name="T24" fmla="*/ 0 w 84"/>
                  <a:gd name="T25" fmla="*/ 0 h 107"/>
                  <a:gd name="T26" fmla="*/ 0 w 84"/>
                  <a:gd name="T27" fmla="*/ 0 h 107"/>
                  <a:gd name="T28" fmla="*/ 0 w 84"/>
                  <a:gd name="T29" fmla="*/ 0 h 107"/>
                  <a:gd name="T30" fmla="*/ 0 w 84"/>
                  <a:gd name="T31" fmla="*/ 0 h 107"/>
                  <a:gd name="T32" fmla="*/ 0 w 84"/>
                  <a:gd name="T33" fmla="*/ 0 h 107"/>
                  <a:gd name="T34" fmla="*/ 0 w 84"/>
                  <a:gd name="T35" fmla="*/ 0 h 107"/>
                  <a:gd name="T36" fmla="*/ 0 w 84"/>
                  <a:gd name="T37" fmla="*/ 0 h 107"/>
                  <a:gd name="T38" fmla="*/ 0 w 84"/>
                  <a:gd name="T39" fmla="*/ 0 h 107"/>
                  <a:gd name="T40" fmla="*/ 0 w 84"/>
                  <a:gd name="T41" fmla="*/ 0 h 107"/>
                  <a:gd name="T42" fmla="*/ 0 w 84"/>
                  <a:gd name="T43" fmla="*/ 0 h 107"/>
                  <a:gd name="T44" fmla="*/ 0 w 84"/>
                  <a:gd name="T45" fmla="*/ 0 h 107"/>
                  <a:gd name="T46" fmla="*/ 0 w 84"/>
                  <a:gd name="T47" fmla="*/ 0 h 107"/>
                  <a:gd name="T48" fmla="*/ 0 w 84"/>
                  <a:gd name="T49" fmla="*/ 0 h 107"/>
                  <a:gd name="T50" fmla="*/ 0 w 84"/>
                  <a:gd name="T51" fmla="*/ 0 h 107"/>
                  <a:gd name="T52" fmla="*/ 0 w 84"/>
                  <a:gd name="T53" fmla="*/ 0 h 107"/>
                  <a:gd name="T54" fmla="*/ 0 w 84"/>
                  <a:gd name="T55" fmla="*/ 0 h 107"/>
                  <a:gd name="T56" fmla="*/ 0 w 84"/>
                  <a:gd name="T57" fmla="*/ 0 h 107"/>
                  <a:gd name="T58" fmla="*/ 0 w 84"/>
                  <a:gd name="T59" fmla="*/ 0 h 107"/>
                  <a:gd name="T60" fmla="*/ 0 w 84"/>
                  <a:gd name="T61" fmla="*/ 0 h 107"/>
                  <a:gd name="T62" fmla="*/ 0 w 84"/>
                  <a:gd name="T63" fmla="*/ 0 h 107"/>
                  <a:gd name="T64" fmla="*/ 0 w 84"/>
                  <a:gd name="T65" fmla="*/ 0 h 107"/>
                  <a:gd name="T66" fmla="*/ 0 w 84"/>
                  <a:gd name="T67" fmla="*/ 0 h 107"/>
                  <a:gd name="T68" fmla="*/ 0 w 84"/>
                  <a:gd name="T69" fmla="*/ 0 h 107"/>
                  <a:gd name="T70" fmla="*/ 0 w 84"/>
                  <a:gd name="T71" fmla="*/ 0 h 107"/>
                  <a:gd name="T72" fmla="*/ 0 w 84"/>
                  <a:gd name="T73" fmla="*/ 0 h 107"/>
                  <a:gd name="T74" fmla="*/ 0 w 84"/>
                  <a:gd name="T75" fmla="*/ 0 h 107"/>
                  <a:gd name="T76" fmla="*/ 0 w 84"/>
                  <a:gd name="T77" fmla="*/ 0 h 107"/>
                  <a:gd name="T78" fmla="*/ 0 w 84"/>
                  <a:gd name="T79" fmla="*/ 0 h 10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4"/>
                  <a:gd name="T121" fmla="*/ 0 h 107"/>
                  <a:gd name="T122" fmla="*/ 84 w 84"/>
                  <a:gd name="T123" fmla="*/ 107 h 10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4" h="107">
                    <a:moveTo>
                      <a:pt x="72" y="80"/>
                    </a:moveTo>
                    <a:lnTo>
                      <a:pt x="84" y="89"/>
                    </a:lnTo>
                    <a:lnTo>
                      <a:pt x="83" y="83"/>
                    </a:lnTo>
                    <a:lnTo>
                      <a:pt x="80" y="77"/>
                    </a:lnTo>
                    <a:lnTo>
                      <a:pt x="77" y="70"/>
                    </a:lnTo>
                    <a:lnTo>
                      <a:pt x="75" y="64"/>
                    </a:lnTo>
                    <a:lnTo>
                      <a:pt x="72" y="57"/>
                    </a:lnTo>
                    <a:lnTo>
                      <a:pt x="68" y="51"/>
                    </a:lnTo>
                    <a:lnTo>
                      <a:pt x="65" y="46"/>
                    </a:lnTo>
                    <a:lnTo>
                      <a:pt x="61" y="41"/>
                    </a:lnTo>
                    <a:lnTo>
                      <a:pt x="56" y="35"/>
                    </a:lnTo>
                    <a:lnTo>
                      <a:pt x="52" y="30"/>
                    </a:lnTo>
                    <a:lnTo>
                      <a:pt x="46" y="24"/>
                    </a:lnTo>
                    <a:lnTo>
                      <a:pt x="41" y="19"/>
                    </a:lnTo>
                    <a:lnTo>
                      <a:pt x="35" y="15"/>
                    </a:lnTo>
                    <a:lnTo>
                      <a:pt x="28" y="9"/>
                    </a:lnTo>
                    <a:lnTo>
                      <a:pt x="22" y="5"/>
                    </a:lnTo>
                    <a:lnTo>
                      <a:pt x="16" y="0"/>
                    </a:lnTo>
                    <a:lnTo>
                      <a:pt x="0" y="22"/>
                    </a:lnTo>
                    <a:lnTo>
                      <a:pt x="7" y="27"/>
                    </a:lnTo>
                    <a:lnTo>
                      <a:pt x="12" y="30"/>
                    </a:lnTo>
                    <a:lnTo>
                      <a:pt x="18" y="34"/>
                    </a:lnTo>
                    <a:lnTo>
                      <a:pt x="23" y="39"/>
                    </a:lnTo>
                    <a:lnTo>
                      <a:pt x="27" y="43"/>
                    </a:lnTo>
                    <a:lnTo>
                      <a:pt x="31" y="47"/>
                    </a:lnTo>
                    <a:lnTo>
                      <a:pt x="37" y="53"/>
                    </a:lnTo>
                    <a:lnTo>
                      <a:pt x="39" y="57"/>
                    </a:lnTo>
                    <a:lnTo>
                      <a:pt x="42" y="61"/>
                    </a:lnTo>
                    <a:lnTo>
                      <a:pt x="45" y="66"/>
                    </a:lnTo>
                    <a:lnTo>
                      <a:pt x="49" y="70"/>
                    </a:lnTo>
                    <a:lnTo>
                      <a:pt x="52" y="76"/>
                    </a:lnTo>
                    <a:lnTo>
                      <a:pt x="53" y="80"/>
                    </a:lnTo>
                    <a:lnTo>
                      <a:pt x="56" y="87"/>
                    </a:lnTo>
                    <a:lnTo>
                      <a:pt x="57" y="92"/>
                    </a:lnTo>
                    <a:lnTo>
                      <a:pt x="60" y="97"/>
                    </a:lnTo>
                    <a:lnTo>
                      <a:pt x="72" y="107"/>
                    </a:lnTo>
                    <a:lnTo>
                      <a:pt x="60" y="97"/>
                    </a:lnTo>
                    <a:lnTo>
                      <a:pt x="62" y="106"/>
                    </a:lnTo>
                    <a:lnTo>
                      <a:pt x="72" y="107"/>
                    </a:lnTo>
                    <a:lnTo>
                      <a:pt x="72" y="8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33" name="Freeform 648"/>
              <p:cNvSpPr>
                <a:spLocks/>
              </p:cNvSpPr>
              <p:nvPr/>
            </p:nvSpPr>
            <p:spPr bwMode="auto">
              <a:xfrm>
                <a:off x="4519" y="2057"/>
                <a:ext cx="98" cy="12"/>
              </a:xfrm>
              <a:custGeom>
                <a:avLst/>
                <a:gdLst>
                  <a:gd name="T0" fmla="*/ 0 w 295"/>
                  <a:gd name="T1" fmla="*/ 0 h 38"/>
                  <a:gd name="T2" fmla="*/ 0 w 295"/>
                  <a:gd name="T3" fmla="*/ 0 h 38"/>
                  <a:gd name="T4" fmla="*/ 0 w 295"/>
                  <a:gd name="T5" fmla="*/ 0 h 38"/>
                  <a:gd name="T6" fmla="*/ 0 w 295"/>
                  <a:gd name="T7" fmla="*/ 0 h 38"/>
                  <a:gd name="T8" fmla="*/ 0 w 295"/>
                  <a:gd name="T9" fmla="*/ 0 h 38"/>
                  <a:gd name="T10" fmla="*/ 0 w 295"/>
                  <a:gd name="T11" fmla="*/ 0 h 38"/>
                  <a:gd name="T12" fmla="*/ 0 w 295"/>
                  <a:gd name="T13" fmla="*/ 0 h 38"/>
                  <a:gd name="T14" fmla="*/ 0 w 295"/>
                  <a:gd name="T15" fmla="*/ 0 h 38"/>
                  <a:gd name="T16" fmla="*/ 0 w 295"/>
                  <a:gd name="T17" fmla="*/ 0 h 38"/>
                  <a:gd name="T18" fmla="*/ 0 w 295"/>
                  <a:gd name="T19" fmla="*/ 0 h 38"/>
                  <a:gd name="T20" fmla="*/ 0 w 295"/>
                  <a:gd name="T21" fmla="*/ 0 h 38"/>
                  <a:gd name="T22" fmla="*/ 0 w 295"/>
                  <a:gd name="T23" fmla="*/ 0 h 38"/>
                  <a:gd name="T24" fmla="*/ 0 w 295"/>
                  <a:gd name="T25" fmla="*/ 0 h 38"/>
                  <a:gd name="T26" fmla="*/ 0 w 295"/>
                  <a:gd name="T27" fmla="*/ 0 h 38"/>
                  <a:gd name="T28" fmla="*/ 0 w 295"/>
                  <a:gd name="T29" fmla="*/ 0 h 38"/>
                  <a:gd name="T30" fmla="*/ 0 w 295"/>
                  <a:gd name="T31" fmla="*/ 0 h 38"/>
                  <a:gd name="T32" fmla="*/ 0 w 295"/>
                  <a:gd name="T33" fmla="*/ 0 h 38"/>
                  <a:gd name="T34" fmla="*/ 0 w 295"/>
                  <a:gd name="T35" fmla="*/ 0 h 38"/>
                  <a:gd name="T36" fmla="*/ 0 w 295"/>
                  <a:gd name="T37" fmla="*/ 0 h 38"/>
                  <a:gd name="T38" fmla="*/ 0 w 295"/>
                  <a:gd name="T39" fmla="*/ 0 h 38"/>
                  <a:gd name="T40" fmla="*/ 0 w 295"/>
                  <a:gd name="T41" fmla="*/ 0 h 38"/>
                  <a:gd name="T42" fmla="*/ 0 w 295"/>
                  <a:gd name="T43" fmla="*/ 0 h 38"/>
                  <a:gd name="T44" fmla="*/ 0 w 295"/>
                  <a:gd name="T45" fmla="*/ 0 h 38"/>
                  <a:gd name="T46" fmla="*/ 0 w 295"/>
                  <a:gd name="T47" fmla="*/ 0 h 38"/>
                  <a:gd name="T48" fmla="*/ 0 w 295"/>
                  <a:gd name="T49" fmla="*/ 0 h 38"/>
                  <a:gd name="T50" fmla="*/ 0 w 295"/>
                  <a:gd name="T51" fmla="*/ 0 h 38"/>
                  <a:gd name="T52" fmla="*/ 0 w 295"/>
                  <a:gd name="T53" fmla="*/ 0 h 38"/>
                  <a:gd name="T54" fmla="*/ 0 w 295"/>
                  <a:gd name="T55" fmla="*/ 0 h 38"/>
                  <a:gd name="T56" fmla="*/ 0 w 295"/>
                  <a:gd name="T57" fmla="*/ 0 h 38"/>
                  <a:gd name="T58" fmla="*/ 0 w 295"/>
                  <a:gd name="T59" fmla="*/ 0 h 38"/>
                  <a:gd name="T60" fmla="*/ 0 w 295"/>
                  <a:gd name="T61" fmla="*/ 0 h 38"/>
                  <a:gd name="T62" fmla="*/ 0 w 295"/>
                  <a:gd name="T63" fmla="*/ 0 h 38"/>
                  <a:gd name="T64" fmla="*/ 0 w 295"/>
                  <a:gd name="T65" fmla="*/ 0 h 38"/>
                  <a:gd name="T66" fmla="*/ 0 w 295"/>
                  <a:gd name="T67" fmla="*/ 0 h 38"/>
                  <a:gd name="T68" fmla="*/ 0 w 295"/>
                  <a:gd name="T69" fmla="*/ 0 h 38"/>
                  <a:gd name="T70" fmla="*/ 0 w 295"/>
                  <a:gd name="T71" fmla="*/ 0 h 38"/>
                  <a:gd name="T72" fmla="*/ 0 w 295"/>
                  <a:gd name="T73" fmla="*/ 0 h 38"/>
                  <a:gd name="T74" fmla="*/ 0 w 295"/>
                  <a:gd name="T75" fmla="*/ 0 h 38"/>
                  <a:gd name="T76" fmla="*/ 0 w 295"/>
                  <a:gd name="T77" fmla="*/ 0 h 38"/>
                  <a:gd name="T78" fmla="*/ 0 w 295"/>
                  <a:gd name="T79" fmla="*/ 0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5"/>
                  <a:gd name="T121" fmla="*/ 0 h 38"/>
                  <a:gd name="T122" fmla="*/ 295 w 295"/>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5" h="38">
                    <a:moveTo>
                      <a:pt x="294" y="11"/>
                    </a:moveTo>
                    <a:lnTo>
                      <a:pt x="295" y="11"/>
                    </a:lnTo>
                    <a:lnTo>
                      <a:pt x="276" y="9"/>
                    </a:lnTo>
                    <a:lnTo>
                      <a:pt x="257" y="9"/>
                    </a:lnTo>
                    <a:lnTo>
                      <a:pt x="240" y="8"/>
                    </a:lnTo>
                    <a:lnTo>
                      <a:pt x="221" y="7"/>
                    </a:lnTo>
                    <a:lnTo>
                      <a:pt x="202" y="7"/>
                    </a:lnTo>
                    <a:lnTo>
                      <a:pt x="184" y="5"/>
                    </a:lnTo>
                    <a:lnTo>
                      <a:pt x="165" y="5"/>
                    </a:lnTo>
                    <a:lnTo>
                      <a:pt x="146" y="4"/>
                    </a:lnTo>
                    <a:lnTo>
                      <a:pt x="127" y="4"/>
                    </a:lnTo>
                    <a:lnTo>
                      <a:pt x="110" y="4"/>
                    </a:lnTo>
                    <a:lnTo>
                      <a:pt x="91" y="3"/>
                    </a:lnTo>
                    <a:lnTo>
                      <a:pt x="73" y="3"/>
                    </a:lnTo>
                    <a:lnTo>
                      <a:pt x="55" y="3"/>
                    </a:lnTo>
                    <a:lnTo>
                      <a:pt x="36" y="1"/>
                    </a:lnTo>
                    <a:lnTo>
                      <a:pt x="17" y="1"/>
                    </a:lnTo>
                    <a:lnTo>
                      <a:pt x="0" y="0"/>
                    </a:lnTo>
                    <a:lnTo>
                      <a:pt x="0" y="27"/>
                    </a:lnTo>
                    <a:lnTo>
                      <a:pt x="17" y="27"/>
                    </a:lnTo>
                    <a:lnTo>
                      <a:pt x="35" y="28"/>
                    </a:lnTo>
                    <a:lnTo>
                      <a:pt x="54" y="28"/>
                    </a:lnTo>
                    <a:lnTo>
                      <a:pt x="72" y="28"/>
                    </a:lnTo>
                    <a:lnTo>
                      <a:pt x="91" y="30"/>
                    </a:lnTo>
                    <a:lnTo>
                      <a:pt x="110" y="30"/>
                    </a:lnTo>
                    <a:lnTo>
                      <a:pt x="127" y="31"/>
                    </a:lnTo>
                    <a:lnTo>
                      <a:pt x="146" y="31"/>
                    </a:lnTo>
                    <a:lnTo>
                      <a:pt x="164" y="31"/>
                    </a:lnTo>
                    <a:lnTo>
                      <a:pt x="183" y="32"/>
                    </a:lnTo>
                    <a:lnTo>
                      <a:pt x="202" y="32"/>
                    </a:lnTo>
                    <a:lnTo>
                      <a:pt x="220" y="34"/>
                    </a:lnTo>
                    <a:lnTo>
                      <a:pt x="239" y="34"/>
                    </a:lnTo>
                    <a:lnTo>
                      <a:pt x="257" y="35"/>
                    </a:lnTo>
                    <a:lnTo>
                      <a:pt x="275" y="36"/>
                    </a:lnTo>
                    <a:lnTo>
                      <a:pt x="293" y="38"/>
                    </a:lnTo>
                    <a:lnTo>
                      <a:pt x="294" y="38"/>
                    </a:lnTo>
                    <a:lnTo>
                      <a:pt x="293" y="38"/>
                    </a:lnTo>
                    <a:lnTo>
                      <a:pt x="294" y="38"/>
                    </a:lnTo>
                    <a:lnTo>
                      <a:pt x="294" y="1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34" name="Freeform 649"/>
              <p:cNvSpPr>
                <a:spLocks/>
              </p:cNvSpPr>
              <p:nvPr/>
            </p:nvSpPr>
            <p:spPr bwMode="auto">
              <a:xfrm>
                <a:off x="4617" y="2060"/>
                <a:ext cx="102" cy="10"/>
              </a:xfrm>
              <a:custGeom>
                <a:avLst/>
                <a:gdLst>
                  <a:gd name="T0" fmla="*/ 0 w 307"/>
                  <a:gd name="T1" fmla="*/ 0 h 29"/>
                  <a:gd name="T2" fmla="*/ 0 w 307"/>
                  <a:gd name="T3" fmla="*/ 0 h 29"/>
                  <a:gd name="T4" fmla="*/ 0 w 307"/>
                  <a:gd name="T5" fmla="*/ 0 h 29"/>
                  <a:gd name="T6" fmla="*/ 0 w 307"/>
                  <a:gd name="T7" fmla="*/ 0 h 29"/>
                  <a:gd name="T8" fmla="*/ 0 w 307"/>
                  <a:gd name="T9" fmla="*/ 0 h 29"/>
                  <a:gd name="T10" fmla="*/ 0 w 307"/>
                  <a:gd name="T11" fmla="*/ 0 h 29"/>
                  <a:gd name="T12" fmla="*/ 0 w 307"/>
                  <a:gd name="T13" fmla="*/ 0 h 29"/>
                  <a:gd name="T14" fmla="*/ 0 w 307"/>
                  <a:gd name="T15" fmla="*/ 0 h 29"/>
                  <a:gd name="T16" fmla="*/ 0 w 307"/>
                  <a:gd name="T17" fmla="*/ 0 h 29"/>
                  <a:gd name="T18" fmla="*/ 0 w 307"/>
                  <a:gd name="T19" fmla="*/ 0 h 29"/>
                  <a:gd name="T20" fmla="*/ 0 w 307"/>
                  <a:gd name="T21" fmla="*/ 0 h 29"/>
                  <a:gd name="T22" fmla="*/ 0 w 307"/>
                  <a:gd name="T23" fmla="*/ 0 h 29"/>
                  <a:gd name="T24" fmla="*/ 0 w 307"/>
                  <a:gd name="T25" fmla="*/ 0 h 29"/>
                  <a:gd name="T26" fmla="*/ 0 w 307"/>
                  <a:gd name="T27" fmla="*/ 0 h 29"/>
                  <a:gd name="T28" fmla="*/ 0 w 307"/>
                  <a:gd name="T29" fmla="*/ 0 h 29"/>
                  <a:gd name="T30" fmla="*/ 0 w 307"/>
                  <a:gd name="T31" fmla="*/ 0 h 29"/>
                  <a:gd name="T32" fmla="*/ 0 w 307"/>
                  <a:gd name="T33" fmla="*/ 0 h 29"/>
                  <a:gd name="T34" fmla="*/ 0 w 307"/>
                  <a:gd name="T35" fmla="*/ 0 h 29"/>
                  <a:gd name="T36" fmla="*/ 0 w 307"/>
                  <a:gd name="T37" fmla="*/ 0 h 29"/>
                  <a:gd name="T38" fmla="*/ 0 w 307"/>
                  <a:gd name="T39" fmla="*/ 0 h 29"/>
                  <a:gd name="T40" fmla="*/ 0 w 307"/>
                  <a:gd name="T41" fmla="*/ 0 h 29"/>
                  <a:gd name="T42" fmla="*/ 0 w 307"/>
                  <a:gd name="T43" fmla="*/ 0 h 29"/>
                  <a:gd name="T44" fmla="*/ 0 w 307"/>
                  <a:gd name="T45" fmla="*/ 0 h 29"/>
                  <a:gd name="T46" fmla="*/ 0 w 307"/>
                  <a:gd name="T47" fmla="*/ 0 h 29"/>
                  <a:gd name="T48" fmla="*/ 0 w 307"/>
                  <a:gd name="T49" fmla="*/ 0 h 29"/>
                  <a:gd name="T50" fmla="*/ 0 w 307"/>
                  <a:gd name="T51" fmla="*/ 0 h 29"/>
                  <a:gd name="T52" fmla="*/ 0 w 307"/>
                  <a:gd name="T53" fmla="*/ 0 h 29"/>
                  <a:gd name="T54" fmla="*/ 0 w 307"/>
                  <a:gd name="T55" fmla="*/ 0 h 29"/>
                  <a:gd name="T56" fmla="*/ 0 w 307"/>
                  <a:gd name="T57" fmla="*/ 0 h 29"/>
                  <a:gd name="T58" fmla="*/ 0 w 307"/>
                  <a:gd name="T59" fmla="*/ 0 h 29"/>
                  <a:gd name="T60" fmla="*/ 0 w 307"/>
                  <a:gd name="T61" fmla="*/ 0 h 29"/>
                  <a:gd name="T62" fmla="*/ 0 w 307"/>
                  <a:gd name="T63" fmla="*/ 0 h 29"/>
                  <a:gd name="T64" fmla="*/ 0 w 307"/>
                  <a:gd name="T65" fmla="*/ 0 h 29"/>
                  <a:gd name="T66" fmla="*/ 0 w 307"/>
                  <a:gd name="T67" fmla="*/ 0 h 29"/>
                  <a:gd name="T68" fmla="*/ 0 w 307"/>
                  <a:gd name="T69" fmla="*/ 0 h 29"/>
                  <a:gd name="T70" fmla="*/ 0 w 307"/>
                  <a:gd name="T71" fmla="*/ 0 h 2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07"/>
                  <a:gd name="T109" fmla="*/ 0 h 29"/>
                  <a:gd name="T110" fmla="*/ 307 w 307"/>
                  <a:gd name="T111" fmla="*/ 29 h 2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07" h="29">
                    <a:moveTo>
                      <a:pt x="307" y="4"/>
                    </a:moveTo>
                    <a:lnTo>
                      <a:pt x="307" y="4"/>
                    </a:lnTo>
                    <a:lnTo>
                      <a:pt x="297" y="2"/>
                    </a:lnTo>
                    <a:lnTo>
                      <a:pt x="288" y="2"/>
                    </a:lnTo>
                    <a:lnTo>
                      <a:pt x="278" y="2"/>
                    </a:lnTo>
                    <a:lnTo>
                      <a:pt x="269" y="2"/>
                    </a:lnTo>
                    <a:lnTo>
                      <a:pt x="259" y="2"/>
                    </a:lnTo>
                    <a:lnTo>
                      <a:pt x="250" y="2"/>
                    </a:lnTo>
                    <a:lnTo>
                      <a:pt x="240" y="2"/>
                    </a:lnTo>
                    <a:lnTo>
                      <a:pt x="231" y="2"/>
                    </a:lnTo>
                    <a:lnTo>
                      <a:pt x="221" y="1"/>
                    </a:lnTo>
                    <a:lnTo>
                      <a:pt x="210" y="1"/>
                    </a:lnTo>
                    <a:lnTo>
                      <a:pt x="202" y="1"/>
                    </a:lnTo>
                    <a:lnTo>
                      <a:pt x="193" y="1"/>
                    </a:lnTo>
                    <a:lnTo>
                      <a:pt x="183" y="1"/>
                    </a:lnTo>
                    <a:lnTo>
                      <a:pt x="174" y="1"/>
                    </a:lnTo>
                    <a:lnTo>
                      <a:pt x="163" y="1"/>
                    </a:lnTo>
                    <a:lnTo>
                      <a:pt x="155" y="1"/>
                    </a:lnTo>
                    <a:lnTo>
                      <a:pt x="145" y="1"/>
                    </a:lnTo>
                    <a:lnTo>
                      <a:pt x="134" y="1"/>
                    </a:lnTo>
                    <a:lnTo>
                      <a:pt x="125" y="1"/>
                    </a:lnTo>
                    <a:lnTo>
                      <a:pt x="115" y="1"/>
                    </a:lnTo>
                    <a:lnTo>
                      <a:pt x="106" y="1"/>
                    </a:lnTo>
                    <a:lnTo>
                      <a:pt x="96" y="1"/>
                    </a:lnTo>
                    <a:lnTo>
                      <a:pt x="87" y="1"/>
                    </a:lnTo>
                    <a:lnTo>
                      <a:pt x="77" y="1"/>
                    </a:lnTo>
                    <a:lnTo>
                      <a:pt x="68" y="1"/>
                    </a:lnTo>
                    <a:lnTo>
                      <a:pt x="58" y="1"/>
                    </a:lnTo>
                    <a:lnTo>
                      <a:pt x="49" y="0"/>
                    </a:lnTo>
                    <a:lnTo>
                      <a:pt x="39" y="0"/>
                    </a:lnTo>
                    <a:lnTo>
                      <a:pt x="30" y="0"/>
                    </a:lnTo>
                    <a:lnTo>
                      <a:pt x="19" y="0"/>
                    </a:lnTo>
                    <a:lnTo>
                      <a:pt x="10" y="0"/>
                    </a:lnTo>
                    <a:lnTo>
                      <a:pt x="0" y="0"/>
                    </a:lnTo>
                    <a:lnTo>
                      <a:pt x="0" y="27"/>
                    </a:lnTo>
                    <a:lnTo>
                      <a:pt x="10" y="27"/>
                    </a:lnTo>
                    <a:lnTo>
                      <a:pt x="19" y="27"/>
                    </a:lnTo>
                    <a:lnTo>
                      <a:pt x="30" y="27"/>
                    </a:lnTo>
                    <a:lnTo>
                      <a:pt x="39" y="27"/>
                    </a:lnTo>
                    <a:lnTo>
                      <a:pt x="49" y="27"/>
                    </a:lnTo>
                    <a:lnTo>
                      <a:pt x="57" y="27"/>
                    </a:lnTo>
                    <a:lnTo>
                      <a:pt x="68" y="27"/>
                    </a:lnTo>
                    <a:lnTo>
                      <a:pt x="77" y="27"/>
                    </a:lnTo>
                    <a:lnTo>
                      <a:pt x="87" y="27"/>
                    </a:lnTo>
                    <a:lnTo>
                      <a:pt x="96" y="27"/>
                    </a:lnTo>
                    <a:lnTo>
                      <a:pt x="106" y="27"/>
                    </a:lnTo>
                    <a:lnTo>
                      <a:pt x="115" y="27"/>
                    </a:lnTo>
                    <a:lnTo>
                      <a:pt x="125" y="27"/>
                    </a:lnTo>
                    <a:lnTo>
                      <a:pt x="134" y="27"/>
                    </a:lnTo>
                    <a:lnTo>
                      <a:pt x="144" y="27"/>
                    </a:lnTo>
                    <a:lnTo>
                      <a:pt x="153" y="27"/>
                    </a:lnTo>
                    <a:lnTo>
                      <a:pt x="163" y="27"/>
                    </a:lnTo>
                    <a:lnTo>
                      <a:pt x="174" y="27"/>
                    </a:lnTo>
                    <a:lnTo>
                      <a:pt x="183" y="27"/>
                    </a:lnTo>
                    <a:lnTo>
                      <a:pt x="191" y="27"/>
                    </a:lnTo>
                    <a:lnTo>
                      <a:pt x="201" y="28"/>
                    </a:lnTo>
                    <a:lnTo>
                      <a:pt x="210" y="28"/>
                    </a:lnTo>
                    <a:lnTo>
                      <a:pt x="220" y="28"/>
                    </a:lnTo>
                    <a:lnTo>
                      <a:pt x="229" y="28"/>
                    </a:lnTo>
                    <a:lnTo>
                      <a:pt x="240" y="28"/>
                    </a:lnTo>
                    <a:lnTo>
                      <a:pt x="248" y="28"/>
                    </a:lnTo>
                    <a:lnTo>
                      <a:pt x="259" y="28"/>
                    </a:lnTo>
                    <a:lnTo>
                      <a:pt x="269" y="28"/>
                    </a:lnTo>
                    <a:lnTo>
                      <a:pt x="277" y="28"/>
                    </a:lnTo>
                    <a:lnTo>
                      <a:pt x="286" y="29"/>
                    </a:lnTo>
                    <a:lnTo>
                      <a:pt x="297" y="29"/>
                    </a:lnTo>
                    <a:lnTo>
                      <a:pt x="307" y="29"/>
                    </a:lnTo>
                    <a:lnTo>
                      <a:pt x="307" y="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35" name="Freeform 650"/>
              <p:cNvSpPr>
                <a:spLocks/>
              </p:cNvSpPr>
              <p:nvPr/>
            </p:nvSpPr>
            <p:spPr bwMode="auto">
              <a:xfrm>
                <a:off x="4719" y="2061"/>
                <a:ext cx="102" cy="11"/>
              </a:xfrm>
              <a:custGeom>
                <a:avLst/>
                <a:gdLst>
                  <a:gd name="T0" fmla="*/ 0 w 305"/>
                  <a:gd name="T1" fmla="*/ 0 h 32"/>
                  <a:gd name="T2" fmla="*/ 0 w 305"/>
                  <a:gd name="T3" fmla="*/ 0 h 32"/>
                  <a:gd name="T4" fmla="*/ 0 w 305"/>
                  <a:gd name="T5" fmla="*/ 0 h 32"/>
                  <a:gd name="T6" fmla="*/ 0 w 305"/>
                  <a:gd name="T7" fmla="*/ 0 h 32"/>
                  <a:gd name="T8" fmla="*/ 0 w 305"/>
                  <a:gd name="T9" fmla="*/ 0 h 32"/>
                  <a:gd name="T10" fmla="*/ 0 w 305"/>
                  <a:gd name="T11" fmla="*/ 0 h 32"/>
                  <a:gd name="T12" fmla="*/ 0 w 305"/>
                  <a:gd name="T13" fmla="*/ 0 h 32"/>
                  <a:gd name="T14" fmla="*/ 0 w 305"/>
                  <a:gd name="T15" fmla="*/ 0 h 32"/>
                  <a:gd name="T16" fmla="*/ 0 w 305"/>
                  <a:gd name="T17" fmla="*/ 0 h 32"/>
                  <a:gd name="T18" fmla="*/ 0 w 305"/>
                  <a:gd name="T19" fmla="*/ 0 h 32"/>
                  <a:gd name="T20" fmla="*/ 0 w 305"/>
                  <a:gd name="T21" fmla="*/ 0 h 32"/>
                  <a:gd name="T22" fmla="*/ 0 w 305"/>
                  <a:gd name="T23" fmla="*/ 0 h 32"/>
                  <a:gd name="T24" fmla="*/ 0 w 305"/>
                  <a:gd name="T25" fmla="*/ 0 h 32"/>
                  <a:gd name="T26" fmla="*/ 0 w 305"/>
                  <a:gd name="T27" fmla="*/ 0 h 32"/>
                  <a:gd name="T28" fmla="*/ 0 w 305"/>
                  <a:gd name="T29" fmla="*/ 0 h 32"/>
                  <a:gd name="T30" fmla="*/ 0 w 305"/>
                  <a:gd name="T31" fmla="*/ 0 h 32"/>
                  <a:gd name="T32" fmla="*/ 0 w 305"/>
                  <a:gd name="T33" fmla="*/ 0 h 32"/>
                  <a:gd name="T34" fmla="*/ 0 w 305"/>
                  <a:gd name="T35" fmla="*/ 0 h 32"/>
                  <a:gd name="T36" fmla="*/ 0 w 305"/>
                  <a:gd name="T37" fmla="*/ 0 h 32"/>
                  <a:gd name="T38" fmla="*/ 0 w 305"/>
                  <a:gd name="T39" fmla="*/ 0 h 32"/>
                  <a:gd name="T40" fmla="*/ 0 w 305"/>
                  <a:gd name="T41" fmla="*/ 0 h 32"/>
                  <a:gd name="T42" fmla="*/ 0 w 305"/>
                  <a:gd name="T43" fmla="*/ 0 h 32"/>
                  <a:gd name="T44" fmla="*/ 0 w 305"/>
                  <a:gd name="T45" fmla="*/ 0 h 32"/>
                  <a:gd name="T46" fmla="*/ 0 w 305"/>
                  <a:gd name="T47" fmla="*/ 0 h 32"/>
                  <a:gd name="T48" fmla="*/ 0 w 305"/>
                  <a:gd name="T49" fmla="*/ 0 h 32"/>
                  <a:gd name="T50" fmla="*/ 0 w 305"/>
                  <a:gd name="T51" fmla="*/ 0 h 32"/>
                  <a:gd name="T52" fmla="*/ 0 w 305"/>
                  <a:gd name="T53" fmla="*/ 0 h 32"/>
                  <a:gd name="T54" fmla="*/ 0 w 305"/>
                  <a:gd name="T55" fmla="*/ 0 h 32"/>
                  <a:gd name="T56" fmla="*/ 0 w 305"/>
                  <a:gd name="T57" fmla="*/ 0 h 32"/>
                  <a:gd name="T58" fmla="*/ 0 w 305"/>
                  <a:gd name="T59" fmla="*/ 0 h 32"/>
                  <a:gd name="T60" fmla="*/ 0 w 305"/>
                  <a:gd name="T61" fmla="*/ 0 h 32"/>
                  <a:gd name="T62" fmla="*/ 0 w 305"/>
                  <a:gd name="T63" fmla="*/ 0 h 32"/>
                  <a:gd name="T64" fmla="*/ 0 w 305"/>
                  <a:gd name="T65" fmla="*/ 0 h 32"/>
                  <a:gd name="T66" fmla="*/ 0 w 305"/>
                  <a:gd name="T67" fmla="*/ 0 h 32"/>
                  <a:gd name="T68" fmla="*/ 0 w 305"/>
                  <a:gd name="T69" fmla="*/ 0 h 32"/>
                  <a:gd name="T70" fmla="*/ 0 w 305"/>
                  <a:gd name="T71" fmla="*/ 0 h 32"/>
                  <a:gd name="T72" fmla="*/ 0 w 305"/>
                  <a:gd name="T73" fmla="*/ 0 h 32"/>
                  <a:gd name="T74" fmla="*/ 0 w 305"/>
                  <a:gd name="T75" fmla="*/ 0 h 32"/>
                  <a:gd name="T76" fmla="*/ 0 w 305"/>
                  <a:gd name="T77" fmla="*/ 0 h 32"/>
                  <a:gd name="T78" fmla="*/ 0 w 305"/>
                  <a:gd name="T79" fmla="*/ 0 h 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05"/>
                  <a:gd name="T121" fmla="*/ 0 h 32"/>
                  <a:gd name="T122" fmla="*/ 305 w 305"/>
                  <a:gd name="T123" fmla="*/ 32 h 3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05" h="32">
                    <a:moveTo>
                      <a:pt x="305" y="6"/>
                    </a:moveTo>
                    <a:lnTo>
                      <a:pt x="303" y="6"/>
                    </a:lnTo>
                    <a:lnTo>
                      <a:pt x="286" y="6"/>
                    </a:lnTo>
                    <a:lnTo>
                      <a:pt x="267" y="6"/>
                    </a:lnTo>
                    <a:lnTo>
                      <a:pt x="248" y="6"/>
                    </a:lnTo>
                    <a:lnTo>
                      <a:pt x="229" y="4"/>
                    </a:lnTo>
                    <a:lnTo>
                      <a:pt x="210" y="4"/>
                    </a:lnTo>
                    <a:lnTo>
                      <a:pt x="191" y="3"/>
                    </a:lnTo>
                    <a:lnTo>
                      <a:pt x="172" y="3"/>
                    </a:lnTo>
                    <a:lnTo>
                      <a:pt x="153" y="2"/>
                    </a:lnTo>
                    <a:lnTo>
                      <a:pt x="134" y="2"/>
                    </a:lnTo>
                    <a:lnTo>
                      <a:pt x="115" y="0"/>
                    </a:lnTo>
                    <a:lnTo>
                      <a:pt x="96" y="0"/>
                    </a:lnTo>
                    <a:lnTo>
                      <a:pt x="77" y="0"/>
                    </a:lnTo>
                    <a:lnTo>
                      <a:pt x="56" y="0"/>
                    </a:lnTo>
                    <a:lnTo>
                      <a:pt x="38" y="0"/>
                    </a:lnTo>
                    <a:lnTo>
                      <a:pt x="19" y="0"/>
                    </a:lnTo>
                    <a:lnTo>
                      <a:pt x="0" y="2"/>
                    </a:lnTo>
                    <a:lnTo>
                      <a:pt x="0" y="27"/>
                    </a:lnTo>
                    <a:lnTo>
                      <a:pt x="20" y="26"/>
                    </a:lnTo>
                    <a:lnTo>
                      <a:pt x="38" y="26"/>
                    </a:lnTo>
                    <a:lnTo>
                      <a:pt x="56" y="26"/>
                    </a:lnTo>
                    <a:lnTo>
                      <a:pt x="77" y="26"/>
                    </a:lnTo>
                    <a:lnTo>
                      <a:pt x="94" y="26"/>
                    </a:lnTo>
                    <a:lnTo>
                      <a:pt x="113" y="27"/>
                    </a:lnTo>
                    <a:lnTo>
                      <a:pt x="132" y="27"/>
                    </a:lnTo>
                    <a:lnTo>
                      <a:pt x="153" y="27"/>
                    </a:lnTo>
                    <a:lnTo>
                      <a:pt x="170" y="29"/>
                    </a:lnTo>
                    <a:lnTo>
                      <a:pt x="189" y="29"/>
                    </a:lnTo>
                    <a:lnTo>
                      <a:pt x="208" y="30"/>
                    </a:lnTo>
                    <a:lnTo>
                      <a:pt x="227" y="32"/>
                    </a:lnTo>
                    <a:lnTo>
                      <a:pt x="246" y="32"/>
                    </a:lnTo>
                    <a:lnTo>
                      <a:pt x="267" y="32"/>
                    </a:lnTo>
                    <a:lnTo>
                      <a:pt x="286" y="32"/>
                    </a:lnTo>
                    <a:lnTo>
                      <a:pt x="303" y="32"/>
                    </a:lnTo>
                    <a:lnTo>
                      <a:pt x="302" y="32"/>
                    </a:lnTo>
                    <a:lnTo>
                      <a:pt x="305" y="6"/>
                    </a:lnTo>
                    <a:lnTo>
                      <a:pt x="303" y="6"/>
                    </a:lnTo>
                    <a:lnTo>
                      <a:pt x="305" y="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36" name="Freeform 651"/>
              <p:cNvSpPr>
                <a:spLocks/>
              </p:cNvSpPr>
              <p:nvPr/>
            </p:nvSpPr>
            <p:spPr bwMode="auto">
              <a:xfrm>
                <a:off x="4820" y="2063"/>
                <a:ext cx="75" cy="12"/>
              </a:xfrm>
              <a:custGeom>
                <a:avLst/>
                <a:gdLst>
                  <a:gd name="T0" fmla="*/ 0 w 225"/>
                  <a:gd name="T1" fmla="*/ 0 h 35"/>
                  <a:gd name="T2" fmla="*/ 0 w 225"/>
                  <a:gd name="T3" fmla="*/ 0 h 35"/>
                  <a:gd name="T4" fmla="*/ 0 w 225"/>
                  <a:gd name="T5" fmla="*/ 0 h 35"/>
                  <a:gd name="T6" fmla="*/ 0 w 225"/>
                  <a:gd name="T7" fmla="*/ 0 h 35"/>
                  <a:gd name="T8" fmla="*/ 0 w 225"/>
                  <a:gd name="T9" fmla="*/ 0 h 35"/>
                  <a:gd name="T10" fmla="*/ 0 w 225"/>
                  <a:gd name="T11" fmla="*/ 0 h 35"/>
                  <a:gd name="T12" fmla="*/ 0 w 225"/>
                  <a:gd name="T13" fmla="*/ 0 h 35"/>
                  <a:gd name="T14" fmla="*/ 0 w 225"/>
                  <a:gd name="T15" fmla="*/ 0 h 35"/>
                  <a:gd name="T16" fmla="*/ 0 w 225"/>
                  <a:gd name="T17" fmla="*/ 0 h 35"/>
                  <a:gd name="T18" fmla="*/ 0 w 225"/>
                  <a:gd name="T19" fmla="*/ 0 h 35"/>
                  <a:gd name="T20" fmla="*/ 0 w 225"/>
                  <a:gd name="T21" fmla="*/ 0 h 35"/>
                  <a:gd name="T22" fmla="*/ 0 w 225"/>
                  <a:gd name="T23" fmla="*/ 0 h 35"/>
                  <a:gd name="T24" fmla="*/ 0 w 225"/>
                  <a:gd name="T25" fmla="*/ 0 h 35"/>
                  <a:gd name="T26" fmla="*/ 0 w 225"/>
                  <a:gd name="T27" fmla="*/ 0 h 35"/>
                  <a:gd name="T28" fmla="*/ 0 w 225"/>
                  <a:gd name="T29" fmla="*/ 0 h 35"/>
                  <a:gd name="T30" fmla="*/ 0 w 225"/>
                  <a:gd name="T31" fmla="*/ 0 h 35"/>
                  <a:gd name="T32" fmla="*/ 0 w 225"/>
                  <a:gd name="T33" fmla="*/ 0 h 35"/>
                  <a:gd name="T34" fmla="*/ 0 w 225"/>
                  <a:gd name="T35" fmla="*/ 0 h 35"/>
                  <a:gd name="T36" fmla="*/ 0 w 225"/>
                  <a:gd name="T37" fmla="*/ 0 h 35"/>
                  <a:gd name="T38" fmla="*/ 0 w 225"/>
                  <a:gd name="T39" fmla="*/ 0 h 35"/>
                  <a:gd name="T40" fmla="*/ 0 w 225"/>
                  <a:gd name="T41" fmla="*/ 0 h 35"/>
                  <a:gd name="T42" fmla="*/ 0 w 225"/>
                  <a:gd name="T43" fmla="*/ 0 h 35"/>
                  <a:gd name="T44" fmla="*/ 0 w 225"/>
                  <a:gd name="T45" fmla="*/ 0 h 35"/>
                  <a:gd name="T46" fmla="*/ 0 w 225"/>
                  <a:gd name="T47" fmla="*/ 0 h 35"/>
                  <a:gd name="T48" fmla="*/ 0 w 225"/>
                  <a:gd name="T49" fmla="*/ 0 h 35"/>
                  <a:gd name="T50" fmla="*/ 0 w 225"/>
                  <a:gd name="T51" fmla="*/ 0 h 35"/>
                  <a:gd name="T52" fmla="*/ 0 w 225"/>
                  <a:gd name="T53" fmla="*/ 0 h 35"/>
                  <a:gd name="T54" fmla="*/ 0 w 225"/>
                  <a:gd name="T55" fmla="*/ 0 h 35"/>
                  <a:gd name="T56" fmla="*/ 0 w 225"/>
                  <a:gd name="T57" fmla="*/ 0 h 35"/>
                  <a:gd name="T58" fmla="*/ 0 w 225"/>
                  <a:gd name="T59" fmla="*/ 0 h 35"/>
                  <a:gd name="T60" fmla="*/ 0 w 225"/>
                  <a:gd name="T61" fmla="*/ 0 h 35"/>
                  <a:gd name="T62" fmla="*/ 0 w 225"/>
                  <a:gd name="T63" fmla="*/ 0 h 35"/>
                  <a:gd name="T64" fmla="*/ 0 w 225"/>
                  <a:gd name="T65" fmla="*/ 0 h 35"/>
                  <a:gd name="T66" fmla="*/ 0 w 225"/>
                  <a:gd name="T67" fmla="*/ 0 h 35"/>
                  <a:gd name="T68" fmla="*/ 0 w 225"/>
                  <a:gd name="T69" fmla="*/ 0 h 35"/>
                  <a:gd name="T70" fmla="*/ 0 w 225"/>
                  <a:gd name="T71" fmla="*/ 0 h 35"/>
                  <a:gd name="T72" fmla="*/ 0 w 225"/>
                  <a:gd name="T73" fmla="*/ 0 h 35"/>
                  <a:gd name="T74" fmla="*/ 0 w 225"/>
                  <a:gd name="T75" fmla="*/ 0 h 35"/>
                  <a:gd name="T76" fmla="*/ 0 w 225"/>
                  <a:gd name="T77" fmla="*/ 0 h 35"/>
                  <a:gd name="T78" fmla="*/ 0 w 225"/>
                  <a:gd name="T79" fmla="*/ 0 h 3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5"/>
                  <a:gd name="T121" fmla="*/ 0 h 35"/>
                  <a:gd name="T122" fmla="*/ 225 w 225"/>
                  <a:gd name="T123" fmla="*/ 35 h 3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5" h="35">
                    <a:moveTo>
                      <a:pt x="225" y="9"/>
                    </a:moveTo>
                    <a:lnTo>
                      <a:pt x="225" y="9"/>
                    </a:lnTo>
                    <a:lnTo>
                      <a:pt x="211" y="8"/>
                    </a:lnTo>
                    <a:lnTo>
                      <a:pt x="198" y="8"/>
                    </a:lnTo>
                    <a:lnTo>
                      <a:pt x="183" y="7"/>
                    </a:lnTo>
                    <a:lnTo>
                      <a:pt x="169" y="7"/>
                    </a:lnTo>
                    <a:lnTo>
                      <a:pt x="156" y="5"/>
                    </a:lnTo>
                    <a:lnTo>
                      <a:pt x="141" y="5"/>
                    </a:lnTo>
                    <a:lnTo>
                      <a:pt x="127" y="5"/>
                    </a:lnTo>
                    <a:lnTo>
                      <a:pt x="114" y="5"/>
                    </a:lnTo>
                    <a:lnTo>
                      <a:pt x="100" y="5"/>
                    </a:lnTo>
                    <a:lnTo>
                      <a:pt x="87" y="4"/>
                    </a:lnTo>
                    <a:lnTo>
                      <a:pt x="73" y="4"/>
                    </a:lnTo>
                    <a:lnTo>
                      <a:pt x="58" y="4"/>
                    </a:lnTo>
                    <a:lnTo>
                      <a:pt x="45" y="3"/>
                    </a:lnTo>
                    <a:lnTo>
                      <a:pt x="31" y="3"/>
                    </a:lnTo>
                    <a:lnTo>
                      <a:pt x="18" y="1"/>
                    </a:lnTo>
                    <a:lnTo>
                      <a:pt x="3" y="0"/>
                    </a:lnTo>
                    <a:lnTo>
                      <a:pt x="0" y="26"/>
                    </a:lnTo>
                    <a:lnTo>
                      <a:pt x="15" y="27"/>
                    </a:lnTo>
                    <a:lnTo>
                      <a:pt x="30" y="28"/>
                    </a:lnTo>
                    <a:lnTo>
                      <a:pt x="43" y="30"/>
                    </a:lnTo>
                    <a:lnTo>
                      <a:pt x="57" y="30"/>
                    </a:lnTo>
                    <a:lnTo>
                      <a:pt x="72" y="30"/>
                    </a:lnTo>
                    <a:lnTo>
                      <a:pt x="85" y="31"/>
                    </a:lnTo>
                    <a:lnTo>
                      <a:pt x="100" y="31"/>
                    </a:lnTo>
                    <a:lnTo>
                      <a:pt x="114" y="31"/>
                    </a:lnTo>
                    <a:lnTo>
                      <a:pt x="127" y="31"/>
                    </a:lnTo>
                    <a:lnTo>
                      <a:pt x="141" y="31"/>
                    </a:lnTo>
                    <a:lnTo>
                      <a:pt x="154" y="32"/>
                    </a:lnTo>
                    <a:lnTo>
                      <a:pt x="168" y="32"/>
                    </a:lnTo>
                    <a:lnTo>
                      <a:pt x="182" y="32"/>
                    </a:lnTo>
                    <a:lnTo>
                      <a:pt x="195" y="34"/>
                    </a:lnTo>
                    <a:lnTo>
                      <a:pt x="209" y="35"/>
                    </a:lnTo>
                    <a:lnTo>
                      <a:pt x="222" y="35"/>
                    </a:lnTo>
                    <a:lnTo>
                      <a:pt x="225" y="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37" name="Freeform 652"/>
              <p:cNvSpPr>
                <a:spLocks/>
              </p:cNvSpPr>
              <p:nvPr/>
            </p:nvSpPr>
            <p:spPr bwMode="auto">
              <a:xfrm>
                <a:off x="4894" y="2066"/>
                <a:ext cx="26" cy="10"/>
              </a:xfrm>
              <a:custGeom>
                <a:avLst/>
                <a:gdLst>
                  <a:gd name="T0" fmla="*/ 0 w 79"/>
                  <a:gd name="T1" fmla="*/ 0 h 31"/>
                  <a:gd name="T2" fmla="*/ 0 w 79"/>
                  <a:gd name="T3" fmla="*/ 0 h 31"/>
                  <a:gd name="T4" fmla="*/ 0 w 79"/>
                  <a:gd name="T5" fmla="*/ 0 h 31"/>
                  <a:gd name="T6" fmla="*/ 0 w 79"/>
                  <a:gd name="T7" fmla="*/ 0 h 31"/>
                  <a:gd name="T8" fmla="*/ 0 w 79"/>
                  <a:gd name="T9" fmla="*/ 0 h 31"/>
                  <a:gd name="T10" fmla="*/ 0 w 79"/>
                  <a:gd name="T11" fmla="*/ 0 h 31"/>
                  <a:gd name="T12" fmla="*/ 0 w 79"/>
                  <a:gd name="T13" fmla="*/ 0 h 31"/>
                  <a:gd name="T14" fmla="*/ 0 w 79"/>
                  <a:gd name="T15" fmla="*/ 0 h 31"/>
                  <a:gd name="T16" fmla="*/ 0 w 79"/>
                  <a:gd name="T17" fmla="*/ 0 h 31"/>
                  <a:gd name="T18" fmla="*/ 0 w 79"/>
                  <a:gd name="T19" fmla="*/ 0 h 31"/>
                  <a:gd name="T20" fmla="*/ 0 w 79"/>
                  <a:gd name="T21" fmla="*/ 0 h 31"/>
                  <a:gd name="T22" fmla="*/ 0 w 79"/>
                  <a:gd name="T23" fmla="*/ 0 h 31"/>
                  <a:gd name="T24" fmla="*/ 0 w 79"/>
                  <a:gd name="T25" fmla="*/ 0 h 31"/>
                  <a:gd name="T26" fmla="*/ 0 w 79"/>
                  <a:gd name="T27" fmla="*/ 0 h 31"/>
                  <a:gd name="T28" fmla="*/ 0 w 79"/>
                  <a:gd name="T29" fmla="*/ 0 h 31"/>
                  <a:gd name="T30" fmla="*/ 0 w 79"/>
                  <a:gd name="T31" fmla="*/ 0 h 31"/>
                  <a:gd name="T32" fmla="*/ 0 w 79"/>
                  <a:gd name="T33" fmla="*/ 0 h 31"/>
                  <a:gd name="T34" fmla="*/ 0 w 79"/>
                  <a:gd name="T35" fmla="*/ 0 h 31"/>
                  <a:gd name="T36" fmla="*/ 0 w 79"/>
                  <a:gd name="T37" fmla="*/ 0 h 31"/>
                  <a:gd name="T38" fmla="*/ 0 w 79"/>
                  <a:gd name="T39" fmla="*/ 0 h 31"/>
                  <a:gd name="T40" fmla="*/ 0 w 79"/>
                  <a:gd name="T41" fmla="*/ 0 h 31"/>
                  <a:gd name="T42" fmla="*/ 0 w 79"/>
                  <a:gd name="T43" fmla="*/ 0 h 31"/>
                  <a:gd name="T44" fmla="*/ 0 w 79"/>
                  <a:gd name="T45" fmla="*/ 0 h 31"/>
                  <a:gd name="T46" fmla="*/ 0 w 79"/>
                  <a:gd name="T47" fmla="*/ 0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31"/>
                  <a:gd name="T74" fmla="*/ 79 w 79"/>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31">
                    <a:moveTo>
                      <a:pt x="79" y="15"/>
                    </a:moveTo>
                    <a:lnTo>
                      <a:pt x="76" y="12"/>
                    </a:lnTo>
                    <a:lnTo>
                      <a:pt x="67" y="6"/>
                    </a:lnTo>
                    <a:lnTo>
                      <a:pt x="57" y="3"/>
                    </a:lnTo>
                    <a:lnTo>
                      <a:pt x="48" y="0"/>
                    </a:lnTo>
                    <a:lnTo>
                      <a:pt x="38" y="0"/>
                    </a:lnTo>
                    <a:lnTo>
                      <a:pt x="29" y="0"/>
                    </a:lnTo>
                    <a:lnTo>
                      <a:pt x="19" y="0"/>
                    </a:lnTo>
                    <a:lnTo>
                      <a:pt x="11" y="0"/>
                    </a:lnTo>
                    <a:lnTo>
                      <a:pt x="3" y="0"/>
                    </a:lnTo>
                    <a:lnTo>
                      <a:pt x="0" y="26"/>
                    </a:lnTo>
                    <a:lnTo>
                      <a:pt x="11" y="27"/>
                    </a:lnTo>
                    <a:lnTo>
                      <a:pt x="21" y="26"/>
                    </a:lnTo>
                    <a:lnTo>
                      <a:pt x="29" y="26"/>
                    </a:lnTo>
                    <a:lnTo>
                      <a:pt x="37" y="26"/>
                    </a:lnTo>
                    <a:lnTo>
                      <a:pt x="45" y="26"/>
                    </a:lnTo>
                    <a:lnTo>
                      <a:pt x="50" y="27"/>
                    </a:lnTo>
                    <a:lnTo>
                      <a:pt x="56" y="29"/>
                    </a:lnTo>
                    <a:lnTo>
                      <a:pt x="59" y="31"/>
                    </a:lnTo>
                    <a:lnTo>
                      <a:pt x="56" y="29"/>
                    </a:lnTo>
                    <a:lnTo>
                      <a:pt x="79" y="15"/>
                    </a:lnTo>
                    <a:lnTo>
                      <a:pt x="78" y="14"/>
                    </a:lnTo>
                    <a:lnTo>
                      <a:pt x="76" y="12"/>
                    </a:lnTo>
                    <a:lnTo>
                      <a:pt x="79" y="1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38" name="Freeform 653"/>
              <p:cNvSpPr>
                <a:spLocks/>
              </p:cNvSpPr>
              <p:nvPr/>
            </p:nvSpPr>
            <p:spPr bwMode="auto">
              <a:xfrm>
                <a:off x="4913" y="2071"/>
                <a:ext cx="13" cy="38"/>
              </a:xfrm>
              <a:custGeom>
                <a:avLst/>
                <a:gdLst>
                  <a:gd name="T0" fmla="*/ 0 w 41"/>
                  <a:gd name="T1" fmla="*/ 0 h 115"/>
                  <a:gd name="T2" fmla="*/ 0 w 41"/>
                  <a:gd name="T3" fmla="*/ 0 h 115"/>
                  <a:gd name="T4" fmla="*/ 0 w 41"/>
                  <a:gd name="T5" fmla="*/ 0 h 115"/>
                  <a:gd name="T6" fmla="*/ 0 w 41"/>
                  <a:gd name="T7" fmla="*/ 0 h 115"/>
                  <a:gd name="T8" fmla="*/ 0 w 41"/>
                  <a:gd name="T9" fmla="*/ 0 h 115"/>
                  <a:gd name="T10" fmla="*/ 0 w 41"/>
                  <a:gd name="T11" fmla="*/ 0 h 115"/>
                  <a:gd name="T12" fmla="*/ 0 w 41"/>
                  <a:gd name="T13" fmla="*/ 0 h 115"/>
                  <a:gd name="T14" fmla="*/ 0 w 41"/>
                  <a:gd name="T15" fmla="*/ 0 h 115"/>
                  <a:gd name="T16" fmla="*/ 0 w 41"/>
                  <a:gd name="T17" fmla="*/ 0 h 115"/>
                  <a:gd name="T18" fmla="*/ 0 w 41"/>
                  <a:gd name="T19" fmla="*/ 0 h 115"/>
                  <a:gd name="T20" fmla="*/ 0 w 41"/>
                  <a:gd name="T21" fmla="*/ 0 h 115"/>
                  <a:gd name="T22" fmla="*/ 0 w 41"/>
                  <a:gd name="T23" fmla="*/ 0 h 115"/>
                  <a:gd name="T24" fmla="*/ 0 w 41"/>
                  <a:gd name="T25" fmla="*/ 0 h 115"/>
                  <a:gd name="T26" fmla="*/ 0 w 41"/>
                  <a:gd name="T27" fmla="*/ 0 h 115"/>
                  <a:gd name="T28" fmla="*/ 0 w 41"/>
                  <a:gd name="T29" fmla="*/ 0 h 115"/>
                  <a:gd name="T30" fmla="*/ 0 w 41"/>
                  <a:gd name="T31" fmla="*/ 0 h 115"/>
                  <a:gd name="T32" fmla="*/ 0 w 41"/>
                  <a:gd name="T33" fmla="*/ 0 h 115"/>
                  <a:gd name="T34" fmla="*/ 0 w 41"/>
                  <a:gd name="T35" fmla="*/ 0 h 115"/>
                  <a:gd name="T36" fmla="*/ 0 w 41"/>
                  <a:gd name="T37" fmla="*/ 0 h 115"/>
                  <a:gd name="T38" fmla="*/ 0 w 41"/>
                  <a:gd name="T39" fmla="*/ 0 h 115"/>
                  <a:gd name="T40" fmla="*/ 0 w 41"/>
                  <a:gd name="T41" fmla="*/ 0 h 115"/>
                  <a:gd name="T42" fmla="*/ 0 w 41"/>
                  <a:gd name="T43" fmla="*/ 0 h 115"/>
                  <a:gd name="T44" fmla="*/ 0 w 41"/>
                  <a:gd name="T45" fmla="*/ 0 h 115"/>
                  <a:gd name="T46" fmla="*/ 0 w 41"/>
                  <a:gd name="T47" fmla="*/ 0 h 115"/>
                  <a:gd name="T48" fmla="*/ 0 w 41"/>
                  <a:gd name="T49" fmla="*/ 0 h 115"/>
                  <a:gd name="T50" fmla="*/ 0 w 41"/>
                  <a:gd name="T51" fmla="*/ 0 h 115"/>
                  <a:gd name="T52" fmla="*/ 0 w 41"/>
                  <a:gd name="T53" fmla="*/ 0 h 115"/>
                  <a:gd name="T54" fmla="*/ 0 w 41"/>
                  <a:gd name="T55" fmla="*/ 0 h 115"/>
                  <a:gd name="T56" fmla="*/ 0 w 41"/>
                  <a:gd name="T57" fmla="*/ 0 h 115"/>
                  <a:gd name="T58" fmla="*/ 0 w 41"/>
                  <a:gd name="T59" fmla="*/ 0 h 115"/>
                  <a:gd name="T60" fmla="*/ 0 w 41"/>
                  <a:gd name="T61" fmla="*/ 0 h 115"/>
                  <a:gd name="T62" fmla="*/ 0 w 41"/>
                  <a:gd name="T63" fmla="*/ 0 h 115"/>
                  <a:gd name="T64" fmla="*/ 0 w 41"/>
                  <a:gd name="T65" fmla="*/ 0 h 115"/>
                  <a:gd name="T66" fmla="*/ 0 w 41"/>
                  <a:gd name="T67" fmla="*/ 0 h 115"/>
                  <a:gd name="T68" fmla="*/ 0 w 41"/>
                  <a:gd name="T69" fmla="*/ 0 h 115"/>
                  <a:gd name="T70" fmla="*/ 0 w 41"/>
                  <a:gd name="T71" fmla="*/ 0 h 115"/>
                  <a:gd name="T72" fmla="*/ 0 w 41"/>
                  <a:gd name="T73" fmla="*/ 0 h 115"/>
                  <a:gd name="T74" fmla="*/ 0 w 41"/>
                  <a:gd name="T75" fmla="*/ 0 h 115"/>
                  <a:gd name="T76" fmla="*/ 0 w 41"/>
                  <a:gd name="T77" fmla="*/ 0 h 115"/>
                  <a:gd name="T78" fmla="*/ 0 w 41"/>
                  <a:gd name="T79" fmla="*/ 0 h 1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1"/>
                  <a:gd name="T121" fmla="*/ 0 h 115"/>
                  <a:gd name="T122" fmla="*/ 41 w 41"/>
                  <a:gd name="T123" fmla="*/ 115 h 1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1" h="115">
                    <a:moveTo>
                      <a:pt x="30" y="114"/>
                    </a:moveTo>
                    <a:lnTo>
                      <a:pt x="30" y="115"/>
                    </a:lnTo>
                    <a:lnTo>
                      <a:pt x="32" y="109"/>
                    </a:lnTo>
                    <a:lnTo>
                      <a:pt x="35" y="100"/>
                    </a:lnTo>
                    <a:lnTo>
                      <a:pt x="38" y="94"/>
                    </a:lnTo>
                    <a:lnTo>
                      <a:pt x="39" y="86"/>
                    </a:lnTo>
                    <a:lnTo>
                      <a:pt x="41" y="79"/>
                    </a:lnTo>
                    <a:lnTo>
                      <a:pt x="41" y="71"/>
                    </a:lnTo>
                    <a:lnTo>
                      <a:pt x="41" y="64"/>
                    </a:lnTo>
                    <a:lnTo>
                      <a:pt x="41" y="56"/>
                    </a:lnTo>
                    <a:lnTo>
                      <a:pt x="39" y="49"/>
                    </a:lnTo>
                    <a:lnTo>
                      <a:pt x="39" y="42"/>
                    </a:lnTo>
                    <a:lnTo>
                      <a:pt x="36" y="34"/>
                    </a:lnTo>
                    <a:lnTo>
                      <a:pt x="35" y="27"/>
                    </a:lnTo>
                    <a:lnTo>
                      <a:pt x="32" y="21"/>
                    </a:lnTo>
                    <a:lnTo>
                      <a:pt x="30" y="14"/>
                    </a:lnTo>
                    <a:lnTo>
                      <a:pt x="26" y="7"/>
                    </a:lnTo>
                    <a:lnTo>
                      <a:pt x="23" y="0"/>
                    </a:lnTo>
                    <a:lnTo>
                      <a:pt x="0" y="14"/>
                    </a:lnTo>
                    <a:lnTo>
                      <a:pt x="3" y="18"/>
                    </a:lnTo>
                    <a:lnTo>
                      <a:pt x="5" y="23"/>
                    </a:lnTo>
                    <a:lnTo>
                      <a:pt x="8" y="30"/>
                    </a:lnTo>
                    <a:lnTo>
                      <a:pt x="9" y="35"/>
                    </a:lnTo>
                    <a:lnTo>
                      <a:pt x="11" y="41"/>
                    </a:lnTo>
                    <a:lnTo>
                      <a:pt x="12" y="46"/>
                    </a:lnTo>
                    <a:lnTo>
                      <a:pt x="13" y="53"/>
                    </a:lnTo>
                    <a:lnTo>
                      <a:pt x="13" y="58"/>
                    </a:lnTo>
                    <a:lnTo>
                      <a:pt x="13" y="64"/>
                    </a:lnTo>
                    <a:lnTo>
                      <a:pt x="13" y="71"/>
                    </a:lnTo>
                    <a:lnTo>
                      <a:pt x="13" y="76"/>
                    </a:lnTo>
                    <a:lnTo>
                      <a:pt x="12" y="81"/>
                    </a:lnTo>
                    <a:lnTo>
                      <a:pt x="12" y="87"/>
                    </a:lnTo>
                    <a:lnTo>
                      <a:pt x="9" y="92"/>
                    </a:lnTo>
                    <a:lnTo>
                      <a:pt x="8" y="98"/>
                    </a:lnTo>
                    <a:lnTo>
                      <a:pt x="5" y="103"/>
                    </a:lnTo>
                    <a:lnTo>
                      <a:pt x="5" y="104"/>
                    </a:lnTo>
                    <a:lnTo>
                      <a:pt x="5" y="103"/>
                    </a:lnTo>
                    <a:lnTo>
                      <a:pt x="5" y="104"/>
                    </a:lnTo>
                    <a:lnTo>
                      <a:pt x="30" y="11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39" name="Freeform 654"/>
              <p:cNvSpPr>
                <a:spLocks/>
              </p:cNvSpPr>
              <p:nvPr/>
            </p:nvSpPr>
            <p:spPr bwMode="auto">
              <a:xfrm>
                <a:off x="4897" y="2106"/>
                <a:ext cx="26" cy="13"/>
              </a:xfrm>
              <a:custGeom>
                <a:avLst/>
                <a:gdLst>
                  <a:gd name="T0" fmla="*/ 0 w 76"/>
                  <a:gd name="T1" fmla="*/ 0 h 40"/>
                  <a:gd name="T2" fmla="*/ 0 w 76"/>
                  <a:gd name="T3" fmla="*/ 0 h 40"/>
                  <a:gd name="T4" fmla="*/ 0 w 76"/>
                  <a:gd name="T5" fmla="*/ 0 h 40"/>
                  <a:gd name="T6" fmla="*/ 0 w 76"/>
                  <a:gd name="T7" fmla="*/ 0 h 40"/>
                  <a:gd name="T8" fmla="*/ 0 w 76"/>
                  <a:gd name="T9" fmla="*/ 0 h 40"/>
                  <a:gd name="T10" fmla="*/ 0 w 76"/>
                  <a:gd name="T11" fmla="*/ 0 h 40"/>
                  <a:gd name="T12" fmla="*/ 0 w 76"/>
                  <a:gd name="T13" fmla="*/ 0 h 40"/>
                  <a:gd name="T14" fmla="*/ 0 w 76"/>
                  <a:gd name="T15" fmla="*/ 0 h 40"/>
                  <a:gd name="T16" fmla="*/ 0 w 76"/>
                  <a:gd name="T17" fmla="*/ 0 h 40"/>
                  <a:gd name="T18" fmla="*/ 0 w 76"/>
                  <a:gd name="T19" fmla="*/ 0 h 40"/>
                  <a:gd name="T20" fmla="*/ 0 w 76"/>
                  <a:gd name="T21" fmla="*/ 0 h 40"/>
                  <a:gd name="T22" fmla="*/ 0 w 76"/>
                  <a:gd name="T23" fmla="*/ 0 h 40"/>
                  <a:gd name="T24" fmla="*/ 0 w 76"/>
                  <a:gd name="T25" fmla="*/ 0 h 40"/>
                  <a:gd name="T26" fmla="*/ 0 w 76"/>
                  <a:gd name="T27" fmla="*/ 0 h 40"/>
                  <a:gd name="T28" fmla="*/ 0 w 76"/>
                  <a:gd name="T29" fmla="*/ 0 h 40"/>
                  <a:gd name="T30" fmla="*/ 0 w 76"/>
                  <a:gd name="T31" fmla="*/ 0 h 40"/>
                  <a:gd name="T32" fmla="*/ 0 w 76"/>
                  <a:gd name="T33" fmla="*/ 0 h 40"/>
                  <a:gd name="T34" fmla="*/ 0 w 76"/>
                  <a:gd name="T35" fmla="*/ 0 h 40"/>
                  <a:gd name="T36" fmla="*/ 0 w 76"/>
                  <a:gd name="T37" fmla="*/ 0 h 40"/>
                  <a:gd name="T38" fmla="*/ 0 w 76"/>
                  <a:gd name="T39" fmla="*/ 0 h 40"/>
                  <a:gd name="T40" fmla="*/ 0 w 76"/>
                  <a:gd name="T41" fmla="*/ 0 h 40"/>
                  <a:gd name="T42" fmla="*/ 0 w 76"/>
                  <a:gd name="T43" fmla="*/ 0 h 40"/>
                  <a:gd name="T44" fmla="*/ 0 w 76"/>
                  <a:gd name="T45" fmla="*/ 0 h 40"/>
                  <a:gd name="T46" fmla="*/ 0 w 76"/>
                  <a:gd name="T47" fmla="*/ 0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6"/>
                  <a:gd name="T73" fmla="*/ 0 h 40"/>
                  <a:gd name="T74" fmla="*/ 76 w 7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6" h="40">
                    <a:moveTo>
                      <a:pt x="9" y="40"/>
                    </a:moveTo>
                    <a:lnTo>
                      <a:pt x="4" y="40"/>
                    </a:lnTo>
                    <a:lnTo>
                      <a:pt x="13" y="40"/>
                    </a:lnTo>
                    <a:lnTo>
                      <a:pt x="23" y="40"/>
                    </a:lnTo>
                    <a:lnTo>
                      <a:pt x="32" y="38"/>
                    </a:lnTo>
                    <a:lnTo>
                      <a:pt x="43" y="37"/>
                    </a:lnTo>
                    <a:lnTo>
                      <a:pt x="53" y="33"/>
                    </a:lnTo>
                    <a:lnTo>
                      <a:pt x="62" y="28"/>
                    </a:lnTo>
                    <a:lnTo>
                      <a:pt x="70" y="21"/>
                    </a:lnTo>
                    <a:lnTo>
                      <a:pt x="76" y="10"/>
                    </a:lnTo>
                    <a:lnTo>
                      <a:pt x="51" y="0"/>
                    </a:lnTo>
                    <a:lnTo>
                      <a:pt x="49" y="3"/>
                    </a:lnTo>
                    <a:lnTo>
                      <a:pt x="46" y="6"/>
                    </a:lnTo>
                    <a:lnTo>
                      <a:pt x="42" y="9"/>
                    </a:lnTo>
                    <a:lnTo>
                      <a:pt x="35" y="11"/>
                    </a:lnTo>
                    <a:lnTo>
                      <a:pt x="28" y="13"/>
                    </a:lnTo>
                    <a:lnTo>
                      <a:pt x="21" y="14"/>
                    </a:lnTo>
                    <a:lnTo>
                      <a:pt x="13" y="14"/>
                    </a:lnTo>
                    <a:lnTo>
                      <a:pt x="5" y="14"/>
                    </a:lnTo>
                    <a:lnTo>
                      <a:pt x="0" y="15"/>
                    </a:lnTo>
                    <a:lnTo>
                      <a:pt x="5" y="14"/>
                    </a:lnTo>
                    <a:lnTo>
                      <a:pt x="2" y="14"/>
                    </a:lnTo>
                    <a:lnTo>
                      <a:pt x="0" y="15"/>
                    </a:lnTo>
                    <a:lnTo>
                      <a:pt x="9" y="4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40" name="Freeform 655"/>
              <p:cNvSpPr>
                <a:spLocks/>
              </p:cNvSpPr>
              <p:nvPr/>
            </p:nvSpPr>
            <p:spPr bwMode="auto">
              <a:xfrm>
                <a:off x="4893" y="2111"/>
                <a:ext cx="9" cy="13"/>
              </a:xfrm>
              <a:custGeom>
                <a:avLst/>
                <a:gdLst>
                  <a:gd name="T0" fmla="*/ 0 w 27"/>
                  <a:gd name="T1" fmla="*/ 0 h 41"/>
                  <a:gd name="T2" fmla="*/ 0 w 27"/>
                  <a:gd name="T3" fmla="*/ 0 h 41"/>
                  <a:gd name="T4" fmla="*/ 0 w 27"/>
                  <a:gd name="T5" fmla="*/ 0 h 41"/>
                  <a:gd name="T6" fmla="*/ 0 w 27"/>
                  <a:gd name="T7" fmla="*/ 0 h 41"/>
                  <a:gd name="T8" fmla="*/ 0 w 27"/>
                  <a:gd name="T9" fmla="*/ 0 h 41"/>
                  <a:gd name="T10" fmla="*/ 0 w 27"/>
                  <a:gd name="T11" fmla="*/ 0 h 41"/>
                  <a:gd name="T12" fmla="*/ 0 w 27"/>
                  <a:gd name="T13" fmla="*/ 0 h 41"/>
                  <a:gd name="T14" fmla="*/ 0 w 27"/>
                  <a:gd name="T15" fmla="*/ 0 h 41"/>
                  <a:gd name="T16" fmla="*/ 0 w 27"/>
                  <a:gd name="T17" fmla="*/ 0 h 41"/>
                  <a:gd name="T18" fmla="*/ 0 w 27"/>
                  <a:gd name="T19" fmla="*/ 0 h 41"/>
                  <a:gd name="T20" fmla="*/ 0 w 27"/>
                  <a:gd name="T21" fmla="*/ 0 h 41"/>
                  <a:gd name="T22" fmla="*/ 0 w 27"/>
                  <a:gd name="T23" fmla="*/ 0 h 41"/>
                  <a:gd name="T24" fmla="*/ 0 w 27"/>
                  <a:gd name="T25" fmla="*/ 0 h 41"/>
                  <a:gd name="T26" fmla="*/ 0 w 27"/>
                  <a:gd name="T27" fmla="*/ 0 h 41"/>
                  <a:gd name="T28" fmla="*/ 0 w 27"/>
                  <a:gd name="T29" fmla="*/ 0 h 41"/>
                  <a:gd name="T30" fmla="*/ 0 w 27"/>
                  <a:gd name="T31" fmla="*/ 0 h 41"/>
                  <a:gd name="T32" fmla="*/ 0 w 27"/>
                  <a:gd name="T33" fmla="*/ 0 h 41"/>
                  <a:gd name="T34" fmla="*/ 0 w 27"/>
                  <a:gd name="T35" fmla="*/ 0 h 41"/>
                  <a:gd name="T36" fmla="*/ 0 w 27"/>
                  <a:gd name="T37" fmla="*/ 0 h 41"/>
                  <a:gd name="T38" fmla="*/ 0 w 27"/>
                  <a:gd name="T39" fmla="*/ 0 h 41"/>
                  <a:gd name="T40" fmla="*/ 0 w 27"/>
                  <a:gd name="T41" fmla="*/ 0 h 41"/>
                  <a:gd name="T42" fmla="*/ 0 w 27"/>
                  <a:gd name="T43" fmla="*/ 0 h 41"/>
                  <a:gd name="T44" fmla="*/ 0 w 27"/>
                  <a:gd name="T45" fmla="*/ 0 h 41"/>
                  <a:gd name="T46" fmla="*/ 0 w 27"/>
                  <a:gd name="T47" fmla="*/ 0 h 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41"/>
                  <a:gd name="T74" fmla="*/ 27 w 27"/>
                  <a:gd name="T75" fmla="*/ 41 h 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41">
                    <a:moveTo>
                      <a:pt x="24" y="38"/>
                    </a:moveTo>
                    <a:lnTo>
                      <a:pt x="23" y="41"/>
                    </a:lnTo>
                    <a:lnTo>
                      <a:pt x="27" y="33"/>
                    </a:lnTo>
                    <a:lnTo>
                      <a:pt x="27" y="26"/>
                    </a:lnTo>
                    <a:lnTo>
                      <a:pt x="27" y="21"/>
                    </a:lnTo>
                    <a:lnTo>
                      <a:pt x="25" y="18"/>
                    </a:lnTo>
                    <a:lnTo>
                      <a:pt x="25" y="17"/>
                    </a:lnTo>
                    <a:lnTo>
                      <a:pt x="24" y="21"/>
                    </a:lnTo>
                    <a:lnTo>
                      <a:pt x="23" y="23"/>
                    </a:lnTo>
                    <a:lnTo>
                      <a:pt x="21" y="25"/>
                    </a:lnTo>
                    <a:lnTo>
                      <a:pt x="12" y="0"/>
                    </a:lnTo>
                    <a:lnTo>
                      <a:pt x="5" y="4"/>
                    </a:lnTo>
                    <a:lnTo>
                      <a:pt x="0" y="11"/>
                    </a:lnTo>
                    <a:lnTo>
                      <a:pt x="0" y="19"/>
                    </a:lnTo>
                    <a:lnTo>
                      <a:pt x="0" y="25"/>
                    </a:lnTo>
                    <a:lnTo>
                      <a:pt x="1" y="27"/>
                    </a:lnTo>
                    <a:lnTo>
                      <a:pt x="1" y="26"/>
                    </a:lnTo>
                    <a:lnTo>
                      <a:pt x="2" y="23"/>
                    </a:lnTo>
                    <a:lnTo>
                      <a:pt x="1" y="26"/>
                    </a:lnTo>
                    <a:lnTo>
                      <a:pt x="2" y="23"/>
                    </a:lnTo>
                    <a:lnTo>
                      <a:pt x="2" y="25"/>
                    </a:lnTo>
                    <a:lnTo>
                      <a:pt x="1" y="26"/>
                    </a:lnTo>
                    <a:lnTo>
                      <a:pt x="24" y="3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41" name="Freeform 656"/>
              <p:cNvSpPr>
                <a:spLocks/>
              </p:cNvSpPr>
              <p:nvPr/>
            </p:nvSpPr>
            <p:spPr bwMode="auto">
              <a:xfrm>
                <a:off x="4894" y="2118"/>
                <a:ext cx="7" cy="9"/>
              </a:xfrm>
              <a:custGeom>
                <a:avLst/>
                <a:gdLst>
                  <a:gd name="T0" fmla="*/ 0 w 23"/>
                  <a:gd name="T1" fmla="*/ 0 h 27"/>
                  <a:gd name="T2" fmla="*/ 0 w 23"/>
                  <a:gd name="T3" fmla="*/ 0 h 27"/>
                  <a:gd name="T4" fmla="*/ 0 w 23"/>
                  <a:gd name="T5" fmla="*/ 0 h 27"/>
                  <a:gd name="T6" fmla="*/ 0 w 23"/>
                  <a:gd name="T7" fmla="*/ 0 h 27"/>
                  <a:gd name="T8" fmla="*/ 0 w 23"/>
                  <a:gd name="T9" fmla="*/ 0 h 27"/>
                  <a:gd name="T10" fmla="*/ 0 w 23"/>
                  <a:gd name="T11" fmla="*/ 0 h 27"/>
                  <a:gd name="T12" fmla="*/ 0 w 23"/>
                  <a:gd name="T13" fmla="*/ 0 h 27"/>
                  <a:gd name="T14" fmla="*/ 0 w 23"/>
                  <a:gd name="T15" fmla="*/ 0 h 27"/>
                  <a:gd name="T16" fmla="*/ 0 w 23"/>
                  <a:gd name="T17" fmla="*/ 0 h 27"/>
                  <a:gd name="T18" fmla="*/ 0 w 23"/>
                  <a:gd name="T19" fmla="*/ 0 h 27"/>
                  <a:gd name="T20" fmla="*/ 0 w 23"/>
                  <a:gd name="T21" fmla="*/ 0 h 27"/>
                  <a:gd name="T22" fmla="*/ 0 w 23"/>
                  <a:gd name="T23" fmla="*/ 0 h 27"/>
                  <a:gd name="T24" fmla="*/ 0 w 23"/>
                  <a:gd name="T25" fmla="*/ 0 h 27"/>
                  <a:gd name="T26" fmla="*/ 0 w 23"/>
                  <a:gd name="T27" fmla="*/ 0 h 27"/>
                  <a:gd name="T28" fmla="*/ 0 w 23"/>
                  <a:gd name="T29" fmla="*/ 0 h 27"/>
                  <a:gd name="T30" fmla="*/ 0 w 23"/>
                  <a:gd name="T31" fmla="*/ 0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
                  <a:gd name="T49" fmla="*/ 0 h 27"/>
                  <a:gd name="T50" fmla="*/ 23 w 23"/>
                  <a:gd name="T51" fmla="*/ 27 h 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 h="27">
                    <a:moveTo>
                      <a:pt x="8" y="27"/>
                    </a:moveTo>
                    <a:lnTo>
                      <a:pt x="18" y="24"/>
                    </a:lnTo>
                    <a:lnTo>
                      <a:pt x="20" y="21"/>
                    </a:lnTo>
                    <a:lnTo>
                      <a:pt x="23" y="17"/>
                    </a:lnTo>
                    <a:lnTo>
                      <a:pt x="0" y="5"/>
                    </a:lnTo>
                    <a:lnTo>
                      <a:pt x="1" y="2"/>
                    </a:lnTo>
                    <a:lnTo>
                      <a:pt x="3" y="2"/>
                    </a:lnTo>
                    <a:lnTo>
                      <a:pt x="1" y="2"/>
                    </a:lnTo>
                    <a:lnTo>
                      <a:pt x="11" y="0"/>
                    </a:lnTo>
                    <a:lnTo>
                      <a:pt x="8" y="27"/>
                    </a:lnTo>
                    <a:lnTo>
                      <a:pt x="12" y="27"/>
                    </a:lnTo>
                    <a:lnTo>
                      <a:pt x="16" y="24"/>
                    </a:lnTo>
                    <a:lnTo>
                      <a:pt x="8"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42" name="Freeform 657"/>
              <p:cNvSpPr>
                <a:spLocks/>
              </p:cNvSpPr>
              <p:nvPr/>
            </p:nvSpPr>
            <p:spPr bwMode="auto">
              <a:xfrm>
                <a:off x="4884" y="2116"/>
                <a:ext cx="13" cy="11"/>
              </a:xfrm>
              <a:custGeom>
                <a:avLst/>
                <a:gdLst>
                  <a:gd name="T0" fmla="*/ 0 w 41"/>
                  <a:gd name="T1" fmla="*/ 0 h 31"/>
                  <a:gd name="T2" fmla="*/ 0 w 41"/>
                  <a:gd name="T3" fmla="*/ 0 h 31"/>
                  <a:gd name="T4" fmla="*/ 0 w 41"/>
                  <a:gd name="T5" fmla="*/ 0 h 31"/>
                  <a:gd name="T6" fmla="*/ 0 w 41"/>
                  <a:gd name="T7" fmla="*/ 0 h 31"/>
                  <a:gd name="T8" fmla="*/ 0 w 41"/>
                  <a:gd name="T9" fmla="*/ 0 h 31"/>
                  <a:gd name="T10" fmla="*/ 0 w 41"/>
                  <a:gd name="T11" fmla="*/ 0 h 31"/>
                  <a:gd name="T12" fmla="*/ 0 w 41"/>
                  <a:gd name="T13" fmla="*/ 0 h 31"/>
                  <a:gd name="T14" fmla="*/ 0 w 41"/>
                  <a:gd name="T15" fmla="*/ 0 h 31"/>
                  <a:gd name="T16" fmla="*/ 0 w 41"/>
                  <a:gd name="T17" fmla="*/ 0 h 31"/>
                  <a:gd name="T18" fmla="*/ 0 w 41"/>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31"/>
                  <a:gd name="T32" fmla="*/ 41 w 41"/>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31">
                    <a:moveTo>
                      <a:pt x="26" y="17"/>
                    </a:moveTo>
                    <a:lnTo>
                      <a:pt x="11" y="27"/>
                    </a:lnTo>
                    <a:lnTo>
                      <a:pt x="38" y="31"/>
                    </a:lnTo>
                    <a:lnTo>
                      <a:pt x="41" y="4"/>
                    </a:lnTo>
                    <a:lnTo>
                      <a:pt x="15" y="1"/>
                    </a:lnTo>
                    <a:lnTo>
                      <a:pt x="0" y="10"/>
                    </a:lnTo>
                    <a:lnTo>
                      <a:pt x="15" y="1"/>
                    </a:lnTo>
                    <a:lnTo>
                      <a:pt x="4" y="0"/>
                    </a:lnTo>
                    <a:lnTo>
                      <a:pt x="0" y="10"/>
                    </a:lnTo>
                    <a:lnTo>
                      <a:pt x="26" y="1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43" name="Freeform 658"/>
              <p:cNvSpPr>
                <a:spLocks/>
              </p:cNvSpPr>
              <p:nvPr/>
            </p:nvSpPr>
            <p:spPr bwMode="auto">
              <a:xfrm>
                <a:off x="4882" y="2120"/>
                <a:ext cx="10" cy="14"/>
              </a:xfrm>
              <a:custGeom>
                <a:avLst/>
                <a:gdLst>
                  <a:gd name="T0" fmla="*/ 0 w 31"/>
                  <a:gd name="T1" fmla="*/ 0 h 42"/>
                  <a:gd name="T2" fmla="*/ 0 w 31"/>
                  <a:gd name="T3" fmla="*/ 0 h 42"/>
                  <a:gd name="T4" fmla="*/ 0 w 31"/>
                  <a:gd name="T5" fmla="*/ 0 h 42"/>
                  <a:gd name="T6" fmla="*/ 0 w 31"/>
                  <a:gd name="T7" fmla="*/ 0 h 42"/>
                  <a:gd name="T8" fmla="*/ 0 w 31"/>
                  <a:gd name="T9" fmla="*/ 0 h 42"/>
                  <a:gd name="T10" fmla="*/ 0 w 31"/>
                  <a:gd name="T11" fmla="*/ 0 h 42"/>
                  <a:gd name="T12" fmla="*/ 0 w 31"/>
                  <a:gd name="T13" fmla="*/ 0 h 42"/>
                  <a:gd name="T14" fmla="*/ 0 w 31"/>
                  <a:gd name="T15" fmla="*/ 0 h 42"/>
                  <a:gd name="T16" fmla="*/ 0 w 31"/>
                  <a:gd name="T17" fmla="*/ 0 h 42"/>
                  <a:gd name="T18" fmla="*/ 0 w 31"/>
                  <a:gd name="T19" fmla="*/ 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42"/>
                  <a:gd name="T32" fmla="*/ 31 w 3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42">
                    <a:moveTo>
                      <a:pt x="12" y="42"/>
                    </a:moveTo>
                    <a:lnTo>
                      <a:pt x="24" y="32"/>
                    </a:lnTo>
                    <a:lnTo>
                      <a:pt x="31" y="7"/>
                    </a:lnTo>
                    <a:lnTo>
                      <a:pt x="5" y="0"/>
                    </a:lnTo>
                    <a:lnTo>
                      <a:pt x="0" y="25"/>
                    </a:lnTo>
                    <a:lnTo>
                      <a:pt x="12" y="15"/>
                    </a:lnTo>
                    <a:lnTo>
                      <a:pt x="12" y="42"/>
                    </a:lnTo>
                    <a:lnTo>
                      <a:pt x="23" y="41"/>
                    </a:lnTo>
                    <a:lnTo>
                      <a:pt x="24" y="32"/>
                    </a:lnTo>
                    <a:lnTo>
                      <a:pt x="12" y="42"/>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44" name="Freeform 659"/>
              <p:cNvSpPr>
                <a:spLocks/>
              </p:cNvSpPr>
              <p:nvPr/>
            </p:nvSpPr>
            <p:spPr bwMode="auto">
              <a:xfrm>
                <a:off x="4858" y="2125"/>
                <a:ext cx="28" cy="12"/>
              </a:xfrm>
              <a:custGeom>
                <a:avLst/>
                <a:gdLst>
                  <a:gd name="T0" fmla="*/ 0 w 83"/>
                  <a:gd name="T1" fmla="*/ 0 h 37"/>
                  <a:gd name="T2" fmla="*/ 0 w 83"/>
                  <a:gd name="T3" fmla="*/ 0 h 37"/>
                  <a:gd name="T4" fmla="*/ 0 w 83"/>
                  <a:gd name="T5" fmla="*/ 0 h 37"/>
                  <a:gd name="T6" fmla="*/ 0 w 83"/>
                  <a:gd name="T7" fmla="*/ 0 h 37"/>
                  <a:gd name="T8" fmla="*/ 0 w 83"/>
                  <a:gd name="T9" fmla="*/ 0 h 37"/>
                  <a:gd name="T10" fmla="*/ 0 w 83"/>
                  <a:gd name="T11" fmla="*/ 0 h 37"/>
                  <a:gd name="T12" fmla="*/ 0 w 83"/>
                  <a:gd name="T13" fmla="*/ 0 h 37"/>
                  <a:gd name="T14" fmla="*/ 0 w 83"/>
                  <a:gd name="T15" fmla="*/ 0 h 37"/>
                  <a:gd name="T16" fmla="*/ 0 w 83"/>
                  <a:gd name="T17" fmla="*/ 0 h 37"/>
                  <a:gd name="T18" fmla="*/ 0 w 83"/>
                  <a:gd name="T19" fmla="*/ 0 h 37"/>
                  <a:gd name="T20" fmla="*/ 0 w 83"/>
                  <a:gd name="T21" fmla="*/ 0 h 37"/>
                  <a:gd name="T22" fmla="*/ 0 w 83"/>
                  <a:gd name="T23" fmla="*/ 0 h 37"/>
                  <a:gd name="T24" fmla="*/ 0 w 83"/>
                  <a:gd name="T25" fmla="*/ 0 h 37"/>
                  <a:gd name="T26" fmla="*/ 0 w 83"/>
                  <a:gd name="T27" fmla="*/ 0 h 37"/>
                  <a:gd name="T28" fmla="*/ 0 w 83"/>
                  <a:gd name="T29" fmla="*/ 0 h 37"/>
                  <a:gd name="T30" fmla="*/ 0 w 83"/>
                  <a:gd name="T31" fmla="*/ 0 h 37"/>
                  <a:gd name="T32" fmla="*/ 0 w 83"/>
                  <a:gd name="T33" fmla="*/ 0 h 37"/>
                  <a:gd name="T34" fmla="*/ 0 w 83"/>
                  <a:gd name="T35" fmla="*/ 0 h 37"/>
                  <a:gd name="T36" fmla="*/ 0 w 83"/>
                  <a:gd name="T37" fmla="*/ 0 h 37"/>
                  <a:gd name="T38" fmla="*/ 0 w 83"/>
                  <a:gd name="T39" fmla="*/ 0 h 37"/>
                  <a:gd name="T40" fmla="*/ 0 w 83"/>
                  <a:gd name="T41" fmla="*/ 0 h 37"/>
                  <a:gd name="T42" fmla="*/ 0 w 83"/>
                  <a:gd name="T43" fmla="*/ 0 h 37"/>
                  <a:gd name="T44" fmla="*/ 0 w 83"/>
                  <a:gd name="T45" fmla="*/ 0 h 3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37"/>
                  <a:gd name="T71" fmla="*/ 83 w 83"/>
                  <a:gd name="T72" fmla="*/ 37 h 3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37">
                    <a:moveTo>
                      <a:pt x="16" y="37"/>
                    </a:moveTo>
                    <a:lnTo>
                      <a:pt x="16" y="37"/>
                    </a:lnTo>
                    <a:lnTo>
                      <a:pt x="22" y="33"/>
                    </a:lnTo>
                    <a:lnTo>
                      <a:pt x="29" y="31"/>
                    </a:lnTo>
                    <a:lnTo>
                      <a:pt x="37" y="29"/>
                    </a:lnTo>
                    <a:lnTo>
                      <a:pt x="46" y="29"/>
                    </a:lnTo>
                    <a:lnTo>
                      <a:pt x="54" y="27"/>
                    </a:lnTo>
                    <a:lnTo>
                      <a:pt x="64" y="27"/>
                    </a:lnTo>
                    <a:lnTo>
                      <a:pt x="75" y="27"/>
                    </a:lnTo>
                    <a:lnTo>
                      <a:pt x="83" y="27"/>
                    </a:lnTo>
                    <a:lnTo>
                      <a:pt x="83" y="0"/>
                    </a:lnTo>
                    <a:lnTo>
                      <a:pt x="73" y="0"/>
                    </a:lnTo>
                    <a:lnTo>
                      <a:pt x="64" y="2"/>
                    </a:lnTo>
                    <a:lnTo>
                      <a:pt x="53" y="2"/>
                    </a:lnTo>
                    <a:lnTo>
                      <a:pt x="42" y="2"/>
                    </a:lnTo>
                    <a:lnTo>
                      <a:pt x="31" y="3"/>
                    </a:lnTo>
                    <a:lnTo>
                      <a:pt x="20" y="6"/>
                    </a:lnTo>
                    <a:lnTo>
                      <a:pt x="10" y="10"/>
                    </a:lnTo>
                    <a:lnTo>
                      <a:pt x="0" y="15"/>
                    </a:lnTo>
                    <a:lnTo>
                      <a:pt x="16" y="3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45" name="Freeform 660"/>
              <p:cNvSpPr>
                <a:spLocks/>
              </p:cNvSpPr>
              <p:nvPr/>
            </p:nvSpPr>
            <p:spPr bwMode="auto">
              <a:xfrm>
                <a:off x="4849" y="2130"/>
                <a:ext cx="15" cy="16"/>
              </a:xfrm>
              <a:custGeom>
                <a:avLst/>
                <a:gdLst>
                  <a:gd name="T0" fmla="*/ 0 w 43"/>
                  <a:gd name="T1" fmla="*/ 0 h 49"/>
                  <a:gd name="T2" fmla="*/ 0 w 43"/>
                  <a:gd name="T3" fmla="*/ 0 h 49"/>
                  <a:gd name="T4" fmla="*/ 0 w 43"/>
                  <a:gd name="T5" fmla="*/ 0 h 49"/>
                  <a:gd name="T6" fmla="*/ 0 w 43"/>
                  <a:gd name="T7" fmla="*/ 0 h 49"/>
                  <a:gd name="T8" fmla="*/ 0 w 43"/>
                  <a:gd name="T9" fmla="*/ 0 h 49"/>
                  <a:gd name="T10" fmla="*/ 0 w 43"/>
                  <a:gd name="T11" fmla="*/ 0 h 49"/>
                  <a:gd name="T12" fmla="*/ 0 w 43"/>
                  <a:gd name="T13" fmla="*/ 0 h 49"/>
                  <a:gd name="T14" fmla="*/ 0 w 43"/>
                  <a:gd name="T15" fmla="*/ 0 h 49"/>
                  <a:gd name="T16" fmla="*/ 0 w 43"/>
                  <a:gd name="T17" fmla="*/ 0 h 49"/>
                  <a:gd name="T18" fmla="*/ 0 w 43"/>
                  <a:gd name="T19" fmla="*/ 0 h 49"/>
                  <a:gd name="T20" fmla="*/ 0 w 43"/>
                  <a:gd name="T21" fmla="*/ 0 h 49"/>
                  <a:gd name="T22" fmla="*/ 0 w 43"/>
                  <a:gd name="T23" fmla="*/ 0 h 49"/>
                  <a:gd name="T24" fmla="*/ 0 w 43"/>
                  <a:gd name="T25" fmla="*/ 0 h 49"/>
                  <a:gd name="T26" fmla="*/ 0 w 43"/>
                  <a:gd name="T27" fmla="*/ 0 h 49"/>
                  <a:gd name="T28" fmla="*/ 0 w 43"/>
                  <a:gd name="T29" fmla="*/ 0 h 49"/>
                  <a:gd name="T30" fmla="*/ 0 w 43"/>
                  <a:gd name="T31" fmla="*/ 0 h 49"/>
                  <a:gd name="T32" fmla="*/ 0 w 43"/>
                  <a:gd name="T33" fmla="*/ 0 h 49"/>
                  <a:gd name="T34" fmla="*/ 0 w 43"/>
                  <a:gd name="T35" fmla="*/ 0 h 49"/>
                  <a:gd name="T36" fmla="*/ 0 w 43"/>
                  <a:gd name="T37" fmla="*/ 0 h 49"/>
                  <a:gd name="T38" fmla="*/ 0 w 43"/>
                  <a:gd name="T39" fmla="*/ 0 h 49"/>
                  <a:gd name="T40" fmla="*/ 0 w 43"/>
                  <a:gd name="T41" fmla="*/ 0 h 49"/>
                  <a:gd name="T42" fmla="*/ 0 w 43"/>
                  <a:gd name="T43" fmla="*/ 0 h 49"/>
                  <a:gd name="T44" fmla="*/ 0 w 43"/>
                  <a:gd name="T45" fmla="*/ 0 h 49"/>
                  <a:gd name="T46" fmla="*/ 0 w 43"/>
                  <a:gd name="T47" fmla="*/ 0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3"/>
                  <a:gd name="T73" fmla="*/ 0 h 49"/>
                  <a:gd name="T74" fmla="*/ 43 w 43"/>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3" h="49">
                    <a:moveTo>
                      <a:pt x="26" y="45"/>
                    </a:moveTo>
                    <a:lnTo>
                      <a:pt x="26" y="45"/>
                    </a:lnTo>
                    <a:lnTo>
                      <a:pt x="26" y="42"/>
                    </a:lnTo>
                    <a:lnTo>
                      <a:pt x="26" y="40"/>
                    </a:lnTo>
                    <a:lnTo>
                      <a:pt x="27" y="38"/>
                    </a:lnTo>
                    <a:lnTo>
                      <a:pt x="30" y="34"/>
                    </a:lnTo>
                    <a:lnTo>
                      <a:pt x="31" y="31"/>
                    </a:lnTo>
                    <a:lnTo>
                      <a:pt x="34" y="29"/>
                    </a:lnTo>
                    <a:lnTo>
                      <a:pt x="38" y="26"/>
                    </a:lnTo>
                    <a:lnTo>
                      <a:pt x="43" y="22"/>
                    </a:lnTo>
                    <a:lnTo>
                      <a:pt x="27" y="0"/>
                    </a:lnTo>
                    <a:lnTo>
                      <a:pt x="22" y="4"/>
                    </a:lnTo>
                    <a:lnTo>
                      <a:pt x="16" y="10"/>
                    </a:lnTo>
                    <a:lnTo>
                      <a:pt x="11" y="15"/>
                    </a:lnTo>
                    <a:lnTo>
                      <a:pt x="8" y="19"/>
                    </a:lnTo>
                    <a:lnTo>
                      <a:pt x="4" y="26"/>
                    </a:lnTo>
                    <a:lnTo>
                      <a:pt x="1" y="31"/>
                    </a:lnTo>
                    <a:lnTo>
                      <a:pt x="0" y="40"/>
                    </a:lnTo>
                    <a:lnTo>
                      <a:pt x="0" y="48"/>
                    </a:lnTo>
                    <a:lnTo>
                      <a:pt x="0" y="49"/>
                    </a:lnTo>
                    <a:lnTo>
                      <a:pt x="0" y="48"/>
                    </a:lnTo>
                    <a:lnTo>
                      <a:pt x="0" y="49"/>
                    </a:lnTo>
                    <a:lnTo>
                      <a:pt x="26" y="4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46" name="Freeform 661"/>
              <p:cNvSpPr>
                <a:spLocks/>
              </p:cNvSpPr>
              <p:nvPr/>
            </p:nvSpPr>
            <p:spPr bwMode="auto">
              <a:xfrm>
                <a:off x="4849" y="2145"/>
                <a:ext cx="18" cy="14"/>
              </a:xfrm>
              <a:custGeom>
                <a:avLst/>
                <a:gdLst>
                  <a:gd name="T0" fmla="*/ 0 w 52"/>
                  <a:gd name="T1" fmla="*/ 0 h 43"/>
                  <a:gd name="T2" fmla="*/ 0 w 52"/>
                  <a:gd name="T3" fmla="*/ 0 h 43"/>
                  <a:gd name="T4" fmla="*/ 0 w 52"/>
                  <a:gd name="T5" fmla="*/ 0 h 43"/>
                  <a:gd name="T6" fmla="*/ 0 w 52"/>
                  <a:gd name="T7" fmla="*/ 0 h 43"/>
                  <a:gd name="T8" fmla="*/ 0 w 52"/>
                  <a:gd name="T9" fmla="*/ 0 h 43"/>
                  <a:gd name="T10" fmla="*/ 0 w 52"/>
                  <a:gd name="T11" fmla="*/ 0 h 43"/>
                  <a:gd name="T12" fmla="*/ 0 w 52"/>
                  <a:gd name="T13" fmla="*/ 0 h 43"/>
                  <a:gd name="T14" fmla="*/ 0 w 52"/>
                  <a:gd name="T15" fmla="*/ 0 h 43"/>
                  <a:gd name="T16" fmla="*/ 0 w 52"/>
                  <a:gd name="T17" fmla="*/ 0 h 43"/>
                  <a:gd name="T18" fmla="*/ 0 w 52"/>
                  <a:gd name="T19" fmla="*/ 0 h 43"/>
                  <a:gd name="T20" fmla="*/ 0 w 52"/>
                  <a:gd name="T21" fmla="*/ 0 h 43"/>
                  <a:gd name="T22" fmla="*/ 0 w 52"/>
                  <a:gd name="T23" fmla="*/ 0 h 43"/>
                  <a:gd name="T24" fmla="*/ 0 w 52"/>
                  <a:gd name="T25" fmla="*/ 0 h 43"/>
                  <a:gd name="T26" fmla="*/ 0 w 52"/>
                  <a:gd name="T27" fmla="*/ 0 h 43"/>
                  <a:gd name="T28" fmla="*/ 0 w 52"/>
                  <a:gd name="T29" fmla="*/ 0 h 43"/>
                  <a:gd name="T30" fmla="*/ 0 w 52"/>
                  <a:gd name="T31" fmla="*/ 0 h 43"/>
                  <a:gd name="T32" fmla="*/ 0 w 52"/>
                  <a:gd name="T33" fmla="*/ 0 h 43"/>
                  <a:gd name="T34" fmla="*/ 0 w 52"/>
                  <a:gd name="T35" fmla="*/ 0 h 43"/>
                  <a:gd name="T36" fmla="*/ 0 w 52"/>
                  <a:gd name="T37" fmla="*/ 0 h 43"/>
                  <a:gd name="T38" fmla="*/ 0 w 52"/>
                  <a:gd name="T39" fmla="*/ 0 h 43"/>
                  <a:gd name="T40" fmla="*/ 0 w 52"/>
                  <a:gd name="T41" fmla="*/ 0 h 43"/>
                  <a:gd name="T42" fmla="*/ 0 w 52"/>
                  <a:gd name="T43" fmla="*/ 0 h 43"/>
                  <a:gd name="T44" fmla="*/ 0 w 52"/>
                  <a:gd name="T45" fmla="*/ 0 h 43"/>
                  <a:gd name="T46" fmla="*/ 0 w 52"/>
                  <a:gd name="T47" fmla="*/ 0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2"/>
                  <a:gd name="T73" fmla="*/ 0 h 43"/>
                  <a:gd name="T74" fmla="*/ 52 w 52"/>
                  <a:gd name="T75" fmla="*/ 43 h 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2" h="43">
                    <a:moveTo>
                      <a:pt x="52" y="20"/>
                    </a:moveTo>
                    <a:lnTo>
                      <a:pt x="52" y="20"/>
                    </a:lnTo>
                    <a:lnTo>
                      <a:pt x="46" y="18"/>
                    </a:lnTo>
                    <a:lnTo>
                      <a:pt x="42" y="15"/>
                    </a:lnTo>
                    <a:lnTo>
                      <a:pt x="37" y="12"/>
                    </a:lnTo>
                    <a:lnTo>
                      <a:pt x="33" y="9"/>
                    </a:lnTo>
                    <a:lnTo>
                      <a:pt x="30" y="7"/>
                    </a:lnTo>
                    <a:lnTo>
                      <a:pt x="29" y="4"/>
                    </a:lnTo>
                    <a:lnTo>
                      <a:pt x="26" y="1"/>
                    </a:lnTo>
                    <a:lnTo>
                      <a:pt x="26" y="0"/>
                    </a:lnTo>
                    <a:lnTo>
                      <a:pt x="0" y="4"/>
                    </a:lnTo>
                    <a:lnTo>
                      <a:pt x="1" y="12"/>
                    </a:lnTo>
                    <a:lnTo>
                      <a:pt x="7" y="19"/>
                    </a:lnTo>
                    <a:lnTo>
                      <a:pt x="11" y="24"/>
                    </a:lnTo>
                    <a:lnTo>
                      <a:pt x="16" y="30"/>
                    </a:lnTo>
                    <a:lnTo>
                      <a:pt x="23" y="34"/>
                    </a:lnTo>
                    <a:lnTo>
                      <a:pt x="29" y="36"/>
                    </a:lnTo>
                    <a:lnTo>
                      <a:pt x="34" y="41"/>
                    </a:lnTo>
                    <a:lnTo>
                      <a:pt x="39" y="43"/>
                    </a:lnTo>
                    <a:lnTo>
                      <a:pt x="41" y="43"/>
                    </a:lnTo>
                    <a:lnTo>
                      <a:pt x="39" y="43"/>
                    </a:lnTo>
                    <a:lnTo>
                      <a:pt x="41" y="43"/>
                    </a:lnTo>
                    <a:lnTo>
                      <a:pt x="52" y="2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47" name="Freeform 662"/>
              <p:cNvSpPr>
                <a:spLocks/>
              </p:cNvSpPr>
              <p:nvPr/>
            </p:nvSpPr>
            <p:spPr bwMode="auto">
              <a:xfrm>
                <a:off x="4863" y="2151"/>
                <a:ext cx="18" cy="10"/>
              </a:xfrm>
              <a:custGeom>
                <a:avLst/>
                <a:gdLst>
                  <a:gd name="T0" fmla="*/ 0 w 55"/>
                  <a:gd name="T1" fmla="*/ 0 h 29"/>
                  <a:gd name="T2" fmla="*/ 0 w 55"/>
                  <a:gd name="T3" fmla="*/ 0 h 29"/>
                  <a:gd name="T4" fmla="*/ 0 w 55"/>
                  <a:gd name="T5" fmla="*/ 0 h 29"/>
                  <a:gd name="T6" fmla="*/ 0 w 55"/>
                  <a:gd name="T7" fmla="*/ 0 h 29"/>
                  <a:gd name="T8" fmla="*/ 0 w 55"/>
                  <a:gd name="T9" fmla="*/ 0 h 29"/>
                  <a:gd name="T10" fmla="*/ 0 w 55"/>
                  <a:gd name="T11" fmla="*/ 0 h 29"/>
                  <a:gd name="T12" fmla="*/ 0 w 55"/>
                  <a:gd name="T13" fmla="*/ 0 h 29"/>
                  <a:gd name="T14" fmla="*/ 0 w 55"/>
                  <a:gd name="T15" fmla="*/ 0 h 29"/>
                  <a:gd name="T16" fmla="*/ 0 w 55"/>
                  <a:gd name="T17" fmla="*/ 0 h 29"/>
                  <a:gd name="T18" fmla="*/ 0 w 55"/>
                  <a:gd name="T19" fmla="*/ 0 h 29"/>
                  <a:gd name="T20" fmla="*/ 0 w 55"/>
                  <a:gd name="T21" fmla="*/ 0 h 29"/>
                  <a:gd name="T22" fmla="*/ 0 w 55"/>
                  <a:gd name="T23" fmla="*/ 0 h 29"/>
                  <a:gd name="T24" fmla="*/ 0 w 55"/>
                  <a:gd name="T25" fmla="*/ 0 h 29"/>
                  <a:gd name="T26" fmla="*/ 0 w 55"/>
                  <a:gd name="T27" fmla="*/ 0 h 29"/>
                  <a:gd name="T28" fmla="*/ 0 w 55"/>
                  <a:gd name="T29" fmla="*/ 0 h 29"/>
                  <a:gd name="T30" fmla="*/ 0 w 55"/>
                  <a:gd name="T31" fmla="*/ 0 h 29"/>
                  <a:gd name="T32" fmla="*/ 0 w 55"/>
                  <a:gd name="T33" fmla="*/ 0 h 29"/>
                  <a:gd name="T34" fmla="*/ 0 w 55"/>
                  <a:gd name="T35" fmla="*/ 0 h 29"/>
                  <a:gd name="T36" fmla="*/ 0 w 55"/>
                  <a:gd name="T37" fmla="*/ 0 h 29"/>
                  <a:gd name="T38" fmla="*/ 0 w 55"/>
                  <a:gd name="T39" fmla="*/ 0 h 29"/>
                  <a:gd name="T40" fmla="*/ 0 w 55"/>
                  <a:gd name="T41" fmla="*/ 0 h 29"/>
                  <a:gd name="T42" fmla="*/ 0 w 55"/>
                  <a:gd name="T43" fmla="*/ 0 h 29"/>
                  <a:gd name="T44" fmla="*/ 0 w 55"/>
                  <a:gd name="T45" fmla="*/ 0 h 29"/>
                  <a:gd name="T46" fmla="*/ 0 w 55"/>
                  <a:gd name="T47" fmla="*/ 0 h 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
                  <a:gd name="T73" fmla="*/ 0 h 29"/>
                  <a:gd name="T74" fmla="*/ 55 w 55"/>
                  <a:gd name="T75" fmla="*/ 29 h 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 h="29">
                    <a:moveTo>
                      <a:pt x="55" y="10"/>
                    </a:moveTo>
                    <a:lnTo>
                      <a:pt x="49" y="4"/>
                    </a:lnTo>
                    <a:lnTo>
                      <a:pt x="42" y="2"/>
                    </a:lnTo>
                    <a:lnTo>
                      <a:pt x="35" y="2"/>
                    </a:lnTo>
                    <a:lnTo>
                      <a:pt x="30" y="2"/>
                    </a:lnTo>
                    <a:lnTo>
                      <a:pt x="25" y="2"/>
                    </a:lnTo>
                    <a:lnTo>
                      <a:pt x="20" y="2"/>
                    </a:lnTo>
                    <a:lnTo>
                      <a:pt x="16" y="2"/>
                    </a:lnTo>
                    <a:lnTo>
                      <a:pt x="13" y="0"/>
                    </a:lnTo>
                    <a:lnTo>
                      <a:pt x="11" y="0"/>
                    </a:lnTo>
                    <a:lnTo>
                      <a:pt x="0" y="23"/>
                    </a:lnTo>
                    <a:lnTo>
                      <a:pt x="6" y="26"/>
                    </a:lnTo>
                    <a:lnTo>
                      <a:pt x="13" y="27"/>
                    </a:lnTo>
                    <a:lnTo>
                      <a:pt x="20" y="27"/>
                    </a:lnTo>
                    <a:lnTo>
                      <a:pt x="25" y="27"/>
                    </a:lnTo>
                    <a:lnTo>
                      <a:pt x="30" y="27"/>
                    </a:lnTo>
                    <a:lnTo>
                      <a:pt x="34" y="27"/>
                    </a:lnTo>
                    <a:lnTo>
                      <a:pt x="36" y="27"/>
                    </a:lnTo>
                    <a:lnTo>
                      <a:pt x="38" y="29"/>
                    </a:lnTo>
                    <a:lnTo>
                      <a:pt x="32" y="22"/>
                    </a:lnTo>
                    <a:lnTo>
                      <a:pt x="55" y="10"/>
                    </a:lnTo>
                    <a:lnTo>
                      <a:pt x="53" y="6"/>
                    </a:lnTo>
                    <a:lnTo>
                      <a:pt x="49" y="4"/>
                    </a:lnTo>
                    <a:lnTo>
                      <a:pt x="55" y="1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48" name="Freeform 663"/>
              <p:cNvSpPr>
                <a:spLocks/>
              </p:cNvSpPr>
              <p:nvPr/>
            </p:nvSpPr>
            <p:spPr bwMode="auto">
              <a:xfrm>
                <a:off x="4871" y="2155"/>
                <a:ext cx="13" cy="41"/>
              </a:xfrm>
              <a:custGeom>
                <a:avLst/>
                <a:gdLst>
                  <a:gd name="T0" fmla="*/ 0 w 39"/>
                  <a:gd name="T1" fmla="*/ 0 h 124"/>
                  <a:gd name="T2" fmla="*/ 0 w 39"/>
                  <a:gd name="T3" fmla="*/ 0 h 124"/>
                  <a:gd name="T4" fmla="*/ 0 w 39"/>
                  <a:gd name="T5" fmla="*/ 0 h 124"/>
                  <a:gd name="T6" fmla="*/ 0 w 39"/>
                  <a:gd name="T7" fmla="*/ 0 h 124"/>
                  <a:gd name="T8" fmla="*/ 0 w 39"/>
                  <a:gd name="T9" fmla="*/ 0 h 124"/>
                  <a:gd name="T10" fmla="*/ 0 w 39"/>
                  <a:gd name="T11" fmla="*/ 0 h 124"/>
                  <a:gd name="T12" fmla="*/ 0 w 39"/>
                  <a:gd name="T13" fmla="*/ 0 h 124"/>
                  <a:gd name="T14" fmla="*/ 0 w 39"/>
                  <a:gd name="T15" fmla="*/ 0 h 124"/>
                  <a:gd name="T16" fmla="*/ 0 w 39"/>
                  <a:gd name="T17" fmla="*/ 0 h 124"/>
                  <a:gd name="T18" fmla="*/ 0 w 39"/>
                  <a:gd name="T19" fmla="*/ 0 h 124"/>
                  <a:gd name="T20" fmla="*/ 0 w 39"/>
                  <a:gd name="T21" fmla="*/ 0 h 124"/>
                  <a:gd name="T22" fmla="*/ 0 w 39"/>
                  <a:gd name="T23" fmla="*/ 0 h 124"/>
                  <a:gd name="T24" fmla="*/ 0 w 39"/>
                  <a:gd name="T25" fmla="*/ 0 h 124"/>
                  <a:gd name="T26" fmla="*/ 0 w 39"/>
                  <a:gd name="T27" fmla="*/ 0 h 124"/>
                  <a:gd name="T28" fmla="*/ 0 w 39"/>
                  <a:gd name="T29" fmla="*/ 0 h 124"/>
                  <a:gd name="T30" fmla="*/ 0 w 39"/>
                  <a:gd name="T31" fmla="*/ 0 h 124"/>
                  <a:gd name="T32" fmla="*/ 0 w 39"/>
                  <a:gd name="T33" fmla="*/ 0 h 124"/>
                  <a:gd name="T34" fmla="*/ 0 w 39"/>
                  <a:gd name="T35" fmla="*/ 0 h 124"/>
                  <a:gd name="T36" fmla="*/ 0 w 39"/>
                  <a:gd name="T37" fmla="*/ 0 h 124"/>
                  <a:gd name="T38" fmla="*/ 0 w 39"/>
                  <a:gd name="T39" fmla="*/ 0 h 124"/>
                  <a:gd name="T40" fmla="*/ 0 w 39"/>
                  <a:gd name="T41" fmla="*/ 0 h 124"/>
                  <a:gd name="T42" fmla="*/ 0 w 39"/>
                  <a:gd name="T43" fmla="*/ 0 h 124"/>
                  <a:gd name="T44" fmla="*/ 0 w 39"/>
                  <a:gd name="T45" fmla="*/ 0 h 124"/>
                  <a:gd name="T46" fmla="*/ 0 w 39"/>
                  <a:gd name="T47" fmla="*/ 0 h 124"/>
                  <a:gd name="T48" fmla="*/ 0 w 39"/>
                  <a:gd name="T49" fmla="*/ 0 h 124"/>
                  <a:gd name="T50" fmla="*/ 0 w 39"/>
                  <a:gd name="T51" fmla="*/ 0 h 124"/>
                  <a:gd name="T52" fmla="*/ 0 w 39"/>
                  <a:gd name="T53" fmla="*/ 0 h 124"/>
                  <a:gd name="T54" fmla="*/ 0 w 39"/>
                  <a:gd name="T55" fmla="*/ 0 h 124"/>
                  <a:gd name="T56" fmla="*/ 0 w 39"/>
                  <a:gd name="T57" fmla="*/ 0 h 124"/>
                  <a:gd name="T58" fmla="*/ 0 w 39"/>
                  <a:gd name="T59" fmla="*/ 0 h 124"/>
                  <a:gd name="T60" fmla="*/ 0 w 39"/>
                  <a:gd name="T61" fmla="*/ 0 h 124"/>
                  <a:gd name="T62" fmla="*/ 0 w 39"/>
                  <a:gd name="T63" fmla="*/ 0 h 124"/>
                  <a:gd name="T64" fmla="*/ 0 w 39"/>
                  <a:gd name="T65" fmla="*/ 0 h 124"/>
                  <a:gd name="T66" fmla="*/ 0 w 39"/>
                  <a:gd name="T67" fmla="*/ 0 h 124"/>
                  <a:gd name="T68" fmla="*/ 0 w 39"/>
                  <a:gd name="T69" fmla="*/ 0 h 124"/>
                  <a:gd name="T70" fmla="*/ 0 w 39"/>
                  <a:gd name="T71" fmla="*/ 0 h 124"/>
                  <a:gd name="T72" fmla="*/ 0 w 39"/>
                  <a:gd name="T73" fmla="*/ 0 h 124"/>
                  <a:gd name="T74" fmla="*/ 0 w 39"/>
                  <a:gd name="T75" fmla="*/ 0 h 124"/>
                  <a:gd name="T76" fmla="*/ 0 w 39"/>
                  <a:gd name="T77" fmla="*/ 0 h 124"/>
                  <a:gd name="T78" fmla="*/ 0 w 39"/>
                  <a:gd name="T79" fmla="*/ 0 h 12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9"/>
                  <a:gd name="T121" fmla="*/ 0 h 124"/>
                  <a:gd name="T122" fmla="*/ 39 w 39"/>
                  <a:gd name="T123" fmla="*/ 124 h 12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9" h="124">
                    <a:moveTo>
                      <a:pt x="14" y="124"/>
                    </a:moveTo>
                    <a:lnTo>
                      <a:pt x="27" y="113"/>
                    </a:lnTo>
                    <a:lnTo>
                      <a:pt x="27" y="107"/>
                    </a:lnTo>
                    <a:lnTo>
                      <a:pt x="29" y="101"/>
                    </a:lnTo>
                    <a:lnTo>
                      <a:pt x="31" y="95"/>
                    </a:lnTo>
                    <a:lnTo>
                      <a:pt x="33" y="88"/>
                    </a:lnTo>
                    <a:lnTo>
                      <a:pt x="34" y="81"/>
                    </a:lnTo>
                    <a:lnTo>
                      <a:pt x="35" y="74"/>
                    </a:lnTo>
                    <a:lnTo>
                      <a:pt x="37" y="67"/>
                    </a:lnTo>
                    <a:lnTo>
                      <a:pt x="38" y="61"/>
                    </a:lnTo>
                    <a:lnTo>
                      <a:pt x="39" y="53"/>
                    </a:lnTo>
                    <a:lnTo>
                      <a:pt x="39" y="44"/>
                    </a:lnTo>
                    <a:lnTo>
                      <a:pt x="39" y="38"/>
                    </a:lnTo>
                    <a:lnTo>
                      <a:pt x="39" y="30"/>
                    </a:lnTo>
                    <a:lnTo>
                      <a:pt x="38" y="23"/>
                    </a:lnTo>
                    <a:lnTo>
                      <a:pt x="37" y="15"/>
                    </a:lnTo>
                    <a:lnTo>
                      <a:pt x="34" y="8"/>
                    </a:lnTo>
                    <a:lnTo>
                      <a:pt x="31" y="0"/>
                    </a:lnTo>
                    <a:lnTo>
                      <a:pt x="8" y="12"/>
                    </a:lnTo>
                    <a:lnTo>
                      <a:pt x="10" y="17"/>
                    </a:lnTo>
                    <a:lnTo>
                      <a:pt x="11" y="21"/>
                    </a:lnTo>
                    <a:lnTo>
                      <a:pt x="12" y="27"/>
                    </a:lnTo>
                    <a:lnTo>
                      <a:pt x="14" y="32"/>
                    </a:lnTo>
                    <a:lnTo>
                      <a:pt x="14" y="38"/>
                    </a:lnTo>
                    <a:lnTo>
                      <a:pt x="14" y="43"/>
                    </a:lnTo>
                    <a:lnTo>
                      <a:pt x="12" y="50"/>
                    </a:lnTo>
                    <a:lnTo>
                      <a:pt x="12" y="55"/>
                    </a:lnTo>
                    <a:lnTo>
                      <a:pt x="11" y="62"/>
                    </a:lnTo>
                    <a:lnTo>
                      <a:pt x="10" y="67"/>
                    </a:lnTo>
                    <a:lnTo>
                      <a:pt x="8" y="76"/>
                    </a:lnTo>
                    <a:lnTo>
                      <a:pt x="7" y="81"/>
                    </a:lnTo>
                    <a:lnTo>
                      <a:pt x="6" y="88"/>
                    </a:lnTo>
                    <a:lnTo>
                      <a:pt x="3" y="95"/>
                    </a:lnTo>
                    <a:lnTo>
                      <a:pt x="1" y="101"/>
                    </a:lnTo>
                    <a:lnTo>
                      <a:pt x="0" y="108"/>
                    </a:lnTo>
                    <a:lnTo>
                      <a:pt x="14" y="97"/>
                    </a:lnTo>
                    <a:lnTo>
                      <a:pt x="14" y="124"/>
                    </a:lnTo>
                    <a:lnTo>
                      <a:pt x="25" y="124"/>
                    </a:lnTo>
                    <a:lnTo>
                      <a:pt x="27" y="113"/>
                    </a:lnTo>
                    <a:lnTo>
                      <a:pt x="14" y="12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49" name="Freeform 664"/>
              <p:cNvSpPr>
                <a:spLocks/>
              </p:cNvSpPr>
              <p:nvPr/>
            </p:nvSpPr>
            <p:spPr bwMode="auto">
              <a:xfrm>
                <a:off x="4845" y="2186"/>
                <a:ext cx="31" cy="10"/>
              </a:xfrm>
              <a:custGeom>
                <a:avLst/>
                <a:gdLst>
                  <a:gd name="T0" fmla="*/ 0 w 93"/>
                  <a:gd name="T1" fmla="*/ 0 h 29"/>
                  <a:gd name="T2" fmla="*/ 0 w 93"/>
                  <a:gd name="T3" fmla="*/ 0 h 29"/>
                  <a:gd name="T4" fmla="*/ 0 w 93"/>
                  <a:gd name="T5" fmla="*/ 0 h 29"/>
                  <a:gd name="T6" fmla="*/ 0 w 93"/>
                  <a:gd name="T7" fmla="*/ 0 h 29"/>
                  <a:gd name="T8" fmla="*/ 0 w 93"/>
                  <a:gd name="T9" fmla="*/ 0 h 29"/>
                  <a:gd name="T10" fmla="*/ 0 w 93"/>
                  <a:gd name="T11" fmla="*/ 0 h 29"/>
                  <a:gd name="T12" fmla="*/ 0 w 93"/>
                  <a:gd name="T13" fmla="*/ 0 h 29"/>
                  <a:gd name="T14" fmla="*/ 0 w 93"/>
                  <a:gd name="T15" fmla="*/ 0 h 29"/>
                  <a:gd name="T16" fmla="*/ 0 w 93"/>
                  <a:gd name="T17" fmla="*/ 0 h 29"/>
                  <a:gd name="T18" fmla="*/ 0 w 93"/>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
                  <a:gd name="T31" fmla="*/ 0 h 29"/>
                  <a:gd name="T32" fmla="*/ 93 w 93"/>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 h="29">
                    <a:moveTo>
                      <a:pt x="0" y="27"/>
                    </a:moveTo>
                    <a:lnTo>
                      <a:pt x="2" y="27"/>
                    </a:lnTo>
                    <a:lnTo>
                      <a:pt x="93" y="29"/>
                    </a:lnTo>
                    <a:lnTo>
                      <a:pt x="93" y="2"/>
                    </a:lnTo>
                    <a:lnTo>
                      <a:pt x="2" y="0"/>
                    </a:lnTo>
                    <a:lnTo>
                      <a:pt x="3" y="0"/>
                    </a:lnTo>
                    <a:lnTo>
                      <a:pt x="0" y="27"/>
                    </a:lnTo>
                    <a:lnTo>
                      <a:pt x="2" y="27"/>
                    </a:lnTo>
                    <a:lnTo>
                      <a:pt x="0"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50" name="Freeform 665"/>
              <p:cNvSpPr>
                <a:spLocks/>
              </p:cNvSpPr>
              <p:nvPr/>
            </p:nvSpPr>
            <p:spPr bwMode="auto">
              <a:xfrm>
                <a:off x="4749" y="2179"/>
                <a:ext cx="97" cy="16"/>
              </a:xfrm>
              <a:custGeom>
                <a:avLst/>
                <a:gdLst>
                  <a:gd name="T0" fmla="*/ 0 w 290"/>
                  <a:gd name="T1" fmla="*/ 0 h 48"/>
                  <a:gd name="T2" fmla="*/ 0 w 290"/>
                  <a:gd name="T3" fmla="*/ 0 h 48"/>
                  <a:gd name="T4" fmla="*/ 0 w 290"/>
                  <a:gd name="T5" fmla="*/ 0 h 48"/>
                  <a:gd name="T6" fmla="*/ 0 w 290"/>
                  <a:gd name="T7" fmla="*/ 0 h 48"/>
                  <a:gd name="T8" fmla="*/ 0 w 290"/>
                  <a:gd name="T9" fmla="*/ 0 h 48"/>
                  <a:gd name="T10" fmla="*/ 0 w 290"/>
                  <a:gd name="T11" fmla="*/ 0 h 48"/>
                  <a:gd name="T12" fmla="*/ 0 w 290"/>
                  <a:gd name="T13" fmla="*/ 0 h 48"/>
                  <a:gd name="T14" fmla="*/ 0 w 290"/>
                  <a:gd name="T15" fmla="*/ 0 h 48"/>
                  <a:gd name="T16" fmla="*/ 0 w 290"/>
                  <a:gd name="T17" fmla="*/ 0 h 48"/>
                  <a:gd name="T18" fmla="*/ 0 w 290"/>
                  <a:gd name="T19" fmla="*/ 0 h 48"/>
                  <a:gd name="T20" fmla="*/ 0 w 290"/>
                  <a:gd name="T21" fmla="*/ 0 h 48"/>
                  <a:gd name="T22" fmla="*/ 0 w 290"/>
                  <a:gd name="T23" fmla="*/ 0 h 48"/>
                  <a:gd name="T24" fmla="*/ 0 w 290"/>
                  <a:gd name="T25" fmla="*/ 0 h 48"/>
                  <a:gd name="T26" fmla="*/ 0 w 290"/>
                  <a:gd name="T27" fmla="*/ 0 h 48"/>
                  <a:gd name="T28" fmla="*/ 0 w 290"/>
                  <a:gd name="T29" fmla="*/ 0 h 48"/>
                  <a:gd name="T30" fmla="*/ 0 w 290"/>
                  <a:gd name="T31" fmla="*/ 0 h 48"/>
                  <a:gd name="T32" fmla="*/ 0 w 290"/>
                  <a:gd name="T33" fmla="*/ 0 h 48"/>
                  <a:gd name="T34" fmla="*/ 0 w 290"/>
                  <a:gd name="T35" fmla="*/ 0 h 48"/>
                  <a:gd name="T36" fmla="*/ 0 w 290"/>
                  <a:gd name="T37" fmla="*/ 0 h 48"/>
                  <a:gd name="T38" fmla="*/ 0 w 290"/>
                  <a:gd name="T39" fmla="*/ 0 h 48"/>
                  <a:gd name="T40" fmla="*/ 0 w 290"/>
                  <a:gd name="T41" fmla="*/ 0 h 48"/>
                  <a:gd name="T42" fmla="*/ 0 w 290"/>
                  <a:gd name="T43" fmla="*/ 0 h 48"/>
                  <a:gd name="T44" fmla="*/ 0 w 290"/>
                  <a:gd name="T45" fmla="*/ 0 h 48"/>
                  <a:gd name="T46" fmla="*/ 0 w 290"/>
                  <a:gd name="T47" fmla="*/ 0 h 48"/>
                  <a:gd name="T48" fmla="*/ 0 w 290"/>
                  <a:gd name="T49" fmla="*/ 0 h 48"/>
                  <a:gd name="T50" fmla="*/ 0 w 290"/>
                  <a:gd name="T51" fmla="*/ 0 h 48"/>
                  <a:gd name="T52" fmla="*/ 0 w 290"/>
                  <a:gd name="T53" fmla="*/ 0 h 48"/>
                  <a:gd name="T54" fmla="*/ 0 w 290"/>
                  <a:gd name="T55" fmla="*/ 0 h 48"/>
                  <a:gd name="T56" fmla="*/ 0 w 290"/>
                  <a:gd name="T57" fmla="*/ 0 h 48"/>
                  <a:gd name="T58" fmla="*/ 0 w 290"/>
                  <a:gd name="T59" fmla="*/ 0 h 48"/>
                  <a:gd name="T60" fmla="*/ 0 w 290"/>
                  <a:gd name="T61" fmla="*/ 0 h 48"/>
                  <a:gd name="T62" fmla="*/ 0 w 290"/>
                  <a:gd name="T63" fmla="*/ 0 h 48"/>
                  <a:gd name="T64" fmla="*/ 0 w 290"/>
                  <a:gd name="T65" fmla="*/ 0 h 48"/>
                  <a:gd name="T66" fmla="*/ 0 w 290"/>
                  <a:gd name="T67" fmla="*/ 0 h 48"/>
                  <a:gd name="T68" fmla="*/ 0 w 290"/>
                  <a:gd name="T69" fmla="*/ 0 h 48"/>
                  <a:gd name="T70" fmla="*/ 0 w 290"/>
                  <a:gd name="T71" fmla="*/ 0 h 48"/>
                  <a:gd name="T72" fmla="*/ 0 w 290"/>
                  <a:gd name="T73" fmla="*/ 0 h 48"/>
                  <a:gd name="T74" fmla="*/ 0 w 290"/>
                  <a:gd name="T75" fmla="*/ 0 h 48"/>
                  <a:gd name="T76" fmla="*/ 0 w 290"/>
                  <a:gd name="T77" fmla="*/ 0 h 48"/>
                  <a:gd name="T78" fmla="*/ 0 w 290"/>
                  <a:gd name="T79" fmla="*/ 0 h 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0"/>
                  <a:gd name="T121" fmla="*/ 0 h 48"/>
                  <a:gd name="T122" fmla="*/ 290 w 290"/>
                  <a:gd name="T123" fmla="*/ 48 h 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0" h="48">
                    <a:moveTo>
                      <a:pt x="0" y="25"/>
                    </a:moveTo>
                    <a:lnTo>
                      <a:pt x="5" y="27"/>
                    </a:lnTo>
                    <a:lnTo>
                      <a:pt x="22" y="29"/>
                    </a:lnTo>
                    <a:lnTo>
                      <a:pt x="39" y="31"/>
                    </a:lnTo>
                    <a:lnTo>
                      <a:pt x="57" y="33"/>
                    </a:lnTo>
                    <a:lnTo>
                      <a:pt x="75" y="35"/>
                    </a:lnTo>
                    <a:lnTo>
                      <a:pt x="92" y="37"/>
                    </a:lnTo>
                    <a:lnTo>
                      <a:pt x="110" y="38"/>
                    </a:lnTo>
                    <a:lnTo>
                      <a:pt x="127" y="39"/>
                    </a:lnTo>
                    <a:lnTo>
                      <a:pt x="146" y="39"/>
                    </a:lnTo>
                    <a:lnTo>
                      <a:pt x="164" y="41"/>
                    </a:lnTo>
                    <a:lnTo>
                      <a:pt x="182" y="41"/>
                    </a:lnTo>
                    <a:lnTo>
                      <a:pt x="199" y="42"/>
                    </a:lnTo>
                    <a:lnTo>
                      <a:pt x="217" y="44"/>
                    </a:lnTo>
                    <a:lnTo>
                      <a:pt x="235" y="44"/>
                    </a:lnTo>
                    <a:lnTo>
                      <a:pt x="252" y="45"/>
                    </a:lnTo>
                    <a:lnTo>
                      <a:pt x="270" y="46"/>
                    </a:lnTo>
                    <a:lnTo>
                      <a:pt x="287" y="48"/>
                    </a:lnTo>
                    <a:lnTo>
                      <a:pt x="290" y="21"/>
                    </a:lnTo>
                    <a:lnTo>
                      <a:pt x="271" y="19"/>
                    </a:lnTo>
                    <a:lnTo>
                      <a:pt x="255" y="18"/>
                    </a:lnTo>
                    <a:lnTo>
                      <a:pt x="236" y="18"/>
                    </a:lnTo>
                    <a:lnTo>
                      <a:pt x="218" y="16"/>
                    </a:lnTo>
                    <a:lnTo>
                      <a:pt x="201" y="16"/>
                    </a:lnTo>
                    <a:lnTo>
                      <a:pt x="182" y="15"/>
                    </a:lnTo>
                    <a:lnTo>
                      <a:pt x="164" y="15"/>
                    </a:lnTo>
                    <a:lnTo>
                      <a:pt x="146" y="14"/>
                    </a:lnTo>
                    <a:lnTo>
                      <a:pt x="129" y="12"/>
                    </a:lnTo>
                    <a:lnTo>
                      <a:pt x="111" y="12"/>
                    </a:lnTo>
                    <a:lnTo>
                      <a:pt x="94" y="11"/>
                    </a:lnTo>
                    <a:lnTo>
                      <a:pt x="77" y="10"/>
                    </a:lnTo>
                    <a:lnTo>
                      <a:pt x="60" y="7"/>
                    </a:lnTo>
                    <a:lnTo>
                      <a:pt x="42" y="6"/>
                    </a:lnTo>
                    <a:lnTo>
                      <a:pt x="26" y="3"/>
                    </a:lnTo>
                    <a:lnTo>
                      <a:pt x="10" y="0"/>
                    </a:lnTo>
                    <a:lnTo>
                      <a:pt x="14" y="3"/>
                    </a:lnTo>
                    <a:lnTo>
                      <a:pt x="0" y="25"/>
                    </a:lnTo>
                    <a:lnTo>
                      <a:pt x="3" y="26"/>
                    </a:lnTo>
                    <a:lnTo>
                      <a:pt x="5" y="27"/>
                    </a:lnTo>
                    <a:lnTo>
                      <a:pt x="0"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51" name="Freeform 666"/>
              <p:cNvSpPr>
                <a:spLocks/>
              </p:cNvSpPr>
              <p:nvPr/>
            </p:nvSpPr>
            <p:spPr bwMode="auto">
              <a:xfrm>
                <a:off x="4744" y="2178"/>
                <a:ext cx="10" cy="10"/>
              </a:xfrm>
              <a:custGeom>
                <a:avLst/>
                <a:gdLst>
                  <a:gd name="T0" fmla="*/ 0 w 30"/>
                  <a:gd name="T1" fmla="*/ 0 h 28"/>
                  <a:gd name="T2" fmla="*/ 0 w 30"/>
                  <a:gd name="T3" fmla="*/ 0 h 28"/>
                  <a:gd name="T4" fmla="*/ 0 w 30"/>
                  <a:gd name="T5" fmla="*/ 0 h 28"/>
                  <a:gd name="T6" fmla="*/ 0 w 30"/>
                  <a:gd name="T7" fmla="*/ 0 h 28"/>
                  <a:gd name="T8" fmla="*/ 0 w 30"/>
                  <a:gd name="T9" fmla="*/ 0 h 28"/>
                  <a:gd name="T10" fmla="*/ 0 w 30"/>
                  <a:gd name="T11" fmla="*/ 0 h 28"/>
                  <a:gd name="T12" fmla="*/ 0 w 30"/>
                  <a:gd name="T13" fmla="*/ 0 h 28"/>
                  <a:gd name="T14" fmla="*/ 0 w 30"/>
                  <a:gd name="T15" fmla="*/ 0 h 28"/>
                  <a:gd name="T16" fmla="*/ 0 w 30"/>
                  <a:gd name="T17" fmla="*/ 0 h 28"/>
                  <a:gd name="T18" fmla="*/ 0 w 30"/>
                  <a:gd name="T19" fmla="*/ 0 h 28"/>
                  <a:gd name="T20" fmla="*/ 0 w 30"/>
                  <a:gd name="T21" fmla="*/ 0 h 28"/>
                  <a:gd name="T22" fmla="*/ 0 w 30"/>
                  <a:gd name="T23" fmla="*/ 0 h 28"/>
                  <a:gd name="T24" fmla="*/ 0 w 30"/>
                  <a:gd name="T25" fmla="*/ 0 h 28"/>
                  <a:gd name="T26" fmla="*/ 0 w 30"/>
                  <a:gd name="T27" fmla="*/ 0 h 28"/>
                  <a:gd name="T28" fmla="*/ 0 w 30"/>
                  <a:gd name="T29" fmla="*/ 0 h 28"/>
                  <a:gd name="T30" fmla="*/ 0 w 30"/>
                  <a:gd name="T31" fmla="*/ 0 h 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
                  <a:gd name="T49" fmla="*/ 0 h 28"/>
                  <a:gd name="T50" fmla="*/ 30 w 30"/>
                  <a:gd name="T51" fmla="*/ 28 h 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 h="28">
                    <a:moveTo>
                      <a:pt x="0" y="17"/>
                    </a:moveTo>
                    <a:lnTo>
                      <a:pt x="9" y="26"/>
                    </a:lnTo>
                    <a:lnTo>
                      <a:pt x="12" y="26"/>
                    </a:lnTo>
                    <a:lnTo>
                      <a:pt x="13" y="26"/>
                    </a:lnTo>
                    <a:lnTo>
                      <a:pt x="15" y="28"/>
                    </a:lnTo>
                    <a:lnTo>
                      <a:pt x="16" y="28"/>
                    </a:lnTo>
                    <a:lnTo>
                      <a:pt x="30" y="6"/>
                    </a:lnTo>
                    <a:lnTo>
                      <a:pt x="26" y="3"/>
                    </a:lnTo>
                    <a:lnTo>
                      <a:pt x="23" y="2"/>
                    </a:lnTo>
                    <a:lnTo>
                      <a:pt x="19" y="0"/>
                    </a:lnTo>
                    <a:lnTo>
                      <a:pt x="16" y="0"/>
                    </a:lnTo>
                    <a:lnTo>
                      <a:pt x="26" y="10"/>
                    </a:lnTo>
                    <a:lnTo>
                      <a:pt x="0" y="17"/>
                    </a:lnTo>
                    <a:lnTo>
                      <a:pt x="2" y="24"/>
                    </a:lnTo>
                    <a:lnTo>
                      <a:pt x="9" y="26"/>
                    </a:lnTo>
                    <a:lnTo>
                      <a:pt x="0" y="1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52" name="Freeform 667"/>
              <p:cNvSpPr>
                <a:spLocks/>
              </p:cNvSpPr>
              <p:nvPr/>
            </p:nvSpPr>
            <p:spPr bwMode="auto">
              <a:xfrm>
                <a:off x="4743" y="2151"/>
                <a:ext cx="14" cy="33"/>
              </a:xfrm>
              <a:custGeom>
                <a:avLst/>
                <a:gdLst>
                  <a:gd name="T0" fmla="*/ 0 w 43"/>
                  <a:gd name="T1" fmla="*/ 0 h 100"/>
                  <a:gd name="T2" fmla="*/ 0 w 43"/>
                  <a:gd name="T3" fmla="*/ 0 h 100"/>
                  <a:gd name="T4" fmla="*/ 0 w 43"/>
                  <a:gd name="T5" fmla="*/ 0 h 100"/>
                  <a:gd name="T6" fmla="*/ 0 w 43"/>
                  <a:gd name="T7" fmla="*/ 0 h 100"/>
                  <a:gd name="T8" fmla="*/ 0 w 43"/>
                  <a:gd name="T9" fmla="*/ 0 h 100"/>
                  <a:gd name="T10" fmla="*/ 0 w 43"/>
                  <a:gd name="T11" fmla="*/ 0 h 100"/>
                  <a:gd name="T12" fmla="*/ 0 w 43"/>
                  <a:gd name="T13" fmla="*/ 0 h 100"/>
                  <a:gd name="T14" fmla="*/ 0 w 43"/>
                  <a:gd name="T15" fmla="*/ 0 h 100"/>
                  <a:gd name="T16" fmla="*/ 0 w 43"/>
                  <a:gd name="T17" fmla="*/ 0 h 100"/>
                  <a:gd name="T18" fmla="*/ 0 w 43"/>
                  <a:gd name="T19" fmla="*/ 0 h 100"/>
                  <a:gd name="T20" fmla="*/ 0 w 43"/>
                  <a:gd name="T21" fmla="*/ 0 h 100"/>
                  <a:gd name="T22" fmla="*/ 0 w 43"/>
                  <a:gd name="T23" fmla="*/ 0 h 100"/>
                  <a:gd name="T24" fmla="*/ 0 w 43"/>
                  <a:gd name="T25" fmla="*/ 0 h 100"/>
                  <a:gd name="T26" fmla="*/ 0 w 43"/>
                  <a:gd name="T27" fmla="*/ 0 h 100"/>
                  <a:gd name="T28" fmla="*/ 0 w 43"/>
                  <a:gd name="T29" fmla="*/ 0 h 100"/>
                  <a:gd name="T30" fmla="*/ 0 w 43"/>
                  <a:gd name="T31" fmla="*/ 0 h 100"/>
                  <a:gd name="T32" fmla="*/ 0 w 43"/>
                  <a:gd name="T33" fmla="*/ 0 h 100"/>
                  <a:gd name="T34" fmla="*/ 0 w 43"/>
                  <a:gd name="T35" fmla="*/ 0 h 100"/>
                  <a:gd name="T36" fmla="*/ 0 w 43"/>
                  <a:gd name="T37" fmla="*/ 0 h 100"/>
                  <a:gd name="T38" fmla="*/ 0 w 43"/>
                  <a:gd name="T39" fmla="*/ 0 h 100"/>
                  <a:gd name="T40" fmla="*/ 0 w 43"/>
                  <a:gd name="T41" fmla="*/ 0 h 100"/>
                  <a:gd name="T42" fmla="*/ 0 w 43"/>
                  <a:gd name="T43" fmla="*/ 0 h 100"/>
                  <a:gd name="T44" fmla="*/ 0 w 43"/>
                  <a:gd name="T45" fmla="*/ 0 h 100"/>
                  <a:gd name="T46" fmla="*/ 0 w 43"/>
                  <a:gd name="T47" fmla="*/ 0 h 100"/>
                  <a:gd name="T48" fmla="*/ 0 w 43"/>
                  <a:gd name="T49" fmla="*/ 0 h 100"/>
                  <a:gd name="T50" fmla="*/ 0 w 43"/>
                  <a:gd name="T51" fmla="*/ 0 h 100"/>
                  <a:gd name="T52" fmla="*/ 0 w 43"/>
                  <a:gd name="T53" fmla="*/ 0 h 100"/>
                  <a:gd name="T54" fmla="*/ 0 w 43"/>
                  <a:gd name="T55" fmla="*/ 0 h 100"/>
                  <a:gd name="T56" fmla="*/ 0 w 43"/>
                  <a:gd name="T57" fmla="*/ 0 h 100"/>
                  <a:gd name="T58" fmla="*/ 0 w 43"/>
                  <a:gd name="T59" fmla="*/ 0 h 100"/>
                  <a:gd name="T60" fmla="*/ 0 w 43"/>
                  <a:gd name="T61" fmla="*/ 0 h 100"/>
                  <a:gd name="T62" fmla="*/ 0 w 43"/>
                  <a:gd name="T63" fmla="*/ 0 h 100"/>
                  <a:gd name="T64" fmla="*/ 0 w 43"/>
                  <a:gd name="T65" fmla="*/ 0 h 100"/>
                  <a:gd name="T66" fmla="*/ 0 w 43"/>
                  <a:gd name="T67" fmla="*/ 0 h 100"/>
                  <a:gd name="T68" fmla="*/ 0 w 43"/>
                  <a:gd name="T69" fmla="*/ 0 h 100"/>
                  <a:gd name="T70" fmla="*/ 0 w 43"/>
                  <a:gd name="T71" fmla="*/ 0 h 100"/>
                  <a:gd name="T72" fmla="*/ 0 w 43"/>
                  <a:gd name="T73" fmla="*/ 0 h 100"/>
                  <a:gd name="T74" fmla="*/ 0 w 43"/>
                  <a:gd name="T75" fmla="*/ 0 h 100"/>
                  <a:gd name="T76" fmla="*/ 0 w 43"/>
                  <a:gd name="T77" fmla="*/ 0 h 100"/>
                  <a:gd name="T78" fmla="*/ 0 w 43"/>
                  <a:gd name="T79" fmla="*/ 0 h 1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100"/>
                  <a:gd name="T122" fmla="*/ 43 w 43"/>
                  <a:gd name="T123" fmla="*/ 100 h 1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100">
                    <a:moveTo>
                      <a:pt x="20" y="0"/>
                    </a:moveTo>
                    <a:lnTo>
                      <a:pt x="19" y="2"/>
                    </a:lnTo>
                    <a:lnTo>
                      <a:pt x="18" y="8"/>
                    </a:lnTo>
                    <a:lnTo>
                      <a:pt x="15" y="14"/>
                    </a:lnTo>
                    <a:lnTo>
                      <a:pt x="14" y="20"/>
                    </a:lnTo>
                    <a:lnTo>
                      <a:pt x="11" y="25"/>
                    </a:lnTo>
                    <a:lnTo>
                      <a:pt x="10" y="31"/>
                    </a:lnTo>
                    <a:lnTo>
                      <a:pt x="7" y="37"/>
                    </a:lnTo>
                    <a:lnTo>
                      <a:pt x="5" y="43"/>
                    </a:lnTo>
                    <a:lnTo>
                      <a:pt x="4" y="50"/>
                    </a:lnTo>
                    <a:lnTo>
                      <a:pt x="3" y="55"/>
                    </a:lnTo>
                    <a:lnTo>
                      <a:pt x="1" y="62"/>
                    </a:lnTo>
                    <a:lnTo>
                      <a:pt x="1" y="69"/>
                    </a:lnTo>
                    <a:lnTo>
                      <a:pt x="0" y="74"/>
                    </a:lnTo>
                    <a:lnTo>
                      <a:pt x="0" y="79"/>
                    </a:lnTo>
                    <a:lnTo>
                      <a:pt x="0" y="86"/>
                    </a:lnTo>
                    <a:lnTo>
                      <a:pt x="1" y="93"/>
                    </a:lnTo>
                    <a:lnTo>
                      <a:pt x="3" y="100"/>
                    </a:lnTo>
                    <a:lnTo>
                      <a:pt x="29" y="93"/>
                    </a:lnTo>
                    <a:lnTo>
                      <a:pt x="27" y="89"/>
                    </a:lnTo>
                    <a:lnTo>
                      <a:pt x="27" y="85"/>
                    </a:lnTo>
                    <a:lnTo>
                      <a:pt x="27" y="79"/>
                    </a:lnTo>
                    <a:lnTo>
                      <a:pt x="27" y="75"/>
                    </a:lnTo>
                    <a:lnTo>
                      <a:pt x="27" y="70"/>
                    </a:lnTo>
                    <a:lnTo>
                      <a:pt x="29" y="65"/>
                    </a:lnTo>
                    <a:lnTo>
                      <a:pt x="29" y="60"/>
                    </a:lnTo>
                    <a:lnTo>
                      <a:pt x="30" y="55"/>
                    </a:lnTo>
                    <a:lnTo>
                      <a:pt x="31" y="50"/>
                    </a:lnTo>
                    <a:lnTo>
                      <a:pt x="33" y="46"/>
                    </a:lnTo>
                    <a:lnTo>
                      <a:pt x="34" y="40"/>
                    </a:lnTo>
                    <a:lnTo>
                      <a:pt x="37" y="35"/>
                    </a:lnTo>
                    <a:lnTo>
                      <a:pt x="38" y="28"/>
                    </a:lnTo>
                    <a:lnTo>
                      <a:pt x="39" y="24"/>
                    </a:lnTo>
                    <a:lnTo>
                      <a:pt x="42" y="17"/>
                    </a:lnTo>
                    <a:lnTo>
                      <a:pt x="43" y="12"/>
                    </a:lnTo>
                    <a:lnTo>
                      <a:pt x="42" y="14"/>
                    </a:lnTo>
                    <a:lnTo>
                      <a:pt x="20" y="0"/>
                    </a:lnTo>
                    <a:lnTo>
                      <a:pt x="20" y="1"/>
                    </a:lnTo>
                    <a:lnTo>
                      <a:pt x="19" y="2"/>
                    </a:lnTo>
                    <a:lnTo>
                      <a:pt x="2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53" name="Freeform 668"/>
              <p:cNvSpPr>
                <a:spLocks/>
              </p:cNvSpPr>
              <p:nvPr/>
            </p:nvSpPr>
            <p:spPr bwMode="auto">
              <a:xfrm>
                <a:off x="4749" y="2147"/>
                <a:ext cx="8" cy="8"/>
              </a:xfrm>
              <a:custGeom>
                <a:avLst/>
                <a:gdLst>
                  <a:gd name="T0" fmla="*/ 0 w 23"/>
                  <a:gd name="T1" fmla="*/ 0 h 25"/>
                  <a:gd name="T2" fmla="*/ 0 w 23"/>
                  <a:gd name="T3" fmla="*/ 0 h 25"/>
                  <a:gd name="T4" fmla="*/ 0 w 23"/>
                  <a:gd name="T5" fmla="*/ 0 h 25"/>
                  <a:gd name="T6" fmla="*/ 0 w 23"/>
                  <a:gd name="T7" fmla="*/ 0 h 25"/>
                  <a:gd name="T8" fmla="*/ 0 w 23"/>
                  <a:gd name="T9" fmla="*/ 0 h 25"/>
                  <a:gd name="T10" fmla="*/ 0 w 23"/>
                  <a:gd name="T11" fmla="*/ 0 h 25"/>
                  <a:gd name="T12" fmla="*/ 0 w 23"/>
                  <a:gd name="T13" fmla="*/ 0 h 25"/>
                  <a:gd name="T14" fmla="*/ 0 w 23"/>
                  <a:gd name="T15" fmla="*/ 0 h 25"/>
                  <a:gd name="T16" fmla="*/ 0 w 23"/>
                  <a:gd name="T17" fmla="*/ 0 h 25"/>
                  <a:gd name="T18" fmla="*/ 0 w 23"/>
                  <a:gd name="T19" fmla="*/ 0 h 25"/>
                  <a:gd name="T20" fmla="*/ 0 w 23"/>
                  <a:gd name="T21" fmla="*/ 0 h 25"/>
                  <a:gd name="T22" fmla="*/ 0 w 23"/>
                  <a:gd name="T23" fmla="*/ 0 h 25"/>
                  <a:gd name="T24" fmla="*/ 0 w 23"/>
                  <a:gd name="T25" fmla="*/ 0 h 25"/>
                  <a:gd name="T26" fmla="*/ 0 w 23"/>
                  <a:gd name="T27" fmla="*/ 0 h 25"/>
                  <a:gd name="T28" fmla="*/ 0 w 23"/>
                  <a:gd name="T29" fmla="*/ 0 h 25"/>
                  <a:gd name="T30" fmla="*/ 0 w 23"/>
                  <a:gd name="T31" fmla="*/ 0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
                  <a:gd name="T49" fmla="*/ 0 h 25"/>
                  <a:gd name="T50" fmla="*/ 23 w 23"/>
                  <a:gd name="T51" fmla="*/ 25 h 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 h="25">
                    <a:moveTo>
                      <a:pt x="23" y="0"/>
                    </a:moveTo>
                    <a:lnTo>
                      <a:pt x="19" y="0"/>
                    </a:lnTo>
                    <a:lnTo>
                      <a:pt x="13" y="1"/>
                    </a:lnTo>
                    <a:lnTo>
                      <a:pt x="7" y="4"/>
                    </a:lnTo>
                    <a:lnTo>
                      <a:pt x="3" y="8"/>
                    </a:lnTo>
                    <a:lnTo>
                      <a:pt x="0" y="11"/>
                    </a:lnTo>
                    <a:lnTo>
                      <a:pt x="22" y="25"/>
                    </a:lnTo>
                    <a:lnTo>
                      <a:pt x="23" y="24"/>
                    </a:lnTo>
                    <a:lnTo>
                      <a:pt x="22" y="25"/>
                    </a:lnTo>
                    <a:lnTo>
                      <a:pt x="18" y="25"/>
                    </a:lnTo>
                    <a:lnTo>
                      <a:pt x="23" y="0"/>
                    </a:lnTo>
                    <a:lnTo>
                      <a:pt x="22" y="0"/>
                    </a:lnTo>
                    <a:lnTo>
                      <a:pt x="19" y="0"/>
                    </a:lnTo>
                    <a:lnTo>
                      <a:pt x="23"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54" name="Freeform 669"/>
              <p:cNvSpPr>
                <a:spLocks/>
              </p:cNvSpPr>
              <p:nvPr/>
            </p:nvSpPr>
            <p:spPr bwMode="auto">
              <a:xfrm>
                <a:off x="4755" y="2147"/>
                <a:ext cx="28" cy="11"/>
              </a:xfrm>
              <a:custGeom>
                <a:avLst/>
                <a:gdLst>
                  <a:gd name="T0" fmla="*/ 0 w 83"/>
                  <a:gd name="T1" fmla="*/ 0 h 32"/>
                  <a:gd name="T2" fmla="*/ 0 w 83"/>
                  <a:gd name="T3" fmla="*/ 0 h 32"/>
                  <a:gd name="T4" fmla="*/ 0 w 83"/>
                  <a:gd name="T5" fmla="*/ 0 h 32"/>
                  <a:gd name="T6" fmla="*/ 0 w 83"/>
                  <a:gd name="T7" fmla="*/ 0 h 32"/>
                  <a:gd name="T8" fmla="*/ 0 w 83"/>
                  <a:gd name="T9" fmla="*/ 0 h 32"/>
                  <a:gd name="T10" fmla="*/ 0 w 83"/>
                  <a:gd name="T11" fmla="*/ 0 h 32"/>
                  <a:gd name="T12" fmla="*/ 0 w 83"/>
                  <a:gd name="T13" fmla="*/ 0 h 32"/>
                  <a:gd name="T14" fmla="*/ 0 w 83"/>
                  <a:gd name="T15" fmla="*/ 0 h 32"/>
                  <a:gd name="T16" fmla="*/ 0 w 83"/>
                  <a:gd name="T17" fmla="*/ 0 h 32"/>
                  <a:gd name="T18" fmla="*/ 0 w 83"/>
                  <a:gd name="T19" fmla="*/ 0 h 32"/>
                  <a:gd name="T20" fmla="*/ 0 w 83"/>
                  <a:gd name="T21" fmla="*/ 0 h 32"/>
                  <a:gd name="T22" fmla="*/ 0 w 83"/>
                  <a:gd name="T23" fmla="*/ 0 h 32"/>
                  <a:gd name="T24" fmla="*/ 0 w 83"/>
                  <a:gd name="T25" fmla="*/ 0 h 32"/>
                  <a:gd name="T26" fmla="*/ 0 w 83"/>
                  <a:gd name="T27" fmla="*/ 0 h 32"/>
                  <a:gd name="T28" fmla="*/ 0 w 83"/>
                  <a:gd name="T29" fmla="*/ 0 h 32"/>
                  <a:gd name="T30" fmla="*/ 0 w 83"/>
                  <a:gd name="T31" fmla="*/ 0 h 32"/>
                  <a:gd name="T32" fmla="*/ 0 w 83"/>
                  <a:gd name="T33" fmla="*/ 0 h 32"/>
                  <a:gd name="T34" fmla="*/ 0 w 83"/>
                  <a:gd name="T35" fmla="*/ 0 h 32"/>
                  <a:gd name="T36" fmla="*/ 0 w 83"/>
                  <a:gd name="T37" fmla="*/ 0 h 32"/>
                  <a:gd name="T38" fmla="*/ 0 w 83"/>
                  <a:gd name="T39" fmla="*/ 0 h 32"/>
                  <a:gd name="T40" fmla="*/ 0 w 83"/>
                  <a:gd name="T41" fmla="*/ 0 h 32"/>
                  <a:gd name="T42" fmla="*/ 0 w 83"/>
                  <a:gd name="T43" fmla="*/ 0 h 32"/>
                  <a:gd name="T44" fmla="*/ 0 w 83"/>
                  <a:gd name="T45" fmla="*/ 0 h 32"/>
                  <a:gd name="T46" fmla="*/ 0 w 83"/>
                  <a:gd name="T47" fmla="*/ 0 h 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3"/>
                  <a:gd name="T73" fmla="*/ 0 h 32"/>
                  <a:gd name="T74" fmla="*/ 83 w 83"/>
                  <a:gd name="T75" fmla="*/ 32 h 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3" h="32">
                    <a:moveTo>
                      <a:pt x="71" y="1"/>
                    </a:moveTo>
                    <a:lnTo>
                      <a:pt x="71" y="1"/>
                    </a:lnTo>
                    <a:lnTo>
                      <a:pt x="64" y="4"/>
                    </a:lnTo>
                    <a:lnTo>
                      <a:pt x="57" y="5"/>
                    </a:lnTo>
                    <a:lnTo>
                      <a:pt x="49" y="6"/>
                    </a:lnTo>
                    <a:lnTo>
                      <a:pt x="41" y="5"/>
                    </a:lnTo>
                    <a:lnTo>
                      <a:pt x="33" y="5"/>
                    </a:lnTo>
                    <a:lnTo>
                      <a:pt x="23" y="4"/>
                    </a:lnTo>
                    <a:lnTo>
                      <a:pt x="15" y="2"/>
                    </a:lnTo>
                    <a:lnTo>
                      <a:pt x="5" y="0"/>
                    </a:lnTo>
                    <a:lnTo>
                      <a:pt x="0" y="25"/>
                    </a:lnTo>
                    <a:lnTo>
                      <a:pt x="8" y="27"/>
                    </a:lnTo>
                    <a:lnTo>
                      <a:pt x="19" y="29"/>
                    </a:lnTo>
                    <a:lnTo>
                      <a:pt x="30" y="31"/>
                    </a:lnTo>
                    <a:lnTo>
                      <a:pt x="39" y="32"/>
                    </a:lnTo>
                    <a:lnTo>
                      <a:pt x="50" y="32"/>
                    </a:lnTo>
                    <a:lnTo>
                      <a:pt x="61" y="31"/>
                    </a:lnTo>
                    <a:lnTo>
                      <a:pt x="72" y="28"/>
                    </a:lnTo>
                    <a:lnTo>
                      <a:pt x="83" y="24"/>
                    </a:lnTo>
                    <a:lnTo>
                      <a:pt x="71"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55" name="Freeform 670"/>
              <p:cNvSpPr>
                <a:spLocks/>
              </p:cNvSpPr>
              <p:nvPr/>
            </p:nvSpPr>
            <p:spPr bwMode="auto">
              <a:xfrm>
                <a:off x="4779" y="2140"/>
                <a:ext cx="18" cy="15"/>
              </a:xfrm>
              <a:custGeom>
                <a:avLst/>
                <a:gdLst>
                  <a:gd name="T0" fmla="*/ 0 w 54"/>
                  <a:gd name="T1" fmla="*/ 0 h 46"/>
                  <a:gd name="T2" fmla="*/ 0 w 54"/>
                  <a:gd name="T3" fmla="*/ 0 h 46"/>
                  <a:gd name="T4" fmla="*/ 0 w 54"/>
                  <a:gd name="T5" fmla="*/ 0 h 46"/>
                  <a:gd name="T6" fmla="*/ 0 w 54"/>
                  <a:gd name="T7" fmla="*/ 0 h 46"/>
                  <a:gd name="T8" fmla="*/ 0 w 54"/>
                  <a:gd name="T9" fmla="*/ 0 h 46"/>
                  <a:gd name="T10" fmla="*/ 0 w 54"/>
                  <a:gd name="T11" fmla="*/ 0 h 46"/>
                  <a:gd name="T12" fmla="*/ 0 w 54"/>
                  <a:gd name="T13" fmla="*/ 0 h 46"/>
                  <a:gd name="T14" fmla="*/ 0 w 54"/>
                  <a:gd name="T15" fmla="*/ 0 h 46"/>
                  <a:gd name="T16" fmla="*/ 0 w 54"/>
                  <a:gd name="T17" fmla="*/ 0 h 46"/>
                  <a:gd name="T18" fmla="*/ 0 w 54"/>
                  <a:gd name="T19" fmla="*/ 0 h 46"/>
                  <a:gd name="T20" fmla="*/ 0 w 54"/>
                  <a:gd name="T21" fmla="*/ 0 h 46"/>
                  <a:gd name="T22" fmla="*/ 0 w 54"/>
                  <a:gd name="T23" fmla="*/ 0 h 46"/>
                  <a:gd name="T24" fmla="*/ 0 w 54"/>
                  <a:gd name="T25" fmla="*/ 0 h 46"/>
                  <a:gd name="T26" fmla="*/ 0 w 54"/>
                  <a:gd name="T27" fmla="*/ 0 h 46"/>
                  <a:gd name="T28" fmla="*/ 0 w 54"/>
                  <a:gd name="T29" fmla="*/ 0 h 46"/>
                  <a:gd name="T30" fmla="*/ 0 w 54"/>
                  <a:gd name="T31" fmla="*/ 0 h 46"/>
                  <a:gd name="T32" fmla="*/ 0 w 54"/>
                  <a:gd name="T33" fmla="*/ 0 h 46"/>
                  <a:gd name="T34" fmla="*/ 0 w 54"/>
                  <a:gd name="T35" fmla="*/ 0 h 46"/>
                  <a:gd name="T36" fmla="*/ 0 w 54"/>
                  <a:gd name="T37" fmla="*/ 0 h 46"/>
                  <a:gd name="T38" fmla="*/ 0 w 54"/>
                  <a:gd name="T39" fmla="*/ 0 h 46"/>
                  <a:gd name="T40" fmla="*/ 0 w 54"/>
                  <a:gd name="T41" fmla="*/ 0 h 46"/>
                  <a:gd name="T42" fmla="*/ 0 w 54"/>
                  <a:gd name="T43" fmla="*/ 0 h 46"/>
                  <a:gd name="T44" fmla="*/ 0 w 54"/>
                  <a:gd name="T45" fmla="*/ 0 h 46"/>
                  <a:gd name="T46" fmla="*/ 0 w 54"/>
                  <a:gd name="T47" fmla="*/ 0 h 4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4"/>
                  <a:gd name="T73" fmla="*/ 0 h 46"/>
                  <a:gd name="T74" fmla="*/ 54 w 54"/>
                  <a:gd name="T75" fmla="*/ 46 h 4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4" h="46">
                    <a:moveTo>
                      <a:pt x="27" y="1"/>
                    </a:moveTo>
                    <a:lnTo>
                      <a:pt x="27" y="0"/>
                    </a:lnTo>
                    <a:lnTo>
                      <a:pt x="27" y="3"/>
                    </a:lnTo>
                    <a:lnTo>
                      <a:pt x="24" y="5"/>
                    </a:lnTo>
                    <a:lnTo>
                      <a:pt x="23" y="8"/>
                    </a:lnTo>
                    <a:lnTo>
                      <a:pt x="20" y="11"/>
                    </a:lnTo>
                    <a:lnTo>
                      <a:pt x="14" y="14"/>
                    </a:lnTo>
                    <a:lnTo>
                      <a:pt x="10" y="18"/>
                    </a:lnTo>
                    <a:lnTo>
                      <a:pt x="5" y="20"/>
                    </a:lnTo>
                    <a:lnTo>
                      <a:pt x="0" y="23"/>
                    </a:lnTo>
                    <a:lnTo>
                      <a:pt x="12" y="46"/>
                    </a:lnTo>
                    <a:lnTo>
                      <a:pt x="17" y="43"/>
                    </a:lnTo>
                    <a:lnTo>
                      <a:pt x="24" y="39"/>
                    </a:lnTo>
                    <a:lnTo>
                      <a:pt x="31" y="35"/>
                    </a:lnTo>
                    <a:lnTo>
                      <a:pt x="35" y="31"/>
                    </a:lnTo>
                    <a:lnTo>
                      <a:pt x="42" y="26"/>
                    </a:lnTo>
                    <a:lnTo>
                      <a:pt x="46" y="20"/>
                    </a:lnTo>
                    <a:lnTo>
                      <a:pt x="50" y="14"/>
                    </a:lnTo>
                    <a:lnTo>
                      <a:pt x="52" y="7"/>
                    </a:lnTo>
                    <a:lnTo>
                      <a:pt x="54" y="5"/>
                    </a:lnTo>
                    <a:lnTo>
                      <a:pt x="52" y="7"/>
                    </a:lnTo>
                    <a:lnTo>
                      <a:pt x="52" y="5"/>
                    </a:lnTo>
                    <a:lnTo>
                      <a:pt x="54" y="5"/>
                    </a:lnTo>
                    <a:lnTo>
                      <a:pt x="27" y="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56" name="Freeform 671"/>
              <p:cNvSpPr>
                <a:spLocks/>
              </p:cNvSpPr>
              <p:nvPr/>
            </p:nvSpPr>
            <p:spPr bwMode="auto">
              <a:xfrm>
                <a:off x="4785" y="2127"/>
                <a:ext cx="12" cy="14"/>
              </a:xfrm>
              <a:custGeom>
                <a:avLst/>
                <a:gdLst>
                  <a:gd name="T0" fmla="*/ 0 w 35"/>
                  <a:gd name="T1" fmla="*/ 0 h 43"/>
                  <a:gd name="T2" fmla="*/ 0 w 35"/>
                  <a:gd name="T3" fmla="*/ 0 h 43"/>
                  <a:gd name="T4" fmla="*/ 0 w 35"/>
                  <a:gd name="T5" fmla="*/ 0 h 43"/>
                  <a:gd name="T6" fmla="*/ 0 w 35"/>
                  <a:gd name="T7" fmla="*/ 0 h 43"/>
                  <a:gd name="T8" fmla="*/ 0 w 35"/>
                  <a:gd name="T9" fmla="*/ 0 h 43"/>
                  <a:gd name="T10" fmla="*/ 0 w 35"/>
                  <a:gd name="T11" fmla="*/ 0 h 43"/>
                  <a:gd name="T12" fmla="*/ 0 w 35"/>
                  <a:gd name="T13" fmla="*/ 0 h 43"/>
                  <a:gd name="T14" fmla="*/ 0 w 35"/>
                  <a:gd name="T15" fmla="*/ 0 h 43"/>
                  <a:gd name="T16" fmla="*/ 0 w 35"/>
                  <a:gd name="T17" fmla="*/ 0 h 43"/>
                  <a:gd name="T18" fmla="*/ 0 w 35"/>
                  <a:gd name="T19" fmla="*/ 0 h 43"/>
                  <a:gd name="T20" fmla="*/ 0 w 35"/>
                  <a:gd name="T21" fmla="*/ 0 h 43"/>
                  <a:gd name="T22" fmla="*/ 0 w 35"/>
                  <a:gd name="T23" fmla="*/ 0 h 43"/>
                  <a:gd name="T24" fmla="*/ 0 w 35"/>
                  <a:gd name="T25" fmla="*/ 0 h 43"/>
                  <a:gd name="T26" fmla="*/ 0 w 35"/>
                  <a:gd name="T27" fmla="*/ 0 h 43"/>
                  <a:gd name="T28" fmla="*/ 0 w 35"/>
                  <a:gd name="T29" fmla="*/ 0 h 43"/>
                  <a:gd name="T30" fmla="*/ 0 w 35"/>
                  <a:gd name="T31" fmla="*/ 0 h 43"/>
                  <a:gd name="T32" fmla="*/ 0 w 35"/>
                  <a:gd name="T33" fmla="*/ 0 h 43"/>
                  <a:gd name="T34" fmla="*/ 0 w 35"/>
                  <a:gd name="T35" fmla="*/ 0 h 43"/>
                  <a:gd name="T36" fmla="*/ 0 w 35"/>
                  <a:gd name="T37" fmla="*/ 0 h 43"/>
                  <a:gd name="T38" fmla="*/ 0 w 35"/>
                  <a:gd name="T39" fmla="*/ 0 h 43"/>
                  <a:gd name="T40" fmla="*/ 0 w 35"/>
                  <a:gd name="T41" fmla="*/ 0 h 43"/>
                  <a:gd name="T42" fmla="*/ 0 w 35"/>
                  <a:gd name="T43" fmla="*/ 0 h 43"/>
                  <a:gd name="T44" fmla="*/ 0 w 35"/>
                  <a:gd name="T45" fmla="*/ 0 h 43"/>
                  <a:gd name="T46" fmla="*/ 0 w 35"/>
                  <a:gd name="T47" fmla="*/ 0 h 4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5"/>
                  <a:gd name="T73" fmla="*/ 0 h 43"/>
                  <a:gd name="T74" fmla="*/ 35 w 35"/>
                  <a:gd name="T75" fmla="*/ 43 h 4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5" h="43">
                    <a:moveTo>
                      <a:pt x="0" y="23"/>
                    </a:moveTo>
                    <a:lnTo>
                      <a:pt x="0" y="23"/>
                    </a:lnTo>
                    <a:lnTo>
                      <a:pt x="2" y="24"/>
                    </a:lnTo>
                    <a:lnTo>
                      <a:pt x="4" y="27"/>
                    </a:lnTo>
                    <a:lnTo>
                      <a:pt x="5" y="29"/>
                    </a:lnTo>
                    <a:lnTo>
                      <a:pt x="6" y="30"/>
                    </a:lnTo>
                    <a:lnTo>
                      <a:pt x="8" y="33"/>
                    </a:lnTo>
                    <a:lnTo>
                      <a:pt x="8" y="35"/>
                    </a:lnTo>
                    <a:lnTo>
                      <a:pt x="8" y="37"/>
                    </a:lnTo>
                    <a:lnTo>
                      <a:pt x="8" y="39"/>
                    </a:lnTo>
                    <a:lnTo>
                      <a:pt x="35" y="43"/>
                    </a:lnTo>
                    <a:lnTo>
                      <a:pt x="35" y="37"/>
                    </a:lnTo>
                    <a:lnTo>
                      <a:pt x="35" y="30"/>
                    </a:lnTo>
                    <a:lnTo>
                      <a:pt x="33" y="24"/>
                    </a:lnTo>
                    <a:lnTo>
                      <a:pt x="31" y="19"/>
                    </a:lnTo>
                    <a:lnTo>
                      <a:pt x="27" y="12"/>
                    </a:lnTo>
                    <a:lnTo>
                      <a:pt x="23" y="8"/>
                    </a:lnTo>
                    <a:lnTo>
                      <a:pt x="17" y="3"/>
                    </a:lnTo>
                    <a:lnTo>
                      <a:pt x="12" y="0"/>
                    </a:lnTo>
                    <a:lnTo>
                      <a:pt x="0" y="23"/>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57" name="Freeform 672"/>
              <p:cNvSpPr>
                <a:spLocks/>
              </p:cNvSpPr>
              <p:nvPr/>
            </p:nvSpPr>
            <p:spPr bwMode="auto">
              <a:xfrm>
                <a:off x="4762" y="2124"/>
                <a:ext cx="27" cy="11"/>
              </a:xfrm>
              <a:custGeom>
                <a:avLst/>
                <a:gdLst>
                  <a:gd name="T0" fmla="*/ 0 w 83"/>
                  <a:gd name="T1" fmla="*/ 0 h 32"/>
                  <a:gd name="T2" fmla="*/ 0 w 83"/>
                  <a:gd name="T3" fmla="*/ 0 h 32"/>
                  <a:gd name="T4" fmla="*/ 0 w 83"/>
                  <a:gd name="T5" fmla="*/ 0 h 32"/>
                  <a:gd name="T6" fmla="*/ 0 w 83"/>
                  <a:gd name="T7" fmla="*/ 0 h 32"/>
                  <a:gd name="T8" fmla="*/ 0 w 83"/>
                  <a:gd name="T9" fmla="*/ 0 h 32"/>
                  <a:gd name="T10" fmla="*/ 0 w 83"/>
                  <a:gd name="T11" fmla="*/ 0 h 32"/>
                  <a:gd name="T12" fmla="*/ 0 w 83"/>
                  <a:gd name="T13" fmla="*/ 0 h 32"/>
                  <a:gd name="T14" fmla="*/ 0 w 83"/>
                  <a:gd name="T15" fmla="*/ 0 h 32"/>
                  <a:gd name="T16" fmla="*/ 0 w 83"/>
                  <a:gd name="T17" fmla="*/ 0 h 32"/>
                  <a:gd name="T18" fmla="*/ 0 w 83"/>
                  <a:gd name="T19" fmla="*/ 0 h 32"/>
                  <a:gd name="T20" fmla="*/ 0 w 83"/>
                  <a:gd name="T21" fmla="*/ 0 h 32"/>
                  <a:gd name="T22" fmla="*/ 0 w 83"/>
                  <a:gd name="T23" fmla="*/ 0 h 32"/>
                  <a:gd name="T24" fmla="*/ 0 w 83"/>
                  <a:gd name="T25" fmla="*/ 0 h 32"/>
                  <a:gd name="T26" fmla="*/ 0 w 83"/>
                  <a:gd name="T27" fmla="*/ 0 h 32"/>
                  <a:gd name="T28" fmla="*/ 0 w 83"/>
                  <a:gd name="T29" fmla="*/ 0 h 32"/>
                  <a:gd name="T30" fmla="*/ 0 w 83"/>
                  <a:gd name="T31" fmla="*/ 0 h 32"/>
                  <a:gd name="T32" fmla="*/ 0 w 83"/>
                  <a:gd name="T33" fmla="*/ 0 h 32"/>
                  <a:gd name="T34" fmla="*/ 0 w 83"/>
                  <a:gd name="T35" fmla="*/ 0 h 32"/>
                  <a:gd name="T36" fmla="*/ 0 w 83"/>
                  <a:gd name="T37" fmla="*/ 0 h 32"/>
                  <a:gd name="T38" fmla="*/ 0 w 83"/>
                  <a:gd name="T39" fmla="*/ 0 h 32"/>
                  <a:gd name="T40" fmla="*/ 0 w 83"/>
                  <a:gd name="T41" fmla="*/ 0 h 32"/>
                  <a:gd name="T42" fmla="*/ 0 w 83"/>
                  <a:gd name="T43" fmla="*/ 0 h 32"/>
                  <a:gd name="T44" fmla="*/ 0 w 83"/>
                  <a:gd name="T45" fmla="*/ 0 h 32"/>
                  <a:gd name="T46" fmla="*/ 0 w 83"/>
                  <a:gd name="T47" fmla="*/ 0 h 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3"/>
                  <a:gd name="T73" fmla="*/ 0 h 32"/>
                  <a:gd name="T74" fmla="*/ 83 w 83"/>
                  <a:gd name="T75" fmla="*/ 32 h 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3" h="32">
                    <a:moveTo>
                      <a:pt x="8" y="29"/>
                    </a:moveTo>
                    <a:lnTo>
                      <a:pt x="7" y="29"/>
                    </a:lnTo>
                    <a:lnTo>
                      <a:pt x="15" y="28"/>
                    </a:lnTo>
                    <a:lnTo>
                      <a:pt x="23" y="27"/>
                    </a:lnTo>
                    <a:lnTo>
                      <a:pt x="33" y="25"/>
                    </a:lnTo>
                    <a:lnTo>
                      <a:pt x="41" y="25"/>
                    </a:lnTo>
                    <a:lnTo>
                      <a:pt x="49" y="27"/>
                    </a:lnTo>
                    <a:lnTo>
                      <a:pt x="57" y="28"/>
                    </a:lnTo>
                    <a:lnTo>
                      <a:pt x="64" y="29"/>
                    </a:lnTo>
                    <a:lnTo>
                      <a:pt x="71" y="32"/>
                    </a:lnTo>
                    <a:lnTo>
                      <a:pt x="83" y="9"/>
                    </a:lnTo>
                    <a:lnTo>
                      <a:pt x="73" y="5"/>
                    </a:lnTo>
                    <a:lnTo>
                      <a:pt x="62" y="2"/>
                    </a:lnTo>
                    <a:lnTo>
                      <a:pt x="53" y="0"/>
                    </a:lnTo>
                    <a:lnTo>
                      <a:pt x="42" y="0"/>
                    </a:lnTo>
                    <a:lnTo>
                      <a:pt x="31" y="0"/>
                    </a:lnTo>
                    <a:lnTo>
                      <a:pt x="20" y="1"/>
                    </a:lnTo>
                    <a:lnTo>
                      <a:pt x="11" y="2"/>
                    </a:lnTo>
                    <a:lnTo>
                      <a:pt x="1" y="4"/>
                    </a:lnTo>
                    <a:lnTo>
                      <a:pt x="0" y="4"/>
                    </a:lnTo>
                    <a:lnTo>
                      <a:pt x="1" y="4"/>
                    </a:lnTo>
                    <a:lnTo>
                      <a:pt x="0" y="4"/>
                    </a:lnTo>
                    <a:lnTo>
                      <a:pt x="8" y="2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58" name="Freeform 673"/>
              <p:cNvSpPr>
                <a:spLocks/>
              </p:cNvSpPr>
              <p:nvPr/>
            </p:nvSpPr>
            <p:spPr bwMode="auto">
              <a:xfrm>
                <a:off x="4755" y="2125"/>
                <a:ext cx="9" cy="11"/>
              </a:xfrm>
              <a:custGeom>
                <a:avLst/>
                <a:gdLst>
                  <a:gd name="T0" fmla="*/ 0 w 27"/>
                  <a:gd name="T1" fmla="*/ 0 h 32"/>
                  <a:gd name="T2" fmla="*/ 0 w 27"/>
                  <a:gd name="T3" fmla="*/ 0 h 32"/>
                  <a:gd name="T4" fmla="*/ 0 w 27"/>
                  <a:gd name="T5" fmla="*/ 0 h 32"/>
                  <a:gd name="T6" fmla="*/ 0 w 27"/>
                  <a:gd name="T7" fmla="*/ 0 h 32"/>
                  <a:gd name="T8" fmla="*/ 0 w 27"/>
                  <a:gd name="T9" fmla="*/ 0 h 32"/>
                  <a:gd name="T10" fmla="*/ 0 w 27"/>
                  <a:gd name="T11" fmla="*/ 0 h 32"/>
                  <a:gd name="T12" fmla="*/ 0 w 27"/>
                  <a:gd name="T13" fmla="*/ 0 h 32"/>
                  <a:gd name="T14" fmla="*/ 0 w 27"/>
                  <a:gd name="T15" fmla="*/ 0 h 32"/>
                  <a:gd name="T16" fmla="*/ 0 w 27"/>
                  <a:gd name="T17" fmla="*/ 0 h 32"/>
                  <a:gd name="T18" fmla="*/ 0 w 27"/>
                  <a:gd name="T19" fmla="*/ 0 h 32"/>
                  <a:gd name="T20" fmla="*/ 0 w 27"/>
                  <a:gd name="T21" fmla="*/ 0 h 32"/>
                  <a:gd name="T22" fmla="*/ 0 w 27"/>
                  <a:gd name="T23" fmla="*/ 0 h 32"/>
                  <a:gd name="T24" fmla="*/ 0 w 27"/>
                  <a:gd name="T25" fmla="*/ 0 h 32"/>
                  <a:gd name="T26" fmla="*/ 0 w 27"/>
                  <a:gd name="T27" fmla="*/ 0 h 32"/>
                  <a:gd name="T28" fmla="*/ 0 w 27"/>
                  <a:gd name="T29" fmla="*/ 0 h 32"/>
                  <a:gd name="T30" fmla="*/ 0 w 27"/>
                  <a:gd name="T31" fmla="*/ 0 h 32"/>
                  <a:gd name="T32" fmla="*/ 0 w 27"/>
                  <a:gd name="T33" fmla="*/ 0 h 32"/>
                  <a:gd name="T34" fmla="*/ 0 w 27"/>
                  <a:gd name="T35" fmla="*/ 0 h 32"/>
                  <a:gd name="T36" fmla="*/ 0 w 27"/>
                  <a:gd name="T37" fmla="*/ 0 h 32"/>
                  <a:gd name="T38" fmla="*/ 0 w 27"/>
                  <a:gd name="T39" fmla="*/ 0 h 32"/>
                  <a:gd name="T40" fmla="*/ 0 w 27"/>
                  <a:gd name="T41" fmla="*/ 0 h 32"/>
                  <a:gd name="T42" fmla="*/ 0 w 27"/>
                  <a:gd name="T43" fmla="*/ 0 h 32"/>
                  <a:gd name="T44" fmla="*/ 0 w 27"/>
                  <a:gd name="T45" fmla="*/ 0 h 32"/>
                  <a:gd name="T46" fmla="*/ 0 w 27"/>
                  <a:gd name="T47" fmla="*/ 0 h 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
                  <a:gd name="T73" fmla="*/ 0 h 32"/>
                  <a:gd name="T74" fmla="*/ 27 w 27"/>
                  <a:gd name="T75" fmla="*/ 32 h 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 h="32">
                    <a:moveTo>
                      <a:pt x="1" y="31"/>
                    </a:moveTo>
                    <a:lnTo>
                      <a:pt x="10" y="29"/>
                    </a:lnTo>
                    <a:lnTo>
                      <a:pt x="12" y="29"/>
                    </a:lnTo>
                    <a:lnTo>
                      <a:pt x="14" y="28"/>
                    </a:lnTo>
                    <a:lnTo>
                      <a:pt x="15" y="28"/>
                    </a:lnTo>
                    <a:lnTo>
                      <a:pt x="18" y="27"/>
                    </a:lnTo>
                    <a:lnTo>
                      <a:pt x="22" y="27"/>
                    </a:lnTo>
                    <a:lnTo>
                      <a:pt x="24" y="25"/>
                    </a:lnTo>
                    <a:lnTo>
                      <a:pt x="27" y="25"/>
                    </a:lnTo>
                    <a:lnTo>
                      <a:pt x="19" y="0"/>
                    </a:lnTo>
                    <a:lnTo>
                      <a:pt x="16" y="1"/>
                    </a:lnTo>
                    <a:lnTo>
                      <a:pt x="15" y="1"/>
                    </a:lnTo>
                    <a:lnTo>
                      <a:pt x="14" y="2"/>
                    </a:lnTo>
                    <a:lnTo>
                      <a:pt x="10" y="2"/>
                    </a:lnTo>
                    <a:lnTo>
                      <a:pt x="7" y="4"/>
                    </a:lnTo>
                    <a:lnTo>
                      <a:pt x="4" y="4"/>
                    </a:lnTo>
                    <a:lnTo>
                      <a:pt x="3" y="5"/>
                    </a:lnTo>
                    <a:lnTo>
                      <a:pt x="0" y="5"/>
                    </a:lnTo>
                    <a:lnTo>
                      <a:pt x="8" y="5"/>
                    </a:lnTo>
                    <a:lnTo>
                      <a:pt x="1" y="31"/>
                    </a:lnTo>
                    <a:lnTo>
                      <a:pt x="5" y="32"/>
                    </a:lnTo>
                    <a:lnTo>
                      <a:pt x="10" y="29"/>
                    </a:lnTo>
                    <a:lnTo>
                      <a:pt x="1" y="3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59" name="Freeform 674"/>
              <p:cNvSpPr>
                <a:spLocks/>
              </p:cNvSpPr>
              <p:nvPr/>
            </p:nvSpPr>
            <p:spPr bwMode="auto">
              <a:xfrm>
                <a:off x="4750" y="2126"/>
                <a:ext cx="8" cy="10"/>
              </a:xfrm>
              <a:custGeom>
                <a:avLst/>
                <a:gdLst>
                  <a:gd name="T0" fmla="*/ 0 w 23"/>
                  <a:gd name="T1" fmla="*/ 0 h 29"/>
                  <a:gd name="T2" fmla="*/ 0 w 23"/>
                  <a:gd name="T3" fmla="*/ 0 h 29"/>
                  <a:gd name="T4" fmla="*/ 0 w 23"/>
                  <a:gd name="T5" fmla="*/ 0 h 29"/>
                  <a:gd name="T6" fmla="*/ 0 w 23"/>
                  <a:gd name="T7" fmla="*/ 0 h 29"/>
                  <a:gd name="T8" fmla="*/ 0 w 23"/>
                  <a:gd name="T9" fmla="*/ 0 h 29"/>
                  <a:gd name="T10" fmla="*/ 0 w 23"/>
                  <a:gd name="T11" fmla="*/ 0 h 29"/>
                  <a:gd name="T12" fmla="*/ 0 w 23"/>
                  <a:gd name="T13" fmla="*/ 0 h 29"/>
                  <a:gd name="T14" fmla="*/ 0 w 23"/>
                  <a:gd name="T15" fmla="*/ 0 h 29"/>
                  <a:gd name="T16" fmla="*/ 0 w 23"/>
                  <a:gd name="T17" fmla="*/ 0 h 29"/>
                  <a:gd name="T18" fmla="*/ 0 w 23"/>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29"/>
                  <a:gd name="T32" fmla="*/ 23 w 23"/>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29">
                    <a:moveTo>
                      <a:pt x="0" y="19"/>
                    </a:moveTo>
                    <a:lnTo>
                      <a:pt x="7" y="26"/>
                    </a:lnTo>
                    <a:lnTo>
                      <a:pt x="16" y="29"/>
                    </a:lnTo>
                    <a:lnTo>
                      <a:pt x="23" y="3"/>
                    </a:lnTo>
                    <a:lnTo>
                      <a:pt x="15" y="0"/>
                    </a:lnTo>
                    <a:lnTo>
                      <a:pt x="22" y="6"/>
                    </a:lnTo>
                    <a:lnTo>
                      <a:pt x="0" y="19"/>
                    </a:lnTo>
                    <a:lnTo>
                      <a:pt x="3" y="23"/>
                    </a:lnTo>
                    <a:lnTo>
                      <a:pt x="7" y="26"/>
                    </a:lnTo>
                    <a:lnTo>
                      <a:pt x="0" y="19"/>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60" name="Freeform 675"/>
              <p:cNvSpPr>
                <a:spLocks/>
              </p:cNvSpPr>
              <p:nvPr/>
            </p:nvSpPr>
            <p:spPr bwMode="auto">
              <a:xfrm>
                <a:off x="4748" y="2111"/>
                <a:ext cx="10" cy="21"/>
              </a:xfrm>
              <a:custGeom>
                <a:avLst/>
                <a:gdLst>
                  <a:gd name="T0" fmla="*/ 0 w 29"/>
                  <a:gd name="T1" fmla="*/ 0 h 65"/>
                  <a:gd name="T2" fmla="*/ 0 w 29"/>
                  <a:gd name="T3" fmla="*/ 0 h 65"/>
                  <a:gd name="T4" fmla="*/ 0 w 29"/>
                  <a:gd name="T5" fmla="*/ 0 h 65"/>
                  <a:gd name="T6" fmla="*/ 0 w 29"/>
                  <a:gd name="T7" fmla="*/ 0 h 65"/>
                  <a:gd name="T8" fmla="*/ 0 w 29"/>
                  <a:gd name="T9" fmla="*/ 0 h 65"/>
                  <a:gd name="T10" fmla="*/ 0 w 29"/>
                  <a:gd name="T11" fmla="*/ 0 h 65"/>
                  <a:gd name="T12" fmla="*/ 0 w 29"/>
                  <a:gd name="T13" fmla="*/ 0 h 65"/>
                  <a:gd name="T14" fmla="*/ 0 w 29"/>
                  <a:gd name="T15" fmla="*/ 0 h 65"/>
                  <a:gd name="T16" fmla="*/ 0 w 29"/>
                  <a:gd name="T17" fmla="*/ 0 h 65"/>
                  <a:gd name="T18" fmla="*/ 0 w 29"/>
                  <a:gd name="T19" fmla="*/ 0 h 65"/>
                  <a:gd name="T20" fmla="*/ 0 w 29"/>
                  <a:gd name="T21" fmla="*/ 0 h 65"/>
                  <a:gd name="T22" fmla="*/ 0 w 29"/>
                  <a:gd name="T23" fmla="*/ 0 h 65"/>
                  <a:gd name="T24" fmla="*/ 0 w 29"/>
                  <a:gd name="T25" fmla="*/ 0 h 65"/>
                  <a:gd name="T26" fmla="*/ 0 w 29"/>
                  <a:gd name="T27" fmla="*/ 0 h 65"/>
                  <a:gd name="T28" fmla="*/ 0 w 29"/>
                  <a:gd name="T29" fmla="*/ 0 h 65"/>
                  <a:gd name="T30" fmla="*/ 0 w 29"/>
                  <a:gd name="T31" fmla="*/ 0 h 65"/>
                  <a:gd name="T32" fmla="*/ 0 w 29"/>
                  <a:gd name="T33" fmla="*/ 0 h 65"/>
                  <a:gd name="T34" fmla="*/ 0 w 29"/>
                  <a:gd name="T35" fmla="*/ 0 h 65"/>
                  <a:gd name="T36" fmla="*/ 0 w 29"/>
                  <a:gd name="T37" fmla="*/ 0 h 65"/>
                  <a:gd name="T38" fmla="*/ 0 w 29"/>
                  <a:gd name="T39" fmla="*/ 0 h 65"/>
                  <a:gd name="T40" fmla="*/ 0 w 29"/>
                  <a:gd name="T41" fmla="*/ 0 h 65"/>
                  <a:gd name="T42" fmla="*/ 0 w 29"/>
                  <a:gd name="T43" fmla="*/ 0 h 65"/>
                  <a:gd name="T44" fmla="*/ 0 w 29"/>
                  <a:gd name="T45" fmla="*/ 0 h 65"/>
                  <a:gd name="T46" fmla="*/ 0 w 29"/>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9"/>
                  <a:gd name="T73" fmla="*/ 0 h 65"/>
                  <a:gd name="T74" fmla="*/ 29 w 29"/>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9" h="65">
                    <a:moveTo>
                      <a:pt x="15" y="26"/>
                    </a:moveTo>
                    <a:lnTo>
                      <a:pt x="3" y="14"/>
                    </a:lnTo>
                    <a:lnTo>
                      <a:pt x="3" y="19"/>
                    </a:lnTo>
                    <a:lnTo>
                      <a:pt x="3" y="23"/>
                    </a:lnTo>
                    <a:lnTo>
                      <a:pt x="2" y="30"/>
                    </a:lnTo>
                    <a:lnTo>
                      <a:pt x="2" y="36"/>
                    </a:lnTo>
                    <a:lnTo>
                      <a:pt x="0" y="42"/>
                    </a:lnTo>
                    <a:lnTo>
                      <a:pt x="2" y="50"/>
                    </a:lnTo>
                    <a:lnTo>
                      <a:pt x="3" y="59"/>
                    </a:lnTo>
                    <a:lnTo>
                      <a:pt x="7" y="65"/>
                    </a:lnTo>
                    <a:lnTo>
                      <a:pt x="29" y="52"/>
                    </a:lnTo>
                    <a:lnTo>
                      <a:pt x="27" y="49"/>
                    </a:lnTo>
                    <a:lnTo>
                      <a:pt x="27" y="46"/>
                    </a:lnTo>
                    <a:lnTo>
                      <a:pt x="27" y="42"/>
                    </a:lnTo>
                    <a:lnTo>
                      <a:pt x="27" y="37"/>
                    </a:lnTo>
                    <a:lnTo>
                      <a:pt x="27" y="33"/>
                    </a:lnTo>
                    <a:lnTo>
                      <a:pt x="29" y="26"/>
                    </a:lnTo>
                    <a:lnTo>
                      <a:pt x="29" y="19"/>
                    </a:lnTo>
                    <a:lnTo>
                      <a:pt x="29" y="13"/>
                    </a:lnTo>
                    <a:lnTo>
                      <a:pt x="17" y="0"/>
                    </a:lnTo>
                    <a:lnTo>
                      <a:pt x="29" y="13"/>
                    </a:lnTo>
                    <a:lnTo>
                      <a:pt x="29" y="2"/>
                    </a:lnTo>
                    <a:lnTo>
                      <a:pt x="17" y="0"/>
                    </a:lnTo>
                    <a:lnTo>
                      <a:pt x="15" y="2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61" name="Freeform 676"/>
              <p:cNvSpPr>
                <a:spLocks/>
              </p:cNvSpPr>
              <p:nvPr/>
            </p:nvSpPr>
            <p:spPr bwMode="auto">
              <a:xfrm>
                <a:off x="4658" y="2105"/>
                <a:ext cx="96" cy="14"/>
              </a:xfrm>
              <a:custGeom>
                <a:avLst/>
                <a:gdLst>
                  <a:gd name="T0" fmla="*/ 0 w 287"/>
                  <a:gd name="T1" fmla="*/ 0 h 43"/>
                  <a:gd name="T2" fmla="*/ 0 w 287"/>
                  <a:gd name="T3" fmla="*/ 0 h 43"/>
                  <a:gd name="T4" fmla="*/ 0 w 287"/>
                  <a:gd name="T5" fmla="*/ 0 h 43"/>
                  <a:gd name="T6" fmla="*/ 0 w 287"/>
                  <a:gd name="T7" fmla="*/ 0 h 43"/>
                  <a:gd name="T8" fmla="*/ 0 w 287"/>
                  <a:gd name="T9" fmla="*/ 0 h 43"/>
                  <a:gd name="T10" fmla="*/ 0 w 287"/>
                  <a:gd name="T11" fmla="*/ 0 h 43"/>
                  <a:gd name="T12" fmla="*/ 0 w 287"/>
                  <a:gd name="T13" fmla="*/ 0 h 43"/>
                  <a:gd name="T14" fmla="*/ 0 w 287"/>
                  <a:gd name="T15" fmla="*/ 0 h 43"/>
                  <a:gd name="T16" fmla="*/ 0 w 287"/>
                  <a:gd name="T17" fmla="*/ 0 h 43"/>
                  <a:gd name="T18" fmla="*/ 0 w 287"/>
                  <a:gd name="T19" fmla="*/ 0 h 43"/>
                  <a:gd name="T20" fmla="*/ 0 w 287"/>
                  <a:gd name="T21" fmla="*/ 0 h 43"/>
                  <a:gd name="T22" fmla="*/ 0 w 287"/>
                  <a:gd name="T23" fmla="*/ 0 h 43"/>
                  <a:gd name="T24" fmla="*/ 0 w 287"/>
                  <a:gd name="T25" fmla="*/ 0 h 43"/>
                  <a:gd name="T26" fmla="*/ 0 w 287"/>
                  <a:gd name="T27" fmla="*/ 0 h 43"/>
                  <a:gd name="T28" fmla="*/ 0 w 287"/>
                  <a:gd name="T29" fmla="*/ 0 h 43"/>
                  <a:gd name="T30" fmla="*/ 0 w 287"/>
                  <a:gd name="T31" fmla="*/ 0 h 43"/>
                  <a:gd name="T32" fmla="*/ 0 w 287"/>
                  <a:gd name="T33" fmla="*/ 0 h 43"/>
                  <a:gd name="T34" fmla="*/ 0 w 287"/>
                  <a:gd name="T35" fmla="*/ 0 h 43"/>
                  <a:gd name="T36" fmla="*/ 0 w 287"/>
                  <a:gd name="T37" fmla="*/ 0 h 43"/>
                  <a:gd name="T38" fmla="*/ 0 w 287"/>
                  <a:gd name="T39" fmla="*/ 0 h 43"/>
                  <a:gd name="T40" fmla="*/ 0 w 287"/>
                  <a:gd name="T41" fmla="*/ 0 h 43"/>
                  <a:gd name="T42" fmla="*/ 0 w 287"/>
                  <a:gd name="T43" fmla="*/ 0 h 43"/>
                  <a:gd name="T44" fmla="*/ 0 w 287"/>
                  <a:gd name="T45" fmla="*/ 0 h 43"/>
                  <a:gd name="T46" fmla="*/ 0 w 287"/>
                  <a:gd name="T47" fmla="*/ 0 h 43"/>
                  <a:gd name="T48" fmla="*/ 0 w 287"/>
                  <a:gd name="T49" fmla="*/ 0 h 43"/>
                  <a:gd name="T50" fmla="*/ 0 w 287"/>
                  <a:gd name="T51" fmla="*/ 0 h 43"/>
                  <a:gd name="T52" fmla="*/ 0 w 287"/>
                  <a:gd name="T53" fmla="*/ 0 h 43"/>
                  <a:gd name="T54" fmla="*/ 0 w 287"/>
                  <a:gd name="T55" fmla="*/ 0 h 43"/>
                  <a:gd name="T56" fmla="*/ 0 w 287"/>
                  <a:gd name="T57" fmla="*/ 0 h 43"/>
                  <a:gd name="T58" fmla="*/ 0 w 287"/>
                  <a:gd name="T59" fmla="*/ 0 h 43"/>
                  <a:gd name="T60" fmla="*/ 0 w 287"/>
                  <a:gd name="T61" fmla="*/ 0 h 43"/>
                  <a:gd name="T62" fmla="*/ 0 w 287"/>
                  <a:gd name="T63" fmla="*/ 0 h 43"/>
                  <a:gd name="T64" fmla="*/ 0 w 287"/>
                  <a:gd name="T65" fmla="*/ 0 h 43"/>
                  <a:gd name="T66" fmla="*/ 0 w 287"/>
                  <a:gd name="T67" fmla="*/ 0 h 43"/>
                  <a:gd name="T68" fmla="*/ 0 w 287"/>
                  <a:gd name="T69" fmla="*/ 0 h 43"/>
                  <a:gd name="T70" fmla="*/ 0 w 287"/>
                  <a:gd name="T71" fmla="*/ 0 h 43"/>
                  <a:gd name="T72" fmla="*/ 0 w 287"/>
                  <a:gd name="T73" fmla="*/ 0 h 43"/>
                  <a:gd name="T74" fmla="*/ 0 w 287"/>
                  <a:gd name="T75" fmla="*/ 0 h 43"/>
                  <a:gd name="T76" fmla="*/ 0 w 287"/>
                  <a:gd name="T77" fmla="*/ 0 h 43"/>
                  <a:gd name="T78" fmla="*/ 0 w 287"/>
                  <a:gd name="T79" fmla="*/ 0 h 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7"/>
                  <a:gd name="T121" fmla="*/ 0 h 43"/>
                  <a:gd name="T122" fmla="*/ 287 w 287"/>
                  <a:gd name="T123" fmla="*/ 43 h 4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7" h="43">
                    <a:moveTo>
                      <a:pt x="2" y="25"/>
                    </a:moveTo>
                    <a:lnTo>
                      <a:pt x="0" y="25"/>
                    </a:lnTo>
                    <a:lnTo>
                      <a:pt x="18" y="28"/>
                    </a:lnTo>
                    <a:lnTo>
                      <a:pt x="37" y="30"/>
                    </a:lnTo>
                    <a:lnTo>
                      <a:pt x="55" y="31"/>
                    </a:lnTo>
                    <a:lnTo>
                      <a:pt x="72" y="32"/>
                    </a:lnTo>
                    <a:lnTo>
                      <a:pt x="91" y="35"/>
                    </a:lnTo>
                    <a:lnTo>
                      <a:pt x="109" y="35"/>
                    </a:lnTo>
                    <a:lnTo>
                      <a:pt x="128" y="36"/>
                    </a:lnTo>
                    <a:lnTo>
                      <a:pt x="146" y="36"/>
                    </a:lnTo>
                    <a:lnTo>
                      <a:pt x="163" y="38"/>
                    </a:lnTo>
                    <a:lnTo>
                      <a:pt x="181" y="38"/>
                    </a:lnTo>
                    <a:lnTo>
                      <a:pt x="198" y="39"/>
                    </a:lnTo>
                    <a:lnTo>
                      <a:pt x="217" y="39"/>
                    </a:lnTo>
                    <a:lnTo>
                      <a:pt x="234" y="40"/>
                    </a:lnTo>
                    <a:lnTo>
                      <a:pt x="251" y="42"/>
                    </a:lnTo>
                    <a:lnTo>
                      <a:pt x="269" y="42"/>
                    </a:lnTo>
                    <a:lnTo>
                      <a:pt x="285" y="43"/>
                    </a:lnTo>
                    <a:lnTo>
                      <a:pt x="287" y="17"/>
                    </a:lnTo>
                    <a:lnTo>
                      <a:pt x="270" y="16"/>
                    </a:lnTo>
                    <a:lnTo>
                      <a:pt x="253" y="15"/>
                    </a:lnTo>
                    <a:lnTo>
                      <a:pt x="235" y="15"/>
                    </a:lnTo>
                    <a:lnTo>
                      <a:pt x="217" y="13"/>
                    </a:lnTo>
                    <a:lnTo>
                      <a:pt x="200" y="12"/>
                    </a:lnTo>
                    <a:lnTo>
                      <a:pt x="182" y="12"/>
                    </a:lnTo>
                    <a:lnTo>
                      <a:pt x="165" y="12"/>
                    </a:lnTo>
                    <a:lnTo>
                      <a:pt x="147" y="11"/>
                    </a:lnTo>
                    <a:lnTo>
                      <a:pt x="128" y="11"/>
                    </a:lnTo>
                    <a:lnTo>
                      <a:pt x="110" y="9"/>
                    </a:lnTo>
                    <a:lnTo>
                      <a:pt x="93" y="8"/>
                    </a:lnTo>
                    <a:lnTo>
                      <a:pt x="75" y="7"/>
                    </a:lnTo>
                    <a:lnTo>
                      <a:pt x="56" y="5"/>
                    </a:lnTo>
                    <a:lnTo>
                      <a:pt x="40" y="4"/>
                    </a:lnTo>
                    <a:lnTo>
                      <a:pt x="21" y="2"/>
                    </a:lnTo>
                    <a:lnTo>
                      <a:pt x="5" y="0"/>
                    </a:lnTo>
                    <a:lnTo>
                      <a:pt x="3" y="0"/>
                    </a:lnTo>
                    <a:lnTo>
                      <a:pt x="5" y="0"/>
                    </a:lnTo>
                    <a:lnTo>
                      <a:pt x="3" y="0"/>
                    </a:lnTo>
                    <a:lnTo>
                      <a:pt x="2"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62" name="Freeform 677"/>
              <p:cNvSpPr>
                <a:spLocks/>
              </p:cNvSpPr>
              <p:nvPr/>
            </p:nvSpPr>
            <p:spPr bwMode="auto">
              <a:xfrm>
                <a:off x="4560" y="2101"/>
                <a:ext cx="99" cy="12"/>
              </a:xfrm>
              <a:custGeom>
                <a:avLst/>
                <a:gdLst>
                  <a:gd name="T0" fmla="*/ 0 w 298"/>
                  <a:gd name="T1" fmla="*/ 0 h 36"/>
                  <a:gd name="T2" fmla="*/ 0 w 298"/>
                  <a:gd name="T3" fmla="*/ 0 h 36"/>
                  <a:gd name="T4" fmla="*/ 0 w 298"/>
                  <a:gd name="T5" fmla="*/ 0 h 36"/>
                  <a:gd name="T6" fmla="*/ 0 w 298"/>
                  <a:gd name="T7" fmla="*/ 0 h 36"/>
                  <a:gd name="T8" fmla="*/ 0 w 298"/>
                  <a:gd name="T9" fmla="*/ 0 h 36"/>
                  <a:gd name="T10" fmla="*/ 0 w 298"/>
                  <a:gd name="T11" fmla="*/ 0 h 36"/>
                  <a:gd name="T12" fmla="*/ 0 w 298"/>
                  <a:gd name="T13" fmla="*/ 0 h 36"/>
                  <a:gd name="T14" fmla="*/ 0 w 298"/>
                  <a:gd name="T15" fmla="*/ 0 h 36"/>
                  <a:gd name="T16" fmla="*/ 0 w 298"/>
                  <a:gd name="T17" fmla="*/ 0 h 36"/>
                  <a:gd name="T18" fmla="*/ 0 w 298"/>
                  <a:gd name="T19" fmla="*/ 0 h 36"/>
                  <a:gd name="T20" fmla="*/ 0 w 298"/>
                  <a:gd name="T21" fmla="*/ 0 h 36"/>
                  <a:gd name="T22" fmla="*/ 0 w 298"/>
                  <a:gd name="T23" fmla="*/ 0 h 36"/>
                  <a:gd name="T24" fmla="*/ 0 w 298"/>
                  <a:gd name="T25" fmla="*/ 0 h 36"/>
                  <a:gd name="T26" fmla="*/ 0 w 298"/>
                  <a:gd name="T27" fmla="*/ 0 h 36"/>
                  <a:gd name="T28" fmla="*/ 0 w 298"/>
                  <a:gd name="T29" fmla="*/ 0 h 36"/>
                  <a:gd name="T30" fmla="*/ 0 w 298"/>
                  <a:gd name="T31" fmla="*/ 0 h 36"/>
                  <a:gd name="T32" fmla="*/ 0 w 298"/>
                  <a:gd name="T33" fmla="*/ 0 h 36"/>
                  <a:gd name="T34" fmla="*/ 0 w 298"/>
                  <a:gd name="T35" fmla="*/ 0 h 36"/>
                  <a:gd name="T36" fmla="*/ 0 w 298"/>
                  <a:gd name="T37" fmla="*/ 0 h 36"/>
                  <a:gd name="T38" fmla="*/ 0 w 298"/>
                  <a:gd name="T39" fmla="*/ 0 h 36"/>
                  <a:gd name="T40" fmla="*/ 0 w 298"/>
                  <a:gd name="T41" fmla="*/ 0 h 36"/>
                  <a:gd name="T42" fmla="*/ 0 w 298"/>
                  <a:gd name="T43" fmla="*/ 0 h 36"/>
                  <a:gd name="T44" fmla="*/ 0 w 298"/>
                  <a:gd name="T45" fmla="*/ 0 h 36"/>
                  <a:gd name="T46" fmla="*/ 0 w 298"/>
                  <a:gd name="T47" fmla="*/ 0 h 36"/>
                  <a:gd name="T48" fmla="*/ 0 w 298"/>
                  <a:gd name="T49" fmla="*/ 0 h 36"/>
                  <a:gd name="T50" fmla="*/ 0 w 298"/>
                  <a:gd name="T51" fmla="*/ 0 h 36"/>
                  <a:gd name="T52" fmla="*/ 0 w 298"/>
                  <a:gd name="T53" fmla="*/ 0 h 36"/>
                  <a:gd name="T54" fmla="*/ 0 w 298"/>
                  <a:gd name="T55" fmla="*/ 0 h 36"/>
                  <a:gd name="T56" fmla="*/ 0 w 298"/>
                  <a:gd name="T57" fmla="*/ 0 h 36"/>
                  <a:gd name="T58" fmla="*/ 0 w 298"/>
                  <a:gd name="T59" fmla="*/ 0 h 36"/>
                  <a:gd name="T60" fmla="*/ 0 w 298"/>
                  <a:gd name="T61" fmla="*/ 0 h 36"/>
                  <a:gd name="T62" fmla="*/ 0 w 298"/>
                  <a:gd name="T63" fmla="*/ 0 h 36"/>
                  <a:gd name="T64" fmla="*/ 0 w 298"/>
                  <a:gd name="T65" fmla="*/ 0 h 36"/>
                  <a:gd name="T66" fmla="*/ 0 w 298"/>
                  <a:gd name="T67" fmla="*/ 0 h 36"/>
                  <a:gd name="T68" fmla="*/ 0 w 298"/>
                  <a:gd name="T69" fmla="*/ 0 h 36"/>
                  <a:gd name="T70" fmla="*/ 0 w 298"/>
                  <a:gd name="T71" fmla="*/ 0 h 36"/>
                  <a:gd name="T72" fmla="*/ 0 w 298"/>
                  <a:gd name="T73" fmla="*/ 0 h 36"/>
                  <a:gd name="T74" fmla="*/ 0 w 298"/>
                  <a:gd name="T75" fmla="*/ 0 h 36"/>
                  <a:gd name="T76" fmla="*/ 0 w 298"/>
                  <a:gd name="T77" fmla="*/ 0 h 36"/>
                  <a:gd name="T78" fmla="*/ 0 w 298"/>
                  <a:gd name="T79" fmla="*/ 0 h 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8"/>
                  <a:gd name="T121" fmla="*/ 0 h 36"/>
                  <a:gd name="T122" fmla="*/ 298 w 298"/>
                  <a:gd name="T123" fmla="*/ 36 h 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8" h="36">
                    <a:moveTo>
                      <a:pt x="3" y="27"/>
                    </a:moveTo>
                    <a:lnTo>
                      <a:pt x="1" y="27"/>
                    </a:lnTo>
                    <a:lnTo>
                      <a:pt x="20" y="27"/>
                    </a:lnTo>
                    <a:lnTo>
                      <a:pt x="38" y="27"/>
                    </a:lnTo>
                    <a:lnTo>
                      <a:pt x="57" y="27"/>
                    </a:lnTo>
                    <a:lnTo>
                      <a:pt x="76" y="27"/>
                    </a:lnTo>
                    <a:lnTo>
                      <a:pt x="93" y="27"/>
                    </a:lnTo>
                    <a:lnTo>
                      <a:pt x="111" y="27"/>
                    </a:lnTo>
                    <a:lnTo>
                      <a:pt x="130" y="28"/>
                    </a:lnTo>
                    <a:lnTo>
                      <a:pt x="149" y="28"/>
                    </a:lnTo>
                    <a:lnTo>
                      <a:pt x="167" y="30"/>
                    </a:lnTo>
                    <a:lnTo>
                      <a:pt x="186" y="31"/>
                    </a:lnTo>
                    <a:lnTo>
                      <a:pt x="205" y="31"/>
                    </a:lnTo>
                    <a:lnTo>
                      <a:pt x="222" y="32"/>
                    </a:lnTo>
                    <a:lnTo>
                      <a:pt x="241" y="34"/>
                    </a:lnTo>
                    <a:lnTo>
                      <a:pt x="259" y="35"/>
                    </a:lnTo>
                    <a:lnTo>
                      <a:pt x="278" y="36"/>
                    </a:lnTo>
                    <a:lnTo>
                      <a:pt x="297" y="36"/>
                    </a:lnTo>
                    <a:lnTo>
                      <a:pt x="298" y="11"/>
                    </a:lnTo>
                    <a:lnTo>
                      <a:pt x="279" y="9"/>
                    </a:lnTo>
                    <a:lnTo>
                      <a:pt x="262" y="8"/>
                    </a:lnTo>
                    <a:lnTo>
                      <a:pt x="243" y="8"/>
                    </a:lnTo>
                    <a:lnTo>
                      <a:pt x="224" y="7"/>
                    </a:lnTo>
                    <a:lnTo>
                      <a:pt x="205" y="5"/>
                    </a:lnTo>
                    <a:lnTo>
                      <a:pt x="187" y="4"/>
                    </a:lnTo>
                    <a:lnTo>
                      <a:pt x="168" y="4"/>
                    </a:lnTo>
                    <a:lnTo>
                      <a:pt x="149" y="3"/>
                    </a:lnTo>
                    <a:lnTo>
                      <a:pt x="131" y="3"/>
                    </a:lnTo>
                    <a:lnTo>
                      <a:pt x="112" y="1"/>
                    </a:lnTo>
                    <a:lnTo>
                      <a:pt x="93" y="1"/>
                    </a:lnTo>
                    <a:lnTo>
                      <a:pt x="76" y="0"/>
                    </a:lnTo>
                    <a:lnTo>
                      <a:pt x="57" y="0"/>
                    </a:lnTo>
                    <a:lnTo>
                      <a:pt x="38" y="0"/>
                    </a:lnTo>
                    <a:lnTo>
                      <a:pt x="20" y="0"/>
                    </a:lnTo>
                    <a:lnTo>
                      <a:pt x="1" y="0"/>
                    </a:lnTo>
                    <a:lnTo>
                      <a:pt x="0" y="0"/>
                    </a:lnTo>
                    <a:lnTo>
                      <a:pt x="1" y="0"/>
                    </a:lnTo>
                    <a:lnTo>
                      <a:pt x="0" y="0"/>
                    </a:lnTo>
                    <a:lnTo>
                      <a:pt x="3"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63" name="Freeform 678"/>
              <p:cNvSpPr>
                <a:spLocks/>
              </p:cNvSpPr>
              <p:nvPr/>
            </p:nvSpPr>
            <p:spPr bwMode="auto">
              <a:xfrm>
                <a:off x="4515" y="2101"/>
                <a:ext cx="46" cy="11"/>
              </a:xfrm>
              <a:custGeom>
                <a:avLst/>
                <a:gdLst>
                  <a:gd name="T0" fmla="*/ 0 w 137"/>
                  <a:gd name="T1" fmla="*/ 0 h 31"/>
                  <a:gd name="T2" fmla="*/ 0 w 137"/>
                  <a:gd name="T3" fmla="*/ 0 h 31"/>
                  <a:gd name="T4" fmla="*/ 0 w 137"/>
                  <a:gd name="T5" fmla="*/ 0 h 31"/>
                  <a:gd name="T6" fmla="*/ 0 w 137"/>
                  <a:gd name="T7" fmla="*/ 0 h 31"/>
                  <a:gd name="T8" fmla="*/ 0 w 137"/>
                  <a:gd name="T9" fmla="*/ 0 h 31"/>
                  <a:gd name="T10" fmla="*/ 0 w 137"/>
                  <a:gd name="T11" fmla="*/ 0 h 31"/>
                  <a:gd name="T12" fmla="*/ 0 w 137"/>
                  <a:gd name="T13" fmla="*/ 0 h 31"/>
                  <a:gd name="T14" fmla="*/ 0 w 137"/>
                  <a:gd name="T15" fmla="*/ 0 h 31"/>
                  <a:gd name="T16" fmla="*/ 0 w 137"/>
                  <a:gd name="T17" fmla="*/ 0 h 31"/>
                  <a:gd name="T18" fmla="*/ 0 w 137"/>
                  <a:gd name="T19" fmla="*/ 0 h 31"/>
                  <a:gd name="T20" fmla="*/ 0 w 137"/>
                  <a:gd name="T21" fmla="*/ 0 h 31"/>
                  <a:gd name="T22" fmla="*/ 0 w 137"/>
                  <a:gd name="T23" fmla="*/ 0 h 31"/>
                  <a:gd name="T24" fmla="*/ 0 w 137"/>
                  <a:gd name="T25" fmla="*/ 0 h 31"/>
                  <a:gd name="T26" fmla="*/ 0 w 137"/>
                  <a:gd name="T27" fmla="*/ 0 h 31"/>
                  <a:gd name="T28" fmla="*/ 0 w 137"/>
                  <a:gd name="T29" fmla="*/ 0 h 31"/>
                  <a:gd name="T30" fmla="*/ 0 w 137"/>
                  <a:gd name="T31" fmla="*/ 0 h 31"/>
                  <a:gd name="T32" fmla="*/ 0 w 137"/>
                  <a:gd name="T33" fmla="*/ 0 h 31"/>
                  <a:gd name="T34" fmla="*/ 0 w 137"/>
                  <a:gd name="T35" fmla="*/ 0 h 31"/>
                  <a:gd name="T36" fmla="*/ 0 w 137"/>
                  <a:gd name="T37" fmla="*/ 0 h 31"/>
                  <a:gd name="T38" fmla="*/ 0 w 137"/>
                  <a:gd name="T39" fmla="*/ 0 h 31"/>
                  <a:gd name="T40" fmla="*/ 0 w 137"/>
                  <a:gd name="T41" fmla="*/ 0 h 31"/>
                  <a:gd name="T42" fmla="*/ 0 w 137"/>
                  <a:gd name="T43" fmla="*/ 0 h 31"/>
                  <a:gd name="T44" fmla="*/ 0 w 137"/>
                  <a:gd name="T45" fmla="*/ 0 h 31"/>
                  <a:gd name="T46" fmla="*/ 0 w 137"/>
                  <a:gd name="T47" fmla="*/ 0 h 31"/>
                  <a:gd name="T48" fmla="*/ 0 w 137"/>
                  <a:gd name="T49" fmla="*/ 0 h 31"/>
                  <a:gd name="T50" fmla="*/ 0 w 137"/>
                  <a:gd name="T51" fmla="*/ 0 h 31"/>
                  <a:gd name="T52" fmla="*/ 0 w 137"/>
                  <a:gd name="T53" fmla="*/ 0 h 31"/>
                  <a:gd name="T54" fmla="*/ 0 w 137"/>
                  <a:gd name="T55" fmla="*/ 0 h 31"/>
                  <a:gd name="T56" fmla="*/ 0 w 137"/>
                  <a:gd name="T57" fmla="*/ 0 h 31"/>
                  <a:gd name="T58" fmla="*/ 0 w 137"/>
                  <a:gd name="T59" fmla="*/ 0 h 31"/>
                  <a:gd name="T60" fmla="*/ 0 w 137"/>
                  <a:gd name="T61" fmla="*/ 0 h 31"/>
                  <a:gd name="T62" fmla="*/ 0 w 137"/>
                  <a:gd name="T63" fmla="*/ 0 h 31"/>
                  <a:gd name="T64" fmla="*/ 0 w 137"/>
                  <a:gd name="T65" fmla="*/ 0 h 31"/>
                  <a:gd name="T66" fmla="*/ 0 w 137"/>
                  <a:gd name="T67" fmla="*/ 0 h 31"/>
                  <a:gd name="T68" fmla="*/ 0 w 137"/>
                  <a:gd name="T69" fmla="*/ 0 h 31"/>
                  <a:gd name="T70" fmla="*/ 0 w 137"/>
                  <a:gd name="T71" fmla="*/ 0 h 31"/>
                  <a:gd name="T72" fmla="*/ 0 w 137"/>
                  <a:gd name="T73" fmla="*/ 0 h 31"/>
                  <a:gd name="T74" fmla="*/ 0 w 137"/>
                  <a:gd name="T75" fmla="*/ 0 h 31"/>
                  <a:gd name="T76" fmla="*/ 0 w 137"/>
                  <a:gd name="T77" fmla="*/ 0 h 31"/>
                  <a:gd name="T78" fmla="*/ 0 w 137"/>
                  <a:gd name="T79" fmla="*/ 0 h 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7"/>
                  <a:gd name="T121" fmla="*/ 0 h 31"/>
                  <a:gd name="T122" fmla="*/ 137 w 137"/>
                  <a:gd name="T123" fmla="*/ 31 h 3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7" h="31">
                    <a:moveTo>
                      <a:pt x="24" y="24"/>
                    </a:moveTo>
                    <a:lnTo>
                      <a:pt x="15" y="31"/>
                    </a:lnTo>
                    <a:lnTo>
                      <a:pt x="21" y="30"/>
                    </a:lnTo>
                    <a:lnTo>
                      <a:pt x="28" y="30"/>
                    </a:lnTo>
                    <a:lnTo>
                      <a:pt x="36" y="28"/>
                    </a:lnTo>
                    <a:lnTo>
                      <a:pt x="43" y="28"/>
                    </a:lnTo>
                    <a:lnTo>
                      <a:pt x="50" y="28"/>
                    </a:lnTo>
                    <a:lnTo>
                      <a:pt x="58" y="28"/>
                    </a:lnTo>
                    <a:lnTo>
                      <a:pt x="66" y="28"/>
                    </a:lnTo>
                    <a:lnTo>
                      <a:pt x="73" y="28"/>
                    </a:lnTo>
                    <a:lnTo>
                      <a:pt x="80" y="28"/>
                    </a:lnTo>
                    <a:lnTo>
                      <a:pt x="89" y="28"/>
                    </a:lnTo>
                    <a:lnTo>
                      <a:pt x="96" y="28"/>
                    </a:lnTo>
                    <a:lnTo>
                      <a:pt x="104" y="28"/>
                    </a:lnTo>
                    <a:lnTo>
                      <a:pt x="112" y="28"/>
                    </a:lnTo>
                    <a:lnTo>
                      <a:pt x="120" y="28"/>
                    </a:lnTo>
                    <a:lnTo>
                      <a:pt x="128" y="27"/>
                    </a:lnTo>
                    <a:lnTo>
                      <a:pt x="137" y="27"/>
                    </a:lnTo>
                    <a:lnTo>
                      <a:pt x="134" y="0"/>
                    </a:lnTo>
                    <a:lnTo>
                      <a:pt x="126" y="1"/>
                    </a:lnTo>
                    <a:lnTo>
                      <a:pt x="119" y="3"/>
                    </a:lnTo>
                    <a:lnTo>
                      <a:pt x="111" y="3"/>
                    </a:lnTo>
                    <a:lnTo>
                      <a:pt x="103" y="3"/>
                    </a:lnTo>
                    <a:lnTo>
                      <a:pt x="96" y="3"/>
                    </a:lnTo>
                    <a:lnTo>
                      <a:pt x="89" y="3"/>
                    </a:lnTo>
                    <a:lnTo>
                      <a:pt x="81" y="3"/>
                    </a:lnTo>
                    <a:lnTo>
                      <a:pt x="73" y="3"/>
                    </a:lnTo>
                    <a:lnTo>
                      <a:pt x="66" y="3"/>
                    </a:lnTo>
                    <a:lnTo>
                      <a:pt x="58" y="3"/>
                    </a:lnTo>
                    <a:lnTo>
                      <a:pt x="50" y="3"/>
                    </a:lnTo>
                    <a:lnTo>
                      <a:pt x="42" y="3"/>
                    </a:lnTo>
                    <a:lnTo>
                      <a:pt x="34" y="3"/>
                    </a:lnTo>
                    <a:lnTo>
                      <a:pt x="25" y="3"/>
                    </a:lnTo>
                    <a:lnTo>
                      <a:pt x="17" y="4"/>
                    </a:lnTo>
                    <a:lnTo>
                      <a:pt x="9" y="5"/>
                    </a:lnTo>
                    <a:lnTo>
                      <a:pt x="0" y="13"/>
                    </a:lnTo>
                    <a:lnTo>
                      <a:pt x="9" y="5"/>
                    </a:lnTo>
                    <a:lnTo>
                      <a:pt x="2" y="7"/>
                    </a:lnTo>
                    <a:lnTo>
                      <a:pt x="0" y="13"/>
                    </a:lnTo>
                    <a:lnTo>
                      <a:pt x="24" y="2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64" name="Freeform 679"/>
              <p:cNvSpPr>
                <a:spLocks/>
              </p:cNvSpPr>
              <p:nvPr/>
            </p:nvSpPr>
            <p:spPr bwMode="auto">
              <a:xfrm>
                <a:off x="4479" y="2106"/>
                <a:ext cx="44" cy="54"/>
              </a:xfrm>
              <a:custGeom>
                <a:avLst/>
                <a:gdLst>
                  <a:gd name="T0" fmla="*/ 0 w 133"/>
                  <a:gd name="T1" fmla="*/ 0 h 162"/>
                  <a:gd name="T2" fmla="*/ 0 w 133"/>
                  <a:gd name="T3" fmla="*/ 0 h 162"/>
                  <a:gd name="T4" fmla="*/ 0 w 133"/>
                  <a:gd name="T5" fmla="*/ 0 h 162"/>
                  <a:gd name="T6" fmla="*/ 0 w 133"/>
                  <a:gd name="T7" fmla="*/ 0 h 162"/>
                  <a:gd name="T8" fmla="*/ 0 w 133"/>
                  <a:gd name="T9" fmla="*/ 0 h 162"/>
                  <a:gd name="T10" fmla="*/ 0 w 133"/>
                  <a:gd name="T11" fmla="*/ 0 h 162"/>
                  <a:gd name="T12" fmla="*/ 0 w 133"/>
                  <a:gd name="T13" fmla="*/ 0 h 162"/>
                  <a:gd name="T14" fmla="*/ 0 w 133"/>
                  <a:gd name="T15" fmla="*/ 0 h 162"/>
                  <a:gd name="T16" fmla="*/ 0 w 133"/>
                  <a:gd name="T17" fmla="*/ 0 h 162"/>
                  <a:gd name="T18" fmla="*/ 0 w 133"/>
                  <a:gd name="T19" fmla="*/ 0 h 162"/>
                  <a:gd name="T20" fmla="*/ 0 w 133"/>
                  <a:gd name="T21" fmla="*/ 0 h 162"/>
                  <a:gd name="T22" fmla="*/ 0 w 133"/>
                  <a:gd name="T23" fmla="*/ 0 h 162"/>
                  <a:gd name="T24" fmla="*/ 0 w 133"/>
                  <a:gd name="T25" fmla="*/ 0 h 162"/>
                  <a:gd name="T26" fmla="*/ 0 w 133"/>
                  <a:gd name="T27" fmla="*/ 0 h 162"/>
                  <a:gd name="T28" fmla="*/ 0 w 133"/>
                  <a:gd name="T29" fmla="*/ 0 h 162"/>
                  <a:gd name="T30" fmla="*/ 0 w 133"/>
                  <a:gd name="T31" fmla="*/ 0 h 162"/>
                  <a:gd name="T32" fmla="*/ 0 w 133"/>
                  <a:gd name="T33" fmla="*/ 0 h 162"/>
                  <a:gd name="T34" fmla="*/ 0 w 133"/>
                  <a:gd name="T35" fmla="*/ 0 h 162"/>
                  <a:gd name="T36" fmla="*/ 0 w 133"/>
                  <a:gd name="T37" fmla="*/ 0 h 162"/>
                  <a:gd name="T38" fmla="*/ 0 w 133"/>
                  <a:gd name="T39" fmla="*/ 0 h 162"/>
                  <a:gd name="T40" fmla="*/ 0 w 133"/>
                  <a:gd name="T41" fmla="*/ 0 h 162"/>
                  <a:gd name="T42" fmla="*/ 0 w 133"/>
                  <a:gd name="T43" fmla="*/ 0 h 162"/>
                  <a:gd name="T44" fmla="*/ 0 w 133"/>
                  <a:gd name="T45" fmla="*/ 0 h 162"/>
                  <a:gd name="T46" fmla="*/ 0 w 133"/>
                  <a:gd name="T47" fmla="*/ 0 h 162"/>
                  <a:gd name="T48" fmla="*/ 0 w 133"/>
                  <a:gd name="T49" fmla="*/ 0 h 162"/>
                  <a:gd name="T50" fmla="*/ 0 w 133"/>
                  <a:gd name="T51" fmla="*/ 0 h 162"/>
                  <a:gd name="T52" fmla="*/ 0 w 133"/>
                  <a:gd name="T53" fmla="*/ 0 h 162"/>
                  <a:gd name="T54" fmla="*/ 0 w 133"/>
                  <a:gd name="T55" fmla="*/ 0 h 162"/>
                  <a:gd name="T56" fmla="*/ 0 w 133"/>
                  <a:gd name="T57" fmla="*/ 0 h 162"/>
                  <a:gd name="T58" fmla="*/ 0 w 133"/>
                  <a:gd name="T59" fmla="*/ 0 h 162"/>
                  <a:gd name="T60" fmla="*/ 0 w 133"/>
                  <a:gd name="T61" fmla="*/ 0 h 162"/>
                  <a:gd name="T62" fmla="*/ 0 w 133"/>
                  <a:gd name="T63" fmla="*/ 0 h 162"/>
                  <a:gd name="T64" fmla="*/ 0 w 133"/>
                  <a:gd name="T65" fmla="*/ 0 h 162"/>
                  <a:gd name="T66" fmla="*/ 0 w 133"/>
                  <a:gd name="T67" fmla="*/ 0 h 162"/>
                  <a:gd name="T68" fmla="*/ 0 w 133"/>
                  <a:gd name="T69" fmla="*/ 0 h 162"/>
                  <a:gd name="T70" fmla="*/ 0 w 133"/>
                  <a:gd name="T71" fmla="*/ 0 h 162"/>
                  <a:gd name="T72" fmla="*/ 0 w 133"/>
                  <a:gd name="T73" fmla="*/ 0 h 162"/>
                  <a:gd name="T74" fmla="*/ 0 w 133"/>
                  <a:gd name="T75" fmla="*/ 0 h 162"/>
                  <a:gd name="T76" fmla="*/ 0 w 133"/>
                  <a:gd name="T77" fmla="*/ 0 h 162"/>
                  <a:gd name="T78" fmla="*/ 0 w 133"/>
                  <a:gd name="T79" fmla="*/ 0 h 16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33"/>
                  <a:gd name="T121" fmla="*/ 0 h 162"/>
                  <a:gd name="T122" fmla="*/ 133 w 133"/>
                  <a:gd name="T123" fmla="*/ 162 h 16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33" h="162">
                    <a:moveTo>
                      <a:pt x="11" y="162"/>
                    </a:moveTo>
                    <a:lnTo>
                      <a:pt x="11" y="162"/>
                    </a:lnTo>
                    <a:lnTo>
                      <a:pt x="25" y="155"/>
                    </a:lnTo>
                    <a:lnTo>
                      <a:pt x="35" y="148"/>
                    </a:lnTo>
                    <a:lnTo>
                      <a:pt x="46" y="141"/>
                    </a:lnTo>
                    <a:lnTo>
                      <a:pt x="56" y="133"/>
                    </a:lnTo>
                    <a:lnTo>
                      <a:pt x="65" y="124"/>
                    </a:lnTo>
                    <a:lnTo>
                      <a:pt x="73" y="114"/>
                    </a:lnTo>
                    <a:lnTo>
                      <a:pt x="82" y="105"/>
                    </a:lnTo>
                    <a:lnTo>
                      <a:pt x="88" y="94"/>
                    </a:lnTo>
                    <a:lnTo>
                      <a:pt x="95" y="84"/>
                    </a:lnTo>
                    <a:lnTo>
                      <a:pt x="101" y="74"/>
                    </a:lnTo>
                    <a:lnTo>
                      <a:pt x="107" y="64"/>
                    </a:lnTo>
                    <a:lnTo>
                      <a:pt x="113" y="53"/>
                    </a:lnTo>
                    <a:lnTo>
                      <a:pt x="118" y="42"/>
                    </a:lnTo>
                    <a:lnTo>
                      <a:pt x="122" y="32"/>
                    </a:lnTo>
                    <a:lnTo>
                      <a:pt x="128" y="22"/>
                    </a:lnTo>
                    <a:lnTo>
                      <a:pt x="133" y="11"/>
                    </a:lnTo>
                    <a:lnTo>
                      <a:pt x="109" y="0"/>
                    </a:lnTo>
                    <a:lnTo>
                      <a:pt x="103" y="10"/>
                    </a:lnTo>
                    <a:lnTo>
                      <a:pt x="99" y="21"/>
                    </a:lnTo>
                    <a:lnTo>
                      <a:pt x="94" y="30"/>
                    </a:lnTo>
                    <a:lnTo>
                      <a:pt x="88" y="41"/>
                    </a:lnTo>
                    <a:lnTo>
                      <a:pt x="83" y="52"/>
                    </a:lnTo>
                    <a:lnTo>
                      <a:pt x="79" y="61"/>
                    </a:lnTo>
                    <a:lnTo>
                      <a:pt x="72" y="71"/>
                    </a:lnTo>
                    <a:lnTo>
                      <a:pt x="67" y="80"/>
                    </a:lnTo>
                    <a:lnTo>
                      <a:pt x="60" y="90"/>
                    </a:lnTo>
                    <a:lnTo>
                      <a:pt x="54" y="98"/>
                    </a:lnTo>
                    <a:lnTo>
                      <a:pt x="46" y="106"/>
                    </a:lnTo>
                    <a:lnTo>
                      <a:pt x="38" y="113"/>
                    </a:lnTo>
                    <a:lnTo>
                      <a:pt x="30" y="121"/>
                    </a:lnTo>
                    <a:lnTo>
                      <a:pt x="22" y="126"/>
                    </a:lnTo>
                    <a:lnTo>
                      <a:pt x="11" y="133"/>
                    </a:lnTo>
                    <a:lnTo>
                      <a:pt x="0" y="139"/>
                    </a:lnTo>
                    <a:lnTo>
                      <a:pt x="11" y="162"/>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65" name="Freeform 680"/>
              <p:cNvSpPr>
                <a:spLocks/>
              </p:cNvSpPr>
              <p:nvPr/>
            </p:nvSpPr>
            <p:spPr bwMode="auto">
              <a:xfrm>
                <a:off x="4409" y="2152"/>
                <a:ext cx="73" cy="17"/>
              </a:xfrm>
              <a:custGeom>
                <a:avLst/>
                <a:gdLst>
                  <a:gd name="T0" fmla="*/ 0 w 221"/>
                  <a:gd name="T1" fmla="*/ 0 h 50"/>
                  <a:gd name="T2" fmla="*/ 0 w 221"/>
                  <a:gd name="T3" fmla="*/ 0 h 50"/>
                  <a:gd name="T4" fmla="*/ 0 w 221"/>
                  <a:gd name="T5" fmla="*/ 0 h 50"/>
                  <a:gd name="T6" fmla="*/ 0 w 221"/>
                  <a:gd name="T7" fmla="*/ 0 h 50"/>
                  <a:gd name="T8" fmla="*/ 0 w 221"/>
                  <a:gd name="T9" fmla="*/ 0 h 50"/>
                  <a:gd name="T10" fmla="*/ 0 w 221"/>
                  <a:gd name="T11" fmla="*/ 0 h 50"/>
                  <a:gd name="T12" fmla="*/ 0 w 221"/>
                  <a:gd name="T13" fmla="*/ 0 h 50"/>
                  <a:gd name="T14" fmla="*/ 0 w 221"/>
                  <a:gd name="T15" fmla="*/ 0 h 50"/>
                  <a:gd name="T16" fmla="*/ 0 w 221"/>
                  <a:gd name="T17" fmla="*/ 0 h 50"/>
                  <a:gd name="T18" fmla="*/ 0 w 221"/>
                  <a:gd name="T19" fmla="*/ 0 h 50"/>
                  <a:gd name="T20" fmla="*/ 0 w 221"/>
                  <a:gd name="T21" fmla="*/ 0 h 50"/>
                  <a:gd name="T22" fmla="*/ 0 w 221"/>
                  <a:gd name="T23" fmla="*/ 0 h 50"/>
                  <a:gd name="T24" fmla="*/ 0 w 221"/>
                  <a:gd name="T25" fmla="*/ 0 h 50"/>
                  <a:gd name="T26" fmla="*/ 0 w 221"/>
                  <a:gd name="T27" fmla="*/ 0 h 50"/>
                  <a:gd name="T28" fmla="*/ 0 w 221"/>
                  <a:gd name="T29" fmla="*/ 0 h 50"/>
                  <a:gd name="T30" fmla="*/ 0 w 221"/>
                  <a:gd name="T31" fmla="*/ 0 h 50"/>
                  <a:gd name="T32" fmla="*/ 0 w 221"/>
                  <a:gd name="T33" fmla="*/ 0 h 50"/>
                  <a:gd name="T34" fmla="*/ 0 w 221"/>
                  <a:gd name="T35" fmla="*/ 0 h 50"/>
                  <a:gd name="T36" fmla="*/ 0 w 221"/>
                  <a:gd name="T37" fmla="*/ 0 h 50"/>
                  <a:gd name="T38" fmla="*/ 0 w 221"/>
                  <a:gd name="T39" fmla="*/ 0 h 50"/>
                  <a:gd name="T40" fmla="*/ 0 w 221"/>
                  <a:gd name="T41" fmla="*/ 0 h 50"/>
                  <a:gd name="T42" fmla="*/ 0 w 221"/>
                  <a:gd name="T43" fmla="*/ 0 h 50"/>
                  <a:gd name="T44" fmla="*/ 0 w 221"/>
                  <a:gd name="T45" fmla="*/ 0 h 50"/>
                  <a:gd name="T46" fmla="*/ 0 w 221"/>
                  <a:gd name="T47" fmla="*/ 0 h 50"/>
                  <a:gd name="T48" fmla="*/ 0 w 221"/>
                  <a:gd name="T49" fmla="*/ 0 h 50"/>
                  <a:gd name="T50" fmla="*/ 0 w 221"/>
                  <a:gd name="T51" fmla="*/ 0 h 50"/>
                  <a:gd name="T52" fmla="*/ 0 w 221"/>
                  <a:gd name="T53" fmla="*/ 0 h 50"/>
                  <a:gd name="T54" fmla="*/ 0 w 221"/>
                  <a:gd name="T55" fmla="*/ 0 h 50"/>
                  <a:gd name="T56" fmla="*/ 0 w 221"/>
                  <a:gd name="T57" fmla="*/ 0 h 50"/>
                  <a:gd name="T58" fmla="*/ 0 w 221"/>
                  <a:gd name="T59" fmla="*/ 0 h 50"/>
                  <a:gd name="T60" fmla="*/ 0 w 221"/>
                  <a:gd name="T61" fmla="*/ 0 h 50"/>
                  <a:gd name="T62" fmla="*/ 0 w 221"/>
                  <a:gd name="T63" fmla="*/ 0 h 50"/>
                  <a:gd name="T64" fmla="*/ 0 w 221"/>
                  <a:gd name="T65" fmla="*/ 0 h 50"/>
                  <a:gd name="T66" fmla="*/ 0 w 221"/>
                  <a:gd name="T67" fmla="*/ 0 h 50"/>
                  <a:gd name="T68" fmla="*/ 0 w 221"/>
                  <a:gd name="T69" fmla="*/ 0 h 50"/>
                  <a:gd name="T70" fmla="*/ 0 w 221"/>
                  <a:gd name="T71" fmla="*/ 0 h 50"/>
                  <a:gd name="T72" fmla="*/ 0 w 221"/>
                  <a:gd name="T73" fmla="*/ 0 h 50"/>
                  <a:gd name="T74" fmla="*/ 0 w 221"/>
                  <a:gd name="T75" fmla="*/ 0 h 50"/>
                  <a:gd name="T76" fmla="*/ 0 w 221"/>
                  <a:gd name="T77" fmla="*/ 0 h 50"/>
                  <a:gd name="T78" fmla="*/ 0 w 221"/>
                  <a:gd name="T79" fmla="*/ 0 h 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21"/>
                  <a:gd name="T121" fmla="*/ 0 h 50"/>
                  <a:gd name="T122" fmla="*/ 221 w 221"/>
                  <a:gd name="T123" fmla="*/ 50 h 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21" h="50">
                    <a:moveTo>
                      <a:pt x="0" y="35"/>
                    </a:moveTo>
                    <a:lnTo>
                      <a:pt x="0" y="36"/>
                    </a:lnTo>
                    <a:lnTo>
                      <a:pt x="14" y="39"/>
                    </a:lnTo>
                    <a:lnTo>
                      <a:pt x="27" y="43"/>
                    </a:lnTo>
                    <a:lnTo>
                      <a:pt x="42" y="46"/>
                    </a:lnTo>
                    <a:lnTo>
                      <a:pt x="56" y="47"/>
                    </a:lnTo>
                    <a:lnTo>
                      <a:pt x="71" y="48"/>
                    </a:lnTo>
                    <a:lnTo>
                      <a:pt x="84" y="50"/>
                    </a:lnTo>
                    <a:lnTo>
                      <a:pt x="99" y="50"/>
                    </a:lnTo>
                    <a:lnTo>
                      <a:pt x="113" y="50"/>
                    </a:lnTo>
                    <a:lnTo>
                      <a:pt x="126" y="48"/>
                    </a:lnTo>
                    <a:lnTo>
                      <a:pt x="141" y="47"/>
                    </a:lnTo>
                    <a:lnTo>
                      <a:pt x="155" y="44"/>
                    </a:lnTo>
                    <a:lnTo>
                      <a:pt x="168" y="42"/>
                    </a:lnTo>
                    <a:lnTo>
                      <a:pt x="182" y="38"/>
                    </a:lnTo>
                    <a:lnTo>
                      <a:pt x="195" y="33"/>
                    </a:lnTo>
                    <a:lnTo>
                      <a:pt x="209" y="29"/>
                    </a:lnTo>
                    <a:lnTo>
                      <a:pt x="221" y="23"/>
                    </a:lnTo>
                    <a:lnTo>
                      <a:pt x="210" y="0"/>
                    </a:lnTo>
                    <a:lnTo>
                      <a:pt x="199" y="4"/>
                    </a:lnTo>
                    <a:lnTo>
                      <a:pt x="187" y="9"/>
                    </a:lnTo>
                    <a:lnTo>
                      <a:pt x="175" y="13"/>
                    </a:lnTo>
                    <a:lnTo>
                      <a:pt x="163" y="16"/>
                    </a:lnTo>
                    <a:lnTo>
                      <a:pt x="149" y="19"/>
                    </a:lnTo>
                    <a:lnTo>
                      <a:pt x="137" y="21"/>
                    </a:lnTo>
                    <a:lnTo>
                      <a:pt x="125" y="23"/>
                    </a:lnTo>
                    <a:lnTo>
                      <a:pt x="111" y="23"/>
                    </a:lnTo>
                    <a:lnTo>
                      <a:pt x="99" y="24"/>
                    </a:lnTo>
                    <a:lnTo>
                      <a:pt x="85" y="23"/>
                    </a:lnTo>
                    <a:lnTo>
                      <a:pt x="72" y="23"/>
                    </a:lnTo>
                    <a:lnTo>
                      <a:pt x="58" y="21"/>
                    </a:lnTo>
                    <a:lnTo>
                      <a:pt x="46" y="20"/>
                    </a:lnTo>
                    <a:lnTo>
                      <a:pt x="34" y="17"/>
                    </a:lnTo>
                    <a:lnTo>
                      <a:pt x="20" y="14"/>
                    </a:lnTo>
                    <a:lnTo>
                      <a:pt x="8" y="10"/>
                    </a:lnTo>
                    <a:lnTo>
                      <a:pt x="0" y="35"/>
                    </a:lnTo>
                    <a:lnTo>
                      <a:pt x="0" y="36"/>
                    </a:lnTo>
                    <a:lnTo>
                      <a:pt x="0" y="3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66" name="Freeform 681"/>
              <p:cNvSpPr>
                <a:spLocks/>
              </p:cNvSpPr>
              <p:nvPr/>
            </p:nvSpPr>
            <p:spPr bwMode="auto">
              <a:xfrm>
                <a:off x="4378" y="2132"/>
                <a:ext cx="33" cy="32"/>
              </a:xfrm>
              <a:custGeom>
                <a:avLst/>
                <a:gdLst>
                  <a:gd name="T0" fmla="*/ 0 w 99"/>
                  <a:gd name="T1" fmla="*/ 0 h 94"/>
                  <a:gd name="T2" fmla="*/ 0 w 99"/>
                  <a:gd name="T3" fmla="*/ 0 h 94"/>
                  <a:gd name="T4" fmla="*/ 0 w 99"/>
                  <a:gd name="T5" fmla="*/ 0 h 94"/>
                  <a:gd name="T6" fmla="*/ 0 w 99"/>
                  <a:gd name="T7" fmla="*/ 0 h 94"/>
                  <a:gd name="T8" fmla="*/ 0 w 99"/>
                  <a:gd name="T9" fmla="*/ 0 h 94"/>
                  <a:gd name="T10" fmla="*/ 0 w 99"/>
                  <a:gd name="T11" fmla="*/ 0 h 94"/>
                  <a:gd name="T12" fmla="*/ 0 w 99"/>
                  <a:gd name="T13" fmla="*/ 0 h 94"/>
                  <a:gd name="T14" fmla="*/ 0 w 99"/>
                  <a:gd name="T15" fmla="*/ 0 h 94"/>
                  <a:gd name="T16" fmla="*/ 0 w 99"/>
                  <a:gd name="T17" fmla="*/ 0 h 94"/>
                  <a:gd name="T18" fmla="*/ 0 w 99"/>
                  <a:gd name="T19" fmla="*/ 0 h 94"/>
                  <a:gd name="T20" fmla="*/ 0 w 99"/>
                  <a:gd name="T21" fmla="*/ 0 h 94"/>
                  <a:gd name="T22" fmla="*/ 0 w 99"/>
                  <a:gd name="T23" fmla="*/ 0 h 94"/>
                  <a:gd name="T24" fmla="*/ 0 w 99"/>
                  <a:gd name="T25" fmla="*/ 0 h 94"/>
                  <a:gd name="T26" fmla="*/ 0 w 99"/>
                  <a:gd name="T27" fmla="*/ 0 h 94"/>
                  <a:gd name="T28" fmla="*/ 0 w 99"/>
                  <a:gd name="T29" fmla="*/ 0 h 94"/>
                  <a:gd name="T30" fmla="*/ 0 w 99"/>
                  <a:gd name="T31" fmla="*/ 0 h 94"/>
                  <a:gd name="T32" fmla="*/ 0 w 99"/>
                  <a:gd name="T33" fmla="*/ 0 h 94"/>
                  <a:gd name="T34" fmla="*/ 0 w 99"/>
                  <a:gd name="T35" fmla="*/ 0 h 94"/>
                  <a:gd name="T36" fmla="*/ 0 w 99"/>
                  <a:gd name="T37" fmla="*/ 0 h 94"/>
                  <a:gd name="T38" fmla="*/ 0 w 99"/>
                  <a:gd name="T39" fmla="*/ 0 h 94"/>
                  <a:gd name="T40" fmla="*/ 0 w 99"/>
                  <a:gd name="T41" fmla="*/ 0 h 94"/>
                  <a:gd name="T42" fmla="*/ 0 w 99"/>
                  <a:gd name="T43" fmla="*/ 0 h 94"/>
                  <a:gd name="T44" fmla="*/ 0 w 99"/>
                  <a:gd name="T45" fmla="*/ 0 h 94"/>
                  <a:gd name="T46" fmla="*/ 0 w 99"/>
                  <a:gd name="T47" fmla="*/ 0 h 94"/>
                  <a:gd name="T48" fmla="*/ 0 w 99"/>
                  <a:gd name="T49" fmla="*/ 0 h 94"/>
                  <a:gd name="T50" fmla="*/ 0 w 99"/>
                  <a:gd name="T51" fmla="*/ 0 h 94"/>
                  <a:gd name="T52" fmla="*/ 0 w 99"/>
                  <a:gd name="T53" fmla="*/ 0 h 94"/>
                  <a:gd name="T54" fmla="*/ 0 w 99"/>
                  <a:gd name="T55" fmla="*/ 0 h 94"/>
                  <a:gd name="T56" fmla="*/ 0 w 99"/>
                  <a:gd name="T57" fmla="*/ 0 h 94"/>
                  <a:gd name="T58" fmla="*/ 0 w 99"/>
                  <a:gd name="T59" fmla="*/ 0 h 94"/>
                  <a:gd name="T60" fmla="*/ 0 w 99"/>
                  <a:gd name="T61" fmla="*/ 0 h 94"/>
                  <a:gd name="T62" fmla="*/ 0 w 99"/>
                  <a:gd name="T63" fmla="*/ 0 h 94"/>
                  <a:gd name="T64" fmla="*/ 0 w 99"/>
                  <a:gd name="T65" fmla="*/ 0 h 94"/>
                  <a:gd name="T66" fmla="*/ 0 w 99"/>
                  <a:gd name="T67" fmla="*/ 0 h 94"/>
                  <a:gd name="T68" fmla="*/ 0 w 99"/>
                  <a:gd name="T69" fmla="*/ 0 h 94"/>
                  <a:gd name="T70" fmla="*/ 0 w 99"/>
                  <a:gd name="T71" fmla="*/ 0 h 94"/>
                  <a:gd name="T72" fmla="*/ 0 w 99"/>
                  <a:gd name="T73" fmla="*/ 0 h 94"/>
                  <a:gd name="T74" fmla="*/ 0 w 99"/>
                  <a:gd name="T75" fmla="*/ 0 h 94"/>
                  <a:gd name="T76" fmla="*/ 0 w 99"/>
                  <a:gd name="T77" fmla="*/ 0 h 94"/>
                  <a:gd name="T78" fmla="*/ 0 w 99"/>
                  <a:gd name="T79" fmla="*/ 0 h 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9"/>
                  <a:gd name="T121" fmla="*/ 0 h 94"/>
                  <a:gd name="T122" fmla="*/ 99 w 99"/>
                  <a:gd name="T123" fmla="*/ 94 h 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9" h="94">
                    <a:moveTo>
                      <a:pt x="0" y="14"/>
                    </a:moveTo>
                    <a:lnTo>
                      <a:pt x="2" y="15"/>
                    </a:lnTo>
                    <a:lnTo>
                      <a:pt x="4" y="21"/>
                    </a:lnTo>
                    <a:lnTo>
                      <a:pt x="8" y="26"/>
                    </a:lnTo>
                    <a:lnTo>
                      <a:pt x="12" y="32"/>
                    </a:lnTo>
                    <a:lnTo>
                      <a:pt x="16" y="37"/>
                    </a:lnTo>
                    <a:lnTo>
                      <a:pt x="21" y="42"/>
                    </a:lnTo>
                    <a:lnTo>
                      <a:pt x="25" y="48"/>
                    </a:lnTo>
                    <a:lnTo>
                      <a:pt x="30" y="55"/>
                    </a:lnTo>
                    <a:lnTo>
                      <a:pt x="35" y="60"/>
                    </a:lnTo>
                    <a:lnTo>
                      <a:pt x="41" y="65"/>
                    </a:lnTo>
                    <a:lnTo>
                      <a:pt x="46" y="69"/>
                    </a:lnTo>
                    <a:lnTo>
                      <a:pt x="53" y="75"/>
                    </a:lnTo>
                    <a:lnTo>
                      <a:pt x="58" y="79"/>
                    </a:lnTo>
                    <a:lnTo>
                      <a:pt x="67" y="83"/>
                    </a:lnTo>
                    <a:lnTo>
                      <a:pt x="75" y="88"/>
                    </a:lnTo>
                    <a:lnTo>
                      <a:pt x="82" y="91"/>
                    </a:lnTo>
                    <a:lnTo>
                      <a:pt x="91" y="94"/>
                    </a:lnTo>
                    <a:lnTo>
                      <a:pt x="99" y="69"/>
                    </a:lnTo>
                    <a:lnTo>
                      <a:pt x="92" y="67"/>
                    </a:lnTo>
                    <a:lnTo>
                      <a:pt x="86" y="64"/>
                    </a:lnTo>
                    <a:lnTo>
                      <a:pt x="80" y="61"/>
                    </a:lnTo>
                    <a:lnTo>
                      <a:pt x="73" y="57"/>
                    </a:lnTo>
                    <a:lnTo>
                      <a:pt x="68" y="53"/>
                    </a:lnTo>
                    <a:lnTo>
                      <a:pt x="64" y="49"/>
                    </a:lnTo>
                    <a:lnTo>
                      <a:pt x="58" y="45"/>
                    </a:lnTo>
                    <a:lnTo>
                      <a:pt x="54" y="41"/>
                    </a:lnTo>
                    <a:lnTo>
                      <a:pt x="49" y="36"/>
                    </a:lnTo>
                    <a:lnTo>
                      <a:pt x="45" y="32"/>
                    </a:lnTo>
                    <a:lnTo>
                      <a:pt x="41" y="27"/>
                    </a:lnTo>
                    <a:lnTo>
                      <a:pt x="37" y="22"/>
                    </a:lnTo>
                    <a:lnTo>
                      <a:pt x="33" y="17"/>
                    </a:lnTo>
                    <a:lnTo>
                      <a:pt x="30" y="11"/>
                    </a:lnTo>
                    <a:lnTo>
                      <a:pt x="26" y="6"/>
                    </a:lnTo>
                    <a:lnTo>
                      <a:pt x="23" y="0"/>
                    </a:lnTo>
                    <a:lnTo>
                      <a:pt x="23" y="3"/>
                    </a:lnTo>
                    <a:lnTo>
                      <a:pt x="0" y="14"/>
                    </a:lnTo>
                    <a:lnTo>
                      <a:pt x="0" y="15"/>
                    </a:lnTo>
                    <a:lnTo>
                      <a:pt x="2" y="15"/>
                    </a:lnTo>
                    <a:lnTo>
                      <a:pt x="0" y="1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67" name="Freeform 682"/>
              <p:cNvSpPr>
                <a:spLocks/>
              </p:cNvSpPr>
              <p:nvPr/>
            </p:nvSpPr>
            <p:spPr bwMode="auto">
              <a:xfrm>
                <a:off x="4369" y="2103"/>
                <a:ext cx="17" cy="34"/>
              </a:xfrm>
              <a:custGeom>
                <a:avLst/>
                <a:gdLst>
                  <a:gd name="T0" fmla="*/ 0 w 51"/>
                  <a:gd name="T1" fmla="*/ 0 h 103"/>
                  <a:gd name="T2" fmla="*/ 0 w 51"/>
                  <a:gd name="T3" fmla="*/ 0 h 103"/>
                  <a:gd name="T4" fmla="*/ 0 w 51"/>
                  <a:gd name="T5" fmla="*/ 0 h 103"/>
                  <a:gd name="T6" fmla="*/ 0 w 51"/>
                  <a:gd name="T7" fmla="*/ 0 h 103"/>
                  <a:gd name="T8" fmla="*/ 0 w 51"/>
                  <a:gd name="T9" fmla="*/ 0 h 103"/>
                  <a:gd name="T10" fmla="*/ 0 w 51"/>
                  <a:gd name="T11" fmla="*/ 0 h 103"/>
                  <a:gd name="T12" fmla="*/ 0 w 51"/>
                  <a:gd name="T13" fmla="*/ 0 h 103"/>
                  <a:gd name="T14" fmla="*/ 0 w 51"/>
                  <a:gd name="T15" fmla="*/ 0 h 103"/>
                  <a:gd name="T16" fmla="*/ 0 w 51"/>
                  <a:gd name="T17" fmla="*/ 0 h 103"/>
                  <a:gd name="T18" fmla="*/ 0 w 51"/>
                  <a:gd name="T19" fmla="*/ 0 h 103"/>
                  <a:gd name="T20" fmla="*/ 0 w 51"/>
                  <a:gd name="T21" fmla="*/ 0 h 103"/>
                  <a:gd name="T22" fmla="*/ 0 w 51"/>
                  <a:gd name="T23" fmla="*/ 0 h 103"/>
                  <a:gd name="T24" fmla="*/ 0 w 51"/>
                  <a:gd name="T25" fmla="*/ 0 h 103"/>
                  <a:gd name="T26" fmla="*/ 0 w 51"/>
                  <a:gd name="T27" fmla="*/ 0 h 103"/>
                  <a:gd name="T28" fmla="*/ 0 w 51"/>
                  <a:gd name="T29" fmla="*/ 0 h 103"/>
                  <a:gd name="T30" fmla="*/ 0 w 51"/>
                  <a:gd name="T31" fmla="*/ 0 h 103"/>
                  <a:gd name="T32" fmla="*/ 0 w 51"/>
                  <a:gd name="T33" fmla="*/ 0 h 103"/>
                  <a:gd name="T34" fmla="*/ 0 w 51"/>
                  <a:gd name="T35" fmla="*/ 0 h 103"/>
                  <a:gd name="T36" fmla="*/ 0 w 51"/>
                  <a:gd name="T37" fmla="*/ 0 h 103"/>
                  <a:gd name="T38" fmla="*/ 0 w 51"/>
                  <a:gd name="T39" fmla="*/ 0 h 103"/>
                  <a:gd name="T40" fmla="*/ 0 w 51"/>
                  <a:gd name="T41" fmla="*/ 0 h 103"/>
                  <a:gd name="T42" fmla="*/ 0 w 51"/>
                  <a:gd name="T43" fmla="*/ 0 h 103"/>
                  <a:gd name="T44" fmla="*/ 0 w 51"/>
                  <a:gd name="T45" fmla="*/ 0 h 103"/>
                  <a:gd name="T46" fmla="*/ 0 w 51"/>
                  <a:gd name="T47" fmla="*/ 0 h 103"/>
                  <a:gd name="T48" fmla="*/ 0 w 51"/>
                  <a:gd name="T49" fmla="*/ 0 h 103"/>
                  <a:gd name="T50" fmla="*/ 0 w 51"/>
                  <a:gd name="T51" fmla="*/ 0 h 103"/>
                  <a:gd name="T52" fmla="*/ 0 w 51"/>
                  <a:gd name="T53" fmla="*/ 0 h 103"/>
                  <a:gd name="T54" fmla="*/ 0 w 51"/>
                  <a:gd name="T55" fmla="*/ 0 h 103"/>
                  <a:gd name="T56" fmla="*/ 0 w 51"/>
                  <a:gd name="T57" fmla="*/ 0 h 103"/>
                  <a:gd name="T58" fmla="*/ 0 w 51"/>
                  <a:gd name="T59" fmla="*/ 0 h 103"/>
                  <a:gd name="T60" fmla="*/ 0 w 51"/>
                  <a:gd name="T61" fmla="*/ 0 h 103"/>
                  <a:gd name="T62" fmla="*/ 0 w 51"/>
                  <a:gd name="T63" fmla="*/ 0 h 103"/>
                  <a:gd name="T64" fmla="*/ 0 w 51"/>
                  <a:gd name="T65" fmla="*/ 0 h 103"/>
                  <a:gd name="T66" fmla="*/ 0 w 51"/>
                  <a:gd name="T67" fmla="*/ 0 h 103"/>
                  <a:gd name="T68" fmla="*/ 0 w 51"/>
                  <a:gd name="T69" fmla="*/ 0 h 103"/>
                  <a:gd name="T70" fmla="*/ 0 w 51"/>
                  <a:gd name="T71" fmla="*/ 0 h 103"/>
                  <a:gd name="T72" fmla="*/ 0 w 51"/>
                  <a:gd name="T73" fmla="*/ 0 h 103"/>
                  <a:gd name="T74" fmla="*/ 0 w 51"/>
                  <a:gd name="T75" fmla="*/ 0 h 103"/>
                  <a:gd name="T76" fmla="*/ 0 w 51"/>
                  <a:gd name="T77" fmla="*/ 0 h 103"/>
                  <a:gd name="T78" fmla="*/ 0 w 51"/>
                  <a:gd name="T79" fmla="*/ 0 h 10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1"/>
                  <a:gd name="T121" fmla="*/ 0 h 103"/>
                  <a:gd name="T122" fmla="*/ 51 w 51"/>
                  <a:gd name="T123" fmla="*/ 103 h 103"/>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1" h="103">
                    <a:moveTo>
                      <a:pt x="1" y="11"/>
                    </a:moveTo>
                    <a:lnTo>
                      <a:pt x="0" y="7"/>
                    </a:lnTo>
                    <a:lnTo>
                      <a:pt x="0" y="12"/>
                    </a:lnTo>
                    <a:lnTo>
                      <a:pt x="1" y="19"/>
                    </a:lnTo>
                    <a:lnTo>
                      <a:pt x="1" y="24"/>
                    </a:lnTo>
                    <a:lnTo>
                      <a:pt x="2" y="31"/>
                    </a:lnTo>
                    <a:lnTo>
                      <a:pt x="4" y="37"/>
                    </a:lnTo>
                    <a:lnTo>
                      <a:pt x="5" y="43"/>
                    </a:lnTo>
                    <a:lnTo>
                      <a:pt x="8" y="49"/>
                    </a:lnTo>
                    <a:lnTo>
                      <a:pt x="9" y="56"/>
                    </a:lnTo>
                    <a:lnTo>
                      <a:pt x="11" y="61"/>
                    </a:lnTo>
                    <a:lnTo>
                      <a:pt x="13" y="68"/>
                    </a:lnTo>
                    <a:lnTo>
                      <a:pt x="16" y="73"/>
                    </a:lnTo>
                    <a:lnTo>
                      <a:pt x="17" y="80"/>
                    </a:lnTo>
                    <a:lnTo>
                      <a:pt x="20" y="85"/>
                    </a:lnTo>
                    <a:lnTo>
                      <a:pt x="23" y="92"/>
                    </a:lnTo>
                    <a:lnTo>
                      <a:pt x="25" y="97"/>
                    </a:lnTo>
                    <a:lnTo>
                      <a:pt x="28" y="103"/>
                    </a:lnTo>
                    <a:lnTo>
                      <a:pt x="51" y="92"/>
                    </a:lnTo>
                    <a:lnTo>
                      <a:pt x="50" y="85"/>
                    </a:lnTo>
                    <a:lnTo>
                      <a:pt x="46" y="80"/>
                    </a:lnTo>
                    <a:lnTo>
                      <a:pt x="44" y="74"/>
                    </a:lnTo>
                    <a:lnTo>
                      <a:pt x="42" y="70"/>
                    </a:lnTo>
                    <a:lnTo>
                      <a:pt x="40" y="64"/>
                    </a:lnTo>
                    <a:lnTo>
                      <a:pt x="38" y="58"/>
                    </a:lnTo>
                    <a:lnTo>
                      <a:pt x="36" y="53"/>
                    </a:lnTo>
                    <a:lnTo>
                      <a:pt x="34" y="47"/>
                    </a:lnTo>
                    <a:lnTo>
                      <a:pt x="32" y="42"/>
                    </a:lnTo>
                    <a:lnTo>
                      <a:pt x="31" y="35"/>
                    </a:lnTo>
                    <a:lnTo>
                      <a:pt x="30" y="31"/>
                    </a:lnTo>
                    <a:lnTo>
                      <a:pt x="30" y="26"/>
                    </a:lnTo>
                    <a:lnTo>
                      <a:pt x="28" y="20"/>
                    </a:lnTo>
                    <a:lnTo>
                      <a:pt x="27" y="16"/>
                    </a:lnTo>
                    <a:lnTo>
                      <a:pt x="27" y="11"/>
                    </a:lnTo>
                    <a:lnTo>
                      <a:pt x="27" y="5"/>
                    </a:lnTo>
                    <a:lnTo>
                      <a:pt x="25" y="0"/>
                    </a:lnTo>
                    <a:lnTo>
                      <a:pt x="27" y="5"/>
                    </a:lnTo>
                    <a:lnTo>
                      <a:pt x="27" y="3"/>
                    </a:lnTo>
                    <a:lnTo>
                      <a:pt x="25" y="0"/>
                    </a:lnTo>
                    <a:lnTo>
                      <a:pt x="1" y="1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68" name="Freeform 683"/>
              <p:cNvSpPr>
                <a:spLocks/>
              </p:cNvSpPr>
              <p:nvPr/>
            </p:nvSpPr>
            <p:spPr bwMode="auto">
              <a:xfrm>
                <a:off x="4368" y="2101"/>
                <a:ext cx="9" cy="5"/>
              </a:xfrm>
              <a:custGeom>
                <a:avLst/>
                <a:gdLst>
                  <a:gd name="T0" fmla="*/ 0 w 28"/>
                  <a:gd name="T1" fmla="*/ 0 h 15"/>
                  <a:gd name="T2" fmla="*/ 0 w 28"/>
                  <a:gd name="T3" fmla="*/ 0 h 15"/>
                  <a:gd name="T4" fmla="*/ 0 w 28"/>
                  <a:gd name="T5" fmla="*/ 0 h 15"/>
                  <a:gd name="T6" fmla="*/ 0 w 28"/>
                  <a:gd name="T7" fmla="*/ 0 h 15"/>
                  <a:gd name="T8" fmla="*/ 0 w 28"/>
                  <a:gd name="T9" fmla="*/ 0 h 15"/>
                  <a:gd name="T10" fmla="*/ 0 w 28"/>
                  <a:gd name="T11" fmla="*/ 0 h 15"/>
                  <a:gd name="T12" fmla="*/ 0 w 28"/>
                  <a:gd name="T13" fmla="*/ 0 h 15"/>
                  <a:gd name="T14" fmla="*/ 0 w 28"/>
                  <a:gd name="T15" fmla="*/ 0 h 15"/>
                  <a:gd name="T16" fmla="*/ 0 w 28"/>
                  <a:gd name="T17" fmla="*/ 0 h 15"/>
                  <a:gd name="T18" fmla="*/ 0 w 28"/>
                  <a:gd name="T19" fmla="*/ 0 h 15"/>
                  <a:gd name="T20" fmla="*/ 0 w 28"/>
                  <a:gd name="T21" fmla="*/ 0 h 15"/>
                  <a:gd name="T22" fmla="*/ 0 w 28"/>
                  <a:gd name="T23" fmla="*/ 0 h 15"/>
                  <a:gd name="T24" fmla="*/ 0 w 28"/>
                  <a:gd name="T25" fmla="*/ 0 h 15"/>
                  <a:gd name="T26" fmla="*/ 0 w 28"/>
                  <a:gd name="T27" fmla="*/ 0 h 15"/>
                  <a:gd name="T28" fmla="*/ 0 w 28"/>
                  <a:gd name="T29" fmla="*/ 0 h 15"/>
                  <a:gd name="T30" fmla="*/ 0 w 28"/>
                  <a:gd name="T31" fmla="*/ 0 h 1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8"/>
                  <a:gd name="T49" fmla="*/ 0 h 15"/>
                  <a:gd name="T50" fmla="*/ 28 w 28"/>
                  <a:gd name="T51" fmla="*/ 15 h 1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8" h="15">
                    <a:moveTo>
                      <a:pt x="0" y="4"/>
                    </a:moveTo>
                    <a:lnTo>
                      <a:pt x="1" y="8"/>
                    </a:lnTo>
                    <a:lnTo>
                      <a:pt x="1" y="11"/>
                    </a:lnTo>
                    <a:lnTo>
                      <a:pt x="3" y="12"/>
                    </a:lnTo>
                    <a:lnTo>
                      <a:pt x="3" y="13"/>
                    </a:lnTo>
                    <a:lnTo>
                      <a:pt x="4" y="15"/>
                    </a:lnTo>
                    <a:lnTo>
                      <a:pt x="28" y="4"/>
                    </a:lnTo>
                    <a:lnTo>
                      <a:pt x="27" y="3"/>
                    </a:lnTo>
                    <a:lnTo>
                      <a:pt x="26" y="0"/>
                    </a:lnTo>
                    <a:lnTo>
                      <a:pt x="26" y="4"/>
                    </a:lnTo>
                    <a:lnTo>
                      <a:pt x="0" y="4"/>
                    </a:lnTo>
                    <a:lnTo>
                      <a:pt x="0" y="5"/>
                    </a:lnTo>
                    <a:lnTo>
                      <a:pt x="1" y="8"/>
                    </a:lnTo>
                    <a:lnTo>
                      <a:pt x="0" y="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69" name="Freeform 684"/>
              <p:cNvSpPr>
                <a:spLocks/>
              </p:cNvSpPr>
              <p:nvPr/>
            </p:nvSpPr>
            <p:spPr bwMode="auto">
              <a:xfrm>
                <a:off x="4368" y="2086"/>
                <a:ext cx="9" cy="17"/>
              </a:xfrm>
              <a:custGeom>
                <a:avLst/>
                <a:gdLst>
                  <a:gd name="T0" fmla="*/ 0 w 26"/>
                  <a:gd name="T1" fmla="*/ 0 h 49"/>
                  <a:gd name="T2" fmla="*/ 0 w 26"/>
                  <a:gd name="T3" fmla="*/ 0 h 49"/>
                  <a:gd name="T4" fmla="*/ 0 w 26"/>
                  <a:gd name="T5" fmla="*/ 0 h 49"/>
                  <a:gd name="T6" fmla="*/ 0 w 26"/>
                  <a:gd name="T7" fmla="*/ 0 h 49"/>
                  <a:gd name="T8" fmla="*/ 0 w 26"/>
                  <a:gd name="T9" fmla="*/ 0 h 49"/>
                  <a:gd name="T10" fmla="*/ 0 w 26"/>
                  <a:gd name="T11" fmla="*/ 0 h 49"/>
                  <a:gd name="T12" fmla="*/ 0 w 26"/>
                  <a:gd name="T13" fmla="*/ 0 h 49"/>
                  <a:gd name="T14" fmla="*/ 0 60000 65536"/>
                  <a:gd name="T15" fmla="*/ 0 60000 65536"/>
                  <a:gd name="T16" fmla="*/ 0 60000 65536"/>
                  <a:gd name="T17" fmla="*/ 0 60000 65536"/>
                  <a:gd name="T18" fmla="*/ 0 60000 65536"/>
                  <a:gd name="T19" fmla="*/ 0 60000 65536"/>
                  <a:gd name="T20" fmla="*/ 0 60000 65536"/>
                  <a:gd name="T21" fmla="*/ 0 w 26"/>
                  <a:gd name="T22" fmla="*/ 0 h 49"/>
                  <a:gd name="T23" fmla="*/ 26 w 26"/>
                  <a:gd name="T24" fmla="*/ 49 h 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49">
                    <a:moveTo>
                      <a:pt x="0" y="0"/>
                    </a:moveTo>
                    <a:lnTo>
                      <a:pt x="0" y="0"/>
                    </a:lnTo>
                    <a:lnTo>
                      <a:pt x="0" y="49"/>
                    </a:lnTo>
                    <a:lnTo>
                      <a:pt x="26" y="49"/>
                    </a:lnTo>
                    <a:lnTo>
                      <a:pt x="26" y="0"/>
                    </a:lnTo>
                    <a:lnTo>
                      <a:pt x="0"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70" name="Freeform 685"/>
              <p:cNvSpPr>
                <a:spLocks/>
              </p:cNvSpPr>
              <p:nvPr/>
            </p:nvSpPr>
            <p:spPr bwMode="auto">
              <a:xfrm>
                <a:off x="4368" y="2035"/>
                <a:ext cx="32" cy="51"/>
              </a:xfrm>
              <a:custGeom>
                <a:avLst/>
                <a:gdLst>
                  <a:gd name="T0" fmla="*/ 0 w 95"/>
                  <a:gd name="T1" fmla="*/ 0 h 154"/>
                  <a:gd name="T2" fmla="*/ 0 w 95"/>
                  <a:gd name="T3" fmla="*/ 0 h 154"/>
                  <a:gd name="T4" fmla="*/ 0 w 95"/>
                  <a:gd name="T5" fmla="*/ 0 h 154"/>
                  <a:gd name="T6" fmla="*/ 0 w 95"/>
                  <a:gd name="T7" fmla="*/ 0 h 154"/>
                  <a:gd name="T8" fmla="*/ 0 w 95"/>
                  <a:gd name="T9" fmla="*/ 0 h 154"/>
                  <a:gd name="T10" fmla="*/ 0 w 95"/>
                  <a:gd name="T11" fmla="*/ 0 h 154"/>
                  <a:gd name="T12" fmla="*/ 0 w 95"/>
                  <a:gd name="T13" fmla="*/ 0 h 154"/>
                  <a:gd name="T14" fmla="*/ 0 w 95"/>
                  <a:gd name="T15" fmla="*/ 0 h 154"/>
                  <a:gd name="T16" fmla="*/ 0 w 95"/>
                  <a:gd name="T17" fmla="*/ 0 h 154"/>
                  <a:gd name="T18" fmla="*/ 0 w 95"/>
                  <a:gd name="T19" fmla="*/ 0 h 154"/>
                  <a:gd name="T20" fmla="*/ 0 w 95"/>
                  <a:gd name="T21" fmla="*/ 0 h 154"/>
                  <a:gd name="T22" fmla="*/ 0 w 95"/>
                  <a:gd name="T23" fmla="*/ 0 h 154"/>
                  <a:gd name="T24" fmla="*/ 0 w 95"/>
                  <a:gd name="T25" fmla="*/ 0 h 154"/>
                  <a:gd name="T26" fmla="*/ 0 w 95"/>
                  <a:gd name="T27" fmla="*/ 0 h 154"/>
                  <a:gd name="T28" fmla="*/ 0 w 95"/>
                  <a:gd name="T29" fmla="*/ 0 h 154"/>
                  <a:gd name="T30" fmla="*/ 0 w 95"/>
                  <a:gd name="T31" fmla="*/ 0 h 154"/>
                  <a:gd name="T32" fmla="*/ 0 w 95"/>
                  <a:gd name="T33" fmla="*/ 0 h 154"/>
                  <a:gd name="T34" fmla="*/ 0 w 95"/>
                  <a:gd name="T35" fmla="*/ 0 h 154"/>
                  <a:gd name="T36" fmla="*/ 0 w 95"/>
                  <a:gd name="T37" fmla="*/ 0 h 154"/>
                  <a:gd name="T38" fmla="*/ 0 w 95"/>
                  <a:gd name="T39" fmla="*/ 0 h 154"/>
                  <a:gd name="T40" fmla="*/ 0 w 95"/>
                  <a:gd name="T41" fmla="*/ 0 h 154"/>
                  <a:gd name="T42" fmla="*/ 0 w 95"/>
                  <a:gd name="T43" fmla="*/ 0 h 154"/>
                  <a:gd name="T44" fmla="*/ 0 w 95"/>
                  <a:gd name="T45" fmla="*/ 0 h 154"/>
                  <a:gd name="T46" fmla="*/ 0 w 95"/>
                  <a:gd name="T47" fmla="*/ 0 h 154"/>
                  <a:gd name="T48" fmla="*/ 0 w 95"/>
                  <a:gd name="T49" fmla="*/ 0 h 154"/>
                  <a:gd name="T50" fmla="*/ 0 w 95"/>
                  <a:gd name="T51" fmla="*/ 0 h 154"/>
                  <a:gd name="T52" fmla="*/ 0 w 95"/>
                  <a:gd name="T53" fmla="*/ 0 h 154"/>
                  <a:gd name="T54" fmla="*/ 0 w 95"/>
                  <a:gd name="T55" fmla="*/ 0 h 154"/>
                  <a:gd name="T56" fmla="*/ 0 w 95"/>
                  <a:gd name="T57" fmla="*/ 0 h 154"/>
                  <a:gd name="T58" fmla="*/ 0 w 95"/>
                  <a:gd name="T59" fmla="*/ 0 h 154"/>
                  <a:gd name="T60" fmla="*/ 0 w 95"/>
                  <a:gd name="T61" fmla="*/ 0 h 154"/>
                  <a:gd name="T62" fmla="*/ 0 w 95"/>
                  <a:gd name="T63" fmla="*/ 0 h 154"/>
                  <a:gd name="T64" fmla="*/ 0 w 95"/>
                  <a:gd name="T65" fmla="*/ 0 h 154"/>
                  <a:gd name="T66" fmla="*/ 0 w 95"/>
                  <a:gd name="T67" fmla="*/ 0 h 154"/>
                  <a:gd name="T68" fmla="*/ 0 w 95"/>
                  <a:gd name="T69" fmla="*/ 0 h 154"/>
                  <a:gd name="T70" fmla="*/ 0 w 95"/>
                  <a:gd name="T71" fmla="*/ 0 h 154"/>
                  <a:gd name="T72" fmla="*/ 0 w 95"/>
                  <a:gd name="T73" fmla="*/ 0 h 154"/>
                  <a:gd name="T74" fmla="*/ 0 w 95"/>
                  <a:gd name="T75" fmla="*/ 0 h 154"/>
                  <a:gd name="T76" fmla="*/ 0 w 95"/>
                  <a:gd name="T77" fmla="*/ 0 h 154"/>
                  <a:gd name="T78" fmla="*/ 0 w 95"/>
                  <a:gd name="T79" fmla="*/ 0 h 1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5"/>
                  <a:gd name="T121" fmla="*/ 0 h 154"/>
                  <a:gd name="T122" fmla="*/ 95 w 95"/>
                  <a:gd name="T123" fmla="*/ 154 h 15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5" h="154">
                    <a:moveTo>
                      <a:pt x="76" y="0"/>
                    </a:moveTo>
                    <a:lnTo>
                      <a:pt x="76" y="0"/>
                    </a:lnTo>
                    <a:lnTo>
                      <a:pt x="68" y="7"/>
                    </a:lnTo>
                    <a:lnTo>
                      <a:pt x="61" y="15"/>
                    </a:lnTo>
                    <a:lnTo>
                      <a:pt x="54" y="24"/>
                    </a:lnTo>
                    <a:lnTo>
                      <a:pt x="47" y="32"/>
                    </a:lnTo>
                    <a:lnTo>
                      <a:pt x="41" y="40"/>
                    </a:lnTo>
                    <a:lnTo>
                      <a:pt x="35" y="50"/>
                    </a:lnTo>
                    <a:lnTo>
                      <a:pt x="30" y="59"/>
                    </a:lnTo>
                    <a:lnTo>
                      <a:pt x="24" y="69"/>
                    </a:lnTo>
                    <a:lnTo>
                      <a:pt x="19" y="78"/>
                    </a:lnTo>
                    <a:lnTo>
                      <a:pt x="14" y="89"/>
                    </a:lnTo>
                    <a:lnTo>
                      <a:pt x="9" y="99"/>
                    </a:lnTo>
                    <a:lnTo>
                      <a:pt x="7" y="110"/>
                    </a:lnTo>
                    <a:lnTo>
                      <a:pt x="4" y="120"/>
                    </a:lnTo>
                    <a:lnTo>
                      <a:pt x="1" y="131"/>
                    </a:lnTo>
                    <a:lnTo>
                      <a:pt x="0" y="143"/>
                    </a:lnTo>
                    <a:lnTo>
                      <a:pt x="0" y="154"/>
                    </a:lnTo>
                    <a:lnTo>
                      <a:pt x="26" y="154"/>
                    </a:lnTo>
                    <a:lnTo>
                      <a:pt x="27" y="145"/>
                    </a:lnTo>
                    <a:lnTo>
                      <a:pt x="28" y="135"/>
                    </a:lnTo>
                    <a:lnTo>
                      <a:pt x="30" y="126"/>
                    </a:lnTo>
                    <a:lnTo>
                      <a:pt x="33" y="116"/>
                    </a:lnTo>
                    <a:lnTo>
                      <a:pt x="34" y="107"/>
                    </a:lnTo>
                    <a:lnTo>
                      <a:pt x="38" y="99"/>
                    </a:lnTo>
                    <a:lnTo>
                      <a:pt x="42" y="89"/>
                    </a:lnTo>
                    <a:lnTo>
                      <a:pt x="46" y="81"/>
                    </a:lnTo>
                    <a:lnTo>
                      <a:pt x="52" y="73"/>
                    </a:lnTo>
                    <a:lnTo>
                      <a:pt x="57" y="64"/>
                    </a:lnTo>
                    <a:lnTo>
                      <a:pt x="62" y="55"/>
                    </a:lnTo>
                    <a:lnTo>
                      <a:pt x="68" y="49"/>
                    </a:lnTo>
                    <a:lnTo>
                      <a:pt x="75" y="39"/>
                    </a:lnTo>
                    <a:lnTo>
                      <a:pt x="81" y="32"/>
                    </a:lnTo>
                    <a:lnTo>
                      <a:pt x="88" y="24"/>
                    </a:lnTo>
                    <a:lnTo>
                      <a:pt x="95" y="17"/>
                    </a:lnTo>
                    <a:lnTo>
                      <a:pt x="76"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71" name="Freeform 686"/>
              <p:cNvSpPr>
                <a:spLocks/>
              </p:cNvSpPr>
              <p:nvPr/>
            </p:nvSpPr>
            <p:spPr bwMode="auto">
              <a:xfrm>
                <a:off x="4393" y="2016"/>
                <a:ext cx="61" cy="25"/>
              </a:xfrm>
              <a:custGeom>
                <a:avLst/>
                <a:gdLst>
                  <a:gd name="T0" fmla="*/ 0 w 183"/>
                  <a:gd name="T1" fmla="*/ 0 h 74"/>
                  <a:gd name="T2" fmla="*/ 0 w 183"/>
                  <a:gd name="T3" fmla="*/ 0 h 74"/>
                  <a:gd name="T4" fmla="*/ 0 w 183"/>
                  <a:gd name="T5" fmla="*/ 0 h 74"/>
                  <a:gd name="T6" fmla="*/ 0 w 183"/>
                  <a:gd name="T7" fmla="*/ 0 h 74"/>
                  <a:gd name="T8" fmla="*/ 0 w 183"/>
                  <a:gd name="T9" fmla="*/ 0 h 74"/>
                  <a:gd name="T10" fmla="*/ 0 w 183"/>
                  <a:gd name="T11" fmla="*/ 0 h 74"/>
                  <a:gd name="T12" fmla="*/ 0 w 183"/>
                  <a:gd name="T13" fmla="*/ 0 h 74"/>
                  <a:gd name="T14" fmla="*/ 0 w 183"/>
                  <a:gd name="T15" fmla="*/ 0 h 74"/>
                  <a:gd name="T16" fmla="*/ 0 w 183"/>
                  <a:gd name="T17" fmla="*/ 0 h 74"/>
                  <a:gd name="T18" fmla="*/ 0 w 183"/>
                  <a:gd name="T19" fmla="*/ 0 h 74"/>
                  <a:gd name="T20" fmla="*/ 0 w 183"/>
                  <a:gd name="T21" fmla="*/ 0 h 74"/>
                  <a:gd name="T22" fmla="*/ 0 w 183"/>
                  <a:gd name="T23" fmla="*/ 0 h 74"/>
                  <a:gd name="T24" fmla="*/ 0 w 183"/>
                  <a:gd name="T25" fmla="*/ 0 h 74"/>
                  <a:gd name="T26" fmla="*/ 0 w 183"/>
                  <a:gd name="T27" fmla="*/ 0 h 74"/>
                  <a:gd name="T28" fmla="*/ 0 w 183"/>
                  <a:gd name="T29" fmla="*/ 0 h 74"/>
                  <a:gd name="T30" fmla="*/ 0 w 183"/>
                  <a:gd name="T31" fmla="*/ 0 h 74"/>
                  <a:gd name="T32" fmla="*/ 0 w 183"/>
                  <a:gd name="T33" fmla="*/ 0 h 74"/>
                  <a:gd name="T34" fmla="*/ 0 w 183"/>
                  <a:gd name="T35" fmla="*/ 0 h 74"/>
                  <a:gd name="T36" fmla="*/ 0 w 183"/>
                  <a:gd name="T37" fmla="*/ 0 h 74"/>
                  <a:gd name="T38" fmla="*/ 0 w 183"/>
                  <a:gd name="T39" fmla="*/ 0 h 74"/>
                  <a:gd name="T40" fmla="*/ 0 w 183"/>
                  <a:gd name="T41" fmla="*/ 0 h 74"/>
                  <a:gd name="T42" fmla="*/ 0 w 183"/>
                  <a:gd name="T43" fmla="*/ 0 h 74"/>
                  <a:gd name="T44" fmla="*/ 0 w 183"/>
                  <a:gd name="T45" fmla="*/ 0 h 74"/>
                  <a:gd name="T46" fmla="*/ 0 w 183"/>
                  <a:gd name="T47" fmla="*/ 0 h 74"/>
                  <a:gd name="T48" fmla="*/ 0 w 183"/>
                  <a:gd name="T49" fmla="*/ 0 h 74"/>
                  <a:gd name="T50" fmla="*/ 0 w 183"/>
                  <a:gd name="T51" fmla="*/ 0 h 74"/>
                  <a:gd name="T52" fmla="*/ 0 w 183"/>
                  <a:gd name="T53" fmla="*/ 0 h 74"/>
                  <a:gd name="T54" fmla="*/ 0 w 183"/>
                  <a:gd name="T55" fmla="*/ 0 h 74"/>
                  <a:gd name="T56" fmla="*/ 0 w 183"/>
                  <a:gd name="T57" fmla="*/ 0 h 74"/>
                  <a:gd name="T58" fmla="*/ 0 w 183"/>
                  <a:gd name="T59" fmla="*/ 0 h 74"/>
                  <a:gd name="T60" fmla="*/ 0 w 183"/>
                  <a:gd name="T61" fmla="*/ 0 h 74"/>
                  <a:gd name="T62" fmla="*/ 0 w 183"/>
                  <a:gd name="T63" fmla="*/ 0 h 74"/>
                  <a:gd name="T64" fmla="*/ 0 w 183"/>
                  <a:gd name="T65" fmla="*/ 0 h 74"/>
                  <a:gd name="T66" fmla="*/ 0 w 183"/>
                  <a:gd name="T67" fmla="*/ 0 h 74"/>
                  <a:gd name="T68" fmla="*/ 0 w 183"/>
                  <a:gd name="T69" fmla="*/ 0 h 74"/>
                  <a:gd name="T70" fmla="*/ 0 w 183"/>
                  <a:gd name="T71" fmla="*/ 0 h 74"/>
                  <a:gd name="T72" fmla="*/ 0 w 183"/>
                  <a:gd name="T73" fmla="*/ 0 h 74"/>
                  <a:gd name="T74" fmla="*/ 0 w 183"/>
                  <a:gd name="T75" fmla="*/ 0 h 74"/>
                  <a:gd name="T76" fmla="*/ 0 w 183"/>
                  <a:gd name="T77" fmla="*/ 0 h 74"/>
                  <a:gd name="T78" fmla="*/ 0 w 183"/>
                  <a:gd name="T79" fmla="*/ 0 h 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3"/>
                  <a:gd name="T121" fmla="*/ 0 h 74"/>
                  <a:gd name="T122" fmla="*/ 183 w 183"/>
                  <a:gd name="T123" fmla="*/ 74 h 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3" h="74">
                    <a:moveTo>
                      <a:pt x="182" y="0"/>
                    </a:moveTo>
                    <a:lnTo>
                      <a:pt x="180" y="0"/>
                    </a:lnTo>
                    <a:lnTo>
                      <a:pt x="169" y="1"/>
                    </a:lnTo>
                    <a:lnTo>
                      <a:pt x="157" y="1"/>
                    </a:lnTo>
                    <a:lnTo>
                      <a:pt x="145" y="3"/>
                    </a:lnTo>
                    <a:lnTo>
                      <a:pt x="133" y="4"/>
                    </a:lnTo>
                    <a:lnTo>
                      <a:pt x="121" y="5"/>
                    </a:lnTo>
                    <a:lnTo>
                      <a:pt x="108" y="8"/>
                    </a:lnTo>
                    <a:lnTo>
                      <a:pt x="95" y="9"/>
                    </a:lnTo>
                    <a:lnTo>
                      <a:pt x="84" y="12"/>
                    </a:lnTo>
                    <a:lnTo>
                      <a:pt x="72" y="15"/>
                    </a:lnTo>
                    <a:lnTo>
                      <a:pt x="60" y="19"/>
                    </a:lnTo>
                    <a:lnTo>
                      <a:pt x="49" y="23"/>
                    </a:lnTo>
                    <a:lnTo>
                      <a:pt x="38" y="28"/>
                    </a:lnTo>
                    <a:lnTo>
                      <a:pt x="27" y="34"/>
                    </a:lnTo>
                    <a:lnTo>
                      <a:pt x="18" y="41"/>
                    </a:lnTo>
                    <a:lnTo>
                      <a:pt x="8" y="47"/>
                    </a:lnTo>
                    <a:lnTo>
                      <a:pt x="0" y="57"/>
                    </a:lnTo>
                    <a:lnTo>
                      <a:pt x="19" y="74"/>
                    </a:lnTo>
                    <a:lnTo>
                      <a:pt x="26" y="68"/>
                    </a:lnTo>
                    <a:lnTo>
                      <a:pt x="32" y="62"/>
                    </a:lnTo>
                    <a:lnTo>
                      <a:pt x="42" y="57"/>
                    </a:lnTo>
                    <a:lnTo>
                      <a:pt x="50" y="51"/>
                    </a:lnTo>
                    <a:lnTo>
                      <a:pt x="58" y="47"/>
                    </a:lnTo>
                    <a:lnTo>
                      <a:pt x="69" y="43"/>
                    </a:lnTo>
                    <a:lnTo>
                      <a:pt x="79" y="41"/>
                    </a:lnTo>
                    <a:lnTo>
                      <a:pt x="89" y="38"/>
                    </a:lnTo>
                    <a:lnTo>
                      <a:pt x="100" y="35"/>
                    </a:lnTo>
                    <a:lnTo>
                      <a:pt x="112" y="32"/>
                    </a:lnTo>
                    <a:lnTo>
                      <a:pt x="123" y="31"/>
                    </a:lnTo>
                    <a:lnTo>
                      <a:pt x="136" y="30"/>
                    </a:lnTo>
                    <a:lnTo>
                      <a:pt x="148" y="30"/>
                    </a:lnTo>
                    <a:lnTo>
                      <a:pt x="159" y="27"/>
                    </a:lnTo>
                    <a:lnTo>
                      <a:pt x="171" y="27"/>
                    </a:lnTo>
                    <a:lnTo>
                      <a:pt x="183" y="26"/>
                    </a:lnTo>
                    <a:lnTo>
                      <a:pt x="182" y="26"/>
                    </a:lnTo>
                    <a:lnTo>
                      <a:pt x="182" y="0"/>
                    </a:lnTo>
                    <a:lnTo>
                      <a:pt x="180" y="0"/>
                    </a:lnTo>
                    <a:lnTo>
                      <a:pt x="182"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72" name="Freeform 687"/>
              <p:cNvSpPr>
                <a:spLocks/>
              </p:cNvSpPr>
              <p:nvPr/>
            </p:nvSpPr>
            <p:spPr bwMode="auto">
              <a:xfrm>
                <a:off x="4394" y="2048"/>
                <a:ext cx="70" cy="84"/>
              </a:xfrm>
              <a:custGeom>
                <a:avLst/>
                <a:gdLst>
                  <a:gd name="T0" fmla="*/ 0 w 210"/>
                  <a:gd name="T1" fmla="*/ 0 h 254"/>
                  <a:gd name="T2" fmla="*/ 0 w 210"/>
                  <a:gd name="T3" fmla="*/ 0 h 254"/>
                  <a:gd name="T4" fmla="*/ 0 w 210"/>
                  <a:gd name="T5" fmla="*/ 0 h 254"/>
                  <a:gd name="T6" fmla="*/ 0 w 210"/>
                  <a:gd name="T7" fmla="*/ 0 h 254"/>
                  <a:gd name="T8" fmla="*/ 0 w 210"/>
                  <a:gd name="T9" fmla="*/ 0 h 254"/>
                  <a:gd name="T10" fmla="*/ 0 w 210"/>
                  <a:gd name="T11" fmla="*/ 0 h 254"/>
                  <a:gd name="T12" fmla="*/ 0 w 210"/>
                  <a:gd name="T13" fmla="*/ 0 h 254"/>
                  <a:gd name="T14" fmla="*/ 0 w 210"/>
                  <a:gd name="T15" fmla="*/ 0 h 254"/>
                  <a:gd name="T16" fmla="*/ 0 w 210"/>
                  <a:gd name="T17" fmla="*/ 0 h 254"/>
                  <a:gd name="T18" fmla="*/ 0 w 210"/>
                  <a:gd name="T19" fmla="*/ 0 h 254"/>
                  <a:gd name="T20" fmla="*/ 0 w 210"/>
                  <a:gd name="T21" fmla="*/ 0 h 254"/>
                  <a:gd name="T22" fmla="*/ 0 w 210"/>
                  <a:gd name="T23" fmla="*/ 0 h 254"/>
                  <a:gd name="T24" fmla="*/ 0 w 210"/>
                  <a:gd name="T25" fmla="*/ 0 h 254"/>
                  <a:gd name="T26" fmla="*/ 0 w 210"/>
                  <a:gd name="T27" fmla="*/ 0 h 254"/>
                  <a:gd name="T28" fmla="*/ 0 w 210"/>
                  <a:gd name="T29" fmla="*/ 0 h 254"/>
                  <a:gd name="T30" fmla="*/ 0 w 210"/>
                  <a:gd name="T31" fmla="*/ 0 h 254"/>
                  <a:gd name="T32" fmla="*/ 0 w 210"/>
                  <a:gd name="T33" fmla="*/ 0 h 254"/>
                  <a:gd name="T34" fmla="*/ 0 w 210"/>
                  <a:gd name="T35" fmla="*/ 0 h 254"/>
                  <a:gd name="T36" fmla="*/ 0 w 210"/>
                  <a:gd name="T37" fmla="*/ 0 h 254"/>
                  <a:gd name="T38" fmla="*/ 0 w 210"/>
                  <a:gd name="T39" fmla="*/ 0 h 254"/>
                  <a:gd name="T40" fmla="*/ 0 w 210"/>
                  <a:gd name="T41" fmla="*/ 0 h 254"/>
                  <a:gd name="T42" fmla="*/ 0 w 210"/>
                  <a:gd name="T43" fmla="*/ 0 h 254"/>
                  <a:gd name="T44" fmla="*/ 0 w 210"/>
                  <a:gd name="T45" fmla="*/ 0 h 254"/>
                  <a:gd name="T46" fmla="*/ 0 w 210"/>
                  <a:gd name="T47" fmla="*/ 0 h 254"/>
                  <a:gd name="T48" fmla="*/ 0 w 210"/>
                  <a:gd name="T49" fmla="*/ 0 h 254"/>
                  <a:gd name="T50" fmla="*/ 0 w 210"/>
                  <a:gd name="T51" fmla="*/ 0 h 254"/>
                  <a:gd name="T52" fmla="*/ 0 w 210"/>
                  <a:gd name="T53" fmla="*/ 0 h 254"/>
                  <a:gd name="T54" fmla="*/ 0 w 210"/>
                  <a:gd name="T55" fmla="*/ 0 h 254"/>
                  <a:gd name="T56" fmla="*/ 0 w 210"/>
                  <a:gd name="T57" fmla="*/ 0 h 254"/>
                  <a:gd name="T58" fmla="*/ 0 w 210"/>
                  <a:gd name="T59" fmla="*/ 0 h 254"/>
                  <a:gd name="T60" fmla="*/ 0 w 210"/>
                  <a:gd name="T61" fmla="*/ 0 h 254"/>
                  <a:gd name="T62" fmla="*/ 0 w 210"/>
                  <a:gd name="T63" fmla="*/ 0 h 254"/>
                  <a:gd name="T64" fmla="*/ 0 w 210"/>
                  <a:gd name="T65" fmla="*/ 0 h 254"/>
                  <a:gd name="T66" fmla="*/ 0 w 210"/>
                  <a:gd name="T67" fmla="*/ 0 h 254"/>
                  <a:gd name="T68" fmla="*/ 0 w 210"/>
                  <a:gd name="T69" fmla="*/ 0 h 254"/>
                  <a:gd name="T70" fmla="*/ 0 w 210"/>
                  <a:gd name="T71" fmla="*/ 0 h 254"/>
                  <a:gd name="T72" fmla="*/ 0 w 210"/>
                  <a:gd name="T73" fmla="*/ 0 h 254"/>
                  <a:gd name="T74" fmla="*/ 0 w 210"/>
                  <a:gd name="T75" fmla="*/ 0 h 254"/>
                  <a:gd name="T76" fmla="*/ 0 w 210"/>
                  <a:gd name="T77" fmla="*/ 0 h 254"/>
                  <a:gd name="T78" fmla="*/ 0 w 210"/>
                  <a:gd name="T79" fmla="*/ 0 h 254"/>
                  <a:gd name="T80" fmla="*/ 0 w 210"/>
                  <a:gd name="T81" fmla="*/ 0 h 254"/>
                  <a:gd name="T82" fmla="*/ 0 w 210"/>
                  <a:gd name="T83" fmla="*/ 0 h 254"/>
                  <a:gd name="T84" fmla="*/ 0 w 210"/>
                  <a:gd name="T85" fmla="*/ 0 h 254"/>
                  <a:gd name="T86" fmla="*/ 0 w 210"/>
                  <a:gd name="T87" fmla="*/ 0 h 254"/>
                  <a:gd name="T88" fmla="*/ 0 w 210"/>
                  <a:gd name="T89" fmla="*/ 0 h 2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0"/>
                  <a:gd name="T136" fmla="*/ 0 h 254"/>
                  <a:gd name="T137" fmla="*/ 210 w 210"/>
                  <a:gd name="T138" fmla="*/ 254 h 25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0" h="254">
                    <a:moveTo>
                      <a:pt x="135" y="0"/>
                    </a:moveTo>
                    <a:lnTo>
                      <a:pt x="145" y="0"/>
                    </a:lnTo>
                    <a:lnTo>
                      <a:pt x="153" y="1"/>
                    </a:lnTo>
                    <a:lnTo>
                      <a:pt x="161" y="1"/>
                    </a:lnTo>
                    <a:lnTo>
                      <a:pt x="169" y="4"/>
                    </a:lnTo>
                    <a:lnTo>
                      <a:pt x="177" y="5"/>
                    </a:lnTo>
                    <a:lnTo>
                      <a:pt x="184" y="9"/>
                    </a:lnTo>
                    <a:lnTo>
                      <a:pt x="191" y="13"/>
                    </a:lnTo>
                    <a:lnTo>
                      <a:pt x="196" y="17"/>
                    </a:lnTo>
                    <a:lnTo>
                      <a:pt x="200" y="21"/>
                    </a:lnTo>
                    <a:lnTo>
                      <a:pt x="203" y="27"/>
                    </a:lnTo>
                    <a:lnTo>
                      <a:pt x="204" y="31"/>
                    </a:lnTo>
                    <a:lnTo>
                      <a:pt x="207" y="36"/>
                    </a:lnTo>
                    <a:lnTo>
                      <a:pt x="208" y="40"/>
                    </a:lnTo>
                    <a:lnTo>
                      <a:pt x="208" y="46"/>
                    </a:lnTo>
                    <a:lnTo>
                      <a:pt x="210" y="51"/>
                    </a:lnTo>
                    <a:lnTo>
                      <a:pt x="210" y="55"/>
                    </a:lnTo>
                    <a:lnTo>
                      <a:pt x="210" y="61"/>
                    </a:lnTo>
                    <a:lnTo>
                      <a:pt x="208" y="66"/>
                    </a:lnTo>
                    <a:lnTo>
                      <a:pt x="207" y="72"/>
                    </a:lnTo>
                    <a:lnTo>
                      <a:pt x="207" y="76"/>
                    </a:lnTo>
                    <a:lnTo>
                      <a:pt x="204" y="81"/>
                    </a:lnTo>
                    <a:lnTo>
                      <a:pt x="203" y="86"/>
                    </a:lnTo>
                    <a:lnTo>
                      <a:pt x="200" y="91"/>
                    </a:lnTo>
                    <a:lnTo>
                      <a:pt x="199" y="96"/>
                    </a:lnTo>
                    <a:lnTo>
                      <a:pt x="196" y="99"/>
                    </a:lnTo>
                    <a:lnTo>
                      <a:pt x="194" y="101"/>
                    </a:lnTo>
                    <a:lnTo>
                      <a:pt x="191" y="103"/>
                    </a:lnTo>
                    <a:lnTo>
                      <a:pt x="188" y="105"/>
                    </a:lnTo>
                    <a:lnTo>
                      <a:pt x="184" y="108"/>
                    </a:lnTo>
                    <a:lnTo>
                      <a:pt x="181" y="109"/>
                    </a:lnTo>
                    <a:lnTo>
                      <a:pt x="177" y="111"/>
                    </a:lnTo>
                    <a:lnTo>
                      <a:pt x="175" y="112"/>
                    </a:lnTo>
                    <a:lnTo>
                      <a:pt x="160" y="108"/>
                    </a:lnTo>
                    <a:lnTo>
                      <a:pt x="157" y="108"/>
                    </a:lnTo>
                    <a:lnTo>
                      <a:pt x="154" y="109"/>
                    </a:lnTo>
                    <a:lnTo>
                      <a:pt x="152" y="112"/>
                    </a:lnTo>
                    <a:lnTo>
                      <a:pt x="150" y="114"/>
                    </a:lnTo>
                    <a:lnTo>
                      <a:pt x="150" y="115"/>
                    </a:lnTo>
                    <a:lnTo>
                      <a:pt x="149" y="116"/>
                    </a:lnTo>
                    <a:lnTo>
                      <a:pt x="160" y="130"/>
                    </a:lnTo>
                    <a:lnTo>
                      <a:pt x="168" y="132"/>
                    </a:lnTo>
                    <a:lnTo>
                      <a:pt x="173" y="137"/>
                    </a:lnTo>
                    <a:lnTo>
                      <a:pt x="177" y="139"/>
                    </a:lnTo>
                    <a:lnTo>
                      <a:pt x="180" y="143"/>
                    </a:lnTo>
                    <a:lnTo>
                      <a:pt x="184" y="149"/>
                    </a:lnTo>
                    <a:lnTo>
                      <a:pt x="185" y="153"/>
                    </a:lnTo>
                    <a:lnTo>
                      <a:pt x="188" y="158"/>
                    </a:lnTo>
                    <a:lnTo>
                      <a:pt x="189" y="164"/>
                    </a:lnTo>
                    <a:lnTo>
                      <a:pt x="191" y="169"/>
                    </a:lnTo>
                    <a:lnTo>
                      <a:pt x="191" y="174"/>
                    </a:lnTo>
                    <a:lnTo>
                      <a:pt x="192" y="180"/>
                    </a:lnTo>
                    <a:lnTo>
                      <a:pt x="192" y="185"/>
                    </a:lnTo>
                    <a:lnTo>
                      <a:pt x="191" y="191"/>
                    </a:lnTo>
                    <a:lnTo>
                      <a:pt x="191" y="196"/>
                    </a:lnTo>
                    <a:lnTo>
                      <a:pt x="189" y="202"/>
                    </a:lnTo>
                    <a:lnTo>
                      <a:pt x="188" y="207"/>
                    </a:lnTo>
                    <a:lnTo>
                      <a:pt x="187" y="212"/>
                    </a:lnTo>
                    <a:lnTo>
                      <a:pt x="183" y="219"/>
                    </a:lnTo>
                    <a:lnTo>
                      <a:pt x="179" y="226"/>
                    </a:lnTo>
                    <a:lnTo>
                      <a:pt x="173" y="233"/>
                    </a:lnTo>
                    <a:lnTo>
                      <a:pt x="168" y="238"/>
                    </a:lnTo>
                    <a:lnTo>
                      <a:pt x="161" y="242"/>
                    </a:lnTo>
                    <a:lnTo>
                      <a:pt x="153" y="246"/>
                    </a:lnTo>
                    <a:lnTo>
                      <a:pt x="145" y="250"/>
                    </a:lnTo>
                    <a:lnTo>
                      <a:pt x="135" y="252"/>
                    </a:lnTo>
                    <a:lnTo>
                      <a:pt x="128" y="253"/>
                    </a:lnTo>
                    <a:lnTo>
                      <a:pt x="120" y="253"/>
                    </a:lnTo>
                    <a:lnTo>
                      <a:pt x="114" y="253"/>
                    </a:lnTo>
                    <a:lnTo>
                      <a:pt x="105" y="254"/>
                    </a:lnTo>
                    <a:lnTo>
                      <a:pt x="99" y="254"/>
                    </a:lnTo>
                    <a:lnTo>
                      <a:pt x="90" y="253"/>
                    </a:lnTo>
                    <a:lnTo>
                      <a:pt x="82" y="253"/>
                    </a:lnTo>
                    <a:lnTo>
                      <a:pt x="76" y="253"/>
                    </a:lnTo>
                    <a:lnTo>
                      <a:pt x="67" y="252"/>
                    </a:lnTo>
                    <a:lnTo>
                      <a:pt x="61" y="250"/>
                    </a:lnTo>
                    <a:lnTo>
                      <a:pt x="54" y="249"/>
                    </a:lnTo>
                    <a:lnTo>
                      <a:pt x="47" y="248"/>
                    </a:lnTo>
                    <a:lnTo>
                      <a:pt x="42" y="245"/>
                    </a:lnTo>
                    <a:lnTo>
                      <a:pt x="36" y="242"/>
                    </a:lnTo>
                    <a:lnTo>
                      <a:pt x="31" y="239"/>
                    </a:lnTo>
                    <a:lnTo>
                      <a:pt x="25" y="235"/>
                    </a:lnTo>
                    <a:lnTo>
                      <a:pt x="17" y="227"/>
                    </a:lnTo>
                    <a:lnTo>
                      <a:pt x="10" y="221"/>
                    </a:lnTo>
                    <a:lnTo>
                      <a:pt x="6" y="211"/>
                    </a:lnTo>
                    <a:lnTo>
                      <a:pt x="2" y="202"/>
                    </a:lnTo>
                    <a:lnTo>
                      <a:pt x="0" y="191"/>
                    </a:lnTo>
                    <a:lnTo>
                      <a:pt x="0" y="181"/>
                    </a:lnTo>
                    <a:lnTo>
                      <a:pt x="1" y="172"/>
                    </a:lnTo>
                    <a:lnTo>
                      <a:pt x="5" y="162"/>
                    </a:lnTo>
                    <a:lnTo>
                      <a:pt x="9" y="154"/>
                    </a:lnTo>
                    <a:lnTo>
                      <a:pt x="15" y="147"/>
                    </a:lnTo>
                    <a:lnTo>
                      <a:pt x="21" y="139"/>
                    </a:lnTo>
                    <a:lnTo>
                      <a:pt x="28" y="134"/>
                    </a:lnTo>
                    <a:lnTo>
                      <a:pt x="36" y="127"/>
                    </a:lnTo>
                    <a:lnTo>
                      <a:pt x="44" y="123"/>
                    </a:lnTo>
                    <a:lnTo>
                      <a:pt x="55" y="118"/>
                    </a:lnTo>
                    <a:lnTo>
                      <a:pt x="66" y="115"/>
                    </a:lnTo>
                    <a:lnTo>
                      <a:pt x="69" y="115"/>
                    </a:lnTo>
                    <a:lnTo>
                      <a:pt x="72" y="115"/>
                    </a:lnTo>
                    <a:lnTo>
                      <a:pt x="74" y="115"/>
                    </a:lnTo>
                    <a:lnTo>
                      <a:pt x="77" y="115"/>
                    </a:lnTo>
                    <a:lnTo>
                      <a:pt x="80" y="115"/>
                    </a:lnTo>
                    <a:lnTo>
                      <a:pt x="82" y="115"/>
                    </a:lnTo>
                    <a:lnTo>
                      <a:pt x="84" y="115"/>
                    </a:lnTo>
                    <a:lnTo>
                      <a:pt x="86" y="114"/>
                    </a:lnTo>
                    <a:lnTo>
                      <a:pt x="88" y="114"/>
                    </a:lnTo>
                    <a:lnTo>
                      <a:pt x="88" y="112"/>
                    </a:lnTo>
                    <a:lnTo>
                      <a:pt x="88" y="109"/>
                    </a:lnTo>
                    <a:lnTo>
                      <a:pt x="88" y="108"/>
                    </a:lnTo>
                    <a:lnTo>
                      <a:pt x="81" y="100"/>
                    </a:lnTo>
                    <a:lnTo>
                      <a:pt x="74" y="92"/>
                    </a:lnTo>
                    <a:lnTo>
                      <a:pt x="67" y="84"/>
                    </a:lnTo>
                    <a:lnTo>
                      <a:pt x="63" y="74"/>
                    </a:lnTo>
                    <a:lnTo>
                      <a:pt x="61" y="63"/>
                    </a:lnTo>
                    <a:lnTo>
                      <a:pt x="59" y="54"/>
                    </a:lnTo>
                    <a:lnTo>
                      <a:pt x="61" y="44"/>
                    </a:lnTo>
                    <a:lnTo>
                      <a:pt x="62" y="35"/>
                    </a:lnTo>
                    <a:lnTo>
                      <a:pt x="66" y="28"/>
                    </a:lnTo>
                    <a:lnTo>
                      <a:pt x="72" y="23"/>
                    </a:lnTo>
                    <a:lnTo>
                      <a:pt x="77" y="19"/>
                    </a:lnTo>
                    <a:lnTo>
                      <a:pt x="84" y="15"/>
                    </a:lnTo>
                    <a:lnTo>
                      <a:pt x="90" y="11"/>
                    </a:lnTo>
                    <a:lnTo>
                      <a:pt x="99" y="8"/>
                    </a:lnTo>
                    <a:lnTo>
                      <a:pt x="107" y="5"/>
                    </a:lnTo>
                    <a:lnTo>
                      <a:pt x="115" y="2"/>
                    </a:lnTo>
                    <a:lnTo>
                      <a:pt x="118" y="2"/>
                    </a:lnTo>
                    <a:lnTo>
                      <a:pt x="120" y="2"/>
                    </a:lnTo>
                    <a:lnTo>
                      <a:pt x="123" y="2"/>
                    </a:lnTo>
                    <a:lnTo>
                      <a:pt x="126" y="2"/>
                    </a:lnTo>
                    <a:lnTo>
                      <a:pt x="128" y="1"/>
                    </a:lnTo>
                    <a:lnTo>
                      <a:pt x="131" y="1"/>
                    </a:lnTo>
                    <a:lnTo>
                      <a:pt x="133" y="1"/>
                    </a:lnTo>
                    <a:lnTo>
                      <a:pt x="13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73" name="Freeform 688"/>
              <p:cNvSpPr>
                <a:spLocks/>
              </p:cNvSpPr>
              <p:nvPr/>
            </p:nvSpPr>
            <p:spPr bwMode="auto">
              <a:xfrm>
                <a:off x="4439" y="2044"/>
                <a:ext cx="24" cy="13"/>
              </a:xfrm>
              <a:custGeom>
                <a:avLst/>
                <a:gdLst>
                  <a:gd name="T0" fmla="*/ 0 w 72"/>
                  <a:gd name="T1" fmla="*/ 0 h 39"/>
                  <a:gd name="T2" fmla="*/ 0 w 72"/>
                  <a:gd name="T3" fmla="*/ 0 h 39"/>
                  <a:gd name="T4" fmla="*/ 0 w 72"/>
                  <a:gd name="T5" fmla="*/ 0 h 39"/>
                  <a:gd name="T6" fmla="*/ 0 w 72"/>
                  <a:gd name="T7" fmla="*/ 0 h 39"/>
                  <a:gd name="T8" fmla="*/ 0 w 72"/>
                  <a:gd name="T9" fmla="*/ 0 h 39"/>
                  <a:gd name="T10" fmla="*/ 0 w 72"/>
                  <a:gd name="T11" fmla="*/ 0 h 39"/>
                  <a:gd name="T12" fmla="*/ 0 w 72"/>
                  <a:gd name="T13" fmla="*/ 0 h 39"/>
                  <a:gd name="T14" fmla="*/ 0 w 72"/>
                  <a:gd name="T15" fmla="*/ 0 h 39"/>
                  <a:gd name="T16" fmla="*/ 0 w 72"/>
                  <a:gd name="T17" fmla="*/ 0 h 39"/>
                  <a:gd name="T18" fmla="*/ 0 w 72"/>
                  <a:gd name="T19" fmla="*/ 0 h 39"/>
                  <a:gd name="T20" fmla="*/ 0 w 72"/>
                  <a:gd name="T21" fmla="*/ 0 h 39"/>
                  <a:gd name="T22" fmla="*/ 0 w 72"/>
                  <a:gd name="T23" fmla="*/ 0 h 39"/>
                  <a:gd name="T24" fmla="*/ 0 w 72"/>
                  <a:gd name="T25" fmla="*/ 0 h 39"/>
                  <a:gd name="T26" fmla="*/ 0 w 72"/>
                  <a:gd name="T27" fmla="*/ 0 h 39"/>
                  <a:gd name="T28" fmla="*/ 0 w 72"/>
                  <a:gd name="T29" fmla="*/ 0 h 39"/>
                  <a:gd name="T30" fmla="*/ 0 w 72"/>
                  <a:gd name="T31" fmla="*/ 0 h 39"/>
                  <a:gd name="T32" fmla="*/ 0 w 72"/>
                  <a:gd name="T33" fmla="*/ 0 h 39"/>
                  <a:gd name="T34" fmla="*/ 0 w 72"/>
                  <a:gd name="T35" fmla="*/ 0 h 39"/>
                  <a:gd name="T36" fmla="*/ 0 w 72"/>
                  <a:gd name="T37" fmla="*/ 0 h 39"/>
                  <a:gd name="T38" fmla="*/ 0 w 72"/>
                  <a:gd name="T39" fmla="*/ 0 h 39"/>
                  <a:gd name="T40" fmla="*/ 0 w 72"/>
                  <a:gd name="T41" fmla="*/ 0 h 39"/>
                  <a:gd name="T42" fmla="*/ 0 w 72"/>
                  <a:gd name="T43" fmla="*/ 0 h 39"/>
                  <a:gd name="T44" fmla="*/ 0 w 72"/>
                  <a:gd name="T45" fmla="*/ 0 h 39"/>
                  <a:gd name="T46" fmla="*/ 0 w 72"/>
                  <a:gd name="T47" fmla="*/ 0 h 3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39"/>
                  <a:gd name="T74" fmla="*/ 72 w 72"/>
                  <a:gd name="T75" fmla="*/ 39 h 3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39">
                    <a:moveTo>
                      <a:pt x="72" y="21"/>
                    </a:moveTo>
                    <a:lnTo>
                      <a:pt x="71" y="20"/>
                    </a:lnTo>
                    <a:lnTo>
                      <a:pt x="63" y="14"/>
                    </a:lnTo>
                    <a:lnTo>
                      <a:pt x="56" y="9"/>
                    </a:lnTo>
                    <a:lnTo>
                      <a:pt x="48" y="5"/>
                    </a:lnTo>
                    <a:lnTo>
                      <a:pt x="38" y="2"/>
                    </a:lnTo>
                    <a:lnTo>
                      <a:pt x="29" y="1"/>
                    </a:lnTo>
                    <a:lnTo>
                      <a:pt x="19" y="0"/>
                    </a:lnTo>
                    <a:lnTo>
                      <a:pt x="10" y="0"/>
                    </a:lnTo>
                    <a:lnTo>
                      <a:pt x="0" y="0"/>
                    </a:lnTo>
                    <a:lnTo>
                      <a:pt x="0" y="25"/>
                    </a:lnTo>
                    <a:lnTo>
                      <a:pt x="8" y="25"/>
                    </a:lnTo>
                    <a:lnTo>
                      <a:pt x="17" y="25"/>
                    </a:lnTo>
                    <a:lnTo>
                      <a:pt x="25" y="27"/>
                    </a:lnTo>
                    <a:lnTo>
                      <a:pt x="31" y="28"/>
                    </a:lnTo>
                    <a:lnTo>
                      <a:pt x="38" y="29"/>
                    </a:lnTo>
                    <a:lnTo>
                      <a:pt x="44" y="33"/>
                    </a:lnTo>
                    <a:lnTo>
                      <a:pt x="49" y="36"/>
                    </a:lnTo>
                    <a:lnTo>
                      <a:pt x="53" y="39"/>
                    </a:lnTo>
                    <a:lnTo>
                      <a:pt x="52" y="38"/>
                    </a:lnTo>
                    <a:lnTo>
                      <a:pt x="72" y="21"/>
                    </a:lnTo>
                    <a:lnTo>
                      <a:pt x="72" y="20"/>
                    </a:lnTo>
                    <a:lnTo>
                      <a:pt x="71" y="20"/>
                    </a:lnTo>
                    <a:lnTo>
                      <a:pt x="72" y="2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74" name="Freeform 689"/>
              <p:cNvSpPr>
                <a:spLocks/>
              </p:cNvSpPr>
              <p:nvPr/>
            </p:nvSpPr>
            <p:spPr bwMode="auto">
              <a:xfrm>
                <a:off x="4457" y="2051"/>
                <a:ext cx="11" cy="31"/>
              </a:xfrm>
              <a:custGeom>
                <a:avLst/>
                <a:gdLst>
                  <a:gd name="T0" fmla="*/ 0 w 35"/>
                  <a:gd name="T1" fmla="*/ 0 h 94"/>
                  <a:gd name="T2" fmla="*/ 0 w 35"/>
                  <a:gd name="T3" fmla="*/ 0 h 94"/>
                  <a:gd name="T4" fmla="*/ 0 w 35"/>
                  <a:gd name="T5" fmla="*/ 0 h 94"/>
                  <a:gd name="T6" fmla="*/ 0 w 35"/>
                  <a:gd name="T7" fmla="*/ 0 h 94"/>
                  <a:gd name="T8" fmla="*/ 0 w 35"/>
                  <a:gd name="T9" fmla="*/ 0 h 94"/>
                  <a:gd name="T10" fmla="*/ 0 w 35"/>
                  <a:gd name="T11" fmla="*/ 0 h 94"/>
                  <a:gd name="T12" fmla="*/ 0 w 35"/>
                  <a:gd name="T13" fmla="*/ 0 h 94"/>
                  <a:gd name="T14" fmla="*/ 0 w 35"/>
                  <a:gd name="T15" fmla="*/ 0 h 94"/>
                  <a:gd name="T16" fmla="*/ 0 w 35"/>
                  <a:gd name="T17" fmla="*/ 0 h 94"/>
                  <a:gd name="T18" fmla="*/ 0 w 35"/>
                  <a:gd name="T19" fmla="*/ 0 h 94"/>
                  <a:gd name="T20" fmla="*/ 0 w 35"/>
                  <a:gd name="T21" fmla="*/ 0 h 94"/>
                  <a:gd name="T22" fmla="*/ 0 w 35"/>
                  <a:gd name="T23" fmla="*/ 0 h 94"/>
                  <a:gd name="T24" fmla="*/ 0 w 35"/>
                  <a:gd name="T25" fmla="*/ 0 h 94"/>
                  <a:gd name="T26" fmla="*/ 0 w 35"/>
                  <a:gd name="T27" fmla="*/ 0 h 94"/>
                  <a:gd name="T28" fmla="*/ 0 w 35"/>
                  <a:gd name="T29" fmla="*/ 0 h 94"/>
                  <a:gd name="T30" fmla="*/ 0 w 35"/>
                  <a:gd name="T31" fmla="*/ 0 h 94"/>
                  <a:gd name="T32" fmla="*/ 0 w 35"/>
                  <a:gd name="T33" fmla="*/ 0 h 94"/>
                  <a:gd name="T34" fmla="*/ 0 w 35"/>
                  <a:gd name="T35" fmla="*/ 0 h 94"/>
                  <a:gd name="T36" fmla="*/ 0 w 35"/>
                  <a:gd name="T37" fmla="*/ 0 h 94"/>
                  <a:gd name="T38" fmla="*/ 0 w 35"/>
                  <a:gd name="T39" fmla="*/ 0 h 94"/>
                  <a:gd name="T40" fmla="*/ 0 w 35"/>
                  <a:gd name="T41" fmla="*/ 0 h 94"/>
                  <a:gd name="T42" fmla="*/ 0 w 35"/>
                  <a:gd name="T43" fmla="*/ 0 h 94"/>
                  <a:gd name="T44" fmla="*/ 0 w 35"/>
                  <a:gd name="T45" fmla="*/ 0 h 94"/>
                  <a:gd name="T46" fmla="*/ 0 w 35"/>
                  <a:gd name="T47" fmla="*/ 0 h 94"/>
                  <a:gd name="T48" fmla="*/ 0 w 35"/>
                  <a:gd name="T49" fmla="*/ 0 h 94"/>
                  <a:gd name="T50" fmla="*/ 0 w 35"/>
                  <a:gd name="T51" fmla="*/ 0 h 94"/>
                  <a:gd name="T52" fmla="*/ 0 w 35"/>
                  <a:gd name="T53" fmla="*/ 0 h 94"/>
                  <a:gd name="T54" fmla="*/ 0 w 35"/>
                  <a:gd name="T55" fmla="*/ 0 h 94"/>
                  <a:gd name="T56" fmla="*/ 0 w 35"/>
                  <a:gd name="T57" fmla="*/ 0 h 94"/>
                  <a:gd name="T58" fmla="*/ 0 w 35"/>
                  <a:gd name="T59" fmla="*/ 0 h 94"/>
                  <a:gd name="T60" fmla="*/ 0 w 35"/>
                  <a:gd name="T61" fmla="*/ 0 h 94"/>
                  <a:gd name="T62" fmla="*/ 0 w 35"/>
                  <a:gd name="T63" fmla="*/ 0 h 94"/>
                  <a:gd name="T64" fmla="*/ 0 w 35"/>
                  <a:gd name="T65" fmla="*/ 0 h 94"/>
                  <a:gd name="T66" fmla="*/ 0 w 35"/>
                  <a:gd name="T67" fmla="*/ 0 h 94"/>
                  <a:gd name="T68" fmla="*/ 0 w 35"/>
                  <a:gd name="T69" fmla="*/ 0 h 94"/>
                  <a:gd name="T70" fmla="*/ 0 w 35"/>
                  <a:gd name="T71" fmla="*/ 0 h 94"/>
                  <a:gd name="T72" fmla="*/ 0 w 35"/>
                  <a:gd name="T73" fmla="*/ 0 h 94"/>
                  <a:gd name="T74" fmla="*/ 0 w 35"/>
                  <a:gd name="T75" fmla="*/ 0 h 94"/>
                  <a:gd name="T76" fmla="*/ 0 w 35"/>
                  <a:gd name="T77" fmla="*/ 0 h 94"/>
                  <a:gd name="T78" fmla="*/ 0 w 35"/>
                  <a:gd name="T79" fmla="*/ 0 h 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5"/>
                  <a:gd name="T121" fmla="*/ 0 h 94"/>
                  <a:gd name="T122" fmla="*/ 35 w 35"/>
                  <a:gd name="T123" fmla="*/ 94 h 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5" h="94">
                    <a:moveTo>
                      <a:pt x="23" y="94"/>
                    </a:moveTo>
                    <a:lnTo>
                      <a:pt x="23" y="92"/>
                    </a:lnTo>
                    <a:lnTo>
                      <a:pt x="26" y="87"/>
                    </a:lnTo>
                    <a:lnTo>
                      <a:pt x="28" y="82"/>
                    </a:lnTo>
                    <a:lnTo>
                      <a:pt x="30" y="77"/>
                    </a:lnTo>
                    <a:lnTo>
                      <a:pt x="32" y="71"/>
                    </a:lnTo>
                    <a:lnTo>
                      <a:pt x="34" y="65"/>
                    </a:lnTo>
                    <a:lnTo>
                      <a:pt x="34" y="60"/>
                    </a:lnTo>
                    <a:lnTo>
                      <a:pt x="35" y="53"/>
                    </a:lnTo>
                    <a:lnTo>
                      <a:pt x="35" y="46"/>
                    </a:lnTo>
                    <a:lnTo>
                      <a:pt x="35" y="42"/>
                    </a:lnTo>
                    <a:lnTo>
                      <a:pt x="35" y="35"/>
                    </a:lnTo>
                    <a:lnTo>
                      <a:pt x="34" y="29"/>
                    </a:lnTo>
                    <a:lnTo>
                      <a:pt x="32" y="23"/>
                    </a:lnTo>
                    <a:lnTo>
                      <a:pt x="30" y="18"/>
                    </a:lnTo>
                    <a:lnTo>
                      <a:pt x="27" y="12"/>
                    </a:lnTo>
                    <a:lnTo>
                      <a:pt x="24" y="6"/>
                    </a:lnTo>
                    <a:lnTo>
                      <a:pt x="20" y="0"/>
                    </a:lnTo>
                    <a:lnTo>
                      <a:pt x="0" y="17"/>
                    </a:lnTo>
                    <a:lnTo>
                      <a:pt x="2" y="19"/>
                    </a:lnTo>
                    <a:lnTo>
                      <a:pt x="4" y="23"/>
                    </a:lnTo>
                    <a:lnTo>
                      <a:pt x="5" y="27"/>
                    </a:lnTo>
                    <a:lnTo>
                      <a:pt x="8" y="31"/>
                    </a:lnTo>
                    <a:lnTo>
                      <a:pt x="8" y="34"/>
                    </a:lnTo>
                    <a:lnTo>
                      <a:pt x="9" y="40"/>
                    </a:lnTo>
                    <a:lnTo>
                      <a:pt x="9" y="42"/>
                    </a:lnTo>
                    <a:lnTo>
                      <a:pt x="9" y="46"/>
                    </a:lnTo>
                    <a:lnTo>
                      <a:pt x="9" y="50"/>
                    </a:lnTo>
                    <a:lnTo>
                      <a:pt x="9" y="54"/>
                    </a:lnTo>
                    <a:lnTo>
                      <a:pt x="8" y="60"/>
                    </a:lnTo>
                    <a:lnTo>
                      <a:pt x="7" y="64"/>
                    </a:lnTo>
                    <a:lnTo>
                      <a:pt x="5" y="68"/>
                    </a:lnTo>
                    <a:lnTo>
                      <a:pt x="4" y="72"/>
                    </a:lnTo>
                    <a:lnTo>
                      <a:pt x="2" y="76"/>
                    </a:lnTo>
                    <a:lnTo>
                      <a:pt x="0" y="80"/>
                    </a:lnTo>
                    <a:lnTo>
                      <a:pt x="1" y="79"/>
                    </a:lnTo>
                    <a:lnTo>
                      <a:pt x="23" y="94"/>
                    </a:lnTo>
                    <a:lnTo>
                      <a:pt x="23" y="92"/>
                    </a:lnTo>
                    <a:lnTo>
                      <a:pt x="23" y="9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75" name="Freeform 690"/>
              <p:cNvSpPr>
                <a:spLocks/>
              </p:cNvSpPr>
              <p:nvPr/>
            </p:nvSpPr>
            <p:spPr bwMode="auto">
              <a:xfrm>
                <a:off x="4451" y="2077"/>
                <a:ext cx="13" cy="13"/>
              </a:xfrm>
              <a:custGeom>
                <a:avLst/>
                <a:gdLst>
                  <a:gd name="T0" fmla="*/ 0 w 40"/>
                  <a:gd name="T1" fmla="*/ 0 h 38"/>
                  <a:gd name="T2" fmla="*/ 0 w 40"/>
                  <a:gd name="T3" fmla="*/ 0 h 38"/>
                  <a:gd name="T4" fmla="*/ 0 w 40"/>
                  <a:gd name="T5" fmla="*/ 0 h 38"/>
                  <a:gd name="T6" fmla="*/ 0 w 40"/>
                  <a:gd name="T7" fmla="*/ 0 h 38"/>
                  <a:gd name="T8" fmla="*/ 0 w 40"/>
                  <a:gd name="T9" fmla="*/ 0 h 38"/>
                  <a:gd name="T10" fmla="*/ 0 w 40"/>
                  <a:gd name="T11" fmla="*/ 0 h 38"/>
                  <a:gd name="T12" fmla="*/ 0 w 40"/>
                  <a:gd name="T13" fmla="*/ 0 h 38"/>
                  <a:gd name="T14" fmla="*/ 0 w 40"/>
                  <a:gd name="T15" fmla="*/ 0 h 38"/>
                  <a:gd name="T16" fmla="*/ 0 w 40"/>
                  <a:gd name="T17" fmla="*/ 0 h 38"/>
                  <a:gd name="T18" fmla="*/ 0 w 40"/>
                  <a:gd name="T19" fmla="*/ 0 h 38"/>
                  <a:gd name="T20" fmla="*/ 0 w 40"/>
                  <a:gd name="T21" fmla="*/ 0 h 38"/>
                  <a:gd name="T22" fmla="*/ 0 w 40"/>
                  <a:gd name="T23" fmla="*/ 0 h 38"/>
                  <a:gd name="T24" fmla="*/ 0 w 40"/>
                  <a:gd name="T25" fmla="*/ 0 h 38"/>
                  <a:gd name="T26" fmla="*/ 0 w 40"/>
                  <a:gd name="T27" fmla="*/ 0 h 38"/>
                  <a:gd name="T28" fmla="*/ 0 w 40"/>
                  <a:gd name="T29" fmla="*/ 0 h 38"/>
                  <a:gd name="T30" fmla="*/ 0 w 40"/>
                  <a:gd name="T31" fmla="*/ 0 h 38"/>
                  <a:gd name="T32" fmla="*/ 0 w 40"/>
                  <a:gd name="T33" fmla="*/ 0 h 38"/>
                  <a:gd name="T34" fmla="*/ 0 w 40"/>
                  <a:gd name="T35" fmla="*/ 0 h 38"/>
                  <a:gd name="T36" fmla="*/ 0 w 40"/>
                  <a:gd name="T37" fmla="*/ 0 h 38"/>
                  <a:gd name="T38" fmla="*/ 0 w 40"/>
                  <a:gd name="T39" fmla="*/ 0 h 38"/>
                  <a:gd name="T40" fmla="*/ 0 w 40"/>
                  <a:gd name="T41" fmla="*/ 0 h 38"/>
                  <a:gd name="T42" fmla="*/ 0 w 40"/>
                  <a:gd name="T43" fmla="*/ 0 h 38"/>
                  <a:gd name="T44" fmla="*/ 0 w 40"/>
                  <a:gd name="T45" fmla="*/ 0 h 38"/>
                  <a:gd name="T46" fmla="*/ 0 w 40"/>
                  <a:gd name="T47" fmla="*/ 0 h 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0"/>
                  <a:gd name="T73" fmla="*/ 0 h 38"/>
                  <a:gd name="T74" fmla="*/ 40 w 40"/>
                  <a:gd name="T75" fmla="*/ 38 h 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0" h="38">
                    <a:moveTo>
                      <a:pt x="2" y="36"/>
                    </a:moveTo>
                    <a:lnTo>
                      <a:pt x="9" y="36"/>
                    </a:lnTo>
                    <a:lnTo>
                      <a:pt x="13" y="35"/>
                    </a:lnTo>
                    <a:lnTo>
                      <a:pt x="17" y="34"/>
                    </a:lnTo>
                    <a:lnTo>
                      <a:pt x="19" y="31"/>
                    </a:lnTo>
                    <a:lnTo>
                      <a:pt x="25" y="28"/>
                    </a:lnTo>
                    <a:lnTo>
                      <a:pt x="29" y="26"/>
                    </a:lnTo>
                    <a:lnTo>
                      <a:pt x="33" y="23"/>
                    </a:lnTo>
                    <a:lnTo>
                      <a:pt x="36" y="19"/>
                    </a:lnTo>
                    <a:lnTo>
                      <a:pt x="40" y="15"/>
                    </a:lnTo>
                    <a:lnTo>
                      <a:pt x="18" y="0"/>
                    </a:lnTo>
                    <a:lnTo>
                      <a:pt x="17" y="1"/>
                    </a:lnTo>
                    <a:lnTo>
                      <a:pt x="15" y="3"/>
                    </a:lnTo>
                    <a:lnTo>
                      <a:pt x="13" y="5"/>
                    </a:lnTo>
                    <a:lnTo>
                      <a:pt x="10" y="7"/>
                    </a:lnTo>
                    <a:lnTo>
                      <a:pt x="9" y="8"/>
                    </a:lnTo>
                    <a:lnTo>
                      <a:pt x="6" y="9"/>
                    </a:lnTo>
                    <a:lnTo>
                      <a:pt x="3" y="11"/>
                    </a:lnTo>
                    <a:lnTo>
                      <a:pt x="0" y="12"/>
                    </a:lnTo>
                    <a:lnTo>
                      <a:pt x="7" y="11"/>
                    </a:lnTo>
                    <a:lnTo>
                      <a:pt x="2" y="36"/>
                    </a:lnTo>
                    <a:lnTo>
                      <a:pt x="5" y="38"/>
                    </a:lnTo>
                    <a:lnTo>
                      <a:pt x="9" y="36"/>
                    </a:lnTo>
                    <a:lnTo>
                      <a:pt x="2" y="3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76" name="Freeform 691"/>
              <p:cNvSpPr>
                <a:spLocks/>
              </p:cNvSpPr>
              <p:nvPr/>
            </p:nvSpPr>
            <p:spPr bwMode="auto">
              <a:xfrm>
                <a:off x="4447" y="2079"/>
                <a:ext cx="6" cy="10"/>
              </a:xfrm>
              <a:custGeom>
                <a:avLst/>
                <a:gdLst>
                  <a:gd name="T0" fmla="*/ 0 w 20"/>
                  <a:gd name="T1" fmla="*/ 0 h 29"/>
                  <a:gd name="T2" fmla="*/ 0 w 20"/>
                  <a:gd name="T3" fmla="*/ 0 h 29"/>
                  <a:gd name="T4" fmla="*/ 0 w 20"/>
                  <a:gd name="T5" fmla="*/ 0 h 29"/>
                  <a:gd name="T6" fmla="*/ 0 w 20"/>
                  <a:gd name="T7" fmla="*/ 0 h 29"/>
                  <a:gd name="T8" fmla="*/ 0 w 20"/>
                  <a:gd name="T9" fmla="*/ 0 h 29"/>
                  <a:gd name="T10" fmla="*/ 0 w 20"/>
                  <a:gd name="T11" fmla="*/ 0 h 29"/>
                  <a:gd name="T12" fmla="*/ 0 w 20"/>
                  <a:gd name="T13" fmla="*/ 0 h 29"/>
                  <a:gd name="T14" fmla="*/ 0 w 20"/>
                  <a:gd name="T15" fmla="*/ 0 h 29"/>
                  <a:gd name="T16" fmla="*/ 0 w 20"/>
                  <a:gd name="T17" fmla="*/ 0 h 29"/>
                  <a:gd name="T18" fmla="*/ 0 w 20"/>
                  <a:gd name="T19" fmla="*/ 0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9"/>
                  <a:gd name="T32" fmla="*/ 20 w 20"/>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9">
                    <a:moveTo>
                      <a:pt x="1" y="27"/>
                    </a:moveTo>
                    <a:lnTo>
                      <a:pt x="0" y="25"/>
                    </a:lnTo>
                    <a:lnTo>
                      <a:pt x="15" y="29"/>
                    </a:lnTo>
                    <a:lnTo>
                      <a:pt x="20" y="4"/>
                    </a:lnTo>
                    <a:lnTo>
                      <a:pt x="7" y="1"/>
                    </a:lnTo>
                    <a:lnTo>
                      <a:pt x="4" y="0"/>
                    </a:lnTo>
                    <a:lnTo>
                      <a:pt x="7" y="1"/>
                    </a:lnTo>
                    <a:lnTo>
                      <a:pt x="5" y="0"/>
                    </a:lnTo>
                    <a:lnTo>
                      <a:pt x="4" y="0"/>
                    </a:lnTo>
                    <a:lnTo>
                      <a:pt x="1" y="27"/>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77" name="Freeform 692"/>
              <p:cNvSpPr>
                <a:spLocks/>
              </p:cNvSpPr>
              <p:nvPr/>
            </p:nvSpPr>
            <p:spPr bwMode="auto">
              <a:xfrm>
                <a:off x="4440" y="2079"/>
                <a:ext cx="8" cy="9"/>
              </a:xfrm>
              <a:custGeom>
                <a:avLst/>
                <a:gdLst>
                  <a:gd name="T0" fmla="*/ 0 w 24"/>
                  <a:gd name="T1" fmla="*/ 0 h 27"/>
                  <a:gd name="T2" fmla="*/ 0 w 24"/>
                  <a:gd name="T3" fmla="*/ 0 h 27"/>
                  <a:gd name="T4" fmla="*/ 0 w 24"/>
                  <a:gd name="T5" fmla="*/ 0 h 27"/>
                  <a:gd name="T6" fmla="*/ 0 w 24"/>
                  <a:gd name="T7" fmla="*/ 0 h 27"/>
                  <a:gd name="T8" fmla="*/ 0 w 24"/>
                  <a:gd name="T9" fmla="*/ 0 h 27"/>
                  <a:gd name="T10" fmla="*/ 0 w 24"/>
                  <a:gd name="T11" fmla="*/ 0 h 27"/>
                  <a:gd name="T12" fmla="*/ 0 w 24"/>
                  <a:gd name="T13" fmla="*/ 0 h 27"/>
                  <a:gd name="T14" fmla="*/ 0 w 24"/>
                  <a:gd name="T15" fmla="*/ 0 h 27"/>
                  <a:gd name="T16" fmla="*/ 0 w 24"/>
                  <a:gd name="T17" fmla="*/ 0 h 27"/>
                  <a:gd name="T18" fmla="*/ 0 w 24"/>
                  <a:gd name="T19" fmla="*/ 0 h 27"/>
                  <a:gd name="T20" fmla="*/ 0 w 24"/>
                  <a:gd name="T21" fmla="*/ 0 h 27"/>
                  <a:gd name="T22" fmla="*/ 0 w 24"/>
                  <a:gd name="T23" fmla="*/ 0 h 27"/>
                  <a:gd name="T24" fmla="*/ 0 w 24"/>
                  <a:gd name="T25" fmla="*/ 0 h 27"/>
                  <a:gd name="T26" fmla="*/ 0 w 24"/>
                  <a:gd name="T27" fmla="*/ 0 h 27"/>
                  <a:gd name="T28" fmla="*/ 0 w 24"/>
                  <a:gd name="T29" fmla="*/ 0 h 27"/>
                  <a:gd name="T30" fmla="*/ 0 w 24"/>
                  <a:gd name="T31" fmla="*/ 0 h 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27"/>
                  <a:gd name="T50" fmla="*/ 24 w 24"/>
                  <a:gd name="T51" fmla="*/ 27 h 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27">
                    <a:moveTo>
                      <a:pt x="24" y="25"/>
                    </a:moveTo>
                    <a:lnTo>
                      <a:pt x="23" y="27"/>
                    </a:lnTo>
                    <a:lnTo>
                      <a:pt x="24" y="25"/>
                    </a:lnTo>
                    <a:lnTo>
                      <a:pt x="23" y="25"/>
                    </a:lnTo>
                    <a:lnTo>
                      <a:pt x="22" y="27"/>
                    </a:lnTo>
                    <a:lnTo>
                      <a:pt x="20" y="27"/>
                    </a:lnTo>
                    <a:lnTo>
                      <a:pt x="23" y="0"/>
                    </a:lnTo>
                    <a:lnTo>
                      <a:pt x="16" y="1"/>
                    </a:lnTo>
                    <a:lnTo>
                      <a:pt x="8" y="4"/>
                    </a:lnTo>
                    <a:lnTo>
                      <a:pt x="4" y="9"/>
                    </a:lnTo>
                    <a:lnTo>
                      <a:pt x="1" y="12"/>
                    </a:lnTo>
                    <a:lnTo>
                      <a:pt x="0" y="13"/>
                    </a:lnTo>
                    <a:lnTo>
                      <a:pt x="1" y="12"/>
                    </a:lnTo>
                    <a:lnTo>
                      <a:pt x="1" y="13"/>
                    </a:lnTo>
                    <a:lnTo>
                      <a:pt x="0" y="13"/>
                    </a:lnTo>
                    <a:lnTo>
                      <a:pt x="24" y="25"/>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78" name="Freeform 693"/>
              <p:cNvSpPr>
                <a:spLocks/>
              </p:cNvSpPr>
              <p:nvPr/>
            </p:nvSpPr>
            <p:spPr bwMode="auto">
              <a:xfrm>
                <a:off x="4439" y="2084"/>
                <a:ext cx="9" cy="6"/>
              </a:xfrm>
              <a:custGeom>
                <a:avLst/>
                <a:gdLst>
                  <a:gd name="T0" fmla="*/ 0 w 27"/>
                  <a:gd name="T1" fmla="*/ 0 h 18"/>
                  <a:gd name="T2" fmla="*/ 0 w 27"/>
                  <a:gd name="T3" fmla="*/ 0 h 18"/>
                  <a:gd name="T4" fmla="*/ 0 w 27"/>
                  <a:gd name="T5" fmla="*/ 0 h 18"/>
                  <a:gd name="T6" fmla="*/ 0 w 27"/>
                  <a:gd name="T7" fmla="*/ 0 h 18"/>
                  <a:gd name="T8" fmla="*/ 0 w 27"/>
                  <a:gd name="T9" fmla="*/ 0 h 18"/>
                  <a:gd name="T10" fmla="*/ 0 w 27"/>
                  <a:gd name="T11" fmla="*/ 0 h 18"/>
                  <a:gd name="T12" fmla="*/ 0 w 27"/>
                  <a:gd name="T13" fmla="*/ 0 h 18"/>
                  <a:gd name="T14" fmla="*/ 0 w 27"/>
                  <a:gd name="T15" fmla="*/ 0 h 18"/>
                  <a:gd name="T16" fmla="*/ 0 w 27"/>
                  <a:gd name="T17" fmla="*/ 0 h 18"/>
                  <a:gd name="T18" fmla="*/ 0 w 27"/>
                  <a:gd name="T19" fmla="*/ 0 h 18"/>
                  <a:gd name="T20" fmla="*/ 0 w 27"/>
                  <a:gd name="T21" fmla="*/ 0 h 18"/>
                  <a:gd name="T22" fmla="*/ 0 w 27"/>
                  <a:gd name="T23" fmla="*/ 0 h 18"/>
                  <a:gd name="T24" fmla="*/ 0 w 27"/>
                  <a:gd name="T25" fmla="*/ 0 h 18"/>
                  <a:gd name="T26" fmla="*/ 0 w 27"/>
                  <a:gd name="T27" fmla="*/ 0 h 18"/>
                  <a:gd name="T28" fmla="*/ 0 w 27"/>
                  <a:gd name="T29" fmla="*/ 0 h 18"/>
                  <a:gd name="T30" fmla="*/ 0 w 27"/>
                  <a:gd name="T31" fmla="*/ 0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7"/>
                  <a:gd name="T49" fmla="*/ 0 h 18"/>
                  <a:gd name="T50" fmla="*/ 27 w 27"/>
                  <a:gd name="T51" fmla="*/ 18 h 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7" h="18">
                    <a:moveTo>
                      <a:pt x="25" y="0"/>
                    </a:moveTo>
                    <a:lnTo>
                      <a:pt x="27" y="8"/>
                    </a:lnTo>
                    <a:lnTo>
                      <a:pt x="26" y="12"/>
                    </a:lnTo>
                    <a:lnTo>
                      <a:pt x="26" y="14"/>
                    </a:lnTo>
                    <a:lnTo>
                      <a:pt x="27" y="12"/>
                    </a:lnTo>
                    <a:lnTo>
                      <a:pt x="3" y="0"/>
                    </a:lnTo>
                    <a:lnTo>
                      <a:pt x="3" y="1"/>
                    </a:lnTo>
                    <a:lnTo>
                      <a:pt x="2" y="4"/>
                    </a:lnTo>
                    <a:lnTo>
                      <a:pt x="0" y="8"/>
                    </a:lnTo>
                    <a:lnTo>
                      <a:pt x="4" y="18"/>
                    </a:lnTo>
                    <a:lnTo>
                      <a:pt x="0" y="8"/>
                    </a:lnTo>
                    <a:lnTo>
                      <a:pt x="0" y="14"/>
                    </a:lnTo>
                    <a:lnTo>
                      <a:pt x="4" y="18"/>
                    </a:lnTo>
                    <a:lnTo>
                      <a:pt x="25"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79" name="Freeform 694"/>
              <p:cNvSpPr>
                <a:spLocks/>
              </p:cNvSpPr>
              <p:nvPr/>
            </p:nvSpPr>
            <p:spPr bwMode="auto">
              <a:xfrm>
                <a:off x="4441" y="2084"/>
                <a:ext cx="10" cy="11"/>
              </a:xfrm>
              <a:custGeom>
                <a:avLst/>
                <a:gdLst>
                  <a:gd name="T0" fmla="*/ 0 w 30"/>
                  <a:gd name="T1" fmla="*/ 0 h 34"/>
                  <a:gd name="T2" fmla="*/ 0 w 30"/>
                  <a:gd name="T3" fmla="*/ 0 h 34"/>
                  <a:gd name="T4" fmla="*/ 0 w 30"/>
                  <a:gd name="T5" fmla="*/ 0 h 34"/>
                  <a:gd name="T6" fmla="*/ 0 w 30"/>
                  <a:gd name="T7" fmla="*/ 0 h 34"/>
                  <a:gd name="T8" fmla="*/ 0 w 30"/>
                  <a:gd name="T9" fmla="*/ 0 h 34"/>
                  <a:gd name="T10" fmla="*/ 0 w 30"/>
                  <a:gd name="T11" fmla="*/ 0 h 34"/>
                  <a:gd name="T12" fmla="*/ 0 w 30"/>
                  <a:gd name="T13" fmla="*/ 0 h 34"/>
                  <a:gd name="T14" fmla="*/ 0 w 30"/>
                  <a:gd name="T15" fmla="*/ 0 h 34"/>
                  <a:gd name="T16" fmla="*/ 0 w 30"/>
                  <a:gd name="T17" fmla="*/ 0 h 34"/>
                  <a:gd name="T18" fmla="*/ 0 w 30"/>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34"/>
                  <a:gd name="T32" fmla="*/ 30 w 30"/>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34">
                    <a:moveTo>
                      <a:pt x="25" y="10"/>
                    </a:moveTo>
                    <a:lnTo>
                      <a:pt x="30" y="14"/>
                    </a:lnTo>
                    <a:lnTo>
                      <a:pt x="21" y="0"/>
                    </a:lnTo>
                    <a:lnTo>
                      <a:pt x="0" y="18"/>
                    </a:lnTo>
                    <a:lnTo>
                      <a:pt x="11" y="30"/>
                    </a:lnTo>
                    <a:lnTo>
                      <a:pt x="17" y="34"/>
                    </a:lnTo>
                    <a:lnTo>
                      <a:pt x="11" y="30"/>
                    </a:lnTo>
                    <a:lnTo>
                      <a:pt x="14" y="33"/>
                    </a:lnTo>
                    <a:lnTo>
                      <a:pt x="17" y="34"/>
                    </a:lnTo>
                    <a:lnTo>
                      <a:pt x="25" y="1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80" name="Freeform 695"/>
              <p:cNvSpPr>
                <a:spLocks/>
              </p:cNvSpPr>
              <p:nvPr/>
            </p:nvSpPr>
            <p:spPr bwMode="auto">
              <a:xfrm>
                <a:off x="4446" y="2087"/>
                <a:ext cx="7" cy="9"/>
              </a:xfrm>
              <a:custGeom>
                <a:avLst/>
                <a:gdLst>
                  <a:gd name="T0" fmla="*/ 0 w 20"/>
                  <a:gd name="T1" fmla="*/ 0 h 27"/>
                  <a:gd name="T2" fmla="*/ 0 w 20"/>
                  <a:gd name="T3" fmla="*/ 0 h 27"/>
                  <a:gd name="T4" fmla="*/ 0 w 20"/>
                  <a:gd name="T5" fmla="*/ 0 h 27"/>
                  <a:gd name="T6" fmla="*/ 0 w 20"/>
                  <a:gd name="T7" fmla="*/ 0 h 27"/>
                  <a:gd name="T8" fmla="*/ 0 w 20"/>
                  <a:gd name="T9" fmla="*/ 0 h 27"/>
                  <a:gd name="T10" fmla="*/ 0 w 20"/>
                  <a:gd name="T11" fmla="*/ 0 h 27"/>
                  <a:gd name="T12" fmla="*/ 0 w 20"/>
                  <a:gd name="T13" fmla="*/ 0 h 27"/>
                  <a:gd name="T14" fmla="*/ 0 w 20"/>
                  <a:gd name="T15" fmla="*/ 0 h 27"/>
                  <a:gd name="T16" fmla="*/ 0 w 20"/>
                  <a:gd name="T17" fmla="*/ 0 h 27"/>
                  <a:gd name="T18" fmla="*/ 0 w 20"/>
                  <a:gd name="T19" fmla="*/ 0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27"/>
                  <a:gd name="T32" fmla="*/ 20 w 20"/>
                  <a:gd name="T33" fmla="*/ 27 h 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27">
                    <a:moveTo>
                      <a:pt x="20" y="4"/>
                    </a:moveTo>
                    <a:lnTo>
                      <a:pt x="16" y="2"/>
                    </a:lnTo>
                    <a:lnTo>
                      <a:pt x="8" y="0"/>
                    </a:lnTo>
                    <a:lnTo>
                      <a:pt x="0" y="24"/>
                    </a:lnTo>
                    <a:lnTo>
                      <a:pt x="8" y="27"/>
                    </a:lnTo>
                    <a:lnTo>
                      <a:pt x="5" y="25"/>
                    </a:lnTo>
                    <a:lnTo>
                      <a:pt x="20" y="4"/>
                    </a:lnTo>
                    <a:lnTo>
                      <a:pt x="19" y="2"/>
                    </a:lnTo>
                    <a:lnTo>
                      <a:pt x="16" y="2"/>
                    </a:lnTo>
                    <a:lnTo>
                      <a:pt x="20" y="4"/>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81" name="Freeform 696"/>
              <p:cNvSpPr>
                <a:spLocks/>
              </p:cNvSpPr>
              <p:nvPr/>
            </p:nvSpPr>
            <p:spPr bwMode="auto">
              <a:xfrm>
                <a:off x="4448" y="2088"/>
                <a:ext cx="15" cy="32"/>
              </a:xfrm>
              <a:custGeom>
                <a:avLst/>
                <a:gdLst>
                  <a:gd name="T0" fmla="*/ 0 w 45"/>
                  <a:gd name="T1" fmla="*/ 0 h 96"/>
                  <a:gd name="T2" fmla="*/ 0 w 45"/>
                  <a:gd name="T3" fmla="*/ 0 h 96"/>
                  <a:gd name="T4" fmla="*/ 0 w 45"/>
                  <a:gd name="T5" fmla="*/ 0 h 96"/>
                  <a:gd name="T6" fmla="*/ 0 w 45"/>
                  <a:gd name="T7" fmla="*/ 0 h 96"/>
                  <a:gd name="T8" fmla="*/ 0 w 45"/>
                  <a:gd name="T9" fmla="*/ 0 h 96"/>
                  <a:gd name="T10" fmla="*/ 0 w 45"/>
                  <a:gd name="T11" fmla="*/ 0 h 96"/>
                  <a:gd name="T12" fmla="*/ 0 w 45"/>
                  <a:gd name="T13" fmla="*/ 0 h 96"/>
                  <a:gd name="T14" fmla="*/ 0 w 45"/>
                  <a:gd name="T15" fmla="*/ 0 h 96"/>
                  <a:gd name="T16" fmla="*/ 0 w 45"/>
                  <a:gd name="T17" fmla="*/ 0 h 96"/>
                  <a:gd name="T18" fmla="*/ 0 w 45"/>
                  <a:gd name="T19" fmla="*/ 0 h 96"/>
                  <a:gd name="T20" fmla="*/ 0 w 45"/>
                  <a:gd name="T21" fmla="*/ 0 h 96"/>
                  <a:gd name="T22" fmla="*/ 0 w 45"/>
                  <a:gd name="T23" fmla="*/ 0 h 96"/>
                  <a:gd name="T24" fmla="*/ 0 w 45"/>
                  <a:gd name="T25" fmla="*/ 0 h 96"/>
                  <a:gd name="T26" fmla="*/ 0 w 45"/>
                  <a:gd name="T27" fmla="*/ 0 h 96"/>
                  <a:gd name="T28" fmla="*/ 0 w 45"/>
                  <a:gd name="T29" fmla="*/ 0 h 96"/>
                  <a:gd name="T30" fmla="*/ 0 w 45"/>
                  <a:gd name="T31" fmla="*/ 0 h 96"/>
                  <a:gd name="T32" fmla="*/ 0 w 45"/>
                  <a:gd name="T33" fmla="*/ 0 h 96"/>
                  <a:gd name="T34" fmla="*/ 0 w 45"/>
                  <a:gd name="T35" fmla="*/ 0 h 96"/>
                  <a:gd name="T36" fmla="*/ 0 w 45"/>
                  <a:gd name="T37" fmla="*/ 0 h 96"/>
                  <a:gd name="T38" fmla="*/ 0 w 45"/>
                  <a:gd name="T39" fmla="*/ 0 h 96"/>
                  <a:gd name="T40" fmla="*/ 0 w 45"/>
                  <a:gd name="T41" fmla="*/ 0 h 96"/>
                  <a:gd name="T42" fmla="*/ 0 w 45"/>
                  <a:gd name="T43" fmla="*/ 0 h 96"/>
                  <a:gd name="T44" fmla="*/ 0 w 45"/>
                  <a:gd name="T45" fmla="*/ 0 h 96"/>
                  <a:gd name="T46" fmla="*/ 0 w 45"/>
                  <a:gd name="T47" fmla="*/ 0 h 96"/>
                  <a:gd name="T48" fmla="*/ 0 w 45"/>
                  <a:gd name="T49" fmla="*/ 0 h 96"/>
                  <a:gd name="T50" fmla="*/ 0 w 45"/>
                  <a:gd name="T51" fmla="*/ 0 h 96"/>
                  <a:gd name="T52" fmla="*/ 0 w 45"/>
                  <a:gd name="T53" fmla="*/ 0 h 96"/>
                  <a:gd name="T54" fmla="*/ 0 w 45"/>
                  <a:gd name="T55" fmla="*/ 0 h 96"/>
                  <a:gd name="T56" fmla="*/ 0 w 45"/>
                  <a:gd name="T57" fmla="*/ 0 h 96"/>
                  <a:gd name="T58" fmla="*/ 0 w 45"/>
                  <a:gd name="T59" fmla="*/ 0 h 96"/>
                  <a:gd name="T60" fmla="*/ 0 w 45"/>
                  <a:gd name="T61" fmla="*/ 0 h 96"/>
                  <a:gd name="T62" fmla="*/ 0 w 45"/>
                  <a:gd name="T63" fmla="*/ 0 h 96"/>
                  <a:gd name="T64" fmla="*/ 0 w 45"/>
                  <a:gd name="T65" fmla="*/ 0 h 96"/>
                  <a:gd name="T66" fmla="*/ 0 w 45"/>
                  <a:gd name="T67" fmla="*/ 0 h 96"/>
                  <a:gd name="T68" fmla="*/ 0 w 45"/>
                  <a:gd name="T69" fmla="*/ 0 h 96"/>
                  <a:gd name="T70" fmla="*/ 0 w 45"/>
                  <a:gd name="T71" fmla="*/ 0 h 96"/>
                  <a:gd name="T72" fmla="*/ 0 w 45"/>
                  <a:gd name="T73" fmla="*/ 0 h 96"/>
                  <a:gd name="T74" fmla="*/ 0 w 45"/>
                  <a:gd name="T75" fmla="*/ 0 h 96"/>
                  <a:gd name="T76" fmla="*/ 0 w 45"/>
                  <a:gd name="T77" fmla="*/ 0 h 96"/>
                  <a:gd name="T78" fmla="*/ 0 w 45"/>
                  <a:gd name="T79" fmla="*/ 0 h 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
                  <a:gd name="T121" fmla="*/ 0 h 96"/>
                  <a:gd name="T122" fmla="*/ 45 w 45"/>
                  <a:gd name="T123" fmla="*/ 96 h 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 h="96">
                    <a:moveTo>
                      <a:pt x="37" y="96"/>
                    </a:moveTo>
                    <a:lnTo>
                      <a:pt x="38" y="94"/>
                    </a:lnTo>
                    <a:lnTo>
                      <a:pt x="39" y="89"/>
                    </a:lnTo>
                    <a:lnTo>
                      <a:pt x="41" y="82"/>
                    </a:lnTo>
                    <a:lnTo>
                      <a:pt x="42" y="77"/>
                    </a:lnTo>
                    <a:lnTo>
                      <a:pt x="43" y="70"/>
                    </a:lnTo>
                    <a:lnTo>
                      <a:pt x="45" y="63"/>
                    </a:lnTo>
                    <a:lnTo>
                      <a:pt x="45" y="57"/>
                    </a:lnTo>
                    <a:lnTo>
                      <a:pt x="43" y="51"/>
                    </a:lnTo>
                    <a:lnTo>
                      <a:pt x="43" y="44"/>
                    </a:lnTo>
                    <a:lnTo>
                      <a:pt x="41" y="39"/>
                    </a:lnTo>
                    <a:lnTo>
                      <a:pt x="39" y="32"/>
                    </a:lnTo>
                    <a:lnTo>
                      <a:pt x="37" y="25"/>
                    </a:lnTo>
                    <a:lnTo>
                      <a:pt x="34" y="20"/>
                    </a:lnTo>
                    <a:lnTo>
                      <a:pt x="30" y="15"/>
                    </a:lnTo>
                    <a:lnTo>
                      <a:pt x="26" y="9"/>
                    </a:lnTo>
                    <a:lnTo>
                      <a:pt x="20" y="4"/>
                    </a:lnTo>
                    <a:lnTo>
                      <a:pt x="15" y="0"/>
                    </a:lnTo>
                    <a:lnTo>
                      <a:pt x="0" y="21"/>
                    </a:lnTo>
                    <a:lnTo>
                      <a:pt x="3" y="24"/>
                    </a:lnTo>
                    <a:lnTo>
                      <a:pt x="7" y="27"/>
                    </a:lnTo>
                    <a:lnTo>
                      <a:pt x="8" y="29"/>
                    </a:lnTo>
                    <a:lnTo>
                      <a:pt x="11" y="34"/>
                    </a:lnTo>
                    <a:lnTo>
                      <a:pt x="14" y="38"/>
                    </a:lnTo>
                    <a:lnTo>
                      <a:pt x="15" y="42"/>
                    </a:lnTo>
                    <a:lnTo>
                      <a:pt x="16" y="44"/>
                    </a:lnTo>
                    <a:lnTo>
                      <a:pt x="18" y="50"/>
                    </a:lnTo>
                    <a:lnTo>
                      <a:pt x="18" y="54"/>
                    </a:lnTo>
                    <a:lnTo>
                      <a:pt x="18" y="58"/>
                    </a:lnTo>
                    <a:lnTo>
                      <a:pt x="18" y="63"/>
                    </a:lnTo>
                    <a:lnTo>
                      <a:pt x="18" y="67"/>
                    </a:lnTo>
                    <a:lnTo>
                      <a:pt x="16" y="71"/>
                    </a:lnTo>
                    <a:lnTo>
                      <a:pt x="16" y="77"/>
                    </a:lnTo>
                    <a:lnTo>
                      <a:pt x="15" y="81"/>
                    </a:lnTo>
                    <a:lnTo>
                      <a:pt x="14" y="85"/>
                    </a:lnTo>
                    <a:lnTo>
                      <a:pt x="37" y="96"/>
                    </a:lnTo>
                    <a:lnTo>
                      <a:pt x="38" y="94"/>
                    </a:lnTo>
                    <a:lnTo>
                      <a:pt x="37" y="96"/>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82" name="Freeform 697"/>
              <p:cNvSpPr>
                <a:spLocks/>
              </p:cNvSpPr>
              <p:nvPr/>
            </p:nvSpPr>
            <p:spPr bwMode="auto">
              <a:xfrm>
                <a:off x="4439" y="2117"/>
                <a:ext cx="21" cy="19"/>
              </a:xfrm>
              <a:custGeom>
                <a:avLst/>
                <a:gdLst>
                  <a:gd name="T0" fmla="*/ 0 w 65"/>
                  <a:gd name="T1" fmla="*/ 0 h 58"/>
                  <a:gd name="T2" fmla="*/ 0 w 65"/>
                  <a:gd name="T3" fmla="*/ 0 h 58"/>
                  <a:gd name="T4" fmla="*/ 0 w 65"/>
                  <a:gd name="T5" fmla="*/ 0 h 58"/>
                  <a:gd name="T6" fmla="*/ 0 w 65"/>
                  <a:gd name="T7" fmla="*/ 0 h 58"/>
                  <a:gd name="T8" fmla="*/ 0 w 65"/>
                  <a:gd name="T9" fmla="*/ 0 h 58"/>
                  <a:gd name="T10" fmla="*/ 0 w 65"/>
                  <a:gd name="T11" fmla="*/ 0 h 58"/>
                  <a:gd name="T12" fmla="*/ 0 w 65"/>
                  <a:gd name="T13" fmla="*/ 0 h 58"/>
                  <a:gd name="T14" fmla="*/ 0 w 65"/>
                  <a:gd name="T15" fmla="*/ 0 h 58"/>
                  <a:gd name="T16" fmla="*/ 0 w 65"/>
                  <a:gd name="T17" fmla="*/ 0 h 58"/>
                  <a:gd name="T18" fmla="*/ 0 w 65"/>
                  <a:gd name="T19" fmla="*/ 0 h 58"/>
                  <a:gd name="T20" fmla="*/ 0 w 65"/>
                  <a:gd name="T21" fmla="*/ 0 h 58"/>
                  <a:gd name="T22" fmla="*/ 0 w 65"/>
                  <a:gd name="T23" fmla="*/ 0 h 58"/>
                  <a:gd name="T24" fmla="*/ 0 w 65"/>
                  <a:gd name="T25" fmla="*/ 0 h 58"/>
                  <a:gd name="T26" fmla="*/ 0 w 65"/>
                  <a:gd name="T27" fmla="*/ 0 h 58"/>
                  <a:gd name="T28" fmla="*/ 0 w 65"/>
                  <a:gd name="T29" fmla="*/ 0 h 58"/>
                  <a:gd name="T30" fmla="*/ 0 w 65"/>
                  <a:gd name="T31" fmla="*/ 0 h 58"/>
                  <a:gd name="T32" fmla="*/ 0 w 65"/>
                  <a:gd name="T33" fmla="*/ 0 h 58"/>
                  <a:gd name="T34" fmla="*/ 0 w 65"/>
                  <a:gd name="T35" fmla="*/ 0 h 58"/>
                  <a:gd name="T36" fmla="*/ 0 w 65"/>
                  <a:gd name="T37" fmla="*/ 0 h 58"/>
                  <a:gd name="T38" fmla="*/ 0 w 65"/>
                  <a:gd name="T39" fmla="*/ 0 h 58"/>
                  <a:gd name="T40" fmla="*/ 0 w 65"/>
                  <a:gd name="T41" fmla="*/ 0 h 58"/>
                  <a:gd name="T42" fmla="*/ 0 w 65"/>
                  <a:gd name="T43" fmla="*/ 0 h 58"/>
                  <a:gd name="T44" fmla="*/ 0 w 65"/>
                  <a:gd name="T45" fmla="*/ 0 h 58"/>
                  <a:gd name="T46" fmla="*/ 0 w 65"/>
                  <a:gd name="T47" fmla="*/ 0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5"/>
                  <a:gd name="T73" fmla="*/ 0 h 58"/>
                  <a:gd name="T74" fmla="*/ 65 w 65"/>
                  <a:gd name="T75" fmla="*/ 58 h 5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5" h="58">
                    <a:moveTo>
                      <a:pt x="4" y="58"/>
                    </a:moveTo>
                    <a:lnTo>
                      <a:pt x="5" y="58"/>
                    </a:lnTo>
                    <a:lnTo>
                      <a:pt x="16" y="55"/>
                    </a:lnTo>
                    <a:lnTo>
                      <a:pt x="25" y="51"/>
                    </a:lnTo>
                    <a:lnTo>
                      <a:pt x="35" y="46"/>
                    </a:lnTo>
                    <a:lnTo>
                      <a:pt x="43" y="41"/>
                    </a:lnTo>
                    <a:lnTo>
                      <a:pt x="50" y="34"/>
                    </a:lnTo>
                    <a:lnTo>
                      <a:pt x="56" y="26"/>
                    </a:lnTo>
                    <a:lnTo>
                      <a:pt x="61" y="19"/>
                    </a:lnTo>
                    <a:lnTo>
                      <a:pt x="65" y="11"/>
                    </a:lnTo>
                    <a:lnTo>
                      <a:pt x="42" y="0"/>
                    </a:lnTo>
                    <a:lnTo>
                      <a:pt x="39" y="5"/>
                    </a:lnTo>
                    <a:lnTo>
                      <a:pt x="35" y="11"/>
                    </a:lnTo>
                    <a:lnTo>
                      <a:pt x="31" y="16"/>
                    </a:lnTo>
                    <a:lnTo>
                      <a:pt x="27" y="20"/>
                    </a:lnTo>
                    <a:lnTo>
                      <a:pt x="20" y="24"/>
                    </a:lnTo>
                    <a:lnTo>
                      <a:pt x="14" y="28"/>
                    </a:lnTo>
                    <a:lnTo>
                      <a:pt x="8" y="30"/>
                    </a:lnTo>
                    <a:lnTo>
                      <a:pt x="0" y="32"/>
                    </a:lnTo>
                    <a:lnTo>
                      <a:pt x="1" y="32"/>
                    </a:lnTo>
                    <a:lnTo>
                      <a:pt x="4" y="58"/>
                    </a:lnTo>
                    <a:lnTo>
                      <a:pt x="5" y="58"/>
                    </a:lnTo>
                    <a:lnTo>
                      <a:pt x="4" y="58"/>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83" name="Freeform 698"/>
              <p:cNvSpPr>
                <a:spLocks/>
              </p:cNvSpPr>
              <p:nvPr/>
            </p:nvSpPr>
            <p:spPr bwMode="auto">
              <a:xfrm>
                <a:off x="4400" y="2123"/>
                <a:ext cx="40" cy="14"/>
              </a:xfrm>
              <a:custGeom>
                <a:avLst/>
                <a:gdLst>
                  <a:gd name="T0" fmla="*/ 0 w 120"/>
                  <a:gd name="T1" fmla="*/ 0 h 42"/>
                  <a:gd name="T2" fmla="*/ 0 w 120"/>
                  <a:gd name="T3" fmla="*/ 0 h 42"/>
                  <a:gd name="T4" fmla="*/ 0 w 120"/>
                  <a:gd name="T5" fmla="*/ 0 h 42"/>
                  <a:gd name="T6" fmla="*/ 0 w 120"/>
                  <a:gd name="T7" fmla="*/ 0 h 42"/>
                  <a:gd name="T8" fmla="*/ 0 w 120"/>
                  <a:gd name="T9" fmla="*/ 0 h 42"/>
                  <a:gd name="T10" fmla="*/ 0 w 120"/>
                  <a:gd name="T11" fmla="*/ 0 h 42"/>
                  <a:gd name="T12" fmla="*/ 0 w 120"/>
                  <a:gd name="T13" fmla="*/ 0 h 42"/>
                  <a:gd name="T14" fmla="*/ 0 w 120"/>
                  <a:gd name="T15" fmla="*/ 0 h 42"/>
                  <a:gd name="T16" fmla="*/ 0 w 120"/>
                  <a:gd name="T17" fmla="*/ 0 h 42"/>
                  <a:gd name="T18" fmla="*/ 0 w 120"/>
                  <a:gd name="T19" fmla="*/ 0 h 42"/>
                  <a:gd name="T20" fmla="*/ 0 w 120"/>
                  <a:gd name="T21" fmla="*/ 0 h 42"/>
                  <a:gd name="T22" fmla="*/ 0 w 120"/>
                  <a:gd name="T23" fmla="*/ 0 h 42"/>
                  <a:gd name="T24" fmla="*/ 0 w 120"/>
                  <a:gd name="T25" fmla="*/ 0 h 42"/>
                  <a:gd name="T26" fmla="*/ 0 w 120"/>
                  <a:gd name="T27" fmla="*/ 0 h 42"/>
                  <a:gd name="T28" fmla="*/ 0 w 120"/>
                  <a:gd name="T29" fmla="*/ 0 h 42"/>
                  <a:gd name="T30" fmla="*/ 0 w 120"/>
                  <a:gd name="T31" fmla="*/ 0 h 42"/>
                  <a:gd name="T32" fmla="*/ 0 w 120"/>
                  <a:gd name="T33" fmla="*/ 0 h 42"/>
                  <a:gd name="T34" fmla="*/ 0 w 120"/>
                  <a:gd name="T35" fmla="*/ 0 h 42"/>
                  <a:gd name="T36" fmla="*/ 0 w 120"/>
                  <a:gd name="T37" fmla="*/ 0 h 42"/>
                  <a:gd name="T38" fmla="*/ 0 w 120"/>
                  <a:gd name="T39" fmla="*/ 0 h 42"/>
                  <a:gd name="T40" fmla="*/ 0 w 120"/>
                  <a:gd name="T41" fmla="*/ 0 h 42"/>
                  <a:gd name="T42" fmla="*/ 0 w 120"/>
                  <a:gd name="T43" fmla="*/ 0 h 42"/>
                  <a:gd name="T44" fmla="*/ 0 w 120"/>
                  <a:gd name="T45" fmla="*/ 0 h 42"/>
                  <a:gd name="T46" fmla="*/ 0 w 120"/>
                  <a:gd name="T47" fmla="*/ 0 h 42"/>
                  <a:gd name="T48" fmla="*/ 0 w 120"/>
                  <a:gd name="T49" fmla="*/ 0 h 42"/>
                  <a:gd name="T50" fmla="*/ 0 w 120"/>
                  <a:gd name="T51" fmla="*/ 0 h 42"/>
                  <a:gd name="T52" fmla="*/ 0 w 120"/>
                  <a:gd name="T53" fmla="*/ 0 h 42"/>
                  <a:gd name="T54" fmla="*/ 0 w 120"/>
                  <a:gd name="T55" fmla="*/ 0 h 42"/>
                  <a:gd name="T56" fmla="*/ 0 w 120"/>
                  <a:gd name="T57" fmla="*/ 0 h 42"/>
                  <a:gd name="T58" fmla="*/ 0 w 120"/>
                  <a:gd name="T59" fmla="*/ 0 h 42"/>
                  <a:gd name="T60" fmla="*/ 0 w 120"/>
                  <a:gd name="T61" fmla="*/ 0 h 42"/>
                  <a:gd name="T62" fmla="*/ 0 w 120"/>
                  <a:gd name="T63" fmla="*/ 0 h 42"/>
                  <a:gd name="T64" fmla="*/ 0 w 120"/>
                  <a:gd name="T65" fmla="*/ 0 h 42"/>
                  <a:gd name="T66" fmla="*/ 0 w 120"/>
                  <a:gd name="T67" fmla="*/ 0 h 42"/>
                  <a:gd name="T68" fmla="*/ 0 w 120"/>
                  <a:gd name="T69" fmla="*/ 0 h 42"/>
                  <a:gd name="T70" fmla="*/ 0 w 120"/>
                  <a:gd name="T71" fmla="*/ 0 h 42"/>
                  <a:gd name="T72" fmla="*/ 0 w 120"/>
                  <a:gd name="T73" fmla="*/ 0 h 42"/>
                  <a:gd name="T74" fmla="*/ 0 w 120"/>
                  <a:gd name="T75" fmla="*/ 0 h 42"/>
                  <a:gd name="T76" fmla="*/ 0 w 120"/>
                  <a:gd name="T77" fmla="*/ 0 h 42"/>
                  <a:gd name="T78" fmla="*/ 0 w 120"/>
                  <a:gd name="T79" fmla="*/ 0 h 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42"/>
                  <a:gd name="T122" fmla="*/ 120 w 120"/>
                  <a:gd name="T123" fmla="*/ 42 h 4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42">
                    <a:moveTo>
                      <a:pt x="0" y="21"/>
                    </a:moveTo>
                    <a:lnTo>
                      <a:pt x="0" y="21"/>
                    </a:lnTo>
                    <a:lnTo>
                      <a:pt x="6" y="25"/>
                    </a:lnTo>
                    <a:lnTo>
                      <a:pt x="14" y="28"/>
                    </a:lnTo>
                    <a:lnTo>
                      <a:pt x="19" y="32"/>
                    </a:lnTo>
                    <a:lnTo>
                      <a:pt x="26" y="35"/>
                    </a:lnTo>
                    <a:lnTo>
                      <a:pt x="34" y="36"/>
                    </a:lnTo>
                    <a:lnTo>
                      <a:pt x="41" y="37"/>
                    </a:lnTo>
                    <a:lnTo>
                      <a:pt x="49" y="40"/>
                    </a:lnTo>
                    <a:lnTo>
                      <a:pt x="57" y="40"/>
                    </a:lnTo>
                    <a:lnTo>
                      <a:pt x="65" y="42"/>
                    </a:lnTo>
                    <a:lnTo>
                      <a:pt x="72" y="42"/>
                    </a:lnTo>
                    <a:lnTo>
                      <a:pt x="80" y="42"/>
                    </a:lnTo>
                    <a:lnTo>
                      <a:pt x="90" y="42"/>
                    </a:lnTo>
                    <a:lnTo>
                      <a:pt x="97" y="42"/>
                    </a:lnTo>
                    <a:lnTo>
                      <a:pt x="105" y="42"/>
                    </a:lnTo>
                    <a:lnTo>
                      <a:pt x="113" y="40"/>
                    </a:lnTo>
                    <a:lnTo>
                      <a:pt x="120" y="40"/>
                    </a:lnTo>
                    <a:lnTo>
                      <a:pt x="117" y="14"/>
                    </a:lnTo>
                    <a:lnTo>
                      <a:pt x="110" y="14"/>
                    </a:lnTo>
                    <a:lnTo>
                      <a:pt x="103" y="16"/>
                    </a:lnTo>
                    <a:lnTo>
                      <a:pt x="95" y="16"/>
                    </a:lnTo>
                    <a:lnTo>
                      <a:pt x="88" y="16"/>
                    </a:lnTo>
                    <a:lnTo>
                      <a:pt x="82" y="16"/>
                    </a:lnTo>
                    <a:lnTo>
                      <a:pt x="73" y="16"/>
                    </a:lnTo>
                    <a:lnTo>
                      <a:pt x="67" y="16"/>
                    </a:lnTo>
                    <a:lnTo>
                      <a:pt x="60" y="14"/>
                    </a:lnTo>
                    <a:lnTo>
                      <a:pt x="53" y="13"/>
                    </a:lnTo>
                    <a:lnTo>
                      <a:pt x="46" y="13"/>
                    </a:lnTo>
                    <a:lnTo>
                      <a:pt x="41" y="12"/>
                    </a:lnTo>
                    <a:lnTo>
                      <a:pt x="36" y="9"/>
                    </a:lnTo>
                    <a:lnTo>
                      <a:pt x="30" y="8"/>
                    </a:lnTo>
                    <a:lnTo>
                      <a:pt x="25" y="5"/>
                    </a:lnTo>
                    <a:lnTo>
                      <a:pt x="21" y="2"/>
                    </a:lnTo>
                    <a:lnTo>
                      <a:pt x="17" y="0"/>
                    </a:lnTo>
                    <a:lnTo>
                      <a:pt x="0" y="21"/>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sp>
            <p:nvSpPr>
              <p:cNvPr id="198884" name="Freeform 699"/>
              <p:cNvSpPr>
                <a:spLocks/>
              </p:cNvSpPr>
              <p:nvPr/>
            </p:nvSpPr>
            <p:spPr bwMode="auto">
              <a:xfrm>
                <a:off x="4390" y="2100"/>
                <a:ext cx="16" cy="30"/>
              </a:xfrm>
              <a:custGeom>
                <a:avLst/>
                <a:gdLst>
                  <a:gd name="T0" fmla="*/ 0 w 47"/>
                  <a:gd name="T1" fmla="*/ 0 h 89"/>
                  <a:gd name="T2" fmla="*/ 0 w 47"/>
                  <a:gd name="T3" fmla="*/ 0 h 89"/>
                  <a:gd name="T4" fmla="*/ 0 w 47"/>
                  <a:gd name="T5" fmla="*/ 0 h 89"/>
                  <a:gd name="T6" fmla="*/ 0 w 47"/>
                  <a:gd name="T7" fmla="*/ 0 h 89"/>
                  <a:gd name="T8" fmla="*/ 0 w 47"/>
                  <a:gd name="T9" fmla="*/ 0 h 89"/>
                  <a:gd name="T10" fmla="*/ 0 w 47"/>
                  <a:gd name="T11" fmla="*/ 0 h 89"/>
                  <a:gd name="T12" fmla="*/ 0 w 47"/>
                  <a:gd name="T13" fmla="*/ 0 h 89"/>
                  <a:gd name="T14" fmla="*/ 0 w 47"/>
                  <a:gd name="T15" fmla="*/ 0 h 89"/>
                  <a:gd name="T16" fmla="*/ 0 w 47"/>
                  <a:gd name="T17" fmla="*/ 0 h 89"/>
                  <a:gd name="T18" fmla="*/ 0 w 47"/>
                  <a:gd name="T19" fmla="*/ 0 h 89"/>
                  <a:gd name="T20" fmla="*/ 0 w 47"/>
                  <a:gd name="T21" fmla="*/ 0 h 89"/>
                  <a:gd name="T22" fmla="*/ 0 w 47"/>
                  <a:gd name="T23" fmla="*/ 0 h 89"/>
                  <a:gd name="T24" fmla="*/ 0 w 47"/>
                  <a:gd name="T25" fmla="*/ 0 h 89"/>
                  <a:gd name="T26" fmla="*/ 0 w 47"/>
                  <a:gd name="T27" fmla="*/ 0 h 89"/>
                  <a:gd name="T28" fmla="*/ 0 w 47"/>
                  <a:gd name="T29" fmla="*/ 0 h 89"/>
                  <a:gd name="T30" fmla="*/ 0 w 47"/>
                  <a:gd name="T31" fmla="*/ 0 h 89"/>
                  <a:gd name="T32" fmla="*/ 0 w 47"/>
                  <a:gd name="T33" fmla="*/ 0 h 89"/>
                  <a:gd name="T34" fmla="*/ 0 w 47"/>
                  <a:gd name="T35" fmla="*/ 0 h 89"/>
                  <a:gd name="T36" fmla="*/ 0 w 47"/>
                  <a:gd name="T37" fmla="*/ 0 h 89"/>
                  <a:gd name="T38" fmla="*/ 0 w 47"/>
                  <a:gd name="T39" fmla="*/ 0 h 89"/>
                  <a:gd name="T40" fmla="*/ 0 w 47"/>
                  <a:gd name="T41" fmla="*/ 0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7"/>
                  <a:gd name="T64" fmla="*/ 0 h 89"/>
                  <a:gd name="T65" fmla="*/ 47 w 47"/>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7" h="89">
                    <a:moveTo>
                      <a:pt x="6" y="0"/>
                    </a:moveTo>
                    <a:lnTo>
                      <a:pt x="6" y="0"/>
                    </a:lnTo>
                    <a:lnTo>
                      <a:pt x="2" y="12"/>
                    </a:lnTo>
                    <a:lnTo>
                      <a:pt x="0" y="24"/>
                    </a:lnTo>
                    <a:lnTo>
                      <a:pt x="0" y="35"/>
                    </a:lnTo>
                    <a:lnTo>
                      <a:pt x="3" y="47"/>
                    </a:lnTo>
                    <a:lnTo>
                      <a:pt x="7" y="58"/>
                    </a:lnTo>
                    <a:lnTo>
                      <a:pt x="13" y="70"/>
                    </a:lnTo>
                    <a:lnTo>
                      <a:pt x="21" y="80"/>
                    </a:lnTo>
                    <a:lnTo>
                      <a:pt x="30" y="89"/>
                    </a:lnTo>
                    <a:lnTo>
                      <a:pt x="47" y="68"/>
                    </a:lnTo>
                    <a:lnTo>
                      <a:pt x="40" y="62"/>
                    </a:lnTo>
                    <a:lnTo>
                      <a:pt x="34" y="55"/>
                    </a:lnTo>
                    <a:lnTo>
                      <a:pt x="30" y="49"/>
                    </a:lnTo>
                    <a:lnTo>
                      <a:pt x="29" y="40"/>
                    </a:lnTo>
                    <a:lnTo>
                      <a:pt x="26" y="32"/>
                    </a:lnTo>
                    <a:lnTo>
                      <a:pt x="26" y="26"/>
                    </a:lnTo>
                    <a:lnTo>
                      <a:pt x="28" y="17"/>
                    </a:lnTo>
                    <a:lnTo>
                      <a:pt x="30" y="11"/>
                    </a:lnTo>
                    <a:lnTo>
                      <a:pt x="6" y="0"/>
                    </a:lnTo>
                    <a:close/>
                  </a:path>
                </a:pathLst>
              </a:custGeom>
              <a:solidFill>
                <a:schemeClr val="accent1"/>
              </a:solidFill>
              <a:ln w="9525">
                <a:solidFill>
                  <a:schemeClr val="tx1"/>
                </a:solidFill>
                <a:round/>
                <a:headEnd/>
                <a:tailEnd/>
              </a:ln>
            </p:spPr>
            <p:txBody>
              <a:bodyPr/>
              <a:lstStyle/>
              <a:p>
                <a:pPr eaLnBrk="0" hangingPunct="0"/>
                <a:endParaRPr lang="es-ES_tradnl">
                  <a:solidFill>
                    <a:schemeClr val="bg1">
                      <a:lumMod val="50000"/>
                    </a:schemeClr>
                  </a:solidFill>
                </a:endParaRPr>
              </a:p>
            </p:txBody>
          </p:sp>
        </p:grpSp>
        <p:sp>
          <p:nvSpPr>
            <p:cNvPr id="198684" name="Text Box 700"/>
            <p:cNvSpPr txBox="1">
              <a:spLocks noChangeArrowheads="1"/>
            </p:cNvSpPr>
            <p:nvPr/>
          </p:nvSpPr>
          <p:spPr bwMode="auto">
            <a:xfrm>
              <a:off x="3990" y="2574"/>
              <a:ext cx="1359" cy="213"/>
            </a:xfrm>
            <a:prstGeom prst="rect">
              <a:avLst/>
            </a:prstGeom>
            <a:noFill/>
            <a:ln w="9525">
              <a:noFill/>
              <a:miter lim="800000"/>
              <a:headEnd/>
              <a:tailEnd/>
            </a:ln>
          </p:spPr>
          <p:txBody>
            <a:bodyPr wrap="none">
              <a:spAutoFit/>
            </a:bodyPr>
            <a:lstStyle/>
            <a:p>
              <a:pPr eaLnBrk="0" hangingPunct="0"/>
              <a:r>
                <a:rPr lang="en-US" sz="1600" b="1">
                  <a:solidFill>
                    <a:schemeClr val="bg1">
                      <a:lumMod val="50000"/>
                    </a:schemeClr>
                  </a:solidFill>
                </a:rPr>
                <a:t>Clave de transporte </a:t>
              </a:r>
            </a:p>
          </p:txBody>
        </p:sp>
      </p:grpSp>
      <p:sp>
        <p:nvSpPr>
          <p:cNvPr id="1407" name="Text Box 701"/>
          <p:cNvSpPr txBox="1">
            <a:spLocks noChangeArrowheads="1"/>
          </p:cNvSpPr>
          <p:nvPr/>
        </p:nvSpPr>
        <p:spPr bwMode="auto">
          <a:xfrm>
            <a:off x="6270625" y="3449638"/>
            <a:ext cx="1784350" cy="336550"/>
          </a:xfrm>
          <a:prstGeom prst="rect">
            <a:avLst/>
          </a:prstGeom>
          <a:noFill/>
          <a:ln w="9525">
            <a:noFill/>
            <a:miter lim="800000"/>
            <a:headEnd/>
            <a:tailEnd/>
          </a:ln>
        </p:spPr>
        <p:txBody>
          <a:bodyPr wrap="none">
            <a:spAutoFit/>
          </a:bodyPr>
          <a:lstStyle/>
          <a:p>
            <a:pPr eaLnBrk="0" hangingPunct="0"/>
            <a:r>
              <a:rPr lang="en-US" sz="1600" b="1">
                <a:solidFill>
                  <a:schemeClr val="bg1">
                    <a:lumMod val="50000"/>
                  </a:schemeClr>
                </a:solidFill>
                <a:sym typeface="Wingdings 3" charset="2"/>
              </a:rPr>
              <a:t> </a:t>
            </a:r>
            <a:r>
              <a:rPr lang="en-US" sz="1600" b="1">
                <a:solidFill>
                  <a:schemeClr val="bg1">
                    <a:lumMod val="50000"/>
                  </a:schemeClr>
                </a:solidFill>
              </a:rPr>
              <a:t>T.K. Index = 2</a:t>
            </a:r>
          </a:p>
        </p:txBody>
      </p:sp>
      <p:sp>
        <p:nvSpPr>
          <p:cNvPr id="198682"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
        <p:nvSpPr>
          <p:cNvPr id="704" name="Slide Number Placeholder 3"/>
          <p:cNvSpPr>
            <a:spLocks noGrp="1"/>
          </p:cNvSpPr>
          <p:nvPr>
            <p:ph type="sldNum" sz="quarter" idx="10"/>
          </p:nvPr>
        </p:nvSpPr>
        <p:spPr bwMode="auto">
          <a:xfrm>
            <a:off x="8582025" y="6411913"/>
            <a:ext cx="561975" cy="365125"/>
          </a:xfrm>
          <a:noFill/>
          <a:ln>
            <a:miter lim="800000"/>
            <a:headEnd/>
            <a:tailEnd/>
          </a:ln>
        </p:spPr>
        <p:txBody>
          <a:bodyPr/>
          <a:lstStyle/>
          <a:p>
            <a:fld id="{6FB7F6A2-DCF0-4148-84D3-E25C732F40FF}" type="slidenum">
              <a:rPr lang="fr-FR"/>
              <a:pPr/>
              <a:t>62</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20"/>
                                        </p:tgtEl>
                                        <p:attrNameLst>
                                          <p:attrName>style.visibility</p:attrName>
                                        </p:attrNameLst>
                                      </p:cBhvr>
                                      <p:to>
                                        <p:strVal val="visible"/>
                                      </p:to>
                                    </p:set>
                                    <p:anim to="" calcmode="lin" valueType="num">
                                      <p:cBhvr>
                                        <p:cTn id="7" dur="1" fill="hold"/>
                                        <p:tgtEl>
                                          <p:spTgt spid="720"/>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721"/>
                                        </p:tgtEl>
                                        <p:attrNameLst>
                                          <p:attrName>style.visibility</p:attrName>
                                        </p:attrNameLst>
                                      </p:cBhvr>
                                      <p:to>
                                        <p:strVal val="visible"/>
                                      </p:to>
                                    </p:set>
                                    <p:anim to="" calcmode="lin" valueType="num">
                                      <p:cBhvr>
                                        <p:cTn id="10" dur="1" fill="hold"/>
                                        <p:tgtEl>
                                          <p:spTgt spid="721"/>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710"/>
                                        </p:tgtEl>
                                        <p:attrNameLst>
                                          <p:attrName>style.visibility</p:attrName>
                                        </p:attrNameLst>
                                      </p:cBhvr>
                                      <p:to>
                                        <p:strVal val="visible"/>
                                      </p:to>
                                    </p:set>
                                    <p:anim to="" calcmode="lin" valueType="num">
                                      <p:cBhvr>
                                        <p:cTn id="15" dur="1" fill="hold"/>
                                        <p:tgtEl>
                                          <p:spTgt spid="710"/>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716"/>
                                        </p:tgtEl>
                                        <p:attrNameLst>
                                          <p:attrName>style.visibility</p:attrName>
                                        </p:attrNameLst>
                                      </p:cBhvr>
                                      <p:to>
                                        <p:strVal val="visible"/>
                                      </p:to>
                                    </p:set>
                                    <p:anim to="" calcmode="lin" valueType="num">
                                      <p:cBhvr>
                                        <p:cTn id="20" dur="1" fill="hold"/>
                                        <p:tgtEl>
                                          <p:spTgt spid="716"/>
                                        </p:tgtEl>
                                        <p:attrNameLst>
                                          <p:attrName/>
                                        </p:attrNameLst>
                                      </p:cBhvr>
                                    </p:anim>
                                  </p:childTnLst>
                                </p:cTn>
                              </p:par>
                              <p:par>
                                <p:cTn id="21" presetID="24"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to="" calcmode="lin" valueType="num">
                                      <p:cBhvr>
                                        <p:cTn id="23" dur="1" fill="hold"/>
                                        <p:tgtEl>
                                          <p:spTgt spid="2"/>
                                        </p:tgtEl>
                                        <p:attrNameLst>
                                          <p:attrName/>
                                        </p:attrNameLst>
                                      </p:cBhvr>
                                    </p:anim>
                                  </p:childTnLst>
                                </p:cTn>
                              </p:par>
                              <p:par>
                                <p:cTn id="24" presetID="24" presetClass="entr" presetSubtype="0" fill="hold" nodeType="withEffect">
                                  <p:stCondLst>
                                    <p:cond delay="0"/>
                                  </p:stCondLst>
                                  <p:childTnLst>
                                    <p:set>
                                      <p:cBhvr>
                                        <p:cTn id="25" dur="1" fill="hold">
                                          <p:stCondLst>
                                            <p:cond delay="0"/>
                                          </p:stCondLst>
                                        </p:cTn>
                                        <p:tgtEl>
                                          <p:spTgt spid="715"/>
                                        </p:tgtEl>
                                        <p:attrNameLst>
                                          <p:attrName>style.visibility</p:attrName>
                                        </p:attrNameLst>
                                      </p:cBhvr>
                                      <p:to>
                                        <p:strVal val="visible"/>
                                      </p:to>
                                    </p:set>
                                    <p:anim to="" calcmode="lin" valueType="num">
                                      <p:cBhvr>
                                        <p:cTn id="26" dur="1" fill="hold"/>
                                        <p:tgtEl>
                                          <p:spTgt spid="715"/>
                                        </p:tgtEl>
                                        <p:attrNameLst>
                                          <p:attrName/>
                                        </p:attrNameLst>
                                      </p:cBhvr>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714"/>
                                        </p:tgtEl>
                                        <p:attrNameLst>
                                          <p:attrName>style.visibility</p:attrName>
                                        </p:attrNameLst>
                                      </p:cBhvr>
                                      <p:to>
                                        <p:strVal val="visible"/>
                                      </p:to>
                                    </p:set>
                                    <p:anim to="" calcmode="lin" valueType="num">
                                      <p:cBhvr>
                                        <p:cTn id="37" dur="1" fill="hold"/>
                                        <p:tgtEl>
                                          <p:spTgt spid="714"/>
                                        </p:tgtEl>
                                        <p:attrNameLst>
                                          <p:attrName/>
                                        </p:attrNameLst>
                                      </p:cBhvr>
                                    </p:anim>
                                  </p:childTnLst>
                                </p:cTn>
                              </p:par>
                              <p:par>
                                <p:cTn id="38" presetID="24" presetClass="entr" presetSubtype="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 to="" calcmode="lin" valueType="num">
                                      <p:cBhvr>
                                        <p:cTn id="40" dur="1" fill="hold"/>
                                        <p:tgtEl>
                                          <p:spTgt spid="3"/>
                                        </p:tgtEl>
                                        <p:attrNameLst>
                                          <p:attrName/>
                                        </p:attrNameLst>
                                      </p:cBhvr>
                                    </p:anim>
                                  </p:childTnLst>
                                </p:cTn>
                              </p:par>
                              <p:par>
                                <p:cTn id="41" presetID="24" presetClass="entr" presetSubtype="0" fill="hold" nodeType="withEffect">
                                  <p:stCondLst>
                                    <p:cond delay="0"/>
                                  </p:stCondLst>
                                  <p:childTnLst>
                                    <p:set>
                                      <p:cBhvr>
                                        <p:cTn id="42" dur="1" fill="hold">
                                          <p:stCondLst>
                                            <p:cond delay="0"/>
                                          </p:stCondLst>
                                        </p:cTn>
                                        <p:tgtEl>
                                          <p:spTgt spid="919"/>
                                        </p:tgtEl>
                                        <p:attrNameLst>
                                          <p:attrName>style.visibility</p:attrName>
                                        </p:attrNameLst>
                                      </p:cBhvr>
                                      <p:to>
                                        <p:strVal val="visible"/>
                                      </p:to>
                                    </p:set>
                                    <p:anim to="" calcmode="lin" valueType="num">
                                      <p:cBhvr>
                                        <p:cTn id="43" dur="1" fill="hold"/>
                                        <p:tgtEl>
                                          <p:spTgt spid="919"/>
                                        </p:tgtEl>
                                        <p:attrNameLst>
                                          <p:attrName/>
                                        </p:attrNameLst>
                                      </p:cBhvr>
                                    </p:anim>
                                  </p:childTnLst>
                                </p:cTn>
                              </p:par>
                            </p:childTnLst>
                          </p:cTn>
                        </p:par>
                      </p:childTnLst>
                    </p:cTn>
                  </p:par>
                  <p:par>
                    <p:cTn id="44" fill="hold">
                      <p:stCondLst>
                        <p:cond delay="indefinite"/>
                      </p:stCondLst>
                      <p:childTnLst>
                        <p:par>
                          <p:cTn id="45" fill="hold">
                            <p:stCondLst>
                              <p:cond delay="0"/>
                            </p:stCondLst>
                            <p:childTnLst>
                              <p:par>
                                <p:cTn id="46" presetID="24" presetClass="entr" presetSubtype="0" fill="hold" nodeType="clickEffect">
                                  <p:stCondLst>
                                    <p:cond delay="0"/>
                                  </p:stCondLst>
                                  <p:childTnLst>
                                    <p:set>
                                      <p:cBhvr>
                                        <p:cTn id="47" dur="1" fill="hold">
                                          <p:stCondLst>
                                            <p:cond delay="0"/>
                                          </p:stCondLst>
                                        </p:cTn>
                                        <p:tgtEl>
                                          <p:spTgt spid="711"/>
                                        </p:tgtEl>
                                        <p:attrNameLst>
                                          <p:attrName>style.visibility</p:attrName>
                                        </p:attrNameLst>
                                      </p:cBhvr>
                                      <p:to>
                                        <p:strVal val="visible"/>
                                      </p:to>
                                    </p:set>
                                    <p:anim to="" calcmode="lin" valueType="num">
                                      <p:cBhvr>
                                        <p:cTn id="48" dur="1" fill="hold"/>
                                        <p:tgtEl>
                                          <p:spTgt spid="711"/>
                                        </p:tgtEl>
                                        <p:attrNameLst>
                                          <p:attrName/>
                                        </p:attrNameLst>
                                      </p:cBhvr>
                                    </p:anim>
                                  </p:childTnLst>
                                </p:cTn>
                              </p:par>
                              <p:par>
                                <p:cTn id="49" presetID="24" presetClass="entr" presetSubtype="0" fill="hold" grpId="0" nodeType="withEffect">
                                  <p:stCondLst>
                                    <p:cond delay="0"/>
                                  </p:stCondLst>
                                  <p:childTnLst>
                                    <p:set>
                                      <p:cBhvr>
                                        <p:cTn id="50" dur="1" fill="hold">
                                          <p:stCondLst>
                                            <p:cond delay="0"/>
                                          </p:stCondLst>
                                        </p:cTn>
                                        <p:tgtEl>
                                          <p:spTgt spid="718"/>
                                        </p:tgtEl>
                                        <p:attrNameLst>
                                          <p:attrName>style.visibility</p:attrName>
                                        </p:attrNameLst>
                                      </p:cBhvr>
                                      <p:to>
                                        <p:strVal val="visible"/>
                                      </p:to>
                                    </p:set>
                                    <p:anim to="" calcmode="lin" valueType="num">
                                      <p:cBhvr>
                                        <p:cTn id="51" dur="1" fill="hold"/>
                                        <p:tgtEl>
                                          <p:spTgt spid="718"/>
                                        </p:tgtEl>
                                        <p:attrNameLst>
                                          <p:attrName/>
                                        </p:attrNameLst>
                                      </p:cBhvr>
                                    </p:anim>
                                  </p:childTnLst>
                                </p:cTn>
                              </p:par>
                            </p:childTnLst>
                          </p:cTn>
                        </p:par>
                      </p:childTnLst>
                    </p:cTn>
                  </p:par>
                  <p:par>
                    <p:cTn id="52" fill="hold">
                      <p:stCondLst>
                        <p:cond delay="indefinite"/>
                      </p:stCondLst>
                      <p:childTnLst>
                        <p:par>
                          <p:cTn id="53" fill="hold">
                            <p:stCondLst>
                              <p:cond delay="0"/>
                            </p:stCondLst>
                            <p:childTnLst>
                              <p:par>
                                <p:cTn id="54" presetID="24" presetClass="entr" presetSubtype="0" fill="hold" grpId="0" nodeType="clickEffect">
                                  <p:stCondLst>
                                    <p:cond delay="0"/>
                                  </p:stCondLst>
                                  <p:childTnLst>
                                    <p:set>
                                      <p:cBhvr>
                                        <p:cTn id="55" dur="1" fill="hold">
                                          <p:stCondLst>
                                            <p:cond delay="0"/>
                                          </p:stCondLst>
                                        </p:cTn>
                                        <p:tgtEl>
                                          <p:spTgt spid="1407"/>
                                        </p:tgtEl>
                                        <p:attrNameLst>
                                          <p:attrName>style.visibility</p:attrName>
                                        </p:attrNameLst>
                                      </p:cBhvr>
                                      <p:to>
                                        <p:strVal val="visible"/>
                                      </p:to>
                                    </p:set>
                                    <p:anim to="" calcmode="lin" valueType="num">
                                      <p:cBhvr>
                                        <p:cTn id="56" dur="1" fill="hold"/>
                                        <p:tgtEl>
                                          <p:spTgt spid="1407"/>
                                        </p:tgtEl>
                                        <p:attrNameLst>
                                          <p:attrName/>
                                        </p:attrNameLst>
                                      </p:cBhvr>
                                    </p:anim>
                                  </p:childTnLst>
                                </p:cTn>
                              </p:par>
                            </p:childTnLst>
                          </p:cTn>
                        </p:par>
                      </p:childTnLst>
                    </p:cTn>
                  </p:par>
                  <p:par>
                    <p:cTn id="57" fill="hold">
                      <p:stCondLst>
                        <p:cond delay="indefinite"/>
                      </p:stCondLst>
                      <p:childTnLst>
                        <p:par>
                          <p:cTn id="58" fill="hold">
                            <p:stCondLst>
                              <p:cond delay="0"/>
                            </p:stCondLst>
                            <p:childTnLst>
                              <p:par>
                                <p:cTn id="59" presetID="24" presetClass="entr" presetSubtype="0" fill="hold" nodeType="clickEffect">
                                  <p:stCondLst>
                                    <p:cond delay="0"/>
                                  </p:stCondLst>
                                  <p:childTnLst>
                                    <p:set>
                                      <p:cBhvr>
                                        <p:cTn id="60" dur="1" fill="hold">
                                          <p:stCondLst>
                                            <p:cond delay="0"/>
                                          </p:stCondLst>
                                        </p:cTn>
                                        <p:tgtEl>
                                          <p:spTgt spid="737"/>
                                        </p:tgtEl>
                                        <p:attrNameLst>
                                          <p:attrName>style.visibility</p:attrName>
                                        </p:attrNameLst>
                                      </p:cBhvr>
                                      <p:to>
                                        <p:strVal val="visible"/>
                                      </p:to>
                                    </p:set>
                                    <p:anim to="" calcmode="lin" valueType="num">
                                      <p:cBhvr>
                                        <p:cTn id="61" dur="1" fill="hold"/>
                                        <p:tgtEl>
                                          <p:spTgt spid="737"/>
                                        </p:tgtEl>
                                        <p:attrNameLst>
                                          <p:attrName/>
                                        </p:attrNameLst>
                                      </p:cBhvr>
                                    </p:anim>
                                  </p:childTnLst>
                                </p:cTn>
                              </p:par>
                              <p:par>
                                <p:cTn id="62" presetID="24" presetClass="entr" presetSubtype="0" fill="hold" grpId="0" nodeType="withEffect">
                                  <p:stCondLst>
                                    <p:cond delay="0"/>
                                  </p:stCondLst>
                                  <p:childTnLst>
                                    <p:set>
                                      <p:cBhvr>
                                        <p:cTn id="63" dur="1" fill="hold">
                                          <p:stCondLst>
                                            <p:cond delay="0"/>
                                          </p:stCondLst>
                                        </p:cTn>
                                        <p:tgtEl>
                                          <p:spTgt spid="712"/>
                                        </p:tgtEl>
                                        <p:attrNameLst>
                                          <p:attrName>style.visibility</p:attrName>
                                        </p:attrNameLst>
                                      </p:cBhvr>
                                      <p:to>
                                        <p:strVal val="visible"/>
                                      </p:to>
                                    </p:set>
                                    <p:anim to="" calcmode="lin" valueType="num">
                                      <p:cBhvr>
                                        <p:cTn id="64" dur="1" fill="hold"/>
                                        <p:tgtEl>
                                          <p:spTgt spid="712"/>
                                        </p:tgtEl>
                                        <p:attrNameLst>
                                          <p:attrName/>
                                        </p:attrNameLst>
                                      </p:cBhvr>
                                    </p:anim>
                                  </p:childTnLst>
                                </p:cTn>
                              </p:par>
                            </p:childTnLst>
                          </p:cTn>
                        </p:par>
                      </p:childTnLst>
                    </p:cTn>
                  </p:par>
                  <p:par>
                    <p:cTn id="65" fill="hold">
                      <p:stCondLst>
                        <p:cond delay="indefinite"/>
                      </p:stCondLst>
                      <p:childTnLst>
                        <p:par>
                          <p:cTn id="66" fill="hold">
                            <p:stCondLst>
                              <p:cond delay="0"/>
                            </p:stCondLst>
                            <p:childTnLst>
                              <p:par>
                                <p:cTn id="67" presetID="24" presetClass="entr" presetSubtype="0" fill="hold" grpId="0" nodeType="clickEffect">
                                  <p:stCondLst>
                                    <p:cond delay="0"/>
                                  </p:stCondLst>
                                  <p:childTnLst>
                                    <p:set>
                                      <p:cBhvr>
                                        <p:cTn id="68" dur="1" fill="hold">
                                          <p:stCondLst>
                                            <p:cond delay="0"/>
                                          </p:stCondLst>
                                        </p:cTn>
                                        <p:tgtEl>
                                          <p:spTgt spid="717"/>
                                        </p:tgtEl>
                                        <p:attrNameLst>
                                          <p:attrName>style.visibility</p:attrName>
                                        </p:attrNameLst>
                                      </p:cBhvr>
                                      <p:to>
                                        <p:strVal val="visible"/>
                                      </p:to>
                                    </p:set>
                                    <p:anim to="" calcmode="lin" valueType="num">
                                      <p:cBhvr>
                                        <p:cTn id="69" dur="1" fill="hold"/>
                                        <p:tgtEl>
                                          <p:spTgt spid="717"/>
                                        </p:tgtEl>
                                        <p:attrNameLst>
                                          <p:attrName/>
                                        </p:attrNameLst>
                                      </p:cBhvr>
                                    </p:anim>
                                  </p:childTnLst>
                                </p:cTn>
                              </p:par>
                              <p:par>
                                <p:cTn id="70" presetID="24" presetClass="entr" presetSubtype="0" fill="hold" nodeType="withEffect">
                                  <p:stCondLst>
                                    <p:cond delay="0"/>
                                  </p:stCondLst>
                                  <p:childTnLst>
                                    <p:set>
                                      <p:cBhvr>
                                        <p:cTn id="71" dur="1" fill="hold">
                                          <p:stCondLst>
                                            <p:cond delay="0"/>
                                          </p:stCondLst>
                                        </p:cTn>
                                        <p:tgtEl>
                                          <p:spTgt spid="4"/>
                                        </p:tgtEl>
                                        <p:attrNameLst>
                                          <p:attrName>style.visibility</p:attrName>
                                        </p:attrNameLst>
                                      </p:cBhvr>
                                      <p:to>
                                        <p:strVal val="visible"/>
                                      </p:to>
                                    </p:set>
                                    <p:anim to="" calcmode="lin" valueType="num">
                                      <p:cBhvr>
                                        <p:cTn id="72" dur="1" fill="hold"/>
                                        <p:tgtEl>
                                          <p:spTgt spid="4"/>
                                        </p:tgtEl>
                                        <p:attrNameLst>
                                          <p:attrName/>
                                        </p:attrNameLst>
                                      </p:cBhvr>
                                    </p:anim>
                                  </p:childTnLst>
                                </p:cTn>
                              </p:par>
                              <p:par>
                                <p:cTn id="73" presetID="24" presetClass="entr" presetSubtype="0" fill="hold" nodeType="withEffect">
                                  <p:stCondLst>
                                    <p:cond delay="0"/>
                                  </p:stCondLst>
                                  <p:childTnLst>
                                    <p:set>
                                      <p:cBhvr>
                                        <p:cTn id="74" dur="1" fill="hold">
                                          <p:stCondLst>
                                            <p:cond delay="0"/>
                                          </p:stCondLst>
                                        </p:cTn>
                                        <p:tgtEl>
                                          <p:spTgt spid="827"/>
                                        </p:tgtEl>
                                        <p:attrNameLst>
                                          <p:attrName>style.visibility</p:attrName>
                                        </p:attrNameLst>
                                      </p:cBhvr>
                                      <p:to>
                                        <p:strVal val="visible"/>
                                      </p:to>
                                    </p:set>
                                    <p:anim to="" calcmode="lin" valueType="num">
                                      <p:cBhvr>
                                        <p:cTn id="75" dur="1" fill="hold"/>
                                        <p:tgtEl>
                                          <p:spTgt spid="827"/>
                                        </p:tgtEl>
                                        <p:attrNameLst>
                                          <p:attrName/>
                                        </p:attrNameLst>
                                      </p:cBhvr>
                                    </p:anim>
                                  </p:childTnLst>
                                </p:cTn>
                              </p:par>
                              <p:par>
                                <p:cTn id="76" presetID="24" presetClass="entr" presetSubtype="0" fill="hold" grpId="0" nodeType="withEffect">
                                  <p:stCondLst>
                                    <p:cond delay="0"/>
                                  </p:stCondLst>
                                  <p:childTnLst>
                                    <p:set>
                                      <p:cBhvr>
                                        <p:cTn id="77" dur="1" fill="hold">
                                          <p:stCondLst>
                                            <p:cond delay="0"/>
                                          </p:stCondLst>
                                        </p:cTn>
                                        <p:tgtEl>
                                          <p:spTgt spid="713"/>
                                        </p:tgtEl>
                                        <p:attrNameLst>
                                          <p:attrName>style.visibility</p:attrName>
                                        </p:attrNameLst>
                                      </p:cBhvr>
                                      <p:to>
                                        <p:strVal val="visible"/>
                                      </p:to>
                                    </p:set>
                                    <p:anim to="" calcmode="lin" valueType="num">
                                      <p:cBhvr>
                                        <p:cTn id="78" dur="1" fill="hold"/>
                                        <p:tgtEl>
                                          <p:spTgt spid="713"/>
                                        </p:tgtEl>
                                        <p:attrNameLst>
                                          <p:attrName/>
                                        </p:attrNameLst>
                                      </p:cBhvr>
                                    </p:anim>
                                  </p:childTnLst>
                                </p:cTn>
                              </p:par>
                              <p:par>
                                <p:cTn id="79" presetID="24" presetClass="entr" presetSubtype="0" fill="hold" grpId="0" nodeType="withEffect">
                                  <p:stCondLst>
                                    <p:cond delay="0"/>
                                  </p:stCondLst>
                                  <p:childTnLst>
                                    <p:set>
                                      <p:cBhvr>
                                        <p:cTn id="80" dur="1" fill="hold">
                                          <p:stCondLst>
                                            <p:cond delay="0"/>
                                          </p:stCondLst>
                                        </p:cTn>
                                        <p:tgtEl>
                                          <p:spTgt spid="719"/>
                                        </p:tgtEl>
                                        <p:attrNameLst>
                                          <p:attrName>style.visibility</p:attrName>
                                        </p:attrNameLst>
                                      </p:cBhvr>
                                      <p:to>
                                        <p:strVal val="visible"/>
                                      </p:to>
                                    </p:set>
                                    <p:anim to="" calcmode="lin" valueType="num">
                                      <p:cBhvr>
                                        <p:cTn id="81" dur="1" fill="hold"/>
                                        <p:tgtEl>
                                          <p:spTgt spid="71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 grpId="0"/>
      <p:bldP spid="713" grpId="0"/>
      <p:bldP spid="714" grpId="0" animBg="1"/>
      <p:bldP spid="716" grpId="0" animBg="1"/>
      <p:bldP spid="717" grpId="0" animBg="1"/>
      <p:bldP spid="718" grpId="0" animBg="1"/>
      <p:bldP spid="719" grpId="0" animBg="1"/>
      <p:bldP spid="720" grpId="0"/>
      <p:bldP spid="721" grpId="0"/>
      <p:bldP spid="140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Number Placeholder 3"/>
          <p:cNvSpPr>
            <a:spLocks noGrp="1"/>
          </p:cNvSpPr>
          <p:nvPr>
            <p:ph type="sldNum" sz="quarter" idx="10"/>
          </p:nvPr>
        </p:nvSpPr>
        <p:spPr bwMode="auto">
          <a:noFill/>
          <a:ln>
            <a:miter lim="800000"/>
            <a:headEnd/>
            <a:tailEnd/>
          </a:ln>
        </p:spPr>
        <p:txBody>
          <a:bodyPr/>
          <a:lstStyle/>
          <a:p>
            <a:fld id="{6FB7F6A2-DCF0-4148-84D3-E25C732F40FF}" type="slidenum">
              <a:rPr lang="fr-FR"/>
              <a:pPr/>
              <a:t>63</a:t>
            </a:fld>
            <a:endParaRPr lang="fr-FR"/>
          </a:p>
        </p:txBody>
      </p:sp>
      <p:pic>
        <p:nvPicPr>
          <p:cNvPr id="200707" name="Picture 4"/>
          <p:cNvPicPr>
            <a:picLocks noChangeAspect="1" noChangeArrowheads="1"/>
          </p:cNvPicPr>
          <p:nvPr/>
        </p:nvPicPr>
        <p:blipFill>
          <a:blip r:embed="rId3" cstate="print"/>
          <a:srcRect/>
          <a:stretch>
            <a:fillRect/>
          </a:stretch>
        </p:blipFill>
        <p:spPr bwMode="auto">
          <a:xfrm>
            <a:off x="1553028" y="612594"/>
            <a:ext cx="6278109" cy="5718355"/>
          </a:xfrm>
          <a:prstGeom prst="rect">
            <a:avLst/>
          </a:prstGeom>
          <a:noFill/>
          <a:ln w="9525">
            <a:noFill/>
            <a:miter lim="800000"/>
            <a:headEnd/>
            <a:tailEnd/>
          </a:ln>
        </p:spPr>
      </p:pic>
      <p:sp>
        <p:nvSpPr>
          <p:cNvPr id="200708" name="Rectangle 6"/>
          <p:cNvSpPr>
            <a:spLocks noChangeArrowheads="1"/>
          </p:cNvSpPr>
          <p:nvPr/>
        </p:nvSpPr>
        <p:spPr bwMode="auto">
          <a:xfrm>
            <a:off x="2806700" y="5073650"/>
            <a:ext cx="857250" cy="15240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00709" name="Rectangle 7"/>
          <p:cNvSpPr>
            <a:spLocks noChangeArrowheads="1"/>
          </p:cNvSpPr>
          <p:nvPr/>
        </p:nvSpPr>
        <p:spPr bwMode="auto">
          <a:xfrm>
            <a:off x="2803525" y="5603875"/>
            <a:ext cx="857250" cy="15240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8"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200711" name="Rectangle 2"/>
          <p:cNvSpPr>
            <a:spLocks noGrp="1" noChangeArrowheads="1"/>
          </p:cNvSpPr>
          <p:nvPr>
            <p:ph type="title"/>
          </p:nvPr>
        </p:nvSpPr>
        <p:spPr>
          <a:xfrm>
            <a:off x="538163" y="401638"/>
            <a:ext cx="7678737" cy="550862"/>
          </a:xfrm>
        </p:spPr>
        <p:txBody>
          <a:bodyPr/>
          <a:lstStyle/>
          <a:p>
            <a:pPr eaLnBrk="1" hangingPunct="1"/>
            <a:r>
              <a:rPr lang="en-US" smtClean="0"/>
              <a:t>Administración de claves de transporte</a:t>
            </a:r>
            <a:br>
              <a:rPr lang="en-US" smtClean="0"/>
            </a:br>
            <a:r>
              <a:rPr lang="en-US" smtClean="0"/>
              <a:t>Resumen 3/4</a:t>
            </a:r>
          </a:p>
        </p:txBody>
      </p:sp>
      <p:sp>
        <p:nvSpPr>
          <p:cNvPr id="200712"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noChangeArrowheads="1"/>
          </p:cNvSpPr>
          <p:nvPr>
            <p:ph type="title"/>
          </p:nvPr>
        </p:nvSpPr>
        <p:spPr/>
        <p:txBody>
          <a:bodyPr/>
          <a:lstStyle/>
          <a:p>
            <a:pPr eaLnBrk="1" hangingPunct="1"/>
            <a:r>
              <a:rPr lang="en-US" smtClean="0"/>
              <a:t>Administración de claves de transporte</a:t>
            </a:r>
            <a:br>
              <a:rPr lang="en-US" smtClean="0"/>
            </a:br>
            <a:r>
              <a:rPr lang="en-US" smtClean="0"/>
              <a:t>Resumen 4/4</a:t>
            </a:r>
          </a:p>
        </p:txBody>
      </p:sp>
      <p:sp>
        <p:nvSpPr>
          <p:cNvPr id="202755" name="Slide Number Placeholder 3"/>
          <p:cNvSpPr>
            <a:spLocks noGrp="1"/>
          </p:cNvSpPr>
          <p:nvPr>
            <p:ph type="sldNum" sz="quarter" idx="10"/>
          </p:nvPr>
        </p:nvSpPr>
        <p:spPr bwMode="auto">
          <a:noFill/>
          <a:ln>
            <a:miter lim="800000"/>
            <a:headEnd/>
            <a:tailEnd/>
          </a:ln>
        </p:spPr>
        <p:txBody>
          <a:bodyPr/>
          <a:lstStyle/>
          <a:p>
            <a:fld id="{A7B75652-0DC5-4008-8BDD-7A617E54A196}" type="slidenum">
              <a:rPr lang="fr-FR"/>
              <a:pPr/>
              <a:t>64</a:t>
            </a:fld>
            <a:endParaRPr lang="fr-FR"/>
          </a:p>
        </p:txBody>
      </p:sp>
      <p:sp>
        <p:nvSpPr>
          <p:cNvPr id="202756" name="Text Box 6"/>
          <p:cNvSpPr txBox="1">
            <a:spLocks noChangeArrowheads="1"/>
          </p:cNvSpPr>
          <p:nvPr/>
        </p:nvSpPr>
        <p:spPr bwMode="auto">
          <a:xfrm>
            <a:off x="2505075" y="1135063"/>
            <a:ext cx="5848350" cy="461962"/>
          </a:xfrm>
          <a:prstGeom prst="rect">
            <a:avLst/>
          </a:prstGeom>
          <a:noFill/>
          <a:ln w="9525">
            <a:noFill/>
            <a:miter lim="800000"/>
            <a:headEnd/>
            <a:tailEnd/>
          </a:ln>
        </p:spPr>
        <p:txBody>
          <a:bodyPr wrap="none">
            <a:spAutoFit/>
          </a:bodyPr>
          <a:lstStyle/>
          <a:p>
            <a:pPr algn="ctr" eaLnBrk="0" hangingPunct="0"/>
            <a:r>
              <a:rPr lang="en-US"/>
              <a:t>La clave de transporte puede ser definida</a:t>
            </a:r>
          </a:p>
        </p:txBody>
      </p:sp>
      <p:grpSp>
        <p:nvGrpSpPr>
          <p:cNvPr id="2" name="Group 17"/>
          <p:cNvGrpSpPr>
            <a:grpSpLocks/>
          </p:cNvGrpSpPr>
          <p:nvPr/>
        </p:nvGrpSpPr>
        <p:grpSpPr bwMode="auto">
          <a:xfrm>
            <a:off x="220663" y="1617663"/>
            <a:ext cx="7045325" cy="1249362"/>
            <a:chOff x="139" y="905"/>
            <a:chExt cx="4438" cy="787"/>
          </a:xfrm>
        </p:grpSpPr>
        <p:sp>
          <p:nvSpPr>
            <p:cNvPr id="202767" name="Text Box 7"/>
            <p:cNvSpPr txBox="1">
              <a:spLocks noChangeArrowheads="1"/>
            </p:cNvSpPr>
            <p:nvPr/>
          </p:nvSpPr>
          <p:spPr bwMode="auto">
            <a:xfrm>
              <a:off x="139" y="905"/>
              <a:ext cx="4438" cy="291"/>
            </a:xfrm>
            <a:prstGeom prst="rect">
              <a:avLst/>
            </a:prstGeom>
            <a:noFill/>
            <a:ln w="9525">
              <a:noFill/>
              <a:miter lim="800000"/>
              <a:headEnd/>
              <a:tailEnd/>
            </a:ln>
          </p:spPr>
          <p:txBody>
            <a:bodyPr wrap="none">
              <a:spAutoFit/>
            </a:bodyPr>
            <a:lstStyle/>
            <a:p>
              <a:pPr eaLnBrk="0" hangingPunct="0">
                <a:buClr>
                  <a:srgbClr val="FF9933"/>
                </a:buClr>
                <a:buFont typeface="Wingdings" charset="2"/>
                <a:buChar char="ü"/>
              </a:pPr>
              <a:r>
                <a:rPr lang="en-US"/>
                <a:t> Para el archivo de seguridad de tarjeta competo</a:t>
              </a:r>
            </a:p>
          </p:txBody>
        </p:sp>
        <p:pic>
          <p:nvPicPr>
            <p:cNvPr id="68624" name="Picture 9"/>
            <p:cNvPicPr>
              <a:picLocks noChangeAspect="1" noChangeArrowheads="1"/>
            </p:cNvPicPr>
            <p:nvPr/>
          </p:nvPicPr>
          <p:blipFill>
            <a:blip r:embed="rId3" cstate="print"/>
            <a:srcRect/>
            <a:stretch>
              <a:fillRect/>
            </a:stretch>
          </p:blipFill>
          <p:spPr bwMode="auto">
            <a:xfrm>
              <a:off x="588" y="1212"/>
              <a:ext cx="2664" cy="480"/>
            </a:xfrm>
            <a:prstGeom prst="rect">
              <a:avLst/>
            </a:prstGeom>
            <a:noFill/>
            <a:ln w="9525">
              <a:solidFill>
                <a:schemeClr val="tx1">
                  <a:lumMod val="50000"/>
                  <a:lumOff val="50000"/>
                </a:schemeClr>
              </a:solidFill>
              <a:miter lim="800000"/>
              <a:headEnd/>
              <a:tailEnd/>
            </a:ln>
          </p:spPr>
        </p:pic>
      </p:grpSp>
      <p:grpSp>
        <p:nvGrpSpPr>
          <p:cNvPr id="3" name="Group 18"/>
          <p:cNvGrpSpPr>
            <a:grpSpLocks/>
          </p:cNvGrpSpPr>
          <p:nvPr/>
        </p:nvGrpSpPr>
        <p:grpSpPr bwMode="auto">
          <a:xfrm>
            <a:off x="231775" y="3014663"/>
            <a:ext cx="6723063" cy="1138237"/>
            <a:chOff x="146" y="1785"/>
            <a:chExt cx="4235" cy="717"/>
          </a:xfrm>
        </p:grpSpPr>
        <p:sp>
          <p:nvSpPr>
            <p:cNvPr id="202765" name="Text Box 11"/>
            <p:cNvSpPr txBox="1">
              <a:spLocks noChangeArrowheads="1"/>
            </p:cNvSpPr>
            <p:nvPr/>
          </p:nvSpPr>
          <p:spPr bwMode="auto">
            <a:xfrm>
              <a:off x="146" y="1785"/>
              <a:ext cx="1692" cy="291"/>
            </a:xfrm>
            <a:prstGeom prst="rect">
              <a:avLst/>
            </a:prstGeom>
            <a:noFill/>
            <a:ln w="9525">
              <a:noFill/>
              <a:miter lim="800000"/>
              <a:headEnd/>
              <a:tailEnd/>
            </a:ln>
          </p:spPr>
          <p:txBody>
            <a:bodyPr wrap="none">
              <a:spAutoFit/>
            </a:bodyPr>
            <a:lstStyle/>
            <a:p>
              <a:pPr eaLnBrk="0" hangingPunct="0">
                <a:buClr>
                  <a:srgbClr val="FF9933"/>
                </a:buClr>
                <a:buFont typeface="Wingdings" charset="2"/>
                <a:buChar char="ü"/>
              </a:pPr>
              <a:r>
                <a:rPr lang="en-US"/>
                <a:t> Para una tarjeta</a:t>
              </a:r>
            </a:p>
          </p:txBody>
        </p:sp>
        <p:pic>
          <p:nvPicPr>
            <p:cNvPr id="68622" name="Picture 12"/>
            <p:cNvPicPr>
              <a:picLocks noChangeAspect="1" noChangeArrowheads="1"/>
            </p:cNvPicPr>
            <p:nvPr/>
          </p:nvPicPr>
          <p:blipFill>
            <a:blip r:embed="rId4" cstate="print"/>
            <a:srcRect/>
            <a:stretch>
              <a:fillRect/>
            </a:stretch>
          </p:blipFill>
          <p:spPr bwMode="auto">
            <a:xfrm>
              <a:off x="588" y="2082"/>
              <a:ext cx="3793" cy="420"/>
            </a:xfrm>
            <a:prstGeom prst="rect">
              <a:avLst/>
            </a:prstGeom>
            <a:noFill/>
            <a:ln w="9525">
              <a:solidFill>
                <a:schemeClr val="tx1">
                  <a:lumMod val="50000"/>
                  <a:lumOff val="50000"/>
                </a:schemeClr>
              </a:solidFill>
              <a:miter lim="800000"/>
              <a:headEnd/>
              <a:tailEnd/>
            </a:ln>
          </p:spPr>
        </p:pic>
      </p:grpSp>
      <p:grpSp>
        <p:nvGrpSpPr>
          <p:cNvPr id="4" name="Group 19"/>
          <p:cNvGrpSpPr>
            <a:grpSpLocks/>
          </p:cNvGrpSpPr>
          <p:nvPr/>
        </p:nvGrpSpPr>
        <p:grpSpPr bwMode="auto">
          <a:xfrm>
            <a:off x="228600" y="4240213"/>
            <a:ext cx="4121150" cy="1641475"/>
            <a:chOff x="144" y="2557"/>
            <a:chExt cx="2596" cy="1034"/>
          </a:xfrm>
        </p:grpSpPr>
        <p:sp>
          <p:nvSpPr>
            <p:cNvPr id="202763" name="Text Box 13"/>
            <p:cNvSpPr txBox="1">
              <a:spLocks noChangeArrowheads="1"/>
            </p:cNvSpPr>
            <p:nvPr/>
          </p:nvSpPr>
          <p:spPr bwMode="auto">
            <a:xfrm>
              <a:off x="144" y="2557"/>
              <a:ext cx="2596" cy="291"/>
            </a:xfrm>
            <a:prstGeom prst="rect">
              <a:avLst/>
            </a:prstGeom>
            <a:noFill/>
            <a:ln w="9525">
              <a:noFill/>
              <a:miter lim="800000"/>
              <a:headEnd/>
              <a:tailEnd/>
            </a:ln>
          </p:spPr>
          <p:txBody>
            <a:bodyPr wrap="none">
              <a:spAutoFit/>
            </a:bodyPr>
            <a:lstStyle/>
            <a:p>
              <a:pPr eaLnBrk="0" hangingPunct="0">
                <a:buClr>
                  <a:srgbClr val="FF9933"/>
                </a:buClr>
                <a:buFont typeface="Wingdings" charset="2"/>
                <a:buChar char="ü"/>
              </a:pPr>
              <a:r>
                <a:rPr lang="en-US"/>
                <a:t> Para cada juego de claves</a:t>
              </a:r>
            </a:p>
          </p:txBody>
        </p:sp>
        <p:pic>
          <p:nvPicPr>
            <p:cNvPr id="68620" name="Picture 14"/>
            <p:cNvPicPr>
              <a:picLocks noChangeAspect="1" noChangeArrowheads="1"/>
            </p:cNvPicPr>
            <p:nvPr/>
          </p:nvPicPr>
          <p:blipFill>
            <a:blip r:embed="rId5" cstate="print"/>
            <a:srcRect/>
            <a:stretch>
              <a:fillRect/>
            </a:stretch>
          </p:blipFill>
          <p:spPr bwMode="auto">
            <a:xfrm>
              <a:off x="589" y="2837"/>
              <a:ext cx="1409" cy="754"/>
            </a:xfrm>
            <a:prstGeom prst="rect">
              <a:avLst/>
            </a:prstGeom>
            <a:noFill/>
            <a:ln w="9525">
              <a:solidFill>
                <a:schemeClr val="tx1">
                  <a:lumMod val="50000"/>
                  <a:lumOff val="50000"/>
                </a:schemeClr>
              </a:solidFill>
              <a:miter lim="800000"/>
              <a:headEnd/>
              <a:tailEnd/>
            </a:ln>
          </p:spPr>
        </p:pic>
      </p:grpSp>
      <p:sp>
        <p:nvSpPr>
          <p:cNvPr id="256016" name="Text Box 16"/>
          <p:cNvSpPr txBox="1">
            <a:spLocks noChangeArrowheads="1"/>
          </p:cNvSpPr>
          <p:nvPr/>
        </p:nvSpPr>
        <p:spPr bwMode="auto">
          <a:xfrm>
            <a:off x="469900" y="6022975"/>
            <a:ext cx="8646919" cy="307777"/>
          </a:xfrm>
          <a:prstGeom prst="rect">
            <a:avLst/>
          </a:prstGeom>
          <a:noFill/>
          <a:ln w="9525">
            <a:noFill/>
            <a:miter lim="800000"/>
            <a:headEnd/>
            <a:tailEnd/>
          </a:ln>
        </p:spPr>
        <p:txBody>
          <a:bodyPr wrap="none">
            <a:spAutoFit/>
          </a:bodyPr>
          <a:lstStyle/>
          <a:p>
            <a:pPr eaLnBrk="0" hangingPunct="0"/>
            <a:r>
              <a:rPr lang="en-US" sz="1400" i="1" dirty="0"/>
              <a:t>NB: El </a:t>
            </a:r>
            <a:r>
              <a:rPr lang="en-US" sz="1400" i="1" dirty="0" err="1"/>
              <a:t>atributo</a:t>
            </a:r>
            <a:r>
              <a:rPr lang="en-US" sz="1400" i="1" dirty="0"/>
              <a:t> “</a:t>
            </a:r>
            <a:r>
              <a:rPr lang="en-US" sz="1400" i="1" dirty="0" err="1"/>
              <a:t>algoName</a:t>
            </a:r>
            <a:r>
              <a:rPr lang="en-US" sz="1400" i="1" dirty="0"/>
              <a:t>” </a:t>
            </a:r>
            <a:r>
              <a:rPr lang="en-US" sz="1400" i="1" dirty="0" err="1"/>
              <a:t>debe</a:t>
            </a:r>
            <a:r>
              <a:rPr lang="en-US" sz="1400" i="1" dirty="0"/>
              <a:t> ser </a:t>
            </a:r>
            <a:r>
              <a:rPr lang="en-US" sz="1400" i="1" dirty="0" err="1"/>
              <a:t>establecido</a:t>
            </a:r>
            <a:r>
              <a:rPr lang="en-US" sz="1400" i="1" dirty="0"/>
              <a:t> con </a:t>
            </a:r>
            <a:r>
              <a:rPr lang="en-US" sz="1400" i="1" dirty="0" err="1"/>
              <a:t>alguno</a:t>
            </a:r>
            <a:r>
              <a:rPr lang="en-US" sz="1400" i="1" dirty="0"/>
              <a:t> de los </a:t>
            </a:r>
            <a:r>
              <a:rPr lang="en-US" sz="1400" i="1" dirty="0" err="1"/>
              <a:t>siguientes</a:t>
            </a:r>
            <a:r>
              <a:rPr lang="en-US" sz="1400" i="1" dirty="0"/>
              <a:t> </a:t>
            </a:r>
            <a:r>
              <a:rPr lang="en-US" sz="1400" i="1" dirty="0" err="1"/>
              <a:t>valores</a:t>
            </a:r>
            <a:r>
              <a:rPr lang="en-US" sz="1400" i="1" dirty="0"/>
              <a:t>: DES, 3DES or XOR</a:t>
            </a:r>
          </a:p>
        </p:txBody>
      </p:sp>
      <p:sp>
        <p:nvSpPr>
          <p:cNvPr id="17"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202762"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256016"/>
                                        </p:tgtEl>
                                        <p:attrNameLst>
                                          <p:attrName>style.visibility</p:attrName>
                                        </p:attrNameLst>
                                      </p:cBhvr>
                                      <p:to>
                                        <p:strVal val="visible"/>
                                      </p:to>
                                    </p:set>
                                    <p:anim to="" calcmode="lin" valueType="num">
                                      <p:cBhvr>
                                        <p:cTn id="10" dur="1" fill="hold"/>
                                        <p:tgtEl>
                                          <p:spTgt spid="256016"/>
                                        </p:tgtEl>
                                        <p:attrNameLst>
                                          <p:attrName/>
                                        </p:attrNameLst>
                                      </p:cBhvr>
                                    </p:anim>
                                  </p:childTnLst>
                                </p:cTn>
                              </p:par>
                            </p:childTnLst>
                          </p:cTn>
                        </p:par>
                      </p:childTnLst>
                    </p:cTn>
                  </p:par>
                  <p:par>
                    <p:cTn id="11" fill="hold">
                      <p:stCondLst>
                        <p:cond delay="indefinite"/>
                      </p:stCondLst>
                      <p:childTnLst>
                        <p:par>
                          <p:cTn id="12" fill="hold">
                            <p:stCondLst>
                              <p:cond delay="0"/>
                            </p:stCondLst>
                            <p:childTnLst>
                              <p:par>
                                <p:cTn id="13" presetID="24"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to="" calcmode="lin" valueType="num">
                                      <p:cBhvr>
                                        <p:cTn id="15" dur="1" fill="hold"/>
                                        <p:tgtEl>
                                          <p:spTgt spid="3"/>
                                        </p:tgtEl>
                                        <p:attrNameLst>
                                          <p:attrName/>
                                        </p:attrNameLst>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to="" calcmode="lin" valueType="num">
                                      <p:cBhvr>
                                        <p:cTn id="20" dur="1" fill="hold"/>
                                        <p:tgtEl>
                                          <p:spTgt spid="4"/>
                                        </p:tgtEl>
                                        <p:attrNameLst>
                                          <p:attrName/>
                                        </p:attrNameLst>
                                      </p:cBhvr>
                                    </p:anim>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6" grpId="0"/>
      <p:bldP spid="1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en-US" smtClean="0"/>
              <a:t>Administración de claves de transporte</a:t>
            </a:r>
            <a:br>
              <a:rPr lang="en-US" smtClean="0"/>
            </a:br>
            <a:r>
              <a:rPr lang="en-US" smtClean="0"/>
              <a:t>CCI 1/4</a:t>
            </a:r>
          </a:p>
        </p:txBody>
      </p:sp>
      <p:sp>
        <p:nvSpPr>
          <p:cNvPr id="204803" name="Slide Number Placeholder 3"/>
          <p:cNvSpPr>
            <a:spLocks noGrp="1"/>
          </p:cNvSpPr>
          <p:nvPr>
            <p:ph type="sldNum" sz="quarter" idx="10"/>
          </p:nvPr>
        </p:nvSpPr>
        <p:spPr bwMode="auto">
          <a:noFill/>
          <a:ln>
            <a:miter lim="800000"/>
            <a:headEnd/>
            <a:tailEnd/>
          </a:ln>
        </p:spPr>
        <p:txBody>
          <a:bodyPr/>
          <a:lstStyle/>
          <a:p>
            <a:fld id="{4E25498C-EA73-4AEB-A303-39A6ED6EF279}" type="slidenum">
              <a:rPr lang="fr-FR"/>
              <a:pPr/>
              <a:t>65</a:t>
            </a:fld>
            <a:endParaRPr lang="fr-FR"/>
          </a:p>
        </p:txBody>
      </p:sp>
      <p:pic>
        <p:nvPicPr>
          <p:cNvPr id="204804" name="Picture 10"/>
          <p:cNvPicPr>
            <a:picLocks noChangeAspect="1" noChangeArrowheads="1"/>
          </p:cNvPicPr>
          <p:nvPr/>
        </p:nvPicPr>
        <p:blipFill>
          <a:blip r:embed="rId3" cstate="print"/>
          <a:srcRect/>
          <a:stretch>
            <a:fillRect/>
          </a:stretch>
        </p:blipFill>
        <p:spPr bwMode="auto">
          <a:xfrm>
            <a:off x="1428750" y="1139825"/>
            <a:ext cx="6284913" cy="5267325"/>
          </a:xfrm>
          <a:prstGeom prst="rect">
            <a:avLst/>
          </a:prstGeom>
          <a:noFill/>
          <a:ln w="9525">
            <a:noFill/>
            <a:miter lim="800000"/>
            <a:headEnd/>
            <a:tailEnd/>
          </a:ln>
        </p:spPr>
      </p:pic>
      <p:sp>
        <p:nvSpPr>
          <p:cNvPr id="254982" name="Rectangle 6"/>
          <p:cNvSpPr>
            <a:spLocks noChangeArrowheads="1"/>
          </p:cNvSpPr>
          <p:nvPr/>
        </p:nvSpPr>
        <p:spPr bwMode="auto">
          <a:xfrm>
            <a:off x="2695575" y="1768475"/>
            <a:ext cx="647700" cy="20955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54983" name="Rectangle 7"/>
          <p:cNvSpPr>
            <a:spLocks noChangeArrowheads="1"/>
          </p:cNvSpPr>
          <p:nvPr/>
        </p:nvSpPr>
        <p:spPr bwMode="auto">
          <a:xfrm>
            <a:off x="1444625" y="2184400"/>
            <a:ext cx="1200150" cy="266700"/>
          </a:xfrm>
          <a:prstGeom prst="rect">
            <a:avLst/>
          </a:prstGeom>
          <a:noFill/>
          <a:ln w="57150">
            <a:solidFill>
              <a:srgbClr val="FF9933"/>
            </a:solidFill>
            <a:miter lim="800000"/>
            <a:headEnd/>
            <a:tailEnd/>
          </a:ln>
        </p:spPr>
        <p:txBody>
          <a:bodyPr wrap="none" anchor="ctr"/>
          <a:lstStyle/>
          <a:p>
            <a:pPr eaLnBrk="0" hangingPunct="0"/>
            <a:endParaRPr lang="en-US"/>
          </a:p>
        </p:txBody>
      </p:sp>
      <p:pic>
        <p:nvPicPr>
          <p:cNvPr id="254987" name="Picture 11"/>
          <p:cNvPicPr>
            <a:picLocks noChangeAspect="1" noChangeArrowheads="1"/>
          </p:cNvPicPr>
          <p:nvPr/>
        </p:nvPicPr>
        <p:blipFill>
          <a:blip r:embed="rId4" cstate="print"/>
          <a:srcRect/>
          <a:stretch>
            <a:fillRect/>
          </a:stretch>
        </p:blipFill>
        <p:spPr bwMode="auto">
          <a:xfrm>
            <a:off x="2705100" y="2159000"/>
            <a:ext cx="4972050" cy="2544763"/>
          </a:xfrm>
          <a:prstGeom prst="rect">
            <a:avLst/>
          </a:prstGeom>
          <a:noFill/>
          <a:ln w="9525">
            <a:noFill/>
            <a:miter lim="800000"/>
            <a:headEnd/>
            <a:tailEnd/>
          </a:ln>
        </p:spPr>
      </p:pic>
      <p:sp>
        <p:nvSpPr>
          <p:cNvPr id="254984" name="Rectangle 8"/>
          <p:cNvSpPr>
            <a:spLocks noChangeArrowheads="1"/>
          </p:cNvSpPr>
          <p:nvPr/>
        </p:nvSpPr>
        <p:spPr bwMode="auto">
          <a:xfrm>
            <a:off x="2984500" y="2968625"/>
            <a:ext cx="4381500" cy="1619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54985" name="Rectangle 9"/>
          <p:cNvSpPr>
            <a:spLocks noChangeArrowheads="1"/>
          </p:cNvSpPr>
          <p:nvPr/>
        </p:nvSpPr>
        <p:spPr bwMode="auto">
          <a:xfrm>
            <a:off x="6889750" y="4362450"/>
            <a:ext cx="704850" cy="19050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2"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204811"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54982"/>
                                        </p:tgtEl>
                                        <p:attrNameLst>
                                          <p:attrName>style.visibility</p:attrName>
                                        </p:attrNameLst>
                                      </p:cBhvr>
                                      <p:to>
                                        <p:strVal val="visible"/>
                                      </p:to>
                                    </p:set>
                                    <p:anim to="" calcmode="lin" valueType="num">
                                      <p:cBhvr>
                                        <p:cTn id="7" dur="1" fill="hold"/>
                                        <p:tgtEl>
                                          <p:spTgt spid="25498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54983"/>
                                        </p:tgtEl>
                                        <p:attrNameLst>
                                          <p:attrName>style.visibility</p:attrName>
                                        </p:attrNameLst>
                                      </p:cBhvr>
                                      <p:to>
                                        <p:strVal val="visible"/>
                                      </p:to>
                                    </p:set>
                                    <p:anim to="" calcmode="lin" valueType="num">
                                      <p:cBhvr>
                                        <p:cTn id="12" dur="1" fill="hold"/>
                                        <p:tgtEl>
                                          <p:spTgt spid="254983"/>
                                        </p:tgtEl>
                                        <p:attrNameLst>
                                          <p:attrName/>
                                        </p:attrNameLst>
                                      </p:cBhvr>
                                    </p:anim>
                                  </p:childTnLst>
                                </p:cTn>
                              </p:par>
                              <p:par>
                                <p:cTn id="13" presetID="1" presetClass="entr" presetSubtype="0" fill="hold" nodeType="withEffect">
                                  <p:stCondLst>
                                    <p:cond delay="2000"/>
                                  </p:stCondLst>
                                  <p:childTnLst>
                                    <p:set>
                                      <p:cBhvr>
                                        <p:cTn id="14" dur="1" fill="hold">
                                          <p:stCondLst>
                                            <p:cond delay="0"/>
                                          </p:stCondLst>
                                        </p:cTn>
                                        <p:tgtEl>
                                          <p:spTgt spid="2549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0"/>
                                          </p:stCondLst>
                                        </p:cTn>
                                        <p:tgtEl>
                                          <p:spTgt spid="254984"/>
                                        </p:tgtEl>
                                        <p:attrNameLst>
                                          <p:attrName>style.visibility</p:attrName>
                                        </p:attrNameLst>
                                      </p:cBhvr>
                                      <p:to>
                                        <p:strVal val="visible"/>
                                      </p:to>
                                    </p:set>
                                    <p:anim to="" calcmode="lin" valueType="num">
                                      <p:cBhvr>
                                        <p:cTn id="19" dur="1" fill="hold"/>
                                        <p:tgtEl>
                                          <p:spTgt spid="254984"/>
                                        </p:tgtEl>
                                        <p:attrNameLst>
                                          <p:attrName/>
                                        </p:attrNameLst>
                                      </p:cBhvr>
                                    </p:anim>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grpId="0" nodeType="clickEffect">
                                  <p:stCondLst>
                                    <p:cond delay="0"/>
                                  </p:stCondLst>
                                  <p:childTnLst>
                                    <p:set>
                                      <p:cBhvr>
                                        <p:cTn id="23" dur="1" fill="hold">
                                          <p:stCondLst>
                                            <p:cond delay="0"/>
                                          </p:stCondLst>
                                        </p:cTn>
                                        <p:tgtEl>
                                          <p:spTgt spid="254985"/>
                                        </p:tgtEl>
                                        <p:attrNameLst>
                                          <p:attrName>style.visibility</p:attrName>
                                        </p:attrNameLst>
                                      </p:cBhvr>
                                      <p:to>
                                        <p:strVal val="visible"/>
                                      </p:to>
                                    </p:set>
                                    <p:anim to="" calcmode="lin" valueType="num">
                                      <p:cBhvr>
                                        <p:cTn id="24" dur="1" fill="hold"/>
                                        <p:tgtEl>
                                          <p:spTgt spid="254985"/>
                                        </p:tgtEl>
                                        <p:attrNameLst>
                                          <p:attrName/>
                                        </p:attrNameLst>
                                      </p:cBhvr>
                                    </p:anim>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2" grpId="0" animBg="1"/>
      <p:bldP spid="254983" grpId="0" animBg="1"/>
      <p:bldP spid="254984" grpId="0" animBg="1"/>
      <p:bldP spid="254985" grpId="0" animBg="1"/>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en-US" smtClean="0"/>
              <a:t>Administración de claves de transporte</a:t>
            </a:r>
            <a:br>
              <a:rPr lang="en-US" smtClean="0"/>
            </a:br>
            <a:r>
              <a:rPr lang="en-US" smtClean="0"/>
              <a:t>CCI 2/4</a:t>
            </a:r>
          </a:p>
        </p:txBody>
      </p:sp>
      <p:sp>
        <p:nvSpPr>
          <p:cNvPr id="206851" name="Slide Number Placeholder 3"/>
          <p:cNvSpPr>
            <a:spLocks noGrp="1"/>
          </p:cNvSpPr>
          <p:nvPr>
            <p:ph type="sldNum" sz="quarter" idx="10"/>
          </p:nvPr>
        </p:nvSpPr>
        <p:spPr bwMode="auto">
          <a:noFill/>
          <a:ln>
            <a:miter lim="800000"/>
            <a:headEnd/>
            <a:tailEnd/>
          </a:ln>
        </p:spPr>
        <p:txBody>
          <a:bodyPr/>
          <a:lstStyle/>
          <a:p>
            <a:fld id="{76A0E124-1430-4FE7-BE6C-EC2745AF0DD1}" type="slidenum">
              <a:rPr lang="fr-FR"/>
              <a:pPr/>
              <a:t>66</a:t>
            </a:fld>
            <a:endParaRPr lang="fr-FR"/>
          </a:p>
        </p:txBody>
      </p:sp>
      <p:pic>
        <p:nvPicPr>
          <p:cNvPr id="206852" name="Picture 10"/>
          <p:cNvPicPr>
            <a:picLocks noChangeAspect="1" noChangeArrowheads="1"/>
          </p:cNvPicPr>
          <p:nvPr/>
        </p:nvPicPr>
        <p:blipFill>
          <a:blip r:embed="rId3" cstate="print"/>
          <a:srcRect/>
          <a:stretch>
            <a:fillRect/>
          </a:stretch>
        </p:blipFill>
        <p:spPr bwMode="auto">
          <a:xfrm>
            <a:off x="1404938" y="1085850"/>
            <a:ext cx="6332537" cy="5283200"/>
          </a:xfrm>
          <a:prstGeom prst="rect">
            <a:avLst/>
          </a:prstGeom>
          <a:noFill/>
          <a:ln w="9525">
            <a:noFill/>
            <a:miter lim="800000"/>
            <a:headEnd/>
            <a:tailEnd/>
          </a:ln>
        </p:spPr>
      </p:pic>
      <p:sp>
        <p:nvSpPr>
          <p:cNvPr id="258053" name="Rectangle 5"/>
          <p:cNvSpPr>
            <a:spLocks noChangeArrowheads="1"/>
          </p:cNvSpPr>
          <p:nvPr/>
        </p:nvSpPr>
        <p:spPr bwMode="auto">
          <a:xfrm>
            <a:off x="2933700" y="3330575"/>
            <a:ext cx="1181100" cy="2000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8"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206855"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58053"/>
                                        </p:tgtEl>
                                        <p:attrNameLst>
                                          <p:attrName>style.visibility</p:attrName>
                                        </p:attrNameLst>
                                      </p:cBhvr>
                                      <p:to>
                                        <p:strVal val="visible"/>
                                      </p:to>
                                    </p:set>
                                    <p:anim to="" calcmode="lin" valueType="num">
                                      <p:cBhvr>
                                        <p:cTn id="7" dur="1" fill="hold"/>
                                        <p:tgtEl>
                                          <p:spTgt spid="258053"/>
                                        </p:tgtEl>
                                        <p:attrNameLst>
                                          <p:attrName/>
                                        </p:attrNameLst>
                                      </p:cBhvr>
                                    </p:anim>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animBg="1"/>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ChangeArrowheads="1"/>
          </p:cNvSpPr>
          <p:nvPr>
            <p:ph type="title"/>
          </p:nvPr>
        </p:nvSpPr>
        <p:spPr/>
        <p:txBody>
          <a:bodyPr/>
          <a:lstStyle/>
          <a:p>
            <a:pPr eaLnBrk="1" hangingPunct="1"/>
            <a:r>
              <a:rPr lang="en-US" smtClean="0"/>
              <a:t>Administración de claves de transporte</a:t>
            </a:r>
            <a:br>
              <a:rPr lang="en-US" smtClean="0"/>
            </a:br>
            <a:r>
              <a:rPr lang="en-US" smtClean="0"/>
              <a:t>CCI 3/4</a:t>
            </a:r>
          </a:p>
        </p:txBody>
      </p:sp>
      <p:sp>
        <p:nvSpPr>
          <p:cNvPr id="208899" name="Slide Number Placeholder 3"/>
          <p:cNvSpPr>
            <a:spLocks noGrp="1"/>
          </p:cNvSpPr>
          <p:nvPr>
            <p:ph type="sldNum" sz="quarter" idx="10"/>
          </p:nvPr>
        </p:nvSpPr>
        <p:spPr bwMode="auto">
          <a:noFill/>
          <a:ln>
            <a:miter lim="800000"/>
            <a:headEnd/>
            <a:tailEnd/>
          </a:ln>
        </p:spPr>
        <p:txBody>
          <a:bodyPr/>
          <a:lstStyle/>
          <a:p>
            <a:fld id="{F0FB3A6B-FBB9-4506-AB61-080B75E75010}" type="slidenum">
              <a:rPr lang="fr-FR"/>
              <a:pPr/>
              <a:t>67</a:t>
            </a:fld>
            <a:endParaRPr lang="fr-FR"/>
          </a:p>
        </p:txBody>
      </p:sp>
      <p:pic>
        <p:nvPicPr>
          <p:cNvPr id="208900" name="Picture 7"/>
          <p:cNvPicPr>
            <a:picLocks noChangeAspect="1" noChangeArrowheads="1"/>
          </p:cNvPicPr>
          <p:nvPr/>
        </p:nvPicPr>
        <p:blipFill>
          <a:blip r:embed="rId3" cstate="print"/>
          <a:srcRect/>
          <a:stretch>
            <a:fillRect/>
          </a:stretch>
        </p:blipFill>
        <p:spPr bwMode="auto">
          <a:xfrm>
            <a:off x="155575" y="1584325"/>
            <a:ext cx="8832850" cy="3324225"/>
          </a:xfrm>
          <a:prstGeom prst="rect">
            <a:avLst/>
          </a:prstGeom>
          <a:noFill/>
          <a:ln w="9525">
            <a:noFill/>
            <a:miter lim="800000"/>
            <a:headEnd/>
            <a:tailEnd/>
          </a:ln>
        </p:spPr>
      </p:pic>
      <p:sp>
        <p:nvSpPr>
          <p:cNvPr id="259077" name="Rectangle 5"/>
          <p:cNvSpPr>
            <a:spLocks noChangeArrowheads="1"/>
          </p:cNvSpPr>
          <p:nvPr/>
        </p:nvSpPr>
        <p:spPr bwMode="auto">
          <a:xfrm>
            <a:off x="5419725" y="3228975"/>
            <a:ext cx="457200" cy="1619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8"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208903"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59077"/>
                                        </p:tgtEl>
                                        <p:attrNameLst>
                                          <p:attrName>style.visibility</p:attrName>
                                        </p:attrNameLst>
                                      </p:cBhvr>
                                      <p:to>
                                        <p:strVal val="visible"/>
                                      </p:to>
                                    </p:set>
                                    <p:anim to="" calcmode="lin" valueType="num">
                                      <p:cBhvr>
                                        <p:cTn id="7" dur="1" fill="hold"/>
                                        <p:tgtEl>
                                          <p:spTgt spid="259077"/>
                                        </p:tgtEl>
                                        <p:attrNameLst>
                                          <p:attrName/>
                                        </p:attrNameLst>
                                      </p:cBhvr>
                                    </p:anim>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7" grpId="0" animBg="1"/>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type="title"/>
          </p:nvPr>
        </p:nvSpPr>
        <p:spPr/>
        <p:txBody>
          <a:bodyPr/>
          <a:lstStyle/>
          <a:p>
            <a:pPr eaLnBrk="1" hangingPunct="1"/>
            <a:r>
              <a:rPr lang="en-US" smtClean="0"/>
              <a:t>Administración de claves de transporte</a:t>
            </a:r>
            <a:br>
              <a:rPr lang="en-US" smtClean="0"/>
            </a:br>
            <a:r>
              <a:rPr lang="en-US" smtClean="0"/>
              <a:t>CCI 4/4</a:t>
            </a:r>
          </a:p>
        </p:txBody>
      </p:sp>
      <p:sp>
        <p:nvSpPr>
          <p:cNvPr id="210947" name="Slide Number Placeholder 3"/>
          <p:cNvSpPr>
            <a:spLocks noGrp="1"/>
          </p:cNvSpPr>
          <p:nvPr>
            <p:ph type="sldNum" sz="quarter" idx="10"/>
          </p:nvPr>
        </p:nvSpPr>
        <p:spPr bwMode="auto">
          <a:noFill/>
          <a:ln>
            <a:miter lim="800000"/>
            <a:headEnd/>
            <a:tailEnd/>
          </a:ln>
        </p:spPr>
        <p:txBody>
          <a:bodyPr/>
          <a:lstStyle/>
          <a:p>
            <a:fld id="{E4FD59BF-41BD-4342-A4D9-E18DAB2386D2}" type="slidenum">
              <a:rPr lang="fr-FR"/>
              <a:pPr/>
              <a:t>68</a:t>
            </a:fld>
            <a:endParaRPr lang="fr-FR"/>
          </a:p>
        </p:txBody>
      </p:sp>
      <p:pic>
        <p:nvPicPr>
          <p:cNvPr id="260103" name="Picture 7"/>
          <p:cNvPicPr>
            <a:picLocks noChangeAspect="1" noChangeArrowheads="1"/>
          </p:cNvPicPr>
          <p:nvPr/>
        </p:nvPicPr>
        <p:blipFill>
          <a:blip r:embed="rId3" cstate="print"/>
          <a:srcRect/>
          <a:stretch>
            <a:fillRect/>
          </a:stretch>
        </p:blipFill>
        <p:spPr bwMode="auto">
          <a:xfrm>
            <a:off x="95250" y="4067175"/>
            <a:ext cx="8953500" cy="1619250"/>
          </a:xfrm>
          <a:prstGeom prst="rect">
            <a:avLst/>
          </a:prstGeom>
          <a:noFill/>
          <a:ln w="9525">
            <a:noFill/>
            <a:miter lim="800000"/>
            <a:headEnd/>
            <a:tailEnd/>
          </a:ln>
        </p:spPr>
      </p:pic>
      <p:pic>
        <p:nvPicPr>
          <p:cNvPr id="210949" name="Picture 8"/>
          <p:cNvPicPr>
            <a:picLocks noChangeAspect="1" noChangeArrowheads="1"/>
          </p:cNvPicPr>
          <p:nvPr/>
        </p:nvPicPr>
        <p:blipFill>
          <a:blip r:embed="rId4" cstate="print"/>
          <a:srcRect/>
          <a:stretch>
            <a:fillRect/>
          </a:stretch>
        </p:blipFill>
        <p:spPr bwMode="auto">
          <a:xfrm>
            <a:off x="171450" y="1525588"/>
            <a:ext cx="8801100" cy="1479550"/>
          </a:xfrm>
          <a:prstGeom prst="rect">
            <a:avLst/>
          </a:prstGeom>
          <a:noFill/>
          <a:ln w="9525">
            <a:noFill/>
            <a:miter lim="800000"/>
            <a:headEnd/>
            <a:tailEnd/>
          </a:ln>
        </p:spPr>
      </p:pic>
      <p:sp>
        <p:nvSpPr>
          <p:cNvPr id="260105" name="Rectangle 9"/>
          <p:cNvSpPr>
            <a:spLocks noChangeArrowheads="1"/>
          </p:cNvSpPr>
          <p:nvPr/>
        </p:nvSpPr>
        <p:spPr bwMode="auto">
          <a:xfrm>
            <a:off x="3657600" y="2762250"/>
            <a:ext cx="457200" cy="1619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60106" name="Rectangle 10"/>
          <p:cNvSpPr>
            <a:spLocks noChangeArrowheads="1"/>
          </p:cNvSpPr>
          <p:nvPr/>
        </p:nvSpPr>
        <p:spPr bwMode="auto">
          <a:xfrm>
            <a:off x="3635375" y="2759075"/>
            <a:ext cx="1400175" cy="171450"/>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260107" name="Rectangle 11"/>
          <p:cNvSpPr>
            <a:spLocks noChangeArrowheads="1"/>
          </p:cNvSpPr>
          <p:nvPr/>
        </p:nvSpPr>
        <p:spPr bwMode="auto">
          <a:xfrm>
            <a:off x="4114800" y="5407025"/>
            <a:ext cx="457200" cy="1619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1"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210954"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60106"/>
                                        </p:tgtEl>
                                        <p:attrNameLst>
                                          <p:attrName>style.visibility</p:attrName>
                                        </p:attrNameLst>
                                      </p:cBhvr>
                                      <p:to>
                                        <p:strVal val="visible"/>
                                      </p:to>
                                    </p:set>
                                    <p:anim to="" calcmode="lin" valueType="num">
                                      <p:cBhvr>
                                        <p:cTn id="7" dur="1" fill="hold"/>
                                        <p:tgtEl>
                                          <p:spTgt spid="26010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60105"/>
                                        </p:tgtEl>
                                        <p:attrNameLst>
                                          <p:attrName>style.visibility</p:attrName>
                                        </p:attrNameLst>
                                      </p:cBhvr>
                                      <p:to>
                                        <p:strVal val="visible"/>
                                      </p:to>
                                    </p:set>
                                    <p:anim to="" calcmode="lin" valueType="num">
                                      <p:cBhvr>
                                        <p:cTn id="12" dur="1" fill="hold"/>
                                        <p:tgtEl>
                                          <p:spTgt spid="260105"/>
                                        </p:tgtEl>
                                        <p:attrNameLst>
                                          <p:attrName/>
                                        </p:attrNameLst>
                                      </p:cBhvr>
                                    </p:anim>
                                  </p:childTnLst>
                                </p:cTn>
                              </p:par>
                              <p:par>
                                <p:cTn id="13" presetID="1" presetClass="exit" presetSubtype="0" fill="hold" grpId="1" nodeType="withEffect">
                                  <p:stCondLst>
                                    <p:cond delay="0"/>
                                  </p:stCondLst>
                                  <p:childTnLst>
                                    <p:set>
                                      <p:cBhvr>
                                        <p:cTn id="14" dur="1" fill="hold">
                                          <p:stCondLst>
                                            <p:cond delay="0"/>
                                          </p:stCondLst>
                                        </p:cTn>
                                        <p:tgtEl>
                                          <p:spTgt spid="260106"/>
                                        </p:tgtEl>
                                        <p:attrNameLst>
                                          <p:attrName>style.visibility</p:attrName>
                                        </p:attrNameLst>
                                      </p:cBhvr>
                                      <p:to>
                                        <p:strVal val="hidden"/>
                                      </p:to>
                                    </p:set>
                                  </p:childTnLst>
                                </p:cTn>
                              </p:par>
                              <p:par>
                                <p:cTn id="15" presetID="1" presetClass="entr" presetSubtype="0" fill="hold" nodeType="withEffect">
                                  <p:stCondLst>
                                    <p:cond delay="2000"/>
                                  </p:stCondLst>
                                  <p:childTnLst>
                                    <p:set>
                                      <p:cBhvr>
                                        <p:cTn id="16" dur="1" fill="hold">
                                          <p:stCondLst>
                                            <p:cond delay="0"/>
                                          </p:stCondLst>
                                        </p:cTn>
                                        <p:tgtEl>
                                          <p:spTgt spid="2601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260107"/>
                                        </p:tgtEl>
                                        <p:attrNameLst>
                                          <p:attrName>style.visibility</p:attrName>
                                        </p:attrNameLst>
                                      </p:cBhvr>
                                      <p:to>
                                        <p:strVal val="visible"/>
                                      </p:to>
                                    </p:set>
                                    <p:anim to="" calcmode="lin" valueType="num">
                                      <p:cBhvr>
                                        <p:cTn id="21" dur="1" fill="hold"/>
                                        <p:tgtEl>
                                          <p:spTgt spid="260107"/>
                                        </p:tgtEl>
                                        <p:attrNameLst>
                                          <p:attrName/>
                                        </p:attrNameLst>
                                      </p:cBhvr>
                                    </p:anim>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5" grpId="0" animBg="1"/>
      <p:bldP spid="260106" grpId="0" animBg="1"/>
      <p:bldP spid="260106" grpId="1" animBg="1"/>
      <p:bldP spid="260107" grpId="0" animBg="1"/>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r>
              <a:rPr lang="en-US" smtClean="0"/>
              <a:t>Contenido</a:t>
            </a:r>
          </a:p>
        </p:txBody>
      </p:sp>
      <p:sp>
        <p:nvSpPr>
          <p:cNvPr id="212995" name="Rectangle 3"/>
          <p:cNvSpPr>
            <a:spLocks noGrp="1" noChangeArrowheads="1"/>
          </p:cNvSpPr>
          <p:nvPr>
            <p:ph idx="1"/>
          </p:nvPr>
        </p:nvSpPr>
        <p:spPr>
          <a:xfrm>
            <a:off x="685800" y="1738313"/>
            <a:ext cx="8095343" cy="3568700"/>
          </a:xfrm>
        </p:spPr>
        <p:txBody>
          <a:bodyPr/>
          <a:lstStyle/>
          <a:p>
            <a:pPr eaLnBrk="1" hangingPunct="1"/>
            <a:r>
              <a:rPr lang="en-US" sz="3200" dirty="0" smtClean="0">
                <a:solidFill>
                  <a:srgbClr val="BFBFBF"/>
                </a:solidFill>
              </a:rPr>
              <a:t> </a:t>
            </a:r>
            <a:r>
              <a:rPr lang="en-US" sz="3200" dirty="0" err="1" smtClean="0">
                <a:solidFill>
                  <a:srgbClr val="BFBFBF"/>
                </a:solidFill>
              </a:rPr>
              <a:t>Resumen</a:t>
            </a:r>
            <a:endParaRPr lang="en-US" sz="3200" dirty="0" smtClean="0">
              <a:solidFill>
                <a:srgbClr val="BFBFBF"/>
              </a:solidFill>
            </a:endParaRPr>
          </a:p>
          <a:p>
            <a:pPr eaLnBrk="1" hangingPunct="1"/>
            <a:r>
              <a:rPr lang="en-US" sz="3200" dirty="0" smtClean="0">
                <a:solidFill>
                  <a:srgbClr val="BFBFBF"/>
                </a:solidFill>
              </a:rPr>
              <a:t> </a:t>
            </a:r>
            <a:r>
              <a:rPr lang="en-US" sz="3200" dirty="0" err="1" smtClean="0">
                <a:solidFill>
                  <a:srgbClr val="BFBFBF"/>
                </a:solidFill>
              </a:rPr>
              <a:t>Suministro</a:t>
            </a:r>
            <a:r>
              <a:rPr lang="en-US" sz="3200" dirty="0" smtClean="0">
                <a:solidFill>
                  <a:srgbClr val="BFBFBF"/>
                </a:solidFill>
              </a:rPr>
              <a:t> de </a:t>
            </a:r>
            <a:r>
              <a:rPr lang="en-US" sz="3200" dirty="0" err="1" smtClean="0">
                <a:solidFill>
                  <a:srgbClr val="BFBFBF"/>
                </a:solidFill>
              </a:rPr>
              <a:t>tarjetas</a:t>
            </a:r>
            <a:r>
              <a:rPr lang="en-US" sz="3200" dirty="0" smtClean="0">
                <a:solidFill>
                  <a:srgbClr val="BFBFBF"/>
                </a:solidFill>
              </a:rPr>
              <a:t> en 4 </a:t>
            </a:r>
            <a:r>
              <a:rPr lang="en-US" sz="3200" dirty="0" err="1" smtClean="0">
                <a:solidFill>
                  <a:srgbClr val="BFBFBF"/>
                </a:solidFill>
              </a:rPr>
              <a:t>pasos</a:t>
            </a:r>
            <a:endParaRPr lang="en-US" sz="3200" dirty="0" smtClean="0">
              <a:solidFill>
                <a:srgbClr val="BFBFBF"/>
              </a:solidFill>
            </a:endParaRPr>
          </a:p>
          <a:p>
            <a:pPr eaLnBrk="1" hangingPunct="1"/>
            <a:r>
              <a:rPr lang="en-US" sz="3200" dirty="0" smtClean="0">
                <a:solidFill>
                  <a:srgbClr val="BFBFBF"/>
                </a:solidFill>
              </a:rPr>
              <a:t> Para </a:t>
            </a:r>
            <a:r>
              <a:rPr lang="en-US" sz="3200" dirty="0" err="1" smtClean="0">
                <a:solidFill>
                  <a:srgbClr val="BFBFBF"/>
                </a:solidFill>
              </a:rPr>
              <a:t>crear</a:t>
            </a:r>
            <a:r>
              <a:rPr lang="en-US" sz="3200" dirty="0" smtClean="0">
                <a:solidFill>
                  <a:srgbClr val="BFBFBF"/>
                </a:solidFill>
              </a:rPr>
              <a:t> </a:t>
            </a:r>
            <a:r>
              <a:rPr lang="en-US" sz="3200" dirty="0" err="1" smtClean="0">
                <a:solidFill>
                  <a:srgbClr val="BFBFBF"/>
                </a:solidFill>
              </a:rPr>
              <a:t>una</a:t>
            </a:r>
            <a:r>
              <a:rPr lang="en-US" sz="3200" dirty="0" smtClean="0">
                <a:solidFill>
                  <a:srgbClr val="BFBFBF"/>
                </a:solidFill>
              </a:rPr>
              <a:t> </a:t>
            </a:r>
            <a:r>
              <a:rPr lang="en-US" sz="3200" dirty="0" err="1" smtClean="0">
                <a:solidFill>
                  <a:srgbClr val="BFBFBF"/>
                </a:solidFill>
              </a:rPr>
              <a:t>instancia</a:t>
            </a:r>
            <a:r>
              <a:rPr lang="en-US" sz="3200" dirty="0" smtClean="0">
                <a:solidFill>
                  <a:srgbClr val="BFBFBF"/>
                </a:solidFill>
              </a:rPr>
              <a:t> de </a:t>
            </a:r>
            <a:r>
              <a:rPr lang="en-US" sz="3200" dirty="0" err="1" smtClean="0">
                <a:solidFill>
                  <a:srgbClr val="BFBFBF"/>
                </a:solidFill>
              </a:rPr>
              <a:t>tarjeta</a:t>
            </a:r>
            <a:endParaRPr lang="en-US" sz="3200" dirty="0" smtClean="0">
              <a:solidFill>
                <a:srgbClr val="BFBFBF"/>
              </a:solidFill>
            </a:endParaRPr>
          </a:p>
          <a:p>
            <a:pPr eaLnBrk="1" hangingPunct="1"/>
            <a:r>
              <a:rPr lang="en-US" sz="3200" dirty="0" smtClean="0">
                <a:solidFill>
                  <a:srgbClr val="BFBFBF"/>
                </a:solidFill>
              </a:rPr>
              <a:t> </a:t>
            </a:r>
            <a:r>
              <a:rPr lang="en-US" sz="3200" dirty="0" err="1" smtClean="0">
                <a:solidFill>
                  <a:srgbClr val="BFBFBF"/>
                </a:solidFill>
              </a:rPr>
              <a:t>Administración</a:t>
            </a:r>
            <a:r>
              <a:rPr lang="en-US" sz="3200" dirty="0" smtClean="0">
                <a:solidFill>
                  <a:srgbClr val="BFBFBF"/>
                </a:solidFill>
              </a:rPr>
              <a:t> de claves de </a:t>
            </a:r>
            <a:r>
              <a:rPr lang="en-US" sz="3200" dirty="0" err="1" smtClean="0">
                <a:solidFill>
                  <a:srgbClr val="BFBFBF"/>
                </a:solidFill>
              </a:rPr>
              <a:t>transporte</a:t>
            </a:r>
            <a:endParaRPr lang="en-US" sz="3200" dirty="0" smtClean="0">
              <a:solidFill>
                <a:srgbClr val="BFBFBF"/>
              </a:solidFill>
            </a:endParaRPr>
          </a:p>
          <a:p>
            <a:pPr eaLnBrk="1" hangingPunct="1"/>
            <a:r>
              <a:rPr lang="en-US" sz="3200" dirty="0" smtClean="0"/>
              <a:t> </a:t>
            </a:r>
            <a:r>
              <a:rPr lang="en-US" sz="3200" dirty="0" err="1" smtClean="0"/>
              <a:t>Soporte</a:t>
            </a:r>
            <a:r>
              <a:rPr lang="en-US" sz="3200" dirty="0" smtClean="0"/>
              <a:t> </a:t>
            </a:r>
            <a:r>
              <a:rPr lang="en-US" sz="3200" dirty="0" err="1" smtClean="0"/>
              <a:t>LinqUS</a:t>
            </a:r>
            <a:endParaRPr lang="en-US" sz="3200" dirty="0" smtClean="0"/>
          </a:p>
        </p:txBody>
      </p:sp>
      <p:sp>
        <p:nvSpPr>
          <p:cNvPr id="212996" name="Slide Number Placeholder 3"/>
          <p:cNvSpPr>
            <a:spLocks noGrp="1"/>
          </p:cNvSpPr>
          <p:nvPr>
            <p:ph type="sldNum" sz="quarter" idx="10"/>
          </p:nvPr>
        </p:nvSpPr>
        <p:spPr bwMode="auto">
          <a:noFill/>
          <a:ln>
            <a:miter lim="800000"/>
            <a:headEnd/>
            <a:tailEnd/>
          </a:ln>
        </p:spPr>
        <p:txBody>
          <a:bodyPr/>
          <a:lstStyle/>
          <a:p>
            <a:fld id="{87C03641-B2D3-4D33-934F-4AC3834862DD}" type="slidenum">
              <a:rPr lang="fr-FR"/>
              <a:pPr/>
              <a:t>69</a:t>
            </a:fld>
            <a:endParaRPr lang="fr-FR"/>
          </a:p>
        </p:txBody>
      </p:sp>
      <p:sp>
        <p:nvSpPr>
          <p:cNvPr id="6"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212998"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8163" y="401638"/>
            <a:ext cx="7766050" cy="550862"/>
          </a:xfrm>
        </p:spPr>
        <p:txBody>
          <a:bodyPr/>
          <a:lstStyle/>
          <a:p>
            <a:pPr eaLnBrk="1" hangingPunct="1"/>
            <a:r>
              <a:rPr lang="en-US" smtClean="0"/>
              <a:t>Aprovisionamiento de tarjeta en 4 pasos</a:t>
            </a:r>
            <a:br>
              <a:rPr lang="en-US" smtClean="0"/>
            </a:br>
            <a:endParaRPr lang="en-US" smtClean="0"/>
          </a:p>
        </p:txBody>
      </p:sp>
      <p:sp>
        <p:nvSpPr>
          <p:cNvPr id="53251" name="Slide Number Placeholder 3"/>
          <p:cNvSpPr>
            <a:spLocks noGrp="1"/>
          </p:cNvSpPr>
          <p:nvPr>
            <p:ph type="sldNum" sz="quarter" idx="10"/>
          </p:nvPr>
        </p:nvSpPr>
        <p:spPr bwMode="auto">
          <a:noFill/>
          <a:ln>
            <a:miter lim="800000"/>
            <a:headEnd/>
            <a:tailEnd/>
          </a:ln>
        </p:spPr>
        <p:txBody>
          <a:bodyPr/>
          <a:lstStyle/>
          <a:p>
            <a:fld id="{A8401476-EBDF-4199-BEFF-6F8358DDAE15}" type="slidenum">
              <a:rPr lang="fr-FR"/>
              <a:pPr/>
              <a:t>7</a:t>
            </a:fld>
            <a:endParaRPr lang="fr-FR"/>
          </a:p>
        </p:txBody>
      </p:sp>
      <p:sp>
        <p:nvSpPr>
          <p:cNvPr id="53252" name="Footer Placeholder 4"/>
          <p:cNvSpPr>
            <a:spLocks noGrp="1"/>
          </p:cNvSpPr>
          <p:nvPr>
            <p:ph type="ftr" sz="quarter" idx="11"/>
          </p:nvPr>
        </p:nvSpPr>
        <p:spPr>
          <a:xfrm>
            <a:off x="2755900" y="6481763"/>
            <a:ext cx="5432425" cy="476250"/>
          </a:xfrm>
          <a:noFill/>
        </p:spPr>
        <p:txBody>
          <a:bodyPr/>
          <a:lstStyle/>
          <a:p>
            <a:r>
              <a:rPr lang="fr-FR">
                <a:cs typeface="Arial" charset="0"/>
              </a:rPr>
              <a:t>Plataforma OTA Suministro - Suministro de base de datos de administrador de tarjetas</a:t>
            </a:r>
          </a:p>
        </p:txBody>
      </p:sp>
      <p:pic>
        <p:nvPicPr>
          <p:cNvPr id="53253" name="Picture 3"/>
          <p:cNvPicPr>
            <a:picLocks noChangeAspect="1" noChangeArrowheads="1"/>
          </p:cNvPicPr>
          <p:nvPr/>
        </p:nvPicPr>
        <p:blipFill>
          <a:blip r:embed="rId3" cstate="print"/>
          <a:srcRect/>
          <a:stretch>
            <a:fillRect/>
          </a:stretch>
        </p:blipFill>
        <p:spPr bwMode="auto">
          <a:xfrm>
            <a:off x="814388" y="3295650"/>
            <a:ext cx="2447925" cy="2057400"/>
          </a:xfrm>
          <a:prstGeom prst="rect">
            <a:avLst/>
          </a:prstGeom>
          <a:noFill/>
          <a:ln w="9525">
            <a:noFill/>
            <a:miter lim="800000"/>
            <a:headEnd/>
            <a:tailEnd/>
          </a:ln>
        </p:spPr>
      </p:pic>
      <p:pic>
        <p:nvPicPr>
          <p:cNvPr id="53254" name="Picture 4"/>
          <p:cNvPicPr>
            <a:picLocks noChangeAspect="1" noChangeArrowheads="1"/>
          </p:cNvPicPr>
          <p:nvPr/>
        </p:nvPicPr>
        <p:blipFill>
          <a:blip r:embed="rId4" cstate="print"/>
          <a:srcRect/>
          <a:stretch>
            <a:fillRect/>
          </a:stretch>
        </p:blipFill>
        <p:spPr bwMode="auto">
          <a:xfrm>
            <a:off x="5881688" y="3305175"/>
            <a:ext cx="2314575" cy="1981200"/>
          </a:xfrm>
          <a:prstGeom prst="rect">
            <a:avLst/>
          </a:prstGeom>
          <a:noFill/>
          <a:ln w="9525">
            <a:noFill/>
            <a:miter lim="800000"/>
            <a:headEnd/>
            <a:tailEnd/>
          </a:ln>
        </p:spPr>
      </p:pic>
      <p:pic>
        <p:nvPicPr>
          <p:cNvPr id="53255" name="Picture 5"/>
          <p:cNvPicPr>
            <a:picLocks noChangeAspect="1" noChangeArrowheads="1"/>
          </p:cNvPicPr>
          <p:nvPr/>
        </p:nvPicPr>
        <p:blipFill>
          <a:blip r:embed="rId5" cstate="print"/>
          <a:srcRect/>
          <a:stretch>
            <a:fillRect/>
          </a:stretch>
        </p:blipFill>
        <p:spPr bwMode="auto">
          <a:xfrm>
            <a:off x="3833813" y="1709738"/>
            <a:ext cx="1514475" cy="504825"/>
          </a:xfrm>
          <a:prstGeom prst="rect">
            <a:avLst/>
          </a:prstGeom>
          <a:noFill/>
          <a:ln w="9525">
            <a:noFill/>
            <a:miter lim="800000"/>
            <a:headEnd/>
            <a:tailEnd/>
          </a:ln>
        </p:spPr>
      </p:pic>
      <p:grpSp>
        <p:nvGrpSpPr>
          <p:cNvPr id="53256" name="Group 6"/>
          <p:cNvGrpSpPr>
            <a:grpSpLocks/>
          </p:cNvGrpSpPr>
          <p:nvPr/>
        </p:nvGrpSpPr>
        <p:grpSpPr bwMode="auto">
          <a:xfrm>
            <a:off x="1981200" y="2476500"/>
            <a:ext cx="4257675" cy="2238375"/>
            <a:chOff x="1248" y="1560"/>
            <a:chExt cx="2682" cy="1410"/>
          </a:xfrm>
        </p:grpSpPr>
        <p:pic>
          <p:nvPicPr>
            <p:cNvPr id="53263" name="Picture 7"/>
            <p:cNvPicPr>
              <a:picLocks noChangeAspect="1" noChangeArrowheads="1"/>
            </p:cNvPicPr>
            <p:nvPr/>
          </p:nvPicPr>
          <p:blipFill>
            <a:blip r:embed="rId6" cstate="print"/>
            <a:srcRect/>
            <a:stretch>
              <a:fillRect/>
            </a:stretch>
          </p:blipFill>
          <p:spPr bwMode="auto">
            <a:xfrm>
              <a:off x="2424" y="1560"/>
              <a:ext cx="948" cy="420"/>
            </a:xfrm>
            <a:prstGeom prst="rect">
              <a:avLst/>
            </a:prstGeom>
            <a:noFill/>
            <a:ln w="9525">
              <a:noFill/>
              <a:miter lim="800000"/>
              <a:headEnd/>
              <a:tailEnd/>
            </a:ln>
          </p:spPr>
        </p:pic>
        <p:sp>
          <p:nvSpPr>
            <p:cNvPr id="53264" name="Freeform 8"/>
            <p:cNvSpPr>
              <a:spLocks/>
            </p:cNvSpPr>
            <p:nvPr/>
          </p:nvSpPr>
          <p:spPr bwMode="auto">
            <a:xfrm>
              <a:off x="1248" y="1758"/>
              <a:ext cx="1182" cy="474"/>
            </a:xfrm>
            <a:custGeom>
              <a:avLst/>
              <a:gdLst>
                <a:gd name="T0" fmla="*/ 6 w 1182"/>
                <a:gd name="T1" fmla="*/ 474 h 474"/>
                <a:gd name="T2" fmla="*/ 0 w 1182"/>
                <a:gd name="T3" fmla="*/ 0 h 474"/>
                <a:gd name="T4" fmla="*/ 1182 w 1182"/>
                <a:gd name="T5" fmla="*/ 0 h 474"/>
                <a:gd name="T6" fmla="*/ 0 60000 65536"/>
                <a:gd name="T7" fmla="*/ 0 60000 65536"/>
                <a:gd name="T8" fmla="*/ 0 60000 65536"/>
                <a:gd name="T9" fmla="*/ 0 w 1182"/>
                <a:gd name="T10" fmla="*/ 0 h 474"/>
                <a:gd name="T11" fmla="*/ 1182 w 1182"/>
                <a:gd name="T12" fmla="*/ 474 h 474"/>
              </a:gdLst>
              <a:ahLst/>
              <a:cxnLst>
                <a:cxn ang="T6">
                  <a:pos x="T0" y="T1"/>
                </a:cxn>
                <a:cxn ang="T7">
                  <a:pos x="T2" y="T3"/>
                </a:cxn>
                <a:cxn ang="T8">
                  <a:pos x="T4" y="T5"/>
                </a:cxn>
              </a:cxnLst>
              <a:rect l="T9" t="T10" r="T11" b="T12"/>
              <a:pathLst>
                <a:path w="1182" h="474">
                  <a:moveTo>
                    <a:pt x="6" y="474"/>
                  </a:moveTo>
                  <a:lnTo>
                    <a:pt x="0" y="0"/>
                  </a:lnTo>
                  <a:lnTo>
                    <a:pt x="1182" y="0"/>
                  </a:lnTo>
                </a:path>
              </a:pathLst>
            </a:custGeom>
            <a:noFill/>
            <a:ln w="9525">
              <a:solidFill>
                <a:schemeClr val="tx1"/>
              </a:solidFill>
              <a:round/>
              <a:headEnd/>
              <a:tailEnd type="triangle" w="med" len="med"/>
            </a:ln>
          </p:spPr>
          <p:txBody>
            <a:bodyPr anchor="ctr"/>
            <a:lstStyle/>
            <a:p>
              <a:pPr eaLnBrk="0" hangingPunct="0"/>
              <a:endParaRPr lang="en-US"/>
            </a:p>
          </p:txBody>
        </p:sp>
        <p:sp>
          <p:nvSpPr>
            <p:cNvPr id="53265" name="Freeform 9"/>
            <p:cNvSpPr>
              <a:spLocks/>
            </p:cNvSpPr>
            <p:nvPr/>
          </p:nvSpPr>
          <p:spPr bwMode="auto">
            <a:xfrm>
              <a:off x="2838" y="1848"/>
              <a:ext cx="1092" cy="492"/>
            </a:xfrm>
            <a:custGeom>
              <a:avLst/>
              <a:gdLst>
                <a:gd name="T0" fmla="*/ 1092 w 1092"/>
                <a:gd name="T1" fmla="*/ 492 h 492"/>
                <a:gd name="T2" fmla="*/ 0 w 1092"/>
                <a:gd name="T3" fmla="*/ 492 h 492"/>
                <a:gd name="T4" fmla="*/ 0 w 1092"/>
                <a:gd name="T5" fmla="*/ 0 h 492"/>
                <a:gd name="T6" fmla="*/ 0 60000 65536"/>
                <a:gd name="T7" fmla="*/ 0 60000 65536"/>
                <a:gd name="T8" fmla="*/ 0 60000 65536"/>
                <a:gd name="T9" fmla="*/ 0 w 1092"/>
                <a:gd name="T10" fmla="*/ 0 h 492"/>
                <a:gd name="T11" fmla="*/ 1092 w 1092"/>
                <a:gd name="T12" fmla="*/ 492 h 492"/>
              </a:gdLst>
              <a:ahLst/>
              <a:cxnLst>
                <a:cxn ang="T6">
                  <a:pos x="T0" y="T1"/>
                </a:cxn>
                <a:cxn ang="T7">
                  <a:pos x="T2" y="T3"/>
                </a:cxn>
                <a:cxn ang="T8">
                  <a:pos x="T4" y="T5"/>
                </a:cxn>
              </a:cxnLst>
              <a:rect l="T9" t="T10" r="T11" b="T12"/>
              <a:pathLst>
                <a:path w="1092" h="492">
                  <a:moveTo>
                    <a:pt x="1092" y="492"/>
                  </a:moveTo>
                  <a:lnTo>
                    <a:pt x="0" y="492"/>
                  </a:lnTo>
                  <a:lnTo>
                    <a:pt x="0" y="0"/>
                  </a:lnTo>
                </a:path>
              </a:pathLst>
            </a:custGeom>
            <a:noFill/>
            <a:ln w="9525">
              <a:solidFill>
                <a:schemeClr val="tx1"/>
              </a:solidFill>
              <a:round/>
              <a:headEnd/>
              <a:tailEnd type="triangle" w="med" len="med"/>
            </a:ln>
          </p:spPr>
          <p:txBody>
            <a:bodyPr anchor="ctr"/>
            <a:lstStyle/>
            <a:p>
              <a:pPr eaLnBrk="0" hangingPunct="0"/>
              <a:endParaRPr lang="en-US"/>
            </a:p>
          </p:txBody>
        </p:sp>
        <p:sp>
          <p:nvSpPr>
            <p:cNvPr id="53266" name="Freeform 10"/>
            <p:cNvSpPr>
              <a:spLocks/>
            </p:cNvSpPr>
            <p:nvPr/>
          </p:nvSpPr>
          <p:spPr bwMode="auto">
            <a:xfrm>
              <a:off x="2838" y="1848"/>
              <a:ext cx="1092" cy="1122"/>
            </a:xfrm>
            <a:custGeom>
              <a:avLst/>
              <a:gdLst>
                <a:gd name="T0" fmla="*/ 1092 w 1092"/>
                <a:gd name="T1" fmla="*/ 1122 h 1122"/>
                <a:gd name="T2" fmla="*/ 6 w 1092"/>
                <a:gd name="T3" fmla="*/ 1122 h 1122"/>
                <a:gd name="T4" fmla="*/ 0 w 1092"/>
                <a:gd name="T5" fmla="*/ 0 h 1122"/>
                <a:gd name="T6" fmla="*/ 0 60000 65536"/>
                <a:gd name="T7" fmla="*/ 0 60000 65536"/>
                <a:gd name="T8" fmla="*/ 0 60000 65536"/>
                <a:gd name="T9" fmla="*/ 0 w 1092"/>
                <a:gd name="T10" fmla="*/ 0 h 1122"/>
                <a:gd name="T11" fmla="*/ 1092 w 1092"/>
                <a:gd name="T12" fmla="*/ 1122 h 1122"/>
              </a:gdLst>
              <a:ahLst/>
              <a:cxnLst>
                <a:cxn ang="T6">
                  <a:pos x="T0" y="T1"/>
                </a:cxn>
                <a:cxn ang="T7">
                  <a:pos x="T2" y="T3"/>
                </a:cxn>
                <a:cxn ang="T8">
                  <a:pos x="T4" y="T5"/>
                </a:cxn>
              </a:cxnLst>
              <a:rect l="T9" t="T10" r="T11" b="T12"/>
              <a:pathLst>
                <a:path w="1092" h="1122">
                  <a:moveTo>
                    <a:pt x="1092" y="1122"/>
                  </a:moveTo>
                  <a:lnTo>
                    <a:pt x="6" y="1122"/>
                  </a:lnTo>
                  <a:lnTo>
                    <a:pt x="0" y="0"/>
                  </a:lnTo>
                </a:path>
              </a:pathLst>
            </a:custGeom>
            <a:noFill/>
            <a:ln w="9525">
              <a:solidFill>
                <a:schemeClr val="tx1"/>
              </a:solidFill>
              <a:round/>
              <a:headEnd/>
              <a:tailEnd/>
            </a:ln>
          </p:spPr>
          <p:txBody>
            <a:bodyPr anchor="ctr"/>
            <a:lstStyle/>
            <a:p>
              <a:pPr eaLnBrk="0" hangingPunct="0"/>
              <a:endParaRPr lang="en-US"/>
            </a:p>
          </p:txBody>
        </p:sp>
      </p:grpSp>
      <p:grpSp>
        <p:nvGrpSpPr>
          <p:cNvPr id="53257" name="Group 11"/>
          <p:cNvGrpSpPr>
            <a:grpSpLocks/>
          </p:cNvGrpSpPr>
          <p:nvPr/>
        </p:nvGrpSpPr>
        <p:grpSpPr bwMode="auto">
          <a:xfrm>
            <a:off x="4514850" y="1500188"/>
            <a:ext cx="3681413" cy="1171575"/>
            <a:chOff x="2844" y="945"/>
            <a:chExt cx="2319" cy="738"/>
          </a:xfrm>
        </p:grpSpPr>
        <p:pic>
          <p:nvPicPr>
            <p:cNvPr id="53260" name="Picture 12"/>
            <p:cNvPicPr>
              <a:picLocks noChangeAspect="1" noChangeArrowheads="1"/>
            </p:cNvPicPr>
            <p:nvPr/>
          </p:nvPicPr>
          <p:blipFill>
            <a:blip r:embed="rId7" cstate="print"/>
            <a:srcRect/>
            <a:stretch>
              <a:fillRect/>
            </a:stretch>
          </p:blipFill>
          <p:spPr bwMode="auto">
            <a:xfrm>
              <a:off x="3621" y="945"/>
              <a:ext cx="1542" cy="738"/>
            </a:xfrm>
            <a:prstGeom prst="rect">
              <a:avLst/>
            </a:prstGeom>
            <a:noFill/>
            <a:ln w="9525">
              <a:noFill/>
              <a:miter lim="800000"/>
              <a:headEnd/>
              <a:tailEnd/>
            </a:ln>
          </p:spPr>
        </p:pic>
        <p:sp>
          <p:nvSpPr>
            <p:cNvPr id="53261" name="Line 13"/>
            <p:cNvSpPr>
              <a:spLocks noChangeShapeType="1"/>
            </p:cNvSpPr>
            <p:nvPr/>
          </p:nvSpPr>
          <p:spPr bwMode="auto">
            <a:xfrm flipV="1">
              <a:off x="2844" y="1386"/>
              <a:ext cx="0" cy="228"/>
            </a:xfrm>
            <a:prstGeom prst="line">
              <a:avLst/>
            </a:prstGeom>
            <a:noFill/>
            <a:ln w="9525">
              <a:solidFill>
                <a:schemeClr val="tx1"/>
              </a:solidFill>
              <a:round/>
              <a:headEnd/>
              <a:tailEnd type="triangle" w="med" len="med"/>
            </a:ln>
          </p:spPr>
          <p:txBody>
            <a:bodyPr anchor="ctr"/>
            <a:lstStyle/>
            <a:p>
              <a:endParaRPr lang="es-MX"/>
            </a:p>
          </p:txBody>
        </p:sp>
        <p:sp>
          <p:nvSpPr>
            <p:cNvPr id="53262" name="Line 14"/>
            <p:cNvSpPr>
              <a:spLocks noChangeShapeType="1"/>
            </p:cNvSpPr>
            <p:nvPr/>
          </p:nvSpPr>
          <p:spPr bwMode="auto">
            <a:xfrm flipH="1">
              <a:off x="3306" y="1236"/>
              <a:ext cx="486" cy="0"/>
            </a:xfrm>
            <a:prstGeom prst="line">
              <a:avLst/>
            </a:prstGeom>
            <a:noFill/>
            <a:ln w="9525">
              <a:solidFill>
                <a:schemeClr val="tx1"/>
              </a:solidFill>
              <a:round/>
              <a:headEnd/>
              <a:tailEnd type="triangle" w="med" len="med"/>
            </a:ln>
          </p:spPr>
          <p:txBody>
            <a:bodyPr anchor="ctr"/>
            <a:lstStyle/>
            <a:p>
              <a:endParaRPr lang="es-MX"/>
            </a:p>
          </p:txBody>
        </p:sp>
      </p:grpSp>
      <p:sp>
        <p:nvSpPr>
          <p:cNvPr id="171023" name="Rectangle 15"/>
          <p:cNvSpPr>
            <a:spLocks noChangeArrowheads="1"/>
          </p:cNvSpPr>
          <p:nvPr/>
        </p:nvSpPr>
        <p:spPr bwMode="auto">
          <a:xfrm>
            <a:off x="714375" y="3200400"/>
            <a:ext cx="2686050" cy="2295525"/>
          </a:xfrm>
          <a:prstGeom prst="rect">
            <a:avLst/>
          </a:prstGeom>
          <a:noFill/>
          <a:ln w="57150">
            <a:solidFill>
              <a:srgbClr val="FF9933"/>
            </a:solidFill>
            <a:miter lim="800000"/>
            <a:headEnd/>
            <a:tailEnd/>
          </a:ln>
        </p:spPr>
        <p:txBody>
          <a:bodyPr wrap="none" anchor="ctr"/>
          <a:lstStyle/>
          <a:p>
            <a:pPr eaLnBrk="0" hangingPunct="0"/>
            <a:endParaRPr lang="en-US"/>
          </a:p>
        </p:txBody>
      </p:sp>
      <p:sp>
        <p:nvSpPr>
          <p:cNvPr id="19"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withEffect">
                                  <p:stCondLst>
                                    <p:cond delay="0"/>
                                  </p:stCondLst>
                                  <p:childTnLst>
                                    <p:set>
                                      <p:cBhvr>
                                        <p:cTn id="6" dur="1" fill="hold">
                                          <p:stCondLst>
                                            <p:cond delay="0"/>
                                          </p:stCondLst>
                                        </p:cTn>
                                        <p:tgtEl>
                                          <p:spTgt spid="171023"/>
                                        </p:tgtEl>
                                        <p:attrNameLst>
                                          <p:attrName>style.visibility</p:attrName>
                                        </p:attrNameLst>
                                      </p:cBhvr>
                                      <p:to>
                                        <p:strVal val="visible"/>
                                      </p:to>
                                    </p:set>
                                    <p:anim to="" calcmode="lin" valueType="num">
                                      <p:cBhvr>
                                        <p:cTn id="7" dur="1" fill="hold"/>
                                        <p:tgtEl>
                                          <p:spTgt spid="171023"/>
                                        </p:tgtEl>
                                        <p:attrNameLst>
                                          <p:attrName/>
                                        </p:attrNameLst>
                                      </p:cBhvr>
                                    </p:anim>
                                  </p:childTnLst>
                                </p:cTn>
                              </p:par>
                              <p:par>
                                <p:cTn id="8" presetID="1"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3" grpId="0" animBg="1"/>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r>
              <a:rPr lang="en-US" smtClean="0"/>
              <a:t>Cursos Plataforma OTA</a:t>
            </a:r>
          </a:p>
        </p:txBody>
      </p:sp>
      <p:sp>
        <p:nvSpPr>
          <p:cNvPr id="215043" name="Slide Number Placeholder 3"/>
          <p:cNvSpPr>
            <a:spLocks noGrp="1"/>
          </p:cNvSpPr>
          <p:nvPr>
            <p:ph type="sldNum" sz="quarter" idx="10"/>
          </p:nvPr>
        </p:nvSpPr>
        <p:spPr bwMode="auto">
          <a:noFill/>
          <a:ln>
            <a:miter lim="800000"/>
            <a:headEnd/>
            <a:tailEnd/>
          </a:ln>
        </p:spPr>
        <p:txBody>
          <a:bodyPr/>
          <a:lstStyle/>
          <a:p>
            <a:fld id="{E30600A3-2B21-4099-BB66-1B844A611FA8}" type="slidenum">
              <a:rPr lang="fr-FR"/>
              <a:pPr/>
              <a:t>70</a:t>
            </a:fld>
            <a:endParaRPr lang="fr-FR"/>
          </a:p>
        </p:txBody>
      </p:sp>
      <p:sp>
        <p:nvSpPr>
          <p:cNvPr id="329735"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pic>
        <p:nvPicPr>
          <p:cNvPr id="15" name="Picture 13"/>
          <p:cNvPicPr>
            <a:picLocks noChangeAspect="1" noChangeArrowheads="1"/>
          </p:cNvPicPr>
          <p:nvPr/>
        </p:nvPicPr>
        <p:blipFill>
          <a:blip r:embed="rId3" cstate="print"/>
          <a:srcRect/>
          <a:stretch>
            <a:fillRect/>
          </a:stretch>
        </p:blipFill>
        <p:spPr bwMode="auto">
          <a:xfrm>
            <a:off x="433388" y="963613"/>
            <a:ext cx="2133600" cy="3019425"/>
          </a:xfrm>
          <a:prstGeom prst="rect">
            <a:avLst/>
          </a:prstGeom>
          <a:noFill/>
          <a:ln w="9525">
            <a:noFill/>
            <a:miter lim="800000"/>
            <a:headEnd/>
            <a:tailEnd/>
          </a:ln>
        </p:spPr>
      </p:pic>
      <p:pic>
        <p:nvPicPr>
          <p:cNvPr id="16" name="Picture 15"/>
          <p:cNvPicPr>
            <a:picLocks noChangeAspect="1" noChangeArrowheads="1"/>
          </p:cNvPicPr>
          <p:nvPr/>
        </p:nvPicPr>
        <p:blipFill>
          <a:blip r:embed="rId4" cstate="print"/>
          <a:srcRect/>
          <a:stretch>
            <a:fillRect/>
          </a:stretch>
        </p:blipFill>
        <p:spPr bwMode="auto">
          <a:xfrm>
            <a:off x="1781175" y="1476375"/>
            <a:ext cx="2159000" cy="3046413"/>
          </a:xfrm>
          <a:prstGeom prst="rect">
            <a:avLst/>
          </a:prstGeom>
          <a:noFill/>
          <a:ln w="9525">
            <a:noFill/>
            <a:miter lim="800000"/>
            <a:headEnd/>
            <a:tailEnd/>
          </a:ln>
        </p:spPr>
      </p:pic>
      <p:pic>
        <p:nvPicPr>
          <p:cNvPr id="17" name="Picture 17"/>
          <p:cNvPicPr>
            <a:picLocks noChangeAspect="1" noChangeArrowheads="1"/>
          </p:cNvPicPr>
          <p:nvPr/>
        </p:nvPicPr>
        <p:blipFill>
          <a:blip r:embed="rId5" cstate="print"/>
          <a:srcRect/>
          <a:stretch>
            <a:fillRect/>
          </a:stretch>
        </p:blipFill>
        <p:spPr bwMode="auto">
          <a:xfrm>
            <a:off x="3036888" y="1930400"/>
            <a:ext cx="2117725" cy="2997200"/>
          </a:xfrm>
          <a:prstGeom prst="rect">
            <a:avLst/>
          </a:prstGeom>
          <a:noFill/>
          <a:ln w="9525">
            <a:noFill/>
            <a:miter lim="800000"/>
            <a:headEnd/>
            <a:tailEnd/>
          </a:ln>
        </p:spPr>
      </p:pic>
      <p:pic>
        <p:nvPicPr>
          <p:cNvPr id="18" name="Picture 15"/>
          <p:cNvPicPr>
            <a:picLocks noChangeAspect="1" noChangeArrowheads="1"/>
          </p:cNvPicPr>
          <p:nvPr/>
        </p:nvPicPr>
        <p:blipFill>
          <a:blip r:embed="rId6" cstate="print"/>
          <a:srcRect/>
          <a:stretch>
            <a:fillRect/>
          </a:stretch>
        </p:blipFill>
        <p:spPr bwMode="auto">
          <a:xfrm>
            <a:off x="4419600" y="2582863"/>
            <a:ext cx="2154238" cy="3038475"/>
          </a:xfrm>
          <a:prstGeom prst="rect">
            <a:avLst/>
          </a:prstGeom>
          <a:noFill/>
          <a:ln w="9525">
            <a:noFill/>
            <a:miter lim="800000"/>
            <a:headEnd/>
            <a:tailEnd/>
          </a:ln>
        </p:spPr>
      </p:pic>
      <p:pic>
        <p:nvPicPr>
          <p:cNvPr id="19" name="Picture 12"/>
          <p:cNvPicPr>
            <a:picLocks noChangeAspect="1" noChangeArrowheads="1"/>
          </p:cNvPicPr>
          <p:nvPr/>
        </p:nvPicPr>
        <p:blipFill>
          <a:blip r:embed="rId7" cstate="print"/>
          <a:srcRect/>
          <a:stretch>
            <a:fillRect/>
          </a:stretch>
        </p:blipFill>
        <p:spPr bwMode="auto">
          <a:xfrm>
            <a:off x="5943600" y="3105150"/>
            <a:ext cx="2147888" cy="3036888"/>
          </a:xfrm>
          <a:prstGeom prst="rect">
            <a:avLst/>
          </a:prstGeom>
          <a:noFill/>
          <a:ln w="9525">
            <a:noFill/>
            <a:miter lim="800000"/>
            <a:headEnd/>
            <a:tailEnd/>
          </a:ln>
        </p:spPr>
      </p:pic>
      <p:sp>
        <p:nvSpPr>
          <p:cNvPr id="215050"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9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r>
              <a:rPr lang="en-US" smtClean="0"/>
              <a:t>Capacitación</a:t>
            </a:r>
          </a:p>
        </p:txBody>
      </p:sp>
      <p:sp>
        <p:nvSpPr>
          <p:cNvPr id="75781" name="Rectangle 3"/>
          <p:cNvSpPr>
            <a:spLocks noGrp="1" noChangeArrowheads="1"/>
          </p:cNvSpPr>
          <p:nvPr>
            <p:ph idx="1"/>
          </p:nvPr>
        </p:nvSpPr>
        <p:spPr>
          <a:xfrm>
            <a:off x="685800" y="1052513"/>
            <a:ext cx="7637463" cy="5407025"/>
          </a:xfrm>
        </p:spPr>
        <p:txBody>
          <a:bodyPr/>
          <a:lstStyle/>
          <a:p>
            <a:pPr eaLnBrk="1" hangingPunct="1"/>
            <a:r>
              <a:rPr lang="en-US" b="1" dirty="0" smtClean="0">
                <a:solidFill>
                  <a:srgbClr val="595959"/>
                </a:solidFill>
              </a:rPr>
              <a:t>Web </a:t>
            </a:r>
            <a:r>
              <a:rPr lang="en-US" dirty="0" smtClean="0"/>
              <a:t>: </a:t>
            </a:r>
            <a:r>
              <a:rPr lang="fr-FR" smtClean="0">
                <a:hlinkClick r:id="rId3"/>
              </a:rPr>
              <a:t>http://www.gemalto.com/training</a:t>
            </a:r>
            <a:endParaRPr lang="fr-FR" smtClean="0"/>
          </a:p>
        </p:txBody>
      </p:sp>
      <p:sp>
        <p:nvSpPr>
          <p:cNvPr id="217092" name="Slide Number Placeholder 3"/>
          <p:cNvSpPr>
            <a:spLocks noGrp="1"/>
          </p:cNvSpPr>
          <p:nvPr>
            <p:ph type="sldNum" sz="quarter" idx="10"/>
          </p:nvPr>
        </p:nvSpPr>
        <p:spPr bwMode="auto">
          <a:noFill/>
          <a:ln>
            <a:miter lim="800000"/>
            <a:headEnd/>
            <a:tailEnd/>
          </a:ln>
        </p:spPr>
        <p:txBody>
          <a:bodyPr/>
          <a:lstStyle/>
          <a:p>
            <a:fld id="{C00E0988-FE00-4AA0-B545-016520F976A6}" type="slidenum">
              <a:rPr lang="fr-FR"/>
              <a:pPr/>
              <a:t>71</a:t>
            </a:fld>
            <a:endParaRPr lang="fr-FR"/>
          </a:p>
        </p:txBody>
      </p:sp>
      <p:pic>
        <p:nvPicPr>
          <p:cNvPr id="217093" name="Picture 4"/>
          <p:cNvPicPr>
            <a:picLocks noChangeAspect="1" noChangeArrowheads="1"/>
          </p:cNvPicPr>
          <p:nvPr/>
        </p:nvPicPr>
        <p:blipFill>
          <a:blip r:embed="rId4" cstate="print"/>
          <a:srcRect/>
          <a:stretch>
            <a:fillRect/>
          </a:stretch>
        </p:blipFill>
        <p:spPr bwMode="auto">
          <a:xfrm>
            <a:off x="409575" y="1781175"/>
            <a:ext cx="4852988" cy="4019550"/>
          </a:xfrm>
          <a:prstGeom prst="rect">
            <a:avLst/>
          </a:prstGeom>
          <a:noFill/>
          <a:ln w="9525">
            <a:solidFill>
              <a:schemeClr val="bg2"/>
            </a:solidFill>
            <a:miter lim="800000"/>
            <a:headEnd/>
            <a:tailEnd/>
          </a:ln>
        </p:spPr>
      </p:pic>
      <p:sp>
        <p:nvSpPr>
          <p:cNvPr id="217094" name="Text Box 5"/>
          <p:cNvSpPr txBox="1">
            <a:spLocks noChangeArrowheads="1"/>
          </p:cNvSpPr>
          <p:nvPr/>
        </p:nvSpPr>
        <p:spPr bwMode="auto">
          <a:xfrm>
            <a:off x="5413375" y="2497138"/>
            <a:ext cx="3186113" cy="3140075"/>
          </a:xfrm>
          <a:prstGeom prst="rect">
            <a:avLst/>
          </a:prstGeom>
          <a:noFill/>
          <a:ln w="9525">
            <a:noFill/>
            <a:miter lim="800000"/>
            <a:headEnd/>
            <a:tailEnd/>
          </a:ln>
        </p:spPr>
        <p:txBody>
          <a:bodyPr wrap="none">
            <a:spAutoFit/>
          </a:bodyPr>
          <a:lstStyle/>
          <a:p>
            <a:pPr eaLnBrk="0" hangingPunct="0">
              <a:buClr>
                <a:srgbClr val="FF9933"/>
              </a:buClr>
              <a:buFont typeface="Wingdings" charset="2"/>
              <a:buChar char="ü"/>
            </a:pPr>
            <a:r>
              <a:rPr lang="en-US" sz="2000" dirty="0" err="1"/>
              <a:t>Catálogo</a:t>
            </a:r>
            <a:r>
              <a:rPr lang="en-US" sz="2000" dirty="0"/>
              <a:t> en </a:t>
            </a:r>
            <a:r>
              <a:rPr lang="en-US" sz="2000" dirty="0" err="1"/>
              <a:t>línea</a:t>
            </a:r>
            <a:endParaRPr lang="en-US" sz="2000" dirty="0"/>
          </a:p>
          <a:p>
            <a:pPr lvl="1" eaLnBrk="0" hangingPunct="0">
              <a:buClr>
                <a:srgbClr val="FF9933"/>
              </a:buClr>
              <a:buFontTx/>
              <a:buChar char="•"/>
            </a:pPr>
            <a:r>
              <a:rPr lang="en-US" sz="2000" dirty="0"/>
              <a:t> </a:t>
            </a:r>
            <a:r>
              <a:rPr lang="en-US" sz="2000" dirty="0" err="1"/>
              <a:t>Cursos</a:t>
            </a:r>
            <a:r>
              <a:rPr lang="en-US" sz="2000" dirty="0"/>
              <a:t> </a:t>
            </a:r>
            <a:r>
              <a:rPr lang="en-US" sz="2000" dirty="0" err="1" smtClean="0"/>
              <a:t>presenciales</a:t>
            </a:r>
            <a:endParaRPr lang="en-US" sz="2000" dirty="0"/>
          </a:p>
          <a:p>
            <a:pPr lvl="1" eaLnBrk="0" hangingPunct="0">
              <a:buClr>
                <a:srgbClr val="FF9933"/>
              </a:buClr>
              <a:buFontTx/>
              <a:buChar char="•"/>
            </a:pPr>
            <a:r>
              <a:rPr lang="en-US" sz="2000" dirty="0"/>
              <a:t> E-Learning</a:t>
            </a:r>
          </a:p>
          <a:p>
            <a:pPr eaLnBrk="0" hangingPunct="0">
              <a:buClr>
                <a:srgbClr val="FF9933"/>
              </a:buClr>
              <a:buFont typeface="Wingdings" charset="2"/>
              <a:buChar char="ü"/>
            </a:pPr>
            <a:r>
              <a:rPr lang="en-US" sz="2000" dirty="0"/>
              <a:t> </a:t>
            </a:r>
            <a:r>
              <a:rPr lang="en-US" sz="2000" dirty="0" err="1"/>
              <a:t>Suscripción</a:t>
            </a:r>
            <a:r>
              <a:rPr lang="en-US" sz="2000" dirty="0"/>
              <a:t> en </a:t>
            </a:r>
            <a:r>
              <a:rPr lang="en-US" sz="2000" dirty="0" err="1"/>
              <a:t>línea</a:t>
            </a:r>
            <a:endParaRPr lang="en-US" sz="2000" dirty="0"/>
          </a:p>
          <a:p>
            <a:pPr eaLnBrk="0" hangingPunct="0">
              <a:buClr>
                <a:srgbClr val="FF9933"/>
              </a:buClr>
              <a:buFont typeface="Wingdings" charset="2"/>
              <a:buChar char="ü"/>
            </a:pPr>
            <a:r>
              <a:rPr lang="en-US" sz="2000" dirty="0"/>
              <a:t> </a:t>
            </a:r>
            <a:r>
              <a:rPr lang="en-US" sz="2000" dirty="0" err="1"/>
              <a:t>Centros</a:t>
            </a:r>
            <a:r>
              <a:rPr lang="en-US" sz="2000" dirty="0"/>
              <a:t> de </a:t>
            </a:r>
            <a:r>
              <a:rPr lang="en-US" sz="2000" dirty="0" err="1"/>
              <a:t>capacitación</a:t>
            </a:r>
            <a:endParaRPr lang="en-US" sz="2000" dirty="0"/>
          </a:p>
          <a:p>
            <a:pPr lvl="1" eaLnBrk="0" hangingPunct="0">
              <a:buClr>
                <a:srgbClr val="FF9933"/>
              </a:buClr>
              <a:buFontTx/>
              <a:buChar char="•"/>
            </a:pPr>
            <a:r>
              <a:rPr lang="en-US" sz="2000" dirty="0"/>
              <a:t> </a:t>
            </a:r>
            <a:r>
              <a:rPr lang="en-US" sz="2000" dirty="0" err="1"/>
              <a:t>Meudon</a:t>
            </a:r>
            <a:r>
              <a:rPr lang="en-US" sz="2000" dirty="0"/>
              <a:t> </a:t>
            </a:r>
            <a:r>
              <a:rPr lang="en-US" sz="1800" i="1" dirty="0"/>
              <a:t>(</a:t>
            </a:r>
            <a:r>
              <a:rPr lang="en-US" sz="1800" i="1" dirty="0" err="1" smtClean="0"/>
              <a:t>París</a:t>
            </a:r>
            <a:r>
              <a:rPr lang="en-US" sz="1800" i="1" dirty="0"/>
              <a:t>)</a:t>
            </a:r>
          </a:p>
          <a:p>
            <a:pPr lvl="1" eaLnBrk="0" hangingPunct="0">
              <a:buClr>
                <a:srgbClr val="FF9933"/>
              </a:buClr>
              <a:buFontTx/>
              <a:buChar char="•"/>
            </a:pPr>
            <a:r>
              <a:rPr lang="en-US" sz="2000" dirty="0"/>
              <a:t> La </a:t>
            </a:r>
            <a:r>
              <a:rPr lang="en-US" sz="2000" dirty="0" err="1"/>
              <a:t>Ciotat</a:t>
            </a:r>
            <a:r>
              <a:rPr lang="en-US" sz="2000" dirty="0"/>
              <a:t> </a:t>
            </a:r>
            <a:r>
              <a:rPr lang="en-US" sz="1800" i="1" dirty="0"/>
              <a:t>(</a:t>
            </a:r>
            <a:r>
              <a:rPr lang="en-US" sz="1800" i="1" dirty="0" err="1" smtClean="0"/>
              <a:t>Marsella</a:t>
            </a:r>
            <a:r>
              <a:rPr lang="en-US" sz="1800" i="1" dirty="0" smtClean="0"/>
              <a:t>)</a:t>
            </a:r>
            <a:endParaRPr lang="en-US" sz="1800" i="1" dirty="0"/>
          </a:p>
          <a:p>
            <a:pPr lvl="1" eaLnBrk="0" hangingPunct="0">
              <a:buClr>
                <a:srgbClr val="FF9933"/>
              </a:buClr>
              <a:buFontTx/>
              <a:buChar char="•"/>
            </a:pPr>
            <a:r>
              <a:rPr lang="en-US" sz="2000" dirty="0"/>
              <a:t> </a:t>
            </a:r>
            <a:r>
              <a:rPr lang="en-US" sz="2000" dirty="0" err="1" smtClean="0"/>
              <a:t>Singapur</a:t>
            </a:r>
            <a:endParaRPr lang="en-US" sz="2000" dirty="0"/>
          </a:p>
          <a:p>
            <a:pPr lvl="1" eaLnBrk="0" hangingPunct="0">
              <a:buClr>
                <a:srgbClr val="FF9933"/>
              </a:buClr>
              <a:buFontTx/>
              <a:buChar char="•"/>
            </a:pPr>
            <a:r>
              <a:rPr lang="en-US" sz="2000" dirty="0"/>
              <a:t> Cuernavaca </a:t>
            </a:r>
            <a:r>
              <a:rPr lang="en-US" sz="1800" i="1" dirty="0"/>
              <a:t>(</a:t>
            </a:r>
            <a:r>
              <a:rPr lang="en-US" sz="1800" i="1" dirty="0" smtClean="0"/>
              <a:t>México</a:t>
            </a:r>
            <a:r>
              <a:rPr lang="en-US" sz="1800" i="1" dirty="0"/>
              <a:t>)</a:t>
            </a:r>
          </a:p>
          <a:p>
            <a:pPr lvl="1" eaLnBrk="0" hangingPunct="0">
              <a:buClr>
                <a:srgbClr val="FF9933"/>
              </a:buClr>
              <a:buFontTx/>
              <a:buChar char="•"/>
            </a:pPr>
            <a:endParaRPr lang="en-US" sz="1800" i="1" dirty="0"/>
          </a:p>
        </p:txBody>
      </p:sp>
      <p:sp>
        <p:nvSpPr>
          <p:cNvPr id="9"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217096"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85800" y="115888"/>
            <a:ext cx="8285163" cy="1143000"/>
          </a:xfrm>
        </p:spPr>
        <p:txBody>
          <a:bodyPr/>
          <a:lstStyle/>
          <a:p>
            <a:pPr eaLnBrk="1" hangingPunct="1"/>
            <a:r>
              <a:rPr lang="en-US" smtClean="0"/>
              <a:t>Principal documentación Plataforma OTA</a:t>
            </a:r>
          </a:p>
        </p:txBody>
      </p:sp>
      <p:sp>
        <p:nvSpPr>
          <p:cNvPr id="219139" name="Slide Number Placeholder 3"/>
          <p:cNvSpPr>
            <a:spLocks noGrp="1"/>
          </p:cNvSpPr>
          <p:nvPr>
            <p:ph type="sldNum" sz="quarter" idx="10"/>
          </p:nvPr>
        </p:nvSpPr>
        <p:spPr bwMode="auto">
          <a:noFill/>
          <a:ln>
            <a:miter lim="800000"/>
            <a:headEnd/>
            <a:tailEnd/>
          </a:ln>
        </p:spPr>
        <p:txBody>
          <a:bodyPr/>
          <a:lstStyle/>
          <a:p>
            <a:fld id="{7C28DCAA-2C98-471E-9102-3E95DEF0F83D}" type="slidenum">
              <a:rPr lang="fr-FR"/>
              <a:pPr/>
              <a:t>72</a:t>
            </a:fld>
            <a:endParaRPr lang="fr-FR"/>
          </a:p>
        </p:txBody>
      </p:sp>
      <p:pic>
        <p:nvPicPr>
          <p:cNvPr id="219140" name="Picture 3"/>
          <p:cNvPicPr>
            <a:picLocks noChangeAspect="1" noChangeArrowheads="1"/>
          </p:cNvPicPr>
          <p:nvPr/>
        </p:nvPicPr>
        <p:blipFill>
          <a:blip r:embed="rId3" cstate="print"/>
          <a:srcRect/>
          <a:stretch>
            <a:fillRect/>
          </a:stretch>
        </p:blipFill>
        <p:spPr bwMode="auto">
          <a:xfrm>
            <a:off x="671513" y="1247775"/>
            <a:ext cx="3089275" cy="4362450"/>
          </a:xfrm>
          <a:prstGeom prst="rect">
            <a:avLst/>
          </a:prstGeom>
          <a:noFill/>
          <a:ln w="9525">
            <a:noFill/>
            <a:miter lim="800000"/>
            <a:headEnd/>
            <a:tailEnd/>
          </a:ln>
        </p:spPr>
      </p:pic>
      <p:pic>
        <p:nvPicPr>
          <p:cNvPr id="219141" name="Picture 4"/>
          <p:cNvPicPr>
            <a:picLocks noChangeAspect="1" noChangeArrowheads="1"/>
          </p:cNvPicPr>
          <p:nvPr/>
        </p:nvPicPr>
        <p:blipFill>
          <a:blip r:embed="rId4" cstate="print"/>
          <a:srcRect/>
          <a:stretch>
            <a:fillRect/>
          </a:stretch>
        </p:blipFill>
        <p:spPr bwMode="auto">
          <a:xfrm>
            <a:off x="5238750" y="1250950"/>
            <a:ext cx="3086100" cy="4354513"/>
          </a:xfrm>
          <a:prstGeom prst="rect">
            <a:avLst/>
          </a:prstGeom>
          <a:noFill/>
          <a:ln w="9525">
            <a:solidFill>
              <a:schemeClr val="bg2"/>
            </a:solidFill>
            <a:miter lim="800000"/>
            <a:headEnd/>
            <a:tailEnd/>
          </a:ln>
        </p:spPr>
      </p:pic>
      <p:sp>
        <p:nvSpPr>
          <p:cNvPr id="219142" name="Text Box 5"/>
          <p:cNvSpPr txBox="1">
            <a:spLocks noChangeArrowheads="1"/>
          </p:cNvSpPr>
          <p:nvPr/>
        </p:nvSpPr>
        <p:spPr bwMode="auto">
          <a:xfrm>
            <a:off x="1298575" y="5851525"/>
            <a:ext cx="6931025" cy="338138"/>
          </a:xfrm>
          <a:prstGeom prst="rect">
            <a:avLst/>
          </a:prstGeom>
          <a:noFill/>
          <a:ln w="9525">
            <a:noFill/>
            <a:miter lim="800000"/>
            <a:headEnd/>
            <a:tailEnd/>
          </a:ln>
        </p:spPr>
        <p:txBody>
          <a:bodyPr wrap="none">
            <a:spAutoFit/>
          </a:bodyPr>
          <a:lstStyle/>
          <a:p>
            <a:pPr algn="ctr" eaLnBrk="0" hangingPunct="0"/>
            <a:r>
              <a:rPr lang="en-US" sz="1600" b="1" i="1">
                <a:solidFill>
                  <a:srgbClr val="FF9933"/>
                </a:solidFill>
              </a:rPr>
              <a:t>Para Suministro de tarjetas: Administration guide – capítulos 5, 6 y 7</a:t>
            </a:r>
          </a:p>
        </p:txBody>
      </p:sp>
      <p:sp>
        <p:nvSpPr>
          <p:cNvPr id="8"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219144" name="Footer Placeholder 4"/>
          <p:cNvSpPr>
            <a:spLocks noGrp="1"/>
          </p:cNvSpPr>
          <p:nvPr>
            <p:ph type="ftr" sz="quarter" idx="11"/>
          </p:nvPr>
        </p:nvSpPr>
        <p:spPr>
          <a:xfrm>
            <a:off x="2908300" y="6481763"/>
            <a:ext cx="5280025" cy="476250"/>
          </a:xfrm>
          <a:noFill/>
        </p:spPr>
        <p:txBody>
          <a:bodyPr/>
          <a:lstStyle/>
          <a:p>
            <a:r>
              <a:rPr lang="fr-FR">
                <a:cs typeface="Arial" charset="0"/>
              </a:rPr>
              <a:t>Plataforma OTA Suministro - Suministro de base de datos de administrador de tarjetas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 y="401638"/>
            <a:ext cx="9144000"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a:t>
            </a:r>
            <a:r>
              <a:rPr lang="en-US" dirty="0" smtClean="0"/>
              <a:t> </a:t>
            </a:r>
            <a:r>
              <a:rPr lang="en-US" dirty="0" smtClean="0"/>
              <a:t>P</a:t>
            </a:r>
            <a:r>
              <a:rPr lang="en-US" dirty="0" smtClean="0"/>
              <a:t>aso </a:t>
            </a:r>
            <a:r>
              <a:rPr lang="en-US" dirty="0" smtClean="0"/>
              <a:t>1 </a:t>
            </a:r>
            <a:r>
              <a:rPr lang="en-US" dirty="0" err="1" smtClean="0"/>
              <a:t>Administración</a:t>
            </a:r>
            <a:r>
              <a:rPr lang="en-US" dirty="0" smtClean="0"/>
              <a:t> de </a:t>
            </a:r>
            <a:r>
              <a:rPr lang="en-US" dirty="0" err="1" smtClean="0"/>
              <a:t>servicio</a:t>
            </a:r>
            <a:r>
              <a:rPr lang="en-US" dirty="0" smtClean="0"/>
              <a:t> 1/5</a:t>
            </a:r>
          </a:p>
        </p:txBody>
      </p:sp>
      <p:sp>
        <p:nvSpPr>
          <p:cNvPr id="55299" name="Slide Number Placeholder 3"/>
          <p:cNvSpPr>
            <a:spLocks noGrp="1"/>
          </p:cNvSpPr>
          <p:nvPr>
            <p:ph type="sldNum" sz="quarter" idx="10"/>
          </p:nvPr>
        </p:nvSpPr>
        <p:spPr bwMode="auto">
          <a:noFill/>
          <a:ln>
            <a:miter lim="800000"/>
            <a:headEnd/>
            <a:tailEnd/>
          </a:ln>
        </p:spPr>
        <p:txBody>
          <a:bodyPr/>
          <a:lstStyle/>
          <a:p>
            <a:fld id="{4C08B2F3-6C68-410D-ADBC-AE853A3B1040}" type="slidenum">
              <a:rPr lang="fr-FR"/>
              <a:pPr/>
              <a:t>8</a:t>
            </a:fld>
            <a:endParaRPr lang="fr-FR"/>
          </a:p>
        </p:txBody>
      </p:sp>
      <p:sp>
        <p:nvSpPr>
          <p:cNvPr id="55300" name="Footer Placeholder 4"/>
          <p:cNvSpPr>
            <a:spLocks noGrp="1"/>
          </p:cNvSpPr>
          <p:nvPr>
            <p:ph type="ftr" sz="quarter" idx="11"/>
          </p:nvPr>
        </p:nvSpPr>
        <p:spPr>
          <a:xfrm>
            <a:off x="2692400" y="6481763"/>
            <a:ext cx="5495925" cy="476250"/>
          </a:xfrm>
          <a:noFill/>
        </p:spPr>
        <p:txBody>
          <a:bodyPr/>
          <a:lstStyle/>
          <a:p>
            <a:r>
              <a:rPr lang="fr-FR">
                <a:cs typeface="Arial" charset="0"/>
              </a:rPr>
              <a:t>Plataforma OTA Suministro - Suministro de base de datos de administrador de tarjetas</a:t>
            </a:r>
          </a:p>
        </p:txBody>
      </p:sp>
      <p:pic>
        <p:nvPicPr>
          <p:cNvPr id="55301" name="Picture 26"/>
          <p:cNvPicPr>
            <a:picLocks noChangeAspect="1" noChangeArrowheads="1"/>
          </p:cNvPicPr>
          <p:nvPr/>
        </p:nvPicPr>
        <p:blipFill>
          <a:blip r:embed="rId3" cstate="print"/>
          <a:srcRect/>
          <a:stretch>
            <a:fillRect/>
          </a:stretch>
        </p:blipFill>
        <p:spPr bwMode="auto">
          <a:xfrm>
            <a:off x="471488" y="1139825"/>
            <a:ext cx="6126162" cy="5108575"/>
          </a:xfrm>
          <a:prstGeom prst="rect">
            <a:avLst/>
          </a:prstGeom>
          <a:noFill/>
          <a:ln w="9525">
            <a:noFill/>
            <a:miter lim="800000"/>
            <a:headEnd/>
            <a:tailEnd/>
          </a:ln>
        </p:spPr>
      </p:pic>
      <p:pic>
        <p:nvPicPr>
          <p:cNvPr id="159773" name="Picture 29"/>
          <p:cNvPicPr>
            <a:picLocks noChangeAspect="1" noChangeArrowheads="1"/>
          </p:cNvPicPr>
          <p:nvPr/>
        </p:nvPicPr>
        <p:blipFill>
          <a:blip r:embed="rId4" cstate="print"/>
          <a:srcRect/>
          <a:stretch>
            <a:fillRect/>
          </a:stretch>
        </p:blipFill>
        <p:spPr bwMode="auto">
          <a:xfrm>
            <a:off x="1724025" y="2143125"/>
            <a:ext cx="4813300" cy="3656013"/>
          </a:xfrm>
          <a:prstGeom prst="rect">
            <a:avLst/>
          </a:prstGeom>
          <a:noFill/>
          <a:ln w="9525">
            <a:noFill/>
            <a:miter lim="800000"/>
            <a:headEnd/>
            <a:tailEnd/>
          </a:ln>
        </p:spPr>
      </p:pic>
      <p:sp>
        <p:nvSpPr>
          <p:cNvPr id="159753" name="Rectangle 9"/>
          <p:cNvSpPr>
            <a:spLocks noChangeArrowheads="1"/>
          </p:cNvSpPr>
          <p:nvPr/>
        </p:nvSpPr>
        <p:spPr bwMode="auto">
          <a:xfrm>
            <a:off x="1690688" y="1762125"/>
            <a:ext cx="1600200" cy="180975"/>
          </a:xfrm>
          <a:prstGeom prst="rect">
            <a:avLst/>
          </a:prstGeom>
          <a:noFill/>
          <a:ln w="38100">
            <a:solidFill>
              <a:srgbClr val="FF9933"/>
            </a:solidFill>
            <a:miter lim="800000"/>
            <a:headEnd/>
            <a:tailEnd/>
          </a:ln>
        </p:spPr>
        <p:txBody>
          <a:bodyPr wrap="none" anchor="ctr"/>
          <a:lstStyle/>
          <a:p>
            <a:pPr eaLnBrk="0" hangingPunct="0"/>
            <a:endParaRPr lang="en-US"/>
          </a:p>
        </p:txBody>
      </p:sp>
      <p:grpSp>
        <p:nvGrpSpPr>
          <p:cNvPr id="3" name="Group 15"/>
          <p:cNvGrpSpPr>
            <a:grpSpLocks/>
          </p:cNvGrpSpPr>
          <p:nvPr/>
        </p:nvGrpSpPr>
        <p:grpSpPr bwMode="auto">
          <a:xfrm>
            <a:off x="5924550" y="3019425"/>
            <a:ext cx="3178175" cy="1146175"/>
            <a:chOff x="3732" y="1776"/>
            <a:chExt cx="2002" cy="644"/>
          </a:xfrm>
        </p:grpSpPr>
        <p:sp>
          <p:nvSpPr>
            <p:cNvPr id="55320" name="AutoShape 12"/>
            <p:cNvSpPr>
              <a:spLocks/>
            </p:cNvSpPr>
            <p:nvPr/>
          </p:nvSpPr>
          <p:spPr bwMode="auto">
            <a:xfrm>
              <a:off x="3732" y="1776"/>
              <a:ext cx="114" cy="546"/>
            </a:xfrm>
            <a:prstGeom prst="rightBrace">
              <a:avLst>
                <a:gd name="adj1" fmla="val 39912"/>
                <a:gd name="adj2" fmla="val 50000"/>
              </a:avLst>
            </a:prstGeom>
            <a:noFill/>
            <a:ln w="38100">
              <a:solidFill>
                <a:schemeClr val="bg2"/>
              </a:solidFill>
              <a:round/>
              <a:headEnd/>
              <a:tailEnd/>
            </a:ln>
          </p:spPr>
          <p:txBody>
            <a:bodyPr wrap="none" anchor="ctr"/>
            <a:lstStyle/>
            <a:p>
              <a:pPr algn="ctr" eaLnBrk="0" hangingPunct="0"/>
              <a:endParaRPr lang="en-US"/>
            </a:p>
          </p:txBody>
        </p:sp>
        <p:sp>
          <p:nvSpPr>
            <p:cNvPr id="55321" name="Text Box 14"/>
            <p:cNvSpPr txBox="1">
              <a:spLocks noChangeArrowheads="1"/>
            </p:cNvSpPr>
            <p:nvPr/>
          </p:nvSpPr>
          <p:spPr bwMode="auto">
            <a:xfrm>
              <a:off x="3848" y="1849"/>
              <a:ext cx="1886" cy="571"/>
            </a:xfrm>
            <a:prstGeom prst="rect">
              <a:avLst/>
            </a:prstGeom>
            <a:noFill/>
            <a:ln w="9525">
              <a:noFill/>
              <a:miter lim="800000"/>
              <a:headEnd/>
              <a:tailEnd/>
            </a:ln>
          </p:spPr>
          <p:txBody>
            <a:bodyPr>
              <a:spAutoFit/>
            </a:bodyPr>
            <a:lstStyle/>
            <a:p>
              <a:pPr eaLnBrk="0" hangingPunct="0"/>
              <a:r>
                <a:rPr lang="en-US" sz="2000"/>
                <a:t>Portafolio de servicios disponibles en base de datos</a:t>
              </a:r>
            </a:p>
          </p:txBody>
        </p:sp>
      </p:grpSp>
      <p:sp>
        <p:nvSpPr>
          <p:cNvPr id="159754" name="Rectangle 10"/>
          <p:cNvSpPr>
            <a:spLocks noChangeArrowheads="1"/>
          </p:cNvSpPr>
          <p:nvPr/>
        </p:nvSpPr>
        <p:spPr bwMode="auto">
          <a:xfrm>
            <a:off x="495300" y="2159000"/>
            <a:ext cx="1171575" cy="22860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59755" name="Rectangle 11"/>
          <p:cNvSpPr>
            <a:spLocks noChangeArrowheads="1"/>
          </p:cNvSpPr>
          <p:nvPr/>
        </p:nvSpPr>
        <p:spPr bwMode="auto">
          <a:xfrm>
            <a:off x="1787525" y="2251075"/>
            <a:ext cx="847725" cy="209550"/>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59761" name="Rectangle 17"/>
          <p:cNvSpPr>
            <a:spLocks noChangeArrowheads="1"/>
          </p:cNvSpPr>
          <p:nvPr/>
        </p:nvSpPr>
        <p:spPr bwMode="auto">
          <a:xfrm>
            <a:off x="4797425" y="5473700"/>
            <a:ext cx="476250" cy="190500"/>
          </a:xfrm>
          <a:prstGeom prst="rect">
            <a:avLst/>
          </a:prstGeom>
          <a:noFill/>
          <a:ln w="38100">
            <a:solidFill>
              <a:srgbClr val="FF9933"/>
            </a:solidFill>
            <a:miter lim="800000"/>
            <a:headEnd/>
            <a:tailEnd/>
          </a:ln>
        </p:spPr>
        <p:txBody>
          <a:bodyPr wrap="none" anchor="ctr"/>
          <a:lstStyle/>
          <a:p>
            <a:pPr eaLnBrk="0" hangingPunct="0"/>
            <a:endParaRPr lang="en-US"/>
          </a:p>
        </p:txBody>
      </p:sp>
      <p:grpSp>
        <p:nvGrpSpPr>
          <p:cNvPr id="4" name="Group 32"/>
          <p:cNvGrpSpPr>
            <a:grpSpLocks/>
          </p:cNvGrpSpPr>
          <p:nvPr/>
        </p:nvGrpSpPr>
        <p:grpSpPr bwMode="auto">
          <a:xfrm>
            <a:off x="1876425" y="5476875"/>
            <a:ext cx="7448550" cy="652463"/>
            <a:chOff x="1182" y="3450"/>
            <a:chExt cx="4692" cy="411"/>
          </a:xfrm>
        </p:grpSpPr>
        <p:sp>
          <p:nvSpPr>
            <p:cNvPr id="55312" name="Rectangle 24"/>
            <p:cNvSpPr>
              <a:spLocks noChangeArrowheads="1"/>
            </p:cNvSpPr>
            <p:nvPr/>
          </p:nvSpPr>
          <p:spPr bwMode="auto">
            <a:xfrm>
              <a:off x="1182" y="3462"/>
              <a:ext cx="924" cy="108"/>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55313" name="Rectangle 16"/>
            <p:cNvSpPr>
              <a:spLocks noChangeArrowheads="1"/>
            </p:cNvSpPr>
            <p:nvPr/>
          </p:nvSpPr>
          <p:spPr bwMode="auto">
            <a:xfrm>
              <a:off x="3360" y="3450"/>
              <a:ext cx="666" cy="126"/>
            </a:xfrm>
            <a:prstGeom prst="rect">
              <a:avLst/>
            </a:prstGeom>
            <a:noFill/>
            <a:ln w="38100">
              <a:solidFill>
                <a:srgbClr val="FF9933"/>
              </a:solidFill>
              <a:miter lim="800000"/>
              <a:headEnd/>
              <a:tailEnd/>
            </a:ln>
          </p:spPr>
          <p:txBody>
            <a:bodyPr wrap="none" anchor="ctr"/>
            <a:lstStyle/>
            <a:p>
              <a:pPr eaLnBrk="0" hangingPunct="0"/>
              <a:endParaRPr lang="en-US"/>
            </a:p>
          </p:txBody>
        </p:sp>
        <p:grpSp>
          <p:nvGrpSpPr>
            <p:cNvPr id="55314" name="Group 31"/>
            <p:cNvGrpSpPr>
              <a:grpSpLocks/>
            </p:cNvGrpSpPr>
            <p:nvPr/>
          </p:nvGrpSpPr>
          <p:grpSpPr bwMode="auto">
            <a:xfrm>
              <a:off x="1434" y="3576"/>
              <a:ext cx="4440" cy="285"/>
              <a:chOff x="1434" y="3576"/>
              <a:chExt cx="4440" cy="285"/>
            </a:xfrm>
          </p:grpSpPr>
          <p:sp>
            <p:nvSpPr>
              <p:cNvPr id="55315" name="Text Box 19"/>
              <p:cNvSpPr txBox="1">
                <a:spLocks noChangeArrowheads="1"/>
              </p:cNvSpPr>
              <p:nvPr/>
            </p:nvSpPr>
            <p:spPr bwMode="auto">
              <a:xfrm>
                <a:off x="4178" y="3667"/>
                <a:ext cx="1696" cy="194"/>
              </a:xfrm>
              <a:prstGeom prst="rect">
                <a:avLst/>
              </a:prstGeom>
              <a:noFill/>
              <a:ln w="9525">
                <a:noFill/>
                <a:miter lim="800000"/>
                <a:headEnd/>
                <a:tailEnd/>
              </a:ln>
            </p:spPr>
            <p:txBody>
              <a:bodyPr wrap="none">
                <a:spAutoFit/>
              </a:bodyPr>
              <a:lstStyle/>
              <a:p>
                <a:pPr eaLnBrk="0" hangingPunct="0"/>
                <a:r>
                  <a:rPr lang="en-US" sz="1400" i="1"/>
                  <a:t>  Desarrollo de plataforma OTA</a:t>
                </a:r>
              </a:p>
            </p:txBody>
          </p:sp>
          <p:sp>
            <p:nvSpPr>
              <p:cNvPr id="12308" name="Freeform 20"/>
              <p:cNvSpPr>
                <a:spLocks/>
              </p:cNvSpPr>
              <p:nvPr/>
            </p:nvSpPr>
            <p:spPr bwMode="auto">
              <a:xfrm>
                <a:off x="1434" y="3576"/>
                <a:ext cx="2808" cy="186"/>
              </a:xfrm>
              <a:custGeom>
                <a:avLst/>
                <a:gdLst>
                  <a:gd name="T0" fmla="*/ 0 w 1500"/>
                  <a:gd name="T1" fmla="*/ 0 h 96"/>
                  <a:gd name="T2" fmla="*/ 0 w 1500"/>
                  <a:gd name="T3" fmla="*/ 2620 h 96"/>
                  <a:gd name="T4" fmla="*/ 34486 w 1500"/>
                  <a:gd name="T5" fmla="*/ 2620 h 96"/>
                  <a:gd name="T6" fmla="*/ 0 60000 65536"/>
                  <a:gd name="T7" fmla="*/ 0 60000 65536"/>
                  <a:gd name="T8" fmla="*/ 0 60000 65536"/>
                  <a:gd name="T9" fmla="*/ 0 w 1500"/>
                  <a:gd name="T10" fmla="*/ 0 h 96"/>
                  <a:gd name="T11" fmla="*/ 1500 w 1500"/>
                  <a:gd name="T12" fmla="*/ 96 h 96"/>
                </a:gdLst>
                <a:ahLst/>
                <a:cxnLst>
                  <a:cxn ang="T6">
                    <a:pos x="T0" y="T1"/>
                  </a:cxn>
                  <a:cxn ang="T7">
                    <a:pos x="T2" y="T3"/>
                  </a:cxn>
                  <a:cxn ang="T8">
                    <a:pos x="T4" y="T5"/>
                  </a:cxn>
                </a:cxnLst>
                <a:rect l="T9" t="T10" r="T11" b="T12"/>
                <a:pathLst>
                  <a:path w="1500" h="96">
                    <a:moveTo>
                      <a:pt x="0" y="0"/>
                    </a:moveTo>
                    <a:lnTo>
                      <a:pt x="0" y="96"/>
                    </a:lnTo>
                    <a:lnTo>
                      <a:pt x="1500" y="96"/>
                    </a:lnTo>
                  </a:path>
                </a:pathLst>
              </a:custGeom>
              <a:noFill/>
              <a:ln w="28575" cap="flat" cmpd="sng">
                <a:solidFill>
                  <a:schemeClr val="tx1">
                    <a:lumMod val="50000"/>
                    <a:lumOff val="50000"/>
                  </a:schemeClr>
                </a:solidFill>
                <a:prstDash val="solid"/>
                <a:round/>
                <a:headEnd type="none" w="med" len="med"/>
                <a:tailEnd type="triangle" w="med" len="med"/>
              </a:ln>
            </p:spPr>
            <p:txBody>
              <a:bodyPr anchor="ctr"/>
              <a:lstStyle/>
              <a:p>
                <a:pPr eaLnBrk="0" hangingPunct="0"/>
                <a:endParaRPr lang="en-US"/>
              </a:p>
            </p:txBody>
          </p:sp>
          <p:sp>
            <p:nvSpPr>
              <p:cNvPr id="12309" name="Line 21"/>
              <p:cNvSpPr>
                <a:spLocks noChangeShapeType="1"/>
              </p:cNvSpPr>
              <p:nvPr/>
            </p:nvSpPr>
            <p:spPr bwMode="auto">
              <a:xfrm>
                <a:off x="3876" y="3588"/>
                <a:ext cx="6" cy="162"/>
              </a:xfrm>
              <a:prstGeom prst="line">
                <a:avLst/>
              </a:prstGeom>
              <a:noFill/>
              <a:ln w="28575">
                <a:solidFill>
                  <a:schemeClr val="tx1">
                    <a:lumMod val="50000"/>
                    <a:lumOff val="50000"/>
                  </a:schemeClr>
                </a:solidFill>
                <a:round/>
                <a:headEnd/>
                <a:tailEnd/>
              </a:ln>
            </p:spPr>
            <p:txBody>
              <a:bodyPr anchor="ctr"/>
              <a:lstStyle/>
              <a:p>
                <a:pPr eaLnBrk="0" hangingPunct="0">
                  <a:defRPr/>
                </a:pPr>
                <a:endParaRPr lang="en-US">
                  <a:ea typeface="ＭＳ Ｐゴシック" pitchFamily="34" charset="-128"/>
                </a:endParaRPr>
              </a:p>
            </p:txBody>
          </p:sp>
          <p:sp>
            <p:nvSpPr>
              <p:cNvPr id="12310" name="Line 22"/>
              <p:cNvSpPr>
                <a:spLocks noChangeShapeType="1"/>
              </p:cNvSpPr>
              <p:nvPr/>
            </p:nvSpPr>
            <p:spPr bwMode="auto">
              <a:xfrm>
                <a:off x="3538" y="3586"/>
                <a:ext cx="0" cy="162"/>
              </a:xfrm>
              <a:prstGeom prst="line">
                <a:avLst/>
              </a:prstGeom>
              <a:noFill/>
              <a:ln w="28575">
                <a:solidFill>
                  <a:schemeClr val="tx1">
                    <a:lumMod val="50000"/>
                    <a:lumOff val="50000"/>
                  </a:schemeClr>
                </a:solidFill>
                <a:round/>
                <a:headEnd/>
                <a:tailEnd/>
              </a:ln>
            </p:spPr>
            <p:txBody>
              <a:bodyPr anchor="ctr"/>
              <a:lstStyle/>
              <a:p>
                <a:pPr eaLnBrk="0" hangingPunct="0">
                  <a:defRPr/>
                </a:pPr>
                <a:endParaRPr lang="en-US">
                  <a:ea typeface="ＭＳ Ｐゴシック" pitchFamily="34" charset="-128"/>
                </a:endParaRPr>
              </a:p>
            </p:txBody>
          </p:sp>
          <p:sp>
            <p:nvSpPr>
              <p:cNvPr id="12311" name="Line 30"/>
              <p:cNvSpPr>
                <a:spLocks noChangeShapeType="1"/>
              </p:cNvSpPr>
              <p:nvPr/>
            </p:nvSpPr>
            <p:spPr bwMode="auto">
              <a:xfrm>
                <a:off x="1886" y="3596"/>
                <a:ext cx="0" cy="162"/>
              </a:xfrm>
              <a:prstGeom prst="line">
                <a:avLst/>
              </a:prstGeom>
              <a:noFill/>
              <a:ln w="28575">
                <a:solidFill>
                  <a:schemeClr val="tx1">
                    <a:lumMod val="50000"/>
                    <a:lumOff val="50000"/>
                  </a:schemeClr>
                </a:solidFill>
                <a:round/>
                <a:headEnd/>
                <a:tailEnd/>
              </a:ln>
            </p:spPr>
            <p:txBody>
              <a:bodyPr anchor="ctr"/>
              <a:lstStyle/>
              <a:p>
                <a:pPr eaLnBrk="0" hangingPunct="0">
                  <a:defRPr/>
                </a:pPr>
                <a:endParaRPr lang="en-US">
                  <a:ea typeface="ＭＳ Ｐゴシック" pitchFamily="34" charset="-128"/>
                </a:endParaRPr>
              </a:p>
            </p:txBody>
          </p:sp>
        </p:grpSp>
      </p:grpSp>
      <p:sp>
        <p:nvSpPr>
          <p:cNvPr id="159777" name="Rectangle 33"/>
          <p:cNvSpPr>
            <a:spLocks noChangeArrowheads="1"/>
          </p:cNvSpPr>
          <p:nvPr/>
        </p:nvSpPr>
        <p:spPr bwMode="auto">
          <a:xfrm>
            <a:off x="4222750" y="4851400"/>
            <a:ext cx="419100" cy="18097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28"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9753"/>
                                        </p:tgtEl>
                                        <p:attrNameLst>
                                          <p:attrName>style.visibility</p:attrName>
                                        </p:attrNameLst>
                                      </p:cBhvr>
                                      <p:to>
                                        <p:strVal val="visible"/>
                                      </p:to>
                                    </p:set>
                                    <p:anim to="" calcmode="lin" valueType="num">
                                      <p:cBhvr>
                                        <p:cTn id="7" dur="1" fill="hold"/>
                                        <p:tgtEl>
                                          <p:spTgt spid="159753"/>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59754"/>
                                        </p:tgtEl>
                                        <p:attrNameLst>
                                          <p:attrName>style.visibility</p:attrName>
                                        </p:attrNameLst>
                                      </p:cBhvr>
                                      <p:to>
                                        <p:strVal val="visible"/>
                                      </p:to>
                                    </p:set>
                                    <p:anim to="" calcmode="lin" valueType="num">
                                      <p:cBhvr>
                                        <p:cTn id="12" dur="1" fill="hold"/>
                                        <p:tgtEl>
                                          <p:spTgt spid="159754"/>
                                        </p:tgtEl>
                                        <p:attrNameLst>
                                          <p:attrName/>
                                        </p:attrNameLst>
                                      </p:cBhvr>
                                    </p:anim>
                                  </p:childTnLst>
                                </p:cTn>
                              </p:par>
                              <p:par>
                                <p:cTn id="13" presetID="1" presetClass="entr" presetSubtype="0" fill="hold" nodeType="withEffect">
                                  <p:stCondLst>
                                    <p:cond delay="2000"/>
                                  </p:stCondLst>
                                  <p:childTnLst>
                                    <p:set>
                                      <p:cBhvr>
                                        <p:cTn id="14" dur="1" fill="hold">
                                          <p:stCondLst>
                                            <p:cond delay="0"/>
                                          </p:stCondLst>
                                        </p:cTn>
                                        <p:tgtEl>
                                          <p:spTgt spid="1597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4" presetClass="entr" presetSubtype="0" fill="hold" grpId="0" nodeType="clickEffect">
                                  <p:stCondLst>
                                    <p:cond delay="0"/>
                                  </p:stCondLst>
                                  <p:childTnLst>
                                    <p:set>
                                      <p:cBhvr>
                                        <p:cTn id="18" dur="1" fill="hold">
                                          <p:stCondLst>
                                            <p:cond delay="0"/>
                                          </p:stCondLst>
                                        </p:cTn>
                                        <p:tgtEl>
                                          <p:spTgt spid="159755"/>
                                        </p:tgtEl>
                                        <p:attrNameLst>
                                          <p:attrName>style.visibility</p:attrName>
                                        </p:attrNameLst>
                                      </p:cBhvr>
                                      <p:to>
                                        <p:strVal val="visible"/>
                                      </p:to>
                                    </p:set>
                                    <p:anim to="" calcmode="lin" valueType="num">
                                      <p:cBhvr>
                                        <p:cTn id="19" dur="1" fill="hold"/>
                                        <p:tgtEl>
                                          <p:spTgt spid="159755"/>
                                        </p:tgtEl>
                                        <p:attrNameLst>
                                          <p:attrName/>
                                        </p:attrNameLst>
                                      </p:cBhvr>
                                    </p:anim>
                                  </p:childTnLst>
                                </p:cTn>
                              </p:par>
                              <p:par>
                                <p:cTn id="20" presetID="24"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to="" calcmode="lin" valueType="num">
                                      <p:cBhvr>
                                        <p:cTn id="22" dur="1" fill="hold"/>
                                        <p:tgtEl>
                                          <p:spTgt spid="3"/>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to="" calcmode="lin" valueType="num">
                                      <p:cBhvr>
                                        <p:cTn id="27" dur="1" fill="hold"/>
                                        <p:tgtEl>
                                          <p:spTgt spid="4"/>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159777"/>
                                        </p:tgtEl>
                                        <p:attrNameLst>
                                          <p:attrName>style.visibility</p:attrName>
                                        </p:attrNameLst>
                                      </p:cBhvr>
                                      <p:to>
                                        <p:strVal val="visible"/>
                                      </p:to>
                                    </p:set>
                                    <p:anim to="" calcmode="lin" valueType="num">
                                      <p:cBhvr>
                                        <p:cTn id="32" dur="1" fill="hold"/>
                                        <p:tgtEl>
                                          <p:spTgt spid="159777"/>
                                        </p:tgtEl>
                                        <p:attrNameLst>
                                          <p:attrName/>
                                        </p:attrNameLst>
                                      </p:cBhvr>
                                    </p:anim>
                                  </p:childTnLst>
                                </p:cTn>
                              </p:par>
                              <p:par>
                                <p:cTn id="33" presetID="1" presetClass="exit" presetSubtype="0" fill="hold" nodeType="withEffect">
                                  <p:stCondLst>
                                    <p:cond delay="0"/>
                                  </p:stCondLst>
                                  <p:childTnLst>
                                    <p:set>
                                      <p:cBhvr>
                                        <p:cTn id="34" dur="1" fill="hold">
                                          <p:stCondLst>
                                            <p:cond delay="0"/>
                                          </p:stCondLst>
                                        </p:cTn>
                                        <p:tgtEl>
                                          <p:spTgt spid="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4" presetClass="entr" presetSubtype="0" fill="hold" grpId="0" nodeType="clickEffect">
                                  <p:stCondLst>
                                    <p:cond delay="0"/>
                                  </p:stCondLst>
                                  <p:childTnLst>
                                    <p:set>
                                      <p:cBhvr>
                                        <p:cTn id="38" dur="1" fill="hold">
                                          <p:stCondLst>
                                            <p:cond delay="0"/>
                                          </p:stCondLst>
                                        </p:cTn>
                                        <p:tgtEl>
                                          <p:spTgt spid="159761"/>
                                        </p:tgtEl>
                                        <p:attrNameLst>
                                          <p:attrName>style.visibility</p:attrName>
                                        </p:attrNameLst>
                                      </p:cBhvr>
                                      <p:to>
                                        <p:strVal val="visible"/>
                                      </p:to>
                                    </p:set>
                                    <p:anim to="" calcmode="lin" valueType="num">
                                      <p:cBhvr>
                                        <p:cTn id="39" dur="1" fill="hold"/>
                                        <p:tgtEl>
                                          <p:spTgt spid="159761"/>
                                        </p:tgtEl>
                                        <p:attrNameLst>
                                          <p:attrName/>
                                        </p:attrNameLst>
                                      </p:cBhvr>
                                    </p:anim>
                                  </p:childTnLst>
                                </p:cTn>
                              </p:par>
                              <p:par>
                                <p:cTn id="40" presetID="1" presetClass="exit" presetSubtype="0" fill="hold" grpId="1" nodeType="withEffect">
                                  <p:stCondLst>
                                    <p:cond delay="0"/>
                                  </p:stCondLst>
                                  <p:childTnLst>
                                    <p:set>
                                      <p:cBhvr>
                                        <p:cTn id="41" dur="1" fill="hold">
                                          <p:stCondLst>
                                            <p:cond delay="0"/>
                                          </p:stCondLst>
                                        </p:cTn>
                                        <p:tgtEl>
                                          <p:spTgt spid="159777"/>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3" grpId="0" animBg="1"/>
      <p:bldP spid="159754" grpId="0" animBg="1"/>
      <p:bldP spid="159755" grpId="0" animBg="1"/>
      <p:bldP spid="159761" grpId="0" animBg="1"/>
      <p:bldP spid="159777" grpId="0" animBg="1"/>
      <p:bldP spid="159777" grpId="1"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p:cNvSpPr>
            <a:spLocks noGrp="1"/>
          </p:cNvSpPr>
          <p:nvPr>
            <p:ph type="sldNum" sz="quarter" idx="10"/>
          </p:nvPr>
        </p:nvSpPr>
        <p:spPr bwMode="auto">
          <a:noFill/>
          <a:ln>
            <a:miter lim="800000"/>
            <a:headEnd/>
            <a:tailEnd/>
          </a:ln>
        </p:spPr>
        <p:txBody>
          <a:bodyPr/>
          <a:lstStyle/>
          <a:p>
            <a:fld id="{8DBA8AE5-01D9-4251-8492-613979DA64C6}" type="slidenum">
              <a:rPr lang="fr-FR"/>
              <a:pPr/>
              <a:t>9</a:t>
            </a:fld>
            <a:endParaRPr lang="fr-FR"/>
          </a:p>
        </p:txBody>
      </p:sp>
      <p:sp>
        <p:nvSpPr>
          <p:cNvPr id="57347" name="Footer Placeholder 4"/>
          <p:cNvSpPr>
            <a:spLocks noGrp="1"/>
          </p:cNvSpPr>
          <p:nvPr>
            <p:ph type="ftr" sz="quarter" idx="11"/>
          </p:nvPr>
        </p:nvSpPr>
        <p:spPr>
          <a:xfrm>
            <a:off x="2095500" y="6481763"/>
            <a:ext cx="6092825" cy="476250"/>
          </a:xfrm>
          <a:noFill/>
        </p:spPr>
        <p:txBody>
          <a:bodyPr/>
          <a:lstStyle/>
          <a:p>
            <a:r>
              <a:rPr lang="fr-FR">
                <a:cs typeface="Arial" charset="0"/>
              </a:rPr>
              <a:t>Plataforma OTA Suministro - Suministro de base de datos de administrador de tarjetas</a:t>
            </a:r>
          </a:p>
        </p:txBody>
      </p:sp>
      <p:pic>
        <p:nvPicPr>
          <p:cNvPr id="57348" name="Picture 17"/>
          <p:cNvPicPr>
            <a:picLocks noChangeAspect="1" noChangeArrowheads="1"/>
          </p:cNvPicPr>
          <p:nvPr/>
        </p:nvPicPr>
        <p:blipFill>
          <a:blip r:embed="rId3" cstate="print"/>
          <a:srcRect/>
          <a:stretch>
            <a:fillRect/>
          </a:stretch>
        </p:blipFill>
        <p:spPr bwMode="auto">
          <a:xfrm>
            <a:off x="1460500" y="1112838"/>
            <a:ext cx="6221413" cy="5192712"/>
          </a:xfrm>
          <a:prstGeom prst="rect">
            <a:avLst/>
          </a:prstGeom>
          <a:noFill/>
          <a:ln w="9525">
            <a:noFill/>
            <a:miter lim="800000"/>
            <a:headEnd/>
            <a:tailEnd/>
          </a:ln>
        </p:spPr>
      </p:pic>
      <p:sp>
        <p:nvSpPr>
          <p:cNvPr id="160781" name="Rectangle 13"/>
          <p:cNvSpPr>
            <a:spLocks noChangeArrowheads="1"/>
          </p:cNvSpPr>
          <p:nvPr/>
        </p:nvSpPr>
        <p:spPr bwMode="auto">
          <a:xfrm>
            <a:off x="2786063" y="2457450"/>
            <a:ext cx="1228725" cy="18097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60782" name="Rectangle 14"/>
          <p:cNvSpPr>
            <a:spLocks noChangeArrowheads="1"/>
          </p:cNvSpPr>
          <p:nvPr/>
        </p:nvSpPr>
        <p:spPr bwMode="auto">
          <a:xfrm>
            <a:off x="2819400" y="2114550"/>
            <a:ext cx="685800" cy="21907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60783" name="Rectangle 15"/>
          <p:cNvSpPr>
            <a:spLocks noChangeArrowheads="1"/>
          </p:cNvSpPr>
          <p:nvPr/>
        </p:nvSpPr>
        <p:spPr bwMode="auto">
          <a:xfrm>
            <a:off x="3530600" y="2111375"/>
            <a:ext cx="685800" cy="219075"/>
          </a:xfrm>
          <a:prstGeom prst="rect">
            <a:avLst/>
          </a:prstGeom>
          <a:noFill/>
          <a:ln w="38100">
            <a:solidFill>
              <a:srgbClr val="FF9933"/>
            </a:solidFill>
            <a:miter lim="800000"/>
            <a:headEnd/>
            <a:tailEnd/>
          </a:ln>
        </p:spPr>
        <p:txBody>
          <a:bodyPr wrap="none" anchor="ctr"/>
          <a:lstStyle/>
          <a:p>
            <a:pPr eaLnBrk="0" hangingPunct="0"/>
            <a:endParaRPr lang="en-US"/>
          </a:p>
        </p:txBody>
      </p:sp>
      <p:sp>
        <p:nvSpPr>
          <p:cNvPr id="13" name="Text Box 7"/>
          <p:cNvSpPr txBox="1">
            <a:spLocks noChangeArrowheads="1"/>
          </p:cNvSpPr>
          <p:nvPr/>
        </p:nvSpPr>
        <p:spPr bwMode="auto">
          <a:xfrm>
            <a:off x="8848725" y="6461125"/>
            <a:ext cx="336550" cy="274638"/>
          </a:xfrm>
          <a:prstGeom prst="rect">
            <a:avLst/>
          </a:prstGeom>
          <a:noFill/>
          <a:ln w="9525">
            <a:noFill/>
            <a:miter lim="800000"/>
            <a:headEnd/>
            <a:tailEnd/>
          </a:ln>
        </p:spPr>
        <p:txBody>
          <a:bodyPr wrap="none">
            <a:spAutoFit/>
          </a:bodyPr>
          <a:lstStyle/>
          <a:p>
            <a:pPr eaLnBrk="0" hangingPunct="0"/>
            <a:r>
              <a:rPr lang="en-US" sz="1200">
                <a:solidFill>
                  <a:srgbClr val="FF9933"/>
                </a:solidFill>
                <a:sym typeface="Webdings" charset="2"/>
              </a:rPr>
              <a:t></a:t>
            </a:r>
          </a:p>
        </p:txBody>
      </p:sp>
      <p:sp>
        <p:nvSpPr>
          <p:cNvPr id="57354" name="Rectangle 2"/>
          <p:cNvSpPr>
            <a:spLocks noGrp="1" noChangeArrowheads="1"/>
          </p:cNvSpPr>
          <p:nvPr>
            <p:ph type="title"/>
          </p:nvPr>
        </p:nvSpPr>
        <p:spPr>
          <a:xfrm>
            <a:off x="0" y="401638"/>
            <a:ext cx="9143999" cy="550862"/>
          </a:xfrm>
        </p:spPr>
        <p:txBody>
          <a:bodyPr/>
          <a:lstStyle/>
          <a:p>
            <a:pPr eaLnBrk="1" hangingPunct="1"/>
            <a:r>
              <a:rPr lang="en-US" dirty="0" err="1" smtClean="0"/>
              <a:t>Aprovisionamiento</a:t>
            </a:r>
            <a:r>
              <a:rPr lang="en-US" dirty="0" smtClean="0"/>
              <a:t> de </a:t>
            </a:r>
            <a:r>
              <a:rPr lang="en-US" dirty="0" err="1" smtClean="0"/>
              <a:t>tarjeta</a:t>
            </a:r>
            <a:r>
              <a:rPr lang="en-US" dirty="0" smtClean="0"/>
              <a:t> en 4 </a:t>
            </a:r>
            <a:r>
              <a:rPr lang="en-US" dirty="0" err="1" smtClean="0"/>
              <a:t>pasos</a:t>
            </a:r>
            <a:r>
              <a:rPr lang="en-US" dirty="0" smtClean="0"/>
              <a:t> </a:t>
            </a:r>
            <a:r>
              <a:rPr lang="en-US" dirty="0" smtClean="0"/>
              <a:t>-</a:t>
            </a:r>
            <a:r>
              <a:rPr lang="en-US" dirty="0" smtClean="0"/>
              <a:t> </a:t>
            </a:r>
            <a:r>
              <a:rPr lang="en-US" dirty="0" smtClean="0"/>
              <a:t>P</a:t>
            </a:r>
            <a:r>
              <a:rPr lang="en-US" dirty="0" smtClean="0"/>
              <a:t>aso </a:t>
            </a:r>
            <a:r>
              <a:rPr lang="en-US" dirty="0" smtClean="0"/>
              <a:t>1 </a:t>
            </a:r>
            <a:r>
              <a:rPr lang="en-US" dirty="0" err="1" smtClean="0"/>
              <a:t>Administración</a:t>
            </a:r>
            <a:r>
              <a:rPr lang="en-US" dirty="0" smtClean="0"/>
              <a:t> de </a:t>
            </a:r>
            <a:r>
              <a:rPr lang="en-US" dirty="0" err="1" smtClean="0"/>
              <a:t>servicio</a:t>
            </a:r>
            <a:r>
              <a:rPr lang="en-US" dirty="0" smtClean="0"/>
              <a:t> 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60781"/>
                                        </p:tgtEl>
                                        <p:attrNameLst>
                                          <p:attrName>style.visibility</p:attrName>
                                        </p:attrNameLst>
                                      </p:cBhvr>
                                      <p:to>
                                        <p:strVal val="visible"/>
                                      </p:to>
                                    </p:set>
                                    <p:anim to="" calcmode="lin" valueType="num">
                                      <p:cBhvr>
                                        <p:cTn id="7" dur="1" fill="hold"/>
                                        <p:tgtEl>
                                          <p:spTgt spid="160781"/>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60782"/>
                                        </p:tgtEl>
                                        <p:attrNameLst>
                                          <p:attrName>style.visibility</p:attrName>
                                        </p:attrNameLst>
                                      </p:cBhvr>
                                      <p:to>
                                        <p:strVal val="visible"/>
                                      </p:to>
                                    </p:set>
                                    <p:anim to="" calcmode="lin" valueType="num">
                                      <p:cBhvr>
                                        <p:cTn id="12" dur="1" fill="hold"/>
                                        <p:tgtEl>
                                          <p:spTgt spid="160782"/>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60783"/>
                                        </p:tgtEl>
                                        <p:attrNameLst>
                                          <p:attrName>style.visibility</p:attrName>
                                        </p:attrNameLst>
                                      </p:cBhvr>
                                      <p:to>
                                        <p:strVal val="visible"/>
                                      </p:to>
                                    </p:set>
                                    <p:anim to="" calcmode="lin" valueType="num">
                                      <p:cBhvr>
                                        <p:cTn id="17" dur="1" fill="hold"/>
                                        <p:tgtEl>
                                          <p:spTgt spid="160783"/>
                                        </p:tgtEl>
                                        <p:attrNameLst>
                                          <p:attrName/>
                                        </p:attrNameLst>
                                      </p:cBhvr>
                                    </p:anim>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81" grpId="0" animBg="1"/>
      <p:bldP spid="160782" grpId="0" animBg="1"/>
      <p:bldP spid="160783" grpId="0" animBg="1"/>
      <p:bldP spid="13" grpId="0"/>
    </p:bldLst>
  </p:timing>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uverture avec titre sur 1 ligne">
  <a:themeElements>
    <a:clrScheme name="Couverture avec titre sur 1 lig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uverture avec titre sur 1 lign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Couverture avec titre sur 1 lig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uverture avec titre sur 1 lig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uverture avec titre sur 1 lig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uverture avec titre sur 1 lig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uverture avec titre sur 1 lig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uverture avec titre sur 1 lig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uverture avec titre sur 1 lig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uverture avec titre sur 1 lig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uverture avec titre sur 1 lig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uverture avec titre sur 1 lig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uverture avec titre sur 1 lig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uverture avec titre sur 1 lig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Gemalto Dec09">
  <a:themeElements>
    <a:clrScheme name="Template powerpoint gemalt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plate powerpoint gemal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powerpoint gemalto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49097CD5678E44BE17488292668E56" ma:contentTypeVersion="2" ma:contentTypeDescription="Create a new document." ma:contentTypeScope="" ma:versionID="6753afdc9ea87c6c36d79fd323b680d8">
  <xsd:schema xmlns:xsd="http://www.w3.org/2001/XMLSchema" xmlns:p="http://schemas.microsoft.com/office/2006/metadata/properties" xmlns:ns2="9f602793-1077-4cf6-848e-870ba01bc4bb" targetNamespace="http://schemas.microsoft.com/office/2006/metadata/properties" ma:root="true" ma:fieldsID="da94c90c9ca544be55e85411b065f786" ns2:_="">
    <xsd:import namespace="9f602793-1077-4cf6-848e-870ba01bc4bb"/>
    <xsd:element name="properties">
      <xsd:complexType>
        <xsd:sequence>
          <xsd:element name="documentManagement">
            <xsd:complexType>
              <xsd:all>
                <xsd:element ref="ns2:Product_x0020_familly" minOccurs="0"/>
                <xsd:element ref="ns2:Document_x0020_type" minOccurs="0"/>
              </xsd:all>
            </xsd:complexType>
          </xsd:element>
        </xsd:sequence>
      </xsd:complexType>
    </xsd:element>
  </xsd:schema>
  <xsd:schema xmlns:xsd="http://www.w3.org/2001/XMLSchema" xmlns:dms="http://schemas.microsoft.com/office/2006/documentManagement/types" targetNamespace="9f602793-1077-4cf6-848e-870ba01bc4bb" elementFormDefault="qualified">
    <xsd:import namespace="http://schemas.microsoft.com/office/2006/documentManagement/types"/>
    <xsd:element name="Product_x0020_familly" ma:index="8" nillable="true" ma:displayName="Product familly" ma:format="Dropdown" ma:internalName="Product_x0020_familly">
      <xsd:simpleType>
        <xsd:union memberTypes="dms:Text">
          <xsd:simpleType>
            <xsd:restriction base="dms:Choice">
              <xsd:enumeration value="OTA"/>
              <xsd:enumeration value="DM"/>
              <xsd:enumeration value="SM"/>
              <xsd:enumeration value="PBB"/>
            </xsd:restriction>
          </xsd:simpleType>
        </xsd:union>
      </xsd:simpleType>
    </xsd:element>
    <xsd:element name="Document_x0020_type" ma:index="9" nillable="true" ma:displayName="Document type" ma:format="Dropdown" ma:internalName="Document_x0020_type">
      <xsd:simpleType>
        <xsd:restriction base="dms:Choice">
          <xsd:enumeration value="Catalogue"/>
          <xsd:enumeration value="Handout"/>
          <xsd:enumeration value="Misc"/>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roduct_x0020_familly xmlns="9f602793-1077-4cf6-848e-870ba01bc4bb" xsi:nil="true"/>
    <Document_x0020_type xmlns="9f602793-1077-4cf6-848e-870ba01bc4bb" xsi:nil="true"/>
  </documentManagement>
</p:properties>
</file>

<file path=customXml/itemProps1.xml><?xml version="1.0" encoding="utf-8"?>
<ds:datastoreItem xmlns:ds="http://schemas.openxmlformats.org/officeDocument/2006/customXml" ds:itemID="{739AA5BB-1A00-43CC-BB9F-848BC9D3232B}">
  <ds:schemaRefs>
    <ds:schemaRef ds:uri="http://schemas.microsoft.com/sharepoint/v3/contenttype/forms"/>
  </ds:schemaRefs>
</ds:datastoreItem>
</file>

<file path=customXml/itemProps2.xml><?xml version="1.0" encoding="utf-8"?>
<ds:datastoreItem xmlns:ds="http://schemas.openxmlformats.org/officeDocument/2006/customXml" ds:itemID="{490ABD9E-0D4F-4EBC-BAF3-E4684D6E89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602793-1077-4cf6-848e-870ba01bc4b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331FDB6-5EEA-41EB-BC6C-8F2E4B69265A}">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9f602793-1077-4cf6-848e-870ba01bc4bb"/>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gemalto_power_point_template</Template>
  <TotalTime>15247</TotalTime>
  <Words>5297</Words>
  <Application>Microsoft Office PowerPoint</Application>
  <PresentationFormat>On-screen Show (4:3)</PresentationFormat>
  <Paragraphs>1368</Paragraphs>
  <Slides>72</Slides>
  <Notes>72</Notes>
  <HiddenSlides>0</HiddenSlides>
  <MMClips>0</MMClips>
  <ScaleCrop>false</ScaleCrop>
  <HeadingPairs>
    <vt:vector size="4" baseType="variant">
      <vt:variant>
        <vt:lpstr>Theme</vt:lpstr>
      </vt:variant>
      <vt:variant>
        <vt:i4>3</vt:i4>
      </vt:variant>
      <vt:variant>
        <vt:lpstr>Slide Titles</vt:lpstr>
      </vt:variant>
      <vt:variant>
        <vt:i4>72</vt:i4>
      </vt:variant>
    </vt:vector>
  </HeadingPairs>
  <TitlesOfParts>
    <vt:vector size="75" baseType="lpstr">
      <vt:lpstr>Nouvelle présentation</vt:lpstr>
      <vt:lpstr>Couverture avec titre sur 1 ligne</vt:lpstr>
      <vt:lpstr>Gemalto Dec09</vt:lpstr>
      <vt:lpstr>Aprovisionamiento Plataforma OTA</vt:lpstr>
      <vt:lpstr>Contenido</vt:lpstr>
      <vt:lpstr>Panorama del Aprovisionamiento</vt:lpstr>
      <vt:lpstr>Panorama del Aprovisionamiento Herramientas</vt:lpstr>
      <vt:lpstr>Contenido</vt:lpstr>
      <vt:lpstr>Aprovisionamiento de tarjeta en 4 pasos Revisión de pasos</vt:lpstr>
      <vt:lpstr>Aprovisionamiento de tarjeta en 4 pasos </vt:lpstr>
      <vt:lpstr>Aprovisionamiento de tarjeta en 4 pasos - Paso 1 Administración de servicio 1/5</vt:lpstr>
      <vt:lpstr>Aprovisionamiento de tarjeta en 4 pasos - Paso 1 Administración de servicio 2/5</vt:lpstr>
      <vt:lpstr>Aprovisionamiento de tarjeta en 4 pasos - Paso 1 Administración de servicio 3/5</vt:lpstr>
      <vt:lpstr>Aprovisionamiento de tarjeta en 4 pasos - Paso 1 Administración de servicio 4/5</vt:lpstr>
      <vt:lpstr>Aprovisionamiento de tarjeta en 4 pasos - Paso 1 Administración de servicio 5/5</vt:lpstr>
      <vt:lpstr>Aprovisionamiento de tarjeta en 4 pasos </vt:lpstr>
      <vt:lpstr>Aprovisionamiento de tarjeta en 4 pasos - Paso 2 Proveedor de tarjetas 1/8</vt:lpstr>
      <vt:lpstr>Aprovisionamiento de tarjeta en 4 pasos - Paso 2 Proveedor de tarjetas 2/8</vt:lpstr>
      <vt:lpstr>Aprovisionamiento de tarjeta en 4 pasos - Paso 2 Proveedor de tarjetas 3/8</vt:lpstr>
      <vt:lpstr>Aprovisionamiento de tarjeta en 4 pasos - Paso 2 Proveedor de tarjetas 4/8</vt:lpstr>
      <vt:lpstr>Aprovisionamiento de tarjeta en 4 pasos - Paso 2 Proveedor de tarjetas 5/8</vt:lpstr>
      <vt:lpstr>Aprovisionamiento de tarjeta en 4 pasos - Paso 2 Proveedor de tarjetas 6/8</vt:lpstr>
      <vt:lpstr>Aprovisionamiento de tarjeta en 4 pasos - Paso 2 Proveedor de tarjetas 7/8</vt:lpstr>
      <vt:lpstr>Aprovisionamiento de tarjeta en 4 pasos - Paso 2 Proveedor de tarjetas 1/8</vt:lpstr>
      <vt:lpstr>Aprovisionamiento de tarjeta en 4 pasos - Paso 2 Definición de tarjeta 1/3</vt:lpstr>
      <vt:lpstr>Aprovisionamiento de tarjeta en 4 pasos - Paso 2 Definición de tarjeta 2/3</vt:lpstr>
      <vt:lpstr>Aprovisionamiento de tarjeta en 4 pasos - Paso 2 Definición de tarjeta 3/3</vt:lpstr>
      <vt:lpstr>Aprovisionamiento de tarjeta en 4 pasos</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vt:lpstr>
      <vt:lpstr>Aprovisionamiento de tarjeta en 4 pasos - Paso 3 </vt:lpstr>
      <vt:lpstr>Aprovisionamiento de tarjeta en 4 pasos - Paso 3 </vt:lpstr>
      <vt:lpstr>Aprovisionamiento de tarjeta en 4 pasos - Paso 3 </vt:lpstr>
      <vt:lpstr>Aprovisionamiento de tarjeta en 4 pasos - Paso 3 </vt:lpstr>
      <vt:lpstr>Aprovisionamiento de tarjeta en 4 pasos</vt:lpstr>
      <vt:lpstr>Aprovisionamiento de tarjeta en 4 pasos - Paso 4 Seguridad de tarjeta 1/7 </vt:lpstr>
      <vt:lpstr>Aprovisionamiento de tarjeta en 4 pasos - Paso 4 Seguridad de tarjeta 2/7 </vt:lpstr>
      <vt:lpstr>Aprovisionamiento de tarjeta en 4 pasos - Paso 4 Seguridad de tarjeta 3/7 </vt:lpstr>
      <vt:lpstr>Aprovisionamiento de tarjeta en 4 pasos - Paso 4 Seguridad de tarjeta 4/7 </vt:lpstr>
      <vt:lpstr>Aprovisionamiento de tarjeta en 4 pasos - Paso 4 Seguridad de tarjeta 5/7 </vt:lpstr>
      <vt:lpstr>Aprovisionamiento de tarjeta en 4 pasos - Paso 4 Seguridad de tarjeta 6/7 </vt:lpstr>
      <vt:lpstr>Aprovisionamiento de tarjeta en 4 pasos - Paso 4 Seguridad de tarjeta 7/7</vt:lpstr>
      <vt:lpstr>Resumen</vt:lpstr>
      <vt:lpstr>Aprovisionamiento de tarjeta en 4 pasos </vt:lpstr>
      <vt:lpstr>Instancia de tarjeta 1/3</vt:lpstr>
      <vt:lpstr>Instancia de tarjeta 2/3</vt:lpstr>
      <vt:lpstr>Instancia de tarjeta 3/3</vt:lpstr>
      <vt:lpstr>Resumen</vt:lpstr>
      <vt:lpstr>Administración de claves de transporte Resumen 1/4</vt:lpstr>
      <vt:lpstr>Administración de claves de transporte Resumen 2/4</vt:lpstr>
      <vt:lpstr>Administración de claves de transporte Resumen 3/4</vt:lpstr>
      <vt:lpstr>Administración de claves de transporte Resumen 4/4</vt:lpstr>
      <vt:lpstr>Administración de claves de transporte CCI 1/4</vt:lpstr>
      <vt:lpstr>Administración de claves de transporte CCI 2/4</vt:lpstr>
      <vt:lpstr>Administración de claves de transporte CCI 3/4</vt:lpstr>
      <vt:lpstr>Administración de claves de transporte CCI 4/4</vt:lpstr>
      <vt:lpstr>Contenido</vt:lpstr>
      <vt:lpstr>Cursos Plataforma OTA</vt:lpstr>
      <vt:lpstr>Capacitación</vt:lpstr>
      <vt:lpstr>Principal documentación Plataforma OTA</vt:lpstr>
    </vt:vector>
  </TitlesOfParts>
  <Company>Gemalto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OTA Platform - Provisioning</dc:title>
  <dc:subject>Provisioning the Card Manager Database</dc:subject>
  <dc:creator>Olivier Clavel</dc:creator>
  <cp:lastModifiedBy>Gemalto</cp:lastModifiedBy>
  <cp:revision>606</cp:revision>
  <dcterms:created xsi:type="dcterms:W3CDTF">2010-07-20T21:55:26Z</dcterms:created>
  <dcterms:modified xsi:type="dcterms:W3CDTF">2010-07-21T19:03:13Z</dcterms:modified>
</cp:coreProperties>
</file>