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  <p:sldMasterId id="2147483657" r:id="rId5"/>
    <p:sldMasterId id="2147483748" r:id="rId6"/>
  </p:sldMasterIdLst>
  <p:notesMasterIdLst>
    <p:notesMasterId r:id="rId69"/>
  </p:notesMasterIdLst>
  <p:handoutMasterIdLst>
    <p:handoutMasterId r:id="rId70"/>
  </p:handoutMasterIdLst>
  <p:sldIdLst>
    <p:sldId id="274" r:id="rId7"/>
    <p:sldId id="275" r:id="rId8"/>
    <p:sldId id="276" r:id="rId9"/>
    <p:sldId id="279" r:id="rId10"/>
    <p:sldId id="281" r:id="rId11"/>
    <p:sldId id="282" r:id="rId12"/>
    <p:sldId id="352" r:id="rId13"/>
    <p:sldId id="286" r:id="rId14"/>
    <p:sldId id="287" r:id="rId15"/>
    <p:sldId id="320" r:id="rId16"/>
    <p:sldId id="321" r:id="rId17"/>
    <p:sldId id="322" r:id="rId18"/>
    <p:sldId id="323" r:id="rId19"/>
    <p:sldId id="288" r:id="rId20"/>
    <p:sldId id="289" r:id="rId21"/>
    <p:sldId id="280" r:id="rId22"/>
    <p:sldId id="285" r:id="rId23"/>
    <p:sldId id="290" r:id="rId24"/>
    <p:sldId id="291" r:id="rId25"/>
    <p:sldId id="292" r:id="rId26"/>
    <p:sldId id="293" r:id="rId27"/>
    <p:sldId id="294" r:id="rId28"/>
    <p:sldId id="297" r:id="rId29"/>
    <p:sldId id="302" r:id="rId30"/>
    <p:sldId id="303" r:id="rId31"/>
    <p:sldId id="305" r:id="rId32"/>
    <p:sldId id="306" r:id="rId33"/>
    <p:sldId id="307" r:id="rId34"/>
    <p:sldId id="309" r:id="rId35"/>
    <p:sldId id="311" r:id="rId36"/>
    <p:sldId id="315" r:id="rId37"/>
    <p:sldId id="312" r:id="rId38"/>
    <p:sldId id="313" r:id="rId39"/>
    <p:sldId id="284" r:id="rId40"/>
    <p:sldId id="314" r:id="rId41"/>
    <p:sldId id="346" r:id="rId42"/>
    <p:sldId id="316" r:id="rId43"/>
    <p:sldId id="317" r:id="rId44"/>
    <p:sldId id="347" r:id="rId45"/>
    <p:sldId id="318" r:id="rId46"/>
    <p:sldId id="328" r:id="rId47"/>
    <p:sldId id="348" r:id="rId48"/>
    <p:sldId id="330" r:id="rId49"/>
    <p:sldId id="331" r:id="rId50"/>
    <p:sldId id="332" r:id="rId51"/>
    <p:sldId id="333" r:id="rId52"/>
    <p:sldId id="338" r:id="rId53"/>
    <p:sldId id="334" r:id="rId54"/>
    <p:sldId id="335" r:id="rId55"/>
    <p:sldId id="336" r:id="rId56"/>
    <p:sldId id="349" r:id="rId57"/>
    <p:sldId id="337" r:id="rId58"/>
    <p:sldId id="350" r:id="rId59"/>
    <p:sldId id="342" r:id="rId60"/>
    <p:sldId id="343" r:id="rId61"/>
    <p:sldId id="351" r:id="rId62"/>
    <p:sldId id="339" r:id="rId63"/>
    <p:sldId id="341" r:id="rId64"/>
    <p:sldId id="344" r:id="rId65"/>
    <p:sldId id="345" r:id="rId66"/>
    <p:sldId id="326" r:id="rId67"/>
    <p:sldId id="327" r:id="rId68"/>
  </p:sldIdLst>
  <p:sldSz cx="9144000" cy="6858000" type="screen4x3"/>
  <p:notesSz cx="6669088" cy="9926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66"/>
    <a:srgbClr val="CCFFCC"/>
    <a:srgbClr val="FFCCFF"/>
    <a:srgbClr val="FF3399"/>
    <a:srgbClr val="6699FF"/>
    <a:srgbClr val="CCEC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4833" autoAdjust="0"/>
  </p:normalViewPr>
  <p:slideViewPr>
    <p:cSldViewPr snapToGrid="0">
      <p:cViewPr>
        <p:scale>
          <a:sx n="66" d="100"/>
          <a:sy n="66" d="100"/>
        </p:scale>
        <p:origin x="-1260" y="-96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18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6"/>
    </p:cViewPr>
  </p:sorterViewPr>
  <p:notesViewPr>
    <p:cSldViewPr snapToGrid="0">
      <p:cViewPr varScale="1">
        <p:scale>
          <a:sx n="72" d="100"/>
          <a:sy n="72" d="100"/>
        </p:scale>
        <p:origin x="-1980" y="-108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" Type="http://schemas.openxmlformats.org/officeDocument/2006/relationships/slide" Target="slides/slide1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25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877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36D61BDB-9C38-48EE-88A7-BC5898F72333}" type="datetime5">
              <a:rPr lang="en-GB"/>
              <a:pPr>
                <a:defRPr/>
              </a:pPr>
              <a:t>21-Jul-10</a:t>
            </a:fld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1400" y="9220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E32061D1-9800-47EE-A9E4-2040F55EC30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350" y="76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68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	</a:t>
            </a:r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  <a:p>
            <a:pPr lvl="4"/>
            <a:endParaRPr lang="fr-FR" noProof="0" smtClean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33608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76F0955F-DB0F-47C3-A387-A5E41B01ECC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482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fld id="{2718AEA3-D7E3-45BD-848F-16065A23B5F4}" type="datetime5">
              <a:rPr lang="fr-FR" sz="800">
                <a:latin typeface="Times New Roman" pitchFamily="18" charset="0"/>
              </a:rPr>
              <a:pPr algn="r" eaLnBrk="1" hangingPunct="1">
                <a:defRPr/>
              </a:pPr>
              <a:t>21-juil.-10</a:t>
            </a:fld>
            <a:endParaRPr lang="fr-FR" sz="8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98719-F6EA-4F90-A25F-4A5044EB22E3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78846-E5E8-4892-853A-AE0AD12D0050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La </a:t>
            </a:r>
            <a:r>
              <a:rPr lang="en-US" dirty="0" err="1" smtClean="0"/>
              <a:t>platafomra</a:t>
            </a:r>
            <a:r>
              <a:rPr lang="en-US" dirty="0" smtClean="0"/>
              <a:t> OTA </a:t>
            </a:r>
            <a:r>
              <a:rPr lang="en-US" dirty="0" err="1" smtClean="0"/>
              <a:t>provee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servicios</a:t>
            </a:r>
            <a:r>
              <a:rPr lang="en-US" dirty="0" smtClean="0"/>
              <a:t> de valor </a:t>
            </a:r>
            <a:r>
              <a:rPr lang="en-US" dirty="0" err="1" smtClean="0"/>
              <a:t>agregado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utilizarse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actualizar</a:t>
            </a:r>
            <a:r>
              <a:rPr lang="en-US" dirty="0" smtClean="0"/>
              <a:t> 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auditar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tarjetas</a:t>
            </a:r>
            <a:r>
              <a:rPr lang="en-US" baseline="0" dirty="0" smtClean="0"/>
              <a:t> SIM de los </a:t>
            </a:r>
            <a:r>
              <a:rPr lang="en-US" baseline="0" dirty="0" err="1" smtClean="0"/>
              <a:t>suscriptores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ejemplo</a:t>
            </a:r>
            <a:r>
              <a:rPr lang="en-US" baseline="0" dirty="0" smtClean="0"/>
              <a:t>, el </a:t>
            </a:r>
            <a:r>
              <a:rPr lang="en-US" baseline="0" dirty="0" err="1" smtClean="0"/>
              <a:t>servicio</a:t>
            </a:r>
            <a:r>
              <a:rPr lang="en-US" baseline="0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Update ADN  </a:t>
            </a:r>
            <a:r>
              <a:rPr lang="en-US" b="0" baseline="0" dirty="0" smtClean="0"/>
              <a:t>o los </a:t>
            </a:r>
            <a:r>
              <a:rPr lang="en-US" b="0" baseline="0" dirty="0" err="1" smtClean="0"/>
              <a:t>servicios</a:t>
            </a:r>
            <a:r>
              <a:rPr lang="en-US" b="0" baseline="0" dirty="0" smtClean="0"/>
              <a:t> </a:t>
            </a:r>
            <a:r>
              <a:rPr lang="en-US" b="1" dirty="0" smtClean="0"/>
              <a:t>Audit Java Instance Presence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Estos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provisionados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instalación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Tambien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crear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provisionar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servicios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personalizados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referirse</a:t>
            </a:r>
            <a:r>
              <a:rPr lang="en-US" baseline="0" dirty="0" smtClean="0"/>
              <a:t> a </a:t>
            </a:r>
            <a:r>
              <a:rPr lang="en-US" i="1" dirty="0" smtClean="0"/>
              <a:t>OTA Platform Customization Guide</a:t>
            </a:r>
            <a:r>
              <a:rPr lang="en-US" dirty="0" smtClean="0"/>
              <a:t>).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Hablando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806CB-6FBE-4857-8A87-BB0434E68AD1}" type="slidenum">
              <a:rPr lang="fr-FR" smtClean="0"/>
              <a:pPr/>
              <a:t>11</a:t>
            </a:fld>
            <a:endParaRPr lang="fr-FR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The Services </a:t>
            </a:r>
            <a:r>
              <a:rPr lang="en-US" b="1" dirty="0" smtClean="0"/>
              <a:t>Declaration</a:t>
            </a:r>
            <a:r>
              <a:rPr lang="en-US" dirty="0" smtClean="0"/>
              <a:t> is split into 2 parts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The Service </a:t>
            </a:r>
            <a:r>
              <a:rPr lang="en-US" b="1" dirty="0" smtClean="0"/>
              <a:t>Description</a:t>
            </a:r>
            <a:r>
              <a:rPr lang="en-US" dirty="0" smtClean="0"/>
              <a:t> =&gt; In order to describe the service (Name, ...)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The Service </a:t>
            </a:r>
            <a:r>
              <a:rPr lang="en-US" b="1" dirty="0" smtClean="0"/>
              <a:t>Implementation</a:t>
            </a:r>
            <a:r>
              <a:rPr lang="en-US" dirty="0" smtClean="0"/>
              <a:t> =&gt; In order to give the implementations of the service according to the (U)SIM type (= The Card Profile)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Teaching methods:</a:t>
            </a:r>
          </a:p>
          <a:p>
            <a:pPr eaLnBrk="1" hangingPunct="1"/>
            <a:r>
              <a:rPr lang="en-US" dirty="0" smtClean="0"/>
              <a:t>- Talking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9B17EE-F7FA-436D-BF4A-F7C9F9FD63FF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b="1" smtClean="0"/>
              <a:t>Name</a:t>
            </a:r>
            <a:r>
              <a:rPr lang="en-US" smtClean="0"/>
              <a:t> is the generic name for the service which is displayed in the GUI and so used by the CCA (Example: “UpdateADN”)</a:t>
            </a:r>
          </a:p>
          <a:p>
            <a:pPr eaLnBrk="1" hangingPunct="1">
              <a:buFontTx/>
              <a:buChar char="•"/>
            </a:pPr>
            <a:r>
              <a:rPr lang="en-US" b="1" smtClean="0"/>
              <a:t>Handler class name</a:t>
            </a:r>
            <a:r>
              <a:rPr lang="en-US" smtClean="0"/>
              <a:t> references the java class file or script associated with the service</a:t>
            </a:r>
          </a:p>
          <a:p>
            <a:pPr eaLnBrk="1" hangingPunct="1">
              <a:buFontTx/>
              <a:buChar char="•"/>
            </a:pPr>
            <a:r>
              <a:rPr lang="en-US" b="1" smtClean="0"/>
              <a:t>State</a:t>
            </a:r>
            <a:r>
              <a:rPr lang="en-US" smtClean="0"/>
              <a:t> determines if the service is Active or Inactive</a:t>
            </a:r>
          </a:p>
          <a:p>
            <a:pPr eaLnBrk="1" hangingPunct="1">
              <a:buFontTx/>
              <a:buChar char="•"/>
            </a:pPr>
            <a:r>
              <a:rPr lang="en-US" smtClean="0"/>
              <a:t>A service can be “</a:t>
            </a:r>
            <a:r>
              <a:rPr lang="en-US" b="1" smtClean="0"/>
              <a:t>profile independent</a:t>
            </a:r>
            <a:r>
              <a:rPr lang="en-US" smtClean="0"/>
              <a:t>”, meaning that only one implementation is</a:t>
            </a:r>
          </a:p>
          <a:p>
            <a:pPr eaLnBrk="1" hangingPunct="1"/>
            <a:r>
              <a:rPr lang="en-US" smtClean="0"/>
              <a:t>provided for all card profiles. This can be true of services that require no information</a:t>
            </a:r>
          </a:p>
          <a:p>
            <a:pPr eaLnBrk="1" hangingPunct="1"/>
            <a:r>
              <a:rPr lang="en-US" smtClean="0"/>
              <a:t>concerning either the card profile or the card instance to be retrieved from the Card</a:t>
            </a:r>
          </a:p>
          <a:p>
            <a:pPr eaLnBrk="1" hangingPunct="1"/>
            <a:r>
              <a:rPr lang="en-US" smtClean="0"/>
              <a:t>Manager database, for example </a:t>
            </a:r>
            <a:r>
              <a:rPr lang="en-US" b="1" smtClean="0"/>
              <a:t>Send Text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247397-F092-4F1C-815F-032F42A7B181}" type="slidenum">
              <a:rPr lang="fr-FR" smtClean="0"/>
              <a:pPr/>
              <a:t>13</a:t>
            </a:fld>
            <a:endParaRPr lang="fr-FR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800" smtClean="0"/>
              <a:t>For a single service declaration, several different service implementations may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be provided</a:t>
            </a:r>
          </a:p>
          <a:p>
            <a:pPr eaLnBrk="1" hangingPunct="1">
              <a:lnSpc>
                <a:spcPct val="80000"/>
              </a:lnSpc>
            </a:pPr>
            <a:endParaRPr 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2G 0348 =&gt; 2G Java Card Gemplus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UICC 2G 0348 =&gt; 2G Java Card Gemplus based on a 2G/3G Java Card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Simera =&gt; 2G Java Card Axalto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ESMSV1 =&gt; Native card Phase 2 (non 0348) Gemplus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ESMSV2 =&gt; Native card Phase 2+ (non 0348) Gemplus</a:t>
            </a:r>
          </a:p>
          <a:p>
            <a:pPr eaLnBrk="1" hangingPunct="1">
              <a:lnSpc>
                <a:spcPct val="80000"/>
              </a:lnSpc>
            </a:pPr>
            <a:endParaRPr lang="en-US" sz="800" smtClean="0"/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800" b="1" smtClean="0"/>
              <a:t>Name</a:t>
            </a:r>
            <a:r>
              <a:rPr lang="en-US" sz="800" smtClean="0"/>
              <a:t> is the name for the service implementation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800" b="1" smtClean="0"/>
              <a:t>State</a:t>
            </a:r>
            <a:r>
              <a:rPr lang="en-US" sz="800" smtClean="0"/>
              <a:t> determines if the service is Active or Inactive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800" b="1" smtClean="0"/>
              <a:t>Java Implementation class</a:t>
            </a:r>
            <a:r>
              <a:rPr lang="en-US" sz="800" smtClean="0"/>
              <a:t> gives the name of the class that manages the service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800" b="1" smtClean="0"/>
              <a:t>Script template</a:t>
            </a:r>
            <a:r>
              <a:rPr lang="en-US" sz="800" smtClean="0"/>
              <a:t> gives the full path and file name that defines a script or a template file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800" smtClean="0"/>
              <a:t>The </a:t>
            </a:r>
            <a:r>
              <a:rPr lang="en-US" sz="800" b="1" smtClean="0"/>
              <a:t>security level</a:t>
            </a:r>
            <a:r>
              <a:rPr lang="en-US" sz="800" smtClean="0"/>
              <a:t> corresponds to a set of security mechanisms (Security Parameter Indication (SPI), Key set) that are defined in the card profile.</a:t>
            </a:r>
            <a:br>
              <a:rPr lang="en-US" sz="800" smtClean="0"/>
            </a:br>
            <a:r>
              <a:rPr lang="en-US" sz="800" smtClean="0"/>
              <a:t>The value can be between 0 and 99 inclusive.</a:t>
            </a:r>
            <a:br>
              <a:rPr lang="en-US" sz="800" smtClean="0"/>
            </a:br>
            <a:r>
              <a:rPr lang="en-US" sz="800" smtClean="0"/>
              <a:t>A value of -1 specifies that no security is to be applied. In this case, for example, the SPI bytes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800" smtClean="0"/>
              <a:t>in a GSM 03.48 header are set to all zeros (“00 00”).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800" smtClean="0"/>
              <a:t>(More information will be given during the step 3 “Card Profile”)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800" b="1" smtClean="0"/>
              <a:t>Application Target Identifier</a:t>
            </a:r>
            <a:r>
              <a:rPr lang="en-US" sz="800" smtClean="0"/>
              <a:t> gives the Toolkit Application Reference (TAR) value = Which SIM application is targeted by this service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800" smtClean="0"/>
              <a:t>3F00 =&gt; Master File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800" smtClean="0"/>
              <a:t>01 =&gt; EF System in the Master File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800" smtClean="0"/>
              <a:t>B00010 =&gt; 2G Remote File Manager (RFM)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sz="800" smtClean="0"/>
              <a:t>B00000 =&gt; UICC Remote File Manager (RFM)</a:t>
            </a:r>
            <a:br>
              <a:rPr lang="en-US" sz="800" smtClean="0"/>
            </a:br>
            <a:r>
              <a:rPr lang="en-US" sz="800" smtClean="0"/>
              <a:t>(More information will be given during the step 3 “Card Profile”)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800" b="1" smtClean="0"/>
              <a:t>Card instance checked</a:t>
            </a:r>
            <a:r>
              <a:rPr lang="en-US" sz="800" smtClean="0"/>
              <a:t> specifies that the content of the card stored in the Card Manager database must be checked before service execution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800" b="1" smtClean="0"/>
              <a:t>Card instance updated</a:t>
            </a:r>
            <a:r>
              <a:rPr lang="en-US" sz="800" smtClean="0"/>
              <a:t> specifies that the content of the card stored in the Card Manager database must be updated according to the service execution (if succeeded)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sz="800" b="1" smtClean="0"/>
              <a:t>Teaching methods:</a:t>
            </a:r>
          </a:p>
          <a:p>
            <a:pPr eaLnBrk="1" hangingPunct="1">
              <a:lnSpc>
                <a:spcPct val="80000"/>
              </a:lnSpc>
            </a:pPr>
            <a:r>
              <a:rPr lang="en-US" sz="800" smtClean="0"/>
              <a:t>- Talking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endParaRPr lang="en-US" sz="8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D69A1-BA33-463C-9F4F-BE9A04C9C90F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10881-7C04-4C73-B8A9-862159EF2B35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A3541-B274-4FA8-9C67-892CEA942200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  <a:endParaRPr lang="en-GB" sz="14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04B5F-2802-41CE-8C3C-1CCA745BBAF3}" type="slidenum">
              <a:rPr lang="fr-FR" smtClean="0"/>
              <a:pPr/>
              <a:t>17</a:t>
            </a:fld>
            <a:endParaRPr lang="fr-F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OnePIN RID A0 00 00 03 16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  <a:endParaRPr lang="en-GB" sz="14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8AB2E3-6FBC-455F-BCDF-367BF694CA62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2C72E-60EB-431A-95CA-974B08F5B76D}" type="slidenum">
              <a:rPr lang="fr-FR" smtClean="0"/>
              <a:pPr/>
              <a:t>19</a:t>
            </a:fld>
            <a:endParaRPr lang="fr-FR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Getting to do</a:t>
            </a:r>
          </a:p>
          <a:p>
            <a:pPr eaLnBrk="1" hangingPunct="1"/>
            <a:r>
              <a:rPr lang="en-US" smtClean="0"/>
              <a:t>- Showing (Exercise solution)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B072E-46BB-46A6-B23E-9BFD21EFBF82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Hablando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B4157-6E4A-41E2-B6EB-688DCCE208E7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E7299-4B6A-4A61-B0AD-265D0B2C0BAA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9D4F8-45DB-4098-BB01-2CCDA6A6028D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629ED2-7507-4FE4-A049-F6E5F0A326B6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3B6423-A373-439E-A8B9-691A894EC96E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0B5556-A34A-4A5C-BFB9-44BB93E5C969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EEAFE-E934-4DBD-94FC-C50DC1CBFFA8}" type="slidenum">
              <a:rPr lang="fr-FR" smtClean="0"/>
              <a:pPr/>
              <a:t>26</a:t>
            </a:fld>
            <a:endParaRPr lang="fr-FR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CDE1F-8E1D-4543-B6D4-16B1668E85E1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21376-7646-4230-992A-111DF48287C7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47BF6-7045-4EB5-9492-1D420900D5E9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D9950-5DC1-4B70-9438-B34511EA1436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Administrador</a:t>
            </a:r>
            <a:r>
              <a:rPr lang="en-US" dirty="0" smtClean="0"/>
              <a:t> OTA </a:t>
            </a:r>
            <a:r>
              <a:rPr lang="en-US" dirty="0" err="1" smtClean="0"/>
              <a:t>úde</a:t>
            </a:r>
            <a:r>
              <a:rPr lang="en-US" dirty="0" smtClean="0"/>
              <a:t> </a:t>
            </a:r>
            <a:r>
              <a:rPr lang="en-US" dirty="0" err="1" smtClean="0"/>
              <a:t>provisionarse</a:t>
            </a:r>
            <a:r>
              <a:rPr lang="en-US" dirty="0" smtClean="0"/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paquetes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baseline="0" dirty="0" smtClean="0"/>
              <a:t> sea en </a:t>
            </a:r>
            <a:r>
              <a:rPr lang="en-US" baseline="0" dirty="0" err="1" smtClean="0"/>
              <a:t>archivo</a:t>
            </a:r>
            <a:r>
              <a:rPr lang="en-US" baseline="0" dirty="0" smtClean="0"/>
              <a:t> CAP o en </a:t>
            </a:r>
            <a:r>
              <a:rPr lang="en-US" baseline="0" dirty="0" err="1" smtClean="0"/>
              <a:t>formato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archivo</a:t>
            </a:r>
            <a:r>
              <a:rPr lang="en-US" baseline="0" dirty="0" smtClean="0"/>
              <a:t> IJC</a:t>
            </a:r>
            <a:r>
              <a:rPr lang="en-US" dirty="0" smtClean="0"/>
              <a:t>.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Hablando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7FD45-8A1C-4032-96D2-DB3136F74FD9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C6E57-3F69-40CB-91BB-587698C63B29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F4316-EA6B-4E23-BE1E-CB4142BBAEF6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17BC4-D8A3-4F0D-B001-082F76AE6657}" type="slidenum">
              <a:rPr lang="fr-FR" smtClean="0"/>
              <a:pPr/>
              <a:t>33</a:t>
            </a:fld>
            <a:endParaRPr lang="fr-FR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OnePIN RID A0 00 00 03 16</a:t>
            </a:r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  <a:endParaRPr lang="en-GB" sz="14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ECD1C-263A-41E2-93B2-F18390919512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7413" y="630238"/>
            <a:ext cx="4964112" cy="3722687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4568825"/>
            <a:ext cx="6113462" cy="5121275"/>
          </a:xfrm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  <a:endParaRPr lang="en-GB" sz="14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0598E-B0C4-4F6B-81FB-5C2FCC0BC719}" type="slidenum">
              <a:rPr lang="fr-FR" smtClean="0"/>
              <a:pPr/>
              <a:t>35</a:t>
            </a:fld>
            <a:endParaRPr lang="fr-FR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For Gemalto card, Persistant data size and RAM size can be set at 0</a:t>
            </a:r>
          </a:p>
          <a:p>
            <a:pPr eaLnBrk="1" hangingPunct="1"/>
            <a:r>
              <a:rPr lang="en-US" smtClean="0"/>
              <a:t>For other cards, Card Manufacturer needs to give corresponding sizes allocated to applets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058D84-F256-40ED-A500-6AB9BF1960C9}" type="slidenum">
              <a:rPr lang="fr-FR" smtClean="0"/>
              <a:pPr/>
              <a:t>36</a:t>
            </a:fld>
            <a:endParaRPr lang="fr-FR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Getting to do</a:t>
            </a:r>
          </a:p>
          <a:p>
            <a:pPr eaLnBrk="1" hangingPunct="1"/>
            <a:r>
              <a:rPr lang="en-US" smtClean="0"/>
              <a:t>- Showing (Exercise solution)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E98252-D5BA-4649-948F-BFF0724372B9}" type="slidenum">
              <a:rPr lang="fr-FR" smtClean="0"/>
              <a:pPr/>
              <a:t>37</a:t>
            </a:fld>
            <a:endParaRPr lang="fr-FR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IDE	Integrated Development Environment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E0B6A-5C7F-4E74-8EA5-0393A7E14A32}" type="slidenum">
              <a:rPr lang="fr-FR" smtClean="0"/>
              <a:pPr/>
              <a:t>38</a:t>
            </a:fld>
            <a:endParaRPr lang="fr-FR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31934-E89E-4194-B5B8-FA23F09B4766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Getting to do</a:t>
            </a:r>
          </a:p>
          <a:p>
            <a:pPr eaLnBrk="1" hangingPunct="1"/>
            <a:r>
              <a:rPr lang="en-US" smtClean="0"/>
              <a:t>- Showing (Exercise solution)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99246-D412-47B7-802D-B6957A7EDDDB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  <a:ln/>
        </p:spPr>
        <p:txBody>
          <a:bodyPr/>
          <a:lstStyle/>
          <a:p>
            <a:pPr eaLnBrk="1" hangingPunct="1"/>
            <a:r>
              <a:rPr lang="en-US" sz="1000" b="1" dirty="0" err="1" smtClean="0"/>
              <a:t>Método</a:t>
            </a:r>
            <a:r>
              <a:rPr lang="en-US" sz="1000" b="1" dirty="0" smtClean="0"/>
              <a:t> de </a:t>
            </a:r>
            <a:r>
              <a:rPr lang="en-US" sz="1000" b="1" dirty="0" err="1" smtClean="0"/>
              <a:t>enseñanza</a:t>
            </a:r>
            <a:r>
              <a:rPr lang="en-US" sz="1000" b="1" dirty="0" smtClean="0"/>
              <a:t>:</a:t>
            </a:r>
          </a:p>
          <a:p>
            <a:pPr eaLnBrk="1" hangingPunct="1"/>
            <a:r>
              <a:rPr lang="en-US" sz="1000" dirty="0" smtClean="0"/>
              <a:t>- </a:t>
            </a:r>
            <a:r>
              <a:rPr lang="en-US" sz="1000" dirty="0" err="1" smtClean="0"/>
              <a:t>Hablando</a:t>
            </a:r>
            <a:endParaRPr lang="en-US" sz="1000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5033E-4B09-4340-BB1E-467165E63BA7}" type="slidenum">
              <a:rPr lang="fr-FR" smtClean="0"/>
              <a:pPr/>
              <a:t>40</a:t>
            </a:fld>
            <a:endParaRPr lang="fr-FR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2D295-D4BF-4BD6-84E8-36FF07A7E78E}" type="slidenum">
              <a:rPr lang="fr-FR" smtClean="0"/>
              <a:pPr/>
              <a:t>41</a:t>
            </a:fld>
            <a:endParaRPr lang="fr-FR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smtClean="0"/>
              <a:t>DAP = Data Authentication Pattern </a:t>
            </a:r>
            <a:endParaRPr lang="en-US" smtClean="0"/>
          </a:p>
          <a:p>
            <a:pPr eaLnBrk="1" hangingPunct="1"/>
            <a:r>
              <a:rPr lang="en-US" smtClean="0"/>
              <a:t>DAP is used in order to encrypt source code with an algorithm and a Key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B38496-3470-44C0-870A-C96CD11BDFF6}" type="slidenum">
              <a:rPr lang="fr-FR" smtClean="0"/>
              <a:pPr/>
              <a:t>42</a:t>
            </a:fld>
            <a:endParaRPr lang="fr-FR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Getting to do</a:t>
            </a:r>
          </a:p>
          <a:p>
            <a:pPr eaLnBrk="1" hangingPunct="1"/>
            <a:r>
              <a:rPr lang="en-US" smtClean="0"/>
              <a:t>- Showing (Exercise solution)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69A7F-B3F0-4D2E-86E5-4DE01F8BF669}" type="slidenum">
              <a:rPr lang="fr-FR" smtClean="0"/>
              <a:pPr/>
              <a:t>43</a:t>
            </a:fld>
            <a:endParaRPr lang="fr-FR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CF0E5-4CD7-4B92-A708-A2ADF12012A2}" type="slidenum">
              <a:rPr lang="fr-FR" smtClean="0"/>
              <a:pPr/>
              <a:t>44</a:t>
            </a:fld>
            <a:endParaRPr lang="fr-FR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7E095-B3E5-4F81-8A96-5D71848A6595}" type="slidenum">
              <a:rPr lang="fr-FR" smtClean="0"/>
              <a:pPr/>
              <a:t>45</a:t>
            </a:fld>
            <a:endParaRPr lang="fr-FR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E0336-E20D-4411-9669-B76AFD37A39D}" type="slidenum">
              <a:rPr lang="fr-FR" smtClean="0"/>
              <a:pPr/>
              <a:t>46</a:t>
            </a:fld>
            <a:endParaRPr lang="fr-FR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110445-126A-4301-B77A-7B2FAB7EE03D}" type="slidenum">
              <a:rPr lang="fr-FR" smtClean="0"/>
              <a:pPr/>
              <a:t>47</a:t>
            </a:fld>
            <a:endParaRPr lang="fr-FR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Getting to do</a:t>
            </a:r>
          </a:p>
          <a:p>
            <a:pPr eaLnBrk="1" hangingPunct="1"/>
            <a:r>
              <a:rPr lang="en-US" smtClean="0"/>
              <a:t>- Showing (Exercise solution)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9F1D8-8A72-47DF-ACD6-ED4555AEB128}" type="slidenum">
              <a:rPr lang="fr-FR" smtClean="0"/>
              <a:pPr/>
              <a:t>48</a:t>
            </a:fld>
            <a:endParaRPr lang="fr-FR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AA02C-36EF-4CD5-848A-277B515B7378}" type="slidenum">
              <a:rPr lang="fr-FR" smtClean="0"/>
              <a:pPr/>
              <a:t>49</a:t>
            </a:fld>
            <a:endParaRPr lang="fr-FR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91D28-1C7F-4381-841D-E038C7E20715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Hablando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CC0E2-D406-441E-AC65-B6750AB97114}" type="slidenum">
              <a:rPr lang="fr-FR" smtClean="0"/>
              <a:pPr/>
              <a:t>50</a:t>
            </a:fld>
            <a:endParaRPr lang="fr-FR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Applet specific parameters</a:t>
            </a:r>
          </a:p>
          <a:p>
            <a:pPr eaLnBrk="1" hangingPunct="1"/>
            <a:r>
              <a:rPr lang="en-US" smtClean="0"/>
              <a:t>Can be used in order to initialize some variable when an instance is created (Ex: For a purse, the purse content can be initialized to 10€ for example)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Privilege</a:t>
            </a:r>
          </a:p>
          <a:p>
            <a:pPr eaLnBrk="1" hangingPunct="1"/>
            <a:r>
              <a:rPr lang="en-US" smtClean="0"/>
              <a:t>Usually, setup to 0 but for special applet, such as a Security Domain applet, a value must be setup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Access Domain</a:t>
            </a:r>
          </a:p>
          <a:p>
            <a:pPr eaLnBrk="1" hangingPunct="1"/>
            <a:r>
              <a:rPr lang="en-US" smtClean="0"/>
              <a:t>If the applet needs to update or read some files managed by the RFM, we have to setup the Security Domain in order to define, for example: In order to read the PLMN file, the CHV1 must be presented. In order to update this file, it’s the ADM2 that must be presented.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Priority</a:t>
            </a:r>
          </a:p>
          <a:p>
            <a:pPr eaLnBrk="1" hangingPunct="1"/>
            <a:r>
              <a:rPr lang="en-US" smtClean="0"/>
              <a:t>If several applets must be executed at the same time (Same event), this parameter can be used in order to give a priority (FF = Lowest priority)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Timer</a:t>
            </a:r>
          </a:p>
          <a:p>
            <a:pPr eaLnBrk="1" hangingPunct="1"/>
            <a:r>
              <a:rPr lang="en-US" smtClean="0"/>
              <a:t>An applet can use some timer(s). Timers are managed by the phone (8 timers).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1B8E8-DAA8-4676-BC5D-EF382A015764}" type="slidenum">
              <a:rPr lang="fr-FR" smtClean="0"/>
              <a:pPr/>
              <a:t>51</a:t>
            </a:fld>
            <a:endParaRPr lang="fr-FR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Getting to do</a:t>
            </a:r>
          </a:p>
          <a:p>
            <a:pPr eaLnBrk="1" hangingPunct="1"/>
            <a:r>
              <a:rPr lang="en-US" smtClean="0"/>
              <a:t>- Showing (Exercise solution)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6353F1-BFE3-4B8E-9E28-9446C86C03FB}" type="slidenum">
              <a:rPr lang="fr-FR" smtClean="0"/>
              <a:pPr/>
              <a:t>52</a:t>
            </a:fld>
            <a:endParaRPr lang="fr-FR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FEDB3-FB21-45FE-9E5D-47D1B106F571}" type="slidenum">
              <a:rPr lang="fr-FR" smtClean="0"/>
              <a:pPr/>
              <a:t>53</a:t>
            </a:fld>
            <a:endParaRPr lang="fr-FR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Getting to do</a:t>
            </a:r>
          </a:p>
          <a:p>
            <a:pPr eaLnBrk="1" hangingPunct="1"/>
            <a:r>
              <a:rPr lang="en-US" smtClean="0"/>
              <a:t>- Showing (Exercise solution)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B5D8F-757A-4D46-9468-F1F975BCDB62}" type="slidenum">
              <a:rPr lang="fr-FR" smtClean="0"/>
              <a:pPr/>
              <a:t>54</a:t>
            </a:fld>
            <a:endParaRPr lang="fr-FR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9B0DB-5395-44B9-BD02-8E5045E8EB65}" type="slidenum">
              <a:rPr lang="fr-FR" smtClean="0"/>
              <a:pPr/>
              <a:t>55</a:t>
            </a:fld>
            <a:endParaRPr lang="fr-FR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84F5E-7FB1-422E-800C-B79A1DB1FFE9}" type="slidenum">
              <a:rPr lang="fr-FR" smtClean="0"/>
              <a:pPr/>
              <a:t>56</a:t>
            </a:fld>
            <a:endParaRPr lang="fr-FR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79042-6C99-4811-B6DE-0142F55C56E2}" type="slidenum">
              <a:rPr lang="fr-FR" smtClean="0"/>
              <a:pPr/>
              <a:t>57</a:t>
            </a:fld>
            <a:endParaRPr lang="fr-FR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Getting to do</a:t>
            </a:r>
          </a:p>
          <a:p>
            <a:pPr eaLnBrk="1" hangingPunct="1"/>
            <a:r>
              <a:rPr lang="en-US" smtClean="0"/>
              <a:t>- Showing (Exercise solution)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463D-3C80-4A5B-A9C2-55956C0AD3DC}" type="slidenum">
              <a:rPr lang="fr-FR" smtClean="0"/>
              <a:pPr/>
              <a:t>58</a:t>
            </a:fld>
            <a:endParaRPr lang="fr-FR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8835E-DE35-4BE4-AABB-280F6B601AD7}" type="slidenum">
              <a:rPr lang="fr-FR" smtClean="0"/>
              <a:pPr/>
              <a:t>59</a:t>
            </a:fld>
            <a:endParaRPr lang="fr-F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C5C5F-1C66-4659-BCE4-67BDB4E348C4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Hablando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E907D-C80E-4AE1-BD42-F582E70C737D}" type="slidenum">
              <a:rPr lang="fr-FR" smtClean="0"/>
              <a:pPr/>
              <a:t>60</a:t>
            </a:fld>
            <a:endParaRPr lang="fr-FR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C407A-AB42-4BB1-9373-DAFCD08D8B9E}" type="slidenum">
              <a:rPr lang="fr-FR" smtClean="0"/>
              <a:pPr/>
              <a:t>61</a:t>
            </a:fld>
            <a:endParaRPr lang="fr-FR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Other product documentation:</a:t>
            </a:r>
          </a:p>
          <a:p>
            <a:pPr eaLnBrk="1" hangingPunct="1"/>
            <a:r>
              <a:rPr lang="en-US" smtClean="0"/>
              <a:t>- Customization</a:t>
            </a:r>
          </a:p>
          <a:p>
            <a:pPr eaLnBrk="1" hangingPunct="1"/>
            <a:r>
              <a:rPr lang="en-US" smtClean="0"/>
              <a:t>- Developing client applications</a:t>
            </a:r>
          </a:p>
          <a:p>
            <a:pPr eaLnBrk="1" hangingPunct="1"/>
            <a:r>
              <a:rPr lang="en-US" smtClean="0"/>
              <a:t>- Installation</a:t>
            </a:r>
          </a:p>
          <a:p>
            <a:pPr eaLnBrk="1" hangingPunct="1"/>
            <a:r>
              <a:rPr lang="en-US" smtClean="0"/>
              <a:t>- Campaign manager</a:t>
            </a:r>
          </a:p>
          <a:p>
            <a:pPr eaLnBrk="1" hangingPunct="1"/>
            <a:r>
              <a:rPr lang="en-US" smtClean="0"/>
              <a:t>- Provisioning</a:t>
            </a:r>
          </a:p>
          <a:p>
            <a:pPr eaLnBrk="1" hangingPunct="1"/>
            <a:r>
              <a:rPr lang="en-US" smtClean="0"/>
              <a:t>- Script programming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5A9892-2CC3-410A-810B-243C0A1DE729}" type="slidenum">
              <a:rPr lang="fr-FR" smtClean="0"/>
              <a:pPr/>
              <a:t>62</a:t>
            </a:fld>
            <a:endParaRPr lang="fr-FR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60937" cy="37211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B072E-46BB-46A6-B23E-9BFD21EFBF82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Hablando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25DC14-CF77-4129-AD0E-D24D864CA91F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Hablando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DBC82-622B-4C81-BE37-2EC27FD43406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Hacer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instancia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seleccionable</a:t>
            </a:r>
            <a:r>
              <a:rPr lang="en-US" dirty="0" smtClean="0"/>
              <a:t> = </a:t>
            </a:r>
            <a:r>
              <a:rPr lang="en-US" dirty="0" err="1" smtClean="0"/>
              <a:t>Activar</a:t>
            </a:r>
            <a:r>
              <a:rPr lang="en-US" dirty="0" smtClean="0"/>
              <a:t> la </a:t>
            </a:r>
            <a:r>
              <a:rPr lang="en-US" dirty="0" err="1" smtClean="0"/>
              <a:t>instancia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Hablando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_p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gemalto_logo_198x58-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95263"/>
            <a:ext cx="1585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466013" cy="1001712"/>
          </a:xfrm>
        </p:spPr>
        <p:txBody>
          <a:bodyPr tIns="0" bIns="0" anchor="t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81375"/>
            <a:ext cx="7466013" cy="614363"/>
          </a:xfrm>
        </p:spPr>
        <p:txBody>
          <a:bodyPr rIns="91440"/>
          <a:lstStyle>
            <a:lvl1pPr marL="0" indent="0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F2C0D-DF01-48EF-808F-5C5DDFC979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115888"/>
            <a:ext cx="186531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448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8A751-61EF-45B9-8C45-6438E08B4F2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1E95F-A432-45F6-A467-8137924385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DECF-BF20-4508-9465-6C93932ADF4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EBE8-7C47-49F1-9129-28D3E4B74B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BAA40-8B54-412F-B7C0-BC7CA8804E1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217D7-1BC4-4803-80E6-278419FF89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CDBC3-34DD-4933-AE90-FE428751132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CE35F-4466-4C6F-8CA7-C776D9E97A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D1EB7-3BBD-4E84-8A6C-518B71B97A0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D292D-A13C-4E8C-A91D-D2DBDE053BE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AFE1C-0758-43D8-9D94-188573A5005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3A165-C6AD-49BE-885A-1945AA3F361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260350"/>
            <a:ext cx="2063750" cy="149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813" y="260350"/>
            <a:ext cx="6040437" cy="149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AC05-85BF-4406-B140-9A2088D1ADF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28C15-2A19-49C6-B08A-AF63BA8A9C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68112-9F07-4188-B2C1-F7708FAC5BB0}" type="datetime1">
              <a:rPr lang="en-GB"/>
              <a:pPr>
                <a:defRPr/>
              </a:pPr>
              <a:t>21/07/2010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75790-E00D-4D6C-BBA9-EAF60E4D3F9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E63A0-238D-4847-9468-E18D239E11D6}" type="datetime1">
              <a:rPr lang="en-GB"/>
              <a:pPr>
                <a:defRPr/>
              </a:pPr>
              <a:t>21/07/2010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FBA09-3E77-47EE-B263-1DEEDA55B89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1FD4C-53D1-410B-99FE-FBCEE273DE21}" type="datetime1">
              <a:rPr lang="en-GB"/>
              <a:pPr>
                <a:defRPr/>
              </a:pPr>
              <a:t>21/07/2010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B9890-0022-4D5C-98B4-77A907A6D55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B6AE0-F964-4C52-AEEF-48AE21B43872}" type="datetime1">
              <a:rPr lang="en-GB"/>
              <a:pPr>
                <a:defRPr/>
              </a:pPr>
              <a:t>21/07/2010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0207E-C9E3-4242-8780-200DD2097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805E2-5C26-4EE2-8ED0-193E9B086A38}" type="datetime1">
              <a:rPr lang="en-GB"/>
              <a:pPr>
                <a:defRPr/>
              </a:pPr>
              <a:t>21/07/2010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24F58-F661-406A-8A23-3A2AB168DDF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BF466-1A2B-4162-9486-101E2D3EA39A}" type="datetime1">
              <a:rPr lang="en-GB"/>
              <a:pPr>
                <a:defRPr/>
              </a:pPr>
              <a:t>21/07/2010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30DC5-640C-4E51-83A2-2AB3B0DB771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A9D0C-3069-41C1-BF0A-0803C0DB042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BBE1B-6CBE-4EBE-8651-912843C25909}" type="datetime1">
              <a:rPr lang="en-GB"/>
              <a:pPr>
                <a:defRPr/>
              </a:pPr>
              <a:t>21/07/2010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12835-AEFA-458E-80FE-E2494464DEE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871D4-A4CD-485D-AB76-321486319DEE}" type="datetime1">
              <a:rPr lang="en-GB"/>
              <a:pPr>
                <a:defRPr/>
              </a:pPr>
              <a:t>21/07/2010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C25B9-8811-4CC4-BCA4-0BF703C2226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D6992-C4A4-4C6F-A94F-092761FC7862}" type="datetime1">
              <a:rPr lang="en-GB"/>
              <a:pPr>
                <a:defRPr/>
              </a:pPr>
              <a:t>21/07/2010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DCBBE-D9FE-4BDF-863D-59D9C4813D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73EB4-9C25-4A28-95E3-100BB7EBD5E0}" type="datetime1">
              <a:rPr lang="en-GB"/>
              <a:pPr>
                <a:defRPr/>
              </a:pPr>
              <a:t>21/07/2010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6363"/>
            <a:ext cx="3656013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376363"/>
            <a:ext cx="3657600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D158-878E-4634-AE2D-F4B09217D53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CEDCB-389F-45BF-8C91-C2DAA2B8D3A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60ED1-6AA8-41CE-86ED-CE05184F1AA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2A5B5-67D8-48D7-82B1-139ECBE3BBD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A4BCA-2F75-4B38-BDA8-ADD6B4FF1C9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870E3-D3C7-46A9-8CE5-8F3E0289C4B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s_pages_san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5888"/>
            <a:ext cx="7466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6363"/>
            <a:ext cx="7466013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9AFDB83D-41E9-4834-AE14-FA66D029506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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873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779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970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defRPr sz="1200">
          <a:solidFill>
            <a:schemeClr val="tx1"/>
          </a:solidFill>
          <a:latin typeface="+mn-lt"/>
        </a:defRPr>
      </a:lvl4pPr>
      <a:lvl5pPr marL="20161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5pPr>
      <a:lvl6pPr marL="24733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6pPr>
      <a:lvl7pPr marL="29305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7pPr>
      <a:lvl8pPr marL="33877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8pPr>
      <a:lvl9pPr marL="38449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as_pages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82296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1811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CD08F22F-5DEA-4CEB-A1AF-E53FAFE7CF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23031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16383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ADC1A6-1BCC-45F8-A203-BD626B386A9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smtClean="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fr-FR"/>
              <a:t>OTA platform provisioning - Provisioning Applet Database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fld id="{4DB60329-8012-41A0-B7DF-AA864286BFC3}" type="datetime1">
              <a:rPr lang="en-GB"/>
              <a:pPr>
                <a:defRPr/>
              </a:pPr>
              <a:t>21/07/2010</a:t>
            </a:fld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fontAlgn="base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jpeg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products/javacar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hyperlink" Target="http://www.simalliance.org/" TargetMode="External"/><Relationship Id="rId4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malto.com/training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78138" y="2852738"/>
            <a:ext cx="5668962" cy="3384550"/>
          </a:xfrm>
        </p:spPr>
        <p:txBody>
          <a:bodyPr/>
          <a:lstStyle/>
          <a:p>
            <a:r>
              <a:rPr lang="en-US" sz="2800" dirty="0" smtClean="0"/>
              <a:t>Base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de </a:t>
            </a:r>
            <a:r>
              <a:rPr lang="en-US" sz="2800" dirty="0" err="1" smtClean="0"/>
              <a:t>Aprovisionamiento</a:t>
            </a:r>
            <a:r>
              <a:rPr lang="en-US" sz="2800" dirty="0" smtClean="0"/>
              <a:t> de Applet 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OTA – </a:t>
            </a:r>
            <a:r>
              <a:rPr lang="en-US" dirty="0" err="1" smtClean="0"/>
              <a:t>Aprovisionamiento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1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2/5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19A268A-8560-462C-A4A4-0DEA94463CD0}" type="slidenum">
              <a:rPr lang="fr-FR"/>
              <a:pPr/>
              <a:t>10</a:t>
            </a:fld>
            <a:endParaRPr lang="fr-FR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202" y="1284968"/>
            <a:ext cx="6126162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1385888" y="1907268"/>
            <a:ext cx="1600200" cy="1809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386" name="Picture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8275" y="2268765"/>
            <a:ext cx="4805363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38838" y="3135086"/>
            <a:ext cx="3163888" cy="1030270"/>
            <a:chOff x="3741" y="1841"/>
            <a:chExt cx="1993" cy="579"/>
          </a:xfrm>
        </p:grpSpPr>
        <p:sp>
          <p:nvSpPr>
            <p:cNvPr id="16410" name="AutoShape 11"/>
            <p:cNvSpPr>
              <a:spLocks/>
            </p:cNvSpPr>
            <p:nvPr/>
          </p:nvSpPr>
          <p:spPr bwMode="auto">
            <a:xfrm>
              <a:off x="3741" y="1841"/>
              <a:ext cx="114" cy="546"/>
            </a:xfrm>
            <a:prstGeom prst="rightBrace">
              <a:avLst>
                <a:gd name="adj1" fmla="val 39912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411" name="Text Box 12"/>
            <p:cNvSpPr txBox="1">
              <a:spLocks noChangeArrowheads="1"/>
            </p:cNvSpPr>
            <p:nvPr/>
          </p:nvSpPr>
          <p:spPr bwMode="auto">
            <a:xfrm>
              <a:off x="3848" y="1849"/>
              <a:ext cx="1886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 err="1" smtClean="0"/>
                <a:t>Portafolio</a:t>
              </a:r>
              <a:r>
                <a:rPr lang="en-US" sz="2000" dirty="0" smtClean="0"/>
                <a:t> de </a:t>
              </a:r>
              <a:r>
                <a:rPr lang="en-US" sz="2000" dirty="0" err="1" smtClean="0"/>
                <a:t>servicios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disponible</a:t>
              </a:r>
              <a:r>
                <a:rPr lang="en-US" sz="2000" dirty="0" smtClean="0"/>
                <a:t> en la base de </a:t>
              </a:r>
              <a:r>
                <a:rPr lang="en-US" sz="2000" dirty="0" err="1" smtClean="0"/>
                <a:t>datos</a:t>
              </a:r>
              <a:endParaRPr lang="en-US" sz="2000" dirty="0"/>
            </a:p>
          </p:txBody>
        </p:sp>
      </p:grpSp>
      <p:sp>
        <p:nvSpPr>
          <p:cNvPr id="399373" name="Rectangle 13"/>
          <p:cNvSpPr>
            <a:spLocks noChangeArrowheads="1"/>
          </p:cNvSpPr>
          <p:nvPr/>
        </p:nvSpPr>
        <p:spPr bwMode="auto">
          <a:xfrm>
            <a:off x="190500" y="2304143"/>
            <a:ext cx="1171575" cy="2286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74" name="Rectangle 14"/>
          <p:cNvSpPr>
            <a:spLocks noChangeArrowheads="1"/>
          </p:cNvSpPr>
          <p:nvPr/>
        </p:nvSpPr>
        <p:spPr bwMode="auto">
          <a:xfrm>
            <a:off x="1520825" y="2400753"/>
            <a:ext cx="809625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375" name="Rectangle 15"/>
          <p:cNvSpPr>
            <a:spLocks noChangeArrowheads="1"/>
          </p:cNvSpPr>
          <p:nvPr/>
        </p:nvSpPr>
        <p:spPr bwMode="auto">
          <a:xfrm>
            <a:off x="4492625" y="5556250"/>
            <a:ext cx="476250" cy="1905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585458" y="5554885"/>
            <a:ext cx="7385054" cy="647700"/>
            <a:chOff x="1273" y="3188"/>
            <a:chExt cx="4652" cy="408"/>
          </a:xfrm>
        </p:grpSpPr>
        <p:sp>
          <p:nvSpPr>
            <p:cNvPr id="16402" name="Rectangle 17"/>
            <p:cNvSpPr>
              <a:spLocks noChangeArrowheads="1"/>
            </p:cNvSpPr>
            <p:nvPr/>
          </p:nvSpPr>
          <p:spPr bwMode="auto">
            <a:xfrm>
              <a:off x="1273" y="3188"/>
              <a:ext cx="924" cy="108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Rectangle 18"/>
            <p:cNvSpPr>
              <a:spLocks noChangeArrowheads="1"/>
            </p:cNvSpPr>
            <p:nvPr/>
          </p:nvSpPr>
          <p:spPr bwMode="auto">
            <a:xfrm>
              <a:off x="3433" y="3194"/>
              <a:ext cx="666" cy="12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4" name="Group 19"/>
            <p:cNvGrpSpPr>
              <a:grpSpLocks/>
            </p:cNvGrpSpPr>
            <p:nvPr/>
          </p:nvGrpSpPr>
          <p:grpSpPr bwMode="auto">
            <a:xfrm>
              <a:off x="1516" y="3300"/>
              <a:ext cx="4409" cy="296"/>
              <a:chOff x="1516" y="3300"/>
              <a:chExt cx="4409" cy="296"/>
            </a:xfrm>
          </p:grpSpPr>
          <p:sp>
            <p:nvSpPr>
              <p:cNvPr id="16405" name="Text Box 20"/>
              <p:cNvSpPr txBox="1">
                <a:spLocks noChangeArrowheads="1"/>
              </p:cNvSpPr>
              <p:nvPr/>
            </p:nvSpPr>
            <p:spPr bwMode="auto">
              <a:xfrm>
                <a:off x="4248" y="3402"/>
                <a:ext cx="167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i="1" dirty="0"/>
                  <a:t> </a:t>
                </a:r>
                <a:r>
                  <a:rPr lang="en-US" sz="1400" i="1" dirty="0" err="1" smtClean="0"/>
                  <a:t>Desarrollo</a:t>
                </a:r>
                <a:r>
                  <a:rPr lang="en-US" sz="1400" i="1" dirty="0" smtClean="0"/>
                  <a:t> de </a:t>
                </a:r>
                <a:r>
                  <a:rPr lang="en-US" sz="1400" i="1" dirty="0" err="1" smtClean="0"/>
                  <a:t>Plataforma</a:t>
                </a:r>
                <a:r>
                  <a:rPr lang="en-US" sz="1400" i="1" dirty="0" smtClean="0"/>
                  <a:t> OTA </a:t>
                </a:r>
                <a:endParaRPr lang="en-US" sz="1400" i="1" dirty="0"/>
              </a:p>
            </p:txBody>
          </p:sp>
          <p:sp>
            <p:nvSpPr>
              <p:cNvPr id="16406" name="Freeform 21"/>
              <p:cNvSpPr>
                <a:spLocks/>
              </p:cNvSpPr>
              <p:nvPr/>
            </p:nvSpPr>
            <p:spPr bwMode="auto">
              <a:xfrm>
                <a:off x="1516" y="3320"/>
                <a:ext cx="2808" cy="186"/>
              </a:xfrm>
              <a:custGeom>
                <a:avLst/>
                <a:gdLst>
                  <a:gd name="T0" fmla="*/ 0 w 1500"/>
                  <a:gd name="T1" fmla="*/ 0 h 96"/>
                  <a:gd name="T2" fmla="*/ 0 w 1500"/>
                  <a:gd name="T3" fmla="*/ 698 h 96"/>
                  <a:gd name="T4" fmla="*/ 9841 w 1500"/>
                  <a:gd name="T5" fmla="*/ 698 h 96"/>
                  <a:gd name="T6" fmla="*/ 0 60000 65536"/>
                  <a:gd name="T7" fmla="*/ 0 60000 65536"/>
                  <a:gd name="T8" fmla="*/ 0 60000 65536"/>
                  <a:gd name="T9" fmla="*/ 0 w 1500"/>
                  <a:gd name="T10" fmla="*/ 0 h 96"/>
                  <a:gd name="T11" fmla="*/ 1500 w 150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00" h="96">
                    <a:moveTo>
                      <a:pt x="0" y="0"/>
                    </a:moveTo>
                    <a:lnTo>
                      <a:pt x="0" y="96"/>
                    </a:lnTo>
                    <a:lnTo>
                      <a:pt x="1500" y="96"/>
                    </a:lnTo>
                  </a:path>
                </a:pathLst>
              </a:custGeom>
              <a:noFill/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6407" name="Line 22"/>
              <p:cNvSpPr>
                <a:spLocks noChangeShapeType="1"/>
              </p:cNvSpPr>
              <p:nvPr/>
            </p:nvSpPr>
            <p:spPr bwMode="auto">
              <a:xfrm>
                <a:off x="3959" y="3319"/>
                <a:ext cx="5" cy="185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6408" name="Line 23"/>
              <p:cNvSpPr>
                <a:spLocks noChangeShapeType="1"/>
              </p:cNvSpPr>
              <p:nvPr/>
            </p:nvSpPr>
            <p:spPr bwMode="auto">
              <a:xfrm>
                <a:off x="3611" y="3330"/>
                <a:ext cx="0" cy="162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16409" name="Line 24"/>
              <p:cNvSpPr>
                <a:spLocks noChangeShapeType="1"/>
              </p:cNvSpPr>
              <p:nvPr/>
            </p:nvSpPr>
            <p:spPr bwMode="auto">
              <a:xfrm>
                <a:off x="1984" y="3300"/>
                <a:ext cx="3" cy="202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</p:grpSp>
      <p:sp>
        <p:nvSpPr>
          <p:cNvPr id="399385" name="Rectangle 25"/>
          <p:cNvSpPr>
            <a:spLocks noChangeArrowheads="1"/>
          </p:cNvSpPr>
          <p:nvPr/>
        </p:nvSpPr>
        <p:spPr bwMode="auto">
          <a:xfrm>
            <a:off x="3932464" y="4972504"/>
            <a:ext cx="419100" cy="1809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5144" y="6481763"/>
            <a:ext cx="5503182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93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93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993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993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993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8" grpId="0" animBg="1"/>
      <p:bldP spid="399373" grpId="0" animBg="1"/>
      <p:bldP spid="399374" grpId="0" animBg="1"/>
      <p:bldP spid="399375" grpId="0" animBg="1"/>
      <p:bldP spid="399385" grpId="0" animBg="1"/>
      <p:bldP spid="399385" grpId="1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1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3/5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9E6C4F-D1EA-46D4-87F6-19C7E98A1474}" type="slidenum">
              <a:rPr lang="fr-FR"/>
              <a:pPr/>
              <a:t>11</a:t>
            </a:fld>
            <a:endParaRPr lang="fr-FR"/>
          </a:p>
        </p:txBody>
      </p:sp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1065213"/>
            <a:ext cx="6323013" cy="527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2795588" y="2447925"/>
            <a:ext cx="1228725" cy="1809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1416" name="Rectangle 8"/>
          <p:cNvSpPr>
            <a:spLocks noChangeArrowheads="1"/>
          </p:cNvSpPr>
          <p:nvPr/>
        </p:nvSpPr>
        <p:spPr bwMode="auto">
          <a:xfrm>
            <a:off x="2847975" y="2114550"/>
            <a:ext cx="685800" cy="2190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1417" name="Rectangle 9"/>
          <p:cNvSpPr>
            <a:spLocks noChangeArrowheads="1"/>
          </p:cNvSpPr>
          <p:nvPr/>
        </p:nvSpPr>
        <p:spPr bwMode="auto">
          <a:xfrm>
            <a:off x="3559175" y="2111375"/>
            <a:ext cx="685800" cy="2190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9030" y="6481763"/>
            <a:ext cx="5619296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014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5" grpId="0" animBg="1"/>
      <p:bldP spid="401416" grpId="0" animBg="1"/>
      <p:bldP spid="401417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79604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1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4/5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AE5F11-C505-4813-A5E9-E85243A91CA9}" type="slidenum">
              <a:rPr lang="fr-FR"/>
              <a:pPr/>
              <a:t>12</a:t>
            </a:fld>
            <a:endParaRPr lang="fr-FR"/>
          </a:p>
        </p:txBody>
      </p:sp>
      <p:pic>
        <p:nvPicPr>
          <p:cNvPr id="18437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1065213"/>
            <a:ext cx="6323013" cy="527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44800" y="1922466"/>
            <a:ext cx="5262569" cy="584201"/>
            <a:chOff x="1534" y="1343"/>
            <a:chExt cx="3315" cy="368"/>
          </a:xfrm>
        </p:grpSpPr>
        <p:sp>
          <p:nvSpPr>
            <p:cNvPr id="18450" name="Rectangle 8"/>
            <p:cNvSpPr>
              <a:spLocks noChangeArrowheads="1"/>
            </p:cNvSpPr>
            <p:nvPr/>
          </p:nvSpPr>
          <p:spPr bwMode="auto">
            <a:xfrm>
              <a:off x="1534" y="1462"/>
              <a:ext cx="432" cy="138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Text Box 9"/>
            <p:cNvSpPr txBox="1">
              <a:spLocks noChangeArrowheads="1"/>
            </p:cNvSpPr>
            <p:nvPr/>
          </p:nvSpPr>
          <p:spPr bwMode="auto">
            <a:xfrm>
              <a:off x="2555" y="1343"/>
              <a:ext cx="229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 smtClean="0"/>
                <a:t>del </a:t>
              </a:r>
              <a:r>
                <a:rPr lang="en-US" sz="1600" b="1" dirty="0" err="1" smtClean="0"/>
                <a:t>servicio</a:t>
              </a:r>
              <a:r>
                <a:rPr lang="en-US" sz="1600" b="1" dirty="0" smtClean="0"/>
                <a:t> de “</a:t>
              </a:r>
              <a:r>
                <a:rPr lang="en-US" sz="1600" b="1" dirty="0" err="1" smtClean="0"/>
                <a:t>Presencia</a:t>
              </a:r>
              <a:r>
                <a:rPr lang="en-US" sz="1600" b="1" dirty="0" smtClean="0"/>
                <a:t> de </a:t>
              </a:r>
            </a:p>
            <a:p>
              <a:r>
                <a:rPr lang="en-US" sz="1600" b="1" dirty="0" err="1" smtClean="0"/>
                <a:t>Instancia</a:t>
              </a:r>
              <a:r>
                <a:rPr lang="en-US" sz="1600" b="1" dirty="0" smtClean="0"/>
                <a:t> de </a:t>
              </a:r>
              <a:r>
                <a:rPr lang="en-US" sz="1600" b="1" dirty="0" err="1" smtClean="0"/>
                <a:t>Auditoría</a:t>
              </a:r>
              <a:r>
                <a:rPr lang="en-US" sz="1600" b="1" dirty="0" smtClean="0"/>
                <a:t> Java”</a:t>
              </a:r>
              <a:endParaRPr lang="en-US" sz="1600" b="1" dirty="0"/>
            </a:p>
          </p:txBody>
        </p:sp>
        <p:sp>
          <p:nvSpPr>
            <p:cNvPr id="18452" name="Line 10"/>
            <p:cNvSpPr>
              <a:spLocks noChangeShapeType="1"/>
            </p:cNvSpPr>
            <p:nvPr/>
          </p:nvSpPr>
          <p:spPr bwMode="auto">
            <a:xfrm>
              <a:off x="1968" y="1524"/>
              <a:ext cx="642" cy="12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03467" name="Rectangle 11"/>
          <p:cNvSpPr>
            <a:spLocks noChangeArrowheads="1"/>
          </p:cNvSpPr>
          <p:nvPr/>
        </p:nvSpPr>
        <p:spPr bwMode="auto">
          <a:xfrm>
            <a:off x="2790825" y="2695575"/>
            <a:ext cx="809625" cy="180975"/>
          </a:xfrm>
          <a:prstGeom prst="rect">
            <a:avLst/>
          </a:prstGeom>
          <a:noFill/>
          <a:ln w="38100">
            <a:solidFill>
              <a:srgbClr val="FF9933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8" name="Rectangle 12"/>
          <p:cNvSpPr>
            <a:spLocks noChangeArrowheads="1"/>
          </p:cNvSpPr>
          <p:nvPr/>
        </p:nvSpPr>
        <p:spPr bwMode="auto">
          <a:xfrm>
            <a:off x="2778125" y="2892425"/>
            <a:ext cx="1114425" cy="190500"/>
          </a:xfrm>
          <a:prstGeom prst="rect">
            <a:avLst/>
          </a:prstGeom>
          <a:noFill/>
          <a:ln w="38100">
            <a:solidFill>
              <a:srgbClr val="FF9933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9" name="Rectangle 13"/>
          <p:cNvSpPr>
            <a:spLocks noChangeArrowheads="1"/>
          </p:cNvSpPr>
          <p:nvPr/>
        </p:nvSpPr>
        <p:spPr bwMode="auto">
          <a:xfrm>
            <a:off x="2797175" y="3092450"/>
            <a:ext cx="428625" cy="152400"/>
          </a:xfrm>
          <a:prstGeom prst="rect">
            <a:avLst/>
          </a:prstGeom>
          <a:noFill/>
          <a:ln w="38100">
            <a:solidFill>
              <a:srgbClr val="FF9933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738437" y="3282951"/>
            <a:ext cx="5294321" cy="1785938"/>
            <a:chOff x="1455" y="2242"/>
            <a:chExt cx="3335" cy="1125"/>
          </a:xfrm>
        </p:grpSpPr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1455" y="2960"/>
              <a:ext cx="333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= </a:t>
              </a:r>
              <a:r>
                <a:rPr lang="en-US" sz="1800" b="1" dirty="0" err="1" smtClean="0"/>
                <a:t>Únicamente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una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implementación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para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todos</a:t>
              </a:r>
              <a:r>
                <a:rPr lang="en-US" sz="1800" b="1" dirty="0" smtClean="0"/>
                <a:t> </a:t>
              </a:r>
            </a:p>
            <a:p>
              <a:r>
                <a:rPr lang="en-US" sz="1800" b="1" dirty="0" smtClean="0"/>
                <a:t>los </a:t>
              </a:r>
              <a:r>
                <a:rPr lang="en-US" sz="1800" b="1" dirty="0" err="1" smtClean="0"/>
                <a:t>perfiles</a:t>
              </a:r>
              <a:r>
                <a:rPr lang="en-US" sz="1800" b="1" dirty="0" smtClean="0"/>
                <a:t> de </a:t>
              </a:r>
              <a:r>
                <a:rPr lang="en-US" sz="1800" b="1" dirty="0" err="1" smtClean="0"/>
                <a:t>tarjeta</a:t>
              </a:r>
              <a:r>
                <a:rPr lang="en-US" sz="1800" b="1" dirty="0" smtClean="0"/>
                <a:t> </a:t>
              </a:r>
              <a:endParaRPr lang="en-US" sz="1800" b="1" dirty="0"/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498" y="2242"/>
              <a:ext cx="912" cy="114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1854" y="2352"/>
              <a:ext cx="0" cy="65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1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6114" y="6481763"/>
            <a:ext cx="5532211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034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4034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7" grpId="0" animBg="1"/>
      <p:bldP spid="403467" grpId="1" animBg="1"/>
      <p:bldP spid="403468" grpId="0" animBg="1"/>
      <p:bldP spid="403468" grpId="1" animBg="1"/>
      <p:bldP spid="403469" grpId="0" animBg="1"/>
      <p:bldP spid="403469" grpId="1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35537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1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5/5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3259FB-2AA4-44E1-BBFD-CE192EE4E0E3}" type="slidenum">
              <a:rPr lang="fr-FR"/>
              <a:pPr/>
              <a:t>13</a:t>
            </a:fld>
            <a:endParaRPr lang="fr-FR"/>
          </a:p>
        </p:txBody>
      </p:sp>
      <p:pic>
        <p:nvPicPr>
          <p:cNvPr id="19461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963" y="1114425"/>
            <a:ext cx="5451475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1425" y="1927228"/>
            <a:ext cx="6589720" cy="338138"/>
            <a:chOff x="1846" y="1340"/>
            <a:chExt cx="4151" cy="213"/>
          </a:xfrm>
        </p:grpSpPr>
        <p:sp>
          <p:nvSpPr>
            <p:cNvPr id="19479" name="Rectangle 5"/>
            <p:cNvSpPr>
              <a:spLocks noChangeArrowheads="1"/>
            </p:cNvSpPr>
            <p:nvPr/>
          </p:nvSpPr>
          <p:spPr bwMode="auto">
            <a:xfrm>
              <a:off x="1846" y="1390"/>
              <a:ext cx="432" cy="138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Text Box 6"/>
            <p:cNvSpPr txBox="1">
              <a:spLocks noChangeArrowheads="1"/>
            </p:cNvSpPr>
            <p:nvPr/>
          </p:nvSpPr>
          <p:spPr bwMode="auto">
            <a:xfrm>
              <a:off x="2480" y="1340"/>
              <a:ext cx="351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Del </a:t>
              </a:r>
              <a:r>
                <a:rPr lang="en-US" sz="1600" b="1" dirty="0" err="1" smtClean="0"/>
                <a:t>servicio</a:t>
              </a:r>
              <a:r>
                <a:rPr lang="en-US" sz="1600" b="1" dirty="0" smtClean="0"/>
                <a:t> “</a:t>
              </a:r>
              <a:r>
                <a:rPr lang="en-US" sz="1600" b="1" dirty="0" err="1" smtClean="0"/>
                <a:t>Presencia</a:t>
              </a:r>
              <a:r>
                <a:rPr lang="en-US" sz="1600" b="1" dirty="0" smtClean="0"/>
                <a:t> de </a:t>
              </a:r>
              <a:r>
                <a:rPr lang="en-US" sz="1600" b="1" dirty="0" err="1" smtClean="0"/>
                <a:t>Instancia</a:t>
              </a:r>
              <a:r>
                <a:rPr lang="en-US" sz="1600" b="1" dirty="0" smtClean="0"/>
                <a:t> de </a:t>
              </a:r>
              <a:r>
                <a:rPr lang="en-US" sz="1600" b="1" dirty="0" err="1" smtClean="0"/>
                <a:t>Auditoría</a:t>
              </a:r>
              <a:r>
                <a:rPr lang="en-US" sz="1600" b="1" dirty="0" smtClean="0"/>
                <a:t> Java”</a:t>
              </a:r>
              <a:endParaRPr lang="en-US" sz="1600" b="1" dirty="0"/>
            </a:p>
          </p:txBody>
        </p:sp>
        <p:sp>
          <p:nvSpPr>
            <p:cNvPr id="19481" name="Line 7"/>
            <p:cNvSpPr>
              <a:spLocks noChangeShapeType="1"/>
            </p:cNvSpPr>
            <p:nvPr/>
          </p:nvSpPr>
          <p:spPr bwMode="auto">
            <a:xfrm>
              <a:off x="2280" y="1452"/>
              <a:ext cx="228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210050" y="2389188"/>
            <a:ext cx="5059365" cy="534987"/>
            <a:chOff x="2652" y="1505"/>
            <a:chExt cx="3187" cy="337"/>
          </a:xfrm>
        </p:grpSpPr>
        <p:sp>
          <p:nvSpPr>
            <p:cNvPr id="19477" name="Text Box 9"/>
            <p:cNvSpPr txBox="1">
              <a:spLocks noChangeArrowheads="1"/>
            </p:cNvSpPr>
            <p:nvPr/>
          </p:nvSpPr>
          <p:spPr bwMode="auto">
            <a:xfrm>
              <a:off x="4244" y="1505"/>
              <a:ext cx="15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err="1" smtClean="0"/>
                <a:t>para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tarjetas</a:t>
              </a:r>
              <a:r>
                <a:rPr lang="en-US" sz="1800" b="1" dirty="0" smtClean="0"/>
                <a:t> R4 y </a:t>
              </a:r>
              <a:r>
                <a:rPr lang="en-US" sz="1800" b="1" dirty="0"/>
                <a:t>R5 </a:t>
              </a:r>
            </a:p>
          </p:txBody>
        </p:sp>
        <p:sp>
          <p:nvSpPr>
            <p:cNvPr id="19478" name="Line 10"/>
            <p:cNvSpPr>
              <a:spLocks noChangeShapeType="1"/>
            </p:cNvSpPr>
            <p:nvPr/>
          </p:nvSpPr>
          <p:spPr bwMode="auto">
            <a:xfrm flipV="1">
              <a:off x="2652" y="1638"/>
              <a:ext cx="1596" cy="20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102101" y="2986088"/>
            <a:ext cx="4481515" cy="369887"/>
            <a:chOff x="2584" y="1881"/>
            <a:chExt cx="2823" cy="233"/>
          </a:xfrm>
        </p:grpSpPr>
        <p:sp>
          <p:nvSpPr>
            <p:cNvPr id="19475" name="Text Box 12"/>
            <p:cNvSpPr txBox="1">
              <a:spLocks noChangeArrowheads="1"/>
            </p:cNvSpPr>
            <p:nvPr/>
          </p:nvSpPr>
          <p:spPr bwMode="auto">
            <a:xfrm>
              <a:off x="4152" y="1881"/>
              <a:ext cx="125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/>
                <a:t>Para </a:t>
              </a:r>
              <a:r>
                <a:rPr lang="en-US" sz="1800" b="1" dirty="0" err="1" smtClean="0"/>
                <a:t>tarjetas</a:t>
              </a:r>
              <a:r>
                <a:rPr lang="en-US" sz="1800" b="1" dirty="0" smtClean="0"/>
                <a:t> </a:t>
              </a:r>
              <a:r>
                <a:rPr lang="en-US" sz="1800" b="1" dirty="0"/>
                <a:t>R6 </a:t>
              </a:r>
            </a:p>
          </p:txBody>
        </p:sp>
        <p:sp>
          <p:nvSpPr>
            <p:cNvPr id="19476" name="Line 13"/>
            <p:cNvSpPr>
              <a:spLocks noChangeShapeType="1"/>
            </p:cNvSpPr>
            <p:nvPr/>
          </p:nvSpPr>
          <p:spPr bwMode="auto">
            <a:xfrm>
              <a:off x="2584" y="1906"/>
              <a:ext cx="1580" cy="9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05524" name="Rectangle 20"/>
          <p:cNvSpPr>
            <a:spLocks noChangeArrowheads="1"/>
          </p:cNvSpPr>
          <p:nvPr/>
        </p:nvSpPr>
        <p:spPr bwMode="auto">
          <a:xfrm>
            <a:off x="1895475" y="4781550"/>
            <a:ext cx="704850" cy="136525"/>
          </a:xfrm>
          <a:prstGeom prst="rect">
            <a:avLst/>
          </a:prstGeom>
          <a:noFill/>
          <a:ln w="38100">
            <a:solidFill>
              <a:srgbClr val="FF9933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5525" name="Rectangle 21"/>
          <p:cNvSpPr>
            <a:spLocks noChangeArrowheads="1"/>
          </p:cNvSpPr>
          <p:nvPr/>
        </p:nvSpPr>
        <p:spPr bwMode="auto">
          <a:xfrm>
            <a:off x="1905000" y="4949825"/>
            <a:ext cx="323850" cy="127000"/>
          </a:xfrm>
          <a:prstGeom prst="rect">
            <a:avLst/>
          </a:prstGeom>
          <a:noFill/>
          <a:ln w="38100">
            <a:solidFill>
              <a:srgbClr val="FF9933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5526" name="Rectangle 22"/>
          <p:cNvSpPr>
            <a:spLocks noChangeArrowheads="1"/>
          </p:cNvSpPr>
          <p:nvPr/>
        </p:nvSpPr>
        <p:spPr bwMode="auto">
          <a:xfrm>
            <a:off x="1905000" y="5070475"/>
            <a:ext cx="1190625" cy="336550"/>
          </a:xfrm>
          <a:prstGeom prst="rect">
            <a:avLst/>
          </a:prstGeom>
          <a:noFill/>
          <a:ln w="38100">
            <a:solidFill>
              <a:srgbClr val="FF9933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5527" name="Rectangle 23"/>
          <p:cNvSpPr>
            <a:spLocks noChangeArrowheads="1"/>
          </p:cNvSpPr>
          <p:nvPr/>
        </p:nvSpPr>
        <p:spPr bwMode="auto">
          <a:xfrm>
            <a:off x="1905000" y="5432425"/>
            <a:ext cx="638175" cy="136525"/>
          </a:xfrm>
          <a:prstGeom prst="rect">
            <a:avLst/>
          </a:prstGeom>
          <a:noFill/>
          <a:ln w="38100">
            <a:solidFill>
              <a:srgbClr val="FF9933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5528" name="Rectangle 24"/>
          <p:cNvSpPr>
            <a:spLocks noChangeArrowheads="1"/>
          </p:cNvSpPr>
          <p:nvPr/>
        </p:nvSpPr>
        <p:spPr bwMode="auto">
          <a:xfrm>
            <a:off x="1905000" y="5584825"/>
            <a:ext cx="1209675" cy="146050"/>
          </a:xfrm>
          <a:prstGeom prst="rect">
            <a:avLst/>
          </a:prstGeom>
          <a:noFill/>
          <a:ln w="38100">
            <a:solidFill>
              <a:srgbClr val="FF9933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5529" name="Rectangle 25"/>
          <p:cNvSpPr>
            <a:spLocks noChangeArrowheads="1"/>
          </p:cNvSpPr>
          <p:nvPr/>
        </p:nvSpPr>
        <p:spPr bwMode="auto">
          <a:xfrm>
            <a:off x="1905000" y="5768975"/>
            <a:ext cx="1009650" cy="336550"/>
          </a:xfrm>
          <a:prstGeom prst="rect">
            <a:avLst/>
          </a:prstGeom>
          <a:noFill/>
          <a:ln w="38100">
            <a:solidFill>
              <a:srgbClr val="FF9933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9658" y="6481763"/>
            <a:ext cx="54886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4055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4055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4055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4055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24" grpId="0" animBg="1"/>
      <p:bldP spid="405524" grpId="1" animBg="1"/>
      <p:bldP spid="405525" grpId="0" animBg="1"/>
      <p:bldP spid="405525" grpId="1" animBg="1"/>
      <p:bldP spid="405526" grpId="0" animBg="1"/>
      <p:bldP spid="405526" grpId="1" animBg="1"/>
      <p:bldP spid="405527" grpId="0" animBg="1"/>
      <p:bldP spid="405527" grpId="1" animBg="1"/>
      <p:bldP spid="405528" grpId="0" animBg="1"/>
      <p:bldP spid="405528" grpId="1" animBg="1"/>
      <p:bldP spid="405529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2 </a:t>
            </a:r>
            <a:r>
              <a:rPr lang="en-US" dirty="0" err="1" smtClean="0"/>
              <a:t>Proveedor</a:t>
            </a:r>
            <a:r>
              <a:rPr lang="en-US" dirty="0" smtClean="0"/>
              <a:t> de Applet 1/6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EE91CC-5659-474E-8A1C-8568C56B5ECF}" type="slidenum">
              <a:rPr lang="fr-FR"/>
              <a:pPr/>
              <a:t>14</a:t>
            </a:fld>
            <a:endParaRPr lang="fr-FR"/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38" y="1203325"/>
            <a:ext cx="6059487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1876425" y="1781175"/>
            <a:ext cx="1323975" cy="2095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682625" y="2768600"/>
            <a:ext cx="1162050" cy="2381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338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9763" y="2190750"/>
            <a:ext cx="4752975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2584450"/>
            <a:ext cx="2536825" cy="584200"/>
            <a:chOff x="4194" y="1688"/>
            <a:chExt cx="1598" cy="368"/>
          </a:xfrm>
        </p:grpSpPr>
        <p:sp>
          <p:nvSpPr>
            <p:cNvPr id="21520" name="AutoShape 8"/>
            <p:cNvSpPr>
              <a:spLocks/>
            </p:cNvSpPr>
            <p:nvPr/>
          </p:nvSpPr>
          <p:spPr bwMode="auto">
            <a:xfrm>
              <a:off x="4194" y="1739"/>
              <a:ext cx="56" cy="125"/>
            </a:xfrm>
            <a:prstGeom prst="rightBrace">
              <a:avLst>
                <a:gd name="adj1" fmla="val 18601"/>
                <a:gd name="adj2" fmla="val 50000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21521" name="Text Box 9"/>
            <p:cNvSpPr txBox="1">
              <a:spLocks noChangeArrowheads="1"/>
            </p:cNvSpPr>
            <p:nvPr/>
          </p:nvSpPr>
          <p:spPr bwMode="auto">
            <a:xfrm>
              <a:off x="4238" y="1688"/>
              <a:ext cx="155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 err="1" smtClean="0"/>
                <a:t>Lista</a:t>
              </a:r>
              <a:r>
                <a:rPr lang="en-US" sz="1600" b="1" dirty="0" smtClean="0"/>
                <a:t> de </a:t>
              </a:r>
              <a:r>
                <a:rPr lang="en-US" sz="1600" b="1" dirty="0" err="1" smtClean="0"/>
                <a:t>Proveedores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existentes</a:t>
              </a:r>
              <a:endParaRPr lang="en-US" sz="1600" b="1" dirty="0"/>
            </a:p>
          </p:txBody>
        </p:sp>
      </p:grpSp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4375150" y="4203700"/>
            <a:ext cx="2209800" cy="1619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3835" name="Rectangle 11"/>
          <p:cNvSpPr>
            <a:spLocks noChangeArrowheads="1"/>
          </p:cNvSpPr>
          <p:nvPr/>
        </p:nvSpPr>
        <p:spPr bwMode="auto">
          <a:xfrm>
            <a:off x="4886325" y="4210050"/>
            <a:ext cx="523875" cy="152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086" y="6481763"/>
            <a:ext cx="5561239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338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338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 animBg="1"/>
      <p:bldP spid="333829" grpId="0" animBg="1"/>
      <p:bldP spid="333834" grpId="0" animBg="1"/>
      <p:bldP spid="333834" grpId="1" animBg="1"/>
      <p:bldP spid="333835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2 </a:t>
            </a:r>
            <a:r>
              <a:rPr lang="en-US" dirty="0" err="1" smtClean="0"/>
              <a:t>Proveedor</a:t>
            </a:r>
            <a:r>
              <a:rPr lang="en-US" dirty="0" smtClean="0"/>
              <a:t> de Applet 2/6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770679-3F75-459C-A817-9C588D1FF56E}" type="slidenum">
              <a:rPr lang="fr-FR"/>
              <a:pPr/>
              <a:t>15</a:t>
            </a:fld>
            <a:endParaRPr lang="fr-FR"/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638" y="1203325"/>
            <a:ext cx="6059487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9763" y="2176463"/>
            <a:ext cx="47561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4859" name="Rectangle 11"/>
          <p:cNvSpPr>
            <a:spLocks noChangeArrowheads="1"/>
          </p:cNvSpPr>
          <p:nvPr/>
        </p:nvSpPr>
        <p:spPr bwMode="auto">
          <a:xfrm>
            <a:off x="2076450" y="2562225"/>
            <a:ext cx="3476625" cy="1428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4862" name="Rectangle 14"/>
          <p:cNvSpPr>
            <a:spLocks noChangeArrowheads="1"/>
          </p:cNvSpPr>
          <p:nvPr/>
        </p:nvSpPr>
        <p:spPr bwMode="auto">
          <a:xfrm>
            <a:off x="2073275" y="2740025"/>
            <a:ext cx="2352675" cy="152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7714" y="6481763"/>
            <a:ext cx="5430611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48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9" grpId="0" animBg="1"/>
      <p:bldP spid="334859" grpId="1" animBg="1"/>
      <p:bldP spid="33486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2 </a:t>
            </a:r>
            <a:r>
              <a:rPr lang="en-US" dirty="0" err="1" smtClean="0"/>
              <a:t>Proveedor</a:t>
            </a:r>
            <a:r>
              <a:rPr lang="en-US" dirty="0" smtClean="0"/>
              <a:t> de Applet 3/6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2E8A00-4FCD-4847-AB79-7CE42773B750}" type="slidenum">
              <a:rPr lang="fr-FR"/>
              <a:pPr/>
              <a:t>16</a:t>
            </a:fld>
            <a:endParaRPr lang="fr-FR"/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574675" y="1316038"/>
            <a:ext cx="80746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3771900" algn="ctr"/>
              </a:tabLst>
              <a:defRPr/>
            </a:pPr>
            <a:r>
              <a:rPr lang="en-US" sz="2000" dirty="0" err="1" smtClean="0"/>
              <a:t>Debe</a:t>
            </a:r>
            <a:r>
              <a:rPr lang="en-US" sz="2000" dirty="0" smtClean="0"/>
              <a:t> </a:t>
            </a:r>
            <a:r>
              <a:rPr lang="en-US" sz="2000" dirty="0" err="1" smtClean="0"/>
              <a:t>asignarse</a:t>
            </a:r>
            <a:r>
              <a:rPr lang="en-US" sz="2000" dirty="0" smtClean="0"/>
              <a:t> un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identificador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único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r>
              <a:rPr lang="en-US" sz="2000" dirty="0" smtClean="0"/>
              <a:t>,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applet</a:t>
            </a:r>
            <a:r>
              <a:rPr lang="en-US" sz="2000" dirty="0"/>
              <a:t> </a:t>
            </a:r>
            <a:r>
              <a:rPr lang="en-US" sz="2000" dirty="0" smtClean="0"/>
              <a:t>e</a:t>
            </a:r>
            <a:endParaRPr lang="en-US" sz="2000" dirty="0"/>
          </a:p>
          <a:p>
            <a:pPr>
              <a:tabLst>
                <a:tab pos="3771900" algn="ctr"/>
              </a:tabLst>
              <a:defRPr/>
            </a:pPr>
            <a:r>
              <a:rPr lang="en-US" sz="2000" dirty="0"/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instancia</a:t>
            </a:r>
            <a:r>
              <a:rPr lang="en-US" sz="2000" dirty="0" smtClean="0"/>
              <a:t> de un applet </a:t>
            </a:r>
            <a:r>
              <a:rPr lang="en-US" sz="2000" dirty="0" err="1" smtClean="0"/>
              <a:t>cargado</a:t>
            </a:r>
            <a:r>
              <a:rPr lang="en-US" sz="2000" dirty="0" smtClean="0"/>
              <a:t> en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Tarjeta</a:t>
            </a:r>
            <a:r>
              <a:rPr lang="en-US" sz="2000" dirty="0" smtClean="0"/>
              <a:t> Java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ym typeface="Wingdings 3" pitchFamily="18" charset="2"/>
              </a:rPr>
              <a:t>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ID</a:t>
            </a:r>
            <a:r>
              <a:rPr lang="en-US" sz="2000" dirty="0" err="1" smtClean="0">
                <a:sym typeface="Wingdings 3" pitchFamily="18" charset="2"/>
              </a:rPr>
              <a:t>entificador</a:t>
            </a:r>
            <a:r>
              <a:rPr lang="en-US" sz="2000" dirty="0" smtClean="0">
                <a:sym typeface="Wingdings 3" pitchFamily="18" charset="2"/>
              </a:rPr>
              <a:t> de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 3" pitchFamily="18" charset="2"/>
              </a:rPr>
              <a:t>A</a:t>
            </a:r>
            <a:r>
              <a:rPr lang="en-US" sz="2000" dirty="0" err="1" smtClean="0">
                <a:sym typeface="Wingdings 3" pitchFamily="18" charset="2"/>
              </a:rPr>
              <a:t>plicación</a:t>
            </a:r>
            <a:r>
              <a:rPr lang="en-US" sz="2000" dirty="0" smtClean="0">
                <a:sym typeface="Wingdings 3" pitchFamily="18" charset="2"/>
              </a:rPr>
              <a:t> (</a:t>
            </a:r>
            <a:r>
              <a:rPr lang="en-US" sz="2000" dirty="0">
                <a:sym typeface="Wingdings 3" pitchFamily="18" charset="2"/>
              </a:rPr>
              <a:t>AID)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66763" y="2906713"/>
            <a:ext cx="7415212" cy="2832100"/>
            <a:chOff x="483" y="1831"/>
            <a:chExt cx="4671" cy="1784"/>
          </a:xfrm>
        </p:grpSpPr>
        <p:grpSp>
          <p:nvGrpSpPr>
            <p:cNvPr id="23567" name="Group 21"/>
            <p:cNvGrpSpPr>
              <a:grpSpLocks/>
            </p:cNvGrpSpPr>
            <p:nvPr/>
          </p:nvGrpSpPr>
          <p:grpSpPr bwMode="auto">
            <a:xfrm>
              <a:off x="483" y="2495"/>
              <a:ext cx="890" cy="662"/>
              <a:chOff x="719" y="2815"/>
              <a:chExt cx="890" cy="662"/>
            </a:xfrm>
          </p:grpSpPr>
          <p:sp>
            <p:nvSpPr>
              <p:cNvPr id="23578" name="AutoShape 22"/>
              <p:cNvSpPr>
                <a:spLocks noChangeArrowheads="1"/>
              </p:cNvSpPr>
              <p:nvPr/>
            </p:nvSpPr>
            <p:spPr bwMode="auto">
              <a:xfrm>
                <a:off x="719" y="2815"/>
                <a:ext cx="890" cy="662"/>
              </a:xfrm>
              <a:prstGeom prst="can">
                <a:avLst>
                  <a:gd name="adj" fmla="val 25000"/>
                </a:avLst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579" name="Text Box 23"/>
              <p:cNvSpPr txBox="1">
                <a:spLocks noChangeArrowheads="1"/>
              </p:cNvSpPr>
              <p:nvPr/>
            </p:nvSpPr>
            <p:spPr bwMode="auto">
              <a:xfrm>
                <a:off x="745" y="3105"/>
                <a:ext cx="822" cy="252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000" dirty="0" err="1" smtClean="0">
                    <a:latin typeface="Comic Sans MS" pitchFamily="66" charset="0"/>
                  </a:rPr>
                  <a:t>Instancia</a:t>
                </a:r>
                <a:endParaRPr lang="en-GB" sz="2000" baseline="-25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23568" name="Group 24"/>
            <p:cNvGrpSpPr>
              <a:grpSpLocks/>
            </p:cNvGrpSpPr>
            <p:nvPr/>
          </p:nvGrpSpPr>
          <p:grpSpPr bwMode="auto">
            <a:xfrm>
              <a:off x="2092" y="1831"/>
              <a:ext cx="3062" cy="1784"/>
              <a:chOff x="2166" y="2151"/>
              <a:chExt cx="3020" cy="1784"/>
            </a:xfrm>
          </p:grpSpPr>
          <p:sp>
            <p:nvSpPr>
              <p:cNvPr id="23576" name="AutoShape 25"/>
              <p:cNvSpPr>
                <a:spLocks noChangeArrowheads="1"/>
              </p:cNvSpPr>
              <p:nvPr/>
            </p:nvSpPr>
            <p:spPr bwMode="auto">
              <a:xfrm flipH="1" flipV="1">
                <a:off x="2230" y="2151"/>
                <a:ext cx="2956" cy="141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23577" name="Rectangle 26"/>
              <p:cNvSpPr>
                <a:spLocks noChangeArrowheads="1"/>
              </p:cNvSpPr>
              <p:nvPr/>
            </p:nvSpPr>
            <p:spPr bwMode="auto">
              <a:xfrm>
                <a:off x="2166" y="3455"/>
                <a:ext cx="852" cy="48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>
                  <a:spcBef>
                    <a:spcPct val="20000"/>
                  </a:spcBef>
                  <a:buClr>
                    <a:srgbClr val="FF9933"/>
                  </a:buClr>
                  <a:buSzPct val="75000"/>
                  <a:buFont typeface="Monotype Sorts" charset="2"/>
                  <a:buNone/>
                </a:pPr>
                <a:r>
                  <a:rPr lang="en-US" sz="2000" dirty="0" err="1" smtClean="0">
                    <a:latin typeface="Comic Sans MS" pitchFamily="66" charset="0"/>
                  </a:rPr>
                  <a:t>Paquete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</p:grpSp>
        <p:grpSp>
          <p:nvGrpSpPr>
            <p:cNvPr id="23569" name="Group 27"/>
            <p:cNvGrpSpPr>
              <a:grpSpLocks/>
            </p:cNvGrpSpPr>
            <p:nvPr/>
          </p:nvGrpSpPr>
          <p:grpSpPr bwMode="auto">
            <a:xfrm>
              <a:off x="2621" y="1948"/>
              <a:ext cx="954" cy="1398"/>
              <a:chOff x="2695" y="2268"/>
              <a:chExt cx="954" cy="1398"/>
            </a:xfrm>
          </p:grpSpPr>
          <p:sp>
            <p:nvSpPr>
              <p:cNvPr id="23574" name="Rectangle 28"/>
              <p:cNvSpPr>
                <a:spLocks noChangeArrowheads="1"/>
              </p:cNvSpPr>
              <p:nvPr/>
            </p:nvSpPr>
            <p:spPr bwMode="auto">
              <a:xfrm>
                <a:off x="2750" y="3186"/>
                <a:ext cx="852" cy="48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>
                  <a:spcBef>
                    <a:spcPct val="20000"/>
                  </a:spcBef>
                  <a:buClr>
                    <a:srgbClr val="FF9933"/>
                  </a:buClr>
                  <a:buSzPct val="75000"/>
                  <a:buFont typeface="Monotype Sorts" charset="2"/>
                  <a:buNone/>
                </a:pPr>
                <a:r>
                  <a:rPr lang="en-US" sz="2000" dirty="0">
                    <a:latin typeface="Comic Sans MS" pitchFamily="66" charset="0"/>
                  </a:rPr>
                  <a:t>Applet </a:t>
                </a:r>
                <a:r>
                  <a:rPr lang="en-US" sz="2000" baseline="-25000" dirty="0" err="1" smtClean="0">
                    <a:latin typeface="Comic Sans MS" pitchFamily="66" charset="0"/>
                  </a:rPr>
                  <a:t>mostrador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23575" name="AutoShape 29"/>
              <p:cNvSpPr>
                <a:spLocks noChangeArrowheads="1"/>
              </p:cNvSpPr>
              <p:nvPr/>
            </p:nvSpPr>
            <p:spPr bwMode="auto">
              <a:xfrm>
                <a:off x="2695" y="2268"/>
                <a:ext cx="954" cy="1025"/>
              </a:xfrm>
              <a:prstGeom prst="verticalScroll">
                <a:avLst>
                  <a:gd name="adj" fmla="val 12500"/>
                </a:avLst>
              </a:prstGeom>
              <a:solidFill>
                <a:srgbClr val="DCE5F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Class Counter</a:t>
                </a:r>
                <a:endParaRPr lang="en-GB" sz="1000" b="1" dirty="0">
                  <a:solidFill>
                    <a:srgbClr val="FF0000"/>
                  </a:solidFill>
                  <a:latin typeface="Courier New" pitchFamily="49" charset="0"/>
                </a:endParaRP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 dirty="0">
                    <a:solidFill>
                      <a:srgbClr val="FF0000"/>
                    </a:solidFill>
                    <a:latin typeface="Courier New" pitchFamily="49" charset="0"/>
                  </a:rPr>
                  <a:t>{</a:t>
                </a:r>
                <a:r>
                  <a:rPr lang="en-GB" sz="10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debit();</a:t>
                </a:r>
                <a:endParaRPr lang="en-GB" sz="1000" b="1" dirty="0">
                  <a:solidFill>
                    <a:srgbClr val="FF0000"/>
                  </a:solidFill>
                  <a:latin typeface="Courier New" pitchFamily="49" charset="0"/>
                </a:endParaRP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 dirty="0" smtClean="0">
                    <a:solidFill>
                      <a:srgbClr val="FF0000"/>
                    </a:solidFill>
                    <a:latin typeface="Courier New" pitchFamily="49" charset="0"/>
                  </a:rPr>
                  <a:t>credit();</a:t>
                </a:r>
                <a:endParaRPr lang="en-GB" sz="1000" b="1" dirty="0">
                  <a:solidFill>
                    <a:srgbClr val="FF0000"/>
                  </a:solidFill>
                  <a:latin typeface="Courier New" pitchFamily="49" charset="0"/>
                </a:endParaRP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 dirty="0" err="1">
                    <a:solidFill>
                      <a:srgbClr val="FF0000"/>
                    </a:solidFill>
                    <a:latin typeface="Courier New" pitchFamily="49" charset="0"/>
                  </a:rPr>
                  <a:t>getbalance</a:t>
                </a:r>
                <a:r>
                  <a:rPr lang="en-GB" sz="1000" b="1" dirty="0">
                    <a:solidFill>
                      <a:srgbClr val="FF0000"/>
                    </a:solidFill>
                    <a:latin typeface="Courier New" pitchFamily="49" charset="0"/>
                  </a:rPr>
                  <a:t>();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 dirty="0">
                    <a:solidFill>
                      <a:srgbClr val="FF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  <p:grpSp>
          <p:nvGrpSpPr>
            <p:cNvPr id="23570" name="Group 30"/>
            <p:cNvGrpSpPr>
              <a:grpSpLocks/>
            </p:cNvGrpSpPr>
            <p:nvPr/>
          </p:nvGrpSpPr>
          <p:grpSpPr bwMode="auto">
            <a:xfrm>
              <a:off x="3544" y="1952"/>
              <a:ext cx="1402" cy="1400"/>
              <a:chOff x="3618" y="2272"/>
              <a:chExt cx="1402" cy="1400"/>
            </a:xfrm>
          </p:grpSpPr>
          <p:sp>
            <p:nvSpPr>
              <p:cNvPr id="23572" name="Rectangle 31"/>
              <p:cNvSpPr>
                <a:spLocks noChangeArrowheads="1"/>
              </p:cNvSpPr>
              <p:nvPr/>
            </p:nvSpPr>
            <p:spPr bwMode="auto">
              <a:xfrm>
                <a:off x="3917" y="3192"/>
                <a:ext cx="852" cy="48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>
                  <a:spcBef>
                    <a:spcPct val="20000"/>
                  </a:spcBef>
                  <a:buClr>
                    <a:srgbClr val="FF9933"/>
                  </a:buClr>
                  <a:buSzPct val="75000"/>
                  <a:buFont typeface="Monotype Sorts" charset="2"/>
                  <a:buNone/>
                </a:pPr>
                <a:r>
                  <a:rPr lang="en-US" sz="2000" dirty="0">
                    <a:latin typeface="Comic Sans MS" pitchFamily="66" charset="0"/>
                  </a:rPr>
                  <a:t>Applet </a:t>
                </a:r>
                <a:r>
                  <a:rPr lang="en-US" sz="2000" baseline="-25000" dirty="0" err="1" smtClean="0">
                    <a:latin typeface="Comic Sans MS" pitchFamily="66" charset="0"/>
                  </a:rPr>
                  <a:t>cliente</a:t>
                </a:r>
                <a:endParaRPr lang="en-US" sz="2000" dirty="0">
                  <a:latin typeface="Comic Sans MS" pitchFamily="66" charset="0"/>
                </a:endParaRPr>
              </a:p>
            </p:txBody>
          </p:sp>
          <p:sp>
            <p:nvSpPr>
              <p:cNvPr id="23573" name="AutoShape 32"/>
              <p:cNvSpPr>
                <a:spLocks noChangeArrowheads="1"/>
              </p:cNvSpPr>
              <p:nvPr/>
            </p:nvSpPr>
            <p:spPr bwMode="auto">
              <a:xfrm>
                <a:off x="3618" y="2272"/>
                <a:ext cx="1402" cy="1070"/>
              </a:xfrm>
              <a:prstGeom prst="verticalScroll">
                <a:avLst>
                  <a:gd name="adj" fmla="val 12500"/>
                </a:avLst>
              </a:prstGeom>
              <a:solidFill>
                <a:srgbClr val="DCE5F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Class Customer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{displayName();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displayInformation();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verifyPIN();</a:t>
                </a:r>
              </a:p>
              <a:p>
                <a:pPr>
                  <a:lnSpc>
                    <a:spcPct val="130000"/>
                  </a:lnSpc>
                  <a:spcBef>
                    <a:spcPct val="50000"/>
                  </a:spcBef>
                  <a:buClr>
                    <a:srgbClr val="000050"/>
                  </a:buClr>
                  <a:buSzPct val="50000"/>
                  <a:buFont typeface="Monotype Sorts" charset="2"/>
                  <a:buNone/>
                </a:pPr>
                <a:r>
                  <a:rPr lang="en-GB" sz="1000" b="1">
                    <a:solidFill>
                      <a:srgbClr val="FF0000"/>
                    </a:solidFill>
                    <a:latin typeface="Courier New" pitchFamily="49" charset="0"/>
                  </a:rPr>
                  <a:t>}</a:t>
                </a:r>
              </a:p>
            </p:txBody>
          </p:sp>
        </p:grpSp>
        <p:sp>
          <p:nvSpPr>
            <p:cNvPr id="23571" name="AutoShape 33"/>
            <p:cNvSpPr>
              <a:spLocks noChangeArrowheads="1"/>
            </p:cNvSpPr>
            <p:nvPr/>
          </p:nvSpPr>
          <p:spPr bwMode="auto">
            <a:xfrm flipH="1">
              <a:off x="1029" y="2146"/>
              <a:ext cx="1644" cy="477"/>
            </a:xfrm>
            <a:prstGeom prst="curvedDownArrow">
              <a:avLst>
                <a:gd name="adj1" fmla="val 68931"/>
                <a:gd name="adj2" fmla="val 137862"/>
                <a:gd name="adj3" fmla="val 33333"/>
              </a:avLst>
            </a:prstGeom>
            <a:solidFill>
              <a:srgbClr val="DCE5F0"/>
            </a:solidFill>
            <a:ln w="9525">
              <a:solidFill>
                <a:srgbClr val="537DB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3594100" y="5427663"/>
            <a:ext cx="75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9933"/>
                </a:solidFill>
              </a:rPr>
              <a:t>AIDw</a:t>
            </a:r>
          </a:p>
        </p:txBody>
      </p:sp>
      <p:sp>
        <p:nvSpPr>
          <p:cNvPr id="318499" name="Text Box 35"/>
          <p:cNvSpPr txBox="1">
            <a:spLocks noChangeArrowheads="1"/>
          </p:cNvSpPr>
          <p:nvPr/>
        </p:nvSpPr>
        <p:spPr bwMode="auto">
          <a:xfrm>
            <a:off x="3533775" y="47482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9933"/>
                </a:solidFill>
              </a:rPr>
              <a:t>AIDx</a:t>
            </a:r>
          </a:p>
        </p:txBody>
      </p:sp>
      <p:sp>
        <p:nvSpPr>
          <p:cNvPr id="318500" name="Text Box 36"/>
          <p:cNvSpPr txBox="1">
            <a:spLocks noChangeArrowheads="1"/>
          </p:cNvSpPr>
          <p:nvPr/>
        </p:nvSpPr>
        <p:spPr bwMode="auto">
          <a:xfrm>
            <a:off x="7473950" y="4725988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9933"/>
                </a:solidFill>
              </a:rPr>
              <a:t>AIDy</a:t>
            </a:r>
          </a:p>
        </p:txBody>
      </p:sp>
      <p:sp>
        <p:nvSpPr>
          <p:cNvPr id="318501" name="Text Box 37"/>
          <p:cNvSpPr txBox="1">
            <a:spLocks noChangeArrowheads="1"/>
          </p:cNvSpPr>
          <p:nvPr/>
        </p:nvSpPr>
        <p:spPr bwMode="auto">
          <a:xfrm>
            <a:off x="1089025" y="464661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9933"/>
                </a:solidFill>
              </a:rPr>
              <a:t>AIDz</a:t>
            </a:r>
          </a:p>
        </p:txBody>
      </p:sp>
      <p:sp>
        <p:nvSpPr>
          <p:cNvPr id="28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2572" y="6481763"/>
            <a:ext cx="55757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184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18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18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185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/>
      <p:bldP spid="318498" grpId="0"/>
      <p:bldP spid="318499" grpId="0"/>
      <p:bldP spid="318500" grpId="0"/>
      <p:bldP spid="318501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1257"/>
            <a:ext cx="9144000" cy="757918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2 </a:t>
            </a:r>
            <a:r>
              <a:rPr lang="en-US" dirty="0" err="1" smtClean="0"/>
              <a:t>Proveedor</a:t>
            </a:r>
            <a:r>
              <a:rPr lang="en-US" dirty="0" smtClean="0"/>
              <a:t> de Applet 4/6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2BB827-5675-4D36-BCFB-9118C8C929C3}" type="slidenum">
              <a:rPr lang="fr-FR"/>
              <a:pPr/>
              <a:t>17</a:t>
            </a:fld>
            <a:endParaRPr lang="fr-FR"/>
          </a:p>
        </p:txBody>
      </p:sp>
      <p:sp>
        <p:nvSpPr>
          <p:cNvPr id="327684" name="AutoShape 4"/>
          <p:cNvSpPr>
            <a:spLocks noChangeArrowheads="1"/>
          </p:cNvSpPr>
          <p:nvPr/>
        </p:nvSpPr>
        <p:spPr bwMode="auto">
          <a:xfrm>
            <a:off x="1512888" y="1809750"/>
            <a:ext cx="1989137" cy="352425"/>
          </a:xfrm>
          <a:prstGeom prst="roundRect">
            <a:avLst>
              <a:gd name="adj" fmla="val 16667"/>
            </a:avLst>
          </a:prstGeom>
          <a:solidFill>
            <a:srgbClr val="C5FF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RID </a:t>
            </a:r>
            <a:r>
              <a:rPr lang="en-US" sz="1800" b="1">
                <a:cs typeface="Arial" charset="0"/>
              </a:rPr>
              <a:t>(5 bytes)</a:t>
            </a:r>
            <a:r>
              <a:rPr lang="en-US" b="1">
                <a:cs typeface="Arial" charset="0"/>
              </a:rPr>
              <a:t> </a:t>
            </a:r>
          </a:p>
        </p:txBody>
      </p:sp>
      <p:sp>
        <p:nvSpPr>
          <p:cNvPr id="327685" name="AutoShape 5"/>
          <p:cNvSpPr>
            <a:spLocks noChangeArrowheads="1"/>
          </p:cNvSpPr>
          <p:nvPr/>
        </p:nvSpPr>
        <p:spPr bwMode="auto">
          <a:xfrm>
            <a:off x="3722688" y="1809750"/>
            <a:ext cx="4114800" cy="381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cs typeface="Arial" charset="0"/>
              </a:rPr>
              <a:t>PIX </a:t>
            </a:r>
            <a:r>
              <a:rPr lang="en-US" sz="1800" b="1" dirty="0" smtClean="0">
                <a:cs typeface="Arial" charset="0"/>
              </a:rPr>
              <a:t>(entre </a:t>
            </a:r>
            <a:r>
              <a:rPr lang="en-US" sz="1800" b="1" dirty="0">
                <a:cs typeface="Arial" charset="0"/>
              </a:rPr>
              <a:t>7 &amp; 11 bytes)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8138" y="2446338"/>
            <a:ext cx="7500937" cy="403225"/>
            <a:chOff x="63" y="1967"/>
            <a:chExt cx="4725" cy="254"/>
          </a:xfrm>
        </p:grpSpPr>
        <p:sp>
          <p:nvSpPr>
            <p:cNvPr id="24603" name="AutoShape 8"/>
            <p:cNvSpPr>
              <a:spLocks noChangeArrowheads="1"/>
            </p:cNvSpPr>
            <p:nvPr/>
          </p:nvSpPr>
          <p:spPr bwMode="auto">
            <a:xfrm>
              <a:off x="804" y="1981"/>
              <a:ext cx="1253" cy="222"/>
            </a:xfrm>
            <a:prstGeom prst="roundRect">
              <a:avLst>
                <a:gd name="adj" fmla="val 16667"/>
              </a:avLst>
            </a:prstGeom>
            <a:solidFill>
              <a:srgbClr val="C5FFC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cs typeface="Arial" charset="0"/>
                </a:rPr>
                <a:t>A000000087</a:t>
              </a:r>
            </a:p>
          </p:txBody>
        </p:sp>
        <p:sp>
          <p:nvSpPr>
            <p:cNvPr id="24604" name="Text Box 9"/>
            <p:cNvSpPr txBox="1">
              <a:spLocks noChangeArrowheads="1"/>
            </p:cNvSpPr>
            <p:nvPr/>
          </p:nvSpPr>
          <p:spPr bwMode="auto">
            <a:xfrm>
              <a:off x="63" y="1967"/>
              <a:ext cx="83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800" dirty="0" err="1" smtClean="0">
                  <a:cs typeface="Arial" charset="0"/>
                </a:rPr>
                <a:t>Ejemplo</a:t>
              </a:r>
              <a:endParaRPr lang="en-US" sz="1800" dirty="0">
                <a:cs typeface="Arial" charset="0"/>
              </a:endParaRPr>
            </a:p>
          </p:txBody>
        </p:sp>
        <p:sp>
          <p:nvSpPr>
            <p:cNvPr id="24605" name="AutoShape 10"/>
            <p:cNvSpPr>
              <a:spLocks noChangeArrowheads="1"/>
            </p:cNvSpPr>
            <p:nvPr/>
          </p:nvSpPr>
          <p:spPr bwMode="auto">
            <a:xfrm>
              <a:off x="2196" y="1981"/>
              <a:ext cx="2592" cy="2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cs typeface="Arial" charset="0"/>
                </a:rPr>
                <a:t>1002   FF33   FFFF89   010101 00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482725" y="2876550"/>
            <a:ext cx="5516563" cy="1897063"/>
            <a:chOff x="784" y="2238"/>
            <a:chExt cx="3475" cy="1195"/>
          </a:xfrm>
        </p:grpSpPr>
        <p:sp>
          <p:nvSpPr>
            <p:cNvPr id="24601" name="Text Box 12"/>
            <p:cNvSpPr txBox="1">
              <a:spLocks noChangeArrowheads="1"/>
            </p:cNvSpPr>
            <p:nvPr/>
          </p:nvSpPr>
          <p:spPr bwMode="auto">
            <a:xfrm>
              <a:off x="784" y="2562"/>
              <a:ext cx="3475" cy="871"/>
            </a:xfrm>
            <a:prstGeom prst="rect">
              <a:avLst/>
            </a:prstGeom>
            <a:solidFill>
              <a:srgbClr val="C5FFC5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b="1" dirty="0">
                  <a:solidFill>
                    <a:srgbClr val="FF9900"/>
                  </a:solidFill>
                  <a:cs typeface="Arial" charset="0"/>
                </a:rPr>
                <a:t>RID </a:t>
              </a:r>
              <a:r>
                <a:rPr lang="en-US" sz="1800" b="1" dirty="0" err="1" smtClean="0">
                  <a:solidFill>
                    <a:srgbClr val="FF9900"/>
                  </a:solidFill>
                  <a:cs typeface="Arial" charset="0"/>
                </a:rPr>
                <a:t>ejemplos</a:t>
              </a:r>
              <a:endParaRPr lang="en-US" sz="1800" dirty="0">
                <a:cs typeface="Aria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dirty="0" err="1">
                  <a:cs typeface="Arial" charset="0"/>
                </a:rPr>
                <a:t>Gemalto</a:t>
              </a:r>
              <a:r>
                <a:rPr lang="en-US" sz="1800" dirty="0">
                  <a:cs typeface="Arial" charset="0"/>
                </a:rPr>
                <a:t>	A000000018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dirty="0">
                  <a:cs typeface="Arial" charset="0"/>
                </a:rPr>
                <a:t>3GPP	A000000087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dirty="0">
                  <a:cs typeface="Arial" charset="0"/>
                </a:rPr>
                <a:t>ETSI	A000000009</a:t>
              </a:r>
            </a:p>
          </p:txBody>
        </p:sp>
        <p:sp>
          <p:nvSpPr>
            <p:cNvPr id="24602" name="Line 13"/>
            <p:cNvSpPr>
              <a:spLocks noChangeShapeType="1"/>
            </p:cNvSpPr>
            <p:nvPr/>
          </p:nvSpPr>
          <p:spPr bwMode="auto">
            <a:xfrm>
              <a:off x="1374" y="2238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363663" y="763588"/>
            <a:ext cx="6623050" cy="641350"/>
            <a:chOff x="709" y="745"/>
            <a:chExt cx="4358" cy="404"/>
          </a:xfrm>
        </p:grpSpPr>
        <p:sp>
          <p:nvSpPr>
            <p:cNvPr id="24599" name="AutoShape 6"/>
            <p:cNvSpPr>
              <a:spLocks/>
            </p:cNvSpPr>
            <p:nvPr/>
          </p:nvSpPr>
          <p:spPr bwMode="auto">
            <a:xfrm rot="5416051">
              <a:off x="2832" y="-1085"/>
              <a:ext cx="111" cy="4358"/>
            </a:xfrm>
            <a:prstGeom prst="leftBrace">
              <a:avLst>
                <a:gd name="adj1" fmla="val 327177"/>
                <a:gd name="adj2" fmla="val 51731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Text Box 14"/>
            <p:cNvSpPr txBox="1">
              <a:spLocks noChangeArrowheads="1"/>
            </p:cNvSpPr>
            <p:nvPr/>
          </p:nvSpPr>
          <p:spPr bwMode="auto">
            <a:xfrm>
              <a:off x="2585" y="745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FF9900"/>
                  </a:solidFill>
                </a:rPr>
                <a:t>AID</a:t>
              </a:r>
            </a:p>
          </p:txBody>
        </p:sp>
      </p:grpSp>
      <p:sp>
        <p:nvSpPr>
          <p:cNvPr id="327698" name="Text Box 18"/>
          <p:cNvSpPr txBox="1">
            <a:spLocks noChangeArrowheads="1"/>
          </p:cNvSpPr>
          <p:nvPr/>
        </p:nvSpPr>
        <p:spPr bwMode="auto">
          <a:xfrm>
            <a:off x="175483" y="1403541"/>
            <a:ext cx="60238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 smtClean="0">
                <a:solidFill>
                  <a:srgbClr val="FF9933"/>
                </a:solidFill>
              </a:rPr>
              <a:t>Id</a:t>
            </a:r>
            <a:r>
              <a:rPr lang="en-US" sz="1800" b="1" dirty="0" err="1" smtClean="0"/>
              <a:t>entificador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Proveedor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Aplicación</a:t>
            </a:r>
            <a:r>
              <a:rPr lang="en-US" sz="1800" b="1" dirty="0" smtClean="0"/>
              <a:t> </a:t>
            </a:r>
            <a:r>
              <a:rPr lang="en-US" sz="1800" b="1" dirty="0" err="1" smtClean="0">
                <a:solidFill>
                  <a:srgbClr val="FF9933"/>
                </a:solidFill>
              </a:rPr>
              <a:t>R</a:t>
            </a:r>
            <a:r>
              <a:rPr lang="en-US" sz="1800" b="1" dirty="0" err="1" smtClean="0"/>
              <a:t>egistrado</a:t>
            </a:r>
            <a:endParaRPr lang="en-US" sz="1800" b="1" dirty="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3095625" y="4791072"/>
            <a:ext cx="5781683" cy="876300"/>
            <a:chOff x="1950" y="3018"/>
            <a:chExt cx="3642" cy="552"/>
          </a:xfrm>
        </p:grpSpPr>
        <p:pic>
          <p:nvPicPr>
            <p:cNvPr id="24596" name="Picture 19" descr="bannerLeft_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72" y="3292"/>
              <a:ext cx="72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7" name="Freeform 20"/>
            <p:cNvSpPr>
              <a:spLocks/>
            </p:cNvSpPr>
            <p:nvPr/>
          </p:nvSpPr>
          <p:spPr bwMode="auto">
            <a:xfrm>
              <a:off x="1950" y="3018"/>
              <a:ext cx="288" cy="420"/>
            </a:xfrm>
            <a:custGeom>
              <a:avLst/>
              <a:gdLst>
                <a:gd name="T0" fmla="*/ 0 w 288"/>
                <a:gd name="T1" fmla="*/ 0 h 420"/>
                <a:gd name="T2" fmla="*/ 0 w 288"/>
                <a:gd name="T3" fmla="*/ 420 h 420"/>
                <a:gd name="T4" fmla="*/ 288 w 288"/>
                <a:gd name="T5" fmla="*/ 420 h 420"/>
                <a:gd name="T6" fmla="*/ 0 60000 65536"/>
                <a:gd name="T7" fmla="*/ 0 60000 65536"/>
                <a:gd name="T8" fmla="*/ 0 60000 65536"/>
                <a:gd name="T9" fmla="*/ 0 w 288"/>
                <a:gd name="T10" fmla="*/ 0 h 420"/>
                <a:gd name="T11" fmla="*/ 288 w 288"/>
                <a:gd name="T12" fmla="*/ 420 h 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20">
                  <a:moveTo>
                    <a:pt x="0" y="0"/>
                  </a:moveTo>
                  <a:cubicBezTo>
                    <a:pt x="0" y="140"/>
                    <a:pt x="0" y="280"/>
                    <a:pt x="0" y="420"/>
                  </a:cubicBezTo>
                  <a:lnTo>
                    <a:pt x="288" y="42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598" name="Text Box 21"/>
            <p:cNvSpPr txBox="1">
              <a:spLocks noChangeArrowheads="1"/>
            </p:cNvSpPr>
            <p:nvPr/>
          </p:nvSpPr>
          <p:spPr bwMode="auto">
            <a:xfrm>
              <a:off x="2222" y="3317"/>
              <a:ext cx="27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/>
                <a:t>Los </a:t>
              </a:r>
              <a:r>
                <a:rPr lang="en-US" sz="1800" b="1" dirty="0" err="1" smtClean="0"/>
                <a:t>Identificadores</a:t>
              </a:r>
              <a:r>
                <a:rPr lang="en-US" sz="1800" b="1" dirty="0" smtClean="0"/>
                <a:t> son </a:t>
              </a:r>
              <a:r>
                <a:rPr lang="en-US" sz="1800" b="1" dirty="0" err="1" smtClean="0"/>
                <a:t>provistos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por</a:t>
              </a:r>
              <a:endParaRPr lang="en-US" sz="1800" b="1" dirty="0"/>
            </a:p>
          </p:txBody>
        </p:sp>
      </p:grpSp>
      <p:sp>
        <p:nvSpPr>
          <p:cNvPr id="327703" name="Text Box 23"/>
          <p:cNvSpPr txBox="1">
            <a:spLocks noChangeArrowheads="1"/>
          </p:cNvSpPr>
          <p:nvPr/>
        </p:nvSpPr>
        <p:spPr bwMode="auto">
          <a:xfrm>
            <a:off x="-170284" y="5746750"/>
            <a:ext cx="9543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AIDs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applets del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mismo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proveedor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empezando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smtClean="0"/>
              <a:t>con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mismo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RID</a:t>
            </a:r>
            <a:r>
              <a:rPr lang="en-US" sz="2000" dirty="0"/>
              <a:t>. 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723359" y="864710"/>
            <a:ext cx="2362200" cy="366713"/>
            <a:chOff x="1056" y="3936"/>
            <a:chExt cx="1488" cy="231"/>
          </a:xfrm>
        </p:grpSpPr>
        <p:pic>
          <p:nvPicPr>
            <p:cNvPr id="24594" name="Picture 31" descr="ETSI_logo_bi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6" y="3984"/>
              <a:ext cx="480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5" name="Text Box 32"/>
            <p:cNvSpPr txBox="1">
              <a:spLocks noChangeArrowheads="1"/>
            </p:cNvSpPr>
            <p:nvPr/>
          </p:nvSpPr>
          <p:spPr bwMode="auto">
            <a:xfrm>
              <a:off x="1536" y="393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cs typeface="Arial" charset="0"/>
                </a:rPr>
                <a:t>TS 101 220</a:t>
              </a:r>
              <a:endParaRPr lang="en-US">
                <a:cs typeface="Arial" charset="0"/>
              </a:endParaRPr>
            </a:p>
          </p:txBody>
        </p:sp>
      </p:grpSp>
      <p:sp>
        <p:nvSpPr>
          <p:cNvPr id="3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0058" y="6481763"/>
            <a:ext cx="60982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276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277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/>
      <p:bldP spid="327685" grpId="0" animBg="1"/>
      <p:bldP spid="327698" grpId="0"/>
      <p:bldP spid="327703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2 </a:t>
            </a:r>
            <a:r>
              <a:rPr lang="en-US" dirty="0" err="1" smtClean="0"/>
              <a:t>Proveedor</a:t>
            </a:r>
            <a:r>
              <a:rPr lang="en-US" dirty="0" smtClean="0"/>
              <a:t> de Applet 5/6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062A4C-2DFF-457E-9B76-BFAEC4839B18}" type="slidenum">
              <a:rPr lang="fr-FR"/>
              <a:pPr/>
              <a:t>18</a:t>
            </a:fld>
            <a:endParaRPr lang="fr-FR"/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8" y="1203325"/>
            <a:ext cx="6059487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1113" y="2176463"/>
            <a:ext cx="47561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1409700" y="2943225"/>
            <a:ext cx="3219450" cy="1428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1416050" y="3530600"/>
            <a:ext cx="4200525" cy="4191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567613" y="4917292"/>
            <a:ext cx="85763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err="1" smtClean="0"/>
              <a:t>Estos</a:t>
            </a:r>
            <a:r>
              <a:rPr lang="en-US" sz="2000" i="1" dirty="0" smtClean="0"/>
              <a:t> </a:t>
            </a:r>
            <a:r>
              <a:rPr lang="en-US" sz="2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campos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 son </a:t>
            </a:r>
            <a:r>
              <a:rPr lang="en-US" sz="2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seleccionados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i="1" dirty="0" err="1" smtClean="0"/>
              <a:t>durante</a:t>
            </a:r>
            <a:r>
              <a:rPr lang="en-US" sz="2000" i="1" dirty="0" smtClean="0"/>
              <a:t> la </a:t>
            </a:r>
            <a:r>
              <a:rPr lang="en-US" sz="2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descarga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i="1" dirty="0" smtClean="0"/>
              <a:t>de un applet</a:t>
            </a:r>
            <a:r>
              <a:rPr lang="en-US" sz="2000" i="1" dirty="0"/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705350" y="2436812"/>
            <a:ext cx="4319595" cy="923924"/>
            <a:chOff x="2964" y="1535"/>
            <a:chExt cx="2721" cy="582"/>
          </a:xfrm>
        </p:grpSpPr>
        <p:sp>
          <p:nvSpPr>
            <p:cNvPr id="25619" name="Text Box 9"/>
            <p:cNvSpPr txBox="1">
              <a:spLocks noChangeArrowheads="1"/>
            </p:cNvSpPr>
            <p:nvPr/>
          </p:nvSpPr>
          <p:spPr bwMode="auto">
            <a:xfrm>
              <a:off x="3686" y="1535"/>
              <a:ext cx="199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Define </a:t>
              </a:r>
              <a:r>
                <a:rPr lang="en-US" sz="1800" dirty="0" err="1" smtClean="0"/>
                <a:t>si</a:t>
              </a:r>
              <a:r>
                <a:rPr lang="en-US" sz="1800" dirty="0" smtClean="0"/>
                <a:t> y </a:t>
              </a:r>
              <a:r>
                <a:rPr lang="en-US" sz="1800" dirty="0" err="1" smtClean="0"/>
                <a:t>cómo</a:t>
              </a:r>
              <a:r>
                <a:rPr lang="en-US" sz="1800" dirty="0" smtClean="0"/>
                <a:t> </a:t>
              </a:r>
            </a:p>
            <a:p>
              <a:r>
                <a:rPr lang="en-US" sz="1800" dirty="0" err="1" smtClean="0"/>
                <a:t>debes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aprobar</a:t>
              </a:r>
              <a:r>
                <a:rPr lang="en-US" sz="1800" dirty="0" smtClean="0"/>
                <a:t> el applet</a:t>
              </a:r>
            </a:p>
            <a:p>
              <a:r>
                <a:rPr lang="en-US" sz="1800" dirty="0" err="1" smtClean="0">
                  <a:solidFill>
                    <a:srgbClr val="000000"/>
                  </a:solidFill>
                </a:rPr>
                <a:t>Descripción</a:t>
              </a:r>
              <a:r>
                <a:rPr lang="en-US" sz="1800" dirty="0" smtClean="0">
                  <a:solidFill>
                    <a:srgbClr val="000000"/>
                  </a:solidFill>
                </a:rPr>
                <a:t> de </a:t>
              </a:r>
              <a:r>
                <a:rPr lang="en-US" sz="1800" dirty="0" err="1" smtClean="0">
                  <a:solidFill>
                    <a:srgbClr val="000000"/>
                  </a:solidFill>
                </a:rPr>
                <a:t>hasta</a:t>
              </a:r>
              <a:r>
                <a:rPr lang="en-US" sz="1800" dirty="0" smtClean="0">
                  <a:solidFill>
                    <a:srgbClr val="000000"/>
                  </a:solidFill>
                </a:rPr>
                <a:t> 50 car</a:t>
              </a:r>
              <a:r>
                <a:rPr lang="en-US" sz="1800" dirty="0">
                  <a:solidFill>
                    <a:srgbClr val="000000"/>
                  </a:solidFill>
                </a:rPr>
                <a:t>.)</a:t>
              </a:r>
              <a:endParaRPr lang="en-US" sz="1800" dirty="0"/>
            </a:p>
          </p:txBody>
        </p:sp>
        <p:sp>
          <p:nvSpPr>
            <p:cNvPr id="25620" name="Line 10"/>
            <p:cNvSpPr>
              <a:spLocks noChangeShapeType="1"/>
            </p:cNvSpPr>
            <p:nvPr/>
          </p:nvSpPr>
          <p:spPr bwMode="auto">
            <a:xfrm flipH="1">
              <a:off x="2964" y="1656"/>
              <a:ext cx="774" cy="22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35884" name="Rectangle 12"/>
          <p:cNvSpPr>
            <a:spLocks noChangeArrowheads="1"/>
          </p:cNvSpPr>
          <p:nvPr/>
        </p:nvSpPr>
        <p:spPr bwMode="auto">
          <a:xfrm>
            <a:off x="1412875" y="3105150"/>
            <a:ext cx="4200525" cy="4191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676907" y="3552823"/>
            <a:ext cx="2640015" cy="646113"/>
            <a:chOff x="3576" y="2238"/>
            <a:chExt cx="1663" cy="407"/>
          </a:xfrm>
        </p:grpSpPr>
        <p:sp>
          <p:nvSpPr>
            <p:cNvPr id="25617" name="Text Box 13"/>
            <p:cNvSpPr txBox="1">
              <a:spLocks noChangeArrowheads="1"/>
            </p:cNvSpPr>
            <p:nvPr/>
          </p:nvSpPr>
          <p:spPr bwMode="auto">
            <a:xfrm>
              <a:off x="3782" y="2238"/>
              <a:ext cx="14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Campo de </a:t>
              </a:r>
              <a:r>
                <a:rPr lang="en-US" sz="1800" dirty="0" err="1" smtClean="0"/>
                <a:t>texto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libre</a:t>
              </a:r>
              <a:endParaRPr lang="en-US" sz="1800" dirty="0" smtClean="0"/>
            </a:p>
            <a:p>
              <a:r>
                <a:rPr lang="en-US" sz="1800" dirty="0" smtClean="0"/>
                <a:t> de 200 </a:t>
              </a:r>
              <a:r>
                <a:rPr lang="en-US" sz="1800" dirty="0"/>
                <a:t>char.</a:t>
              </a:r>
            </a:p>
          </p:txBody>
        </p:sp>
        <p:sp>
          <p:nvSpPr>
            <p:cNvPr id="25618" name="Line 15"/>
            <p:cNvSpPr>
              <a:spLocks noChangeShapeType="1"/>
            </p:cNvSpPr>
            <p:nvPr/>
          </p:nvSpPr>
          <p:spPr bwMode="auto">
            <a:xfrm flipH="1">
              <a:off x="3576" y="2358"/>
              <a:ext cx="23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1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086" y="6481763"/>
            <a:ext cx="5561239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58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35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3358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358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8" grpId="0" animBg="1"/>
      <p:bldP spid="335878" grpId="1" animBg="1"/>
      <p:bldP spid="335878" grpId="2" animBg="1"/>
      <p:bldP spid="335879" grpId="0" animBg="1"/>
      <p:bldP spid="335880" grpId="0"/>
      <p:bldP spid="335884" grpId="0" animBg="1"/>
      <p:bldP spid="335884" grpId="1" animBg="1"/>
      <p:bldP spid="335884" grpId="2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2 </a:t>
            </a:r>
            <a:r>
              <a:rPr lang="en-US" dirty="0" err="1" smtClean="0"/>
              <a:t>Proveedor</a:t>
            </a:r>
            <a:r>
              <a:rPr lang="en-US" dirty="0" smtClean="0"/>
              <a:t> de Applet 6/6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65438" y="1589471"/>
            <a:ext cx="7666038" cy="3911600"/>
          </a:xfrm>
        </p:spPr>
        <p:txBody>
          <a:bodyPr/>
          <a:lstStyle/>
          <a:p>
            <a:pPr>
              <a:tabLst>
                <a:tab pos="3495675" algn="l"/>
              </a:tabLst>
            </a:pPr>
            <a:r>
              <a:rPr lang="en-US" sz="2800" dirty="0" err="1" smtClean="0"/>
              <a:t>Crea</a:t>
            </a:r>
            <a:r>
              <a:rPr lang="en-US" sz="2800" dirty="0" smtClean="0"/>
              <a:t> un </a:t>
            </a:r>
            <a:r>
              <a:rPr lang="en-US" sz="2800" dirty="0" err="1" smtClean="0"/>
              <a:t>nuevo</a:t>
            </a:r>
            <a:r>
              <a:rPr lang="en-US" sz="2800" dirty="0" smtClean="0"/>
              <a:t> </a:t>
            </a:r>
            <a:r>
              <a:rPr lang="en-US" sz="2800" dirty="0" err="1" smtClean="0"/>
              <a:t>proveedor</a:t>
            </a:r>
            <a:r>
              <a:rPr lang="en-US" sz="2800" dirty="0" smtClean="0"/>
              <a:t> con los </a:t>
            </a:r>
            <a:r>
              <a:rPr lang="en-US" sz="2800" dirty="0" err="1" smtClean="0"/>
              <a:t>siguientes</a:t>
            </a:r>
            <a:r>
              <a:rPr lang="en-US" sz="2800" dirty="0" smtClean="0"/>
              <a:t> </a:t>
            </a:r>
            <a:r>
              <a:rPr lang="en-US" sz="2800" dirty="0" err="1" smtClean="0"/>
              <a:t>parámetros</a:t>
            </a:r>
            <a:endParaRPr lang="en-US" sz="2800" dirty="0" smtClean="0"/>
          </a:p>
          <a:p>
            <a:pPr lvl="1">
              <a:tabLst>
                <a:tab pos="3495675" algn="l"/>
              </a:tabLst>
            </a:pPr>
            <a:r>
              <a:rPr lang="en-US" sz="2000" dirty="0" err="1" smtClean="0"/>
              <a:t>Nombre</a:t>
            </a:r>
            <a:r>
              <a:rPr lang="en-US" sz="2000" dirty="0" smtClean="0"/>
              <a:t>	</a:t>
            </a:r>
            <a:r>
              <a:rPr lang="en-US" sz="2000" dirty="0" err="1" smtClean="0"/>
              <a:t>Proveedor_</a:t>
            </a:r>
            <a:r>
              <a:rPr lang="en-US" sz="2000" i="1" dirty="0" err="1" smtClean="0">
                <a:solidFill>
                  <a:srgbClr val="FF3399"/>
                </a:solidFill>
              </a:rPr>
              <a:t>xx</a:t>
            </a:r>
            <a:endParaRPr lang="en-US" sz="2000" i="1" dirty="0" smtClean="0">
              <a:solidFill>
                <a:srgbClr val="FF3399"/>
              </a:solidFill>
            </a:endParaRPr>
          </a:p>
          <a:p>
            <a:pPr lvl="1">
              <a:tabLst>
                <a:tab pos="3495675" algn="l"/>
              </a:tabLst>
            </a:pPr>
            <a:r>
              <a:rPr lang="en-US" sz="2000" dirty="0" smtClean="0"/>
              <a:t>RID	A000000018</a:t>
            </a:r>
          </a:p>
          <a:p>
            <a:pPr lvl="1">
              <a:tabLst>
                <a:tab pos="3495675" algn="l"/>
              </a:tabLst>
            </a:pPr>
            <a:r>
              <a:rPr lang="en-US" sz="2000" dirty="0" err="1" smtClean="0"/>
              <a:t>Aprobación</a:t>
            </a:r>
            <a:r>
              <a:rPr lang="en-US" sz="2000" dirty="0" smtClean="0"/>
              <a:t>	</a:t>
            </a:r>
            <a:r>
              <a:rPr lang="en-US" sz="2000" dirty="0" err="1" smtClean="0"/>
              <a:t>Proveedor</a:t>
            </a:r>
            <a:r>
              <a:rPr lang="en-US" sz="2000" dirty="0" smtClean="0"/>
              <a:t> </a:t>
            </a:r>
            <a:r>
              <a:rPr lang="en-US" sz="2000" dirty="0" err="1" smtClean="0"/>
              <a:t>aprobado</a:t>
            </a:r>
            <a:endParaRPr lang="en-US" sz="2000" dirty="0" smtClean="0"/>
          </a:p>
          <a:p>
            <a:pPr lvl="1">
              <a:tabLst>
                <a:tab pos="3495675" algn="l"/>
              </a:tabLst>
            </a:pPr>
            <a:r>
              <a:rPr lang="en-US" sz="2000" dirty="0" err="1" smtClean="0"/>
              <a:t>Fecha</a:t>
            </a:r>
            <a:r>
              <a:rPr lang="en-US" sz="2000" dirty="0" smtClean="0"/>
              <a:t> de </a:t>
            </a:r>
            <a:r>
              <a:rPr lang="en-US" sz="2000" dirty="0" err="1" smtClean="0"/>
              <a:t>aprobación</a:t>
            </a:r>
            <a:r>
              <a:rPr lang="en-US" sz="2000" dirty="0" smtClean="0"/>
              <a:t>	Sin </a:t>
            </a:r>
            <a:r>
              <a:rPr lang="en-US" sz="2000" dirty="0" err="1" smtClean="0"/>
              <a:t>fecha</a:t>
            </a:r>
            <a:r>
              <a:rPr lang="en-US" sz="2000" dirty="0" smtClean="0"/>
              <a:t> de </a:t>
            </a:r>
            <a:r>
              <a:rPr lang="en-US" sz="2000" dirty="0" err="1" smtClean="0"/>
              <a:t>aprobación</a:t>
            </a:r>
            <a:endParaRPr lang="en-US" sz="2000" dirty="0" smtClean="0"/>
          </a:p>
          <a:p>
            <a:pPr lvl="1">
              <a:tabLst>
                <a:tab pos="3495675" algn="l"/>
              </a:tabLst>
            </a:pPr>
            <a:r>
              <a:rPr lang="en-US" sz="2000" dirty="0" err="1" smtClean="0"/>
              <a:t>Fecha</a:t>
            </a:r>
            <a:r>
              <a:rPr lang="en-US" sz="2000" dirty="0" smtClean="0"/>
              <a:t> </a:t>
            </a:r>
            <a:r>
              <a:rPr lang="en-US" sz="2000" dirty="0" err="1" smtClean="0"/>
              <a:t>límite</a:t>
            </a:r>
            <a:r>
              <a:rPr lang="en-US" sz="2000" dirty="0" smtClean="0"/>
              <a:t> </a:t>
            </a:r>
          </a:p>
          <a:p>
            <a:pPr lvl="1">
              <a:buNone/>
              <a:tabLst>
                <a:tab pos="3495675" algn="l"/>
              </a:tabLst>
            </a:pPr>
            <a:r>
              <a:rPr lang="en-US" sz="2000" dirty="0" smtClean="0"/>
              <a:t>	de </a:t>
            </a:r>
            <a:r>
              <a:rPr lang="en-US" sz="2000" dirty="0" err="1" smtClean="0"/>
              <a:t>Aprobación</a:t>
            </a:r>
            <a:r>
              <a:rPr lang="en-US" sz="2000" dirty="0" smtClean="0"/>
              <a:t> 	Sin </a:t>
            </a:r>
            <a:r>
              <a:rPr lang="en-US" sz="2000" dirty="0" err="1" smtClean="0"/>
              <a:t>fecha</a:t>
            </a:r>
            <a:r>
              <a:rPr lang="en-US" sz="2000" dirty="0" smtClean="0"/>
              <a:t> de </a:t>
            </a:r>
            <a:r>
              <a:rPr lang="en-US" sz="2000" dirty="0" err="1" smtClean="0"/>
              <a:t>aprobación</a:t>
            </a:r>
            <a:r>
              <a:rPr lang="en-US" sz="2000" dirty="0" smtClean="0"/>
              <a:t> </a:t>
            </a:r>
            <a:r>
              <a:rPr lang="en-US" sz="2000" dirty="0" err="1" smtClean="0"/>
              <a:t>Límite</a:t>
            </a:r>
            <a:endParaRPr lang="en-US" sz="2000" dirty="0" smtClean="0"/>
          </a:p>
          <a:p>
            <a:pPr lvl="1">
              <a:tabLst>
                <a:tab pos="3495675" algn="l"/>
              </a:tabLst>
            </a:pPr>
            <a:r>
              <a:rPr lang="en-US" sz="2000" dirty="0" err="1" smtClean="0"/>
              <a:t>Características</a:t>
            </a:r>
            <a:r>
              <a:rPr lang="en-US" sz="2000" dirty="0" smtClean="0"/>
              <a:t> de</a:t>
            </a:r>
          </a:p>
          <a:p>
            <a:pPr lvl="1">
              <a:buNone/>
              <a:tabLst>
                <a:tab pos="3495675" algn="l"/>
              </a:tabLst>
            </a:pPr>
            <a:r>
              <a:rPr lang="en-US" sz="2000" dirty="0" smtClean="0"/>
              <a:t>	</a:t>
            </a:r>
            <a:r>
              <a:rPr lang="en-US" sz="2000" dirty="0" err="1" smtClean="0"/>
              <a:t>Personalización</a:t>
            </a:r>
            <a:r>
              <a:rPr lang="en-US" sz="2000" dirty="0" smtClean="0"/>
              <a:t>	</a:t>
            </a:r>
            <a:r>
              <a:rPr lang="en-US" sz="2000" i="1" dirty="0" err="1" smtClean="0"/>
              <a:t>Vacío</a:t>
            </a:r>
            <a:endParaRPr lang="en-US" sz="2000" i="1" dirty="0" smtClean="0"/>
          </a:p>
          <a:p>
            <a:pPr lvl="1">
              <a:tabLst>
                <a:tab pos="3495675" algn="l"/>
              </a:tabLst>
            </a:pPr>
            <a:endParaRPr lang="en-US" sz="2000" i="1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86820E-B198-4F9F-A502-1F6D7384BF08}" type="slidenum">
              <a:rPr lang="fr-FR"/>
              <a:pPr/>
              <a:t>19</a:t>
            </a:fld>
            <a:endParaRPr lang="fr-FR"/>
          </a:p>
        </p:txBody>
      </p:sp>
      <p:pic>
        <p:nvPicPr>
          <p:cNvPr id="26630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1942" y="2536060"/>
            <a:ext cx="1582057" cy="17891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31" name="Picture 5" descr="paper_p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3486" y="985550"/>
            <a:ext cx="779326" cy="101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69900" y="5680075"/>
            <a:ext cx="44262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F0066"/>
                </a:solidFill>
              </a:rPr>
              <a:t>xx</a:t>
            </a:r>
            <a:r>
              <a:rPr lang="en-US" sz="1600" i="1" dirty="0"/>
              <a:t> = </a:t>
            </a:r>
            <a:r>
              <a:rPr lang="en-US" sz="1600" i="1" dirty="0" smtClean="0"/>
              <a:t>Su </a:t>
            </a:r>
            <a:r>
              <a:rPr lang="en-US" sz="1600" i="1" dirty="0" err="1" smtClean="0"/>
              <a:t>número</a:t>
            </a:r>
            <a:r>
              <a:rPr lang="en-US" sz="1600" i="1" dirty="0" smtClean="0"/>
              <a:t> de </a:t>
            </a:r>
            <a:r>
              <a:rPr lang="en-US" sz="1600" i="1" dirty="0" err="1" smtClean="0"/>
              <a:t>tarjeta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desde</a:t>
            </a:r>
            <a:r>
              <a:rPr lang="en-US" sz="1600" i="1" dirty="0" smtClean="0"/>
              <a:t> 01 </a:t>
            </a:r>
            <a:r>
              <a:rPr lang="en-US" sz="1600" i="1" dirty="0" err="1" smtClean="0"/>
              <a:t>hasta</a:t>
            </a:r>
            <a:r>
              <a:rPr lang="en-US" sz="1600" i="1" dirty="0" smtClean="0"/>
              <a:t> </a:t>
            </a:r>
            <a:r>
              <a:rPr lang="en-US" sz="1600" i="1" dirty="0"/>
              <a:t>10)</a:t>
            </a:r>
          </a:p>
        </p:txBody>
      </p:sp>
      <p:sp>
        <p:nvSpPr>
          <p:cNvPr id="12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086" y="6481763"/>
            <a:ext cx="5561239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Resúmen</a:t>
            </a:r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794D20-C657-4B06-9950-E01600C206A1}" type="slidenum">
              <a:rPr lang="fr-FR"/>
              <a:pPr/>
              <a:t>2</a:t>
            </a:fld>
            <a:endParaRPr lang="fr-FR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1258" y="6481763"/>
            <a:ext cx="53870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  <p:sp>
        <p:nvSpPr>
          <p:cNvPr id="6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" y="1738313"/>
            <a:ext cx="9144000" cy="356870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Panorama General de Applet de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Tarjeta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Java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Aprovisionamiento</a:t>
            </a:r>
            <a:r>
              <a:rPr lang="en-US" sz="3200" dirty="0" smtClean="0"/>
              <a:t> de Applet en 4 </a:t>
            </a:r>
            <a:r>
              <a:rPr lang="en-US" sz="3200" dirty="0" err="1" smtClean="0"/>
              <a:t>pasos</a:t>
            </a:r>
            <a:endParaRPr lang="en-US" sz="3200" dirty="0" smtClean="0"/>
          </a:p>
          <a:p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/>
              <a:t>Actualización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Perfiles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Instalar</a:t>
            </a:r>
            <a:r>
              <a:rPr lang="en-US" sz="3200" dirty="0" smtClean="0"/>
              <a:t> el applet OTA 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Soporte</a:t>
            </a:r>
            <a:r>
              <a:rPr lang="en-US" sz="3200" dirty="0" smtClean="0"/>
              <a:t> </a:t>
            </a:r>
            <a:r>
              <a:rPr lang="en-US" sz="3200" dirty="0" err="1" smtClean="0"/>
              <a:t>LinqUs</a:t>
            </a:r>
            <a:r>
              <a:rPr lang="en-US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3 </a:t>
            </a:r>
            <a:r>
              <a:rPr lang="en-US" dirty="0" err="1" smtClean="0"/>
              <a:t>Detalles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- SO 1/2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B4184E-59E8-43AE-BC55-61A9FB22D16A}" type="slidenum">
              <a:rPr lang="fr-FR"/>
              <a:pPr/>
              <a:t>20</a:t>
            </a:fld>
            <a:endParaRPr lang="fr-FR"/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" y="1155700"/>
            <a:ext cx="6088063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95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5013" y="2171700"/>
            <a:ext cx="48006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954" name="Rectangle 10"/>
          <p:cNvSpPr>
            <a:spLocks noChangeArrowheads="1"/>
          </p:cNvSpPr>
          <p:nvPr/>
        </p:nvSpPr>
        <p:spPr bwMode="auto">
          <a:xfrm>
            <a:off x="2000250" y="1781175"/>
            <a:ext cx="13239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955" name="Rectangle 11"/>
          <p:cNvSpPr>
            <a:spLocks noChangeArrowheads="1"/>
          </p:cNvSpPr>
          <p:nvPr/>
        </p:nvSpPr>
        <p:spPr bwMode="auto">
          <a:xfrm>
            <a:off x="777875" y="2473325"/>
            <a:ext cx="1162050" cy="2381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29425" y="2584450"/>
            <a:ext cx="2266950" cy="584200"/>
            <a:chOff x="4332" y="1628"/>
            <a:chExt cx="1428" cy="368"/>
          </a:xfrm>
        </p:grpSpPr>
        <p:sp>
          <p:nvSpPr>
            <p:cNvPr id="28689" name="AutoShape 14"/>
            <p:cNvSpPr>
              <a:spLocks/>
            </p:cNvSpPr>
            <p:nvPr/>
          </p:nvSpPr>
          <p:spPr bwMode="auto">
            <a:xfrm>
              <a:off x="4332" y="1679"/>
              <a:ext cx="56" cy="125"/>
            </a:xfrm>
            <a:prstGeom prst="rightBrace">
              <a:avLst>
                <a:gd name="adj1" fmla="val 18601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28690" name="Text Box 15"/>
            <p:cNvSpPr txBox="1">
              <a:spLocks noChangeArrowheads="1"/>
            </p:cNvSpPr>
            <p:nvPr/>
          </p:nvSpPr>
          <p:spPr bwMode="auto">
            <a:xfrm>
              <a:off x="4376" y="1628"/>
              <a:ext cx="13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 err="1" smtClean="0"/>
                <a:t>Lista</a:t>
              </a:r>
              <a:r>
                <a:rPr lang="en-US" sz="1600" b="1" dirty="0" smtClean="0"/>
                <a:t> de </a:t>
              </a:r>
              <a:r>
                <a:rPr lang="en-US" sz="1600" b="1" dirty="0" err="1" smtClean="0"/>
                <a:t>tarjeta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existente</a:t>
              </a:r>
              <a:endParaRPr lang="en-US" sz="1600" b="1" dirty="0"/>
            </a:p>
          </p:txBody>
        </p:sp>
      </p:grpSp>
      <p:sp>
        <p:nvSpPr>
          <p:cNvPr id="338960" name="Rectangle 16"/>
          <p:cNvSpPr>
            <a:spLocks noChangeArrowheads="1"/>
          </p:cNvSpPr>
          <p:nvPr/>
        </p:nvSpPr>
        <p:spPr bwMode="auto">
          <a:xfrm>
            <a:off x="4962525" y="4219575"/>
            <a:ext cx="523875" cy="152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962" name="Rectangle 18"/>
          <p:cNvSpPr>
            <a:spLocks noChangeArrowheads="1"/>
          </p:cNvSpPr>
          <p:nvPr/>
        </p:nvSpPr>
        <p:spPr bwMode="auto">
          <a:xfrm>
            <a:off x="784225" y="2727325"/>
            <a:ext cx="1162050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963" name="Rectangle 19"/>
          <p:cNvSpPr>
            <a:spLocks noChangeArrowheads="1"/>
          </p:cNvSpPr>
          <p:nvPr/>
        </p:nvSpPr>
        <p:spPr bwMode="auto">
          <a:xfrm>
            <a:off x="4376738" y="4197350"/>
            <a:ext cx="2333625" cy="1905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09372" y="6481763"/>
            <a:ext cx="57789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89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389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389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389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389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4" grpId="0" animBg="1"/>
      <p:bldP spid="338955" grpId="0" animBg="1"/>
      <p:bldP spid="338955" grpId="1" animBg="1"/>
      <p:bldP spid="338960" grpId="0" animBg="1"/>
      <p:bldP spid="338962" grpId="0" animBg="1"/>
      <p:bldP spid="338963" grpId="0" animBg="1"/>
      <p:bldP spid="338963" grpId="1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3 </a:t>
            </a:r>
            <a:r>
              <a:rPr lang="en-US" dirty="0" err="1" smtClean="0"/>
              <a:t>Detalles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- SO 2/2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5E46EA-37E2-4AEC-BBC8-26FA47BA246E}" type="slidenum">
              <a:rPr lang="fr-FR"/>
              <a:pPr/>
              <a:t>21</a:t>
            </a:fld>
            <a:endParaRPr lang="fr-FR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488" y="1414463"/>
            <a:ext cx="5878512" cy="492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2841625" y="2717800"/>
            <a:ext cx="2552700" cy="4000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1014" name="Text Box 22"/>
          <p:cNvSpPr txBox="1">
            <a:spLocks noChangeArrowheads="1"/>
          </p:cNvSpPr>
          <p:nvPr/>
        </p:nvSpPr>
        <p:spPr bwMode="auto">
          <a:xfrm>
            <a:off x="3441700" y="4194175"/>
            <a:ext cx="43304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Sistema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Operativo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Gemalto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actual</a:t>
            </a:r>
          </a:p>
          <a:p>
            <a:pPr>
              <a:buFontTx/>
              <a:buChar char="•"/>
              <a:defRPr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Java 2.1.1 R5</a:t>
            </a:r>
          </a:p>
          <a:p>
            <a:pPr>
              <a:buFontTx/>
              <a:buChar char="•"/>
              <a:defRPr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Java 2.2 R6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2572" y="6481763"/>
            <a:ext cx="55757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09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410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8" grpId="0" animBg="1"/>
      <p:bldP spid="34101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3 </a:t>
            </a:r>
            <a:r>
              <a:rPr lang="en-US" dirty="0" err="1" smtClean="0"/>
              <a:t>Detalles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-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1/2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A429CE-FFF6-4166-B706-002E4DDFEF1B}" type="slidenum">
              <a:rPr lang="fr-FR"/>
              <a:pPr/>
              <a:t>22</a:t>
            </a:fld>
            <a:endParaRPr lang="fr-FR"/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175" y="1155700"/>
            <a:ext cx="6088063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2000250" y="1781175"/>
            <a:ext cx="13239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777875" y="2473325"/>
            <a:ext cx="1162050" cy="2381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29425" y="2584450"/>
            <a:ext cx="2266950" cy="584200"/>
            <a:chOff x="4332" y="1628"/>
            <a:chExt cx="1428" cy="368"/>
          </a:xfrm>
        </p:grpSpPr>
        <p:sp>
          <p:nvSpPr>
            <p:cNvPr id="31761" name="AutoShape 8"/>
            <p:cNvSpPr>
              <a:spLocks/>
            </p:cNvSpPr>
            <p:nvPr/>
          </p:nvSpPr>
          <p:spPr bwMode="auto">
            <a:xfrm>
              <a:off x="4332" y="1679"/>
              <a:ext cx="56" cy="125"/>
            </a:xfrm>
            <a:prstGeom prst="rightBrace">
              <a:avLst>
                <a:gd name="adj1" fmla="val 18601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31762" name="Text Box 9"/>
            <p:cNvSpPr txBox="1">
              <a:spLocks noChangeArrowheads="1"/>
            </p:cNvSpPr>
            <p:nvPr/>
          </p:nvSpPr>
          <p:spPr bwMode="auto">
            <a:xfrm>
              <a:off x="4376" y="1628"/>
              <a:ext cx="13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 err="1" smtClean="0"/>
                <a:t>Lista</a:t>
              </a:r>
              <a:r>
                <a:rPr lang="en-US" sz="1600" b="1" dirty="0" smtClean="0"/>
                <a:t> de </a:t>
              </a:r>
              <a:r>
                <a:rPr lang="en-US" sz="1600" b="1" dirty="0" err="1" smtClean="0"/>
                <a:t>tarjetas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existentes</a:t>
              </a:r>
              <a:endParaRPr lang="en-US" sz="1600" b="1" dirty="0"/>
            </a:p>
          </p:txBody>
        </p:sp>
      </p:grpSp>
      <p:sp>
        <p:nvSpPr>
          <p:cNvPr id="342028" name="Rectangle 12"/>
          <p:cNvSpPr>
            <a:spLocks noChangeArrowheads="1"/>
          </p:cNvSpPr>
          <p:nvPr/>
        </p:nvSpPr>
        <p:spPr bwMode="auto">
          <a:xfrm>
            <a:off x="784225" y="2841625"/>
            <a:ext cx="1162050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203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138363"/>
            <a:ext cx="4857750" cy="237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2026" name="Rectangle 10"/>
          <p:cNvSpPr>
            <a:spLocks noChangeArrowheads="1"/>
          </p:cNvSpPr>
          <p:nvPr/>
        </p:nvSpPr>
        <p:spPr bwMode="auto">
          <a:xfrm>
            <a:off x="4905375" y="4219575"/>
            <a:ext cx="590550" cy="152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2029" name="Rectangle 13"/>
          <p:cNvSpPr>
            <a:spLocks noChangeArrowheads="1"/>
          </p:cNvSpPr>
          <p:nvPr/>
        </p:nvSpPr>
        <p:spPr bwMode="auto">
          <a:xfrm>
            <a:off x="4376738" y="4197350"/>
            <a:ext cx="2333625" cy="1905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2572" y="6481763"/>
            <a:ext cx="55757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20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420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420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42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1" grpId="0" animBg="1"/>
      <p:bldP spid="342022" grpId="0" animBg="1"/>
      <p:bldP spid="342022" grpId="1" animBg="1"/>
      <p:bldP spid="342028" grpId="0" animBg="1"/>
      <p:bldP spid="342026" grpId="0" animBg="1"/>
      <p:bldP spid="342029" grpId="0" animBg="1"/>
      <p:bldP spid="342029" grpId="1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5537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3 </a:t>
            </a:r>
            <a:r>
              <a:rPr lang="en-US" dirty="0" err="1" smtClean="0"/>
              <a:t>Detalles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-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2/2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F6BFEF-AC38-4A72-98BE-E29471CA0ED2}" type="slidenum">
              <a:rPr lang="fr-FR"/>
              <a:pPr/>
              <a:t>23</a:t>
            </a:fld>
            <a:endParaRPr lang="fr-FR"/>
          </a:p>
        </p:txBody>
      </p:sp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3" y="1306513"/>
            <a:ext cx="5821362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1670050" y="2774950"/>
            <a:ext cx="24288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152900" y="2666999"/>
            <a:ext cx="5087943" cy="923926"/>
            <a:chOff x="2616" y="1680"/>
            <a:chExt cx="3205" cy="582"/>
          </a:xfrm>
        </p:grpSpPr>
        <p:sp>
          <p:nvSpPr>
            <p:cNvPr id="32789" name="Text Box 15"/>
            <p:cNvSpPr txBox="1">
              <a:spLocks noChangeArrowheads="1"/>
            </p:cNvSpPr>
            <p:nvPr/>
          </p:nvSpPr>
          <p:spPr bwMode="auto">
            <a:xfrm>
              <a:off x="3968" y="1680"/>
              <a:ext cx="185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1800" dirty="0" smtClean="0"/>
            </a:p>
            <a:p>
              <a:r>
                <a:rPr lang="en-US" sz="1800" dirty="0" err="1" smtClean="0"/>
                <a:t>Nombre</a:t>
              </a:r>
              <a:r>
                <a:rPr lang="en-US" sz="1800" dirty="0" smtClean="0"/>
                <a:t> de </a:t>
              </a:r>
              <a:r>
                <a:rPr lang="en-US" sz="1800" dirty="0" err="1" smtClean="0"/>
                <a:t>Distribuidor</a:t>
              </a:r>
              <a:r>
                <a:rPr lang="en-US" sz="1800" dirty="0" smtClean="0"/>
                <a:t> de </a:t>
              </a:r>
            </a:p>
            <a:p>
              <a:r>
                <a:rPr lang="en-US" sz="1800" dirty="0" err="1" smtClean="0"/>
                <a:t>tarjeta</a:t>
              </a:r>
              <a:r>
                <a:rPr lang="en-US" sz="1800" dirty="0" smtClean="0"/>
                <a:t>*</a:t>
              </a:r>
              <a:endParaRPr lang="en-US" sz="1800" b="1" dirty="0">
                <a:solidFill>
                  <a:schemeClr val="bg2"/>
                </a:solidFill>
              </a:endParaRPr>
            </a:p>
          </p:txBody>
        </p:sp>
        <p:sp>
          <p:nvSpPr>
            <p:cNvPr id="32790" name="Line 26"/>
            <p:cNvSpPr>
              <a:spLocks noChangeShapeType="1"/>
            </p:cNvSpPr>
            <p:nvPr/>
          </p:nvSpPr>
          <p:spPr bwMode="auto">
            <a:xfrm>
              <a:off x="2616" y="1800"/>
              <a:ext cx="139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47165" name="Rectangle 29"/>
          <p:cNvSpPr>
            <a:spLocks noChangeArrowheads="1"/>
          </p:cNvSpPr>
          <p:nvPr/>
        </p:nvSpPr>
        <p:spPr bwMode="auto">
          <a:xfrm>
            <a:off x="1666875" y="2952750"/>
            <a:ext cx="24288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905000" y="3200400"/>
            <a:ext cx="5900748" cy="1890713"/>
            <a:chOff x="1200" y="2016"/>
            <a:chExt cx="3717" cy="1191"/>
          </a:xfrm>
        </p:grpSpPr>
        <p:sp>
          <p:nvSpPr>
            <p:cNvPr id="32787" name="Text Box 27"/>
            <p:cNvSpPr txBox="1">
              <a:spLocks noChangeArrowheads="1"/>
            </p:cNvSpPr>
            <p:nvPr/>
          </p:nvSpPr>
          <p:spPr bwMode="auto">
            <a:xfrm>
              <a:off x="1200" y="2800"/>
              <a:ext cx="371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Información</a:t>
              </a:r>
              <a:r>
                <a:rPr lang="en-US" sz="1800" dirty="0" smtClean="0"/>
                <a:t> de </a:t>
              </a:r>
              <a:r>
                <a:rPr lang="en-US" sz="1800" dirty="0" err="1" smtClean="0"/>
                <a:t>Tipo</a:t>
              </a:r>
              <a:r>
                <a:rPr lang="en-US" sz="1800" dirty="0" smtClean="0"/>
                <a:t> de </a:t>
              </a:r>
              <a:r>
                <a:rPr lang="en-US" sz="1800" dirty="0" err="1" smtClean="0"/>
                <a:t>Tarjeta</a:t>
              </a:r>
              <a:r>
                <a:rPr lang="en-US" sz="1800" dirty="0" smtClean="0"/>
                <a:t>: La </a:t>
              </a:r>
              <a:r>
                <a:rPr lang="en-US" sz="1800" dirty="0" err="1" smtClean="0"/>
                <a:t>tarjeta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es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una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tarjeta</a:t>
              </a:r>
              <a:r>
                <a:rPr lang="en-US" sz="1800" dirty="0" smtClean="0"/>
                <a:t> </a:t>
              </a:r>
            </a:p>
            <a:p>
              <a:r>
                <a:rPr lang="en-US" sz="1800" dirty="0" smtClean="0"/>
                <a:t>de </a:t>
              </a:r>
              <a:r>
                <a:rPr lang="en-US" sz="1800" dirty="0" err="1" smtClean="0"/>
                <a:t>contacto</a:t>
              </a:r>
              <a:r>
                <a:rPr lang="en-US" sz="1800" dirty="0" smtClean="0"/>
                <a:t> y sin </a:t>
              </a:r>
              <a:r>
                <a:rPr lang="en-US" sz="1800" dirty="0" err="1" smtClean="0"/>
                <a:t>contacto</a:t>
              </a:r>
              <a:r>
                <a:rPr lang="en-US" sz="1800" dirty="0" smtClean="0">
                  <a:solidFill>
                    <a:srgbClr val="000000"/>
                  </a:solidFill>
                </a:rPr>
                <a:t>.</a:t>
              </a:r>
              <a:r>
                <a:rPr lang="en-US" sz="1800" b="1" dirty="0" smtClean="0">
                  <a:solidFill>
                    <a:schemeClr val="bg2"/>
                  </a:solidFill>
                </a:rPr>
                <a:t> </a:t>
              </a:r>
              <a:endParaRPr lang="en-US" sz="1800" b="1" dirty="0">
                <a:solidFill>
                  <a:schemeClr val="bg2"/>
                </a:solidFill>
              </a:endParaRPr>
            </a:p>
          </p:txBody>
        </p:sp>
        <p:sp>
          <p:nvSpPr>
            <p:cNvPr id="32788" name="Line 30"/>
            <p:cNvSpPr>
              <a:spLocks noChangeShapeType="1"/>
            </p:cNvSpPr>
            <p:nvPr/>
          </p:nvSpPr>
          <p:spPr bwMode="auto">
            <a:xfrm>
              <a:off x="1872" y="2016"/>
              <a:ext cx="0" cy="79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47171" name="Rectangle 35"/>
          <p:cNvSpPr>
            <a:spLocks noChangeArrowheads="1"/>
          </p:cNvSpPr>
          <p:nvPr/>
        </p:nvSpPr>
        <p:spPr bwMode="auto">
          <a:xfrm>
            <a:off x="1676400" y="2590800"/>
            <a:ext cx="24288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140200" y="2473325"/>
            <a:ext cx="4344990" cy="369888"/>
            <a:chOff x="2616" y="1680"/>
            <a:chExt cx="2737" cy="233"/>
          </a:xfrm>
        </p:grpSpPr>
        <p:sp>
          <p:nvSpPr>
            <p:cNvPr id="32785" name="Text Box 37"/>
            <p:cNvSpPr txBox="1">
              <a:spLocks noChangeArrowheads="1"/>
            </p:cNvSpPr>
            <p:nvPr/>
          </p:nvSpPr>
          <p:spPr bwMode="auto">
            <a:xfrm>
              <a:off x="3968" y="1680"/>
              <a:ext cx="13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Nombre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Comercial</a:t>
              </a:r>
              <a:r>
                <a:rPr lang="en-US" sz="1800" dirty="0" smtClean="0"/>
                <a:t>*</a:t>
              </a:r>
              <a:endParaRPr lang="en-US" sz="1800" b="1" dirty="0">
                <a:solidFill>
                  <a:schemeClr val="bg2"/>
                </a:solidFill>
              </a:endParaRPr>
            </a:p>
          </p:txBody>
        </p:sp>
        <p:sp>
          <p:nvSpPr>
            <p:cNvPr id="32786" name="Line 38"/>
            <p:cNvSpPr>
              <a:spLocks noChangeShapeType="1"/>
            </p:cNvSpPr>
            <p:nvPr/>
          </p:nvSpPr>
          <p:spPr bwMode="auto">
            <a:xfrm>
              <a:off x="2616" y="1800"/>
              <a:ext cx="139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47175" name="Text Box 39"/>
          <p:cNvSpPr txBox="1">
            <a:spLocks noChangeArrowheads="1"/>
          </p:cNvSpPr>
          <p:nvPr/>
        </p:nvSpPr>
        <p:spPr bwMode="auto">
          <a:xfrm>
            <a:off x="1547512" y="5478463"/>
            <a:ext cx="77460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i="1" dirty="0"/>
              <a:t>(*) </a:t>
            </a:r>
            <a:r>
              <a:rPr lang="en-US" sz="2000" i="1" dirty="0" smtClean="0"/>
              <a:t>Se </a:t>
            </a:r>
            <a:r>
              <a:rPr lang="en-US" sz="2000" i="1" dirty="0" err="1" smtClean="0"/>
              <a:t>recomienda</a:t>
            </a:r>
            <a:r>
              <a:rPr lang="en-US" sz="2000" i="1" dirty="0" smtClean="0"/>
              <a:t> </a:t>
            </a:r>
            <a:r>
              <a:rPr lang="en-US" sz="2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usar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el </a:t>
            </a:r>
            <a:r>
              <a:rPr lang="en-US" sz="2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mismo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i="1" dirty="0" err="1" smtClean="0"/>
              <a:t>que</a:t>
            </a:r>
            <a:r>
              <a:rPr lang="en-US" sz="2000" i="1" dirty="0" smtClean="0"/>
              <a:t> el </a:t>
            </a:r>
            <a:r>
              <a:rPr lang="en-US" sz="2000" i="1" dirty="0" err="1" smtClean="0"/>
              <a:t>utilizado</a:t>
            </a:r>
            <a:r>
              <a:rPr lang="en-US" sz="2000" i="1" dirty="0" smtClean="0"/>
              <a:t> en la</a:t>
            </a:r>
          </a:p>
          <a:p>
            <a:pPr algn="ctr">
              <a:defRPr/>
            </a:pPr>
            <a:r>
              <a:rPr lang="en-US" sz="2000" i="1" dirty="0" smtClean="0"/>
              <a:t>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 de </a:t>
            </a:r>
            <a:r>
              <a:rPr lang="en-US" sz="2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datos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del </a:t>
            </a:r>
            <a:r>
              <a:rPr lang="en-US" sz="2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</a:t>
            </a:r>
            <a:endParaRPr lang="en-US" sz="20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67430" y="6481763"/>
            <a:ext cx="5720896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47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47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471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 animBg="1"/>
      <p:bldP spid="347141" grpId="1" animBg="1"/>
      <p:bldP spid="347165" grpId="0" animBg="1"/>
      <p:bldP spid="347171" grpId="0" animBg="1"/>
      <p:bldP spid="347171" grpId="1" animBg="1"/>
      <p:bldP spid="347175" grpId="0"/>
      <p:bldP spid="347175" grpId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571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3 </a:t>
            </a:r>
            <a:r>
              <a:rPr lang="en-US" dirty="0" err="1" smtClean="0"/>
              <a:t>Detalles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- </a:t>
            </a:r>
            <a:r>
              <a:rPr lang="en-US" dirty="0" err="1" smtClean="0"/>
              <a:t>Máquina</a:t>
            </a:r>
            <a:r>
              <a:rPr lang="en-US" dirty="0" smtClean="0"/>
              <a:t> Virtual Java 1/2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8974F9-4216-4097-9BD4-789510E74DAD}" type="slidenum">
              <a:rPr lang="fr-FR"/>
              <a:pPr/>
              <a:t>24</a:t>
            </a:fld>
            <a:endParaRPr lang="fr-FR"/>
          </a:p>
        </p:txBody>
      </p:sp>
      <p:pic>
        <p:nvPicPr>
          <p:cNvPr id="34821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142" y="1276885"/>
            <a:ext cx="6088063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6363" name="Rectangle 11"/>
          <p:cNvSpPr>
            <a:spLocks noChangeArrowheads="1"/>
          </p:cNvSpPr>
          <p:nvPr/>
        </p:nvSpPr>
        <p:spPr bwMode="auto">
          <a:xfrm>
            <a:off x="2000250" y="1858293"/>
            <a:ext cx="13239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6364" name="Rectangle 12"/>
          <p:cNvSpPr>
            <a:spLocks noChangeArrowheads="1"/>
          </p:cNvSpPr>
          <p:nvPr/>
        </p:nvSpPr>
        <p:spPr bwMode="auto">
          <a:xfrm>
            <a:off x="777875" y="2550443"/>
            <a:ext cx="1162050" cy="2381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29425" y="2584450"/>
            <a:ext cx="2266950" cy="584200"/>
            <a:chOff x="4332" y="1628"/>
            <a:chExt cx="1428" cy="368"/>
          </a:xfrm>
        </p:grpSpPr>
        <p:sp>
          <p:nvSpPr>
            <p:cNvPr id="34834" name="AutoShape 14"/>
            <p:cNvSpPr>
              <a:spLocks/>
            </p:cNvSpPr>
            <p:nvPr/>
          </p:nvSpPr>
          <p:spPr bwMode="auto">
            <a:xfrm>
              <a:off x="4332" y="1679"/>
              <a:ext cx="56" cy="125"/>
            </a:xfrm>
            <a:prstGeom prst="rightBrace">
              <a:avLst>
                <a:gd name="adj1" fmla="val 18601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34835" name="Text Box 15"/>
            <p:cNvSpPr txBox="1">
              <a:spLocks noChangeArrowheads="1"/>
            </p:cNvSpPr>
            <p:nvPr/>
          </p:nvSpPr>
          <p:spPr bwMode="auto">
            <a:xfrm>
              <a:off x="4376" y="1628"/>
              <a:ext cx="13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 err="1" smtClean="0"/>
                <a:t>Lista</a:t>
              </a:r>
              <a:r>
                <a:rPr lang="en-US" sz="1600" b="1" dirty="0" smtClean="0"/>
                <a:t> de JVM </a:t>
              </a:r>
              <a:r>
                <a:rPr lang="en-US" sz="1600" b="1" dirty="0" err="1" smtClean="0"/>
                <a:t>existente</a:t>
              </a:r>
              <a:endParaRPr lang="en-US" sz="1600" b="1" dirty="0"/>
            </a:p>
          </p:txBody>
        </p:sp>
      </p:grpSp>
      <p:sp>
        <p:nvSpPr>
          <p:cNvPr id="356369" name="Rectangle 17"/>
          <p:cNvSpPr>
            <a:spLocks noChangeArrowheads="1"/>
          </p:cNvSpPr>
          <p:nvPr/>
        </p:nvSpPr>
        <p:spPr bwMode="auto">
          <a:xfrm>
            <a:off x="784225" y="2955925"/>
            <a:ext cx="1162050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56373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50" y="2162175"/>
            <a:ext cx="4829175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6370" name="Rectangle 18"/>
          <p:cNvSpPr>
            <a:spLocks noChangeArrowheads="1"/>
          </p:cNvSpPr>
          <p:nvPr/>
        </p:nvSpPr>
        <p:spPr bwMode="auto">
          <a:xfrm>
            <a:off x="4905375" y="4219575"/>
            <a:ext cx="590550" cy="152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6371" name="Rectangle 19"/>
          <p:cNvSpPr>
            <a:spLocks noChangeArrowheads="1"/>
          </p:cNvSpPr>
          <p:nvPr/>
        </p:nvSpPr>
        <p:spPr bwMode="auto">
          <a:xfrm>
            <a:off x="4376738" y="4197350"/>
            <a:ext cx="2333625" cy="1905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6382" name="Text Box 30"/>
          <p:cNvSpPr txBox="1">
            <a:spLocks noChangeArrowheads="1"/>
          </p:cNvSpPr>
          <p:nvPr/>
        </p:nvSpPr>
        <p:spPr bwMode="auto">
          <a:xfrm>
            <a:off x="3389313" y="4867275"/>
            <a:ext cx="36138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Máquina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Virtual Java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Gemalto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actual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Tx/>
              <a:buChar char="•"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R5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JVM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Java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2.1.1 </a:t>
            </a:r>
          </a:p>
          <a:p>
            <a:pPr>
              <a:buFontTx/>
              <a:buChar char="•"/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R6 JVM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 </a:t>
            </a:r>
            <a:r>
              <a:rPr lang="en-US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Java 2.2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886" y="6481763"/>
            <a:ext cx="5764439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63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63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563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563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563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3" grpId="0" animBg="1"/>
      <p:bldP spid="356364" grpId="0" animBg="1"/>
      <p:bldP spid="356364" grpId="1" animBg="1"/>
      <p:bldP spid="356369" grpId="0" animBg="1"/>
      <p:bldP spid="356370" grpId="0" animBg="1"/>
      <p:bldP spid="356371" grpId="0" animBg="1"/>
      <p:bldP spid="356371" grpId="1" animBg="1"/>
      <p:bldP spid="356382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3 </a:t>
            </a:r>
            <a:r>
              <a:rPr lang="en-US" dirty="0" err="1" smtClean="0"/>
              <a:t>Detalles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- </a:t>
            </a:r>
            <a:r>
              <a:rPr lang="en-US" dirty="0" err="1" smtClean="0"/>
              <a:t>Máquina</a:t>
            </a:r>
            <a:r>
              <a:rPr lang="en-US" dirty="0" smtClean="0"/>
              <a:t> Virtual Java 2/2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E3B4B5-5EB1-46E7-90B1-F129080B938D}" type="slidenum">
              <a:rPr lang="fr-FR"/>
              <a:pPr/>
              <a:t>25</a:t>
            </a:fld>
            <a:endParaRPr lang="fr-FR"/>
          </a:p>
        </p:txBody>
      </p:sp>
      <p:pic>
        <p:nvPicPr>
          <p:cNvPr id="3584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605" y="1318066"/>
            <a:ext cx="6054725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016375" y="2447925"/>
            <a:ext cx="4384675" cy="369888"/>
            <a:chOff x="2530" y="1662"/>
            <a:chExt cx="2762" cy="233"/>
          </a:xfrm>
        </p:grpSpPr>
        <p:sp>
          <p:nvSpPr>
            <p:cNvPr id="35857" name="Text Box 9"/>
            <p:cNvSpPr txBox="1">
              <a:spLocks noChangeArrowheads="1"/>
            </p:cNvSpPr>
            <p:nvPr/>
          </p:nvSpPr>
          <p:spPr bwMode="auto">
            <a:xfrm>
              <a:off x="3972" y="1662"/>
              <a:ext cx="1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Nombre</a:t>
              </a:r>
              <a:r>
                <a:rPr lang="en-US" sz="1800" dirty="0" smtClean="0"/>
                <a:t> de la </a:t>
              </a:r>
              <a:r>
                <a:rPr lang="en-US" sz="1800" dirty="0"/>
                <a:t>JVM</a:t>
              </a:r>
            </a:p>
          </p:txBody>
        </p:sp>
        <p:sp>
          <p:nvSpPr>
            <p:cNvPr id="35858" name="Line 10"/>
            <p:cNvSpPr>
              <a:spLocks noChangeShapeType="1"/>
            </p:cNvSpPr>
            <p:nvPr/>
          </p:nvSpPr>
          <p:spPr bwMode="auto">
            <a:xfrm flipH="1">
              <a:off x="2530" y="1782"/>
              <a:ext cx="147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41776" y="2822575"/>
            <a:ext cx="3711575" cy="369888"/>
            <a:chOff x="2564" y="1898"/>
            <a:chExt cx="2338" cy="233"/>
          </a:xfrm>
        </p:grpSpPr>
        <p:sp>
          <p:nvSpPr>
            <p:cNvPr id="35855" name="Text Box 11"/>
            <p:cNvSpPr txBox="1">
              <a:spLocks noChangeArrowheads="1"/>
            </p:cNvSpPr>
            <p:nvPr/>
          </p:nvSpPr>
          <p:spPr bwMode="auto">
            <a:xfrm>
              <a:off x="3970" y="1898"/>
              <a:ext cx="93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Versión</a:t>
              </a:r>
              <a:r>
                <a:rPr lang="en-US" sz="1800" dirty="0" smtClean="0"/>
                <a:t> JVM</a:t>
              </a:r>
              <a:endParaRPr lang="en-US" sz="1800" dirty="0"/>
            </a:p>
          </p:txBody>
        </p:sp>
        <p:sp>
          <p:nvSpPr>
            <p:cNvPr id="35856" name="Line 12"/>
            <p:cNvSpPr>
              <a:spLocks noChangeShapeType="1"/>
            </p:cNvSpPr>
            <p:nvPr/>
          </p:nvSpPr>
          <p:spPr bwMode="auto">
            <a:xfrm flipH="1" flipV="1">
              <a:off x="2564" y="1910"/>
              <a:ext cx="1434" cy="10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479802" y="3141663"/>
            <a:ext cx="2428876" cy="1200150"/>
            <a:chOff x="2192" y="2159"/>
            <a:chExt cx="1530" cy="756"/>
          </a:xfrm>
        </p:grpSpPr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2192" y="2682"/>
              <a:ext cx="15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Fabricante</a:t>
              </a:r>
              <a:r>
                <a:rPr lang="en-US" sz="1800" dirty="0" smtClean="0"/>
                <a:t> de la JVM</a:t>
              </a:r>
              <a:endParaRPr lang="en-US" sz="1800" dirty="0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flipH="1" flipV="1">
              <a:off x="2220" y="2159"/>
              <a:ext cx="474" cy="51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9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4" y="6481763"/>
            <a:ext cx="5633811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3 </a:t>
            </a:r>
            <a:r>
              <a:rPr lang="en-US" dirty="0" err="1" smtClean="0"/>
              <a:t>Detalles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- </a:t>
            </a:r>
            <a:r>
              <a:rPr lang="en-US" dirty="0" err="1" smtClean="0"/>
              <a:t>definición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1/3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ADDFB2-EF77-422D-98B8-B037D6E36A34}" type="slidenum">
              <a:rPr lang="fr-FR"/>
              <a:pPr/>
              <a:t>26</a:t>
            </a:fld>
            <a:endParaRPr lang="fr-FR"/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141" y="1232818"/>
            <a:ext cx="6088063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2000250" y="1858293"/>
            <a:ext cx="13239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777875" y="2506376"/>
            <a:ext cx="1162050" cy="2381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29425" y="2584450"/>
            <a:ext cx="2266950" cy="584200"/>
            <a:chOff x="4332" y="1628"/>
            <a:chExt cx="1428" cy="368"/>
          </a:xfrm>
        </p:grpSpPr>
        <p:sp>
          <p:nvSpPr>
            <p:cNvPr id="37905" name="AutoShape 10"/>
            <p:cNvSpPr>
              <a:spLocks/>
            </p:cNvSpPr>
            <p:nvPr/>
          </p:nvSpPr>
          <p:spPr bwMode="auto">
            <a:xfrm>
              <a:off x="4332" y="1679"/>
              <a:ext cx="56" cy="125"/>
            </a:xfrm>
            <a:prstGeom prst="rightBrace">
              <a:avLst>
                <a:gd name="adj1" fmla="val 18601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37906" name="Text Box 11"/>
            <p:cNvSpPr txBox="1">
              <a:spLocks noChangeArrowheads="1"/>
            </p:cNvSpPr>
            <p:nvPr/>
          </p:nvSpPr>
          <p:spPr bwMode="auto">
            <a:xfrm>
              <a:off x="4376" y="1628"/>
              <a:ext cx="13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 err="1" smtClean="0"/>
                <a:t>Lista</a:t>
              </a:r>
              <a:r>
                <a:rPr lang="en-US" sz="1600" b="1" dirty="0" smtClean="0"/>
                <a:t> de def. de </a:t>
              </a:r>
              <a:r>
                <a:rPr lang="en-US" sz="1600" b="1" dirty="0" err="1" smtClean="0"/>
                <a:t>tarjeta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existente</a:t>
              </a:r>
              <a:endParaRPr lang="en-US" sz="1600" b="1" dirty="0"/>
            </a:p>
          </p:txBody>
        </p:sp>
      </p:grp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784225" y="3070225"/>
            <a:ext cx="1162050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1489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4063" y="2171700"/>
            <a:ext cx="478155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1487" name="Rectangle 15"/>
          <p:cNvSpPr>
            <a:spLocks noChangeArrowheads="1"/>
          </p:cNvSpPr>
          <p:nvPr/>
        </p:nvSpPr>
        <p:spPr bwMode="auto">
          <a:xfrm>
            <a:off x="5686425" y="4219575"/>
            <a:ext cx="571500" cy="1428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4491038" y="4197350"/>
            <a:ext cx="2219325" cy="1619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09372" y="6481763"/>
            <a:ext cx="57789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14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614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614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9" grpId="0" animBg="1"/>
      <p:bldP spid="361480" grpId="0" animBg="1"/>
      <p:bldP spid="361480" grpId="1" animBg="1"/>
      <p:bldP spid="361485" grpId="0" animBg="1"/>
      <p:bldP spid="361487" grpId="0" animBg="1"/>
      <p:bldP spid="361488" grpId="0" animBg="1"/>
      <p:bldP spid="361488" grpId="1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0453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3 </a:t>
            </a:r>
            <a:r>
              <a:rPr lang="en-US" dirty="0" err="1" smtClean="0"/>
              <a:t>Detalles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- </a:t>
            </a:r>
            <a:r>
              <a:rPr lang="en-US" dirty="0" err="1" smtClean="0"/>
              <a:t>definición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2/3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FBEB2C-DCAC-4817-951F-C03F1E75DEED}" type="slidenum">
              <a:rPr lang="fr-FR"/>
              <a:pPr/>
              <a:t>27</a:t>
            </a:fld>
            <a:endParaRPr lang="fr-FR"/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3" y="1130300"/>
            <a:ext cx="5887770" cy="517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884363" y="4521202"/>
            <a:ext cx="6022976" cy="1828801"/>
            <a:chOff x="1187" y="2848"/>
            <a:chExt cx="3794" cy="1152"/>
          </a:xfrm>
        </p:grpSpPr>
        <p:grpSp>
          <p:nvGrpSpPr>
            <p:cNvPr id="38927" name="Group 5"/>
            <p:cNvGrpSpPr>
              <a:grpSpLocks/>
            </p:cNvGrpSpPr>
            <p:nvPr/>
          </p:nvGrpSpPr>
          <p:grpSpPr bwMode="auto">
            <a:xfrm>
              <a:off x="1234" y="2848"/>
              <a:ext cx="3747" cy="544"/>
              <a:chOff x="1234" y="2452"/>
              <a:chExt cx="3747" cy="622"/>
            </a:xfrm>
          </p:grpSpPr>
          <p:grpSp>
            <p:nvGrpSpPr>
              <p:cNvPr id="38937" name="Group 6"/>
              <p:cNvGrpSpPr>
                <a:grpSpLocks/>
              </p:cNvGrpSpPr>
              <p:nvPr/>
            </p:nvGrpSpPr>
            <p:grpSpPr bwMode="auto">
              <a:xfrm>
                <a:off x="1234" y="2452"/>
                <a:ext cx="918" cy="622"/>
                <a:chOff x="1230" y="2916"/>
                <a:chExt cx="918" cy="622"/>
              </a:xfrm>
            </p:grpSpPr>
            <p:grpSp>
              <p:nvGrpSpPr>
                <p:cNvPr id="38939" name="Group 7"/>
                <p:cNvGrpSpPr>
                  <a:grpSpLocks/>
                </p:cNvGrpSpPr>
                <p:nvPr/>
              </p:nvGrpSpPr>
              <p:grpSpPr bwMode="auto">
                <a:xfrm>
                  <a:off x="1230" y="2916"/>
                  <a:ext cx="918" cy="622"/>
                  <a:chOff x="1308" y="2670"/>
                  <a:chExt cx="918" cy="622"/>
                </a:xfrm>
              </p:grpSpPr>
              <p:sp>
                <p:nvSpPr>
                  <p:cNvPr id="38941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314" y="2670"/>
                    <a:ext cx="912" cy="15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42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312" y="3142"/>
                    <a:ext cx="912" cy="15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94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308" y="2736"/>
                    <a:ext cx="0" cy="4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  <p:sp>
                <p:nvSpPr>
                  <p:cNvPr id="3894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224" y="2746"/>
                    <a:ext cx="0" cy="4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894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62" y="3033"/>
                  <a:ext cx="660" cy="3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dirty="0" err="1" smtClean="0"/>
                    <a:t>Almacén</a:t>
                  </a:r>
                  <a:r>
                    <a:rPr lang="en-US" sz="1200" b="1" dirty="0" smtClean="0"/>
                    <a:t> de</a:t>
                  </a:r>
                </a:p>
                <a:p>
                  <a:pPr algn="ctr"/>
                  <a:r>
                    <a:rPr lang="en-US" sz="1200" b="1" dirty="0" smtClean="0"/>
                    <a:t>Applet</a:t>
                  </a:r>
                  <a:endParaRPr lang="en-US" sz="1200" b="1" dirty="0"/>
                </a:p>
              </p:txBody>
            </p:sp>
          </p:grpSp>
          <p:sp>
            <p:nvSpPr>
              <p:cNvPr id="38938" name="Text Box 13"/>
              <p:cNvSpPr txBox="1">
                <a:spLocks noChangeArrowheads="1"/>
              </p:cNvSpPr>
              <p:nvPr/>
            </p:nvSpPr>
            <p:spPr bwMode="auto">
              <a:xfrm>
                <a:off x="2150" y="2611"/>
                <a:ext cx="2831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 smtClean="0"/>
                  <a:t>Nombre</a:t>
                </a:r>
                <a:r>
                  <a:rPr lang="en-US" sz="1400" b="1" dirty="0" smtClean="0"/>
                  <a:t> de </a:t>
                </a:r>
                <a:r>
                  <a:rPr lang="en-US" sz="1400" b="1" dirty="0" err="1" smtClean="0"/>
                  <a:t>definición</a:t>
                </a:r>
                <a:r>
                  <a:rPr lang="en-US" sz="1400" b="1" dirty="0" smtClean="0"/>
                  <a:t> de </a:t>
                </a:r>
                <a:r>
                  <a:rPr lang="en-US" sz="1400" b="1" dirty="0" err="1" smtClean="0"/>
                  <a:t>Tarjeta</a:t>
                </a:r>
                <a:r>
                  <a:rPr lang="en-US" sz="1400" b="1" dirty="0"/>
                  <a:t>	 </a:t>
                </a:r>
                <a:r>
                  <a:rPr lang="en-US" sz="1400" dirty="0"/>
                  <a:t>= </a:t>
                </a:r>
                <a:r>
                  <a:rPr lang="en-US" sz="1400" dirty="0">
                    <a:solidFill>
                      <a:srgbClr val="FF3399"/>
                    </a:solidFill>
                  </a:rPr>
                  <a:t>GXX_v3.2_128K</a:t>
                </a:r>
                <a:endParaRPr lang="en-US" sz="1400" b="1" dirty="0">
                  <a:solidFill>
                    <a:srgbClr val="FF3399"/>
                  </a:solidFill>
                </a:endParaRPr>
              </a:p>
            </p:txBody>
          </p:sp>
        </p:grpSp>
        <p:grpSp>
          <p:nvGrpSpPr>
            <p:cNvPr id="38928" name="Group 16"/>
            <p:cNvGrpSpPr>
              <a:grpSpLocks/>
            </p:cNvGrpSpPr>
            <p:nvPr/>
          </p:nvGrpSpPr>
          <p:grpSpPr bwMode="auto">
            <a:xfrm>
              <a:off x="1187" y="3424"/>
              <a:ext cx="1016" cy="576"/>
              <a:chOff x="1181" y="2916"/>
              <a:chExt cx="1016" cy="622"/>
            </a:xfrm>
          </p:grpSpPr>
          <p:grpSp>
            <p:nvGrpSpPr>
              <p:cNvPr id="38931" name="Group 17"/>
              <p:cNvGrpSpPr>
                <a:grpSpLocks/>
              </p:cNvGrpSpPr>
              <p:nvPr/>
            </p:nvGrpSpPr>
            <p:grpSpPr bwMode="auto">
              <a:xfrm>
                <a:off x="1230" y="2916"/>
                <a:ext cx="918" cy="622"/>
                <a:chOff x="1308" y="2670"/>
                <a:chExt cx="918" cy="622"/>
              </a:xfrm>
            </p:grpSpPr>
            <p:sp>
              <p:nvSpPr>
                <p:cNvPr id="38933" name="Oval 18"/>
                <p:cNvSpPr>
                  <a:spLocks noChangeArrowheads="1"/>
                </p:cNvSpPr>
                <p:nvPr/>
              </p:nvSpPr>
              <p:spPr bwMode="auto">
                <a:xfrm>
                  <a:off x="1314" y="2670"/>
                  <a:ext cx="912" cy="15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Oval 19"/>
                <p:cNvSpPr>
                  <a:spLocks noChangeArrowheads="1"/>
                </p:cNvSpPr>
                <p:nvPr/>
              </p:nvSpPr>
              <p:spPr bwMode="auto">
                <a:xfrm>
                  <a:off x="1312" y="3142"/>
                  <a:ext cx="912" cy="15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Line 20"/>
                <p:cNvSpPr>
                  <a:spLocks noChangeShapeType="1"/>
                </p:cNvSpPr>
                <p:nvPr/>
              </p:nvSpPr>
              <p:spPr bwMode="auto">
                <a:xfrm>
                  <a:off x="1308" y="2736"/>
                  <a:ext cx="0" cy="4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936" name="Line 21"/>
                <p:cNvSpPr>
                  <a:spLocks noChangeShapeType="1"/>
                </p:cNvSpPr>
                <p:nvPr/>
              </p:nvSpPr>
              <p:spPr bwMode="auto">
                <a:xfrm>
                  <a:off x="2224" y="2746"/>
                  <a:ext cx="0" cy="4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sp>
            <p:nvSpPr>
              <p:cNvPr id="38932" name="Text Box 22"/>
              <p:cNvSpPr txBox="1">
                <a:spLocks noChangeArrowheads="1"/>
              </p:cNvSpPr>
              <p:nvPr/>
            </p:nvSpPr>
            <p:spPr bwMode="auto">
              <a:xfrm>
                <a:off x="1181" y="3033"/>
                <a:ext cx="1016" cy="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smtClean="0"/>
                  <a:t>Base de </a:t>
                </a:r>
                <a:r>
                  <a:rPr lang="en-US" sz="1200" b="1" dirty="0" err="1" smtClean="0"/>
                  <a:t>datos</a:t>
                </a:r>
                <a:endParaRPr lang="en-US" sz="1200" b="1" dirty="0" smtClean="0"/>
              </a:p>
              <a:p>
                <a:pPr algn="ctr"/>
                <a:r>
                  <a:rPr lang="en-US" sz="1200" b="1" dirty="0" smtClean="0"/>
                  <a:t>de </a:t>
                </a:r>
                <a:r>
                  <a:rPr lang="en-US" sz="1200" b="1" dirty="0" err="1" smtClean="0"/>
                  <a:t>admnistrador</a:t>
                </a:r>
                <a:r>
                  <a:rPr lang="en-US" sz="1200" b="1" dirty="0" smtClean="0"/>
                  <a:t> de</a:t>
                </a:r>
              </a:p>
              <a:p>
                <a:pPr algn="ctr"/>
                <a:r>
                  <a:rPr lang="en-US" sz="1200" b="1" dirty="0" err="1" smtClean="0"/>
                  <a:t>Tarjeta</a:t>
                </a:r>
                <a:endParaRPr lang="en-US" sz="1200" b="1" dirty="0"/>
              </a:p>
            </p:txBody>
          </p:sp>
        </p:grpSp>
        <p:sp>
          <p:nvSpPr>
            <p:cNvPr id="38929" name="Text Box 23"/>
            <p:cNvSpPr txBox="1">
              <a:spLocks noChangeArrowheads="1"/>
            </p:cNvSpPr>
            <p:nvPr/>
          </p:nvSpPr>
          <p:spPr bwMode="auto">
            <a:xfrm>
              <a:off x="2148" y="3629"/>
              <a:ext cx="283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 smtClean="0"/>
                <a:t>Nombre</a:t>
              </a:r>
              <a:r>
                <a:rPr lang="en-US" sz="1400" b="1" dirty="0" smtClean="0"/>
                <a:t> de </a:t>
              </a:r>
              <a:r>
                <a:rPr lang="en-US" sz="1400" b="1" dirty="0" err="1" smtClean="0"/>
                <a:t>definición</a:t>
              </a:r>
              <a:r>
                <a:rPr lang="en-US" sz="1400" b="1" dirty="0" smtClean="0"/>
                <a:t> de </a:t>
              </a:r>
              <a:r>
                <a:rPr lang="en-US" sz="1400" b="1" dirty="0" err="1" smtClean="0"/>
                <a:t>tarjeta</a:t>
              </a:r>
              <a:r>
                <a:rPr lang="en-US" sz="1400" b="1" dirty="0"/>
                <a:t>	 </a:t>
              </a:r>
              <a:r>
                <a:rPr lang="en-US" sz="1400" dirty="0"/>
                <a:t>= </a:t>
              </a:r>
              <a:r>
                <a:rPr lang="en-US" sz="1400" dirty="0">
                  <a:solidFill>
                    <a:srgbClr val="FF3399"/>
                  </a:solidFill>
                </a:rPr>
                <a:t>GXX_v3.2_128K</a:t>
              </a:r>
              <a:endParaRPr lang="en-US" sz="1400" b="1" dirty="0">
                <a:solidFill>
                  <a:srgbClr val="FF3399"/>
                </a:solidFill>
              </a:endParaRPr>
            </a:p>
          </p:txBody>
        </p:sp>
        <p:sp>
          <p:nvSpPr>
            <p:cNvPr id="38930" name="Line 24"/>
            <p:cNvSpPr>
              <a:spLocks noChangeShapeType="1"/>
            </p:cNvSpPr>
            <p:nvPr/>
          </p:nvSpPr>
          <p:spPr bwMode="auto">
            <a:xfrm>
              <a:off x="3768" y="3198"/>
              <a:ext cx="0" cy="42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293167" y="2297113"/>
            <a:ext cx="3851281" cy="2586039"/>
            <a:chOff x="3251" y="1447"/>
            <a:chExt cx="2426" cy="1629"/>
          </a:xfrm>
        </p:grpSpPr>
        <p:sp>
          <p:nvSpPr>
            <p:cNvPr id="36877" name="Text Box 14"/>
            <p:cNvSpPr txBox="1">
              <a:spLocks noChangeArrowheads="1"/>
            </p:cNvSpPr>
            <p:nvPr/>
          </p:nvSpPr>
          <p:spPr bwMode="auto">
            <a:xfrm>
              <a:off x="3623" y="1447"/>
              <a:ext cx="2054" cy="1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800" b="1" dirty="0" smtClean="0"/>
                <a:t>El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nombre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def. de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tarjeta</a:t>
              </a:r>
              <a:endPara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defRPr/>
              </a:pPr>
              <a:r>
                <a:rPr lang="en-US" sz="1800" b="1" dirty="0" err="1" smtClean="0"/>
                <a:t>usado</a:t>
              </a:r>
              <a:r>
                <a:rPr lang="en-US" sz="1800" b="1" dirty="0" smtClean="0"/>
                <a:t> en el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Aprovisionamiento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applet </a:t>
              </a:r>
            </a:p>
            <a:p>
              <a:pPr>
                <a:defRPr/>
              </a:pPr>
              <a:r>
                <a:rPr lang="en-US" sz="1800" b="1" dirty="0" smtClean="0"/>
                <a:t> </a:t>
              </a:r>
              <a:r>
                <a:rPr lang="en-US" sz="1800" b="1" dirty="0" err="1" smtClean="0">
                  <a:solidFill>
                    <a:srgbClr val="FF3399"/>
                  </a:solidFill>
                </a:rPr>
                <a:t>debe</a:t>
              </a:r>
              <a:r>
                <a:rPr lang="en-US" sz="1800" b="1" dirty="0" smtClean="0">
                  <a:solidFill>
                    <a:schemeClr val="bg2"/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coincidir</a:t>
              </a:r>
              <a:r>
                <a:rPr lang="en-US" sz="1800" b="1" dirty="0" smtClean="0"/>
                <a:t> con el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nombre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definición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tarjeta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800" b="1" dirty="0" err="1" smtClean="0"/>
                <a:t>usado</a:t>
              </a:r>
              <a:r>
                <a:rPr lang="en-US" sz="1800" b="1" dirty="0" smtClean="0"/>
                <a:t> en la 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base de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datos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del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administrador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tarjeta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926" name="Line 25"/>
            <p:cNvSpPr>
              <a:spLocks noChangeShapeType="1"/>
            </p:cNvSpPr>
            <p:nvPr/>
          </p:nvSpPr>
          <p:spPr bwMode="auto">
            <a:xfrm flipH="1" flipV="1">
              <a:off x="3251" y="1650"/>
              <a:ext cx="393" cy="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63547" name="Rectangle 27"/>
          <p:cNvSpPr>
            <a:spLocks noChangeArrowheads="1"/>
          </p:cNvSpPr>
          <p:nvPr/>
        </p:nvSpPr>
        <p:spPr bwMode="auto">
          <a:xfrm>
            <a:off x="1295400" y="2514600"/>
            <a:ext cx="3952875" cy="2000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000" y="6481763"/>
            <a:ext cx="5648325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35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7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5369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3 </a:t>
            </a:r>
            <a:r>
              <a:rPr lang="en-US" dirty="0" err="1" smtClean="0"/>
              <a:t>Detalles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- </a:t>
            </a:r>
            <a:r>
              <a:rPr lang="en-US" dirty="0" err="1" smtClean="0"/>
              <a:t>definición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3/3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363235-511D-4ABC-8F51-EB0B8C3C389F}" type="slidenum">
              <a:rPr lang="fr-FR"/>
              <a:pPr/>
              <a:t>28</a:t>
            </a:fld>
            <a:endParaRPr lang="fr-FR"/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763" y="1130300"/>
            <a:ext cx="6230938" cy="517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4570" name="Rectangle 26"/>
          <p:cNvSpPr>
            <a:spLocks noChangeArrowheads="1"/>
          </p:cNvSpPr>
          <p:nvPr/>
        </p:nvSpPr>
        <p:spPr bwMode="auto">
          <a:xfrm>
            <a:off x="1295400" y="2714625"/>
            <a:ext cx="3952875" cy="5429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295907" y="2798765"/>
            <a:ext cx="3429003" cy="646112"/>
            <a:chOff x="3336" y="1763"/>
            <a:chExt cx="2160" cy="407"/>
          </a:xfrm>
        </p:grpSpPr>
        <p:sp>
          <p:nvSpPr>
            <p:cNvPr id="39952" name="Text Box 28"/>
            <p:cNvSpPr txBox="1">
              <a:spLocks noChangeArrowheads="1"/>
            </p:cNvSpPr>
            <p:nvPr/>
          </p:nvSpPr>
          <p:spPr bwMode="auto">
            <a:xfrm>
              <a:off x="3950" y="1763"/>
              <a:ext cx="154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/>
                <a:t>De </a:t>
              </a:r>
              <a:r>
                <a:rPr lang="en-US" sz="1800" b="1" dirty="0" err="1" smtClean="0"/>
                <a:t>pasos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anteriores</a:t>
              </a:r>
              <a:endParaRPr lang="en-US" sz="1800" b="1" dirty="0" smtClean="0"/>
            </a:p>
            <a:p>
              <a:endParaRPr lang="en-US" sz="1800" b="1" dirty="0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 flipH="1">
              <a:off x="3336" y="1884"/>
              <a:ext cx="64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314956" y="3400423"/>
            <a:ext cx="3468692" cy="646113"/>
            <a:chOff x="3348" y="2142"/>
            <a:chExt cx="2185" cy="407"/>
          </a:xfrm>
        </p:grpSpPr>
        <p:sp>
          <p:nvSpPr>
            <p:cNvPr id="39950" name="Text Box 32"/>
            <p:cNvSpPr txBox="1">
              <a:spLocks noChangeArrowheads="1"/>
            </p:cNvSpPr>
            <p:nvPr/>
          </p:nvSpPr>
          <p:spPr bwMode="auto">
            <a:xfrm>
              <a:off x="3938" y="2142"/>
              <a:ext cx="159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/>
                <a:t>Campo de </a:t>
              </a:r>
              <a:r>
                <a:rPr lang="en-US" sz="1800" b="1" dirty="0" err="1" smtClean="0"/>
                <a:t>texto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libre</a:t>
              </a:r>
              <a:r>
                <a:rPr lang="en-US" sz="1800" b="1" dirty="0" smtClean="0"/>
                <a:t> </a:t>
              </a:r>
            </a:p>
            <a:p>
              <a:r>
                <a:rPr lang="en-US" sz="1800" b="1" dirty="0" smtClean="0"/>
                <a:t>de 200 </a:t>
              </a:r>
              <a:r>
                <a:rPr lang="en-US" sz="1800" b="1" dirty="0"/>
                <a:t>char.</a:t>
              </a:r>
            </a:p>
          </p:txBody>
        </p:sp>
        <p:sp>
          <p:nvSpPr>
            <p:cNvPr id="39951" name="Line 33"/>
            <p:cNvSpPr>
              <a:spLocks noChangeShapeType="1"/>
            </p:cNvSpPr>
            <p:nvPr/>
          </p:nvSpPr>
          <p:spPr bwMode="auto">
            <a:xfrm flipH="1">
              <a:off x="3348" y="2262"/>
              <a:ext cx="618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64578" name="Rectangle 34"/>
          <p:cNvSpPr>
            <a:spLocks noChangeArrowheads="1"/>
          </p:cNvSpPr>
          <p:nvPr/>
        </p:nvSpPr>
        <p:spPr bwMode="auto">
          <a:xfrm>
            <a:off x="1304925" y="3267075"/>
            <a:ext cx="3943350" cy="685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2230" y="6481763"/>
            <a:ext cx="5416096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45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645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70" grpId="0" animBg="1"/>
      <p:bldP spid="364570" grpId="1" animBg="1"/>
      <p:bldP spid="364578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1/20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6B67AF-0BAC-4D49-9748-67E720DF39CC}" type="slidenum">
              <a:rPr lang="fr-FR"/>
              <a:pPr/>
              <a:t>29</a:t>
            </a:fld>
            <a:endParaRPr lang="fr-FR"/>
          </a:p>
        </p:txBody>
      </p:sp>
      <p:pic>
        <p:nvPicPr>
          <p:cNvPr id="41989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63" y="1082675"/>
            <a:ext cx="6275387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763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6875" y="2109788"/>
            <a:ext cx="495300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7634" name="Rectangle 18"/>
          <p:cNvSpPr>
            <a:spLocks noChangeArrowheads="1"/>
          </p:cNvSpPr>
          <p:nvPr/>
        </p:nvSpPr>
        <p:spPr bwMode="auto">
          <a:xfrm>
            <a:off x="1647825" y="1704975"/>
            <a:ext cx="1352550" cy="2000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7635" name="Rectangle 19"/>
          <p:cNvSpPr>
            <a:spLocks noChangeArrowheads="1"/>
          </p:cNvSpPr>
          <p:nvPr/>
        </p:nvSpPr>
        <p:spPr bwMode="auto">
          <a:xfrm>
            <a:off x="387350" y="2111375"/>
            <a:ext cx="1209675" cy="2667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7636" name="Rectangle 20"/>
          <p:cNvSpPr>
            <a:spLocks noChangeArrowheads="1"/>
          </p:cNvSpPr>
          <p:nvPr/>
        </p:nvSpPr>
        <p:spPr bwMode="auto">
          <a:xfrm>
            <a:off x="5727700" y="3679825"/>
            <a:ext cx="361950" cy="2000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76966" y="2141538"/>
            <a:ext cx="3144844" cy="1487487"/>
            <a:chOff x="3828" y="1349"/>
            <a:chExt cx="1981" cy="937"/>
          </a:xfrm>
        </p:grpSpPr>
        <p:sp>
          <p:nvSpPr>
            <p:cNvPr id="39954" name="Text Box 21"/>
            <p:cNvSpPr txBox="1">
              <a:spLocks noChangeArrowheads="1"/>
            </p:cNvSpPr>
            <p:nvPr/>
          </p:nvSpPr>
          <p:spPr bwMode="auto">
            <a:xfrm>
              <a:off x="4134" y="1349"/>
              <a:ext cx="1675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 err="1" smtClean="0"/>
                <a:t>Dá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clic</a:t>
              </a:r>
              <a:r>
                <a:rPr lang="en-US" sz="1800" dirty="0" smtClean="0"/>
                <a:t> en “</a:t>
              </a:r>
              <a:r>
                <a:rPr lang="en-US" sz="1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Find</a:t>
              </a:r>
              <a:r>
                <a:rPr lang="en-US" sz="1800" dirty="0"/>
                <a:t>” </a:t>
              </a:r>
              <a:r>
                <a:rPr lang="en-US" sz="1800" dirty="0" err="1" smtClean="0"/>
                <a:t>para</a:t>
              </a:r>
              <a:r>
                <a:rPr lang="en-US" sz="1800" dirty="0" smtClean="0"/>
                <a:t> </a:t>
              </a:r>
            </a:p>
            <a:p>
              <a:pPr>
                <a:defRPr/>
              </a:pPr>
              <a:r>
                <a:rPr lang="en-US" sz="1800" dirty="0" err="1" smtClean="0"/>
                <a:t>ver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todos</a:t>
              </a:r>
              <a:r>
                <a:rPr lang="en-US" sz="1800" dirty="0" smtClean="0"/>
                <a:t> los </a:t>
              </a:r>
              <a:r>
                <a:rPr lang="en-US" sz="1800" dirty="0" err="1" smtClean="0"/>
                <a:t>paquetes</a:t>
              </a:r>
              <a:r>
                <a:rPr lang="en-US" sz="1800" dirty="0" smtClean="0"/>
                <a:t> </a:t>
              </a:r>
            </a:p>
            <a:p>
              <a:pPr>
                <a:defRPr/>
              </a:pPr>
              <a:r>
                <a:rPr lang="en-US" sz="1800" dirty="0" err="1" smtClean="0"/>
                <a:t>existentes</a:t>
              </a:r>
              <a:endParaRPr lang="en-US" sz="1800" dirty="0"/>
            </a:p>
            <a:p>
              <a:pPr>
                <a:defRPr/>
              </a:pPr>
              <a:r>
                <a:rPr lang="en-US" sz="1800" dirty="0"/>
                <a:t> </a:t>
              </a:r>
              <a:r>
                <a:rPr lang="en-US" sz="1800" dirty="0" smtClean="0"/>
                <a:t> </a:t>
              </a:r>
              <a:r>
                <a:rPr lang="en-US" sz="1800" i="1" dirty="0" smtClean="0"/>
                <a:t>(</a:t>
              </a:r>
              <a:r>
                <a:rPr lang="en-US" sz="1800" i="1" dirty="0" err="1" smtClean="0"/>
                <a:t>Puedes</a:t>
              </a:r>
              <a:r>
                <a:rPr lang="en-US" sz="1800" i="1" dirty="0" smtClean="0"/>
                <a:t> </a:t>
              </a:r>
              <a:r>
                <a:rPr lang="en-US" sz="1800" i="1" dirty="0" err="1" smtClean="0"/>
                <a:t>usar</a:t>
              </a:r>
              <a:r>
                <a:rPr lang="en-US" sz="1800" i="1" dirty="0" smtClean="0"/>
                <a:t> el</a:t>
              </a:r>
              <a:endParaRPr lang="en-US" sz="1800" i="1" dirty="0"/>
            </a:p>
            <a:p>
              <a:pPr>
                <a:defRPr/>
              </a:pPr>
              <a:r>
                <a:rPr lang="en-US" sz="1800" i="1" dirty="0" err="1" smtClean="0">
                  <a:solidFill>
                    <a:srgbClr val="FF3399"/>
                  </a:solidFill>
                </a:rPr>
                <a:t>Criterio</a:t>
              </a:r>
              <a:r>
                <a:rPr lang="en-US" sz="1800" i="1" dirty="0" smtClean="0">
                  <a:solidFill>
                    <a:srgbClr val="FF3399"/>
                  </a:solidFill>
                </a:rPr>
                <a:t> de </a:t>
              </a:r>
              <a:r>
                <a:rPr lang="en-US" sz="1800" i="1" dirty="0" err="1" smtClean="0">
                  <a:solidFill>
                    <a:srgbClr val="FF3399"/>
                  </a:solidFill>
                </a:rPr>
                <a:t>búsqueda</a:t>
              </a:r>
              <a:r>
                <a:rPr lang="en-US" sz="1800" i="1" dirty="0" smtClean="0"/>
                <a:t>)</a:t>
              </a:r>
              <a:endParaRPr lang="en-US" sz="1800" i="1" dirty="0"/>
            </a:p>
          </p:txBody>
        </p:sp>
        <p:sp>
          <p:nvSpPr>
            <p:cNvPr id="42003" name="AutoShape 22"/>
            <p:cNvSpPr>
              <a:spLocks/>
            </p:cNvSpPr>
            <p:nvPr/>
          </p:nvSpPr>
          <p:spPr bwMode="auto">
            <a:xfrm>
              <a:off x="3828" y="1560"/>
              <a:ext cx="78" cy="612"/>
            </a:xfrm>
            <a:prstGeom prst="rightBrace">
              <a:avLst>
                <a:gd name="adj1" fmla="val 65385"/>
                <a:gd name="adj2" fmla="val 50000"/>
              </a:avLst>
            </a:prstGeom>
            <a:noFill/>
            <a:ln w="38100">
              <a:solidFill>
                <a:srgbClr val="FF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3399"/>
                </a:solidFill>
              </a:endParaRPr>
            </a:p>
          </p:txBody>
        </p:sp>
        <p:sp>
          <p:nvSpPr>
            <p:cNvPr id="42004" name="Line 26"/>
            <p:cNvSpPr>
              <a:spLocks noChangeShapeType="1"/>
            </p:cNvSpPr>
            <p:nvPr/>
          </p:nvSpPr>
          <p:spPr bwMode="auto">
            <a:xfrm flipH="1">
              <a:off x="3864" y="1536"/>
              <a:ext cx="348" cy="75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pic>
        <p:nvPicPr>
          <p:cNvPr id="367644" name="Picture 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1638" y="4129088"/>
            <a:ext cx="49244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7645" name="Rectangle 29"/>
          <p:cNvSpPr>
            <a:spLocks noChangeArrowheads="1"/>
          </p:cNvSpPr>
          <p:nvPr/>
        </p:nvSpPr>
        <p:spPr bwMode="auto">
          <a:xfrm>
            <a:off x="4114800" y="5962650"/>
            <a:ext cx="2419350" cy="1905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7646" name="Rectangle 30"/>
          <p:cNvSpPr>
            <a:spLocks noChangeArrowheads="1"/>
          </p:cNvSpPr>
          <p:nvPr/>
        </p:nvSpPr>
        <p:spPr bwMode="auto">
          <a:xfrm>
            <a:off x="4673600" y="5959475"/>
            <a:ext cx="590550" cy="1905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2572" y="6481763"/>
            <a:ext cx="55757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676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676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676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676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34" grpId="0" animBg="1"/>
      <p:bldP spid="367635" grpId="0" animBg="1"/>
      <p:bldP spid="367636" grpId="0" animBg="1"/>
      <p:bldP spid="367645" grpId="0" animBg="1"/>
      <p:bldP spid="367645" grpId="1" animBg="1"/>
      <p:bldP spid="367646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8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GB" dirty="0" smtClean="0"/>
              <a:t>Panorama General JCA - </a:t>
            </a:r>
            <a:r>
              <a:rPr lang="en-GB" dirty="0" err="1" smtClean="0"/>
              <a:t>Desarrollo</a:t>
            </a:r>
            <a:r>
              <a:rPr lang="en-GB" dirty="0" smtClean="0"/>
              <a:t> de Applet </a:t>
            </a:r>
          </a:p>
        </p:txBody>
      </p:sp>
      <p:sp>
        <p:nvSpPr>
          <p:cNvPr id="10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E2AE42-D18D-4A6C-B5FC-6D5D7581F944}" type="slidenum">
              <a:rPr lang="fr-FR"/>
              <a:pPr/>
              <a:t>3</a:t>
            </a:fld>
            <a:endParaRPr lang="fr-FR"/>
          </a:p>
        </p:txBody>
      </p:sp>
      <p:grpSp>
        <p:nvGrpSpPr>
          <p:cNvPr id="1038" name="Group 5"/>
          <p:cNvGrpSpPr>
            <a:grpSpLocks/>
          </p:cNvGrpSpPr>
          <p:nvPr/>
        </p:nvGrpSpPr>
        <p:grpSpPr bwMode="auto">
          <a:xfrm>
            <a:off x="88900" y="1057275"/>
            <a:ext cx="1200150" cy="1368425"/>
            <a:chOff x="1951" y="1069"/>
            <a:chExt cx="2101" cy="2063"/>
          </a:xfrm>
        </p:grpSpPr>
        <p:sp>
          <p:nvSpPr>
            <p:cNvPr id="1078" name="Freeform 6"/>
            <p:cNvSpPr>
              <a:spLocks/>
            </p:cNvSpPr>
            <p:nvPr/>
          </p:nvSpPr>
          <p:spPr bwMode="auto">
            <a:xfrm>
              <a:off x="2283" y="1119"/>
              <a:ext cx="1153" cy="1140"/>
            </a:xfrm>
            <a:custGeom>
              <a:avLst/>
              <a:gdLst>
                <a:gd name="T0" fmla="*/ 41 w 2306"/>
                <a:gd name="T1" fmla="*/ 278 h 2281"/>
                <a:gd name="T2" fmla="*/ 30 w 2306"/>
                <a:gd name="T3" fmla="*/ 250 h 2281"/>
                <a:gd name="T4" fmla="*/ 0 w 2306"/>
                <a:gd name="T5" fmla="*/ 86 h 2281"/>
                <a:gd name="T6" fmla="*/ 1 w 2306"/>
                <a:gd name="T7" fmla="*/ 67 h 2281"/>
                <a:gd name="T8" fmla="*/ 11 w 2306"/>
                <a:gd name="T9" fmla="*/ 58 h 2281"/>
                <a:gd name="T10" fmla="*/ 40 w 2306"/>
                <a:gd name="T11" fmla="*/ 46 h 2281"/>
                <a:gd name="T12" fmla="*/ 86 w 2306"/>
                <a:gd name="T13" fmla="*/ 35 h 2281"/>
                <a:gd name="T14" fmla="*/ 179 w 2306"/>
                <a:gd name="T15" fmla="*/ 11 h 2281"/>
                <a:gd name="T16" fmla="*/ 230 w 2306"/>
                <a:gd name="T17" fmla="*/ 0 h 2281"/>
                <a:gd name="T18" fmla="*/ 253 w 2306"/>
                <a:gd name="T19" fmla="*/ 0 h 2281"/>
                <a:gd name="T20" fmla="*/ 259 w 2306"/>
                <a:gd name="T21" fmla="*/ 1 h 2281"/>
                <a:gd name="T22" fmla="*/ 259 w 2306"/>
                <a:gd name="T23" fmla="*/ 30 h 2281"/>
                <a:gd name="T24" fmla="*/ 253 w 2306"/>
                <a:gd name="T25" fmla="*/ 74 h 2281"/>
                <a:gd name="T26" fmla="*/ 255 w 2306"/>
                <a:gd name="T27" fmla="*/ 137 h 2281"/>
                <a:gd name="T28" fmla="*/ 273 w 2306"/>
                <a:gd name="T29" fmla="*/ 13 h 2281"/>
                <a:gd name="T30" fmla="*/ 278 w 2306"/>
                <a:gd name="T31" fmla="*/ 12 h 2281"/>
                <a:gd name="T32" fmla="*/ 285 w 2306"/>
                <a:gd name="T33" fmla="*/ 27 h 2281"/>
                <a:gd name="T34" fmla="*/ 288 w 2306"/>
                <a:gd name="T35" fmla="*/ 47 h 2281"/>
                <a:gd name="T36" fmla="*/ 276 w 2306"/>
                <a:gd name="T37" fmla="*/ 148 h 2281"/>
                <a:gd name="T38" fmla="*/ 259 w 2306"/>
                <a:gd name="T39" fmla="*/ 276 h 2281"/>
                <a:gd name="T40" fmla="*/ 246 w 2306"/>
                <a:gd name="T41" fmla="*/ 282 h 2281"/>
                <a:gd name="T42" fmla="*/ 202 w 2306"/>
                <a:gd name="T43" fmla="*/ 285 h 2281"/>
                <a:gd name="T44" fmla="*/ 65 w 2306"/>
                <a:gd name="T45" fmla="*/ 283 h 2281"/>
                <a:gd name="T46" fmla="*/ 50 w 2306"/>
                <a:gd name="T47" fmla="*/ 280 h 2281"/>
                <a:gd name="T48" fmla="*/ 41 w 2306"/>
                <a:gd name="T49" fmla="*/ 278 h 2281"/>
                <a:gd name="T50" fmla="*/ 41 w 2306"/>
                <a:gd name="T51" fmla="*/ 278 h 2281"/>
                <a:gd name="T52" fmla="*/ 41 w 2306"/>
                <a:gd name="T53" fmla="*/ 278 h 22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306"/>
                <a:gd name="T82" fmla="*/ 0 h 2281"/>
                <a:gd name="T83" fmla="*/ 2306 w 2306"/>
                <a:gd name="T84" fmla="*/ 2281 h 22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306" h="2281">
                  <a:moveTo>
                    <a:pt x="333" y="2226"/>
                  </a:moveTo>
                  <a:lnTo>
                    <a:pt x="242" y="2006"/>
                  </a:lnTo>
                  <a:lnTo>
                    <a:pt x="0" y="689"/>
                  </a:lnTo>
                  <a:lnTo>
                    <a:pt x="8" y="536"/>
                  </a:lnTo>
                  <a:lnTo>
                    <a:pt x="92" y="468"/>
                  </a:lnTo>
                  <a:lnTo>
                    <a:pt x="325" y="369"/>
                  </a:lnTo>
                  <a:lnTo>
                    <a:pt x="688" y="280"/>
                  </a:lnTo>
                  <a:lnTo>
                    <a:pt x="1437" y="90"/>
                  </a:lnTo>
                  <a:lnTo>
                    <a:pt x="1844" y="0"/>
                  </a:lnTo>
                  <a:lnTo>
                    <a:pt x="2027" y="0"/>
                  </a:lnTo>
                  <a:lnTo>
                    <a:pt x="2065" y="14"/>
                  </a:lnTo>
                  <a:lnTo>
                    <a:pt x="2065" y="242"/>
                  </a:lnTo>
                  <a:lnTo>
                    <a:pt x="2027" y="597"/>
                  </a:lnTo>
                  <a:lnTo>
                    <a:pt x="2042" y="1097"/>
                  </a:lnTo>
                  <a:lnTo>
                    <a:pt x="2179" y="111"/>
                  </a:lnTo>
                  <a:lnTo>
                    <a:pt x="2223" y="97"/>
                  </a:lnTo>
                  <a:lnTo>
                    <a:pt x="2276" y="219"/>
                  </a:lnTo>
                  <a:lnTo>
                    <a:pt x="2306" y="377"/>
                  </a:lnTo>
                  <a:lnTo>
                    <a:pt x="2207" y="1188"/>
                  </a:lnTo>
                  <a:lnTo>
                    <a:pt x="2072" y="2209"/>
                  </a:lnTo>
                  <a:lnTo>
                    <a:pt x="1974" y="2259"/>
                  </a:lnTo>
                  <a:lnTo>
                    <a:pt x="1616" y="2281"/>
                  </a:lnTo>
                  <a:lnTo>
                    <a:pt x="514" y="2270"/>
                  </a:lnTo>
                  <a:lnTo>
                    <a:pt x="403" y="2245"/>
                  </a:lnTo>
                  <a:lnTo>
                    <a:pt x="333" y="2226"/>
                  </a:lnTo>
                  <a:close/>
                </a:path>
              </a:pathLst>
            </a:custGeom>
            <a:solidFill>
              <a:srgbClr val="E8DCD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7"/>
            <p:cNvSpPr>
              <a:spLocks/>
            </p:cNvSpPr>
            <p:nvPr/>
          </p:nvSpPr>
          <p:spPr bwMode="auto">
            <a:xfrm>
              <a:off x="2423" y="1277"/>
              <a:ext cx="803" cy="806"/>
            </a:xfrm>
            <a:custGeom>
              <a:avLst/>
              <a:gdLst>
                <a:gd name="T0" fmla="*/ 6 w 1604"/>
                <a:gd name="T1" fmla="*/ 116 h 1612"/>
                <a:gd name="T2" fmla="*/ 3 w 1604"/>
                <a:gd name="T3" fmla="*/ 94 h 1612"/>
                <a:gd name="T4" fmla="*/ 0 w 1604"/>
                <a:gd name="T5" fmla="*/ 73 h 1612"/>
                <a:gd name="T6" fmla="*/ 8 w 1604"/>
                <a:gd name="T7" fmla="*/ 37 h 1612"/>
                <a:gd name="T8" fmla="*/ 32 w 1604"/>
                <a:gd name="T9" fmla="*/ 27 h 1612"/>
                <a:gd name="T10" fmla="*/ 138 w 1604"/>
                <a:gd name="T11" fmla="*/ 0 h 1612"/>
                <a:gd name="T12" fmla="*/ 170 w 1604"/>
                <a:gd name="T13" fmla="*/ 1 h 1612"/>
                <a:gd name="T14" fmla="*/ 194 w 1604"/>
                <a:gd name="T15" fmla="*/ 18 h 1612"/>
                <a:gd name="T16" fmla="*/ 201 w 1604"/>
                <a:gd name="T17" fmla="*/ 51 h 1612"/>
                <a:gd name="T18" fmla="*/ 179 w 1604"/>
                <a:gd name="T19" fmla="*/ 184 h 1612"/>
                <a:gd name="T20" fmla="*/ 30 w 1604"/>
                <a:gd name="T21" fmla="*/ 202 h 1612"/>
                <a:gd name="T22" fmla="*/ 22 w 1604"/>
                <a:gd name="T23" fmla="*/ 190 h 1612"/>
                <a:gd name="T24" fmla="*/ 6 w 1604"/>
                <a:gd name="T25" fmla="*/ 116 h 1612"/>
                <a:gd name="T26" fmla="*/ 6 w 1604"/>
                <a:gd name="T27" fmla="*/ 116 h 1612"/>
                <a:gd name="T28" fmla="*/ 6 w 1604"/>
                <a:gd name="T29" fmla="*/ 116 h 16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4"/>
                <a:gd name="T46" fmla="*/ 0 h 1612"/>
                <a:gd name="T47" fmla="*/ 1604 w 1604"/>
                <a:gd name="T48" fmla="*/ 1612 h 16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4" h="1612">
                  <a:moveTo>
                    <a:pt x="45" y="935"/>
                  </a:moveTo>
                  <a:lnTo>
                    <a:pt x="21" y="751"/>
                  </a:lnTo>
                  <a:lnTo>
                    <a:pt x="0" y="582"/>
                  </a:lnTo>
                  <a:lnTo>
                    <a:pt x="64" y="295"/>
                  </a:lnTo>
                  <a:lnTo>
                    <a:pt x="252" y="222"/>
                  </a:lnTo>
                  <a:lnTo>
                    <a:pt x="1098" y="0"/>
                  </a:lnTo>
                  <a:lnTo>
                    <a:pt x="1357" y="6"/>
                  </a:lnTo>
                  <a:lnTo>
                    <a:pt x="1551" y="141"/>
                  </a:lnTo>
                  <a:lnTo>
                    <a:pt x="1604" y="410"/>
                  </a:lnTo>
                  <a:lnTo>
                    <a:pt x="1427" y="1465"/>
                  </a:lnTo>
                  <a:lnTo>
                    <a:pt x="233" y="1612"/>
                  </a:lnTo>
                  <a:lnTo>
                    <a:pt x="175" y="1519"/>
                  </a:lnTo>
                  <a:lnTo>
                    <a:pt x="45" y="935"/>
                  </a:lnTo>
                  <a:close/>
                </a:path>
              </a:pathLst>
            </a:custGeom>
            <a:solidFill>
              <a:srgbClr val="A5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8"/>
            <p:cNvSpPr>
              <a:spLocks/>
            </p:cNvSpPr>
            <p:nvPr/>
          </p:nvSpPr>
          <p:spPr bwMode="auto">
            <a:xfrm>
              <a:off x="2543" y="2310"/>
              <a:ext cx="709" cy="133"/>
            </a:xfrm>
            <a:custGeom>
              <a:avLst/>
              <a:gdLst>
                <a:gd name="T0" fmla="*/ 0 w 1418"/>
                <a:gd name="T1" fmla="*/ 28 h 266"/>
                <a:gd name="T2" fmla="*/ 6 w 1418"/>
                <a:gd name="T3" fmla="*/ 21 h 266"/>
                <a:gd name="T4" fmla="*/ 42 w 1418"/>
                <a:gd name="T5" fmla="*/ 12 h 266"/>
                <a:gd name="T6" fmla="*/ 108 w 1418"/>
                <a:gd name="T7" fmla="*/ 1 h 266"/>
                <a:gd name="T8" fmla="*/ 152 w 1418"/>
                <a:gd name="T9" fmla="*/ 3 h 266"/>
                <a:gd name="T10" fmla="*/ 177 w 1418"/>
                <a:gd name="T11" fmla="*/ 0 h 266"/>
                <a:gd name="T12" fmla="*/ 173 w 1418"/>
                <a:gd name="T13" fmla="*/ 20 h 266"/>
                <a:gd name="T14" fmla="*/ 102 w 1418"/>
                <a:gd name="T15" fmla="*/ 20 h 266"/>
                <a:gd name="T16" fmla="*/ 39 w 1418"/>
                <a:gd name="T17" fmla="*/ 25 h 266"/>
                <a:gd name="T18" fmla="*/ 7 w 1418"/>
                <a:gd name="T19" fmla="*/ 33 h 266"/>
                <a:gd name="T20" fmla="*/ 0 w 1418"/>
                <a:gd name="T21" fmla="*/ 28 h 266"/>
                <a:gd name="T22" fmla="*/ 0 w 1418"/>
                <a:gd name="T23" fmla="*/ 28 h 266"/>
                <a:gd name="T24" fmla="*/ 0 w 1418"/>
                <a:gd name="T25" fmla="*/ 28 h 2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8"/>
                <a:gd name="T40" fmla="*/ 0 h 266"/>
                <a:gd name="T41" fmla="*/ 1418 w 1418"/>
                <a:gd name="T42" fmla="*/ 266 h 2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8" h="266">
                  <a:moveTo>
                    <a:pt x="0" y="228"/>
                  </a:moveTo>
                  <a:lnTo>
                    <a:pt x="46" y="175"/>
                  </a:lnTo>
                  <a:lnTo>
                    <a:pt x="333" y="101"/>
                  </a:lnTo>
                  <a:lnTo>
                    <a:pt x="871" y="10"/>
                  </a:lnTo>
                  <a:lnTo>
                    <a:pt x="1211" y="25"/>
                  </a:lnTo>
                  <a:lnTo>
                    <a:pt x="1418" y="0"/>
                  </a:lnTo>
                  <a:lnTo>
                    <a:pt x="1384" y="160"/>
                  </a:lnTo>
                  <a:lnTo>
                    <a:pt x="818" y="167"/>
                  </a:lnTo>
                  <a:lnTo>
                    <a:pt x="310" y="205"/>
                  </a:lnTo>
                  <a:lnTo>
                    <a:pt x="61" y="266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E8DCD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9"/>
            <p:cNvSpPr>
              <a:spLocks/>
            </p:cNvSpPr>
            <p:nvPr/>
          </p:nvSpPr>
          <p:spPr bwMode="auto">
            <a:xfrm>
              <a:off x="2485" y="1407"/>
              <a:ext cx="291" cy="255"/>
            </a:xfrm>
            <a:custGeom>
              <a:avLst/>
              <a:gdLst>
                <a:gd name="T0" fmla="*/ 49 w 582"/>
                <a:gd name="T1" fmla="*/ 2 h 512"/>
                <a:gd name="T2" fmla="*/ 30 w 582"/>
                <a:gd name="T3" fmla="*/ 7 h 512"/>
                <a:gd name="T4" fmla="*/ 12 w 582"/>
                <a:gd name="T5" fmla="*/ 16 h 512"/>
                <a:gd name="T6" fmla="*/ 5 w 582"/>
                <a:gd name="T7" fmla="*/ 27 h 512"/>
                <a:gd name="T8" fmla="*/ 0 w 582"/>
                <a:gd name="T9" fmla="*/ 39 h 512"/>
                <a:gd name="T10" fmla="*/ 6 w 582"/>
                <a:gd name="T11" fmla="*/ 63 h 512"/>
                <a:gd name="T12" fmla="*/ 20 w 582"/>
                <a:gd name="T13" fmla="*/ 38 h 512"/>
                <a:gd name="T14" fmla="*/ 40 w 582"/>
                <a:gd name="T15" fmla="*/ 16 h 512"/>
                <a:gd name="T16" fmla="*/ 73 w 582"/>
                <a:gd name="T17" fmla="*/ 0 h 512"/>
                <a:gd name="T18" fmla="*/ 49 w 582"/>
                <a:gd name="T19" fmla="*/ 2 h 512"/>
                <a:gd name="T20" fmla="*/ 49 w 582"/>
                <a:gd name="T21" fmla="*/ 2 h 512"/>
                <a:gd name="T22" fmla="*/ 49 w 582"/>
                <a:gd name="T23" fmla="*/ 2 h 5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82"/>
                <a:gd name="T37" fmla="*/ 0 h 512"/>
                <a:gd name="T38" fmla="*/ 582 w 582"/>
                <a:gd name="T39" fmla="*/ 512 h 5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82" h="512">
                  <a:moveTo>
                    <a:pt x="399" y="18"/>
                  </a:moveTo>
                  <a:lnTo>
                    <a:pt x="240" y="59"/>
                  </a:lnTo>
                  <a:lnTo>
                    <a:pt x="99" y="130"/>
                  </a:lnTo>
                  <a:lnTo>
                    <a:pt x="34" y="219"/>
                  </a:lnTo>
                  <a:lnTo>
                    <a:pt x="0" y="318"/>
                  </a:lnTo>
                  <a:lnTo>
                    <a:pt x="52" y="512"/>
                  </a:lnTo>
                  <a:lnTo>
                    <a:pt x="164" y="312"/>
                  </a:lnTo>
                  <a:lnTo>
                    <a:pt x="323" y="130"/>
                  </a:lnTo>
                  <a:lnTo>
                    <a:pt x="582" y="0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DBE5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10"/>
            <p:cNvSpPr>
              <a:spLocks/>
            </p:cNvSpPr>
            <p:nvPr/>
          </p:nvSpPr>
          <p:spPr bwMode="auto">
            <a:xfrm>
              <a:off x="2932" y="1721"/>
              <a:ext cx="182" cy="242"/>
            </a:xfrm>
            <a:custGeom>
              <a:avLst/>
              <a:gdLst>
                <a:gd name="T0" fmla="*/ 35 w 365"/>
                <a:gd name="T1" fmla="*/ 8 h 482"/>
                <a:gd name="T2" fmla="*/ 24 w 365"/>
                <a:gd name="T3" fmla="*/ 32 h 482"/>
                <a:gd name="T4" fmla="*/ 0 w 365"/>
                <a:gd name="T5" fmla="*/ 57 h 482"/>
                <a:gd name="T6" fmla="*/ 19 w 365"/>
                <a:gd name="T7" fmla="*/ 61 h 482"/>
                <a:gd name="T8" fmla="*/ 35 w 365"/>
                <a:gd name="T9" fmla="*/ 53 h 482"/>
                <a:gd name="T10" fmla="*/ 40 w 365"/>
                <a:gd name="T11" fmla="*/ 33 h 482"/>
                <a:gd name="T12" fmla="*/ 45 w 365"/>
                <a:gd name="T13" fmla="*/ 0 h 482"/>
                <a:gd name="T14" fmla="*/ 35 w 365"/>
                <a:gd name="T15" fmla="*/ 8 h 482"/>
                <a:gd name="T16" fmla="*/ 35 w 365"/>
                <a:gd name="T17" fmla="*/ 8 h 482"/>
                <a:gd name="T18" fmla="*/ 35 w 365"/>
                <a:gd name="T19" fmla="*/ 8 h 4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5"/>
                <a:gd name="T31" fmla="*/ 0 h 482"/>
                <a:gd name="T32" fmla="*/ 365 w 365"/>
                <a:gd name="T33" fmla="*/ 482 h 4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5" h="482">
                  <a:moveTo>
                    <a:pt x="281" y="64"/>
                  </a:moveTo>
                  <a:lnTo>
                    <a:pt x="199" y="249"/>
                  </a:lnTo>
                  <a:lnTo>
                    <a:pt x="0" y="454"/>
                  </a:lnTo>
                  <a:lnTo>
                    <a:pt x="152" y="482"/>
                  </a:lnTo>
                  <a:lnTo>
                    <a:pt x="281" y="418"/>
                  </a:lnTo>
                  <a:lnTo>
                    <a:pt x="323" y="260"/>
                  </a:lnTo>
                  <a:lnTo>
                    <a:pt x="365" y="0"/>
                  </a:lnTo>
                  <a:lnTo>
                    <a:pt x="281" y="64"/>
                  </a:lnTo>
                  <a:close/>
                </a:path>
              </a:pathLst>
            </a:custGeom>
            <a:solidFill>
              <a:srgbClr val="6D76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11"/>
            <p:cNvSpPr>
              <a:spLocks/>
            </p:cNvSpPr>
            <p:nvPr/>
          </p:nvSpPr>
          <p:spPr bwMode="auto">
            <a:xfrm>
              <a:off x="3605" y="2695"/>
              <a:ext cx="433" cy="307"/>
            </a:xfrm>
            <a:custGeom>
              <a:avLst/>
              <a:gdLst>
                <a:gd name="T0" fmla="*/ 2 w 867"/>
                <a:gd name="T1" fmla="*/ 24 h 616"/>
                <a:gd name="T2" fmla="*/ 17 w 867"/>
                <a:gd name="T3" fmla="*/ 9 h 616"/>
                <a:gd name="T4" fmla="*/ 31 w 867"/>
                <a:gd name="T5" fmla="*/ 1 h 616"/>
                <a:gd name="T6" fmla="*/ 48 w 867"/>
                <a:gd name="T7" fmla="*/ 0 h 616"/>
                <a:gd name="T8" fmla="*/ 62 w 867"/>
                <a:gd name="T9" fmla="*/ 4 h 616"/>
                <a:gd name="T10" fmla="*/ 83 w 867"/>
                <a:gd name="T11" fmla="*/ 14 h 616"/>
                <a:gd name="T12" fmla="*/ 93 w 867"/>
                <a:gd name="T13" fmla="*/ 21 h 616"/>
                <a:gd name="T14" fmla="*/ 100 w 867"/>
                <a:gd name="T15" fmla="*/ 32 h 616"/>
                <a:gd name="T16" fmla="*/ 107 w 867"/>
                <a:gd name="T17" fmla="*/ 44 h 616"/>
                <a:gd name="T18" fmla="*/ 108 w 867"/>
                <a:gd name="T19" fmla="*/ 55 h 616"/>
                <a:gd name="T20" fmla="*/ 94 w 867"/>
                <a:gd name="T21" fmla="*/ 73 h 616"/>
                <a:gd name="T22" fmla="*/ 59 w 867"/>
                <a:gd name="T23" fmla="*/ 76 h 616"/>
                <a:gd name="T24" fmla="*/ 34 w 867"/>
                <a:gd name="T25" fmla="*/ 58 h 616"/>
                <a:gd name="T26" fmla="*/ 11 w 867"/>
                <a:gd name="T27" fmla="*/ 58 h 616"/>
                <a:gd name="T28" fmla="*/ 0 w 867"/>
                <a:gd name="T29" fmla="*/ 42 h 616"/>
                <a:gd name="T30" fmla="*/ 2 w 867"/>
                <a:gd name="T31" fmla="*/ 24 h 616"/>
                <a:gd name="T32" fmla="*/ 2 w 867"/>
                <a:gd name="T33" fmla="*/ 24 h 616"/>
                <a:gd name="T34" fmla="*/ 2 w 867"/>
                <a:gd name="T35" fmla="*/ 24 h 6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67"/>
                <a:gd name="T55" fmla="*/ 0 h 616"/>
                <a:gd name="T56" fmla="*/ 867 w 867"/>
                <a:gd name="T57" fmla="*/ 616 h 6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67" h="616">
                  <a:moveTo>
                    <a:pt x="22" y="198"/>
                  </a:moveTo>
                  <a:lnTo>
                    <a:pt x="137" y="76"/>
                  </a:lnTo>
                  <a:lnTo>
                    <a:pt x="254" y="15"/>
                  </a:lnTo>
                  <a:lnTo>
                    <a:pt x="389" y="0"/>
                  </a:lnTo>
                  <a:lnTo>
                    <a:pt x="500" y="38"/>
                  </a:lnTo>
                  <a:lnTo>
                    <a:pt x="665" y="114"/>
                  </a:lnTo>
                  <a:lnTo>
                    <a:pt x="745" y="173"/>
                  </a:lnTo>
                  <a:lnTo>
                    <a:pt x="806" y="259"/>
                  </a:lnTo>
                  <a:lnTo>
                    <a:pt x="857" y="357"/>
                  </a:lnTo>
                  <a:lnTo>
                    <a:pt x="867" y="445"/>
                  </a:lnTo>
                  <a:lnTo>
                    <a:pt x="754" y="589"/>
                  </a:lnTo>
                  <a:lnTo>
                    <a:pt x="479" y="616"/>
                  </a:lnTo>
                  <a:lnTo>
                    <a:pt x="273" y="468"/>
                  </a:lnTo>
                  <a:lnTo>
                    <a:pt x="91" y="468"/>
                  </a:lnTo>
                  <a:lnTo>
                    <a:pt x="0" y="340"/>
                  </a:lnTo>
                  <a:lnTo>
                    <a:pt x="22" y="1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12"/>
            <p:cNvSpPr>
              <a:spLocks/>
            </p:cNvSpPr>
            <p:nvPr/>
          </p:nvSpPr>
          <p:spPr bwMode="auto">
            <a:xfrm>
              <a:off x="3605" y="2751"/>
              <a:ext cx="442" cy="268"/>
            </a:xfrm>
            <a:custGeom>
              <a:avLst/>
              <a:gdLst>
                <a:gd name="T0" fmla="*/ 6 w 884"/>
                <a:gd name="T1" fmla="*/ 6 h 536"/>
                <a:gd name="T2" fmla="*/ 15 w 884"/>
                <a:gd name="T3" fmla="*/ 0 h 536"/>
                <a:gd name="T4" fmla="*/ 37 w 884"/>
                <a:gd name="T5" fmla="*/ 0 h 536"/>
                <a:gd name="T6" fmla="*/ 49 w 884"/>
                <a:gd name="T7" fmla="*/ 3 h 536"/>
                <a:gd name="T8" fmla="*/ 35 w 884"/>
                <a:gd name="T9" fmla="*/ 21 h 536"/>
                <a:gd name="T10" fmla="*/ 55 w 884"/>
                <a:gd name="T11" fmla="*/ 10 h 536"/>
                <a:gd name="T12" fmla="*/ 73 w 884"/>
                <a:gd name="T13" fmla="*/ 4 h 536"/>
                <a:gd name="T14" fmla="*/ 87 w 884"/>
                <a:gd name="T15" fmla="*/ 10 h 536"/>
                <a:gd name="T16" fmla="*/ 93 w 884"/>
                <a:gd name="T17" fmla="*/ 17 h 536"/>
                <a:gd name="T18" fmla="*/ 81 w 884"/>
                <a:gd name="T19" fmla="*/ 20 h 536"/>
                <a:gd name="T20" fmla="*/ 68 w 884"/>
                <a:gd name="T21" fmla="*/ 28 h 536"/>
                <a:gd name="T22" fmla="*/ 67 w 884"/>
                <a:gd name="T23" fmla="*/ 43 h 536"/>
                <a:gd name="T24" fmla="*/ 89 w 884"/>
                <a:gd name="T25" fmla="*/ 25 h 536"/>
                <a:gd name="T26" fmla="*/ 99 w 884"/>
                <a:gd name="T27" fmla="*/ 23 h 536"/>
                <a:gd name="T28" fmla="*/ 109 w 884"/>
                <a:gd name="T29" fmla="*/ 30 h 536"/>
                <a:gd name="T30" fmla="*/ 111 w 884"/>
                <a:gd name="T31" fmla="*/ 41 h 536"/>
                <a:gd name="T32" fmla="*/ 85 w 884"/>
                <a:gd name="T33" fmla="*/ 63 h 536"/>
                <a:gd name="T34" fmla="*/ 73 w 884"/>
                <a:gd name="T35" fmla="*/ 67 h 536"/>
                <a:gd name="T36" fmla="*/ 55 w 884"/>
                <a:gd name="T37" fmla="*/ 65 h 536"/>
                <a:gd name="T38" fmla="*/ 41 w 884"/>
                <a:gd name="T39" fmla="*/ 49 h 536"/>
                <a:gd name="T40" fmla="*/ 13 w 884"/>
                <a:gd name="T41" fmla="*/ 50 h 536"/>
                <a:gd name="T42" fmla="*/ 3 w 884"/>
                <a:gd name="T43" fmla="*/ 40 h 536"/>
                <a:gd name="T44" fmla="*/ 0 w 884"/>
                <a:gd name="T45" fmla="*/ 17 h 536"/>
                <a:gd name="T46" fmla="*/ 6 w 884"/>
                <a:gd name="T47" fmla="*/ 6 h 536"/>
                <a:gd name="T48" fmla="*/ 6 w 884"/>
                <a:gd name="T49" fmla="*/ 6 h 536"/>
                <a:gd name="T50" fmla="*/ 6 w 884"/>
                <a:gd name="T51" fmla="*/ 6 h 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4"/>
                <a:gd name="T79" fmla="*/ 0 h 536"/>
                <a:gd name="T80" fmla="*/ 884 w 884"/>
                <a:gd name="T81" fmla="*/ 536 h 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4" h="536">
                  <a:moveTo>
                    <a:pt x="47" y="55"/>
                  </a:moveTo>
                  <a:lnTo>
                    <a:pt x="123" y="0"/>
                  </a:lnTo>
                  <a:lnTo>
                    <a:pt x="289" y="0"/>
                  </a:lnTo>
                  <a:lnTo>
                    <a:pt x="389" y="29"/>
                  </a:lnTo>
                  <a:lnTo>
                    <a:pt x="273" y="173"/>
                  </a:lnTo>
                  <a:lnTo>
                    <a:pt x="446" y="84"/>
                  </a:lnTo>
                  <a:lnTo>
                    <a:pt x="583" y="34"/>
                  </a:lnTo>
                  <a:lnTo>
                    <a:pt x="690" y="82"/>
                  </a:lnTo>
                  <a:lnTo>
                    <a:pt x="737" y="139"/>
                  </a:lnTo>
                  <a:lnTo>
                    <a:pt x="644" y="166"/>
                  </a:lnTo>
                  <a:lnTo>
                    <a:pt x="538" y="230"/>
                  </a:lnTo>
                  <a:lnTo>
                    <a:pt x="530" y="350"/>
                  </a:lnTo>
                  <a:lnTo>
                    <a:pt x="709" y="200"/>
                  </a:lnTo>
                  <a:lnTo>
                    <a:pt x="785" y="186"/>
                  </a:lnTo>
                  <a:lnTo>
                    <a:pt x="870" y="243"/>
                  </a:lnTo>
                  <a:lnTo>
                    <a:pt x="884" y="329"/>
                  </a:lnTo>
                  <a:lnTo>
                    <a:pt x="680" y="510"/>
                  </a:lnTo>
                  <a:lnTo>
                    <a:pt x="578" y="536"/>
                  </a:lnTo>
                  <a:lnTo>
                    <a:pt x="437" y="517"/>
                  </a:lnTo>
                  <a:lnTo>
                    <a:pt x="325" y="397"/>
                  </a:lnTo>
                  <a:lnTo>
                    <a:pt x="97" y="403"/>
                  </a:lnTo>
                  <a:lnTo>
                    <a:pt x="30" y="321"/>
                  </a:lnTo>
                  <a:lnTo>
                    <a:pt x="0" y="137"/>
                  </a:lnTo>
                  <a:lnTo>
                    <a:pt x="47" y="55"/>
                  </a:lnTo>
                  <a:close/>
                </a:path>
              </a:pathLst>
            </a:custGeom>
            <a:solidFill>
              <a:srgbClr val="E8DCD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13"/>
            <p:cNvSpPr>
              <a:spLocks/>
            </p:cNvSpPr>
            <p:nvPr/>
          </p:nvSpPr>
          <p:spPr bwMode="auto">
            <a:xfrm>
              <a:off x="3613" y="2873"/>
              <a:ext cx="419" cy="146"/>
            </a:xfrm>
            <a:custGeom>
              <a:avLst/>
              <a:gdLst>
                <a:gd name="T0" fmla="*/ 0 w 836"/>
                <a:gd name="T1" fmla="*/ 4 h 291"/>
                <a:gd name="T2" fmla="*/ 14 w 836"/>
                <a:gd name="T3" fmla="*/ 10 h 291"/>
                <a:gd name="T4" fmla="*/ 24 w 836"/>
                <a:gd name="T5" fmla="*/ 6 h 291"/>
                <a:gd name="T6" fmla="*/ 34 w 836"/>
                <a:gd name="T7" fmla="*/ 3 h 291"/>
                <a:gd name="T8" fmla="*/ 43 w 836"/>
                <a:gd name="T9" fmla="*/ 5 h 291"/>
                <a:gd name="T10" fmla="*/ 48 w 836"/>
                <a:gd name="T11" fmla="*/ 10 h 291"/>
                <a:gd name="T12" fmla="*/ 52 w 836"/>
                <a:gd name="T13" fmla="*/ 16 h 291"/>
                <a:gd name="T14" fmla="*/ 64 w 836"/>
                <a:gd name="T15" fmla="*/ 23 h 291"/>
                <a:gd name="T16" fmla="*/ 73 w 836"/>
                <a:gd name="T17" fmla="*/ 12 h 291"/>
                <a:gd name="T18" fmla="*/ 86 w 836"/>
                <a:gd name="T19" fmla="*/ 4 h 291"/>
                <a:gd name="T20" fmla="*/ 97 w 836"/>
                <a:gd name="T21" fmla="*/ 0 h 291"/>
                <a:gd name="T22" fmla="*/ 104 w 836"/>
                <a:gd name="T23" fmla="*/ 6 h 291"/>
                <a:gd name="T24" fmla="*/ 105 w 836"/>
                <a:gd name="T25" fmla="*/ 12 h 291"/>
                <a:gd name="T26" fmla="*/ 97 w 836"/>
                <a:gd name="T27" fmla="*/ 24 h 291"/>
                <a:gd name="T28" fmla="*/ 83 w 836"/>
                <a:gd name="T29" fmla="*/ 34 h 291"/>
                <a:gd name="T30" fmla="*/ 71 w 836"/>
                <a:gd name="T31" fmla="*/ 37 h 291"/>
                <a:gd name="T32" fmla="*/ 51 w 836"/>
                <a:gd name="T33" fmla="*/ 34 h 291"/>
                <a:gd name="T34" fmla="*/ 37 w 836"/>
                <a:gd name="T35" fmla="*/ 21 h 291"/>
                <a:gd name="T36" fmla="*/ 14 w 836"/>
                <a:gd name="T37" fmla="*/ 20 h 291"/>
                <a:gd name="T38" fmla="*/ 3 w 836"/>
                <a:gd name="T39" fmla="*/ 14 h 291"/>
                <a:gd name="T40" fmla="*/ 0 w 836"/>
                <a:gd name="T41" fmla="*/ 4 h 291"/>
                <a:gd name="T42" fmla="*/ 0 w 836"/>
                <a:gd name="T43" fmla="*/ 4 h 291"/>
                <a:gd name="T44" fmla="*/ 0 w 836"/>
                <a:gd name="T45" fmla="*/ 4 h 2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36"/>
                <a:gd name="T70" fmla="*/ 0 h 291"/>
                <a:gd name="T71" fmla="*/ 836 w 836"/>
                <a:gd name="T72" fmla="*/ 291 h 29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36" h="291">
                  <a:moveTo>
                    <a:pt x="0" y="25"/>
                  </a:moveTo>
                  <a:lnTo>
                    <a:pt x="106" y="73"/>
                  </a:lnTo>
                  <a:lnTo>
                    <a:pt x="190" y="46"/>
                  </a:lnTo>
                  <a:lnTo>
                    <a:pt x="266" y="21"/>
                  </a:lnTo>
                  <a:lnTo>
                    <a:pt x="342" y="35"/>
                  </a:lnTo>
                  <a:lnTo>
                    <a:pt x="382" y="75"/>
                  </a:lnTo>
                  <a:lnTo>
                    <a:pt x="412" y="124"/>
                  </a:lnTo>
                  <a:lnTo>
                    <a:pt x="511" y="179"/>
                  </a:lnTo>
                  <a:lnTo>
                    <a:pt x="581" y="90"/>
                  </a:lnTo>
                  <a:lnTo>
                    <a:pt x="680" y="27"/>
                  </a:lnTo>
                  <a:lnTo>
                    <a:pt x="770" y="0"/>
                  </a:lnTo>
                  <a:lnTo>
                    <a:pt x="829" y="48"/>
                  </a:lnTo>
                  <a:lnTo>
                    <a:pt x="836" y="95"/>
                  </a:lnTo>
                  <a:lnTo>
                    <a:pt x="772" y="189"/>
                  </a:lnTo>
                  <a:lnTo>
                    <a:pt x="663" y="265"/>
                  </a:lnTo>
                  <a:lnTo>
                    <a:pt x="561" y="291"/>
                  </a:lnTo>
                  <a:lnTo>
                    <a:pt x="407" y="268"/>
                  </a:lnTo>
                  <a:lnTo>
                    <a:pt x="289" y="164"/>
                  </a:lnTo>
                  <a:lnTo>
                    <a:pt x="112" y="154"/>
                  </a:lnTo>
                  <a:lnTo>
                    <a:pt x="23" y="11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14"/>
            <p:cNvSpPr>
              <a:spLocks/>
            </p:cNvSpPr>
            <p:nvPr/>
          </p:nvSpPr>
          <p:spPr bwMode="auto">
            <a:xfrm>
              <a:off x="3617" y="2771"/>
              <a:ext cx="104" cy="63"/>
            </a:xfrm>
            <a:custGeom>
              <a:avLst/>
              <a:gdLst>
                <a:gd name="T0" fmla="*/ 5 w 208"/>
                <a:gd name="T1" fmla="*/ 0 h 125"/>
                <a:gd name="T2" fmla="*/ 15 w 208"/>
                <a:gd name="T3" fmla="*/ 5 h 125"/>
                <a:gd name="T4" fmla="*/ 21 w 208"/>
                <a:gd name="T5" fmla="*/ 9 h 125"/>
                <a:gd name="T6" fmla="*/ 26 w 208"/>
                <a:gd name="T7" fmla="*/ 14 h 125"/>
                <a:gd name="T8" fmla="*/ 26 w 208"/>
                <a:gd name="T9" fmla="*/ 16 h 125"/>
                <a:gd name="T10" fmla="*/ 24 w 208"/>
                <a:gd name="T11" fmla="*/ 16 h 125"/>
                <a:gd name="T12" fmla="*/ 19 w 208"/>
                <a:gd name="T13" fmla="*/ 13 h 125"/>
                <a:gd name="T14" fmla="*/ 13 w 208"/>
                <a:gd name="T15" fmla="*/ 10 h 125"/>
                <a:gd name="T16" fmla="*/ 0 w 208"/>
                <a:gd name="T17" fmla="*/ 7 h 125"/>
                <a:gd name="T18" fmla="*/ 0 w 208"/>
                <a:gd name="T19" fmla="*/ 4 h 125"/>
                <a:gd name="T20" fmla="*/ 5 w 208"/>
                <a:gd name="T21" fmla="*/ 0 h 125"/>
                <a:gd name="T22" fmla="*/ 5 w 208"/>
                <a:gd name="T23" fmla="*/ 0 h 125"/>
                <a:gd name="T24" fmla="*/ 5 w 208"/>
                <a:gd name="T25" fmla="*/ 0 h 1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8"/>
                <a:gd name="T40" fmla="*/ 0 h 125"/>
                <a:gd name="T41" fmla="*/ 208 w 208"/>
                <a:gd name="T42" fmla="*/ 125 h 1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8" h="125">
                  <a:moveTo>
                    <a:pt x="35" y="0"/>
                  </a:moveTo>
                  <a:lnTo>
                    <a:pt x="126" y="38"/>
                  </a:lnTo>
                  <a:lnTo>
                    <a:pt x="166" y="72"/>
                  </a:lnTo>
                  <a:lnTo>
                    <a:pt x="206" y="108"/>
                  </a:lnTo>
                  <a:lnTo>
                    <a:pt x="208" y="124"/>
                  </a:lnTo>
                  <a:lnTo>
                    <a:pt x="192" y="125"/>
                  </a:lnTo>
                  <a:lnTo>
                    <a:pt x="151" y="97"/>
                  </a:lnTo>
                  <a:lnTo>
                    <a:pt x="101" y="76"/>
                  </a:lnTo>
                  <a:lnTo>
                    <a:pt x="0" y="55"/>
                  </a:lnTo>
                  <a:lnTo>
                    <a:pt x="0" y="27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15"/>
            <p:cNvSpPr>
              <a:spLocks/>
            </p:cNvSpPr>
            <p:nvPr/>
          </p:nvSpPr>
          <p:spPr bwMode="auto">
            <a:xfrm>
              <a:off x="3937" y="2810"/>
              <a:ext cx="115" cy="200"/>
            </a:xfrm>
            <a:custGeom>
              <a:avLst/>
              <a:gdLst>
                <a:gd name="T0" fmla="*/ 18 w 230"/>
                <a:gd name="T1" fmla="*/ 1 h 399"/>
                <a:gd name="T2" fmla="*/ 23 w 230"/>
                <a:gd name="T3" fmla="*/ 7 h 399"/>
                <a:gd name="T4" fmla="*/ 29 w 230"/>
                <a:gd name="T5" fmla="*/ 15 h 399"/>
                <a:gd name="T6" fmla="*/ 29 w 230"/>
                <a:gd name="T7" fmla="*/ 28 h 399"/>
                <a:gd name="T8" fmla="*/ 20 w 230"/>
                <a:gd name="T9" fmla="*/ 41 h 399"/>
                <a:gd name="T10" fmla="*/ 9 w 230"/>
                <a:gd name="T11" fmla="*/ 46 h 399"/>
                <a:gd name="T12" fmla="*/ 2 w 230"/>
                <a:gd name="T13" fmla="*/ 50 h 399"/>
                <a:gd name="T14" fmla="*/ 0 w 230"/>
                <a:gd name="T15" fmla="*/ 48 h 399"/>
                <a:gd name="T16" fmla="*/ 13 w 230"/>
                <a:gd name="T17" fmla="*/ 38 h 399"/>
                <a:gd name="T18" fmla="*/ 23 w 230"/>
                <a:gd name="T19" fmla="*/ 25 h 399"/>
                <a:gd name="T20" fmla="*/ 22 w 230"/>
                <a:gd name="T21" fmla="*/ 13 h 399"/>
                <a:gd name="T22" fmla="*/ 19 w 230"/>
                <a:gd name="T23" fmla="*/ 8 h 399"/>
                <a:gd name="T24" fmla="*/ 15 w 230"/>
                <a:gd name="T25" fmla="*/ 2 h 399"/>
                <a:gd name="T26" fmla="*/ 15 w 230"/>
                <a:gd name="T27" fmla="*/ 0 h 399"/>
                <a:gd name="T28" fmla="*/ 18 w 230"/>
                <a:gd name="T29" fmla="*/ 1 h 399"/>
                <a:gd name="T30" fmla="*/ 18 w 230"/>
                <a:gd name="T31" fmla="*/ 1 h 399"/>
                <a:gd name="T32" fmla="*/ 18 w 230"/>
                <a:gd name="T33" fmla="*/ 1 h 39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0"/>
                <a:gd name="T52" fmla="*/ 0 h 399"/>
                <a:gd name="T53" fmla="*/ 230 w 230"/>
                <a:gd name="T54" fmla="*/ 399 h 39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0" h="399">
                  <a:moveTo>
                    <a:pt x="139" y="2"/>
                  </a:moveTo>
                  <a:lnTo>
                    <a:pt x="177" y="51"/>
                  </a:lnTo>
                  <a:lnTo>
                    <a:pt x="230" y="120"/>
                  </a:lnTo>
                  <a:lnTo>
                    <a:pt x="230" y="219"/>
                  </a:lnTo>
                  <a:lnTo>
                    <a:pt x="160" y="321"/>
                  </a:lnTo>
                  <a:lnTo>
                    <a:pt x="72" y="365"/>
                  </a:lnTo>
                  <a:lnTo>
                    <a:pt x="12" y="399"/>
                  </a:lnTo>
                  <a:lnTo>
                    <a:pt x="0" y="380"/>
                  </a:lnTo>
                  <a:lnTo>
                    <a:pt x="101" y="298"/>
                  </a:lnTo>
                  <a:lnTo>
                    <a:pt x="181" y="198"/>
                  </a:lnTo>
                  <a:lnTo>
                    <a:pt x="171" y="101"/>
                  </a:lnTo>
                  <a:lnTo>
                    <a:pt x="150" y="57"/>
                  </a:lnTo>
                  <a:lnTo>
                    <a:pt x="122" y="15"/>
                  </a:lnTo>
                  <a:lnTo>
                    <a:pt x="124" y="0"/>
                  </a:lnTo>
                  <a:lnTo>
                    <a:pt x="139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16"/>
            <p:cNvSpPr>
              <a:spLocks/>
            </p:cNvSpPr>
            <p:nvPr/>
          </p:nvSpPr>
          <p:spPr bwMode="auto">
            <a:xfrm>
              <a:off x="3590" y="2692"/>
              <a:ext cx="375" cy="325"/>
            </a:xfrm>
            <a:custGeom>
              <a:avLst/>
              <a:gdLst>
                <a:gd name="T0" fmla="*/ 92 w 751"/>
                <a:gd name="T1" fmla="*/ 21 h 650"/>
                <a:gd name="T2" fmla="*/ 84 w 751"/>
                <a:gd name="T3" fmla="*/ 15 h 650"/>
                <a:gd name="T4" fmla="*/ 80 w 751"/>
                <a:gd name="T5" fmla="*/ 12 h 650"/>
                <a:gd name="T6" fmla="*/ 76 w 751"/>
                <a:gd name="T7" fmla="*/ 10 h 650"/>
                <a:gd name="T8" fmla="*/ 69 w 751"/>
                <a:gd name="T9" fmla="*/ 7 h 650"/>
                <a:gd name="T10" fmla="*/ 64 w 751"/>
                <a:gd name="T11" fmla="*/ 6 h 650"/>
                <a:gd name="T12" fmla="*/ 52 w 751"/>
                <a:gd name="T13" fmla="*/ 5 h 650"/>
                <a:gd name="T14" fmla="*/ 29 w 751"/>
                <a:gd name="T15" fmla="*/ 10 h 650"/>
                <a:gd name="T16" fmla="*/ 22 w 751"/>
                <a:gd name="T17" fmla="*/ 12 h 650"/>
                <a:gd name="T18" fmla="*/ 16 w 751"/>
                <a:gd name="T19" fmla="*/ 18 h 650"/>
                <a:gd name="T20" fmla="*/ 8 w 751"/>
                <a:gd name="T21" fmla="*/ 25 h 650"/>
                <a:gd name="T22" fmla="*/ 5 w 751"/>
                <a:gd name="T23" fmla="*/ 36 h 650"/>
                <a:gd name="T24" fmla="*/ 6 w 751"/>
                <a:gd name="T25" fmla="*/ 43 h 650"/>
                <a:gd name="T26" fmla="*/ 8 w 751"/>
                <a:gd name="T27" fmla="*/ 51 h 650"/>
                <a:gd name="T28" fmla="*/ 12 w 751"/>
                <a:gd name="T29" fmla="*/ 57 h 650"/>
                <a:gd name="T30" fmla="*/ 19 w 751"/>
                <a:gd name="T31" fmla="*/ 59 h 650"/>
                <a:gd name="T32" fmla="*/ 37 w 751"/>
                <a:gd name="T33" fmla="*/ 59 h 650"/>
                <a:gd name="T34" fmla="*/ 45 w 751"/>
                <a:gd name="T35" fmla="*/ 62 h 650"/>
                <a:gd name="T36" fmla="*/ 52 w 751"/>
                <a:gd name="T37" fmla="*/ 68 h 650"/>
                <a:gd name="T38" fmla="*/ 58 w 751"/>
                <a:gd name="T39" fmla="*/ 73 h 650"/>
                <a:gd name="T40" fmla="*/ 64 w 751"/>
                <a:gd name="T41" fmla="*/ 77 h 650"/>
                <a:gd name="T42" fmla="*/ 78 w 751"/>
                <a:gd name="T43" fmla="*/ 79 h 650"/>
                <a:gd name="T44" fmla="*/ 78 w 751"/>
                <a:gd name="T45" fmla="*/ 81 h 650"/>
                <a:gd name="T46" fmla="*/ 61 w 751"/>
                <a:gd name="T47" fmla="*/ 81 h 650"/>
                <a:gd name="T48" fmla="*/ 47 w 751"/>
                <a:gd name="T49" fmla="*/ 73 h 650"/>
                <a:gd name="T50" fmla="*/ 41 w 751"/>
                <a:gd name="T51" fmla="*/ 68 h 650"/>
                <a:gd name="T52" fmla="*/ 35 w 751"/>
                <a:gd name="T53" fmla="*/ 66 h 650"/>
                <a:gd name="T54" fmla="*/ 19 w 751"/>
                <a:gd name="T55" fmla="*/ 66 h 650"/>
                <a:gd name="T56" fmla="*/ 10 w 751"/>
                <a:gd name="T57" fmla="*/ 63 h 650"/>
                <a:gd name="T58" fmla="*/ 4 w 751"/>
                <a:gd name="T59" fmla="*/ 55 h 650"/>
                <a:gd name="T60" fmla="*/ 0 w 751"/>
                <a:gd name="T61" fmla="*/ 45 h 650"/>
                <a:gd name="T62" fmla="*/ 0 w 751"/>
                <a:gd name="T63" fmla="*/ 35 h 650"/>
                <a:gd name="T64" fmla="*/ 3 w 751"/>
                <a:gd name="T65" fmla="*/ 22 h 650"/>
                <a:gd name="T66" fmla="*/ 6 w 751"/>
                <a:gd name="T67" fmla="*/ 18 h 650"/>
                <a:gd name="T68" fmla="*/ 11 w 751"/>
                <a:gd name="T69" fmla="*/ 13 h 650"/>
                <a:gd name="T70" fmla="*/ 19 w 751"/>
                <a:gd name="T71" fmla="*/ 7 h 650"/>
                <a:gd name="T72" fmla="*/ 27 w 751"/>
                <a:gd name="T73" fmla="*/ 3 h 650"/>
                <a:gd name="T74" fmla="*/ 40 w 751"/>
                <a:gd name="T75" fmla="*/ 1 h 650"/>
                <a:gd name="T76" fmla="*/ 56 w 751"/>
                <a:gd name="T77" fmla="*/ 0 h 650"/>
                <a:gd name="T78" fmla="*/ 73 w 751"/>
                <a:gd name="T79" fmla="*/ 5 h 650"/>
                <a:gd name="T80" fmla="*/ 85 w 751"/>
                <a:gd name="T81" fmla="*/ 12 h 650"/>
                <a:gd name="T82" fmla="*/ 93 w 751"/>
                <a:gd name="T83" fmla="*/ 19 h 650"/>
                <a:gd name="T84" fmla="*/ 93 w 751"/>
                <a:gd name="T85" fmla="*/ 20 h 650"/>
                <a:gd name="T86" fmla="*/ 92 w 751"/>
                <a:gd name="T87" fmla="*/ 21 h 650"/>
                <a:gd name="T88" fmla="*/ 92 w 751"/>
                <a:gd name="T89" fmla="*/ 21 h 650"/>
                <a:gd name="T90" fmla="*/ 92 w 751"/>
                <a:gd name="T91" fmla="*/ 21 h 6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1"/>
                <a:gd name="T139" fmla="*/ 0 h 650"/>
                <a:gd name="T140" fmla="*/ 751 w 751"/>
                <a:gd name="T141" fmla="*/ 650 h 65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1" h="650">
                  <a:moveTo>
                    <a:pt x="736" y="168"/>
                  </a:moveTo>
                  <a:lnTo>
                    <a:pt x="673" y="120"/>
                  </a:lnTo>
                  <a:lnTo>
                    <a:pt x="645" y="99"/>
                  </a:lnTo>
                  <a:lnTo>
                    <a:pt x="609" y="80"/>
                  </a:lnTo>
                  <a:lnTo>
                    <a:pt x="559" y="61"/>
                  </a:lnTo>
                  <a:lnTo>
                    <a:pt x="514" y="48"/>
                  </a:lnTo>
                  <a:lnTo>
                    <a:pt x="422" y="36"/>
                  </a:lnTo>
                  <a:lnTo>
                    <a:pt x="232" y="73"/>
                  </a:lnTo>
                  <a:lnTo>
                    <a:pt x="177" y="99"/>
                  </a:lnTo>
                  <a:lnTo>
                    <a:pt x="128" y="141"/>
                  </a:lnTo>
                  <a:lnTo>
                    <a:pt x="71" y="202"/>
                  </a:lnTo>
                  <a:lnTo>
                    <a:pt x="46" y="284"/>
                  </a:lnTo>
                  <a:lnTo>
                    <a:pt x="48" y="350"/>
                  </a:lnTo>
                  <a:lnTo>
                    <a:pt x="65" y="411"/>
                  </a:lnTo>
                  <a:lnTo>
                    <a:pt x="99" y="458"/>
                  </a:lnTo>
                  <a:lnTo>
                    <a:pt x="152" y="476"/>
                  </a:lnTo>
                  <a:lnTo>
                    <a:pt x="301" y="477"/>
                  </a:lnTo>
                  <a:lnTo>
                    <a:pt x="365" y="496"/>
                  </a:lnTo>
                  <a:lnTo>
                    <a:pt x="420" y="544"/>
                  </a:lnTo>
                  <a:lnTo>
                    <a:pt x="468" y="584"/>
                  </a:lnTo>
                  <a:lnTo>
                    <a:pt x="515" y="609"/>
                  </a:lnTo>
                  <a:lnTo>
                    <a:pt x="628" y="628"/>
                  </a:lnTo>
                  <a:lnTo>
                    <a:pt x="628" y="650"/>
                  </a:lnTo>
                  <a:lnTo>
                    <a:pt x="495" y="643"/>
                  </a:lnTo>
                  <a:lnTo>
                    <a:pt x="382" y="580"/>
                  </a:lnTo>
                  <a:lnTo>
                    <a:pt x="335" y="542"/>
                  </a:lnTo>
                  <a:lnTo>
                    <a:pt x="280" y="527"/>
                  </a:lnTo>
                  <a:lnTo>
                    <a:pt x="152" y="527"/>
                  </a:lnTo>
                  <a:lnTo>
                    <a:pt x="80" y="504"/>
                  </a:lnTo>
                  <a:lnTo>
                    <a:pt x="33" y="445"/>
                  </a:lnTo>
                  <a:lnTo>
                    <a:pt x="6" y="365"/>
                  </a:lnTo>
                  <a:lnTo>
                    <a:pt x="0" y="280"/>
                  </a:lnTo>
                  <a:lnTo>
                    <a:pt x="27" y="181"/>
                  </a:lnTo>
                  <a:lnTo>
                    <a:pt x="53" y="143"/>
                  </a:lnTo>
                  <a:lnTo>
                    <a:pt x="91" y="105"/>
                  </a:lnTo>
                  <a:lnTo>
                    <a:pt x="152" y="59"/>
                  </a:lnTo>
                  <a:lnTo>
                    <a:pt x="221" y="29"/>
                  </a:lnTo>
                  <a:lnTo>
                    <a:pt x="325" y="4"/>
                  </a:lnTo>
                  <a:lnTo>
                    <a:pt x="449" y="0"/>
                  </a:lnTo>
                  <a:lnTo>
                    <a:pt x="591" y="38"/>
                  </a:lnTo>
                  <a:lnTo>
                    <a:pt x="685" y="99"/>
                  </a:lnTo>
                  <a:lnTo>
                    <a:pt x="747" y="149"/>
                  </a:lnTo>
                  <a:lnTo>
                    <a:pt x="751" y="164"/>
                  </a:lnTo>
                  <a:lnTo>
                    <a:pt x="736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17"/>
            <p:cNvSpPr>
              <a:spLocks/>
            </p:cNvSpPr>
            <p:nvPr/>
          </p:nvSpPr>
          <p:spPr bwMode="auto">
            <a:xfrm>
              <a:off x="3850" y="2842"/>
              <a:ext cx="107" cy="140"/>
            </a:xfrm>
            <a:custGeom>
              <a:avLst/>
              <a:gdLst>
                <a:gd name="T0" fmla="*/ 26 w 215"/>
                <a:gd name="T1" fmla="*/ 2 h 281"/>
                <a:gd name="T2" fmla="*/ 10 w 215"/>
                <a:gd name="T3" fmla="*/ 17 h 281"/>
                <a:gd name="T4" fmla="*/ 5 w 215"/>
                <a:gd name="T5" fmla="*/ 28 h 281"/>
                <a:gd name="T6" fmla="*/ 6 w 215"/>
                <a:gd name="T7" fmla="*/ 33 h 281"/>
                <a:gd name="T8" fmla="*/ 5 w 215"/>
                <a:gd name="T9" fmla="*/ 35 h 281"/>
                <a:gd name="T10" fmla="*/ 3 w 215"/>
                <a:gd name="T11" fmla="*/ 34 h 281"/>
                <a:gd name="T12" fmla="*/ 0 w 215"/>
                <a:gd name="T13" fmla="*/ 28 h 281"/>
                <a:gd name="T14" fmla="*/ 2 w 215"/>
                <a:gd name="T15" fmla="*/ 21 h 281"/>
                <a:gd name="T16" fmla="*/ 5 w 215"/>
                <a:gd name="T17" fmla="*/ 14 h 281"/>
                <a:gd name="T18" fmla="*/ 9 w 215"/>
                <a:gd name="T19" fmla="*/ 9 h 281"/>
                <a:gd name="T20" fmla="*/ 14 w 215"/>
                <a:gd name="T21" fmla="*/ 6 h 281"/>
                <a:gd name="T22" fmla="*/ 19 w 215"/>
                <a:gd name="T23" fmla="*/ 3 h 281"/>
                <a:gd name="T24" fmla="*/ 24 w 215"/>
                <a:gd name="T25" fmla="*/ 0 h 281"/>
                <a:gd name="T26" fmla="*/ 26 w 215"/>
                <a:gd name="T27" fmla="*/ 0 h 281"/>
                <a:gd name="T28" fmla="*/ 26 w 215"/>
                <a:gd name="T29" fmla="*/ 2 h 281"/>
                <a:gd name="T30" fmla="*/ 26 w 215"/>
                <a:gd name="T31" fmla="*/ 2 h 281"/>
                <a:gd name="T32" fmla="*/ 26 w 215"/>
                <a:gd name="T33" fmla="*/ 2 h 2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5"/>
                <a:gd name="T52" fmla="*/ 0 h 281"/>
                <a:gd name="T53" fmla="*/ 215 w 215"/>
                <a:gd name="T54" fmla="*/ 281 h 2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5" h="281">
                  <a:moveTo>
                    <a:pt x="211" y="19"/>
                  </a:moveTo>
                  <a:lnTo>
                    <a:pt x="80" y="142"/>
                  </a:lnTo>
                  <a:lnTo>
                    <a:pt x="46" y="230"/>
                  </a:lnTo>
                  <a:lnTo>
                    <a:pt x="48" y="268"/>
                  </a:lnTo>
                  <a:lnTo>
                    <a:pt x="42" y="281"/>
                  </a:lnTo>
                  <a:lnTo>
                    <a:pt x="27" y="275"/>
                  </a:lnTo>
                  <a:lnTo>
                    <a:pt x="0" y="230"/>
                  </a:lnTo>
                  <a:lnTo>
                    <a:pt x="17" y="171"/>
                  </a:lnTo>
                  <a:lnTo>
                    <a:pt x="42" y="116"/>
                  </a:lnTo>
                  <a:lnTo>
                    <a:pt x="78" y="79"/>
                  </a:lnTo>
                  <a:lnTo>
                    <a:pt x="116" y="53"/>
                  </a:lnTo>
                  <a:lnTo>
                    <a:pt x="156" y="28"/>
                  </a:lnTo>
                  <a:lnTo>
                    <a:pt x="198" y="0"/>
                  </a:lnTo>
                  <a:lnTo>
                    <a:pt x="215" y="3"/>
                  </a:lnTo>
                  <a:lnTo>
                    <a:pt x="211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18"/>
            <p:cNvSpPr>
              <a:spLocks/>
            </p:cNvSpPr>
            <p:nvPr/>
          </p:nvSpPr>
          <p:spPr bwMode="auto">
            <a:xfrm>
              <a:off x="3726" y="2737"/>
              <a:ext cx="167" cy="100"/>
            </a:xfrm>
            <a:custGeom>
              <a:avLst/>
              <a:gdLst>
                <a:gd name="T0" fmla="*/ 41 w 333"/>
                <a:gd name="T1" fmla="*/ 3 h 199"/>
                <a:gd name="T2" fmla="*/ 18 w 333"/>
                <a:gd name="T3" fmla="*/ 13 h 199"/>
                <a:gd name="T4" fmla="*/ 9 w 333"/>
                <a:gd name="T5" fmla="*/ 21 h 199"/>
                <a:gd name="T6" fmla="*/ 4 w 333"/>
                <a:gd name="T7" fmla="*/ 25 h 199"/>
                <a:gd name="T8" fmla="*/ 1 w 333"/>
                <a:gd name="T9" fmla="*/ 25 h 199"/>
                <a:gd name="T10" fmla="*/ 0 w 333"/>
                <a:gd name="T11" fmla="*/ 22 h 199"/>
                <a:gd name="T12" fmla="*/ 4 w 333"/>
                <a:gd name="T13" fmla="*/ 16 h 199"/>
                <a:gd name="T14" fmla="*/ 15 w 333"/>
                <a:gd name="T15" fmla="*/ 8 h 199"/>
                <a:gd name="T16" fmla="*/ 21 w 333"/>
                <a:gd name="T17" fmla="*/ 5 h 199"/>
                <a:gd name="T18" fmla="*/ 27 w 333"/>
                <a:gd name="T19" fmla="*/ 3 h 199"/>
                <a:gd name="T20" fmla="*/ 40 w 333"/>
                <a:gd name="T21" fmla="*/ 0 h 199"/>
                <a:gd name="T22" fmla="*/ 42 w 333"/>
                <a:gd name="T23" fmla="*/ 1 h 199"/>
                <a:gd name="T24" fmla="*/ 41 w 333"/>
                <a:gd name="T25" fmla="*/ 3 h 199"/>
                <a:gd name="T26" fmla="*/ 41 w 333"/>
                <a:gd name="T27" fmla="*/ 3 h 199"/>
                <a:gd name="T28" fmla="*/ 41 w 333"/>
                <a:gd name="T29" fmla="*/ 3 h 1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3"/>
                <a:gd name="T46" fmla="*/ 0 h 199"/>
                <a:gd name="T47" fmla="*/ 333 w 333"/>
                <a:gd name="T48" fmla="*/ 199 h 19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3" h="199">
                  <a:moveTo>
                    <a:pt x="325" y="20"/>
                  </a:moveTo>
                  <a:lnTo>
                    <a:pt x="141" y="102"/>
                  </a:lnTo>
                  <a:lnTo>
                    <a:pt x="65" y="161"/>
                  </a:lnTo>
                  <a:lnTo>
                    <a:pt x="29" y="197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2" y="127"/>
                  </a:lnTo>
                  <a:lnTo>
                    <a:pt x="116" y="62"/>
                  </a:lnTo>
                  <a:lnTo>
                    <a:pt x="165" y="38"/>
                  </a:lnTo>
                  <a:lnTo>
                    <a:pt x="215" y="24"/>
                  </a:lnTo>
                  <a:lnTo>
                    <a:pt x="319" y="0"/>
                  </a:lnTo>
                  <a:lnTo>
                    <a:pt x="333" y="7"/>
                  </a:lnTo>
                  <a:lnTo>
                    <a:pt x="325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19"/>
            <p:cNvSpPr>
              <a:spLocks/>
            </p:cNvSpPr>
            <p:nvPr/>
          </p:nvSpPr>
          <p:spPr bwMode="auto">
            <a:xfrm>
              <a:off x="3676" y="2716"/>
              <a:ext cx="110" cy="27"/>
            </a:xfrm>
            <a:custGeom>
              <a:avLst/>
              <a:gdLst>
                <a:gd name="T0" fmla="*/ 1 w 221"/>
                <a:gd name="T1" fmla="*/ 1 h 53"/>
                <a:gd name="T2" fmla="*/ 5 w 221"/>
                <a:gd name="T3" fmla="*/ 0 h 53"/>
                <a:gd name="T4" fmla="*/ 16 w 221"/>
                <a:gd name="T5" fmla="*/ 0 h 53"/>
                <a:gd name="T6" fmla="*/ 26 w 221"/>
                <a:gd name="T7" fmla="*/ 4 h 53"/>
                <a:gd name="T8" fmla="*/ 27 w 221"/>
                <a:gd name="T9" fmla="*/ 6 h 53"/>
                <a:gd name="T10" fmla="*/ 25 w 221"/>
                <a:gd name="T11" fmla="*/ 7 h 53"/>
                <a:gd name="T12" fmla="*/ 16 w 221"/>
                <a:gd name="T13" fmla="*/ 5 h 53"/>
                <a:gd name="T14" fmla="*/ 5 w 221"/>
                <a:gd name="T15" fmla="*/ 5 h 53"/>
                <a:gd name="T16" fmla="*/ 1 w 221"/>
                <a:gd name="T17" fmla="*/ 4 h 53"/>
                <a:gd name="T18" fmla="*/ 0 w 221"/>
                <a:gd name="T19" fmla="*/ 3 h 53"/>
                <a:gd name="T20" fmla="*/ 1 w 221"/>
                <a:gd name="T21" fmla="*/ 1 h 53"/>
                <a:gd name="T22" fmla="*/ 1 w 221"/>
                <a:gd name="T23" fmla="*/ 1 h 53"/>
                <a:gd name="T24" fmla="*/ 1 w 221"/>
                <a:gd name="T25" fmla="*/ 1 h 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1"/>
                <a:gd name="T40" fmla="*/ 0 h 53"/>
                <a:gd name="T41" fmla="*/ 221 w 221"/>
                <a:gd name="T42" fmla="*/ 53 h 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1" h="53">
                  <a:moveTo>
                    <a:pt x="14" y="2"/>
                  </a:moveTo>
                  <a:lnTo>
                    <a:pt x="42" y="0"/>
                  </a:lnTo>
                  <a:lnTo>
                    <a:pt x="133" y="0"/>
                  </a:lnTo>
                  <a:lnTo>
                    <a:pt x="215" y="32"/>
                  </a:lnTo>
                  <a:lnTo>
                    <a:pt x="221" y="47"/>
                  </a:lnTo>
                  <a:lnTo>
                    <a:pt x="207" y="53"/>
                  </a:lnTo>
                  <a:lnTo>
                    <a:pt x="130" y="36"/>
                  </a:lnTo>
                  <a:lnTo>
                    <a:pt x="42" y="36"/>
                  </a:lnTo>
                  <a:lnTo>
                    <a:pt x="14" y="32"/>
                  </a:lnTo>
                  <a:lnTo>
                    <a:pt x="0" y="17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20"/>
            <p:cNvSpPr>
              <a:spLocks/>
            </p:cNvSpPr>
            <p:nvPr/>
          </p:nvSpPr>
          <p:spPr bwMode="auto">
            <a:xfrm>
              <a:off x="3508" y="2892"/>
              <a:ext cx="518" cy="240"/>
            </a:xfrm>
            <a:custGeom>
              <a:avLst/>
              <a:gdLst>
                <a:gd name="T0" fmla="*/ 3 w 1036"/>
                <a:gd name="T1" fmla="*/ 0 h 479"/>
                <a:gd name="T2" fmla="*/ 11 w 1036"/>
                <a:gd name="T3" fmla="*/ 5 h 479"/>
                <a:gd name="T4" fmla="*/ 19 w 1036"/>
                <a:gd name="T5" fmla="*/ 11 h 479"/>
                <a:gd name="T6" fmla="*/ 26 w 1036"/>
                <a:gd name="T7" fmla="*/ 21 h 479"/>
                <a:gd name="T8" fmla="*/ 30 w 1036"/>
                <a:gd name="T9" fmla="*/ 34 h 479"/>
                <a:gd name="T10" fmla="*/ 40 w 1036"/>
                <a:gd name="T11" fmla="*/ 43 h 479"/>
                <a:gd name="T12" fmla="*/ 53 w 1036"/>
                <a:gd name="T13" fmla="*/ 48 h 479"/>
                <a:gd name="T14" fmla="*/ 77 w 1036"/>
                <a:gd name="T15" fmla="*/ 53 h 479"/>
                <a:gd name="T16" fmla="*/ 98 w 1036"/>
                <a:gd name="T17" fmla="*/ 50 h 479"/>
                <a:gd name="T18" fmla="*/ 116 w 1036"/>
                <a:gd name="T19" fmla="*/ 41 h 479"/>
                <a:gd name="T20" fmla="*/ 123 w 1036"/>
                <a:gd name="T21" fmla="*/ 32 h 479"/>
                <a:gd name="T22" fmla="*/ 124 w 1036"/>
                <a:gd name="T23" fmla="*/ 23 h 479"/>
                <a:gd name="T24" fmla="*/ 112 w 1036"/>
                <a:gd name="T25" fmla="*/ 12 h 479"/>
                <a:gd name="T26" fmla="*/ 113 w 1036"/>
                <a:gd name="T27" fmla="*/ 9 h 479"/>
                <a:gd name="T28" fmla="*/ 116 w 1036"/>
                <a:gd name="T29" fmla="*/ 7 h 479"/>
                <a:gd name="T30" fmla="*/ 125 w 1036"/>
                <a:gd name="T31" fmla="*/ 12 h 479"/>
                <a:gd name="T32" fmla="*/ 130 w 1036"/>
                <a:gd name="T33" fmla="*/ 21 h 479"/>
                <a:gd name="T34" fmla="*/ 130 w 1036"/>
                <a:gd name="T35" fmla="*/ 32 h 479"/>
                <a:gd name="T36" fmla="*/ 122 w 1036"/>
                <a:gd name="T37" fmla="*/ 45 h 479"/>
                <a:gd name="T38" fmla="*/ 112 w 1036"/>
                <a:gd name="T39" fmla="*/ 53 h 479"/>
                <a:gd name="T40" fmla="*/ 98 w 1036"/>
                <a:gd name="T41" fmla="*/ 58 h 479"/>
                <a:gd name="T42" fmla="*/ 84 w 1036"/>
                <a:gd name="T43" fmla="*/ 60 h 479"/>
                <a:gd name="T44" fmla="*/ 72 w 1036"/>
                <a:gd name="T45" fmla="*/ 60 h 479"/>
                <a:gd name="T46" fmla="*/ 54 w 1036"/>
                <a:gd name="T47" fmla="*/ 57 h 479"/>
                <a:gd name="T48" fmla="*/ 32 w 1036"/>
                <a:gd name="T49" fmla="*/ 47 h 479"/>
                <a:gd name="T50" fmla="*/ 23 w 1036"/>
                <a:gd name="T51" fmla="*/ 36 h 479"/>
                <a:gd name="T52" fmla="*/ 20 w 1036"/>
                <a:gd name="T53" fmla="*/ 27 h 479"/>
                <a:gd name="T54" fmla="*/ 15 w 1036"/>
                <a:gd name="T55" fmla="*/ 18 h 479"/>
                <a:gd name="T56" fmla="*/ 9 w 1036"/>
                <a:gd name="T57" fmla="*/ 10 h 479"/>
                <a:gd name="T58" fmla="*/ 0 w 1036"/>
                <a:gd name="T59" fmla="*/ 3 h 479"/>
                <a:gd name="T60" fmla="*/ 3 w 1036"/>
                <a:gd name="T61" fmla="*/ 0 h 479"/>
                <a:gd name="T62" fmla="*/ 3 w 1036"/>
                <a:gd name="T63" fmla="*/ 0 h 4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36"/>
                <a:gd name="T97" fmla="*/ 0 h 479"/>
                <a:gd name="T98" fmla="*/ 1036 w 1036"/>
                <a:gd name="T99" fmla="*/ 479 h 47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36" h="479">
                  <a:moveTo>
                    <a:pt x="24" y="0"/>
                  </a:moveTo>
                  <a:lnTo>
                    <a:pt x="95" y="35"/>
                  </a:lnTo>
                  <a:lnTo>
                    <a:pt x="159" y="86"/>
                  </a:lnTo>
                  <a:lnTo>
                    <a:pt x="211" y="162"/>
                  </a:lnTo>
                  <a:lnTo>
                    <a:pt x="241" y="265"/>
                  </a:lnTo>
                  <a:lnTo>
                    <a:pt x="327" y="341"/>
                  </a:lnTo>
                  <a:lnTo>
                    <a:pt x="424" y="384"/>
                  </a:lnTo>
                  <a:lnTo>
                    <a:pt x="618" y="422"/>
                  </a:lnTo>
                  <a:lnTo>
                    <a:pt x="791" y="394"/>
                  </a:lnTo>
                  <a:lnTo>
                    <a:pt x="935" y="324"/>
                  </a:lnTo>
                  <a:lnTo>
                    <a:pt x="986" y="253"/>
                  </a:lnTo>
                  <a:lnTo>
                    <a:pt x="994" y="181"/>
                  </a:lnTo>
                  <a:lnTo>
                    <a:pt x="903" y="95"/>
                  </a:lnTo>
                  <a:lnTo>
                    <a:pt x="908" y="65"/>
                  </a:lnTo>
                  <a:lnTo>
                    <a:pt x="929" y="56"/>
                  </a:lnTo>
                  <a:lnTo>
                    <a:pt x="1000" y="94"/>
                  </a:lnTo>
                  <a:lnTo>
                    <a:pt x="1034" y="164"/>
                  </a:lnTo>
                  <a:lnTo>
                    <a:pt x="1036" y="253"/>
                  </a:lnTo>
                  <a:lnTo>
                    <a:pt x="977" y="356"/>
                  </a:lnTo>
                  <a:lnTo>
                    <a:pt x="901" y="422"/>
                  </a:lnTo>
                  <a:lnTo>
                    <a:pt x="789" y="457"/>
                  </a:lnTo>
                  <a:lnTo>
                    <a:pt x="677" y="474"/>
                  </a:lnTo>
                  <a:lnTo>
                    <a:pt x="583" y="479"/>
                  </a:lnTo>
                  <a:lnTo>
                    <a:pt x="437" y="453"/>
                  </a:lnTo>
                  <a:lnTo>
                    <a:pt x="258" y="373"/>
                  </a:lnTo>
                  <a:lnTo>
                    <a:pt x="190" y="282"/>
                  </a:lnTo>
                  <a:lnTo>
                    <a:pt x="161" y="211"/>
                  </a:lnTo>
                  <a:lnTo>
                    <a:pt x="125" y="139"/>
                  </a:lnTo>
                  <a:lnTo>
                    <a:pt x="74" y="75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21"/>
            <p:cNvSpPr>
              <a:spLocks/>
            </p:cNvSpPr>
            <p:nvPr/>
          </p:nvSpPr>
          <p:spPr bwMode="auto">
            <a:xfrm>
              <a:off x="1979" y="2605"/>
              <a:ext cx="1555" cy="335"/>
            </a:xfrm>
            <a:custGeom>
              <a:avLst/>
              <a:gdLst>
                <a:gd name="T0" fmla="*/ 61 w 3108"/>
                <a:gd name="T1" fmla="*/ 0 h 669"/>
                <a:gd name="T2" fmla="*/ 50 w 3108"/>
                <a:gd name="T3" fmla="*/ 7 h 669"/>
                <a:gd name="T4" fmla="*/ 13 w 3108"/>
                <a:gd name="T5" fmla="*/ 54 h 669"/>
                <a:gd name="T6" fmla="*/ 0 w 3108"/>
                <a:gd name="T7" fmla="*/ 61 h 669"/>
                <a:gd name="T8" fmla="*/ 12 w 3108"/>
                <a:gd name="T9" fmla="*/ 79 h 669"/>
                <a:gd name="T10" fmla="*/ 95 w 3108"/>
                <a:gd name="T11" fmla="*/ 74 h 669"/>
                <a:gd name="T12" fmla="*/ 363 w 3108"/>
                <a:gd name="T13" fmla="*/ 84 h 669"/>
                <a:gd name="T14" fmla="*/ 389 w 3108"/>
                <a:gd name="T15" fmla="*/ 71 h 669"/>
                <a:gd name="T16" fmla="*/ 329 w 3108"/>
                <a:gd name="T17" fmla="*/ 64 h 669"/>
                <a:gd name="T18" fmla="*/ 378 w 3108"/>
                <a:gd name="T19" fmla="*/ 60 h 669"/>
                <a:gd name="T20" fmla="*/ 366 w 3108"/>
                <a:gd name="T21" fmla="*/ 45 h 669"/>
                <a:gd name="T22" fmla="*/ 347 w 3108"/>
                <a:gd name="T23" fmla="*/ 18 h 669"/>
                <a:gd name="T24" fmla="*/ 200 w 3108"/>
                <a:gd name="T25" fmla="*/ 10 h 669"/>
                <a:gd name="T26" fmla="*/ 75 w 3108"/>
                <a:gd name="T27" fmla="*/ 1 h 669"/>
                <a:gd name="T28" fmla="*/ 61 w 3108"/>
                <a:gd name="T29" fmla="*/ 0 h 669"/>
                <a:gd name="T30" fmla="*/ 61 w 3108"/>
                <a:gd name="T31" fmla="*/ 0 h 669"/>
                <a:gd name="T32" fmla="*/ 61 w 3108"/>
                <a:gd name="T33" fmla="*/ 0 h 6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108"/>
                <a:gd name="T52" fmla="*/ 0 h 669"/>
                <a:gd name="T53" fmla="*/ 3108 w 3108"/>
                <a:gd name="T54" fmla="*/ 669 h 6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108" h="669">
                  <a:moveTo>
                    <a:pt x="485" y="0"/>
                  </a:moveTo>
                  <a:lnTo>
                    <a:pt x="395" y="54"/>
                  </a:lnTo>
                  <a:lnTo>
                    <a:pt x="102" y="432"/>
                  </a:lnTo>
                  <a:lnTo>
                    <a:pt x="0" y="485"/>
                  </a:lnTo>
                  <a:lnTo>
                    <a:pt x="89" y="626"/>
                  </a:lnTo>
                  <a:lnTo>
                    <a:pt x="758" y="592"/>
                  </a:lnTo>
                  <a:lnTo>
                    <a:pt x="2897" y="669"/>
                  </a:lnTo>
                  <a:lnTo>
                    <a:pt x="3108" y="561"/>
                  </a:lnTo>
                  <a:lnTo>
                    <a:pt x="2625" y="508"/>
                  </a:lnTo>
                  <a:lnTo>
                    <a:pt x="3019" y="477"/>
                  </a:lnTo>
                  <a:lnTo>
                    <a:pt x="2927" y="358"/>
                  </a:lnTo>
                  <a:lnTo>
                    <a:pt x="2770" y="137"/>
                  </a:lnTo>
                  <a:lnTo>
                    <a:pt x="1597" y="76"/>
                  </a:lnTo>
                  <a:lnTo>
                    <a:pt x="599" y="8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E8DCD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22"/>
            <p:cNvSpPr>
              <a:spLocks/>
            </p:cNvSpPr>
            <p:nvPr/>
          </p:nvSpPr>
          <p:spPr bwMode="auto">
            <a:xfrm>
              <a:off x="2286" y="2411"/>
              <a:ext cx="1191" cy="327"/>
            </a:xfrm>
            <a:custGeom>
              <a:avLst/>
              <a:gdLst>
                <a:gd name="T0" fmla="*/ 0 w 2382"/>
                <a:gd name="T1" fmla="*/ 42 h 653"/>
                <a:gd name="T2" fmla="*/ 1 w 2382"/>
                <a:gd name="T3" fmla="*/ 20 h 653"/>
                <a:gd name="T4" fmla="*/ 25 w 2382"/>
                <a:gd name="T5" fmla="*/ 19 h 653"/>
                <a:gd name="T6" fmla="*/ 129 w 2382"/>
                <a:gd name="T7" fmla="*/ 10 h 653"/>
                <a:gd name="T8" fmla="*/ 171 w 2382"/>
                <a:gd name="T9" fmla="*/ 5 h 653"/>
                <a:gd name="T10" fmla="*/ 258 w 2382"/>
                <a:gd name="T11" fmla="*/ 4 h 653"/>
                <a:gd name="T12" fmla="*/ 289 w 2382"/>
                <a:gd name="T13" fmla="*/ 3 h 653"/>
                <a:gd name="T14" fmla="*/ 298 w 2382"/>
                <a:gd name="T15" fmla="*/ 0 h 653"/>
                <a:gd name="T16" fmla="*/ 292 w 2382"/>
                <a:gd name="T17" fmla="*/ 82 h 653"/>
                <a:gd name="T18" fmla="*/ 278 w 2382"/>
                <a:gd name="T19" fmla="*/ 57 h 653"/>
                <a:gd name="T20" fmla="*/ 0 w 2382"/>
                <a:gd name="T21" fmla="*/ 42 h 653"/>
                <a:gd name="T22" fmla="*/ 0 w 2382"/>
                <a:gd name="T23" fmla="*/ 42 h 653"/>
                <a:gd name="T24" fmla="*/ 0 w 2382"/>
                <a:gd name="T25" fmla="*/ 42 h 6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82"/>
                <a:gd name="T40" fmla="*/ 0 h 653"/>
                <a:gd name="T41" fmla="*/ 2382 w 2382"/>
                <a:gd name="T42" fmla="*/ 653 h 6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82" h="653">
                  <a:moveTo>
                    <a:pt x="0" y="334"/>
                  </a:moveTo>
                  <a:lnTo>
                    <a:pt x="15" y="154"/>
                  </a:lnTo>
                  <a:lnTo>
                    <a:pt x="203" y="146"/>
                  </a:lnTo>
                  <a:lnTo>
                    <a:pt x="1028" y="78"/>
                  </a:lnTo>
                  <a:lnTo>
                    <a:pt x="1369" y="39"/>
                  </a:lnTo>
                  <a:lnTo>
                    <a:pt x="2064" y="32"/>
                  </a:lnTo>
                  <a:lnTo>
                    <a:pt x="2306" y="24"/>
                  </a:lnTo>
                  <a:lnTo>
                    <a:pt x="2382" y="0"/>
                  </a:lnTo>
                  <a:lnTo>
                    <a:pt x="2336" y="653"/>
                  </a:lnTo>
                  <a:lnTo>
                    <a:pt x="2217" y="452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E8DCD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23"/>
            <p:cNvSpPr>
              <a:spLocks/>
            </p:cNvSpPr>
            <p:nvPr/>
          </p:nvSpPr>
          <p:spPr bwMode="auto">
            <a:xfrm>
              <a:off x="2596" y="2257"/>
              <a:ext cx="647" cy="144"/>
            </a:xfrm>
            <a:custGeom>
              <a:avLst/>
              <a:gdLst>
                <a:gd name="T0" fmla="*/ 8 w 1292"/>
                <a:gd name="T1" fmla="*/ 0 h 287"/>
                <a:gd name="T2" fmla="*/ 9 w 1292"/>
                <a:gd name="T3" fmla="*/ 12 h 287"/>
                <a:gd name="T4" fmla="*/ 0 w 1292"/>
                <a:gd name="T5" fmla="*/ 29 h 287"/>
                <a:gd name="T6" fmla="*/ 51 w 1292"/>
                <a:gd name="T7" fmla="*/ 18 h 287"/>
                <a:gd name="T8" fmla="*/ 76 w 1292"/>
                <a:gd name="T9" fmla="*/ 22 h 287"/>
                <a:gd name="T10" fmla="*/ 48 w 1292"/>
                <a:gd name="T11" fmla="*/ 36 h 287"/>
                <a:gd name="T12" fmla="*/ 162 w 1292"/>
                <a:gd name="T13" fmla="*/ 29 h 287"/>
                <a:gd name="T14" fmla="*/ 160 w 1292"/>
                <a:gd name="T15" fmla="*/ 13 h 287"/>
                <a:gd name="T16" fmla="*/ 134 w 1292"/>
                <a:gd name="T17" fmla="*/ 17 h 287"/>
                <a:gd name="T18" fmla="*/ 121 w 1292"/>
                <a:gd name="T19" fmla="*/ 2 h 287"/>
                <a:gd name="T20" fmla="*/ 8 w 1292"/>
                <a:gd name="T21" fmla="*/ 0 h 287"/>
                <a:gd name="T22" fmla="*/ 8 w 1292"/>
                <a:gd name="T23" fmla="*/ 0 h 287"/>
                <a:gd name="T24" fmla="*/ 8 w 1292"/>
                <a:gd name="T25" fmla="*/ 0 h 2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2"/>
                <a:gd name="T40" fmla="*/ 0 h 287"/>
                <a:gd name="T41" fmla="*/ 1292 w 1292"/>
                <a:gd name="T42" fmla="*/ 287 h 2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2" h="287">
                  <a:moveTo>
                    <a:pt x="64" y="0"/>
                  </a:moveTo>
                  <a:lnTo>
                    <a:pt x="68" y="91"/>
                  </a:lnTo>
                  <a:lnTo>
                    <a:pt x="0" y="226"/>
                  </a:lnTo>
                  <a:lnTo>
                    <a:pt x="401" y="137"/>
                  </a:lnTo>
                  <a:lnTo>
                    <a:pt x="604" y="173"/>
                  </a:lnTo>
                  <a:lnTo>
                    <a:pt x="378" y="287"/>
                  </a:lnTo>
                  <a:lnTo>
                    <a:pt x="1292" y="226"/>
                  </a:lnTo>
                  <a:lnTo>
                    <a:pt x="1273" y="104"/>
                  </a:lnTo>
                  <a:lnTo>
                    <a:pt x="1066" y="129"/>
                  </a:lnTo>
                  <a:lnTo>
                    <a:pt x="960" y="1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24"/>
            <p:cNvSpPr>
              <a:spLocks/>
            </p:cNvSpPr>
            <p:nvPr/>
          </p:nvSpPr>
          <p:spPr bwMode="auto">
            <a:xfrm>
              <a:off x="3107" y="1322"/>
              <a:ext cx="302" cy="964"/>
            </a:xfrm>
            <a:custGeom>
              <a:avLst/>
              <a:gdLst>
                <a:gd name="T0" fmla="*/ 9 w 604"/>
                <a:gd name="T1" fmla="*/ 230 h 1928"/>
                <a:gd name="T2" fmla="*/ 30 w 604"/>
                <a:gd name="T3" fmla="*/ 224 h 1928"/>
                <a:gd name="T4" fmla="*/ 61 w 604"/>
                <a:gd name="T5" fmla="*/ 44 h 1928"/>
                <a:gd name="T6" fmla="*/ 72 w 604"/>
                <a:gd name="T7" fmla="*/ 0 h 1928"/>
                <a:gd name="T8" fmla="*/ 76 w 604"/>
                <a:gd name="T9" fmla="*/ 14 h 1928"/>
                <a:gd name="T10" fmla="*/ 67 w 604"/>
                <a:gd name="T11" fmla="*/ 107 h 1928"/>
                <a:gd name="T12" fmla="*/ 52 w 604"/>
                <a:gd name="T13" fmla="*/ 222 h 1928"/>
                <a:gd name="T14" fmla="*/ 48 w 604"/>
                <a:gd name="T15" fmla="*/ 233 h 1928"/>
                <a:gd name="T16" fmla="*/ 20 w 604"/>
                <a:gd name="T17" fmla="*/ 241 h 1928"/>
                <a:gd name="T18" fmla="*/ 0 w 604"/>
                <a:gd name="T19" fmla="*/ 236 h 1928"/>
                <a:gd name="T20" fmla="*/ 9 w 604"/>
                <a:gd name="T21" fmla="*/ 230 h 1928"/>
                <a:gd name="T22" fmla="*/ 9 w 604"/>
                <a:gd name="T23" fmla="*/ 230 h 1928"/>
                <a:gd name="T24" fmla="*/ 9 w 604"/>
                <a:gd name="T25" fmla="*/ 230 h 19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4"/>
                <a:gd name="T40" fmla="*/ 0 h 1928"/>
                <a:gd name="T41" fmla="*/ 604 w 604"/>
                <a:gd name="T42" fmla="*/ 1928 h 19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4" h="1928">
                  <a:moveTo>
                    <a:pt x="72" y="1840"/>
                  </a:moveTo>
                  <a:lnTo>
                    <a:pt x="241" y="1787"/>
                  </a:lnTo>
                  <a:lnTo>
                    <a:pt x="492" y="348"/>
                  </a:lnTo>
                  <a:lnTo>
                    <a:pt x="574" y="0"/>
                  </a:lnTo>
                  <a:lnTo>
                    <a:pt x="604" y="107"/>
                  </a:lnTo>
                  <a:lnTo>
                    <a:pt x="536" y="850"/>
                  </a:lnTo>
                  <a:lnTo>
                    <a:pt x="416" y="1772"/>
                  </a:lnTo>
                  <a:lnTo>
                    <a:pt x="389" y="1859"/>
                  </a:lnTo>
                  <a:lnTo>
                    <a:pt x="165" y="1928"/>
                  </a:lnTo>
                  <a:lnTo>
                    <a:pt x="0" y="1886"/>
                  </a:lnTo>
                  <a:lnTo>
                    <a:pt x="72" y="1840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25"/>
            <p:cNvSpPr>
              <a:spLocks/>
            </p:cNvSpPr>
            <p:nvPr/>
          </p:nvSpPr>
          <p:spPr bwMode="auto">
            <a:xfrm>
              <a:off x="2547" y="2106"/>
              <a:ext cx="576" cy="95"/>
            </a:xfrm>
            <a:custGeom>
              <a:avLst/>
              <a:gdLst>
                <a:gd name="T0" fmla="*/ 0 w 1152"/>
                <a:gd name="T1" fmla="*/ 12 h 190"/>
                <a:gd name="T2" fmla="*/ 5 w 1152"/>
                <a:gd name="T3" fmla="*/ 24 h 190"/>
                <a:gd name="T4" fmla="*/ 14 w 1152"/>
                <a:gd name="T5" fmla="*/ 19 h 190"/>
                <a:gd name="T6" fmla="*/ 144 w 1152"/>
                <a:gd name="T7" fmla="*/ 7 h 190"/>
                <a:gd name="T8" fmla="*/ 144 w 1152"/>
                <a:gd name="T9" fmla="*/ 1 h 190"/>
                <a:gd name="T10" fmla="*/ 87 w 1152"/>
                <a:gd name="T11" fmla="*/ 0 h 190"/>
                <a:gd name="T12" fmla="*/ 0 w 1152"/>
                <a:gd name="T13" fmla="*/ 12 h 190"/>
                <a:gd name="T14" fmla="*/ 0 w 1152"/>
                <a:gd name="T15" fmla="*/ 12 h 190"/>
                <a:gd name="T16" fmla="*/ 0 w 1152"/>
                <a:gd name="T17" fmla="*/ 12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2"/>
                <a:gd name="T28" fmla="*/ 0 h 190"/>
                <a:gd name="T29" fmla="*/ 1152 w 1152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2" h="190">
                  <a:moveTo>
                    <a:pt x="0" y="103"/>
                  </a:moveTo>
                  <a:lnTo>
                    <a:pt x="34" y="190"/>
                  </a:lnTo>
                  <a:lnTo>
                    <a:pt x="114" y="151"/>
                  </a:lnTo>
                  <a:lnTo>
                    <a:pt x="1152" y="59"/>
                  </a:lnTo>
                  <a:lnTo>
                    <a:pt x="1152" y="12"/>
                  </a:lnTo>
                  <a:lnTo>
                    <a:pt x="696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26"/>
            <p:cNvSpPr>
              <a:spLocks/>
            </p:cNvSpPr>
            <p:nvPr/>
          </p:nvSpPr>
          <p:spPr bwMode="auto">
            <a:xfrm>
              <a:off x="2355" y="1217"/>
              <a:ext cx="891" cy="834"/>
            </a:xfrm>
            <a:custGeom>
              <a:avLst/>
              <a:gdLst>
                <a:gd name="T0" fmla="*/ 37 w 1783"/>
                <a:gd name="T1" fmla="*/ 208 h 1669"/>
                <a:gd name="T2" fmla="*/ 2 w 1783"/>
                <a:gd name="T3" fmla="*/ 91 h 1669"/>
                <a:gd name="T4" fmla="*/ 0 w 1783"/>
                <a:gd name="T5" fmla="*/ 63 h 1669"/>
                <a:gd name="T6" fmla="*/ 4 w 1783"/>
                <a:gd name="T7" fmla="*/ 51 h 1669"/>
                <a:gd name="T8" fmla="*/ 24 w 1783"/>
                <a:gd name="T9" fmla="*/ 38 h 1669"/>
                <a:gd name="T10" fmla="*/ 107 w 1783"/>
                <a:gd name="T11" fmla="*/ 16 h 1669"/>
                <a:gd name="T12" fmla="*/ 199 w 1783"/>
                <a:gd name="T13" fmla="*/ 1 h 1669"/>
                <a:gd name="T14" fmla="*/ 219 w 1783"/>
                <a:gd name="T15" fmla="*/ 0 h 1669"/>
                <a:gd name="T16" fmla="*/ 222 w 1783"/>
                <a:gd name="T17" fmla="*/ 9 h 1669"/>
                <a:gd name="T18" fmla="*/ 216 w 1783"/>
                <a:gd name="T19" fmla="*/ 60 h 1669"/>
                <a:gd name="T20" fmla="*/ 202 w 1783"/>
                <a:gd name="T21" fmla="*/ 32 h 1669"/>
                <a:gd name="T22" fmla="*/ 170 w 1783"/>
                <a:gd name="T23" fmla="*/ 14 h 1669"/>
                <a:gd name="T24" fmla="*/ 123 w 1783"/>
                <a:gd name="T25" fmla="*/ 20 h 1669"/>
                <a:gd name="T26" fmla="*/ 38 w 1783"/>
                <a:gd name="T27" fmla="*/ 51 h 1669"/>
                <a:gd name="T28" fmla="*/ 20 w 1783"/>
                <a:gd name="T29" fmla="*/ 69 h 1669"/>
                <a:gd name="T30" fmla="*/ 21 w 1783"/>
                <a:gd name="T31" fmla="*/ 116 h 1669"/>
                <a:gd name="T32" fmla="*/ 39 w 1783"/>
                <a:gd name="T33" fmla="*/ 168 h 1669"/>
                <a:gd name="T34" fmla="*/ 43 w 1783"/>
                <a:gd name="T35" fmla="*/ 194 h 1669"/>
                <a:gd name="T36" fmla="*/ 37 w 1783"/>
                <a:gd name="T37" fmla="*/ 208 h 1669"/>
                <a:gd name="T38" fmla="*/ 37 w 1783"/>
                <a:gd name="T39" fmla="*/ 208 h 1669"/>
                <a:gd name="T40" fmla="*/ 37 w 1783"/>
                <a:gd name="T41" fmla="*/ 208 h 16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83"/>
                <a:gd name="T64" fmla="*/ 0 h 1669"/>
                <a:gd name="T65" fmla="*/ 1783 w 1783"/>
                <a:gd name="T66" fmla="*/ 1669 h 16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83" h="1669">
                  <a:moveTo>
                    <a:pt x="296" y="1669"/>
                  </a:moveTo>
                  <a:lnTo>
                    <a:pt x="23" y="734"/>
                  </a:lnTo>
                  <a:lnTo>
                    <a:pt x="0" y="508"/>
                  </a:lnTo>
                  <a:lnTo>
                    <a:pt x="38" y="409"/>
                  </a:lnTo>
                  <a:lnTo>
                    <a:pt x="196" y="310"/>
                  </a:lnTo>
                  <a:lnTo>
                    <a:pt x="861" y="129"/>
                  </a:lnTo>
                  <a:lnTo>
                    <a:pt x="1595" y="8"/>
                  </a:lnTo>
                  <a:lnTo>
                    <a:pt x="1753" y="0"/>
                  </a:lnTo>
                  <a:lnTo>
                    <a:pt x="1783" y="76"/>
                  </a:lnTo>
                  <a:lnTo>
                    <a:pt x="1730" y="485"/>
                  </a:lnTo>
                  <a:lnTo>
                    <a:pt x="1618" y="257"/>
                  </a:lnTo>
                  <a:lnTo>
                    <a:pt x="1367" y="114"/>
                  </a:lnTo>
                  <a:lnTo>
                    <a:pt x="990" y="160"/>
                  </a:lnTo>
                  <a:lnTo>
                    <a:pt x="310" y="409"/>
                  </a:lnTo>
                  <a:lnTo>
                    <a:pt x="165" y="553"/>
                  </a:lnTo>
                  <a:lnTo>
                    <a:pt x="173" y="932"/>
                  </a:lnTo>
                  <a:lnTo>
                    <a:pt x="317" y="1348"/>
                  </a:lnTo>
                  <a:lnTo>
                    <a:pt x="348" y="1559"/>
                  </a:lnTo>
                  <a:lnTo>
                    <a:pt x="296" y="1669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27"/>
            <p:cNvSpPr>
              <a:spLocks/>
            </p:cNvSpPr>
            <p:nvPr/>
          </p:nvSpPr>
          <p:spPr bwMode="auto">
            <a:xfrm>
              <a:off x="3046" y="2465"/>
              <a:ext cx="383" cy="140"/>
            </a:xfrm>
            <a:custGeom>
              <a:avLst/>
              <a:gdLst>
                <a:gd name="T0" fmla="*/ 0 w 766"/>
                <a:gd name="T1" fmla="*/ 34 h 279"/>
                <a:gd name="T2" fmla="*/ 7 w 766"/>
                <a:gd name="T3" fmla="*/ 0 h 279"/>
                <a:gd name="T4" fmla="*/ 96 w 766"/>
                <a:gd name="T5" fmla="*/ 4 h 279"/>
                <a:gd name="T6" fmla="*/ 93 w 766"/>
                <a:gd name="T7" fmla="*/ 20 h 279"/>
                <a:gd name="T8" fmla="*/ 88 w 766"/>
                <a:gd name="T9" fmla="*/ 11 h 279"/>
                <a:gd name="T10" fmla="*/ 22 w 766"/>
                <a:gd name="T11" fmla="*/ 15 h 279"/>
                <a:gd name="T12" fmla="*/ 10 w 766"/>
                <a:gd name="T13" fmla="*/ 35 h 279"/>
                <a:gd name="T14" fmla="*/ 0 w 766"/>
                <a:gd name="T15" fmla="*/ 34 h 279"/>
                <a:gd name="T16" fmla="*/ 0 w 766"/>
                <a:gd name="T17" fmla="*/ 34 h 279"/>
                <a:gd name="T18" fmla="*/ 0 w 766"/>
                <a:gd name="T19" fmla="*/ 34 h 2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6"/>
                <a:gd name="T31" fmla="*/ 0 h 279"/>
                <a:gd name="T32" fmla="*/ 766 w 766"/>
                <a:gd name="T33" fmla="*/ 279 h 2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6" h="279">
                  <a:moveTo>
                    <a:pt x="0" y="268"/>
                  </a:moveTo>
                  <a:lnTo>
                    <a:pt x="61" y="0"/>
                  </a:lnTo>
                  <a:lnTo>
                    <a:pt x="766" y="28"/>
                  </a:lnTo>
                  <a:lnTo>
                    <a:pt x="741" y="160"/>
                  </a:lnTo>
                  <a:lnTo>
                    <a:pt x="703" y="84"/>
                  </a:lnTo>
                  <a:lnTo>
                    <a:pt x="175" y="114"/>
                  </a:lnTo>
                  <a:lnTo>
                    <a:pt x="76" y="279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Freeform 28"/>
            <p:cNvSpPr>
              <a:spLocks/>
            </p:cNvSpPr>
            <p:nvPr/>
          </p:nvSpPr>
          <p:spPr bwMode="auto">
            <a:xfrm>
              <a:off x="3192" y="2531"/>
              <a:ext cx="188" cy="85"/>
            </a:xfrm>
            <a:custGeom>
              <a:avLst/>
              <a:gdLst>
                <a:gd name="T0" fmla="*/ 0 w 374"/>
                <a:gd name="T1" fmla="*/ 16 h 169"/>
                <a:gd name="T2" fmla="*/ 8 w 374"/>
                <a:gd name="T3" fmla="*/ 21 h 169"/>
                <a:gd name="T4" fmla="*/ 26 w 374"/>
                <a:gd name="T5" fmla="*/ 22 h 169"/>
                <a:gd name="T6" fmla="*/ 26 w 374"/>
                <a:gd name="T7" fmla="*/ 14 h 169"/>
                <a:gd name="T8" fmla="*/ 48 w 374"/>
                <a:gd name="T9" fmla="*/ 2 h 169"/>
                <a:gd name="T10" fmla="*/ 14 w 374"/>
                <a:gd name="T11" fmla="*/ 0 h 169"/>
                <a:gd name="T12" fmla="*/ 6 w 374"/>
                <a:gd name="T13" fmla="*/ 11 h 169"/>
                <a:gd name="T14" fmla="*/ 0 w 374"/>
                <a:gd name="T15" fmla="*/ 16 h 169"/>
                <a:gd name="T16" fmla="*/ 0 w 374"/>
                <a:gd name="T17" fmla="*/ 16 h 169"/>
                <a:gd name="T18" fmla="*/ 0 w 374"/>
                <a:gd name="T19" fmla="*/ 16 h 1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4"/>
                <a:gd name="T31" fmla="*/ 0 h 169"/>
                <a:gd name="T32" fmla="*/ 374 w 374"/>
                <a:gd name="T33" fmla="*/ 169 h 16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4" h="169">
                  <a:moveTo>
                    <a:pt x="0" y="124"/>
                  </a:moveTo>
                  <a:lnTo>
                    <a:pt x="62" y="164"/>
                  </a:lnTo>
                  <a:lnTo>
                    <a:pt x="203" y="169"/>
                  </a:lnTo>
                  <a:lnTo>
                    <a:pt x="207" y="112"/>
                  </a:lnTo>
                  <a:lnTo>
                    <a:pt x="374" y="15"/>
                  </a:lnTo>
                  <a:lnTo>
                    <a:pt x="108" y="0"/>
                  </a:lnTo>
                  <a:lnTo>
                    <a:pt x="47" y="8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1" name="Freeform 29"/>
            <p:cNvSpPr>
              <a:spLocks/>
            </p:cNvSpPr>
            <p:nvPr/>
          </p:nvSpPr>
          <p:spPr bwMode="auto">
            <a:xfrm>
              <a:off x="1965" y="2844"/>
              <a:ext cx="1550" cy="100"/>
            </a:xfrm>
            <a:custGeom>
              <a:avLst/>
              <a:gdLst>
                <a:gd name="T0" fmla="*/ 10 w 3099"/>
                <a:gd name="T1" fmla="*/ 17 h 200"/>
                <a:gd name="T2" fmla="*/ 0 w 3099"/>
                <a:gd name="T3" fmla="*/ 6 h 200"/>
                <a:gd name="T4" fmla="*/ 29 w 3099"/>
                <a:gd name="T5" fmla="*/ 0 h 200"/>
                <a:gd name="T6" fmla="*/ 379 w 3099"/>
                <a:gd name="T7" fmla="*/ 6 h 200"/>
                <a:gd name="T8" fmla="*/ 388 w 3099"/>
                <a:gd name="T9" fmla="*/ 14 h 200"/>
                <a:gd name="T10" fmla="*/ 373 w 3099"/>
                <a:gd name="T11" fmla="*/ 25 h 200"/>
                <a:gd name="T12" fmla="*/ 186 w 3099"/>
                <a:gd name="T13" fmla="*/ 20 h 200"/>
                <a:gd name="T14" fmla="*/ 62 w 3099"/>
                <a:gd name="T15" fmla="*/ 14 h 200"/>
                <a:gd name="T16" fmla="*/ 23 w 3099"/>
                <a:gd name="T17" fmla="*/ 22 h 200"/>
                <a:gd name="T18" fmla="*/ 10 w 3099"/>
                <a:gd name="T19" fmla="*/ 17 h 200"/>
                <a:gd name="T20" fmla="*/ 10 w 3099"/>
                <a:gd name="T21" fmla="*/ 17 h 200"/>
                <a:gd name="T22" fmla="*/ 10 w 3099"/>
                <a:gd name="T23" fmla="*/ 17 h 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99"/>
                <a:gd name="T37" fmla="*/ 0 h 200"/>
                <a:gd name="T38" fmla="*/ 3099 w 3099"/>
                <a:gd name="T39" fmla="*/ 200 h 2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99" h="200">
                  <a:moveTo>
                    <a:pt x="76" y="132"/>
                  </a:moveTo>
                  <a:lnTo>
                    <a:pt x="0" y="46"/>
                  </a:lnTo>
                  <a:lnTo>
                    <a:pt x="227" y="0"/>
                  </a:lnTo>
                  <a:lnTo>
                    <a:pt x="3025" y="54"/>
                  </a:lnTo>
                  <a:lnTo>
                    <a:pt x="3099" y="113"/>
                  </a:lnTo>
                  <a:lnTo>
                    <a:pt x="2981" y="200"/>
                  </a:lnTo>
                  <a:lnTo>
                    <a:pt x="1481" y="153"/>
                  </a:lnTo>
                  <a:lnTo>
                    <a:pt x="493" y="115"/>
                  </a:lnTo>
                  <a:lnTo>
                    <a:pt x="179" y="173"/>
                  </a:lnTo>
                  <a:lnTo>
                    <a:pt x="76" y="132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Freeform 30"/>
            <p:cNvSpPr>
              <a:spLocks/>
            </p:cNvSpPr>
            <p:nvPr/>
          </p:nvSpPr>
          <p:spPr bwMode="auto">
            <a:xfrm>
              <a:off x="2268" y="2364"/>
              <a:ext cx="1228" cy="99"/>
            </a:xfrm>
            <a:custGeom>
              <a:avLst/>
              <a:gdLst>
                <a:gd name="T0" fmla="*/ 1 w 2456"/>
                <a:gd name="T1" fmla="*/ 21 h 197"/>
                <a:gd name="T2" fmla="*/ 28 w 2456"/>
                <a:gd name="T3" fmla="*/ 18 h 197"/>
                <a:gd name="T4" fmla="*/ 54 w 2456"/>
                <a:gd name="T5" fmla="*/ 16 h 197"/>
                <a:gd name="T6" fmla="*/ 89 w 2456"/>
                <a:gd name="T7" fmla="*/ 12 h 197"/>
                <a:gd name="T8" fmla="*/ 105 w 2456"/>
                <a:gd name="T9" fmla="*/ 9 h 197"/>
                <a:gd name="T10" fmla="*/ 123 w 2456"/>
                <a:gd name="T11" fmla="*/ 5 h 197"/>
                <a:gd name="T12" fmla="*/ 154 w 2456"/>
                <a:gd name="T13" fmla="*/ 3 h 197"/>
                <a:gd name="T14" fmla="*/ 212 w 2456"/>
                <a:gd name="T15" fmla="*/ 0 h 197"/>
                <a:gd name="T16" fmla="*/ 270 w 2456"/>
                <a:gd name="T17" fmla="*/ 1 h 197"/>
                <a:gd name="T18" fmla="*/ 282 w 2456"/>
                <a:gd name="T19" fmla="*/ 1 h 197"/>
                <a:gd name="T20" fmla="*/ 303 w 2456"/>
                <a:gd name="T21" fmla="*/ 3 h 197"/>
                <a:gd name="T22" fmla="*/ 306 w 2456"/>
                <a:gd name="T23" fmla="*/ 4 h 197"/>
                <a:gd name="T24" fmla="*/ 307 w 2456"/>
                <a:gd name="T25" fmla="*/ 8 h 197"/>
                <a:gd name="T26" fmla="*/ 306 w 2456"/>
                <a:gd name="T27" fmla="*/ 10 h 197"/>
                <a:gd name="T28" fmla="*/ 302 w 2456"/>
                <a:gd name="T29" fmla="*/ 11 h 197"/>
                <a:gd name="T30" fmla="*/ 282 w 2456"/>
                <a:gd name="T31" fmla="*/ 10 h 197"/>
                <a:gd name="T32" fmla="*/ 270 w 2456"/>
                <a:gd name="T33" fmla="*/ 10 h 197"/>
                <a:gd name="T34" fmla="*/ 212 w 2456"/>
                <a:gd name="T35" fmla="*/ 9 h 197"/>
                <a:gd name="T36" fmla="*/ 155 w 2456"/>
                <a:gd name="T37" fmla="*/ 11 h 197"/>
                <a:gd name="T38" fmla="*/ 125 w 2456"/>
                <a:gd name="T39" fmla="*/ 13 h 197"/>
                <a:gd name="T40" fmla="*/ 106 w 2456"/>
                <a:gd name="T41" fmla="*/ 17 h 197"/>
                <a:gd name="T42" fmla="*/ 90 w 2456"/>
                <a:gd name="T43" fmla="*/ 19 h 197"/>
                <a:gd name="T44" fmla="*/ 55 w 2456"/>
                <a:gd name="T45" fmla="*/ 22 h 197"/>
                <a:gd name="T46" fmla="*/ 2 w 2456"/>
                <a:gd name="T47" fmla="*/ 25 h 197"/>
                <a:gd name="T48" fmla="*/ 0 w 2456"/>
                <a:gd name="T49" fmla="*/ 23 h 197"/>
                <a:gd name="T50" fmla="*/ 1 w 2456"/>
                <a:gd name="T51" fmla="*/ 21 h 197"/>
                <a:gd name="T52" fmla="*/ 1 w 2456"/>
                <a:gd name="T53" fmla="*/ 21 h 197"/>
                <a:gd name="T54" fmla="*/ 1 w 2456"/>
                <a:gd name="T55" fmla="*/ 21 h 19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456"/>
                <a:gd name="T85" fmla="*/ 0 h 197"/>
                <a:gd name="T86" fmla="*/ 2456 w 2456"/>
                <a:gd name="T87" fmla="*/ 197 h 19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456" h="197">
                  <a:moveTo>
                    <a:pt x="15" y="167"/>
                  </a:moveTo>
                  <a:lnTo>
                    <a:pt x="226" y="144"/>
                  </a:lnTo>
                  <a:lnTo>
                    <a:pt x="437" y="123"/>
                  </a:lnTo>
                  <a:lnTo>
                    <a:pt x="713" y="93"/>
                  </a:lnTo>
                  <a:lnTo>
                    <a:pt x="842" y="68"/>
                  </a:lnTo>
                  <a:lnTo>
                    <a:pt x="988" y="38"/>
                  </a:lnTo>
                  <a:lnTo>
                    <a:pt x="1237" y="19"/>
                  </a:lnTo>
                  <a:lnTo>
                    <a:pt x="1696" y="0"/>
                  </a:lnTo>
                  <a:lnTo>
                    <a:pt x="2156" y="5"/>
                  </a:lnTo>
                  <a:lnTo>
                    <a:pt x="2251" y="5"/>
                  </a:lnTo>
                  <a:lnTo>
                    <a:pt x="2424" y="17"/>
                  </a:lnTo>
                  <a:lnTo>
                    <a:pt x="2448" y="30"/>
                  </a:lnTo>
                  <a:lnTo>
                    <a:pt x="2456" y="57"/>
                  </a:lnTo>
                  <a:lnTo>
                    <a:pt x="2445" y="79"/>
                  </a:lnTo>
                  <a:lnTo>
                    <a:pt x="2416" y="87"/>
                  </a:lnTo>
                  <a:lnTo>
                    <a:pt x="2251" y="76"/>
                  </a:lnTo>
                  <a:lnTo>
                    <a:pt x="2156" y="76"/>
                  </a:lnTo>
                  <a:lnTo>
                    <a:pt x="1699" y="68"/>
                  </a:lnTo>
                  <a:lnTo>
                    <a:pt x="1241" y="87"/>
                  </a:lnTo>
                  <a:lnTo>
                    <a:pt x="1002" y="104"/>
                  </a:lnTo>
                  <a:lnTo>
                    <a:pt x="853" y="133"/>
                  </a:lnTo>
                  <a:lnTo>
                    <a:pt x="720" y="152"/>
                  </a:lnTo>
                  <a:lnTo>
                    <a:pt x="441" y="174"/>
                  </a:lnTo>
                  <a:lnTo>
                    <a:pt x="17" y="197"/>
                  </a:lnTo>
                  <a:lnTo>
                    <a:pt x="0" y="182"/>
                  </a:lnTo>
                  <a:lnTo>
                    <a:pt x="15" y="1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Freeform 31"/>
            <p:cNvSpPr>
              <a:spLocks/>
            </p:cNvSpPr>
            <p:nvPr/>
          </p:nvSpPr>
          <p:spPr bwMode="auto">
            <a:xfrm>
              <a:off x="3432" y="2374"/>
              <a:ext cx="78" cy="376"/>
            </a:xfrm>
            <a:custGeom>
              <a:avLst/>
              <a:gdLst>
                <a:gd name="T0" fmla="*/ 20 w 156"/>
                <a:gd name="T1" fmla="*/ 5 h 751"/>
                <a:gd name="T2" fmla="*/ 18 w 156"/>
                <a:gd name="T3" fmla="*/ 31 h 751"/>
                <a:gd name="T4" fmla="*/ 13 w 156"/>
                <a:gd name="T5" fmla="*/ 57 h 751"/>
                <a:gd name="T6" fmla="*/ 10 w 156"/>
                <a:gd name="T7" fmla="*/ 74 h 751"/>
                <a:gd name="T8" fmla="*/ 7 w 156"/>
                <a:gd name="T9" fmla="*/ 94 h 751"/>
                <a:gd name="T10" fmla="*/ 0 w 156"/>
                <a:gd name="T11" fmla="*/ 81 h 751"/>
                <a:gd name="T12" fmla="*/ 2 w 156"/>
                <a:gd name="T13" fmla="*/ 70 h 751"/>
                <a:gd name="T14" fmla="*/ 6 w 156"/>
                <a:gd name="T15" fmla="*/ 56 h 751"/>
                <a:gd name="T16" fmla="*/ 10 w 156"/>
                <a:gd name="T17" fmla="*/ 5 h 751"/>
                <a:gd name="T18" fmla="*/ 11 w 156"/>
                <a:gd name="T19" fmla="*/ 1 h 751"/>
                <a:gd name="T20" fmla="*/ 14 w 156"/>
                <a:gd name="T21" fmla="*/ 0 h 751"/>
                <a:gd name="T22" fmla="*/ 20 w 156"/>
                <a:gd name="T23" fmla="*/ 5 h 751"/>
                <a:gd name="T24" fmla="*/ 20 w 156"/>
                <a:gd name="T25" fmla="*/ 5 h 75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6"/>
                <a:gd name="T40" fmla="*/ 0 h 751"/>
                <a:gd name="T41" fmla="*/ 156 w 156"/>
                <a:gd name="T42" fmla="*/ 751 h 75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6" h="751">
                  <a:moveTo>
                    <a:pt x="156" y="35"/>
                  </a:moveTo>
                  <a:lnTo>
                    <a:pt x="138" y="244"/>
                  </a:lnTo>
                  <a:lnTo>
                    <a:pt x="106" y="453"/>
                  </a:lnTo>
                  <a:lnTo>
                    <a:pt x="85" y="586"/>
                  </a:lnTo>
                  <a:lnTo>
                    <a:pt x="60" y="751"/>
                  </a:lnTo>
                  <a:lnTo>
                    <a:pt x="0" y="645"/>
                  </a:lnTo>
                  <a:lnTo>
                    <a:pt x="17" y="555"/>
                  </a:lnTo>
                  <a:lnTo>
                    <a:pt x="49" y="443"/>
                  </a:lnTo>
                  <a:lnTo>
                    <a:pt x="83" y="35"/>
                  </a:lnTo>
                  <a:lnTo>
                    <a:pt x="95" y="8"/>
                  </a:lnTo>
                  <a:lnTo>
                    <a:pt x="119" y="0"/>
                  </a:lnTo>
                  <a:lnTo>
                    <a:pt x="156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4" name="Freeform 32"/>
            <p:cNvSpPr>
              <a:spLocks/>
            </p:cNvSpPr>
            <p:nvPr/>
          </p:nvSpPr>
          <p:spPr bwMode="auto">
            <a:xfrm>
              <a:off x="3036" y="2475"/>
              <a:ext cx="36" cy="126"/>
            </a:xfrm>
            <a:custGeom>
              <a:avLst/>
              <a:gdLst>
                <a:gd name="T0" fmla="*/ 10 w 70"/>
                <a:gd name="T1" fmla="*/ 3 h 253"/>
                <a:gd name="T2" fmla="*/ 7 w 70"/>
                <a:gd name="T3" fmla="*/ 12 h 253"/>
                <a:gd name="T4" fmla="*/ 4 w 70"/>
                <a:gd name="T5" fmla="*/ 29 h 253"/>
                <a:gd name="T6" fmla="*/ 3 w 70"/>
                <a:gd name="T7" fmla="*/ 31 h 253"/>
                <a:gd name="T8" fmla="*/ 1 w 70"/>
                <a:gd name="T9" fmla="*/ 29 h 253"/>
                <a:gd name="T10" fmla="*/ 0 w 70"/>
                <a:gd name="T11" fmla="*/ 11 h 253"/>
                <a:gd name="T12" fmla="*/ 4 w 70"/>
                <a:gd name="T13" fmla="*/ 1 h 253"/>
                <a:gd name="T14" fmla="*/ 6 w 70"/>
                <a:gd name="T15" fmla="*/ 0 h 253"/>
                <a:gd name="T16" fmla="*/ 8 w 70"/>
                <a:gd name="T17" fmla="*/ 0 h 253"/>
                <a:gd name="T18" fmla="*/ 10 w 70"/>
                <a:gd name="T19" fmla="*/ 3 h 253"/>
                <a:gd name="T20" fmla="*/ 10 w 70"/>
                <a:gd name="T21" fmla="*/ 3 h 253"/>
                <a:gd name="T22" fmla="*/ 10 w 70"/>
                <a:gd name="T23" fmla="*/ 3 h 2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0"/>
                <a:gd name="T37" fmla="*/ 0 h 253"/>
                <a:gd name="T38" fmla="*/ 70 w 70"/>
                <a:gd name="T39" fmla="*/ 253 h 2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0" h="253">
                  <a:moveTo>
                    <a:pt x="70" y="30"/>
                  </a:moveTo>
                  <a:lnTo>
                    <a:pt x="51" y="97"/>
                  </a:lnTo>
                  <a:lnTo>
                    <a:pt x="32" y="239"/>
                  </a:lnTo>
                  <a:lnTo>
                    <a:pt x="17" y="253"/>
                  </a:lnTo>
                  <a:lnTo>
                    <a:pt x="4" y="238"/>
                  </a:lnTo>
                  <a:lnTo>
                    <a:pt x="0" y="93"/>
                  </a:lnTo>
                  <a:lnTo>
                    <a:pt x="26" y="13"/>
                  </a:lnTo>
                  <a:lnTo>
                    <a:pt x="40" y="0"/>
                  </a:lnTo>
                  <a:lnTo>
                    <a:pt x="57" y="0"/>
                  </a:lnTo>
                  <a:lnTo>
                    <a:pt x="7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5" name="Freeform 33"/>
            <p:cNvSpPr>
              <a:spLocks/>
            </p:cNvSpPr>
            <p:nvPr/>
          </p:nvSpPr>
          <p:spPr bwMode="auto">
            <a:xfrm>
              <a:off x="3051" y="2458"/>
              <a:ext cx="384" cy="32"/>
            </a:xfrm>
            <a:custGeom>
              <a:avLst/>
              <a:gdLst>
                <a:gd name="T0" fmla="*/ 3 w 768"/>
                <a:gd name="T1" fmla="*/ 2 h 64"/>
                <a:gd name="T2" fmla="*/ 35 w 768"/>
                <a:gd name="T3" fmla="*/ 0 h 64"/>
                <a:gd name="T4" fmla="*/ 66 w 768"/>
                <a:gd name="T5" fmla="*/ 1 h 64"/>
                <a:gd name="T6" fmla="*/ 95 w 768"/>
                <a:gd name="T7" fmla="*/ 4 h 64"/>
                <a:gd name="T8" fmla="*/ 96 w 768"/>
                <a:gd name="T9" fmla="*/ 6 h 64"/>
                <a:gd name="T10" fmla="*/ 95 w 768"/>
                <a:gd name="T11" fmla="*/ 8 h 64"/>
                <a:gd name="T12" fmla="*/ 66 w 768"/>
                <a:gd name="T13" fmla="*/ 8 h 64"/>
                <a:gd name="T14" fmla="*/ 35 w 768"/>
                <a:gd name="T15" fmla="*/ 6 h 64"/>
                <a:gd name="T16" fmla="*/ 3 w 768"/>
                <a:gd name="T17" fmla="*/ 8 h 64"/>
                <a:gd name="T18" fmla="*/ 0 w 768"/>
                <a:gd name="T19" fmla="*/ 5 h 64"/>
                <a:gd name="T20" fmla="*/ 1 w 768"/>
                <a:gd name="T21" fmla="*/ 3 h 64"/>
                <a:gd name="T22" fmla="*/ 3 w 768"/>
                <a:gd name="T23" fmla="*/ 2 h 64"/>
                <a:gd name="T24" fmla="*/ 3 w 768"/>
                <a:gd name="T25" fmla="*/ 2 h 64"/>
                <a:gd name="T26" fmla="*/ 3 w 768"/>
                <a:gd name="T27" fmla="*/ 2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68"/>
                <a:gd name="T43" fmla="*/ 0 h 64"/>
                <a:gd name="T44" fmla="*/ 768 w 768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68" h="64">
                  <a:moveTo>
                    <a:pt x="21" y="19"/>
                  </a:moveTo>
                  <a:lnTo>
                    <a:pt x="274" y="0"/>
                  </a:lnTo>
                  <a:lnTo>
                    <a:pt x="527" y="7"/>
                  </a:lnTo>
                  <a:lnTo>
                    <a:pt x="755" y="36"/>
                  </a:lnTo>
                  <a:lnTo>
                    <a:pt x="768" y="51"/>
                  </a:lnTo>
                  <a:lnTo>
                    <a:pt x="753" y="64"/>
                  </a:lnTo>
                  <a:lnTo>
                    <a:pt x="525" y="64"/>
                  </a:lnTo>
                  <a:lnTo>
                    <a:pt x="276" y="51"/>
                  </a:lnTo>
                  <a:lnTo>
                    <a:pt x="29" y="64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Freeform 34"/>
            <p:cNvSpPr>
              <a:spLocks/>
            </p:cNvSpPr>
            <p:nvPr/>
          </p:nvSpPr>
          <p:spPr bwMode="auto">
            <a:xfrm>
              <a:off x="3184" y="2526"/>
              <a:ext cx="217" cy="63"/>
            </a:xfrm>
            <a:custGeom>
              <a:avLst/>
              <a:gdLst>
                <a:gd name="T0" fmla="*/ 5 w 436"/>
                <a:gd name="T1" fmla="*/ 4 h 125"/>
                <a:gd name="T2" fmla="*/ 3 w 436"/>
                <a:gd name="T3" fmla="*/ 12 h 125"/>
                <a:gd name="T4" fmla="*/ 9 w 436"/>
                <a:gd name="T5" fmla="*/ 9 h 125"/>
                <a:gd name="T6" fmla="*/ 11 w 436"/>
                <a:gd name="T7" fmla="*/ 4 h 125"/>
                <a:gd name="T8" fmla="*/ 12 w 436"/>
                <a:gd name="T9" fmla="*/ 2 h 125"/>
                <a:gd name="T10" fmla="*/ 15 w 436"/>
                <a:gd name="T11" fmla="*/ 1 h 125"/>
                <a:gd name="T12" fmla="*/ 24 w 436"/>
                <a:gd name="T13" fmla="*/ 0 h 125"/>
                <a:gd name="T14" fmla="*/ 43 w 436"/>
                <a:gd name="T15" fmla="*/ 0 h 125"/>
                <a:gd name="T16" fmla="*/ 52 w 436"/>
                <a:gd name="T17" fmla="*/ 3 h 125"/>
                <a:gd name="T18" fmla="*/ 54 w 436"/>
                <a:gd name="T19" fmla="*/ 4 h 125"/>
                <a:gd name="T20" fmla="*/ 52 w 436"/>
                <a:gd name="T21" fmla="*/ 6 h 125"/>
                <a:gd name="T22" fmla="*/ 43 w 436"/>
                <a:gd name="T23" fmla="*/ 9 h 125"/>
                <a:gd name="T24" fmla="*/ 24 w 436"/>
                <a:gd name="T25" fmla="*/ 9 h 125"/>
                <a:gd name="T26" fmla="*/ 18 w 436"/>
                <a:gd name="T27" fmla="*/ 8 h 125"/>
                <a:gd name="T28" fmla="*/ 15 w 436"/>
                <a:gd name="T29" fmla="*/ 12 h 125"/>
                <a:gd name="T30" fmla="*/ 11 w 436"/>
                <a:gd name="T31" fmla="*/ 14 h 125"/>
                <a:gd name="T32" fmla="*/ 2 w 436"/>
                <a:gd name="T33" fmla="*/ 16 h 125"/>
                <a:gd name="T34" fmla="*/ 0 w 436"/>
                <a:gd name="T35" fmla="*/ 14 h 125"/>
                <a:gd name="T36" fmla="*/ 1 w 436"/>
                <a:gd name="T37" fmla="*/ 3 h 125"/>
                <a:gd name="T38" fmla="*/ 4 w 436"/>
                <a:gd name="T39" fmla="*/ 2 h 125"/>
                <a:gd name="T40" fmla="*/ 5 w 436"/>
                <a:gd name="T41" fmla="*/ 4 h 125"/>
                <a:gd name="T42" fmla="*/ 5 w 436"/>
                <a:gd name="T43" fmla="*/ 4 h 125"/>
                <a:gd name="T44" fmla="*/ 5 w 436"/>
                <a:gd name="T45" fmla="*/ 4 h 1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36"/>
                <a:gd name="T70" fmla="*/ 0 h 125"/>
                <a:gd name="T71" fmla="*/ 436 w 436"/>
                <a:gd name="T72" fmla="*/ 125 h 1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36" h="125">
                  <a:moveTo>
                    <a:pt x="40" y="30"/>
                  </a:moveTo>
                  <a:lnTo>
                    <a:pt x="31" y="91"/>
                  </a:lnTo>
                  <a:lnTo>
                    <a:pt x="73" y="70"/>
                  </a:lnTo>
                  <a:lnTo>
                    <a:pt x="94" y="30"/>
                  </a:lnTo>
                  <a:lnTo>
                    <a:pt x="101" y="9"/>
                  </a:lnTo>
                  <a:lnTo>
                    <a:pt x="122" y="1"/>
                  </a:lnTo>
                  <a:lnTo>
                    <a:pt x="196" y="0"/>
                  </a:lnTo>
                  <a:lnTo>
                    <a:pt x="345" y="0"/>
                  </a:lnTo>
                  <a:lnTo>
                    <a:pt x="421" y="17"/>
                  </a:lnTo>
                  <a:lnTo>
                    <a:pt x="436" y="30"/>
                  </a:lnTo>
                  <a:lnTo>
                    <a:pt x="421" y="43"/>
                  </a:lnTo>
                  <a:lnTo>
                    <a:pt x="345" y="66"/>
                  </a:lnTo>
                  <a:lnTo>
                    <a:pt x="196" y="66"/>
                  </a:lnTo>
                  <a:lnTo>
                    <a:pt x="145" y="64"/>
                  </a:lnTo>
                  <a:lnTo>
                    <a:pt x="124" y="91"/>
                  </a:lnTo>
                  <a:lnTo>
                    <a:pt x="92" y="110"/>
                  </a:lnTo>
                  <a:lnTo>
                    <a:pt x="16" y="125"/>
                  </a:lnTo>
                  <a:lnTo>
                    <a:pt x="0" y="112"/>
                  </a:lnTo>
                  <a:lnTo>
                    <a:pt x="14" y="19"/>
                  </a:lnTo>
                  <a:lnTo>
                    <a:pt x="33" y="11"/>
                  </a:lnTo>
                  <a:lnTo>
                    <a:pt x="4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7" name="Freeform 35"/>
            <p:cNvSpPr>
              <a:spLocks/>
            </p:cNvSpPr>
            <p:nvPr/>
          </p:nvSpPr>
          <p:spPr bwMode="auto">
            <a:xfrm>
              <a:off x="2193" y="2564"/>
              <a:ext cx="1173" cy="83"/>
            </a:xfrm>
            <a:custGeom>
              <a:avLst/>
              <a:gdLst>
                <a:gd name="T0" fmla="*/ 2 w 2345"/>
                <a:gd name="T1" fmla="*/ 0 h 165"/>
                <a:gd name="T2" fmla="*/ 75 w 2345"/>
                <a:gd name="T3" fmla="*/ 3 h 165"/>
                <a:gd name="T4" fmla="*/ 213 w 2345"/>
                <a:gd name="T5" fmla="*/ 8 h 165"/>
                <a:gd name="T6" fmla="*/ 253 w 2345"/>
                <a:gd name="T7" fmla="*/ 10 h 165"/>
                <a:gd name="T8" fmla="*/ 289 w 2345"/>
                <a:gd name="T9" fmla="*/ 12 h 165"/>
                <a:gd name="T10" fmla="*/ 293 w 2345"/>
                <a:gd name="T11" fmla="*/ 13 h 165"/>
                <a:gd name="T12" fmla="*/ 294 w 2345"/>
                <a:gd name="T13" fmla="*/ 17 h 165"/>
                <a:gd name="T14" fmla="*/ 293 w 2345"/>
                <a:gd name="T15" fmla="*/ 20 h 165"/>
                <a:gd name="T16" fmla="*/ 289 w 2345"/>
                <a:gd name="T17" fmla="*/ 21 h 165"/>
                <a:gd name="T18" fmla="*/ 253 w 2345"/>
                <a:gd name="T19" fmla="*/ 19 h 165"/>
                <a:gd name="T20" fmla="*/ 213 w 2345"/>
                <a:gd name="T21" fmla="*/ 17 h 165"/>
                <a:gd name="T22" fmla="*/ 74 w 2345"/>
                <a:gd name="T23" fmla="*/ 9 h 165"/>
                <a:gd name="T24" fmla="*/ 38 w 2345"/>
                <a:gd name="T25" fmla="*/ 6 h 165"/>
                <a:gd name="T26" fmla="*/ 2 w 2345"/>
                <a:gd name="T27" fmla="*/ 4 h 165"/>
                <a:gd name="T28" fmla="*/ 0 w 2345"/>
                <a:gd name="T29" fmla="*/ 2 h 165"/>
                <a:gd name="T30" fmla="*/ 2 w 2345"/>
                <a:gd name="T31" fmla="*/ 0 h 165"/>
                <a:gd name="T32" fmla="*/ 2 w 2345"/>
                <a:gd name="T33" fmla="*/ 0 h 165"/>
                <a:gd name="T34" fmla="*/ 2 w 2345"/>
                <a:gd name="T35" fmla="*/ 0 h 16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45"/>
                <a:gd name="T55" fmla="*/ 0 h 165"/>
                <a:gd name="T56" fmla="*/ 2345 w 2345"/>
                <a:gd name="T57" fmla="*/ 165 h 16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45" h="165">
                  <a:moveTo>
                    <a:pt x="15" y="0"/>
                  </a:moveTo>
                  <a:lnTo>
                    <a:pt x="595" y="19"/>
                  </a:lnTo>
                  <a:lnTo>
                    <a:pt x="1703" y="64"/>
                  </a:lnTo>
                  <a:lnTo>
                    <a:pt x="2024" y="76"/>
                  </a:lnTo>
                  <a:lnTo>
                    <a:pt x="2311" y="95"/>
                  </a:lnTo>
                  <a:lnTo>
                    <a:pt x="2338" y="104"/>
                  </a:lnTo>
                  <a:lnTo>
                    <a:pt x="2345" y="129"/>
                  </a:lnTo>
                  <a:lnTo>
                    <a:pt x="2338" y="154"/>
                  </a:lnTo>
                  <a:lnTo>
                    <a:pt x="2311" y="165"/>
                  </a:lnTo>
                  <a:lnTo>
                    <a:pt x="2019" y="146"/>
                  </a:lnTo>
                  <a:lnTo>
                    <a:pt x="1697" y="135"/>
                  </a:lnTo>
                  <a:lnTo>
                    <a:pt x="591" y="70"/>
                  </a:lnTo>
                  <a:lnTo>
                    <a:pt x="302" y="43"/>
                  </a:lnTo>
                  <a:lnTo>
                    <a:pt x="15" y="28"/>
                  </a:lnTo>
                  <a:lnTo>
                    <a:pt x="0" y="1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" name="Freeform 36"/>
            <p:cNvSpPr>
              <a:spLocks/>
            </p:cNvSpPr>
            <p:nvPr/>
          </p:nvSpPr>
          <p:spPr bwMode="auto">
            <a:xfrm>
              <a:off x="2018" y="2814"/>
              <a:ext cx="1069" cy="64"/>
            </a:xfrm>
            <a:custGeom>
              <a:avLst/>
              <a:gdLst>
                <a:gd name="T0" fmla="*/ 3 w 2137"/>
                <a:gd name="T1" fmla="*/ 1 h 127"/>
                <a:gd name="T2" fmla="*/ 52 w 2137"/>
                <a:gd name="T3" fmla="*/ 0 h 127"/>
                <a:gd name="T4" fmla="*/ 131 w 2137"/>
                <a:gd name="T5" fmla="*/ 3 h 127"/>
                <a:gd name="T6" fmla="*/ 169 w 2137"/>
                <a:gd name="T7" fmla="*/ 5 h 127"/>
                <a:gd name="T8" fmla="*/ 211 w 2137"/>
                <a:gd name="T9" fmla="*/ 7 h 127"/>
                <a:gd name="T10" fmla="*/ 239 w 2137"/>
                <a:gd name="T11" fmla="*/ 9 h 127"/>
                <a:gd name="T12" fmla="*/ 266 w 2137"/>
                <a:gd name="T13" fmla="*/ 11 h 127"/>
                <a:gd name="T14" fmla="*/ 268 w 2137"/>
                <a:gd name="T15" fmla="*/ 12 h 127"/>
                <a:gd name="T16" fmla="*/ 266 w 2137"/>
                <a:gd name="T17" fmla="*/ 14 h 127"/>
                <a:gd name="T18" fmla="*/ 238 w 2137"/>
                <a:gd name="T19" fmla="*/ 15 h 127"/>
                <a:gd name="T20" fmla="*/ 211 w 2137"/>
                <a:gd name="T21" fmla="*/ 16 h 127"/>
                <a:gd name="T22" fmla="*/ 131 w 2137"/>
                <a:gd name="T23" fmla="*/ 12 h 127"/>
                <a:gd name="T24" fmla="*/ 94 w 2137"/>
                <a:gd name="T25" fmla="*/ 10 h 127"/>
                <a:gd name="T26" fmla="*/ 52 w 2137"/>
                <a:gd name="T27" fmla="*/ 10 h 127"/>
                <a:gd name="T28" fmla="*/ 3 w 2137"/>
                <a:gd name="T29" fmla="*/ 7 h 127"/>
                <a:gd name="T30" fmla="*/ 0 w 2137"/>
                <a:gd name="T31" fmla="*/ 4 h 127"/>
                <a:gd name="T32" fmla="*/ 1 w 2137"/>
                <a:gd name="T33" fmla="*/ 2 h 127"/>
                <a:gd name="T34" fmla="*/ 3 w 2137"/>
                <a:gd name="T35" fmla="*/ 1 h 127"/>
                <a:gd name="T36" fmla="*/ 3 w 2137"/>
                <a:gd name="T37" fmla="*/ 1 h 127"/>
                <a:gd name="T38" fmla="*/ 3 w 2137"/>
                <a:gd name="T39" fmla="*/ 1 h 12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37"/>
                <a:gd name="T61" fmla="*/ 0 h 127"/>
                <a:gd name="T62" fmla="*/ 2137 w 2137"/>
                <a:gd name="T63" fmla="*/ 127 h 12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37" h="127">
                  <a:moveTo>
                    <a:pt x="23" y="5"/>
                  </a:moveTo>
                  <a:lnTo>
                    <a:pt x="409" y="0"/>
                  </a:lnTo>
                  <a:lnTo>
                    <a:pt x="1047" y="22"/>
                  </a:lnTo>
                  <a:lnTo>
                    <a:pt x="1346" y="39"/>
                  </a:lnTo>
                  <a:lnTo>
                    <a:pt x="1684" y="55"/>
                  </a:lnTo>
                  <a:lnTo>
                    <a:pt x="1905" y="70"/>
                  </a:lnTo>
                  <a:lnTo>
                    <a:pt x="2123" y="81"/>
                  </a:lnTo>
                  <a:lnTo>
                    <a:pt x="2137" y="95"/>
                  </a:lnTo>
                  <a:lnTo>
                    <a:pt x="2123" y="110"/>
                  </a:lnTo>
                  <a:lnTo>
                    <a:pt x="1903" y="119"/>
                  </a:lnTo>
                  <a:lnTo>
                    <a:pt x="1682" y="127"/>
                  </a:lnTo>
                  <a:lnTo>
                    <a:pt x="1045" y="95"/>
                  </a:lnTo>
                  <a:lnTo>
                    <a:pt x="747" y="79"/>
                  </a:lnTo>
                  <a:lnTo>
                    <a:pt x="409" y="74"/>
                  </a:lnTo>
                  <a:lnTo>
                    <a:pt x="24" y="55"/>
                  </a:lnTo>
                  <a:lnTo>
                    <a:pt x="0" y="30"/>
                  </a:lnTo>
                  <a:lnTo>
                    <a:pt x="5" y="13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" name="Freeform 37"/>
            <p:cNvSpPr>
              <a:spLocks/>
            </p:cNvSpPr>
            <p:nvPr/>
          </p:nvSpPr>
          <p:spPr bwMode="auto">
            <a:xfrm>
              <a:off x="3398" y="2634"/>
              <a:ext cx="142" cy="211"/>
            </a:xfrm>
            <a:custGeom>
              <a:avLst/>
              <a:gdLst>
                <a:gd name="T0" fmla="*/ 3 w 285"/>
                <a:gd name="T1" fmla="*/ 1 h 422"/>
                <a:gd name="T2" fmla="*/ 6 w 285"/>
                <a:gd name="T3" fmla="*/ 9 h 422"/>
                <a:gd name="T4" fmla="*/ 10 w 285"/>
                <a:gd name="T5" fmla="*/ 15 h 422"/>
                <a:gd name="T6" fmla="*/ 14 w 285"/>
                <a:gd name="T7" fmla="*/ 22 h 422"/>
                <a:gd name="T8" fmla="*/ 20 w 285"/>
                <a:gd name="T9" fmla="*/ 27 h 422"/>
                <a:gd name="T10" fmla="*/ 35 w 285"/>
                <a:gd name="T11" fmla="*/ 49 h 422"/>
                <a:gd name="T12" fmla="*/ 34 w 285"/>
                <a:gd name="T13" fmla="*/ 52 h 422"/>
                <a:gd name="T14" fmla="*/ 32 w 285"/>
                <a:gd name="T15" fmla="*/ 53 h 422"/>
                <a:gd name="T16" fmla="*/ 28 w 285"/>
                <a:gd name="T17" fmla="*/ 50 h 422"/>
                <a:gd name="T18" fmla="*/ 26 w 285"/>
                <a:gd name="T19" fmla="*/ 44 h 422"/>
                <a:gd name="T20" fmla="*/ 23 w 285"/>
                <a:gd name="T21" fmla="*/ 40 h 422"/>
                <a:gd name="T22" fmla="*/ 15 w 285"/>
                <a:gd name="T23" fmla="*/ 31 h 422"/>
                <a:gd name="T24" fmla="*/ 6 w 285"/>
                <a:gd name="T25" fmla="*/ 18 h 422"/>
                <a:gd name="T26" fmla="*/ 0 w 285"/>
                <a:gd name="T27" fmla="*/ 3 h 422"/>
                <a:gd name="T28" fmla="*/ 1 w 285"/>
                <a:gd name="T29" fmla="*/ 0 h 422"/>
                <a:gd name="T30" fmla="*/ 3 w 285"/>
                <a:gd name="T31" fmla="*/ 1 h 422"/>
                <a:gd name="T32" fmla="*/ 3 w 285"/>
                <a:gd name="T33" fmla="*/ 1 h 422"/>
                <a:gd name="T34" fmla="*/ 3 w 285"/>
                <a:gd name="T35" fmla="*/ 1 h 4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85"/>
                <a:gd name="T55" fmla="*/ 0 h 422"/>
                <a:gd name="T56" fmla="*/ 285 w 285"/>
                <a:gd name="T57" fmla="*/ 422 h 4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85" h="422">
                  <a:moveTo>
                    <a:pt x="25" y="8"/>
                  </a:moveTo>
                  <a:lnTo>
                    <a:pt x="53" y="69"/>
                  </a:lnTo>
                  <a:lnTo>
                    <a:pt x="82" y="120"/>
                  </a:lnTo>
                  <a:lnTo>
                    <a:pt x="116" y="170"/>
                  </a:lnTo>
                  <a:lnTo>
                    <a:pt x="160" y="223"/>
                  </a:lnTo>
                  <a:lnTo>
                    <a:pt x="285" y="390"/>
                  </a:lnTo>
                  <a:lnTo>
                    <a:pt x="278" y="415"/>
                  </a:lnTo>
                  <a:lnTo>
                    <a:pt x="257" y="422"/>
                  </a:lnTo>
                  <a:lnTo>
                    <a:pt x="225" y="394"/>
                  </a:lnTo>
                  <a:lnTo>
                    <a:pt x="213" y="350"/>
                  </a:lnTo>
                  <a:lnTo>
                    <a:pt x="188" y="316"/>
                  </a:lnTo>
                  <a:lnTo>
                    <a:pt x="124" y="251"/>
                  </a:lnTo>
                  <a:lnTo>
                    <a:pt x="52" y="141"/>
                  </a:lnTo>
                  <a:lnTo>
                    <a:pt x="0" y="19"/>
                  </a:lnTo>
                  <a:lnTo>
                    <a:pt x="8" y="0"/>
                  </a:lnTo>
                  <a:lnTo>
                    <a:pt x="2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0" name="Freeform 38"/>
            <p:cNvSpPr>
              <a:spLocks/>
            </p:cNvSpPr>
            <p:nvPr/>
          </p:nvSpPr>
          <p:spPr bwMode="auto">
            <a:xfrm>
              <a:off x="3463" y="2865"/>
              <a:ext cx="82" cy="80"/>
            </a:xfrm>
            <a:custGeom>
              <a:avLst/>
              <a:gdLst>
                <a:gd name="T0" fmla="*/ 21 w 164"/>
                <a:gd name="T1" fmla="*/ 2 h 162"/>
                <a:gd name="T2" fmla="*/ 17 w 164"/>
                <a:gd name="T3" fmla="*/ 7 h 162"/>
                <a:gd name="T4" fmla="*/ 13 w 164"/>
                <a:gd name="T5" fmla="*/ 11 h 162"/>
                <a:gd name="T6" fmla="*/ 5 w 164"/>
                <a:gd name="T7" fmla="*/ 20 h 162"/>
                <a:gd name="T8" fmla="*/ 1 w 164"/>
                <a:gd name="T9" fmla="*/ 20 h 162"/>
                <a:gd name="T10" fmla="*/ 0 w 164"/>
                <a:gd name="T11" fmla="*/ 18 h 162"/>
                <a:gd name="T12" fmla="*/ 1 w 164"/>
                <a:gd name="T13" fmla="*/ 15 h 162"/>
                <a:gd name="T14" fmla="*/ 18 w 164"/>
                <a:gd name="T15" fmla="*/ 0 h 162"/>
                <a:gd name="T16" fmla="*/ 20 w 164"/>
                <a:gd name="T17" fmla="*/ 0 h 162"/>
                <a:gd name="T18" fmla="*/ 21 w 164"/>
                <a:gd name="T19" fmla="*/ 2 h 162"/>
                <a:gd name="T20" fmla="*/ 21 w 164"/>
                <a:gd name="T21" fmla="*/ 2 h 162"/>
                <a:gd name="T22" fmla="*/ 21 w 164"/>
                <a:gd name="T23" fmla="*/ 2 h 1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4"/>
                <a:gd name="T37" fmla="*/ 0 h 162"/>
                <a:gd name="T38" fmla="*/ 164 w 164"/>
                <a:gd name="T39" fmla="*/ 162 h 1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4" h="162">
                  <a:moveTo>
                    <a:pt x="164" y="21"/>
                  </a:moveTo>
                  <a:lnTo>
                    <a:pt x="135" y="61"/>
                  </a:lnTo>
                  <a:lnTo>
                    <a:pt x="107" y="95"/>
                  </a:lnTo>
                  <a:lnTo>
                    <a:pt x="42" y="162"/>
                  </a:lnTo>
                  <a:lnTo>
                    <a:pt x="6" y="162"/>
                  </a:lnTo>
                  <a:lnTo>
                    <a:pt x="0" y="147"/>
                  </a:lnTo>
                  <a:lnTo>
                    <a:pt x="6" y="128"/>
                  </a:lnTo>
                  <a:lnTo>
                    <a:pt x="139" y="4"/>
                  </a:lnTo>
                  <a:lnTo>
                    <a:pt x="160" y="0"/>
                  </a:lnTo>
                  <a:lnTo>
                    <a:pt x="16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1" name="Freeform 39"/>
            <p:cNvSpPr>
              <a:spLocks/>
            </p:cNvSpPr>
            <p:nvPr/>
          </p:nvSpPr>
          <p:spPr bwMode="auto">
            <a:xfrm>
              <a:off x="1990" y="2895"/>
              <a:ext cx="1500" cy="61"/>
            </a:xfrm>
            <a:custGeom>
              <a:avLst/>
              <a:gdLst>
                <a:gd name="T0" fmla="*/ 3 w 3000"/>
                <a:gd name="T1" fmla="*/ 3 h 122"/>
                <a:gd name="T2" fmla="*/ 23 w 3000"/>
                <a:gd name="T3" fmla="*/ 5 h 122"/>
                <a:gd name="T4" fmla="*/ 41 w 3000"/>
                <a:gd name="T5" fmla="*/ 2 h 122"/>
                <a:gd name="T6" fmla="*/ 54 w 3000"/>
                <a:gd name="T7" fmla="*/ 1 h 122"/>
                <a:gd name="T8" fmla="*/ 86 w 3000"/>
                <a:gd name="T9" fmla="*/ 0 h 122"/>
                <a:gd name="T10" fmla="*/ 99 w 3000"/>
                <a:gd name="T11" fmla="*/ 0 h 122"/>
                <a:gd name="T12" fmla="*/ 236 w 3000"/>
                <a:gd name="T13" fmla="*/ 3 h 122"/>
                <a:gd name="T14" fmla="*/ 247 w 3000"/>
                <a:gd name="T15" fmla="*/ 3 h 122"/>
                <a:gd name="T16" fmla="*/ 253 w 3000"/>
                <a:gd name="T17" fmla="*/ 4 h 122"/>
                <a:gd name="T18" fmla="*/ 288 w 3000"/>
                <a:gd name="T19" fmla="*/ 4 h 122"/>
                <a:gd name="T20" fmla="*/ 294 w 3000"/>
                <a:gd name="T21" fmla="*/ 5 h 122"/>
                <a:gd name="T22" fmla="*/ 366 w 3000"/>
                <a:gd name="T23" fmla="*/ 8 h 122"/>
                <a:gd name="T24" fmla="*/ 375 w 3000"/>
                <a:gd name="T25" fmla="*/ 8 h 122"/>
                <a:gd name="T26" fmla="*/ 372 w 3000"/>
                <a:gd name="T27" fmla="*/ 14 h 122"/>
                <a:gd name="T28" fmla="*/ 366 w 3000"/>
                <a:gd name="T29" fmla="*/ 15 h 122"/>
                <a:gd name="T30" fmla="*/ 330 w 3000"/>
                <a:gd name="T31" fmla="*/ 14 h 122"/>
                <a:gd name="T32" fmla="*/ 293 w 3000"/>
                <a:gd name="T33" fmla="*/ 12 h 122"/>
                <a:gd name="T34" fmla="*/ 287 w 3000"/>
                <a:gd name="T35" fmla="*/ 12 h 122"/>
                <a:gd name="T36" fmla="*/ 253 w 3000"/>
                <a:gd name="T37" fmla="*/ 11 h 122"/>
                <a:gd name="T38" fmla="*/ 247 w 3000"/>
                <a:gd name="T39" fmla="*/ 10 h 122"/>
                <a:gd name="T40" fmla="*/ 236 w 3000"/>
                <a:gd name="T41" fmla="*/ 10 h 122"/>
                <a:gd name="T42" fmla="*/ 99 w 3000"/>
                <a:gd name="T43" fmla="*/ 7 h 122"/>
                <a:gd name="T44" fmla="*/ 86 w 3000"/>
                <a:gd name="T45" fmla="*/ 7 h 122"/>
                <a:gd name="T46" fmla="*/ 55 w 3000"/>
                <a:gd name="T47" fmla="*/ 6 h 122"/>
                <a:gd name="T48" fmla="*/ 24 w 3000"/>
                <a:gd name="T49" fmla="*/ 8 h 122"/>
                <a:gd name="T50" fmla="*/ 3 w 3000"/>
                <a:gd name="T51" fmla="*/ 8 h 122"/>
                <a:gd name="T52" fmla="*/ 0 w 3000"/>
                <a:gd name="T53" fmla="*/ 5 h 122"/>
                <a:gd name="T54" fmla="*/ 1 w 3000"/>
                <a:gd name="T55" fmla="*/ 4 h 122"/>
                <a:gd name="T56" fmla="*/ 3 w 3000"/>
                <a:gd name="T57" fmla="*/ 3 h 122"/>
                <a:gd name="T58" fmla="*/ 3 w 3000"/>
                <a:gd name="T59" fmla="*/ 3 h 122"/>
                <a:gd name="T60" fmla="*/ 3 w 3000"/>
                <a:gd name="T61" fmla="*/ 3 h 12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000"/>
                <a:gd name="T94" fmla="*/ 0 h 122"/>
                <a:gd name="T95" fmla="*/ 3000 w 3000"/>
                <a:gd name="T96" fmla="*/ 122 h 12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000" h="122">
                  <a:moveTo>
                    <a:pt x="24" y="21"/>
                  </a:moveTo>
                  <a:lnTo>
                    <a:pt x="190" y="34"/>
                  </a:lnTo>
                  <a:lnTo>
                    <a:pt x="323" y="15"/>
                  </a:lnTo>
                  <a:lnTo>
                    <a:pt x="439" y="4"/>
                  </a:lnTo>
                  <a:lnTo>
                    <a:pt x="688" y="0"/>
                  </a:lnTo>
                  <a:lnTo>
                    <a:pt x="792" y="0"/>
                  </a:lnTo>
                  <a:lnTo>
                    <a:pt x="1891" y="21"/>
                  </a:lnTo>
                  <a:lnTo>
                    <a:pt x="1983" y="23"/>
                  </a:lnTo>
                  <a:lnTo>
                    <a:pt x="2030" y="25"/>
                  </a:lnTo>
                  <a:lnTo>
                    <a:pt x="2300" y="32"/>
                  </a:lnTo>
                  <a:lnTo>
                    <a:pt x="2346" y="40"/>
                  </a:lnTo>
                  <a:lnTo>
                    <a:pt x="2927" y="61"/>
                  </a:lnTo>
                  <a:lnTo>
                    <a:pt x="3000" y="61"/>
                  </a:lnTo>
                  <a:lnTo>
                    <a:pt x="2973" y="112"/>
                  </a:lnTo>
                  <a:lnTo>
                    <a:pt x="2927" y="122"/>
                  </a:lnTo>
                  <a:lnTo>
                    <a:pt x="2635" y="107"/>
                  </a:lnTo>
                  <a:lnTo>
                    <a:pt x="2344" y="91"/>
                  </a:lnTo>
                  <a:lnTo>
                    <a:pt x="2296" y="89"/>
                  </a:lnTo>
                  <a:lnTo>
                    <a:pt x="2026" y="82"/>
                  </a:lnTo>
                  <a:lnTo>
                    <a:pt x="1981" y="74"/>
                  </a:lnTo>
                  <a:lnTo>
                    <a:pt x="1891" y="78"/>
                  </a:lnTo>
                  <a:lnTo>
                    <a:pt x="792" y="55"/>
                  </a:lnTo>
                  <a:lnTo>
                    <a:pt x="688" y="55"/>
                  </a:lnTo>
                  <a:lnTo>
                    <a:pt x="441" y="46"/>
                  </a:lnTo>
                  <a:lnTo>
                    <a:pt x="194" y="63"/>
                  </a:lnTo>
                  <a:lnTo>
                    <a:pt x="17" y="63"/>
                  </a:lnTo>
                  <a:lnTo>
                    <a:pt x="0" y="38"/>
                  </a:lnTo>
                  <a:lnTo>
                    <a:pt x="7" y="25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2" name="Freeform 40"/>
            <p:cNvSpPr>
              <a:spLocks/>
            </p:cNvSpPr>
            <p:nvPr/>
          </p:nvSpPr>
          <p:spPr bwMode="auto">
            <a:xfrm>
              <a:off x="2272" y="2644"/>
              <a:ext cx="800" cy="84"/>
            </a:xfrm>
            <a:custGeom>
              <a:avLst/>
              <a:gdLst>
                <a:gd name="T0" fmla="*/ 4 w 1599"/>
                <a:gd name="T1" fmla="*/ 0 h 168"/>
                <a:gd name="T2" fmla="*/ 50 w 1599"/>
                <a:gd name="T3" fmla="*/ 1 h 168"/>
                <a:gd name="T4" fmla="*/ 81 w 1599"/>
                <a:gd name="T5" fmla="*/ 5 h 168"/>
                <a:gd name="T6" fmla="*/ 107 w 1599"/>
                <a:gd name="T7" fmla="*/ 7 h 168"/>
                <a:gd name="T8" fmla="*/ 165 w 1599"/>
                <a:gd name="T9" fmla="*/ 12 h 168"/>
                <a:gd name="T10" fmla="*/ 182 w 1599"/>
                <a:gd name="T11" fmla="*/ 15 h 168"/>
                <a:gd name="T12" fmla="*/ 199 w 1599"/>
                <a:gd name="T13" fmla="*/ 18 h 168"/>
                <a:gd name="T14" fmla="*/ 200 w 1599"/>
                <a:gd name="T15" fmla="*/ 19 h 168"/>
                <a:gd name="T16" fmla="*/ 199 w 1599"/>
                <a:gd name="T17" fmla="*/ 21 h 168"/>
                <a:gd name="T18" fmla="*/ 164 w 1599"/>
                <a:gd name="T19" fmla="*/ 21 h 168"/>
                <a:gd name="T20" fmla="*/ 49 w 1599"/>
                <a:gd name="T21" fmla="*/ 11 h 168"/>
                <a:gd name="T22" fmla="*/ 3 w 1599"/>
                <a:gd name="T23" fmla="*/ 6 h 168"/>
                <a:gd name="T24" fmla="*/ 0 w 1599"/>
                <a:gd name="T25" fmla="*/ 3 h 168"/>
                <a:gd name="T26" fmla="*/ 2 w 1599"/>
                <a:gd name="T27" fmla="*/ 1 h 168"/>
                <a:gd name="T28" fmla="*/ 4 w 1599"/>
                <a:gd name="T29" fmla="*/ 0 h 168"/>
                <a:gd name="T30" fmla="*/ 4 w 1599"/>
                <a:gd name="T31" fmla="*/ 0 h 168"/>
                <a:gd name="T32" fmla="*/ 4 w 1599"/>
                <a:gd name="T33" fmla="*/ 0 h 1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99"/>
                <a:gd name="T52" fmla="*/ 0 h 168"/>
                <a:gd name="T53" fmla="*/ 1599 w 1599"/>
                <a:gd name="T54" fmla="*/ 168 h 1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99" h="168">
                  <a:moveTo>
                    <a:pt x="29" y="0"/>
                  </a:moveTo>
                  <a:lnTo>
                    <a:pt x="400" y="15"/>
                  </a:lnTo>
                  <a:lnTo>
                    <a:pt x="643" y="40"/>
                  </a:lnTo>
                  <a:lnTo>
                    <a:pt x="856" y="59"/>
                  </a:lnTo>
                  <a:lnTo>
                    <a:pt x="1314" y="99"/>
                  </a:lnTo>
                  <a:lnTo>
                    <a:pt x="1449" y="120"/>
                  </a:lnTo>
                  <a:lnTo>
                    <a:pt x="1586" y="137"/>
                  </a:lnTo>
                  <a:lnTo>
                    <a:pt x="1599" y="152"/>
                  </a:lnTo>
                  <a:lnTo>
                    <a:pt x="1586" y="166"/>
                  </a:lnTo>
                  <a:lnTo>
                    <a:pt x="1308" y="168"/>
                  </a:lnTo>
                  <a:lnTo>
                    <a:pt x="392" y="82"/>
                  </a:lnTo>
                  <a:lnTo>
                    <a:pt x="23" y="52"/>
                  </a:lnTo>
                  <a:lnTo>
                    <a:pt x="0" y="23"/>
                  </a:lnTo>
                  <a:lnTo>
                    <a:pt x="10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3" name="Freeform 41"/>
            <p:cNvSpPr>
              <a:spLocks/>
            </p:cNvSpPr>
            <p:nvPr/>
          </p:nvSpPr>
          <p:spPr bwMode="auto">
            <a:xfrm>
              <a:off x="2232" y="2720"/>
              <a:ext cx="582" cy="62"/>
            </a:xfrm>
            <a:custGeom>
              <a:avLst/>
              <a:gdLst>
                <a:gd name="T0" fmla="*/ 2 w 1163"/>
                <a:gd name="T1" fmla="*/ 0 h 124"/>
                <a:gd name="T2" fmla="*/ 46 w 1163"/>
                <a:gd name="T3" fmla="*/ 2 h 124"/>
                <a:gd name="T4" fmla="*/ 73 w 1163"/>
                <a:gd name="T5" fmla="*/ 5 h 124"/>
                <a:gd name="T6" fmla="*/ 109 w 1163"/>
                <a:gd name="T7" fmla="*/ 8 h 124"/>
                <a:gd name="T8" fmla="*/ 125 w 1163"/>
                <a:gd name="T9" fmla="*/ 10 h 124"/>
                <a:gd name="T10" fmla="*/ 144 w 1163"/>
                <a:gd name="T11" fmla="*/ 13 h 124"/>
                <a:gd name="T12" fmla="*/ 146 w 1163"/>
                <a:gd name="T13" fmla="*/ 14 h 124"/>
                <a:gd name="T14" fmla="*/ 144 w 1163"/>
                <a:gd name="T15" fmla="*/ 16 h 124"/>
                <a:gd name="T16" fmla="*/ 73 w 1163"/>
                <a:gd name="T17" fmla="*/ 12 h 124"/>
                <a:gd name="T18" fmla="*/ 46 w 1163"/>
                <a:gd name="T19" fmla="*/ 10 h 124"/>
                <a:gd name="T20" fmla="*/ 24 w 1163"/>
                <a:gd name="T21" fmla="*/ 6 h 124"/>
                <a:gd name="T22" fmla="*/ 2 w 1163"/>
                <a:gd name="T23" fmla="*/ 4 h 124"/>
                <a:gd name="T24" fmla="*/ 0 w 1163"/>
                <a:gd name="T25" fmla="*/ 2 h 124"/>
                <a:gd name="T26" fmla="*/ 2 w 1163"/>
                <a:gd name="T27" fmla="*/ 0 h 124"/>
                <a:gd name="T28" fmla="*/ 2 w 1163"/>
                <a:gd name="T29" fmla="*/ 0 h 124"/>
                <a:gd name="T30" fmla="*/ 2 w 1163"/>
                <a:gd name="T31" fmla="*/ 0 h 1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163"/>
                <a:gd name="T49" fmla="*/ 0 h 124"/>
                <a:gd name="T50" fmla="*/ 1163 w 1163"/>
                <a:gd name="T51" fmla="*/ 124 h 1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163" h="124">
                  <a:moveTo>
                    <a:pt x="15" y="0"/>
                  </a:moveTo>
                  <a:lnTo>
                    <a:pt x="366" y="16"/>
                  </a:lnTo>
                  <a:lnTo>
                    <a:pt x="581" y="33"/>
                  </a:lnTo>
                  <a:lnTo>
                    <a:pt x="866" y="61"/>
                  </a:lnTo>
                  <a:lnTo>
                    <a:pt x="998" y="80"/>
                  </a:lnTo>
                  <a:lnTo>
                    <a:pt x="1150" y="97"/>
                  </a:lnTo>
                  <a:lnTo>
                    <a:pt x="1163" y="112"/>
                  </a:lnTo>
                  <a:lnTo>
                    <a:pt x="1148" y="124"/>
                  </a:lnTo>
                  <a:lnTo>
                    <a:pt x="579" y="93"/>
                  </a:lnTo>
                  <a:lnTo>
                    <a:pt x="361" y="76"/>
                  </a:lnTo>
                  <a:lnTo>
                    <a:pt x="188" y="46"/>
                  </a:lnTo>
                  <a:lnTo>
                    <a:pt x="15" y="29"/>
                  </a:lnTo>
                  <a:lnTo>
                    <a:pt x="0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4" name="Freeform 42"/>
            <p:cNvSpPr>
              <a:spLocks/>
            </p:cNvSpPr>
            <p:nvPr/>
          </p:nvSpPr>
          <p:spPr bwMode="auto">
            <a:xfrm>
              <a:off x="3185" y="2702"/>
              <a:ext cx="176" cy="34"/>
            </a:xfrm>
            <a:custGeom>
              <a:avLst/>
              <a:gdLst>
                <a:gd name="T0" fmla="*/ 2 w 352"/>
                <a:gd name="T1" fmla="*/ 0 h 69"/>
                <a:gd name="T2" fmla="*/ 41 w 352"/>
                <a:gd name="T3" fmla="*/ 1 h 69"/>
                <a:gd name="T4" fmla="*/ 44 w 352"/>
                <a:gd name="T5" fmla="*/ 4 h 69"/>
                <a:gd name="T6" fmla="*/ 43 w 352"/>
                <a:gd name="T7" fmla="*/ 7 h 69"/>
                <a:gd name="T8" fmla="*/ 41 w 352"/>
                <a:gd name="T9" fmla="*/ 8 h 69"/>
                <a:gd name="T10" fmla="*/ 21 w 352"/>
                <a:gd name="T11" fmla="*/ 6 h 69"/>
                <a:gd name="T12" fmla="*/ 1 w 352"/>
                <a:gd name="T13" fmla="*/ 3 h 69"/>
                <a:gd name="T14" fmla="*/ 0 w 352"/>
                <a:gd name="T15" fmla="*/ 1 h 69"/>
                <a:gd name="T16" fmla="*/ 2 w 352"/>
                <a:gd name="T17" fmla="*/ 0 h 69"/>
                <a:gd name="T18" fmla="*/ 2 w 352"/>
                <a:gd name="T19" fmla="*/ 0 h 69"/>
                <a:gd name="T20" fmla="*/ 2 w 352"/>
                <a:gd name="T21" fmla="*/ 0 h 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2"/>
                <a:gd name="T34" fmla="*/ 0 h 69"/>
                <a:gd name="T35" fmla="*/ 352 w 352"/>
                <a:gd name="T36" fmla="*/ 69 h 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2" h="69">
                  <a:moveTo>
                    <a:pt x="16" y="0"/>
                  </a:moveTo>
                  <a:lnTo>
                    <a:pt x="322" y="8"/>
                  </a:lnTo>
                  <a:lnTo>
                    <a:pt x="352" y="38"/>
                  </a:lnTo>
                  <a:lnTo>
                    <a:pt x="344" y="59"/>
                  </a:lnTo>
                  <a:lnTo>
                    <a:pt x="322" y="69"/>
                  </a:lnTo>
                  <a:lnTo>
                    <a:pt x="166" y="53"/>
                  </a:lnTo>
                  <a:lnTo>
                    <a:pt x="12" y="29"/>
                  </a:lnTo>
                  <a:lnTo>
                    <a:pt x="0" y="1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5" name="Freeform 43"/>
            <p:cNvSpPr>
              <a:spLocks/>
            </p:cNvSpPr>
            <p:nvPr/>
          </p:nvSpPr>
          <p:spPr bwMode="auto">
            <a:xfrm>
              <a:off x="3224" y="2747"/>
              <a:ext cx="178" cy="30"/>
            </a:xfrm>
            <a:custGeom>
              <a:avLst/>
              <a:gdLst>
                <a:gd name="T0" fmla="*/ 2 w 358"/>
                <a:gd name="T1" fmla="*/ 3 h 60"/>
                <a:gd name="T2" fmla="*/ 21 w 358"/>
                <a:gd name="T3" fmla="*/ 3 h 60"/>
                <a:gd name="T4" fmla="*/ 40 w 358"/>
                <a:gd name="T5" fmla="*/ 0 h 60"/>
                <a:gd name="T6" fmla="*/ 44 w 358"/>
                <a:gd name="T7" fmla="*/ 4 h 60"/>
                <a:gd name="T8" fmla="*/ 43 w 358"/>
                <a:gd name="T9" fmla="*/ 7 h 60"/>
                <a:gd name="T10" fmla="*/ 41 w 358"/>
                <a:gd name="T11" fmla="*/ 8 h 60"/>
                <a:gd name="T12" fmla="*/ 21 w 358"/>
                <a:gd name="T13" fmla="*/ 8 h 60"/>
                <a:gd name="T14" fmla="*/ 1 w 358"/>
                <a:gd name="T15" fmla="*/ 6 h 60"/>
                <a:gd name="T16" fmla="*/ 0 w 358"/>
                <a:gd name="T17" fmla="*/ 4 h 60"/>
                <a:gd name="T18" fmla="*/ 2 w 358"/>
                <a:gd name="T19" fmla="*/ 3 h 60"/>
                <a:gd name="T20" fmla="*/ 2 w 358"/>
                <a:gd name="T21" fmla="*/ 3 h 60"/>
                <a:gd name="T22" fmla="*/ 2 w 358"/>
                <a:gd name="T23" fmla="*/ 3 h 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8"/>
                <a:gd name="T37" fmla="*/ 0 h 60"/>
                <a:gd name="T38" fmla="*/ 358 w 358"/>
                <a:gd name="T39" fmla="*/ 60 h 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8" h="60">
                  <a:moveTo>
                    <a:pt x="16" y="19"/>
                  </a:moveTo>
                  <a:lnTo>
                    <a:pt x="170" y="17"/>
                  </a:lnTo>
                  <a:lnTo>
                    <a:pt x="325" y="0"/>
                  </a:lnTo>
                  <a:lnTo>
                    <a:pt x="358" y="28"/>
                  </a:lnTo>
                  <a:lnTo>
                    <a:pt x="352" y="49"/>
                  </a:lnTo>
                  <a:lnTo>
                    <a:pt x="331" y="60"/>
                  </a:lnTo>
                  <a:lnTo>
                    <a:pt x="171" y="60"/>
                  </a:lnTo>
                  <a:lnTo>
                    <a:pt x="12" y="47"/>
                  </a:lnTo>
                  <a:lnTo>
                    <a:pt x="0" y="32"/>
                  </a:lnTo>
                  <a:lnTo>
                    <a:pt x="16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" name="Freeform 44"/>
            <p:cNvSpPr>
              <a:spLocks/>
            </p:cNvSpPr>
            <p:nvPr/>
          </p:nvSpPr>
          <p:spPr bwMode="auto">
            <a:xfrm>
              <a:off x="3239" y="2799"/>
              <a:ext cx="205" cy="36"/>
            </a:xfrm>
            <a:custGeom>
              <a:avLst/>
              <a:gdLst>
                <a:gd name="T0" fmla="*/ 3 w 410"/>
                <a:gd name="T1" fmla="*/ 2 h 72"/>
                <a:gd name="T2" fmla="*/ 41 w 410"/>
                <a:gd name="T3" fmla="*/ 1 h 72"/>
                <a:gd name="T4" fmla="*/ 50 w 410"/>
                <a:gd name="T5" fmla="*/ 0 h 72"/>
                <a:gd name="T6" fmla="*/ 51 w 410"/>
                <a:gd name="T7" fmla="*/ 1 h 72"/>
                <a:gd name="T8" fmla="*/ 51 w 410"/>
                <a:gd name="T9" fmla="*/ 3 h 72"/>
                <a:gd name="T10" fmla="*/ 47 w 410"/>
                <a:gd name="T11" fmla="*/ 6 h 72"/>
                <a:gd name="T12" fmla="*/ 42 w 410"/>
                <a:gd name="T13" fmla="*/ 9 h 72"/>
                <a:gd name="T14" fmla="*/ 23 w 410"/>
                <a:gd name="T15" fmla="*/ 9 h 72"/>
                <a:gd name="T16" fmla="*/ 3 w 410"/>
                <a:gd name="T17" fmla="*/ 9 h 72"/>
                <a:gd name="T18" fmla="*/ 0 w 410"/>
                <a:gd name="T19" fmla="*/ 5 h 72"/>
                <a:gd name="T20" fmla="*/ 1 w 410"/>
                <a:gd name="T21" fmla="*/ 3 h 72"/>
                <a:gd name="T22" fmla="*/ 3 w 410"/>
                <a:gd name="T23" fmla="*/ 2 h 72"/>
                <a:gd name="T24" fmla="*/ 3 w 410"/>
                <a:gd name="T25" fmla="*/ 2 h 72"/>
                <a:gd name="T26" fmla="*/ 3 w 410"/>
                <a:gd name="T27" fmla="*/ 2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10"/>
                <a:gd name="T43" fmla="*/ 0 h 72"/>
                <a:gd name="T44" fmla="*/ 410 w 410"/>
                <a:gd name="T45" fmla="*/ 72 h 7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10" h="72">
                  <a:moveTo>
                    <a:pt x="24" y="17"/>
                  </a:moveTo>
                  <a:lnTo>
                    <a:pt x="327" y="13"/>
                  </a:lnTo>
                  <a:lnTo>
                    <a:pt x="393" y="0"/>
                  </a:lnTo>
                  <a:lnTo>
                    <a:pt x="410" y="10"/>
                  </a:lnTo>
                  <a:lnTo>
                    <a:pt x="403" y="27"/>
                  </a:lnTo>
                  <a:lnTo>
                    <a:pt x="370" y="48"/>
                  </a:lnTo>
                  <a:lnTo>
                    <a:pt x="336" y="69"/>
                  </a:lnTo>
                  <a:lnTo>
                    <a:pt x="180" y="72"/>
                  </a:lnTo>
                  <a:lnTo>
                    <a:pt x="24" y="67"/>
                  </a:lnTo>
                  <a:lnTo>
                    <a:pt x="0" y="42"/>
                  </a:lnTo>
                  <a:lnTo>
                    <a:pt x="5" y="25"/>
                  </a:lnTo>
                  <a:lnTo>
                    <a:pt x="2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Freeform 45"/>
            <p:cNvSpPr>
              <a:spLocks/>
            </p:cNvSpPr>
            <p:nvPr/>
          </p:nvSpPr>
          <p:spPr bwMode="auto">
            <a:xfrm>
              <a:off x="2244" y="1069"/>
              <a:ext cx="1092" cy="298"/>
            </a:xfrm>
            <a:custGeom>
              <a:avLst/>
              <a:gdLst>
                <a:gd name="T0" fmla="*/ 0 w 2185"/>
                <a:gd name="T1" fmla="*/ 72 h 595"/>
                <a:gd name="T2" fmla="*/ 10 w 2185"/>
                <a:gd name="T3" fmla="*/ 65 h 595"/>
                <a:gd name="T4" fmla="*/ 19 w 2185"/>
                <a:gd name="T5" fmla="*/ 59 h 595"/>
                <a:gd name="T6" fmla="*/ 37 w 2185"/>
                <a:gd name="T7" fmla="*/ 50 h 595"/>
                <a:gd name="T8" fmla="*/ 56 w 2185"/>
                <a:gd name="T9" fmla="*/ 42 h 595"/>
                <a:gd name="T10" fmla="*/ 78 w 2185"/>
                <a:gd name="T11" fmla="*/ 36 h 595"/>
                <a:gd name="T12" fmla="*/ 93 w 2185"/>
                <a:gd name="T13" fmla="*/ 32 h 595"/>
                <a:gd name="T14" fmla="*/ 106 w 2185"/>
                <a:gd name="T15" fmla="*/ 27 h 595"/>
                <a:gd name="T16" fmla="*/ 119 w 2185"/>
                <a:gd name="T17" fmla="*/ 23 h 595"/>
                <a:gd name="T18" fmla="*/ 134 w 2185"/>
                <a:gd name="T19" fmla="*/ 20 h 595"/>
                <a:gd name="T20" fmla="*/ 155 w 2185"/>
                <a:gd name="T21" fmla="*/ 15 h 595"/>
                <a:gd name="T22" fmla="*/ 177 w 2185"/>
                <a:gd name="T23" fmla="*/ 8 h 595"/>
                <a:gd name="T24" fmla="*/ 202 w 2185"/>
                <a:gd name="T25" fmla="*/ 4 h 595"/>
                <a:gd name="T26" fmla="*/ 223 w 2185"/>
                <a:gd name="T27" fmla="*/ 1 h 595"/>
                <a:gd name="T28" fmla="*/ 271 w 2185"/>
                <a:gd name="T29" fmla="*/ 0 h 595"/>
                <a:gd name="T30" fmla="*/ 273 w 2185"/>
                <a:gd name="T31" fmla="*/ 2 h 595"/>
                <a:gd name="T32" fmla="*/ 271 w 2185"/>
                <a:gd name="T33" fmla="*/ 4 h 595"/>
                <a:gd name="T34" fmla="*/ 225 w 2185"/>
                <a:gd name="T35" fmla="*/ 8 h 595"/>
                <a:gd name="T36" fmla="*/ 203 w 2185"/>
                <a:gd name="T37" fmla="*/ 12 h 595"/>
                <a:gd name="T38" fmla="*/ 179 w 2185"/>
                <a:gd name="T39" fmla="*/ 18 h 595"/>
                <a:gd name="T40" fmla="*/ 157 w 2185"/>
                <a:gd name="T41" fmla="*/ 24 h 595"/>
                <a:gd name="T42" fmla="*/ 136 w 2185"/>
                <a:gd name="T43" fmla="*/ 29 h 595"/>
                <a:gd name="T44" fmla="*/ 108 w 2185"/>
                <a:gd name="T45" fmla="*/ 36 h 595"/>
                <a:gd name="T46" fmla="*/ 95 w 2185"/>
                <a:gd name="T47" fmla="*/ 40 h 595"/>
                <a:gd name="T48" fmla="*/ 80 w 2185"/>
                <a:gd name="T49" fmla="*/ 45 h 595"/>
                <a:gd name="T50" fmla="*/ 58 w 2185"/>
                <a:gd name="T51" fmla="*/ 50 h 595"/>
                <a:gd name="T52" fmla="*/ 39 w 2185"/>
                <a:gd name="T53" fmla="*/ 56 h 595"/>
                <a:gd name="T54" fmla="*/ 21 w 2185"/>
                <a:gd name="T55" fmla="*/ 63 h 595"/>
                <a:gd name="T56" fmla="*/ 12 w 2185"/>
                <a:gd name="T57" fmla="*/ 68 h 595"/>
                <a:gd name="T58" fmla="*/ 2 w 2185"/>
                <a:gd name="T59" fmla="*/ 75 h 595"/>
                <a:gd name="T60" fmla="*/ 0 w 2185"/>
                <a:gd name="T61" fmla="*/ 74 h 595"/>
                <a:gd name="T62" fmla="*/ 0 w 2185"/>
                <a:gd name="T63" fmla="*/ 72 h 595"/>
                <a:gd name="T64" fmla="*/ 0 w 2185"/>
                <a:gd name="T65" fmla="*/ 72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85"/>
                <a:gd name="T100" fmla="*/ 0 h 595"/>
                <a:gd name="T101" fmla="*/ 2185 w 2185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85" h="595">
                  <a:moveTo>
                    <a:pt x="4" y="570"/>
                  </a:moveTo>
                  <a:lnTo>
                    <a:pt x="82" y="515"/>
                  </a:lnTo>
                  <a:lnTo>
                    <a:pt x="156" y="467"/>
                  </a:lnTo>
                  <a:lnTo>
                    <a:pt x="299" y="393"/>
                  </a:lnTo>
                  <a:lnTo>
                    <a:pt x="451" y="334"/>
                  </a:lnTo>
                  <a:lnTo>
                    <a:pt x="628" y="283"/>
                  </a:lnTo>
                  <a:lnTo>
                    <a:pt x="747" y="249"/>
                  </a:lnTo>
                  <a:lnTo>
                    <a:pt x="850" y="214"/>
                  </a:lnTo>
                  <a:lnTo>
                    <a:pt x="955" y="182"/>
                  </a:lnTo>
                  <a:lnTo>
                    <a:pt x="1074" y="155"/>
                  </a:lnTo>
                  <a:lnTo>
                    <a:pt x="1246" y="114"/>
                  </a:lnTo>
                  <a:lnTo>
                    <a:pt x="1420" y="64"/>
                  </a:lnTo>
                  <a:lnTo>
                    <a:pt x="1616" y="26"/>
                  </a:lnTo>
                  <a:lnTo>
                    <a:pt x="1791" y="7"/>
                  </a:lnTo>
                  <a:lnTo>
                    <a:pt x="2169" y="0"/>
                  </a:lnTo>
                  <a:lnTo>
                    <a:pt x="2185" y="15"/>
                  </a:lnTo>
                  <a:lnTo>
                    <a:pt x="2169" y="30"/>
                  </a:lnTo>
                  <a:lnTo>
                    <a:pt x="1801" y="59"/>
                  </a:lnTo>
                  <a:lnTo>
                    <a:pt x="1630" y="95"/>
                  </a:lnTo>
                  <a:lnTo>
                    <a:pt x="1438" y="140"/>
                  </a:lnTo>
                  <a:lnTo>
                    <a:pt x="1263" y="188"/>
                  </a:lnTo>
                  <a:lnTo>
                    <a:pt x="1088" y="228"/>
                  </a:lnTo>
                  <a:lnTo>
                    <a:pt x="867" y="287"/>
                  </a:lnTo>
                  <a:lnTo>
                    <a:pt x="765" y="319"/>
                  </a:lnTo>
                  <a:lnTo>
                    <a:pt x="645" y="353"/>
                  </a:lnTo>
                  <a:lnTo>
                    <a:pt x="470" y="397"/>
                  </a:lnTo>
                  <a:lnTo>
                    <a:pt x="318" y="441"/>
                  </a:lnTo>
                  <a:lnTo>
                    <a:pt x="171" y="501"/>
                  </a:lnTo>
                  <a:lnTo>
                    <a:pt x="99" y="543"/>
                  </a:lnTo>
                  <a:lnTo>
                    <a:pt x="21" y="595"/>
                  </a:lnTo>
                  <a:lnTo>
                    <a:pt x="0" y="591"/>
                  </a:lnTo>
                  <a:lnTo>
                    <a:pt x="4" y="5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8" name="Freeform 46"/>
            <p:cNvSpPr>
              <a:spLocks/>
            </p:cNvSpPr>
            <p:nvPr/>
          </p:nvSpPr>
          <p:spPr bwMode="auto">
            <a:xfrm>
              <a:off x="3373" y="1093"/>
              <a:ext cx="112" cy="169"/>
            </a:xfrm>
            <a:custGeom>
              <a:avLst/>
              <a:gdLst>
                <a:gd name="T0" fmla="*/ 4 w 224"/>
                <a:gd name="T1" fmla="*/ 0 h 338"/>
                <a:gd name="T2" fmla="*/ 12 w 224"/>
                <a:gd name="T3" fmla="*/ 9 h 338"/>
                <a:gd name="T4" fmla="*/ 18 w 224"/>
                <a:gd name="T5" fmla="*/ 17 h 338"/>
                <a:gd name="T6" fmla="*/ 28 w 224"/>
                <a:gd name="T7" fmla="*/ 37 h 338"/>
                <a:gd name="T8" fmla="*/ 28 w 224"/>
                <a:gd name="T9" fmla="*/ 41 h 338"/>
                <a:gd name="T10" fmla="*/ 26 w 224"/>
                <a:gd name="T11" fmla="*/ 42 h 338"/>
                <a:gd name="T12" fmla="*/ 22 w 224"/>
                <a:gd name="T13" fmla="*/ 42 h 338"/>
                <a:gd name="T14" fmla="*/ 20 w 224"/>
                <a:gd name="T15" fmla="*/ 40 h 338"/>
                <a:gd name="T16" fmla="*/ 15 w 224"/>
                <a:gd name="T17" fmla="*/ 29 h 338"/>
                <a:gd name="T18" fmla="*/ 13 w 224"/>
                <a:gd name="T19" fmla="*/ 20 h 338"/>
                <a:gd name="T20" fmla="*/ 7 w 224"/>
                <a:gd name="T21" fmla="*/ 11 h 338"/>
                <a:gd name="T22" fmla="*/ 5 w 224"/>
                <a:gd name="T23" fmla="*/ 6 h 338"/>
                <a:gd name="T24" fmla="*/ 1 w 224"/>
                <a:gd name="T25" fmla="*/ 3 h 338"/>
                <a:gd name="T26" fmla="*/ 0 w 224"/>
                <a:gd name="T27" fmla="*/ 1 h 338"/>
                <a:gd name="T28" fmla="*/ 1 w 224"/>
                <a:gd name="T29" fmla="*/ 0 h 338"/>
                <a:gd name="T30" fmla="*/ 4 w 224"/>
                <a:gd name="T31" fmla="*/ 0 h 338"/>
                <a:gd name="T32" fmla="*/ 4 w 224"/>
                <a:gd name="T33" fmla="*/ 0 h 338"/>
                <a:gd name="T34" fmla="*/ 4 w 224"/>
                <a:gd name="T35" fmla="*/ 0 h 3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4"/>
                <a:gd name="T55" fmla="*/ 0 h 338"/>
                <a:gd name="T56" fmla="*/ 224 w 224"/>
                <a:gd name="T57" fmla="*/ 338 h 3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4" h="338">
                  <a:moveTo>
                    <a:pt x="25" y="0"/>
                  </a:moveTo>
                  <a:lnTo>
                    <a:pt x="91" y="69"/>
                  </a:lnTo>
                  <a:lnTo>
                    <a:pt x="144" y="133"/>
                  </a:lnTo>
                  <a:lnTo>
                    <a:pt x="224" y="291"/>
                  </a:lnTo>
                  <a:lnTo>
                    <a:pt x="222" y="321"/>
                  </a:lnTo>
                  <a:lnTo>
                    <a:pt x="201" y="338"/>
                  </a:lnTo>
                  <a:lnTo>
                    <a:pt x="173" y="338"/>
                  </a:lnTo>
                  <a:lnTo>
                    <a:pt x="154" y="316"/>
                  </a:lnTo>
                  <a:lnTo>
                    <a:pt x="123" y="232"/>
                  </a:lnTo>
                  <a:lnTo>
                    <a:pt x="97" y="158"/>
                  </a:lnTo>
                  <a:lnTo>
                    <a:pt x="59" y="89"/>
                  </a:lnTo>
                  <a:lnTo>
                    <a:pt x="34" y="55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Freeform 47"/>
            <p:cNvSpPr>
              <a:spLocks/>
            </p:cNvSpPr>
            <p:nvPr/>
          </p:nvSpPr>
          <p:spPr bwMode="auto">
            <a:xfrm>
              <a:off x="3299" y="1238"/>
              <a:ext cx="189" cy="991"/>
            </a:xfrm>
            <a:custGeom>
              <a:avLst/>
              <a:gdLst>
                <a:gd name="T0" fmla="*/ 47 w 378"/>
                <a:gd name="T1" fmla="*/ 4 h 1983"/>
                <a:gd name="T2" fmla="*/ 40 w 378"/>
                <a:gd name="T3" fmla="*/ 61 h 1983"/>
                <a:gd name="T4" fmla="*/ 37 w 378"/>
                <a:gd name="T5" fmla="*/ 79 h 1983"/>
                <a:gd name="T6" fmla="*/ 33 w 378"/>
                <a:gd name="T7" fmla="*/ 97 h 1983"/>
                <a:gd name="T8" fmla="*/ 29 w 378"/>
                <a:gd name="T9" fmla="*/ 112 h 1983"/>
                <a:gd name="T10" fmla="*/ 27 w 378"/>
                <a:gd name="T11" fmla="*/ 125 h 1983"/>
                <a:gd name="T12" fmla="*/ 23 w 378"/>
                <a:gd name="T13" fmla="*/ 149 h 1983"/>
                <a:gd name="T14" fmla="*/ 14 w 378"/>
                <a:gd name="T15" fmla="*/ 203 h 1983"/>
                <a:gd name="T16" fmla="*/ 10 w 378"/>
                <a:gd name="T17" fmla="*/ 243 h 1983"/>
                <a:gd name="T18" fmla="*/ 7 w 378"/>
                <a:gd name="T19" fmla="*/ 246 h 1983"/>
                <a:gd name="T20" fmla="*/ 5 w 378"/>
                <a:gd name="T21" fmla="*/ 247 h 1983"/>
                <a:gd name="T22" fmla="*/ 0 w 378"/>
                <a:gd name="T23" fmla="*/ 243 h 1983"/>
                <a:gd name="T24" fmla="*/ 3 w 378"/>
                <a:gd name="T25" fmla="*/ 222 h 1983"/>
                <a:gd name="T26" fmla="*/ 6 w 378"/>
                <a:gd name="T27" fmla="*/ 202 h 1983"/>
                <a:gd name="T28" fmla="*/ 10 w 378"/>
                <a:gd name="T29" fmla="*/ 173 h 1983"/>
                <a:gd name="T30" fmla="*/ 13 w 378"/>
                <a:gd name="T31" fmla="*/ 148 h 1983"/>
                <a:gd name="T32" fmla="*/ 20 w 378"/>
                <a:gd name="T33" fmla="*/ 124 h 1983"/>
                <a:gd name="T34" fmla="*/ 22 w 378"/>
                <a:gd name="T35" fmla="*/ 110 h 1983"/>
                <a:gd name="T36" fmla="*/ 25 w 378"/>
                <a:gd name="T37" fmla="*/ 96 h 1983"/>
                <a:gd name="T38" fmla="*/ 33 w 378"/>
                <a:gd name="T39" fmla="*/ 60 h 1983"/>
                <a:gd name="T40" fmla="*/ 40 w 378"/>
                <a:gd name="T41" fmla="*/ 3 h 1983"/>
                <a:gd name="T42" fmla="*/ 41 w 378"/>
                <a:gd name="T43" fmla="*/ 0 h 1983"/>
                <a:gd name="T44" fmla="*/ 44 w 378"/>
                <a:gd name="T45" fmla="*/ 0 h 1983"/>
                <a:gd name="T46" fmla="*/ 47 w 378"/>
                <a:gd name="T47" fmla="*/ 4 h 1983"/>
                <a:gd name="T48" fmla="*/ 47 w 378"/>
                <a:gd name="T49" fmla="*/ 4 h 1983"/>
                <a:gd name="T50" fmla="*/ 47 w 378"/>
                <a:gd name="T51" fmla="*/ 4 h 19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8"/>
                <a:gd name="T79" fmla="*/ 0 h 1983"/>
                <a:gd name="T80" fmla="*/ 378 w 378"/>
                <a:gd name="T81" fmla="*/ 1983 h 19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8" h="1983">
                  <a:moveTo>
                    <a:pt x="378" y="36"/>
                  </a:moveTo>
                  <a:lnTo>
                    <a:pt x="319" y="492"/>
                  </a:lnTo>
                  <a:lnTo>
                    <a:pt x="292" y="637"/>
                  </a:lnTo>
                  <a:lnTo>
                    <a:pt x="264" y="779"/>
                  </a:lnTo>
                  <a:lnTo>
                    <a:pt x="239" y="897"/>
                  </a:lnTo>
                  <a:lnTo>
                    <a:pt x="218" y="1004"/>
                  </a:lnTo>
                  <a:lnTo>
                    <a:pt x="178" y="1199"/>
                  </a:lnTo>
                  <a:lnTo>
                    <a:pt x="117" y="1625"/>
                  </a:lnTo>
                  <a:lnTo>
                    <a:pt x="74" y="1947"/>
                  </a:lnTo>
                  <a:lnTo>
                    <a:pt x="60" y="1975"/>
                  </a:lnTo>
                  <a:lnTo>
                    <a:pt x="34" y="1983"/>
                  </a:lnTo>
                  <a:lnTo>
                    <a:pt x="0" y="1945"/>
                  </a:lnTo>
                  <a:lnTo>
                    <a:pt x="19" y="1781"/>
                  </a:lnTo>
                  <a:lnTo>
                    <a:pt x="45" y="1618"/>
                  </a:lnTo>
                  <a:lnTo>
                    <a:pt x="74" y="1390"/>
                  </a:lnTo>
                  <a:lnTo>
                    <a:pt x="110" y="1190"/>
                  </a:lnTo>
                  <a:lnTo>
                    <a:pt x="154" y="992"/>
                  </a:lnTo>
                  <a:lnTo>
                    <a:pt x="176" y="886"/>
                  </a:lnTo>
                  <a:lnTo>
                    <a:pt x="201" y="768"/>
                  </a:lnTo>
                  <a:lnTo>
                    <a:pt x="260" y="483"/>
                  </a:lnTo>
                  <a:lnTo>
                    <a:pt x="315" y="25"/>
                  </a:lnTo>
                  <a:lnTo>
                    <a:pt x="328" y="4"/>
                  </a:lnTo>
                  <a:lnTo>
                    <a:pt x="351" y="0"/>
                  </a:lnTo>
                  <a:lnTo>
                    <a:pt x="378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0" name="Freeform 48"/>
            <p:cNvSpPr>
              <a:spLocks/>
            </p:cNvSpPr>
            <p:nvPr/>
          </p:nvSpPr>
          <p:spPr bwMode="auto">
            <a:xfrm>
              <a:off x="3249" y="1158"/>
              <a:ext cx="122" cy="898"/>
            </a:xfrm>
            <a:custGeom>
              <a:avLst/>
              <a:gdLst>
                <a:gd name="T0" fmla="*/ 31 w 243"/>
                <a:gd name="T1" fmla="*/ 3 h 1797"/>
                <a:gd name="T2" fmla="*/ 31 w 243"/>
                <a:gd name="T3" fmla="*/ 30 h 1797"/>
                <a:gd name="T4" fmla="*/ 29 w 243"/>
                <a:gd name="T5" fmla="*/ 41 h 1797"/>
                <a:gd name="T6" fmla="*/ 27 w 243"/>
                <a:gd name="T7" fmla="*/ 76 h 1797"/>
                <a:gd name="T8" fmla="*/ 26 w 243"/>
                <a:gd name="T9" fmla="*/ 110 h 1797"/>
                <a:gd name="T10" fmla="*/ 22 w 243"/>
                <a:gd name="T11" fmla="*/ 140 h 1797"/>
                <a:gd name="T12" fmla="*/ 17 w 243"/>
                <a:gd name="T13" fmla="*/ 169 h 1797"/>
                <a:gd name="T14" fmla="*/ 13 w 243"/>
                <a:gd name="T15" fmla="*/ 184 h 1797"/>
                <a:gd name="T16" fmla="*/ 10 w 243"/>
                <a:gd name="T17" fmla="*/ 196 h 1797"/>
                <a:gd name="T18" fmla="*/ 4 w 243"/>
                <a:gd name="T19" fmla="*/ 222 h 1797"/>
                <a:gd name="T20" fmla="*/ 2 w 243"/>
                <a:gd name="T21" fmla="*/ 224 h 1797"/>
                <a:gd name="T22" fmla="*/ 0 w 243"/>
                <a:gd name="T23" fmla="*/ 222 h 1797"/>
                <a:gd name="T24" fmla="*/ 7 w 243"/>
                <a:gd name="T25" fmla="*/ 168 h 1797"/>
                <a:gd name="T26" fmla="*/ 16 w 243"/>
                <a:gd name="T27" fmla="*/ 109 h 1797"/>
                <a:gd name="T28" fmla="*/ 19 w 243"/>
                <a:gd name="T29" fmla="*/ 75 h 1797"/>
                <a:gd name="T30" fmla="*/ 21 w 243"/>
                <a:gd name="T31" fmla="*/ 41 h 1797"/>
                <a:gd name="T32" fmla="*/ 22 w 243"/>
                <a:gd name="T33" fmla="*/ 30 h 1797"/>
                <a:gd name="T34" fmla="*/ 25 w 243"/>
                <a:gd name="T35" fmla="*/ 3 h 1797"/>
                <a:gd name="T36" fmla="*/ 25 w 243"/>
                <a:gd name="T37" fmla="*/ 1 h 1797"/>
                <a:gd name="T38" fmla="*/ 27 w 243"/>
                <a:gd name="T39" fmla="*/ 0 h 1797"/>
                <a:gd name="T40" fmla="*/ 31 w 243"/>
                <a:gd name="T41" fmla="*/ 3 h 1797"/>
                <a:gd name="T42" fmla="*/ 31 w 243"/>
                <a:gd name="T43" fmla="*/ 3 h 1797"/>
                <a:gd name="T44" fmla="*/ 31 w 243"/>
                <a:gd name="T45" fmla="*/ 3 h 17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3"/>
                <a:gd name="T70" fmla="*/ 0 h 1797"/>
                <a:gd name="T71" fmla="*/ 243 w 243"/>
                <a:gd name="T72" fmla="*/ 1797 h 17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3" h="1797">
                  <a:moveTo>
                    <a:pt x="243" y="25"/>
                  </a:moveTo>
                  <a:lnTo>
                    <a:pt x="241" y="247"/>
                  </a:lnTo>
                  <a:lnTo>
                    <a:pt x="232" y="333"/>
                  </a:lnTo>
                  <a:lnTo>
                    <a:pt x="216" y="609"/>
                  </a:lnTo>
                  <a:lnTo>
                    <a:pt x="203" y="884"/>
                  </a:lnTo>
                  <a:lnTo>
                    <a:pt x="169" y="1120"/>
                  </a:lnTo>
                  <a:lnTo>
                    <a:pt x="129" y="1358"/>
                  </a:lnTo>
                  <a:lnTo>
                    <a:pt x="104" y="1472"/>
                  </a:lnTo>
                  <a:lnTo>
                    <a:pt x="78" y="1570"/>
                  </a:lnTo>
                  <a:lnTo>
                    <a:pt x="28" y="1783"/>
                  </a:lnTo>
                  <a:lnTo>
                    <a:pt x="11" y="1797"/>
                  </a:lnTo>
                  <a:lnTo>
                    <a:pt x="0" y="1778"/>
                  </a:lnTo>
                  <a:lnTo>
                    <a:pt x="53" y="1344"/>
                  </a:lnTo>
                  <a:lnTo>
                    <a:pt x="127" y="879"/>
                  </a:lnTo>
                  <a:lnTo>
                    <a:pt x="146" y="605"/>
                  </a:lnTo>
                  <a:lnTo>
                    <a:pt x="163" y="329"/>
                  </a:lnTo>
                  <a:lnTo>
                    <a:pt x="169" y="247"/>
                  </a:lnTo>
                  <a:lnTo>
                    <a:pt x="194" y="27"/>
                  </a:lnTo>
                  <a:lnTo>
                    <a:pt x="199" y="8"/>
                  </a:lnTo>
                  <a:lnTo>
                    <a:pt x="216" y="0"/>
                  </a:lnTo>
                  <a:lnTo>
                    <a:pt x="24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49"/>
            <p:cNvSpPr>
              <a:spLocks/>
            </p:cNvSpPr>
            <p:nvPr/>
          </p:nvSpPr>
          <p:spPr bwMode="auto">
            <a:xfrm>
              <a:off x="2243" y="1391"/>
              <a:ext cx="210" cy="837"/>
            </a:xfrm>
            <a:custGeom>
              <a:avLst/>
              <a:gdLst>
                <a:gd name="T0" fmla="*/ 3 w 421"/>
                <a:gd name="T1" fmla="*/ 2 h 1673"/>
                <a:gd name="T2" fmla="*/ 7 w 421"/>
                <a:gd name="T3" fmla="*/ 30 h 1673"/>
                <a:gd name="T4" fmla="*/ 9 w 421"/>
                <a:gd name="T5" fmla="*/ 42 h 1673"/>
                <a:gd name="T6" fmla="*/ 12 w 421"/>
                <a:gd name="T7" fmla="*/ 53 h 1673"/>
                <a:gd name="T8" fmla="*/ 15 w 421"/>
                <a:gd name="T9" fmla="*/ 65 h 1673"/>
                <a:gd name="T10" fmla="*/ 19 w 421"/>
                <a:gd name="T11" fmla="*/ 77 h 1673"/>
                <a:gd name="T12" fmla="*/ 23 w 421"/>
                <a:gd name="T13" fmla="*/ 90 h 1673"/>
                <a:gd name="T14" fmla="*/ 28 w 421"/>
                <a:gd name="T15" fmla="*/ 104 h 1673"/>
                <a:gd name="T16" fmla="*/ 41 w 421"/>
                <a:gd name="T17" fmla="*/ 161 h 1673"/>
                <a:gd name="T18" fmla="*/ 52 w 421"/>
                <a:gd name="T19" fmla="*/ 202 h 1673"/>
                <a:gd name="T20" fmla="*/ 52 w 421"/>
                <a:gd name="T21" fmla="*/ 205 h 1673"/>
                <a:gd name="T22" fmla="*/ 50 w 421"/>
                <a:gd name="T23" fmla="*/ 210 h 1673"/>
                <a:gd name="T24" fmla="*/ 46 w 421"/>
                <a:gd name="T25" fmla="*/ 208 h 1673"/>
                <a:gd name="T26" fmla="*/ 44 w 421"/>
                <a:gd name="T27" fmla="*/ 205 h 1673"/>
                <a:gd name="T28" fmla="*/ 42 w 421"/>
                <a:gd name="T29" fmla="*/ 193 h 1673"/>
                <a:gd name="T30" fmla="*/ 40 w 421"/>
                <a:gd name="T31" fmla="*/ 183 h 1673"/>
                <a:gd name="T32" fmla="*/ 37 w 421"/>
                <a:gd name="T33" fmla="*/ 174 h 1673"/>
                <a:gd name="T34" fmla="*/ 34 w 421"/>
                <a:gd name="T35" fmla="*/ 163 h 1673"/>
                <a:gd name="T36" fmla="*/ 22 w 421"/>
                <a:gd name="T37" fmla="*/ 105 h 1673"/>
                <a:gd name="T38" fmla="*/ 17 w 421"/>
                <a:gd name="T39" fmla="*/ 91 h 1673"/>
                <a:gd name="T40" fmla="*/ 14 w 421"/>
                <a:gd name="T41" fmla="*/ 78 h 1673"/>
                <a:gd name="T42" fmla="*/ 7 w 421"/>
                <a:gd name="T43" fmla="*/ 55 h 1673"/>
                <a:gd name="T44" fmla="*/ 0 w 421"/>
                <a:gd name="T45" fmla="*/ 2 h 1673"/>
                <a:gd name="T46" fmla="*/ 1 w 421"/>
                <a:gd name="T47" fmla="*/ 0 h 1673"/>
                <a:gd name="T48" fmla="*/ 3 w 421"/>
                <a:gd name="T49" fmla="*/ 2 h 1673"/>
                <a:gd name="T50" fmla="*/ 3 w 421"/>
                <a:gd name="T51" fmla="*/ 2 h 1673"/>
                <a:gd name="T52" fmla="*/ 3 w 421"/>
                <a:gd name="T53" fmla="*/ 2 h 167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21"/>
                <a:gd name="T82" fmla="*/ 0 h 1673"/>
                <a:gd name="T83" fmla="*/ 421 w 421"/>
                <a:gd name="T84" fmla="*/ 1673 h 167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21" h="1673">
                  <a:moveTo>
                    <a:pt x="31" y="13"/>
                  </a:moveTo>
                  <a:lnTo>
                    <a:pt x="56" y="234"/>
                  </a:lnTo>
                  <a:lnTo>
                    <a:pt x="75" y="331"/>
                  </a:lnTo>
                  <a:lnTo>
                    <a:pt x="97" y="424"/>
                  </a:lnTo>
                  <a:lnTo>
                    <a:pt x="126" y="517"/>
                  </a:lnTo>
                  <a:lnTo>
                    <a:pt x="156" y="614"/>
                  </a:lnTo>
                  <a:lnTo>
                    <a:pt x="189" y="715"/>
                  </a:lnTo>
                  <a:lnTo>
                    <a:pt x="225" y="825"/>
                  </a:lnTo>
                  <a:lnTo>
                    <a:pt x="333" y="1281"/>
                  </a:lnTo>
                  <a:lnTo>
                    <a:pt x="417" y="1616"/>
                  </a:lnTo>
                  <a:lnTo>
                    <a:pt x="421" y="1639"/>
                  </a:lnTo>
                  <a:lnTo>
                    <a:pt x="407" y="1673"/>
                  </a:lnTo>
                  <a:lnTo>
                    <a:pt x="375" y="1661"/>
                  </a:lnTo>
                  <a:lnTo>
                    <a:pt x="354" y="1635"/>
                  </a:lnTo>
                  <a:lnTo>
                    <a:pt x="339" y="1543"/>
                  </a:lnTo>
                  <a:lnTo>
                    <a:pt x="320" y="1464"/>
                  </a:lnTo>
                  <a:lnTo>
                    <a:pt x="299" y="1386"/>
                  </a:lnTo>
                  <a:lnTo>
                    <a:pt x="272" y="1298"/>
                  </a:lnTo>
                  <a:lnTo>
                    <a:pt x="179" y="840"/>
                  </a:lnTo>
                  <a:lnTo>
                    <a:pt x="143" y="728"/>
                  </a:lnTo>
                  <a:lnTo>
                    <a:pt x="113" y="623"/>
                  </a:lnTo>
                  <a:lnTo>
                    <a:pt x="61" y="433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50"/>
            <p:cNvSpPr>
              <a:spLocks/>
            </p:cNvSpPr>
            <p:nvPr/>
          </p:nvSpPr>
          <p:spPr bwMode="auto">
            <a:xfrm>
              <a:off x="2474" y="2233"/>
              <a:ext cx="687" cy="43"/>
            </a:xfrm>
            <a:custGeom>
              <a:avLst/>
              <a:gdLst>
                <a:gd name="T0" fmla="*/ 2 w 1375"/>
                <a:gd name="T1" fmla="*/ 1 h 88"/>
                <a:gd name="T2" fmla="*/ 24 w 1375"/>
                <a:gd name="T3" fmla="*/ 1 h 88"/>
                <a:gd name="T4" fmla="*/ 47 w 1375"/>
                <a:gd name="T5" fmla="*/ 0 h 88"/>
                <a:gd name="T6" fmla="*/ 167 w 1375"/>
                <a:gd name="T7" fmla="*/ 1 h 88"/>
                <a:gd name="T8" fmla="*/ 170 w 1375"/>
                <a:gd name="T9" fmla="*/ 2 h 88"/>
                <a:gd name="T10" fmla="*/ 171 w 1375"/>
                <a:gd name="T11" fmla="*/ 6 h 88"/>
                <a:gd name="T12" fmla="*/ 170 w 1375"/>
                <a:gd name="T13" fmla="*/ 9 h 88"/>
                <a:gd name="T14" fmla="*/ 167 w 1375"/>
                <a:gd name="T15" fmla="*/ 10 h 88"/>
                <a:gd name="T16" fmla="*/ 107 w 1375"/>
                <a:gd name="T17" fmla="*/ 9 h 88"/>
                <a:gd name="T18" fmla="*/ 47 w 1375"/>
                <a:gd name="T19" fmla="*/ 8 h 88"/>
                <a:gd name="T20" fmla="*/ 24 w 1375"/>
                <a:gd name="T21" fmla="*/ 7 h 88"/>
                <a:gd name="T22" fmla="*/ 1 w 1375"/>
                <a:gd name="T23" fmla="*/ 5 h 88"/>
                <a:gd name="T24" fmla="*/ 0 w 1375"/>
                <a:gd name="T25" fmla="*/ 2 h 88"/>
                <a:gd name="T26" fmla="*/ 2 w 1375"/>
                <a:gd name="T27" fmla="*/ 1 h 88"/>
                <a:gd name="T28" fmla="*/ 2 w 1375"/>
                <a:gd name="T29" fmla="*/ 1 h 88"/>
                <a:gd name="T30" fmla="*/ 2 w 1375"/>
                <a:gd name="T31" fmla="*/ 1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75"/>
                <a:gd name="T49" fmla="*/ 0 h 88"/>
                <a:gd name="T50" fmla="*/ 1375 w 1375"/>
                <a:gd name="T51" fmla="*/ 88 h 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75" h="88">
                  <a:moveTo>
                    <a:pt x="18" y="10"/>
                  </a:moveTo>
                  <a:lnTo>
                    <a:pt x="198" y="15"/>
                  </a:lnTo>
                  <a:lnTo>
                    <a:pt x="381" y="0"/>
                  </a:lnTo>
                  <a:lnTo>
                    <a:pt x="1337" y="12"/>
                  </a:lnTo>
                  <a:lnTo>
                    <a:pt x="1365" y="23"/>
                  </a:lnTo>
                  <a:lnTo>
                    <a:pt x="1375" y="50"/>
                  </a:lnTo>
                  <a:lnTo>
                    <a:pt x="1365" y="76"/>
                  </a:lnTo>
                  <a:lnTo>
                    <a:pt x="1337" y="88"/>
                  </a:lnTo>
                  <a:lnTo>
                    <a:pt x="860" y="76"/>
                  </a:lnTo>
                  <a:lnTo>
                    <a:pt x="381" y="65"/>
                  </a:lnTo>
                  <a:lnTo>
                    <a:pt x="194" y="63"/>
                  </a:lnTo>
                  <a:lnTo>
                    <a:pt x="12" y="40"/>
                  </a:lnTo>
                  <a:lnTo>
                    <a:pt x="0" y="21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Freeform 51"/>
            <p:cNvSpPr>
              <a:spLocks/>
            </p:cNvSpPr>
            <p:nvPr/>
          </p:nvSpPr>
          <p:spPr bwMode="auto">
            <a:xfrm>
              <a:off x="3175" y="2235"/>
              <a:ext cx="130" cy="47"/>
            </a:xfrm>
            <a:custGeom>
              <a:avLst/>
              <a:gdLst>
                <a:gd name="T0" fmla="*/ 3 w 261"/>
                <a:gd name="T1" fmla="*/ 5 h 95"/>
                <a:gd name="T2" fmla="*/ 12 w 261"/>
                <a:gd name="T3" fmla="*/ 3 h 95"/>
                <a:gd name="T4" fmla="*/ 30 w 261"/>
                <a:gd name="T5" fmla="*/ 0 h 95"/>
                <a:gd name="T6" fmla="*/ 32 w 261"/>
                <a:gd name="T7" fmla="*/ 1 h 95"/>
                <a:gd name="T8" fmla="*/ 31 w 261"/>
                <a:gd name="T9" fmla="*/ 3 h 95"/>
                <a:gd name="T10" fmla="*/ 23 w 261"/>
                <a:gd name="T11" fmla="*/ 7 h 95"/>
                <a:gd name="T12" fmla="*/ 15 w 261"/>
                <a:gd name="T13" fmla="*/ 11 h 95"/>
                <a:gd name="T14" fmla="*/ 3 w 261"/>
                <a:gd name="T15" fmla="*/ 11 h 95"/>
                <a:gd name="T16" fmla="*/ 0 w 261"/>
                <a:gd name="T17" fmla="*/ 8 h 95"/>
                <a:gd name="T18" fmla="*/ 0 w 261"/>
                <a:gd name="T19" fmla="*/ 6 h 95"/>
                <a:gd name="T20" fmla="*/ 3 w 261"/>
                <a:gd name="T21" fmla="*/ 5 h 95"/>
                <a:gd name="T22" fmla="*/ 3 w 261"/>
                <a:gd name="T23" fmla="*/ 5 h 95"/>
                <a:gd name="T24" fmla="*/ 3 w 261"/>
                <a:gd name="T25" fmla="*/ 5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1"/>
                <a:gd name="T40" fmla="*/ 0 h 95"/>
                <a:gd name="T41" fmla="*/ 261 w 261"/>
                <a:gd name="T42" fmla="*/ 95 h 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1" h="95">
                  <a:moveTo>
                    <a:pt x="27" y="40"/>
                  </a:moveTo>
                  <a:lnTo>
                    <a:pt x="103" y="25"/>
                  </a:lnTo>
                  <a:lnTo>
                    <a:pt x="242" y="0"/>
                  </a:lnTo>
                  <a:lnTo>
                    <a:pt x="261" y="8"/>
                  </a:lnTo>
                  <a:lnTo>
                    <a:pt x="251" y="29"/>
                  </a:lnTo>
                  <a:lnTo>
                    <a:pt x="185" y="59"/>
                  </a:lnTo>
                  <a:lnTo>
                    <a:pt x="120" y="91"/>
                  </a:lnTo>
                  <a:lnTo>
                    <a:pt x="27" y="95"/>
                  </a:lnTo>
                  <a:lnTo>
                    <a:pt x="0" y="68"/>
                  </a:lnTo>
                  <a:lnTo>
                    <a:pt x="6" y="49"/>
                  </a:lnTo>
                  <a:lnTo>
                    <a:pt x="27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Freeform 52"/>
            <p:cNvSpPr>
              <a:spLocks/>
            </p:cNvSpPr>
            <p:nvPr/>
          </p:nvSpPr>
          <p:spPr bwMode="auto">
            <a:xfrm>
              <a:off x="2543" y="2244"/>
              <a:ext cx="105" cy="142"/>
            </a:xfrm>
            <a:custGeom>
              <a:avLst/>
              <a:gdLst>
                <a:gd name="T0" fmla="*/ 22 w 209"/>
                <a:gd name="T1" fmla="*/ 3 h 283"/>
                <a:gd name="T2" fmla="*/ 27 w 209"/>
                <a:gd name="T3" fmla="*/ 13 h 283"/>
                <a:gd name="T4" fmla="*/ 26 w 209"/>
                <a:gd name="T5" fmla="*/ 16 h 283"/>
                <a:gd name="T6" fmla="*/ 22 w 209"/>
                <a:gd name="T7" fmla="*/ 23 h 283"/>
                <a:gd name="T8" fmla="*/ 17 w 209"/>
                <a:gd name="T9" fmla="*/ 29 h 283"/>
                <a:gd name="T10" fmla="*/ 10 w 209"/>
                <a:gd name="T11" fmla="*/ 33 h 283"/>
                <a:gd name="T12" fmla="*/ 3 w 209"/>
                <a:gd name="T13" fmla="*/ 36 h 283"/>
                <a:gd name="T14" fmla="*/ 0 w 209"/>
                <a:gd name="T15" fmla="*/ 35 h 283"/>
                <a:gd name="T16" fmla="*/ 1 w 209"/>
                <a:gd name="T17" fmla="*/ 33 h 283"/>
                <a:gd name="T18" fmla="*/ 11 w 209"/>
                <a:gd name="T19" fmla="*/ 25 h 283"/>
                <a:gd name="T20" fmla="*/ 17 w 209"/>
                <a:gd name="T21" fmla="*/ 14 h 283"/>
                <a:gd name="T22" fmla="*/ 13 w 209"/>
                <a:gd name="T23" fmla="*/ 6 h 283"/>
                <a:gd name="T24" fmla="*/ 13 w 209"/>
                <a:gd name="T25" fmla="*/ 3 h 283"/>
                <a:gd name="T26" fmla="*/ 16 w 209"/>
                <a:gd name="T27" fmla="*/ 0 h 283"/>
                <a:gd name="T28" fmla="*/ 22 w 209"/>
                <a:gd name="T29" fmla="*/ 3 h 283"/>
                <a:gd name="T30" fmla="*/ 22 w 209"/>
                <a:gd name="T31" fmla="*/ 3 h 283"/>
                <a:gd name="T32" fmla="*/ 22 w 209"/>
                <a:gd name="T33" fmla="*/ 3 h 2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9"/>
                <a:gd name="T52" fmla="*/ 0 h 283"/>
                <a:gd name="T53" fmla="*/ 209 w 209"/>
                <a:gd name="T54" fmla="*/ 283 h 2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9" h="283">
                  <a:moveTo>
                    <a:pt x="169" y="19"/>
                  </a:moveTo>
                  <a:lnTo>
                    <a:pt x="209" y="99"/>
                  </a:lnTo>
                  <a:lnTo>
                    <a:pt x="207" y="124"/>
                  </a:lnTo>
                  <a:lnTo>
                    <a:pt x="175" y="184"/>
                  </a:lnTo>
                  <a:lnTo>
                    <a:pt x="133" y="226"/>
                  </a:lnTo>
                  <a:lnTo>
                    <a:pt x="80" y="257"/>
                  </a:lnTo>
                  <a:lnTo>
                    <a:pt x="21" y="283"/>
                  </a:lnTo>
                  <a:lnTo>
                    <a:pt x="0" y="276"/>
                  </a:lnTo>
                  <a:lnTo>
                    <a:pt x="8" y="257"/>
                  </a:lnTo>
                  <a:lnTo>
                    <a:pt x="84" y="198"/>
                  </a:lnTo>
                  <a:lnTo>
                    <a:pt x="129" y="110"/>
                  </a:lnTo>
                  <a:lnTo>
                    <a:pt x="103" y="48"/>
                  </a:lnTo>
                  <a:lnTo>
                    <a:pt x="103" y="19"/>
                  </a:lnTo>
                  <a:lnTo>
                    <a:pt x="122" y="0"/>
                  </a:lnTo>
                  <a:lnTo>
                    <a:pt x="16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Freeform 53"/>
            <p:cNvSpPr>
              <a:spLocks/>
            </p:cNvSpPr>
            <p:nvPr/>
          </p:nvSpPr>
          <p:spPr bwMode="auto">
            <a:xfrm>
              <a:off x="2483" y="2374"/>
              <a:ext cx="51" cy="65"/>
            </a:xfrm>
            <a:custGeom>
              <a:avLst/>
              <a:gdLst>
                <a:gd name="T0" fmla="*/ 4 w 101"/>
                <a:gd name="T1" fmla="*/ 15 h 130"/>
                <a:gd name="T2" fmla="*/ 0 w 101"/>
                <a:gd name="T3" fmla="*/ 10 h 130"/>
                <a:gd name="T4" fmla="*/ 1 w 101"/>
                <a:gd name="T5" fmla="*/ 7 h 130"/>
                <a:gd name="T6" fmla="*/ 5 w 101"/>
                <a:gd name="T7" fmla="*/ 3 h 130"/>
                <a:gd name="T8" fmla="*/ 10 w 101"/>
                <a:gd name="T9" fmla="*/ 0 h 130"/>
                <a:gd name="T10" fmla="*/ 13 w 101"/>
                <a:gd name="T11" fmla="*/ 1 h 130"/>
                <a:gd name="T12" fmla="*/ 12 w 101"/>
                <a:gd name="T13" fmla="*/ 3 h 130"/>
                <a:gd name="T14" fmla="*/ 7 w 101"/>
                <a:gd name="T15" fmla="*/ 9 h 130"/>
                <a:gd name="T16" fmla="*/ 8 w 101"/>
                <a:gd name="T17" fmla="*/ 13 h 130"/>
                <a:gd name="T18" fmla="*/ 7 w 101"/>
                <a:gd name="T19" fmla="*/ 16 h 130"/>
                <a:gd name="T20" fmla="*/ 4 w 101"/>
                <a:gd name="T21" fmla="*/ 15 h 130"/>
                <a:gd name="T22" fmla="*/ 4 w 101"/>
                <a:gd name="T23" fmla="*/ 15 h 130"/>
                <a:gd name="T24" fmla="*/ 4 w 101"/>
                <a:gd name="T25" fmla="*/ 15 h 1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30"/>
                <a:gd name="T41" fmla="*/ 101 w 101"/>
                <a:gd name="T42" fmla="*/ 130 h 1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30">
                  <a:moveTo>
                    <a:pt x="29" y="122"/>
                  </a:moveTo>
                  <a:lnTo>
                    <a:pt x="0" y="80"/>
                  </a:lnTo>
                  <a:lnTo>
                    <a:pt x="4" y="57"/>
                  </a:lnTo>
                  <a:lnTo>
                    <a:pt x="38" y="25"/>
                  </a:lnTo>
                  <a:lnTo>
                    <a:pt x="78" y="0"/>
                  </a:lnTo>
                  <a:lnTo>
                    <a:pt x="101" y="6"/>
                  </a:lnTo>
                  <a:lnTo>
                    <a:pt x="95" y="29"/>
                  </a:lnTo>
                  <a:lnTo>
                    <a:pt x="54" y="76"/>
                  </a:lnTo>
                  <a:lnTo>
                    <a:pt x="61" y="105"/>
                  </a:lnTo>
                  <a:lnTo>
                    <a:pt x="54" y="130"/>
                  </a:lnTo>
                  <a:lnTo>
                    <a:pt x="29" y="1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Freeform 54"/>
            <p:cNvSpPr>
              <a:spLocks/>
            </p:cNvSpPr>
            <p:nvPr/>
          </p:nvSpPr>
          <p:spPr bwMode="auto">
            <a:xfrm>
              <a:off x="3056" y="2241"/>
              <a:ext cx="152" cy="93"/>
            </a:xfrm>
            <a:custGeom>
              <a:avLst/>
              <a:gdLst>
                <a:gd name="T0" fmla="*/ 9 w 304"/>
                <a:gd name="T1" fmla="*/ 3 h 187"/>
                <a:gd name="T2" fmla="*/ 10 w 304"/>
                <a:gd name="T3" fmla="*/ 7 h 187"/>
                <a:gd name="T4" fmla="*/ 11 w 304"/>
                <a:gd name="T5" fmla="*/ 11 h 187"/>
                <a:gd name="T6" fmla="*/ 15 w 304"/>
                <a:gd name="T7" fmla="*/ 13 h 187"/>
                <a:gd name="T8" fmla="*/ 19 w 304"/>
                <a:gd name="T9" fmla="*/ 15 h 187"/>
                <a:gd name="T10" fmla="*/ 36 w 304"/>
                <a:gd name="T11" fmla="*/ 16 h 187"/>
                <a:gd name="T12" fmla="*/ 38 w 304"/>
                <a:gd name="T13" fmla="*/ 17 h 187"/>
                <a:gd name="T14" fmla="*/ 37 w 304"/>
                <a:gd name="T15" fmla="*/ 19 h 187"/>
                <a:gd name="T16" fmla="*/ 26 w 304"/>
                <a:gd name="T17" fmla="*/ 21 h 187"/>
                <a:gd name="T18" fmla="*/ 18 w 304"/>
                <a:gd name="T19" fmla="*/ 23 h 187"/>
                <a:gd name="T20" fmla="*/ 5 w 304"/>
                <a:gd name="T21" fmla="*/ 16 h 187"/>
                <a:gd name="T22" fmla="*/ 0 w 304"/>
                <a:gd name="T23" fmla="*/ 4 h 187"/>
                <a:gd name="T24" fmla="*/ 1 w 304"/>
                <a:gd name="T25" fmla="*/ 1 h 187"/>
                <a:gd name="T26" fmla="*/ 3 w 304"/>
                <a:gd name="T27" fmla="*/ 0 h 187"/>
                <a:gd name="T28" fmla="*/ 9 w 304"/>
                <a:gd name="T29" fmla="*/ 3 h 187"/>
                <a:gd name="T30" fmla="*/ 9 w 304"/>
                <a:gd name="T31" fmla="*/ 3 h 187"/>
                <a:gd name="T32" fmla="*/ 9 w 304"/>
                <a:gd name="T33" fmla="*/ 3 h 1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4"/>
                <a:gd name="T52" fmla="*/ 0 h 187"/>
                <a:gd name="T53" fmla="*/ 304 w 304"/>
                <a:gd name="T54" fmla="*/ 187 h 1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4" h="187">
                  <a:moveTo>
                    <a:pt x="66" y="29"/>
                  </a:moveTo>
                  <a:lnTo>
                    <a:pt x="76" y="63"/>
                  </a:lnTo>
                  <a:lnTo>
                    <a:pt x="95" y="88"/>
                  </a:lnTo>
                  <a:lnTo>
                    <a:pt x="121" y="107"/>
                  </a:lnTo>
                  <a:lnTo>
                    <a:pt x="152" y="124"/>
                  </a:lnTo>
                  <a:lnTo>
                    <a:pt x="287" y="128"/>
                  </a:lnTo>
                  <a:lnTo>
                    <a:pt x="304" y="141"/>
                  </a:lnTo>
                  <a:lnTo>
                    <a:pt x="293" y="156"/>
                  </a:lnTo>
                  <a:lnTo>
                    <a:pt x="215" y="175"/>
                  </a:lnTo>
                  <a:lnTo>
                    <a:pt x="139" y="187"/>
                  </a:lnTo>
                  <a:lnTo>
                    <a:pt x="47" y="130"/>
                  </a:lnTo>
                  <a:lnTo>
                    <a:pt x="0" y="36"/>
                  </a:lnTo>
                  <a:lnTo>
                    <a:pt x="7" y="10"/>
                  </a:lnTo>
                  <a:lnTo>
                    <a:pt x="30" y="0"/>
                  </a:lnTo>
                  <a:lnTo>
                    <a:pt x="66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Freeform 55"/>
            <p:cNvSpPr>
              <a:spLocks/>
            </p:cNvSpPr>
            <p:nvPr/>
          </p:nvSpPr>
          <p:spPr bwMode="auto">
            <a:xfrm>
              <a:off x="3229" y="2310"/>
              <a:ext cx="25" cy="83"/>
            </a:xfrm>
            <a:custGeom>
              <a:avLst/>
              <a:gdLst>
                <a:gd name="T0" fmla="*/ 6 w 49"/>
                <a:gd name="T1" fmla="*/ 2 h 167"/>
                <a:gd name="T2" fmla="*/ 7 w 49"/>
                <a:gd name="T3" fmla="*/ 8 h 167"/>
                <a:gd name="T4" fmla="*/ 5 w 49"/>
                <a:gd name="T5" fmla="*/ 19 h 167"/>
                <a:gd name="T6" fmla="*/ 3 w 49"/>
                <a:gd name="T7" fmla="*/ 20 h 167"/>
                <a:gd name="T8" fmla="*/ 2 w 49"/>
                <a:gd name="T9" fmla="*/ 19 h 167"/>
                <a:gd name="T10" fmla="*/ 0 w 49"/>
                <a:gd name="T11" fmla="*/ 8 h 167"/>
                <a:gd name="T12" fmla="*/ 1 w 49"/>
                <a:gd name="T13" fmla="*/ 2 h 167"/>
                <a:gd name="T14" fmla="*/ 3 w 49"/>
                <a:gd name="T15" fmla="*/ 0 h 167"/>
                <a:gd name="T16" fmla="*/ 6 w 49"/>
                <a:gd name="T17" fmla="*/ 2 h 167"/>
                <a:gd name="T18" fmla="*/ 6 w 49"/>
                <a:gd name="T19" fmla="*/ 2 h 167"/>
                <a:gd name="T20" fmla="*/ 6 w 49"/>
                <a:gd name="T21" fmla="*/ 2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167"/>
                <a:gd name="T35" fmla="*/ 49 w 49"/>
                <a:gd name="T36" fmla="*/ 167 h 1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167">
                  <a:moveTo>
                    <a:pt x="43" y="17"/>
                  </a:moveTo>
                  <a:lnTo>
                    <a:pt x="49" y="71"/>
                  </a:lnTo>
                  <a:lnTo>
                    <a:pt x="40" y="152"/>
                  </a:lnTo>
                  <a:lnTo>
                    <a:pt x="24" y="167"/>
                  </a:lnTo>
                  <a:lnTo>
                    <a:pt x="9" y="152"/>
                  </a:lnTo>
                  <a:lnTo>
                    <a:pt x="0" y="71"/>
                  </a:lnTo>
                  <a:lnTo>
                    <a:pt x="5" y="17"/>
                  </a:lnTo>
                  <a:lnTo>
                    <a:pt x="24" y="0"/>
                  </a:lnTo>
                  <a:lnTo>
                    <a:pt x="4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Freeform 56"/>
            <p:cNvSpPr>
              <a:spLocks/>
            </p:cNvSpPr>
            <p:nvPr/>
          </p:nvSpPr>
          <p:spPr bwMode="auto">
            <a:xfrm>
              <a:off x="2530" y="2137"/>
              <a:ext cx="33" cy="70"/>
            </a:xfrm>
            <a:custGeom>
              <a:avLst/>
              <a:gdLst>
                <a:gd name="T0" fmla="*/ 6 w 66"/>
                <a:gd name="T1" fmla="*/ 3 h 141"/>
                <a:gd name="T2" fmla="*/ 8 w 66"/>
                <a:gd name="T3" fmla="*/ 15 h 141"/>
                <a:gd name="T4" fmla="*/ 7 w 66"/>
                <a:gd name="T5" fmla="*/ 17 h 141"/>
                <a:gd name="T6" fmla="*/ 4 w 66"/>
                <a:gd name="T7" fmla="*/ 16 h 141"/>
                <a:gd name="T8" fmla="*/ 0 w 66"/>
                <a:gd name="T9" fmla="*/ 3 h 141"/>
                <a:gd name="T10" fmla="*/ 1 w 66"/>
                <a:gd name="T11" fmla="*/ 1 h 141"/>
                <a:gd name="T12" fmla="*/ 2 w 66"/>
                <a:gd name="T13" fmla="*/ 0 h 141"/>
                <a:gd name="T14" fmla="*/ 6 w 66"/>
                <a:gd name="T15" fmla="*/ 3 h 141"/>
                <a:gd name="T16" fmla="*/ 6 w 66"/>
                <a:gd name="T17" fmla="*/ 3 h 141"/>
                <a:gd name="T18" fmla="*/ 6 w 66"/>
                <a:gd name="T19" fmla="*/ 3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"/>
                <a:gd name="T31" fmla="*/ 0 h 141"/>
                <a:gd name="T32" fmla="*/ 66 w 66"/>
                <a:gd name="T33" fmla="*/ 141 h 1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" h="141">
                  <a:moveTo>
                    <a:pt x="51" y="27"/>
                  </a:moveTo>
                  <a:lnTo>
                    <a:pt x="66" y="122"/>
                  </a:lnTo>
                  <a:lnTo>
                    <a:pt x="57" y="141"/>
                  </a:lnTo>
                  <a:lnTo>
                    <a:pt x="38" y="133"/>
                  </a:lnTo>
                  <a:lnTo>
                    <a:pt x="0" y="31"/>
                  </a:lnTo>
                  <a:lnTo>
                    <a:pt x="5" y="8"/>
                  </a:lnTo>
                  <a:lnTo>
                    <a:pt x="20" y="0"/>
                  </a:lnTo>
                  <a:lnTo>
                    <a:pt x="51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" name="Freeform 57"/>
            <p:cNvSpPr>
              <a:spLocks/>
            </p:cNvSpPr>
            <p:nvPr/>
          </p:nvSpPr>
          <p:spPr bwMode="auto">
            <a:xfrm>
              <a:off x="2533" y="2094"/>
              <a:ext cx="606" cy="60"/>
            </a:xfrm>
            <a:custGeom>
              <a:avLst/>
              <a:gdLst>
                <a:gd name="T0" fmla="*/ 0 w 1213"/>
                <a:gd name="T1" fmla="*/ 11 h 119"/>
                <a:gd name="T2" fmla="*/ 15 w 1213"/>
                <a:gd name="T3" fmla="*/ 10 h 119"/>
                <a:gd name="T4" fmla="*/ 77 w 1213"/>
                <a:gd name="T5" fmla="*/ 3 h 119"/>
                <a:gd name="T6" fmla="*/ 113 w 1213"/>
                <a:gd name="T7" fmla="*/ 0 h 119"/>
                <a:gd name="T8" fmla="*/ 150 w 1213"/>
                <a:gd name="T9" fmla="*/ 1 h 119"/>
                <a:gd name="T10" fmla="*/ 151 w 1213"/>
                <a:gd name="T11" fmla="*/ 3 h 119"/>
                <a:gd name="T12" fmla="*/ 150 w 1213"/>
                <a:gd name="T13" fmla="*/ 5 h 119"/>
                <a:gd name="T14" fmla="*/ 74 w 1213"/>
                <a:gd name="T15" fmla="*/ 9 h 119"/>
                <a:gd name="T16" fmla="*/ 15 w 1213"/>
                <a:gd name="T17" fmla="*/ 15 h 119"/>
                <a:gd name="T18" fmla="*/ 3 w 1213"/>
                <a:gd name="T19" fmla="*/ 15 h 119"/>
                <a:gd name="T20" fmla="*/ 0 w 1213"/>
                <a:gd name="T21" fmla="*/ 14 h 119"/>
                <a:gd name="T22" fmla="*/ 0 w 1213"/>
                <a:gd name="T23" fmla="*/ 11 h 119"/>
                <a:gd name="T24" fmla="*/ 0 w 1213"/>
                <a:gd name="T25" fmla="*/ 11 h 119"/>
                <a:gd name="T26" fmla="*/ 0 w 1213"/>
                <a:gd name="T27" fmla="*/ 11 h 1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13"/>
                <a:gd name="T43" fmla="*/ 0 h 119"/>
                <a:gd name="T44" fmla="*/ 1213 w 1213"/>
                <a:gd name="T45" fmla="*/ 119 h 11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13" h="119">
                  <a:moveTo>
                    <a:pt x="2" y="87"/>
                  </a:moveTo>
                  <a:lnTo>
                    <a:pt x="122" y="74"/>
                  </a:lnTo>
                  <a:lnTo>
                    <a:pt x="616" y="19"/>
                  </a:lnTo>
                  <a:lnTo>
                    <a:pt x="909" y="0"/>
                  </a:lnTo>
                  <a:lnTo>
                    <a:pt x="1200" y="5"/>
                  </a:lnTo>
                  <a:lnTo>
                    <a:pt x="1213" y="21"/>
                  </a:lnTo>
                  <a:lnTo>
                    <a:pt x="1200" y="36"/>
                  </a:lnTo>
                  <a:lnTo>
                    <a:pt x="593" y="70"/>
                  </a:lnTo>
                  <a:lnTo>
                    <a:pt x="124" y="114"/>
                  </a:lnTo>
                  <a:lnTo>
                    <a:pt x="25" y="119"/>
                  </a:lnTo>
                  <a:lnTo>
                    <a:pt x="0" y="106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" name="Freeform 58"/>
            <p:cNvSpPr>
              <a:spLocks/>
            </p:cNvSpPr>
            <p:nvPr/>
          </p:nvSpPr>
          <p:spPr bwMode="auto">
            <a:xfrm>
              <a:off x="3122" y="2097"/>
              <a:ext cx="24" cy="80"/>
            </a:xfrm>
            <a:custGeom>
              <a:avLst/>
              <a:gdLst>
                <a:gd name="T0" fmla="*/ 6 w 47"/>
                <a:gd name="T1" fmla="*/ 3 h 160"/>
                <a:gd name="T2" fmla="*/ 5 w 47"/>
                <a:gd name="T3" fmla="*/ 19 h 160"/>
                <a:gd name="T4" fmla="*/ 3 w 47"/>
                <a:gd name="T5" fmla="*/ 20 h 160"/>
                <a:gd name="T6" fmla="*/ 1 w 47"/>
                <a:gd name="T7" fmla="*/ 19 h 160"/>
                <a:gd name="T8" fmla="*/ 0 w 47"/>
                <a:gd name="T9" fmla="*/ 3 h 160"/>
                <a:gd name="T10" fmla="*/ 1 w 47"/>
                <a:gd name="T11" fmla="*/ 1 h 160"/>
                <a:gd name="T12" fmla="*/ 3 w 47"/>
                <a:gd name="T13" fmla="*/ 0 h 160"/>
                <a:gd name="T14" fmla="*/ 6 w 47"/>
                <a:gd name="T15" fmla="*/ 3 h 160"/>
                <a:gd name="T16" fmla="*/ 6 w 47"/>
                <a:gd name="T17" fmla="*/ 3 h 160"/>
                <a:gd name="T18" fmla="*/ 6 w 47"/>
                <a:gd name="T19" fmla="*/ 3 h 1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160"/>
                <a:gd name="T32" fmla="*/ 47 w 47"/>
                <a:gd name="T33" fmla="*/ 160 h 1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160">
                  <a:moveTo>
                    <a:pt x="47" y="25"/>
                  </a:moveTo>
                  <a:lnTo>
                    <a:pt x="38" y="147"/>
                  </a:lnTo>
                  <a:lnTo>
                    <a:pt x="23" y="160"/>
                  </a:lnTo>
                  <a:lnTo>
                    <a:pt x="8" y="147"/>
                  </a:lnTo>
                  <a:lnTo>
                    <a:pt x="0" y="25"/>
                  </a:lnTo>
                  <a:lnTo>
                    <a:pt x="8" y="6"/>
                  </a:lnTo>
                  <a:lnTo>
                    <a:pt x="23" y="0"/>
                  </a:lnTo>
                  <a:lnTo>
                    <a:pt x="47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" name="Freeform 59"/>
            <p:cNvSpPr>
              <a:spLocks/>
            </p:cNvSpPr>
            <p:nvPr/>
          </p:nvSpPr>
          <p:spPr bwMode="auto">
            <a:xfrm>
              <a:off x="2997" y="2128"/>
              <a:ext cx="23" cy="61"/>
            </a:xfrm>
            <a:custGeom>
              <a:avLst/>
              <a:gdLst>
                <a:gd name="T0" fmla="*/ 6 w 46"/>
                <a:gd name="T1" fmla="*/ 3 h 122"/>
                <a:gd name="T2" fmla="*/ 5 w 46"/>
                <a:gd name="T3" fmla="*/ 14 h 122"/>
                <a:gd name="T4" fmla="*/ 3 w 46"/>
                <a:gd name="T5" fmla="*/ 15 h 122"/>
                <a:gd name="T6" fmla="*/ 1 w 46"/>
                <a:gd name="T7" fmla="*/ 14 h 122"/>
                <a:gd name="T8" fmla="*/ 0 w 46"/>
                <a:gd name="T9" fmla="*/ 3 h 122"/>
                <a:gd name="T10" fmla="*/ 1 w 46"/>
                <a:gd name="T11" fmla="*/ 1 h 122"/>
                <a:gd name="T12" fmla="*/ 3 w 46"/>
                <a:gd name="T13" fmla="*/ 0 h 122"/>
                <a:gd name="T14" fmla="*/ 6 w 46"/>
                <a:gd name="T15" fmla="*/ 3 h 122"/>
                <a:gd name="T16" fmla="*/ 6 w 46"/>
                <a:gd name="T17" fmla="*/ 3 h 122"/>
                <a:gd name="T18" fmla="*/ 6 w 46"/>
                <a:gd name="T19" fmla="*/ 3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122"/>
                <a:gd name="T32" fmla="*/ 46 w 46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122">
                  <a:moveTo>
                    <a:pt x="46" y="23"/>
                  </a:moveTo>
                  <a:lnTo>
                    <a:pt x="38" y="108"/>
                  </a:lnTo>
                  <a:lnTo>
                    <a:pt x="23" y="122"/>
                  </a:lnTo>
                  <a:lnTo>
                    <a:pt x="9" y="105"/>
                  </a:lnTo>
                  <a:lnTo>
                    <a:pt x="0" y="23"/>
                  </a:lnTo>
                  <a:lnTo>
                    <a:pt x="7" y="6"/>
                  </a:lnTo>
                  <a:lnTo>
                    <a:pt x="23" y="0"/>
                  </a:lnTo>
                  <a:lnTo>
                    <a:pt x="46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2" name="Freeform 60"/>
            <p:cNvSpPr>
              <a:spLocks/>
            </p:cNvSpPr>
            <p:nvPr/>
          </p:nvSpPr>
          <p:spPr bwMode="auto">
            <a:xfrm>
              <a:off x="2883" y="2127"/>
              <a:ext cx="29" cy="61"/>
            </a:xfrm>
            <a:custGeom>
              <a:avLst/>
              <a:gdLst>
                <a:gd name="T0" fmla="*/ 8 w 57"/>
                <a:gd name="T1" fmla="*/ 3 h 122"/>
                <a:gd name="T2" fmla="*/ 6 w 57"/>
                <a:gd name="T3" fmla="*/ 13 h 122"/>
                <a:gd name="T4" fmla="*/ 4 w 57"/>
                <a:gd name="T5" fmla="*/ 15 h 122"/>
                <a:gd name="T6" fmla="*/ 3 w 57"/>
                <a:gd name="T7" fmla="*/ 13 h 122"/>
                <a:gd name="T8" fmla="*/ 0 w 57"/>
                <a:gd name="T9" fmla="*/ 2 h 122"/>
                <a:gd name="T10" fmla="*/ 2 w 57"/>
                <a:gd name="T11" fmla="*/ 1 h 122"/>
                <a:gd name="T12" fmla="*/ 4 w 57"/>
                <a:gd name="T13" fmla="*/ 0 h 122"/>
                <a:gd name="T14" fmla="*/ 8 w 57"/>
                <a:gd name="T15" fmla="*/ 3 h 122"/>
                <a:gd name="T16" fmla="*/ 8 w 57"/>
                <a:gd name="T17" fmla="*/ 3 h 122"/>
                <a:gd name="T18" fmla="*/ 8 w 57"/>
                <a:gd name="T19" fmla="*/ 3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"/>
                <a:gd name="T31" fmla="*/ 0 h 122"/>
                <a:gd name="T32" fmla="*/ 57 w 57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" h="122">
                  <a:moveTo>
                    <a:pt x="57" y="17"/>
                  </a:moveTo>
                  <a:lnTo>
                    <a:pt x="47" y="97"/>
                  </a:lnTo>
                  <a:lnTo>
                    <a:pt x="32" y="122"/>
                  </a:lnTo>
                  <a:lnTo>
                    <a:pt x="17" y="103"/>
                  </a:lnTo>
                  <a:lnTo>
                    <a:pt x="0" y="15"/>
                  </a:lnTo>
                  <a:lnTo>
                    <a:pt x="9" y="2"/>
                  </a:lnTo>
                  <a:lnTo>
                    <a:pt x="28" y="0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" name="Freeform 61"/>
            <p:cNvSpPr>
              <a:spLocks/>
            </p:cNvSpPr>
            <p:nvPr/>
          </p:nvSpPr>
          <p:spPr bwMode="auto">
            <a:xfrm>
              <a:off x="2752" y="2123"/>
              <a:ext cx="27" cy="64"/>
            </a:xfrm>
            <a:custGeom>
              <a:avLst/>
              <a:gdLst>
                <a:gd name="T0" fmla="*/ 7 w 54"/>
                <a:gd name="T1" fmla="*/ 3 h 127"/>
                <a:gd name="T2" fmla="*/ 6 w 54"/>
                <a:gd name="T3" fmla="*/ 13 h 127"/>
                <a:gd name="T4" fmla="*/ 3 w 54"/>
                <a:gd name="T5" fmla="*/ 16 h 127"/>
                <a:gd name="T6" fmla="*/ 2 w 54"/>
                <a:gd name="T7" fmla="*/ 14 h 127"/>
                <a:gd name="T8" fmla="*/ 0 w 54"/>
                <a:gd name="T9" fmla="*/ 3 h 127"/>
                <a:gd name="T10" fmla="*/ 1 w 54"/>
                <a:gd name="T11" fmla="*/ 1 h 127"/>
                <a:gd name="T12" fmla="*/ 3 w 54"/>
                <a:gd name="T13" fmla="*/ 0 h 127"/>
                <a:gd name="T14" fmla="*/ 7 w 54"/>
                <a:gd name="T15" fmla="*/ 3 h 127"/>
                <a:gd name="T16" fmla="*/ 7 w 54"/>
                <a:gd name="T17" fmla="*/ 3 h 127"/>
                <a:gd name="T18" fmla="*/ 7 w 54"/>
                <a:gd name="T19" fmla="*/ 3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"/>
                <a:gd name="T31" fmla="*/ 0 h 127"/>
                <a:gd name="T32" fmla="*/ 54 w 54"/>
                <a:gd name="T33" fmla="*/ 127 h 1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" h="127">
                  <a:moveTo>
                    <a:pt x="54" y="24"/>
                  </a:moveTo>
                  <a:lnTo>
                    <a:pt x="48" y="104"/>
                  </a:lnTo>
                  <a:lnTo>
                    <a:pt x="31" y="127"/>
                  </a:lnTo>
                  <a:lnTo>
                    <a:pt x="12" y="108"/>
                  </a:lnTo>
                  <a:lnTo>
                    <a:pt x="0" y="24"/>
                  </a:lnTo>
                  <a:lnTo>
                    <a:pt x="8" y="7"/>
                  </a:lnTo>
                  <a:lnTo>
                    <a:pt x="27" y="0"/>
                  </a:lnTo>
                  <a:lnTo>
                    <a:pt x="54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" name="Freeform 62"/>
            <p:cNvSpPr>
              <a:spLocks/>
            </p:cNvSpPr>
            <p:nvPr/>
          </p:nvSpPr>
          <p:spPr bwMode="auto">
            <a:xfrm>
              <a:off x="2638" y="2130"/>
              <a:ext cx="29" cy="68"/>
            </a:xfrm>
            <a:custGeom>
              <a:avLst/>
              <a:gdLst>
                <a:gd name="T0" fmla="*/ 8 w 57"/>
                <a:gd name="T1" fmla="*/ 2 h 137"/>
                <a:gd name="T2" fmla="*/ 7 w 57"/>
                <a:gd name="T3" fmla="*/ 7 h 137"/>
                <a:gd name="T4" fmla="*/ 7 w 57"/>
                <a:gd name="T5" fmla="*/ 15 h 137"/>
                <a:gd name="T6" fmla="*/ 5 w 57"/>
                <a:gd name="T7" fmla="*/ 17 h 137"/>
                <a:gd name="T8" fmla="*/ 3 w 57"/>
                <a:gd name="T9" fmla="*/ 15 h 137"/>
                <a:gd name="T10" fmla="*/ 1 w 57"/>
                <a:gd name="T11" fmla="*/ 7 h 137"/>
                <a:gd name="T12" fmla="*/ 0 w 57"/>
                <a:gd name="T13" fmla="*/ 2 h 137"/>
                <a:gd name="T14" fmla="*/ 1 w 57"/>
                <a:gd name="T15" fmla="*/ 0 h 137"/>
                <a:gd name="T16" fmla="*/ 4 w 57"/>
                <a:gd name="T17" fmla="*/ 0 h 137"/>
                <a:gd name="T18" fmla="*/ 8 w 57"/>
                <a:gd name="T19" fmla="*/ 2 h 137"/>
                <a:gd name="T20" fmla="*/ 8 w 57"/>
                <a:gd name="T21" fmla="*/ 2 h 137"/>
                <a:gd name="T22" fmla="*/ 8 w 57"/>
                <a:gd name="T23" fmla="*/ 2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7"/>
                <a:gd name="T37" fmla="*/ 0 h 137"/>
                <a:gd name="T38" fmla="*/ 57 w 57"/>
                <a:gd name="T39" fmla="*/ 137 h 1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7" h="137">
                  <a:moveTo>
                    <a:pt x="57" y="21"/>
                  </a:moveTo>
                  <a:lnTo>
                    <a:pt x="54" y="59"/>
                  </a:lnTo>
                  <a:lnTo>
                    <a:pt x="54" y="122"/>
                  </a:lnTo>
                  <a:lnTo>
                    <a:pt x="38" y="137"/>
                  </a:lnTo>
                  <a:lnTo>
                    <a:pt x="23" y="122"/>
                  </a:lnTo>
                  <a:lnTo>
                    <a:pt x="8" y="63"/>
                  </a:lnTo>
                  <a:lnTo>
                    <a:pt x="0" y="19"/>
                  </a:lnTo>
                  <a:lnTo>
                    <a:pt x="8" y="4"/>
                  </a:lnTo>
                  <a:lnTo>
                    <a:pt x="29" y="0"/>
                  </a:lnTo>
                  <a:lnTo>
                    <a:pt x="5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" name="Freeform 63"/>
            <p:cNvSpPr>
              <a:spLocks/>
            </p:cNvSpPr>
            <p:nvPr/>
          </p:nvSpPr>
          <p:spPr bwMode="auto">
            <a:xfrm>
              <a:off x="2972" y="1278"/>
              <a:ext cx="218" cy="93"/>
            </a:xfrm>
            <a:custGeom>
              <a:avLst/>
              <a:gdLst>
                <a:gd name="T0" fmla="*/ 2 w 437"/>
                <a:gd name="T1" fmla="*/ 0 h 184"/>
                <a:gd name="T2" fmla="*/ 30 w 437"/>
                <a:gd name="T3" fmla="*/ 2 h 184"/>
                <a:gd name="T4" fmla="*/ 42 w 437"/>
                <a:gd name="T5" fmla="*/ 6 h 184"/>
                <a:gd name="T6" fmla="*/ 52 w 437"/>
                <a:gd name="T7" fmla="*/ 15 h 184"/>
                <a:gd name="T8" fmla="*/ 53 w 437"/>
                <a:gd name="T9" fmla="*/ 18 h 184"/>
                <a:gd name="T10" fmla="*/ 54 w 437"/>
                <a:gd name="T11" fmla="*/ 21 h 184"/>
                <a:gd name="T12" fmla="*/ 52 w 437"/>
                <a:gd name="T13" fmla="*/ 24 h 184"/>
                <a:gd name="T14" fmla="*/ 47 w 437"/>
                <a:gd name="T15" fmla="*/ 22 h 184"/>
                <a:gd name="T16" fmla="*/ 45 w 437"/>
                <a:gd name="T17" fmla="*/ 20 h 184"/>
                <a:gd name="T18" fmla="*/ 41 w 437"/>
                <a:gd name="T19" fmla="*/ 15 h 184"/>
                <a:gd name="T20" fmla="*/ 36 w 437"/>
                <a:gd name="T21" fmla="*/ 11 h 184"/>
                <a:gd name="T22" fmla="*/ 31 w 437"/>
                <a:gd name="T23" fmla="*/ 8 h 184"/>
                <a:gd name="T24" fmla="*/ 26 w 437"/>
                <a:gd name="T25" fmla="*/ 7 h 184"/>
                <a:gd name="T26" fmla="*/ 2 w 437"/>
                <a:gd name="T27" fmla="*/ 4 h 184"/>
                <a:gd name="T28" fmla="*/ 0 w 437"/>
                <a:gd name="T29" fmla="*/ 2 h 184"/>
                <a:gd name="T30" fmla="*/ 2 w 437"/>
                <a:gd name="T31" fmla="*/ 0 h 184"/>
                <a:gd name="T32" fmla="*/ 2 w 437"/>
                <a:gd name="T33" fmla="*/ 0 h 184"/>
                <a:gd name="T34" fmla="*/ 2 w 437"/>
                <a:gd name="T35" fmla="*/ 0 h 1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7"/>
                <a:gd name="T55" fmla="*/ 0 h 184"/>
                <a:gd name="T56" fmla="*/ 437 w 437"/>
                <a:gd name="T57" fmla="*/ 184 h 1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7" h="184">
                  <a:moveTo>
                    <a:pt x="17" y="0"/>
                  </a:moveTo>
                  <a:lnTo>
                    <a:pt x="245" y="9"/>
                  </a:lnTo>
                  <a:lnTo>
                    <a:pt x="342" y="44"/>
                  </a:lnTo>
                  <a:lnTo>
                    <a:pt x="420" y="116"/>
                  </a:lnTo>
                  <a:lnTo>
                    <a:pt x="431" y="139"/>
                  </a:lnTo>
                  <a:lnTo>
                    <a:pt x="437" y="165"/>
                  </a:lnTo>
                  <a:lnTo>
                    <a:pt x="422" y="184"/>
                  </a:lnTo>
                  <a:lnTo>
                    <a:pt x="376" y="173"/>
                  </a:lnTo>
                  <a:lnTo>
                    <a:pt x="361" y="154"/>
                  </a:lnTo>
                  <a:lnTo>
                    <a:pt x="330" y="116"/>
                  </a:lnTo>
                  <a:lnTo>
                    <a:pt x="294" y="85"/>
                  </a:lnTo>
                  <a:lnTo>
                    <a:pt x="254" y="64"/>
                  </a:lnTo>
                  <a:lnTo>
                    <a:pt x="212" y="49"/>
                  </a:lnTo>
                  <a:lnTo>
                    <a:pt x="17" y="30"/>
                  </a:lnTo>
                  <a:lnTo>
                    <a:pt x="0" y="1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6" name="Freeform 64"/>
            <p:cNvSpPr>
              <a:spLocks/>
            </p:cNvSpPr>
            <p:nvPr/>
          </p:nvSpPr>
          <p:spPr bwMode="auto">
            <a:xfrm>
              <a:off x="2365" y="1564"/>
              <a:ext cx="175" cy="496"/>
            </a:xfrm>
            <a:custGeom>
              <a:avLst/>
              <a:gdLst>
                <a:gd name="T0" fmla="*/ 9 w 349"/>
                <a:gd name="T1" fmla="*/ 4 h 992"/>
                <a:gd name="T2" fmla="*/ 10 w 349"/>
                <a:gd name="T3" fmla="*/ 19 h 992"/>
                <a:gd name="T4" fmla="*/ 13 w 349"/>
                <a:gd name="T5" fmla="*/ 35 h 992"/>
                <a:gd name="T6" fmla="*/ 18 w 349"/>
                <a:gd name="T7" fmla="*/ 46 h 992"/>
                <a:gd name="T8" fmla="*/ 30 w 349"/>
                <a:gd name="T9" fmla="*/ 76 h 992"/>
                <a:gd name="T10" fmla="*/ 37 w 349"/>
                <a:gd name="T11" fmla="*/ 96 h 992"/>
                <a:gd name="T12" fmla="*/ 44 w 349"/>
                <a:gd name="T13" fmla="*/ 118 h 992"/>
                <a:gd name="T14" fmla="*/ 44 w 349"/>
                <a:gd name="T15" fmla="*/ 122 h 992"/>
                <a:gd name="T16" fmla="*/ 41 w 349"/>
                <a:gd name="T17" fmla="*/ 124 h 992"/>
                <a:gd name="T18" fmla="*/ 37 w 349"/>
                <a:gd name="T19" fmla="*/ 124 h 992"/>
                <a:gd name="T20" fmla="*/ 35 w 349"/>
                <a:gd name="T21" fmla="*/ 121 h 992"/>
                <a:gd name="T22" fmla="*/ 28 w 349"/>
                <a:gd name="T23" fmla="*/ 99 h 992"/>
                <a:gd name="T24" fmla="*/ 23 w 349"/>
                <a:gd name="T25" fmla="*/ 78 h 992"/>
                <a:gd name="T26" fmla="*/ 9 w 349"/>
                <a:gd name="T27" fmla="*/ 36 h 992"/>
                <a:gd name="T28" fmla="*/ 4 w 349"/>
                <a:gd name="T29" fmla="*/ 20 h 992"/>
                <a:gd name="T30" fmla="*/ 0 w 349"/>
                <a:gd name="T31" fmla="*/ 4 h 992"/>
                <a:gd name="T32" fmla="*/ 2 w 349"/>
                <a:gd name="T33" fmla="*/ 1 h 992"/>
                <a:gd name="T34" fmla="*/ 4 w 349"/>
                <a:gd name="T35" fmla="*/ 0 h 992"/>
                <a:gd name="T36" fmla="*/ 9 w 349"/>
                <a:gd name="T37" fmla="*/ 4 h 992"/>
                <a:gd name="T38" fmla="*/ 9 w 349"/>
                <a:gd name="T39" fmla="*/ 4 h 9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9"/>
                <a:gd name="T61" fmla="*/ 0 h 992"/>
                <a:gd name="T62" fmla="*/ 349 w 349"/>
                <a:gd name="T63" fmla="*/ 992 h 9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9" h="992">
                  <a:moveTo>
                    <a:pt x="66" y="30"/>
                  </a:moveTo>
                  <a:lnTo>
                    <a:pt x="80" y="152"/>
                  </a:lnTo>
                  <a:lnTo>
                    <a:pt x="100" y="276"/>
                  </a:lnTo>
                  <a:lnTo>
                    <a:pt x="140" y="367"/>
                  </a:lnTo>
                  <a:lnTo>
                    <a:pt x="235" y="605"/>
                  </a:lnTo>
                  <a:lnTo>
                    <a:pt x="289" y="762"/>
                  </a:lnTo>
                  <a:lnTo>
                    <a:pt x="349" y="943"/>
                  </a:lnTo>
                  <a:lnTo>
                    <a:pt x="348" y="975"/>
                  </a:lnTo>
                  <a:lnTo>
                    <a:pt x="323" y="992"/>
                  </a:lnTo>
                  <a:lnTo>
                    <a:pt x="294" y="992"/>
                  </a:lnTo>
                  <a:lnTo>
                    <a:pt x="273" y="968"/>
                  </a:lnTo>
                  <a:lnTo>
                    <a:pt x="218" y="785"/>
                  </a:lnTo>
                  <a:lnTo>
                    <a:pt x="180" y="622"/>
                  </a:lnTo>
                  <a:lnTo>
                    <a:pt x="70" y="283"/>
                  </a:lnTo>
                  <a:lnTo>
                    <a:pt x="30" y="158"/>
                  </a:lnTo>
                  <a:lnTo>
                    <a:pt x="0" y="32"/>
                  </a:lnTo>
                  <a:lnTo>
                    <a:pt x="9" y="8"/>
                  </a:lnTo>
                  <a:lnTo>
                    <a:pt x="32" y="0"/>
                  </a:lnTo>
                  <a:lnTo>
                    <a:pt x="6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" name="Freeform 65"/>
            <p:cNvSpPr>
              <a:spLocks/>
            </p:cNvSpPr>
            <p:nvPr/>
          </p:nvSpPr>
          <p:spPr bwMode="auto">
            <a:xfrm>
              <a:off x="2538" y="1987"/>
              <a:ext cx="624" cy="92"/>
            </a:xfrm>
            <a:custGeom>
              <a:avLst/>
              <a:gdLst>
                <a:gd name="T0" fmla="*/ 5 w 1247"/>
                <a:gd name="T1" fmla="*/ 17 h 182"/>
                <a:gd name="T2" fmla="*/ 33 w 1247"/>
                <a:gd name="T3" fmla="*/ 13 h 182"/>
                <a:gd name="T4" fmla="*/ 60 w 1247"/>
                <a:gd name="T5" fmla="*/ 11 h 182"/>
                <a:gd name="T6" fmla="*/ 106 w 1247"/>
                <a:gd name="T7" fmla="*/ 5 h 182"/>
                <a:gd name="T8" fmla="*/ 127 w 1247"/>
                <a:gd name="T9" fmla="*/ 2 h 182"/>
                <a:gd name="T10" fmla="*/ 151 w 1247"/>
                <a:gd name="T11" fmla="*/ 0 h 182"/>
                <a:gd name="T12" fmla="*/ 155 w 1247"/>
                <a:gd name="T13" fmla="*/ 2 h 182"/>
                <a:gd name="T14" fmla="*/ 156 w 1247"/>
                <a:gd name="T15" fmla="*/ 5 h 182"/>
                <a:gd name="T16" fmla="*/ 155 w 1247"/>
                <a:gd name="T17" fmla="*/ 8 h 182"/>
                <a:gd name="T18" fmla="*/ 151 w 1247"/>
                <a:gd name="T19" fmla="*/ 10 h 182"/>
                <a:gd name="T20" fmla="*/ 106 w 1247"/>
                <a:gd name="T21" fmla="*/ 14 h 182"/>
                <a:gd name="T22" fmla="*/ 85 w 1247"/>
                <a:gd name="T23" fmla="*/ 17 h 182"/>
                <a:gd name="T24" fmla="*/ 61 w 1247"/>
                <a:gd name="T25" fmla="*/ 19 h 182"/>
                <a:gd name="T26" fmla="*/ 0 w 1247"/>
                <a:gd name="T27" fmla="*/ 24 h 182"/>
                <a:gd name="T28" fmla="*/ 1 w 1247"/>
                <a:gd name="T29" fmla="*/ 21 h 182"/>
                <a:gd name="T30" fmla="*/ 5 w 1247"/>
                <a:gd name="T31" fmla="*/ 17 h 182"/>
                <a:gd name="T32" fmla="*/ 5 w 1247"/>
                <a:gd name="T33" fmla="*/ 17 h 182"/>
                <a:gd name="T34" fmla="*/ 5 w 1247"/>
                <a:gd name="T35" fmla="*/ 17 h 18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47"/>
                <a:gd name="T55" fmla="*/ 0 h 182"/>
                <a:gd name="T56" fmla="*/ 1247 w 1247"/>
                <a:gd name="T57" fmla="*/ 182 h 18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47" h="182">
                  <a:moveTo>
                    <a:pt x="38" y="133"/>
                  </a:moveTo>
                  <a:lnTo>
                    <a:pt x="264" y="102"/>
                  </a:lnTo>
                  <a:lnTo>
                    <a:pt x="477" y="83"/>
                  </a:lnTo>
                  <a:lnTo>
                    <a:pt x="842" y="34"/>
                  </a:lnTo>
                  <a:lnTo>
                    <a:pt x="1013" y="11"/>
                  </a:lnTo>
                  <a:lnTo>
                    <a:pt x="1207" y="0"/>
                  </a:lnTo>
                  <a:lnTo>
                    <a:pt x="1237" y="13"/>
                  </a:lnTo>
                  <a:lnTo>
                    <a:pt x="1247" y="38"/>
                  </a:lnTo>
                  <a:lnTo>
                    <a:pt x="1237" y="64"/>
                  </a:lnTo>
                  <a:lnTo>
                    <a:pt x="1207" y="76"/>
                  </a:lnTo>
                  <a:lnTo>
                    <a:pt x="846" y="104"/>
                  </a:lnTo>
                  <a:lnTo>
                    <a:pt x="676" y="129"/>
                  </a:lnTo>
                  <a:lnTo>
                    <a:pt x="483" y="148"/>
                  </a:lnTo>
                  <a:lnTo>
                    <a:pt x="0" y="182"/>
                  </a:lnTo>
                  <a:lnTo>
                    <a:pt x="3" y="161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8" name="Freeform 66"/>
            <p:cNvSpPr>
              <a:spLocks/>
            </p:cNvSpPr>
            <p:nvPr/>
          </p:nvSpPr>
          <p:spPr bwMode="auto">
            <a:xfrm>
              <a:off x="3121" y="1254"/>
              <a:ext cx="129" cy="772"/>
            </a:xfrm>
            <a:custGeom>
              <a:avLst/>
              <a:gdLst>
                <a:gd name="T0" fmla="*/ 30 w 259"/>
                <a:gd name="T1" fmla="*/ 2 h 1546"/>
                <a:gd name="T2" fmla="*/ 32 w 259"/>
                <a:gd name="T3" fmla="*/ 20 h 1546"/>
                <a:gd name="T4" fmla="*/ 30 w 259"/>
                <a:gd name="T5" fmla="*/ 49 h 1546"/>
                <a:gd name="T6" fmla="*/ 27 w 259"/>
                <a:gd name="T7" fmla="*/ 74 h 1546"/>
                <a:gd name="T8" fmla="*/ 22 w 259"/>
                <a:gd name="T9" fmla="*/ 99 h 1546"/>
                <a:gd name="T10" fmla="*/ 17 w 259"/>
                <a:gd name="T11" fmla="*/ 128 h 1546"/>
                <a:gd name="T12" fmla="*/ 13 w 259"/>
                <a:gd name="T13" fmla="*/ 159 h 1546"/>
                <a:gd name="T14" fmla="*/ 12 w 259"/>
                <a:gd name="T15" fmla="*/ 174 h 1546"/>
                <a:gd name="T16" fmla="*/ 9 w 259"/>
                <a:gd name="T17" fmla="*/ 189 h 1546"/>
                <a:gd name="T18" fmla="*/ 7 w 259"/>
                <a:gd name="T19" fmla="*/ 192 h 1546"/>
                <a:gd name="T20" fmla="*/ 4 w 259"/>
                <a:gd name="T21" fmla="*/ 193 h 1546"/>
                <a:gd name="T22" fmla="*/ 0 w 259"/>
                <a:gd name="T23" fmla="*/ 187 h 1546"/>
                <a:gd name="T24" fmla="*/ 3 w 259"/>
                <a:gd name="T25" fmla="*/ 159 h 1546"/>
                <a:gd name="T26" fmla="*/ 7 w 259"/>
                <a:gd name="T27" fmla="*/ 127 h 1546"/>
                <a:gd name="T28" fmla="*/ 10 w 259"/>
                <a:gd name="T29" fmla="*/ 111 h 1546"/>
                <a:gd name="T30" fmla="*/ 13 w 259"/>
                <a:gd name="T31" fmla="*/ 98 h 1546"/>
                <a:gd name="T32" fmla="*/ 19 w 259"/>
                <a:gd name="T33" fmla="*/ 73 h 1546"/>
                <a:gd name="T34" fmla="*/ 25 w 259"/>
                <a:gd name="T35" fmla="*/ 18 h 1546"/>
                <a:gd name="T36" fmla="*/ 23 w 259"/>
                <a:gd name="T37" fmla="*/ 8 h 1546"/>
                <a:gd name="T38" fmla="*/ 24 w 259"/>
                <a:gd name="T39" fmla="*/ 3 h 1546"/>
                <a:gd name="T40" fmla="*/ 26 w 259"/>
                <a:gd name="T41" fmla="*/ 0 h 1546"/>
                <a:gd name="T42" fmla="*/ 29 w 259"/>
                <a:gd name="T43" fmla="*/ 0 h 1546"/>
                <a:gd name="T44" fmla="*/ 30 w 259"/>
                <a:gd name="T45" fmla="*/ 2 h 1546"/>
                <a:gd name="T46" fmla="*/ 30 w 259"/>
                <a:gd name="T47" fmla="*/ 2 h 1546"/>
                <a:gd name="T48" fmla="*/ 30 w 259"/>
                <a:gd name="T49" fmla="*/ 2 h 15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9"/>
                <a:gd name="T76" fmla="*/ 0 h 1546"/>
                <a:gd name="T77" fmla="*/ 259 w 259"/>
                <a:gd name="T78" fmla="*/ 1546 h 154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9" h="1546">
                  <a:moveTo>
                    <a:pt x="243" y="21"/>
                  </a:moveTo>
                  <a:lnTo>
                    <a:pt x="259" y="166"/>
                  </a:lnTo>
                  <a:lnTo>
                    <a:pt x="247" y="398"/>
                  </a:lnTo>
                  <a:lnTo>
                    <a:pt x="219" y="597"/>
                  </a:lnTo>
                  <a:lnTo>
                    <a:pt x="181" y="797"/>
                  </a:lnTo>
                  <a:lnTo>
                    <a:pt x="139" y="1031"/>
                  </a:lnTo>
                  <a:lnTo>
                    <a:pt x="108" y="1278"/>
                  </a:lnTo>
                  <a:lnTo>
                    <a:pt x="97" y="1396"/>
                  </a:lnTo>
                  <a:lnTo>
                    <a:pt x="76" y="1513"/>
                  </a:lnTo>
                  <a:lnTo>
                    <a:pt x="61" y="1540"/>
                  </a:lnTo>
                  <a:lnTo>
                    <a:pt x="32" y="1546"/>
                  </a:lnTo>
                  <a:lnTo>
                    <a:pt x="0" y="1502"/>
                  </a:lnTo>
                  <a:lnTo>
                    <a:pt x="27" y="1274"/>
                  </a:lnTo>
                  <a:lnTo>
                    <a:pt x="61" y="1017"/>
                  </a:lnTo>
                  <a:lnTo>
                    <a:pt x="84" y="896"/>
                  </a:lnTo>
                  <a:lnTo>
                    <a:pt x="106" y="785"/>
                  </a:lnTo>
                  <a:lnTo>
                    <a:pt x="152" y="584"/>
                  </a:lnTo>
                  <a:lnTo>
                    <a:pt x="202" y="151"/>
                  </a:lnTo>
                  <a:lnTo>
                    <a:pt x="184" y="65"/>
                  </a:lnTo>
                  <a:lnTo>
                    <a:pt x="194" y="31"/>
                  </a:lnTo>
                  <a:lnTo>
                    <a:pt x="215" y="6"/>
                  </a:lnTo>
                  <a:lnTo>
                    <a:pt x="234" y="0"/>
                  </a:lnTo>
                  <a:lnTo>
                    <a:pt x="2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Freeform 67"/>
            <p:cNvSpPr>
              <a:spLocks/>
            </p:cNvSpPr>
            <p:nvPr/>
          </p:nvSpPr>
          <p:spPr bwMode="auto">
            <a:xfrm>
              <a:off x="1961" y="2594"/>
              <a:ext cx="220" cy="252"/>
            </a:xfrm>
            <a:custGeom>
              <a:avLst/>
              <a:gdLst>
                <a:gd name="T0" fmla="*/ 55 w 439"/>
                <a:gd name="T1" fmla="*/ 3 h 503"/>
                <a:gd name="T2" fmla="*/ 41 w 439"/>
                <a:gd name="T3" fmla="*/ 17 h 503"/>
                <a:gd name="T4" fmla="*/ 30 w 439"/>
                <a:gd name="T5" fmla="*/ 31 h 503"/>
                <a:gd name="T6" fmla="*/ 19 w 439"/>
                <a:gd name="T7" fmla="*/ 46 h 503"/>
                <a:gd name="T8" fmla="*/ 7 w 439"/>
                <a:gd name="T9" fmla="*/ 62 h 503"/>
                <a:gd name="T10" fmla="*/ 4 w 439"/>
                <a:gd name="T11" fmla="*/ 63 h 503"/>
                <a:gd name="T12" fmla="*/ 1 w 439"/>
                <a:gd name="T13" fmla="*/ 62 h 503"/>
                <a:gd name="T14" fmla="*/ 0 w 439"/>
                <a:gd name="T15" fmla="*/ 56 h 503"/>
                <a:gd name="T16" fmla="*/ 13 w 439"/>
                <a:gd name="T17" fmla="*/ 41 h 503"/>
                <a:gd name="T18" fmla="*/ 25 w 439"/>
                <a:gd name="T19" fmla="*/ 27 h 503"/>
                <a:gd name="T20" fmla="*/ 38 w 439"/>
                <a:gd name="T21" fmla="*/ 14 h 503"/>
                <a:gd name="T22" fmla="*/ 53 w 439"/>
                <a:gd name="T23" fmla="*/ 0 h 503"/>
                <a:gd name="T24" fmla="*/ 55 w 439"/>
                <a:gd name="T25" fmla="*/ 0 h 503"/>
                <a:gd name="T26" fmla="*/ 55 w 439"/>
                <a:gd name="T27" fmla="*/ 3 h 503"/>
                <a:gd name="T28" fmla="*/ 55 w 439"/>
                <a:gd name="T29" fmla="*/ 3 h 5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9"/>
                <a:gd name="T46" fmla="*/ 0 h 503"/>
                <a:gd name="T47" fmla="*/ 439 w 439"/>
                <a:gd name="T48" fmla="*/ 503 h 5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9" h="503">
                  <a:moveTo>
                    <a:pt x="439" y="20"/>
                  </a:moveTo>
                  <a:lnTo>
                    <a:pt x="325" y="134"/>
                  </a:lnTo>
                  <a:lnTo>
                    <a:pt x="235" y="245"/>
                  </a:lnTo>
                  <a:lnTo>
                    <a:pt x="150" y="361"/>
                  </a:lnTo>
                  <a:lnTo>
                    <a:pt x="55" y="490"/>
                  </a:lnTo>
                  <a:lnTo>
                    <a:pt x="30" y="503"/>
                  </a:lnTo>
                  <a:lnTo>
                    <a:pt x="5" y="496"/>
                  </a:lnTo>
                  <a:lnTo>
                    <a:pt x="0" y="446"/>
                  </a:lnTo>
                  <a:lnTo>
                    <a:pt x="100" y="321"/>
                  </a:lnTo>
                  <a:lnTo>
                    <a:pt x="197" y="214"/>
                  </a:lnTo>
                  <a:lnTo>
                    <a:pt x="300" y="112"/>
                  </a:lnTo>
                  <a:lnTo>
                    <a:pt x="418" y="0"/>
                  </a:lnTo>
                  <a:lnTo>
                    <a:pt x="439" y="0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0" name="Freeform 68"/>
            <p:cNvSpPr>
              <a:spLocks/>
            </p:cNvSpPr>
            <p:nvPr/>
          </p:nvSpPr>
          <p:spPr bwMode="auto">
            <a:xfrm>
              <a:off x="1951" y="2829"/>
              <a:ext cx="64" cy="89"/>
            </a:xfrm>
            <a:custGeom>
              <a:avLst/>
              <a:gdLst>
                <a:gd name="T0" fmla="*/ 8 w 127"/>
                <a:gd name="T1" fmla="*/ 1 h 179"/>
                <a:gd name="T2" fmla="*/ 16 w 127"/>
                <a:gd name="T3" fmla="*/ 16 h 179"/>
                <a:gd name="T4" fmla="*/ 16 w 127"/>
                <a:gd name="T5" fmla="*/ 20 h 179"/>
                <a:gd name="T6" fmla="*/ 14 w 127"/>
                <a:gd name="T7" fmla="*/ 22 h 179"/>
                <a:gd name="T8" fmla="*/ 9 w 127"/>
                <a:gd name="T9" fmla="*/ 20 h 179"/>
                <a:gd name="T10" fmla="*/ 1 w 127"/>
                <a:gd name="T11" fmla="*/ 6 h 179"/>
                <a:gd name="T12" fmla="*/ 0 w 127"/>
                <a:gd name="T13" fmla="*/ 2 h 179"/>
                <a:gd name="T14" fmla="*/ 3 w 127"/>
                <a:gd name="T15" fmla="*/ 0 h 179"/>
                <a:gd name="T16" fmla="*/ 8 w 127"/>
                <a:gd name="T17" fmla="*/ 1 h 179"/>
                <a:gd name="T18" fmla="*/ 8 w 127"/>
                <a:gd name="T19" fmla="*/ 1 h 179"/>
                <a:gd name="T20" fmla="*/ 8 w 127"/>
                <a:gd name="T21" fmla="*/ 1 h 1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7"/>
                <a:gd name="T34" fmla="*/ 0 h 179"/>
                <a:gd name="T35" fmla="*/ 127 w 127"/>
                <a:gd name="T36" fmla="*/ 179 h 17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7" h="179">
                  <a:moveTo>
                    <a:pt x="64" y="15"/>
                  </a:moveTo>
                  <a:lnTo>
                    <a:pt x="123" y="135"/>
                  </a:lnTo>
                  <a:lnTo>
                    <a:pt x="127" y="162"/>
                  </a:lnTo>
                  <a:lnTo>
                    <a:pt x="112" y="179"/>
                  </a:lnTo>
                  <a:lnTo>
                    <a:pt x="68" y="167"/>
                  </a:lnTo>
                  <a:lnTo>
                    <a:pt x="2" y="48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64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Freeform 69"/>
            <p:cNvSpPr>
              <a:spLocks/>
            </p:cNvSpPr>
            <p:nvPr/>
          </p:nvSpPr>
          <p:spPr bwMode="auto">
            <a:xfrm>
              <a:off x="2364" y="1246"/>
              <a:ext cx="853" cy="234"/>
            </a:xfrm>
            <a:custGeom>
              <a:avLst/>
              <a:gdLst>
                <a:gd name="T0" fmla="*/ 212 w 1705"/>
                <a:gd name="T1" fmla="*/ 4 h 468"/>
                <a:gd name="T2" fmla="*/ 186 w 1705"/>
                <a:gd name="T3" fmla="*/ 7 h 468"/>
                <a:gd name="T4" fmla="*/ 163 w 1705"/>
                <a:gd name="T5" fmla="*/ 11 h 468"/>
                <a:gd name="T6" fmla="*/ 114 w 1705"/>
                <a:gd name="T7" fmla="*/ 19 h 468"/>
                <a:gd name="T8" fmla="*/ 89 w 1705"/>
                <a:gd name="T9" fmla="*/ 25 h 468"/>
                <a:gd name="T10" fmla="*/ 63 w 1705"/>
                <a:gd name="T11" fmla="*/ 33 h 468"/>
                <a:gd name="T12" fmla="*/ 47 w 1705"/>
                <a:gd name="T13" fmla="*/ 37 h 468"/>
                <a:gd name="T14" fmla="*/ 33 w 1705"/>
                <a:gd name="T15" fmla="*/ 42 h 468"/>
                <a:gd name="T16" fmla="*/ 20 w 1705"/>
                <a:gd name="T17" fmla="*/ 48 h 468"/>
                <a:gd name="T18" fmla="*/ 8 w 1705"/>
                <a:gd name="T19" fmla="*/ 57 h 468"/>
                <a:gd name="T20" fmla="*/ 4 w 1705"/>
                <a:gd name="T21" fmla="*/ 59 h 468"/>
                <a:gd name="T22" fmla="*/ 2 w 1705"/>
                <a:gd name="T23" fmla="*/ 57 h 468"/>
                <a:gd name="T24" fmla="*/ 0 w 1705"/>
                <a:gd name="T25" fmla="*/ 55 h 468"/>
                <a:gd name="T26" fmla="*/ 2 w 1705"/>
                <a:gd name="T27" fmla="*/ 52 h 468"/>
                <a:gd name="T28" fmla="*/ 8 w 1705"/>
                <a:gd name="T29" fmla="*/ 46 h 468"/>
                <a:gd name="T30" fmla="*/ 15 w 1705"/>
                <a:gd name="T31" fmla="*/ 41 h 468"/>
                <a:gd name="T32" fmla="*/ 29 w 1705"/>
                <a:gd name="T33" fmla="*/ 34 h 468"/>
                <a:gd name="T34" fmla="*/ 44 w 1705"/>
                <a:gd name="T35" fmla="*/ 29 h 468"/>
                <a:gd name="T36" fmla="*/ 61 w 1705"/>
                <a:gd name="T37" fmla="*/ 25 h 468"/>
                <a:gd name="T38" fmla="*/ 87 w 1705"/>
                <a:gd name="T39" fmla="*/ 17 h 468"/>
                <a:gd name="T40" fmla="*/ 113 w 1705"/>
                <a:gd name="T41" fmla="*/ 11 h 468"/>
                <a:gd name="T42" fmla="*/ 161 w 1705"/>
                <a:gd name="T43" fmla="*/ 3 h 468"/>
                <a:gd name="T44" fmla="*/ 184 w 1705"/>
                <a:gd name="T45" fmla="*/ 1 h 468"/>
                <a:gd name="T46" fmla="*/ 211 w 1705"/>
                <a:gd name="T47" fmla="*/ 0 h 468"/>
                <a:gd name="T48" fmla="*/ 214 w 1705"/>
                <a:gd name="T49" fmla="*/ 2 h 468"/>
                <a:gd name="T50" fmla="*/ 212 w 1705"/>
                <a:gd name="T51" fmla="*/ 4 h 468"/>
                <a:gd name="T52" fmla="*/ 212 w 1705"/>
                <a:gd name="T53" fmla="*/ 4 h 4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705"/>
                <a:gd name="T82" fmla="*/ 0 h 468"/>
                <a:gd name="T83" fmla="*/ 1705 w 1705"/>
                <a:gd name="T84" fmla="*/ 468 h 46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705" h="468">
                  <a:moveTo>
                    <a:pt x="1692" y="31"/>
                  </a:moveTo>
                  <a:lnTo>
                    <a:pt x="1483" y="61"/>
                  </a:lnTo>
                  <a:lnTo>
                    <a:pt x="1300" y="86"/>
                  </a:lnTo>
                  <a:lnTo>
                    <a:pt x="912" y="145"/>
                  </a:lnTo>
                  <a:lnTo>
                    <a:pt x="705" y="198"/>
                  </a:lnTo>
                  <a:lnTo>
                    <a:pt x="504" y="261"/>
                  </a:lnTo>
                  <a:lnTo>
                    <a:pt x="374" y="295"/>
                  </a:lnTo>
                  <a:lnTo>
                    <a:pt x="262" y="329"/>
                  </a:lnTo>
                  <a:lnTo>
                    <a:pt x="159" y="378"/>
                  </a:lnTo>
                  <a:lnTo>
                    <a:pt x="57" y="456"/>
                  </a:lnTo>
                  <a:lnTo>
                    <a:pt x="32" y="468"/>
                  </a:lnTo>
                  <a:lnTo>
                    <a:pt x="9" y="456"/>
                  </a:lnTo>
                  <a:lnTo>
                    <a:pt x="0" y="435"/>
                  </a:lnTo>
                  <a:lnTo>
                    <a:pt x="9" y="411"/>
                  </a:lnTo>
                  <a:lnTo>
                    <a:pt x="64" y="363"/>
                  </a:lnTo>
                  <a:lnTo>
                    <a:pt x="118" y="325"/>
                  </a:lnTo>
                  <a:lnTo>
                    <a:pt x="228" y="272"/>
                  </a:lnTo>
                  <a:lnTo>
                    <a:pt x="348" y="234"/>
                  </a:lnTo>
                  <a:lnTo>
                    <a:pt x="485" y="198"/>
                  </a:lnTo>
                  <a:lnTo>
                    <a:pt x="690" y="135"/>
                  </a:lnTo>
                  <a:lnTo>
                    <a:pt x="899" y="84"/>
                  </a:lnTo>
                  <a:lnTo>
                    <a:pt x="1283" y="21"/>
                  </a:lnTo>
                  <a:lnTo>
                    <a:pt x="1467" y="6"/>
                  </a:lnTo>
                  <a:lnTo>
                    <a:pt x="1686" y="0"/>
                  </a:lnTo>
                  <a:lnTo>
                    <a:pt x="1705" y="13"/>
                  </a:lnTo>
                  <a:lnTo>
                    <a:pt x="169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2" name="Freeform 70"/>
            <p:cNvSpPr>
              <a:spLocks/>
            </p:cNvSpPr>
            <p:nvPr/>
          </p:nvSpPr>
          <p:spPr bwMode="auto">
            <a:xfrm>
              <a:off x="2420" y="1315"/>
              <a:ext cx="348" cy="390"/>
            </a:xfrm>
            <a:custGeom>
              <a:avLst/>
              <a:gdLst>
                <a:gd name="T0" fmla="*/ 5 w 698"/>
                <a:gd name="T1" fmla="*/ 96 h 781"/>
                <a:gd name="T2" fmla="*/ 0 w 698"/>
                <a:gd name="T3" fmla="*/ 57 h 781"/>
                <a:gd name="T4" fmla="*/ 1 w 698"/>
                <a:gd name="T5" fmla="*/ 49 h 781"/>
                <a:gd name="T6" fmla="*/ 3 w 698"/>
                <a:gd name="T7" fmla="*/ 40 h 781"/>
                <a:gd name="T8" fmla="*/ 7 w 698"/>
                <a:gd name="T9" fmla="*/ 32 h 781"/>
                <a:gd name="T10" fmla="*/ 14 w 698"/>
                <a:gd name="T11" fmla="*/ 24 h 781"/>
                <a:gd name="T12" fmla="*/ 26 w 698"/>
                <a:gd name="T13" fmla="*/ 17 h 781"/>
                <a:gd name="T14" fmla="*/ 41 w 698"/>
                <a:gd name="T15" fmla="*/ 11 h 781"/>
                <a:gd name="T16" fmla="*/ 55 w 698"/>
                <a:gd name="T17" fmla="*/ 7 h 781"/>
                <a:gd name="T18" fmla="*/ 68 w 698"/>
                <a:gd name="T19" fmla="*/ 4 h 781"/>
                <a:gd name="T20" fmla="*/ 84 w 698"/>
                <a:gd name="T21" fmla="*/ 0 h 781"/>
                <a:gd name="T22" fmla="*/ 87 w 698"/>
                <a:gd name="T23" fmla="*/ 1 h 781"/>
                <a:gd name="T24" fmla="*/ 85 w 698"/>
                <a:gd name="T25" fmla="*/ 3 h 781"/>
                <a:gd name="T26" fmla="*/ 70 w 698"/>
                <a:gd name="T27" fmla="*/ 8 h 781"/>
                <a:gd name="T28" fmla="*/ 57 w 698"/>
                <a:gd name="T29" fmla="*/ 13 h 781"/>
                <a:gd name="T30" fmla="*/ 44 w 698"/>
                <a:gd name="T31" fmla="*/ 19 h 781"/>
                <a:gd name="T32" fmla="*/ 30 w 698"/>
                <a:gd name="T33" fmla="*/ 25 h 781"/>
                <a:gd name="T34" fmla="*/ 20 w 698"/>
                <a:gd name="T35" fmla="*/ 31 h 781"/>
                <a:gd name="T36" fmla="*/ 14 w 698"/>
                <a:gd name="T37" fmla="*/ 38 h 781"/>
                <a:gd name="T38" fmla="*/ 10 w 698"/>
                <a:gd name="T39" fmla="*/ 45 h 781"/>
                <a:gd name="T40" fmla="*/ 6 w 698"/>
                <a:gd name="T41" fmla="*/ 61 h 781"/>
                <a:gd name="T42" fmla="*/ 6 w 698"/>
                <a:gd name="T43" fmla="*/ 77 h 781"/>
                <a:gd name="T44" fmla="*/ 9 w 698"/>
                <a:gd name="T45" fmla="*/ 95 h 781"/>
                <a:gd name="T46" fmla="*/ 8 w 698"/>
                <a:gd name="T47" fmla="*/ 97 h 781"/>
                <a:gd name="T48" fmla="*/ 5 w 698"/>
                <a:gd name="T49" fmla="*/ 96 h 781"/>
                <a:gd name="T50" fmla="*/ 5 w 698"/>
                <a:gd name="T51" fmla="*/ 96 h 7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8"/>
                <a:gd name="T79" fmla="*/ 0 h 781"/>
                <a:gd name="T80" fmla="*/ 698 w 698"/>
                <a:gd name="T81" fmla="*/ 781 h 7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8" h="781">
                  <a:moveTo>
                    <a:pt x="46" y="770"/>
                  </a:moveTo>
                  <a:lnTo>
                    <a:pt x="0" y="460"/>
                  </a:lnTo>
                  <a:lnTo>
                    <a:pt x="8" y="392"/>
                  </a:lnTo>
                  <a:lnTo>
                    <a:pt x="29" y="323"/>
                  </a:lnTo>
                  <a:lnTo>
                    <a:pt x="63" y="260"/>
                  </a:lnTo>
                  <a:lnTo>
                    <a:pt x="112" y="198"/>
                  </a:lnTo>
                  <a:lnTo>
                    <a:pt x="213" y="139"/>
                  </a:lnTo>
                  <a:lnTo>
                    <a:pt x="333" y="93"/>
                  </a:lnTo>
                  <a:lnTo>
                    <a:pt x="441" y="61"/>
                  </a:lnTo>
                  <a:lnTo>
                    <a:pt x="551" y="32"/>
                  </a:lnTo>
                  <a:lnTo>
                    <a:pt x="679" y="0"/>
                  </a:lnTo>
                  <a:lnTo>
                    <a:pt x="698" y="10"/>
                  </a:lnTo>
                  <a:lnTo>
                    <a:pt x="688" y="29"/>
                  </a:lnTo>
                  <a:lnTo>
                    <a:pt x="565" y="68"/>
                  </a:lnTo>
                  <a:lnTo>
                    <a:pt x="462" y="110"/>
                  </a:lnTo>
                  <a:lnTo>
                    <a:pt x="359" y="156"/>
                  </a:lnTo>
                  <a:lnTo>
                    <a:pt x="243" y="207"/>
                  </a:lnTo>
                  <a:lnTo>
                    <a:pt x="165" y="253"/>
                  </a:lnTo>
                  <a:lnTo>
                    <a:pt x="118" y="310"/>
                  </a:lnTo>
                  <a:lnTo>
                    <a:pt x="84" y="367"/>
                  </a:lnTo>
                  <a:lnTo>
                    <a:pt x="49" y="489"/>
                  </a:lnTo>
                  <a:lnTo>
                    <a:pt x="51" y="618"/>
                  </a:lnTo>
                  <a:lnTo>
                    <a:pt x="76" y="762"/>
                  </a:lnTo>
                  <a:lnTo>
                    <a:pt x="65" y="781"/>
                  </a:lnTo>
                  <a:lnTo>
                    <a:pt x="46" y="7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3" name="Freeform 71"/>
            <p:cNvSpPr>
              <a:spLocks/>
            </p:cNvSpPr>
            <p:nvPr/>
          </p:nvSpPr>
          <p:spPr bwMode="auto">
            <a:xfrm>
              <a:off x="2260" y="2446"/>
              <a:ext cx="31" cy="131"/>
            </a:xfrm>
            <a:custGeom>
              <a:avLst/>
              <a:gdLst>
                <a:gd name="T0" fmla="*/ 6 w 62"/>
                <a:gd name="T1" fmla="*/ 10 h 262"/>
                <a:gd name="T2" fmla="*/ 6 w 62"/>
                <a:gd name="T3" fmla="*/ 17 h 262"/>
                <a:gd name="T4" fmla="*/ 8 w 62"/>
                <a:gd name="T5" fmla="*/ 33 h 262"/>
                <a:gd name="T6" fmla="*/ 1 w 62"/>
                <a:gd name="T7" fmla="*/ 33 h 262"/>
                <a:gd name="T8" fmla="*/ 0 w 62"/>
                <a:gd name="T9" fmla="*/ 1 h 262"/>
                <a:gd name="T10" fmla="*/ 5 w 62"/>
                <a:gd name="T11" fmla="*/ 0 h 262"/>
                <a:gd name="T12" fmla="*/ 7 w 62"/>
                <a:gd name="T13" fmla="*/ 3 h 262"/>
                <a:gd name="T14" fmla="*/ 6 w 62"/>
                <a:gd name="T15" fmla="*/ 10 h 262"/>
                <a:gd name="T16" fmla="*/ 6 w 62"/>
                <a:gd name="T17" fmla="*/ 10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"/>
                <a:gd name="T28" fmla="*/ 0 h 262"/>
                <a:gd name="T29" fmla="*/ 62 w 62"/>
                <a:gd name="T30" fmla="*/ 262 h 26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" h="262">
                  <a:moveTo>
                    <a:pt x="43" y="86"/>
                  </a:moveTo>
                  <a:lnTo>
                    <a:pt x="43" y="139"/>
                  </a:lnTo>
                  <a:lnTo>
                    <a:pt x="62" y="262"/>
                  </a:lnTo>
                  <a:lnTo>
                    <a:pt x="2" y="262"/>
                  </a:lnTo>
                  <a:lnTo>
                    <a:pt x="0" y="10"/>
                  </a:lnTo>
                  <a:lnTo>
                    <a:pt x="40" y="0"/>
                  </a:lnTo>
                  <a:lnTo>
                    <a:pt x="53" y="25"/>
                  </a:lnTo>
                  <a:lnTo>
                    <a:pt x="43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9" name="Line 85"/>
          <p:cNvSpPr>
            <a:spLocks noChangeShapeType="1"/>
          </p:cNvSpPr>
          <p:nvPr/>
        </p:nvSpPr>
        <p:spPr bwMode="auto">
          <a:xfrm>
            <a:off x="76200" y="3644900"/>
            <a:ext cx="8932863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4672013" y="4113213"/>
            <a:ext cx="4471987" cy="2214562"/>
            <a:chOff x="2943" y="2591"/>
            <a:chExt cx="2817" cy="1395"/>
          </a:xfrm>
        </p:grpSpPr>
        <p:sp>
          <p:nvSpPr>
            <p:cNvPr id="1073" name="Oval 87"/>
            <p:cNvSpPr>
              <a:spLocks noChangeArrowheads="1"/>
            </p:cNvSpPr>
            <p:nvPr/>
          </p:nvSpPr>
          <p:spPr bwMode="auto">
            <a:xfrm flipH="1" flipV="1">
              <a:off x="2943" y="2840"/>
              <a:ext cx="2817" cy="1146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graphicFrame>
          <p:nvGraphicFramePr>
            <p:cNvPr id="1032" name="Object 88"/>
            <p:cNvGraphicFramePr>
              <a:graphicFrameLocks noChangeAspect="1"/>
            </p:cNvGraphicFramePr>
            <p:nvPr/>
          </p:nvGraphicFramePr>
          <p:xfrm>
            <a:off x="3198" y="3133"/>
            <a:ext cx="604" cy="453"/>
          </p:xfrm>
          <a:graphic>
            <a:graphicData uri="http://schemas.openxmlformats.org/presentationml/2006/ole">
              <p:oleObj spid="_x0000_s1032" name="Clip" r:id="rId4" imgW="4430160" imgH="3468960" progId="">
                <p:embed/>
              </p:oleObj>
            </a:graphicData>
          </a:graphic>
        </p:graphicFrame>
        <p:sp>
          <p:nvSpPr>
            <p:cNvPr id="1074" name="Rectangle 89"/>
            <p:cNvSpPr>
              <a:spLocks noChangeArrowheads="1"/>
            </p:cNvSpPr>
            <p:nvPr/>
          </p:nvSpPr>
          <p:spPr bwMode="auto">
            <a:xfrm>
              <a:off x="3233" y="3421"/>
              <a:ext cx="852" cy="48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spcBef>
                  <a:spcPct val="20000"/>
                </a:spcBef>
                <a:buClr>
                  <a:srgbClr val="FF9933"/>
                </a:buClr>
                <a:buSzPct val="75000"/>
                <a:buFont typeface="Monotype Sorts" charset="2"/>
                <a:buNone/>
              </a:pPr>
              <a:r>
                <a:rPr lang="en-US" sz="2000">
                  <a:solidFill>
                    <a:schemeClr val="hlink"/>
                  </a:solidFill>
                  <a:latin typeface="Comic Sans MS" pitchFamily="66" charset="0"/>
                </a:rPr>
                <a:t>Applet1</a:t>
              </a:r>
            </a:p>
          </p:txBody>
        </p:sp>
        <p:graphicFrame>
          <p:nvGraphicFramePr>
            <p:cNvPr id="1033" name="Object 90"/>
            <p:cNvGraphicFramePr>
              <a:graphicFrameLocks noChangeAspect="1"/>
            </p:cNvGraphicFramePr>
            <p:nvPr/>
          </p:nvGraphicFramePr>
          <p:xfrm>
            <a:off x="4057" y="2956"/>
            <a:ext cx="604" cy="453"/>
          </p:xfrm>
          <a:graphic>
            <a:graphicData uri="http://schemas.openxmlformats.org/presentationml/2006/ole">
              <p:oleObj spid="_x0000_s1033" name="Clip" r:id="rId5" imgW="4430160" imgH="3468960" progId="">
                <p:embed/>
              </p:oleObj>
            </a:graphicData>
          </a:graphic>
        </p:graphicFrame>
        <p:graphicFrame>
          <p:nvGraphicFramePr>
            <p:cNvPr id="1034" name="Object 91"/>
            <p:cNvGraphicFramePr>
              <a:graphicFrameLocks noChangeAspect="1"/>
            </p:cNvGraphicFramePr>
            <p:nvPr/>
          </p:nvGraphicFramePr>
          <p:xfrm>
            <a:off x="4911" y="3193"/>
            <a:ext cx="605" cy="453"/>
          </p:xfrm>
          <a:graphic>
            <a:graphicData uri="http://schemas.openxmlformats.org/presentationml/2006/ole">
              <p:oleObj spid="_x0000_s1034" name="Clip" r:id="rId6" imgW="4430160" imgH="3468960" progId="">
                <p:embed/>
              </p:oleObj>
            </a:graphicData>
          </a:graphic>
        </p:graphicFrame>
        <p:sp>
          <p:nvSpPr>
            <p:cNvPr id="1075" name="Rectangle 92"/>
            <p:cNvSpPr>
              <a:spLocks noChangeArrowheads="1"/>
            </p:cNvSpPr>
            <p:nvPr/>
          </p:nvSpPr>
          <p:spPr bwMode="auto">
            <a:xfrm>
              <a:off x="3901" y="3226"/>
              <a:ext cx="852" cy="48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spcBef>
                  <a:spcPct val="20000"/>
                </a:spcBef>
                <a:buClr>
                  <a:srgbClr val="FF9933"/>
                </a:buClr>
                <a:buSzPct val="75000"/>
                <a:buFont typeface="Monotype Sorts" charset="2"/>
                <a:buNone/>
              </a:pPr>
              <a:r>
                <a:rPr lang="en-US" sz="2000">
                  <a:solidFill>
                    <a:schemeClr val="hlink"/>
                  </a:solidFill>
                  <a:latin typeface="Comic Sans MS" pitchFamily="66" charset="0"/>
                </a:rPr>
                <a:t>Applet2</a:t>
              </a:r>
            </a:p>
          </p:txBody>
        </p:sp>
        <p:sp>
          <p:nvSpPr>
            <p:cNvPr id="1076" name="Rectangle 93"/>
            <p:cNvSpPr>
              <a:spLocks noChangeArrowheads="1"/>
            </p:cNvSpPr>
            <p:nvPr/>
          </p:nvSpPr>
          <p:spPr bwMode="auto">
            <a:xfrm>
              <a:off x="4601" y="3463"/>
              <a:ext cx="852" cy="48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spcBef>
                  <a:spcPct val="20000"/>
                </a:spcBef>
                <a:buClr>
                  <a:srgbClr val="FF9933"/>
                </a:buClr>
                <a:buSzPct val="75000"/>
                <a:buFont typeface="Monotype Sorts" charset="2"/>
                <a:buNone/>
              </a:pPr>
              <a:r>
                <a:rPr lang="en-US" sz="2000">
                  <a:solidFill>
                    <a:schemeClr val="hlink"/>
                  </a:solidFill>
                  <a:latin typeface="Comic Sans MS" pitchFamily="66" charset="0"/>
                </a:rPr>
                <a:t>Applet3</a:t>
              </a:r>
            </a:p>
          </p:txBody>
        </p:sp>
        <p:sp>
          <p:nvSpPr>
            <p:cNvPr id="1077" name="Rectangle 94"/>
            <p:cNvSpPr>
              <a:spLocks noChangeArrowheads="1"/>
            </p:cNvSpPr>
            <p:nvPr/>
          </p:nvSpPr>
          <p:spPr bwMode="auto">
            <a:xfrm>
              <a:off x="4717" y="2591"/>
              <a:ext cx="1043" cy="43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spcBef>
                  <a:spcPct val="20000"/>
                </a:spcBef>
                <a:buClr>
                  <a:srgbClr val="FF9933"/>
                </a:buClr>
                <a:buSzPct val="75000"/>
                <a:buFont typeface="Monotype Sorts" charset="2"/>
                <a:buNone/>
              </a:pPr>
              <a:r>
                <a:rPr lang="en-US" sz="2000" dirty="0" err="1" smtClean="0">
                  <a:solidFill>
                    <a:schemeClr val="hlink"/>
                  </a:solidFill>
                  <a:latin typeface="Comic Sans MS" pitchFamily="66" charset="0"/>
                </a:rPr>
                <a:t>Paquete</a:t>
              </a:r>
              <a:endParaRPr lang="en-US" sz="2000" dirty="0">
                <a:solidFill>
                  <a:schemeClr val="hlink"/>
                </a:solidFill>
                <a:latin typeface="Comic Sans MS" pitchFamily="66" charset="0"/>
              </a:endParaRPr>
            </a:p>
          </p:txBody>
        </p:sp>
      </p:grpSp>
      <p:sp>
        <p:nvSpPr>
          <p:cNvPr id="1041" name="Rectangle 95"/>
          <p:cNvSpPr>
            <a:spLocks noChangeArrowheads="1"/>
          </p:cNvSpPr>
          <p:nvPr/>
        </p:nvSpPr>
        <p:spPr bwMode="auto">
          <a:xfrm>
            <a:off x="3089275" y="5237163"/>
            <a:ext cx="135255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20000"/>
              </a:spcBef>
              <a:buClr>
                <a:srgbClr val="FF9933"/>
              </a:buClr>
              <a:buSzPct val="75000"/>
              <a:buFont typeface="Monotype Sorts" charset="2"/>
              <a:buNone/>
            </a:pPr>
            <a:endParaRPr lang="en-GB" sz="2000">
              <a:latin typeface="Comic Sans MS" pitchFamily="66" charset="0"/>
            </a:endParaRPr>
          </a:p>
        </p:txBody>
      </p: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1462087" y="3986213"/>
            <a:ext cx="1304925" cy="1038225"/>
            <a:chOff x="921" y="2511"/>
            <a:chExt cx="822" cy="654"/>
          </a:xfrm>
        </p:grpSpPr>
        <p:sp>
          <p:nvSpPr>
            <p:cNvPr id="1071" name="AutoShape 97"/>
            <p:cNvSpPr>
              <a:spLocks noChangeArrowheads="1"/>
            </p:cNvSpPr>
            <p:nvPr/>
          </p:nvSpPr>
          <p:spPr bwMode="auto">
            <a:xfrm>
              <a:off x="979" y="2511"/>
              <a:ext cx="718" cy="654"/>
            </a:xfrm>
            <a:prstGeom prst="can">
              <a:avLst>
                <a:gd name="adj" fmla="val 25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2" name="Text Box 98"/>
            <p:cNvSpPr txBox="1">
              <a:spLocks noChangeArrowheads="1"/>
            </p:cNvSpPr>
            <p:nvPr/>
          </p:nvSpPr>
          <p:spPr bwMode="auto">
            <a:xfrm>
              <a:off x="921" y="2813"/>
              <a:ext cx="822" cy="2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err="1" smtClean="0">
                  <a:latin typeface="Comic Sans MS" pitchFamily="66" charset="0"/>
                </a:rPr>
                <a:t>Instancia</a:t>
              </a:r>
              <a:endParaRPr lang="en-GB" sz="2000" baseline="-25000" dirty="0">
                <a:latin typeface="Comic Sans MS" pitchFamily="66" charset="0"/>
              </a:endParaRPr>
            </a:p>
          </p:txBody>
        </p:sp>
      </p:grpSp>
      <p:grpSp>
        <p:nvGrpSpPr>
          <p:cNvPr id="5" name="Group 117"/>
          <p:cNvGrpSpPr>
            <a:grpSpLocks/>
          </p:cNvGrpSpPr>
          <p:nvPr/>
        </p:nvGrpSpPr>
        <p:grpSpPr bwMode="auto">
          <a:xfrm>
            <a:off x="3979863" y="2246313"/>
            <a:ext cx="1828800" cy="1116012"/>
            <a:chOff x="2507" y="1415"/>
            <a:chExt cx="1152" cy="703"/>
          </a:xfrm>
        </p:grpSpPr>
        <p:sp>
          <p:nvSpPr>
            <p:cNvPr id="1069" name="Oval 4"/>
            <p:cNvSpPr>
              <a:spLocks noChangeArrowheads="1"/>
            </p:cNvSpPr>
            <p:nvPr/>
          </p:nvSpPr>
          <p:spPr bwMode="auto">
            <a:xfrm>
              <a:off x="2507" y="1782"/>
              <a:ext cx="1152" cy="336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spcBef>
                  <a:spcPct val="20000"/>
                </a:spcBef>
                <a:buClr>
                  <a:srgbClr val="FF9933"/>
                </a:buClr>
                <a:buSzPct val="75000"/>
                <a:buFont typeface="Monotype Sorts" charset="2"/>
                <a:buNone/>
              </a:pPr>
              <a:r>
                <a:rPr lang="en-US" sz="2200" dirty="0" err="1" smtClean="0">
                  <a:latin typeface="Comic Sans MS" pitchFamily="66" charset="0"/>
                </a:rPr>
                <a:t>convertidor</a:t>
              </a:r>
              <a:endParaRPr lang="en-US" sz="2200" dirty="0">
                <a:latin typeface="Comic Sans MS" pitchFamily="66" charset="0"/>
              </a:endParaRPr>
            </a:p>
          </p:txBody>
        </p:sp>
        <p:sp>
          <p:nvSpPr>
            <p:cNvPr id="1070" name="AutoShape 100"/>
            <p:cNvSpPr>
              <a:spLocks noChangeArrowheads="1"/>
            </p:cNvSpPr>
            <p:nvPr/>
          </p:nvSpPr>
          <p:spPr bwMode="auto">
            <a:xfrm>
              <a:off x="2525" y="1415"/>
              <a:ext cx="972" cy="345"/>
            </a:xfrm>
            <a:prstGeom prst="curvedUpArrow">
              <a:avLst>
                <a:gd name="adj1" fmla="val 56348"/>
                <a:gd name="adj2" fmla="val 112696"/>
                <a:gd name="adj3" fmla="val 33333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118"/>
          <p:cNvGrpSpPr>
            <a:grpSpLocks/>
          </p:cNvGrpSpPr>
          <p:nvPr/>
        </p:nvGrpSpPr>
        <p:grpSpPr bwMode="auto">
          <a:xfrm>
            <a:off x="6538913" y="2844800"/>
            <a:ext cx="1141412" cy="1600200"/>
            <a:chOff x="4119" y="1792"/>
            <a:chExt cx="719" cy="1008"/>
          </a:xfrm>
        </p:grpSpPr>
        <p:sp>
          <p:nvSpPr>
            <p:cNvPr id="1067" name="Oval 86"/>
            <p:cNvSpPr>
              <a:spLocks noChangeArrowheads="1"/>
            </p:cNvSpPr>
            <p:nvPr/>
          </p:nvSpPr>
          <p:spPr bwMode="auto">
            <a:xfrm>
              <a:off x="4486" y="1854"/>
              <a:ext cx="352" cy="946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lIns="90488" tIns="44450" rIns="90488" bIns="44450" anchor="ctr"/>
            <a:lstStyle/>
            <a:p>
              <a:pPr algn="ctr">
                <a:spcBef>
                  <a:spcPct val="20000"/>
                </a:spcBef>
                <a:buClr>
                  <a:srgbClr val="FF9933"/>
                </a:buClr>
                <a:buSzPct val="75000"/>
                <a:buFont typeface="Monotype Sorts" charset="2"/>
                <a:buNone/>
              </a:pPr>
              <a:r>
                <a:rPr lang="en-US" sz="2200" dirty="0" err="1" smtClean="0">
                  <a:latin typeface="Comic Sans MS" pitchFamily="66" charset="0"/>
                </a:rPr>
                <a:t>Cargador</a:t>
              </a:r>
              <a:r>
                <a:rPr lang="en-US" sz="2200" dirty="0" smtClean="0">
                  <a:latin typeface="Comic Sans MS" pitchFamily="66" charset="0"/>
                </a:rPr>
                <a:t> </a:t>
              </a:r>
              <a:endParaRPr lang="en-US" sz="2200" dirty="0">
                <a:solidFill>
                  <a:schemeClr val="folHlink"/>
                </a:solidFill>
                <a:latin typeface="Comic Sans MS" pitchFamily="66" charset="0"/>
              </a:endParaRPr>
            </a:p>
          </p:txBody>
        </p:sp>
        <p:sp>
          <p:nvSpPr>
            <p:cNvPr id="1068" name="AutoShape 101"/>
            <p:cNvSpPr>
              <a:spLocks noChangeArrowheads="1"/>
            </p:cNvSpPr>
            <p:nvPr/>
          </p:nvSpPr>
          <p:spPr bwMode="auto">
            <a:xfrm rot="5400000" flipV="1">
              <a:off x="3806" y="2105"/>
              <a:ext cx="972" cy="345"/>
            </a:xfrm>
            <a:prstGeom prst="curvedUpArrow">
              <a:avLst>
                <a:gd name="adj1" fmla="val 56348"/>
                <a:gd name="adj2" fmla="val 112696"/>
                <a:gd name="adj3" fmla="val 33333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119"/>
          <p:cNvGrpSpPr>
            <a:grpSpLocks/>
          </p:cNvGrpSpPr>
          <p:nvPr/>
        </p:nvGrpSpPr>
        <p:grpSpPr bwMode="auto">
          <a:xfrm>
            <a:off x="2735263" y="4745038"/>
            <a:ext cx="1828800" cy="1601787"/>
            <a:chOff x="1723" y="2989"/>
            <a:chExt cx="1152" cy="1009"/>
          </a:xfrm>
        </p:grpSpPr>
        <p:grpSp>
          <p:nvGrpSpPr>
            <p:cNvPr id="1063" name="Group 76"/>
            <p:cNvGrpSpPr>
              <a:grpSpLocks/>
            </p:cNvGrpSpPr>
            <p:nvPr/>
          </p:nvGrpSpPr>
          <p:grpSpPr bwMode="auto">
            <a:xfrm>
              <a:off x="1723" y="3381"/>
              <a:ext cx="1152" cy="617"/>
              <a:chOff x="1318" y="3221"/>
              <a:chExt cx="1152" cy="617"/>
            </a:xfrm>
          </p:grpSpPr>
          <p:sp>
            <p:nvSpPr>
              <p:cNvPr id="1065" name="Text Box 77"/>
              <p:cNvSpPr txBox="1">
                <a:spLocks noChangeArrowheads="1"/>
              </p:cNvSpPr>
              <p:nvPr/>
            </p:nvSpPr>
            <p:spPr bwMode="auto">
              <a:xfrm>
                <a:off x="1545" y="3571"/>
                <a:ext cx="720" cy="2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FF9933"/>
                  </a:buClr>
                  <a:buSzPct val="75000"/>
                  <a:buFont typeface="Monotype Sorts" charset="2"/>
                  <a:buNone/>
                </a:pPr>
                <a:r>
                  <a:rPr lang="en-US" sz="2200" b="1">
                    <a:latin typeface="Comic Sans MS" pitchFamily="66" charset="0"/>
                  </a:rPr>
                  <a:t>JCVM</a:t>
                </a:r>
              </a:p>
            </p:txBody>
          </p:sp>
          <p:sp>
            <p:nvSpPr>
              <p:cNvPr id="1066" name="Oval 78"/>
              <p:cNvSpPr>
                <a:spLocks noChangeArrowheads="1"/>
              </p:cNvSpPr>
              <p:nvPr/>
            </p:nvSpPr>
            <p:spPr bwMode="auto">
              <a:xfrm>
                <a:off x="1318" y="3221"/>
                <a:ext cx="1152" cy="336"/>
              </a:xfrm>
              <a:prstGeom prst="ellipse">
                <a:avLst/>
              </a:prstGeom>
              <a:solidFill>
                <a:srgbClr val="DDDDDD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>
                  <a:spcBef>
                    <a:spcPct val="20000"/>
                  </a:spcBef>
                  <a:buClr>
                    <a:srgbClr val="FF9933"/>
                  </a:buClr>
                  <a:buSzPct val="75000"/>
                  <a:buFont typeface="Monotype Sorts" charset="2"/>
                  <a:buNone/>
                </a:pPr>
                <a:r>
                  <a:rPr lang="en-US" sz="2200" dirty="0" err="1" smtClean="0">
                    <a:latin typeface="Comic Sans MS" pitchFamily="66" charset="0"/>
                  </a:rPr>
                  <a:t>intérprete</a:t>
                </a:r>
                <a:endParaRPr lang="en-US" sz="2200" dirty="0">
                  <a:latin typeface="Comic Sans MS" pitchFamily="66" charset="0"/>
                </a:endParaRPr>
              </a:p>
            </p:txBody>
          </p:sp>
        </p:grpSp>
        <p:sp>
          <p:nvSpPr>
            <p:cNvPr id="1064" name="AutoShape 102"/>
            <p:cNvSpPr>
              <a:spLocks noChangeArrowheads="1"/>
            </p:cNvSpPr>
            <p:nvPr/>
          </p:nvSpPr>
          <p:spPr bwMode="auto">
            <a:xfrm flipH="1">
              <a:off x="1793" y="2989"/>
              <a:ext cx="972" cy="345"/>
            </a:xfrm>
            <a:prstGeom prst="curvedUpArrow">
              <a:avLst>
                <a:gd name="adj1" fmla="val 56348"/>
                <a:gd name="adj2" fmla="val 112696"/>
                <a:gd name="adj3" fmla="val 33333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46" name="Rectangle 106"/>
          <p:cNvSpPr>
            <a:spLocks noChangeArrowheads="1"/>
          </p:cNvSpPr>
          <p:nvPr/>
        </p:nvSpPr>
        <p:spPr bwMode="auto">
          <a:xfrm>
            <a:off x="2043113" y="1644650"/>
            <a:ext cx="1295400" cy="762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spcBef>
                <a:spcPct val="20000"/>
              </a:spcBef>
              <a:buClr>
                <a:srgbClr val="FF9933"/>
              </a:buClr>
              <a:buSzPct val="75000"/>
              <a:buFont typeface="Monotype Sorts" charset="2"/>
              <a:buNone/>
            </a:pPr>
            <a:endParaRPr lang="en-GB" sz="2000">
              <a:latin typeface="Comic Sans MS" pitchFamily="66" charset="0"/>
            </a:endParaRPr>
          </a:p>
        </p:txBody>
      </p:sp>
      <p:pic>
        <p:nvPicPr>
          <p:cNvPr id="1047" name="Picture 110" descr="c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0525" y="4692650"/>
            <a:ext cx="99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1709738" y="1131888"/>
            <a:ext cx="2620962" cy="1951037"/>
            <a:chOff x="1077" y="713"/>
            <a:chExt cx="1651" cy="1229"/>
          </a:xfrm>
        </p:grpSpPr>
        <p:sp>
          <p:nvSpPr>
            <p:cNvPr id="1058" name="Rectangle 3"/>
            <p:cNvSpPr>
              <a:spLocks noChangeArrowheads="1"/>
            </p:cNvSpPr>
            <p:nvPr/>
          </p:nvSpPr>
          <p:spPr bwMode="auto">
            <a:xfrm>
              <a:off x="1077" y="996"/>
              <a:ext cx="1116" cy="48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spcBef>
                  <a:spcPct val="20000"/>
                </a:spcBef>
                <a:buClr>
                  <a:srgbClr val="FF9933"/>
                </a:buClr>
                <a:buSzPct val="75000"/>
                <a:buFont typeface="Monotype Sorts" charset="2"/>
                <a:buNone/>
              </a:pPr>
              <a:r>
                <a:rPr lang="en-US" sz="2000">
                  <a:solidFill>
                    <a:schemeClr val="hlink"/>
                  </a:solidFill>
                  <a:latin typeface="Comic Sans MS" pitchFamily="66" charset="0"/>
                </a:rPr>
                <a:t>.class</a:t>
              </a:r>
            </a:p>
          </p:txBody>
        </p:sp>
        <p:grpSp>
          <p:nvGrpSpPr>
            <p:cNvPr id="1059" name="Group 72"/>
            <p:cNvGrpSpPr>
              <a:grpSpLocks/>
            </p:cNvGrpSpPr>
            <p:nvPr/>
          </p:nvGrpSpPr>
          <p:grpSpPr bwMode="auto">
            <a:xfrm>
              <a:off x="1909" y="713"/>
              <a:ext cx="819" cy="768"/>
              <a:chOff x="1824" y="1209"/>
              <a:chExt cx="819" cy="768"/>
            </a:xfrm>
          </p:grpSpPr>
          <p:sp>
            <p:nvSpPr>
              <p:cNvPr id="1062" name="Rectangle 73"/>
              <p:cNvSpPr>
                <a:spLocks noChangeArrowheads="1"/>
              </p:cNvSpPr>
              <p:nvPr/>
            </p:nvSpPr>
            <p:spPr bwMode="auto">
              <a:xfrm>
                <a:off x="1824" y="1497"/>
                <a:ext cx="816" cy="48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>
                  <a:spcBef>
                    <a:spcPct val="20000"/>
                  </a:spcBef>
                  <a:buClr>
                    <a:srgbClr val="FF9933"/>
                  </a:buClr>
                  <a:buSzPct val="75000"/>
                  <a:buFont typeface="Monotype Sorts" charset="2"/>
                  <a:buNone/>
                </a:pPr>
                <a:endParaRPr lang="en-GB" sz="2000">
                  <a:latin typeface="Comic Sans MS" pitchFamily="66" charset="0"/>
                </a:endParaRPr>
              </a:p>
            </p:txBody>
          </p:sp>
          <p:graphicFrame>
            <p:nvGraphicFramePr>
              <p:cNvPr id="1031" name="Object 74"/>
              <p:cNvGraphicFramePr>
                <a:graphicFrameLocks noChangeAspect="1"/>
              </p:cNvGraphicFramePr>
              <p:nvPr/>
            </p:nvGraphicFramePr>
            <p:xfrm>
              <a:off x="2064" y="1209"/>
              <a:ext cx="579" cy="453"/>
            </p:xfrm>
            <a:graphic>
              <a:graphicData uri="http://schemas.openxmlformats.org/presentationml/2006/ole">
                <p:oleObj spid="_x0000_s1031" name="Clip" r:id="rId8" imgW="4430160" imgH="3468960" progId="">
                  <p:embed/>
                </p:oleObj>
              </a:graphicData>
            </a:graphic>
          </p:graphicFrame>
        </p:grpSp>
        <p:graphicFrame>
          <p:nvGraphicFramePr>
            <p:cNvPr id="1029" name="Object 107"/>
            <p:cNvGraphicFramePr>
              <a:graphicFrameLocks noChangeAspect="1"/>
            </p:cNvGraphicFramePr>
            <p:nvPr/>
          </p:nvGraphicFramePr>
          <p:xfrm>
            <a:off x="1527" y="748"/>
            <a:ext cx="579" cy="453"/>
          </p:xfrm>
          <a:graphic>
            <a:graphicData uri="http://schemas.openxmlformats.org/presentationml/2006/ole">
              <p:oleObj spid="_x0000_s1029" name="Clip" r:id="rId9" imgW="4430160" imgH="3468960" progId="">
                <p:embed/>
              </p:oleObj>
            </a:graphicData>
          </a:graphic>
        </p:graphicFrame>
        <p:grpSp>
          <p:nvGrpSpPr>
            <p:cNvPr id="1060" name="Group 103"/>
            <p:cNvGrpSpPr>
              <a:grpSpLocks/>
            </p:cNvGrpSpPr>
            <p:nvPr/>
          </p:nvGrpSpPr>
          <p:grpSpPr bwMode="auto">
            <a:xfrm>
              <a:off x="1698" y="1174"/>
              <a:ext cx="819" cy="768"/>
              <a:chOff x="1824" y="1209"/>
              <a:chExt cx="819" cy="768"/>
            </a:xfrm>
          </p:grpSpPr>
          <p:sp>
            <p:nvSpPr>
              <p:cNvPr id="1061" name="Rectangle 104"/>
              <p:cNvSpPr>
                <a:spLocks noChangeArrowheads="1"/>
              </p:cNvSpPr>
              <p:nvPr/>
            </p:nvSpPr>
            <p:spPr bwMode="auto">
              <a:xfrm>
                <a:off x="1824" y="1497"/>
                <a:ext cx="816" cy="48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>
                  <a:spcBef>
                    <a:spcPct val="20000"/>
                  </a:spcBef>
                  <a:buClr>
                    <a:srgbClr val="FF9933"/>
                  </a:buClr>
                  <a:buSzPct val="75000"/>
                  <a:buFont typeface="Monotype Sorts" charset="2"/>
                  <a:buNone/>
                </a:pPr>
                <a:endParaRPr lang="en-GB" sz="2000">
                  <a:latin typeface="Comic Sans MS" pitchFamily="66" charset="0"/>
                </a:endParaRPr>
              </a:p>
            </p:txBody>
          </p:sp>
          <p:graphicFrame>
            <p:nvGraphicFramePr>
              <p:cNvPr id="1030" name="Object 105"/>
              <p:cNvGraphicFramePr>
                <a:graphicFrameLocks noChangeAspect="1"/>
              </p:cNvGraphicFramePr>
              <p:nvPr/>
            </p:nvGraphicFramePr>
            <p:xfrm>
              <a:off x="2064" y="1209"/>
              <a:ext cx="579" cy="453"/>
            </p:xfrm>
            <a:graphic>
              <a:graphicData uri="http://schemas.openxmlformats.org/presentationml/2006/ole">
                <p:oleObj spid="_x0000_s1030" name="Clip" r:id="rId10" imgW="4430160" imgH="3468960" progId="">
                  <p:embed/>
                </p:oleObj>
              </a:graphicData>
            </a:graphic>
          </p:graphicFrame>
        </p:grp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1241425" y="2227263"/>
            <a:ext cx="1724025" cy="1120775"/>
            <a:chOff x="782" y="1403"/>
            <a:chExt cx="1086" cy="706"/>
          </a:xfrm>
        </p:grpSpPr>
        <p:sp>
          <p:nvSpPr>
            <p:cNvPr id="1056" name="Oval 2"/>
            <p:cNvSpPr>
              <a:spLocks noChangeArrowheads="1"/>
            </p:cNvSpPr>
            <p:nvPr/>
          </p:nvSpPr>
          <p:spPr bwMode="auto">
            <a:xfrm>
              <a:off x="782" y="1773"/>
              <a:ext cx="960" cy="336"/>
            </a:xfrm>
            <a:prstGeom prst="ellipse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spcBef>
                  <a:spcPct val="20000"/>
                </a:spcBef>
                <a:buClr>
                  <a:srgbClr val="FF9933"/>
                </a:buClr>
                <a:buSzPct val="75000"/>
                <a:buFont typeface="Monotype Sorts" charset="2"/>
                <a:buNone/>
              </a:pPr>
              <a:r>
                <a:rPr lang="en-US" sz="2200" dirty="0" err="1" smtClean="0">
                  <a:latin typeface="Comic Sans MS" pitchFamily="66" charset="0"/>
                </a:rPr>
                <a:t>compilador</a:t>
              </a:r>
              <a:endParaRPr lang="en-US" sz="2200" dirty="0">
                <a:latin typeface="Comic Sans MS" pitchFamily="66" charset="0"/>
              </a:endParaRPr>
            </a:p>
          </p:txBody>
        </p:sp>
        <p:sp>
          <p:nvSpPr>
            <p:cNvPr id="1057" name="AutoShape 99"/>
            <p:cNvSpPr>
              <a:spLocks noChangeArrowheads="1"/>
            </p:cNvSpPr>
            <p:nvPr/>
          </p:nvSpPr>
          <p:spPr bwMode="auto">
            <a:xfrm>
              <a:off x="896" y="1403"/>
              <a:ext cx="972" cy="345"/>
            </a:xfrm>
            <a:prstGeom prst="curvedUpArrow">
              <a:avLst>
                <a:gd name="adj1" fmla="val 56348"/>
                <a:gd name="adj2" fmla="val 112696"/>
                <a:gd name="adj3" fmla="val 33333"/>
              </a:avLst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126"/>
          <p:cNvGrpSpPr>
            <a:grpSpLocks/>
          </p:cNvGrpSpPr>
          <p:nvPr/>
        </p:nvGrpSpPr>
        <p:grpSpPr bwMode="auto">
          <a:xfrm>
            <a:off x="4802187" y="885825"/>
            <a:ext cx="4341811" cy="2179638"/>
            <a:chOff x="3025" y="558"/>
            <a:chExt cx="2735" cy="1373"/>
          </a:xfrm>
        </p:grpSpPr>
        <p:grpSp>
          <p:nvGrpSpPr>
            <p:cNvPr id="1052" name="Group 113"/>
            <p:cNvGrpSpPr>
              <a:grpSpLocks/>
            </p:cNvGrpSpPr>
            <p:nvPr/>
          </p:nvGrpSpPr>
          <p:grpSpPr bwMode="auto">
            <a:xfrm>
              <a:off x="3025" y="558"/>
              <a:ext cx="2735" cy="1373"/>
              <a:chOff x="3025" y="558"/>
              <a:chExt cx="2735" cy="1373"/>
            </a:xfrm>
          </p:grpSpPr>
          <p:sp>
            <p:nvSpPr>
              <p:cNvPr id="1054" name="Oval 79"/>
              <p:cNvSpPr>
                <a:spLocks noChangeArrowheads="1"/>
              </p:cNvSpPr>
              <p:nvPr/>
            </p:nvSpPr>
            <p:spPr bwMode="auto">
              <a:xfrm flipH="1" flipV="1">
                <a:off x="3025" y="558"/>
                <a:ext cx="2699" cy="1050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graphicFrame>
            <p:nvGraphicFramePr>
              <p:cNvPr id="1026" name="Object 80"/>
              <p:cNvGraphicFramePr>
                <a:graphicFrameLocks noChangeAspect="1"/>
              </p:cNvGraphicFramePr>
              <p:nvPr/>
            </p:nvGraphicFramePr>
            <p:xfrm>
              <a:off x="3269" y="755"/>
              <a:ext cx="579" cy="453"/>
            </p:xfrm>
            <a:graphic>
              <a:graphicData uri="http://schemas.openxmlformats.org/presentationml/2006/ole">
                <p:oleObj spid="_x0000_s1026" name="Clip" r:id="rId11" imgW="4430160" imgH="3468960" progId="">
                  <p:embed/>
                </p:oleObj>
              </a:graphicData>
            </a:graphic>
          </p:graphicFrame>
          <p:graphicFrame>
            <p:nvGraphicFramePr>
              <p:cNvPr id="1027" name="Object 82"/>
              <p:cNvGraphicFramePr>
                <a:graphicFrameLocks noChangeAspect="1"/>
              </p:cNvGraphicFramePr>
              <p:nvPr/>
            </p:nvGraphicFramePr>
            <p:xfrm>
              <a:off x="4092" y="578"/>
              <a:ext cx="579" cy="453"/>
            </p:xfrm>
            <a:graphic>
              <a:graphicData uri="http://schemas.openxmlformats.org/presentationml/2006/ole">
                <p:oleObj spid="_x0000_s1027" name="Clip" r:id="rId12" imgW="4430160" imgH="3468960" progId="">
                  <p:embed/>
                </p:oleObj>
              </a:graphicData>
            </a:graphic>
          </p:graphicFrame>
          <p:graphicFrame>
            <p:nvGraphicFramePr>
              <p:cNvPr id="1028" name="Object 83"/>
              <p:cNvGraphicFramePr>
                <a:graphicFrameLocks noChangeAspect="1"/>
              </p:cNvGraphicFramePr>
              <p:nvPr/>
            </p:nvGraphicFramePr>
            <p:xfrm>
              <a:off x="4911" y="815"/>
              <a:ext cx="579" cy="453"/>
            </p:xfrm>
            <a:graphic>
              <a:graphicData uri="http://schemas.openxmlformats.org/presentationml/2006/ole">
                <p:oleObj spid="_x0000_s1028" name="Clip" r:id="rId13" imgW="4430160" imgH="3468960" progId="">
                  <p:embed/>
                </p:oleObj>
              </a:graphicData>
            </a:graphic>
          </p:graphicFrame>
          <p:sp>
            <p:nvSpPr>
              <p:cNvPr id="1055" name="Rectangle 84"/>
              <p:cNvSpPr>
                <a:spLocks noChangeArrowheads="1"/>
              </p:cNvSpPr>
              <p:nvPr/>
            </p:nvSpPr>
            <p:spPr bwMode="auto">
              <a:xfrm>
                <a:off x="4036" y="1496"/>
                <a:ext cx="1724" cy="43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>
                  <a:spcBef>
                    <a:spcPct val="20000"/>
                  </a:spcBef>
                  <a:buClr>
                    <a:srgbClr val="FF9933"/>
                  </a:buClr>
                  <a:buSzPct val="75000"/>
                  <a:buFont typeface="Monotype Sorts" charset="2"/>
                  <a:buNone/>
                </a:pPr>
                <a:r>
                  <a:rPr lang="en-US" sz="2000" dirty="0">
                    <a:solidFill>
                      <a:schemeClr val="hlink"/>
                    </a:solidFill>
                    <a:latin typeface="Comic Sans MS" pitchFamily="66" charset="0"/>
                  </a:rPr>
                  <a:t>myproject</a:t>
                </a:r>
                <a:r>
                  <a:rPr lang="en-US" sz="2000" dirty="0">
                    <a:solidFill>
                      <a:srgbClr val="FF9933"/>
                    </a:solidFill>
                    <a:latin typeface="Comic Sans MS" pitchFamily="66" charset="0"/>
                  </a:rPr>
                  <a:t>.CAP</a:t>
                </a:r>
                <a:r>
                  <a:rPr lang="en-US" sz="2000" dirty="0">
                    <a:solidFill>
                      <a:schemeClr val="hlink"/>
                    </a:solidFill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solidFill>
                      <a:schemeClr val="hlink"/>
                    </a:solidFill>
                    <a:latin typeface="Comic Sans MS" pitchFamily="66" charset="0"/>
                  </a:rPr>
                  <a:t>o </a:t>
                </a:r>
                <a:r>
                  <a:rPr lang="en-US" sz="2000" dirty="0">
                    <a:solidFill>
                      <a:srgbClr val="FF9933"/>
                    </a:solidFill>
                    <a:latin typeface="Comic Sans MS" pitchFamily="66" charset="0"/>
                  </a:rPr>
                  <a:t>.IJC</a:t>
                </a:r>
              </a:p>
            </p:txBody>
          </p:sp>
        </p:grpSp>
        <p:sp>
          <p:nvSpPr>
            <p:cNvPr id="1053" name="Text Box 125"/>
            <p:cNvSpPr txBox="1">
              <a:spLocks noChangeArrowheads="1"/>
            </p:cNvSpPr>
            <p:nvPr/>
          </p:nvSpPr>
          <p:spPr bwMode="auto">
            <a:xfrm>
              <a:off x="3595" y="1043"/>
              <a:ext cx="1587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9933"/>
                  </a:solidFill>
                  <a:latin typeface="Comic Sans MS" pitchFamily="66" charset="0"/>
                </a:rPr>
                <a:t>.cap or .</a:t>
              </a:r>
              <a:r>
                <a:rPr lang="en-US" dirty="0" err="1">
                  <a:solidFill>
                    <a:srgbClr val="FF9933"/>
                  </a:solidFill>
                  <a:latin typeface="Comic Sans MS" pitchFamily="66" charset="0"/>
                </a:rPr>
                <a:t>ijc</a:t>
              </a:r>
              <a:endParaRPr lang="en-US" dirty="0">
                <a:solidFill>
                  <a:srgbClr val="FF9933"/>
                </a:solidFill>
                <a:latin typeface="Comic Sans MS" pitchFamily="66" charset="0"/>
              </a:endParaRPr>
            </a:p>
            <a:p>
              <a:pPr algn="ctr"/>
              <a:r>
                <a:rPr lang="en-US" sz="1800" i="1" dirty="0" smtClean="0">
                  <a:solidFill>
                    <a:srgbClr val="FF9933"/>
                  </a:solidFill>
                  <a:latin typeface="Comic Sans MS" pitchFamily="66" charset="0"/>
                </a:rPr>
                <a:t>(</a:t>
              </a:r>
              <a:r>
                <a:rPr lang="en-US" sz="1800" i="1" dirty="0" err="1" smtClean="0">
                  <a:solidFill>
                    <a:srgbClr val="FF9933"/>
                  </a:solidFill>
                  <a:latin typeface="Comic Sans MS" pitchFamily="66" charset="0"/>
                </a:rPr>
                <a:t>Formato</a:t>
              </a:r>
              <a:r>
                <a:rPr lang="en-US" sz="1800" i="1" dirty="0" smtClean="0">
                  <a:solidFill>
                    <a:srgbClr val="FF9933"/>
                  </a:solidFill>
                  <a:latin typeface="Comic Sans MS" pitchFamily="66" charset="0"/>
                </a:rPr>
                <a:t> </a:t>
              </a:r>
              <a:r>
                <a:rPr lang="en-US" sz="1800" i="1" dirty="0" err="1" smtClean="0">
                  <a:solidFill>
                    <a:srgbClr val="FF9933"/>
                  </a:solidFill>
                  <a:latin typeface="Comic Sans MS" pitchFamily="66" charset="0"/>
                </a:rPr>
                <a:t>Reconocido</a:t>
              </a:r>
              <a:r>
                <a:rPr lang="en-US" sz="1800" i="1" dirty="0" smtClean="0">
                  <a:solidFill>
                    <a:srgbClr val="FF9933"/>
                  </a:solidFill>
                  <a:latin typeface="Comic Sans MS" pitchFamily="66" charset="0"/>
                </a:rPr>
                <a:t>)</a:t>
              </a:r>
              <a:endParaRPr lang="en-US" sz="1800" i="1" dirty="0">
                <a:solidFill>
                  <a:srgbClr val="FF9933"/>
                </a:solidFill>
                <a:latin typeface="Comic Sans MS" pitchFamily="66" charset="0"/>
              </a:endParaRPr>
            </a:p>
          </p:txBody>
        </p:sp>
      </p:grpSp>
      <p:sp>
        <p:nvSpPr>
          <p:cNvPr id="12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172" y="6481763"/>
            <a:ext cx="54741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2/20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7D496E-CFEE-4E5C-B5C1-4799C0094386}" type="slidenum">
              <a:rPr lang="fr-FR"/>
              <a:pPr/>
              <a:t>30</a:t>
            </a:fld>
            <a:endParaRPr lang="fr-FR"/>
          </a:p>
        </p:txBody>
      </p:sp>
      <p:pic>
        <p:nvPicPr>
          <p:cNvPr id="43013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1938" y="1204913"/>
            <a:ext cx="6078537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0948" name="Rectangle 20"/>
          <p:cNvSpPr>
            <a:spLocks noChangeArrowheads="1"/>
          </p:cNvSpPr>
          <p:nvPr/>
        </p:nvSpPr>
        <p:spPr bwMode="auto">
          <a:xfrm>
            <a:off x="2857500" y="2209800"/>
            <a:ext cx="3533775" cy="1905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0949" name="Rectangle 21"/>
          <p:cNvSpPr>
            <a:spLocks noChangeArrowheads="1"/>
          </p:cNvSpPr>
          <p:nvPr/>
        </p:nvSpPr>
        <p:spPr bwMode="auto">
          <a:xfrm>
            <a:off x="6397625" y="2206625"/>
            <a:ext cx="666750" cy="180975"/>
          </a:xfrm>
          <a:prstGeom prst="rect">
            <a:avLst/>
          </a:prstGeom>
          <a:noFill/>
          <a:ln w="38100">
            <a:solidFill>
              <a:srgbClr val="FF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2746375" y="5964238"/>
            <a:ext cx="5934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sz="2000" dirty="0" err="1" smtClean="0">
                <a:solidFill>
                  <a:srgbClr val="FF3399"/>
                </a:solidFill>
              </a:rPr>
              <a:t>Definición</a:t>
            </a:r>
            <a:r>
              <a:rPr lang="en-US" sz="2000" dirty="0" smtClean="0">
                <a:solidFill>
                  <a:srgbClr val="FF3399"/>
                </a:solidFill>
              </a:rPr>
              <a:t> de applet  e </a:t>
            </a:r>
            <a:r>
              <a:rPr lang="en-US" sz="2000" dirty="0" err="1" smtClean="0">
                <a:solidFill>
                  <a:srgbClr val="FF3399"/>
                </a:solidFill>
              </a:rPr>
              <a:t>instancias</a:t>
            </a:r>
            <a:r>
              <a:rPr lang="en-US" sz="2000" dirty="0" smtClean="0">
                <a:solidFill>
                  <a:srgbClr val="FF3399"/>
                </a:solidFill>
              </a:rPr>
              <a:t> de applet Java </a:t>
            </a:r>
            <a:endParaRPr lang="en-US" sz="2000" dirty="0">
              <a:solidFill>
                <a:srgbClr val="FF3399"/>
              </a:solidFill>
            </a:endParaRPr>
          </a:p>
        </p:txBody>
      </p:sp>
      <p:sp>
        <p:nvSpPr>
          <p:cNvPr id="380951" name="Text Box 23"/>
          <p:cNvSpPr txBox="1">
            <a:spLocks noChangeArrowheads="1"/>
          </p:cNvSpPr>
          <p:nvPr/>
        </p:nvSpPr>
        <p:spPr bwMode="auto">
          <a:xfrm>
            <a:off x="2741613" y="5580063"/>
            <a:ext cx="40943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FF9900"/>
                </a:solidFill>
              </a:rPr>
              <a:t> </a:t>
            </a:r>
            <a:r>
              <a:rPr lang="en-US" dirty="0" err="1" smtClean="0">
                <a:solidFill>
                  <a:srgbClr val="FF9900"/>
                </a:solidFill>
              </a:rPr>
              <a:t>Definición</a:t>
            </a:r>
            <a:r>
              <a:rPr lang="en-US" dirty="0" smtClean="0">
                <a:solidFill>
                  <a:srgbClr val="FF9900"/>
                </a:solidFill>
              </a:rPr>
              <a:t> de </a:t>
            </a:r>
            <a:r>
              <a:rPr lang="en-US" dirty="0" err="1" smtClean="0">
                <a:solidFill>
                  <a:srgbClr val="FF9900"/>
                </a:solidFill>
              </a:rPr>
              <a:t>paquete</a:t>
            </a:r>
            <a:r>
              <a:rPr lang="en-US" dirty="0" smtClean="0">
                <a:solidFill>
                  <a:srgbClr val="FF9900"/>
                </a:solidFill>
              </a:rPr>
              <a:t> Java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4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3258" y="6481763"/>
            <a:ext cx="58950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09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809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809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809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8" grpId="0" animBg="1"/>
      <p:bldP spid="380949" grpId="0" animBg="1"/>
      <p:bldP spid="380950" grpId="0"/>
      <p:bldP spid="38095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3/20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6D3A61-04B7-40D0-BD75-FCF8F5C1E8D8}" type="slidenum">
              <a:rPr lang="fr-FR"/>
              <a:pPr/>
              <a:t>31</a:t>
            </a:fld>
            <a:endParaRPr lang="fr-FR"/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863" y="1204913"/>
            <a:ext cx="6078537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2257425" y="2209800"/>
            <a:ext cx="69532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29" name="Rectangle 9"/>
          <p:cNvSpPr>
            <a:spLocks noChangeArrowheads="1"/>
          </p:cNvSpPr>
          <p:nvPr/>
        </p:nvSpPr>
        <p:spPr bwMode="auto">
          <a:xfrm>
            <a:off x="2190750" y="2759075"/>
            <a:ext cx="4181475" cy="5810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467487" y="2836866"/>
            <a:ext cx="2493966" cy="923926"/>
            <a:chOff x="4074" y="1787"/>
            <a:chExt cx="1571" cy="582"/>
          </a:xfrm>
        </p:grpSpPr>
        <p:sp>
          <p:nvSpPr>
            <p:cNvPr id="41998" name="Text Box 11"/>
            <p:cNvSpPr txBox="1">
              <a:spLocks noChangeArrowheads="1"/>
            </p:cNvSpPr>
            <p:nvPr/>
          </p:nvSpPr>
          <p:spPr bwMode="auto">
            <a:xfrm>
              <a:off x="4406" y="1787"/>
              <a:ext cx="123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 smtClean="0"/>
                <a:t>“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Llave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primaria</a:t>
              </a:r>
              <a:r>
                <a:rPr lang="en-US" sz="1800" dirty="0" smtClean="0"/>
                <a:t>” </a:t>
              </a:r>
            </a:p>
            <a:p>
              <a:pPr>
                <a:defRPr/>
              </a:pPr>
              <a:r>
                <a:rPr lang="en-US" sz="1800" dirty="0" err="1" smtClean="0"/>
                <a:t>para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almacén</a:t>
              </a:r>
              <a:r>
                <a:rPr lang="en-US" sz="1800" dirty="0" smtClean="0"/>
                <a:t> de </a:t>
              </a:r>
              <a:endParaRPr lang="en-US" sz="1800" dirty="0"/>
            </a:p>
            <a:p>
              <a:pPr>
                <a:defRPr/>
              </a:pPr>
              <a:r>
                <a:rPr lang="en-US" sz="1800" dirty="0" smtClean="0"/>
                <a:t>Applet </a:t>
              </a:r>
              <a:endParaRPr lang="en-US" sz="1800" dirty="0"/>
            </a:p>
          </p:txBody>
        </p:sp>
        <p:sp>
          <p:nvSpPr>
            <p:cNvPr id="44047" name="Line 12"/>
            <p:cNvSpPr>
              <a:spLocks noChangeShapeType="1"/>
            </p:cNvSpPr>
            <p:nvPr/>
          </p:nvSpPr>
          <p:spPr bwMode="auto">
            <a:xfrm flipH="1" flipV="1">
              <a:off x="4074" y="1896"/>
              <a:ext cx="366" cy="1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89134" name="Text Box 14"/>
          <p:cNvSpPr txBox="1">
            <a:spLocks noChangeArrowheads="1"/>
          </p:cNvSpPr>
          <p:nvPr/>
        </p:nvSpPr>
        <p:spPr bwMode="auto">
          <a:xfrm>
            <a:off x="2136775" y="5611813"/>
            <a:ext cx="71449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/>
              <a:t>Es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descargar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/>
              <a:t>en la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plataforma</a:t>
            </a:r>
            <a:r>
              <a:rPr lang="en-US" sz="2000" dirty="0" smtClean="0"/>
              <a:t> el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mismo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applet</a:t>
            </a:r>
          </a:p>
          <a:p>
            <a:pPr>
              <a:defRPr/>
            </a:pPr>
            <a:r>
              <a:rPr lang="en-US" sz="2000" dirty="0" err="1" smtClean="0"/>
              <a:t>pero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una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versión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diferente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/>
              <a:t>u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otra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definición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1600" y="6481763"/>
            <a:ext cx="5546725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8" grpId="0" animBg="1"/>
      <p:bldP spid="389129" grpId="0" animBg="1"/>
      <p:bldP spid="389134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4/20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C9C9B8-53F4-4851-B140-0C304CA649B4}" type="slidenum">
              <a:rPr lang="fr-FR"/>
              <a:pPr/>
              <a:t>32</a:t>
            </a:fld>
            <a:endParaRPr lang="fr-FR"/>
          </a:p>
        </p:txBody>
      </p:sp>
      <p:pic>
        <p:nvPicPr>
          <p:cNvPr id="4506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863" y="1204913"/>
            <a:ext cx="6078537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2257425" y="2209800"/>
            <a:ext cx="69532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2190750" y="2759075"/>
            <a:ext cx="389572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134105" y="2655888"/>
            <a:ext cx="2725740" cy="369887"/>
            <a:chOff x="3864" y="1673"/>
            <a:chExt cx="1717" cy="233"/>
          </a:xfrm>
        </p:grpSpPr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4406" y="1673"/>
              <a:ext cx="11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AID </a:t>
              </a:r>
              <a:r>
                <a:rPr lang="en-US" sz="1800" dirty="0" smtClean="0"/>
                <a:t>del </a:t>
              </a:r>
              <a:r>
                <a:rPr lang="en-US" sz="1800" dirty="0" err="1" smtClean="0"/>
                <a:t>Paquete</a:t>
              </a:r>
              <a:endParaRPr lang="en-US" sz="1800" dirty="0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3864" y="1794"/>
              <a:ext cx="57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086" y="6481763"/>
            <a:ext cx="5561239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29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29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4" grpId="0" animBg="1"/>
      <p:bldP spid="382988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263"/>
            <a:ext cx="9144000" cy="1019175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5/20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58E77E-4DAF-422E-8946-C5D857618E66}" type="slidenum">
              <a:rPr lang="fr-FR"/>
              <a:pPr/>
              <a:t>33</a:t>
            </a:fld>
            <a:endParaRPr lang="fr-FR"/>
          </a:p>
        </p:txBody>
      </p:sp>
      <p:sp>
        <p:nvSpPr>
          <p:cNvPr id="385027" name="AutoShape 3"/>
          <p:cNvSpPr>
            <a:spLocks noChangeArrowheads="1"/>
          </p:cNvSpPr>
          <p:nvPr/>
        </p:nvSpPr>
        <p:spPr bwMode="auto">
          <a:xfrm>
            <a:off x="1512888" y="1809750"/>
            <a:ext cx="1989137" cy="352425"/>
          </a:xfrm>
          <a:prstGeom prst="roundRect">
            <a:avLst>
              <a:gd name="adj" fmla="val 16667"/>
            </a:avLst>
          </a:prstGeom>
          <a:solidFill>
            <a:srgbClr val="C5FF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RID </a:t>
            </a:r>
            <a:r>
              <a:rPr lang="en-US" sz="1800" b="1">
                <a:cs typeface="Arial" charset="0"/>
              </a:rPr>
              <a:t>(5 bytes)</a:t>
            </a:r>
            <a:r>
              <a:rPr lang="en-US" b="1">
                <a:cs typeface="Arial" charset="0"/>
              </a:rPr>
              <a:t> </a:t>
            </a:r>
          </a:p>
        </p:txBody>
      </p:sp>
      <p:sp>
        <p:nvSpPr>
          <p:cNvPr id="385028" name="AutoShape 4"/>
          <p:cNvSpPr>
            <a:spLocks noChangeArrowheads="1"/>
          </p:cNvSpPr>
          <p:nvPr/>
        </p:nvSpPr>
        <p:spPr bwMode="auto">
          <a:xfrm>
            <a:off x="3722688" y="1809750"/>
            <a:ext cx="4114800" cy="381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cs typeface="Arial" charset="0"/>
              </a:rPr>
              <a:t>PIX </a:t>
            </a:r>
            <a:r>
              <a:rPr lang="en-US" sz="1800" b="1" dirty="0" smtClean="0">
                <a:cs typeface="Arial" charset="0"/>
              </a:rPr>
              <a:t>(entre </a:t>
            </a:r>
            <a:r>
              <a:rPr lang="en-US" sz="1800" b="1" dirty="0">
                <a:cs typeface="Arial" charset="0"/>
              </a:rPr>
              <a:t>7 &amp; 11 bytes)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8138" y="2446338"/>
            <a:ext cx="7500937" cy="403225"/>
            <a:chOff x="63" y="1967"/>
            <a:chExt cx="4725" cy="254"/>
          </a:xfrm>
        </p:grpSpPr>
        <p:sp>
          <p:nvSpPr>
            <p:cNvPr id="46107" name="AutoShape 6"/>
            <p:cNvSpPr>
              <a:spLocks noChangeArrowheads="1"/>
            </p:cNvSpPr>
            <p:nvPr/>
          </p:nvSpPr>
          <p:spPr bwMode="auto">
            <a:xfrm>
              <a:off x="804" y="1981"/>
              <a:ext cx="1253" cy="222"/>
            </a:xfrm>
            <a:prstGeom prst="roundRect">
              <a:avLst>
                <a:gd name="adj" fmla="val 16667"/>
              </a:avLst>
            </a:prstGeom>
            <a:solidFill>
              <a:srgbClr val="C5FFC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cs typeface="Arial" charset="0"/>
                </a:rPr>
                <a:t>A000000087</a:t>
              </a:r>
            </a:p>
          </p:txBody>
        </p:sp>
        <p:sp>
          <p:nvSpPr>
            <p:cNvPr id="46108" name="Text Box 7"/>
            <p:cNvSpPr txBox="1">
              <a:spLocks noChangeArrowheads="1"/>
            </p:cNvSpPr>
            <p:nvPr/>
          </p:nvSpPr>
          <p:spPr bwMode="auto">
            <a:xfrm>
              <a:off x="63" y="1967"/>
              <a:ext cx="83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800" dirty="0" err="1" smtClean="0">
                  <a:cs typeface="Arial" charset="0"/>
                </a:rPr>
                <a:t>Ejemplo</a:t>
              </a:r>
              <a:r>
                <a:rPr lang="en-US" sz="1800" dirty="0" smtClean="0">
                  <a:cs typeface="Arial" charset="0"/>
                </a:rPr>
                <a:t>:</a:t>
              </a:r>
              <a:endParaRPr lang="en-US" sz="1800" dirty="0">
                <a:cs typeface="Arial" charset="0"/>
              </a:endParaRPr>
            </a:p>
          </p:txBody>
        </p:sp>
        <p:sp>
          <p:nvSpPr>
            <p:cNvPr id="46109" name="AutoShape 8"/>
            <p:cNvSpPr>
              <a:spLocks noChangeArrowheads="1"/>
            </p:cNvSpPr>
            <p:nvPr/>
          </p:nvSpPr>
          <p:spPr bwMode="auto">
            <a:xfrm>
              <a:off x="2196" y="1981"/>
              <a:ext cx="2592" cy="2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cs typeface="Arial" charset="0"/>
                </a:rPr>
                <a:t>1002   FF33   FFFF89   010101 00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482725" y="2876550"/>
            <a:ext cx="5516563" cy="1897063"/>
            <a:chOff x="784" y="2238"/>
            <a:chExt cx="3475" cy="1195"/>
          </a:xfrm>
        </p:grpSpPr>
        <p:sp>
          <p:nvSpPr>
            <p:cNvPr id="46105" name="Text Box 10"/>
            <p:cNvSpPr txBox="1">
              <a:spLocks noChangeArrowheads="1"/>
            </p:cNvSpPr>
            <p:nvPr/>
          </p:nvSpPr>
          <p:spPr bwMode="auto">
            <a:xfrm>
              <a:off x="784" y="2562"/>
              <a:ext cx="3475" cy="871"/>
            </a:xfrm>
            <a:prstGeom prst="rect">
              <a:avLst/>
            </a:prstGeom>
            <a:solidFill>
              <a:srgbClr val="C5FFC5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b="1" dirty="0">
                  <a:solidFill>
                    <a:srgbClr val="FF9900"/>
                  </a:solidFill>
                  <a:cs typeface="Arial" charset="0"/>
                </a:rPr>
                <a:t>RID </a:t>
              </a:r>
              <a:r>
                <a:rPr lang="en-US" sz="1800" b="1" dirty="0" err="1" smtClean="0">
                  <a:solidFill>
                    <a:srgbClr val="FF9900"/>
                  </a:solidFill>
                  <a:cs typeface="Arial" charset="0"/>
                </a:rPr>
                <a:t>ejemplos</a:t>
              </a:r>
              <a:r>
                <a:rPr lang="en-US" sz="1800" dirty="0" smtClean="0">
                  <a:cs typeface="Arial" charset="0"/>
                </a:rPr>
                <a:t> </a:t>
              </a:r>
              <a:endParaRPr lang="en-US" sz="1800" dirty="0">
                <a:cs typeface="Aria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dirty="0" err="1">
                  <a:cs typeface="Arial" charset="0"/>
                </a:rPr>
                <a:t>Gemalto</a:t>
              </a:r>
              <a:r>
                <a:rPr lang="en-US" sz="1800" dirty="0">
                  <a:cs typeface="Arial" charset="0"/>
                </a:rPr>
                <a:t>	A000000018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dirty="0">
                  <a:cs typeface="Arial" charset="0"/>
                </a:rPr>
                <a:t>3GPP	A000000087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tabLst>
                  <a:tab pos="1076325" algn="l"/>
                </a:tabLst>
              </a:pPr>
              <a:r>
                <a:rPr lang="en-US" sz="1800" dirty="0">
                  <a:cs typeface="Arial" charset="0"/>
                </a:rPr>
                <a:t>ETSI	A000000009</a:t>
              </a:r>
            </a:p>
          </p:txBody>
        </p:sp>
        <p:sp>
          <p:nvSpPr>
            <p:cNvPr id="46106" name="Line 11"/>
            <p:cNvSpPr>
              <a:spLocks noChangeShapeType="1"/>
            </p:cNvSpPr>
            <p:nvPr/>
          </p:nvSpPr>
          <p:spPr bwMode="auto">
            <a:xfrm>
              <a:off x="1374" y="2238"/>
              <a:ext cx="0" cy="28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363663" y="763588"/>
            <a:ext cx="6623050" cy="641350"/>
            <a:chOff x="709" y="745"/>
            <a:chExt cx="4358" cy="404"/>
          </a:xfrm>
        </p:grpSpPr>
        <p:sp>
          <p:nvSpPr>
            <p:cNvPr id="46103" name="AutoShape 13"/>
            <p:cNvSpPr>
              <a:spLocks/>
            </p:cNvSpPr>
            <p:nvPr/>
          </p:nvSpPr>
          <p:spPr bwMode="auto">
            <a:xfrm rot="5416051">
              <a:off x="2832" y="-1085"/>
              <a:ext cx="111" cy="4358"/>
            </a:xfrm>
            <a:prstGeom prst="leftBrace">
              <a:avLst>
                <a:gd name="adj1" fmla="val 327177"/>
                <a:gd name="adj2" fmla="val 51731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Text Box 14"/>
            <p:cNvSpPr txBox="1">
              <a:spLocks noChangeArrowheads="1"/>
            </p:cNvSpPr>
            <p:nvPr/>
          </p:nvSpPr>
          <p:spPr bwMode="auto">
            <a:xfrm>
              <a:off x="2585" y="745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AID</a:t>
              </a:r>
            </a:p>
          </p:txBody>
        </p:sp>
      </p:grpSp>
      <p:sp>
        <p:nvSpPr>
          <p:cNvPr id="385040" name="Text Box 16"/>
          <p:cNvSpPr txBox="1">
            <a:spLocks noChangeArrowheads="1"/>
          </p:cNvSpPr>
          <p:nvPr/>
        </p:nvSpPr>
        <p:spPr bwMode="auto">
          <a:xfrm>
            <a:off x="0" y="1414558"/>
            <a:ext cx="6139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 err="1" smtClean="0">
                <a:solidFill>
                  <a:srgbClr val="FF9933"/>
                </a:solidFill>
              </a:rPr>
              <a:t>Id</a:t>
            </a:r>
            <a:r>
              <a:rPr lang="en-US" sz="1800" b="1" dirty="0" err="1" smtClean="0"/>
              <a:t>entificador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Proveedor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Aplicación</a:t>
            </a:r>
            <a:r>
              <a:rPr lang="en-US" sz="1800" b="1" dirty="0" smtClean="0"/>
              <a:t>  </a:t>
            </a:r>
            <a:r>
              <a:rPr lang="en-US" sz="1800" b="1" dirty="0" err="1" smtClean="0">
                <a:solidFill>
                  <a:srgbClr val="FF9933"/>
                </a:solidFill>
              </a:rPr>
              <a:t>R</a:t>
            </a:r>
            <a:r>
              <a:rPr lang="en-US" sz="1800" b="1" dirty="0" err="1" smtClean="0"/>
              <a:t>egistrado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051558" y="4780055"/>
            <a:ext cx="5734051" cy="857250"/>
            <a:chOff x="1950" y="3018"/>
            <a:chExt cx="3612" cy="540"/>
          </a:xfrm>
        </p:grpSpPr>
        <p:pic>
          <p:nvPicPr>
            <p:cNvPr id="46100" name="Picture 18" descr="bannerLeft_e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42" y="3280"/>
              <a:ext cx="720" cy="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101" name="Freeform 19"/>
            <p:cNvSpPr>
              <a:spLocks/>
            </p:cNvSpPr>
            <p:nvPr/>
          </p:nvSpPr>
          <p:spPr bwMode="auto">
            <a:xfrm>
              <a:off x="1950" y="3018"/>
              <a:ext cx="288" cy="420"/>
            </a:xfrm>
            <a:custGeom>
              <a:avLst/>
              <a:gdLst>
                <a:gd name="T0" fmla="*/ 0 w 288"/>
                <a:gd name="T1" fmla="*/ 0 h 420"/>
                <a:gd name="T2" fmla="*/ 0 w 288"/>
                <a:gd name="T3" fmla="*/ 420 h 420"/>
                <a:gd name="T4" fmla="*/ 288 w 288"/>
                <a:gd name="T5" fmla="*/ 420 h 420"/>
                <a:gd name="T6" fmla="*/ 0 60000 65536"/>
                <a:gd name="T7" fmla="*/ 0 60000 65536"/>
                <a:gd name="T8" fmla="*/ 0 60000 65536"/>
                <a:gd name="T9" fmla="*/ 0 w 288"/>
                <a:gd name="T10" fmla="*/ 0 h 420"/>
                <a:gd name="T11" fmla="*/ 288 w 288"/>
                <a:gd name="T12" fmla="*/ 420 h 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20">
                  <a:moveTo>
                    <a:pt x="0" y="0"/>
                  </a:moveTo>
                  <a:cubicBezTo>
                    <a:pt x="0" y="140"/>
                    <a:pt x="0" y="280"/>
                    <a:pt x="0" y="420"/>
                  </a:cubicBezTo>
                  <a:lnTo>
                    <a:pt x="288" y="42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6102" name="Text Box 20"/>
            <p:cNvSpPr txBox="1">
              <a:spLocks noChangeArrowheads="1"/>
            </p:cNvSpPr>
            <p:nvPr/>
          </p:nvSpPr>
          <p:spPr bwMode="auto">
            <a:xfrm>
              <a:off x="2229" y="3324"/>
              <a:ext cx="27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smtClean="0"/>
                <a:t>Los </a:t>
              </a:r>
              <a:r>
                <a:rPr lang="en-US" sz="1800" b="1" dirty="0" err="1" smtClean="0"/>
                <a:t>Identificadores</a:t>
              </a:r>
              <a:r>
                <a:rPr lang="en-US" sz="1400" b="1" dirty="0" smtClean="0"/>
                <a:t> </a:t>
              </a:r>
              <a:r>
                <a:rPr lang="en-US" sz="1800" b="1" dirty="0" smtClean="0"/>
                <a:t>son </a:t>
              </a:r>
              <a:r>
                <a:rPr lang="en-US" sz="1800" b="1" dirty="0" err="1" smtClean="0"/>
                <a:t>provistos</a:t>
              </a:r>
              <a:r>
                <a:rPr lang="en-US" sz="1800" b="1" dirty="0" smtClean="0"/>
                <a:t> </a:t>
              </a:r>
              <a:r>
                <a:rPr lang="en-US" sz="1800" b="1" dirty="0" err="1" smtClean="0"/>
                <a:t>por</a:t>
              </a:r>
              <a:endParaRPr lang="en-US" sz="1800" b="1" dirty="0"/>
            </a:p>
          </p:txBody>
        </p:sp>
      </p:grpSp>
      <p:sp>
        <p:nvSpPr>
          <p:cNvPr id="385045" name="Text Box 21"/>
          <p:cNvSpPr txBox="1">
            <a:spLocks noChangeArrowheads="1"/>
          </p:cNvSpPr>
          <p:nvPr/>
        </p:nvSpPr>
        <p:spPr bwMode="auto">
          <a:xfrm>
            <a:off x="1141378" y="5776913"/>
            <a:ext cx="68374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Todos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los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AIDs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applets </a:t>
            </a:r>
            <a:r>
              <a:rPr lang="en-US" sz="2000" dirty="0" err="1" smtClean="0"/>
              <a:t>desde</a:t>
            </a:r>
            <a:r>
              <a:rPr lang="en-US" sz="2000" dirty="0" smtClean="0"/>
              <a:t> el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mismo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proveedor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defRPr/>
            </a:pP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empezando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2000" dirty="0" smtClean="0"/>
              <a:t>el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mismo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RID</a:t>
            </a:r>
            <a:r>
              <a:rPr lang="en-US" sz="2000" dirty="0"/>
              <a:t>. 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040313" y="790575"/>
            <a:ext cx="2362200" cy="366713"/>
            <a:chOff x="1056" y="3936"/>
            <a:chExt cx="1488" cy="231"/>
          </a:xfrm>
        </p:grpSpPr>
        <p:pic>
          <p:nvPicPr>
            <p:cNvPr id="46098" name="Picture 29" descr="ETSI_logo_bi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56" y="3984"/>
              <a:ext cx="480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099" name="Text Box 30"/>
            <p:cNvSpPr txBox="1">
              <a:spLocks noChangeArrowheads="1"/>
            </p:cNvSpPr>
            <p:nvPr/>
          </p:nvSpPr>
          <p:spPr bwMode="auto">
            <a:xfrm>
              <a:off x="1536" y="393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cs typeface="Arial" charset="0"/>
                </a:rPr>
                <a:t>TS 101 220</a:t>
              </a:r>
              <a:endParaRPr lang="en-US">
                <a:cs typeface="Arial" charset="0"/>
              </a:endParaRPr>
            </a:p>
          </p:txBody>
        </p:sp>
      </p:grpSp>
      <p:sp>
        <p:nvSpPr>
          <p:cNvPr id="3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5830" y="6481763"/>
            <a:ext cx="5822496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850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850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/>
      <p:bldP spid="385028" grpId="0" animBg="1"/>
      <p:bldP spid="385040" grpId="0"/>
      <p:bldP spid="385045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236385"/>
            <a:ext cx="9144000" cy="550862"/>
          </a:xfrm>
          <a:noFill/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6/20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8F0116-97EB-4EBC-8F0E-AB6C448DD47E}" type="slidenum">
              <a:rPr lang="fr-FR"/>
              <a:pPr/>
              <a:t>34</a:t>
            </a:fld>
            <a:endParaRPr lang="fr-FR"/>
          </a:p>
        </p:txBody>
      </p:sp>
      <p:sp>
        <p:nvSpPr>
          <p:cNvPr id="47109" name="AutoShape 3"/>
          <p:cNvSpPr>
            <a:spLocks noChangeArrowheads="1"/>
          </p:cNvSpPr>
          <p:nvPr/>
        </p:nvSpPr>
        <p:spPr bwMode="auto">
          <a:xfrm>
            <a:off x="1370013" y="1809750"/>
            <a:ext cx="1989137" cy="352425"/>
          </a:xfrm>
          <a:prstGeom prst="roundRect">
            <a:avLst>
              <a:gd name="adj" fmla="val 16667"/>
            </a:avLst>
          </a:prstGeom>
          <a:solidFill>
            <a:srgbClr val="C5FF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RID </a:t>
            </a:r>
            <a:r>
              <a:rPr lang="en-US" sz="1800" b="1">
                <a:cs typeface="Arial" charset="0"/>
              </a:rPr>
              <a:t>(5 bytes)</a:t>
            </a:r>
            <a:r>
              <a:rPr lang="en-US" b="1">
                <a:cs typeface="Arial" charset="0"/>
              </a:rPr>
              <a:t> </a:t>
            </a:r>
          </a:p>
        </p:txBody>
      </p:sp>
      <p:sp>
        <p:nvSpPr>
          <p:cNvPr id="47110" name="AutoShape 4"/>
          <p:cNvSpPr>
            <a:spLocks noChangeArrowheads="1"/>
          </p:cNvSpPr>
          <p:nvPr/>
        </p:nvSpPr>
        <p:spPr bwMode="auto">
          <a:xfrm>
            <a:off x="3579813" y="1809750"/>
            <a:ext cx="4114800" cy="381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cs typeface="Arial" charset="0"/>
              </a:rPr>
              <a:t>PIX </a:t>
            </a:r>
            <a:r>
              <a:rPr lang="en-US" sz="1800" b="1" dirty="0" smtClean="0">
                <a:cs typeface="Arial" charset="0"/>
              </a:rPr>
              <a:t>(entre </a:t>
            </a:r>
            <a:r>
              <a:rPr lang="en-US" sz="1800" b="1" dirty="0">
                <a:cs typeface="Arial" charset="0"/>
              </a:rPr>
              <a:t>7 &amp; 11 bytes)</a:t>
            </a:r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3838575" y="8080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AID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</p:txBody>
      </p:sp>
      <p:sp>
        <p:nvSpPr>
          <p:cNvPr id="47112" name="AutoShape 6"/>
          <p:cNvSpPr>
            <a:spLocks/>
          </p:cNvSpPr>
          <p:nvPr/>
        </p:nvSpPr>
        <p:spPr bwMode="auto">
          <a:xfrm rot="5416051">
            <a:off x="4591844" y="-2132806"/>
            <a:ext cx="176213" cy="6918325"/>
          </a:xfrm>
          <a:prstGeom prst="leftBrace">
            <a:avLst>
              <a:gd name="adj1" fmla="val 327176"/>
              <a:gd name="adj2" fmla="val 51731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AutoShape 10"/>
          <p:cNvSpPr>
            <a:spLocks noChangeArrowheads="1"/>
          </p:cNvSpPr>
          <p:nvPr/>
        </p:nvSpPr>
        <p:spPr bwMode="auto">
          <a:xfrm>
            <a:off x="1371600" y="2468563"/>
            <a:ext cx="1989138" cy="352425"/>
          </a:xfrm>
          <a:prstGeom prst="roundRect">
            <a:avLst>
              <a:gd name="adj" fmla="val 16667"/>
            </a:avLst>
          </a:prstGeom>
          <a:solidFill>
            <a:srgbClr val="C5FFC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cs typeface="Arial" charset="0"/>
              </a:rPr>
              <a:t>A000000087</a:t>
            </a:r>
          </a:p>
        </p:txBody>
      </p:sp>
      <p:sp>
        <p:nvSpPr>
          <p:cNvPr id="47114" name="AutoShape 11"/>
          <p:cNvSpPr>
            <a:spLocks noChangeArrowheads="1"/>
          </p:cNvSpPr>
          <p:nvPr/>
        </p:nvSpPr>
        <p:spPr bwMode="auto">
          <a:xfrm>
            <a:off x="3581400" y="2468563"/>
            <a:ext cx="4114800" cy="3810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cs typeface="Arial" charset="0"/>
              </a:rPr>
              <a:t>1002   FF33   FFFF89   B00010 00</a:t>
            </a: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195263" y="2446338"/>
            <a:ext cx="1322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1800" dirty="0" err="1" smtClean="0">
                <a:cs typeface="Arial" charset="0"/>
              </a:rPr>
              <a:t>Ejemplo</a:t>
            </a:r>
            <a:r>
              <a:rPr lang="en-US" sz="1800" dirty="0" smtClean="0">
                <a:cs typeface="Arial" charset="0"/>
              </a:rPr>
              <a:t>:</a:t>
            </a:r>
            <a:endParaRPr lang="en-US" sz="1800" dirty="0">
              <a:cs typeface="Arial" charset="0"/>
            </a:endParaRPr>
          </a:p>
        </p:txBody>
      </p:sp>
      <p:sp>
        <p:nvSpPr>
          <p:cNvPr id="325645" name="Text Box 13"/>
          <p:cNvSpPr txBox="1">
            <a:spLocks noChangeArrowheads="1"/>
          </p:cNvSpPr>
          <p:nvPr/>
        </p:nvSpPr>
        <p:spPr bwMode="auto">
          <a:xfrm>
            <a:off x="19050" y="3375025"/>
            <a:ext cx="2663825" cy="827088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628650" algn="l"/>
                <a:tab pos="1790700" algn="l"/>
              </a:tabLst>
            </a:pPr>
            <a:r>
              <a:rPr lang="en-US" sz="1800" dirty="0" smtClean="0">
                <a:cs typeface="Arial" charset="0"/>
                <a:sym typeface="Wingdings 2" pitchFamily="18" charset="2"/>
              </a:rPr>
              <a:t></a:t>
            </a:r>
            <a:r>
              <a:rPr lang="en-US" sz="1800" dirty="0" smtClean="0">
                <a:cs typeface="Arial" charset="0"/>
                <a:sym typeface="Webdings" pitchFamily="18" charset="2"/>
              </a:rPr>
              <a:t>R</a:t>
            </a:r>
            <a:r>
              <a:rPr lang="en-US" sz="1800" b="1" dirty="0" smtClean="0">
                <a:cs typeface="Arial" charset="0"/>
              </a:rPr>
              <a:t>ef</a:t>
            </a:r>
            <a:r>
              <a:rPr lang="en-US" sz="1800" dirty="0">
                <a:cs typeface="Arial" charset="0"/>
              </a:rPr>
              <a:t>. </a:t>
            </a:r>
            <a:r>
              <a:rPr lang="en-US" sz="1800" dirty="0" smtClean="0">
                <a:cs typeface="Arial" charset="0"/>
              </a:rPr>
              <a:t>de </a:t>
            </a:r>
            <a:r>
              <a:rPr lang="en-US" sz="1800" b="1" dirty="0" err="1" smtClean="0">
                <a:cs typeface="Arial" charset="0"/>
              </a:rPr>
              <a:t>Aplicación</a:t>
            </a:r>
            <a:r>
              <a:rPr lang="en-US" sz="1800" b="1" dirty="0" smtClean="0">
                <a:cs typeface="Arial" charset="0"/>
              </a:rPr>
              <a:t> </a:t>
            </a:r>
            <a:endParaRPr lang="en-US" sz="180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628650" algn="l"/>
                <a:tab pos="1790700" algn="l"/>
              </a:tabLst>
            </a:pPr>
            <a:r>
              <a:rPr lang="en-US" sz="1600" dirty="0">
                <a:cs typeface="Arial" charset="0"/>
              </a:rPr>
              <a:t>GSM:	0001, SAT:	0002, USIM:	1002, USAT:	1003..</a:t>
            </a:r>
          </a:p>
        </p:txBody>
      </p:sp>
      <p:sp>
        <p:nvSpPr>
          <p:cNvPr id="325646" name="Text Box 14"/>
          <p:cNvSpPr txBox="1">
            <a:spLocks noChangeArrowheads="1"/>
          </p:cNvSpPr>
          <p:nvPr/>
        </p:nvSpPr>
        <p:spPr bwMode="auto">
          <a:xfrm>
            <a:off x="617538" y="4429125"/>
            <a:ext cx="2019300" cy="855619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cs typeface="Arial" charset="0"/>
                <a:sym typeface="Wingdings 2" pitchFamily="18" charset="2"/>
              </a:rPr>
              <a:t></a:t>
            </a:r>
            <a:r>
              <a:rPr lang="en-US" sz="1800" dirty="0">
                <a:cs typeface="Arial" charset="0"/>
                <a:sym typeface="Webdings" pitchFamily="18" charset="2"/>
              </a:rPr>
              <a:t> </a:t>
            </a:r>
            <a:r>
              <a:rPr lang="en-US" sz="1800" b="1" dirty="0" err="1" smtClean="0">
                <a:cs typeface="Arial" charset="0"/>
              </a:rPr>
              <a:t>Código</a:t>
            </a:r>
            <a:r>
              <a:rPr lang="en-US" sz="1800" b="1" dirty="0" smtClean="0">
                <a:cs typeface="Arial" charset="0"/>
              </a:rPr>
              <a:t> de País</a:t>
            </a:r>
            <a:r>
              <a:rPr lang="en-US" sz="1800" dirty="0" smtClean="0">
                <a:cs typeface="Arial" charset="0"/>
              </a:rPr>
              <a:t> </a:t>
            </a:r>
            <a:endParaRPr lang="en-US" sz="180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 err="1" smtClean="0">
                <a:cs typeface="Arial" charset="0"/>
              </a:rPr>
              <a:t>Francia</a:t>
            </a:r>
            <a:r>
              <a:rPr lang="en-US" sz="1600" dirty="0" smtClean="0">
                <a:cs typeface="Arial" charset="0"/>
              </a:rPr>
              <a:t>: </a:t>
            </a:r>
            <a:r>
              <a:rPr lang="en-US" sz="1600" dirty="0">
                <a:cs typeface="Arial" charset="0"/>
              </a:rPr>
              <a:t>FF33,…</a:t>
            </a:r>
          </a:p>
        </p:txBody>
      </p:sp>
      <p:sp>
        <p:nvSpPr>
          <p:cNvPr id="325647" name="Text Box 15"/>
          <p:cNvSpPr txBox="1">
            <a:spLocks noChangeArrowheads="1"/>
          </p:cNvSpPr>
          <p:nvPr/>
        </p:nvSpPr>
        <p:spPr bwMode="auto">
          <a:xfrm>
            <a:off x="1589088" y="5318125"/>
            <a:ext cx="2630487" cy="855619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cs typeface="Arial" charset="0"/>
                <a:sym typeface="Wingdings 2" pitchFamily="18" charset="2"/>
              </a:rPr>
              <a:t></a:t>
            </a:r>
            <a:r>
              <a:rPr lang="en-US" sz="1800" dirty="0" smtClean="0">
                <a:cs typeface="Arial" charset="0"/>
                <a:sym typeface="Webdings" pitchFamily="18" charset="2"/>
              </a:rPr>
              <a:t></a:t>
            </a:r>
            <a:r>
              <a:rPr lang="en-US" sz="1800" b="1" dirty="0" smtClean="0">
                <a:cs typeface="Arial" charset="0"/>
              </a:rPr>
              <a:t> </a:t>
            </a:r>
            <a:r>
              <a:rPr lang="en-US" sz="1800" b="1" dirty="0" err="1" smtClean="0">
                <a:cs typeface="Arial" charset="0"/>
              </a:rPr>
              <a:t>Código</a:t>
            </a:r>
            <a:r>
              <a:rPr lang="en-US" sz="1800" b="1" dirty="0" smtClean="0">
                <a:cs typeface="Arial" charset="0"/>
              </a:rPr>
              <a:t> de </a:t>
            </a:r>
            <a:r>
              <a:rPr lang="en-US" sz="1800" b="1" dirty="0" err="1" smtClean="0">
                <a:cs typeface="Arial" charset="0"/>
              </a:rPr>
              <a:t>proveedor</a:t>
            </a:r>
            <a:r>
              <a:rPr lang="en-US" sz="1800" b="1" dirty="0" smtClean="0">
                <a:cs typeface="Arial" charset="0"/>
              </a:rPr>
              <a:t> de </a:t>
            </a:r>
            <a:r>
              <a:rPr lang="en-US" sz="1800" b="1" dirty="0" smtClean="0">
                <a:cs typeface="Arial" charset="0"/>
                <a:sym typeface="Webdings" pitchFamily="18" charset="2"/>
              </a:rPr>
              <a:t>A</a:t>
            </a:r>
            <a:r>
              <a:rPr lang="en-US" sz="1800" b="1" dirty="0" smtClean="0">
                <a:cs typeface="Arial" charset="0"/>
              </a:rPr>
              <a:t>ppl.</a:t>
            </a:r>
            <a:endParaRPr lang="en-US" sz="1800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600" dirty="0">
                <a:cs typeface="Arial" charset="0"/>
              </a:rPr>
              <a:t>Telecom: FFFF89…</a:t>
            </a:r>
          </a:p>
        </p:txBody>
      </p:sp>
      <p:sp>
        <p:nvSpPr>
          <p:cNvPr id="325648" name="Text Box 16"/>
          <p:cNvSpPr txBox="1">
            <a:spLocks noChangeArrowheads="1"/>
          </p:cNvSpPr>
          <p:nvPr/>
        </p:nvSpPr>
        <p:spPr bwMode="auto">
          <a:xfrm>
            <a:off x="4513942" y="4217761"/>
            <a:ext cx="4380139" cy="1828193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tabLst>
                <a:tab pos="273050" algn="l"/>
              </a:tabLst>
            </a:pPr>
            <a:r>
              <a:rPr lang="en-US" sz="1200" dirty="0" smtClean="0">
                <a:cs typeface="Arial" charset="0"/>
                <a:sym typeface="Wingdings 2" pitchFamily="18" charset="2"/>
              </a:rPr>
              <a:t></a:t>
            </a:r>
            <a:r>
              <a:rPr lang="en-US" sz="1200" dirty="0" smtClean="0">
                <a:cs typeface="Arial" charset="0"/>
                <a:sym typeface="Webdings" pitchFamily="18" charset="2"/>
              </a:rPr>
              <a:t></a:t>
            </a:r>
            <a:r>
              <a:rPr lang="en-US" sz="1200" b="1" dirty="0" smtClean="0">
                <a:cs typeface="Arial" charset="0"/>
                <a:sym typeface="Webdings" pitchFamily="18" charset="2"/>
              </a:rPr>
              <a:t>Campo de </a:t>
            </a:r>
            <a:r>
              <a:rPr lang="en-US" sz="1200" b="1" dirty="0" err="1" smtClean="0">
                <a:cs typeface="Arial" charset="0"/>
                <a:sym typeface="Webdings" pitchFamily="18" charset="2"/>
              </a:rPr>
              <a:t>proveedor</a:t>
            </a:r>
            <a:r>
              <a:rPr lang="en-US" sz="1200" b="1" dirty="0" smtClean="0">
                <a:cs typeface="Arial" charset="0"/>
                <a:sym typeface="Webdings" pitchFamily="18" charset="2"/>
              </a:rPr>
              <a:t> de </a:t>
            </a:r>
            <a:r>
              <a:rPr lang="en-US" sz="1200" b="1" dirty="0" err="1" smtClean="0">
                <a:cs typeface="Arial" charset="0"/>
                <a:sym typeface="Webdings" pitchFamily="18" charset="2"/>
              </a:rPr>
              <a:t>aplicación</a:t>
            </a:r>
            <a:r>
              <a:rPr lang="en-US" sz="1200" b="1" dirty="0" smtClean="0">
                <a:cs typeface="Arial" charset="0"/>
              </a:rPr>
              <a:t> </a:t>
            </a:r>
            <a:r>
              <a:rPr lang="en-US" sz="1200" b="1" i="1" dirty="0">
                <a:cs typeface="Arial" charset="0"/>
              </a:rPr>
              <a:t>(</a:t>
            </a:r>
            <a:r>
              <a:rPr lang="en-US" sz="1200" b="1" i="1" dirty="0" err="1" smtClean="0">
                <a:cs typeface="Arial" charset="0"/>
              </a:rPr>
              <a:t>opcional</a:t>
            </a:r>
            <a:r>
              <a:rPr lang="en-US" sz="1200" b="1" i="1" dirty="0">
                <a:cs typeface="Arial" charset="0"/>
              </a:rPr>
              <a:t>)</a:t>
            </a:r>
            <a:br>
              <a:rPr lang="en-US" sz="1200" b="1" i="1" dirty="0">
                <a:cs typeface="Arial" charset="0"/>
              </a:rPr>
            </a:br>
            <a:r>
              <a:rPr lang="en-US" sz="1200" b="1" i="1" dirty="0">
                <a:cs typeface="Arial" charset="0"/>
              </a:rPr>
              <a:t>	</a:t>
            </a:r>
            <a:r>
              <a:rPr lang="en-US" sz="1200" b="1" i="1" dirty="0" err="1" smtClean="0">
                <a:cs typeface="Arial" charset="0"/>
              </a:rPr>
              <a:t>Número</a:t>
            </a:r>
            <a:r>
              <a:rPr lang="en-US" sz="1200" b="1" i="1" dirty="0" smtClean="0">
                <a:cs typeface="Arial" charset="0"/>
              </a:rPr>
              <a:t> de Bytes: </a:t>
            </a:r>
            <a:r>
              <a:rPr lang="en-US" sz="1200" b="1" i="1" dirty="0">
                <a:cs typeface="Arial" charset="0"/>
              </a:rPr>
              <a:t>13, 14 </a:t>
            </a:r>
            <a:r>
              <a:rPr lang="en-US" sz="1200" b="1" i="1" dirty="0" smtClean="0">
                <a:cs typeface="Arial" charset="0"/>
              </a:rPr>
              <a:t>y 15</a:t>
            </a:r>
            <a:endParaRPr lang="en-US" sz="1200" i="1" dirty="0">
              <a:cs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273050" algn="l"/>
              </a:tabLst>
            </a:pPr>
            <a:r>
              <a:rPr lang="en-US" sz="1200" b="1" dirty="0">
                <a:cs typeface="Arial" charset="0"/>
              </a:rPr>
              <a:t>TAR :</a:t>
            </a:r>
            <a:r>
              <a:rPr lang="en-US" sz="1200" dirty="0">
                <a:cs typeface="Arial" charset="0"/>
              </a:rPr>
              <a:t> </a:t>
            </a:r>
            <a:r>
              <a:rPr lang="en-US" sz="1200" dirty="0" err="1" smtClean="0">
                <a:cs typeface="Arial" charset="0"/>
              </a:rPr>
              <a:t>Referencia</a:t>
            </a:r>
            <a:r>
              <a:rPr lang="en-US" sz="1200" dirty="0" smtClean="0">
                <a:cs typeface="Arial" charset="0"/>
              </a:rPr>
              <a:t> de </a:t>
            </a:r>
            <a:r>
              <a:rPr lang="en-US" sz="1200" dirty="0" err="1" smtClean="0">
                <a:cs typeface="Arial" charset="0"/>
              </a:rPr>
              <a:t>Aplicación</a:t>
            </a:r>
            <a:r>
              <a:rPr lang="en-US" sz="1200" dirty="0" smtClean="0">
                <a:cs typeface="Arial" charset="0"/>
              </a:rPr>
              <a:t> de Toolkit</a:t>
            </a:r>
            <a:endParaRPr lang="en-US" sz="1200" dirty="0">
              <a:cs typeface="Arial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3050" algn="l"/>
              </a:tabLst>
            </a:pPr>
            <a:r>
              <a:rPr lang="en-US" sz="1200" dirty="0">
                <a:cs typeface="Arial" charset="0"/>
              </a:rPr>
              <a:t> </a:t>
            </a:r>
            <a:r>
              <a:rPr lang="en-US" sz="1200" dirty="0" err="1" smtClean="0">
                <a:cs typeface="Arial" charset="0"/>
              </a:rPr>
              <a:t>Administrador</a:t>
            </a:r>
            <a:r>
              <a:rPr lang="en-US" sz="1200" dirty="0" smtClean="0">
                <a:cs typeface="Arial" charset="0"/>
              </a:rPr>
              <a:t> de Applet </a:t>
            </a:r>
            <a:r>
              <a:rPr lang="en-US" sz="1200" dirty="0" err="1" smtClean="0">
                <a:cs typeface="Arial" charset="0"/>
              </a:rPr>
              <a:t>Remoto</a:t>
            </a:r>
            <a:r>
              <a:rPr lang="en-US" sz="1200" dirty="0" smtClean="0">
                <a:cs typeface="Arial" charset="0"/>
              </a:rPr>
              <a:t> </a:t>
            </a:r>
            <a:r>
              <a:rPr lang="en-US" sz="1200" dirty="0">
                <a:cs typeface="Arial" charset="0"/>
              </a:rPr>
              <a:t>(RAM): 000000</a:t>
            </a:r>
          </a:p>
          <a:p>
            <a:pPr lvl="1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3050" algn="l"/>
              </a:tabLst>
            </a:pPr>
            <a:r>
              <a:rPr lang="en-US" sz="1200" dirty="0">
                <a:cs typeface="Arial" charset="0"/>
              </a:rPr>
              <a:t> </a:t>
            </a:r>
            <a:r>
              <a:rPr lang="en-US" sz="1200" dirty="0" err="1" smtClean="0">
                <a:cs typeface="Arial" charset="0"/>
              </a:rPr>
              <a:t>Administrador</a:t>
            </a:r>
            <a:r>
              <a:rPr lang="en-US" sz="1200" dirty="0" smtClean="0">
                <a:cs typeface="Arial" charset="0"/>
              </a:rPr>
              <a:t> de </a:t>
            </a:r>
            <a:r>
              <a:rPr lang="en-US" sz="1200" dirty="0" err="1" smtClean="0">
                <a:cs typeface="Arial" charset="0"/>
              </a:rPr>
              <a:t>Archivo</a:t>
            </a:r>
            <a:r>
              <a:rPr lang="en-US" sz="1200" dirty="0" smtClean="0">
                <a:cs typeface="Arial" charset="0"/>
              </a:rPr>
              <a:t> </a:t>
            </a:r>
            <a:r>
              <a:rPr lang="en-US" sz="1200" dirty="0" err="1" smtClean="0">
                <a:cs typeface="Arial" charset="0"/>
              </a:rPr>
              <a:t>Remoto</a:t>
            </a:r>
            <a:r>
              <a:rPr lang="en-US" sz="1200" dirty="0" smtClean="0">
                <a:cs typeface="Arial" charset="0"/>
              </a:rPr>
              <a:t> (RFM</a:t>
            </a:r>
            <a:r>
              <a:rPr lang="en-US" sz="1200" dirty="0">
                <a:cs typeface="Arial" charset="0"/>
              </a:rPr>
              <a:t>):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3050" algn="l"/>
              </a:tabLst>
            </a:pPr>
            <a:r>
              <a:rPr lang="en-US" sz="1200" dirty="0">
                <a:cs typeface="Arial" charset="0"/>
              </a:rPr>
              <a:t> 2G	B00010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3050" algn="l"/>
              </a:tabLst>
            </a:pPr>
            <a:r>
              <a:rPr lang="en-US" sz="1200" dirty="0">
                <a:cs typeface="Arial" charset="0"/>
              </a:rPr>
              <a:t> USIM</a:t>
            </a:r>
            <a:r>
              <a:rPr lang="en-US" sz="1200" i="1" dirty="0">
                <a:cs typeface="Arial" charset="0"/>
              </a:rPr>
              <a:t>(3G)</a:t>
            </a:r>
            <a:r>
              <a:rPr lang="en-US" sz="1200" dirty="0">
                <a:cs typeface="Arial" charset="0"/>
              </a:rPr>
              <a:t>	</a:t>
            </a:r>
            <a:r>
              <a:rPr lang="en-US" sz="1200" dirty="0"/>
              <a:t>B00001</a:t>
            </a:r>
          </a:p>
          <a:p>
            <a:pPr lvl="2">
              <a:lnSpc>
                <a:spcPct val="80000"/>
              </a:lnSpc>
              <a:spcBef>
                <a:spcPct val="50000"/>
              </a:spcBef>
              <a:buFontTx/>
              <a:buChar char="•"/>
              <a:tabLst>
                <a:tab pos="273050" algn="l"/>
              </a:tabLst>
            </a:pPr>
            <a:r>
              <a:rPr lang="en-US" sz="1200" dirty="0"/>
              <a:t> UICC	B00000</a:t>
            </a:r>
            <a:endParaRPr lang="en-US" sz="1200" dirty="0">
              <a:cs typeface="Arial" charset="0"/>
            </a:endParaRPr>
          </a:p>
        </p:txBody>
      </p:sp>
      <p:sp>
        <p:nvSpPr>
          <p:cNvPr id="325649" name="Line 17"/>
          <p:cNvSpPr>
            <a:spLocks noChangeShapeType="1"/>
          </p:cNvSpPr>
          <p:nvPr/>
        </p:nvSpPr>
        <p:spPr bwMode="auto">
          <a:xfrm flipH="1">
            <a:off x="2671763" y="2897188"/>
            <a:ext cx="1179512" cy="84455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5650" name="Line 18"/>
          <p:cNvSpPr>
            <a:spLocks noChangeShapeType="1"/>
          </p:cNvSpPr>
          <p:nvPr/>
        </p:nvSpPr>
        <p:spPr bwMode="auto">
          <a:xfrm flipH="1">
            <a:off x="2635250" y="2959100"/>
            <a:ext cx="1979613" cy="175895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5651" name="Line 19"/>
          <p:cNvSpPr>
            <a:spLocks noChangeShapeType="1"/>
          </p:cNvSpPr>
          <p:nvPr/>
        </p:nvSpPr>
        <p:spPr bwMode="auto">
          <a:xfrm flipH="1">
            <a:off x="2979738" y="2978150"/>
            <a:ext cx="2525712" cy="22606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5652" name="Line 20"/>
          <p:cNvSpPr>
            <a:spLocks noChangeShapeType="1"/>
          </p:cNvSpPr>
          <p:nvPr/>
        </p:nvSpPr>
        <p:spPr bwMode="auto">
          <a:xfrm flipH="1">
            <a:off x="6373813" y="2913063"/>
            <a:ext cx="463550" cy="1041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5654" name="Text Box 22"/>
          <p:cNvSpPr txBox="1">
            <a:spLocks noChangeArrowheads="1"/>
          </p:cNvSpPr>
          <p:nvPr/>
        </p:nvSpPr>
        <p:spPr bwMode="auto">
          <a:xfrm>
            <a:off x="7085013" y="3296223"/>
            <a:ext cx="2058987" cy="757130"/>
          </a:xfrm>
          <a:prstGeom prst="rect">
            <a:avLst/>
          </a:prstGeom>
          <a:solidFill>
            <a:srgbClr val="FFCC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cs typeface="Arial" charset="0"/>
                <a:sym typeface="Wingdings 2" pitchFamily="18" charset="2"/>
              </a:rPr>
              <a:t></a:t>
            </a:r>
            <a:r>
              <a:rPr lang="en-US" sz="1800" dirty="0" smtClean="0">
                <a:cs typeface="Arial" charset="0"/>
                <a:sym typeface="Webdings" pitchFamily="18" charset="2"/>
              </a:rPr>
              <a:t></a:t>
            </a:r>
            <a:r>
              <a:rPr lang="en-US" sz="1800" b="1" dirty="0" err="1" smtClean="0">
                <a:cs typeface="Arial" charset="0"/>
                <a:sym typeface="Webdings" pitchFamily="18" charset="2"/>
              </a:rPr>
              <a:t>Datos</a:t>
            </a:r>
            <a:r>
              <a:rPr lang="en-US" sz="1800" b="1" dirty="0" smtClean="0">
                <a:cs typeface="Arial" charset="0"/>
                <a:sym typeface="Webdings" pitchFamily="18" charset="2"/>
              </a:rPr>
              <a:t> </a:t>
            </a:r>
            <a:r>
              <a:rPr lang="en-US" sz="1800" b="1" dirty="0" err="1" smtClean="0">
                <a:cs typeface="Arial" charset="0"/>
                <a:sym typeface="Webdings" pitchFamily="18" charset="2"/>
              </a:rPr>
              <a:t>especif</a:t>
            </a:r>
            <a:r>
              <a:rPr lang="en-US" sz="1800" b="1" dirty="0" smtClean="0">
                <a:cs typeface="Arial" charset="0"/>
                <a:sym typeface="Webdings" pitchFamily="18" charset="2"/>
              </a:rPr>
              <a:t>. De </a:t>
            </a:r>
            <a:r>
              <a:rPr lang="en-US" sz="1800" b="1" dirty="0" err="1" smtClean="0">
                <a:cs typeface="Arial" charset="0"/>
                <a:sym typeface="Webdings" pitchFamily="18" charset="2"/>
              </a:rPr>
              <a:t>proveedor</a:t>
            </a:r>
            <a:r>
              <a:rPr lang="en-US" sz="1800" b="1" dirty="0" smtClean="0">
                <a:cs typeface="Arial" charset="0"/>
                <a:sym typeface="Webdings" pitchFamily="18" charset="2"/>
              </a:rPr>
              <a:t> de appl.</a:t>
            </a:r>
            <a:r>
              <a:rPr lang="en-US" sz="1800" b="1" dirty="0" smtClean="0">
                <a:cs typeface="Arial" charset="0"/>
              </a:rPr>
              <a:t> </a:t>
            </a:r>
            <a:r>
              <a:rPr lang="en-US" sz="1200" b="1" i="1" dirty="0">
                <a:cs typeface="Arial" charset="0"/>
              </a:rPr>
              <a:t>(</a:t>
            </a:r>
            <a:r>
              <a:rPr lang="en-US" sz="1200" b="1" i="1" dirty="0" err="1" smtClean="0">
                <a:cs typeface="Arial" charset="0"/>
              </a:rPr>
              <a:t>opc</a:t>
            </a:r>
            <a:r>
              <a:rPr lang="en-US" sz="1200" b="1" i="1" dirty="0" smtClean="0">
                <a:cs typeface="Arial" charset="0"/>
              </a:rPr>
              <a:t>)</a:t>
            </a:r>
            <a:endParaRPr lang="en-US" sz="1200" i="1" dirty="0">
              <a:cs typeface="Arial" charset="0"/>
            </a:endParaRPr>
          </a:p>
        </p:txBody>
      </p:sp>
      <p:sp>
        <p:nvSpPr>
          <p:cNvPr id="325655" name="Line 23"/>
          <p:cNvSpPr>
            <a:spLocks noChangeShapeType="1"/>
          </p:cNvSpPr>
          <p:nvPr/>
        </p:nvSpPr>
        <p:spPr bwMode="auto">
          <a:xfrm>
            <a:off x="7462838" y="2900363"/>
            <a:ext cx="336550" cy="414337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5656" name="Text Box 24"/>
          <p:cNvSpPr txBox="1">
            <a:spLocks noChangeArrowheads="1"/>
          </p:cNvSpPr>
          <p:nvPr/>
        </p:nvSpPr>
        <p:spPr bwMode="auto">
          <a:xfrm>
            <a:off x="2978188" y="1381507"/>
            <a:ext cx="59041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err="1" smtClean="0"/>
              <a:t>e</a:t>
            </a:r>
            <a:r>
              <a:rPr lang="en-US" sz="1800" b="1" dirty="0" err="1" smtClean="0">
                <a:solidFill>
                  <a:srgbClr val="FF9933"/>
                </a:solidFill>
              </a:rPr>
              <a:t>X</a:t>
            </a:r>
            <a:r>
              <a:rPr lang="en-US" sz="1800" b="1" dirty="0" err="1" smtClean="0"/>
              <a:t>tension</a:t>
            </a:r>
            <a:r>
              <a:rPr lang="en-US" sz="1800" b="1" dirty="0" smtClean="0"/>
              <a:t> de </a:t>
            </a:r>
            <a:r>
              <a:rPr lang="en-US" sz="1800" b="1" dirty="0" err="1" smtClean="0">
                <a:solidFill>
                  <a:srgbClr val="FF9933"/>
                </a:solidFill>
              </a:rPr>
              <a:t>I</a:t>
            </a:r>
            <a:r>
              <a:rPr lang="en-US" sz="1800" b="1" dirty="0" err="1" smtClean="0"/>
              <a:t>dentificador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aplicación</a:t>
            </a:r>
            <a:r>
              <a:rPr lang="en-US" sz="1800" b="1" dirty="0" smtClean="0"/>
              <a:t> </a:t>
            </a:r>
            <a:r>
              <a:rPr lang="en-US" sz="1800" b="1" dirty="0" err="1" smtClean="0">
                <a:solidFill>
                  <a:srgbClr val="FF9933"/>
                </a:solidFill>
              </a:rPr>
              <a:t>P</a:t>
            </a:r>
            <a:r>
              <a:rPr lang="en-US" sz="1800" b="1" dirty="0" err="1" smtClean="0"/>
              <a:t>atentada</a:t>
            </a:r>
            <a:endParaRPr lang="en-US" sz="1800" b="1" dirty="0"/>
          </a:p>
        </p:txBody>
      </p:sp>
      <p:grpSp>
        <p:nvGrpSpPr>
          <p:cNvPr id="47127" name="Group 30"/>
          <p:cNvGrpSpPr>
            <a:grpSpLocks/>
          </p:cNvGrpSpPr>
          <p:nvPr/>
        </p:nvGrpSpPr>
        <p:grpSpPr bwMode="auto">
          <a:xfrm>
            <a:off x="5040313" y="857250"/>
            <a:ext cx="2362200" cy="366713"/>
            <a:chOff x="1056" y="3936"/>
            <a:chExt cx="1488" cy="231"/>
          </a:xfrm>
        </p:grpSpPr>
        <p:pic>
          <p:nvPicPr>
            <p:cNvPr id="47132" name="Picture 31" descr="ETSI_logo_bi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6" y="3984"/>
              <a:ext cx="480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133" name="Text Box 32"/>
            <p:cNvSpPr txBox="1">
              <a:spLocks noChangeArrowheads="1"/>
            </p:cNvSpPr>
            <p:nvPr/>
          </p:nvSpPr>
          <p:spPr bwMode="auto">
            <a:xfrm>
              <a:off x="1536" y="393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>
                  <a:solidFill>
                    <a:schemeClr val="tx2"/>
                  </a:solidFill>
                  <a:cs typeface="Arial" charset="0"/>
                </a:rPr>
                <a:t>TS 101 220</a:t>
              </a:r>
              <a:endParaRPr lang="en-US">
                <a:cs typeface="Arial" charset="0"/>
              </a:endParaRPr>
            </a:p>
          </p:txBody>
        </p:sp>
      </p:grpSp>
      <p:sp>
        <p:nvSpPr>
          <p:cNvPr id="3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5830" y="6481763"/>
            <a:ext cx="5822496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256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5" grpId="0" animBg="1"/>
      <p:bldP spid="325646" grpId="0" animBg="1"/>
      <p:bldP spid="325647" grpId="0" animBg="1"/>
      <p:bldP spid="325648" grpId="0" animBg="1"/>
      <p:bldP spid="325649" grpId="0" animBg="1"/>
      <p:bldP spid="325650" grpId="0" animBg="1"/>
      <p:bldP spid="325651" grpId="0" animBg="1"/>
      <p:bldP spid="325652" grpId="0" animBg="1"/>
      <p:bldP spid="325654" grpId="0" animBg="1"/>
      <p:bldP spid="325655" grpId="0" animBg="1"/>
      <p:bldP spid="325656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7/20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6161F5-BEDA-4C1E-9C66-D67F9956D6C4}" type="slidenum">
              <a:rPr lang="fr-FR"/>
              <a:pPr/>
              <a:t>35</a:t>
            </a:fld>
            <a:endParaRPr lang="fr-FR"/>
          </a:p>
        </p:txBody>
      </p:sp>
      <p:pic>
        <p:nvPicPr>
          <p:cNvPr id="4813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863" y="1204913"/>
            <a:ext cx="6078537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2257425" y="2209800"/>
            <a:ext cx="69532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081" name="Rectangle 9"/>
          <p:cNvSpPr>
            <a:spLocks noChangeArrowheads="1"/>
          </p:cNvSpPr>
          <p:nvPr/>
        </p:nvSpPr>
        <p:spPr bwMode="auto">
          <a:xfrm>
            <a:off x="2190750" y="2968625"/>
            <a:ext cx="39909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208718" y="2463798"/>
            <a:ext cx="2935289" cy="460374"/>
            <a:chOff x="3911" y="1552"/>
            <a:chExt cx="1849" cy="290"/>
          </a:xfrm>
        </p:grpSpPr>
        <p:sp>
          <p:nvSpPr>
            <p:cNvPr id="48158" name="Text Box 11"/>
            <p:cNvSpPr txBox="1">
              <a:spLocks noChangeArrowheads="1"/>
            </p:cNvSpPr>
            <p:nvPr/>
          </p:nvSpPr>
          <p:spPr bwMode="auto">
            <a:xfrm>
              <a:off x="4375" y="1552"/>
              <a:ext cx="13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Versión</a:t>
              </a:r>
              <a:r>
                <a:rPr lang="en-US" sz="1800" dirty="0" smtClean="0"/>
                <a:t> de </a:t>
              </a:r>
              <a:r>
                <a:rPr lang="en-US" sz="1800" dirty="0" err="1" smtClean="0"/>
                <a:t>Paquete</a:t>
              </a:r>
              <a:endParaRPr lang="en-US" sz="1800" dirty="0"/>
            </a:p>
          </p:txBody>
        </p:sp>
        <p:sp>
          <p:nvSpPr>
            <p:cNvPr id="48159" name="Line 12"/>
            <p:cNvSpPr>
              <a:spLocks noChangeShapeType="1"/>
            </p:cNvSpPr>
            <p:nvPr/>
          </p:nvSpPr>
          <p:spPr bwMode="auto">
            <a:xfrm flipH="1">
              <a:off x="3911" y="1692"/>
              <a:ext cx="516" cy="15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248393" y="2746224"/>
            <a:ext cx="2895607" cy="1200151"/>
            <a:chOff x="3936" y="1834"/>
            <a:chExt cx="1824" cy="756"/>
          </a:xfrm>
        </p:grpSpPr>
        <p:sp>
          <p:nvSpPr>
            <p:cNvPr id="48156" name="Text Box 17"/>
            <p:cNvSpPr txBox="1">
              <a:spLocks noChangeArrowheads="1"/>
            </p:cNvSpPr>
            <p:nvPr/>
          </p:nvSpPr>
          <p:spPr bwMode="auto">
            <a:xfrm>
              <a:off x="4424" y="1834"/>
              <a:ext cx="133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Etiqueta</a:t>
              </a:r>
              <a:r>
                <a:rPr lang="en-US" sz="1800" dirty="0" smtClean="0"/>
                <a:t> de Applet </a:t>
              </a:r>
            </a:p>
            <a:p>
              <a:r>
                <a:rPr lang="en-US" sz="1800" dirty="0" err="1" smtClean="0"/>
                <a:t>usada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por</a:t>
              </a:r>
              <a:r>
                <a:rPr lang="en-US" sz="1800" dirty="0" smtClean="0"/>
                <a:t> la </a:t>
              </a:r>
            </a:p>
            <a:p>
              <a:r>
                <a:rPr lang="en-US" sz="1800" dirty="0" err="1" smtClean="0"/>
                <a:t>interfase</a:t>
              </a:r>
              <a:r>
                <a:rPr lang="en-US" sz="1800" dirty="0" smtClean="0"/>
                <a:t> de</a:t>
              </a:r>
            </a:p>
            <a:p>
              <a:r>
                <a:rPr lang="en-US" sz="1800" dirty="0" err="1" smtClean="0"/>
                <a:t>usuario</a:t>
              </a:r>
              <a:endParaRPr lang="en-US" sz="1800" dirty="0"/>
            </a:p>
          </p:txBody>
        </p:sp>
        <p:sp>
          <p:nvSpPr>
            <p:cNvPr id="48157" name="Line 18"/>
            <p:cNvSpPr>
              <a:spLocks noChangeShapeType="1"/>
            </p:cNvSpPr>
            <p:nvPr/>
          </p:nvSpPr>
          <p:spPr bwMode="auto">
            <a:xfrm flipH="1">
              <a:off x="3936" y="2016"/>
              <a:ext cx="498" cy="26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238876" y="3824190"/>
            <a:ext cx="2946402" cy="615949"/>
            <a:chOff x="3930" y="2402"/>
            <a:chExt cx="1856" cy="388"/>
          </a:xfrm>
        </p:grpSpPr>
        <p:sp>
          <p:nvSpPr>
            <p:cNvPr id="48154" name="Line 20"/>
            <p:cNvSpPr>
              <a:spLocks noChangeShapeType="1"/>
            </p:cNvSpPr>
            <p:nvPr/>
          </p:nvSpPr>
          <p:spPr bwMode="auto">
            <a:xfrm flipH="1">
              <a:off x="3930" y="2498"/>
              <a:ext cx="553" cy="8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8155" name="Text Box 21"/>
            <p:cNvSpPr txBox="1">
              <a:spLocks noChangeArrowheads="1"/>
            </p:cNvSpPr>
            <p:nvPr/>
          </p:nvSpPr>
          <p:spPr bwMode="auto">
            <a:xfrm>
              <a:off x="4453" y="2402"/>
              <a:ext cx="1333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Tipo</a:t>
              </a:r>
              <a:r>
                <a:rPr lang="en-US" sz="1800" dirty="0" smtClean="0"/>
                <a:t> de </a:t>
              </a:r>
              <a:r>
                <a:rPr lang="en-US" sz="1800" dirty="0" err="1" smtClean="0"/>
                <a:t>servicio</a:t>
              </a:r>
              <a:endParaRPr lang="en-US" sz="1800" dirty="0"/>
            </a:p>
            <a:p>
              <a:r>
                <a:rPr lang="en-US" sz="1600" i="1" dirty="0"/>
                <a:t>(</a:t>
              </a:r>
              <a:r>
                <a:rPr lang="en-US" sz="1600" i="1" dirty="0" err="1" smtClean="0"/>
                <a:t>Lealtad</a:t>
              </a:r>
              <a:r>
                <a:rPr lang="en-US" sz="1600" i="1" dirty="0" smtClean="0"/>
                <a:t>, </a:t>
              </a:r>
              <a:r>
                <a:rPr lang="en-US" sz="1600" i="1" dirty="0"/>
                <a:t>E-purse, ...)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216530" y="4283079"/>
            <a:ext cx="3844931" cy="738188"/>
            <a:chOff x="3286" y="2698"/>
            <a:chExt cx="2422" cy="465"/>
          </a:xfrm>
        </p:grpSpPr>
        <p:sp>
          <p:nvSpPr>
            <p:cNvPr id="48152" name="Text Box 22"/>
            <p:cNvSpPr txBox="1">
              <a:spLocks noChangeArrowheads="1"/>
            </p:cNvSpPr>
            <p:nvPr/>
          </p:nvSpPr>
          <p:spPr bwMode="auto">
            <a:xfrm>
              <a:off x="4404" y="2756"/>
              <a:ext cx="130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Fecha</a:t>
              </a:r>
              <a:r>
                <a:rPr lang="en-US" sz="1800" dirty="0" smtClean="0"/>
                <a:t> de </a:t>
              </a:r>
              <a:r>
                <a:rPr lang="en-US" sz="1800" dirty="0" err="1" smtClean="0"/>
                <a:t>emisión</a:t>
              </a:r>
              <a:r>
                <a:rPr lang="en-US" sz="1800" dirty="0" smtClean="0"/>
                <a:t> </a:t>
              </a:r>
            </a:p>
            <a:p>
              <a:r>
                <a:rPr lang="en-US" sz="1800" dirty="0" smtClean="0"/>
                <a:t>del </a:t>
              </a:r>
              <a:r>
                <a:rPr lang="en-US" sz="1800" dirty="0" err="1" smtClean="0"/>
                <a:t>Paquete</a:t>
              </a:r>
              <a:r>
                <a:rPr lang="en-US" sz="1800" dirty="0" smtClean="0"/>
                <a:t> java</a:t>
              </a:r>
              <a:endParaRPr lang="en-US" sz="1600" i="1" dirty="0"/>
            </a:p>
          </p:txBody>
        </p:sp>
        <p:sp>
          <p:nvSpPr>
            <p:cNvPr id="48153" name="Line 23"/>
            <p:cNvSpPr>
              <a:spLocks noChangeShapeType="1"/>
            </p:cNvSpPr>
            <p:nvPr/>
          </p:nvSpPr>
          <p:spPr bwMode="auto">
            <a:xfrm flipH="1" flipV="1">
              <a:off x="3286" y="2698"/>
              <a:ext cx="1148" cy="6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87100" name="Rectangle 28"/>
          <p:cNvSpPr>
            <a:spLocks noChangeArrowheads="1"/>
          </p:cNvSpPr>
          <p:nvPr/>
        </p:nvSpPr>
        <p:spPr bwMode="auto">
          <a:xfrm>
            <a:off x="2190750" y="3175000"/>
            <a:ext cx="41814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101" name="Rectangle 29"/>
          <p:cNvSpPr>
            <a:spLocks noChangeArrowheads="1"/>
          </p:cNvSpPr>
          <p:nvPr/>
        </p:nvSpPr>
        <p:spPr bwMode="auto">
          <a:xfrm>
            <a:off x="2190750" y="3352800"/>
            <a:ext cx="41814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102" name="Rectangle 30"/>
          <p:cNvSpPr>
            <a:spLocks noChangeArrowheads="1"/>
          </p:cNvSpPr>
          <p:nvPr/>
        </p:nvSpPr>
        <p:spPr bwMode="auto">
          <a:xfrm>
            <a:off x="2190750" y="3530600"/>
            <a:ext cx="40290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103" name="Rectangle 31"/>
          <p:cNvSpPr>
            <a:spLocks noChangeArrowheads="1"/>
          </p:cNvSpPr>
          <p:nvPr/>
        </p:nvSpPr>
        <p:spPr bwMode="auto">
          <a:xfrm>
            <a:off x="2190750" y="3727450"/>
            <a:ext cx="4143375" cy="2857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104" name="Rectangle 32"/>
          <p:cNvSpPr>
            <a:spLocks noChangeArrowheads="1"/>
          </p:cNvSpPr>
          <p:nvPr/>
        </p:nvSpPr>
        <p:spPr bwMode="auto">
          <a:xfrm>
            <a:off x="2190750" y="4022725"/>
            <a:ext cx="39909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105" name="Rectangle 33"/>
          <p:cNvSpPr>
            <a:spLocks noChangeArrowheads="1"/>
          </p:cNvSpPr>
          <p:nvPr/>
        </p:nvSpPr>
        <p:spPr bwMode="auto">
          <a:xfrm>
            <a:off x="2190750" y="4210050"/>
            <a:ext cx="2971800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106" name="Rectangle 34"/>
          <p:cNvSpPr>
            <a:spLocks noChangeArrowheads="1"/>
          </p:cNvSpPr>
          <p:nvPr/>
        </p:nvSpPr>
        <p:spPr bwMode="auto">
          <a:xfrm>
            <a:off x="2190750" y="4391025"/>
            <a:ext cx="3990975" cy="552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7107" name="Text Box 35"/>
          <p:cNvSpPr txBox="1">
            <a:spLocks noChangeArrowheads="1"/>
          </p:cNvSpPr>
          <p:nvPr/>
        </p:nvSpPr>
        <p:spPr bwMode="auto">
          <a:xfrm>
            <a:off x="1463628" y="5575014"/>
            <a:ext cx="78470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2152650" algn="l"/>
              </a:tabLst>
              <a:defRPr/>
            </a:pPr>
            <a:r>
              <a:rPr lang="en-US" sz="1800" dirty="0" err="1" smtClean="0"/>
              <a:t>Tamaño</a:t>
            </a:r>
            <a:r>
              <a:rPr lang="en-US" sz="1800" dirty="0" smtClean="0"/>
              <a:t> de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Código</a:t>
            </a:r>
            <a:r>
              <a:rPr lang="en-US" sz="1800" dirty="0" smtClean="0"/>
              <a:t> </a:t>
            </a:r>
            <a:r>
              <a:rPr lang="en-US" sz="1800" dirty="0"/>
              <a:t>	= </a:t>
            </a:r>
            <a:r>
              <a:rPr lang="en-US" sz="1800" dirty="0" err="1" smtClean="0"/>
              <a:t>Tamaño</a:t>
            </a:r>
            <a:r>
              <a:rPr lang="en-US" sz="1800" dirty="0" smtClean="0"/>
              <a:t> del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bytcode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52650" algn="l"/>
              </a:tabLst>
              <a:defRPr/>
            </a:pPr>
            <a:r>
              <a:rPr lang="en-US" sz="1800" dirty="0" err="1" smtClean="0"/>
              <a:t>Tamaño</a:t>
            </a:r>
            <a:r>
              <a:rPr lang="en-US" sz="1800" dirty="0" smtClean="0"/>
              <a:t> de </a:t>
            </a:r>
            <a:r>
              <a:rPr lang="en-US" sz="1800" dirty="0" err="1" smtClean="0"/>
              <a:t>datos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Persistentes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/>
              <a:t>= </a:t>
            </a:r>
            <a:r>
              <a:rPr lang="en-US" sz="1800" dirty="0" err="1" smtClean="0"/>
              <a:t>memoria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EEPROM</a:t>
            </a:r>
            <a:r>
              <a:rPr lang="en-US" sz="1800" dirty="0" smtClean="0"/>
              <a:t> </a:t>
            </a:r>
            <a:r>
              <a:rPr lang="en-US" sz="1800" dirty="0" err="1" smtClean="0"/>
              <a:t>usada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</a:t>
            </a:r>
            <a:r>
              <a:rPr lang="en-US" sz="1800" dirty="0" err="1" smtClean="0"/>
              <a:t>paquete</a:t>
            </a:r>
            <a:endParaRPr lang="en-US" sz="1800" dirty="0"/>
          </a:p>
          <a:p>
            <a:pPr>
              <a:tabLst>
                <a:tab pos="2152650" algn="l"/>
              </a:tabLst>
              <a:defRPr/>
            </a:pPr>
            <a:r>
              <a:rPr lang="en-US" sz="1800" dirty="0" err="1" smtClean="0"/>
              <a:t>Tamaño</a:t>
            </a:r>
            <a:r>
              <a:rPr lang="en-US" sz="1800" dirty="0" smtClean="0"/>
              <a:t> de </a:t>
            </a:r>
            <a:r>
              <a:rPr lang="en-US" sz="1800" dirty="0" err="1" smtClean="0"/>
              <a:t>datos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r>
              <a:rPr lang="en-US" sz="1800" dirty="0" smtClean="0"/>
              <a:t> </a:t>
            </a:r>
            <a:r>
              <a:rPr lang="en-US" sz="1800" dirty="0"/>
              <a:t>	= </a:t>
            </a:r>
            <a:r>
              <a:rPr lang="en-US" sz="1800" dirty="0" err="1" smtClean="0"/>
              <a:t>memoria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r>
              <a:rPr lang="en-US" sz="1800" dirty="0" smtClean="0"/>
              <a:t> </a:t>
            </a:r>
            <a:r>
              <a:rPr lang="en-US" sz="1800" dirty="0" err="1" smtClean="0"/>
              <a:t>usada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el </a:t>
            </a:r>
            <a:r>
              <a:rPr lang="en-US" sz="1800" dirty="0" err="1" smtClean="0"/>
              <a:t>paquete</a:t>
            </a:r>
            <a:endParaRPr lang="en-US" sz="1800" dirty="0"/>
          </a:p>
        </p:txBody>
      </p:sp>
      <p:sp>
        <p:nvSpPr>
          <p:cNvPr id="32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8058" y="6481763"/>
            <a:ext cx="55902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870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870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871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3871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871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3871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/>
                                        <p:tgtEl>
                                          <p:spTgt spid="3871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5" dur="1" fill="hold"/>
                                        <p:tgtEl>
                                          <p:spTgt spid="387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8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1" fill="hold"/>
                                        <p:tgtEl>
                                          <p:spTgt spid="387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0" dur="1" fill="hold"/>
                                        <p:tgtEl>
                                          <p:spTgt spid="387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0" grpId="0" animBg="1"/>
      <p:bldP spid="387081" grpId="0" animBg="1"/>
      <p:bldP spid="387081" grpId="1" animBg="1"/>
      <p:bldP spid="387100" grpId="0" animBg="1"/>
      <p:bldP spid="387100" grpId="1" animBg="1"/>
      <p:bldP spid="387101" grpId="0" animBg="1"/>
      <p:bldP spid="387101" grpId="1" animBg="1"/>
      <p:bldP spid="387102" grpId="0" animBg="1"/>
      <p:bldP spid="387102" grpId="1" animBg="1"/>
      <p:bldP spid="387103" grpId="0" animBg="1"/>
      <p:bldP spid="387103" grpId="1" animBg="1"/>
      <p:bldP spid="387104" grpId="0" animBg="1"/>
      <p:bldP spid="387104" grpId="1" animBg="1"/>
      <p:bldP spid="387105" grpId="0" animBg="1"/>
      <p:bldP spid="387105" grpId="1" animBg="1"/>
      <p:bldP spid="387106" grpId="0" animBg="1"/>
      <p:bldP spid="387107" grpId="0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8/20</a:t>
            </a:r>
          </a:p>
        </p:txBody>
      </p:sp>
      <p:sp>
        <p:nvSpPr>
          <p:cNvPr id="49155" name="Rectangle 4"/>
          <p:cNvSpPr>
            <a:spLocks noGrp="1" noChangeArrowheads="1"/>
          </p:cNvSpPr>
          <p:nvPr>
            <p:ph idx="1"/>
          </p:nvPr>
        </p:nvSpPr>
        <p:spPr>
          <a:xfrm>
            <a:off x="485775" y="1633538"/>
            <a:ext cx="7666038" cy="3911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400" dirty="0" err="1" smtClean="0"/>
              <a:t>Crea</a:t>
            </a:r>
            <a:r>
              <a:rPr lang="en-US" sz="2400" dirty="0" smtClean="0"/>
              <a:t> un </a:t>
            </a:r>
            <a:r>
              <a:rPr lang="en-US" sz="2400" dirty="0" err="1" smtClean="0"/>
              <a:t>nuevo</a:t>
            </a:r>
            <a:r>
              <a:rPr lang="en-US" sz="2400" dirty="0" smtClean="0"/>
              <a:t>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Java con los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parámetros</a:t>
            </a:r>
            <a:r>
              <a:rPr lang="en-US" sz="2400" dirty="0" smtClean="0"/>
              <a:t> </a:t>
            </a:r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Paquete</a:t>
            </a:r>
            <a:r>
              <a:rPr lang="en-US" sz="1800" dirty="0" smtClean="0"/>
              <a:t> AID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Identificador</a:t>
            </a:r>
            <a:r>
              <a:rPr lang="en-US" sz="1800" i="1" dirty="0" smtClean="0"/>
              <a:t>)</a:t>
            </a:r>
            <a:r>
              <a:rPr lang="en-US" sz="1800" dirty="0" smtClean="0"/>
              <a:t>	A000000018466400</a:t>
            </a:r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Versión</a:t>
            </a:r>
            <a:r>
              <a:rPr lang="en-US" sz="1800" dirty="0" smtClean="0"/>
              <a:t>	1.0</a:t>
            </a:r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Definición</a:t>
            </a:r>
            <a:r>
              <a:rPr lang="en-US" sz="1800" dirty="0" smtClean="0"/>
              <a:t> de </a:t>
            </a:r>
            <a:r>
              <a:rPr lang="en-US" sz="1800" dirty="0" err="1" smtClean="0"/>
              <a:t>tarjeta</a:t>
            </a:r>
            <a:r>
              <a:rPr lang="en-US" sz="1800" dirty="0" smtClean="0"/>
              <a:t>	GXX_v3.2_128K</a:t>
            </a:r>
            <a:endParaRPr lang="en-US" sz="1800" i="1" dirty="0" smtClean="0">
              <a:solidFill>
                <a:srgbClr val="FF0066"/>
              </a:solidFill>
            </a:endParaRPr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Proveedor</a:t>
            </a:r>
            <a:r>
              <a:rPr lang="en-US" sz="1800" dirty="0" smtClean="0"/>
              <a:t>	</a:t>
            </a:r>
            <a:r>
              <a:rPr lang="en-US" sz="1800" dirty="0" err="1" smtClean="0"/>
              <a:t>Proveedor_</a:t>
            </a:r>
            <a:r>
              <a:rPr lang="en-US" sz="1800" i="1" dirty="0" err="1" smtClean="0">
                <a:solidFill>
                  <a:srgbClr val="FF0066"/>
                </a:solidFill>
              </a:rPr>
              <a:t>xx</a:t>
            </a:r>
            <a:endParaRPr lang="en-US" sz="1800" dirty="0" smtClean="0"/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Nombre</a:t>
            </a:r>
            <a:r>
              <a:rPr lang="en-US" sz="1800" dirty="0" smtClean="0"/>
              <a:t> de Applet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Etiqueta</a:t>
            </a:r>
            <a:r>
              <a:rPr lang="en-US" sz="1800" i="1" dirty="0" smtClean="0"/>
              <a:t>)</a:t>
            </a:r>
            <a:r>
              <a:rPr lang="en-US" sz="1800" dirty="0" smtClean="0"/>
              <a:t>	</a:t>
            </a:r>
            <a:r>
              <a:rPr lang="en-US" sz="1800" dirty="0" err="1" smtClean="0"/>
              <a:t>Despliega</a:t>
            </a:r>
            <a:r>
              <a:rPr lang="en-US" sz="1800" dirty="0" smtClean="0"/>
              <a:t> </a:t>
            </a:r>
            <a:r>
              <a:rPr lang="en-US" sz="1800" dirty="0" err="1" smtClean="0"/>
              <a:t>texto</a:t>
            </a:r>
            <a:endParaRPr lang="en-US" sz="1800" dirty="0" smtClean="0"/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Descripción</a:t>
            </a:r>
            <a:r>
              <a:rPr lang="en-US" sz="1800" dirty="0" smtClean="0"/>
              <a:t>	 </a:t>
            </a:r>
            <a:r>
              <a:rPr lang="en-US" sz="1800" dirty="0" err="1" smtClean="0"/>
              <a:t>Despliega</a:t>
            </a:r>
            <a:r>
              <a:rPr lang="en-US" sz="1800" dirty="0" smtClean="0"/>
              <a:t> </a:t>
            </a:r>
            <a:r>
              <a:rPr lang="en-US" sz="1800" dirty="0" err="1" smtClean="0"/>
              <a:t>texto</a:t>
            </a:r>
            <a:endParaRPr lang="en-US" sz="1800" dirty="0" smtClean="0"/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Tipo</a:t>
            </a:r>
            <a:r>
              <a:rPr lang="en-US" sz="1800" dirty="0" smtClean="0"/>
              <a:t> de </a:t>
            </a:r>
            <a:r>
              <a:rPr lang="en-US" sz="1800" dirty="0" err="1" smtClean="0"/>
              <a:t>Servcio</a:t>
            </a:r>
            <a:r>
              <a:rPr lang="en-US" sz="1800" dirty="0" smtClean="0"/>
              <a:t>	STK</a:t>
            </a:r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Fecha</a:t>
            </a:r>
            <a:r>
              <a:rPr lang="en-US" sz="1800" dirty="0" smtClean="0"/>
              <a:t> de </a:t>
            </a:r>
            <a:r>
              <a:rPr lang="en-US" sz="1800" dirty="0" err="1" smtClean="0"/>
              <a:t>Expedición</a:t>
            </a:r>
            <a:r>
              <a:rPr lang="en-US" sz="1800" dirty="0" smtClean="0"/>
              <a:t>	Hoy</a:t>
            </a:r>
            <a:endParaRPr lang="en-US" sz="1800" i="1" dirty="0" smtClean="0"/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Tamaño</a:t>
            </a:r>
            <a:r>
              <a:rPr lang="en-US" sz="1800" dirty="0" smtClean="0"/>
              <a:t> de </a:t>
            </a:r>
            <a:r>
              <a:rPr lang="en-US" sz="1800" dirty="0" err="1" smtClean="0"/>
              <a:t>Código</a:t>
            </a:r>
            <a:r>
              <a:rPr lang="en-US" sz="1800" dirty="0" smtClean="0"/>
              <a:t>	746</a:t>
            </a:r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Tamaño</a:t>
            </a:r>
            <a:r>
              <a:rPr lang="en-US" sz="1800" dirty="0" smtClean="0"/>
              <a:t> de </a:t>
            </a:r>
            <a:r>
              <a:rPr lang="en-US" sz="1800" dirty="0" err="1" smtClean="0"/>
              <a:t>datos</a:t>
            </a:r>
            <a:r>
              <a:rPr lang="en-US" sz="1800" dirty="0" smtClean="0"/>
              <a:t> </a:t>
            </a:r>
            <a:r>
              <a:rPr lang="en-US" sz="1800" dirty="0" err="1" smtClean="0"/>
              <a:t>Persistente</a:t>
            </a:r>
            <a:r>
              <a:rPr lang="en-US" sz="1800" dirty="0" smtClean="0"/>
              <a:t>	0</a:t>
            </a:r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Tamaño</a:t>
            </a:r>
            <a:r>
              <a:rPr lang="en-US" sz="1800" dirty="0" smtClean="0"/>
              <a:t> de RAM 	0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873E1E-9ED3-4986-B9B2-4DAD932BFC1E}" type="slidenum">
              <a:rPr lang="fr-FR"/>
              <a:pPr/>
              <a:t>36</a:t>
            </a:fld>
            <a:endParaRPr lang="fr-FR"/>
          </a:p>
        </p:txBody>
      </p:sp>
      <p:pic>
        <p:nvPicPr>
          <p:cNvPr id="49158" name="Picture 2" descr="paper_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025" y="1600200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3700" y="3362325"/>
            <a:ext cx="2057400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161" name="Text Box 10"/>
          <p:cNvSpPr txBox="1">
            <a:spLocks noChangeArrowheads="1"/>
          </p:cNvSpPr>
          <p:nvPr/>
        </p:nvSpPr>
        <p:spPr bwMode="auto">
          <a:xfrm>
            <a:off x="815975" y="5862638"/>
            <a:ext cx="44262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F0066"/>
                </a:solidFill>
              </a:rPr>
              <a:t>xx</a:t>
            </a:r>
            <a:r>
              <a:rPr lang="en-US" sz="1600" i="1" dirty="0"/>
              <a:t> = </a:t>
            </a:r>
            <a:r>
              <a:rPr lang="en-US" sz="1600" i="1" dirty="0" smtClean="0"/>
              <a:t>Su </a:t>
            </a:r>
            <a:r>
              <a:rPr lang="en-US" sz="1600" i="1" dirty="0" err="1" smtClean="0"/>
              <a:t>número</a:t>
            </a:r>
            <a:r>
              <a:rPr lang="en-US" sz="1600" i="1" dirty="0" smtClean="0"/>
              <a:t> de </a:t>
            </a:r>
            <a:r>
              <a:rPr lang="en-US" sz="1600" i="1" dirty="0" err="1" smtClean="0"/>
              <a:t>tarjeta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desde</a:t>
            </a:r>
            <a:r>
              <a:rPr lang="en-US" sz="1600" i="1" dirty="0" smtClean="0"/>
              <a:t> 01 </a:t>
            </a:r>
            <a:r>
              <a:rPr lang="en-US" sz="1600" i="1" dirty="0" err="1" smtClean="0"/>
              <a:t>hasta</a:t>
            </a:r>
            <a:r>
              <a:rPr lang="en-US" sz="1600" i="1" dirty="0" smtClean="0"/>
              <a:t> </a:t>
            </a:r>
            <a:r>
              <a:rPr lang="en-US" sz="1600" i="1" dirty="0"/>
              <a:t>10)</a:t>
            </a:r>
          </a:p>
        </p:txBody>
      </p:sp>
      <p:sp>
        <p:nvSpPr>
          <p:cNvPr id="12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6458" y="6481763"/>
            <a:ext cx="56918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9/20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879EFE-8D42-42F6-A4E2-381E6DE6041B}" type="slidenum">
              <a:rPr lang="fr-FR"/>
              <a:pPr/>
              <a:t>37</a:t>
            </a:fld>
            <a:endParaRPr lang="fr-FR"/>
          </a:p>
        </p:txBody>
      </p:sp>
      <p:pic>
        <p:nvPicPr>
          <p:cNvPr id="5018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863" y="1204913"/>
            <a:ext cx="6078537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2257425" y="2209800"/>
            <a:ext cx="69532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196" name="Rectangle 28"/>
          <p:cNvSpPr>
            <a:spLocks noChangeArrowheads="1"/>
          </p:cNvSpPr>
          <p:nvPr/>
        </p:nvSpPr>
        <p:spPr bwMode="auto">
          <a:xfrm>
            <a:off x="3829050" y="4972050"/>
            <a:ext cx="1543050" cy="152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1197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38" y="2746375"/>
            <a:ext cx="4186237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1198" name="Rectangle 30"/>
          <p:cNvSpPr>
            <a:spLocks noChangeArrowheads="1"/>
          </p:cNvSpPr>
          <p:nvPr/>
        </p:nvSpPr>
        <p:spPr bwMode="auto">
          <a:xfrm>
            <a:off x="2368550" y="3292475"/>
            <a:ext cx="3476625" cy="152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199" name="Rectangle 31"/>
          <p:cNvSpPr>
            <a:spLocks noChangeArrowheads="1"/>
          </p:cNvSpPr>
          <p:nvPr/>
        </p:nvSpPr>
        <p:spPr bwMode="auto">
          <a:xfrm>
            <a:off x="2381250" y="3470275"/>
            <a:ext cx="3476625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200" name="Rectangle 32"/>
          <p:cNvSpPr>
            <a:spLocks noChangeArrowheads="1"/>
          </p:cNvSpPr>
          <p:nvPr/>
        </p:nvSpPr>
        <p:spPr bwMode="auto">
          <a:xfrm>
            <a:off x="2381250" y="3648075"/>
            <a:ext cx="3476625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201" name="Rectangle 33"/>
          <p:cNvSpPr>
            <a:spLocks noChangeArrowheads="1"/>
          </p:cNvSpPr>
          <p:nvPr/>
        </p:nvSpPr>
        <p:spPr bwMode="auto">
          <a:xfrm>
            <a:off x="2381250" y="3829050"/>
            <a:ext cx="3476625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1202" name="Rectangle 34"/>
          <p:cNvSpPr>
            <a:spLocks noChangeArrowheads="1"/>
          </p:cNvSpPr>
          <p:nvPr/>
        </p:nvSpPr>
        <p:spPr bwMode="auto">
          <a:xfrm>
            <a:off x="2381250" y="4019550"/>
            <a:ext cx="3600450" cy="3714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4" y="6481763"/>
            <a:ext cx="5633811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1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119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911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911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912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912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912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6" grpId="0" animBg="1"/>
      <p:bldP spid="391196" grpId="0" animBg="1"/>
      <p:bldP spid="391198" grpId="0" animBg="1"/>
      <p:bldP spid="391199" grpId="0" animBg="1"/>
      <p:bldP spid="391200" grpId="0" animBg="1"/>
      <p:bldP spid="391201" grpId="0" animBg="1"/>
      <p:bldP spid="391202" grpId="0" animBg="1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10/20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30880C-0726-44EF-A1DC-AB6EA59BF45C}" type="slidenum">
              <a:rPr lang="fr-FR"/>
              <a:pPr/>
              <a:t>38</a:t>
            </a:fld>
            <a:endParaRPr lang="fr-FR"/>
          </a:p>
        </p:txBody>
      </p:sp>
      <p:pic>
        <p:nvPicPr>
          <p:cNvPr id="5120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3" y="1131888"/>
            <a:ext cx="5057775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2190750" y="1981200"/>
            <a:ext cx="571500" cy="1619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3233" name="Rectangle 17"/>
          <p:cNvSpPr>
            <a:spLocks noChangeArrowheads="1"/>
          </p:cNvSpPr>
          <p:nvPr/>
        </p:nvSpPr>
        <p:spPr bwMode="auto">
          <a:xfrm>
            <a:off x="1520825" y="4016375"/>
            <a:ext cx="3390900" cy="1905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3234" name="Text Box 18"/>
          <p:cNvSpPr txBox="1">
            <a:spLocks noChangeArrowheads="1"/>
          </p:cNvSpPr>
          <p:nvPr/>
        </p:nvSpPr>
        <p:spPr bwMode="auto">
          <a:xfrm>
            <a:off x="1470025" y="4532374"/>
            <a:ext cx="7673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Browse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seleccionar</a:t>
            </a:r>
            <a:r>
              <a:rPr lang="en-US" sz="1600" dirty="0" smtClean="0"/>
              <a:t> el </a:t>
            </a:r>
            <a:r>
              <a:rPr lang="en-US" sz="1600" dirty="0" err="1" smtClean="0"/>
              <a:t>archivo</a:t>
            </a:r>
            <a:r>
              <a:rPr lang="en-US" sz="1600" dirty="0" smtClean="0"/>
              <a:t> CAP </a:t>
            </a:r>
            <a:r>
              <a:rPr lang="en-US" sz="1600" dirty="0" err="1" smtClean="0"/>
              <a:t>que</a:t>
            </a:r>
            <a:r>
              <a:rPr lang="en-US" sz="1600" dirty="0" smtClean="0"/>
              <a:t> </a:t>
            </a:r>
            <a:r>
              <a:rPr lang="en-US" sz="1600" dirty="0" err="1" smtClean="0"/>
              <a:t>contiene</a:t>
            </a:r>
            <a:r>
              <a:rPr lang="en-US" sz="1600" dirty="0" smtClean="0"/>
              <a:t> el byte code del applet </a:t>
            </a:r>
            <a:r>
              <a:rPr lang="en-US" sz="1600" dirty="0" err="1" smtClean="0"/>
              <a:t>usado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el </a:t>
            </a:r>
            <a:r>
              <a:rPr lang="en-US" sz="1600" dirty="0" err="1" smtClean="0"/>
              <a:t>comando</a:t>
            </a:r>
            <a:r>
              <a:rPr lang="en-US" sz="1600" dirty="0" smtClean="0"/>
              <a:t> CARGA </a:t>
            </a:r>
            <a:r>
              <a:rPr lang="en-US" sz="1600" dirty="0" err="1" smtClean="0"/>
              <a:t>para</a:t>
            </a:r>
            <a:r>
              <a:rPr lang="en-US" sz="1600" dirty="0" smtClean="0"/>
              <a:t> el </a:t>
            </a:r>
            <a:r>
              <a:rPr lang="en-US" sz="1600" dirty="0" err="1" smtClean="0"/>
              <a:t>paquete</a:t>
            </a:r>
            <a:r>
              <a:rPr lang="en-US" sz="1600" dirty="0" smtClean="0"/>
              <a:t> Java y </a:t>
            </a:r>
            <a:r>
              <a:rPr lang="en-US" sz="1600" dirty="0" err="1" smtClean="0"/>
              <a:t>luego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cargarlo</a:t>
            </a:r>
            <a:r>
              <a:rPr lang="en-US" sz="1600" dirty="0" smtClean="0"/>
              <a:t>.</a:t>
            </a:r>
            <a:endParaRPr lang="en-US" sz="1600" dirty="0"/>
          </a:p>
          <a:p>
            <a:pPr algn="just">
              <a:defRPr/>
            </a:pP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vez</a:t>
            </a:r>
            <a:r>
              <a:rPr lang="en-US" sz="1600" dirty="0" smtClean="0"/>
              <a:t> </a:t>
            </a:r>
            <a:r>
              <a:rPr lang="en-US" sz="1600" dirty="0" err="1" smtClean="0"/>
              <a:t>cargado</a:t>
            </a:r>
            <a:r>
              <a:rPr lang="en-US" sz="1600" dirty="0" smtClean="0"/>
              <a:t>, el </a:t>
            </a:r>
            <a:r>
              <a:rPr lang="en-US" sz="1600" dirty="0" err="1" smtClean="0"/>
              <a:t>archivo</a:t>
            </a:r>
            <a:r>
              <a:rPr lang="en-US" sz="1600" dirty="0" smtClean="0"/>
              <a:t> se </a:t>
            </a:r>
            <a:r>
              <a:rPr lang="en-US" sz="1600" dirty="0" err="1" smtClean="0"/>
              <a:t>despliega</a:t>
            </a:r>
            <a:r>
              <a:rPr lang="en-US" sz="1600" dirty="0" smtClean="0"/>
              <a:t> en la </a:t>
            </a:r>
            <a:r>
              <a:rPr lang="en-US" sz="1600" dirty="0" err="1" smtClean="0"/>
              <a:t>ventana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 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package file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</a:t>
            </a:r>
            <a:endParaRPr lang="en-US" sz="1600" dirty="0"/>
          </a:p>
        </p:txBody>
      </p:sp>
      <p:sp>
        <p:nvSpPr>
          <p:cNvPr id="393235" name="Text Box 19"/>
          <p:cNvSpPr txBox="1">
            <a:spLocks noChangeArrowheads="1"/>
          </p:cNvSpPr>
          <p:nvPr/>
        </p:nvSpPr>
        <p:spPr bwMode="auto">
          <a:xfrm>
            <a:off x="0" y="5482403"/>
            <a:ext cx="88812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 final 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i="1" dirty="0" smtClean="0"/>
              <a:t>de la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descarga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i="1" dirty="0" smtClean="0"/>
              <a:t> del </a:t>
            </a:r>
            <a:r>
              <a:rPr lang="en-US" sz="1800" i="1" dirty="0" err="1" smtClean="0"/>
              <a:t>bytecode</a:t>
            </a:r>
            <a:r>
              <a:rPr lang="en-US" sz="1800" i="1" dirty="0" smtClean="0"/>
              <a:t>, la GUI </a:t>
            </a:r>
            <a:r>
              <a:rPr lang="en-US" sz="1800" i="1" dirty="0" err="1" smtClean="0"/>
              <a:t>muestra</a:t>
            </a:r>
            <a:r>
              <a:rPr lang="en-US" sz="1800" i="1" dirty="0" smtClean="0"/>
              <a:t> un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tamaño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que</a:t>
            </a:r>
            <a:r>
              <a:rPr lang="en-US" sz="1800" i="1" dirty="0" smtClean="0"/>
              <a:t>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debe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corresponder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i="1" dirty="0" smtClean="0"/>
              <a:t>al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tamaño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código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i="1" dirty="0" err="1" smtClean="0"/>
              <a:t>específicado</a:t>
            </a:r>
            <a:r>
              <a:rPr lang="en-US" sz="1800" i="1" dirty="0" smtClean="0"/>
              <a:t> en </a:t>
            </a:r>
            <a:r>
              <a:rPr lang="en-US" sz="1800" i="1" dirty="0" err="1" smtClean="0"/>
              <a:t>las</a:t>
            </a:r>
            <a:r>
              <a:rPr lang="en-US" sz="1800" i="1" dirty="0" smtClean="0"/>
              <a:t>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propiedades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del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Java </a:t>
            </a:r>
            <a:r>
              <a:rPr lang="en-US" sz="1400" i="1" dirty="0" smtClean="0"/>
              <a:t>(</a:t>
            </a:r>
            <a:r>
              <a:rPr lang="en-US" sz="1400" i="1" dirty="0" err="1" smtClean="0"/>
              <a:t>Ver</a:t>
            </a:r>
            <a:r>
              <a:rPr lang="en-US" sz="1400" i="1" dirty="0" smtClean="0"/>
              <a:t> el </a:t>
            </a:r>
            <a:r>
              <a:rPr lang="en-US" sz="1400" i="1" dirty="0" err="1" smtClean="0"/>
              <a:t>paso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previo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sp>
        <p:nvSpPr>
          <p:cNvPr id="14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28686" y="6481763"/>
            <a:ext cx="5459639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32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932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932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4" grpId="0" animBg="1"/>
      <p:bldP spid="393233" grpId="0" animBg="1"/>
      <p:bldP spid="393234" grpId="0"/>
      <p:bldP spid="393235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11/20</a:t>
            </a:r>
          </a:p>
        </p:txBody>
      </p:sp>
      <p:sp>
        <p:nvSpPr>
          <p:cNvPr id="52227" name="Rectangle 4"/>
          <p:cNvSpPr>
            <a:spLocks noGrp="1" noChangeArrowheads="1"/>
          </p:cNvSpPr>
          <p:nvPr>
            <p:ph idx="1"/>
          </p:nvPr>
        </p:nvSpPr>
        <p:spPr>
          <a:xfrm>
            <a:off x="485775" y="1633538"/>
            <a:ext cx="7666038" cy="3911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400" dirty="0" err="1" smtClean="0"/>
              <a:t>Crea</a:t>
            </a:r>
            <a:r>
              <a:rPr lang="en-US" sz="2400" dirty="0" smtClean="0"/>
              <a:t> un </a:t>
            </a:r>
            <a:r>
              <a:rPr lang="en-US" sz="2400" dirty="0" err="1" smtClean="0"/>
              <a:t>nuevo</a:t>
            </a:r>
            <a:r>
              <a:rPr lang="en-US" sz="2400" dirty="0" smtClean="0"/>
              <a:t>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Java con los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parámetros</a:t>
            </a:r>
            <a:endParaRPr lang="en-US" sz="2400" dirty="0" smtClean="0"/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Archivo</a:t>
            </a:r>
            <a:r>
              <a:rPr lang="en-US" sz="1800" dirty="0" smtClean="0"/>
              <a:t> de </a:t>
            </a:r>
            <a:r>
              <a:rPr lang="en-US" sz="1800" dirty="0" err="1" smtClean="0"/>
              <a:t>paquete</a:t>
            </a:r>
            <a:r>
              <a:rPr lang="en-US" sz="1800" dirty="0" smtClean="0"/>
              <a:t>	</a:t>
            </a:r>
            <a:r>
              <a:rPr lang="en-US" sz="1400" dirty="0" smtClean="0"/>
              <a:t>appletDisplayText.cap</a:t>
            </a:r>
            <a:endParaRPr lang="en-US" sz="18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4DAB48-256B-4005-9B55-3D85A5923A95}" type="slidenum">
              <a:rPr lang="fr-FR"/>
              <a:pPr/>
              <a:t>39</a:t>
            </a:fld>
            <a:endParaRPr lang="fr-FR"/>
          </a:p>
        </p:txBody>
      </p:sp>
      <p:pic>
        <p:nvPicPr>
          <p:cNvPr id="52230" name="Picture 2" descr="paper_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025" y="1600200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3700" y="3362325"/>
            <a:ext cx="2057400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4172" y="6481763"/>
            <a:ext cx="54741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GB" dirty="0" err="1" smtClean="0"/>
              <a:t>Pánorama</a:t>
            </a:r>
            <a:r>
              <a:rPr lang="en-GB" dirty="0" smtClean="0"/>
              <a:t> General JCA - </a:t>
            </a:r>
            <a:r>
              <a:rPr lang="en-GB" dirty="0" err="1" smtClean="0"/>
              <a:t>Formato</a:t>
            </a:r>
            <a:r>
              <a:rPr lang="en-GB" dirty="0" smtClean="0"/>
              <a:t> de </a:t>
            </a:r>
            <a:r>
              <a:rPr lang="en-GB" dirty="0" err="1" smtClean="0"/>
              <a:t>Archivo</a:t>
            </a:r>
            <a:endParaRPr lang="en-GB" dirty="0" smtClean="0"/>
          </a:p>
        </p:txBody>
      </p:sp>
      <p:sp>
        <p:nvSpPr>
          <p:cNvPr id="314370" name="Rectangle 2"/>
          <p:cNvSpPr>
            <a:spLocks noGrp="1" noChangeArrowheads="1"/>
          </p:cNvSpPr>
          <p:nvPr>
            <p:ph idx="1"/>
          </p:nvPr>
        </p:nvSpPr>
        <p:spPr>
          <a:xfrm>
            <a:off x="434975" y="1082675"/>
            <a:ext cx="8504238" cy="314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GB" b="1" dirty="0" err="1" smtClean="0"/>
              <a:t>Formato</a:t>
            </a:r>
            <a:r>
              <a:rPr lang="en-GB" b="1" dirty="0" smtClean="0"/>
              <a:t> .CAP </a:t>
            </a:r>
          </a:p>
          <a:p>
            <a:pPr lvl="1">
              <a:lnSpc>
                <a:spcPct val="130000"/>
              </a:lnSpc>
            </a:pPr>
            <a:r>
              <a:rPr lang="en-GB" b="1" dirty="0" err="1" smtClean="0"/>
              <a:t>P</a:t>
            </a:r>
            <a:r>
              <a:rPr lang="en-GB" dirty="0" err="1" smtClean="0"/>
              <a:t>aquete</a:t>
            </a:r>
            <a:r>
              <a:rPr lang="en-GB" dirty="0" smtClean="0"/>
              <a:t> de </a:t>
            </a:r>
            <a:r>
              <a:rPr lang="en-GB" b="1" dirty="0" err="1" smtClean="0"/>
              <a:t>T</a:t>
            </a:r>
            <a:r>
              <a:rPr lang="en-GB" dirty="0" err="1" smtClean="0"/>
              <a:t>arjeta</a:t>
            </a:r>
            <a:r>
              <a:rPr lang="en-GB" dirty="0" smtClean="0"/>
              <a:t> de </a:t>
            </a:r>
            <a:r>
              <a:rPr lang="en-GB" b="1" dirty="0" smtClean="0"/>
              <a:t>A</a:t>
            </a:r>
            <a:r>
              <a:rPr lang="en-GB" dirty="0" smtClean="0"/>
              <a:t>pplet</a:t>
            </a:r>
          </a:p>
          <a:p>
            <a:pPr lvl="1">
              <a:lnSpc>
                <a:spcPct val="130000"/>
              </a:lnSpc>
            </a:pPr>
            <a:r>
              <a:rPr lang="en-GB" dirty="0" smtClean="0"/>
              <a:t>Es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representación</a:t>
            </a:r>
            <a:r>
              <a:rPr lang="en-GB" dirty="0" smtClean="0"/>
              <a:t> </a:t>
            </a:r>
            <a:r>
              <a:rPr lang="en-GB" dirty="0" err="1" smtClean="0"/>
              <a:t>portátil</a:t>
            </a:r>
            <a:r>
              <a:rPr lang="en-GB" dirty="0" smtClean="0"/>
              <a:t> de un Applet de </a:t>
            </a:r>
            <a:r>
              <a:rPr lang="en-GB" dirty="0" err="1" smtClean="0"/>
              <a:t>Tarjeta</a:t>
            </a:r>
            <a:r>
              <a:rPr lang="en-GB" dirty="0" smtClean="0"/>
              <a:t> Java</a:t>
            </a:r>
          </a:p>
          <a:p>
            <a:pPr lvl="1">
              <a:lnSpc>
                <a:spcPct val="130000"/>
              </a:lnSpc>
            </a:pPr>
            <a:r>
              <a:rPr lang="en-GB" dirty="0" err="1" smtClean="0"/>
              <a:t>Contiene</a:t>
            </a:r>
            <a:r>
              <a:rPr lang="en-GB" dirty="0" smtClean="0"/>
              <a:t> </a:t>
            </a:r>
            <a:r>
              <a:rPr lang="en-GB" dirty="0" err="1" smtClean="0"/>
              <a:t>todas</a:t>
            </a:r>
            <a:r>
              <a:rPr lang="en-GB" dirty="0" smtClean="0"/>
              <a:t> </a:t>
            </a:r>
            <a:r>
              <a:rPr lang="en-GB" dirty="0" err="1" smtClean="0"/>
              <a:t>las</a:t>
            </a:r>
            <a:r>
              <a:rPr lang="en-GB" dirty="0" smtClean="0"/>
              <a:t> </a:t>
            </a:r>
            <a:r>
              <a:rPr lang="en-GB" dirty="0" err="1" smtClean="0"/>
              <a:t>clases</a:t>
            </a:r>
            <a:r>
              <a:rPr lang="en-GB" dirty="0" smtClean="0"/>
              <a:t> en un </a:t>
            </a:r>
            <a:r>
              <a:rPr lang="en-GB" dirty="0" err="1" smtClean="0"/>
              <a:t>paquete</a:t>
            </a:r>
            <a:endParaRPr lang="en-GB" dirty="0" smtClean="0"/>
          </a:p>
          <a:p>
            <a:pPr lvl="1">
              <a:lnSpc>
                <a:spcPct val="130000"/>
              </a:lnSpc>
            </a:pPr>
            <a:r>
              <a:rPr lang="en-GB" dirty="0" err="1" smtClean="0"/>
              <a:t>Descripción</a:t>
            </a:r>
            <a:r>
              <a:rPr lang="en-GB" dirty="0" smtClean="0"/>
              <a:t> </a:t>
            </a:r>
            <a:r>
              <a:rPr lang="en-GB" dirty="0" err="1" smtClean="0"/>
              <a:t>completa</a:t>
            </a:r>
            <a:r>
              <a:rPr lang="en-GB" dirty="0" smtClean="0"/>
              <a:t> del </a:t>
            </a:r>
            <a:r>
              <a:rPr lang="en-GB" dirty="0" err="1" smtClean="0"/>
              <a:t>formato</a:t>
            </a:r>
            <a:r>
              <a:rPr lang="en-GB" dirty="0" smtClean="0"/>
              <a:t> CAP de </a:t>
            </a:r>
            <a:r>
              <a:rPr lang="en-GB" dirty="0" err="1" smtClean="0"/>
              <a:t>Tarjeta</a:t>
            </a:r>
            <a:r>
              <a:rPr lang="en-GB" dirty="0" smtClean="0"/>
              <a:t> Java en la </a:t>
            </a:r>
            <a:r>
              <a:rPr lang="en-GB" dirty="0" err="1" smtClean="0"/>
              <a:t>documentación</a:t>
            </a:r>
            <a:r>
              <a:rPr lang="en-GB" dirty="0" smtClean="0"/>
              <a:t> Sun:  </a:t>
            </a:r>
            <a:r>
              <a:rPr lang="en-GB" dirty="0" err="1" smtClean="0"/>
              <a:t>Especificación</a:t>
            </a:r>
            <a:r>
              <a:rPr lang="en-GB" dirty="0" smtClean="0"/>
              <a:t> de </a:t>
            </a:r>
            <a:r>
              <a:rPr lang="en-GB" dirty="0" err="1" smtClean="0"/>
              <a:t>Máquina</a:t>
            </a:r>
            <a:r>
              <a:rPr lang="en-GB" dirty="0" smtClean="0"/>
              <a:t> Virtual de </a:t>
            </a:r>
            <a:r>
              <a:rPr lang="en-GB" dirty="0" err="1" smtClean="0"/>
              <a:t>Tarjeta</a:t>
            </a:r>
            <a:r>
              <a:rPr lang="en-GB" dirty="0" smtClean="0"/>
              <a:t> Java 2.1 </a:t>
            </a:r>
            <a:r>
              <a:rPr lang="en-GB" sz="1000" i="1" dirty="0" smtClean="0"/>
              <a:t>(</a:t>
            </a:r>
            <a:r>
              <a:rPr lang="en-GB" sz="1000" i="1" dirty="0" smtClean="0">
                <a:hlinkClick r:id="rId3"/>
              </a:rPr>
              <a:t>http://java.sun.com/products/javacard/</a:t>
            </a:r>
            <a:r>
              <a:rPr lang="en-GB" sz="1000" i="1" dirty="0" smtClean="0"/>
              <a:t>)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8E3822-3278-44E7-9F2B-E9837C2116AB}" type="slidenum">
              <a:rPr lang="fr-FR"/>
              <a:pPr/>
              <a:t>4</a:t>
            </a:fld>
            <a:endParaRPr lang="fr-FR"/>
          </a:p>
        </p:txBody>
      </p:sp>
      <p:pic>
        <p:nvPicPr>
          <p:cNvPr id="314371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1325" y="1196975"/>
            <a:ext cx="696913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444500" y="3381375"/>
            <a:ext cx="7775575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288925" indent="-288925" eaLnBrk="1" hangingPunct="1">
              <a:lnSpc>
                <a:spcPct val="150000"/>
              </a:lnSpc>
              <a:spcBef>
                <a:spcPct val="20000"/>
              </a:spcBef>
              <a:buClr>
                <a:srgbClr val="FA821E"/>
              </a:buClr>
              <a:buFont typeface="Wingdings" pitchFamily="2" charset="2"/>
              <a:buChar char=""/>
            </a:pPr>
            <a:r>
              <a:rPr lang="en-US" sz="2000" b="1" dirty="0" err="1" smtClean="0"/>
              <a:t>Formato</a:t>
            </a:r>
            <a:r>
              <a:rPr lang="en-US" sz="2000" b="1" dirty="0" smtClean="0"/>
              <a:t> .IJC </a:t>
            </a:r>
          </a:p>
          <a:p>
            <a:pPr marL="666750" lvl="1" indent="-187325" eaLnBrk="1" hangingPunct="1">
              <a:lnSpc>
                <a:spcPct val="150000"/>
              </a:lnSpc>
              <a:spcBef>
                <a:spcPct val="20000"/>
              </a:spcBef>
              <a:buClr>
                <a:srgbClr val="FA821E"/>
              </a:buClr>
              <a:buFont typeface="Wingdings" pitchFamily="2" charset="2"/>
              <a:buChar char="§"/>
            </a:pPr>
            <a:r>
              <a:rPr lang="en-US" sz="1600" b="1" dirty="0" err="1" smtClean="0"/>
              <a:t>A</a:t>
            </a:r>
            <a:r>
              <a:rPr lang="en-US" sz="1600" dirty="0" err="1" smtClean="0"/>
              <a:t>rchivo</a:t>
            </a:r>
            <a:r>
              <a:rPr lang="en-US" sz="1600" dirty="0" smtClean="0"/>
              <a:t> CAP de </a:t>
            </a:r>
            <a:r>
              <a:rPr lang="en-US" sz="1600" b="1" dirty="0" err="1" smtClean="0"/>
              <a:t>T</a:t>
            </a:r>
            <a:r>
              <a:rPr lang="en-US" sz="1600" dirty="0" err="1" smtClean="0"/>
              <a:t>arjeta</a:t>
            </a:r>
            <a:r>
              <a:rPr lang="en-US" sz="1600" dirty="0" smtClean="0"/>
              <a:t> </a:t>
            </a:r>
            <a:r>
              <a:rPr lang="en-US" sz="1600" b="1" dirty="0" smtClean="0"/>
              <a:t>j</a:t>
            </a:r>
            <a:r>
              <a:rPr lang="en-US" sz="1600" dirty="0" smtClean="0"/>
              <a:t>ava </a:t>
            </a:r>
            <a:r>
              <a:rPr lang="en-US" sz="1600" b="1" dirty="0" smtClean="0"/>
              <a:t>I</a:t>
            </a:r>
            <a:r>
              <a:rPr lang="en-US" sz="1600" dirty="0" smtClean="0"/>
              <a:t>nteroperable</a:t>
            </a:r>
            <a:r>
              <a:rPr lang="en-US" sz="1600" b="1" dirty="0" smtClean="0"/>
              <a:t> </a:t>
            </a:r>
            <a:endParaRPr lang="en-US" sz="1600" dirty="0" smtClean="0"/>
          </a:p>
          <a:p>
            <a:pPr marL="666750" lvl="1" indent="-187325" eaLnBrk="1" hangingPunct="1">
              <a:lnSpc>
                <a:spcPct val="150000"/>
              </a:lnSpc>
              <a:spcBef>
                <a:spcPct val="20000"/>
              </a:spcBef>
              <a:buClr>
                <a:srgbClr val="FA821E"/>
              </a:buClr>
              <a:buFont typeface="Wingdings" pitchFamily="2" charset="2"/>
              <a:buChar char="§"/>
            </a:pPr>
            <a:r>
              <a:rPr lang="en-US" sz="1600" dirty="0" err="1" smtClean="0"/>
              <a:t>Formato</a:t>
            </a:r>
            <a:r>
              <a:rPr lang="en-US" sz="1600" dirty="0" smtClean="0"/>
              <a:t> de </a:t>
            </a:r>
            <a:r>
              <a:rPr lang="en-US" sz="1600" dirty="0" err="1" smtClean="0"/>
              <a:t>Archivo</a:t>
            </a:r>
            <a:r>
              <a:rPr lang="en-US" sz="1600" dirty="0" smtClean="0"/>
              <a:t> </a:t>
            </a:r>
            <a:r>
              <a:rPr lang="en-US" sz="1600" dirty="0" err="1" smtClean="0"/>
              <a:t>definido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SIM </a:t>
            </a:r>
            <a:r>
              <a:rPr lang="en-US" sz="1600" dirty="0"/>
              <a:t>Alliance </a:t>
            </a:r>
          </a:p>
          <a:p>
            <a:pPr marL="666750" lvl="1" indent="-187325" eaLnBrk="1" hangingPunct="1">
              <a:lnSpc>
                <a:spcPct val="150000"/>
              </a:lnSpc>
              <a:spcBef>
                <a:spcPct val="20000"/>
              </a:spcBef>
              <a:buClr>
                <a:srgbClr val="FA821E"/>
              </a:buClr>
              <a:buFont typeface="Wingdings" pitchFamily="2" charset="2"/>
              <a:buChar char="§"/>
            </a:pPr>
            <a:r>
              <a:rPr lang="en-US" sz="1600" dirty="0" smtClean="0"/>
              <a:t>Es </a:t>
            </a:r>
            <a:r>
              <a:rPr lang="en-US" sz="1600" dirty="0" err="1" smtClean="0"/>
              <a:t>equivalente</a:t>
            </a:r>
            <a:r>
              <a:rPr lang="en-US" sz="1600" dirty="0" smtClean="0"/>
              <a:t> a </a:t>
            </a:r>
            <a:r>
              <a:rPr lang="en-US" sz="1600" dirty="0" err="1" smtClean="0"/>
              <a:t>archivo</a:t>
            </a:r>
            <a:r>
              <a:rPr lang="en-US" sz="1600" dirty="0" smtClean="0"/>
              <a:t> .CAP solo </a:t>
            </a:r>
            <a:r>
              <a:rPr lang="en-US" sz="1600" dirty="0" err="1" smtClean="0"/>
              <a:t>que</a:t>
            </a:r>
            <a:r>
              <a:rPr lang="en-US" sz="1600" dirty="0" smtClean="0"/>
              <a:t> con </a:t>
            </a:r>
            <a:r>
              <a:rPr lang="en-US" sz="1600" dirty="0" err="1" smtClean="0"/>
              <a:t>componentes</a:t>
            </a:r>
            <a:r>
              <a:rPr lang="en-US" sz="1600" dirty="0" smtClean="0"/>
              <a:t> </a:t>
            </a:r>
            <a:r>
              <a:rPr lang="en-US" sz="1600" dirty="0" err="1" smtClean="0"/>
              <a:t>obligatorios</a:t>
            </a:r>
            <a:r>
              <a:rPr lang="en-US" sz="1600" dirty="0" smtClean="0"/>
              <a:t> en </a:t>
            </a:r>
            <a:r>
              <a:rPr lang="en-US" sz="1600" dirty="0" err="1" smtClean="0"/>
              <a:t>especificaciones</a:t>
            </a:r>
            <a:r>
              <a:rPr lang="en-US" sz="1600" dirty="0" smtClean="0"/>
              <a:t> de </a:t>
            </a:r>
            <a:r>
              <a:rPr lang="en-US" sz="1600" dirty="0" err="1" smtClean="0"/>
              <a:t>Tarjeta</a:t>
            </a:r>
            <a:r>
              <a:rPr lang="en-US" sz="1600" dirty="0" smtClean="0"/>
              <a:t> Java</a:t>
            </a:r>
            <a:endParaRPr lang="en-US" sz="1300" dirty="0"/>
          </a:p>
          <a:p>
            <a:pPr marL="666750" lvl="1" indent="-187325" eaLnBrk="1" hangingPunct="1">
              <a:lnSpc>
                <a:spcPct val="150000"/>
              </a:lnSpc>
              <a:spcBef>
                <a:spcPct val="20000"/>
              </a:spcBef>
              <a:buClr>
                <a:srgbClr val="FA821E"/>
              </a:buClr>
              <a:buFont typeface="Wingdings" pitchFamily="2" charset="2"/>
              <a:buChar char="§"/>
            </a:pPr>
            <a:r>
              <a:rPr lang="en-US" sz="1600" dirty="0" err="1" smtClean="0"/>
              <a:t>Descripción</a:t>
            </a:r>
            <a:r>
              <a:rPr lang="en-US" sz="1600" dirty="0" smtClean="0"/>
              <a:t> </a:t>
            </a:r>
            <a:r>
              <a:rPr lang="en-US" sz="1600" dirty="0" err="1" smtClean="0"/>
              <a:t>Completa</a:t>
            </a:r>
            <a:r>
              <a:rPr lang="en-US" sz="1600" dirty="0" smtClean="0"/>
              <a:t> de </a:t>
            </a:r>
            <a:r>
              <a:rPr lang="en-US" sz="1600" dirty="0" err="1" smtClean="0"/>
              <a:t>Formato</a:t>
            </a:r>
            <a:r>
              <a:rPr lang="en-US" sz="1600" dirty="0" smtClean="0"/>
              <a:t> .IJC en </a:t>
            </a:r>
            <a:r>
              <a:rPr lang="en-US" sz="1600" dirty="0" err="1" smtClean="0"/>
              <a:t>documento</a:t>
            </a:r>
            <a:r>
              <a:rPr lang="en-US" sz="1600" dirty="0" smtClean="0"/>
              <a:t> SIM Alliance: </a:t>
            </a:r>
            <a:r>
              <a:rPr lang="en-US" sz="1600" dirty="0"/>
              <a:t>Stepping Stones </a:t>
            </a:r>
            <a:r>
              <a:rPr lang="en-US" sz="1000" i="1" dirty="0"/>
              <a:t>(</a:t>
            </a:r>
            <a:r>
              <a:rPr lang="en-US" sz="1000" i="1" dirty="0">
                <a:hlinkClick r:id="rId5"/>
              </a:rPr>
              <a:t>www.simalliance.org</a:t>
            </a:r>
            <a:r>
              <a:rPr lang="en-US" sz="1000" i="1" dirty="0"/>
              <a:t>)</a:t>
            </a:r>
          </a:p>
        </p:txBody>
      </p:sp>
      <p:pic>
        <p:nvPicPr>
          <p:cNvPr id="3143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1788" y="3529013"/>
            <a:ext cx="917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5772" y="6481763"/>
            <a:ext cx="53725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14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143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build="p"/>
      <p:bldP spid="314373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12/20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37BD2D-5EE8-4D35-AB79-2EB585A334E7}" type="slidenum">
              <a:rPr lang="fr-FR"/>
              <a:pPr/>
              <a:t>40</a:t>
            </a:fld>
            <a:endParaRPr lang="fr-FR"/>
          </a:p>
        </p:txBody>
      </p:sp>
      <p:pic>
        <p:nvPicPr>
          <p:cNvPr id="5325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0050" y="1181100"/>
            <a:ext cx="5802313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5280" name="Rectangle 16"/>
          <p:cNvSpPr>
            <a:spLocks noChangeArrowheads="1"/>
          </p:cNvSpPr>
          <p:nvPr/>
        </p:nvSpPr>
        <p:spPr bwMode="auto">
          <a:xfrm>
            <a:off x="4286250" y="2143125"/>
            <a:ext cx="666750" cy="1905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5281" name="Rectangle 17"/>
          <p:cNvSpPr>
            <a:spLocks noChangeArrowheads="1"/>
          </p:cNvSpPr>
          <p:nvPr/>
        </p:nvSpPr>
        <p:spPr bwMode="auto">
          <a:xfrm>
            <a:off x="2854325" y="4692650"/>
            <a:ext cx="3886200" cy="152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5282" name="Text Box 18"/>
          <p:cNvSpPr txBox="1">
            <a:spLocks noChangeArrowheads="1"/>
          </p:cNvSpPr>
          <p:nvPr/>
        </p:nvSpPr>
        <p:spPr bwMode="auto">
          <a:xfrm>
            <a:off x="2781491" y="5501453"/>
            <a:ext cx="672606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</a:t>
            </a:r>
            <a:r>
              <a:rPr lang="en-US" sz="1800" dirty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seleccionar</a:t>
            </a:r>
            <a:r>
              <a:rPr lang="en-US" sz="1800" dirty="0" smtClean="0"/>
              <a:t> el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Archivo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Java : </a:t>
            </a:r>
            <a:r>
              <a:rPr lang="en-US" sz="1600" b="1" dirty="0">
                <a:solidFill>
                  <a:srgbClr val="FF9900"/>
                </a:solidFill>
              </a:rPr>
              <a:t>*-</a:t>
            </a:r>
            <a:r>
              <a:rPr lang="en-US" sz="1600" b="1" dirty="0" err="1">
                <a:solidFill>
                  <a:srgbClr val="FF9900"/>
                </a:solidFill>
              </a:rPr>
              <a:t>install.props</a:t>
            </a:r>
            <a:endParaRPr lang="en-US" sz="1600" dirty="0">
              <a:solidFill>
                <a:srgbClr val="FF9900"/>
              </a:solidFill>
            </a:endParaRPr>
          </a:p>
        </p:txBody>
      </p:sp>
      <p:sp>
        <p:nvSpPr>
          <p:cNvPr id="395283" name="Rectangle 19"/>
          <p:cNvSpPr>
            <a:spLocks noChangeArrowheads="1"/>
          </p:cNvSpPr>
          <p:nvPr/>
        </p:nvSpPr>
        <p:spPr bwMode="auto">
          <a:xfrm>
            <a:off x="2860675" y="4489450"/>
            <a:ext cx="3343275" cy="1809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5284" name="Text Box 20"/>
          <p:cNvSpPr txBox="1">
            <a:spLocks noChangeArrowheads="1"/>
          </p:cNvSpPr>
          <p:nvPr/>
        </p:nvSpPr>
        <p:spPr bwMode="auto">
          <a:xfrm>
            <a:off x="2809874" y="5196462"/>
            <a:ext cx="58493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</a:rPr>
              <a:t>Nombre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usado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para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identificar</a:t>
            </a:r>
            <a:r>
              <a:rPr lang="en-US" sz="1800" dirty="0" smtClean="0">
                <a:solidFill>
                  <a:srgbClr val="000000"/>
                </a:solidFill>
              </a:rPr>
              <a:t> el </a:t>
            </a:r>
            <a:r>
              <a:rPr lang="en-US" sz="1800" dirty="0" err="1" smtClean="0">
                <a:solidFill>
                  <a:srgbClr val="000000"/>
                </a:solidFill>
              </a:rPr>
              <a:t>archivo</a:t>
            </a:r>
            <a:r>
              <a:rPr lang="en-US" sz="1800" dirty="0" smtClean="0">
                <a:solidFill>
                  <a:srgbClr val="000000"/>
                </a:solidFill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</a:rPr>
              <a:t>instalación</a:t>
            </a:r>
            <a:r>
              <a:rPr lang="en-US" sz="1800" b="1" dirty="0" smtClean="0">
                <a:solidFill>
                  <a:schemeClr val="bg2"/>
                </a:solidFill>
              </a:rPr>
              <a:t> 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395285" name="Text Box 21"/>
          <p:cNvSpPr txBox="1">
            <a:spLocks noChangeArrowheads="1"/>
          </p:cNvSpPr>
          <p:nvPr/>
        </p:nvSpPr>
        <p:spPr bwMode="auto">
          <a:xfrm>
            <a:off x="390420" y="5992813"/>
            <a:ext cx="8361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i="1" dirty="0" err="1" smtClean="0">
                <a:solidFill>
                  <a:srgbClr val="FF3399"/>
                </a:solidFill>
              </a:rPr>
              <a:t>Cada</a:t>
            </a:r>
            <a:r>
              <a:rPr lang="en-US" sz="2000" b="1" i="1" dirty="0" smtClean="0">
                <a:solidFill>
                  <a:srgbClr val="FF3399"/>
                </a:solidFill>
              </a:rPr>
              <a:t> </a:t>
            </a:r>
            <a:r>
              <a:rPr lang="en-US" sz="2000" b="1" i="1" dirty="0" err="1" smtClean="0">
                <a:solidFill>
                  <a:srgbClr val="FF3399"/>
                </a:solidFill>
              </a:rPr>
              <a:t>paquete</a:t>
            </a:r>
            <a:r>
              <a:rPr lang="en-US" sz="2000" b="1" i="1" dirty="0" smtClean="0">
                <a:solidFill>
                  <a:srgbClr val="FF3399"/>
                </a:solidFill>
              </a:rPr>
              <a:t> Java </a:t>
            </a:r>
            <a:r>
              <a:rPr lang="en-US" sz="2000" i="1" dirty="0" smtClean="0">
                <a:solidFill>
                  <a:srgbClr val="FF3399"/>
                </a:solidFill>
              </a:rPr>
              <a:t> </a:t>
            </a:r>
            <a:r>
              <a:rPr lang="en-US" sz="2000" i="1" dirty="0" err="1" smtClean="0">
                <a:solidFill>
                  <a:srgbClr val="FF3399"/>
                </a:solidFill>
              </a:rPr>
              <a:t>sólo</a:t>
            </a:r>
            <a:r>
              <a:rPr lang="en-US" sz="2000" i="1" dirty="0" smtClean="0">
                <a:solidFill>
                  <a:srgbClr val="FF3399"/>
                </a:solidFill>
              </a:rPr>
              <a:t> </a:t>
            </a:r>
            <a:r>
              <a:rPr lang="en-US" sz="2000" i="1" dirty="0" err="1" smtClean="0">
                <a:solidFill>
                  <a:srgbClr val="FF3399"/>
                </a:solidFill>
              </a:rPr>
              <a:t>puede</a:t>
            </a:r>
            <a:r>
              <a:rPr lang="en-US" sz="2000" i="1" dirty="0" smtClean="0">
                <a:solidFill>
                  <a:srgbClr val="FF3399"/>
                </a:solidFill>
              </a:rPr>
              <a:t> </a:t>
            </a:r>
            <a:r>
              <a:rPr lang="en-US" sz="2000" i="1" dirty="0" err="1" smtClean="0">
                <a:solidFill>
                  <a:srgbClr val="FF3399"/>
                </a:solidFill>
              </a:rPr>
              <a:t>contener</a:t>
            </a:r>
            <a:r>
              <a:rPr lang="en-US" sz="2000" i="1" dirty="0" smtClean="0">
                <a:solidFill>
                  <a:srgbClr val="FF3399"/>
                </a:solidFill>
              </a:rPr>
              <a:t> </a:t>
            </a:r>
            <a:r>
              <a:rPr lang="en-US" sz="2000" b="1" i="1" dirty="0" smtClean="0">
                <a:solidFill>
                  <a:srgbClr val="FF3399"/>
                </a:solidFill>
              </a:rPr>
              <a:t>un </a:t>
            </a:r>
            <a:r>
              <a:rPr lang="en-US" sz="2000" i="1" dirty="0" err="1" smtClean="0">
                <a:solidFill>
                  <a:srgbClr val="FF3399"/>
                </a:solidFill>
              </a:rPr>
              <a:t>archivo</a:t>
            </a:r>
            <a:r>
              <a:rPr lang="en-US" sz="2000" b="1" i="1" dirty="0" smtClean="0">
                <a:solidFill>
                  <a:srgbClr val="FF3399"/>
                </a:solidFill>
              </a:rPr>
              <a:t>*-</a:t>
            </a:r>
            <a:r>
              <a:rPr lang="en-US" sz="2000" b="1" i="1" dirty="0" err="1" smtClean="0">
                <a:solidFill>
                  <a:srgbClr val="FF3399"/>
                </a:solidFill>
              </a:rPr>
              <a:t>install.props</a:t>
            </a:r>
            <a:r>
              <a:rPr lang="en-US" sz="2000" i="1" dirty="0" smtClean="0">
                <a:solidFill>
                  <a:srgbClr val="FF3399"/>
                </a:solidFill>
              </a:rPr>
              <a:t>. </a:t>
            </a:r>
            <a:endParaRPr lang="en-US" sz="2000" i="1" dirty="0">
              <a:solidFill>
                <a:srgbClr val="FF3399"/>
              </a:solidFill>
            </a:endParaRPr>
          </a:p>
        </p:txBody>
      </p:sp>
      <p:sp>
        <p:nvSpPr>
          <p:cNvPr id="16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4" y="6481763"/>
            <a:ext cx="5633811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52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52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952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952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952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952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80" grpId="0" animBg="1"/>
      <p:bldP spid="395281" grpId="0" animBg="1"/>
      <p:bldP spid="395282" grpId="0"/>
      <p:bldP spid="395283" grpId="0" animBg="1"/>
      <p:bldP spid="395283" grpId="1" animBg="1"/>
      <p:bldP spid="395284" grpId="0"/>
      <p:bldP spid="395284" grpId="1"/>
      <p:bldP spid="395285" grpId="0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13/20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806AD6-7C6F-43A5-8791-DE9CC4230AF7}" type="slidenum">
              <a:rPr lang="fr-FR"/>
              <a:pPr/>
              <a:t>41</a:t>
            </a:fld>
            <a:endParaRPr lang="fr-FR"/>
          </a:p>
        </p:txBody>
      </p:sp>
      <p:pic>
        <p:nvPicPr>
          <p:cNvPr id="5427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6888" y="1138238"/>
            <a:ext cx="5010150" cy="517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279" name="Group 17"/>
          <p:cNvGrpSpPr>
            <a:grpSpLocks/>
          </p:cNvGrpSpPr>
          <p:nvPr/>
        </p:nvGrpSpPr>
        <p:grpSpPr bwMode="auto">
          <a:xfrm>
            <a:off x="6696075" y="1123950"/>
            <a:ext cx="2312988" cy="5105400"/>
            <a:chOff x="4218" y="708"/>
            <a:chExt cx="1457" cy="3216"/>
          </a:xfrm>
        </p:grpSpPr>
        <p:sp>
          <p:nvSpPr>
            <p:cNvPr id="52232" name="Text Box 10"/>
            <p:cNvSpPr txBox="1">
              <a:spLocks noChangeArrowheads="1"/>
            </p:cNvSpPr>
            <p:nvPr/>
          </p:nvSpPr>
          <p:spPr bwMode="auto">
            <a:xfrm>
              <a:off x="4513" y="2105"/>
              <a:ext cx="116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Contenido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del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archivo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paquete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Java</a:t>
              </a: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282" name="AutoShape 16"/>
            <p:cNvSpPr>
              <a:spLocks/>
            </p:cNvSpPr>
            <p:nvPr/>
          </p:nvSpPr>
          <p:spPr bwMode="auto">
            <a:xfrm>
              <a:off x="4218" y="708"/>
              <a:ext cx="330" cy="3216"/>
            </a:xfrm>
            <a:prstGeom prst="rightBrace">
              <a:avLst>
                <a:gd name="adj1" fmla="val 81212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4858" y="6481763"/>
            <a:ext cx="57934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14/20</a:t>
            </a:r>
          </a:p>
        </p:txBody>
      </p:sp>
      <p:sp>
        <p:nvSpPr>
          <p:cNvPr id="55299" name="Rectangle 4"/>
          <p:cNvSpPr>
            <a:spLocks noGrp="1" noChangeArrowheads="1"/>
          </p:cNvSpPr>
          <p:nvPr>
            <p:ph idx="1"/>
          </p:nvPr>
        </p:nvSpPr>
        <p:spPr>
          <a:xfrm>
            <a:off x="485775" y="1633538"/>
            <a:ext cx="7666038" cy="3911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400" dirty="0" err="1" smtClean="0"/>
              <a:t>Crea</a:t>
            </a:r>
            <a:r>
              <a:rPr lang="en-US" sz="2400" dirty="0" smtClean="0"/>
              <a:t> un </a:t>
            </a:r>
            <a:r>
              <a:rPr lang="en-US" sz="2400" dirty="0" err="1" smtClean="0"/>
              <a:t>nuevo</a:t>
            </a:r>
            <a:r>
              <a:rPr lang="en-US" sz="2400" dirty="0" smtClean="0"/>
              <a:t>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Java con los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parámetros</a:t>
            </a:r>
            <a:endParaRPr lang="en-US" sz="2400" dirty="0" smtClean="0"/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Nombre</a:t>
            </a:r>
            <a:r>
              <a:rPr lang="en-US" sz="1800" dirty="0" smtClean="0"/>
              <a:t> de Applet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Etiqueta</a:t>
            </a:r>
            <a:r>
              <a:rPr lang="en-US" sz="1800" i="1" dirty="0" smtClean="0"/>
              <a:t>)</a:t>
            </a:r>
            <a:r>
              <a:rPr lang="en-US" sz="1800" dirty="0" smtClean="0"/>
              <a:t>	Display Text Install</a:t>
            </a:r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Instalar</a:t>
            </a:r>
            <a:r>
              <a:rPr lang="en-US" sz="1800" dirty="0" smtClean="0"/>
              <a:t> </a:t>
            </a:r>
            <a:r>
              <a:rPr lang="en-US" sz="1800" dirty="0" err="1" smtClean="0"/>
              <a:t>Archivo</a:t>
            </a:r>
            <a:r>
              <a:rPr lang="en-US" sz="1800" dirty="0" smtClean="0"/>
              <a:t>	</a:t>
            </a:r>
            <a:r>
              <a:rPr lang="en-US" sz="1400" dirty="0" err="1" smtClean="0"/>
              <a:t>DisplayText-install.props</a:t>
            </a:r>
            <a:endParaRPr lang="en-US" sz="1400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C0F2CF-E334-4AE5-B2CA-6B3E694B228C}" type="slidenum">
              <a:rPr lang="fr-FR"/>
              <a:pPr/>
              <a:t>42</a:t>
            </a:fld>
            <a:endParaRPr lang="fr-FR"/>
          </a:p>
        </p:txBody>
      </p:sp>
      <p:pic>
        <p:nvPicPr>
          <p:cNvPr id="55302" name="Picture 2" descr="paper_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025" y="1600200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3700" y="3362325"/>
            <a:ext cx="2057400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81763"/>
            <a:ext cx="5445125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15/20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156871-3019-43B1-9F58-DFD085BC6892}" type="slidenum">
              <a:rPr lang="fr-FR"/>
              <a:pPr/>
              <a:t>43</a:t>
            </a:fld>
            <a:endParaRPr lang="fr-FR"/>
          </a:p>
        </p:txBody>
      </p:sp>
      <p:pic>
        <p:nvPicPr>
          <p:cNvPr id="5632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13" y="1354138"/>
            <a:ext cx="5106987" cy="426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3257550" y="2190750"/>
            <a:ext cx="571500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1404938" y="3727450"/>
            <a:ext cx="4000500" cy="11239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Text Box 14"/>
          <p:cNvSpPr txBox="1">
            <a:spLocks noChangeArrowheads="1"/>
          </p:cNvSpPr>
          <p:nvPr/>
        </p:nvSpPr>
        <p:spPr bwMode="auto">
          <a:xfrm>
            <a:off x="5461000" y="3617913"/>
            <a:ext cx="296747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Si el </a:t>
            </a:r>
            <a:r>
              <a:rPr lang="en-US" sz="1800" dirty="0" err="1" smtClean="0">
                <a:solidFill>
                  <a:srgbClr val="000000"/>
                </a:solidFill>
              </a:rPr>
              <a:t>paquete</a:t>
            </a:r>
            <a:r>
              <a:rPr lang="en-US" sz="1800" dirty="0" smtClean="0">
                <a:solidFill>
                  <a:srgbClr val="000000"/>
                </a:solidFill>
              </a:rPr>
              <a:t> java </a:t>
            </a:r>
          </a:p>
          <a:p>
            <a:pPr>
              <a:defRPr/>
            </a:pPr>
            <a:r>
              <a:rPr lang="en-US" sz="1800" dirty="0" err="1" smtClean="0">
                <a:solidFill>
                  <a:srgbClr val="000000"/>
                </a:solidFill>
              </a:rPr>
              <a:t>que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estás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provisionando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requiere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otro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para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operar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tu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puedes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definir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el “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otro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desde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esta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ventana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>
            <a:off x="674688" y="5776913"/>
            <a:ext cx="7775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Este </a:t>
            </a:r>
            <a:r>
              <a:rPr lang="en-US" sz="1800" dirty="0" err="1" smtClean="0">
                <a:solidFill>
                  <a:srgbClr val="000000"/>
                </a:solidFill>
              </a:rPr>
              <a:t>detalle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meramente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informativo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y 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verificado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por</a:t>
            </a:r>
            <a:r>
              <a:rPr lang="en-US" sz="1800" dirty="0" smtClean="0">
                <a:solidFill>
                  <a:srgbClr val="000000"/>
                </a:solidFill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</a:rPr>
              <a:t>plataforma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4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3886" y="6481763"/>
            <a:ext cx="5764439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19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219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219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219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00" grpId="0" animBg="1"/>
      <p:bldP spid="421901" grpId="0" animBg="1"/>
      <p:bldP spid="421902" grpId="0"/>
      <p:bldP spid="421903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16/20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E293E9-2F60-4845-9EF1-0A3C77E59280}" type="slidenum">
              <a:rPr lang="fr-FR"/>
              <a:pPr/>
              <a:t>44</a:t>
            </a:fld>
            <a:endParaRPr lang="fr-FR"/>
          </a:p>
        </p:txBody>
      </p:sp>
      <p:pic>
        <p:nvPicPr>
          <p:cNvPr id="57349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213" y="1166813"/>
            <a:ext cx="5272087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3771900" y="2047875"/>
            <a:ext cx="609600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1243013" y="3622675"/>
            <a:ext cx="4162425" cy="14287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Text Box 10"/>
          <p:cNvSpPr txBox="1">
            <a:spLocks noChangeArrowheads="1"/>
          </p:cNvSpPr>
          <p:nvPr/>
        </p:nvSpPr>
        <p:spPr bwMode="auto">
          <a:xfrm>
            <a:off x="5461000" y="3617913"/>
            <a:ext cx="36215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Si el </a:t>
            </a:r>
            <a:r>
              <a:rPr lang="en-US" sz="1800" dirty="0" err="1" smtClean="0">
                <a:solidFill>
                  <a:srgbClr val="000000"/>
                </a:solidFill>
              </a:rPr>
              <a:t>paquete</a:t>
            </a:r>
            <a:r>
              <a:rPr lang="en-US" sz="1800" dirty="0" smtClean="0">
                <a:solidFill>
                  <a:srgbClr val="000000"/>
                </a:solidFill>
              </a:rPr>
              <a:t> Java </a:t>
            </a:r>
            <a:r>
              <a:rPr lang="en-US" sz="1800" dirty="0" err="1" smtClean="0">
                <a:solidFill>
                  <a:srgbClr val="000000"/>
                </a:solidFill>
              </a:rPr>
              <a:t>que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estás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provisionando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incompatible</a:t>
            </a:r>
          </a:p>
          <a:p>
            <a:pPr>
              <a:defRPr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otro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</a:rPr>
              <a:t>tu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puedes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definir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el “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otro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desde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esta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ventana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23947" name="Text Box 11"/>
          <p:cNvSpPr txBox="1">
            <a:spLocks noChangeArrowheads="1"/>
          </p:cNvSpPr>
          <p:nvPr/>
        </p:nvSpPr>
        <p:spPr bwMode="auto">
          <a:xfrm>
            <a:off x="674688" y="5776913"/>
            <a:ext cx="7775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 smtClean="0">
                <a:solidFill>
                  <a:srgbClr val="000000"/>
                </a:solidFill>
              </a:rPr>
              <a:t>Este </a:t>
            </a:r>
            <a:r>
              <a:rPr lang="en-US" sz="1800" dirty="0" err="1" smtClean="0">
                <a:solidFill>
                  <a:srgbClr val="000000"/>
                </a:solidFill>
              </a:rPr>
              <a:t>detalle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es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meramente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informativo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y 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verificado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por</a:t>
            </a:r>
            <a:r>
              <a:rPr lang="en-US" sz="1800" dirty="0" smtClean="0">
                <a:solidFill>
                  <a:srgbClr val="000000"/>
                </a:solidFill>
              </a:rPr>
              <a:t> la </a:t>
            </a:r>
            <a:r>
              <a:rPr lang="en-US" sz="1800" dirty="0" err="1" smtClean="0">
                <a:solidFill>
                  <a:srgbClr val="000000"/>
                </a:solidFill>
              </a:rPr>
              <a:t>plataforma</a:t>
            </a:r>
            <a:r>
              <a:rPr lang="en-US" sz="1800" dirty="0" smtClean="0">
                <a:solidFill>
                  <a:srgbClr val="000000"/>
                </a:solidFill>
              </a:rPr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4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35200" y="6481763"/>
            <a:ext cx="5953125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39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239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239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239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4" grpId="0" animBg="1"/>
      <p:bldP spid="423945" grpId="0" animBg="1"/>
      <p:bldP spid="423946" grpId="0"/>
      <p:bldP spid="423947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17/20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EF9ECC-F424-4BEC-8C6F-144C3F04B60B}" type="slidenum">
              <a:rPr lang="fr-FR"/>
              <a:pPr/>
              <a:t>45</a:t>
            </a:fld>
            <a:endParaRPr lang="fr-FR"/>
          </a:p>
        </p:txBody>
      </p:sp>
      <p:pic>
        <p:nvPicPr>
          <p:cNvPr id="5837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6063" y="1152525"/>
            <a:ext cx="61118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410325" y="2181225"/>
            <a:ext cx="685800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5969000" y="3597275"/>
            <a:ext cx="1543050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470650" y="3584575"/>
            <a:ext cx="581025" cy="2000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09372" y="6481763"/>
            <a:ext cx="57789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2" grpId="0" animBg="1"/>
      <p:bldP spid="425997" grpId="0" animBg="1"/>
      <p:bldP spid="425997" grpId="1" animBg="1"/>
      <p:bldP spid="425998" grpId="0" animBg="1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18/20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5AF3F3-739E-4CE6-97FF-7F863A1B01D2}" type="slidenum">
              <a:rPr lang="fr-FR"/>
              <a:pPr/>
              <a:t>46</a:t>
            </a:fld>
            <a:endParaRPr lang="fr-FR"/>
          </a:p>
        </p:txBody>
      </p:sp>
      <p:pic>
        <p:nvPicPr>
          <p:cNvPr id="5939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038" y="1189038"/>
            <a:ext cx="6002337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2895600" y="2181225"/>
            <a:ext cx="685800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2825750" y="2720975"/>
            <a:ext cx="3962400" cy="152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2813050" y="2889250"/>
            <a:ext cx="3990975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2809875" y="3086100"/>
            <a:ext cx="4124325" cy="552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3131188" y="5821363"/>
            <a:ext cx="4294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i="1" dirty="0" smtClean="0"/>
              <a:t>(</a:t>
            </a:r>
            <a:r>
              <a:rPr lang="en-US" sz="1400" i="1" dirty="0" err="1" smtClean="0"/>
              <a:t>Ve</a:t>
            </a:r>
            <a:r>
              <a:rPr lang="en-US" sz="1400" i="1" dirty="0" smtClean="0"/>
              <a:t> </a:t>
            </a: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diapositiva</a:t>
            </a: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anterior </a:t>
            </a:r>
            <a:r>
              <a:rPr lang="en-US" sz="1400" i="1" dirty="0" err="1" smtClean="0"/>
              <a:t>para</a:t>
            </a:r>
            <a:r>
              <a:rPr lang="en-US" sz="1400" i="1" dirty="0" smtClean="0"/>
              <a:t> el </a:t>
            </a:r>
            <a:r>
              <a:rPr lang="en-US" sz="1400" i="1" dirty="0" err="1" smtClean="0"/>
              <a:t>contenido</a:t>
            </a:r>
            <a:r>
              <a:rPr lang="en-US" sz="1400" i="1" dirty="0" smtClean="0"/>
              <a:t> </a:t>
            </a: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AID</a:t>
            </a:r>
            <a:r>
              <a:rPr lang="en-US" sz="1400" i="1" dirty="0" smtClean="0"/>
              <a:t>)</a:t>
            </a:r>
            <a:endParaRPr lang="en-US" sz="1400" i="1" dirty="0"/>
          </a:p>
        </p:txBody>
      </p:sp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5144" y="6481763"/>
            <a:ext cx="5503182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80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280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280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280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280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0" grpId="0" animBg="1"/>
      <p:bldP spid="428041" grpId="0" animBg="1"/>
      <p:bldP spid="428041" grpId="1" animBg="1"/>
      <p:bldP spid="428042" grpId="0" animBg="1"/>
      <p:bldP spid="428042" grpId="1" animBg="1"/>
      <p:bldP spid="428044" grpId="0" animBg="1"/>
      <p:bldP spid="428045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19/20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>
          <a:xfrm>
            <a:off x="485775" y="1633538"/>
            <a:ext cx="7666038" cy="3911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400" dirty="0" err="1" smtClean="0"/>
              <a:t>Crea</a:t>
            </a:r>
            <a:r>
              <a:rPr lang="en-US" sz="2400" dirty="0" smtClean="0"/>
              <a:t> un </a:t>
            </a:r>
            <a:r>
              <a:rPr lang="en-US" sz="2400" dirty="0" err="1" smtClean="0"/>
              <a:t>nuevo</a:t>
            </a:r>
            <a:r>
              <a:rPr lang="en-US" sz="2400" dirty="0" smtClean="0"/>
              <a:t>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Java con los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parámetros</a:t>
            </a:r>
            <a:endParaRPr lang="en-US" sz="2400" dirty="0" smtClean="0"/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smtClean="0"/>
              <a:t>Applet AID	A00000001846640001</a:t>
            </a:r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Nombre</a:t>
            </a:r>
            <a:r>
              <a:rPr lang="en-US" sz="1800" dirty="0" smtClean="0"/>
              <a:t> de Applet </a:t>
            </a:r>
            <a:r>
              <a:rPr lang="en-US" sz="1800" i="1" dirty="0" smtClean="0"/>
              <a:t>(</a:t>
            </a:r>
            <a:r>
              <a:rPr lang="en-US" sz="1800" i="1" dirty="0" err="1" smtClean="0"/>
              <a:t>Etiqueta</a:t>
            </a:r>
            <a:r>
              <a:rPr lang="en-US" sz="1800" i="1" dirty="0" smtClean="0"/>
              <a:t>)</a:t>
            </a:r>
            <a:r>
              <a:rPr lang="en-US" sz="1800" dirty="0" smtClean="0"/>
              <a:t>	Display Text</a:t>
            </a:r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Descripción</a:t>
            </a:r>
            <a:r>
              <a:rPr lang="en-US" sz="1800" dirty="0" smtClean="0"/>
              <a:t>	Display text</a:t>
            </a:r>
            <a:endParaRPr lang="en-US" sz="1400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EE91F1-B918-4F91-977E-F3F1565E330A}" type="slidenum">
              <a:rPr lang="fr-FR"/>
              <a:pPr/>
              <a:t>47</a:t>
            </a:fld>
            <a:endParaRPr lang="fr-FR"/>
          </a:p>
        </p:txBody>
      </p:sp>
      <p:pic>
        <p:nvPicPr>
          <p:cNvPr id="60422" name="Picture 2" descr="paper_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025" y="1600200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3700" y="3362325"/>
            <a:ext cx="2057400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3544" y="6481763"/>
            <a:ext cx="5604782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Paquete</a:t>
            </a:r>
            <a:r>
              <a:rPr lang="en-US" dirty="0" smtClean="0"/>
              <a:t> Java 20/20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6494E9-AAA9-4E1A-A134-04B37FB4AAFD}" type="slidenum">
              <a:rPr lang="fr-FR"/>
              <a:pPr/>
              <a:t>48</a:t>
            </a:fld>
            <a:endParaRPr lang="fr-FR"/>
          </a:p>
        </p:txBody>
      </p:sp>
      <p:pic>
        <p:nvPicPr>
          <p:cNvPr id="6144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0975" y="1128713"/>
            <a:ext cx="6240463" cy="523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088" name="Rectangle 8"/>
          <p:cNvSpPr>
            <a:spLocks noChangeArrowheads="1"/>
          </p:cNvSpPr>
          <p:nvPr/>
        </p:nvSpPr>
        <p:spPr bwMode="auto">
          <a:xfrm>
            <a:off x="3552825" y="2171700"/>
            <a:ext cx="685800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Text Box 12"/>
          <p:cNvSpPr txBox="1">
            <a:spLocks noChangeArrowheads="1"/>
          </p:cNvSpPr>
          <p:nvPr/>
        </p:nvSpPr>
        <p:spPr bwMode="auto">
          <a:xfrm>
            <a:off x="3014474" y="5792788"/>
            <a:ext cx="42755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i="1" dirty="0" err="1" smtClean="0"/>
              <a:t>Esta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vez</a:t>
            </a:r>
            <a:r>
              <a:rPr lang="en-US" sz="2000" i="1" dirty="0" smtClean="0"/>
              <a:t> la </a:t>
            </a:r>
            <a:r>
              <a:rPr lang="en-US" sz="2000" i="1" dirty="0" err="1" smtClean="0"/>
              <a:t>funcionalidad</a:t>
            </a:r>
            <a:r>
              <a:rPr lang="en-US" sz="2000" i="1" dirty="0" smtClean="0"/>
              <a:t>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se </a:t>
            </a:r>
            <a:r>
              <a:rPr lang="en-US" sz="20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usa</a:t>
            </a:r>
            <a:endParaRPr lang="en-US" sz="12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04572" y="6481763"/>
            <a:ext cx="60837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0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92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Instancia</a:t>
            </a:r>
            <a:r>
              <a:rPr lang="en-US" dirty="0" smtClean="0"/>
              <a:t> de Applet 1/4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6E3FF4-2BCF-4A1D-9249-DE6434132385}" type="slidenum">
              <a:rPr lang="fr-FR"/>
              <a:pPr/>
              <a:t>49</a:t>
            </a:fld>
            <a:endParaRPr lang="fr-FR"/>
          </a:p>
        </p:txBody>
      </p:sp>
      <p:pic>
        <p:nvPicPr>
          <p:cNvPr id="6349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6888" y="1103313"/>
            <a:ext cx="5608637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2136" name="Rectangle 8"/>
          <p:cNvSpPr>
            <a:spLocks noChangeArrowheads="1"/>
          </p:cNvSpPr>
          <p:nvPr/>
        </p:nvSpPr>
        <p:spPr bwMode="auto">
          <a:xfrm>
            <a:off x="4295775" y="2047875"/>
            <a:ext cx="619125" cy="1619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Rectangle 13"/>
          <p:cNvSpPr>
            <a:spLocks noChangeArrowheads="1"/>
          </p:cNvSpPr>
          <p:nvPr/>
        </p:nvSpPr>
        <p:spPr bwMode="auto">
          <a:xfrm>
            <a:off x="2911475" y="4587875"/>
            <a:ext cx="3724275" cy="152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Text Box 14"/>
          <p:cNvSpPr txBox="1">
            <a:spLocks noChangeArrowheads="1"/>
          </p:cNvSpPr>
          <p:nvPr/>
        </p:nvSpPr>
        <p:spPr bwMode="auto">
          <a:xfrm>
            <a:off x="2841625" y="5475288"/>
            <a:ext cx="639762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Browse</a:t>
            </a:r>
            <a:r>
              <a:rPr lang="en-US" sz="1800" dirty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seleccionar</a:t>
            </a:r>
            <a:r>
              <a:rPr lang="en-US" sz="1800" dirty="0" smtClean="0"/>
              <a:t> el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Archivo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Instancia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Java: </a:t>
            </a:r>
            <a:r>
              <a:rPr lang="en-US" sz="1600" b="1" dirty="0">
                <a:solidFill>
                  <a:srgbClr val="FF9900"/>
                </a:solidFill>
              </a:rPr>
              <a:t>*-</a:t>
            </a:r>
            <a:r>
              <a:rPr lang="en-US" sz="1600" b="1" dirty="0" err="1">
                <a:solidFill>
                  <a:srgbClr val="FF9900"/>
                </a:solidFill>
              </a:rPr>
              <a:t>instance.props</a:t>
            </a:r>
            <a:endParaRPr lang="en-US" sz="1600" dirty="0">
              <a:solidFill>
                <a:srgbClr val="FF9900"/>
              </a:solidFill>
            </a:endParaRPr>
          </a:p>
        </p:txBody>
      </p:sp>
      <p:sp>
        <p:nvSpPr>
          <p:cNvPr id="432143" name="Rectangle 15"/>
          <p:cNvSpPr>
            <a:spLocks noChangeArrowheads="1"/>
          </p:cNvSpPr>
          <p:nvPr/>
        </p:nvSpPr>
        <p:spPr bwMode="auto">
          <a:xfrm>
            <a:off x="2936875" y="4413250"/>
            <a:ext cx="3200400" cy="1619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Text Box 16"/>
          <p:cNvSpPr txBox="1">
            <a:spLocks noChangeArrowheads="1"/>
          </p:cNvSpPr>
          <p:nvPr/>
        </p:nvSpPr>
        <p:spPr bwMode="auto">
          <a:xfrm>
            <a:off x="2838450" y="5186363"/>
            <a:ext cx="490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 err="1" smtClean="0">
                <a:solidFill>
                  <a:srgbClr val="000000"/>
                </a:solidFill>
              </a:rPr>
              <a:t>Nombre</a:t>
            </a:r>
            <a:r>
              <a:rPr lang="en-US" sz="1800" dirty="0" smtClean="0">
                <a:solidFill>
                  <a:srgbClr val="000000"/>
                </a:solidFill>
              </a:rPr>
              <a:t> de </a:t>
            </a:r>
            <a:r>
              <a:rPr lang="en-US" sz="1800" dirty="0" err="1" smtClean="0">
                <a:solidFill>
                  <a:srgbClr val="000000"/>
                </a:solidFill>
              </a:rPr>
              <a:t>instancia</a:t>
            </a:r>
            <a:r>
              <a:rPr lang="en-US" sz="1800" dirty="0" smtClean="0">
                <a:solidFill>
                  <a:srgbClr val="000000"/>
                </a:solidFill>
              </a:rPr>
              <a:t> de Applet Java</a:t>
            </a:r>
            <a:r>
              <a:rPr lang="en-US" sz="1800" b="1" dirty="0" smtClean="0">
                <a:solidFill>
                  <a:schemeClr val="bg2"/>
                </a:solidFill>
              </a:rPr>
              <a:t> 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432145" name="Text Box 17"/>
          <p:cNvSpPr txBox="1">
            <a:spLocks noChangeArrowheads="1"/>
          </p:cNvSpPr>
          <p:nvPr/>
        </p:nvSpPr>
        <p:spPr bwMode="auto">
          <a:xfrm>
            <a:off x="176490" y="5951538"/>
            <a:ext cx="87878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 err="1" smtClean="0">
                <a:solidFill>
                  <a:srgbClr val="FF3399"/>
                </a:solidFill>
              </a:rPr>
              <a:t>Puedes</a:t>
            </a:r>
            <a:r>
              <a:rPr lang="en-US" sz="1600" i="1" dirty="0" smtClean="0">
                <a:solidFill>
                  <a:srgbClr val="FF3399"/>
                </a:solidFill>
              </a:rPr>
              <a:t> </a:t>
            </a:r>
            <a:r>
              <a:rPr lang="en-US" sz="1600" i="1" dirty="0" err="1" smtClean="0">
                <a:solidFill>
                  <a:srgbClr val="FF3399"/>
                </a:solidFill>
              </a:rPr>
              <a:t>provisionar</a:t>
            </a:r>
            <a:r>
              <a:rPr lang="en-US" sz="1600" i="1" dirty="0" smtClean="0">
                <a:solidFill>
                  <a:srgbClr val="FF3399"/>
                </a:solidFill>
              </a:rPr>
              <a:t> </a:t>
            </a:r>
            <a:r>
              <a:rPr lang="en-US" sz="1600" b="1" i="1" dirty="0" err="1" smtClean="0">
                <a:solidFill>
                  <a:srgbClr val="FF3399"/>
                </a:solidFill>
              </a:rPr>
              <a:t>diversas</a:t>
            </a:r>
            <a:r>
              <a:rPr lang="en-US" sz="1600" b="1" i="1" dirty="0" smtClean="0">
                <a:solidFill>
                  <a:srgbClr val="FF3399"/>
                </a:solidFill>
              </a:rPr>
              <a:t> </a:t>
            </a:r>
            <a:r>
              <a:rPr lang="en-US" sz="1600" b="1" i="1" dirty="0" err="1" smtClean="0">
                <a:solidFill>
                  <a:srgbClr val="FF3399"/>
                </a:solidFill>
              </a:rPr>
              <a:t>instancias</a:t>
            </a:r>
            <a:r>
              <a:rPr lang="en-US" sz="1600" i="1" dirty="0" smtClean="0">
                <a:solidFill>
                  <a:srgbClr val="FF3399"/>
                </a:solidFill>
              </a:rPr>
              <a:t> del </a:t>
            </a:r>
            <a:r>
              <a:rPr lang="en-US" sz="1600" b="1" i="1" dirty="0" err="1" smtClean="0">
                <a:solidFill>
                  <a:srgbClr val="FF3399"/>
                </a:solidFill>
              </a:rPr>
              <a:t>mismo</a:t>
            </a:r>
            <a:r>
              <a:rPr lang="en-US" sz="1600" b="1" i="1" dirty="0" smtClean="0">
                <a:solidFill>
                  <a:srgbClr val="FF3399"/>
                </a:solidFill>
              </a:rPr>
              <a:t> applet</a:t>
            </a:r>
            <a:r>
              <a:rPr lang="en-US" sz="1600" i="1" dirty="0">
                <a:solidFill>
                  <a:srgbClr val="FF3399"/>
                </a:solidFill>
              </a:rPr>
              <a:t>, </a:t>
            </a:r>
            <a:r>
              <a:rPr lang="en-US" sz="1600" i="1" dirty="0" err="1" smtClean="0">
                <a:solidFill>
                  <a:srgbClr val="FF3399"/>
                </a:solidFill>
              </a:rPr>
              <a:t>cada</a:t>
            </a:r>
            <a:r>
              <a:rPr lang="en-US" sz="1600" i="1" dirty="0" smtClean="0">
                <a:solidFill>
                  <a:srgbClr val="FF3399"/>
                </a:solidFill>
              </a:rPr>
              <a:t> </a:t>
            </a:r>
            <a:r>
              <a:rPr lang="en-US" sz="1600" i="1" dirty="0" err="1" smtClean="0">
                <a:solidFill>
                  <a:srgbClr val="FF3399"/>
                </a:solidFill>
              </a:rPr>
              <a:t>uno</a:t>
            </a:r>
            <a:r>
              <a:rPr lang="en-US" sz="1600" i="1" dirty="0" smtClean="0">
                <a:solidFill>
                  <a:srgbClr val="FF3399"/>
                </a:solidFill>
              </a:rPr>
              <a:t> con un </a:t>
            </a:r>
            <a:r>
              <a:rPr lang="en-US" sz="1600" b="1" i="1" dirty="0">
                <a:solidFill>
                  <a:srgbClr val="FF3399"/>
                </a:solidFill>
              </a:rPr>
              <a:t>different AID</a:t>
            </a:r>
            <a:r>
              <a:rPr lang="en-US" sz="1800" i="1" dirty="0">
                <a:solidFill>
                  <a:srgbClr val="FF3399"/>
                </a:solidFill>
              </a:rPr>
              <a:t>.</a:t>
            </a:r>
            <a:r>
              <a:rPr lang="en-US" sz="1800" dirty="0">
                <a:solidFill>
                  <a:srgbClr val="FF3399"/>
                </a:solidFill>
              </a:rPr>
              <a:t> </a:t>
            </a:r>
          </a:p>
        </p:txBody>
      </p:sp>
      <p:sp>
        <p:nvSpPr>
          <p:cNvPr id="16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4230" y="6481763"/>
            <a:ext cx="5924096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321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321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321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321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321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6" grpId="0" animBg="1"/>
      <p:bldP spid="432141" grpId="0" animBg="1"/>
      <p:bldP spid="432142" grpId="0"/>
      <p:bldP spid="432143" grpId="0" animBg="1"/>
      <p:bldP spid="432143" grpId="1" animBg="1"/>
      <p:bldP spid="432144" grpId="0"/>
      <p:bldP spid="432144" grpId="1"/>
      <p:bldP spid="43214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GB" dirty="0" smtClean="0"/>
              <a:t>Panorama General JCA - </a:t>
            </a:r>
            <a:r>
              <a:rPr lang="en-GB" dirty="0" err="1" smtClean="0"/>
              <a:t>Paquete</a:t>
            </a:r>
            <a:r>
              <a:rPr lang="en-GB" dirty="0" smtClean="0"/>
              <a:t> de </a:t>
            </a:r>
            <a:r>
              <a:rPr lang="en-GB" dirty="0" err="1" smtClean="0"/>
              <a:t>Instancia</a:t>
            </a:r>
            <a:r>
              <a:rPr lang="en-GB" dirty="0" smtClean="0"/>
              <a:t> 1/2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936625" y="1052513"/>
            <a:ext cx="7200900" cy="22907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dirty="0" smtClean="0"/>
              <a:t>Un </a:t>
            </a:r>
            <a:r>
              <a:rPr lang="en-GB" b="1" dirty="0" err="1" smtClean="0"/>
              <a:t>paquete</a:t>
            </a:r>
            <a:r>
              <a:rPr lang="en-GB" dirty="0" smtClean="0"/>
              <a:t> </a:t>
            </a:r>
            <a:r>
              <a:rPr lang="en-GB" dirty="0" err="1" smtClean="0"/>
              <a:t>representará</a:t>
            </a:r>
            <a:r>
              <a:rPr lang="en-GB" dirty="0" smtClean="0"/>
              <a:t> un </a:t>
            </a:r>
            <a:r>
              <a:rPr lang="en-GB" dirty="0" err="1" smtClean="0"/>
              <a:t>proyecto</a:t>
            </a:r>
            <a:r>
              <a:rPr lang="en-GB" dirty="0" smtClean="0"/>
              <a:t> </a:t>
            </a:r>
            <a:r>
              <a:rPr lang="en-GB" dirty="0" err="1" smtClean="0"/>
              <a:t>completo</a:t>
            </a:r>
            <a:r>
              <a:rPr lang="en-GB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Un </a:t>
            </a:r>
            <a:r>
              <a:rPr lang="en-GB" dirty="0" err="1" smtClean="0"/>
              <a:t>paquete</a:t>
            </a:r>
            <a:r>
              <a:rPr lang="en-GB" dirty="0" smtClean="0"/>
              <a:t> </a:t>
            </a:r>
            <a:r>
              <a:rPr lang="en-GB" dirty="0" err="1" smtClean="0"/>
              <a:t>puede</a:t>
            </a:r>
            <a:r>
              <a:rPr lang="en-GB" dirty="0" smtClean="0"/>
              <a:t> </a:t>
            </a:r>
            <a:r>
              <a:rPr lang="en-GB" dirty="0" err="1" smtClean="0"/>
              <a:t>contener</a:t>
            </a:r>
            <a:r>
              <a:rPr lang="en-GB" dirty="0" smtClean="0"/>
              <a:t> </a:t>
            </a:r>
            <a:r>
              <a:rPr lang="en-GB" dirty="0" err="1" smtClean="0"/>
              <a:t>más</a:t>
            </a:r>
            <a:r>
              <a:rPr lang="en-GB" dirty="0" smtClean="0"/>
              <a:t> de un </a:t>
            </a:r>
            <a:r>
              <a:rPr lang="en-GB" b="1" dirty="0" smtClean="0"/>
              <a:t>applet</a:t>
            </a:r>
          </a:p>
          <a:p>
            <a:pPr>
              <a:lnSpc>
                <a:spcPct val="120000"/>
              </a:lnSpc>
            </a:pPr>
            <a:r>
              <a:rPr lang="en-GB" dirty="0" err="1" smtClean="0"/>
              <a:t>Cada</a:t>
            </a:r>
            <a:r>
              <a:rPr lang="en-GB" dirty="0" smtClean="0"/>
              <a:t> applet </a:t>
            </a:r>
            <a:r>
              <a:rPr lang="en-GB" dirty="0" err="1" smtClean="0"/>
              <a:t>puede</a:t>
            </a:r>
            <a:r>
              <a:rPr lang="en-GB" dirty="0" smtClean="0"/>
              <a:t> ser </a:t>
            </a:r>
            <a:r>
              <a:rPr lang="en-GB" b="1" dirty="0" err="1" smtClean="0"/>
              <a:t>instanciado</a:t>
            </a:r>
            <a:endParaRPr lang="en-GB" b="1" dirty="0" smtClean="0"/>
          </a:p>
          <a:p>
            <a:pPr>
              <a:lnSpc>
                <a:spcPct val="120000"/>
              </a:lnSpc>
            </a:pPr>
            <a:r>
              <a:rPr lang="en-GB" i="1" dirty="0" smtClean="0"/>
              <a:t>Un </a:t>
            </a:r>
            <a:r>
              <a:rPr lang="en-GB" b="1" i="1" dirty="0" err="1" smtClean="0"/>
              <a:t>paquete</a:t>
            </a:r>
            <a:r>
              <a:rPr lang="en-GB" b="1" i="1" dirty="0" smtClean="0"/>
              <a:t> library </a:t>
            </a:r>
            <a:r>
              <a:rPr lang="en-GB" i="1" dirty="0" err="1" smtClean="0"/>
              <a:t>es</a:t>
            </a:r>
            <a:r>
              <a:rPr lang="en-GB" i="1" dirty="0" smtClean="0"/>
              <a:t> un </a:t>
            </a:r>
            <a:r>
              <a:rPr lang="en-GB" i="1" dirty="0" err="1" smtClean="0"/>
              <a:t>paquete</a:t>
            </a:r>
            <a:r>
              <a:rPr lang="en-GB" i="1" dirty="0" smtClean="0"/>
              <a:t> </a:t>
            </a:r>
            <a:r>
              <a:rPr lang="en-GB" i="1" dirty="0" err="1" smtClean="0"/>
              <a:t>que</a:t>
            </a:r>
            <a:r>
              <a:rPr lang="en-GB" i="1" dirty="0" smtClean="0"/>
              <a:t> </a:t>
            </a:r>
            <a:r>
              <a:rPr lang="en-GB" i="1" dirty="0" err="1" smtClean="0"/>
              <a:t>únicamente</a:t>
            </a:r>
            <a:r>
              <a:rPr lang="en-GB" i="1" dirty="0" smtClean="0"/>
              <a:t> </a:t>
            </a:r>
            <a:r>
              <a:rPr lang="en-GB" i="1" dirty="0" err="1" smtClean="0"/>
              <a:t>contiene</a:t>
            </a:r>
            <a:r>
              <a:rPr lang="en-GB" i="1" dirty="0" smtClean="0"/>
              <a:t> </a:t>
            </a:r>
            <a:r>
              <a:rPr lang="en-GB" i="1" dirty="0" err="1" smtClean="0"/>
              <a:t>servicios</a:t>
            </a:r>
            <a:r>
              <a:rPr lang="en-GB" i="1" dirty="0" smtClean="0"/>
              <a:t> (</a:t>
            </a:r>
            <a:r>
              <a:rPr lang="en-GB" i="1" dirty="0" err="1" smtClean="0"/>
              <a:t>usado</a:t>
            </a:r>
            <a:r>
              <a:rPr lang="en-GB" i="1" dirty="0" smtClean="0"/>
              <a:t> </a:t>
            </a:r>
            <a:r>
              <a:rPr lang="en-GB" i="1" dirty="0" err="1" smtClean="0"/>
              <a:t>por</a:t>
            </a:r>
            <a:r>
              <a:rPr lang="en-GB" i="1" dirty="0" smtClean="0"/>
              <a:t> </a:t>
            </a:r>
            <a:r>
              <a:rPr lang="en-GB" i="1" dirty="0" err="1" smtClean="0"/>
              <a:t>otros</a:t>
            </a:r>
            <a:r>
              <a:rPr lang="en-GB" i="1" dirty="0" smtClean="0"/>
              <a:t> applets)</a:t>
            </a:r>
            <a:endParaRPr lang="en-GB" b="1" i="1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623AFB-57D5-49BE-B894-E9E698B8A6FC}" type="slidenum">
              <a:rPr lang="fr-FR"/>
              <a:pPr/>
              <a:t>5</a:t>
            </a:fld>
            <a:endParaRPr lang="fr-FR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84238" y="4468813"/>
            <a:ext cx="1412875" cy="1050925"/>
            <a:chOff x="719" y="2815"/>
            <a:chExt cx="890" cy="662"/>
          </a:xfrm>
        </p:grpSpPr>
        <p:sp>
          <p:nvSpPr>
            <p:cNvPr id="11282" name="AutoShape 5"/>
            <p:cNvSpPr>
              <a:spLocks noChangeArrowheads="1"/>
            </p:cNvSpPr>
            <p:nvPr/>
          </p:nvSpPr>
          <p:spPr bwMode="auto">
            <a:xfrm>
              <a:off x="719" y="2815"/>
              <a:ext cx="890" cy="662"/>
            </a:xfrm>
            <a:prstGeom prst="can">
              <a:avLst>
                <a:gd name="adj" fmla="val 25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83" name="Text Box 6"/>
            <p:cNvSpPr txBox="1">
              <a:spLocks noChangeArrowheads="1"/>
            </p:cNvSpPr>
            <p:nvPr/>
          </p:nvSpPr>
          <p:spPr bwMode="auto">
            <a:xfrm>
              <a:off x="745" y="3105"/>
              <a:ext cx="822" cy="25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err="1" smtClean="0">
                  <a:latin typeface="Comic Sans MS" pitchFamily="66" charset="0"/>
                </a:rPr>
                <a:t>Instancia</a:t>
              </a:r>
              <a:endParaRPr lang="en-GB" sz="2000" baseline="-25000" dirty="0">
                <a:latin typeface="Comic Sans MS" pitchFamily="66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438525" y="3414713"/>
            <a:ext cx="4794250" cy="2832100"/>
            <a:chOff x="2166" y="2151"/>
            <a:chExt cx="3020" cy="1784"/>
          </a:xfrm>
        </p:grpSpPr>
        <p:sp>
          <p:nvSpPr>
            <p:cNvPr id="11280" name="AutoShape 7"/>
            <p:cNvSpPr>
              <a:spLocks noChangeArrowheads="1"/>
            </p:cNvSpPr>
            <p:nvPr/>
          </p:nvSpPr>
          <p:spPr bwMode="auto">
            <a:xfrm flipH="1" flipV="1">
              <a:off x="2230" y="2151"/>
              <a:ext cx="2956" cy="141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1281" name="Rectangle 8"/>
            <p:cNvSpPr>
              <a:spLocks noChangeArrowheads="1"/>
            </p:cNvSpPr>
            <p:nvPr/>
          </p:nvSpPr>
          <p:spPr bwMode="auto">
            <a:xfrm>
              <a:off x="2166" y="3455"/>
              <a:ext cx="852" cy="48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spcBef>
                  <a:spcPct val="20000"/>
                </a:spcBef>
                <a:buClr>
                  <a:srgbClr val="FF9933"/>
                </a:buClr>
                <a:buSzPct val="75000"/>
                <a:buFont typeface="Monotype Sorts" charset="2"/>
                <a:buNone/>
              </a:pPr>
              <a:r>
                <a:rPr lang="en-US" sz="2000" dirty="0" err="1" smtClean="0">
                  <a:latin typeface="Comic Sans MS" pitchFamily="66" charset="0"/>
                </a:rPr>
                <a:t>Paquete</a:t>
              </a:r>
              <a:endParaRPr lang="en-US" sz="2000" dirty="0">
                <a:latin typeface="Comic Sans MS" pitchFamily="66" charset="0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278313" y="3554413"/>
            <a:ext cx="1854200" cy="2265363"/>
            <a:chOff x="2695" y="2239"/>
            <a:chExt cx="1168" cy="1427"/>
          </a:xfrm>
        </p:grpSpPr>
        <p:sp>
          <p:nvSpPr>
            <p:cNvPr id="11278" name="Rectangle 9"/>
            <p:cNvSpPr>
              <a:spLocks noChangeArrowheads="1"/>
            </p:cNvSpPr>
            <p:nvPr/>
          </p:nvSpPr>
          <p:spPr bwMode="auto">
            <a:xfrm>
              <a:off x="2750" y="3186"/>
              <a:ext cx="852" cy="48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spcBef>
                  <a:spcPct val="20000"/>
                </a:spcBef>
                <a:buClr>
                  <a:srgbClr val="FF9933"/>
                </a:buClr>
                <a:buSzPct val="75000"/>
                <a:buFont typeface="Monotype Sorts" charset="2"/>
                <a:buNone/>
              </a:pPr>
              <a:r>
                <a:rPr lang="en-US" sz="2000" dirty="0">
                  <a:latin typeface="Comic Sans MS" pitchFamily="66" charset="0"/>
                </a:rPr>
                <a:t>Applet </a:t>
              </a:r>
              <a:r>
                <a:rPr lang="en-US" sz="2000" baseline="-25000" dirty="0" err="1" smtClean="0">
                  <a:latin typeface="Comic Sans MS" pitchFamily="66" charset="0"/>
                </a:rPr>
                <a:t>mostrador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79" name="AutoShape 10"/>
            <p:cNvSpPr>
              <a:spLocks noChangeArrowheads="1"/>
            </p:cNvSpPr>
            <p:nvPr/>
          </p:nvSpPr>
          <p:spPr bwMode="auto">
            <a:xfrm>
              <a:off x="2695" y="2239"/>
              <a:ext cx="1168" cy="1078"/>
            </a:xfrm>
            <a:prstGeom prst="verticalScroll">
              <a:avLst>
                <a:gd name="adj" fmla="val 12500"/>
              </a:avLst>
            </a:prstGeom>
            <a:solidFill>
              <a:srgbClr val="DCE5F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000050"/>
                </a:buClr>
                <a:buSzPct val="50000"/>
                <a:buFont typeface="Monotype Sorts" charset="2"/>
                <a:buNone/>
              </a:pP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Clase</a:t>
              </a:r>
              <a:r>
                <a:rPr lang="en-GB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mostrador</a:t>
              </a:r>
              <a:endParaRPr lang="en-GB" sz="10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000050"/>
                </a:buClr>
                <a:buSzPct val="50000"/>
                <a:buFont typeface="Monotype Sorts" charset="2"/>
                <a:buNone/>
              </a:pPr>
              <a:r>
                <a:rPr lang="en-GB" sz="1000" b="1" dirty="0">
                  <a:solidFill>
                    <a:srgbClr val="FF0000"/>
                  </a:solidFill>
                  <a:latin typeface="Courier New" pitchFamily="49" charset="0"/>
                </a:rPr>
                <a:t>{</a:t>
              </a: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débito</a:t>
              </a:r>
              <a:r>
                <a:rPr lang="en-GB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();</a:t>
              </a:r>
              <a:endParaRPr lang="en-GB" sz="10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000050"/>
                </a:buClr>
                <a:buSzPct val="50000"/>
                <a:buFont typeface="Monotype Sorts" charset="2"/>
                <a:buNone/>
              </a:pP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crédito</a:t>
              </a:r>
              <a:r>
                <a:rPr lang="en-GB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();</a:t>
              </a:r>
              <a:endParaRPr lang="en-GB" sz="10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000050"/>
                </a:buClr>
                <a:buSzPct val="50000"/>
                <a:buFont typeface="Monotype Sorts" charset="2"/>
                <a:buNone/>
              </a:pP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obtener</a:t>
              </a:r>
              <a:r>
                <a:rPr lang="en-GB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saldo</a:t>
              </a:r>
              <a:r>
                <a:rPr lang="en-GB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();</a:t>
              </a:r>
              <a:endParaRPr lang="en-GB" sz="10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000050"/>
                </a:buClr>
                <a:buSzPct val="50000"/>
                <a:buFont typeface="Monotype Sorts" charset="2"/>
                <a:buNone/>
              </a:pPr>
              <a:r>
                <a:rPr lang="en-GB" sz="1000" b="1" dirty="0">
                  <a:solidFill>
                    <a:srgbClr val="FF0000"/>
                  </a:solidFill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759460" y="3600450"/>
            <a:ext cx="2370142" cy="2228850"/>
            <a:chOff x="3628" y="2268"/>
            <a:chExt cx="1493" cy="1404"/>
          </a:xfrm>
        </p:grpSpPr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3917" y="3192"/>
              <a:ext cx="852" cy="48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>
                <a:spcBef>
                  <a:spcPct val="20000"/>
                </a:spcBef>
                <a:buClr>
                  <a:srgbClr val="FF9933"/>
                </a:buClr>
                <a:buSzPct val="75000"/>
                <a:buFont typeface="Monotype Sorts" charset="2"/>
                <a:buNone/>
              </a:pPr>
              <a:r>
                <a:rPr lang="en-US" sz="2000" dirty="0">
                  <a:latin typeface="Comic Sans MS" pitchFamily="66" charset="0"/>
                </a:rPr>
                <a:t>Applet </a:t>
              </a:r>
              <a:r>
                <a:rPr lang="en-US" sz="2000" baseline="-25000" dirty="0" err="1" smtClean="0">
                  <a:latin typeface="Comic Sans MS" pitchFamily="66" charset="0"/>
                </a:rPr>
                <a:t>cliente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77" name="AutoShape 12"/>
            <p:cNvSpPr>
              <a:spLocks noChangeArrowheads="1"/>
            </p:cNvSpPr>
            <p:nvPr/>
          </p:nvSpPr>
          <p:spPr bwMode="auto">
            <a:xfrm>
              <a:off x="3628" y="2268"/>
              <a:ext cx="1493" cy="1078"/>
            </a:xfrm>
            <a:prstGeom prst="verticalScroll">
              <a:avLst>
                <a:gd name="adj" fmla="val 12500"/>
              </a:avLst>
            </a:prstGeom>
            <a:solidFill>
              <a:srgbClr val="DCE5F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000050"/>
                </a:buClr>
                <a:buSzPct val="50000"/>
                <a:buFont typeface="Monotype Sorts" charset="2"/>
                <a:buNone/>
              </a:pP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Clase</a:t>
              </a:r>
              <a:r>
                <a:rPr lang="en-GB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Cliente</a:t>
              </a:r>
              <a:endParaRPr lang="en-GB" sz="10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000050"/>
                </a:buClr>
                <a:buSzPct val="50000"/>
                <a:buFont typeface="Monotype Sorts" charset="2"/>
                <a:buNone/>
              </a:pPr>
              <a:r>
                <a:rPr lang="en-GB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{</a:t>
              </a: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desplegar</a:t>
              </a:r>
              <a:r>
                <a:rPr lang="en-GB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Nombre</a:t>
              </a:r>
              <a:r>
                <a:rPr lang="en-GB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();</a:t>
              </a:r>
              <a:endParaRPr lang="en-GB" sz="10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000050"/>
                </a:buClr>
                <a:buSzPct val="50000"/>
                <a:buFont typeface="Monotype Sorts" charset="2"/>
                <a:buNone/>
              </a:pP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desplegarInformación</a:t>
              </a:r>
              <a:r>
                <a:rPr lang="en-GB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();</a:t>
              </a:r>
              <a:endParaRPr lang="en-GB" sz="10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000050"/>
                </a:buClr>
                <a:buSzPct val="50000"/>
                <a:buFont typeface="Monotype Sorts" charset="2"/>
                <a:buNone/>
              </a:pPr>
              <a:r>
                <a:rPr lang="en-GB" sz="1000" b="1" dirty="0" err="1" smtClean="0">
                  <a:solidFill>
                    <a:srgbClr val="FF0000"/>
                  </a:solidFill>
                  <a:latin typeface="Courier New" pitchFamily="49" charset="0"/>
                </a:rPr>
                <a:t>verificarNIP</a:t>
              </a:r>
              <a:r>
                <a:rPr lang="en-GB" sz="1000" b="1" dirty="0" smtClean="0">
                  <a:solidFill>
                    <a:srgbClr val="FF0000"/>
                  </a:solidFill>
                  <a:latin typeface="Courier New" pitchFamily="49" charset="0"/>
                </a:rPr>
                <a:t>();</a:t>
              </a:r>
              <a:endParaRPr lang="en-GB" sz="1000" b="1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rgbClr val="000050"/>
                </a:buClr>
                <a:buSzPct val="50000"/>
                <a:buFont typeface="Monotype Sorts" charset="2"/>
                <a:buNone/>
              </a:pPr>
              <a:r>
                <a:rPr lang="en-GB" sz="1000" b="1" dirty="0">
                  <a:solidFill>
                    <a:srgbClr val="FF0000"/>
                  </a:solidFill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319501" name="AutoShape 13"/>
          <p:cNvSpPr>
            <a:spLocks noChangeArrowheads="1"/>
          </p:cNvSpPr>
          <p:nvPr/>
        </p:nvSpPr>
        <p:spPr bwMode="auto">
          <a:xfrm flipH="1">
            <a:off x="1751013" y="3914775"/>
            <a:ext cx="2609850" cy="757238"/>
          </a:xfrm>
          <a:prstGeom prst="curvedDownArrow">
            <a:avLst>
              <a:gd name="adj1" fmla="val 68931"/>
              <a:gd name="adj2" fmla="val 137862"/>
              <a:gd name="adj3" fmla="val 33333"/>
            </a:avLst>
          </a:prstGeom>
          <a:solidFill>
            <a:srgbClr val="DCE5F0"/>
          </a:solidFill>
          <a:ln w="9525">
            <a:solidFill>
              <a:srgbClr val="537DB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1258" y="6481763"/>
            <a:ext cx="53870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3195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  <p:bldP spid="319501" grpId="0" animBg="1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Instancia</a:t>
            </a:r>
            <a:r>
              <a:rPr lang="en-US" dirty="0" smtClean="0"/>
              <a:t> de Applet 2/4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FECDA2-3337-49EE-8222-BAC92545D41C}" type="slidenum">
              <a:rPr lang="fr-FR"/>
              <a:pPr/>
              <a:t>50</a:t>
            </a:fld>
            <a:endParaRPr lang="fr-FR"/>
          </a:p>
        </p:txBody>
      </p:sp>
      <p:sp>
        <p:nvSpPr>
          <p:cNvPr id="2055" name="Text Box 14"/>
          <p:cNvSpPr txBox="1">
            <a:spLocks noChangeArrowheads="1"/>
          </p:cNvSpPr>
          <p:nvPr/>
        </p:nvSpPr>
        <p:spPr bwMode="auto">
          <a:xfrm>
            <a:off x="2897188" y="2141538"/>
            <a:ext cx="33496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Contenido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archivo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insancia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Java  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Ejemplo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tarjetas</a:t>
            </a:r>
            <a:r>
              <a:rPr 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R4)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1658" y="6481763"/>
            <a:ext cx="59966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Instancia</a:t>
            </a:r>
            <a:r>
              <a:rPr lang="en-US" dirty="0" smtClean="0"/>
              <a:t> de Applet 3/4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idx="1"/>
          </p:nvPr>
        </p:nvSpPr>
        <p:spPr>
          <a:xfrm>
            <a:off x="485775" y="1633538"/>
            <a:ext cx="7666038" cy="3911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400" dirty="0" err="1" smtClean="0"/>
              <a:t>Crea</a:t>
            </a:r>
            <a:r>
              <a:rPr lang="en-US" sz="2400" dirty="0" smtClean="0"/>
              <a:t> un </a:t>
            </a:r>
            <a:r>
              <a:rPr lang="en-US" sz="2400" dirty="0" err="1" smtClean="0"/>
              <a:t>nuevo</a:t>
            </a:r>
            <a:r>
              <a:rPr lang="en-US" sz="2400" dirty="0" smtClean="0"/>
              <a:t> </a:t>
            </a:r>
            <a:r>
              <a:rPr lang="en-US" sz="2400" dirty="0" err="1" smtClean="0"/>
              <a:t>Paquete</a:t>
            </a:r>
            <a:r>
              <a:rPr lang="en-US" sz="2400" dirty="0" smtClean="0"/>
              <a:t> Java con los </a:t>
            </a:r>
            <a:r>
              <a:rPr lang="en-US" sz="2400" dirty="0" err="1" smtClean="0"/>
              <a:t>siguientes</a:t>
            </a:r>
            <a:r>
              <a:rPr lang="en-US" sz="2400" dirty="0" smtClean="0"/>
              <a:t> </a:t>
            </a:r>
            <a:r>
              <a:rPr lang="en-US" sz="2400" dirty="0" err="1" smtClean="0"/>
              <a:t>parámetros</a:t>
            </a:r>
            <a:endParaRPr lang="en-US" sz="2400" dirty="0" smtClean="0"/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Nombre</a:t>
            </a:r>
            <a:r>
              <a:rPr lang="en-US" sz="1800" dirty="0" smtClean="0"/>
              <a:t> de Applet </a:t>
            </a:r>
            <a:r>
              <a:rPr lang="en-US" sz="1800" i="1" dirty="0" smtClean="0"/>
              <a:t>(Label)</a:t>
            </a:r>
            <a:r>
              <a:rPr lang="en-US" sz="1800" dirty="0" smtClean="0"/>
              <a:t>	</a:t>
            </a:r>
            <a:r>
              <a:rPr lang="en-US" sz="1800" dirty="0" err="1" smtClean="0"/>
              <a:t>Displegar</a:t>
            </a:r>
            <a:r>
              <a:rPr lang="en-US" sz="1800" dirty="0" smtClean="0"/>
              <a:t> </a:t>
            </a:r>
            <a:r>
              <a:rPr lang="en-US" sz="1800" dirty="0" err="1" smtClean="0"/>
              <a:t>Instancia</a:t>
            </a:r>
            <a:r>
              <a:rPr lang="en-US" sz="1800" dirty="0" smtClean="0"/>
              <a:t> de Text</a:t>
            </a:r>
          </a:p>
          <a:p>
            <a:pPr lvl="1">
              <a:lnSpc>
                <a:spcPct val="90000"/>
              </a:lnSpc>
              <a:tabLst>
                <a:tab pos="3495675" algn="l"/>
              </a:tabLst>
            </a:pPr>
            <a:r>
              <a:rPr lang="en-US" sz="1800" dirty="0" err="1" smtClean="0"/>
              <a:t>Archivo</a:t>
            </a:r>
            <a:r>
              <a:rPr lang="en-US" sz="1800" dirty="0" smtClean="0"/>
              <a:t> de </a:t>
            </a:r>
            <a:r>
              <a:rPr lang="en-US" sz="1800" dirty="0" err="1" smtClean="0"/>
              <a:t>Instancia</a:t>
            </a:r>
            <a:r>
              <a:rPr lang="en-US" sz="1800" dirty="0" smtClean="0"/>
              <a:t>	</a:t>
            </a:r>
            <a:r>
              <a:rPr lang="en-US" sz="1400" dirty="0" smtClean="0"/>
              <a:t> </a:t>
            </a:r>
            <a:r>
              <a:rPr lang="en-US" sz="1400" dirty="0" err="1" smtClean="0"/>
              <a:t>DisplayText-instance.props</a:t>
            </a:r>
            <a:endParaRPr lang="en-US" sz="1400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BAF4F99-3AF6-4357-90A2-17A17B728CB6}" type="slidenum">
              <a:rPr lang="fr-FR"/>
              <a:pPr/>
              <a:t>51</a:t>
            </a:fld>
            <a:endParaRPr lang="fr-FR"/>
          </a:p>
        </p:txBody>
      </p:sp>
      <p:pic>
        <p:nvPicPr>
          <p:cNvPr id="64518" name="Picture 2" descr="paper_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025" y="1600200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3700" y="3362325"/>
            <a:ext cx="2057400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46514" y="6481763"/>
            <a:ext cx="6141811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4 </a:t>
            </a:r>
            <a:r>
              <a:rPr lang="en-US" dirty="0" err="1" smtClean="0"/>
              <a:t>Instancia</a:t>
            </a:r>
            <a:r>
              <a:rPr lang="en-US" dirty="0" smtClean="0"/>
              <a:t> de Applet 4/4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614A30-6AF1-4B84-903B-27D871FB92F2}" type="slidenum">
              <a:rPr lang="fr-FR"/>
              <a:pPr/>
              <a:t>52</a:t>
            </a:fld>
            <a:endParaRPr lang="fr-FR"/>
          </a:p>
        </p:txBody>
      </p:sp>
      <p:pic>
        <p:nvPicPr>
          <p:cNvPr id="6554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988" y="1739900"/>
            <a:ext cx="8582025" cy="4132263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63494" name="Text Box 7"/>
          <p:cNvSpPr txBox="1">
            <a:spLocks noChangeArrowheads="1"/>
          </p:cNvSpPr>
          <p:nvPr/>
        </p:nvSpPr>
        <p:spPr bwMode="auto">
          <a:xfrm>
            <a:off x="2843043" y="1201738"/>
            <a:ext cx="34499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Ubicación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archivos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4238625" y="3105150"/>
            <a:ext cx="1504950" cy="2095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4230" y="6481763"/>
            <a:ext cx="5924096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2" grpId="0" animBg="1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Resumen</a:t>
            </a:r>
            <a:r>
              <a:rPr lang="en-US" dirty="0" smtClean="0"/>
              <a:t> de applet de </a:t>
            </a:r>
            <a:r>
              <a:rPr lang="en-US" dirty="0" err="1" smtClean="0"/>
              <a:t>Despliegue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endParaRPr lang="en-US" dirty="0" smtClean="0"/>
          </a:p>
        </p:txBody>
      </p:sp>
      <p:sp>
        <p:nvSpPr>
          <p:cNvPr id="66563" name="Rectangle 4"/>
          <p:cNvSpPr>
            <a:spLocks noGrp="1" noChangeArrowheads="1"/>
          </p:cNvSpPr>
          <p:nvPr>
            <p:ph idx="1"/>
          </p:nvPr>
        </p:nvSpPr>
        <p:spPr>
          <a:xfrm>
            <a:off x="485775" y="1374775"/>
            <a:ext cx="7666038" cy="39116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err="1" smtClean="0"/>
              <a:t>Nombre</a:t>
            </a:r>
            <a:r>
              <a:rPr lang="en-US" sz="2200" dirty="0" smtClean="0"/>
              <a:t> de Applet	</a:t>
            </a:r>
            <a:r>
              <a:rPr lang="en-US" sz="2200" dirty="0" err="1" smtClean="0"/>
              <a:t>Desplegar</a:t>
            </a:r>
            <a:r>
              <a:rPr lang="en-US" sz="2200" dirty="0" smtClean="0"/>
              <a:t> </a:t>
            </a:r>
            <a:r>
              <a:rPr lang="en-US" sz="2200" dirty="0" err="1" smtClean="0"/>
              <a:t>Texto</a:t>
            </a:r>
            <a:endParaRPr lang="en-US" sz="2200" dirty="0" smtClean="0"/>
          </a:p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err="1" smtClean="0"/>
              <a:t>Paquete</a:t>
            </a:r>
            <a:r>
              <a:rPr lang="en-US" sz="2200" dirty="0" smtClean="0"/>
              <a:t> AID</a:t>
            </a:r>
            <a:r>
              <a:rPr lang="en-US" sz="1800" i="1" dirty="0" smtClean="0"/>
              <a:t> (</a:t>
            </a:r>
            <a:r>
              <a:rPr lang="en-US" sz="1800" i="1" dirty="0" err="1" smtClean="0"/>
              <a:t>Identificador</a:t>
            </a:r>
            <a:r>
              <a:rPr lang="en-US" sz="1800" i="1" dirty="0" smtClean="0"/>
              <a:t>)</a:t>
            </a:r>
            <a:r>
              <a:rPr lang="en-US" sz="2200" dirty="0" smtClean="0"/>
              <a:t> 	A000000018466400</a:t>
            </a:r>
          </a:p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err="1" smtClean="0"/>
              <a:t>Versión</a:t>
            </a:r>
            <a:r>
              <a:rPr lang="en-US" sz="2200" dirty="0" smtClean="0"/>
              <a:t>	1.0</a:t>
            </a:r>
          </a:p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smtClean="0"/>
              <a:t>Applet AID	A00000001846640001</a:t>
            </a:r>
          </a:p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err="1" smtClean="0"/>
              <a:t>Definición</a:t>
            </a:r>
            <a:r>
              <a:rPr lang="en-US" sz="2200" dirty="0" smtClean="0"/>
              <a:t> de </a:t>
            </a:r>
            <a:r>
              <a:rPr lang="en-US" sz="2200" dirty="0" err="1" smtClean="0"/>
              <a:t>Tarjeta</a:t>
            </a:r>
            <a:r>
              <a:rPr lang="en-US" sz="2200" dirty="0" smtClean="0"/>
              <a:t>	GXX_v3.2_128K_Training</a:t>
            </a:r>
          </a:p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err="1" smtClean="0"/>
              <a:t>Proveedor</a:t>
            </a:r>
            <a:r>
              <a:rPr lang="en-US" sz="2200" dirty="0" smtClean="0"/>
              <a:t>	</a:t>
            </a:r>
            <a:r>
              <a:rPr lang="en-US" sz="2200" dirty="0" err="1" smtClean="0"/>
              <a:t>Gemalto</a:t>
            </a:r>
            <a:endParaRPr lang="en-US" sz="2200" dirty="0" smtClean="0"/>
          </a:p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err="1" smtClean="0"/>
              <a:t>Tamaño</a:t>
            </a:r>
            <a:r>
              <a:rPr lang="en-US" sz="2200" dirty="0" smtClean="0"/>
              <a:t> de </a:t>
            </a:r>
            <a:r>
              <a:rPr lang="en-US" sz="2200" dirty="0" err="1" smtClean="0"/>
              <a:t>Código</a:t>
            </a:r>
            <a:r>
              <a:rPr lang="en-US" sz="2200" dirty="0" smtClean="0"/>
              <a:t>	746</a:t>
            </a:r>
          </a:p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err="1" smtClean="0"/>
              <a:t>Tamaño</a:t>
            </a:r>
            <a:r>
              <a:rPr lang="en-US" sz="2200" dirty="0" smtClean="0"/>
              <a:t> de </a:t>
            </a:r>
            <a:r>
              <a:rPr lang="en-US" sz="2200" dirty="0" err="1" smtClean="0"/>
              <a:t>datos</a:t>
            </a:r>
            <a:r>
              <a:rPr lang="en-US" sz="2200" dirty="0" smtClean="0"/>
              <a:t> </a:t>
            </a:r>
            <a:r>
              <a:rPr lang="en-US" sz="2200" dirty="0" err="1" smtClean="0"/>
              <a:t>Persistentes</a:t>
            </a:r>
            <a:r>
              <a:rPr lang="en-US" sz="2200" dirty="0" smtClean="0"/>
              <a:t>	0</a:t>
            </a:r>
          </a:p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err="1" smtClean="0"/>
              <a:t>Tamaño</a:t>
            </a:r>
            <a:r>
              <a:rPr lang="en-US" sz="2200" dirty="0" smtClean="0"/>
              <a:t> de RAM 	0</a:t>
            </a:r>
          </a:p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err="1" smtClean="0"/>
              <a:t>Archivo</a:t>
            </a:r>
            <a:r>
              <a:rPr lang="en-US" sz="2200" dirty="0" smtClean="0"/>
              <a:t> de </a:t>
            </a:r>
            <a:r>
              <a:rPr lang="en-US" sz="2200" dirty="0" err="1" smtClean="0"/>
              <a:t>Paquete</a:t>
            </a:r>
            <a:r>
              <a:rPr lang="en-US" sz="2200" dirty="0" smtClean="0"/>
              <a:t>	appletDisplayText.cap</a:t>
            </a:r>
          </a:p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err="1" smtClean="0"/>
              <a:t>Archivo</a:t>
            </a:r>
            <a:r>
              <a:rPr lang="en-US" sz="2200" dirty="0" smtClean="0"/>
              <a:t> de </a:t>
            </a:r>
            <a:r>
              <a:rPr lang="en-US" sz="2200" dirty="0" err="1" smtClean="0"/>
              <a:t>Instalación</a:t>
            </a:r>
            <a:r>
              <a:rPr lang="en-US" sz="2200" dirty="0" smtClean="0"/>
              <a:t>	</a:t>
            </a:r>
            <a:r>
              <a:rPr lang="en-US" sz="2200" dirty="0" err="1" smtClean="0"/>
              <a:t>DisplayText-install.props</a:t>
            </a:r>
            <a:endParaRPr lang="en-US" sz="2200" dirty="0" smtClean="0"/>
          </a:p>
          <a:p>
            <a:pPr>
              <a:lnSpc>
                <a:spcPct val="90000"/>
              </a:lnSpc>
              <a:tabLst>
                <a:tab pos="3495675" algn="l"/>
              </a:tabLst>
            </a:pPr>
            <a:r>
              <a:rPr lang="en-US" sz="2200" dirty="0" err="1" smtClean="0"/>
              <a:t>Archivo</a:t>
            </a:r>
            <a:r>
              <a:rPr lang="en-US" sz="2200" dirty="0" smtClean="0"/>
              <a:t> de </a:t>
            </a:r>
            <a:r>
              <a:rPr lang="en-US" sz="2200" dirty="0" err="1" smtClean="0"/>
              <a:t>Instancia</a:t>
            </a:r>
            <a:r>
              <a:rPr lang="en-US" sz="2200" dirty="0" smtClean="0"/>
              <a:t>	</a:t>
            </a:r>
            <a:r>
              <a:rPr lang="en-US" sz="2200" dirty="0" err="1" smtClean="0"/>
              <a:t>DisplayText-instance.props</a:t>
            </a:r>
            <a:endParaRPr lang="en-US" sz="2200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E4EC1A-1E06-43BF-A2DE-9DFCB7BE5350}" type="slidenum">
              <a:rPr lang="fr-FR"/>
              <a:pPr/>
              <a:t>53</a:t>
            </a:fld>
            <a:endParaRPr lang="fr-FR"/>
          </a:p>
        </p:txBody>
      </p:sp>
      <p:pic>
        <p:nvPicPr>
          <p:cNvPr id="66566" name="Picture 2" descr="paper_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9025" y="1600200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7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6263" y="3362325"/>
            <a:ext cx="2057400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1658" y="6481763"/>
            <a:ext cx="59966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Resumen</a:t>
            </a:r>
            <a:endParaRPr lang="en-US" dirty="0" smtClean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>
          <a:xfrm>
            <a:off x="1" y="1738313"/>
            <a:ext cx="9144000" cy="3568700"/>
          </a:xfrm>
        </p:spPr>
        <p:txBody>
          <a:bodyPr/>
          <a:lstStyle/>
          <a:p>
            <a:r>
              <a:rPr lang="en-US" sz="3200" dirty="0" smtClean="0"/>
              <a:t> Panorama General de Applet de </a:t>
            </a:r>
            <a:r>
              <a:rPr lang="en-US" sz="3200" dirty="0" err="1" smtClean="0"/>
              <a:t>Tarjeta</a:t>
            </a:r>
            <a:r>
              <a:rPr lang="en-US" sz="3200" dirty="0" smtClean="0"/>
              <a:t> Java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Aprovisionamiento</a:t>
            </a:r>
            <a:r>
              <a:rPr lang="en-US" sz="3200" dirty="0" smtClean="0"/>
              <a:t> de Applet en 4 </a:t>
            </a:r>
            <a:r>
              <a:rPr lang="en-US" sz="3200" dirty="0" err="1" smtClean="0"/>
              <a:t>pasos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Actualización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Perfiles</a:t>
            </a:r>
            <a:endParaRPr lang="en-US" sz="3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Instalar</a:t>
            </a:r>
            <a:r>
              <a:rPr lang="en-US" sz="3200" dirty="0" smtClean="0"/>
              <a:t> el applet OTA 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Soporte</a:t>
            </a:r>
            <a:r>
              <a:rPr lang="en-US" sz="3200" dirty="0" smtClean="0"/>
              <a:t> </a:t>
            </a:r>
            <a:r>
              <a:rPr lang="en-US" sz="3200" dirty="0" err="1" smtClean="0"/>
              <a:t>LinqUs</a:t>
            </a:r>
            <a:r>
              <a:rPr lang="en-US" sz="3200" dirty="0" smtClean="0"/>
              <a:t> 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B26744-EFC2-4A1E-9FCC-46AAD3F6E978}" type="slidenum">
              <a:rPr lang="fr-FR"/>
              <a:pPr/>
              <a:t>54</a:t>
            </a:fld>
            <a:endParaRPr lang="fr-FR"/>
          </a:p>
        </p:txBody>
      </p:sp>
      <p:sp>
        <p:nvSpPr>
          <p:cNvPr id="6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9086" y="6481763"/>
            <a:ext cx="6069239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Actualizar</a:t>
            </a:r>
            <a:r>
              <a:rPr lang="en-US" dirty="0" smtClean="0"/>
              <a:t> </a:t>
            </a:r>
            <a:r>
              <a:rPr lang="en-US" dirty="0" err="1" smtClean="0"/>
              <a:t>Perfiles</a:t>
            </a:r>
            <a:endParaRPr lang="en-US" dirty="0" smtClean="0"/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697394-135C-48E8-A979-5C8975F465A5}" type="slidenum">
              <a:rPr lang="fr-FR"/>
              <a:pPr/>
              <a:t>55</a:t>
            </a:fld>
            <a:endParaRPr lang="fr-FR"/>
          </a:p>
        </p:txBody>
      </p:sp>
      <p:sp>
        <p:nvSpPr>
          <p:cNvPr id="448516" name="Text Box 4"/>
          <p:cNvSpPr txBox="1">
            <a:spLocks noChangeArrowheads="1"/>
          </p:cNvSpPr>
          <p:nvPr/>
        </p:nvSpPr>
        <p:spPr bwMode="auto">
          <a:xfrm>
            <a:off x="649288" y="998538"/>
            <a:ext cx="72907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ha </a:t>
            </a:r>
            <a:r>
              <a:rPr lang="en-US" dirty="0" err="1" smtClean="0"/>
              <a:t>provisionado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applet...</a:t>
            </a:r>
            <a:endParaRPr lang="en-US" dirty="0"/>
          </a:p>
        </p:txBody>
      </p:sp>
      <p:sp>
        <p:nvSpPr>
          <p:cNvPr id="448517" name="Text Box 5"/>
          <p:cNvSpPr txBox="1">
            <a:spLocks noChangeArrowheads="1"/>
          </p:cNvSpPr>
          <p:nvPr/>
        </p:nvSpPr>
        <p:spPr bwMode="auto">
          <a:xfrm>
            <a:off x="1838325" y="1522413"/>
            <a:ext cx="6910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... </a:t>
            </a:r>
            <a:r>
              <a:rPr lang="en-US" dirty="0" smtClean="0"/>
              <a:t>No </a:t>
            </a:r>
            <a:r>
              <a:rPr lang="en-US" dirty="0" err="1" smtClean="0"/>
              <a:t>olvides</a:t>
            </a:r>
            <a:r>
              <a:rPr lang="en-US" dirty="0" smtClean="0"/>
              <a:t> </a:t>
            </a:r>
            <a:r>
              <a:rPr lang="en-US" dirty="0" err="1" smtClean="0"/>
              <a:t>actualizar</a:t>
            </a:r>
            <a:r>
              <a:rPr lang="en-US" dirty="0" smtClean="0"/>
              <a:t> los </a:t>
            </a:r>
            <a:r>
              <a:rPr lang="en-US" dirty="0" err="1" smtClean="0"/>
              <a:t>perfiles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...</a:t>
            </a:r>
            <a:endParaRPr lang="en-US" dirty="0"/>
          </a:p>
        </p:txBody>
      </p:sp>
      <p:pic>
        <p:nvPicPr>
          <p:cNvPr id="4485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400" y="1976438"/>
            <a:ext cx="7059613" cy="4267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448519" name="Rectangle 7"/>
          <p:cNvSpPr>
            <a:spLocks noChangeArrowheads="1"/>
          </p:cNvSpPr>
          <p:nvPr/>
        </p:nvSpPr>
        <p:spPr bwMode="auto">
          <a:xfrm>
            <a:off x="5943600" y="2724150"/>
            <a:ext cx="676275" cy="171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8520" name="Rectangle 8"/>
          <p:cNvSpPr>
            <a:spLocks noChangeArrowheads="1"/>
          </p:cNvSpPr>
          <p:nvPr/>
        </p:nvSpPr>
        <p:spPr bwMode="auto">
          <a:xfrm>
            <a:off x="1073150" y="3159125"/>
            <a:ext cx="1352550" cy="304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8521" name="Rectangle 9"/>
          <p:cNvSpPr>
            <a:spLocks noChangeArrowheads="1"/>
          </p:cNvSpPr>
          <p:nvPr/>
        </p:nvSpPr>
        <p:spPr bwMode="auto">
          <a:xfrm>
            <a:off x="3403600" y="3175000"/>
            <a:ext cx="800100" cy="2095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8522" name="Rectangle 10"/>
          <p:cNvSpPr>
            <a:spLocks noChangeArrowheads="1"/>
          </p:cNvSpPr>
          <p:nvPr/>
        </p:nvSpPr>
        <p:spPr bwMode="auto">
          <a:xfrm>
            <a:off x="5581650" y="3819525"/>
            <a:ext cx="2476500" cy="14001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02972" y="6481763"/>
            <a:ext cx="61853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485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4485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4485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4485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4485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/>
      <p:bldP spid="448517" grpId="0"/>
      <p:bldP spid="448519" grpId="0" animBg="1"/>
      <p:bldP spid="448520" grpId="0" animBg="1"/>
      <p:bldP spid="448521" grpId="0" animBg="1"/>
      <p:bldP spid="448522" grpId="0" animBg="1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Resumen</a:t>
            </a:r>
            <a:endParaRPr lang="en-US" dirty="0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0" y="1738313"/>
            <a:ext cx="9144000" cy="3568700"/>
          </a:xfrm>
        </p:spPr>
        <p:txBody>
          <a:bodyPr/>
          <a:lstStyle/>
          <a:p>
            <a:r>
              <a:rPr lang="en-US" sz="3200" dirty="0" smtClean="0"/>
              <a:t> Panorama General de Applet de </a:t>
            </a:r>
            <a:r>
              <a:rPr lang="en-US" sz="3200" dirty="0" err="1" smtClean="0"/>
              <a:t>Tarjeta</a:t>
            </a:r>
            <a:r>
              <a:rPr lang="en-US" sz="3200" dirty="0" smtClean="0"/>
              <a:t> Java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Aprovisionamiento</a:t>
            </a:r>
            <a:r>
              <a:rPr lang="en-US" sz="3200" dirty="0" smtClean="0"/>
              <a:t> de Applet en 4 </a:t>
            </a:r>
            <a:r>
              <a:rPr lang="en-US" sz="3200" dirty="0" err="1" smtClean="0"/>
              <a:t>pasos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Actualización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Perfiles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Instalar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el applet OTA 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Soporte</a:t>
            </a:r>
            <a:r>
              <a:rPr lang="en-US" sz="3200" dirty="0" smtClean="0"/>
              <a:t> </a:t>
            </a:r>
            <a:r>
              <a:rPr lang="en-US" sz="3200" dirty="0" err="1" smtClean="0"/>
              <a:t>LinqUs</a:t>
            </a:r>
            <a:r>
              <a:rPr lang="en-US" sz="3200" dirty="0" smtClean="0"/>
              <a:t> </a:t>
            </a:r>
          </a:p>
          <a:p>
            <a:endParaRPr lang="en-US" sz="3200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2C8A4F-B3C4-4938-8567-84BECD31D3F4}" type="slidenum">
              <a:rPr lang="fr-FR"/>
              <a:pPr/>
              <a:t>56</a:t>
            </a:fld>
            <a:endParaRPr lang="fr-FR"/>
          </a:p>
        </p:txBody>
      </p:sp>
      <p:sp>
        <p:nvSpPr>
          <p:cNvPr id="6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5544" y="6481763"/>
            <a:ext cx="6112782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Instalar</a:t>
            </a:r>
            <a:r>
              <a:rPr lang="en-US" dirty="0" smtClean="0"/>
              <a:t> el applet OTA  </a:t>
            </a:r>
          </a:p>
        </p:txBody>
      </p:sp>
      <p:sp>
        <p:nvSpPr>
          <p:cNvPr id="70659" name="Rectangle 4"/>
          <p:cNvSpPr>
            <a:spLocks noGrp="1" noChangeArrowheads="1"/>
          </p:cNvSpPr>
          <p:nvPr>
            <p:ph idx="1"/>
          </p:nvPr>
        </p:nvSpPr>
        <p:spPr>
          <a:xfrm>
            <a:off x="485775" y="2054225"/>
            <a:ext cx="8185150" cy="3490913"/>
          </a:xfrm>
        </p:spPr>
        <p:txBody>
          <a:bodyPr/>
          <a:lstStyle/>
          <a:p>
            <a:pPr>
              <a:tabLst>
                <a:tab pos="3495675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/>
              <a:t>Descarga</a:t>
            </a:r>
            <a:r>
              <a:rPr lang="en-US" sz="2800" dirty="0" smtClean="0"/>
              <a:t> el applet en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tarjeta</a:t>
            </a:r>
            <a:endParaRPr lang="en-US" sz="2800" dirty="0" smtClean="0"/>
          </a:p>
          <a:p>
            <a:pPr lvl="1">
              <a:tabLst>
                <a:tab pos="3495675" algn="l"/>
              </a:tabLst>
            </a:pPr>
            <a:r>
              <a:rPr lang="en-US" sz="2000" dirty="0" smtClean="0"/>
              <a:t>MSISDN	060900000x</a:t>
            </a:r>
          </a:p>
          <a:p>
            <a:pPr lvl="1">
              <a:tabLst>
                <a:tab pos="3495675" algn="l"/>
              </a:tabLst>
            </a:pPr>
            <a:r>
              <a:rPr lang="en-US" sz="2000" dirty="0" err="1" smtClean="0"/>
              <a:t>Servicio</a:t>
            </a:r>
            <a:r>
              <a:rPr lang="en-US" sz="2000" dirty="0" smtClean="0"/>
              <a:t>	Download Package + Create Instance</a:t>
            </a:r>
            <a:br>
              <a:rPr lang="en-US" sz="2000" dirty="0" smtClean="0"/>
            </a:br>
            <a:r>
              <a:rPr lang="en-US" sz="2000" dirty="0" smtClean="0"/>
              <a:t>	or Download Applet</a:t>
            </a:r>
          </a:p>
          <a:p>
            <a:pPr>
              <a:tabLst>
                <a:tab pos="3495675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/>
              <a:t>Pruebe</a:t>
            </a:r>
            <a:r>
              <a:rPr lang="en-US" sz="2800" dirty="0" smtClean="0"/>
              <a:t> el applet con el </a:t>
            </a:r>
            <a:r>
              <a:rPr lang="en-US" sz="2800" dirty="0" err="1" smtClean="0"/>
              <a:t>simulador</a:t>
            </a:r>
            <a:r>
              <a:rPr lang="en-US" sz="2800" dirty="0" smtClean="0"/>
              <a:t> </a:t>
            </a:r>
            <a:r>
              <a:rPr lang="en-US" sz="2800" dirty="0" err="1" smtClean="0"/>
              <a:t>móvil</a:t>
            </a:r>
            <a:endParaRPr lang="en-US" sz="2800" dirty="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0F8EF3-304B-4DCF-B27F-0568E6448926}" type="slidenum">
              <a:rPr lang="fr-FR"/>
              <a:pPr/>
              <a:t>57</a:t>
            </a:fld>
            <a:endParaRPr lang="fr-FR"/>
          </a:p>
        </p:txBody>
      </p:sp>
      <p:pic>
        <p:nvPicPr>
          <p:cNvPr id="70662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3325" y="4059238"/>
            <a:ext cx="1558925" cy="2259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0663" name="Picture 2" descr="paper_p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39025" y="1169988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7486" y="6481763"/>
            <a:ext cx="6170839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Resumen</a:t>
            </a:r>
            <a:endParaRPr lang="en-US" dirty="0" smtClean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>
          <a:xfrm>
            <a:off x="0" y="1738313"/>
            <a:ext cx="9144000" cy="3568700"/>
          </a:xfrm>
        </p:spPr>
        <p:txBody>
          <a:bodyPr/>
          <a:lstStyle/>
          <a:p>
            <a:r>
              <a:rPr lang="en-US" sz="3200" dirty="0" smtClean="0"/>
              <a:t> Panorama General de Applet de </a:t>
            </a:r>
            <a:r>
              <a:rPr lang="en-US" sz="3200" dirty="0" err="1" smtClean="0"/>
              <a:t>Tarjeta</a:t>
            </a:r>
            <a:r>
              <a:rPr lang="en-US" sz="3200" dirty="0" smtClean="0"/>
              <a:t> Java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Aprovisionamiento</a:t>
            </a:r>
            <a:r>
              <a:rPr lang="en-US" sz="3200" dirty="0" smtClean="0"/>
              <a:t> de Applet en 4 </a:t>
            </a:r>
            <a:r>
              <a:rPr lang="en-US" sz="3200" dirty="0" err="1" smtClean="0"/>
              <a:t>pasos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Actualización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Perfiles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Instalar</a:t>
            </a:r>
            <a:r>
              <a:rPr lang="en-US" sz="3200" dirty="0" smtClean="0"/>
              <a:t> el applet OTA 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Soporte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LinqUs</a:t>
            </a:r>
            <a:endParaRPr lang="en-US" sz="3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01CFE8-C0FA-463B-8164-14E2DA937032}" type="slidenum">
              <a:rPr lang="fr-FR"/>
              <a:pPr/>
              <a:t>58</a:t>
            </a:fld>
            <a:endParaRPr lang="fr-FR"/>
          </a:p>
        </p:txBody>
      </p:sp>
      <p:sp>
        <p:nvSpPr>
          <p:cNvPr id="6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0744" y="6481763"/>
            <a:ext cx="6417582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Cursos</a:t>
            </a:r>
            <a:r>
              <a:rPr lang="en-US" dirty="0" smtClean="0"/>
              <a:t> de </a:t>
            </a:r>
            <a:r>
              <a:rPr lang="en-US" dirty="0" err="1" smtClean="0"/>
              <a:t>plataforma</a:t>
            </a:r>
            <a:r>
              <a:rPr lang="en-US" dirty="0" smtClean="0"/>
              <a:t> OTA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D07F51-93A1-498D-BCA1-7944C5C26D35}" type="slidenum">
              <a:rPr lang="fr-FR"/>
              <a:pPr/>
              <a:t>59</a:t>
            </a:fld>
            <a:endParaRPr lang="fr-FR"/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8" y="963613"/>
            <a:ext cx="21336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1175" y="1476375"/>
            <a:ext cx="2159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6888" y="1930400"/>
            <a:ext cx="2117725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19600" y="2582863"/>
            <a:ext cx="2154238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105150"/>
            <a:ext cx="2147888" cy="303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8172" y="6481763"/>
            <a:ext cx="6490154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GB" dirty="0" smtClean="0"/>
              <a:t>Panorama General JCA - </a:t>
            </a:r>
            <a:r>
              <a:rPr lang="en-GB" dirty="0" err="1" smtClean="0"/>
              <a:t>Paquete</a:t>
            </a:r>
            <a:r>
              <a:rPr lang="en-GB" dirty="0" smtClean="0"/>
              <a:t> de </a:t>
            </a:r>
            <a:r>
              <a:rPr lang="en-GB" dirty="0" err="1" smtClean="0"/>
              <a:t>Instancia</a:t>
            </a:r>
            <a:r>
              <a:rPr lang="en-GB" dirty="0" smtClean="0"/>
              <a:t> 2/2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3686B6-0C08-47BC-9EC2-7ED20B29ABBE}" type="slidenum">
              <a:rPr lang="fr-FR"/>
              <a:pPr/>
              <a:t>6</a:t>
            </a:fld>
            <a:endParaRPr lang="fr-FR"/>
          </a:p>
        </p:txBody>
      </p:sp>
      <p:sp>
        <p:nvSpPr>
          <p:cNvPr id="12293" name="Rectangle 26"/>
          <p:cNvSpPr>
            <a:spLocks noChangeArrowheads="1"/>
          </p:cNvSpPr>
          <p:nvPr/>
        </p:nvSpPr>
        <p:spPr bwMode="auto">
          <a:xfrm>
            <a:off x="3152775" y="2314575"/>
            <a:ext cx="1638300" cy="5524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30"/>
          <p:cNvSpPr>
            <a:spLocks noChangeArrowheads="1"/>
          </p:cNvSpPr>
          <p:nvPr/>
        </p:nvSpPr>
        <p:spPr bwMode="auto">
          <a:xfrm>
            <a:off x="4446588" y="5737225"/>
            <a:ext cx="2998787" cy="24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673225" y="1157288"/>
            <a:ext cx="5795963" cy="2386012"/>
            <a:chOff x="1054" y="729"/>
            <a:chExt cx="3651" cy="1503"/>
          </a:xfrm>
        </p:grpSpPr>
        <p:pic>
          <p:nvPicPr>
            <p:cNvPr id="12311" name="Picture 2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54" y="729"/>
              <a:ext cx="3651" cy="1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12" name="Rectangle 38"/>
            <p:cNvSpPr>
              <a:spLocks noChangeArrowheads="1"/>
            </p:cNvSpPr>
            <p:nvPr/>
          </p:nvSpPr>
          <p:spPr bwMode="auto">
            <a:xfrm>
              <a:off x="3342" y="1794"/>
              <a:ext cx="1188" cy="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056183" y="2597150"/>
            <a:ext cx="2874954" cy="1062038"/>
            <a:chOff x="1769" y="1306"/>
            <a:chExt cx="1811" cy="669"/>
          </a:xfrm>
        </p:grpSpPr>
        <p:grpSp>
          <p:nvGrpSpPr>
            <p:cNvPr id="12307" name="Group 24"/>
            <p:cNvGrpSpPr>
              <a:grpSpLocks/>
            </p:cNvGrpSpPr>
            <p:nvPr/>
          </p:nvGrpSpPr>
          <p:grpSpPr bwMode="auto">
            <a:xfrm>
              <a:off x="1769" y="1306"/>
              <a:ext cx="1811" cy="669"/>
              <a:chOff x="1457" y="1258"/>
              <a:chExt cx="1811" cy="669"/>
            </a:xfrm>
          </p:grpSpPr>
          <p:sp>
            <p:nvSpPr>
              <p:cNvPr id="12309" name="Text Box 22"/>
              <p:cNvSpPr txBox="1">
                <a:spLocks noChangeArrowheads="1"/>
              </p:cNvSpPr>
              <p:nvPr/>
            </p:nvSpPr>
            <p:spPr bwMode="auto">
              <a:xfrm>
                <a:off x="1457" y="1597"/>
                <a:ext cx="181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 smtClean="0">
                    <a:solidFill>
                      <a:srgbClr val="FF9900"/>
                    </a:solidFill>
                  </a:rPr>
                  <a:t>Múltiples</a:t>
                </a:r>
                <a:r>
                  <a:rPr lang="en-US" sz="1400" b="1" dirty="0" smtClean="0">
                    <a:solidFill>
                      <a:srgbClr val="FF9900"/>
                    </a:solidFill>
                  </a:rPr>
                  <a:t> </a:t>
                </a:r>
                <a:r>
                  <a:rPr lang="en-US" sz="1400" b="1" dirty="0" err="1" smtClean="0">
                    <a:solidFill>
                      <a:srgbClr val="FF9900"/>
                    </a:solidFill>
                  </a:rPr>
                  <a:t>instancias</a:t>
                </a:r>
                <a:r>
                  <a:rPr lang="en-US" sz="1400" b="1" dirty="0" smtClean="0">
                    <a:solidFill>
                      <a:srgbClr val="FF9900"/>
                    </a:solidFill>
                  </a:rPr>
                  <a:t> de un solo </a:t>
                </a:r>
              </a:p>
              <a:p>
                <a:pPr algn="ctr"/>
                <a:r>
                  <a:rPr lang="en-US" sz="1400" b="1" dirty="0" smtClean="0">
                    <a:solidFill>
                      <a:srgbClr val="FF9900"/>
                    </a:solidFill>
                  </a:rPr>
                  <a:t> </a:t>
                </a:r>
                <a:r>
                  <a:rPr lang="en-US" sz="1400" b="1" dirty="0">
                    <a:solidFill>
                      <a:srgbClr val="FF9900"/>
                    </a:solidFill>
                  </a:rPr>
                  <a:t>applet </a:t>
                </a:r>
                <a:r>
                  <a:rPr lang="en-US" sz="1400" b="1" dirty="0" err="1" smtClean="0">
                    <a:solidFill>
                      <a:srgbClr val="FF9900"/>
                    </a:solidFill>
                  </a:rPr>
                  <a:t>dentro</a:t>
                </a:r>
                <a:r>
                  <a:rPr lang="en-US" sz="1400" b="1" dirty="0" smtClean="0">
                    <a:solidFill>
                      <a:srgbClr val="FF9900"/>
                    </a:solidFill>
                  </a:rPr>
                  <a:t> de un </a:t>
                </a:r>
                <a:r>
                  <a:rPr lang="en-US" sz="1400" b="1" dirty="0" err="1" smtClean="0">
                    <a:solidFill>
                      <a:srgbClr val="FF9900"/>
                    </a:solidFill>
                  </a:rPr>
                  <a:t>paquete</a:t>
                </a:r>
                <a:endParaRPr lang="en-US" sz="1400" b="1" dirty="0">
                  <a:solidFill>
                    <a:srgbClr val="FF9900"/>
                  </a:solidFill>
                </a:endParaRPr>
              </a:p>
            </p:txBody>
          </p:sp>
          <p:sp>
            <p:nvSpPr>
              <p:cNvPr id="12310" name="Line 23"/>
              <p:cNvSpPr>
                <a:spLocks noChangeShapeType="1"/>
              </p:cNvSpPr>
              <p:nvPr/>
            </p:nvSpPr>
            <p:spPr bwMode="auto">
              <a:xfrm flipH="1" flipV="1">
                <a:off x="1695" y="1258"/>
                <a:ext cx="221" cy="376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2308" name="Line 27"/>
            <p:cNvSpPr>
              <a:spLocks noChangeShapeType="1"/>
            </p:cNvSpPr>
            <p:nvPr/>
          </p:nvSpPr>
          <p:spPr bwMode="auto">
            <a:xfrm flipH="1" flipV="1">
              <a:off x="1961" y="1459"/>
              <a:ext cx="164" cy="22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651000" y="3800475"/>
            <a:ext cx="5873750" cy="2300288"/>
            <a:chOff x="1040" y="2394"/>
            <a:chExt cx="3700" cy="1449"/>
          </a:xfrm>
        </p:grpSpPr>
        <p:pic>
          <p:nvPicPr>
            <p:cNvPr id="12304" name="Picture 2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40" y="2394"/>
              <a:ext cx="3679" cy="1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5" name="Rectangle 31"/>
            <p:cNvSpPr>
              <a:spLocks noChangeArrowheads="1"/>
            </p:cNvSpPr>
            <p:nvPr/>
          </p:nvSpPr>
          <p:spPr bwMode="auto">
            <a:xfrm>
              <a:off x="3215" y="3075"/>
              <a:ext cx="442" cy="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41"/>
            <p:cNvSpPr>
              <a:spLocks noChangeArrowheads="1"/>
            </p:cNvSpPr>
            <p:nvPr/>
          </p:nvSpPr>
          <p:spPr bwMode="auto">
            <a:xfrm>
              <a:off x="2778" y="3582"/>
              <a:ext cx="1962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4249744" y="4902200"/>
            <a:ext cx="2786067" cy="1360488"/>
            <a:chOff x="2677" y="3088"/>
            <a:chExt cx="1755" cy="857"/>
          </a:xfrm>
        </p:grpSpPr>
        <p:sp>
          <p:nvSpPr>
            <p:cNvPr id="12302" name="Text Box 35"/>
            <p:cNvSpPr txBox="1">
              <a:spLocks noChangeArrowheads="1"/>
            </p:cNvSpPr>
            <p:nvPr/>
          </p:nvSpPr>
          <p:spPr bwMode="auto">
            <a:xfrm>
              <a:off x="2677" y="3635"/>
              <a:ext cx="1755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rgbClr val="FF9900"/>
                  </a:solidFill>
                </a:rPr>
                <a:t>Paquete</a:t>
              </a:r>
              <a:r>
                <a:rPr lang="en-US" sz="1400" b="1" dirty="0" smtClean="0">
                  <a:solidFill>
                    <a:srgbClr val="FF9900"/>
                  </a:solidFill>
                </a:rPr>
                <a:t> Library </a:t>
              </a:r>
              <a:endParaRPr lang="en-US" sz="1400" b="1" dirty="0">
                <a:solidFill>
                  <a:srgbClr val="FF9900"/>
                </a:solidFill>
              </a:endParaRPr>
            </a:p>
            <a:p>
              <a:pPr algn="ctr"/>
              <a:r>
                <a:rPr lang="en-US" sz="1200" b="1" i="1" dirty="0">
                  <a:solidFill>
                    <a:srgbClr val="FF9900"/>
                  </a:solidFill>
                </a:rPr>
                <a:t>(</a:t>
              </a:r>
              <a:r>
                <a:rPr lang="en-US" sz="1200" b="1" i="1" dirty="0" err="1" smtClean="0">
                  <a:solidFill>
                    <a:srgbClr val="FF9900"/>
                  </a:solidFill>
                </a:rPr>
                <a:t>Paquete</a:t>
              </a:r>
              <a:r>
                <a:rPr lang="en-US" sz="1200" b="1" i="1" dirty="0" smtClean="0">
                  <a:solidFill>
                    <a:srgbClr val="FF9900"/>
                  </a:solidFill>
                </a:rPr>
                <a:t> sin applet y sin </a:t>
              </a:r>
              <a:r>
                <a:rPr lang="en-US" sz="1200" b="1" i="1" dirty="0" err="1" smtClean="0">
                  <a:solidFill>
                    <a:srgbClr val="FF9900"/>
                  </a:solidFill>
                </a:rPr>
                <a:t>instancia</a:t>
              </a:r>
              <a:r>
                <a:rPr lang="en-US" sz="1200" b="1" i="1" dirty="0" smtClean="0">
                  <a:solidFill>
                    <a:srgbClr val="FF9900"/>
                  </a:solidFill>
                </a:rPr>
                <a:t>)</a:t>
              </a:r>
              <a:endParaRPr lang="en-US" sz="1200" b="1" i="1" dirty="0">
                <a:solidFill>
                  <a:srgbClr val="FF9900"/>
                </a:solidFill>
              </a:endParaRPr>
            </a:p>
          </p:txBody>
        </p:sp>
        <p:sp>
          <p:nvSpPr>
            <p:cNvPr id="12303" name="Line 36"/>
            <p:cNvSpPr>
              <a:spLocks noChangeShapeType="1"/>
            </p:cNvSpPr>
            <p:nvPr/>
          </p:nvSpPr>
          <p:spPr bwMode="auto">
            <a:xfrm flipH="1" flipV="1">
              <a:off x="3500" y="3088"/>
              <a:ext cx="6" cy="55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21580" name="Line 44"/>
          <p:cNvSpPr>
            <a:spLocks noChangeShapeType="1"/>
          </p:cNvSpPr>
          <p:nvPr/>
        </p:nvSpPr>
        <p:spPr bwMode="auto">
          <a:xfrm flipV="1">
            <a:off x="3749675" y="2157413"/>
            <a:ext cx="987425" cy="787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1581" name="Line 45"/>
          <p:cNvSpPr>
            <a:spLocks noChangeShapeType="1"/>
          </p:cNvSpPr>
          <p:nvPr/>
        </p:nvSpPr>
        <p:spPr bwMode="auto">
          <a:xfrm flipV="1">
            <a:off x="3167063" y="4765675"/>
            <a:ext cx="1243012" cy="6064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1258" y="6481763"/>
            <a:ext cx="53870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15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2158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80" grpId="0" animBg="1"/>
      <p:bldP spid="321581" grpId="0" animBg="1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Capacitación</a:t>
            </a:r>
            <a:endParaRPr lang="en-US" dirty="0" smtClean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7637463" cy="5407025"/>
          </a:xfrm>
        </p:spPr>
        <p:txBody>
          <a:bodyPr/>
          <a:lstStyle/>
          <a:p>
            <a:pPr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Sitio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Web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fr-FR" dirty="0" smtClean="0">
                <a:hlinkClick r:id="rId3"/>
              </a:rPr>
              <a:t>http://www.gemalto.com/training</a:t>
            </a:r>
            <a:endParaRPr lang="fr-FR" dirty="0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45C809-6286-4D12-8E72-4BEDFFB4A34E}" type="slidenum">
              <a:rPr lang="fr-FR"/>
              <a:pPr/>
              <a:t>60</a:t>
            </a:fld>
            <a:endParaRPr lang="fr-FR"/>
          </a:p>
        </p:txBody>
      </p:sp>
      <p:pic>
        <p:nvPicPr>
          <p:cNvPr id="7373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575" y="1781175"/>
            <a:ext cx="4852988" cy="40195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73735" name="Text Box 5"/>
          <p:cNvSpPr txBox="1">
            <a:spLocks noChangeArrowheads="1"/>
          </p:cNvSpPr>
          <p:nvPr/>
        </p:nvSpPr>
        <p:spPr bwMode="auto">
          <a:xfrm>
            <a:off x="5413375" y="2497138"/>
            <a:ext cx="322235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err="1" smtClean="0"/>
              <a:t>Catalogo</a:t>
            </a:r>
            <a:r>
              <a:rPr lang="en-US" sz="2000" dirty="0" smtClean="0"/>
              <a:t> en </a:t>
            </a:r>
            <a:r>
              <a:rPr lang="en-US" sz="2000" dirty="0" err="1" smtClean="0"/>
              <a:t>línea</a:t>
            </a:r>
            <a:endParaRPr lang="en-US" sz="2000" dirty="0"/>
          </a:p>
          <a:p>
            <a:pPr lvl="1">
              <a:buClr>
                <a:srgbClr val="FF9933"/>
              </a:buClr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 smtClean="0"/>
              <a:t>Cursos</a:t>
            </a:r>
            <a:r>
              <a:rPr lang="en-US" sz="2000" dirty="0" smtClean="0"/>
              <a:t> </a:t>
            </a:r>
            <a:r>
              <a:rPr lang="en-US" sz="2000" dirty="0" err="1" smtClean="0"/>
              <a:t>presenciales</a:t>
            </a:r>
            <a:endParaRPr lang="en-US" sz="2000" dirty="0"/>
          </a:p>
          <a:p>
            <a:pPr lvl="1">
              <a:buClr>
                <a:srgbClr val="FF9933"/>
              </a:buClr>
              <a:buFontTx/>
              <a:buChar char="•"/>
            </a:pPr>
            <a:r>
              <a:rPr lang="en-US" sz="2000" dirty="0"/>
              <a:t> E-Learning</a:t>
            </a:r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err="1" smtClean="0"/>
              <a:t>Inscripción</a:t>
            </a:r>
            <a:r>
              <a:rPr lang="en-US" sz="2000" dirty="0" smtClean="0"/>
              <a:t> en </a:t>
            </a:r>
            <a:r>
              <a:rPr lang="en-US" sz="2000" dirty="0" err="1" smtClean="0"/>
              <a:t>línea</a:t>
            </a:r>
            <a:endParaRPr lang="en-US" sz="2000" dirty="0"/>
          </a:p>
          <a:p>
            <a:pPr>
              <a:buClr>
                <a:srgbClr val="FF9933"/>
              </a:buClr>
              <a:buFont typeface="Wingdings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smtClean="0"/>
              <a:t>Centro de </a:t>
            </a:r>
            <a:r>
              <a:rPr lang="en-US" sz="2000" dirty="0" err="1" smtClean="0"/>
              <a:t>Capacitación</a:t>
            </a:r>
            <a:endParaRPr lang="en-US" sz="2000" dirty="0"/>
          </a:p>
          <a:p>
            <a:pPr lvl="1">
              <a:buClr>
                <a:srgbClr val="FF9933"/>
              </a:buClr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Meudon</a:t>
            </a:r>
            <a:r>
              <a:rPr lang="en-US" sz="2000" dirty="0"/>
              <a:t> </a:t>
            </a:r>
            <a:r>
              <a:rPr lang="en-US" sz="1800" i="1" dirty="0"/>
              <a:t>(</a:t>
            </a:r>
            <a:r>
              <a:rPr lang="en-US" sz="1800" i="1" dirty="0" err="1" smtClean="0"/>
              <a:t>París</a:t>
            </a:r>
            <a:r>
              <a:rPr lang="en-US" sz="1800" i="1" dirty="0"/>
              <a:t>)</a:t>
            </a:r>
          </a:p>
          <a:p>
            <a:pPr lvl="1">
              <a:buClr>
                <a:srgbClr val="FF9933"/>
              </a:buClr>
              <a:buFontTx/>
              <a:buChar char="•"/>
            </a:pPr>
            <a:r>
              <a:rPr lang="en-US" sz="2000" dirty="0"/>
              <a:t> La </a:t>
            </a:r>
            <a:r>
              <a:rPr lang="en-US" sz="2000" dirty="0" err="1"/>
              <a:t>Ciotat</a:t>
            </a:r>
            <a:r>
              <a:rPr lang="en-US" sz="2000" dirty="0"/>
              <a:t> </a:t>
            </a:r>
            <a:r>
              <a:rPr lang="en-US" sz="1800" i="1" dirty="0"/>
              <a:t>(</a:t>
            </a:r>
            <a:r>
              <a:rPr lang="en-US" sz="1800" i="1" dirty="0" err="1" smtClean="0"/>
              <a:t>Marsella</a:t>
            </a:r>
            <a:r>
              <a:rPr lang="en-US" sz="1800" i="1" dirty="0" smtClean="0"/>
              <a:t>)</a:t>
            </a:r>
            <a:endParaRPr lang="en-US" sz="1800" i="1" dirty="0"/>
          </a:p>
          <a:p>
            <a:pPr lvl="1">
              <a:buClr>
                <a:srgbClr val="FF9933"/>
              </a:buClr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 smtClean="0"/>
              <a:t>Singapur</a:t>
            </a:r>
            <a:endParaRPr lang="en-US" sz="2000" dirty="0"/>
          </a:p>
          <a:p>
            <a:pPr lvl="1">
              <a:buClr>
                <a:srgbClr val="FF9933"/>
              </a:buClr>
              <a:buFontTx/>
              <a:buChar char="•"/>
            </a:pPr>
            <a:r>
              <a:rPr lang="en-US" sz="2000" dirty="0"/>
              <a:t> Cuernavaca </a:t>
            </a:r>
            <a:r>
              <a:rPr lang="en-US" sz="1800" i="1" dirty="0"/>
              <a:t>(</a:t>
            </a:r>
            <a:r>
              <a:rPr lang="en-US" sz="1800" i="1" dirty="0" smtClean="0"/>
              <a:t>México</a:t>
            </a:r>
            <a:r>
              <a:rPr lang="en-US" sz="1800" i="1" dirty="0"/>
              <a:t>)</a:t>
            </a:r>
          </a:p>
        </p:txBody>
      </p:sp>
      <p:sp>
        <p:nvSpPr>
          <p:cNvPr id="9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59544" y="6481763"/>
            <a:ext cx="7128782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8285163" cy="1143000"/>
          </a:xfrm>
        </p:spPr>
        <p:txBody>
          <a:bodyPr/>
          <a:lstStyle/>
          <a:p>
            <a:r>
              <a:rPr lang="en-US" dirty="0" err="1" smtClean="0"/>
              <a:t>Documentación</a:t>
            </a:r>
            <a:r>
              <a:rPr lang="en-US" dirty="0" smtClean="0"/>
              <a:t> Principal de </a:t>
            </a:r>
            <a:r>
              <a:rPr lang="en-US" dirty="0" err="1" smtClean="0"/>
              <a:t>Plataforma</a:t>
            </a:r>
            <a:r>
              <a:rPr lang="en-US" dirty="0" smtClean="0"/>
              <a:t> OTA</a:t>
            </a: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69C59C-F0F5-4240-9C67-4AC08C32757A}" type="slidenum">
              <a:rPr lang="fr-FR"/>
              <a:pPr/>
              <a:t>61</a:t>
            </a:fld>
            <a:endParaRPr lang="fr-FR"/>
          </a:p>
        </p:txBody>
      </p:sp>
      <p:pic>
        <p:nvPicPr>
          <p:cNvPr id="727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6488" y="1157288"/>
            <a:ext cx="3116262" cy="43957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988872" y="5851525"/>
            <a:ext cx="71408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 smtClean="0">
                <a:solidFill>
                  <a:srgbClr val="FF9933"/>
                </a:solidFill>
              </a:rPr>
              <a:t>Para </a:t>
            </a:r>
            <a:r>
              <a:rPr lang="en-US" sz="1600" b="1" i="1" dirty="0" err="1" smtClean="0">
                <a:solidFill>
                  <a:srgbClr val="FF9933"/>
                </a:solidFill>
              </a:rPr>
              <a:t>Aprovisionamiento</a:t>
            </a:r>
            <a:r>
              <a:rPr lang="en-US" sz="1600" b="1" i="1" dirty="0" smtClean="0">
                <a:solidFill>
                  <a:srgbClr val="FF9933"/>
                </a:solidFill>
              </a:rPr>
              <a:t> de applet: </a:t>
            </a:r>
            <a:r>
              <a:rPr lang="en-US" sz="1600" b="1" i="1" dirty="0" err="1" smtClean="0">
                <a:solidFill>
                  <a:srgbClr val="FF9933"/>
                </a:solidFill>
              </a:rPr>
              <a:t>Guía</a:t>
            </a:r>
            <a:r>
              <a:rPr lang="en-US" sz="1600" b="1" i="1" dirty="0" smtClean="0">
                <a:solidFill>
                  <a:srgbClr val="FF9933"/>
                </a:solidFill>
              </a:rPr>
              <a:t> de </a:t>
            </a:r>
            <a:r>
              <a:rPr lang="en-US" sz="1600" b="1" i="1" dirty="0" err="1" smtClean="0">
                <a:solidFill>
                  <a:srgbClr val="FF9933"/>
                </a:solidFill>
              </a:rPr>
              <a:t>Administración</a:t>
            </a:r>
            <a:r>
              <a:rPr lang="en-US" sz="1600" b="1" i="1" dirty="0" smtClean="0">
                <a:solidFill>
                  <a:srgbClr val="FF9933"/>
                </a:solidFill>
              </a:rPr>
              <a:t> </a:t>
            </a:r>
            <a:r>
              <a:rPr lang="en-US" sz="1600" b="1" i="1" dirty="0">
                <a:solidFill>
                  <a:srgbClr val="FF9933"/>
                </a:solidFill>
              </a:rPr>
              <a:t>– </a:t>
            </a:r>
            <a:r>
              <a:rPr lang="en-US" sz="1600" b="1" i="1" dirty="0" err="1" smtClean="0">
                <a:solidFill>
                  <a:srgbClr val="FF9933"/>
                </a:solidFill>
              </a:rPr>
              <a:t>Capítulo</a:t>
            </a:r>
            <a:r>
              <a:rPr lang="en-US" sz="1600" b="1" i="1" dirty="0" smtClean="0">
                <a:solidFill>
                  <a:srgbClr val="FF9933"/>
                </a:solidFill>
              </a:rPr>
              <a:t> </a:t>
            </a:r>
            <a:r>
              <a:rPr lang="en-US" sz="1600" b="1" i="1" dirty="0">
                <a:solidFill>
                  <a:srgbClr val="FF9933"/>
                </a:solidFill>
              </a:rPr>
              <a:t>8</a:t>
            </a:r>
          </a:p>
        </p:txBody>
      </p:sp>
      <p:sp>
        <p:nvSpPr>
          <p:cNvPr id="8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pic>
        <p:nvPicPr>
          <p:cNvPr id="7476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7288" y="1147763"/>
            <a:ext cx="3128962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5944" y="6481763"/>
            <a:ext cx="6722382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263" y="3413125"/>
            <a:ext cx="7466012" cy="1143000"/>
          </a:xfrm>
        </p:spPr>
        <p:txBody>
          <a:bodyPr/>
          <a:lstStyle/>
          <a:p>
            <a:pPr algn="ctr"/>
            <a:r>
              <a:rPr lang="fr-FR" sz="4800" dirty="0" smtClean="0">
                <a:solidFill>
                  <a:schemeClr val="tx1"/>
                </a:solidFill>
              </a:rPr>
              <a:t>GRACIAS!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66E742-52BE-4E56-98A2-BD73A232AA9F}" type="slidenum">
              <a:rPr lang="fr-FR"/>
              <a:pPr/>
              <a:t>62</a:t>
            </a:fld>
            <a:endParaRPr lang="fr-FR"/>
          </a:p>
        </p:txBody>
      </p:sp>
      <p:grpSp>
        <p:nvGrpSpPr>
          <p:cNvPr id="75781" name="Group 3"/>
          <p:cNvGrpSpPr>
            <a:grpSpLocks/>
          </p:cNvGrpSpPr>
          <p:nvPr/>
        </p:nvGrpSpPr>
        <p:grpSpPr bwMode="auto">
          <a:xfrm>
            <a:off x="3635375" y="1412875"/>
            <a:ext cx="1657350" cy="1584325"/>
            <a:chOff x="4844" y="606"/>
            <a:chExt cx="352" cy="343"/>
          </a:xfrm>
        </p:grpSpPr>
        <p:sp>
          <p:nvSpPr>
            <p:cNvPr id="75783" name="Freeform 4"/>
            <p:cNvSpPr>
              <a:spLocks/>
            </p:cNvSpPr>
            <p:nvPr/>
          </p:nvSpPr>
          <p:spPr bwMode="auto">
            <a:xfrm>
              <a:off x="5018" y="606"/>
              <a:ext cx="178" cy="194"/>
            </a:xfrm>
            <a:custGeom>
              <a:avLst/>
              <a:gdLst>
                <a:gd name="T0" fmla="*/ 2 w 1497"/>
                <a:gd name="T1" fmla="*/ 2 h 1497"/>
                <a:gd name="T2" fmla="*/ 2 w 1497"/>
                <a:gd name="T3" fmla="*/ 2 h 1497"/>
                <a:gd name="T4" fmla="*/ 2 w 1497"/>
                <a:gd name="T5" fmla="*/ 2 h 1497"/>
                <a:gd name="T6" fmla="*/ 2 w 1497"/>
                <a:gd name="T7" fmla="*/ 1 h 1497"/>
                <a:gd name="T8" fmla="*/ 2 w 1497"/>
                <a:gd name="T9" fmla="*/ 1 h 1497"/>
                <a:gd name="T10" fmla="*/ 2 w 1497"/>
                <a:gd name="T11" fmla="*/ 0 h 1497"/>
                <a:gd name="T12" fmla="*/ 2 w 1497"/>
                <a:gd name="T13" fmla="*/ 1 h 1497"/>
                <a:gd name="T14" fmla="*/ 2 w 1497"/>
                <a:gd name="T15" fmla="*/ 1 h 1497"/>
                <a:gd name="T16" fmla="*/ 1 w 1497"/>
                <a:gd name="T17" fmla="*/ 1 h 1497"/>
                <a:gd name="T18" fmla="*/ 1 w 1497"/>
                <a:gd name="T19" fmla="*/ 1 h 1497"/>
                <a:gd name="T20" fmla="*/ 1 w 1497"/>
                <a:gd name="T21" fmla="*/ 1 h 1497"/>
                <a:gd name="T22" fmla="*/ 0 w 1497"/>
                <a:gd name="T23" fmla="*/ 0 h 1497"/>
                <a:gd name="T24" fmla="*/ 0 w 1497"/>
                <a:gd name="T25" fmla="*/ 1 h 1497"/>
                <a:gd name="T26" fmla="*/ 1 w 1497"/>
                <a:gd name="T27" fmla="*/ 1 h 1497"/>
                <a:gd name="T28" fmla="*/ 1 w 1497"/>
                <a:gd name="T29" fmla="*/ 2 h 1497"/>
                <a:gd name="T30" fmla="*/ 1 w 1497"/>
                <a:gd name="T31" fmla="*/ 2 h 1497"/>
                <a:gd name="T32" fmla="*/ 0 w 1497"/>
                <a:gd name="T33" fmla="*/ 2 h 1497"/>
                <a:gd name="T34" fmla="*/ 0 w 1497"/>
                <a:gd name="T35" fmla="*/ 3 h 1497"/>
                <a:gd name="T36" fmla="*/ 1 w 1497"/>
                <a:gd name="T37" fmla="*/ 3 h 1497"/>
                <a:gd name="T38" fmla="*/ 1 w 1497"/>
                <a:gd name="T39" fmla="*/ 2 h 1497"/>
                <a:gd name="T40" fmla="*/ 1 w 1497"/>
                <a:gd name="T41" fmla="*/ 2 h 1497"/>
                <a:gd name="T42" fmla="*/ 2 w 1497"/>
                <a:gd name="T43" fmla="*/ 2 h 1497"/>
                <a:gd name="T44" fmla="*/ 2 w 1497"/>
                <a:gd name="T45" fmla="*/ 3 h 1497"/>
                <a:gd name="T46" fmla="*/ 2 w 1497"/>
                <a:gd name="T47" fmla="*/ 3 h 1497"/>
                <a:gd name="T48" fmla="*/ 2 w 1497"/>
                <a:gd name="T49" fmla="*/ 2 h 14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97"/>
                <a:gd name="T76" fmla="*/ 0 h 1497"/>
                <a:gd name="T77" fmla="*/ 1497 w 1497"/>
                <a:gd name="T78" fmla="*/ 1497 h 149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97" h="1497">
                  <a:moveTo>
                    <a:pt x="1220" y="1158"/>
                  </a:moveTo>
                  <a:cubicBezTo>
                    <a:pt x="1156" y="1066"/>
                    <a:pt x="1112" y="989"/>
                    <a:pt x="1089" y="925"/>
                  </a:cubicBezTo>
                  <a:cubicBezTo>
                    <a:pt x="1066" y="861"/>
                    <a:pt x="1056" y="802"/>
                    <a:pt x="1053" y="748"/>
                  </a:cubicBezTo>
                  <a:cubicBezTo>
                    <a:pt x="1056" y="695"/>
                    <a:pt x="1066" y="636"/>
                    <a:pt x="1089" y="571"/>
                  </a:cubicBezTo>
                  <a:cubicBezTo>
                    <a:pt x="1112" y="507"/>
                    <a:pt x="1156" y="431"/>
                    <a:pt x="1220" y="338"/>
                  </a:cubicBezTo>
                  <a:cubicBezTo>
                    <a:pt x="1284" y="249"/>
                    <a:pt x="1376" y="136"/>
                    <a:pt x="1497" y="0"/>
                  </a:cubicBezTo>
                  <a:cubicBezTo>
                    <a:pt x="1361" y="120"/>
                    <a:pt x="1246" y="213"/>
                    <a:pt x="1156" y="277"/>
                  </a:cubicBezTo>
                  <a:cubicBezTo>
                    <a:pt x="1066" y="341"/>
                    <a:pt x="989" y="382"/>
                    <a:pt x="925" y="405"/>
                  </a:cubicBezTo>
                  <a:cubicBezTo>
                    <a:pt x="861" y="428"/>
                    <a:pt x="802" y="441"/>
                    <a:pt x="748" y="443"/>
                  </a:cubicBezTo>
                  <a:cubicBezTo>
                    <a:pt x="695" y="441"/>
                    <a:pt x="636" y="428"/>
                    <a:pt x="572" y="405"/>
                  </a:cubicBezTo>
                  <a:cubicBezTo>
                    <a:pt x="507" y="382"/>
                    <a:pt x="431" y="341"/>
                    <a:pt x="338" y="277"/>
                  </a:cubicBezTo>
                  <a:cubicBezTo>
                    <a:pt x="249" y="213"/>
                    <a:pt x="136" y="120"/>
                    <a:pt x="0" y="0"/>
                  </a:cubicBezTo>
                  <a:cubicBezTo>
                    <a:pt x="120" y="136"/>
                    <a:pt x="213" y="249"/>
                    <a:pt x="277" y="338"/>
                  </a:cubicBezTo>
                  <a:cubicBezTo>
                    <a:pt x="341" y="431"/>
                    <a:pt x="382" y="507"/>
                    <a:pt x="405" y="571"/>
                  </a:cubicBezTo>
                  <a:cubicBezTo>
                    <a:pt x="428" y="636"/>
                    <a:pt x="441" y="695"/>
                    <a:pt x="443" y="748"/>
                  </a:cubicBezTo>
                  <a:cubicBezTo>
                    <a:pt x="441" y="802"/>
                    <a:pt x="431" y="861"/>
                    <a:pt x="407" y="925"/>
                  </a:cubicBezTo>
                  <a:cubicBezTo>
                    <a:pt x="384" y="989"/>
                    <a:pt x="341" y="1066"/>
                    <a:pt x="277" y="1156"/>
                  </a:cubicBezTo>
                  <a:cubicBezTo>
                    <a:pt x="213" y="1248"/>
                    <a:pt x="120" y="1361"/>
                    <a:pt x="0" y="1497"/>
                  </a:cubicBezTo>
                  <a:cubicBezTo>
                    <a:pt x="136" y="1376"/>
                    <a:pt x="249" y="1284"/>
                    <a:pt x="338" y="1220"/>
                  </a:cubicBezTo>
                  <a:cubicBezTo>
                    <a:pt x="431" y="1156"/>
                    <a:pt x="507" y="1112"/>
                    <a:pt x="572" y="1089"/>
                  </a:cubicBezTo>
                  <a:cubicBezTo>
                    <a:pt x="636" y="1066"/>
                    <a:pt x="695" y="1053"/>
                    <a:pt x="748" y="1051"/>
                  </a:cubicBezTo>
                  <a:cubicBezTo>
                    <a:pt x="802" y="1053"/>
                    <a:pt x="861" y="1066"/>
                    <a:pt x="925" y="1089"/>
                  </a:cubicBezTo>
                  <a:cubicBezTo>
                    <a:pt x="989" y="1112"/>
                    <a:pt x="1066" y="1156"/>
                    <a:pt x="1156" y="1220"/>
                  </a:cubicBezTo>
                  <a:cubicBezTo>
                    <a:pt x="1248" y="1284"/>
                    <a:pt x="1361" y="1376"/>
                    <a:pt x="1497" y="1497"/>
                  </a:cubicBezTo>
                  <a:cubicBezTo>
                    <a:pt x="1376" y="1361"/>
                    <a:pt x="1284" y="1248"/>
                    <a:pt x="1220" y="1158"/>
                  </a:cubicBezTo>
                  <a:close/>
                </a:path>
              </a:pathLst>
            </a:custGeom>
            <a:solidFill>
              <a:srgbClr val="FF8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784" name="Group 5"/>
            <p:cNvGrpSpPr>
              <a:grpSpLocks/>
            </p:cNvGrpSpPr>
            <p:nvPr/>
          </p:nvGrpSpPr>
          <p:grpSpPr bwMode="auto">
            <a:xfrm>
              <a:off x="4844" y="765"/>
              <a:ext cx="176" cy="184"/>
              <a:chOff x="4844" y="765"/>
              <a:chExt cx="176" cy="184"/>
            </a:xfrm>
          </p:grpSpPr>
          <p:sp>
            <p:nvSpPr>
              <p:cNvPr id="75786" name="Oval 6"/>
              <p:cNvSpPr>
                <a:spLocks noChangeArrowheads="1"/>
              </p:cNvSpPr>
              <p:nvPr/>
            </p:nvSpPr>
            <p:spPr bwMode="auto">
              <a:xfrm>
                <a:off x="4844" y="765"/>
                <a:ext cx="176" cy="184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7" name="Rectangle 7"/>
              <p:cNvSpPr>
                <a:spLocks noChangeArrowheads="1"/>
              </p:cNvSpPr>
              <p:nvPr/>
            </p:nvSpPr>
            <p:spPr bwMode="auto">
              <a:xfrm>
                <a:off x="4882" y="808"/>
                <a:ext cx="100" cy="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785" name="Rectangle 8"/>
            <p:cNvSpPr>
              <a:spLocks noChangeArrowheads="1"/>
            </p:cNvSpPr>
            <p:nvPr/>
          </p:nvSpPr>
          <p:spPr bwMode="auto">
            <a:xfrm>
              <a:off x="4882" y="808"/>
              <a:ext cx="100" cy="99"/>
            </a:xfrm>
            <a:prstGeom prst="rect">
              <a:avLst/>
            </a:prstGeom>
            <a:solidFill>
              <a:srgbClr val="666633">
                <a:alpha val="3019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486" y="6481763"/>
            <a:ext cx="6678839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4000" cy="550862"/>
          </a:xfrm>
        </p:spPr>
        <p:txBody>
          <a:bodyPr/>
          <a:lstStyle/>
          <a:p>
            <a:r>
              <a:rPr lang="en-US" dirty="0" err="1" smtClean="0"/>
              <a:t>Resúmen</a:t>
            </a:r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794D20-C657-4B06-9950-E01600C206A1}" type="slidenum">
              <a:rPr lang="fr-FR"/>
              <a:pPr/>
              <a:t>7</a:t>
            </a:fld>
            <a:endParaRPr lang="fr-FR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1258" y="6481763"/>
            <a:ext cx="53870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  <p:sp>
        <p:nvSpPr>
          <p:cNvPr id="6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" y="1738313"/>
            <a:ext cx="9144000" cy="3568700"/>
          </a:xfrm>
        </p:spPr>
        <p:txBody>
          <a:bodyPr/>
          <a:lstStyle/>
          <a:p>
            <a:r>
              <a:rPr lang="en-US" sz="3200" dirty="0" smtClean="0"/>
              <a:t> Panorama General de Applet de </a:t>
            </a:r>
            <a:r>
              <a:rPr lang="en-US" sz="3200" dirty="0" err="1" smtClean="0"/>
              <a:t>Tarjeta</a:t>
            </a:r>
            <a:r>
              <a:rPr lang="en-US" sz="3200" dirty="0" smtClean="0"/>
              <a:t> Java</a:t>
            </a:r>
          </a:p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Aprovisionamiento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de Applet en 4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pasos</a:t>
            </a:r>
            <a:endParaRPr lang="en-US" sz="3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/>
              <a:t>Actualización</a:t>
            </a:r>
            <a:r>
              <a:rPr lang="en-US" sz="3200" dirty="0" smtClean="0"/>
              <a:t> de </a:t>
            </a:r>
            <a:r>
              <a:rPr lang="en-US" sz="3200" dirty="0" err="1" smtClean="0"/>
              <a:t>Perfiles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Instalar</a:t>
            </a:r>
            <a:r>
              <a:rPr lang="en-US" sz="3200" dirty="0" smtClean="0"/>
              <a:t> el applet OTA 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Soporte</a:t>
            </a:r>
            <a:r>
              <a:rPr lang="en-US" sz="3200" dirty="0" smtClean="0"/>
              <a:t> </a:t>
            </a:r>
            <a:r>
              <a:rPr lang="en-US" sz="3200" dirty="0" err="1" smtClean="0"/>
              <a:t>LinqUs</a:t>
            </a:r>
            <a:r>
              <a:rPr lang="en-US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9143999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Panorama General de los </a:t>
            </a:r>
            <a:r>
              <a:rPr lang="en-US" dirty="0" err="1" smtClean="0"/>
              <a:t>Pasos</a:t>
            </a:r>
            <a:endParaRPr lang="en-US" dirty="0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2DC0B0-7DFB-4CEA-96A0-A78532138DE8}" type="slidenum">
              <a:rPr lang="fr-FR"/>
              <a:pPr/>
              <a:t>8</a:t>
            </a:fld>
            <a:endParaRPr lang="fr-FR"/>
          </a:p>
        </p:txBody>
      </p:sp>
      <p:sp>
        <p:nvSpPr>
          <p:cNvPr id="330798" name="Line 46"/>
          <p:cNvSpPr>
            <a:spLocks noChangeShapeType="1"/>
          </p:cNvSpPr>
          <p:nvPr/>
        </p:nvSpPr>
        <p:spPr bwMode="auto">
          <a:xfrm flipV="1">
            <a:off x="4572000" y="2676525"/>
            <a:ext cx="0" cy="3429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38150" y="3576638"/>
            <a:ext cx="2424113" cy="1508125"/>
            <a:chOff x="276" y="2253"/>
            <a:chExt cx="1527" cy="950"/>
          </a:xfrm>
        </p:grpSpPr>
        <p:grpSp>
          <p:nvGrpSpPr>
            <p:cNvPr id="14364" name="Group 25"/>
            <p:cNvGrpSpPr>
              <a:grpSpLocks/>
            </p:cNvGrpSpPr>
            <p:nvPr/>
          </p:nvGrpSpPr>
          <p:grpSpPr bwMode="auto">
            <a:xfrm>
              <a:off x="276" y="2253"/>
              <a:ext cx="1494" cy="918"/>
              <a:chOff x="846" y="2232"/>
              <a:chExt cx="1494" cy="918"/>
            </a:xfrm>
          </p:grpSpPr>
          <p:sp>
            <p:nvSpPr>
              <p:cNvPr id="14366" name="Rectangle 17"/>
              <p:cNvSpPr>
                <a:spLocks noChangeArrowheads="1"/>
              </p:cNvSpPr>
              <p:nvPr/>
            </p:nvSpPr>
            <p:spPr bwMode="auto">
              <a:xfrm>
                <a:off x="846" y="2232"/>
                <a:ext cx="1494" cy="91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7" name="Rectangle 16"/>
              <p:cNvSpPr>
                <a:spLocks noChangeArrowheads="1"/>
              </p:cNvSpPr>
              <p:nvPr/>
            </p:nvSpPr>
            <p:spPr bwMode="auto">
              <a:xfrm>
                <a:off x="975" y="2406"/>
                <a:ext cx="1236" cy="234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rgbClr val="007647"/>
                  </a:gs>
                </a:gsLst>
                <a:lin ang="5400000" scaled="1"/>
              </a:gradFill>
              <a:ln w="9525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 err="1" smtClean="0">
                    <a:solidFill>
                      <a:schemeClr val="bg1"/>
                    </a:solidFill>
                  </a:rPr>
                  <a:t>Declaración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de 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Servicio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68" name="Rectangle 24"/>
              <p:cNvSpPr>
                <a:spLocks noChangeArrowheads="1"/>
              </p:cNvSpPr>
              <p:nvPr/>
            </p:nvSpPr>
            <p:spPr bwMode="auto">
              <a:xfrm>
                <a:off x="1000" y="2788"/>
                <a:ext cx="1214" cy="234"/>
              </a:xfrm>
              <a:prstGeom prst="rect">
                <a:avLst/>
              </a:prstGeom>
              <a:gradFill rotWithShape="1">
                <a:gsLst>
                  <a:gs pos="0">
                    <a:srgbClr val="00FF99"/>
                  </a:gs>
                  <a:gs pos="100000">
                    <a:srgbClr val="007647"/>
                  </a:gs>
                </a:gsLst>
                <a:lin ang="5400000" scaled="1"/>
              </a:gradFill>
              <a:ln w="9525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dirty="0" err="1" smtClean="0">
                    <a:solidFill>
                      <a:schemeClr val="bg1"/>
                    </a:solidFill>
                  </a:rPr>
                  <a:t>Implementación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de 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Servicio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365" name="Text Box 48"/>
            <p:cNvSpPr txBox="1">
              <a:spLocks noChangeArrowheads="1"/>
            </p:cNvSpPr>
            <p:nvPr/>
          </p:nvSpPr>
          <p:spPr bwMode="auto">
            <a:xfrm>
              <a:off x="1448" y="3049"/>
              <a:ext cx="3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chemeClr val="bg2"/>
                  </a:solidFill>
                </a:rPr>
                <a:t>Step 1</a:t>
              </a:r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386138" y="3025775"/>
            <a:ext cx="2416175" cy="2598738"/>
            <a:chOff x="2133" y="1906"/>
            <a:chExt cx="1522" cy="1637"/>
          </a:xfrm>
        </p:grpSpPr>
        <p:sp>
          <p:nvSpPr>
            <p:cNvPr id="14358" name="Rectangle 31"/>
            <p:cNvSpPr>
              <a:spLocks noChangeArrowheads="1"/>
            </p:cNvSpPr>
            <p:nvPr/>
          </p:nvSpPr>
          <p:spPr bwMode="auto">
            <a:xfrm>
              <a:off x="2133" y="1906"/>
              <a:ext cx="1494" cy="161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32"/>
            <p:cNvSpPr>
              <a:spLocks noChangeArrowheads="1"/>
            </p:cNvSpPr>
            <p:nvPr/>
          </p:nvSpPr>
          <p:spPr bwMode="auto">
            <a:xfrm>
              <a:off x="2262" y="2050"/>
              <a:ext cx="1236" cy="234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Sistema</a:t>
              </a:r>
              <a:r>
                <a:rPr 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Operativo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360" name="Rectangle 33"/>
            <p:cNvSpPr>
              <a:spLocks noChangeArrowheads="1"/>
            </p:cNvSpPr>
            <p:nvPr/>
          </p:nvSpPr>
          <p:spPr bwMode="auto">
            <a:xfrm>
              <a:off x="2262" y="2402"/>
              <a:ext cx="1236" cy="234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Tipo</a:t>
              </a:r>
              <a:r>
                <a:rPr lang="en-US" sz="1400" dirty="0" smtClean="0">
                  <a:solidFill>
                    <a:schemeClr val="bg1"/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Tarjeta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361" name="Rectangle 37"/>
            <p:cNvSpPr>
              <a:spLocks noChangeArrowheads="1"/>
            </p:cNvSpPr>
            <p:nvPr/>
          </p:nvSpPr>
          <p:spPr bwMode="auto">
            <a:xfrm>
              <a:off x="2262" y="2762"/>
              <a:ext cx="1236" cy="234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Máquina</a:t>
              </a:r>
              <a:r>
                <a:rPr lang="en-US" sz="1400" dirty="0" smtClean="0">
                  <a:solidFill>
                    <a:schemeClr val="bg1"/>
                  </a:solidFill>
                </a:rPr>
                <a:t> Virtual Java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362" name="Rectangle 38"/>
            <p:cNvSpPr>
              <a:spLocks noChangeArrowheads="1"/>
            </p:cNvSpPr>
            <p:nvPr/>
          </p:nvSpPr>
          <p:spPr bwMode="auto">
            <a:xfrm>
              <a:off x="2262" y="3132"/>
              <a:ext cx="1236" cy="234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rgbClr val="FFFF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Definiciones</a:t>
              </a:r>
              <a:r>
                <a:rPr lang="en-US" sz="1400" dirty="0" smtClean="0">
                  <a:solidFill>
                    <a:schemeClr val="bg1"/>
                  </a:solidFill>
                </a:rPr>
                <a:t> de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Tarjeta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363" name="Text Box 49"/>
            <p:cNvSpPr txBox="1">
              <a:spLocks noChangeArrowheads="1"/>
            </p:cNvSpPr>
            <p:nvPr/>
          </p:nvSpPr>
          <p:spPr bwMode="auto">
            <a:xfrm>
              <a:off x="3300" y="3389"/>
              <a:ext cx="3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chemeClr val="bg2"/>
                  </a:solidFill>
                </a:rPr>
                <a:t>Step 3</a:t>
              </a: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6329363" y="3857625"/>
            <a:ext cx="2413000" cy="935038"/>
            <a:chOff x="3987" y="2430"/>
            <a:chExt cx="1520" cy="589"/>
          </a:xfrm>
        </p:grpSpPr>
        <p:sp>
          <p:nvSpPr>
            <p:cNvPr id="14355" name="Rectangle 27"/>
            <p:cNvSpPr>
              <a:spLocks noChangeArrowheads="1"/>
            </p:cNvSpPr>
            <p:nvPr/>
          </p:nvSpPr>
          <p:spPr bwMode="auto">
            <a:xfrm>
              <a:off x="3987" y="2430"/>
              <a:ext cx="1494" cy="56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66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780" name="Rectangle 28"/>
            <p:cNvSpPr>
              <a:spLocks noChangeArrowheads="1"/>
            </p:cNvSpPr>
            <p:nvPr/>
          </p:nvSpPr>
          <p:spPr bwMode="auto">
            <a:xfrm>
              <a:off x="4134" y="2595"/>
              <a:ext cx="1236" cy="23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 err="1" smtClean="0">
                  <a:solidFill>
                    <a:schemeClr val="bg1"/>
                  </a:solidFill>
                </a:rPr>
                <a:t>Proveedor</a:t>
              </a:r>
              <a:r>
                <a:rPr lang="en-US" sz="1400" dirty="0" smtClean="0">
                  <a:solidFill>
                    <a:schemeClr val="bg1"/>
                  </a:solidFill>
                </a:rPr>
                <a:t> de Applet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357" name="Text Box 50"/>
            <p:cNvSpPr txBox="1">
              <a:spLocks noChangeArrowheads="1"/>
            </p:cNvSpPr>
            <p:nvPr/>
          </p:nvSpPr>
          <p:spPr bwMode="auto">
            <a:xfrm>
              <a:off x="5152" y="2865"/>
              <a:ext cx="3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chemeClr val="bg2"/>
                  </a:solidFill>
                </a:rPr>
                <a:t>Step 2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3386138" y="1247775"/>
            <a:ext cx="2428875" cy="1474788"/>
            <a:chOff x="2133" y="786"/>
            <a:chExt cx="1530" cy="929"/>
          </a:xfrm>
        </p:grpSpPr>
        <p:sp>
          <p:nvSpPr>
            <p:cNvPr id="14351" name="Rectangle 39"/>
            <p:cNvSpPr>
              <a:spLocks noChangeArrowheads="1"/>
            </p:cNvSpPr>
            <p:nvPr/>
          </p:nvSpPr>
          <p:spPr bwMode="auto">
            <a:xfrm>
              <a:off x="2133" y="786"/>
              <a:ext cx="1494" cy="89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40"/>
            <p:cNvSpPr>
              <a:spLocks noChangeArrowheads="1"/>
            </p:cNvSpPr>
            <p:nvPr/>
          </p:nvSpPr>
          <p:spPr bwMode="auto">
            <a:xfrm>
              <a:off x="2262" y="930"/>
              <a:ext cx="1236" cy="234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100000">
                  <a:srgbClr val="761847"/>
                </a:gs>
              </a:gsLst>
              <a:lin ang="5400000" scaled="1"/>
            </a:gra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Páquete</a:t>
              </a:r>
              <a:r>
                <a:rPr lang="en-US" sz="1400" dirty="0" smtClean="0">
                  <a:solidFill>
                    <a:schemeClr val="bg1"/>
                  </a:solidFill>
                </a:rPr>
                <a:t> Java 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353" name="Rectangle 41"/>
            <p:cNvSpPr>
              <a:spLocks noChangeArrowheads="1"/>
            </p:cNvSpPr>
            <p:nvPr/>
          </p:nvSpPr>
          <p:spPr bwMode="auto">
            <a:xfrm>
              <a:off x="2262" y="1288"/>
              <a:ext cx="1236" cy="234"/>
            </a:xfrm>
            <a:prstGeom prst="rect">
              <a:avLst/>
            </a:prstGeom>
            <a:gradFill rotWithShape="1">
              <a:gsLst>
                <a:gs pos="0">
                  <a:srgbClr val="FF3399"/>
                </a:gs>
                <a:gs pos="100000">
                  <a:srgbClr val="761847"/>
                </a:gs>
              </a:gsLst>
              <a:lin ang="5400000" scaled="1"/>
            </a:gra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Instancia</a:t>
              </a:r>
              <a:r>
                <a:rPr lang="en-US" sz="1400" dirty="0" smtClean="0">
                  <a:solidFill>
                    <a:schemeClr val="bg1"/>
                  </a:solidFill>
                </a:rPr>
                <a:t>  </a:t>
              </a: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Applet </a:t>
              </a:r>
              <a:r>
                <a:rPr lang="en-US" sz="1400" dirty="0">
                  <a:solidFill>
                    <a:schemeClr val="bg1"/>
                  </a:solidFill>
                </a:rPr>
                <a:t>&amp; Applet </a:t>
              </a:r>
            </a:p>
          </p:txBody>
        </p:sp>
        <p:sp>
          <p:nvSpPr>
            <p:cNvPr id="14354" name="Text Box 51"/>
            <p:cNvSpPr txBox="1">
              <a:spLocks noChangeArrowheads="1"/>
            </p:cNvSpPr>
            <p:nvPr/>
          </p:nvSpPr>
          <p:spPr bwMode="auto">
            <a:xfrm>
              <a:off x="3308" y="1561"/>
              <a:ext cx="3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chemeClr val="bg2"/>
                  </a:solidFill>
                </a:rPr>
                <a:t>Step 4</a:t>
              </a:r>
            </a:p>
          </p:txBody>
        </p:sp>
      </p:grpSp>
      <p:sp>
        <p:nvSpPr>
          <p:cNvPr id="330811" name="Freeform 59"/>
          <p:cNvSpPr>
            <a:spLocks/>
          </p:cNvSpPr>
          <p:nvPr/>
        </p:nvSpPr>
        <p:spPr bwMode="auto">
          <a:xfrm>
            <a:off x="5753100" y="1666875"/>
            <a:ext cx="1733550" cy="2181225"/>
          </a:xfrm>
          <a:custGeom>
            <a:avLst/>
            <a:gdLst>
              <a:gd name="T0" fmla="*/ 2147483647 w 1026"/>
              <a:gd name="T1" fmla="*/ 2147483647 h 1374"/>
              <a:gd name="T2" fmla="*/ 2147483647 w 1026"/>
              <a:gd name="T3" fmla="*/ 0 h 1374"/>
              <a:gd name="T4" fmla="*/ 0 w 1026"/>
              <a:gd name="T5" fmla="*/ 0 h 1374"/>
              <a:gd name="T6" fmla="*/ 0 60000 65536"/>
              <a:gd name="T7" fmla="*/ 0 60000 65536"/>
              <a:gd name="T8" fmla="*/ 0 60000 65536"/>
              <a:gd name="T9" fmla="*/ 0 w 1026"/>
              <a:gd name="T10" fmla="*/ 0 h 1374"/>
              <a:gd name="T11" fmla="*/ 1026 w 1026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6" h="1374">
                <a:moveTo>
                  <a:pt x="1026" y="1374"/>
                </a:moveTo>
                <a:lnTo>
                  <a:pt x="1026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30812" name="Freeform 60"/>
          <p:cNvSpPr>
            <a:spLocks/>
          </p:cNvSpPr>
          <p:nvPr/>
        </p:nvSpPr>
        <p:spPr bwMode="auto">
          <a:xfrm flipH="1">
            <a:off x="1597025" y="1901825"/>
            <a:ext cx="1781175" cy="1647825"/>
          </a:xfrm>
          <a:custGeom>
            <a:avLst/>
            <a:gdLst>
              <a:gd name="T0" fmla="*/ 2147483647 w 1026"/>
              <a:gd name="T1" fmla="*/ 2147483647 h 1374"/>
              <a:gd name="T2" fmla="*/ 2147483647 w 1026"/>
              <a:gd name="T3" fmla="*/ 0 h 1374"/>
              <a:gd name="T4" fmla="*/ 0 w 1026"/>
              <a:gd name="T5" fmla="*/ 0 h 1374"/>
              <a:gd name="T6" fmla="*/ 0 60000 65536"/>
              <a:gd name="T7" fmla="*/ 0 60000 65536"/>
              <a:gd name="T8" fmla="*/ 0 60000 65536"/>
              <a:gd name="T9" fmla="*/ 0 w 1026"/>
              <a:gd name="T10" fmla="*/ 0 h 1374"/>
              <a:gd name="T11" fmla="*/ 1026 w 1026"/>
              <a:gd name="T12" fmla="*/ 1374 h 13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6" h="1374">
                <a:moveTo>
                  <a:pt x="1026" y="1374"/>
                </a:moveTo>
                <a:lnTo>
                  <a:pt x="1026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3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086" y="6481763"/>
            <a:ext cx="5561239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307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308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308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98" grpId="0" animBg="1"/>
      <p:bldP spid="330811" grpId="0" animBg="1"/>
      <p:bldP spid="33081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2655"/>
            <a:ext cx="9144000" cy="550862"/>
          </a:xfrm>
        </p:spPr>
        <p:txBody>
          <a:bodyPr/>
          <a:lstStyle/>
          <a:p>
            <a:r>
              <a:rPr lang="en-US" dirty="0" err="1" smtClean="0"/>
              <a:t>Aprovisionamiento</a:t>
            </a:r>
            <a:r>
              <a:rPr lang="en-US" dirty="0" smtClean="0"/>
              <a:t> de Applet en 4 </a:t>
            </a:r>
            <a:r>
              <a:rPr lang="en-US" dirty="0" err="1" smtClean="0"/>
              <a:t>pasos</a:t>
            </a:r>
            <a:r>
              <a:rPr lang="en-US" dirty="0" smtClean="0"/>
              <a:t> - Paso 1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Servicio</a:t>
            </a:r>
            <a:r>
              <a:rPr lang="en-US" dirty="0" smtClean="0"/>
              <a:t> 1/5</a:t>
            </a:r>
          </a:p>
        </p:txBody>
      </p:sp>
      <p:sp>
        <p:nvSpPr>
          <p:cNvPr id="332812" name="Rectangle 12"/>
          <p:cNvSpPr>
            <a:spLocks noGrp="1" noChangeArrowheads="1"/>
          </p:cNvSpPr>
          <p:nvPr>
            <p:ph idx="1"/>
          </p:nvPr>
        </p:nvSpPr>
        <p:spPr>
          <a:xfrm>
            <a:off x="371475" y="2014538"/>
            <a:ext cx="8637588" cy="35591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4486275" algn="l"/>
              </a:tabLst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Descargar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r>
              <a:rPr lang="en-US" b="1" dirty="0" smtClean="0">
                <a:solidFill>
                  <a:schemeClr val="bg2"/>
                </a:solidFill>
              </a:rPr>
              <a:t>	</a:t>
            </a:r>
            <a:r>
              <a:rPr lang="en-US" sz="1600" b="1" i="1" dirty="0" smtClean="0">
                <a:solidFill>
                  <a:srgbClr val="FF3399"/>
                </a:solidFill>
              </a:rPr>
              <a:t>[Install for load and Load]</a:t>
            </a:r>
            <a:endParaRPr lang="en-US" sz="1600" i="1" dirty="0" smtClean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  <a:tabLst>
                <a:tab pos="4486275" algn="l"/>
              </a:tabLst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Descargar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Applet </a:t>
            </a:r>
            <a:r>
              <a:rPr lang="en-US" sz="1600" b="1" i="1" dirty="0" smtClean="0">
                <a:solidFill>
                  <a:srgbClr val="FF3399"/>
                </a:solidFill>
              </a:rPr>
              <a:t>[Install for load + Load + Install for install + Make selectable]</a:t>
            </a:r>
            <a:endParaRPr lang="en-US" sz="1600" i="1" dirty="0" smtClean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  <a:tabLst>
                <a:tab pos="4486275" algn="l"/>
              </a:tabLst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Instancia</a:t>
            </a:r>
            <a:r>
              <a:rPr lang="en-US" b="1" dirty="0" smtClean="0">
                <a:solidFill>
                  <a:schemeClr val="bg2"/>
                </a:solidFill>
              </a:rPr>
              <a:t>	</a:t>
            </a:r>
            <a:r>
              <a:rPr lang="en-US" sz="1600" b="1" i="1" dirty="0" smtClean="0">
                <a:solidFill>
                  <a:srgbClr val="FF3399"/>
                </a:solidFill>
              </a:rPr>
              <a:t>[Install for install + Make selectable]</a:t>
            </a:r>
            <a:endParaRPr lang="en-US" b="1" dirty="0" smtClean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  <a:tabLst>
                <a:tab pos="4486275" algn="l"/>
              </a:tabLst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Hacer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Instancia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Seleccionable</a:t>
            </a:r>
            <a:r>
              <a:rPr lang="en-US" b="1" dirty="0" smtClean="0">
                <a:solidFill>
                  <a:schemeClr val="bg2"/>
                </a:solidFill>
              </a:rPr>
              <a:t>	</a:t>
            </a:r>
            <a:r>
              <a:rPr lang="en-US" sz="1600" b="1" i="1" dirty="0" smtClean="0">
                <a:solidFill>
                  <a:srgbClr val="FF3399"/>
                </a:solidFill>
              </a:rPr>
              <a:t>[Make selectable]</a:t>
            </a:r>
            <a:endParaRPr lang="en-US" dirty="0" smtClean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  <a:tabLst>
                <a:tab pos="4486275" algn="l"/>
              </a:tabLst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Bloquear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Desbloquear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Instancia</a:t>
            </a:r>
            <a:r>
              <a:rPr lang="en-US" b="1" dirty="0" smtClean="0">
                <a:solidFill>
                  <a:schemeClr val="bg2"/>
                </a:solidFill>
              </a:rPr>
              <a:t>	</a:t>
            </a:r>
            <a:r>
              <a:rPr lang="en-US" sz="1600" b="1" i="1" dirty="0" smtClean="0">
                <a:solidFill>
                  <a:srgbClr val="FF3399"/>
                </a:solidFill>
              </a:rPr>
              <a:t>[Set status]</a:t>
            </a:r>
            <a:endParaRPr lang="en-US" b="1" dirty="0" smtClean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  <a:tabLst>
                <a:tab pos="4486275" algn="l"/>
              </a:tabLst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Borrar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Instancia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</a:t>
            </a:r>
            <a:r>
              <a:rPr lang="en-US" sz="1600" b="1" i="1" dirty="0" smtClean="0">
                <a:solidFill>
                  <a:srgbClr val="FF3399"/>
                </a:solidFill>
              </a:rPr>
              <a:t>[Delete]</a:t>
            </a:r>
          </a:p>
          <a:p>
            <a:pPr>
              <a:lnSpc>
                <a:spcPct val="80000"/>
              </a:lnSpc>
              <a:tabLst>
                <a:tab pos="4486275" algn="l"/>
              </a:tabLst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Borrar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600" b="1" i="1" dirty="0" smtClean="0">
                <a:solidFill>
                  <a:srgbClr val="FF3399"/>
                </a:solidFill>
              </a:rPr>
              <a:t>[Delete]</a:t>
            </a:r>
          </a:p>
          <a:p>
            <a:pPr>
              <a:lnSpc>
                <a:spcPct val="80000"/>
              </a:lnSpc>
              <a:tabLst>
                <a:tab pos="4486275" algn="l"/>
              </a:tabLst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Borrar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Applet 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(= </a:t>
            </a:r>
            <a:r>
              <a:rPr lang="en-US" sz="1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Instancia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+ </a:t>
            </a:r>
            <a:r>
              <a:rPr lang="en-US" sz="16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b="1" dirty="0" smtClean="0">
                <a:solidFill>
                  <a:schemeClr val="bg2"/>
                </a:solidFill>
              </a:rPr>
              <a:t>	</a:t>
            </a:r>
            <a:r>
              <a:rPr lang="en-US" sz="1600" b="1" i="1" dirty="0" smtClean="0">
                <a:solidFill>
                  <a:srgbClr val="FF3399"/>
                </a:solidFill>
              </a:rPr>
              <a:t>[Delete + Delete]</a:t>
            </a:r>
            <a:endParaRPr lang="en-US" dirty="0" smtClean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  <a:tabLst>
                <a:tab pos="4486275" algn="l"/>
              </a:tabLst>
              <a:defRPr/>
            </a:pPr>
            <a:endParaRPr lang="en-US" b="1" dirty="0" smtClean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  <a:tabLst>
                <a:tab pos="4486275" algn="l"/>
              </a:tabLst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Presencia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Auditoría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Java</a:t>
            </a:r>
            <a:r>
              <a:rPr lang="en-US" b="1" dirty="0" smtClean="0">
                <a:solidFill>
                  <a:schemeClr val="bg2"/>
                </a:solidFill>
              </a:rPr>
              <a:t>	</a:t>
            </a:r>
            <a:r>
              <a:rPr lang="en-US" sz="1600" b="1" i="1" dirty="0" smtClean="0">
                <a:solidFill>
                  <a:srgbClr val="FF3399"/>
                </a:solidFill>
              </a:rPr>
              <a:t>[Get status]</a:t>
            </a:r>
          </a:p>
          <a:p>
            <a:pPr>
              <a:lnSpc>
                <a:spcPct val="80000"/>
              </a:lnSpc>
              <a:tabLst>
                <a:tab pos="4486275" algn="l"/>
              </a:tabLst>
              <a:defRPr/>
            </a:pP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Presencia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Instancia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Auditoría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Java </a:t>
            </a:r>
            <a:r>
              <a:rPr lang="en-US" b="1" dirty="0" smtClean="0">
                <a:solidFill>
                  <a:schemeClr val="bg2"/>
                </a:solidFill>
              </a:rPr>
              <a:t>	</a:t>
            </a:r>
            <a:r>
              <a:rPr lang="en-US" sz="1600" b="1" i="1" dirty="0" smtClean="0">
                <a:solidFill>
                  <a:srgbClr val="FF3399"/>
                </a:solidFill>
              </a:rPr>
              <a:t>[Get status]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F3739A-AB7A-4493-AD40-27A143926AED}" type="slidenum">
              <a:rPr lang="fr-FR"/>
              <a:pPr/>
              <a:t>9</a:t>
            </a:fld>
            <a:endParaRPr lang="fr-FR"/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625246" y="1314450"/>
            <a:ext cx="7966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Servicios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Estándar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entregados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OTA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368" name="Group 13"/>
          <p:cNvGrpSpPr>
            <a:grpSpLocks/>
          </p:cNvGrpSpPr>
          <p:nvPr/>
        </p:nvGrpSpPr>
        <p:grpSpPr bwMode="auto">
          <a:xfrm>
            <a:off x="7115175" y="3152775"/>
            <a:ext cx="1662113" cy="3038475"/>
            <a:chOff x="4254" y="1506"/>
            <a:chExt cx="1047" cy="1914"/>
          </a:xfrm>
        </p:grpSpPr>
        <p:sp>
          <p:nvSpPr>
            <p:cNvPr id="15371" name="Freeform 14"/>
            <p:cNvSpPr>
              <a:spLocks/>
            </p:cNvSpPr>
            <p:nvPr/>
          </p:nvSpPr>
          <p:spPr bwMode="auto">
            <a:xfrm>
              <a:off x="4254" y="1506"/>
              <a:ext cx="1020" cy="636"/>
            </a:xfrm>
            <a:custGeom>
              <a:avLst/>
              <a:gdLst>
                <a:gd name="T0" fmla="*/ 0 w 6720"/>
                <a:gd name="T1" fmla="*/ 10 h 4792"/>
                <a:gd name="T2" fmla="*/ 0 w 6720"/>
                <a:gd name="T3" fmla="*/ 1 h 4792"/>
                <a:gd name="T4" fmla="*/ 0 w 6720"/>
                <a:gd name="T5" fmla="*/ 1 h 4792"/>
                <a:gd name="T6" fmla="*/ 0 w 6720"/>
                <a:gd name="T7" fmla="*/ 1 h 4792"/>
                <a:gd name="T8" fmla="*/ 1 w 6720"/>
                <a:gd name="T9" fmla="*/ 0 h 4792"/>
                <a:gd name="T10" fmla="*/ 1 w 6720"/>
                <a:gd name="T11" fmla="*/ 0 h 4792"/>
                <a:gd name="T12" fmla="*/ 2 w 6720"/>
                <a:gd name="T13" fmla="*/ 0 h 4792"/>
                <a:gd name="T14" fmla="*/ 22 w 6720"/>
                <a:gd name="T15" fmla="*/ 0 h 4792"/>
                <a:gd name="T16" fmla="*/ 22 w 6720"/>
                <a:gd name="T17" fmla="*/ 0 h 4792"/>
                <a:gd name="T18" fmla="*/ 23 w 6720"/>
                <a:gd name="T19" fmla="*/ 0 h 4792"/>
                <a:gd name="T20" fmla="*/ 23 w 6720"/>
                <a:gd name="T21" fmla="*/ 1 h 4792"/>
                <a:gd name="T22" fmla="*/ 23 w 6720"/>
                <a:gd name="T23" fmla="*/ 1 h 4792"/>
                <a:gd name="T24" fmla="*/ 23 w 6720"/>
                <a:gd name="T25" fmla="*/ 1 h 4792"/>
                <a:gd name="T26" fmla="*/ 23 w 6720"/>
                <a:gd name="T27" fmla="*/ 1 h 4792"/>
                <a:gd name="T28" fmla="*/ 23 w 6720"/>
                <a:gd name="T29" fmla="*/ 10 h 4792"/>
                <a:gd name="T30" fmla="*/ 23 w 6720"/>
                <a:gd name="T31" fmla="*/ 10 h 4792"/>
                <a:gd name="T32" fmla="*/ 23 w 6720"/>
                <a:gd name="T33" fmla="*/ 11 h 4792"/>
                <a:gd name="T34" fmla="*/ 23 w 6720"/>
                <a:gd name="T35" fmla="*/ 11 h 4792"/>
                <a:gd name="T36" fmla="*/ 22 w 6720"/>
                <a:gd name="T37" fmla="*/ 11 h 4792"/>
                <a:gd name="T38" fmla="*/ 22 w 6720"/>
                <a:gd name="T39" fmla="*/ 11 h 4792"/>
                <a:gd name="T40" fmla="*/ 2 w 6720"/>
                <a:gd name="T41" fmla="*/ 11 h 4792"/>
                <a:gd name="T42" fmla="*/ 2 w 6720"/>
                <a:gd name="T43" fmla="*/ 11 h 4792"/>
                <a:gd name="T44" fmla="*/ 1 w 6720"/>
                <a:gd name="T45" fmla="*/ 11 h 4792"/>
                <a:gd name="T46" fmla="*/ 0 w 6720"/>
                <a:gd name="T47" fmla="*/ 11 h 4792"/>
                <a:gd name="T48" fmla="*/ 0 w 6720"/>
                <a:gd name="T49" fmla="*/ 11 h 4792"/>
                <a:gd name="T50" fmla="*/ 0 w 6720"/>
                <a:gd name="T51" fmla="*/ 10 h 4792"/>
                <a:gd name="T52" fmla="*/ 0 w 6720"/>
                <a:gd name="T53" fmla="*/ 10 h 4792"/>
                <a:gd name="T54" fmla="*/ 0 w 6720"/>
                <a:gd name="T55" fmla="*/ 1 h 4792"/>
                <a:gd name="T56" fmla="*/ 0 w 6720"/>
                <a:gd name="T57" fmla="*/ 1 h 4792"/>
                <a:gd name="T58" fmla="*/ 0 w 6720"/>
                <a:gd name="T59" fmla="*/ 10 h 4792"/>
                <a:gd name="T60" fmla="*/ 0 w 6720"/>
                <a:gd name="T61" fmla="*/ 10 h 4792"/>
                <a:gd name="T62" fmla="*/ 0 w 6720"/>
                <a:gd name="T63" fmla="*/ 11 h 4792"/>
                <a:gd name="T64" fmla="*/ 1 w 6720"/>
                <a:gd name="T65" fmla="*/ 11 h 4792"/>
                <a:gd name="T66" fmla="*/ 1 w 6720"/>
                <a:gd name="T67" fmla="*/ 11 h 4792"/>
                <a:gd name="T68" fmla="*/ 2 w 6720"/>
                <a:gd name="T69" fmla="*/ 11 h 4792"/>
                <a:gd name="T70" fmla="*/ 22 w 6720"/>
                <a:gd name="T71" fmla="*/ 11 h 4792"/>
                <a:gd name="T72" fmla="*/ 22 w 6720"/>
                <a:gd name="T73" fmla="*/ 11 h 4792"/>
                <a:gd name="T74" fmla="*/ 23 w 6720"/>
                <a:gd name="T75" fmla="*/ 11 h 4792"/>
                <a:gd name="T76" fmla="*/ 23 w 6720"/>
                <a:gd name="T77" fmla="*/ 11 h 4792"/>
                <a:gd name="T78" fmla="*/ 23 w 6720"/>
                <a:gd name="T79" fmla="*/ 10 h 4792"/>
                <a:gd name="T80" fmla="*/ 24 w 6720"/>
                <a:gd name="T81" fmla="*/ 10 h 4792"/>
                <a:gd name="T82" fmla="*/ 24 w 6720"/>
                <a:gd name="T83" fmla="*/ 10 h 4792"/>
                <a:gd name="T84" fmla="*/ 24 w 6720"/>
                <a:gd name="T85" fmla="*/ 1 h 4792"/>
                <a:gd name="T86" fmla="*/ 23 w 6720"/>
                <a:gd name="T87" fmla="*/ 1 h 4792"/>
                <a:gd name="T88" fmla="*/ 23 w 6720"/>
                <a:gd name="T89" fmla="*/ 1 h 4792"/>
                <a:gd name="T90" fmla="*/ 23 w 6720"/>
                <a:gd name="T91" fmla="*/ 0 h 4792"/>
                <a:gd name="T92" fmla="*/ 22 w 6720"/>
                <a:gd name="T93" fmla="*/ 0 h 4792"/>
                <a:gd name="T94" fmla="*/ 22 w 6720"/>
                <a:gd name="T95" fmla="*/ 0 h 4792"/>
                <a:gd name="T96" fmla="*/ 2 w 6720"/>
                <a:gd name="T97" fmla="*/ 0 h 4792"/>
                <a:gd name="T98" fmla="*/ 2 w 6720"/>
                <a:gd name="T99" fmla="*/ 0 h 4792"/>
                <a:gd name="T100" fmla="*/ 1 w 6720"/>
                <a:gd name="T101" fmla="*/ 0 h 4792"/>
                <a:gd name="T102" fmla="*/ 0 w 6720"/>
                <a:gd name="T103" fmla="*/ 0 h 4792"/>
                <a:gd name="T104" fmla="*/ 0 w 6720"/>
                <a:gd name="T105" fmla="*/ 1 h 4792"/>
                <a:gd name="T106" fmla="*/ 0 w 6720"/>
                <a:gd name="T107" fmla="*/ 1 h 4792"/>
                <a:gd name="T108" fmla="*/ 0 w 6720"/>
                <a:gd name="T109" fmla="*/ 1 h 479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720"/>
                <a:gd name="T166" fmla="*/ 0 h 4792"/>
                <a:gd name="T167" fmla="*/ 6720 w 6720"/>
                <a:gd name="T168" fmla="*/ 4792 h 479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720" h="4792">
                  <a:moveTo>
                    <a:pt x="0" y="4302"/>
                  </a:moveTo>
                  <a:lnTo>
                    <a:pt x="28" y="4302"/>
                  </a:lnTo>
                  <a:lnTo>
                    <a:pt x="28" y="490"/>
                  </a:lnTo>
                  <a:lnTo>
                    <a:pt x="37" y="398"/>
                  </a:lnTo>
                  <a:lnTo>
                    <a:pt x="49" y="354"/>
                  </a:lnTo>
                  <a:lnTo>
                    <a:pt x="66" y="311"/>
                  </a:lnTo>
                  <a:lnTo>
                    <a:pt x="87" y="271"/>
                  </a:lnTo>
                  <a:lnTo>
                    <a:pt x="112" y="234"/>
                  </a:lnTo>
                  <a:lnTo>
                    <a:pt x="140" y="198"/>
                  </a:lnTo>
                  <a:lnTo>
                    <a:pt x="173" y="166"/>
                  </a:lnTo>
                  <a:lnTo>
                    <a:pt x="249" y="109"/>
                  </a:lnTo>
                  <a:lnTo>
                    <a:pt x="334" y="66"/>
                  </a:lnTo>
                  <a:lnTo>
                    <a:pt x="431" y="37"/>
                  </a:lnTo>
                  <a:lnTo>
                    <a:pt x="480" y="32"/>
                  </a:lnTo>
                  <a:lnTo>
                    <a:pt x="531" y="30"/>
                  </a:lnTo>
                  <a:lnTo>
                    <a:pt x="6188" y="30"/>
                  </a:lnTo>
                  <a:lnTo>
                    <a:pt x="6238" y="32"/>
                  </a:lnTo>
                  <a:lnTo>
                    <a:pt x="6289" y="37"/>
                  </a:lnTo>
                  <a:lnTo>
                    <a:pt x="6384" y="66"/>
                  </a:lnTo>
                  <a:lnTo>
                    <a:pt x="6470" y="109"/>
                  </a:lnTo>
                  <a:lnTo>
                    <a:pt x="6545" y="166"/>
                  </a:lnTo>
                  <a:lnTo>
                    <a:pt x="6606" y="234"/>
                  </a:lnTo>
                  <a:lnTo>
                    <a:pt x="6633" y="271"/>
                  </a:lnTo>
                  <a:lnTo>
                    <a:pt x="6654" y="311"/>
                  </a:lnTo>
                  <a:lnTo>
                    <a:pt x="6671" y="354"/>
                  </a:lnTo>
                  <a:lnTo>
                    <a:pt x="6683" y="398"/>
                  </a:lnTo>
                  <a:lnTo>
                    <a:pt x="6689" y="443"/>
                  </a:lnTo>
                  <a:lnTo>
                    <a:pt x="6692" y="490"/>
                  </a:lnTo>
                  <a:lnTo>
                    <a:pt x="6692" y="4302"/>
                  </a:lnTo>
                  <a:lnTo>
                    <a:pt x="6689" y="4349"/>
                  </a:lnTo>
                  <a:lnTo>
                    <a:pt x="6683" y="4394"/>
                  </a:lnTo>
                  <a:lnTo>
                    <a:pt x="6671" y="4438"/>
                  </a:lnTo>
                  <a:lnTo>
                    <a:pt x="6654" y="4481"/>
                  </a:lnTo>
                  <a:lnTo>
                    <a:pt x="6633" y="4521"/>
                  </a:lnTo>
                  <a:lnTo>
                    <a:pt x="6606" y="4558"/>
                  </a:lnTo>
                  <a:lnTo>
                    <a:pt x="6545" y="4626"/>
                  </a:lnTo>
                  <a:lnTo>
                    <a:pt x="6470" y="4683"/>
                  </a:lnTo>
                  <a:lnTo>
                    <a:pt x="6384" y="4726"/>
                  </a:lnTo>
                  <a:lnTo>
                    <a:pt x="6289" y="4755"/>
                  </a:lnTo>
                  <a:lnTo>
                    <a:pt x="6238" y="4760"/>
                  </a:lnTo>
                  <a:lnTo>
                    <a:pt x="6188" y="4762"/>
                  </a:lnTo>
                  <a:lnTo>
                    <a:pt x="531" y="4762"/>
                  </a:lnTo>
                  <a:lnTo>
                    <a:pt x="480" y="4760"/>
                  </a:lnTo>
                  <a:lnTo>
                    <a:pt x="431" y="4755"/>
                  </a:lnTo>
                  <a:lnTo>
                    <a:pt x="334" y="4726"/>
                  </a:lnTo>
                  <a:lnTo>
                    <a:pt x="249" y="4683"/>
                  </a:lnTo>
                  <a:lnTo>
                    <a:pt x="173" y="4626"/>
                  </a:lnTo>
                  <a:lnTo>
                    <a:pt x="140" y="4594"/>
                  </a:lnTo>
                  <a:lnTo>
                    <a:pt x="112" y="4558"/>
                  </a:lnTo>
                  <a:lnTo>
                    <a:pt x="87" y="4521"/>
                  </a:lnTo>
                  <a:lnTo>
                    <a:pt x="66" y="4481"/>
                  </a:lnTo>
                  <a:lnTo>
                    <a:pt x="49" y="4438"/>
                  </a:lnTo>
                  <a:lnTo>
                    <a:pt x="37" y="4394"/>
                  </a:lnTo>
                  <a:lnTo>
                    <a:pt x="28" y="4302"/>
                  </a:lnTo>
                  <a:lnTo>
                    <a:pt x="28" y="490"/>
                  </a:lnTo>
                  <a:lnTo>
                    <a:pt x="38" y="396"/>
                  </a:lnTo>
                  <a:lnTo>
                    <a:pt x="10" y="392"/>
                  </a:lnTo>
                  <a:lnTo>
                    <a:pt x="0" y="490"/>
                  </a:lnTo>
                  <a:lnTo>
                    <a:pt x="0" y="4302"/>
                  </a:lnTo>
                  <a:lnTo>
                    <a:pt x="12" y="4402"/>
                  </a:lnTo>
                  <a:lnTo>
                    <a:pt x="24" y="4449"/>
                  </a:lnTo>
                  <a:lnTo>
                    <a:pt x="42" y="4492"/>
                  </a:lnTo>
                  <a:lnTo>
                    <a:pt x="66" y="4536"/>
                  </a:lnTo>
                  <a:lnTo>
                    <a:pt x="91" y="4577"/>
                  </a:lnTo>
                  <a:lnTo>
                    <a:pt x="122" y="4613"/>
                  </a:lnTo>
                  <a:lnTo>
                    <a:pt x="156" y="4649"/>
                  </a:lnTo>
                  <a:lnTo>
                    <a:pt x="235" y="4709"/>
                  </a:lnTo>
                  <a:lnTo>
                    <a:pt x="324" y="4753"/>
                  </a:lnTo>
                  <a:lnTo>
                    <a:pt x="424" y="4781"/>
                  </a:lnTo>
                  <a:lnTo>
                    <a:pt x="476" y="4790"/>
                  </a:lnTo>
                  <a:lnTo>
                    <a:pt x="531" y="4792"/>
                  </a:lnTo>
                  <a:lnTo>
                    <a:pt x="6188" y="4792"/>
                  </a:lnTo>
                  <a:lnTo>
                    <a:pt x="6242" y="4790"/>
                  </a:lnTo>
                  <a:lnTo>
                    <a:pt x="6296" y="4781"/>
                  </a:lnTo>
                  <a:lnTo>
                    <a:pt x="6394" y="4753"/>
                  </a:lnTo>
                  <a:lnTo>
                    <a:pt x="6484" y="4709"/>
                  </a:lnTo>
                  <a:lnTo>
                    <a:pt x="6563" y="4649"/>
                  </a:lnTo>
                  <a:lnTo>
                    <a:pt x="6627" y="4577"/>
                  </a:lnTo>
                  <a:lnTo>
                    <a:pt x="6654" y="4536"/>
                  </a:lnTo>
                  <a:lnTo>
                    <a:pt x="6678" y="4492"/>
                  </a:lnTo>
                  <a:lnTo>
                    <a:pt x="6696" y="4449"/>
                  </a:lnTo>
                  <a:lnTo>
                    <a:pt x="6708" y="4402"/>
                  </a:lnTo>
                  <a:lnTo>
                    <a:pt x="6717" y="4353"/>
                  </a:lnTo>
                  <a:lnTo>
                    <a:pt x="6720" y="4302"/>
                  </a:lnTo>
                  <a:lnTo>
                    <a:pt x="6720" y="490"/>
                  </a:lnTo>
                  <a:lnTo>
                    <a:pt x="6717" y="439"/>
                  </a:lnTo>
                  <a:lnTo>
                    <a:pt x="6708" y="390"/>
                  </a:lnTo>
                  <a:lnTo>
                    <a:pt x="6696" y="343"/>
                  </a:lnTo>
                  <a:lnTo>
                    <a:pt x="6678" y="300"/>
                  </a:lnTo>
                  <a:lnTo>
                    <a:pt x="6654" y="256"/>
                  </a:lnTo>
                  <a:lnTo>
                    <a:pt x="6627" y="215"/>
                  </a:lnTo>
                  <a:lnTo>
                    <a:pt x="6563" y="143"/>
                  </a:lnTo>
                  <a:lnTo>
                    <a:pt x="6484" y="83"/>
                  </a:lnTo>
                  <a:lnTo>
                    <a:pt x="6394" y="39"/>
                  </a:lnTo>
                  <a:lnTo>
                    <a:pt x="6296" y="11"/>
                  </a:lnTo>
                  <a:lnTo>
                    <a:pt x="6242" y="2"/>
                  </a:lnTo>
                  <a:lnTo>
                    <a:pt x="6188" y="0"/>
                  </a:lnTo>
                  <a:lnTo>
                    <a:pt x="531" y="0"/>
                  </a:lnTo>
                  <a:lnTo>
                    <a:pt x="476" y="2"/>
                  </a:lnTo>
                  <a:lnTo>
                    <a:pt x="424" y="11"/>
                  </a:lnTo>
                  <a:lnTo>
                    <a:pt x="324" y="39"/>
                  </a:lnTo>
                  <a:lnTo>
                    <a:pt x="235" y="83"/>
                  </a:lnTo>
                  <a:lnTo>
                    <a:pt x="156" y="143"/>
                  </a:lnTo>
                  <a:lnTo>
                    <a:pt x="122" y="179"/>
                  </a:lnTo>
                  <a:lnTo>
                    <a:pt x="91" y="215"/>
                  </a:lnTo>
                  <a:lnTo>
                    <a:pt x="66" y="256"/>
                  </a:lnTo>
                  <a:lnTo>
                    <a:pt x="42" y="300"/>
                  </a:lnTo>
                  <a:lnTo>
                    <a:pt x="24" y="343"/>
                  </a:lnTo>
                  <a:lnTo>
                    <a:pt x="12" y="390"/>
                  </a:lnTo>
                  <a:lnTo>
                    <a:pt x="0" y="490"/>
                  </a:lnTo>
                  <a:lnTo>
                    <a:pt x="0" y="430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Freeform 15"/>
            <p:cNvSpPr>
              <a:spLocks/>
            </p:cNvSpPr>
            <p:nvPr/>
          </p:nvSpPr>
          <p:spPr bwMode="auto">
            <a:xfrm>
              <a:off x="4341" y="1605"/>
              <a:ext cx="40" cy="80"/>
            </a:xfrm>
            <a:custGeom>
              <a:avLst/>
              <a:gdLst>
                <a:gd name="T0" fmla="*/ 0 w 424"/>
                <a:gd name="T1" fmla="*/ 1 h 788"/>
                <a:gd name="T2" fmla="*/ 0 w 424"/>
                <a:gd name="T3" fmla="*/ 0 h 788"/>
                <a:gd name="T4" fmla="*/ 0 w 424"/>
                <a:gd name="T5" fmla="*/ 0 h 788"/>
                <a:gd name="T6" fmla="*/ 0 w 424"/>
                <a:gd name="T7" fmla="*/ 1 h 7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4"/>
                <a:gd name="T13" fmla="*/ 0 h 788"/>
                <a:gd name="T14" fmla="*/ 424 w 424"/>
                <a:gd name="T15" fmla="*/ 788 h 7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4" h="788">
                  <a:moveTo>
                    <a:pt x="424" y="788"/>
                  </a:moveTo>
                  <a:lnTo>
                    <a:pt x="0" y="394"/>
                  </a:lnTo>
                  <a:lnTo>
                    <a:pt x="424" y="0"/>
                  </a:lnTo>
                  <a:lnTo>
                    <a:pt x="424" y="78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Freeform 16"/>
            <p:cNvSpPr>
              <a:spLocks/>
            </p:cNvSpPr>
            <p:nvPr/>
          </p:nvSpPr>
          <p:spPr bwMode="auto">
            <a:xfrm>
              <a:off x="4341" y="1605"/>
              <a:ext cx="40" cy="80"/>
            </a:xfrm>
            <a:custGeom>
              <a:avLst/>
              <a:gdLst>
                <a:gd name="T0" fmla="*/ 0 w 424"/>
                <a:gd name="T1" fmla="*/ 1 h 788"/>
                <a:gd name="T2" fmla="*/ 0 w 424"/>
                <a:gd name="T3" fmla="*/ 0 h 788"/>
                <a:gd name="T4" fmla="*/ 0 w 424"/>
                <a:gd name="T5" fmla="*/ 0 h 788"/>
                <a:gd name="T6" fmla="*/ 0 w 424"/>
                <a:gd name="T7" fmla="*/ 1 h 7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4"/>
                <a:gd name="T13" fmla="*/ 0 h 788"/>
                <a:gd name="T14" fmla="*/ 424 w 424"/>
                <a:gd name="T15" fmla="*/ 788 h 7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4" h="788">
                  <a:moveTo>
                    <a:pt x="424" y="788"/>
                  </a:moveTo>
                  <a:lnTo>
                    <a:pt x="0" y="394"/>
                  </a:lnTo>
                  <a:lnTo>
                    <a:pt x="424" y="0"/>
                  </a:lnTo>
                  <a:lnTo>
                    <a:pt x="424" y="78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74" name="Group 17"/>
            <p:cNvGrpSpPr>
              <a:grpSpLocks/>
            </p:cNvGrpSpPr>
            <p:nvPr/>
          </p:nvGrpSpPr>
          <p:grpSpPr bwMode="auto">
            <a:xfrm>
              <a:off x="4396" y="1595"/>
              <a:ext cx="101" cy="104"/>
              <a:chOff x="2061" y="1933"/>
              <a:chExt cx="532" cy="511"/>
            </a:xfrm>
          </p:grpSpPr>
          <p:sp>
            <p:nvSpPr>
              <p:cNvPr id="15382" name="Freeform 18"/>
              <p:cNvSpPr>
                <a:spLocks/>
              </p:cNvSpPr>
              <p:nvPr/>
            </p:nvSpPr>
            <p:spPr bwMode="auto">
              <a:xfrm>
                <a:off x="2061" y="1933"/>
                <a:ext cx="532" cy="511"/>
              </a:xfrm>
              <a:custGeom>
                <a:avLst/>
                <a:gdLst>
                  <a:gd name="T0" fmla="*/ 0 w 1064"/>
                  <a:gd name="T1" fmla="*/ 13 h 1021"/>
                  <a:gd name="T2" fmla="*/ 1 w 1064"/>
                  <a:gd name="T3" fmla="*/ 8 h 1021"/>
                  <a:gd name="T4" fmla="*/ 3 w 1064"/>
                  <a:gd name="T5" fmla="*/ 4 h 1021"/>
                  <a:gd name="T6" fmla="*/ 6 w 1064"/>
                  <a:gd name="T7" fmla="*/ 1 h 1021"/>
                  <a:gd name="T8" fmla="*/ 10 w 1064"/>
                  <a:gd name="T9" fmla="*/ 0 h 1021"/>
                  <a:gd name="T10" fmla="*/ 122 w 1064"/>
                  <a:gd name="T11" fmla="*/ 0 h 1021"/>
                  <a:gd name="T12" fmla="*/ 126 w 1064"/>
                  <a:gd name="T13" fmla="*/ 1 h 1021"/>
                  <a:gd name="T14" fmla="*/ 130 w 1064"/>
                  <a:gd name="T15" fmla="*/ 4 h 1021"/>
                  <a:gd name="T16" fmla="*/ 133 w 1064"/>
                  <a:gd name="T17" fmla="*/ 8 h 1021"/>
                  <a:gd name="T18" fmla="*/ 133 w 1064"/>
                  <a:gd name="T19" fmla="*/ 13 h 1021"/>
                  <a:gd name="T20" fmla="*/ 133 w 1064"/>
                  <a:gd name="T21" fmla="*/ 115 h 1021"/>
                  <a:gd name="T22" fmla="*/ 133 w 1064"/>
                  <a:gd name="T23" fmla="*/ 120 h 1021"/>
                  <a:gd name="T24" fmla="*/ 130 w 1064"/>
                  <a:gd name="T25" fmla="*/ 124 h 1021"/>
                  <a:gd name="T26" fmla="*/ 126 w 1064"/>
                  <a:gd name="T27" fmla="*/ 127 h 1021"/>
                  <a:gd name="T28" fmla="*/ 122 w 1064"/>
                  <a:gd name="T29" fmla="*/ 128 h 1021"/>
                  <a:gd name="T30" fmla="*/ 10 w 1064"/>
                  <a:gd name="T31" fmla="*/ 128 h 1021"/>
                  <a:gd name="T32" fmla="*/ 6 w 1064"/>
                  <a:gd name="T33" fmla="*/ 127 h 1021"/>
                  <a:gd name="T34" fmla="*/ 3 w 1064"/>
                  <a:gd name="T35" fmla="*/ 124 h 1021"/>
                  <a:gd name="T36" fmla="*/ 1 w 1064"/>
                  <a:gd name="T37" fmla="*/ 120 h 1021"/>
                  <a:gd name="T38" fmla="*/ 0 w 1064"/>
                  <a:gd name="T39" fmla="*/ 115 h 1021"/>
                  <a:gd name="T40" fmla="*/ 0 w 1064"/>
                  <a:gd name="T41" fmla="*/ 13 h 10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64"/>
                  <a:gd name="T64" fmla="*/ 0 h 1021"/>
                  <a:gd name="T65" fmla="*/ 1064 w 1064"/>
                  <a:gd name="T66" fmla="*/ 1021 h 102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64" h="1021">
                    <a:moveTo>
                      <a:pt x="0" y="102"/>
                    </a:moveTo>
                    <a:lnTo>
                      <a:pt x="7" y="62"/>
                    </a:lnTo>
                    <a:lnTo>
                      <a:pt x="25" y="30"/>
                    </a:lnTo>
                    <a:lnTo>
                      <a:pt x="51" y="8"/>
                    </a:lnTo>
                    <a:lnTo>
                      <a:pt x="83" y="0"/>
                    </a:lnTo>
                    <a:lnTo>
                      <a:pt x="982" y="0"/>
                    </a:lnTo>
                    <a:lnTo>
                      <a:pt x="1013" y="8"/>
                    </a:lnTo>
                    <a:lnTo>
                      <a:pt x="1040" y="30"/>
                    </a:lnTo>
                    <a:lnTo>
                      <a:pt x="1057" y="62"/>
                    </a:lnTo>
                    <a:lnTo>
                      <a:pt x="1064" y="102"/>
                    </a:lnTo>
                    <a:lnTo>
                      <a:pt x="1064" y="919"/>
                    </a:lnTo>
                    <a:lnTo>
                      <a:pt x="1057" y="958"/>
                    </a:lnTo>
                    <a:lnTo>
                      <a:pt x="1040" y="991"/>
                    </a:lnTo>
                    <a:lnTo>
                      <a:pt x="1013" y="1013"/>
                    </a:lnTo>
                    <a:lnTo>
                      <a:pt x="982" y="1021"/>
                    </a:lnTo>
                    <a:lnTo>
                      <a:pt x="83" y="1021"/>
                    </a:lnTo>
                    <a:lnTo>
                      <a:pt x="51" y="1013"/>
                    </a:lnTo>
                    <a:lnTo>
                      <a:pt x="25" y="991"/>
                    </a:lnTo>
                    <a:lnTo>
                      <a:pt x="7" y="958"/>
                    </a:lnTo>
                    <a:lnTo>
                      <a:pt x="0" y="919"/>
                    </a:lnTo>
                    <a:lnTo>
                      <a:pt x="0" y="102"/>
                    </a:lnTo>
                    <a:close/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19"/>
              <p:cNvSpPr>
                <a:spLocks noChangeShapeType="1"/>
              </p:cNvSpPr>
              <p:nvPr/>
            </p:nvSpPr>
            <p:spPr bwMode="auto">
              <a:xfrm>
                <a:off x="2310" y="1939"/>
                <a:ext cx="1" cy="1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20"/>
              <p:cNvSpPr>
                <a:spLocks noChangeShapeType="1"/>
              </p:cNvSpPr>
              <p:nvPr/>
            </p:nvSpPr>
            <p:spPr bwMode="auto">
              <a:xfrm>
                <a:off x="2310" y="2271"/>
                <a:ext cx="1" cy="1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Line 21"/>
              <p:cNvSpPr>
                <a:spLocks noChangeShapeType="1"/>
              </p:cNvSpPr>
              <p:nvPr/>
            </p:nvSpPr>
            <p:spPr bwMode="auto">
              <a:xfrm flipH="1">
                <a:off x="2390" y="2189"/>
                <a:ext cx="2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22"/>
              <p:cNvSpPr>
                <a:spLocks noChangeShapeType="1"/>
              </p:cNvSpPr>
              <p:nvPr/>
            </p:nvSpPr>
            <p:spPr bwMode="auto">
              <a:xfrm flipH="1">
                <a:off x="2061" y="2189"/>
                <a:ext cx="18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23"/>
              <p:cNvSpPr>
                <a:spLocks noChangeShapeType="1"/>
              </p:cNvSpPr>
              <p:nvPr/>
            </p:nvSpPr>
            <p:spPr bwMode="auto">
              <a:xfrm>
                <a:off x="2062" y="2078"/>
                <a:ext cx="14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Line 24"/>
              <p:cNvSpPr>
                <a:spLocks noChangeShapeType="1"/>
              </p:cNvSpPr>
              <p:nvPr/>
            </p:nvSpPr>
            <p:spPr bwMode="auto">
              <a:xfrm>
                <a:off x="2209" y="2078"/>
                <a:ext cx="60" cy="6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Line 25"/>
              <p:cNvSpPr>
                <a:spLocks noChangeShapeType="1"/>
              </p:cNvSpPr>
              <p:nvPr/>
            </p:nvSpPr>
            <p:spPr bwMode="auto">
              <a:xfrm flipH="1">
                <a:off x="2431" y="2078"/>
                <a:ext cx="16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Line 26"/>
              <p:cNvSpPr>
                <a:spLocks noChangeShapeType="1"/>
              </p:cNvSpPr>
              <p:nvPr/>
            </p:nvSpPr>
            <p:spPr bwMode="auto">
              <a:xfrm flipH="1">
                <a:off x="2366" y="2078"/>
                <a:ext cx="65" cy="6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1" name="Line 27"/>
              <p:cNvSpPr>
                <a:spLocks noChangeShapeType="1"/>
              </p:cNvSpPr>
              <p:nvPr/>
            </p:nvSpPr>
            <p:spPr bwMode="auto">
              <a:xfrm flipH="1">
                <a:off x="2430" y="2315"/>
                <a:ext cx="1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2" name="Line 28"/>
              <p:cNvSpPr>
                <a:spLocks noChangeShapeType="1"/>
              </p:cNvSpPr>
              <p:nvPr/>
            </p:nvSpPr>
            <p:spPr bwMode="auto">
              <a:xfrm flipH="1" flipV="1">
                <a:off x="2367" y="2248"/>
                <a:ext cx="63" cy="6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3" name="Line 29"/>
              <p:cNvSpPr>
                <a:spLocks noChangeShapeType="1"/>
              </p:cNvSpPr>
              <p:nvPr/>
            </p:nvSpPr>
            <p:spPr bwMode="auto">
              <a:xfrm>
                <a:off x="2061" y="2316"/>
                <a:ext cx="14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4" name="Line 30"/>
              <p:cNvSpPr>
                <a:spLocks noChangeShapeType="1"/>
              </p:cNvSpPr>
              <p:nvPr/>
            </p:nvSpPr>
            <p:spPr bwMode="auto">
              <a:xfrm flipV="1">
                <a:off x="2207" y="2256"/>
                <a:ext cx="59" cy="6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5" name="Freeform 31"/>
              <p:cNvSpPr>
                <a:spLocks/>
              </p:cNvSpPr>
              <p:nvPr/>
            </p:nvSpPr>
            <p:spPr bwMode="auto">
              <a:xfrm>
                <a:off x="2247" y="2133"/>
                <a:ext cx="63" cy="122"/>
              </a:xfrm>
              <a:custGeom>
                <a:avLst/>
                <a:gdLst>
                  <a:gd name="T0" fmla="*/ 16 w 126"/>
                  <a:gd name="T1" fmla="*/ 0 h 243"/>
                  <a:gd name="T2" fmla="*/ 7 w 126"/>
                  <a:gd name="T3" fmla="*/ 4 h 243"/>
                  <a:gd name="T4" fmla="*/ 0 w 126"/>
                  <a:gd name="T5" fmla="*/ 16 h 243"/>
                  <a:gd name="T6" fmla="*/ 6 w 126"/>
                  <a:gd name="T7" fmla="*/ 31 h 2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6"/>
                  <a:gd name="T13" fmla="*/ 0 h 243"/>
                  <a:gd name="T14" fmla="*/ 126 w 126"/>
                  <a:gd name="T15" fmla="*/ 243 h 2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6" h="243">
                    <a:moveTo>
                      <a:pt x="126" y="0"/>
                    </a:moveTo>
                    <a:lnTo>
                      <a:pt x="49" y="26"/>
                    </a:lnTo>
                    <a:lnTo>
                      <a:pt x="0" y="125"/>
                    </a:lnTo>
                    <a:lnTo>
                      <a:pt x="43" y="24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6" name="Freeform 32"/>
              <p:cNvSpPr>
                <a:spLocks/>
              </p:cNvSpPr>
              <p:nvPr/>
            </p:nvSpPr>
            <p:spPr bwMode="auto">
              <a:xfrm>
                <a:off x="2269" y="2248"/>
                <a:ext cx="99" cy="23"/>
              </a:xfrm>
              <a:custGeom>
                <a:avLst/>
                <a:gdLst>
                  <a:gd name="T0" fmla="*/ 0 w 198"/>
                  <a:gd name="T1" fmla="*/ 0 h 47"/>
                  <a:gd name="T2" fmla="*/ 10 w 198"/>
                  <a:gd name="T3" fmla="*/ 5 h 47"/>
                  <a:gd name="T4" fmla="*/ 25 w 198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198"/>
                  <a:gd name="T10" fmla="*/ 0 h 47"/>
                  <a:gd name="T11" fmla="*/ 198 w 198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8" h="47">
                    <a:moveTo>
                      <a:pt x="0" y="6"/>
                    </a:moveTo>
                    <a:lnTo>
                      <a:pt x="79" y="47"/>
                    </a:lnTo>
                    <a:lnTo>
                      <a:pt x="19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7" name="Freeform 33"/>
              <p:cNvSpPr>
                <a:spLocks/>
              </p:cNvSpPr>
              <p:nvPr/>
            </p:nvSpPr>
            <p:spPr bwMode="auto">
              <a:xfrm>
                <a:off x="2366" y="2146"/>
                <a:ext cx="29" cy="102"/>
              </a:xfrm>
              <a:custGeom>
                <a:avLst/>
                <a:gdLst>
                  <a:gd name="T0" fmla="*/ 0 w 56"/>
                  <a:gd name="T1" fmla="*/ 0 h 203"/>
                  <a:gd name="T2" fmla="*/ 8 w 56"/>
                  <a:gd name="T3" fmla="*/ 13 h 203"/>
                  <a:gd name="T4" fmla="*/ 1 w 56"/>
                  <a:gd name="T5" fmla="*/ 26 h 203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203"/>
                  <a:gd name="T11" fmla="*/ 56 w 56"/>
                  <a:gd name="T12" fmla="*/ 203 h 2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203">
                    <a:moveTo>
                      <a:pt x="0" y="0"/>
                    </a:moveTo>
                    <a:lnTo>
                      <a:pt x="56" y="98"/>
                    </a:lnTo>
                    <a:lnTo>
                      <a:pt x="5" y="20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5" name="AutoShape 34"/>
            <p:cNvSpPr>
              <a:spLocks noChangeArrowheads="1"/>
            </p:cNvSpPr>
            <p:nvPr/>
          </p:nvSpPr>
          <p:spPr bwMode="auto">
            <a:xfrm>
              <a:off x="4570" y="1714"/>
              <a:ext cx="503" cy="232"/>
            </a:xfrm>
            <a:prstGeom prst="can">
              <a:avLst>
                <a:gd name="adj" fmla="val 25000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1800" b="1">
                  <a:latin typeface="Tahoma" pitchFamily="34" charset="0"/>
                </a:rPr>
                <a:t>Applet</a:t>
              </a:r>
            </a:p>
          </p:txBody>
        </p:sp>
        <p:sp>
          <p:nvSpPr>
            <p:cNvPr id="15376" name="Rectangle 35"/>
            <p:cNvSpPr>
              <a:spLocks noChangeArrowheads="1"/>
            </p:cNvSpPr>
            <p:nvPr/>
          </p:nvSpPr>
          <p:spPr bwMode="auto">
            <a:xfrm>
              <a:off x="4335" y="2382"/>
              <a:ext cx="966" cy="1038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Text Box 36"/>
            <p:cNvSpPr txBox="1">
              <a:spLocks noChangeArrowheads="1"/>
            </p:cNvSpPr>
            <p:nvPr/>
          </p:nvSpPr>
          <p:spPr bwMode="auto">
            <a:xfrm>
              <a:off x="4468" y="2369"/>
              <a:ext cx="6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dirty="0" err="1" smtClean="0"/>
                <a:t>Paquete</a:t>
              </a:r>
              <a:endParaRPr lang="en-US" sz="1800" b="1" dirty="0"/>
            </a:p>
          </p:txBody>
        </p:sp>
        <p:sp>
          <p:nvSpPr>
            <p:cNvPr id="15378" name="Rectangle 37"/>
            <p:cNvSpPr>
              <a:spLocks noChangeArrowheads="1"/>
            </p:cNvSpPr>
            <p:nvPr/>
          </p:nvSpPr>
          <p:spPr bwMode="auto">
            <a:xfrm>
              <a:off x="4482" y="2622"/>
              <a:ext cx="672" cy="7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Text Box 38"/>
            <p:cNvSpPr txBox="1">
              <a:spLocks noChangeArrowheads="1"/>
            </p:cNvSpPr>
            <p:nvPr/>
          </p:nvSpPr>
          <p:spPr bwMode="auto">
            <a:xfrm>
              <a:off x="4536" y="2595"/>
              <a:ext cx="5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/>
                <a:t>Applet</a:t>
              </a:r>
            </a:p>
          </p:txBody>
        </p:sp>
        <p:sp>
          <p:nvSpPr>
            <p:cNvPr id="15380" name="AutoShape 39"/>
            <p:cNvSpPr>
              <a:spLocks noChangeArrowheads="1"/>
            </p:cNvSpPr>
            <p:nvPr/>
          </p:nvSpPr>
          <p:spPr bwMode="auto">
            <a:xfrm>
              <a:off x="4569" y="2885"/>
              <a:ext cx="498" cy="277"/>
            </a:xfrm>
            <a:prstGeom prst="can">
              <a:avLst>
                <a:gd name="adj" fmla="val 25000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GB" sz="1200" b="1" dirty="0" err="1" smtClean="0">
                  <a:solidFill>
                    <a:srgbClr val="FF0066"/>
                  </a:solidFill>
                  <a:latin typeface="Times New Roman" pitchFamily="18" charset="0"/>
                </a:rPr>
                <a:t>Instancia</a:t>
              </a:r>
              <a:endParaRPr lang="en-GB" sz="1200" b="1" dirty="0">
                <a:solidFill>
                  <a:srgbClr val="FF0066"/>
                </a:solidFill>
                <a:latin typeface="Times New Roman" pitchFamily="18" charset="0"/>
              </a:endParaRPr>
            </a:p>
          </p:txBody>
        </p:sp>
        <p:sp>
          <p:nvSpPr>
            <p:cNvPr id="15381" name="Line 40"/>
            <p:cNvSpPr>
              <a:spLocks noChangeShapeType="1"/>
            </p:cNvSpPr>
            <p:nvPr/>
          </p:nvSpPr>
          <p:spPr bwMode="auto">
            <a:xfrm>
              <a:off x="4818" y="1944"/>
              <a:ext cx="0" cy="432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32841" name="Text Box 41"/>
          <p:cNvSpPr txBox="1">
            <a:spLocks noChangeArrowheads="1"/>
          </p:cNvSpPr>
          <p:nvPr/>
        </p:nvSpPr>
        <p:spPr bwMode="auto">
          <a:xfrm>
            <a:off x="2936093" y="5897563"/>
            <a:ext cx="32749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3399"/>
                </a:solidFill>
              </a:rPr>
              <a:t>[</a:t>
            </a:r>
            <a:r>
              <a:rPr lang="en-US" sz="1400" i="1" dirty="0" err="1" smtClean="0">
                <a:solidFill>
                  <a:srgbClr val="FF3399"/>
                </a:solidFill>
              </a:rPr>
              <a:t>Comandos</a:t>
            </a:r>
            <a:r>
              <a:rPr lang="en-US" sz="1400" i="1" dirty="0" smtClean="0">
                <a:solidFill>
                  <a:srgbClr val="FF3399"/>
                </a:solidFill>
              </a:rPr>
              <a:t> APDU de Global </a:t>
            </a:r>
            <a:r>
              <a:rPr lang="en-US" sz="1400" i="1" dirty="0">
                <a:solidFill>
                  <a:srgbClr val="FF3399"/>
                </a:solidFill>
              </a:rPr>
              <a:t>Platform </a:t>
            </a:r>
            <a:r>
              <a:rPr lang="en-US" sz="1400" i="1" dirty="0" smtClean="0">
                <a:solidFill>
                  <a:srgbClr val="FF3399"/>
                </a:solidFill>
              </a:rPr>
              <a:t>]</a:t>
            </a:r>
            <a:endParaRPr lang="en-US" sz="1400" i="1" dirty="0">
              <a:solidFill>
                <a:srgbClr val="FF3399"/>
              </a:solidFill>
            </a:endParaRPr>
          </a:p>
        </p:txBody>
      </p:sp>
      <p:sp>
        <p:nvSpPr>
          <p:cNvPr id="4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1258" y="6481763"/>
            <a:ext cx="5387068" cy="476250"/>
          </a:xfrm>
          <a:noFill/>
        </p:spPr>
        <p:txBody>
          <a:bodyPr/>
          <a:lstStyle/>
          <a:p>
            <a:r>
              <a:rPr lang="fr-FR" dirty="0" err="1" smtClean="0"/>
              <a:t>Aprovisionamiento</a:t>
            </a:r>
            <a:r>
              <a:rPr lang="fr-FR" dirty="0" smtClean="0"/>
              <a:t> de </a:t>
            </a:r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Aprovisionamiento</a:t>
            </a:r>
            <a:r>
              <a:rPr lang="fr-FR" dirty="0" smtClean="0"/>
              <a:t> de Base de </a:t>
            </a:r>
            <a:r>
              <a:rPr lang="fr-FR" dirty="0" err="1" smtClean="0"/>
              <a:t>Datos</a:t>
            </a:r>
            <a:r>
              <a:rPr lang="fr-FR" dirty="0" smtClean="0"/>
              <a:t> de Applet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12" grpId="0" build="p"/>
      <p:bldP spid="332841" grpId="0"/>
      <p:bldP spid="40" grpId="0"/>
    </p:bld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verture avec titre sur 1 ligne">
  <a:themeElements>
    <a:clrScheme name="Couverture avec titre sur 1 lig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verture avec titre sur 1 lig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Couverture avec titre sur 1 lig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emalto Dec09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9097CD5678E44BE17488292668E56" ma:contentTypeVersion="2" ma:contentTypeDescription="Create a new document." ma:contentTypeScope="" ma:versionID="6753afdc9ea87c6c36d79fd323b680d8">
  <xsd:schema xmlns:xsd="http://www.w3.org/2001/XMLSchema" xmlns:p="http://schemas.microsoft.com/office/2006/metadata/properties" xmlns:ns2="9f602793-1077-4cf6-848e-870ba01bc4bb" targetNamespace="http://schemas.microsoft.com/office/2006/metadata/properties" ma:root="true" ma:fieldsID="da94c90c9ca544be55e85411b065f786" ns2:_="">
    <xsd:import namespace="9f602793-1077-4cf6-848e-870ba01bc4bb"/>
    <xsd:element name="properties">
      <xsd:complexType>
        <xsd:sequence>
          <xsd:element name="documentManagement">
            <xsd:complexType>
              <xsd:all>
                <xsd:element ref="ns2:Product_x0020_familly" minOccurs="0"/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f602793-1077-4cf6-848e-870ba01bc4bb" elementFormDefault="qualified">
    <xsd:import namespace="http://schemas.microsoft.com/office/2006/documentManagement/types"/>
    <xsd:element name="Product_x0020_familly" ma:index="8" nillable="true" ma:displayName="Product familly" ma:format="Dropdown" ma:internalName="Product_x0020_familly">
      <xsd:simpleType>
        <xsd:union memberTypes="dms:Text">
          <xsd:simpleType>
            <xsd:restriction base="dms:Choice">
              <xsd:enumeration value="OTA"/>
              <xsd:enumeration value="DM"/>
              <xsd:enumeration value="SM"/>
              <xsd:enumeration value="PBB"/>
            </xsd:restriction>
          </xsd:simpleType>
        </xsd:union>
      </xsd:simpleType>
    </xsd:element>
    <xsd:element name="Document_x0020_type" ma:index="9" nillable="true" ma:displayName="Document type" ma:format="Dropdown" ma:internalName="Document_x0020_type">
      <xsd:simpleType>
        <xsd:restriction base="dms:Choice">
          <xsd:enumeration value="Catalogue"/>
          <xsd:enumeration value="Handout"/>
          <xsd:enumeration value="Misc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roduct_x0020_familly xmlns="9f602793-1077-4cf6-848e-870ba01bc4bb" xsi:nil="true"/>
    <Document_x0020_type xmlns="9f602793-1077-4cf6-848e-870ba01bc4b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5475D6-4C53-4510-8118-C87C743D52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02793-1077-4cf6-848e-870ba01bc4b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74F62B7-D1EE-407D-AFC7-6CD19C521159}">
  <ds:schemaRefs>
    <ds:schemaRef ds:uri="http://schemas.microsoft.com/office/2006/metadata/properties"/>
    <ds:schemaRef ds:uri="9f602793-1077-4cf6-848e-870ba01bc4bb"/>
  </ds:schemaRefs>
</ds:datastoreItem>
</file>

<file path=customXml/itemProps3.xml><?xml version="1.0" encoding="utf-8"?>
<ds:datastoreItem xmlns:ds="http://schemas.openxmlformats.org/officeDocument/2006/customXml" ds:itemID="{D15DFA5C-D699-44C5-BEAE-5788696D8F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gemalto_power_point_template</Template>
  <TotalTime>16849</TotalTime>
  <Words>4008</Words>
  <Application>Microsoft Office PowerPoint</Application>
  <PresentationFormat>On-screen Show (4:3)</PresentationFormat>
  <Paragraphs>860</Paragraphs>
  <Slides>62</Slides>
  <Notes>62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Nouvelle présentation</vt:lpstr>
      <vt:lpstr>Couverture avec titre sur 1 ligne</vt:lpstr>
      <vt:lpstr>Gemalto Dec09</vt:lpstr>
      <vt:lpstr>Clip</vt:lpstr>
      <vt:lpstr>Plataforma OTA – Aprovisionamiento</vt:lpstr>
      <vt:lpstr>Resúmen</vt:lpstr>
      <vt:lpstr>Panorama General JCA - Desarrollo de Applet </vt:lpstr>
      <vt:lpstr>Pánorama General JCA - Formato de Archivo</vt:lpstr>
      <vt:lpstr>Panorama General JCA - Paquete de Instancia 1/2</vt:lpstr>
      <vt:lpstr>Panorama General JCA - Paquete de Instancia 2/2</vt:lpstr>
      <vt:lpstr>Resúmen</vt:lpstr>
      <vt:lpstr>Aprovisionamiento de Applet en 4 pasos Panorama General de los Pasos</vt:lpstr>
      <vt:lpstr>Aprovisionamiento de Applet en 4 pasos - Paso 1 Administración de Servicio 1/5</vt:lpstr>
      <vt:lpstr>Aprovisionamiento de Applet en 4 pasos - Paso 1 Administración de Servicio 2/5</vt:lpstr>
      <vt:lpstr>Aprovisionamiento de Applet en 4 pasos - Paso 1 Administración de Servicio 3/5</vt:lpstr>
      <vt:lpstr>Aprovisionamiento de Applet en 4 pasos - Paso 1 Administración de Servicio 4/5</vt:lpstr>
      <vt:lpstr>Aprovisionamiento de Applet en 4 pasos - Paso 1 Administración de Servicio 5/5</vt:lpstr>
      <vt:lpstr>Aprovisionamiento de Applet en 4 pasos - Paso 2 Proveedor de Applet 1/6</vt:lpstr>
      <vt:lpstr>Aprovisionamiento de Applet en 4 pasos - Paso 2 Proveedor de Applet 2/6</vt:lpstr>
      <vt:lpstr>Aprovisionamiento de Applet en 4 pasos - Paso 2 Proveedor de Applet 3/6</vt:lpstr>
      <vt:lpstr>Aprovisionamiento de Applet en 4 pasos - Paso 2 Proveedor de Applet 4/6</vt:lpstr>
      <vt:lpstr>Aprovisionamiento de Applet en 4 pasos - Paso 2 Proveedor de Applet 5/6</vt:lpstr>
      <vt:lpstr>Aprovisionamiento de Applet en 4 pasos - Paso 2 Proveedor de Applet 6/6</vt:lpstr>
      <vt:lpstr>Aprovisionamiento de Applet en 4 pasos - Paso 3 Detalles de tarjeta - SO 1/2</vt:lpstr>
      <vt:lpstr>Aprovisionamiento de Applet en 4 pasos - Paso 3 Detalles de tarjeta - SO 2/2</vt:lpstr>
      <vt:lpstr>Aprovisionamiento de Applet en 4 pasos - Paso 3 Detalles de tarjeta - Tipo de Tarjeta 1/2</vt:lpstr>
      <vt:lpstr>Aprovisionamiento de Applet en 4 pasos - Paso 3 Detalles de tarjeta - Tipo de Tarjeta 2/2</vt:lpstr>
      <vt:lpstr>Aprovisionamiento de Applet en 4 pasos - Paso 3 Detalles de tarjeta - Máquina Virtual Java 1/2</vt:lpstr>
      <vt:lpstr>Aprovisionamiento de Applet en 4 pasos - Paso 3 Detalles de tarjeta - Máquina Virtual Java 2/2</vt:lpstr>
      <vt:lpstr>Aprovisionamiento de Applet en 4 pasos - Paso 3 Detalles de tarjeta - definición de Tarjeta 1/3</vt:lpstr>
      <vt:lpstr>Aprovisionamiento de Applet en 4 pasos - Paso 3 Detalles de tarjeta - definición de Tarjeta 2/3</vt:lpstr>
      <vt:lpstr>Aprovisionamiento de Applet en 4 pasos - Paso 3 Detalles de tarjeta - definición de Tarjeta 3/3</vt:lpstr>
      <vt:lpstr>Aprovisionamiento de Applet en 4 pasos - Paso 4 Paquete Java 1/20</vt:lpstr>
      <vt:lpstr>Aprovisionamiento de Applet en 4 pasos - Paso 4 Paquete Java 2/20</vt:lpstr>
      <vt:lpstr>Aprovisionamiento de Applet en 4 pasos - Paso 4 Paquete Java 3/20</vt:lpstr>
      <vt:lpstr>Aprovisionamiento de Applet en 4 pasos - Paso 4 Paquete Java 4/20</vt:lpstr>
      <vt:lpstr>Aprovisionamiento de Applet en 4 pasos - Paso 4 Paquete Java 5/20</vt:lpstr>
      <vt:lpstr>Aprovisionamiento de Applet en 4 pasos - Paso 4 Paquete Java 6/20</vt:lpstr>
      <vt:lpstr>Aprovisionamiento de Applet en 4 pasos - Paso 4 Paquete Java 7/20</vt:lpstr>
      <vt:lpstr>Aprovisionamiento de Applet en 4 pasos - Paso 4 Paquete Java 8/20</vt:lpstr>
      <vt:lpstr>Aprovisionamiento de Applet en 4 pasos - Paso 4 Paquete Java 9/20</vt:lpstr>
      <vt:lpstr>Aprovisionamiento de Applet en 4 pasos - Paso 4 Paquete Java 10/20</vt:lpstr>
      <vt:lpstr>Aprovisionamiento de Applet en 4 pasos - Paso 4 Paquete Java 11/20</vt:lpstr>
      <vt:lpstr>Aprovisionamiento de Applet en 4 pasos - Paso 4 Paquete Java 12/20</vt:lpstr>
      <vt:lpstr>Aprovisionamiento de Applet en 4 pasos - Paso 4 Paquete Java 13/20</vt:lpstr>
      <vt:lpstr>Aprovisionamiento de Applet en 4 pasos - Paso 4 Paquete Java 14/20</vt:lpstr>
      <vt:lpstr>Aprovisionamiento de Applet en 4 pasos - Paso 4 Paquete Java 15/20</vt:lpstr>
      <vt:lpstr>Aprovisionamiento de Applet en 4 pasos - Paso 4 Paquete Java 16/20</vt:lpstr>
      <vt:lpstr>Aprovisionamiento de Applet en 4 pasos - Paso 4 Paquete Java 17/20</vt:lpstr>
      <vt:lpstr>Aprovisionamiento de Applet en 4 pasos - Paso 4 Paquete Java 18/20</vt:lpstr>
      <vt:lpstr>Aprovisionamiento de Applet en 4 pasos - Paso 4 Paquete Java 19/20</vt:lpstr>
      <vt:lpstr>Aprovisionamiento de Applet en 4 pasos - Paso 4 Paquete Java 20/20</vt:lpstr>
      <vt:lpstr>Aprovisionamiento de Applet en 4 pasos - Paso 4 Instancia de Applet 1/4</vt:lpstr>
      <vt:lpstr>Aprovisionamiento de Applet en 4 pasos - Paso 4 Instancia de Applet 2/4</vt:lpstr>
      <vt:lpstr>Aprovisionamiento de Applet en 4 pasos - Paso 4 Instancia de Applet 3/4</vt:lpstr>
      <vt:lpstr>Aprovisionamiento de Applet en 4 pasos - Paso 4 Instancia de Applet 4/4</vt:lpstr>
      <vt:lpstr>Aprovisionamiento de Applet en 4 pasos  Resumen de applet de Despliegue de Texto</vt:lpstr>
      <vt:lpstr>Resumen</vt:lpstr>
      <vt:lpstr>Actualizar Perfiles</vt:lpstr>
      <vt:lpstr>Resumen</vt:lpstr>
      <vt:lpstr>Instalar el applet OTA  </vt:lpstr>
      <vt:lpstr>Resumen</vt:lpstr>
      <vt:lpstr>Cursos de plataforma OTA</vt:lpstr>
      <vt:lpstr>Capacitación</vt:lpstr>
      <vt:lpstr>Documentación Principal de Plataforma OTA</vt:lpstr>
      <vt:lpstr>GRACIAS!</vt:lpstr>
    </vt:vector>
  </TitlesOfParts>
  <Company>Gemalto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Platform - Provisioning</dc:title>
  <dc:subject>Provisioning Applet Database</dc:subject>
  <dc:creator>Olivier Clavel</dc:creator>
  <cp:lastModifiedBy>Gemalto</cp:lastModifiedBy>
  <cp:revision>645</cp:revision>
  <dcterms:created xsi:type="dcterms:W3CDTF">2003-09-08T15:01:38Z</dcterms:created>
  <dcterms:modified xsi:type="dcterms:W3CDTF">2010-07-21T19:09:11Z</dcterms:modified>
</cp:coreProperties>
</file>